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ECCACC"/>
          </a:solidFill>
        </a:fill>
      </a:tcStyle>
    </a:wholeTbl>
    <a:band2H>
      <a:tcTxStyle/>
      <a:tcStyle>
        <a:tcBdr/>
        <a:fill>
          <a:solidFill>
            <a:srgbClr val="F5E6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DCCACF"/>
          </a:solidFill>
        </a:fill>
      </a:tcStyle>
    </a:wholeTbl>
    <a:band2H>
      <a:tcTxStyle/>
      <a:tcStyle>
        <a:tcBdr/>
        <a:fill>
          <a:solidFill>
            <a:srgbClr val="EEE6E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E7EDCA"/>
          </a:solidFill>
        </a:fill>
      </a:tcStyle>
    </a:wholeTbl>
    <a:band2H>
      <a:tcTxStyle/>
      <a:tcStyle>
        <a:tcBdr/>
        <a:fill>
          <a:solidFill>
            <a:srgbClr val="F3F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6EFF3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FF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2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2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r="1597"/>
          <a:stretch>
            <a:fillRect/>
          </a:stretch>
        </p:blipFill>
        <p:spPr>
          <a:xfrm>
            <a:off x="5038725" y="-2"/>
            <a:ext cx="4105275" cy="51478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39750" y="4191000"/>
            <a:ext cx="3422650" cy="4155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447999" indent="-195999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2pPr>
            <a:lvl3pPr marL="699999" indent="-1960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3pPr>
            <a:lvl4pPr marL="15494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4pPr>
            <a:lvl5pPr marL="20066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feld 12"/>
          <p:cNvSpPr txBox="1"/>
          <p:nvPr/>
        </p:nvSpPr>
        <p:spPr>
          <a:xfrm>
            <a:off x="65755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18" name="Titeltext"/>
          <p:cNvSpPr txBox="1">
            <a:spLocks noGrp="1"/>
          </p:cNvSpPr>
          <p:nvPr>
            <p:ph type="title"/>
          </p:nvPr>
        </p:nvSpPr>
        <p:spPr>
          <a:xfrm>
            <a:off x="539999" y="927100"/>
            <a:ext cx="7978527" cy="105888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360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idx="1"/>
          </p:nvPr>
        </p:nvSpPr>
        <p:spPr>
          <a:xfrm>
            <a:off x="539751" y="1557899"/>
            <a:ext cx="7978776" cy="29420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Bildplatzhalter 6"/>
          <p:cNvSpPr>
            <a:spLocks noGrp="1"/>
          </p:cNvSpPr>
          <p:nvPr>
            <p:ph type="pic" idx="13"/>
          </p:nvPr>
        </p:nvSpPr>
        <p:spPr>
          <a:xfrm>
            <a:off x="539751" y="1556735"/>
            <a:ext cx="7978776" cy="30497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Bildplatzhalter 6"/>
          <p:cNvSpPr>
            <a:spLocks noGrp="1"/>
          </p:cNvSpPr>
          <p:nvPr>
            <p:ph type="pic" sz="half" idx="13"/>
          </p:nvPr>
        </p:nvSpPr>
        <p:spPr>
          <a:xfrm>
            <a:off x="539750" y="1557899"/>
            <a:ext cx="3813175" cy="304863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706125" y="1557899"/>
            <a:ext cx="3812400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39999" y="1557899"/>
            <a:ext cx="3838576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idx="1"/>
          </p:nvPr>
        </p:nvSpPr>
        <p:spPr>
          <a:xfrm>
            <a:off x="539751" y="1557899"/>
            <a:ext cx="7978776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7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78" name="Titeltext"/>
          <p:cNvSpPr txBox="1">
            <a:spLocks noGrp="1"/>
          </p:cNvSpPr>
          <p:nvPr>
            <p:ph type="title"/>
          </p:nvPr>
        </p:nvSpPr>
        <p:spPr>
          <a:xfrm>
            <a:off x="539999" y="949837"/>
            <a:ext cx="5389201" cy="838211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79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39750" y="3643312"/>
            <a:ext cx="3423600" cy="9632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447999" indent="-195999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2pPr>
            <a:lvl3pPr marL="699999" indent="-1960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3pPr>
            <a:lvl4pPr marL="15494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4pPr>
            <a:lvl5pPr marL="20066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540001" y="987035"/>
            <a:ext cx="7978525" cy="62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Titeltext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334796" y="4800763"/>
            <a:ext cx="183730" cy="1790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51999" marR="0" indent="-25199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1pPr>
      <a:lvl2pPr marL="503999" marR="0" indent="-25199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−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2pPr>
      <a:lvl3pPr marL="755999" marR="0" indent="-2520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3pPr>
      <a:lvl4pPr marL="1600200" marR="0" indent="-2286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–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4pPr>
      <a:lvl5pPr marL="2057400" marR="0" indent="-2286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»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5pPr>
      <a:lvl6pPr marL="2491739" marR="0" indent="-20573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6pPr>
      <a:lvl7pPr marL="2948939" marR="0" indent="-20573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7pPr>
      <a:lvl8pPr marL="3406140" marR="0" indent="-20574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8pPr>
      <a:lvl9pPr marL="3863340" marR="0" indent="-20574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 6"/>
          <p:cNvSpPr txBox="1">
            <a:spLocks noGrp="1"/>
          </p:cNvSpPr>
          <p:nvPr>
            <p:ph type="title"/>
          </p:nvPr>
        </p:nvSpPr>
        <p:spPr>
          <a:xfrm>
            <a:off x="539998" y="927100"/>
            <a:ext cx="7978528" cy="1058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Примеры передовой практики в борьбе с мошенничеством и коррупцией</a:t>
            </a:r>
            <a:r>
              <a:rPr dirty="0"/>
              <a:t> </a:t>
            </a:r>
          </a:p>
        </p:txBody>
      </p:sp>
      <p:sp>
        <p:nvSpPr>
          <p:cNvPr id="90" name="Untertitel 7"/>
          <p:cNvSpPr txBox="1">
            <a:spLocks noGrp="1"/>
          </p:cNvSpPr>
          <p:nvPr>
            <p:ph type="body" sz="half" idx="1"/>
          </p:nvPr>
        </p:nvSpPr>
        <p:spPr>
          <a:xfrm>
            <a:off x="539998" y="2053750"/>
            <a:ext cx="7978528" cy="1390389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spcBef>
                <a:spcPts val="14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Эффективные способы доведения </a:t>
            </a:r>
          </a:p>
          <a:p>
            <a:r>
              <a:rPr lang="ru-RU" dirty="0"/>
              <a:t>информации и отчётности</a:t>
            </a:r>
            <a:endParaRPr dirty="0"/>
          </a:p>
        </p:txBody>
      </p:sp>
      <p:sp>
        <p:nvSpPr>
          <p:cNvPr id="91" name="Textplatzhalter 1"/>
          <p:cNvSpPr txBox="1"/>
          <p:nvPr/>
        </p:nvSpPr>
        <p:spPr>
          <a:xfrm>
            <a:off x="539750" y="3591944"/>
            <a:ext cx="3422650" cy="1014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 fontScale="85000" lnSpcReduction="10000"/>
          </a:bodyPr>
          <a:lstStyle/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ru-RU" dirty="0"/>
              <a:t>Маркус </a:t>
            </a:r>
            <a:r>
              <a:rPr lang="ru-RU"/>
              <a:t>Эрлмозер</a:t>
            </a:r>
            <a:endParaRPr dirty="0"/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ru-RU" dirty="0"/>
              <a:t>Департамент внутреннего аудита</a:t>
            </a:r>
            <a:endParaRPr dirty="0"/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ru-RU" dirty="0"/>
              <a:t>Федеральное министерство финансов - Австрия</a:t>
            </a:r>
            <a:endParaRPr dirty="0"/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ru-RU" dirty="0"/>
              <a:t>Сочи, </a:t>
            </a:r>
            <a:r>
              <a:rPr dirty="0"/>
              <a:t>29</a:t>
            </a:r>
            <a:r>
              <a:rPr lang="ru-RU" dirty="0"/>
              <a:t> октября</a:t>
            </a:r>
            <a:r>
              <a:rPr dirty="0"/>
              <a:t> 2019</a:t>
            </a:r>
            <a:r>
              <a:rPr lang="ru-RU" dirty="0"/>
              <a:t> г.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el 6"/>
          <p:cNvSpPr txBox="1">
            <a:spLocks noGrp="1"/>
          </p:cNvSpPr>
          <p:nvPr>
            <p:ph type="title"/>
          </p:nvPr>
        </p:nvSpPr>
        <p:spPr>
          <a:xfrm>
            <a:off x="539998" y="949837"/>
            <a:ext cx="5389202" cy="83821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9808">
              <a:lnSpc>
                <a:spcPts val="3200"/>
              </a:lnSpc>
              <a:defRPr sz="2460"/>
            </a:pPr>
            <a:br>
              <a:rPr dirty="0"/>
            </a:br>
            <a:r>
              <a:rPr lang="ru-RU" dirty="0"/>
              <a:t>Спасибо за внимание</a:t>
            </a:r>
            <a:r>
              <a:rPr dirty="0"/>
              <a:t>!</a:t>
            </a:r>
          </a:p>
        </p:txBody>
      </p:sp>
      <p:sp>
        <p:nvSpPr>
          <p:cNvPr id="144" name="Textplatzhalter 9"/>
          <p:cNvSpPr txBox="1">
            <a:spLocks noGrp="1"/>
          </p:cNvSpPr>
          <p:nvPr>
            <p:ph type="body" sz="quarter" idx="1"/>
          </p:nvPr>
        </p:nvSpPr>
        <p:spPr>
          <a:xfrm>
            <a:off x="389965" y="3355454"/>
            <a:ext cx="3573385" cy="12510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400">
                <a:solidFill>
                  <a:srgbClr val="0F1B20"/>
                </a:solidFill>
              </a:defRPr>
            </a:pPr>
            <a:r>
              <a:rPr lang="ru-RU" dirty="0"/>
              <a:t>Маркус </a:t>
            </a:r>
            <a:r>
              <a:rPr lang="ru-RU" dirty="0" err="1"/>
              <a:t>Эрлмозер</a:t>
            </a:r>
            <a:r>
              <a:rPr lang="ru-RU" dirty="0"/>
              <a:t> (</a:t>
            </a:r>
            <a:r>
              <a:rPr lang="en-US" dirty="0"/>
              <a:t>Markus </a:t>
            </a:r>
            <a:r>
              <a:rPr lang="en-US" dirty="0" err="1"/>
              <a:t>Erlmoser</a:t>
            </a:r>
            <a:r>
              <a:rPr lang="ru-RU" dirty="0"/>
              <a:t>)</a:t>
            </a:r>
          </a:p>
          <a:p>
            <a:pPr>
              <a:defRPr sz="1400">
                <a:solidFill>
                  <a:srgbClr val="0F1B20"/>
                </a:solidFill>
              </a:defRPr>
            </a:pPr>
            <a:r>
              <a:rPr lang="ru-RU" dirty="0"/>
              <a:t>Департамент внутреннего аудита</a:t>
            </a:r>
          </a:p>
          <a:p>
            <a:pPr>
              <a:defRPr sz="1400">
                <a:solidFill>
                  <a:srgbClr val="0F1B20"/>
                </a:solidFill>
              </a:defRPr>
            </a:pPr>
            <a:r>
              <a:rPr lang="ru-RU" dirty="0"/>
              <a:t>Федеральное министерство финансов - Австрия</a:t>
            </a:r>
          </a:p>
          <a:p>
            <a:r>
              <a:rPr dirty="0"/>
              <a:t>markus.erlmoser@bmf.gv.at 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Эффективное доведение информации и отчётность</a:t>
            </a:r>
          </a:p>
        </p:txBody>
      </p:sp>
      <p:sp>
        <p:nvSpPr>
          <p:cNvPr id="94" name="Titel 1"/>
          <p:cNvSpPr txBox="1">
            <a:spLocks noGrp="1"/>
          </p:cNvSpPr>
          <p:nvPr>
            <p:ph type="title"/>
          </p:nvPr>
        </p:nvSpPr>
        <p:spPr>
          <a:xfrm>
            <a:off x="369794" y="806824"/>
            <a:ext cx="8148731" cy="8034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Роль ВА в выявлении случаев мошенничества и коррупции (опыт Минфина Австрии) </a:t>
            </a:r>
            <a:endParaRPr dirty="0"/>
          </a:p>
        </p:txBody>
      </p:sp>
      <p:sp>
        <p:nvSpPr>
          <p:cNvPr id="95" name="Textplatzhalter 2"/>
          <p:cNvSpPr txBox="1">
            <a:spLocks noGrp="1"/>
          </p:cNvSpPr>
          <p:nvPr>
            <p:ph type="body" idx="1"/>
          </p:nvPr>
        </p:nvSpPr>
        <p:spPr>
          <a:xfrm>
            <a:off x="430306" y="1748117"/>
            <a:ext cx="8088221" cy="275181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52000" indent="-252000">
              <a:lnSpc>
                <a:spcPct val="108000"/>
              </a:lnSpc>
              <a:spcBef>
                <a:spcPts val="0"/>
              </a:spcBef>
              <a:defRPr sz="1600"/>
            </a:pPr>
            <a:r>
              <a:rPr lang="ru-RU" dirty="0"/>
              <a:t>Различия между полномочиями </a:t>
            </a:r>
            <a:r>
              <a:rPr lang="ru-RU" b="1" dirty="0"/>
              <a:t>Департамента внутреннего аудита (ДВА) </a:t>
            </a:r>
            <a:r>
              <a:rPr lang="ru-RU" dirty="0"/>
              <a:t>и </a:t>
            </a:r>
            <a:r>
              <a:rPr lang="ru-RU" b="1" dirty="0"/>
              <a:t>Бюро внутренних дел</a:t>
            </a:r>
            <a:r>
              <a:rPr lang="ru-RU" dirty="0"/>
              <a:t> (БВД)</a:t>
            </a:r>
            <a:endParaRPr b="1" dirty="0"/>
          </a:p>
          <a:p>
            <a:pPr marL="504000" lvl="1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Расследование случаев мошенничества и коррупции – задача Бюро внутренних дел </a:t>
            </a:r>
            <a:endParaRPr dirty="0"/>
          </a:p>
          <a:p>
            <a:pPr marL="504000" lvl="1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Аудит СВК – задача внутренних аудиторов</a:t>
            </a:r>
            <a:endParaRPr dirty="0"/>
          </a:p>
          <a:p>
            <a:pPr marL="252000" indent="-252000">
              <a:lnSpc>
                <a:spcPct val="108000"/>
              </a:lnSpc>
              <a:spcBef>
                <a:spcPts val="0"/>
              </a:spcBef>
              <a:defRPr sz="1600"/>
            </a:pPr>
            <a:r>
              <a:rPr lang="ru-RU" dirty="0"/>
              <a:t>Пересечение в ходе отбора дел</a:t>
            </a:r>
            <a:endParaRPr dirty="0"/>
          </a:p>
          <a:p>
            <a:pPr marL="504000" lvl="1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Ежеквартальные совещания с участием представителей ДВА и БВД </a:t>
            </a:r>
            <a:endParaRPr dirty="0"/>
          </a:p>
          <a:p>
            <a:pPr lvl="2">
              <a:lnSpc>
                <a:spcPct val="108000"/>
              </a:lnSpc>
              <a:spcBef>
                <a:spcPts val="0"/>
              </a:spcBef>
              <a:defRPr sz="1500"/>
            </a:pPr>
            <a:r>
              <a:rPr lang="ru-RU" dirty="0"/>
              <a:t>Главный аудитор</a:t>
            </a:r>
            <a:endParaRPr sz="1600" dirty="0"/>
          </a:p>
          <a:p>
            <a:pPr lvl="2">
              <a:lnSpc>
                <a:spcPct val="108000"/>
              </a:lnSpc>
              <a:spcBef>
                <a:spcPts val="0"/>
              </a:spcBef>
              <a:defRPr sz="1500"/>
            </a:pPr>
            <a:r>
              <a:rPr lang="ru-RU" dirty="0"/>
              <a:t>Руководитель группы в Службе внутреннего аудита</a:t>
            </a:r>
            <a:endParaRPr sz="1600" dirty="0"/>
          </a:p>
          <a:p>
            <a:pPr lvl="2">
              <a:lnSpc>
                <a:spcPct val="108000"/>
              </a:lnSpc>
              <a:spcBef>
                <a:spcPts val="0"/>
              </a:spcBef>
              <a:defRPr sz="1500"/>
            </a:pPr>
            <a:r>
              <a:rPr lang="ru-RU" dirty="0"/>
              <a:t>Руководитель Бюро внутренних дел</a:t>
            </a:r>
            <a:endParaRPr sz="1600" dirty="0"/>
          </a:p>
          <a:p>
            <a:pPr marL="504000" lvl="1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Примеры из практики аудита на предмет выявления мошенничества, касающиеся систем внутреннего контроля</a:t>
            </a:r>
            <a:endParaRPr dirty="0"/>
          </a:p>
          <a:p>
            <a:pPr marL="504000" lvl="1" indent="-252000">
              <a:lnSpc>
                <a:spcPct val="108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Выводы по итогам аудиторских проверок, связанных со случаями мошенничества и коррупции</a:t>
            </a:r>
            <a:endParaRPr dirty="0"/>
          </a:p>
        </p:txBody>
      </p:sp>
      <p:sp>
        <p:nvSpPr>
          <p:cNvPr id="96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Эффективное доведение информации и отчётность</a:t>
            </a:r>
          </a:p>
        </p:txBody>
      </p:sp>
      <p:sp>
        <p:nvSpPr>
          <p:cNvPr id="99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Практические примеры отчётности с графиками</a:t>
            </a:r>
            <a:endParaRPr dirty="0"/>
          </a:p>
        </p:txBody>
      </p:sp>
      <p:sp>
        <p:nvSpPr>
          <p:cNvPr id="100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Система внутреннего контроля, основанная на принципах С</a:t>
            </a:r>
            <a:r>
              <a:rPr dirty="0"/>
              <a:t>OSO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Система внутреннего контроля при возмещении налогов 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Внедрение системы внутреннего контроля </a:t>
            </a:r>
            <a:r>
              <a:rPr dirty="0"/>
              <a:t>(Quick Check)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Эффективность системы внутреннего контроля при закупках </a:t>
            </a:r>
            <a:endParaRPr dirty="0"/>
          </a:p>
        </p:txBody>
      </p:sp>
      <p:sp>
        <p:nvSpPr>
          <p:cNvPr id="101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Эффективное доведение информации и отчётность</a:t>
            </a:r>
          </a:p>
        </p:txBody>
      </p:sp>
      <p:sp>
        <p:nvSpPr>
          <p:cNvPr id="104" name="Titel 1"/>
          <p:cNvSpPr txBox="1">
            <a:spLocks noGrp="1"/>
          </p:cNvSpPr>
          <p:nvPr>
            <p:ph type="title"/>
          </p:nvPr>
        </p:nvSpPr>
        <p:spPr>
          <a:xfrm>
            <a:off x="336176" y="687391"/>
            <a:ext cx="8182349" cy="922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Система внутреннего контроля, основанная на принципах</a:t>
            </a:r>
            <a:r>
              <a:rPr dirty="0"/>
              <a:t> COSO</a:t>
            </a:r>
          </a:p>
        </p:txBody>
      </p:sp>
      <p:sp>
        <p:nvSpPr>
          <p:cNvPr id="105" name="Textplatzhalter 2"/>
          <p:cNvSpPr txBox="1">
            <a:spLocks noGrp="1"/>
          </p:cNvSpPr>
          <p:nvPr>
            <p:ph type="body" sz="half" idx="1"/>
          </p:nvPr>
        </p:nvSpPr>
        <p:spPr>
          <a:xfrm>
            <a:off x="539752" y="1557899"/>
            <a:ext cx="3989512" cy="29420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СВА – «переводчик» для руководства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Объяснение теоретических моделей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Аудит структур и анализ их актуальности для темы аудита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Визуализация статей отчёта</a:t>
            </a:r>
            <a:endParaRPr dirty="0"/>
          </a:p>
        </p:txBody>
      </p:sp>
      <p:sp>
        <p:nvSpPr>
          <p:cNvPr id="106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07" name="Grafik 10" descr="Grafik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6189" y="1347500"/>
            <a:ext cx="1946841" cy="186967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08" name="Grafik 11" descr="Grafik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8082" y="2910209"/>
            <a:ext cx="3024589" cy="180012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09" name="Grafik 14" descr="Grafik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8325" y="988219"/>
            <a:ext cx="2460918" cy="3449538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Эффективное доведение информации и отчётность</a:t>
            </a:r>
          </a:p>
        </p:txBody>
      </p:sp>
      <p:sp>
        <p:nvSpPr>
          <p:cNvPr id="112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Система ВК при возмещении налогов</a:t>
            </a:r>
            <a:endParaRPr dirty="0"/>
          </a:p>
        </p:txBody>
      </p:sp>
      <p:sp>
        <p:nvSpPr>
          <p:cNvPr id="113" name="Textplatzhalter 2"/>
          <p:cNvSpPr txBox="1">
            <a:spLocks noGrp="1"/>
          </p:cNvSpPr>
          <p:nvPr>
            <p:ph type="body" sz="half" idx="1"/>
          </p:nvPr>
        </p:nvSpPr>
        <p:spPr>
          <a:xfrm>
            <a:off x="539752" y="1557899"/>
            <a:ext cx="3958290" cy="29420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Анализ процессов в отношении процедуры возврата налога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Анализ процессов как способ выявления нарушений в системе внутреннего контроля </a:t>
            </a:r>
            <a:endParaRPr dirty="0"/>
          </a:p>
          <a:p>
            <a:pPr marL="504000" lvl="1" indent="-252000">
              <a:lnSpc>
                <a:spcPct val="120000"/>
              </a:lnSpc>
              <a:spcBef>
                <a:spcPts val="0"/>
              </a:spcBef>
              <a:buClrTx/>
              <a:buFont typeface="Corbel"/>
              <a:defRPr sz="1400"/>
            </a:pPr>
            <a:r>
              <a:rPr lang="ru-RU" dirty="0"/>
              <a:t>Получение сведений из имеющихся журналов регистрации событий</a:t>
            </a:r>
            <a:r>
              <a:rPr dirty="0"/>
              <a:t> </a:t>
            </a:r>
          </a:p>
          <a:p>
            <a:pPr marL="504000" lvl="1" indent="-252000">
              <a:lnSpc>
                <a:spcPct val="120000"/>
              </a:lnSpc>
              <a:spcBef>
                <a:spcPts val="0"/>
              </a:spcBef>
              <a:buClrTx/>
              <a:buFont typeface="Corbel"/>
              <a:defRPr sz="1400"/>
            </a:pPr>
            <a:r>
              <a:rPr lang="ru-RU" dirty="0"/>
              <a:t>Сопоставление данных о событиях и моделей процессов </a:t>
            </a:r>
            <a:r>
              <a:rPr dirty="0"/>
              <a:t> </a:t>
            </a:r>
          </a:p>
        </p:txBody>
      </p:sp>
      <p:sp>
        <p:nvSpPr>
          <p:cNvPr id="114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15" name="Grafik 6" descr="Grafik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6742" y="1377158"/>
            <a:ext cx="2471152" cy="1219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Grafik 9" descr="Grafik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1898" y="2571749"/>
            <a:ext cx="2170075" cy="192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rafik 12" descr="Grafik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3855" y="3147402"/>
            <a:ext cx="2157404" cy="1842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Эффективное доведение информации и отчётность</a:t>
            </a:r>
          </a:p>
        </p:txBody>
      </p:sp>
      <p:sp>
        <p:nvSpPr>
          <p:cNvPr id="120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Внедрение системы внутреннего контроля</a:t>
            </a:r>
            <a:r>
              <a:rPr dirty="0"/>
              <a:t> (Quick Check)</a:t>
            </a:r>
          </a:p>
        </p:txBody>
      </p:sp>
      <p:sp>
        <p:nvSpPr>
          <p:cNvPr id="121" name="Textplatzhalter 2"/>
          <p:cNvSpPr txBox="1">
            <a:spLocks noGrp="1"/>
          </p:cNvSpPr>
          <p:nvPr>
            <p:ph type="body" sz="half" idx="1"/>
          </p:nvPr>
        </p:nvSpPr>
        <p:spPr>
          <a:xfrm>
            <a:off x="539751" y="1557899"/>
            <a:ext cx="4516991" cy="29420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Разработка собственных моделей аудита на базе разных стандартов (напр.,</a:t>
            </a:r>
            <a:r>
              <a:rPr dirty="0"/>
              <a:t> COSO, 3LoD)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Оценка степени зрелости системы ВК на базе разработанной модели аудита</a:t>
            </a:r>
            <a:endParaRPr dirty="0"/>
          </a:p>
        </p:txBody>
      </p:sp>
      <p:sp>
        <p:nvSpPr>
          <p:cNvPr id="122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23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1542" y="1557899"/>
            <a:ext cx="3428949" cy="259620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Эффективное доведение информации и отчётность</a:t>
            </a:r>
          </a:p>
        </p:txBody>
      </p:sp>
      <p:sp>
        <p:nvSpPr>
          <p:cNvPr id="126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Эффективность системы ВК для закупок</a:t>
            </a:r>
            <a:r>
              <a:rPr dirty="0"/>
              <a:t> (I)</a:t>
            </a:r>
          </a:p>
        </p:txBody>
      </p:sp>
      <p:sp>
        <p:nvSpPr>
          <p:cNvPr id="127" name="Textplatzhalter 2"/>
          <p:cNvSpPr txBox="1">
            <a:spLocks noGrp="1"/>
          </p:cNvSpPr>
          <p:nvPr>
            <p:ph type="body" sz="half" idx="1"/>
          </p:nvPr>
        </p:nvSpPr>
        <p:spPr>
          <a:xfrm>
            <a:off x="248771" y="1557899"/>
            <a:ext cx="4807971" cy="29420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Анализ количества и сумм контрактов на закупки</a:t>
            </a:r>
            <a:endParaRPr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Анализ системных разрешений</a:t>
            </a:r>
            <a:endParaRPr dirty="0"/>
          </a:p>
        </p:txBody>
      </p:sp>
      <p:sp>
        <p:nvSpPr>
          <p:cNvPr id="128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29" name="Grafik 8" descr="Grafik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974" y="2652659"/>
            <a:ext cx="3032823" cy="201743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30" name="Grafik 9" descr="Grafik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2511" y="1609631"/>
            <a:ext cx="4310246" cy="3060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Эффективное доведение информации и отчётность</a:t>
            </a:r>
          </a:p>
        </p:txBody>
      </p:sp>
      <p:sp>
        <p:nvSpPr>
          <p:cNvPr id="133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Эффективность системы ВК для закупок</a:t>
            </a:r>
            <a:r>
              <a:rPr dirty="0"/>
              <a:t> (II)</a:t>
            </a:r>
          </a:p>
        </p:txBody>
      </p:sp>
      <p:sp>
        <p:nvSpPr>
          <p:cNvPr id="134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Анализ процесса закупок</a:t>
            </a:r>
            <a:endParaRPr dirty="0"/>
          </a:p>
          <a:p>
            <a:r>
              <a:rPr lang="ru-RU" dirty="0"/>
              <a:t>Демонстрация примеров неэффективности </a:t>
            </a:r>
          </a:p>
          <a:p>
            <a:pPr marL="0" indent="0">
              <a:buNone/>
            </a:pPr>
            <a:r>
              <a:rPr lang="ru-RU" dirty="0"/>
              <a:t>     в процессе</a:t>
            </a:r>
            <a:endParaRPr dirty="0"/>
          </a:p>
          <a:p>
            <a:r>
              <a:rPr lang="ru-RU" dirty="0"/>
              <a:t>Выявление пробелов в системе ВК</a:t>
            </a:r>
            <a:endParaRPr dirty="0"/>
          </a:p>
        </p:txBody>
      </p:sp>
      <p:sp>
        <p:nvSpPr>
          <p:cNvPr id="135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36" name="Grafik 9" descr="Grafik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0699" y="1393351"/>
            <a:ext cx="3003299" cy="369512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Эффективное доведение информации и отчётность</a:t>
            </a:r>
            <a:endParaRPr dirty="0"/>
          </a:p>
        </p:txBody>
      </p:sp>
      <p:sp>
        <p:nvSpPr>
          <p:cNvPr id="139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Эффективное доведение информации и отчётность</a:t>
            </a:r>
            <a:endParaRPr dirty="0"/>
          </a:p>
        </p:txBody>
      </p:sp>
      <p:sp>
        <p:nvSpPr>
          <p:cNvPr id="140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Графики вызывают к себе интерес / Картинки дольше сохраняются в сознании</a:t>
            </a:r>
            <a:endParaRPr dirty="0"/>
          </a:p>
          <a:p>
            <a:r>
              <a:rPr lang="ru-RU" dirty="0"/>
              <a:t>Графика содержит огромный объём информации, представленной в сжатом виде</a:t>
            </a:r>
            <a:endParaRPr dirty="0"/>
          </a:p>
          <a:p>
            <a:r>
              <a:rPr lang="ru-RU" dirty="0"/>
              <a:t>Графики, построенные на основе данных, помогают обнаруживать конкретные закономерности и выявлять нарушения</a:t>
            </a:r>
            <a:endParaRPr dirty="0"/>
          </a:p>
          <a:p>
            <a:r>
              <a:rPr lang="ru-RU" dirty="0"/>
              <a:t>С помощью картинок проще описывать сложные факты </a:t>
            </a:r>
            <a:endParaRPr dirty="0"/>
          </a:p>
        </p:txBody>
      </p:sp>
      <p:sp>
        <p:nvSpPr>
          <p:cNvPr id="141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publik-AT-4x3">
  <a:themeElements>
    <a:clrScheme name="Republik-AT-4x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0000FF"/>
      </a:hlink>
      <a:folHlink>
        <a:srgbClr val="FF00FF"/>
      </a:folHlink>
    </a:clrScheme>
    <a:fontScheme name="Republik-AT-4x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publik-AT-4x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FF3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publik-AT-4x3">
  <a:themeElements>
    <a:clrScheme name="Republik-AT-4x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0000FF"/>
      </a:hlink>
      <a:folHlink>
        <a:srgbClr val="FF00FF"/>
      </a:folHlink>
    </a:clrScheme>
    <a:fontScheme name="Republik-AT-4x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publik-AT-4x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FF3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418</Words>
  <Application>Microsoft Office PowerPoint</Application>
  <PresentationFormat>On-screen Show (16:9)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Republik-AT-4x3</vt:lpstr>
      <vt:lpstr>Примеры передовой практики в борьбе с мошенничеством и коррупцией </vt:lpstr>
      <vt:lpstr>Роль ВА в выявлении случаев мошенничества и коррупции (опыт Минфина Австрии) </vt:lpstr>
      <vt:lpstr>Практические примеры отчётности с графиками</vt:lpstr>
      <vt:lpstr>Система внутреннего контроля, основанная на принципах COSO</vt:lpstr>
      <vt:lpstr>Система ВК при возмещении налогов</vt:lpstr>
      <vt:lpstr>Внедрение системы внутреннего контроля (Quick Check)</vt:lpstr>
      <vt:lpstr>Эффективность системы ВК для закупок (I)</vt:lpstr>
      <vt:lpstr>Эффективность системы ВК для закупок (II)</vt:lpstr>
      <vt:lpstr>Эффективное доведение информации и отчётность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practices in tackling fraud and corruption</dc:title>
  <dc:creator>Andrei Nikolaevich Salnikov</dc:creator>
  <cp:lastModifiedBy>Andrei Nikolaevich Salnikov</cp:lastModifiedBy>
  <cp:revision>15</cp:revision>
  <dcterms:modified xsi:type="dcterms:W3CDTF">2019-10-11T06:57:37Z</dcterms:modified>
</cp:coreProperties>
</file>