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56" r:id="rId3"/>
    <p:sldId id="265" r:id="rId4"/>
    <p:sldId id="264" r:id="rId5"/>
    <p:sldId id="266" r:id="rId6"/>
    <p:sldId id="257" r:id="rId7"/>
    <p:sldId id="267" r:id="rId8"/>
    <p:sldId id="268" r:id="rId9"/>
    <p:sldId id="269" r:id="rId10"/>
    <p:sldId id="258" r:id="rId11"/>
    <p:sldId id="279" r:id="rId12"/>
    <p:sldId id="275" r:id="rId13"/>
    <p:sldId id="277" r:id="rId14"/>
    <p:sldId id="278" r:id="rId15"/>
  </p:sldIdLst>
  <p:sldSz cx="12192000" cy="6858000"/>
  <p:notesSz cx="6858000" cy="9144000"/>
  <p:custDataLst>
    <p:tags r:id="rId17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3A97B6"/>
    <a:srgbClr val="E9E9E9"/>
    <a:srgbClr val="575858"/>
    <a:srgbClr val="8D8868"/>
    <a:srgbClr val="4C5858"/>
    <a:srgbClr val="AEB3AD"/>
    <a:srgbClr val="9478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389" autoAdjust="0"/>
  </p:normalViewPr>
  <p:slideViewPr>
    <p:cSldViewPr snapToGrid="0">
      <p:cViewPr varScale="1">
        <p:scale>
          <a:sx n="57" d="100"/>
          <a:sy n="57" d="100"/>
        </p:scale>
        <p:origin x="102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25C80"/>
            </a:solidFill>
            <a:effectLst/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6DD-41B2-BF14-96E54D360CDD}"/>
              </c:ext>
            </c:extLst>
          </c:dPt>
          <c:dPt>
            <c:idx val="1"/>
            <c:bubble3D val="0"/>
            <c:spPr>
              <a:solidFill>
                <a:srgbClr val="5AAAF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96DD-41B2-BF14-96E54D360CD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DD-41B2-BF14-96E54D360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4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effectLst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25C80"/>
            </a:solidFill>
            <a:effectLst/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C2F-4A84-80E9-2B7103215E37}"/>
              </c:ext>
            </c:extLst>
          </c:dPt>
          <c:dPt>
            <c:idx val="1"/>
            <c:bubble3D val="0"/>
            <c:spPr>
              <a:solidFill>
                <a:srgbClr val="5AAAF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3C2F-4A84-80E9-2B7103215E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2F-4A84-80E9-2B7103215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6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effectLst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25C80"/>
            </a:solidFill>
            <a:effectLst/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F5C-455C-8BB7-F3FAD41A255E}"/>
              </c:ext>
            </c:extLst>
          </c:dPt>
          <c:dPt>
            <c:idx val="1"/>
            <c:bubble3D val="0"/>
            <c:spPr>
              <a:solidFill>
                <a:srgbClr val="5AAAF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DF5C-455C-8BB7-F3FAD41A255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5C-455C-8BB7-F3FAD41A2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5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effectLst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25C80"/>
            </a:solidFill>
            <a:effectLst/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B46-4FF4-AADF-F4CFBEC242D7}"/>
              </c:ext>
            </c:extLst>
          </c:dPt>
          <c:dPt>
            <c:idx val="1"/>
            <c:bubble3D val="0"/>
            <c:spPr>
              <a:solidFill>
                <a:srgbClr val="5AAAF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EB46-4FF4-AADF-F4CFBEC242D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46-4FF4-AADF-F4CFBEC24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5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effectLst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1A4727E6-3CB5-4527-BACE-F16DF1056C72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0AAD96FB-887E-4E35-A510-C1FAF903BC3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894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Conduct Risk</a:t>
            </a:r>
            <a:r>
              <a:rPr lang="en-US" baseline="0" dirty="0" smtClean="0"/>
              <a:t> – Collusion, Insider Trading</a:t>
            </a:r>
          </a:p>
          <a:p>
            <a:r>
              <a:rPr lang="en-US" baseline="0" dirty="0" smtClean="0"/>
              <a:t>Client Suitability –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-selling, Misrepresentation</a:t>
            </a:r>
          </a:p>
          <a:p>
            <a:r>
              <a:rPr lang="en-US" baseline="0" dirty="0" smtClean="0"/>
              <a:t>Market Abuse – Pump and Dump, Front Running</a:t>
            </a:r>
          </a:p>
          <a:p>
            <a:r>
              <a:rPr lang="en-US" baseline="0" dirty="0" smtClean="0"/>
              <a:t>Complaints – Sales Malpractice</a:t>
            </a:r>
            <a:endParaRPr lang="en-US" dirty="0" smtClean="0"/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0AAD96FB-887E-4E35-A510-C1FAF903BC33}" type="slidenum">
              <a:rPr lang="en-US" smtClean="0">
                <a:effectLst/>
              </a:rPr>
              <a:t>11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903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Reduced Cost of employee non-compliance</a:t>
            </a:r>
            <a:r>
              <a:rPr lang="en-US" baseline="0" dirty="0" smtClean="0"/>
              <a:t> &amp; misconduct</a:t>
            </a:r>
          </a:p>
          <a:p>
            <a:r>
              <a:rPr lang="en-US" baseline="0" dirty="0" smtClean="0"/>
              <a:t>Faster detection of sophisticated scenarios</a:t>
            </a:r>
          </a:p>
          <a:p>
            <a:r>
              <a:rPr lang="en-US" baseline="0" dirty="0" smtClean="0"/>
              <a:t>Risk based prioritization of alerts and reduced false positives</a:t>
            </a:r>
          </a:p>
          <a:p>
            <a:r>
              <a:rPr lang="en-US" baseline="0" dirty="0" err="1" smtClean="0"/>
              <a:t>Nando’s</a:t>
            </a:r>
            <a:r>
              <a:rPr lang="en-US" baseline="0" dirty="0" smtClean="0"/>
              <a:t> and Poker Party Examples</a:t>
            </a:r>
            <a:endParaRPr lang="en-US" dirty="0" smtClean="0"/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4F6F0B8F-0D51-4B71-B884-13E8E8CB1BA4}" type="slidenum">
              <a:rPr lang="en-US" smtClean="0">
                <a:effectLst/>
              </a:rPr>
              <a:t>12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336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Hybrid Cognitive Risk Model</a:t>
            </a:r>
          </a:p>
          <a:p>
            <a:r>
              <a:rPr lang="en-US" dirty="0" smtClean="0"/>
              <a:t>Cognitive Technology can identify fraudulent patterns in a highly regulated environment, balancing complexity</a:t>
            </a:r>
            <a:r>
              <a:rPr lang="en-US" baseline="0" dirty="0" smtClean="0"/>
              <a:t> </a:t>
            </a:r>
            <a:r>
              <a:rPr lang="en-US" dirty="0" smtClean="0"/>
              <a:t>and transparency</a:t>
            </a:r>
          </a:p>
          <a:p>
            <a:endParaRPr lang="en-US" dirty="0" smtClean="0"/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4F6F0B8F-0D51-4B71-B884-13E8E8CB1BA4}" type="slidenum">
              <a:rPr lang="en-US" smtClean="0">
                <a:effectLst/>
              </a:rPr>
              <a:t>13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164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 b="1" dirty="0" smtClean="0"/>
              <a:t>Advantages of a Bayesian</a:t>
            </a:r>
            <a:r>
              <a:rPr lang="en-US" b="1" baseline="0" dirty="0" smtClean="0"/>
              <a:t> Network</a:t>
            </a:r>
          </a:p>
          <a:p>
            <a:r>
              <a:rPr lang="ro-RO" dirty="0" smtClean="0"/>
              <a:t>Bayesian </a:t>
            </a:r>
            <a:r>
              <a:rPr lang="en-US" dirty="0" smtClean="0"/>
              <a:t>Network based risk model detects fraud in a mutually exclusive and collectively exhaustive way 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 dirty="0" smtClean="0">
                <a:solidFill>
                  <a:prstClr val="white"/>
                </a:solidFill>
                <a:ea typeface="MS PGothic" pitchFamily="34" charset="-128"/>
              </a:rPr>
              <a:t>Cognitive Analytics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 smtClean="0">
                <a:solidFill>
                  <a:prstClr val="white"/>
                </a:solidFill>
                <a:ea typeface="MS PGothic" pitchFamily="34" charset="-128"/>
              </a:rPr>
              <a:t>Bayesian Network model allows to extract complex patterns indicative of different expense fraud scenarios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 dirty="0" smtClean="0">
                <a:solidFill>
                  <a:prstClr val="white"/>
                </a:solidFill>
                <a:ea typeface="MS PGothic" pitchFamily="34" charset="-128"/>
              </a:rPr>
              <a:t>Visualization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 smtClean="0">
                <a:solidFill>
                  <a:prstClr val="white"/>
                </a:solidFill>
                <a:ea typeface="MS PGothic" pitchFamily="34" charset="-128"/>
              </a:rPr>
              <a:t>Advance network visualizations provide quick assessment of most important risk components at a glance 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 dirty="0" smtClean="0">
                <a:solidFill>
                  <a:prstClr val="white"/>
                </a:solidFill>
                <a:ea typeface="MS PGothic" pitchFamily="34" charset="-128"/>
              </a:rPr>
              <a:t>Remediation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 smtClean="0">
                <a:solidFill>
                  <a:prstClr val="white"/>
                </a:solidFill>
                <a:ea typeface="MS PGothic" pitchFamily="34" charset="-128"/>
              </a:rPr>
              <a:t>Drill down capabilities facilitate investigations and root cause analysis, in alignment with remediation procedure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4F6F0B8F-0D51-4B71-B884-13E8E8CB1BA4}" type="slidenum">
              <a:rPr lang="en-US" smtClean="0">
                <a:effectLst/>
              </a:rPr>
              <a:t>14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65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effectLst/>
        </p:spPr>
        <p:txBody>
          <a:bodyPr anchor="b"/>
          <a:lstStyle>
            <a:lvl1pPr algn="ctr">
              <a:defRPr sz="60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effectLst/>
        </p:spPr>
        <p:txBody>
          <a:bodyPr/>
          <a:lstStyle>
            <a:lvl1pPr marL="0" indent="0" algn="ctr">
              <a:buNone/>
              <a:defRPr sz="2400">
                <a:effectLst/>
              </a:defRPr>
            </a:lvl1pPr>
            <a:lvl2pPr marL="457200" indent="0" algn="ctr">
              <a:buNone/>
              <a:defRPr sz="2000">
                <a:effectLst/>
              </a:defRPr>
            </a:lvl2pPr>
            <a:lvl3pPr marL="914400" indent="0" algn="ctr">
              <a:buNone/>
              <a:defRPr sz="1800">
                <a:effectLst/>
              </a:defRPr>
            </a:lvl3pPr>
            <a:lvl4pPr marL="1371600" indent="0" algn="ctr">
              <a:buNone/>
              <a:defRPr sz="1600">
                <a:effectLst/>
              </a:defRPr>
            </a:lvl4pPr>
            <a:lvl5pPr marL="1828800" indent="0" algn="ctr">
              <a:buNone/>
              <a:defRPr sz="1600">
                <a:effectLst/>
              </a:defRPr>
            </a:lvl5pPr>
            <a:lvl6pPr marL="2286000" indent="0" algn="ctr">
              <a:buNone/>
              <a:defRPr sz="1600">
                <a:effectLst/>
              </a:defRPr>
            </a:lvl6pPr>
            <a:lvl7pPr marL="2743200" indent="0" algn="ctr">
              <a:buNone/>
              <a:defRPr sz="1600">
                <a:effectLst/>
              </a:defRPr>
            </a:lvl7pPr>
            <a:lvl8pPr marL="3200400" indent="0" algn="ctr">
              <a:buNone/>
              <a:defRPr sz="1600">
                <a:effectLst/>
              </a:defRPr>
            </a:lvl8pPr>
            <a:lvl9pPr marL="3657600" indent="0" algn="ctr">
              <a:buNone/>
              <a:defRPr sz="1600">
                <a:effectLst/>
              </a:defRPr>
            </a:lvl9pPr>
          </a:lstStyle>
          <a:p>
            <a:r>
              <a:rPr lang="en-US">
                <a:effectLst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87092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endParaRPr lang="en-US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41966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02443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effectLst/>
        </p:spPr>
        <p:txBody>
          <a:bodyPr vert="eaVert"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52521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03313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60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04220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98558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17747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9834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59498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725E5F46-9C77-4E4F-9088-ECC285F7D11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73287" y="494506"/>
            <a:ext cx="8825385" cy="10667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32" y="494506"/>
            <a:ext cx="3141980" cy="10667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19275"/>
            <a:ext cx="10841038" cy="3005138"/>
          </a:xfrm>
          <a:effectLst/>
        </p:spPr>
        <p:txBody>
          <a:bodyPr/>
          <a:lstStyle>
            <a:lvl1pPr marL="0" indent="0" algn="ct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b="1" i="1" kern="120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603811" y="4978400"/>
            <a:ext cx="3068638" cy="1743075"/>
          </a:xfrm>
          <a:effectLst/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>
                <a:effectLst/>
              </a:rPr>
              <a:t>Presenter</a:t>
            </a:r>
          </a:p>
          <a:p>
            <a:pPr lvl="0"/>
            <a:r>
              <a:rPr lang="en-US">
                <a:effectLst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8793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62893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BDD4060-E96C-4265-9C4B-AD47855DF497}" type="datetimeFigureOut">
              <a:rPr lang="en-US" smtClean="0">
                <a:effectLst/>
              </a:rPr>
              <a:t>10/23/2019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1304D86-FFBC-4B37-80BD-DD9BEEF79415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76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10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CF4CDEE2-7FBD-4F52-BEBD-69BA70CD5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effectLst/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ru-RU" sz="2200" b="1" i="1" u="none" strike="noStrike" dirty="0" smtId="4294967295">
                <a:solidFill>
                  <a:srgbClr val="2E75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Практикующее сообщество по внутреннему аудиту (ПСПВА)</a:t>
            </a:r>
          </a:p>
          <a:p>
            <a:pPr marL="0" indent="0" algn="ctr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indent="0" algn="ctr" rtl="0">
              <a:buNone/>
            </a:pPr>
            <a:r>
              <a:rPr lang="ru-RU" sz="2200" b="1" i="1" u="none" strike="noStrike" dirty="0" smtId="4294967295">
                <a:solidFill>
                  <a:srgbClr val="2E75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Совещание рабочей группы по направлению "Аудит на практике" (АНП)</a:t>
            </a:r>
          </a:p>
          <a:p>
            <a:pPr marL="0" indent="0" algn="ctr">
              <a:buNone/>
            </a:pPr>
            <a:endParaRPr lang="en-GB" b="1" i="1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indent="0" algn="ctr" rtl="0">
              <a:buNone/>
            </a:pPr>
            <a:r>
              <a:rPr lang="ru-RU" sz="2200" b="1" i="1" u="none" strike="noStrike" dirty="0" smtId="4294967295">
                <a:solidFill>
                  <a:srgbClr val="2E75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52-е собрание ПСПВА</a:t>
            </a:r>
          </a:p>
          <a:p>
            <a:pPr marL="0" indent="0" algn="ctr">
              <a:buNone/>
            </a:pPr>
            <a:endParaRPr lang="en-GB" b="1" i="1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indent="0" algn="ctr" rtl="0">
              <a:buNone/>
            </a:pPr>
            <a:r>
              <a:rPr lang="ru-RU" sz="2200" b="1" i="1" u="none" strike="noStrike" dirty="0" smtId="4294967295">
                <a:solidFill>
                  <a:srgbClr val="2E75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г. Сочи, Российская Федерация, 28-29 октября 2019 г.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indent="0" algn="r">
              <a:buNone/>
            </a:pPr>
            <a:endParaRPr lang="en-GB" sz="14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endParaRPr lang="en-GB" dirty="0"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892800" y="4978400"/>
            <a:ext cx="5779649" cy="1743075"/>
          </a:xfrm>
          <a:effectLst/>
        </p:spPr>
        <p:txBody>
          <a:bodyPr/>
          <a:lstStyle/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Скотт </a:t>
            </a:r>
            <a:r>
              <a:rPr lang="ru-RU"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Лейтон</a:t>
            </a:r>
            <a:endParaRPr lang="ru-RU" sz="16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Вице-президент, старший партнер</a:t>
            </a: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  <a:r>
              <a:rPr lang="ru-RU"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Глобал</a:t>
            </a:r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Файнэнс</a:t>
            </a:r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Трансформэйшн</a:t>
            </a:r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IBM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725E5F46-9C77-4E4F-9088-ECC285F7D1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287" y="494506"/>
            <a:ext cx="8825385" cy="10667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32" y="494506"/>
            <a:ext cx="3141980" cy="106679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69161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6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Передовые практики по борьбе с мошенничеством и коррупцией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ИТ и прочие инновации</a:t>
            </a:r>
          </a:p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20 минут</a:t>
            </a:r>
          </a:p>
        </p:txBody>
      </p:sp>
    </p:spTree>
    <p:extLst>
      <p:ext uri="{BB962C8B-B14F-4D97-AF65-F5344CB8AC3E}">
        <p14:creationId xmlns:p14="http://schemas.microsoft.com/office/powerpoint/2010/main" val="30509426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146" name="Picture 2" descr="dv116307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0"/>
          <a:stretch>
            <a:fillRect/>
          </a:stretch>
        </p:blipFill>
        <p:spPr>
          <a:xfrm>
            <a:off x="1489485" y="-3534"/>
            <a:ext cx="3714705" cy="68729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/>
          <p:nvPr/>
        </p:nvSpPr>
        <p:spPr>
          <a:xfrm>
            <a:off x="269034" y="236039"/>
            <a:ext cx="10515600" cy="8758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z="4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Осмысленный финансовый надзор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7543" y="1842740"/>
            <a:ext cx="363664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>
                <a:effectLst/>
              </a:defRPr>
            </a:defPPr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sz="20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Поведение, </a:t>
            </a:r>
            <a:r>
              <a:rPr lang="ru-RU" sz="2000" b="0" i="0" u="none" strike="noStrike" dirty="0" smtClean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/>
            </a:r>
            <a:br>
              <a:rPr lang="ru-RU" sz="2000" b="0" i="0" u="none" strike="noStrike" dirty="0" smtClean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</a:br>
            <a:r>
              <a:rPr lang="ru-RU" sz="2000" b="0" i="0" u="none" strike="noStrike" dirty="0" smtClean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связанное </a:t>
            </a:r>
            <a:r>
              <a:rPr lang="ru-RU" sz="20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с риском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3" y="2973705"/>
            <a:ext cx="321588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>
                <a:effectLst/>
              </a:defRPr>
            </a:defPPr>
            <a:lvl1pPr>
              <a:defRPr sz="3200">
                <a:effectLst/>
              </a:defRPr>
            </a:lvl1pPr>
          </a:lstStyle>
          <a:p>
            <a:pPr rtl="0"/>
            <a:r>
              <a:rPr lang="ru-RU" sz="20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Пригодность для клиента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7543" y="4104670"/>
            <a:ext cx="2439257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>
                <a:effectLst/>
              </a:defRPr>
            </a:defPPr>
            <a:lvl1pPr>
              <a:defRPr sz="3200">
                <a:effectLst/>
              </a:defRPr>
            </a:lvl1pPr>
          </a:lstStyle>
          <a:p>
            <a:pPr rtl="0"/>
            <a:r>
              <a:rPr lang="ru-RU" sz="2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Манипулирование </a:t>
            </a:r>
            <a:r>
              <a:rPr lang="ru-RU" sz="2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/>
            </a:r>
            <a:br>
              <a:rPr lang="ru-RU" sz="2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</a:br>
            <a:r>
              <a:rPr lang="ru-RU" sz="20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рынком</a:t>
            </a:r>
            <a:endParaRPr lang="ru-RU" sz="20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IBM Plex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7543" y="5487426"/>
            <a:ext cx="119391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>
                <a:effectLst/>
              </a:defRPr>
            </a:defPPr>
            <a:lvl1pPr>
              <a:defRPr sz="3200">
                <a:effectLst/>
              </a:defRPr>
            </a:lvl1pPr>
          </a:lstStyle>
          <a:p>
            <a:pPr rtl="0"/>
            <a:r>
              <a:rPr lang="ru-RU" sz="20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Жалобы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034" y="1161782"/>
            <a:ext cx="755367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2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Для борьбы с </a:t>
            </a:r>
            <a:r>
              <a:rPr lang="ru-RU" sz="20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финансовыми </a:t>
            </a:r>
            <a:r>
              <a:rPr lang="ru-RU" sz="2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схемами и мошенничеством…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6050" y="2314866"/>
            <a:ext cx="258205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Действия на упреждение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5935" y="2332254"/>
            <a:ext cx="123905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Поведение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9584" y="2332254"/>
            <a:ext cx="21589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Машинное обучение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7586" y="1738384"/>
            <a:ext cx="2771686" cy="3661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800" b="0" i="1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... Изменить мышление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7587" y="3867766"/>
            <a:ext cx="4497436" cy="3661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800" b="0" i="1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… Прибегнуть к комплексному подходу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1552" y="4971965"/>
            <a:ext cx="176013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Электронная почта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88163" y="6230052"/>
            <a:ext cx="71205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Торги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15907" y="4948059"/>
            <a:ext cx="150765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Деятельность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65155" y="6215412"/>
            <a:ext cx="72981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Голос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18713" y="1127115"/>
            <a:ext cx="2336276" cy="396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2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Нам необходимо...</a:t>
            </a:r>
          </a:p>
        </p:txBody>
      </p:sp>
      <p:pic>
        <p:nvPicPr>
          <p:cNvPr id="6150" name="Picture 6" descr="https://static.thenounproject.com/png/2334469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7" y="2770068"/>
            <a:ext cx="986134" cy="9861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tatic.thenounproject.com/png/1608531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2" y="3940792"/>
            <a:ext cx="892345" cy="8923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tatic.thenounproject.com/png/2836852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5" y="5262913"/>
            <a:ext cx="952500" cy="9525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tatic.thenounproject.com/png/2264571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3" y="1677988"/>
            <a:ext cx="859456" cy="8594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F68A3A3-EA54-4A6A-B341-FA5F00AB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53" y="2577508"/>
            <a:ext cx="1157689" cy="11576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70E35913-54D3-4A99-B4DF-0A612E20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37" y="2730057"/>
            <a:ext cx="823651" cy="8236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static.thenounproject.com/png/1949823-200.png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23B9D9D6-416A-4E35-BDBC-F5E763B3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26" y="2737779"/>
            <a:ext cx="816541" cy="8165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5B7C3A78-0789-4A43-B686-14EA0D64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10" y="4713317"/>
            <a:ext cx="1145935" cy="114593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09C0A921-CDA5-427C-B76D-F6617834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40" y="4262091"/>
            <a:ext cx="713985" cy="7139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C52E25E-6FCE-4283-8C8E-4C6A59E8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76" y="5484096"/>
            <a:ext cx="750312" cy="7503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C485F7C4-8E22-487F-ADE0-076F90D9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82" y="4297742"/>
            <a:ext cx="642682" cy="6426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40650555-D2DC-440A-8D42-1DD22AB3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49" y="5177414"/>
            <a:ext cx="1262348" cy="12623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092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8397"/>
            <a:ext cx="12159810" cy="4662802"/>
          </a:xfrm>
          <a:prstGeom prst="rect">
            <a:avLst/>
          </a:prstGeom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12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272141" y="256270"/>
            <a:ext cx="11886886" cy="8758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z="4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Ценная информация для надзора за финансовыми услугами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9272" y="1217064"/>
            <a:ext cx="2158214" cy="73866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Собрание в единое целое ценной информации для обнаружения подозрительной деятельности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7225" y="1347689"/>
            <a:ext cx="2379818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Просмотр связей с их мгновенной </a:t>
            </a:r>
            <a:br>
              <a:rPr lang="ru-RU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ru-RU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детализацией и воспроизведением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1687" y="1210938"/>
            <a:ext cx="2148581" cy="55399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Создание профилей сотрудников с характеристиками личности и поведения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37017" y="1210937"/>
            <a:ext cx="2322010" cy="73866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Отслеживание предупреждений и расследований на основе постоянно обновляемых моделей риска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838" y="2700901"/>
            <a:ext cx="1840264" cy="305105"/>
          </a:xfrm>
          <a:prstGeom prst="rect">
            <a:avLst/>
          </a:prstGeom>
          <a:solidFill>
            <a:srgbClr val="E9E9E9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2000" b="1" i="0" u="none" strike="noStrike" dirty="0" smtId="4294967295">
                <a:solidFill>
                  <a:srgbClr val="575858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Операции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38" y="3726915"/>
            <a:ext cx="1840264" cy="610210"/>
          </a:xfrm>
          <a:prstGeom prst="rect">
            <a:avLst/>
          </a:prstGeom>
          <a:solidFill>
            <a:srgbClr val="E9E9E9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2000" b="1" i="0" u="none" strike="noStrike" smtId="4294967295">
                <a:solidFill>
                  <a:srgbClr val="575858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Обмен информацией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838" y="4752930"/>
            <a:ext cx="1840264" cy="305105"/>
          </a:xfrm>
          <a:prstGeom prst="rect">
            <a:avLst/>
          </a:prstGeom>
          <a:solidFill>
            <a:srgbClr val="E9E9E9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2000" b="1" i="0" u="none" strike="noStrike" smtId="4294967295">
                <a:solidFill>
                  <a:srgbClr val="575858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Внешние связи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0160" y="2514899"/>
            <a:ext cx="790062" cy="846386"/>
          </a:xfrm>
          <a:prstGeom prst="rect">
            <a:avLst/>
          </a:prstGeom>
          <a:solidFill>
            <a:srgbClr val="E9E9E9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100" b="0" i="0" u="none" strike="noStrike" dirty="0" smtId="4294967295">
                <a:solidFill>
                  <a:srgbClr val="3A97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Заказ</a:t>
            </a:r>
          </a:p>
          <a:p>
            <a:pPr algn="r" rtl="0"/>
            <a:r>
              <a:rPr lang="ru-RU" sz="1100" b="0" i="0" u="none" strike="noStrike" dirty="0" smtId="4294967295">
                <a:solidFill>
                  <a:srgbClr val="3A97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Торги</a:t>
            </a:r>
          </a:p>
          <a:p>
            <a:pPr algn="r" rtl="0"/>
            <a:r>
              <a:rPr lang="ru-RU" sz="1100" b="0" i="0" u="none" strike="noStrike" dirty="0" smtId="4294967295">
                <a:solidFill>
                  <a:srgbClr val="3A97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Выполнение</a:t>
            </a:r>
          </a:p>
          <a:p>
            <a:pPr algn="r" rtl="0"/>
            <a:r>
              <a:rPr lang="ru-RU" sz="1100" b="0" i="0" u="none" strike="noStrike" dirty="0" smtClean="0" smtId="4294967295">
                <a:solidFill>
                  <a:srgbClr val="3A97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Ссылка</a:t>
            </a:r>
          </a:p>
          <a:p>
            <a:pPr algn="r" rtl="0"/>
            <a:endParaRPr lang="ru-RU" sz="1100" b="0" i="0" u="none" strike="noStrike" dirty="0" smtId="4294967295">
              <a:solidFill>
                <a:srgbClr val="3A97B6"/>
              </a:solidFill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0162" y="3688443"/>
            <a:ext cx="790062" cy="677108"/>
          </a:xfrm>
          <a:prstGeom prst="rect">
            <a:avLst/>
          </a:prstGeom>
          <a:solidFill>
            <a:srgbClr val="E9E9E9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100" b="0" i="0" u="none" strike="noStrike" smtId="4294967295">
                <a:solidFill>
                  <a:srgbClr val="3A97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Электронная почта</a:t>
            </a:r>
          </a:p>
          <a:p>
            <a:pPr algn="r" rtl="0"/>
            <a:r>
              <a:rPr lang="ru-RU" sz="1100" b="0" i="0" u="none" strike="noStrike" smtId="4294967295">
                <a:solidFill>
                  <a:srgbClr val="3A97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Чат</a:t>
            </a:r>
          </a:p>
          <a:p>
            <a:pPr algn="r" rtl="0"/>
            <a:r>
              <a:rPr lang="ru-RU" sz="1100" b="0" i="0" u="none" strike="noStrike" smtId="4294967295">
                <a:solidFill>
                  <a:srgbClr val="3A97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Голос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0160" y="4624404"/>
            <a:ext cx="790062" cy="507831"/>
          </a:xfrm>
          <a:prstGeom prst="rect">
            <a:avLst/>
          </a:prstGeom>
          <a:solidFill>
            <a:srgbClr val="E9E9E9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ru-RU" sz="1100" b="0" i="0" u="none" strike="noStrike" dirty="0" smtId="4294967295">
                <a:solidFill>
                  <a:srgbClr val="3A97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Новости</a:t>
            </a:r>
          </a:p>
          <a:p>
            <a:pPr algn="r" rtl="0"/>
            <a:r>
              <a:rPr lang="ru-RU" sz="1100" b="0" i="0" u="none" strike="noStrike" dirty="0" smtId="4294967295">
                <a:solidFill>
                  <a:srgbClr val="3A97B6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Социальные сети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3566691" y="3775339"/>
            <a:ext cx="1840264" cy="305105"/>
          </a:xfrm>
          <a:prstGeom prst="rect">
            <a:avLst/>
          </a:prstGeom>
          <a:solidFill>
            <a:srgbClr val="CDCDCD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2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40493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solidFill>
                  <a:srgbClr val="464646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13</a:t>
            </a:r>
          </a:p>
        </p:txBody>
      </p:sp>
      <p:sp>
        <p:nvSpPr>
          <p:cNvPr id="9" name="Title 4"/>
          <p:cNvSpPr txBox="1"/>
          <p:nvPr/>
        </p:nvSpPr>
        <p:spPr>
          <a:xfrm>
            <a:off x="304801" y="231648"/>
            <a:ext cx="11601449" cy="1219200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 rtl="0"/>
            <a:r>
              <a:rPr lang="ru-RU" sz="2600" b="1" i="0" u="none" strike="noStrike" dirty="0" smtId="4294967295">
                <a:solidFill>
                  <a:srgbClr val="19417C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14 % всех случаев мошенничества совершаются путем возмещения расходов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01627" y="1119991"/>
            <a:ext cx="4005566" cy="25391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Организации пострадавших, которые </a:t>
            </a:r>
          </a:p>
          <a:p>
            <a:pPr algn="ctr" rtl="0">
              <a:lnSpc>
                <a:spcPct val="150000"/>
              </a:lnSpc>
            </a:pPr>
            <a:r>
              <a:rPr lang="ru-RU" b="1" i="0" u="none" strike="noStrike" dirty="0" smtId="4294967295">
                <a:solidFill>
                  <a:srgbClr val="5AAAFA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не имеют средств для борьбы с мошенничеством, </a:t>
            </a:r>
            <a:r>
              <a:rPr lang="ru-RU" b="0" i="0" u="none" strike="noStrike" dirty="0" smtId="4294967295">
                <a:solidFill>
                  <a:srgbClr val="5AAAFA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 </a:t>
            </a:r>
          </a:p>
          <a:p>
            <a:pPr algn="ctr" rtl="0">
              <a:lnSpc>
                <a:spcPct val="150000"/>
              </a:lnSpc>
            </a:pPr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В СРЕДНЕМ несут большие убытки –  </a:t>
            </a:r>
          </a:p>
          <a:p>
            <a:pPr algn="ctr" rtl="0">
              <a:lnSpc>
                <a:spcPct val="150000"/>
              </a:lnSpc>
            </a:pPr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фактически </a:t>
            </a:r>
          </a:p>
          <a:p>
            <a:pPr algn="ctr" rtl="0">
              <a:lnSpc>
                <a:spcPct val="150000"/>
              </a:lnSpc>
            </a:pPr>
            <a:r>
              <a:rPr lang="ru-RU" b="1" i="0" u="none" strike="noStrike" dirty="0" smtId="4294967295">
                <a:solidFill>
                  <a:srgbClr val="5AAAFA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В ДВА РАЗА БОЛЬШЕ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2039" y="1088188"/>
            <a:ext cx="5164345" cy="26331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ct val="90000"/>
              </a:lnSpc>
              <a:spcBef>
                <a:spcPts val="267"/>
              </a:spcBef>
            </a:pPr>
            <a:r>
              <a:rPr lang="ru-RU" sz="1400" b="1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Arial"/>
              </a:rPr>
              <a:t>Наиболее распространенные случаи мошеннических требований о возмещении расходов</a:t>
            </a:r>
          </a:p>
        </p:txBody>
      </p:sp>
      <p:graphicFrame>
        <p:nvGraphicFramePr>
          <p:cNvPr id="24" name="Content Placeholder 5"/>
          <p:cNvGraphicFramePr/>
          <p:nvPr/>
        </p:nvGraphicFramePr>
        <p:xfrm>
          <a:off x="4832" y="1478178"/>
          <a:ext cx="1822922" cy="16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9847" y="3158743"/>
            <a:ext cx="1652892" cy="91383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ct val="90000"/>
              </a:lnSpc>
              <a:spcBef>
                <a:spcPts val="267"/>
              </a:spcBef>
            </a:pPr>
            <a:r>
              <a:rPr lang="ru-RU" sz="1400" b="1" i="0" u="none" strike="noStrike" dirty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Arial"/>
              </a:rPr>
              <a:t>Личные покупки, заявленные как коммерческие расходы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983" y="2130300"/>
            <a:ext cx="950620" cy="37523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/>
          <a:p>
            <a:pPr algn="ctr" rtl="0">
              <a:lnSpc>
                <a:spcPct val="90000"/>
              </a:lnSpc>
              <a:spcBef>
                <a:spcPts val="267"/>
              </a:spcBef>
            </a:pPr>
            <a:r>
              <a:rPr lang="ru-RU" sz="2400" b="1" i="0" u="none" strike="noStrike" smtId="4294967295">
                <a:solidFill>
                  <a:srgbClr val="5AAAFA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Arial"/>
              </a:rPr>
              <a:t>45 %</a:t>
            </a:r>
          </a:p>
        </p:txBody>
      </p:sp>
      <p:graphicFrame>
        <p:nvGraphicFramePr>
          <p:cNvPr id="33" name="Content Placeholder 5"/>
          <p:cNvGraphicFramePr/>
          <p:nvPr/>
        </p:nvGraphicFramePr>
        <p:xfrm>
          <a:off x="2036691" y="1478178"/>
          <a:ext cx="1822922" cy="16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121706" y="3136366"/>
            <a:ext cx="1652892" cy="91383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ct val="90000"/>
              </a:lnSpc>
              <a:spcBef>
                <a:spcPts val="267"/>
              </a:spcBef>
            </a:pPr>
            <a:r>
              <a:rPr lang="ru-RU" sz="1400" b="1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Arial"/>
              </a:rPr>
              <a:t>Дополнительные мили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2842" y="2130300"/>
            <a:ext cx="950620" cy="37523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/>
          <a:p>
            <a:pPr algn="ctr" rtl="0">
              <a:lnSpc>
                <a:spcPct val="90000"/>
              </a:lnSpc>
              <a:spcBef>
                <a:spcPts val="267"/>
              </a:spcBef>
            </a:pPr>
            <a:r>
              <a:rPr lang="ru-RU" sz="2400" b="1" i="0" u="none" strike="noStrike" smtId="4294967295">
                <a:solidFill>
                  <a:srgbClr val="5AAAFA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Arial"/>
              </a:rPr>
              <a:t>35 %</a:t>
            </a:r>
          </a:p>
        </p:txBody>
      </p:sp>
      <p:graphicFrame>
        <p:nvGraphicFramePr>
          <p:cNvPr id="38" name="Content Placeholder 5"/>
          <p:cNvGraphicFramePr/>
          <p:nvPr/>
        </p:nvGraphicFramePr>
        <p:xfrm>
          <a:off x="4094130" y="1478178"/>
          <a:ext cx="1822922" cy="16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179145" y="3113989"/>
            <a:ext cx="1652892" cy="91383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ct val="90000"/>
              </a:lnSpc>
              <a:spcBef>
                <a:spcPts val="267"/>
              </a:spcBef>
            </a:pPr>
            <a:r>
              <a:rPr lang="ru-RU" sz="1400" b="1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Arial"/>
              </a:rPr>
              <a:t>Завышенные чаевые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0281" y="2130300"/>
            <a:ext cx="950620" cy="37523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/>
          <a:p>
            <a:pPr algn="ctr" rtl="0">
              <a:lnSpc>
                <a:spcPct val="90000"/>
              </a:lnSpc>
              <a:spcBef>
                <a:spcPts val="267"/>
              </a:spcBef>
            </a:pPr>
            <a:r>
              <a:rPr lang="ru-RU" sz="2400" b="1" i="0" u="none" strike="noStrike" smtId="4294967295">
                <a:solidFill>
                  <a:srgbClr val="5AAAFA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Arial"/>
              </a:rPr>
              <a:t>29 %</a:t>
            </a:r>
          </a:p>
        </p:txBody>
      </p:sp>
      <p:graphicFrame>
        <p:nvGraphicFramePr>
          <p:cNvPr id="44" name="Content Placeholder 5"/>
          <p:cNvGraphicFramePr/>
          <p:nvPr/>
        </p:nvGraphicFramePr>
        <p:xfrm>
          <a:off x="6074374" y="1478178"/>
          <a:ext cx="1822922" cy="16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159389" y="3134465"/>
            <a:ext cx="1652892" cy="91383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ct val="90000"/>
              </a:lnSpc>
              <a:spcBef>
                <a:spcPts val="267"/>
              </a:spcBef>
            </a:pPr>
            <a:r>
              <a:rPr lang="ru-RU" sz="1400" b="1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Arial"/>
              </a:rPr>
              <a:t>Завышение расходов на тот или иной товар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10525" y="2130300"/>
            <a:ext cx="950620" cy="37523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/>
          <a:p>
            <a:pPr algn="ctr" rtl="0">
              <a:lnSpc>
                <a:spcPct val="90000"/>
              </a:lnSpc>
              <a:spcBef>
                <a:spcPts val="267"/>
              </a:spcBef>
            </a:pPr>
            <a:r>
              <a:rPr lang="ru-RU" sz="2400" b="1" i="0" u="none" strike="noStrike" smtId="4294967295">
                <a:solidFill>
                  <a:srgbClr val="5AAAFA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Arial"/>
              </a:rPr>
              <a:t>28 %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3435" y="6243446"/>
            <a:ext cx="68788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Источник данных: </a:t>
            </a:r>
            <a:r>
              <a:rPr lang="ru-RU" sz="1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Chrome</a:t>
            </a:r>
            <a:r>
              <a:rPr lang="ru-RU" sz="1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 </a:t>
            </a:r>
            <a:r>
              <a:rPr lang="ru-RU" sz="1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River</a:t>
            </a:r>
            <a:r>
              <a:rPr lang="ru-RU" sz="1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 / Интернет-опрос </a:t>
            </a:r>
            <a:r>
              <a:rPr lang="ru-RU" sz="10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SurveyMonkey</a:t>
            </a:r>
            <a:r>
              <a:rPr lang="ru-RU" sz="1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 1072 командированных работников, проведенный в феврале 2016 г.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7625" y="4029553"/>
            <a:ext cx="6135261" cy="2107692"/>
            <a:chOff x="863362" y="2699543"/>
            <a:chExt cx="10348984" cy="3677267"/>
          </a:xfrm>
          <a:effectLst/>
        </p:grpSpPr>
        <p:sp>
          <p:nvSpPr>
            <p:cNvPr id="27" name="Trapezoid 26"/>
            <p:cNvSpPr/>
            <p:nvPr/>
          </p:nvSpPr>
          <p:spPr>
            <a:xfrm rot="16200000">
              <a:off x="7086665" y="2382387"/>
              <a:ext cx="3677266" cy="4311579"/>
            </a:xfrm>
            <a:prstGeom prst="trapezoid">
              <a:avLst/>
            </a:prstGeom>
            <a:solidFill>
              <a:srgbClr val="325C80"/>
            </a:solidFill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000">
                <a:solidFill>
                  <a:srgbClr val="FFFFFF"/>
                </a:solidFill>
                <a:effectLst/>
                <a:latin typeface="IBM Plex Sans" panose="020B0503050000000000" pitchFamily="34" charset="0"/>
                <a:cs typeface="Arial"/>
              </a:endParaRPr>
            </a:p>
          </p:txBody>
        </p:sp>
        <p:sp>
          <p:nvSpPr>
            <p:cNvPr id="28" name="Trapezoid 27"/>
            <p:cNvSpPr/>
            <p:nvPr/>
          </p:nvSpPr>
          <p:spPr>
            <a:xfrm rot="5400000">
              <a:off x="1263640" y="2380192"/>
              <a:ext cx="3677266" cy="4315968"/>
            </a:xfrm>
            <a:prstGeom prst="trapezoid">
              <a:avLst/>
            </a:prstGeom>
            <a:solidFill>
              <a:srgbClr val="325C80"/>
            </a:solidFill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000">
                <a:solidFill>
                  <a:srgbClr val="FFFFFF"/>
                </a:solidFill>
                <a:effectLst/>
                <a:latin typeface="IBM Plex Sans" panose="020B0503050000000000" pitchFamily="34" charset="0"/>
                <a:cs typeface="Arial"/>
              </a:endParaRPr>
            </a:p>
          </p:txBody>
        </p:sp>
        <p:sp>
          <p:nvSpPr>
            <p:cNvPr id="29" name="Freeform 3"/>
            <p:cNvSpPr/>
            <p:nvPr/>
          </p:nvSpPr>
          <p:spPr>
            <a:xfrm>
              <a:off x="4643993" y="3181330"/>
              <a:ext cx="2723535" cy="2677596"/>
            </a:xfrm>
            <a:custGeom>
              <a:avLst/>
              <a:gdLst>
                <a:gd name="connsiteX0" fmla="*/ 1076566 w 1076566"/>
                <a:gd name="connsiteY0" fmla="*/ 538277 h 1076566"/>
                <a:gd name="connsiteX1" fmla="*/ 538289 w 1076566"/>
                <a:gd name="connsiteY1" fmla="*/ 1076566 h 1076566"/>
                <a:gd name="connsiteX2" fmla="*/ 0 w 1076566"/>
                <a:gd name="connsiteY2" fmla="*/ 538277 h 1076566"/>
                <a:gd name="connsiteX3" fmla="*/ 538289 w 1076566"/>
                <a:gd name="connsiteY3" fmla="*/ 0 h 1076566"/>
                <a:gd name="connsiteX4" fmla="*/ 1076566 w 1076566"/>
                <a:gd name="connsiteY4" fmla="*/ 538277 h 107656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076566" h="1076566">
                  <a:moveTo>
                    <a:pt x="1076566" y="538277"/>
                  </a:moveTo>
                  <a:cubicBezTo>
                    <a:pt x="1076566" y="835558"/>
                    <a:pt x="835570" y="1076566"/>
                    <a:pt x="538289" y="1076566"/>
                  </a:cubicBezTo>
                  <a:cubicBezTo>
                    <a:pt x="241007" y="1076566"/>
                    <a:pt x="0" y="835558"/>
                    <a:pt x="0" y="538277"/>
                  </a:cubicBezTo>
                  <a:cubicBezTo>
                    <a:pt x="0" y="240995"/>
                    <a:pt x="241007" y="0"/>
                    <a:pt x="538289" y="0"/>
                  </a:cubicBezTo>
                  <a:cubicBezTo>
                    <a:pt x="835570" y="0"/>
                    <a:pt x="1076566" y="240995"/>
                    <a:pt x="1076566" y="538277"/>
                  </a:cubicBezTo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effectLst/>
                </a:defRPr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000000000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63575" y="2885309"/>
              <a:ext cx="3156716" cy="10113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1600" b="1" i="0" u="none" strike="noStrike" dirty="0" smtId="4294967295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</a:rPr>
                <a:t>Машинное обучение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3362" y="3832698"/>
              <a:ext cx="4003663" cy="20942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119063" indent="-119063" rtl="0">
                <a:buFont typeface="Wingdings" panose="05000000000000000000" pitchFamily="2" charset="2"/>
                <a:buChar char="§"/>
              </a:pPr>
              <a:r>
                <a:rPr lang="ru-RU" sz="1200" b="0" i="0" u="none" strike="noStrike" dirty="0" smtClean="0" smtId="4294967295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</a:rPr>
                <a:t>Разработка мошеннических </a:t>
              </a:r>
              <a:r>
                <a:rPr lang="ru-RU" sz="1200" b="0" i="0" u="none" strike="noStrike" dirty="0" smtId="4294967295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</a:rPr>
                <a:t>схем</a:t>
              </a:r>
            </a:p>
            <a:p>
              <a:pPr marL="119063" indent="-119063" rtl="0">
                <a:buFont typeface="Wingdings" panose="05000000000000000000" pitchFamily="2" charset="2"/>
                <a:buChar char="§"/>
              </a:pPr>
              <a:r>
                <a:rPr lang="ru-RU" sz="1200" b="0" i="0" u="none" strike="noStrike" dirty="0" smtId="4294967295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</a:rPr>
                <a:t>Выявление слабых сигналов</a:t>
              </a:r>
            </a:p>
            <a:p>
              <a:pPr marL="119063" indent="-119063" rtl="0">
                <a:buFont typeface="Wingdings" panose="05000000000000000000" pitchFamily="2" charset="2"/>
                <a:buChar char="§"/>
              </a:pPr>
              <a:r>
                <a:rPr lang="ru-RU" sz="1200" b="0" i="0" u="none" strike="noStrike" dirty="0" smtId="4294967295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</a:rPr>
                <a:t>Обучение на основе прошлых событий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65399" y="4130138"/>
              <a:ext cx="3308306" cy="14498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174625" indent="-174625" rtl="0">
                <a:buFont typeface="Wingdings" panose="05000000000000000000" pitchFamily="2" charset="2"/>
                <a:buChar char="§"/>
              </a:pPr>
              <a:r>
                <a:rPr lang="ru-RU" sz="1200" b="0" i="0" u="none" strike="noStrike" dirty="0" smtId="4294967295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</a:rPr>
                <a:t>Юридические требования</a:t>
              </a:r>
            </a:p>
            <a:p>
              <a:pPr marL="174625" indent="-174625" rtl="0">
                <a:buFont typeface="Wingdings" panose="05000000000000000000" pitchFamily="2" charset="2"/>
                <a:buChar char="§"/>
              </a:pPr>
              <a:r>
                <a:rPr lang="ru-RU" sz="1200" b="0" i="0" u="none" strike="noStrike" dirty="0" smtId="4294967295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</a:rPr>
                <a:t>Прозрачность</a:t>
              </a:r>
            </a:p>
            <a:p>
              <a:pPr marL="174625" indent="-174625" rtl="0">
                <a:buFont typeface="Wingdings" panose="05000000000000000000" pitchFamily="2" charset="2"/>
                <a:buChar char="§"/>
              </a:pPr>
              <a:r>
                <a:rPr lang="ru-RU" sz="1200" b="0" i="0" u="none" strike="noStrike" dirty="0" smtId="4294967295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</a:rPr>
                <a:t>Подотчетность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4012" y="3807583"/>
              <a:ext cx="2583496" cy="12887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400" b="1" i="0" u="none" strike="noStrike" dirty="0" smtId="4294967295">
                  <a:solidFill>
                    <a:srgbClr val="325C8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</a:rPr>
                <a:t>Гибридная осмысленная модель риска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784" y="3399879"/>
              <a:ext cx="3713562" cy="5906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1600" b="1" i="0" u="none" strike="noStrike" dirty="0" smtId="4294967295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</a:rPr>
                <a:t>На основе правил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3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Picture 14" descr="rId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99" y="231143"/>
            <a:ext cx="8324725" cy="475837"/>
          </a:xfrm>
          <a:effectLst/>
        </p:spPr>
        <p:txBody>
          <a:bodyPr anchor="t">
            <a:normAutofit/>
          </a:bodyPr>
          <a:lstStyle/>
          <a:p>
            <a:pPr rtl="0"/>
            <a:r>
              <a:rPr lang="ru-RU" sz="2600" b="1" i="0" u="none" strike="noStrike" smtId="4294967295">
                <a:solidFill>
                  <a:srgbClr val="19417C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Arial"/>
              </a:rPr>
              <a:t>Модель риска на основе Байесовской сети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solidFill>
                  <a:srgbClr val="464646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14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>
          <a:xfrm>
            <a:off x="3308095" y="5531779"/>
            <a:ext cx="1980792" cy="707426"/>
          </a:xfrm>
          <a:prstGeom prst="rect">
            <a:avLst/>
          </a:prstGeom>
          <a:solidFill>
            <a:srgbClr val="325C80"/>
          </a:solidFill>
          <a:ln w="9525">
            <a:noFill/>
            <a:miter lim="800000"/>
          </a:ln>
          <a:effectLst/>
        </p:spPr>
        <p:txBody>
          <a:bodyPr wrap="none" tIns="243840" bIns="24384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ea typeface="SimHei"/>
                <a:cs typeface="Arial"/>
              </a:rPr>
              <a:t>Риск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>
          <a:xfrm>
            <a:off x="5282802" y="5531779"/>
            <a:ext cx="1980792" cy="707426"/>
          </a:xfrm>
          <a:prstGeom prst="rect">
            <a:avLst/>
          </a:prstGeom>
          <a:solidFill>
            <a:srgbClr val="4178BE"/>
          </a:solidFill>
          <a:ln w="9525">
            <a:noFill/>
            <a:miter lim="800000"/>
          </a:ln>
          <a:effectLst/>
        </p:spPr>
        <p:txBody>
          <a:bodyPr wrap="none" tIns="243840" bIns="24384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ea typeface="SimHei"/>
                <a:cs typeface="Arial"/>
              </a:rPr>
              <a:t>Случаи применения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>
          <a:xfrm>
            <a:off x="7263594" y="5531779"/>
            <a:ext cx="1980792" cy="707426"/>
          </a:xfrm>
          <a:prstGeom prst="rect">
            <a:avLst/>
          </a:prstGeom>
          <a:solidFill>
            <a:srgbClr val="5596E6"/>
          </a:solidFill>
          <a:ln w="9525">
            <a:noFill/>
            <a:miter lim="800000"/>
          </a:ln>
          <a:effectLst/>
        </p:spPr>
        <p:txBody>
          <a:bodyPr wrap="none" tIns="243840" bIns="24384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ea typeface="SimHei"/>
                <a:cs typeface="Arial"/>
              </a:rPr>
              <a:t>Сценарии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>
          <a:xfrm>
            <a:off x="9236780" y="5531779"/>
            <a:ext cx="1980792" cy="707426"/>
          </a:xfrm>
          <a:prstGeom prst="rect">
            <a:avLst/>
          </a:prstGeom>
          <a:solidFill>
            <a:srgbClr val="5AAAFA"/>
          </a:solidFill>
          <a:ln w="9525">
            <a:noFill/>
            <a:miter lim="800000"/>
          </a:ln>
          <a:effectLst/>
        </p:spPr>
        <p:txBody>
          <a:bodyPr wrap="none" tIns="243840" bIns="24384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ea typeface="SimHei"/>
                <a:cs typeface="Arial"/>
              </a:rPr>
              <a:t>Особенности</a:t>
            </a:r>
          </a:p>
        </p:txBody>
      </p:sp>
      <p:sp>
        <p:nvSpPr>
          <p:cNvPr id="17" name="Freeform 3"/>
          <p:cNvSpPr/>
          <p:nvPr/>
        </p:nvSpPr>
        <p:spPr>
          <a:xfrm>
            <a:off x="3506084" y="3926805"/>
            <a:ext cx="1038656" cy="1021137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325C8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1352" y="4114207"/>
            <a:ext cx="868119" cy="64633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 rtl="0"/>
            <a:r>
              <a:rPr lang="ru-RU" sz="12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Риск мошенничества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76668" y="2315360"/>
            <a:ext cx="1532728" cy="1021137"/>
            <a:chOff x="2158109" y="3298133"/>
            <a:chExt cx="1538625" cy="1319895"/>
          </a:xfrm>
          <a:solidFill>
            <a:srgbClr val="4178BE"/>
          </a:solidFill>
          <a:effectLst/>
        </p:grpSpPr>
        <p:sp>
          <p:nvSpPr>
            <p:cNvPr id="21" name="Freeform 3"/>
            <p:cNvSpPr/>
            <p:nvPr/>
          </p:nvSpPr>
          <p:spPr>
            <a:xfrm>
              <a:off x="2264891" y="3298133"/>
              <a:ext cx="1342540" cy="1319895"/>
            </a:xfrm>
            <a:custGeom>
              <a:avLst/>
              <a:gdLst>
                <a:gd name="connsiteX0" fmla="*/ 1076566 w 1076566"/>
                <a:gd name="connsiteY0" fmla="*/ 538277 h 1076566"/>
                <a:gd name="connsiteX1" fmla="*/ 538289 w 1076566"/>
                <a:gd name="connsiteY1" fmla="*/ 1076566 h 1076566"/>
                <a:gd name="connsiteX2" fmla="*/ 0 w 1076566"/>
                <a:gd name="connsiteY2" fmla="*/ 538277 h 1076566"/>
                <a:gd name="connsiteX3" fmla="*/ 538289 w 1076566"/>
                <a:gd name="connsiteY3" fmla="*/ 0 h 1076566"/>
                <a:gd name="connsiteX4" fmla="*/ 1076566 w 1076566"/>
                <a:gd name="connsiteY4" fmla="*/ 538277 h 107656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076566" h="1076566">
                  <a:moveTo>
                    <a:pt x="1076566" y="538277"/>
                  </a:moveTo>
                  <a:cubicBezTo>
                    <a:pt x="1076566" y="835558"/>
                    <a:pt x="835570" y="1076566"/>
                    <a:pt x="538289" y="1076566"/>
                  </a:cubicBezTo>
                  <a:cubicBezTo>
                    <a:pt x="241007" y="1076566"/>
                    <a:pt x="0" y="835558"/>
                    <a:pt x="0" y="538277"/>
                  </a:cubicBezTo>
                  <a:cubicBezTo>
                    <a:pt x="0" y="240995"/>
                    <a:pt x="241007" y="0"/>
                    <a:pt x="538289" y="0"/>
                  </a:cubicBezTo>
                  <a:cubicBezTo>
                    <a:pt x="835570" y="0"/>
                    <a:pt x="1076566" y="240995"/>
                    <a:pt x="1076566" y="538277"/>
                  </a:cubicBezTo>
                </a:path>
              </a:pathLst>
            </a:custGeom>
            <a:grpFill/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effectLst/>
                </a:defRPr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000000000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58109" y="3701562"/>
              <a:ext cx="1538625" cy="55695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100" b="0" i="0" u="none" strike="noStrike" dirty="0" smtId="4294967295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  <a:cs typeface="Grubhub Sans Bold"/>
                </a:rPr>
                <a:t>Вымышленные расходы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76668" y="3928552"/>
            <a:ext cx="1506645" cy="1021137"/>
            <a:chOff x="2135307" y="3298133"/>
            <a:chExt cx="1554126" cy="1319895"/>
          </a:xfrm>
          <a:solidFill>
            <a:srgbClr val="4178BE"/>
          </a:solidFill>
          <a:effectLst/>
        </p:grpSpPr>
        <p:sp>
          <p:nvSpPr>
            <p:cNvPr id="24" name="Freeform 3"/>
            <p:cNvSpPr/>
            <p:nvPr/>
          </p:nvSpPr>
          <p:spPr>
            <a:xfrm>
              <a:off x="2239133" y="3298133"/>
              <a:ext cx="1342540" cy="1319895"/>
            </a:xfrm>
            <a:custGeom>
              <a:avLst/>
              <a:gdLst>
                <a:gd name="connsiteX0" fmla="*/ 1076566 w 1076566"/>
                <a:gd name="connsiteY0" fmla="*/ 538277 h 1076566"/>
                <a:gd name="connsiteX1" fmla="*/ 538289 w 1076566"/>
                <a:gd name="connsiteY1" fmla="*/ 1076566 h 1076566"/>
                <a:gd name="connsiteX2" fmla="*/ 0 w 1076566"/>
                <a:gd name="connsiteY2" fmla="*/ 538277 h 1076566"/>
                <a:gd name="connsiteX3" fmla="*/ 538289 w 1076566"/>
                <a:gd name="connsiteY3" fmla="*/ 0 h 1076566"/>
                <a:gd name="connsiteX4" fmla="*/ 1076566 w 1076566"/>
                <a:gd name="connsiteY4" fmla="*/ 538277 h 107656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076566" h="1076566">
                  <a:moveTo>
                    <a:pt x="1076566" y="538277"/>
                  </a:moveTo>
                  <a:cubicBezTo>
                    <a:pt x="1076566" y="835558"/>
                    <a:pt x="835570" y="1076566"/>
                    <a:pt x="538289" y="1076566"/>
                  </a:cubicBezTo>
                  <a:cubicBezTo>
                    <a:pt x="241007" y="1076566"/>
                    <a:pt x="0" y="835558"/>
                    <a:pt x="0" y="538277"/>
                  </a:cubicBezTo>
                  <a:cubicBezTo>
                    <a:pt x="0" y="240995"/>
                    <a:pt x="241007" y="0"/>
                    <a:pt x="538289" y="0"/>
                  </a:cubicBezTo>
                  <a:cubicBezTo>
                    <a:pt x="835570" y="0"/>
                    <a:pt x="1076566" y="240995"/>
                    <a:pt x="1076566" y="538277"/>
                  </a:cubicBezTo>
                </a:path>
              </a:pathLst>
            </a:custGeom>
            <a:grpFill/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effectLst/>
                </a:defRPr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000000000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35307" y="3694646"/>
              <a:ext cx="1554126" cy="55695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100" b="0" i="0" u="none" strike="noStrike" dirty="0" smtId="4294967295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IBM Plex Sans"/>
                  <a:cs typeface="Grubhub Sans Bold"/>
                </a:rPr>
                <a:t>Ненадлежащие расходы</a:t>
              </a:r>
            </a:p>
          </p:txBody>
        </p:sp>
      </p:grpSp>
      <p:sp>
        <p:nvSpPr>
          <p:cNvPr id="36" name="Freeform 3"/>
          <p:cNvSpPr/>
          <p:nvPr/>
        </p:nvSpPr>
        <p:spPr>
          <a:xfrm>
            <a:off x="9548603" y="4540582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7581110" y="1797016"/>
            <a:ext cx="859747" cy="859747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596E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7583031" y="3671201"/>
            <a:ext cx="859747" cy="859747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596E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cxnSp>
        <p:nvCxnSpPr>
          <p:cNvPr id="45" name="Straight Arrow Connector 44"/>
          <p:cNvCxnSpPr>
            <a:stCxn id="21" idx="2"/>
            <a:endCxn id="17" idx="0"/>
          </p:cNvCxnSpPr>
          <p:nvPr/>
        </p:nvCxnSpPr>
        <p:spPr>
          <a:xfrm flipH="1">
            <a:off x="4544740" y="2825923"/>
            <a:ext cx="638301" cy="1611445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5" idx="1"/>
            <a:endCxn id="17" idx="0"/>
          </p:cNvCxnSpPr>
          <p:nvPr/>
        </p:nvCxnSpPr>
        <p:spPr>
          <a:xfrm flipH="1" flipV="1">
            <a:off x="4544740" y="4437368"/>
            <a:ext cx="531928" cy="13390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3"/>
          <p:cNvSpPr/>
          <p:nvPr/>
        </p:nvSpPr>
        <p:spPr>
          <a:xfrm>
            <a:off x="7578931" y="2734109"/>
            <a:ext cx="859747" cy="859747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596E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78502" y="1949459"/>
            <a:ext cx="860607" cy="46166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 rtl="0"/>
            <a:r>
              <a:rPr lang="ru-RU" sz="8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Объединение денежных средств</a:t>
            </a:r>
          </a:p>
        </p:txBody>
      </p:sp>
      <p:sp>
        <p:nvSpPr>
          <p:cNvPr id="56" name="Freeform 3"/>
          <p:cNvSpPr/>
          <p:nvPr/>
        </p:nvSpPr>
        <p:spPr>
          <a:xfrm>
            <a:off x="7578931" y="4608293"/>
            <a:ext cx="859747" cy="859747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596E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74184" y="2946452"/>
            <a:ext cx="860607" cy="338554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 rtl="0"/>
            <a:r>
              <a:rPr lang="ru-RU" sz="8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Необычные расходы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80678" y="3853723"/>
            <a:ext cx="860607" cy="46166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 rtl="0"/>
            <a:r>
              <a:rPr lang="ru-RU" sz="8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Неделовое </a:t>
            </a:r>
          </a:p>
          <a:p>
            <a:pPr algn="ctr" rtl="0"/>
            <a:r>
              <a:rPr lang="ru-RU" sz="8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Место проведения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85481" y="4841789"/>
            <a:ext cx="860607" cy="338554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 rtl="0"/>
            <a:r>
              <a:rPr lang="ru-RU" sz="8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Заведение для взрослых</a:t>
            </a:r>
          </a:p>
        </p:txBody>
      </p:sp>
      <p:sp>
        <p:nvSpPr>
          <p:cNvPr id="60" name="Freeform 3"/>
          <p:cNvSpPr/>
          <p:nvPr/>
        </p:nvSpPr>
        <p:spPr>
          <a:xfrm>
            <a:off x="9548603" y="5022707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9548603" y="4058459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9548603" y="3576336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9548603" y="3094214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9548603" y="2612091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9548603" y="2129969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9548603" y="1647846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cxnSp>
        <p:nvCxnSpPr>
          <p:cNvPr id="67" name="Straight Arrow Connector 66"/>
          <p:cNvCxnSpPr>
            <a:stCxn id="56" idx="2"/>
          </p:cNvCxnSpPr>
          <p:nvPr/>
        </p:nvCxnSpPr>
        <p:spPr>
          <a:xfrm flipH="1" flipV="1">
            <a:off x="6488027" y="4437368"/>
            <a:ext cx="1090904" cy="600794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2" idx="2"/>
          </p:cNvCxnSpPr>
          <p:nvPr/>
        </p:nvCxnSpPr>
        <p:spPr>
          <a:xfrm flipH="1">
            <a:off x="6488027" y="4101070"/>
            <a:ext cx="1095004" cy="308541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5" idx="1"/>
            <a:endCxn id="21" idx="0"/>
          </p:cNvCxnSpPr>
          <p:nvPr/>
        </p:nvCxnSpPr>
        <p:spPr>
          <a:xfrm flipH="1">
            <a:off x="6520436" y="2180292"/>
            <a:ext cx="1058066" cy="645631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7" idx="1"/>
            <a:endCxn id="21" idx="0"/>
          </p:cNvCxnSpPr>
          <p:nvPr/>
        </p:nvCxnSpPr>
        <p:spPr>
          <a:xfrm flipH="1" flipV="1">
            <a:off x="6520436" y="2825923"/>
            <a:ext cx="1053748" cy="289806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3" idx="2"/>
            <a:endCxn id="54" idx="0"/>
          </p:cNvCxnSpPr>
          <p:nvPr/>
        </p:nvCxnSpPr>
        <p:spPr>
          <a:xfrm flipH="1" flipV="1">
            <a:off x="8438678" y="3163978"/>
            <a:ext cx="1109925" cy="107091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4" idx="2"/>
            <a:endCxn id="57" idx="3"/>
          </p:cNvCxnSpPr>
          <p:nvPr/>
        </p:nvCxnSpPr>
        <p:spPr>
          <a:xfrm flipH="1">
            <a:off x="8434791" y="2788946"/>
            <a:ext cx="1113812" cy="326783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2" idx="2"/>
            <a:endCxn id="58" idx="3"/>
          </p:cNvCxnSpPr>
          <p:nvPr/>
        </p:nvCxnSpPr>
        <p:spPr>
          <a:xfrm flipH="1">
            <a:off x="8441285" y="3753191"/>
            <a:ext cx="1107318" cy="331365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1" idx="2"/>
            <a:endCxn id="42" idx="0"/>
          </p:cNvCxnSpPr>
          <p:nvPr/>
        </p:nvCxnSpPr>
        <p:spPr>
          <a:xfrm flipH="1" flipV="1">
            <a:off x="8442778" y="4101070"/>
            <a:ext cx="1105825" cy="134244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36" idx="2"/>
            <a:endCxn id="59" idx="3"/>
          </p:cNvCxnSpPr>
          <p:nvPr/>
        </p:nvCxnSpPr>
        <p:spPr>
          <a:xfrm flipH="1">
            <a:off x="8446088" y="4717437"/>
            <a:ext cx="1102515" cy="293629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60" idx="2"/>
            <a:endCxn id="59" idx="3"/>
          </p:cNvCxnSpPr>
          <p:nvPr/>
        </p:nvCxnSpPr>
        <p:spPr>
          <a:xfrm flipH="1" flipV="1">
            <a:off x="8446088" y="5011066"/>
            <a:ext cx="1102515" cy="188496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6" idx="2"/>
            <a:endCxn id="55" idx="3"/>
          </p:cNvCxnSpPr>
          <p:nvPr/>
        </p:nvCxnSpPr>
        <p:spPr>
          <a:xfrm flipH="1">
            <a:off x="8439109" y="1824701"/>
            <a:ext cx="1109494" cy="355591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5" idx="2"/>
            <a:endCxn id="39" idx="0"/>
          </p:cNvCxnSpPr>
          <p:nvPr/>
        </p:nvCxnSpPr>
        <p:spPr>
          <a:xfrm flipH="1" flipV="1">
            <a:off x="8440857" y="2226885"/>
            <a:ext cx="1107746" cy="79939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922478" y="1609257"/>
            <a:ext cx="2269522" cy="43088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rtl="0"/>
            <a:r>
              <a:rPr lang="ru-RU" sz="11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Чрезмерное использование денежных средств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922478" y="2187830"/>
            <a:ext cx="2269522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rtl="0"/>
            <a:r>
              <a:rPr lang="ru-RU" sz="11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Итого денежных средств за год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922478" y="2578257"/>
            <a:ext cx="1949939" cy="43088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rtl="0"/>
            <a:r>
              <a:rPr lang="ru-RU" sz="11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Выходящее за рамки обычных трат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922478" y="3134251"/>
            <a:ext cx="147859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rtl="0"/>
            <a:r>
              <a:rPr lang="ru-RU" sz="11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Редкие расходы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922478" y="3601993"/>
            <a:ext cx="147859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rtl="0"/>
            <a:r>
              <a:rPr lang="ru-RU" sz="11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Транзитный счет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922478" y="5070990"/>
            <a:ext cx="147859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rtl="0"/>
            <a:r>
              <a:rPr lang="ru-RU" sz="11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Место расходов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922478" y="4580395"/>
            <a:ext cx="1478593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rtl="0"/>
            <a:r>
              <a:rPr lang="ru-RU" sz="11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Черный список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922478" y="4011711"/>
            <a:ext cx="1478593" cy="43088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rtl="0"/>
            <a:r>
              <a:rPr lang="ru-RU" sz="11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  <a:cs typeface="Grubhub Sans Bold"/>
              </a:rPr>
              <a:t>Предметы личного обихода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62184" y="6584296"/>
            <a:ext cx="4764403" cy="2440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Примечание: представленная сеть предназначена только для иллюстрации.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400" y="1591043"/>
            <a:ext cx="4902106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Инструменты анализа затрат используют передовые сетевые модели для выявления сценариев </a:t>
            </a:r>
            <a:r>
              <a:rPr lang="ru-RU" sz="2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мошенничества</a:t>
            </a:r>
            <a:endParaRPr lang="ru-RU" sz="28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1545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effectLst/>
        </p:spPr>
        <p:txBody>
          <a:bodyPr>
            <a:normAutofit/>
          </a:bodyPr>
          <a:lstStyle/>
          <a:p>
            <a:pPr rtl="0"/>
            <a:r>
              <a:rPr lang="ru-RU" sz="3600" b="1" i="1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Как оценивать систему внутреннего контроля</a:t>
            </a:r>
          </a:p>
          <a:p>
            <a:pPr rtl="0"/>
            <a:r>
              <a:rPr lang="ru-RU" sz="3600" b="1" i="1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в цифровой среде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0" y="4978400"/>
            <a:ext cx="4814449" cy="1743075"/>
          </a:xfrm>
          <a:effectLst/>
        </p:spPr>
        <p:txBody>
          <a:bodyPr/>
          <a:lstStyle/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Скотт </a:t>
            </a:r>
            <a:r>
              <a:rPr lang="ru-RU"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Лейтон</a:t>
            </a:r>
            <a:endParaRPr lang="ru-RU" sz="16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Вице-президент, старший партнер</a:t>
            </a: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  <a:r>
              <a:rPr lang="ru-RU"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Глобал</a:t>
            </a:r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Файнэнс</a:t>
            </a:r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Трансформэйшн</a:t>
            </a:r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IBM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36221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074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9" r="1809"/>
          <a:stretch>
            <a:fillRect/>
          </a:stretch>
        </p:blipFill>
        <p:spPr>
          <a:xfrm>
            <a:off x="7036126" y="0"/>
            <a:ext cx="5166759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1" t="-173" r="53264" b="89610"/>
          <a:stretch>
            <a:fillRect/>
          </a:stretch>
        </p:blipFill>
        <p:spPr>
          <a:xfrm>
            <a:off x="5985206" y="-11874"/>
            <a:ext cx="899686" cy="72439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t="12468" r="53034" b="76969"/>
          <a:stretch>
            <a:fillRect/>
          </a:stretch>
        </p:blipFill>
        <p:spPr>
          <a:xfrm>
            <a:off x="5985206" y="839407"/>
            <a:ext cx="899686" cy="72439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24763" r="53149" b="64674"/>
          <a:stretch>
            <a:fillRect/>
          </a:stretch>
        </p:blipFill>
        <p:spPr>
          <a:xfrm>
            <a:off x="5985206" y="1705490"/>
            <a:ext cx="899686" cy="72439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37058" r="53149" b="52379"/>
          <a:stretch>
            <a:fillRect/>
          </a:stretch>
        </p:blipFill>
        <p:spPr>
          <a:xfrm>
            <a:off x="5985206" y="2552951"/>
            <a:ext cx="899686" cy="72439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49699" r="53149" b="39738"/>
          <a:stretch>
            <a:fillRect/>
          </a:stretch>
        </p:blipFill>
        <p:spPr>
          <a:xfrm>
            <a:off x="5985206" y="3406090"/>
            <a:ext cx="899686" cy="72439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t="61647" r="53034" b="27790"/>
          <a:stretch>
            <a:fillRect/>
          </a:stretch>
        </p:blipFill>
        <p:spPr>
          <a:xfrm>
            <a:off x="5985206" y="4262494"/>
            <a:ext cx="899686" cy="72439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74461" r="53149" b="14976"/>
          <a:stretch>
            <a:fillRect/>
          </a:stretch>
        </p:blipFill>
        <p:spPr>
          <a:xfrm>
            <a:off x="5985206" y="5107023"/>
            <a:ext cx="899686" cy="72439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t="86928" r="53034" b="2509"/>
          <a:stretch>
            <a:fillRect/>
          </a:stretch>
        </p:blipFill>
        <p:spPr>
          <a:xfrm>
            <a:off x="5985206" y="5951552"/>
            <a:ext cx="899686" cy="72439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Isosceles Triangle 100"/>
          <p:cNvSpPr/>
          <p:nvPr/>
        </p:nvSpPr>
        <p:spPr>
          <a:xfrm rot="10800000">
            <a:off x="6883458" y="6473399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03" name="Isosceles Triangle 102"/>
          <p:cNvSpPr/>
          <p:nvPr/>
        </p:nvSpPr>
        <p:spPr>
          <a:xfrm>
            <a:off x="6870501" y="-50559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895650" y="292853"/>
            <a:ext cx="304966" cy="141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07" name="Isosceles Triangle 106"/>
          <p:cNvSpPr/>
          <p:nvPr/>
        </p:nvSpPr>
        <p:spPr>
          <a:xfrm rot="10800000">
            <a:off x="6869067" y="439358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08" name="Isosceles Triangle 107"/>
          <p:cNvSpPr/>
          <p:nvPr/>
        </p:nvSpPr>
        <p:spPr>
          <a:xfrm>
            <a:off x="6858309" y="728404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895650" y="1078314"/>
            <a:ext cx="293044" cy="228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10" name="Isosceles Triangle 109"/>
          <p:cNvSpPr/>
          <p:nvPr/>
        </p:nvSpPr>
        <p:spPr>
          <a:xfrm rot="10800000">
            <a:off x="6869067" y="1290888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11" name="Isosceles Triangle 110"/>
          <p:cNvSpPr/>
          <p:nvPr/>
        </p:nvSpPr>
        <p:spPr>
          <a:xfrm>
            <a:off x="6870501" y="1653086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959158" y="2008690"/>
            <a:ext cx="233402" cy="141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13" name="Isosceles Triangle 112"/>
          <p:cNvSpPr/>
          <p:nvPr/>
        </p:nvSpPr>
        <p:spPr>
          <a:xfrm rot="10800000">
            <a:off x="6867633" y="2151955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14" name="Isosceles Triangle 113"/>
          <p:cNvSpPr/>
          <p:nvPr/>
        </p:nvSpPr>
        <p:spPr>
          <a:xfrm>
            <a:off x="6869067" y="2514153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895650" y="2857565"/>
            <a:ext cx="295476" cy="141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16" name="Isosceles Triangle 115"/>
          <p:cNvSpPr/>
          <p:nvPr/>
        </p:nvSpPr>
        <p:spPr>
          <a:xfrm rot="10800000">
            <a:off x="6867633" y="2994076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17" name="Isosceles Triangle 116"/>
          <p:cNvSpPr/>
          <p:nvPr/>
        </p:nvSpPr>
        <p:spPr>
          <a:xfrm>
            <a:off x="6869067" y="3356274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895650" y="3699686"/>
            <a:ext cx="295476" cy="141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19" name="Isosceles Triangle 118"/>
          <p:cNvSpPr/>
          <p:nvPr/>
        </p:nvSpPr>
        <p:spPr>
          <a:xfrm rot="10800000">
            <a:off x="6867633" y="3825143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20" name="Isosceles Triangle 119"/>
          <p:cNvSpPr/>
          <p:nvPr/>
        </p:nvSpPr>
        <p:spPr>
          <a:xfrm>
            <a:off x="6869067" y="4187341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895650" y="4537251"/>
            <a:ext cx="295476" cy="158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22" name="Isosceles Triangle 121"/>
          <p:cNvSpPr/>
          <p:nvPr/>
        </p:nvSpPr>
        <p:spPr>
          <a:xfrm rot="10800000">
            <a:off x="6875596" y="4693853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23" name="Isosceles Triangle 122"/>
          <p:cNvSpPr/>
          <p:nvPr/>
        </p:nvSpPr>
        <p:spPr>
          <a:xfrm>
            <a:off x="6877030" y="5056051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959157" y="5394753"/>
            <a:ext cx="237429" cy="141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25" name="Isosceles Triangle 124"/>
          <p:cNvSpPr/>
          <p:nvPr/>
        </p:nvSpPr>
        <p:spPr>
          <a:xfrm rot="10800000">
            <a:off x="6867633" y="5541355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26" name="Isosceles Triangle 125"/>
          <p:cNvSpPr/>
          <p:nvPr/>
        </p:nvSpPr>
        <p:spPr>
          <a:xfrm>
            <a:off x="6869067" y="5903553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959156" y="6263750"/>
            <a:ext cx="231969" cy="204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pic>
        <p:nvPicPr>
          <p:cNvPr id="135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t="7952" r="62513" b="84657"/>
          <a:stretch>
            <a:fillRect/>
          </a:stretch>
        </p:blipFill>
        <p:spPr>
          <a:xfrm>
            <a:off x="5281410" y="541523"/>
            <a:ext cx="629530" cy="50687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t="19685" r="62513" b="72924"/>
          <a:stretch>
            <a:fillRect/>
          </a:stretch>
        </p:blipFill>
        <p:spPr>
          <a:xfrm>
            <a:off x="5281410" y="1390711"/>
            <a:ext cx="629530" cy="50687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0" t="32663" r="62749" b="59946"/>
          <a:stretch>
            <a:fillRect/>
          </a:stretch>
        </p:blipFill>
        <p:spPr>
          <a:xfrm>
            <a:off x="5281410" y="2239899"/>
            <a:ext cx="629530" cy="50687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2" t="45108" r="62277" b="47501"/>
          <a:stretch>
            <a:fillRect/>
          </a:stretch>
        </p:blipFill>
        <p:spPr>
          <a:xfrm>
            <a:off x="5281410" y="3089087"/>
            <a:ext cx="629530" cy="50687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4" t="57908" r="62395" b="34701"/>
          <a:stretch>
            <a:fillRect/>
          </a:stretch>
        </p:blipFill>
        <p:spPr>
          <a:xfrm>
            <a:off x="5281410" y="3938275"/>
            <a:ext cx="629530" cy="50687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t="69997" r="62867" b="22612"/>
          <a:stretch>
            <a:fillRect/>
          </a:stretch>
        </p:blipFill>
        <p:spPr>
          <a:xfrm>
            <a:off x="5270863" y="4787463"/>
            <a:ext cx="629530" cy="50687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8" t="82263" r="62631" b="10346"/>
          <a:stretch>
            <a:fillRect/>
          </a:stretch>
        </p:blipFill>
        <p:spPr>
          <a:xfrm>
            <a:off x="5270863" y="5636653"/>
            <a:ext cx="629530" cy="506874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15837" r="69057" b="79447"/>
          <a:stretch>
            <a:fillRect/>
          </a:stretch>
        </p:blipFill>
        <p:spPr>
          <a:xfrm>
            <a:off x="4826511" y="1076182"/>
            <a:ext cx="401680" cy="323418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8132" r="69287" b="67152"/>
          <a:stretch>
            <a:fillRect/>
          </a:stretch>
        </p:blipFill>
        <p:spPr>
          <a:xfrm>
            <a:off x="4826511" y="1912127"/>
            <a:ext cx="401680" cy="323418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2" t="40426" r="69172" b="54858"/>
          <a:stretch>
            <a:fillRect/>
          </a:stretch>
        </p:blipFill>
        <p:spPr>
          <a:xfrm>
            <a:off x="4826511" y="2787682"/>
            <a:ext cx="401680" cy="323418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2" t="53413" r="69172" b="41871"/>
          <a:stretch>
            <a:fillRect/>
          </a:stretch>
        </p:blipFill>
        <p:spPr>
          <a:xfrm>
            <a:off x="4826511" y="3639684"/>
            <a:ext cx="401680" cy="323418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64669" r="69287" b="30615"/>
          <a:stretch>
            <a:fillRect/>
          </a:stretch>
        </p:blipFill>
        <p:spPr>
          <a:xfrm>
            <a:off x="4826511" y="4455007"/>
            <a:ext cx="401680" cy="323418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2" t="78002" r="69172" b="17282"/>
          <a:stretch>
            <a:fillRect/>
          </a:stretch>
        </p:blipFill>
        <p:spPr>
          <a:xfrm>
            <a:off x="4826511" y="5341317"/>
            <a:ext cx="401680" cy="323418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4" t="15837" r="69770" b="81570"/>
          <a:stretch>
            <a:fillRect/>
          </a:stretch>
        </p:blipFill>
        <p:spPr>
          <a:xfrm>
            <a:off x="4438045" y="1546079"/>
            <a:ext cx="220832" cy="177806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t="35046" r="74824" b="62361"/>
          <a:stretch>
            <a:fillRect/>
          </a:stretch>
        </p:blipFill>
        <p:spPr>
          <a:xfrm>
            <a:off x="4438045" y="2489621"/>
            <a:ext cx="220832" cy="177806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t="47745" r="74824" b="49662"/>
          <a:stretch>
            <a:fillRect/>
          </a:stretch>
        </p:blipFill>
        <p:spPr>
          <a:xfrm>
            <a:off x="4438045" y="3271773"/>
            <a:ext cx="220832" cy="177806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61080" r="74614" b="36327"/>
          <a:stretch>
            <a:fillRect/>
          </a:stretch>
        </p:blipFill>
        <p:spPr>
          <a:xfrm>
            <a:off x="4438045" y="4130484"/>
            <a:ext cx="220832" cy="177806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t="72510" r="74403" b="24897"/>
          <a:stretch>
            <a:fillRect/>
          </a:stretch>
        </p:blipFill>
        <p:spPr>
          <a:xfrm>
            <a:off x="4438045" y="4967148"/>
            <a:ext cx="220832" cy="177806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365125"/>
            <a:ext cx="11963399" cy="1325563"/>
          </a:xfrm>
          <a:effectLst/>
        </p:spPr>
        <p:txBody>
          <a:bodyPr>
            <a:normAutofit/>
          </a:bodyPr>
          <a:lstStyle/>
          <a:p>
            <a:pPr rtl="0"/>
            <a:r>
              <a:rPr lang="ru-RU" sz="3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Пересечение миров цифрового </a:t>
            </a:r>
            <a:r>
              <a:rPr lang="ru-RU" sz="36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и аналогового следа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912802" y="2782125"/>
            <a:ext cx="184531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Текучесть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912802" y="4159355"/>
            <a:ext cx="168033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Разрывы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889131" y="5197592"/>
            <a:ext cx="2548914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Легкость восприятия материала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815137" y="1404895"/>
            <a:ext cx="250671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Двойной след</a:t>
            </a:r>
          </a:p>
        </p:txBody>
      </p:sp>
      <p:sp>
        <p:nvSpPr>
          <p:cNvPr id="3073" name="Rectangle 3072"/>
          <p:cNvSpPr/>
          <p:nvPr/>
        </p:nvSpPr>
        <p:spPr>
          <a:xfrm>
            <a:off x="5050971" y="0"/>
            <a:ext cx="1807338" cy="127541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176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28592" r="74897" b="68815"/>
          <a:stretch>
            <a:fillRect/>
          </a:stretch>
        </p:blipFill>
        <p:spPr>
          <a:xfrm>
            <a:off x="4438045" y="1964411"/>
            <a:ext cx="220832" cy="177806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41347" r="74897" b="56060"/>
          <a:stretch>
            <a:fillRect/>
          </a:stretch>
        </p:blipFill>
        <p:spPr>
          <a:xfrm>
            <a:off x="4438045" y="2859126"/>
            <a:ext cx="220832" cy="177806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53716" r="74897" b="43691"/>
          <a:stretch>
            <a:fillRect/>
          </a:stretch>
        </p:blipFill>
        <p:spPr>
          <a:xfrm>
            <a:off x="4438045" y="3697759"/>
            <a:ext cx="220832" cy="177806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Forest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65505" r="74769" b="31902"/>
          <a:stretch>
            <a:fillRect/>
          </a:stretch>
        </p:blipFill>
        <p:spPr>
          <a:xfrm>
            <a:off x="4438045" y="4515619"/>
            <a:ext cx="220832" cy="177806"/>
          </a:xfrm>
          <a:prstGeom prst="hexagon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atic.thenounproject.com/png/218417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2" y="1332574"/>
            <a:ext cx="809643" cy="8096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tic.thenounproject.com/png/949838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2" y="2616547"/>
            <a:ext cx="809643" cy="8096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tatic.thenounproject.com/png/2230390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2" y="5351615"/>
            <a:ext cx="809643" cy="8096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tatic.thenounproject.com/png/2230311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2" y="3857672"/>
            <a:ext cx="809643" cy="8096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128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95" b="7158"/>
          <a:stretch>
            <a:fillRect/>
          </a:stretch>
        </p:blipFill>
        <p:spPr>
          <a:xfrm>
            <a:off x="2545950" y="1"/>
            <a:ext cx="9903605" cy="686888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95" y="-52328"/>
            <a:ext cx="10515600" cy="1325563"/>
          </a:xfrm>
          <a:effectLst/>
        </p:spPr>
        <p:txBody>
          <a:bodyPr/>
          <a:lstStyle/>
          <a:p>
            <a:pPr rtl="0"/>
            <a:r>
              <a:rPr lang="ru-RU" sz="4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Аудит </a:t>
            </a:r>
            <a:r>
              <a:rPr lang="ru-RU" sz="44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черного ящика</a:t>
            </a:r>
          </a:p>
        </p:txBody>
      </p:sp>
      <p:pic>
        <p:nvPicPr>
          <p:cNvPr id="1028" name="Picture 4" descr="https://static.thenounproject.com/png/2010152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4" y="3416996"/>
            <a:ext cx="889454" cy="8894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1949823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1" y="2203638"/>
            <a:ext cx="889454" cy="8894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henounproject.com/png/1870321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1" y="1192282"/>
            <a:ext cx="889454" cy="8894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henounproject.com/png/2288303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4" y="5529783"/>
            <a:ext cx="889454" cy="8894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henounproject.com/png/2891550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4" y="4482834"/>
            <a:ext cx="889454" cy="8894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6111" y="5707359"/>
            <a:ext cx="1978732" cy="579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32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Блокчейн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6111" y="3512799"/>
            <a:ext cx="5101289" cy="579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32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Искусственный интеллект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6111" y="4610078"/>
            <a:ext cx="1598940" cy="579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32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Облако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6111" y="2415519"/>
            <a:ext cx="4089040" cy="579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32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Машинное обучение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6111" y="1318239"/>
            <a:ext cx="2275891" cy="579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32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Алгоритмы</a:t>
            </a:r>
          </a:p>
        </p:txBody>
      </p:sp>
    </p:spTree>
    <p:extLst>
      <p:ext uri="{BB962C8B-B14F-4D97-AF65-F5344CB8AC3E}">
        <p14:creationId xmlns:p14="http://schemas.microsoft.com/office/powerpoint/2010/main" val="24741077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0246" name="Picture 6" descr="94308144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4428" r="-652" b="40085"/>
          <a:stretch>
            <a:fillRect/>
          </a:stretch>
        </p:blipFill>
        <p:spPr>
          <a:xfrm>
            <a:off x="-1" y="3132628"/>
            <a:ext cx="12270391" cy="37187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197227"/>
            <a:ext cx="5427134" cy="1951718"/>
          </a:xfrm>
          <a:effectLst/>
        </p:spPr>
        <p:txBody>
          <a:bodyPr>
            <a:noAutofit/>
          </a:bodyPr>
          <a:lstStyle/>
          <a:p>
            <a:pPr lvl="1" rtl="0"/>
            <a:r>
              <a:rPr lang="ru-RU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ИТ и системные инструменты</a:t>
            </a:r>
          </a:p>
          <a:p>
            <a:pPr lvl="1" rtl="0"/>
            <a:r>
              <a:rPr lang="ru-RU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Навыки программирования машинного интерфейса/искусственного интеллекта</a:t>
            </a:r>
          </a:p>
          <a:p>
            <a:pPr lvl="1" rtl="0"/>
            <a:r>
              <a:rPr lang="ru-RU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Эффективное использование озер данных</a:t>
            </a:r>
          </a:p>
          <a:p>
            <a:pPr lvl="1" rtl="0"/>
            <a:r>
              <a:rPr lang="ru-RU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Извлечение данных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6096000" y="3197227"/>
            <a:ext cx="5410200" cy="181678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Инструменты аудита на базе искусственного интеллекта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Индикаторы риска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Выборка на основе рисков, выявленных искусственным интеллектом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Демократизация технологий</a:t>
            </a:r>
          </a:p>
          <a:p>
            <a:pPr lvl="1"/>
            <a:endParaRPr lang="en-US" dirty="0">
              <a:effectLst/>
              <a:latin typeface="IBM Plex Sans" panose="020B050305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7115" y="2172205"/>
            <a:ext cx="1559213" cy="51867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2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Навыки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1372" y="2172205"/>
            <a:ext cx="2598476" cy="51867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2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Инструменты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272142" y="256270"/>
            <a:ext cx="10515600" cy="8758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z="4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Цифровой аудитор</a:t>
            </a:r>
          </a:p>
        </p:txBody>
      </p:sp>
      <p:pic>
        <p:nvPicPr>
          <p:cNvPr id="10242" name="Picture 2" descr="https://static.thenounproject.com/png/2208154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05" y="1630305"/>
            <a:ext cx="1277038" cy="12770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tatic.thenounproject.com/png/2174219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86" y="1763972"/>
            <a:ext cx="1102298" cy="11022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486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6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Передовые практики составления отчетов по внутреннему аудиту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15 минут - презентация</a:t>
            </a: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13198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2064" name="Picture 16" descr="A4 Paper Ream Spread Out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68" y="1291"/>
            <a:ext cx="10095222" cy="68458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8908" y="-132668"/>
            <a:ext cx="10515600" cy="1325563"/>
          </a:xfrm>
          <a:effectLst/>
        </p:spPr>
        <p:txBody>
          <a:bodyPr/>
          <a:lstStyle/>
          <a:p>
            <a:pPr rtl="0"/>
            <a:r>
              <a:rPr lang="ru-RU" sz="4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Цели </a:t>
            </a:r>
            <a:r>
              <a:rPr lang="ru-RU" sz="4400" b="0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аудиторского заключения</a:t>
            </a:r>
          </a:p>
        </p:txBody>
      </p:sp>
      <p:pic>
        <p:nvPicPr>
          <p:cNvPr id="15" name="Picture 2" descr="https://static.thenounproject.com/png/1327175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8" y="987335"/>
            <a:ext cx="794658" cy="7946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tatic.thenounproject.com/png/2122595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8" y="1943618"/>
            <a:ext cx="794658" cy="7946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tatic.thenounproject.com/png/189945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8" y="2899901"/>
            <a:ext cx="794658" cy="7946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static.thenounproject.com/png/1105855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8" y="3856184"/>
            <a:ext cx="794658" cy="7946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static.thenounproject.com/png/1326847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8" y="4812467"/>
            <a:ext cx="794658" cy="7946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s://static.thenounproject.com/png/2416876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8" y="5768750"/>
            <a:ext cx="794658" cy="7946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69530" y="1174509"/>
            <a:ext cx="4135124" cy="579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32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Обеспечение гарантий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9530" y="2048559"/>
            <a:ext cx="6377327" cy="579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32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Обмен результатами исследований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9530" y="2994454"/>
            <a:ext cx="4670647" cy="579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32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Создание плана действий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69530" y="4036119"/>
            <a:ext cx="4271785" cy="579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32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Независимый контроль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9529" y="5042495"/>
            <a:ext cx="5541466" cy="579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32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Предоставление консультаций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9529" y="5964968"/>
            <a:ext cx="6221596" cy="5796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32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Оценка количественного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6862018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9230" name="Picture 14" descr="683493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r="48312"/>
          <a:stretch>
            <a:fillRect/>
          </a:stretch>
        </p:blipFill>
        <p:spPr>
          <a:xfrm>
            <a:off x="8256104" y="0"/>
            <a:ext cx="3944989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430" y="4212772"/>
            <a:ext cx="2701767" cy="396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2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Аудиторский комитет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2500" y="1113571"/>
            <a:ext cx="2684287" cy="396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2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Высшее руководство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1510" y="4424859"/>
            <a:ext cx="2932184" cy="396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2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Команда специалистов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51263" y="2564846"/>
            <a:ext cx="371287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2000" b="1" i="0" u="none" strike="noStrike" dirty="0" smtId="4294967295">
                <a:solidFill>
                  <a:schemeClr val="bg1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Руководитель аудиторской </a:t>
            </a:r>
            <a:endParaRPr lang="ru-RU" sz="2000" b="1" i="0" u="none" strike="noStrike" dirty="0" smtClean="0" smtId="4294967295">
              <a:solidFill>
                <a:schemeClr val="bg1"/>
              </a:solidFill>
              <a:effectLst/>
              <a:highlight>
                <a:srgbClr val="000000">
                  <a:alpha val="0"/>
                </a:srgbClr>
              </a:highlight>
              <a:latin typeface="IBM Plex Sans"/>
            </a:endParaRPr>
          </a:p>
          <a:p>
            <a:pPr rtl="0"/>
            <a:r>
              <a:rPr lang="ru-RU" sz="2000" b="1" i="0" u="none" strike="noStrike" dirty="0" smtClean="0" smtId="4294967295">
                <a:solidFill>
                  <a:schemeClr val="bg1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комиссии</a:t>
            </a:r>
            <a:endParaRPr lang="ru-RU" sz="2000" b="1" i="0" u="none" strike="noStrike" dirty="0" smtId="4294967295">
              <a:solidFill>
                <a:schemeClr val="bg1"/>
              </a:solidFill>
              <a:effectLst/>
              <a:highlight>
                <a:srgbClr val="000000">
                  <a:alpha val="0"/>
                </a:srgbClr>
              </a:highlight>
              <a:latin typeface="IBM Plex Sans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272142" y="256270"/>
            <a:ext cx="10515600" cy="8758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z="4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 Согласование аудитории</a:t>
            </a:r>
            <a:endParaRPr lang="ru-RU" sz="44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IBM Plex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857" y="4603876"/>
            <a:ext cx="2258714" cy="18001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Мнения / сводные отчеты</a:t>
            </a:r>
          </a:p>
          <a:p>
            <a:endParaRPr lang="en-US" sz="1600" i="1" dirty="0">
              <a:effectLst/>
              <a:latin typeface="IBM Plex Sans" panose="020B0503050000000000" pitchFamily="34" charset="0"/>
            </a:endParaRP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Спорные вопросы</a:t>
            </a: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Значительные дефекты</a:t>
            </a: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Гарантии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2499" y="1495136"/>
            <a:ext cx="2883920" cy="13119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Мнения / сводные отчеты</a:t>
            </a:r>
          </a:p>
          <a:p>
            <a:endParaRPr lang="en-US" sz="1600" i="1" dirty="0">
              <a:effectLst/>
              <a:latin typeface="IBM Plex Sans" panose="020B0503050000000000" pitchFamily="34" charset="0"/>
            </a:endParaRP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Спорные вопросы</a:t>
            </a: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Значительные дефекты</a:t>
            </a: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Гарантии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5913" y="3482512"/>
            <a:ext cx="2258713" cy="20442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600" b="1" i="1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Мнение / результаты исследований</a:t>
            </a:r>
          </a:p>
          <a:p>
            <a:endParaRPr lang="en-US" sz="1600" b="1" i="1" dirty="0">
              <a:solidFill>
                <a:schemeClr val="bg1"/>
              </a:solidFill>
              <a:effectLst/>
              <a:latin typeface="IBM Plex Sans" panose="020B0503050000000000" pitchFamily="34" charset="0"/>
            </a:endParaRPr>
          </a:p>
          <a:p>
            <a:pPr rtl="0"/>
            <a:r>
              <a:rPr lang="ru-RU" sz="1600" b="1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Темы, связанные с риском</a:t>
            </a:r>
          </a:p>
          <a:p>
            <a:pPr rtl="0"/>
            <a:r>
              <a:rPr lang="ru-RU" sz="1600" b="1" i="0" u="none" strike="noStrike" dirty="0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Гарантии</a:t>
            </a:r>
          </a:p>
          <a:p>
            <a:endParaRPr lang="en-US" sz="1600" b="1" dirty="0">
              <a:solidFill>
                <a:schemeClr val="bg1"/>
              </a:solidFill>
              <a:effectLst/>
              <a:latin typeface="IBM Plex Sans" panose="020B050305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1510" y="4834490"/>
            <a:ext cx="3024594" cy="18001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16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Мнение / результаты исследований / рекомендации</a:t>
            </a:r>
          </a:p>
          <a:p>
            <a:endParaRPr lang="en-US" sz="1600" i="1" dirty="0">
              <a:effectLst/>
              <a:latin typeface="IBM Plex Sans" panose="020B0503050000000000" pitchFamily="34" charset="0"/>
            </a:endParaRP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Результаты аудиторской проверки</a:t>
            </a:r>
          </a:p>
          <a:p>
            <a:pPr rtl="0"/>
            <a:r>
              <a:rPr lang="ru-RU" sz="1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Рекомендации консультантов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5332499" y="3474176"/>
            <a:ext cx="959444" cy="403688"/>
          </a:xfrm>
          <a:prstGeom prst="rightArrow">
            <a:avLst/>
          </a:prstGeom>
          <a:solidFill>
            <a:srgbClr val="AEB3A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0800000">
            <a:off x="2485339" y="3474176"/>
            <a:ext cx="959444" cy="403688"/>
          </a:xfrm>
          <a:prstGeom prst="rightArrow">
            <a:avLst/>
          </a:prstGeom>
          <a:solidFill>
            <a:srgbClr val="AEB3A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211803" y="4212771"/>
            <a:ext cx="359229" cy="593180"/>
          </a:xfrm>
          <a:prstGeom prst="downArrow">
            <a:avLst/>
          </a:prstGeom>
          <a:solidFill>
            <a:srgbClr val="AEB3A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30" name="Down Arrow 29"/>
          <p:cNvSpPr/>
          <p:nvPr/>
        </p:nvSpPr>
        <p:spPr>
          <a:xfrm rot="10800000">
            <a:off x="4211803" y="2515913"/>
            <a:ext cx="359229" cy="593180"/>
          </a:xfrm>
          <a:prstGeom prst="downArrow">
            <a:avLst/>
          </a:prstGeom>
          <a:solidFill>
            <a:srgbClr val="AEB3A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pic>
        <p:nvPicPr>
          <p:cNvPr id="9218" name="Picture 2" descr="https://static.thenounproject.com/png/2048410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4" y="3091207"/>
            <a:ext cx="1238320" cy="12383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atic.thenounproject.com/png/1073930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17" y="5010369"/>
            <a:ext cx="1219200" cy="1219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tatic.thenounproject.com/png/1073917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34" y="1334534"/>
            <a:ext cx="1028228" cy="10282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tatic.thenounproject.com/png/2588257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47" y="3097081"/>
            <a:ext cx="1157878" cy="11578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tatic.thenounproject.com/png/2120955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52" y="3188606"/>
            <a:ext cx="906069" cy="9060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897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8196" name="Picture 4" descr="Pen on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7"/>
          <a:stretch>
            <a:fillRect/>
          </a:stretch>
        </p:blipFill>
        <p:spPr>
          <a:xfrm>
            <a:off x="8803328" y="0"/>
            <a:ext cx="3401925" cy="68712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236928" y="103703"/>
            <a:ext cx="10515600" cy="8758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sz="4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Составление передовых практик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69571" y="1444234"/>
            <a:ext cx="1401191" cy="1937657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9571" y="2410566"/>
            <a:ext cx="13903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Официальная программа обучения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82" y="4022132"/>
            <a:ext cx="365420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8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Внутренняя </a:t>
            </a:r>
            <a:r>
              <a:rPr lang="ru-RU" sz="1800" b="1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согласованность</a:t>
            </a:r>
            <a:endParaRPr lang="ru-RU" sz="1800" b="1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IBM Plex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390" y="4624563"/>
            <a:ext cx="1182599" cy="3661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Контроль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860" y="5485454"/>
            <a:ext cx="2798701" cy="3661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Дефект или Исполнение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9875" y="4637243"/>
            <a:ext cx="1727656" cy="3661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Первопричина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08440" y="5485454"/>
            <a:ext cx="1746725" cy="3661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Рекомендации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0573" y="4657148"/>
            <a:ext cx="1009388" cy="3661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Мнение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047999" y="2253343"/>
            <a:ext cx="373064" cy="348343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32987" y="1444234"/>
            <a:ext cx="3118563" cy="1991003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2360" y="1602717"/>
            <a:ext cx="242290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rtl="0"/>
            <a:r>
              <a:rPr lang="ru-RU" sz="1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Анализ на верхнем уровне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417" y="1883229"/>
            <a:ext cx="142758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u-RU" sz="2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Процесс анализа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047831" y="949941"/>
            <a:ext cx="3118588" cy="56978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Не выполнено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Слабо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Не существует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Отсутствует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Неэффективно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Содержит ошибки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Не обнаружено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Не работает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Не соответствует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Чрезмерно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Недостаточно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Содержит противоречия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Непостоянная эффективность</a:t>
            </a:r>
          </a:p>
          <a:p>
            <a:pPr rtl="0">
              <a:spcAft>
                <a:spcPts val="900"/>
              </a:spcAft>
            </a:pPr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Не всегда эффективно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436914" y="4993895"/>
            <a:ext cx="341367" cy="49155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800561" y="4993895"/>
            <a:ext cx="484400" cy="49155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067781" y="5026479"/>
            <a:ext cx="321179" cy="39096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570120" y="5026479"/>
            <a:ext cx="495489" cy="43907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own Arrow 41"/>
          <p:cNvSpPr/>
          <p:nvPr/>
        </p:nvSpPr>
        <p:spPr>
          <a:xfrm rot="10800000">
            <a:off x="7500109" y="2464808"/>
            <a:ext cx="272143" cy="348343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  <a:latin typeface="IBM Plex Sans" panose="020B0503050000000000" pitchFamily="34" charset="0"/>
            </a:endParaRPr>
          </a:p>
        </p:txBody>
      </p:sp>
      <p:pic>
        <p:nvPicPr>
          <p:cNvPr id="44" name="Picture 8" descr="https://static.thenounproject.com/png/2588257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41" y="1596211"/>
            <a:ext cx="785320" cy="7853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tatic.thenounproject.com/png/1266558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33" y="1432840"/>
            <a:ext cx="1006895" cy="10068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651550" y="861341"/>
            <a:ext cx="211294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Обеспечение качества</a:t>
            </a:r>
          </a:p>
        </p:txBody>
      </p:sp>
      <p:pic>
        <p:nvPicPr>
          <p:cNvPr id="31" name="Picture 10" descr="https://static.thenounproject.com/png/2120955-200.png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FBB18BA-F36B-4976-9599-6C0BD294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92" y="2050053"/>
            <a:ext cx="906069" cy="9060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81A94E9-9000-4AE9-88F3-A9FFD8A5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26" y="2070240"/>
            <a:ext cx="935513" cy="9355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7D93E6D2-0497-4D4E-B93E-51D1A566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53" y="2202108"/>
            <a:ext cx="697275" cy="697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4097E154-47D3-4D58-89DC-FC46A316D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20" y="2882653"/>
            <a:ext cx="1049721" cy="10497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8DB541A1-C421-4DFA-8A15-4BAAC4C81D90}"/>
              </a:ext>
            </a:extLst>
          </p:cNvPr>
          <p:cNvSpPr txBox="1"/>
          <p:nvPr/>
        </p:nvSpPr>
        <p:spPr>
          <a:xfrm>
            <a:off x="6945857" y="3932374"/>
            <a:ext cx="138064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IBM Plex Sans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6872877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4734</TotalTime>
  <Words>695</Words>
  <Application>Microsoft Office PowerPoint</Application>
  <PresentationFormat>Широкоэкранный</PresentationFormat>
  <Paragraphs>209</Paragraphs>
  <Slides>14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MS PGothic</vt:lpstr>
      <vt:lpstr>SimHei</vt:lpstr>
      <vt:lpstr>SimHei</vt:lpstr>
      <vt:lpstr>Arial</vt:lpstr>
      <vt:lpstr>Calibri</vt:lpstr>
      <vt:lpstr>Calibri Light</vt:lpstr>
      <vt:lpstr>Grubhub Sans Bold</vt:lpstr>
      <vt:lpstr>IBM Plex Sans</vt:lpstr>
      <vt:lpstr>Wingdings</vt:lpstr>
      <vt:lpstr>Office Theme</vt:lpstr>
      <vt:lpstr>think-cell Slide</vt:lpstr>
      <vt:lpstr>Презентация PowerPoint</vt:lpstr>
      <vt:lpstr>Презентация PowerPoint</vt:lpstr>
      <vt:lpstr>Пересечение миров цифрового и аналогового следа</vt:lpstr>
      <vt:lpstr>Аудит черного ящика</vt:lpstr>
      <vt:lpstr>Презентация PowerPoint</vt:lpstr>
      <vt:lpstr>Передовые практики составления отчетов по внутреннему аудиту</vt:lpstr>
      <vt:lpstr>Цели аудиторского заключения</vt:lpstr>
      <vt:lpstr>Презентация PowerPoint</vt:lpstr>
      <vt:lpstr>Презентация PowerPoint</vt:lpstr>
      <vt:lpstr>Передовые практики по борьбе с мошенничеством и коррупцией</vt:lpstr>
      <vt:lpstr>Презентация PowerPoint</vt:lpstr>
      <vt:lpstr>Презентация PowerPoint</vt:lpstr>
      <vt:lpstr>Презентация PowerPoint</vt:lpstr>
      <vt:lpstr>Модель риска на основе Байесовской сети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Assess Internal Controls in a Digital Environment</dc:title>
  <dc:creator>Scott Layton</dc:creator>
  <cp:lastModifiedBy>Valeriya Aivazova</cp:lastModifiedBy>
  <cp:revision>47</cp:revision>
  <dcterms:created xsi:type="dcterms:W3CDTF">2019-10-07T16:54:39Z</dcterms:created>
  <dcterms:modified xsi:type="dcterms:W3CDTF">2019-10-23T11:07:27Z</dcterms:modified>
</cp:coreProperties>
</file>