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08" r:id="rId2"/>
    <p:sldId id="374" r:id="rId3"/>
    <p:sldId id="411" r:id="rId4"/>
    <p:sldId id="409" r:id="rId5"/>
    <p:sldId id="404" r:id="rId6"/>
    <p:sldId id="405" r:id="rId7"/>
    <p:sldId id="407" r:id="rId8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4795"/>
    <a:srgbClr val="850143"/>
    <a:srgbClr val="4A57A3"/>
    <a:srgbClr val="88C165"/>
    <a:srgbClr val="FECC00"/>
    <a:srgbClr val="826300"/>
    <a:srgbClr val="004074"/>
    <a:srgbClr val="83B31F"/>
    <a:srgbClr val="E3000F"/>
    <a:srgbClr val="06A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89894" autoAdjust="0"/>
  </p:normalViewPr>
  <p:slideViewPr>
    <p:cSldViewPr snapToGrid="0">
      <p:cViewPr varScale="1">
        <p:scale>
          <a:sx n="120" d="100"/>
          <a:sy n="120" d="100"/>
        </p:scale>
        <p:origin x="-120" y="-396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402297-D00A-45E8-9620-1F19D89219F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6D445A-2EC1-47E1-9733-B8EDCB8896F4}">
      <dgm:prSet phldrT="[Текст]" custT="1"/>
      <dgm:spPr/>
      <dgm:t>
        <a:bodyPr/>
        <a:lstStyle/>
        <a:p>
          <a:r>
            <a:rPr lang="hr-HR" sz="1200" b="1"/>
            <a:t>Razrada metodologije za računovodstvo i financijsko izvještavanje u javnom sektoru </a:t>
          </a:r>
        </a:p>
        <a:p>
          <a:r>
            <a:rPr lang="hr-HR" sz="950" b="1"/>
            <a:t>(Računovodstvena politika, računski plan, računovodstvena pravila, obrasci i pravila za pripremu financijskih izvještaja, pravila za pripremu konsolidiranih financijskih izvještaja, skup predložaka za računovodstvene dokumente, pravila za izradu inventara)</a:t>
          </a:r>
        </a:p>
      </dgm:t>
    </dgm:pt>
    <dgm:pt modelId="{17F8C7BA-A0E2-4CDF-B927-B6EBF6FF996C}" type="parTrans" cxnId="{70A3674C-61F6-4FE6-859E-19513897C1A4}">
      <dgm:prSet/>
      <dgm:spPr/>
      <dgm:t>
        <a:bodyPr/>
        <a:lstStyle/>
        <a:p>
          <a:endParaRPr lang="ru-RU"/>
        </a:p>
      </dgm:t>
    </dgm:pt>
    <dgm:pt modelId="{4F611389-D5AB-4C56-8AD8-834E7776FE7B}" type="sibTrans" cxnId="{70A3674C-61F6-4FE6-859E-19513897C1A4}">
      <dgm:prSet/>
      <dgm:spPr/>
      <dgm:t>
        <a:bodyPr/>
        <a:lstStyle/>
        <a:p>
          <a:endParaRPr lang="ru-RU"/>
        </a:p>
      </dgm:t>
    </dgm:pt>
    <dgm:pt modelId="{C0B8855A-BD13-4344-80CE-8A405C5D7ADE}">
      <dgm:prSet phldrT="[Текст]" custT="1"/>
      <dgm:spPr/>
      <dgm:t>
        <a:bodyPr/>
        <a:lstStyle/>
        <a:p>
          <a:pPr marL="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r-HR" sz="1100" b="1"/>
            <a:t>Stručno usavršavanje zaposlenika, održavanje radionica za klastere</a:t>
          </a:r>
        </a:p>
        <a:p>
          <a:pPr marL="0" marR="0" indent="0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r-HR" sz="1100" b="1"/>
            <a:t>Provedba pilot projekta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/>
            <a:t>Prijenos računovodstvenih podataka na nove račune i izvještajne obrasce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100" b="1"/>
            <a:t>Razvoj prikupljanja izvještaja i konsolidacije informacijskih sustava</a:t>
          </a:r>
        </a:p>
      </dgm:t>
    </dgm:pt>
    <dgm:pt modelId="{1C6CAB93-9CA2-45E1-82ED-3816CF921928}" type="parTrans" cxnId="{666B337F-2120-4766-8854-16F8518DE7AC}">
      <dgm:prSet/>
      <dgm:spPr/>
      <dgm:t>
        <a:bodyPr/>
        <a:lstStyle/>
        <a:p>
          <a:endParaRPr lang="ru-RU"/>
        </a:p>
      </dgm:t>
    </dgm:pt>
    <dgm:pt modelId="{B807F9D8-7DB7-4771-93B3-CDCB2AFCC235}" type="sibTrans" cxnId="{666B337F-2120-4766-8854-16F8518DE7AC}">
      <dgm:prSet/>
      <dgm:spPr/>
      <dgm:t>
        <a:bodyPr/>
        <a:lstStyle/>
        <a:p>
          <a:endParaRPr lang="ru-RU"/>
        </a:p>
      </dgm:t>
    </dgm:pt>
    <dgm:pt modelId="{2FECC612-2AFA-4840-9DA4-A4D90D830F07}">
      <dgm:prSet phldrT="[Текст]" custT="1"/>
      <dgm:spPr/>
      <dgm:t>
        <a:bodyPr/>
        <a:lstStyle/>
        <a:p>
          <a:r>
            <a:rPr lang="hr-HR" sz="2600"/>
            <a:t>2014.-2018.</a:t>
          </a:r>
        </a:p>
      </dgm:t>
    </dgm:pt>
    <dgm:pt modelId="{58D06896-96AB-4A22-BF00-16AB6163CFBB}" type="parTrans" cxnId="{D98681FC-3D16-4EEC-9267-77F334BBF18A}">
      <dgm:prSet/>
      <dgm:spPr/>
      <dgm:t>
        <a:bodyPr/>
        <a:lstStyle/>
        <a:p>
          <a:endParaRPr lang="ru-RU"/>
        </a:p>
      </dgm:t>
    </dgm:pt>
    <dgm:pt modelId="{0E457A4F-D47E-4F6F-98A0-5932C0FB2038}" type="sibTrans" cxnId="{D98681FC-3D16-4EEC-9267-77F334BBF18A}">
      <dgm:prSet/>
      <dgm:spPr/>
      <dgm:t>
        <a:bodyPr/>
        <a:lstStyle/>
        <a:p>
          <a:endParaRPr lang="ru-RU"/>
        </a:p>
      </dgm:t>
    </dgm:pt>
    <dgm:pt modelId="{FEE1F821-242C-4D4F-98C5-BAEAA41BB779}">
      <dgm:prSet phldrT="[Текст]" custT="1"/>
      <dgm:spPr/>
      <dgm:t>
        <a:bodyPr/>
        <a:lstStyle/>
        <a:p>
          <a:r>
            <a:rPr lang="hr-HR" sz="1200" b="1"/>
            <a:t>Razrada metodologije za računovodstvo i financijsko izvještavanje o proračunskom prihodu </a:t>
          </a:r>
        </a:p>
      </dgm:t>
    </dgm:pt>
    <dgm:pt modelId="{4719365E-E53F-42C7-A972-3A88028E3C4E}" type="parTrans" cxnId="{9B462742-0865-49E0-A239-07122D921CA4}">
      <dgm:prSet/>
      <dgm:spPr/>
      <dgm:t>
        <a:bodyPr/>
        <a:lstStyle/>
        <a:p>
          <a:endParaRPr lang="ru-RU"/>
        </a:p>
      </dgm:t>
    </dgm:pt>
    <dgm:pt modelId="{9D27E10B-91B2-4FE9-9DDA-6A40BF71EDA1}" type="sibTrans" cxnId="{9B462742-0865-49E0-A239-07122D921CA4}">
      <dgm:prSet/>
      <dgm:spPr/>
      <dgm:t>
        <a:bodyPr/>
        <a:lstStyle/>
        <a:p>
          <a:endParaRPr lang="ru-RU"/>
        </a:p>
      </dgm:t>
    </dgm:pt>
    <dgm:pt modelId="{C91CF3C7-C05E-4E37-BA29-E621A53B057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b="1"/>
            <a:t>Provedba pilot projekta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/>
            <a:t>Uvođenje obračunskog računovodstva za prihode</a:t>
          </a:r>
        </a:p>
      </dgm:t>
    </dgm:pt>
    <dgm:pt modelId="{16744D77-9484-40C6-8824-48D3681B3511}" type="parTrans" cxnId="{51B0B352-18B3-4656-812A-021B96EF4526}">
      <dgm:prSet/>
      <dgm:spPr/>
      <dgm:t>
        <a:bodyPr/>
        <a:lstStyle/>
        <a:p>
          <a:endParaRPr lang="ru-RU"/>
        </a:p>
      </dgm:t>
    </dgm:pt>
    <dgm:pt modelId="{33BB6507-BDE4-4F43-9CBF-661779E16036}" type="sibTrans" cxnId="{51B0B352-18B3-4656-812A-021B96EF4526}">
      <dgm:prSet/>
      <dgm:spPr/>
      <dgm:t>
        <a:bodyPr/>
        <a:lstStyle/>
        <a:p>
          <a:endParaRPr lang="ru-RU"/>
        </a:p>
      </dgm:t>
    </dgm:pt>
    <dgm:pt modelId="{A6A985E0-B58C-43E5-B747-2F443BD4730F}">
      <dgm:prSet custT="1"/>
      <dgm:spPr/>
      <dgm:t>
        <a:bodyPr/>
        <a:lstStyle/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/>
            <a:t>Oporavak prethodno neprijavljene imovine i obveza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000" b="1"/>
            <a:t>Izrada konsolidiranih financijskih izvještaja o proračunskim troškovima</a:t>
          </a:r>
        </a:p>
      </dgm:t>
    </dgm:pt>
    <dgm:pt modelId="{58808E9A-8257-435B-938A-CAC630EA422B}" type="parTrans" cxnId="{591DA676-C1FC-4336-8695-1EEDC4BA667C}">
      <dgm:prSet/>
      <dgm:spPr/>
      <dgm:t>
        <a:bodyPr/>
        <a:lstStyle/>
        <a:p>
          <a:endParaRPr lang="ru-RU"/>
        </a:p>
      </dgm:t>
    </dgm:pt>
    <dgm:pt modelId="{06C7BD70-A4A0-42D2-B243-1213DCD95825}" type="sibTrans" cxnId="{591DA676-C1FC-4336-8695-1EEDC4BA667C}">
      <dgm:prSet/>
      <dgm:spPr/>
      <dgm:t>
        <a:bodyPr/>
        <a:lstStyle/>
        <a:p>
          <a:endParaRPr lang="ru-RU"/>
        </a:p>
      </dgm:t>
    </dgm:pt>
    <dgm:pt modelId="{F6F4E097-EA62-459B-981D-E3E71FB350AA}">
      <dgm:prSet custT="1"/>
      <dgm:spPr/>
      <dgm:t>
        <a:bodyPr/>
        <a:lstStyle/>
        <a:p>
          <a:r>
            <a:rPr lang="hr-HR" sz="1200" b="1"/>
            <a:t>Izrada financijskih izvještaja o prihodima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b="1"/>
            <a:t>Unaprjeđenje regulatornog okvira i informacijskih sustava</a:t>
          </a:r>
        </a:p>
      </dgm:t>
    </dgm:pt>
    <dgm:pt modelId="{455D92A1-E1A6-47F9-A62E-5DD93B1D9248}" type="parTrans" cxnId="{5CC86D68-9B8D-46D4-8339-7037444F46B2}">
      <dgm:prSet/>
      <dgm:spPr/>
      <dgm:t>
        <a:bodyPr/>
        <a:lstStyle/>
        <a:p>
          <a:endParaRPr lang="ru-RU"/>
        </a:p>
      </dgm:t>
    </dgm:pt>
    <dgm:pt modelId="{1C488B0F-6B57-4087-95E8-6A382F887C95}" type="sibTrans" cxnId="{5CC86D68-9B8D-46D4-8339-7037444F46B2}">
      <dgm:prSet/>
      <dgm:spPr/>
      <dgm:t>
        <a:bodyPr/>
        <a:lstStyle/>
        <a:p>
          <a:endParaRPr lang="ru-RU"/>
        </a:p>
      </dgm:t>
    </dgm:pt>
    <dgm:pt modelId="{C39C5D3D-134F-461A-A71C-C9EF27179213}">
      <dgm:prSet custT="1"/>
      <dgm:spPr/>
      <dgm:t>
        <a:bodyPr/>
        <a:lstStyle/>
        <a:p>
          <a:r>
            <a:rPr lang="hr-HR" sz="1200" b="1"/>
            <a:t>Revizija konsolidiranih financijskih izvještaja za državni proračun u 2020.</a:t>
          </a:r>
        </a:p>
      </dgm:t>
    </dgm:pt>
    <dgm:pt modelId="{50904721-9EBC-401B-AF53-194C03328D7A}" type="parTrans" cxnId="{BF7486D5-34C1-455B-8A93-32AFB29B78AC}">
      <dgm:prSet/>
      <dgm:spPr/>
      <dgm:t>
        <a:bodyPr/>
        <a:lstStyle/>
        <a:p>
          <a:endParaRPr lang="ru-RU"/>
        </a:p>
      </dgm:t>
    </dgm:pt>
    <dgm:pt modelId="{7F387E4B-4A6F-4AAA-A59F-5A05ABDFD07D}" type="sibTrans" cxnId="{BF7486D5-34C1-455B-8A93-32AFB29B78AC}">
      <dgm:prSet/>
      <dgm:spPr/>
      <dgm:t>
        <a:bodyPr/>
        <a:lstStyle/>
        <a:p>
          <a:endParaRPr lang="ru-RU"/>
        </a:p>
      </dgm:t>
    </dgm:pt>
    <dgm:pt modelId="{24A45E04-6ADA-4904-8865-83812390528F}">
      <dgm:prSet phldrT="[Текст]" custT="1"/>
      <dgm:spPr/>
      <dgm:t>
        <a:bodyPr/>
        <a:lstStyle/>
        <a:p>
          <a:r>
            <a:rPr lang="hr-HR" sz="2600"/>
            <a:t>2010.-2013.</a:t>
          </a:r>
        </a:p>
      </dgm:t>
    </dgm:pt>
    <dgm:pt modelId="{33A54A7B-EED2-427C-9120-732783214356}" type="sibTrans" cxnId="{83ACCEC0-105F-4D40-B3D7-F5C3E5DAC19E}">
      <dgm:prSet/>
      <dgm:spPr/>
      <dgm:t>
        <a:bodyPr/>
        <a:lstStyle/>
        <a:p>
          <a:endParaRPr lang="ru-RU"/>
        </a:p>
      </dgm:t>
    </dgm:pt>
    <dgm:pt modelId="{46730313-2592-48C4-95DD-152E5AA371C0}" type="parTrans" cxnId="{83ACCEC0-105F-4D40-B3D7-F5C3E5DAC19E}">
      <dgm:prSet/>
      <dgm:spPr/>
      <dgm:t>
        <a:bodyPr/>
        <a:lstStyle/>
        <a:p>
          <a:endParaRPr lang="ru-RU"/>
        </a:p>
      </dgm:t>
    </dgm:pt>
    <dgm:pt modelId="{81BD91A7-5452-45E8-8264-336C060249E5}">
      <dgm:prSet phldrT="[Текст]" custT="1"/>
      <dgm:spPr/>
      <dgm:t>
        <a:bodyPr/>
        <a:lstStyle/>
        <a:p>
          <a:r>
            <a:rPr lang="hr-HR" sz="2600"/>
            <a:t>2019.-2020.</a:t>
          </a:r>
        </a:p>
      </dgm:t>
    </dgm:pt>
    <dgm:pt modelId="{4394822B-2C75-418B-A4EE-15E01AFD991E}" type="parTrans" cxnId="{E4941A5F-A315-4B9B-926F-B0DE18332419}">
      <dgm:prSet/>
      <dgm:spPr/>
      <dgm:t>
        <a:bodyPr/>
        <a:lstStyle/>
        <a:p>
          <a:endParaRPr lang="ru-RU"/>
        </a:p>
      </dgm:t>
    </dgm:pt>
    <dgm:pt modelId="{389290E8-5271-4A4C-88B9-864D5A4DDD0D}" type="sibTrans" cxnId="{E4941A5F-A315-4B9B-926F-B0DE18332419}">
      <dgm:prSet/>
      <dgm:spPr/>
      <dgm:t>
        <a:bodyPr/>
        <a:lstStyle/>
        <a:p>
          <a:endParaRPr lang="ru-RU"/>
        </a:p>
      </dgm:t>
    </dgm:pt>
    <dgm:pt modelId="{47C1F6F0-1D7A-45AB-83CB-80C0DB1BBAE5}">
      <dgm:prSet phldrT="[Текст]" custT="1"/>
      <dgm:spPr/>
      <dgm:t>
        <a:bodyPr/>
        <a:lstStyle/>
        <a:p>
          <a:r>
            <a:rPr lang="hr-HR" sz="1200" b="1"/>
            <a:t>Priprema konsolidiranih financijskih izvještaja za državni proračun za 2018.</a:t>
          </a:r>
        </a:p>
      </dgm:t>
    </dgm:pt>
    <dgm:pt modelId="{121A95E1-D670-4F9E-A17B-933AC5892163}" type="parTrans" cxnId="{213402BF-B4CC-45E4-B16D-217F130D4A1A}">
      <dgm:prSet/>
      <dgm:spPr/>
      <dgm:t>
        <a:bodyPr/>
        <a:lstStyle/>
        <a:p>
          <a:endParaRPr lang="ru-RU"/>
        </a:p>
      </dgm:t>
    </dgm:pt>
    <dgm:pt modelId="{0B139A4B-DA4C-4FFD-B3CB-687B157D8253}" type="sibTrans" cxnId="{213402BF-B4CC-45E4-B16D-217F130D4A1A}">
      <dgm:prSet/>
      <dgm:spPr/>
      <dgm:t>
        <a:bodyPr/>
        <a:lstStyle/>
        <a:p>
          <a:endParaRPr lang="ru-RU"/>
        </a:p>
      </dgm:t>
    </dgm:pt>
    <dgm:pt modelId="{73D6B762-C1D6-4EA3-845C-4EEE99DAA05D}">
      <dgm:prSet phldrT="[Текст]" custT="1"/>
      <dgm:spPr/>
      <dgm:t>
        <a:bodyPr/>
        <a:lstStyle/>
        <a:p>
          <a:r>
            <a:rPr lang="hr-HR" sz="1200" b="1"/>
            <a:t>Uključivanje konsolidiranih financijskih izvještaja u godišnji izvještaj o izvršenju državnog proračuna koji je 2019. dostavljen parlamentu</a:t>
          </a:r>
        </a:p>
      </dgm:t>
    </dgm:pt>
    <dgm:pt modelId="{A9B97438-FD61-4DA7-BC02-70C37A491014}" type="parTrans" cxnId="{B0F7BC36-41A9-4921-8D8A-340650A4F237}">
      <dgm:prSet/>
      <dgm:spPr/>
      <dgm:t>
        <a:bodyPr/>
        <a:lstStyle/>
        <a:p>
          <a:endParaRPr lang="ru-RU"/>
        </a:p>
      </dgm:t>
    </dgm:pt>
    <dgm:pt modelId="{0581ADDE-6551-487C-A439-8F674672F411}" type="sibTrans" cxnId="{B0F7BC36-41A9-4921-8D8A-340650A4F237}">
      <dgm:prSet/>
      <dgm:spPr/>
      <dgm:t>
        <a:bodyPr/>
        <a:lstStyle/>
        <a:p>
          <a:endParaRPr lang="ru-RU"/>
        </a:p>
      </dgm:t>
    </dgm:pt>
    <dgm:pt modelId="{73FB43CE-6EED-4BDC-BA62-72C2AD818B52}">
      <dgm:prSet phldrT="[Текст]" custT="1"/>
      <dgm:spPr/>
      <dgm:t>
        <a:bodyPr/>
        <a:lstStyle/>
        <a:p>
          <a:r>
            <a:rPr lang="hr-HR" sz="2600"/>
            <a:t>2007.–2009.</a:t>
          </a:r>
        </a:p>
      </dgm:t>
    </dgm:pt>
    <dgm:pt modelId="{D88C4D47-D15F-4586-AD17-69976397784F}" type="parTrans" cxnId="{0411FD0F-920E-4636-A100-6534D20F1096}">
      <dgm:prSet/>
      <dgm:spPr/>
      <dgm:t>
        <a:bodyPr/>
        <a:lstStyle/>
        <a:p>
          <a:endParaRPr lang="ru-RU"/>
        </a:p>
      </dgm:t>
    </dgm:pt>
    <dgm:pt modelId="{C05EAEBC-25EC-4791-8F2A-64C6615F776F}" type="sibTrans" cxnId="{0411FD0F-920E-4636-A100-6534D20F1096}">
      <dgm:prSet/>
      <dgm:spPr/>
      <dgm:t>
        <a:bodyPr/>
        <a:lstStyle/>
        <a:p>
          <a:endParaRPr lang="ru-RU"/>
        </a:p>
      </dgm:t>
    </dgm:pt>
    <dgm:pt modelId="{DBD35FF8-5BC7-4E9C-8EC4-FAE408A2C846}">
      <dgm:prSet phldrT="[Текст]"/>
      <dgm:spPr/>
      <dgm:t>
        <a:bodyPr/>
        <a:lstStyle/>
        <a:p>
          <a:r>
            <a:rPr lang="hr-HR" b="1"/>
            <a:t>Predsjednik Republike Kazahstan odobrio je koncept provedbe državnog sustava za planiranje koji je usmjeren na rezultate</a:t>
          </a:r>
        </a:p>
      </dgm:t>
    </dgm:pt>
    <dgm:pt modelId="{421B400F-4A67-445F-85AB-4D9A1F46D079}" type="parTrans" cxnId="{E2655ADA-368C-44F4-903E-A86859938836}">
      <dgm:prSet/>
      <dgm:spPr/>
      <dgm:t>
        <a:bodyPr/>
        <a:lstStyle/>
        <a:p>
          <a:endParaRPr lang="ru-RU"/>
        </a:p>
      </dgm:t>
    </dgm:pt>
    <dgm:pt modelId="{C3FC0508-163D-47BF-8CC7-32ABE63C1264}" type="sibTrans" cxnId="{E2655ADA-368C-44F4-903E-A86859938836}">
      <dgm:prSet/>
      <dgm:spPr/>
      <dgm:t>
        <a:bodyPr/>
        <a:lstStyle/>
        <a:p>
          <a:endParaRPr lang="ru-RU"/>
        </a:p>
      </dgm:t>
    </dgm:pt>
    <dgm:pt modelId="{4125ED9B-18AF-4B6A-872B-B98D19444D31}">
      <dgm:prSet phldrT="[Текст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hr-HR" b="1"/>
            <a:t>Izmjene Zakona o proračunu Republike Kazahstan </a:t>
          </a:r>
        </a:p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hr-HR" b="1"/>
            <a:t> Odjeljak 23. Financijsko izvještavanje</a:t>
          </a:r>
        </a:p>
      </dgm:t>
    </dgm:pt>
    <dgm:pt modelId="{99DB9CDE-A157-43B9-82CA-B0CF86B4D634}" type="parTrans" cxnId="{AD936D08-33FF-4555-883E-6207D161A528}">
      <dgm:prSet/>
      <dgm:spPr/>
      <dgm:t>
        <a:bodyPr/>
        <a:lstStyle/>
        <a:p>
          <a:endParaRPr lang="ru-RU"/>
        </a:p>
      </dgm:t>
    </dgm:pt>
    <dgm:pt modelId="{8FCA8E8A-44DE-463B-9824-709DB02FCB3C}" type="sibTrans" cxnId="{AD936D08-33FF-4555-883E-6207D161A528}">
      <dgm:prSet/>
      <dgm:spPr/>
      <dgm:t>
        <a:bodyPr/>
        <a:lstStyle/>
        <a:p>
          <a:endParaRPr lang="ru-RU"/>
        </a:p>
      </dgm:t>
    </dgm:pt>
    <dgm:pt modelId="{A106AA95-903F-4E42-9B45-5D89ECB17717}">
      <dgm:prSet/>
      <dgm:spPr/>
      <dgm:t>
        <a:bodyPr/>
        <a:lstStyle/>
        <a:p>
          <a:r>
            <a:rPr lang="hr-HR" b="1"/>
            <a:t>Nalog premijera o provedbi obračunskog računovodstva i financijskog izvještavanja</a:t>
          </a:r>
        </a:p>
      </dgm:t>
    </dgm:pt>
    <dgm:pt modelId="{23969EBB-5CE7-44C4-92A2-15EA6C43D3F2}" type="parTrans" cxnId="{754FD840-945C-4B1D-B5B9-E13524FB3B5E}">
      <dgm:prSet/>
      <dgm:spPr/>
      <dgm:t>
        <a:bodyPr/>
        <a:lstStyle/>
        <a:p>
          <a:endParaRPr lang="ru-RU"/>
        </a:p>
      </dgm:t>
    </dgm:pt>
    <dgm:pt modelId="{20E6C434-4EA5-49BE-B870-81736F523997}" type="sibTrans" cxnId="{754FD840-945C-4B1D-B5B9-E13524FB3B5E}">
      <dgm:prSet/>
      <dgm:spPr/>
      <dgm:t>
        <a:bodyPr/>
        <a:lstStyle/>
        <a:p>
          <a:endParaRPr lang="ru-RU"/>
        </a:p>
      </dgm:t>
    </dgm:pt>
    <dgm:pt modelId="{3A3CF1B2-9E5D-4424-AA1D-EE59F5827CB5}" type="pres">
      <dgm:prSet presAssocID="{B4402297-D00A-45E8-9620-1F19D89219F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B175EA-F320-428A-9A52-0F3E8D3EBCCD}" type="pres">
      <dgm:prSet presAssocID="{73FB43CE-6EED-4BDC-BA62-72C2AD818B52}" presName="compNode" presStyleCnt="0"/>
      <dgm:spPr/>
    </dgm:pt>
    <dgm:pt modelId="{B43FC1FA-368F-4DDA-B846-75628EF29F26}" type="pres">
      <dgm:prSet presAssocID="{73FB43CE-6EED-4BDC-BA62-72C2AD818B52}" presName="aNode" presStyleLbl="bgShp" presStyleIdx="0" presStyleCnt="4" custScaleX="88208" custLinFactNeighborX="1514" custLinFactNeighborY="456"/>
      <dgm:spPr/>
      <dgm:t>
        <a:bodyPr/>
        <a:lstStyle/>
        <a:p>
          <a:endParaRPr lang="ru-RU"/>
        </a:p>
      </dgm:t>
    </dgm:pt>
    <dgm:pt modelId="{B1BF88CE-8F19-4FB8-9286-760FE32217BA}" type="pres">
      <dgm:prSet presAssocID="{73FB43CE-6EED-4BDC-BA62-72C2AD818B52}" presName="textNode" presStyleLbl="bgShp" presStyleIdx="0" presStyleCnt="4"/>
      <dgm:spPr/>
      <dgm:t>
        <a:bodyPr/>
        <a:lstStyle/>
        <a:p>
          <a:endParaRPr lang="ru-RU"/>
        </a:p>
      </dgm:t>
    </dgm:pt>
    <dgm:pt modelId="{661EF02C-7AC6-4B83-AF39-0285139BF83F}" type="pres">
      <dgm:prSet presAssocID="{73FB43CE-6EED-4BDC-BA62-72C2AD818B52}" presName="compChildNode" presStyleCnt="0"/>
      <dgm:spPr/>
    </dgm:pt>
    <dgm:pt modelId="{02233FB3-D370-4AC3-918C-FCEA9357BF5F}" type="pres">
      <dgm:prSet presAssocID="{73FB43CE-6EED-4BDC-BA62-72C2AD818B52}" presName="theInnerList" presStyleCnt="0"/>
      <dgm:spPr/>
    </dgm:pt>
    <dgm:pt modelId="{963897E2-2CCC-4B14-A084-7129905FBB60}" type="pres">
      <dgm:prSet presAssocID="{DBD35FF8-5BC7-4E9C-8EC4-FAE408A2C846}" presName="childNode" presStyleLbl="node1" presStyleIdx="0" presStyleCnt="12" custScaleX="107940" custScaleY="550775" custLinFactY="-200000" custLinFactNeighborX="508" custLinFactNeighborY="-226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29F4A-0194-4006-9CE0-F955102532C4}" type="pres">
      <dgm:prSet presAssocID="{DBD35FF8-5BC7-4E9C-8EC4-FAE408A2C846}" presName="aSpace2" presStyleCnt="0"/>
      <dgm:spPr/>
    </dgm:pt>
    <dgm:pt modelId="{F0DFEDD5-BD24-44E6-B5BA-208DF5942E9B}" type="pres">
      <dgm:prSet presAssocID="{4125ED9B-18AF-4B6A-872B-B98D19444D31}" presName="childNode" presStyleLbl="node1" presStyleIdx="1" presStyleCnt="12" custScaleX="110823" custScaleY="537093" custLinFactY="-75709" custLinFactNeighborX="-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776CD-CD56-46CE-94B1-6013494CDD5D}" type="pres">
      <dgm:prSet presAssocID="{4125ED9B-18AF-4B6A-872B-B98D19444D31}" presName="aSpace2" presStyleCnt="0"/>
      <dgm:spPr/>
    </dgm:pt>
    <dgm:pt modelId="{D7DE3982-1264-4131-9309-EF489E56DEE0}" type="pres">
      <dgm:prSet presAssocID="{A106AA95-903F-4E42-9B45-5D89ECB17717}" presName="childNode" presStyleLbl="node1" presStyleIdx="2" presStyleCnt="12" custScaleX="107995" custScaleY="617821" custLinFactY="-8286" custLinFactNeighborX="-92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50A65-29D5-4FE2-A490-0A3D07958943}" type="pres">
      <dgm:prSet presAssocID="{73FB43CE-6EED-4BDC-BA62-72C2AD818B52}" presName="aSpace" presStyleCnt="0"/>
      <dgm:spPr/>
    </dgm:pt>
    <dgm:pt modelId="{7F33E723-E23E-43A4-927A-BCA652377B5F}" type="pres">
      <dgm:prSet presAssocID="{24A45E04-6ADA-4904-8865-83812390528F}" presName="compNode" presStyleCnt="0"/>
      <dgm:spPr/>
    </dgm:pt>
    <dgm:pt modelId="{EABE806B-EA20-4FEA-B4FB-35D88C3031A8}" type="pres">
      <dgm:prSet presAssocID="{24A45E04-6ADA-4904-8865-83812390528F}" presName="aNode" presStyleLbl="bgShp" presStyleIdx="1" presStyleCnt="4" custScaleX="141546" custLinFactNeighborX="-38" custLinFactNeighborY="-607"/>
      <dgm:spPr/>
      <dgm:t>
        <a:bodyPr/>
        <a:lstStyle/>
        <a:p>
          <a:endParaRPr lang="ru-RU"/>
        </a:p>
      </dgm:t>
    </dgm:pt>
    <dgm:pt modelId="{E7DBC1CD-14B7-4687-BD0E-E3B71D9FBAE5}" type="pres">
      <dgm:prSet presAssocID="{24A45E04-6ADA-4904-8865-83812390528F}" presName="textNode" presStyleLbl="bgShp" presStyleIdx="1" presStyleCnt="4"/>
      <dgm:spPr/>
      <dgm:t>
        <a:bodyPr/>
        <a:lstStyle/>
        <a:p>
          <a:endParaRPr lang="ru-RU"/>
        </a:p>
      </dgm:t>
    </dgm:pt>
    <dgm:pt modelId="{172AC965-5040-4502-B03A-8FB3BCC2D5CC}" type="pres">
      <dgm:prSet presAssocID="{24A45E04-6ADA-4904-8865-83812390528F}" presName="compChildNode" presStyleCnt="0"/>
      <dgm:spPr/>
    </dgm:pt>
    <dgm:pt modelId="{99EB0ABF-3C10-4F84-AF20-ECB45CEDEBDF}" type="pres">
      <dgm:prSet presAssocID="{24A45E04-6ADA-4904-8865-83812390528F}" presName="theInnerList" presStyleCnt="0"/>
      <dgm:spPr/>
    </dgm:pt>
    <dgm:pt modelId="{8A4A652D-0D0C-4AD9-99CE-815CF3DF17B6}" type="pres">
      <dgm:prSet presAssocID="{BA6D445A-2EC1-47E1-9733-B8EDCB8896F4}" presName="childNode" presStyleLbl="node1" presStyleIdx="3" presStyleCnt="12" custScaleX="171286" custScaleY="2000000" custLinFactY="-540847" custLinFactNeighborX="2448" custLinFactNeighborY="-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D9650-6AB6-460E-90DA-C7096ED4EE10}" type="pres">
      <dgm:prSet presAssocID="{BA6D445A-2EC1-47E1-9733-B8EDCB8896F4}" presName="aSpace2" presStyleCnt="0"/>
      <dgm:spPr/>
    </dgm:pt>
    <dgm:pt modelId="{A6DC171B-C326-46E7-93E6-C23E8E35EA8D}" type="pres">
      <dgm:prSet presAssocID="{C0B8855A-BD13-4344-80CE-8A405C5D7ADE}" presName="childNode" presStyleLbl="node1" presStyleIdx="4" presStyleCnt="12" custScaleX="170874" custScaleY="1973856" custLinFactY="-215944" custLinFactNeighborX="1102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C3B48-1DA6-46C0-9886-3E26F2F1D70A}" type="pres">
      <dgm:prSet presAssocID="{C0B8855A-BD13-4344-80CE-8A405C5D7ADE}" presName="aSpace2" presStyleCnt="0"/>
      <dgm:spPr/>
    </dgm:pt>
    <dgm:pt modelId="{9BD66EB5-314C-436C-BB5C-CDE2B496B9BE}" type="pres">
      <dgm:prSet presAssocID="{A6A985E0-B58C-43E5-B747-2F443BD4730F}" presName="childNode" presStyleLbl="node1" presStyleIdx="5" presStyleCnt="12" custScaleX="160331" custScaleY="1078861" custLinFactY="-33421" custLinFactNeighborX="1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E00D5-5919-4B31-ADD8-0AD06AF613F4}" type="pres">
      <dgm:prSet presAssocID="{24A45E04-6ADA-4904-8865-83812390528F}" presName="aSpace" presStyleCnt="0"/>
      <dgm:spPr/>
    </dgm:pt>
    <dgm:pt modelId="{6CDDB10C-98EE-486E-8465-03229A266CAD}" type="pres">
      <dgm:prSet presAssocID="{2FECC612-2AFA-4840-9DA4-A4D90D830F07}" presName="compNode" presStyleCnt="0"/>
      <dgm:spPr/>
    </dgm:pt>
    <dgm:pt modelId="{1AFFC275-5653-4C23-B444-E80E288E75E6}" type="pres">
      <dgm:prSet presAssocID="{2FECC612-2AFA-4840-9DA4-A4D90D830F07}" presName="aNode" presStyleLbl="bgShp" presStyleIdx="2" presStyleCnt="4" custScaleX="106347" custLinFactNeighborX="-1156"/>
      <dgm:spPr/>
      <dgm:t>
        <a:bodyPr/>
        <a:lstStyle/>
        <a:p>
          <a:endParaRPr lang="ru-RU"/>
        </a:p>
      </dgm:t>
    </dgm:pt>
    <dgm:pt modelId="{16EE5501-0611-48D2-9131-588FA582FB03}" type="pres">
      <dgm:prSet presAssocID="{2FECC612-2AFA-4840-9DA4-A4D90D830F07}" presName="textNode" presStyleLbl="bgShp" presStyleIdx="2" presStyleCnt="4"/>
      <dgm:spPr/>
      <dgm:t>
        <a:bodyPr/>
        <a:lstStyle/>
        <a:p>
          <a:endParaRPr lang="ru-RU"/>
        </a:p>
      </dgm:t>
    </dgm:pt>
    <dgm:pt modelId="{6DAABAE3-1234-458B-9322-24CF0A821797}" type="pres">
      <dgm:prSet presAssocID="{2FECC612-2AFA-4840-9DA4-A4D90D830F07}" presName="compChildNode" presStyleCnt="0"/>
      <dgm:spPr/>
    </dgm:pt>
    <dgm:pt modelId="{A84D8E85-7E21-46F9-8555-8BB829091A16}" type="pres">
      <dgm:prSet presAssocID="{2FECC612-2AFA-4840-9DA4-A4D90D830F07}" presName="theInnerList" presStyleCnt="0"/>
      <dgm:spPr/>
    </dgm:pt>
    <dgm:pt modelId="{5AEF8EDB-A1F5-48D7-9170-D5935D3A260B}" type="pres">
      <dgm:prSet presAssocID="{FEE1F821-242C-4D4F-98C5-BAEAA41BB779}" presName="childNode" presStyleLbl="node1" presStyleIdx="6" presStyleCnt="12" custScaleX="109249" custLinFactY="-19047" custLinFactNeighborX="147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1AF06-B969-4CFC-8B14-152CB07E0FA9}" type="pres">
      <dgm:prSet presAssocID="{FEE1F821-242C-4D4F-98C5-BAEAA41BB779}" presName="aSpace2" presStyleCnt="0"/>
      <dgm:spPr/>
    </dgm:pt>
    <dgm:pt modelId="{0ABFBC5F-EA99-4B0A-9F7B-8032FDC50A6A}" type="pres">
      <dgm:prSet presAssocID="{C91CF3C7-C05E-4E37-BA29-E621A53B0570}" presName="childNode" presStyleLbl="node1" presStyleIdx="7" presStyleCnt="12" custScaleX="108629" custLinFactNeighborX="2563" custLinFactNeighborY="-76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5F1D6-005B-4391-B10F-A70D4E305953}" type="pres">
      <dgm:prSet presAssocID="{C91CF3C7-C05E-4E37-BA29-E621A53B0570}" presName="aSpace2" presStyleCnt="0"/>
      <dgm:spPr/>
    </dgm:pt>
    <dgm:pt modelId="{85D6BBD8-2B62-443B-82FB-51F20C1D3BE2}" type="pres">
      <dgm:prSet presAssocID="{F6F4E097-EA62-459B-981D-E3E71FB350AA}" presName="childNode" presStyleLbl="node1" presStyleIdx="8" presStyleCnt="12" custScaleX="114053" custScaleY="143526" custLinFactNeighborX="1403" custLinFactNeighborY="-27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99CCF-3427-4BEC-8624-02F5C7B10096}" type="pres">
      <dgm:prSet presAssocID="{2FECC612-2AFA-4840-9DA4-A4D90D830F07}" presName="aSpace" presStyleCnt="0"/>
      <dgm:spPr/>
    </dgm:pt>
    <dgm:pt modelId="{F347C147-B2E0-43DC-B100-EC0220AE15AC}" type="pres">
      <dgm:prSet presAssocID="{81BD91A7-5452-45E8-8264-336C060249E5}" presName="compNode" presStyleCnt="0"/>
      <dgm:spPr/>
    </dgm:pt>
    <dgm:pt modelId="{CAA02620-5430-4126-B51E-EF9764978A04}" type="pres">
      <dgm:prSet presAssocID="{81BD91A7-5452-45E8-8264-336C060249E5}" presName="aNode" presStyleLbl="bgShp" presStyleIdx="3" presStyleCnt="4"/>
      <dgm:spPr/>
      <dgm:t>
        <a:bodyPr/>
        <a:lstStyle/>
        <a:p>
          <a:endParaRPr lang="ru-RU"/>
        </a:p>
      </dgm:t>
    </dgm:pt>
    <dgm:pt modelId="{D5744E15-5EDF-4B0F-A5B8-08F61CE26584}" type="pres">
      <dgm:prSet presAssocID="{81BD91A7-5452-45E8-8264-336C060249E5}" presName="textNode" presStyleLbl="bgShp" presStyleIdx="3" presStyleCnt="4"/>
      <dgm:spPr/>
      <dgm:t>
        <a:bodyPr/>
        <a:lstStyle/>
        <a:p>
          <a:endParaRPr lang="ru-RU"/>
        </a:p>
      </dgm:t>
    </dgm:pt>
    <dgm:pt modelId="{389B69AA-F816-415F-8BDF-7B2892D6AFE6}" type="pres">
      <dgm:prSet presAssocID="{81BD91A7-5452-45E8-8264-336C060249E5}" presName="compChildNode" presStyleCnt="0"/>
      <dgm:spPr/>
    </dgm:pt>
    <dgm:pt modelId="{82C235E6-C1DA-4552-AD40-94CFDD9ABADD}" type="pres">
      <dgm:prSet presAssocID="{81BD91A7-5452-45E8-8264-336C060249E5}" presName="theInnerList" presStyleCnt="0"/>
      <dgm:spPr/>
    </dgm:pt>
    <dgm:pt modelId="{2B461290-9CC5-4866-B5FA-390DB638AC7D}" type="pres">
      <dgm:prSet presAssocID="{47C1F6F0-1D7A-45AB-83CB-80C0DB1BBAE5}" presName="childNode" presStyleLbl="node1" presStyleIdx="9" presStyleCnt="12" custScaleX="112209" custLinFactY="-20863" custLinFactNeighborX="-59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F3A3B-671C-49B2-8802-763574C80535}" type="pres">
      <dgm:prSet presAssocID="{47C1F6F0-1D7A-45AB-83CB-80C0DB1BBAE5}" presName="aSpace2" presStyleCnt="0"/>
      <dgm:spPr/>
    </dgm:pt>
    <dgm:pt modelId="{C00E637F-58DA-40C9-8B31-49D90E1300E1}" type="pres">
      <dgm:prSet presAssocID="{73D6B762-C1D6-4EA3-845C-4EEE99DAA05D}" presName="childNode" presStyleLbl="node1" presStyleIdx="10" presStyleCnt="12" custScaleX="112229" custScaleY="118079" custLinFactNeighborX="1424" custLinFactNeighborY="-87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BCC26-A536-4958-A02B-C1806247A4D5}" type="pres">
      <dgm:prSet presAssocID="{73D6B762-C1D6-4EA3-845C-4EEE99DAA05D}" presName="aSpace2" presStyleCnt="0"/>
      <dgm:spPr/>
    </dgm:pt>
    <dgm:pt modelId="{A65146B9-BD00-425C-9AD0-33DCD27A1709}" type="pres">
      <dgm:prSet presAssocID="{C39C5D3D-134F-461A-A71C-C9EF27179213}" presName="childNode" presStyleLbl="node1" presStyleIdx="11" presStyleCnt="12" custScaleX="110139" custLinFactNeighborX="1993" custLinFactNeighborY="-87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97FA2F-8CDA-4A00-BA39-80D00EC24252}" type="presOf" srcId="{81BD91A7-5452-45E8-8264-336C060249E5}" destId="{D5744E15-5EDF-4B0F-A5B8-08F61CE26584}" srcOrd="1" destOrd="0" presId="urn:microsoft.com/office/officeart/2005/8/layout/lProcess2"/>
    <dgm:cxn modelId="{83ACCEC0-105F-4D40-B3D7-F5C3E5DAC19E}" srcId="{B4402297-D00A-45E8-9620-1F19D89219F9}" destId="{24A45E04-6ADA-4904-8865-83812390528F}" srcOrd="1" destOrd="0" parTransId="{46730313-2592-48C4-95DD-152E5AA371C0}" sibTransId="{33A54A7B-EED2-427C-9120-732783214356}"/>
    <dgm:cxn modelId="{7F11B904-7ACA-43B5-B804-B5A3F0868431}" type="presOf" srcId="{F6F4E097-EA62-459B-981D-E3E71FB350AA}" destId="{85D6BBD8-2B62-443B-82FB-51F20C1D3BE2}" srcOrd="0" destOrd="0" presId="urn:microsoft.com/office/officeart/2005/8/layout/lProcess2"/>
    <dgm:cxn modelId="{551EE3A2-0383-4029-9F3E-84BCCD168396}" type="presOf" srcId="{B4402297-D00A-45E8-9620-1F19D89219F9}" destId="{3A3CF1B2-9E5D-4424-AA1D-EE59F5827CB5}" srcOrd="0" destOrd="0" presId="urn:microsoft.com/office/officeart/2005/8/layout/lProcess2"/>
    <dgm:cxn modelId="{666B337F-2120-4766-8854-16F8518DE7AC}" srcId="{24A45E04-6ADA-4904-8865-83812390528F}" destId="{C0B8855A-BD13-4344-80CE-8A405C5D7ADE}" srcOrd="1" destOrd="0" parTransId="{1C6CAB93-9CA2-45E1-82ED-3816CF921928}" sibTransId="{B807F9D8-7DB7-4771-93B3-CDCB2AFCC235}"/>
    <dgm:cxn modelId="{630E06F8-D150-4BDE-A8CB-33C895BE177D}" type="presOf" srcId="{C39C5D3D-134F-461A-A71C-C9EF27179213}" destId="{A65146B9-BD00-425C-9AD0-33DCD27A1709}" srcOrd="0" destOrd="0" presId="urn:microsoft.com/office/officeart/2005/8/layout/lProcess2"/>
    <dgm:cxn modelId="{837109D2-EBB0-4A42-ABFE-FED0DF591567}" type="presOf" srcId="{FEE1F821-242C-4D4F-98C5-BAEAA41BB779}" destId="{5AEF8EDB-A1F5-48D7-9170-D5935D3A260B}" srcOrd="0" destOrd="0" presId="urn:microsoft.com/office/officeart/2005/8/layout/lProcess2"/>
    <dgm:cxn modelId="{D98681FC-3D16-4EEC-9267-77F334BBF18A}" srcId="{B4402297-D00A-45E8-9620-1F19D89219F9}" destId="{2FECC612-2AFA-4840-9DA4-A4D90D830F07}" srcOrd="2" destOrd="0" parTransId="{58D06896-96AB-4A22-BF00-16AB6163CFBB}" sibTransId="{0E457A4F-D47E-4F6F-98A0-5932C0FB2038}"/>
    <dgm:cxn modelId="{0411FD0F-920E-4636-A100-6534D20F1096}" srcId="{B4402297-D00A-45E8-9620-1F19D89219F9}" destId="{73FB43CE-6EED-4BDC-BA62-72C2AD818B52}" srcOrd="0" destOrd="0" parTransId="{D88C4D47-D15F-4586-AD17-69976397784F}" sibTransId="{C05EAEBC-25EC-4791-8F2A-64C6615F776F}"/>
    <dgm:cxn modelId="{4D5DC729-BE87-4C4C-BFCC-81CAA9A3A159}" type="presOf" srcId="{BA6D445A-2EC1-47E1-9733-B8EDCB8896F4}" destId="{8A4A652D-0D0C-4AD9-99CE-815CF3DF17B6}" srcOrd="0" destOrd="0" presId="urn:microsoft.com/office/officeart/2005/8/layout/lProcess2"/>
    <dgm:cxn modelId="{E2655ADA-368C-44F4-903E-A86859938836}" srcId="{73FB43CE-6EED-4BDC-BA62-72C2AD818B52}" destId="{DBD35FF8-5BC7-4E9C-8EC4-FAE408A2C846}" srcOrd="0" destOrd="0" parTransId="{421B400F-4A67-445F-85AB-4D9A1F46D079}" sibTransId="{C3FC0508-163D-47BF-8CC7-32ABE63C1264}"/>
    <dgm:cxn modelId="{A08673FB-7AD9-478B-8436-4C3CB07632D2}" type="presOf" srcId="{73D6B762-C1D6-4EA3-845C-4EEE99DAA05D}" destId="{C00E637F-58DA-40C9-8B31-49D90E1300E1}" srcOrd="0" destOrd="0" presId="urn:microsoft.com/office/officeart/2005/8/layout/lProcess2"/>
    <dgm:cxn modelId="{213402BF-B4CC-45E4-B16D-217F130D4A1A}" srcId="{81BD91A7-5452-45E8-8264-336C060249E5}" destId="{47C1F6F0-1D7A-45AB-83CB-80C0DB1BBAE5}" srcOrd="0" destOrd="0" parTransId="{121A95E1-D670-4F9E-A17B-933AC5892163}" sibTransId="{0B139A4B-DA4C-4FFD-B3CB-687B157D8253}"/>
    <dgm:cxn modelId="{70A3674C-61F6-4FE6-859E-19513897C1A4}" srcId="{24A45E04-6ADA-4904-8865-83812390528F}" destId="{BA6D445A-2EC1-47E1-9733-B8EDCB8896F4}" srcOrd="0" destOrd="0" parTransId="{17F8C7BA-A0E2-4CDF-B927-B6EBF6FF996C}" sibTransId="{4F611389-D5AB-4C56-8AD8-834E7776FE7B}"/>
    <dgm:cxn modelId="{AD936D08-33FF-4555-883E-6207D161A528}" srcId="{73FB43CE-6EED-4BDC-BA62-72C2AD818B52}" destId="{4125ED9B-18AF-4B6A-872B-B98D19444D31}" srcOrd="1" destOrd="0" parTransId="{99DB9CDE-A157-43B9-82CA-B0CF86B4D634}" sibTransId="{8FCA8E8A-44DE-463B-9824-709DB02FCB3C}"/>
    <dgm:cxn modelId="{691906C1-C862-4D48-BD2D-4306DF81BD26}" type="presOf" srcId="{2FECC612-2AFA-4840-9DA4-A4D90D830F07}" destId="{16EE5501-0611-48D2-9131-588FA582FB03}" srcOrd="1" destOrd="0" presId="urn:microsoft.com/office/officeart/2005/8/layout/lProcess2"/>
    <dgm:cxn modelId="{BF7486D5-34C1-455B-8A93-32AFB29B78AC}" srcId="{81BD91A7-5452-45E8-8264-336C060249E5}" destId="{C39C5D3D-134F-461A-A71C-C9EF27179213}" srcOrd="2" destOrd="0" parTransId="{50904721-9EBC-401B-AF53-194C03328D7A}" sibTransId="{7F387E4B-4A6F-4AAA-A59F-5A05ABDFD07D}"/>
    <dgm:cxn modelId="{DA588993-CB8F-4BEC-89EB-12D32D8C3B91}" type="presOf" srcId="{A106AA95-903F-4E42-9B45-5D89ECB17717}" destId="{D7DE3982-1264-4131-9309-EF489E56DEE0}" srcOrd="0" destOrd="0" presId="urn:microsoft.com/office/officeart/2005/8/layout/lProcess2"/>
    <dgm:cxn modelId="{B61D3F68-02B0-4856-AABA-CB502789C212}" type="presOf" srcId="{81BD91A7-5452-45E8-8264-336C060249E5}" destId="{CAA02620-5430-4126-B51E-EF9764978A04}" srcOrd="0" destOrd="0" presId="urn:microsoft.com/office/officeart/2005/8/layout/lProcess2"/>
    <dgm:cxn modelId="{6F76B32B-5FDB-48A7-8CB4-517D2BA1B298}" type="presOf" srcId="{2FECC612-2AFA-4840-9DA4-A4D90D830F07}" destId="{1AFFC275-5653-4C23-B444-E80E288E75E6}" srcOrd="0" destOrd="0" presId="urn:microsoft.com/office/officeart/2005/8/layout/lProcess2"/>
    <dgm:cxn modelId="{9B462742-0865-49E0-A239-07122D921CA4}" srcId="{2FECC612-2AFA-4840-9DA4-A4D90D830F07}" destId="{FEE1F821-242C-4D4F-98C5-BAEAA41BB779}" srcOrd="0" destOrd="0" parTransId="{4719365E-E53F-42C7-A972-3A88028E3C4E}" sibTransId="{9D27E10B-91B2-4FE9-9DDA-6A40BF71EDA1}"/>
    <dgm:cxn modelId="{BDCDFA16-35B3-4B7A-B977-2C99BD57497C}" type="presOf" srcId="{C91CF3C7-C05E-4E37-BA29-E621A53B0570}" destId="{0ABFBC5F-EA99-4B0A-9F7B-8032FDC50A6A}" srcOrd="0" destOrd="0" presId="urn:microsoft.com/office/officeart/2005/8/layout/lProcess2"/>
    <dgm:cxn modelId="{3E4DA718-851B-4397-9A3C-4598960CBC43}" type="presOf" srcId="{73FB43CE-6EED-4BDC-BA62-72C2AD818B52}" destId="{B43FC1FA-368F-4DDA-B846-75628EF29F26}" srcOrd="0" destOrd="0" presId="urn:microsoft.com/office/officeart/2005/8/layout/lProcess2"/>
    <dgm:cxn modelId="{B0F7BC36-41A9-4921-8D8A-340650A4F237}" srcId="{81BD91A7-5452-45E8-8264-336C060249E5}" destId="{73D6B762-C1D6-4EA3-845C-4EEE99DAA05D}" srcOrd="1" destOrd="0" parTransId="{A9B97438-FD61-4DA7-BC02-70C37A491014}" sibTransId="{0581ADDE-6551-487C-A439-8F674672F411}"/>
    <dgm:cxn modelId="{E4941A5F-A315-4B9B-926F-B0DE18332419}" srcId="{B4402297-D00A-45E8-9620-1F19D89219F9}" destId="{81BD91A7-5452-45E8-8264-336C060249E5}" srcOrd="3" destOrd="0" parTransId="{4394822B-2C75-418B-A4EE-15E01AFD991E}" sibTransId="{389290E8-5271-4A4C-88B9-864D5A4DDD0D}"/>
    <dgm:cxn modelId="{5CC86D68-9B8D-46D4-8339-7037444F46B2}" srcId="{2FECC612-2AFA-4840-9DA4-A4D90D830F07}" destId="{F6F4E097-EA62-459B-981D-E3E71FB350AA}" srcOrd="2" destOrd="0" parTransId="{455D92A1-E1A6-47F9-A62E-5DD93B1D9248}" sibTransId="{1C488B0F-6B57-4087-95E8-6A382F887C95}"/>
    <dgm:cxn modelId="{3820F505-6475-4FA4-B43B-06B04E4AC8EC}" type="presOf" srcId="{24A45E04-6ADA-4904-8865-83812390528F}" destId="{E7DBC1CD-14B7-4687-BD0E-E3B71D9FBAE5}" srcOrd="1" destOrd="0" presId="urn:microsoft.com/office/officeart/2005/8/layout/lProcess2"/>
    <dgm:cxn modelId="{BD3E65F6-81A4-495B-8F42-5D939CD2A409}" type="presOf" srcId="{24A45E04-6ADA-4904-8865-83812390528F}" destId="{EABE806B-EA20-4FEA-B4FB-35D88C3031A8}" srcOrd="0" destOrd="0" presId="urn:microsoft.com/office/officeart/2005/8/layout/lProcess2"/>
    <dgm:cxn modelId="{6463ED3E-B3B1-4025-BBAA-6977C239A7F2}" type="presOf" srcId="{4125ED9B-18AF-4B6A-872B-B98D19444D31}" destId="{F0DFEDD5-BD24-44E6-B5BA-208DF5942E9B}" srcOrd="0" destOrd="0" presId="urn:microsoft.com/office/officeart/2005/8/layout/lProcess2"/>
    <dgm:cxn modelId="{51B0B352-18B3-4656-812A-021B96EF4526}" srcId="{2FECC612-2AFA-4840-9DA4-A4D90D830F07}" destId="{C91CF3C7-C05E-4E37-BA29-E621A53B0570}" srcOrd="1" destOrd="0" parTransId="{16744D77-9484-40C6-8824-48D3681B3511}" sibTransId="{33BB6507-BDE4-4F43-9CBF-661779E16036}"/>
    <dgm:cxn modelId="{8C325F4E-3739-4E69-818D-C363071840F4}" type="presOf" srcId="{73FB43CE-6EED-4BDC-BA62-72C2AD818B52}" destId="{B1BF88CE-8F19-4FB8-9286-760FE32217BA}" srcOrd="1" destOrd="0" presId="urn:microsoft.com/office/officeart/2005/8/layout/lProcess2"/>
    <dgm:cxn modelId="{754FD840-945C-4B1D-B5B9-E13524FB3B5E}" srcId="{73FB43CE-6EED-4BDC-BA62-72C2AD818B52}" destId="{A106AA95-903F-4E42-9B45-5D89ECB17717}" srcOrd="2" destOrd="0" parTransId="{23969EBB-5CE7-44C4-92A2-15EA6C43D3F2}" sibTransId="{20E6C434-4EA5-49BE-B870-81736F523997}"/>
    <dgm:cxn modelId="{82852FFC-72B5-40E7-B49B-CA87667DC15D}" type="presOf" srcId="{A6A985E0-B58C-43E5-B747-2F443BD4730F}" destId="{9BD66EB5-314C-436C-BB5C-CDE2B496B9BE}" srcOrd="0" destOrd="0" presId="urn:microsoft.com/office/officeart/2005/8/layout/lProcess2"/>
    <dgm:cxn modelId="{24CDFA90-7484-45B5-A67A-4B65BAA3FD06}" type="presOf" srcId="{47C1F6F0-1D7A-45AB-83CB-80C0DB1BBAE5}" destId="{2B461290-9CC5-4866-B5FA-390DB638AC7D}" srcOrd="0" destOrd="0" presId="urn:microsoft.com/office/officeart/2005/8/layout/lProcess2"/>
    <dgm:cxn modelId="{591DA676-C1FC-4336-8695-1EEDC4BA667C}" srcId="{24A45E04-6ADA-4904-8865-83812390528F}" destId="{A6A985E0-B58C-43E5-B747-2F443BD4730F}" srcOrd="2" destOrd="0" parTransId="{58808E9A-8257-435B-938A-CAC630EA422B}" sibTransId="{06C7BD70-A4A0-42D2-B243-1213DCD95825}"/>
    <dgm:cxn modelId="{64A7B75C-7372-40A5-98CF-38FDAAB1B899}" type="presOf" srcId="{DBD35FF8-5BC7-4E9C-8EC4-FAE408A2C846}" destId="{963897E2-2CCC-4B14-A084-7129905FBB60}" srcOrd="0" destOrd="0" presId="urn:microsoft.com/office/officeart/2005/8/layout/lProcess2"/>
    <dgm:cxn modelId="{AD88425B-58A6-4279-A474-E7F36019EEA7}" type="presOf" srcId="{C0B8855A-BD13-4344-80CE-8A405C5D7ADE}" destId="{A6DC171B-C326-46E7-93E6-C23E8E35EA8D}" srcOrd="0" destOrd="0" presId="urn:microsoft.com/office/officeart/2005/8/layout/lProcess2"/>
    <dgm:cxn modelId="{D58CC3A0-8027-4302-A420-8708DD3541F8}" type="presParOf" srcId="{3A3CF1B2-9E5D-4424-AA1D-EE59F5827CB5}" destId="{D3B175EA-F320-428A-9A52-0F3E8D3EBCCD}" srcOrd="0" destOrd="0" presId="urn:microsoft.com/office/officeart/2005/8/layout/lProcess2"/>
    <dgm:cxn modelId="{C761FFD7-E8A7-4E1B-B97B-376BCD66B5A9}" type="presParOf" srcId="{D3B175EA-F320-428A-9A52-0F3E8D3EBCCD}" destId="{B43FC1FA-368F-4DDA-B846-75628EF29F26}" srcOrd="0" destOrd="0" presId="urn:microsoft.com/office/officeart/2005/8/layout/lProcess2"/>
    <dgm:cxn modelId="{E041DBA7-349C-44C5-831D-35A9B842C700}" type="presParOf" srcId="{D3B175EA-F320-428A-9A52-0F3E8D3EBCCD}" destId="{B1BF88CE-8F19-4FB8-9286-760FE32217BA}" srcOrd="1" destOrd="0" presId="urn:microsoft.com/office/officeart/2005/8/layout/lProcess2"/>
    <dgm:cxn modelId="{B092D13E-3BBB-4ECC-9483-DC416EC4D708}" type="presParOf" srcId="{D3B175EA-F320-428A-9A52-0F3E8D3EBCCD}" destId="{661EF02C-7AC6-4B83-AF39-0285139BF83F}" srcOrd="2" destOrd="0" presId="urn:microsoft.com/office/officeart/2005/8/layout/lProcess2"/>
    <dgm:cxn modelId="{4BDF95B6-781F-400B-BAB0-ED739B954A39}" type="presParOf" srcId="{661EF02C-7AC6-4B83-AF39-0285139BF83F}" destId="{02233FB3-D370-4AC3-918C-FCEA9357BF5F}" srcOrd="0" destOrd="0" presId="urn:microsoft.com/office/officeart/2005/8/layout/lProcess2"/>
    <dgm:cxn modelId="{49CC5565-4A3E-4728-9DA9-5098A5B27731}" type="presParOf" srcId="{02233FB3-D370-4AC3-918C-FCEA9357BF5F}" destId="{963897E2-2CCC-4B14-A084-7129905FBB60}" srcOrd="0" destOrd="0" presId="urn:microsoft.com/office/officeart/2005/8/layout/lProcess2"/>
    <dgm:cxn modelId="{717F7DC1-B922-46A8-9DBA-C49CF2FB1863}" type="presParOf" srcId="{02233FB3-D370-4AC3-918C-FCEA9357BF5F}" destId="{6CB29F4A-0194-4006-9CE0-F955102532C4}" srcOrd="1" destOrd="0" presId="urn:microsoft.com/office/officeart/2005/8/layout/lProcess2"/>
    <dgm:cxn modelId="{F7F4DD9A-E5D6-4EA0-B2CE-37EA76A5F670}" type="presParOf" srcId="{02233FB3-D370-4AC3-918C-FCEA9357BF5F}" destId="{F0DFEDD5-BD24-44E6-B5BA-208DF5942E9B}" srcOrd="2" destOrd="0" presId="urn:microsoft.com/office/officeart/2005/8/layout/lProcess2"/>
    <dgm:cxn modelId="{136B7A1F-F7B4-4A0B-9C6A-11D50139158B}" type="presParOf" srcId="{02233FB3-D370-4AC3-918C-FCEA9357BF5F}" destId="{2B0776CD-CD56-46CE-94B1-6013494CDD5D}" srcOrd="3" destOrd="0" presId="urn:microsoft.com/office/officeart/2005/8/layout/lProcess2"/>
    <dgm:cxn modelId="{FADDF004-9E73-474A-B6A6-595837210436}" type="presParOf" srcId="{02233FB3-D370-4AC3-918C-FCEA9357BF5F}" destId="{D7DE3982-1264-4131-9309-EF489E56DEE0}" srcOrd="4" destOrd="0" presId="urn:microsoft.com/office/officeart/2005/8/layout/lProcess2"/>
    <dgm:cxn modelId="{43C4B3E5-5B07-42CE-B1C0-B85C986EECD7}" type="presParOf" srcId="{3A3CF1B2-9E5D-4424-AA1D-EE59F5827CB5}" destId="{66B50A65-29D5-4FE2-A490-0A3D07958943}" srcOrd="1" destOrd="0" presId="urn:microsoft.com/office/officeart/2005/8/layout/lProcess2"/>
    <dgm:cxn modelId="{1F12CD60-944F-4561-AD4B-7E581099F080}" type="presParOf" srcId="{3A3CF1B2-9E5D-4424-AA1D-EE59F5827CB5}" destId="{7F33E723-E23E-43A4-927A-BCA652377B5F}" srcOrd="2" destOrd="0" presId="urn:microsoft.com/office/officeart/2005/8/layout/lProcess2"/>
    <dgm:cxn modelId="{D2A46F00-8260-4C0C-8006-D46DEC3896F3}" type="presParOf" srcId="{7F33E723-E23E-43A4-927A-BCA652377B5F}" destId="{EABE806B-EA20-4FEA-B4FB-35D88C3031A8}" srcOrd="0" destOrd="0" presId="urn:microsoft.com/office/officeart/2005/8/layout/lProcess2"/>
    <dgm:cxn modelId="{66502038-3833-476B-AC8B-1E6050800EAD}" type="presParOf" srcId="{7F33E723-E23E-43A4-927A-BCA652377B5F}" destId="{E7DBC1CD-14B7-4687-BD0E-E3B71D9FBAE5}" srcOrd="1" destOrd="0" presId="urn:microsoft.com/office/officeart/2005/8/layout/lProcess2"/>
    <dgm:cxn modelId="{6391CF36-1C5F-4A5D-99EA-74D54A9BEE68}" type="presParOf" srcId="{7F33E723-E23E-43A4-927A-BCA652377B5F}" destId="{172AC965-5040-4502-B03A-8FB3BCC2D5CC}" srcOrd="2" destOrd="0" presId="urn:microsoft.com/office/officeart/2005/8/layout/lProcess2"/>
    <dgm:cxn modelId="{29AECC6D-1E7E-44B7-9ADA-E98C01F19F9D}" type="presParOf" srcId="{172AC965-5040-4502-B03A-8FB3BCC2D5CC}" destId="{99EB0ABF-3C10-4F84-AF20-ECB45CEDEBDF}" srcOrd="0" destOrd="0" presId="urn:microsoft.com/office/officeart/2005/8/layout/lProcess2"/>
    <dgm:cxn modelId="{0346CF4C-D6A3-4A72-9851-C947386DC1A0}" type="presParOf" srcId="{99EB0ABF-3C10-4F84-AF20-ECB45CEDEBDF}" destId="{8A4A652D-0D0C-4AD9-99CE-815CF3DF17B6}" srcOrd="0" destOrd="0" presId="urn:microsoft.com/office/officeart/2005/8/layout/lProcess2"/>
    <dgm:cxn modelId="{BECCE820-8CDE-43E7-BC28-519483F47990}" type="presParOf" srcId="{99EB0ABF-3C10-4F84-AF20-ECB45CEDEBDF}" destId="{749D9650-6AB6-460E-90DA-C7096ED4EE10}" srcOrd="1" destOrd="0" presId="urn:microsoft.com/office/officeart/2005/8/layout/lProcess2"/>
    <dgm:cxn modelId="{EB117077-4F20-4AE8-B982-73D28489CCDA}" type="presParOf" srcId="{99EB0ABF-3C10-4F84-AF20-ECB45CEDEBDF}" destId="{A6DC171B-C326-46E7-93E6-C23E8E35EA8D}" srcOrd="2" destOrd="0" presId="urn:microsoft.com/office/officeart/2005/8/layout/lProcess2"/>
    <dgm:cxn modelId="{657F1EA6-97FD-470E-9A7C-B35BCFD79E09}" type="presParOf" srcId="{99EB0ABF-3C10-4F84-AF20-ECB45CEDEBDF}" destId="{B18C3B48-1DA6-46C0-9886-3E26F2F1D70A}" srcOrd="3" destOrd="0" presId="urn:microsoft.com/office/officeart/2005/8/layout/lProcess2"/>
    <dgm:cxn modelId="{675F699F-E0E1-4773-AB38-8DC0BA6DB438}" type="presParOf" srcId="{99EB0ABF-3C10-4F84-AF20-ECB45CEDEBDF}" destId="{9BD66EB5-314C-436C-BB5C-CDE2B496B9BE}" srcOrd="4" destOrd="0" presId="urn:microsoft.com/office/officeart/2005/8/layout/lProcess2"/>
    <dgm:cxn modelId="{824961E2-9B18-408F-9B70-1948CD70922B}" type="presParOf" srcId="{3A3CF1B2-9E5D-4424-AA1D-EE59F5827CB5}" destId="{50DE00D5-5919-4B31-ADD8-0AD06AF613F4}" srcOrd="3" destOrd="0" presId="urn:microsoft.com/office/officeart/2005/8/layout/lProcess2"/>
    <dgm:cxn modelId="{D7DA66E2-F329-4EC6-95C4-D537D3713830}" type="presParOf" srcId="{3A3CF1B2-9E5D-4424-AA1D-EE59F5827CB5}" destId="{6CDDB10C-98EE-486E-8465-03229A266CAD}" srcOrd="4" destOrd="0" presId="urn:microsoft.com/office/officeart/2005/8/layout/lProcess2"/>
    <dgm:cxn modelId="{D94FE708-325C-44C3-9CD1-43C6AF2375E4}" type="presParOf" srcId="{6CDDB10C-98EE-486E-8465-03229A266CAD}" destId="{1AFFC275-5653-4C23-B444-E80E288E75E6}" srcOrd="0" destOrd="0" presId="urn:microsoft.com/office/officeart/2005/8/layout/lProcess2"/>
    <dgm:cxn modelId="{7AF6309D-C2F2-4C66-8D24-2FC080268386}" type="presParOf" srcId="{6CDDB10C-98EE-486E-8465-03229A266CAD}" destId="{16EE5501-0611-48D2-9131-588FA582FB03}" srcOrd="1" destOrd="0" presId="urn:microsoft.com/office/officeart/2005/8/layout/lProcess2"/>
    <dgm:cxn modelId="{56A232FC-9F75-4DD5-8D0D-17AC7A3E37CC}" type="presParOf" srcId="{6CDDB10C-98EE-486E-8465-03229A266CAD}" destId="{6DAABAE3-1234-458B-9322-24CF0A821797}" srcOrd="2" destOrd="0" presId="urn:microsoft.com/office/officeart/2005/8/layout/lProcess2"/>
    <dgm:cxn modelId="{8E0A3537-A6AF-4001-873D-39FBA082D58D}" type="presParOf" srcId="{6DAABAE3-1234-458B-9322-24CF0A821797}" destId="{A84D8E85-7E21-46F9-8555-8BB829091A16}" srcOrd="0" destOrd="0" presId="urn:microsoft.com/office/officeart/2005/8/layout/lProcess2"/>
    <dgm:cxn modelId="{CEE216E2-3EE2-4378-AEFD-46D279243571}" type="presParOf" srcId="{A84D8E85-7E21-46F9-8555-8BB829091A16}" destId="{5AEF8EDB-A1F5-48D7-9170-D5935D3A260B}" srcOrd="0" destOrd="0" presId="urn:microsoft.com/office/officeart/2005/8/layout/lProcess2"/>
    <dgm:cxn modelId="{7AEB3EE2-FB44-4D89-8438-E33414A44C67}" type="presParOf" srcId="{A84D8E85-7E21-46F9-8555-8BB829091A16}" destId="{7861AF06-B969-4CFC-8B14-152CB07E0FA9}" srcOrd="1" destOrd="0" presId="urn:microsoft.com/office/officeart/2005/8/layout/lProcess2"/>
    <dgm:cxn modelId="{529214D0-ABCC-4B46-98C7-768AF0AE6C21}" type="presParOf" srcId="{A84D8E85-7E21-46F9-8555-8BB829091A16}" destId="{0ABFBC5F-EA99-4B0A-9F7B-8032FDC50A6A}" srcOrd="2" destOrd="0" presId="urn:microsoft.com/office/officeart/2005/8/layout/lProcess2"/>
    <dgm:cxn modelId="{838C2D9D-AED4-4687-99FA-4076F5FF552D}" type="presParOf" srcId="{A84D8E85-7E21-46F9-8555-8BB829091A16}" destId="{02B5F1D6-005B-4391-B10F-A70D4E305953}" srcOrd="3" destOrd="0" presId="urn:microsoft.com/office/officeart/2005/8/layout/lProcess2"/>
    <dgm:cxn modelId="{898B3F41-E486-4D6E-8B32-6007C1C93D0C}" type="presParOf" srcId="{A84D8E85-7E21-46F9-8555-8BB829091A16}" destId="{85D6BBD8-2B62-443B-82FB-51F20C1D3BE2}" srcOrd="4" destOrd="0" presId="urn:microsoft.com/office/officeart/2005/8/layout/lProcess2"/>
    <dgm:cxn modelId="{549CB511-6BC8-4314-A985-B96B1639F2CA}" type="presParOf" srcId="{3A3CF1B2-9E5D-4424-AA1D-EE59F5827CB5}" destId="{58799CCF-3427-4BEC-8624-02F5C7B10096}" srcOrd="5" destOrd="0" presId="urn:microsoft.com/office/officeart/2005/8/layout/lProcess2"/>
    <dgm:cxn modelId="{E5A67F4E-0599-47CE-B24B-F8EEB277E35F}" type="presParOf" srcId="{3A3CF1B2-9E5D-4424-AA1D-EE59F5827CB5}" destId="{F347C147-B2E0-43DC-B100-EC0220AE15AC}" srcOrd="6" destOrd="0" presId="urn:microsoft.com/office/officeart/2005/8/layout/lProcess2"/>
    <dgm:cxn modelId="{2BE906E3-856D-4664-AD95-437F37CD8229}" type="presParOf" srcId="{F347C147-B2E0-43DC-B100-EC0220AE15AC}" destId="{CAA02620-5430-4126-B51E-EF9764978A04}" srcOrd="0" destOrd="0" presId="urn:microsoft.com/office/officeart/2005/8/layout/lProcess2"/>
    <dgm:cxn modelId="{CC191281-40AD-4D0E-B751-0F13E52B0041}" type="presParOf" srcId="{F347C147-B2E0-43DC-B100-EC0220AE15AC}" destId="{D5744E15-5EDF-4B0F-A5B8-08F61CE26584}" srcOrd="1" destOrd="0" presId="urn:microsoft.com/office/officeart/2005/8/layout/lProcess2"/>
    <dgm:cxn modelId="{07622DEA-D2A8-4F05-859D-35F749090A26}" type="presParOf" srcId="{F347C147-B2E0-43DC-B100-EC0220AE15AC}" destId="{389B69AA-F816-415F-8BDF-7B2892D6AFE6}" srcOrd="2" destOrd="0" presId="urn:microsoft.com/office/officeart/2005/8/layout/lProcess2"/>
    <dgm:cxn modelId="{685BF21E-CE19-47C9-B9F6-8726F3627C4F}" type="presParOf" srcId="{389B69AA-F816-415F-8BDF-7B2892D6AFE6}" destId="{82C235E6-C1DA-4552-AD40-94CFDD9ABADD}" srcOrd="0" destOrd="0" presId="urn:microsoft.com/office/officeart/2005/8/layout/lProcess2"/>
    <dgm:cxn modelId="{AF0F7847-D497-4EE6-ACB9-E99F8A66BB0B}" type="presParOf" srcId="{82C235E6-C1DA-4552-AD40-94CFDD9ABADD}" destId="{2B461290-9CC5-4866-B5FA-390DB638AC7D}" srcOrd="0" destOrd="0" presId="urn:microsoft.com/office/officeart/2005/8/layout/lProcess2"/>
    <dgm:cxn modelId="{A528B0B1-0372-4A4B-83E2-529B88AEAFBB}" type="presParOf" srcId="{82C235E6-C1DA-4552-AD40-94CFDD9ABADD}" destId="{894F3A3B-671C-49B2-8802-763574C80535}" srcOrd="1" destOrd="0" presId="urn:microsoft.com/office/officeart/2005/8/layout/lProcess2"/>
    <dgm:cxn modelId="{A764BE88-29D5-4CFE-9C82-86267E19AA7D}" type="presParOf" srcId="{82C235E6-C1DA-4552-AD40-94CFDD9ABADD}" destId="{C00E637F-58DA-40C9-8B31-49D90E1300E1}" srcOrd="2" destOrd="0" presId="urn:microsoft.com/office/officeart/2005/8/layout/lProcess2"/>
    <dgm:cxn modelId="{5B8B8956-CBFA-4E0E-A2DE-03397BF6412A}" type="presParOf" srcId="{82C235E6-C1DA-4552-AD40-94CFDD9ABADD}" destId="{B30BCC26-A536-4958-A02B-C1806247A4D5}" srcOrd="3" destOrd="0" presId="urn:microsoft.com/office/officeart/2005/8/layout/lProcess2"/>
    <dgm:cxn modelId="{4584F830-F31D-4F32-8B0F-750E2E0E6D25}" type="presParOf" srcId="{82C235E6-C1DA-4552-AD40-94CFDD9ABADD}" destId="{A65146B9-BD00-425C-9AD0-33DCD27A170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FC1FA-368F-4DDA-B846-75628EF29F26}">
      <dsp:nvSpPr>
        <dsp:cNvPr id="0" name=""/>
        <dsp:cNvSpPr/>
      </dsp:nvSpPr>
      <dsp:spPr>
        <a:xfrm>
          <a:off x="46359" y="0"/>
          <a:ext cx="2259385" cy="52358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2007.–2009.</a:t>
          </a:r>
        </a:p>
      </dsp:txBody>
      <dsp:txXfrm>
        <a:off x="46359" y="0"/>
        <a:ext cx="2259385" cy="1570758"/>
      </dsp:txXfrm>
    </dsp:sp>
    <dsp:sp modelId="{963897E2-2CCC-4B14-A084-7129905FBB60}">
      <dsp:nvSpPr>
        <dsp:cNvPr id="0" name=""/>
        <dsp:cNvSpPr/>
      </dsp:nvSpPr>
      <dsp:spPr>
        <a:xfrm>
          <a:off x="41759" y="1111740"/>
          <a:ext cx="2211844" cy="1078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/>
            <a:t>Predsjednik Republike Kazahstan odobrio je koncept provedbe državnog sustava za planiranje koji je usmjeren na rezultate</a:t>
          </a:r>
        </a:p>
      </dsp:txBody>
      <dsp:txXfrm>
        <a:off x="73358" y="1143339"/>
        <a:ext cx="2148646" cy="1015667"/>
      </dsp:txXfrm>
    </dsp:sp>
    <dsp:sp modelId="{F0DFEDD5-BD24-44E6-B5BA-208DF5942E9B}">
      <dsp:nvSpPr>
        <dsp:cNvPr id="0" name=""/>
        <dsp:cNvSpPr/>
      </dsp:nvSpPr>
      <dsp:spPr>
        <a:xfrm>
          <a:off x="540" y="2502279"/>
          <a:ext cx="2270921" cy="1052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R="0" lvl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hr-HR" sz="1200" b="1" kern="1200"/>
            <a:t>Izmjene Zakona o proračunu Republike Kazahstan </a:t>
          </a:r>
        </a:p>
        <a:p>
          <a:pPr marR="0" lvl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hr-HR" sz="1200" b="1" kern="1200"/>
            <a:t> Odjeljak 23. Financijsko izvještavanje</a:t>
          </a:r>
        </a:p>
      </dsp:txBody>
      <dsp:txXfrm>
        <a:off x="31354" y="2533093"/>
        <a:ext cx="2209293" cy="990437"/>
      </dsp:txXfrm>
    </dsp:sp>
    <dsp:sp modelId="{D7DE3982-1264-4131-9309-EF489E56DEE0}">
      <dsp:nvSpPr>
        <dsp:cNvPr id="0" name=""/>
        <dsp:cNvSpPr/>
      </dsp:nvSpPr>
      <dsp:spPr>
        <a:xfrm>
          <a:off x="11811" y="3716549"/>
          <a:ext cx="2212971" cy="1210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/>
            <a:t>Nalog premijera o provedbi obračunskog računovodstva i financijskog izvještavanja</a:t>
          </a:r>
        </a:p>
      </dsp:txBody>
      <dsp:txXfrm>
        <a:off x="47256" y="3751994"/>
        <a:ext cx="2142081" cy="1139306"/>
      </dsp:txXfrm>
    </dsp:sp>
    <dsp:sp modelId="{EABE806B-EA20-4FEA-B4FB-35D88C3031A8}">
      <dsp:nvSpPr>
        <dsp:cNvPr id="0" name=""/>
        <dsp:cNvSpPr/>
      </dsp:nvSpPr>
      <dsp:spPr>
        <a:xfrm>
          <a:off x="2463866" y="0"/>
          <a:ext cx="3625599" cy="52358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2010.-2013.</a:t>
          </a:r>
        </a:p>
      </dsp:txBody>
      <dsp:txXfrm>
        <a:off x="2463866" y="0"/>
        <a:ext cx="3625599" cy="1570758"/>
      </dsp:txXfrm>
    </dsp:sp>
    <dsp:sp modelId="{8A4A652D-0D0C-4AD9-99CE-815CF3DF17B6}">
      <dsp:nvSpPr>
        <dsp:cNvPr id="0" name=""/>
        <dsp:cNvSpPr/>
      </dsp:nvSpPr>
      <dsp:spPr>
        <a:xfrm>
          <a:off x="2572855" y="1148840"/>
          <a:ext cx="3509895" cy="1337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/>
            <a:t>Razrada metodologije za računovodstvo i financijsko izvještavanje u javnom sektoru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50" b="1" kern="1200"/>
            <a:t>(Računovodstvena politika, računski plan, računovodstvena pravila, obrasci i pravila za pripremu financijskih izvještaja, pravila za pripremu konsolidiranih financijskih izvještaja, skup predložaka za računovodstvene dokumente, pravila za izradu inventara)</a:t>
          </a:r>
        </a:p>
      </dsp:txBody>
      <dsp:txXfrm>
        <a:off x="2612036" y="1188021"/>
        <a:ext cx="3431533" cy="1259364"/>
      </dsp:txXfrm>
    </dsp:sp>
    <dsp:sp modelId="{A6DC171B-C326-46E7-93E6-C23E8E35EA8D}">
      <dsp:nvSpPr>
        <dsp:cNvPr id="0" name=""/>
        <dsp:cNvSpPr/>
      </dsp:nvSpPr>
      <dsp:spPr>
        <a:xfrm>
          <a:off x="2549495" y="2745043"/>
          <a:ext cx="3501452" cy="13202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marR="0" lvl="0" indent="0" algn="ctr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r-HR" sz="1100" b="1" kern="1200"/>
            <a:t>Stručno usavršavanje zaposlenika, održavanje radionica za klastere</a:t>
          </a:r>
        </a:p>
        <a:p>
          <a:pPr marL="0" marR="0" lvl="0" indent="0" algn="ctr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r-HR" sz="1100" b="1" kern="1200"/>
            <a:t>Provedba pilot projekta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/>
            <a:t>Prijenos računovodstvenih podataka na nove račune i izvještajne obrasce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100" b="1" kern="1200"/>
            <a:t>Razvoj prikupljanja izvještaja i konsolidacije informacijskih sustava</a:t>
          </a:r>
        </a:p>
      </dsp:txBody>
      <dsp:txXfrm>
        <a:off x="2588163" y="2783711"/>
        <a:ext cx="3424116" cy="1242903"/>
      </dsp:txXfrm>
    </dsp:sp>
    <dsp:sp modelId="{9BD66EB5-314C-436C-BB5C-CDE2B496B9BE}">
      <dsp:nvSpPr>
        <dsp:cNvPr id="0" name=""/>
        <dsp:cNvSpPr/>
      </dsp:nvSpPr>
      <dsp:spPr>
        <a:xfrm>
          <a:off x="2638315" y="4218237"/>
          <a:ext cx="3285411" cy="721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kern="1200"/>
            <a:t>Oporavak prethodno neprijavljene imovine i obveza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000" b="1" kern="1200"/>
            <a:t>Izrada konsolidiranih financijskih izvještaja o proračunskim troškovima</a:t>
          </a:r>
        </a:p>
      </dsp:txBody>
      <dsp:txXfrm>
        <a:off x="2659450" y="4239372"/>
        <a:ext cx="3243141" cy="679340"/>
      </dsp:txXfrm>
    </dsp:sp>
    <dsp:sp modelId="{1AFFC275-5653-4C23-B444-E80E288E75E6}">
      <dsp:nvSpPr>
        <dsp:cNvPr id="0" name=""/>
        <dsp:cNvSpPr/>
      </dsp:nvSpPr>
      <dsp:spPr>
        <a:xfrm>
          <a:off x="6252937" y="0"/>
          <a:ext cx="2724002" cy="52358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2014.-2018.</a:t>
          </a:r>
        </a:p>
      </dsp:txBody>
      <dsp:txXfrm>
        <a:off x="6252937" y="0"/>
        <a:ext cx="2724002" cy="1570758"/>
      </dsp:txXfrm>
    </dsp:sp>
    <dsp:sp modelId="{5AEF8EDB-A1F5-48D7-9170-D5935D3A260B}">
      <dsp:nvSpPr>
        <dsp:cNvPr id="0" name=""/>
        <dsp:cNvSpPr/>
      </dsp:nvSpPr>
      <dsp:spPr>
        <a:xfrm>
          <a:off x="6555480" y="1258281"/>
          <a:ext cx="2238668" cy="908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/>
            <a:t>Razrada metodologije za računovodstvo i financijsko izvještavanje o proračunskom prihodu </a:t>
          </a:r>
        </a:p>
      </dsp:txBody>
      <dsp:txXfrm>
        <a:off x="6582103" y="1284904"/>
        <a:ext cx="2185422" cy="855743"/>
      </dsp:txXfrm>
    </dsp:sp>
    <dsp:sp modelId="{0ABFBC5F-EA99-4B0A-9F7B-8032FDC50A6A}">
      <dsp:nvSpPr>
        <dsp:cNvPr id="0" name=""/>
        <dsp:cNvSpPr/>
      </dsp:nvSpPr>
      <dsp:spPr>
        <a:xfrm>
          <a:off x="6584086" y="2512514"/>
          <a:ext cx="2225963" cy="908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b="1" kern="1200"/>
            <a:t>Provedba pilot projekta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/>
            <a:t>Uvođenje obračunskog računovodstva za prihode</a:t>
          </a:r>
        </a:p>
      </dsp:txBody>
      <dsp:txXfrm>
        <a:off x="6610709" y="2539137"/>
        <a:ext cx="2172717" cy="855743"/>
      </dsp:txXfrm>
    </dsp:sp>
    <dsp:sp modelId="{85D6BBD8-2B62-443B-82FB-51F20C1D3BE2}">
      <dsp:nvSpPr>
        <dsp:cNvPr id="0" name=""/>
        <dsp:cNvSpPr/>
      </dsp:nvSpPr>
      <dsp:spPr>
        <a:xfrm>
          <a:off x="6504743" y="3630506"/>
          <a:ext cx="2337109" cy="1304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r>
            <a:rPr lang="hr-HR" sz="1200" b="1" kern="1200"/>
            <a:t>Izrada financijskih izvještaja o prihodima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b="1" kern="1200"/>
            <a:t>Unaprjeđenje regulatornog okvira i informacijskih sustava</a:t>
          </a:r>
        </a:p>
      </dsp:txBody>
      <dsp:txXfrm>
        <a:off x="6542954" y="3668717"/>
        <a:ext cx="2260687" cy="1228214"/>
      </dsp:txXfrm>
    </dsp:sp>
    <dsp:sp modelId="{CAA02620-5430-4126-B51E-EF9764978A04}">
      <dsp:nvSpPr>
        <dsp:cNvPr id="0" name=""/>
        <dsp:cNvSpPr/>
      </dsp:nvSpPr>
      <dsp:spPr>
        <a:xfrm>
          <a:off x="9198657" y="0"/>
          <a:ext cx="2561428" cy="52358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2019.-2020.</a:t>
          </a:r>
        </a:p>
      </dsp:txBody>
      <dsp:txXfrm>
        <a:off x="9198657" y="0"/>
        <a:ext cx="2561428" cy="1570758"/>
      </dsp:txXfrm>
    </dsp:sp>
    <dsp:sp modelId="{2B461290-9CC5-4866-B5FA-390DB638AC7D}">
      <dsp:nvSpPr>
        <dsp:cNvPr id="0" name=""/>
        <dsp:cNvSpPr/>
      </dsp:nvSpPr>
      <dsp:spPr>
        <a:xfrm>
          <a:off x="9317538" y="1217393"/>
          <a:ext cx="2299322" cy="975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/>
            <a:t>Priprema konsolidiranih financijskih izvještaja za državni proračun za 2018.</a:t>
          </a:r>
        </a:p>
      </dsp:txBody>
      <dsp:txXfrm>
        <a:off x="9346108" y="1245963"/>
        <a:ext cx="2242182" cy="918320"/>
      </dsp:txXfrm>
    </dsp:sp>
    <dsp:sp modelId="{C00E637F-58DA-40C9-8B31-49D90E1300E1}">
      <dsp:nvSpPr>
        <dsp:cNvPr id="0" name=""/>
        <dsp:cNvSpPr/>
      </dsp:nvSpPr>
      <dsp:spPr>
        <a:xfrm>
          <a:off x="9358684" y="2564925"/>
          <a:ext cx="2299732" cy="1151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/>
            <a:t>Uključivanje konsolidiranih financijskih izvještaja u godišnji izvještaj o izvršenju državnog proračuna koji je 2019. dostavljen parlamentu</a:t>
          </a:r>
        </a:p>
      </dsp:txBody>
      <dsp:txXfrm>
        <a:off x="9392419" y="2598660"/>
        <a:ext cx="2232262" cy="1084343"/>
      </dsp:txXfrm>
    </dsp:sp>
    <dsp:sp modelId="{A65146B9-BD00-425C-9AD0-33DCD27A1709}">
      <dsp:nvSpPr>
        <dsp:cNvPr id="0" name=""/>
        <dsp:cNvSpPr/>
      </dsp:nvSpPr>
      <dsp:spPr>
        <a:xfrm>
          <a:off x="9391757" y="3866810"/>
          <a:ext cx="2256905" cy="975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/>
            <a:t>Revizija konsolidiranih financijskih izvještaja za državni proračun u 2020.</a:t>
          </a:r>
        </a:p>
      </dsp:txBody>
      <dsp:txXfrm>
        <a:off x="9420327" y="3895380"/>
        <a:ext cx="2199765" cy="91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9099" cy="498931"/>
          </a:xfrm>
          <a:prstGeom prst="rect">
            <a:avLst/>
          </a:prstGeom>
        </p:spPr>
        <p:txBody>
          <a:bodyPr vert="horz" lIns="91207" tIns="45603" rIns="91207" bIns="4560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5" y="4"/>
            <a:ext cx="2949099" cy="498931"/>
          </a:xfrm>
          <a:prstGeom prst="rect">
            <a:avLst/>
          </a:prstGeom>
        </p:spPr>
        <p:txBody>
          <a:bodyPr vert="horz" lIns="91207" tIns="45603" rIns="91207" bIns="45603" rtlCol="0"/>
          <a:lstStyle>
            <a:lvl1pPr algn="r">
              <a:defRPr sz="1200"/>
            </a:lvl1pPr>
          </a:lstStyle>
          <a:p>
            <a:fld id="{13AA3571-466D-4542-AEBE-6C7AC9A71ECA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4600"/>
            <a:ext cx="5961063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07" tIns="45603" rIns="91207" bIns="456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207" tIns="45603" rIns="91207" bIns="4560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45171"/>
            <a:ext cx="2949099" cy="498930"/>
          </a:xfrm>
          <a:prstGeom prst="rect">
            <a:avLst/>
          </a:prstGeom>
        </p:spPr>
        <p:txBody>
          <a:bodyPr vert="horz" lIns="91207" tIns="45603" rIns="91207" bIns="4560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5" y="9445171"/>
            <a:ext cx="2949099" cy="498930"/>
          </a:xfrm>
          <a:prstGeom prst="rect">
            <a:avLst/>
          </a:prstGeom>
        </p:spPr>
        <p:txBody>
          <a:bodyPr vert="horz" lIns="91207" tIns="45603" rIns="91207" bIns="45603" rtlCol="0" anchor="b"/>
          <a:lstStyle>
            <a:lvl1pPr algn="r">
              <a:defRPr sz="1200"/>
            </a:lvl1pPr>
          </a:lstStyle>
          <a:p>
            <a:fld id="{A212EA18-2965-4977-A1BE-A7F00FADB76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3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415D3-C849-46E1-9629-0DD4F6F40936}" type="slidenum">
              <a:rPr lang="ru-RU" smtClean="0"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65228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4685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72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01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335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5360" y="274638"/>
            <a:ext cx="11521280" cy="49006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2400"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Управление отчетности по республиканскому бюджету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0" hasCustomPrompt="1"/>
          </p:nvPr>
        </p:nvSpPr>
        <p:spPr>
          <a:xfrm>
            <a:off x="335362" y="908720"/>
            <a:ext cx="4512501" cy="288032"/>
          </a:xfrm>
        </p:spPr>
        <p:txBody>
          <a:bodyPr>
            <a:noAutofit/>
          </a:bodyPr>
          <a:lstStyle>
            <a:lvl1pPr marL="0" indent="0" algn="ctr">
              <a:buNone/>
              <a:defRPr sz="2000"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ru-RU" dirty="0"/>
              <a:t>Задачи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1"/>
          </p:nvPr>
        </p:nvSpPr>
        <p:spPr>
          <a:xfrm>
            <a:off x="335360" y="1268760"/>
            <a:ext cx="4512501" cy="15121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ru-RU" sz="1100" b="0" i="1" smtClean="0">
                <a:effectLst/>
              </a:defRPr>
            </a:lvl1pPr>
          </a:lstStyle>
          <a:p>
            <a:endParaRPr lang="kk-KZ" sz="1800" dirty="0">
              <a:effectLst/>
              <a:latin typeface="Times New Roman"/>
              <a:ea typeface="Calibri"/>
              <a:cs typeface="Times New Roman"/>
            </a:endParaRPr>
          </a:p>
          <a:p>
            <a:r>
              <a:rPr lang="kk-KZ" sz="1800" dirty="0">
                <a:effectLst/>
                <a:latin typeface="Times New Roman"/>
                <a:ea typeface="Calibri"/>
                <a:cs typeface="Times New Roman"/>
              </a:rPr>
              <a:t>Обеспечение </a:t>
            </a:r>
          </a:p>
          <a:p>
            <a:r>
              <a:rPr lang="kk-KZ" sz="1800" dirty="0">
                <a:effectLst/>
                <a:latin typeface="Times New Roman"/>
                <a:ea typeface="Calibri"/>
                <a:cs typeface="Times New Roman"/>
              </a:rPr>
              <a:t>ведения бюджетного учета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lvl="0"/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2" hasCustomPrompt="1"/>
          </p:nvPr>
        </p:nvSpPr>
        <p:spPr>
          <a:xfrm>
            <a:off x="335360" y="2924944"/>
            <a:ext cx="4512501" cy="10801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lang="kk-KZ" sz="1800" i="1" smtClean="0">
                <a:effectLst/>
              </a:defRPr>
            </a:lvl1pPr>
          </a:lstStyle>
          <a:p>
            <a:pPr lvl="0"/>
            <a:r>
              <a:rPr lang="kk-KZ" sz="1800" dirty="0">
                <a:effectLst/>
                <a:latin typeface="Times New Roman"/>
                <a:ea typeface="Calibri"/>
              </a:rPr>
              <a:t>Консолидация </a:t>
            </a:r>
          </a:p>
          <a:p>
            <a:pPr lvl="0"/>
            <a:r>
              <a:rPr lang="kk-KZ" sz="1800" dirty="0">
                <a:effectLst/>
                <a:latin typeface="Times New Roman"/>
                <a:ea typeface="Calibri"/>
              </a:rPr>
              <a:t>финансовой отчетности по республиканскому бюджету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>
          <a:xfrm>
            <a:off x="335360" y="4077072"/>
            <a:ext cx="4512501" cy="2592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lang="ru-RU" sz="1800" i="1" smtClean="0">
                <a:effectLst/>
              </a:defRPr>
            </a:lvl1pPr>
          </a:lstStyle>
          <a:p>
            <a:pPr lvl="0"/>
            <a:endParaRPr lang="ru-RU" sz="1800" dirty="0">
              <a:effectLst/>
              <a:latin typeface="Times New Roman"/>
              <a:ea typeface="Calibri"/>
            </a:endParaRPr>
          </a:p>
          <a:p>
            <a:pPr lvl="0"/>
            <a:r>
              <a:rPr lang="ru-RU" sz="1800" dirty="0">
                <a:effectLst/>
                <a:latin typeface="Times New Roman"/>
                <a:ea typeface="Calibri"/>
              </a:rPr>
              <a:t>Обеспечение </a:t>
            </a:r>
          </a:p>
          <a:p>
            <a:pPr lvl="0"/>
            <a:r>
              <a:rPr lang="ru-RU" sz="1800" dirty="0">
                <a:effectLst/>
                <a:latin typeface="Times New Roman"/>
                <a:ea typeface="Calibri"/>
              </a:rPr>
              <a:t>структурных подразделений Министерства финансов Республики Казахстан бюджетной отчетностью по республиканскому бюджету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14" hasCustomPrompt="1"/>
          </p:nvPr>
        </p:nvSpPr>
        <p:spPr>
          <a:xfrm>
            <a:off x="5423925" y="908720"/>
            <a:ext cx="6432715" cy="288032"/>
          </a:xfrm>
        </p:spPr>
        <p:txBody>
          <a:bodyPr>
            <a:noAutofit/>
          </a:bodyPr>
          <a:lstStyle>
            <a:lvl1pPr marL="0" indent="0" algn="ctr">
              <a:buNone/>
              <a:defRPr sz="2000"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ru-RU" dirty="0"/>
              <a:t>Функции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5" hasCustomPrompt="1"/>
          </p:nvPr>
        </p:nvSpPr>
        <p:spPr>
          <a:xfrm>
            <a:off x="5423925" y="1268760"/>
            <a:ext cx="6432715" cy="15121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Autofit/>
          </a:bodyPr>
          <a:lstStyle>
            <a:lvl1pPr marL="171450" indent="-171450">
              <a:buFont typeface="Arial" pitchFamily="34" charset="0"/>
              <a:buChar char="•"/>
              <a:defRPr lang="kk-KZ" sz="1000" smtClean="0">
                <a:effectLst/>
              </a:defRPr>
            </a:lvl1pPr>
          </a:lstStyle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ежедневное ведение бюджетного учета, оформление учетных регистров;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подготовка отчетов по бюджетному учету;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сверка по итогам финансового года данных территориальных органов казначейства (далее - ТОК)  по доходам и расходам республиканского бюджета с данными </a:t>
            </a: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Главной книги казначейства  </a:t>
            </a:r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и администраторов республиканских бюджетных программ  (далее - АРБП);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сверка по итогам финансового года данных ТОК об остатках средств на контрольных счетах наличности и счетах государственных учреждений с данными </a:t>
            </a: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Главной книги казначейства  </a:t>
            </a:r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и АРБП</a:t>
            </a:r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sz="quarter" idx="16"/>
          </p:nvPr>
        </p:nvSpPr>
        <p:spPr>
          <a:xfrm>
            <a:off x="5423925" y="2924944"/>
            <a:ext cx="6432715" cy="10801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lang="kk-KZ" sz="1000" smtClean="0">
                <a:effectLst/>
              </a:defRPr>
            </a:lvl1pPr>
          </a:lstStyle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установление сроков представления консолидированной финансовой отчетности для АРБП;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осуществление приема и проверки годовой, полугодовой консолидированной финансовой отчетности АРБП в соответствии с бюджетным законодательством Республики Казахстан;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консолидация финансовой отчетности по республиканскому бюджету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7" hasCustomPrompt="1"/>
          </p:nvPr>
        </p:nvSpPr>
        <p:spPr>
          <a:xfrm>
            <a:off x="5423925" y="4077072"/>
            <a:ext cx="6432715" cy="26369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171450" indent="-171450">
              <a:spcBef>
                <a:spcPts val="0"/>
              </a:spcBef>
              <a:buFont typeface="Arial" pitchFamily="34" charset="0"/>
              <a:buChar char="•"/>
              <a:defRPr lang="ru-RU" sz="1100" smtClean="0">
                <a:effectLst/>
              </a:defRPr>
            </a:lvl1pPr>
          </a:lstStyle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о</a:t>
            </a:r>
            <a:r>
              <a:rPr lang="ru-RU" sz="1000" kern="12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существление</a:t>
            </a: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приема и проверки отчетов АРБП о дебиторской и кредиторской задолженностях;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о</a:t>
            </a:r>
            <a:r>
              <a:rPr lang="ru-RU" sz="1000" kern="12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существление</a:t>
            </a: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приема и проверки годовой, полугодовой бюджетной отчетности АРБП;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о</a:t>
            </a:r>
            <a:r>
              <a:rPr lang="ru-RU" sz="1000" kern="12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существление</a:t>
            </a: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приема и проверки годовых отчетов </a:t>
            </a:r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ТОК</a:t>
            </a: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о кассовом исполнении республиканского бюджета и об остатках на счетах государственных учреждений;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</a:t>
            </a:r>
            <a:r>
              <a:rPr lang="ru-RU" sz="1000" kern="12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верка</a:t>
            </a: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полугодовых, годовых отчетов АРБП с данными, сформированными в ИИСК;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</a:t>
            </a:r>
            <a:r>
              <a:rPr lang="ru-RU" sz="1000" kern="12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одготовка</a:t>
            </a: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на основании отчетов АРБП сводных отчетов об исполнении планов поступлений и расходов денег от реализации товаров, (работ, услуг) и о поступлении и расходовании денег от филантропической деятельности и (или) спонсорской деятельности, и (или) меценатской деятельности;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</a:t>
            </a:r>
            <a:r>
              <a:rPr lang="ru-RU" sz="1000" kern="12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одготовка</a:t>
            </a: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сводных отчетов о дебиторской и кредиторской задолженностях;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у</a:t>
            </a:r>
            <a:r>
              <a:rPr lang="ru-RU" sz="1000" kern="12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частие</a:t>
            </a: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в подготовке годового отчета Правительства Республики Казахстан об исполнении республиканского бюджета;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r>
              <a:rPr lang="kk-KZ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</a:t>
            </a:r>
            <a:r>
              <a:rPr lang="ru-RU" sz="1000" kern="12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редоставление</a:t>
            </a:r>
            <a:r>
              <a:rPr lang="ru-RU" sz="1000" kern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структурным подразделениям Министерства финансов  РК </a:t>
            </a:r>
            <a:r>
              <a:rPr lang="ru-RU" sz="10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43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59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39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78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28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1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09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25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8F3-6B8F-487E-A520-6B3E9FF99FF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D809-9BDF-405C-A182-E508BC91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58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188F3-6B8F-487E-A520-6B3E9FF99FF9}" type="datetimeFigureOut">
              <a:rPr lang="ru-RU" smtClean="0"/>
              <a:t>21.11.2019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DD809-9BDF-405C-A182-E508BC91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88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GSadvakasov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5" y="0"/>
            <a:ext cx="121414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0753" y="4244975"/>
            <a:ext cx="9740900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4800" b="1" baseline="-25000">
                <a:solidFill>
                  <a:schemeClr val="accent1">
                    <a:lumMod val="50000"/>
                  </a:schemeClr>
                </a:solidFill>
              </a:rPr>
              <a:t>UNAPRJEĐENJE RAČUNOVODSTVENOG PROCESA </a:t>
            </a:r>
            <a:br>
              <a:rPr lang="hr-HR" sz="4800" b="1" baseline="-2500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4800" b="1" baseline="-25000">
                <a:solidFill>
                  <a:schemeClr val="accent1">
                    <a:lumMod val="50000"/>
                  </a:schemeClr>
                </a:solidFill>
              </a:rPr>
              <a:t>I PROCESA IZVJEŠTAVANJA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28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03264" y="73054"/>
            <a:ext cx="11105122" cy="76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Državna riznica Republike Kazahstan. Statistika </a:t>
            </a:r>
          </a:p>
        </p:txBody>
      </p:sp>
      <p:pic>
        <p:nvPicPr>
          <p:cNvPr id="16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100290" y="80390"/>
            <a:ext cx="802974" cy="758127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6" name="Прямоугольник 25"/>
          <p:cNvSpPr/>
          <p:nvPr/>
        </p:nvSpPr>
        <p:spPr>
          <a:xfrm>
            <a:off x="100290" y="6500834"/>
            <a:ext cx="11908096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9618" t="11805" r="17795" b="7222"/>
          <a:stretch/>
        </p:blipFill>
        <p:spPr>
          <a:xfrm>
            <a:off x="0" y="845853"/>
            <a:ext cx="7263711" cy="5587333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7154563" y="848447"/>
            <a:ext cx="4788296" cy="529375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Upravlja </a:t>
            </a:r>
            <a:r>
              <a:rPr lang="hr-HR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četirima </a:t>
            </a: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razinama proračuna: državnom, regionalnom, okružnom te onom lokalnih tijela</a:t>
            </a:r>
          </a:p>
          <a:p>
            <a:pPr algn="just"/>
            <a:endParaRPr lang="ru-RU" sz="1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12 883 </a:t>
            </a:r>
            <a:r>
              <a:rPr lang="hr-HR" sz="13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javnih službi (PO) </a:t>
            </a:r>
          </a:p>
          <a:p>
            <a:pPr algn="just"/>
            <a:r>
              <a:rPr lang="hr-HR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 – računa javne nabave</a:t>
            </a:r>
          </a:p>
          <a:p>
            <a:pPr algn="just"/>
            <a:r>
              <a:rPr lang="hr-HR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466</a:t>
            </a: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 – tijela </a:t>
            </a:r>
            <a:r>
              <a:rPr lang="hr-HR" sz="1300" dirty="0" err="1">
                <a:latin typeface="Arial" panose="020B0604020202020204" pitchFamily="34" charset="0"/>
                <a:cs typeface="Arial" panose="020B0604020202020204" pitchFamily="34" charset="0"/>
              </a:rPr>
              <a:t>kvazijavnog</a:t>
            </a: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 sektora (QPSB) </a:t>
            </a:r>
          </a:p>
          <a:p>
            <a:pPr algn="just"/>
            <a:endParaRPr lang="ru-RU" sz="13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13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Svakodnevne</a:t>
            </a: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 operacije u informacijskim sustavima riznice:</a:t>
            </a:r>
          </a:p>
          <a:p>
            <a:r>
              <a:rPr lang="hr-HR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50 000 </a:t>
            </a: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namira u Integriranom informacijskom sustavu riznice (TIIS)</a:t>
            </a:r>
          </a:p>
          <a:p>
            <a:pPr algn="just"/>
            <a:r>
              <a:rPr lang="hr-HR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60 000 </a:t>
            </a: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primitaka u okviru </a:t>
            </a:r>
            <a:r>
              <a:rPr lang="hr-HR" sz="1300" dirty="0" err="1">
                <a:latin typeface="Arial" panose="020B0604020202020204" pitchFamily="34" charset="0"/>
                <a:cs typeface="Arial" panose="020B0604020202020204" pitchFamily="34" charset="0"/>
              </a:rPr>
              <a:t>kazahstanskog</a:t>
            </a: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 Centra za međubankarske namire</a:t>
            </a:r>
          </a:p>
          <a:p>
            <a:pPr algn="just"/>
            <a:r>
              <a:rPr lang="hr-HR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120 000 </a:t>
            </a: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izrađenih izvještaja za klijente</a:t>
            </a:r>
          </a:p>
          <a:p>
            <a:r>
              <a:rPr lang="hr-HR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45 000 </a:t>
            </a: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korisnika usluga</a:t>
            </a:r>
          </a:p>
          <a:p>
            <a:pPr algn="just"/>
            <a:endParaRPr lang="ru-RU" sz="1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3 080</a:t>
            </a:r>
            <a:r>
              <a:rPr lang="hr-HR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– broj članova osoblja ureda riznice:</a:t>
            </a:r>
          </a:p>
          <a:p>
            <a:pPr algn="just"/>
            <a:r>
              <a:rPr lang="hr-HR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</a:t>
            </a:r>
            <a:r>
              <a:rPr lang="hr-HR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– broj članova osoblja središnjeg ureda</a:t>
            </a:r>
          </a:p>
          <a:p>
            <a:pPr algn="just"/>
            <a:r>
              <a:rPr lang="hr-HR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1 362</a:t>
            </a:r>
            <a:r>
              <a:rPr lang="hr-HR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– regionalni uredi</a:t>
            </a:r>
          </a:p>
          <a:p>
            <a:pPr algn="just"/>
            <a:r>
              <a:rPr lang="hr-HR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1 567</a:t>
            </a:r>
            <a:r>
              <a:rPr lang="hr-HR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– okružni uredi</a:t>
            </a:r>
          </a:p>
          <a:p>
            <a:pPr algn="just"/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Struktura računovodstva i izvještavanja u riznici sastoji se od tri uprave:</a:t>
            </a:r>
          </a:p>
          <a:p>
            <a:pPr algn="just">
              <a:defRPr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- Uprava za računovodstvo prihoda i proračunsko računovodstvo</a:t>
            </a:r>
          </a:p>
          <a:p>
            <a:pPr algn="just">
              <a:defRPr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- Uprava za računovodstvo državnog proračuna</a:t>
            </a:r>
          </a:p>
          <a:p>
            <a:pPr algn="just">
              <a:defRPr/>
            </a:pP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- Uprava za računovodstvo lokalnog proračuna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177937" y="2291298"/>
            <a:ext cx="4853823" cy="217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154563" y="3775260"/>
            <a:ext cx="4853823" cy="217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154552" y="1292843"/>
            <a:ext cx="4853823" cy="217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154551" y="4909930"/>
            <a:ext cx="4853823" cy="217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0290" y="1897271"/>
            <a:ext cx="1195110" cy="260141"/>
          </a:xfrm>
          <a:prstGeom prst="rect">
            <a:avLst/>
          </a:prstGeom>
          <a:solidFill>
            <a:srgbClr val="F7F6F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600" b="1">
                <a:solidFill>
                  <a:srgbClr val="0041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Odjel za riznicu oblasti Zapadni Kazahstan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1421349"/>
            <a:ext cx="1264444" cy="185995"/>
          </a:xfrm>
          <a:prstGeom prst="rect">
            <a:avLst/>
          </a:prstGeom>
          <a:solidFill>
            <a:srgbClr val="EEEDEC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600" b="1">
                <a:solidFill>
                  <a:srgbClr val="0041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Odjel za riznicu oblasti Qostanaj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31764" y="1654280"/>
            <a:ext cx="741760" cy="411112"/>
          </a:xfrm>
          <a:prstGeom prst="rect">
            <a:avLst/>
          </a:prstGeom>
          <a:solidFill>
            <a:srgbClr val="EEEDEC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Osnovan u svibnju </a:t>
            </a:r>
            <a:r>
              <a:rPr lang="hr-HR" sz="45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1995.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Članovi osoblja – 221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DTO – </a:t>
            </a:r>
            <a:r>
              <a:rPr lang="hr-HR" sz="45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Opslužuje: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PO – </a:t>
            </a:r>
            <a:r>
              <a:rPr lang="hr-HR" sz="45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249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QPSB – </a:t>
            </a:r>
            <a:r>
              <a:rPr lang="hr-HR" sz="45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2808" y="2206010"/>
            <a:ext cx="801291" cy="411112"/>
          </a:xfrm>
          <a:prstGeom prst="rect">
            <a:avLst/>
          </a:prstGeom>
          <a:solidFill>
            <a:srgbClr val="F7F6F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Osnovan u svibnju </a:t>
            </a:r>
            <a:r>
              <a:rPr lang="hr-HR" sz="45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1995.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Članovi osoblja – 162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DTO – </a:t>
            </a:r>
            <a:r>
              <a:rPr lang="hr-HR" sz="45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Opslužuje: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PO – </a:t>
            </a:r>
            <a:r>
              <a:rPr lang="hr-HR" sz="45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642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QPSB – </a:t>
            </a:r>
            <a:r>
              <a:rPr lang="hr-HR" sz="45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7331" y="2324976"/>
            <a:ext cx="809625" cy="411112"/>
          </a:xfrm>
          <a:prstGeom prst="rect">
            <a:avLst/>
          </a:prstGeom>
          <a:solidFill>
            <a:srgbClr val="F7F6F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Osnovan u svibnju </a:t>
            </a:r>
            <a:r>
              <a:rPr lang="hr-HR" sz="45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1995.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Članovi osoblja – 171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DTO – </a:t>
            </a:r>
            <a:r>
              <a:rPr lang="hr-HR" sz="45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Opslužuje: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PO – </a:t>
            </a:r>
            <a:r>
              <a:rPr lang="hr-HR" sz="45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736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QPSB – </a:t>
            </a:r>
            <a:r>
              <a:rPr lang="hr-HR" sz="45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38240" y="1581022"/>
            <a:ext cx="914598" cy="443042"/>
          </a:xfrm>
          <a:prstGeom prst="rect">
            <a:avLst/>
          </a:prstGeom>
          <a:solidFill>
            <a:srgbClr val="EEEDEC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Osnovan u svibnju </a:t>
            </a:r>
            <a:r>
              <a:rPr lang="hr-HR" sz="45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1995.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Članovi osoblja – 223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DTO – </a:t>
            </a:r>
            <a:r>
              <a:rPr lang="hr-HR" sz="45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Opslužuje: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PO – </a:t>
            </a:r>
            <a:r>
              <a:rPr lang="hr-HR" sz="45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1201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QPSB – </a:t>
            </a:r>
            <a:r>
              <a:rPr lang="hr-HR" sz="45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9370" y="1353702"/>
            <a:ext cx="1221582" cy="185995"/>
          </a:xfrm>
          <a:prstGeom prst="rect">
            <a:avLst/>
          </a:prstGeom>
          <a:solidFill>
            <a:srgbClr val="EEEDEC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600" b="1">
                <a:solidFill>
                  <a:srgbClr val="0041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Odjel za riznicu oblasti Akmola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79239" y="862636"/>
            <a:ext cx="1421607" cy="185995"/>
          </a:xfrm>
          <a:prstGeom prst="rect">
            <a:avLst/>
          </a:prstGeom>
          <a:solidFill>
            <a:srgbClr val="EEEDEC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600" b="1">
                <a:solidFill>
                  <a:srgbClr val="0041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Odjel za riznicu oblasti Sjeverni Kazahstan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57613" y="1082208"/>
            <a:ext cx="745332" cy="443042"/>
          </a:xfrm>
          <a:prstGeom prst="rect">
            <a:avLst/>
          </a:prstGeom>
          <a:solidFill>
            <a:srgbClr val="EEEDEC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Osnovan u svibnju </a:t>
            </a:r>
            <a:r>
              <a:rPr lang="hr-HR" sz="45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1995.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Članovi osoblja – 172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DTO (okružni ured riznice) – </a:t>
            </a:r>
            <a:r>
              <a:rPr lang="hr-HR" sz="45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Opslužuje: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PO (javna služba) – </a:t>
            </a:r>
            <a:r>
              <a:rPr lang="hr-HR" sz="45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</a:p>
          <a:p>
            <a:pPr algn="ctr"/>
            <a:r>
              <a:rPr lang="hr-HR" sz="450" i="1">
                <a:latin typeface="Arial" panose="020B0604020202020204" pitchFamily="34" charset="0"/>
                <a:cs typeface="Arial" panose="020B0604020202020204" pitchFamily="34" charset="0"/>
              </a:rPr>
              <a:t>QPSB (kvazijavno državno tijelo) – </a:t>
            </a:r>
            <a:r>
              <a:rPr lang="hr-HR" sz="45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75905" y="1048030"/>
            <a:ext cx="1421607" cy="171172"/>
          </a:xfrm>
          <a:prstGeom prst="rect">
            <a:avLst/>
          </a:prstGeom>
          <a:solidFill>
            <a:srgbClr val="EEEDEC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600" b="1">
                <a:solidFill>
                  <a:srgbClr val="0041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Odjel za riznicu grada Astane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97254" y="1252556"/>
            <a:ext cx="888848" cy="369234"/>
          </a:xfrm>
          <a:prstGeom prst="rect">
            <a:avLst/>
          </a:prstGeom>
          <a:solidFill>
            <a:srgbClr val="EEEDEC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Osnovan u svibnju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1998.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Članovi osoblja – 139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Opslužuje: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PO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371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QPSB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65661" y="1266001"/>
            <a:ext cx="1309321" cy="171172"/>
          </a:xfrm>
          <a:prstGeom prst="rect">
            <a:avLst/>
          </a:prstGeom>
          <a:solidFill>
            <a:srgbClr val="F7F6F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600" b="1">
                <a:solidFill>
                  <a:srgbClr val="0041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Odjel za riznicu oblasti Pavlodar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47072" y="1483843"/>
            <a:ext cx="909590" cy="487832"/>
          </a:xfrm>
          <a:prstGeom prst="rect">
            <a:avLst/>
          </a:prstGeom>
          <a:solidFill>
            <a:srgbClr val="F7F6F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Osnovan u svibnju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1995.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Članovi osoblja – 174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DTO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Opslužuje: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PO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908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QPSB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28727" y="2018345"/>
            <a:ext cx="1419761" cy="187665"/>
          </a:xfrm>
          <a:prstGeom prst="rect">
            <a:avLst/>
          </a:prstGeom>
          <a:solidFill>
            <a:srgbClr val="F7F6F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600" b="1">
                <a:solidFill>
                  <a:srgbClr val="0041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Odjel za riznicu oblasti Istočni Kazahstan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22236" y="2283669"/>
            <a:ext cx="909590" cy="487832"/>
          </a:xfrm>
          <a:prstGeom prst="rect">
            <a:avLst/>
          </a:prstGeom>
          <a:solidFill>
            <a:srgbClr val="F7F6F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Osnovan u svibnju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1995.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Članovi osoblja – 300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DTO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Opslužuje: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PO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1594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QPSB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80305" y="2077220"/>
            <a:ext cx="1195110" cy="189634"/>
          </a:xfrm>
          <a:prstGeom prst="rect">
            <a:avLst/>
          </a:prstGeom>
          <a:solidFill>
            <a:srgbClr val="EEEDEC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600" b="1">
                <a:solidFill>
                  <a:srgbClr val="0041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Odjel za riznicu oblasti Aqtöbe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8211" y="4944402"/>
            <a:ext cx="1113902" cy="188859"/>
          </a:xfrm>
          <a:prstGeom prst="rect">
            <a:avLst/>
          </a:prstGeom>
          <a:solidFill>
            <a:srgbClr val="F7F6F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550" b="1">
                <a:solidFill>
                  <a:srgbClr val="0041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Odjel za riznicu oblasti Mangišlak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3453" y="2893750"/>
            <a:ext cx="778528" cy="160186"/>
          </a:xfrm>
          <a:prstGeom prst="rect">
            <a:avLst/>
          </a:prstGeom>
          <a:solidFill>
            <a:srgbClr val="366E9B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4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Zapadni Kazahstan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2771" y="3287374"/>
            <a:ext cx="447534" cy="160186"/>
          </a:xfrm>
          <a:prstGeom prst="rect">
            <a:avLst/>
          </a:prstGeom>
          <a:solidFill>
            <a:srgbClr val="187F57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4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Atyrau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79959" y="4579487"/>
            <a:ext cx="1239441" cy="188859"/>
          </a:xfrm>
          <a:prstGeom prst="rect">
            <a:avLst/>
          </a:prstGeom>
          <a:solidFill>
            <a:srgbClr val="F7F6F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600" b="1">
                <a:solidFill>
                  <a:srgbClr val="0041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Odjel za riznicu oblasti Qyzylorda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58273" y="5273331"/>
            <a:ext cx="1239441" cy="188859"/>
          </a:xfrm>
          <a:prstGeom prst="rect">
            <a:avLst/>
          </a:prstGeom>
          <a:solidFill>
            <a:srgbClr val="F7F6F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600" b="1">
                <a:solidFill>
                  <a:srgbClr val="0041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Odjel za riznicu grada Šimkenta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750" y="5668071"/>
            <a:ext cx="1239441" cy="188859"/>
          </a:xfrm>
          <a:prstGeom prst="rect">
            <a:avLst/>
          </a:prstGeom>
          <a:solidFill>
            <a:srgbClr val="F7F6F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600" b="1">
                <a:solidFill>
                  <a:srgbClr val="0041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Odjel za riznicu oblasti Atyrau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0321" y="5630967"/>
            <a:ext cx="1239441" cy="188859"/>
          </a:xfrm>
          <a:prstGeom prst="rect">
            <a:avLst/>
          </a:prstGeom>
          <a:solidFill>
            <a:srgbClr val="F7F6F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600" b="1">
                <a:solidFill>
                  <a:srgbClr val="0041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Odjel za riznicu oblasti Turkestan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50628" y="4865645"/>
            <a:ext cx="1192910" cy="188859"/>
          </a:xfrm>
          <a:prstGeom prst="rect">
            <a:avLst/>
          </a:prstGeom>
          <a:solidFill>
            <a:srgbClr val="EEEDEC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600" b="1">
                <a:solidFill>
                  <a:srgbClr val="0041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Odjel za riznicu oblasti Žambyl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24563" y="3775142"/>
            <a:ext cx="1077851" cy="188859"/>
          </a:xfrm>
          <a:prstGeom prst="rect">
            <a:avLst/>
          </a:prstGeom>
          <a:solidFill>
            <a:srgbClr val="EEEDEC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550" b="1">
                <a:solidFill>
                  <a:srgbClr val="0041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Odjel za riznicu grada Almati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4988" y="4755092"/>
            <a:ext cx="1162050" cy="188859"/>
          </a:xfrm>
          <a:prstGeom prst="rect">
            <a:avLst/>
          </a:prstGeom>
          <a:solidFill>
            <a:srgbClr val="F7F6F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600" b="1">
                <a:solidFill>
                  <a:srgbClr val="0041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Odjel za riznicu oblasti Almati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24074" y="5594139"/>
            <a:ext cx="1224286" cy="188859"/>
          </a:xfrm>
          <a:prstGeom prst="rect">
            <a:avLst/>
          </a:prstGeom>
          <a:solidFill>
            <a:srgbClr val="F7F6F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600" b="1">
                <a:solidFill>
                  <a:srgbClr val="0041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Odjel za riznicu oblasti Karaganda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01030" y="3998322"/>
            <a:ext cx="909590" cy="487832"/>
          </a:xfrm>
          <a:prstGeom prst="rect">
            <a:avLst/>
          </a:prstGeom>
          <a:solidFill>
            <a:srgbClr val="F7F6F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Osnovan u svibnju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1996.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Članovi osoblja – 125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MTO (općinski ured riznice)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Opslužuje: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PO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424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QPSB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41218" y="4982322"/>
            <a:ext cx="909590" cy="487832"/>
          </a:xfrm>
          <a:prstGeom prst="rect">
            <a:avLst/>
          </a:prstGeom>
          <a:solidFill>
            <a:srgbClr val="F7F6F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Osnovan u svibnju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1995.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Članovi osoblja – 245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DTO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Opslužuje: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PO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814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QPSB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35791" y="5075487"/>
            <a:ext cx="909590" cy="487832"/>
          </a:xfrm>
          <a:prstGeom prst="rect">
            <a:avLst/>
          </a:prstGeom>
          <a:solidFill>
            <a:srgbClr val="EEEDEC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Osnovan u svibnju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1995.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Članovi osoblja – 162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DTO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Opslužuje: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PO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664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QPSB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70721" y="5863538"/>
            <a:ext cx="909590" cy="487832"/>
          </a:xfrm>
          <a:prstGeom prst="rect">
            <a:avLst/>
          </a:prstGeom>
          <a:solidFill>
            <a:srgbClr val="F7F6F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Osnovan u svibnju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Članovi osoblja – 185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DTO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Opslužuje: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PO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QPSB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41678" y="5866900"/>
            <a:ext cx="909590" cy="487832"/>
          </a:xfrm>
          <a:prstGeom prst="rect">
            <a:avLst/>
          </a:prstGeom>
          <a:solidFill>
            <a:srgbClr val="F7F6F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Osnovan u svibnju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1995.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Članovi osoblja – 230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DTO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Opslužuje: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PO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1052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QPSB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02930" y="5509042"/>
            <a:ext cx="888848" cy="396457"/>
          </a:xfrm>
          <a:prstGeom prst="rect">
            <a:avLst/>
          </a:prstGeom>
          <a:solidFill>
            <a:srgbClr val="F7F6F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Osnovan u svibnju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Članovi osoblja – 55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Opslužuje: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PO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QPSB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38921" y="4805825"/>
            <a:ext cx="909590" cy="472269"/>
          </a:xfrm>
          <a:prstGeom prst="rect">
            <a:avLst/>
          </a:prstGeom>
          <a:solidFill>
            <a:srgbClr val="F7F6F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Osnovan u svibnju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1995.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Članovi osoblja – 137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DTO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Klijenti: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PO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499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QPSB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2175" y="5163461"/>
            <a:ext cx="909590" cy="472269"/>
          </a:xfrm>
          <a:prstGeom prst="rect">
            <a:avLst/>
          </a:prstGeom>
          <a:solidFill>
            <a:srgbClr val="F7F6F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Osnovan u svibnju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1995.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Članovi osoblja – 111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DTO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Klijenti: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PO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554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QPSB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52523" y="5924577"/>
            <a:ext cx="909590" cy="472269"/>
          </a:xfrm>
          <a:prstGeom prst="rect">
            <a:avLst/>
          </a:prstGeom>
          <a:solidFill>
            <a:srgbClr val="F7F6F6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Osnovan u svibnju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1995.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Članovi osoblja – 117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DTO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Opslužuje: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PO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551</a:t>
            </a:r>
          </a:p>
          <a:p>
            <a:pPr algn="ctr"/>
            <a:r>
              <a:rPr lang="hr-HR" sz="500" i="1">
                <a:latin typeface="Arial" panose="020B0604020202020204" pitchFamily="34" charset="0"/>
                <a:cs typeface="Arial" panose="020B0604020202020204" pitchFamily="34" charset="0"/>
              </a:rPr>
              <a:t>QPSB – </a:t>
            </a:r>
            <a:r>
              <a:rPr lang="hr-HR" sz="500" b="1" i="1">
                <a:solidFill>
                  <a:srgbClr val="E50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65359" y="4216716"/>
            <a:ext cx="466405" cy="188859"/>
          </a:xfrm>
          <a:prstGeom prst="rect">
            <a:avLst/>
          </a:prstGeom>
          <a:solidFill>
            <a:srgbClr val="2F2483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4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Mangišlak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886534" y="3328741"/>
            <a:ext cx="466405" cy="188859"/>
          </a:xfrm>
          <a:prstGeom prst="rect">
            <a:avLst/>
          </a:prstGeom>
          <a:solidFill>
            <a:srgbClr val="F07C00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4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Aqtöbe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41735" y="4027857"/>
            <a:ext cx="559569" cy="188859"/>
          </a:xfrm>
          <a:prstGeom prst="rect">
            <a:avLst/>
          </a:prstGeom>
          <a:solidFill>
            <a:srgbClr val="06A8B9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4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Qyzylorda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19400" y="2441618"/>
            <a:ext cx="500851" cy="188859"/>
          </a:xfrm>
          <a:prstGeom prst="rect">
            <a:avLst/>
          </a:prstGeom>
          <a:solidFill>
            <a:srgbClr val="004074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4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Qostanaj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443025" y="2093648"/>
            <a:ext cx="500851" cy="192887"/>
          </a:xfrm>
          <a:prstGeom prst="rect">
            <a:avLst/>
          </a:prstGeom>
          <a:solidFill>
            <a:srgbClr val="E3000F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450" b="1">
                <a:solidFill>
                  <a:schemeClr val="bg1"/>
                </a:solidFill>
              </a:rPr>
              <a:t>Oblast Sjeverni Kazahstan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6041" y="2469205"/>
            <a:ext cx="434587" cy="157949"/>
          </a:xfrm>
          <a:prstGeom prst="rect">
            <a:avLst/>
          </a:prstGeom>
          <a:solidFill>
            <a:srgbClr val="83B31F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4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Akmola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17987" y="2717645"/>
            <a:ext cx="873845" cy="67648"/>
          </a:xfrm>
          <a:prstGeom prst="rect">
            <a:avLst/>
          </a:prstGeom>
          <a:solidFill>
            <a:srgbClr val="83B31F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550" b="1">
                <a:solidFill>
                  <a:srgbClr val="004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 za riznicu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30090" y="2795930"/>
            <a:ext cx="849637" cy="158139"/>
          </a:xfrm>
          <a:prstGeom prst="rect">
            <a:avLst/>
          </a:prstGeom>
          <a:solidFill>
            <a:srgbClr val="83B31F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400" b="1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Osnovan u siječnju </a:t>
            </a:r>
            <a:r>
              <a:rPr lang="hr-HR" sz="4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1994.</a:t>
            </a:r>
          </a:p>
          <a:p>
            <a:pPr algn="ctr"/>
            <a:r>
              <a:rPr lang="hr-HR" sz="400" b="1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Članovi osoblja –</a:t>
            </a:r>
            <a:r>
              <a:rPr lang="hr-HR" sz="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4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r>
              <a:rPr lang="hr-HR" sz="400" b="1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580311" y="2587768"/>
            <a:ext cx="434587" cy="157949"/>
          </a:xfrm>
          <a:prstGeom prst="rect">
            <a:avLst/>
          </a:prstGeom>
          <a:solidFill>
            <a:srgbClr val="826300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4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Pavlodar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45381" y="2856198"/>
            <a:ext cx="483919" cy="274580"/>
          </a:xfrm>
          <a:prstGeom prst="rect">
            <a:avLst/>
          </a:prstGeom>
          <a:solidFill>
            <a:srgbClr val="FECC00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4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Sjeverni Kazahstan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19902" y="3382559"/>
            <a:ext cx="871090" cy="87457"/>
          </a:xfrm>
          <a:prstGeom prst="rect">
            <a:avLst/>
          </a:prstGeom>
          <a:solidFill>
            <a:srgbClr val="88C165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Karaganda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564415" y="4680795"/>
            <a:ext cx="516560" cy="156527"/>
          </a:xfrm>
          <a:prstGeom prst="rect">
            <a:avLst/>
          </a:prstGeom>
          <a:solidFill>
            <a:srgbClr val="4A57A3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4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Turkestan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225891" y="4247241"/>
            <a:ext cx="516560" cy="156527"/>
          </a:xfrm>
          <a:prstGeom prst="rect">
            <a:avLst/>
          </a:prstGeom>
          <a:solidFill>
            <a:srgbClr val="850143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46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Žambyl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952206" y="4031470"/>
            <a:ext cx="516560" cy="156527"/>
          </a:xfrm>
          <a:prstGeom prst="rect">
            <a:avLst/>
          </a:prstGeom>
          <a:solidFill>
            <a:srgbClr val="9B4795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hr-HR" sz="4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Almati</a:t>
            </a:r>
          </a:p>
        </p:txBody>
      </p:sp>
    </p:spTree>
    <p:extLst>
      <p:ext uri="{BB962C8B-B14F-4D97-AF65-F5344CB8AC3E}">
        <p14:creationId xmlns:p14="http://schemas.microsoft.com/office/powerpoint/2010/main" val="144397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3264" y="74487"/>
            <a:ext cx="11105122" cy="76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Razvoj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100290" y="80390"/>
            <a:ext cx="802974" cy="7595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0290" y="6500834"/>
            <a:ext cx="11908096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04" y="860425"/>
            <a:ext cx="5598663" cy="56404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92776" y="860409"/>
            <a:ext cx="6341804" cy="56404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073424" y="800796"/>
            <a:ext cx="22733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3600" b="1">
                <a:solidFill>
                  <a:schemeClr val="accent2">
                    <a:lumMod val="75000"/>
                  </a:schemeClr>
                </a:solidFill>
              </a:rPr>
              <a:t>PRIJE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9263" y="819737"/>
            <a:ext cx="26578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600" b="1">
                <a:solidFill>
                  <a:schemeClr val="accent6">
                    <a:lumMod val="75000"/>
                  </a:schemeClr>
                </a:solidFill>
              </a:rPr>
              <a:t>SADA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5099" y="1393574"/>
            <a:ext cx="313900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600" b="1" cap="all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Izvještavanje o</a:t>
            </a:r>
          </a:p>
          <a:p>
            <a:pPr algn="ctr">
              <a:defRPr/>
            </a:pPr>
            <a:r>
              <a:rPr lang="hr-HR" sz="1600" b="1" cap="all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financijskim dokumentima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187979" y="1552222"/>
            <a:ext cx="1366611" cy="117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69557" y="1544283"/>
            <a:ext cx="0" cy="1412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2858445" y="1552222"/>
            <a:ext cx="1217481" cy="1353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24324" y="1704459"/>
            <a:ext cx="2316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Radni se postupak oslanja na tiskane materijale</a:t>
            </a: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57" y="1816153"/>
            <a:ext cx="423380" cy="3499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57933" y="4456135"/>
            <a:ext cx="154382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1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r-HR" sz="1600">
                <a:solidFill>
                  <a:schemeClr val="accent5">
                    <a:lumMod val="50000"/>
                  </a:schemeClr>
                </a:solidFill>
              </a:rPr>
              <a:t>Rezultati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81721" y="2217440"/>
            <a:ext cx="463248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1600" b="1" cap="all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Vrijeme za obradu financijskih dokumenata</a:t>
            </a:r>
          </a:p>
        </p:txBody>
      </p:sp>
      <p:cxnSp>
        <p:nvCxnSpPr>
          <p:cNvPr id="19" name="Прямая соединительная линия 18"/>
          <p:cNvCxnSpPr>
            <a:endCxn id="18" idx="3"/>
          </p:cNvCxnSpPr>
          <p:nvPr/>
        </p:nvCxnSpPr>
        <p:spPr>
          <a:xfrm flipH="1" flipV="1">
            <a:off x="7614208" y="2386717"/>
            <a:ext cx="1612635" cy="2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225656" y="2366361"/>
            <a:ext cx="2032" cy="40271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307582" y="2390092"/>
            <a:ext cx="4383" cy="34164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8" idx="1"/>
          </p:cNvCxnSpPr>
          <p:nvPr/>
        </p:nvCxnSpPr>
        <p:spPr>
          <a:xfrm flipH="1">
            <a:off x="2307583" y="2386717"/>
            <a:ext cx="674138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554588" y="1565754"/>
            <a:ext cx="0" cy="14287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71" y="1749330"/>
            <a:ext cx="488885" cy="488885"/>
          </a:xfrm>
          <a:prstGeom prst="rect">
            <a:avLst/>
          </a:prstGeom>
        </p:spPr>
      </p:pic>
      <p:sp>
        <p:nvSpPr>
          <p:cNvPr id="25" name="TextBox 194"/>
          <p:cNvSpPr txBox="1">
            <a:spLocks noChangeArrowheads="1"/>
          </p:cNvSpPr>
          <p:nvPr/>
        </p:nvSpPr>
        <p:spPr bwMode="auto">
          <a:xfrm>
            <a:off x="8650932" y="1764455"/>
            <a:ext cx="3129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Radni postupak oslanja se na elektroničku dokumentaciju</a:t>
            </a: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49" y="2816505"/>
            <a:ext cx="425909" cy="42590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690" y="2796646"/>
            <a:ext cx="433427" cy="433427"/>
          </a:xfrm>
          <a:prstGeom prst="rect">
            <a:avLst/>
          </a:prstGeom>
        </p:spPr>
      </p:pic>
      <p:sp>
        <p:nvSpPr>
          <p:cNvPr id="28" name="TextBox 200"/>
          <p:cNvSpPr txBox="1">
            <a:spLocks noChangeArrowheads="1"/>
          </p:cNvSpPr>
          <p:nvPr/>
        </p:nvSpPr>
        <p:spPr bwMode="auto">
          <a:xfrm>
            <a:off x="501777" y="2853501"/>
            <a:ext cx="1699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Obrada – tri dana </a:t>
            </a:r>
          </a:p>
          <a:p>
            <a:pPr algn="ctr"/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01"/>
          <p:cNvSpPr txBox="1">
            <a:spLocks noChangeArrowheads="1"/>
          </p:cNvSpPr>
          <p:nvPr/>
        </p:nvSpPr>
        <p:spPr bwMode="auto">
          <a:xfrm>
            <a:off x="9423117" y="2912100"/>
            <a:ext cx="206065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Obrada – šest sati  </a:t>
            </a:r>
          </a:p>
          <a:p>
            <a:pPr algn="r"/>
            <a:endParaRPr lang="ru-RU" alt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2587655" y="4621762"/>
            <a:ext cx="2287665" cy="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355530" y="4634382"/>
            <a:ext cx="1945852" cy="798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301382" y="4634380"/>
            <a:ext cx="0" cy="41986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587655" y="4621762"/>
            <a:ext cx="0" cy="32560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30"/>
          <p:cNvSpPr txBox="1">
            <a:spLocks noChangeArrowheads="1"/>
          </p:cNvSpPr>
          <p:nvPr/>
        </p:nvSpPr>
        <p:spPr bwMode="auto">
          <a:xfrm>
            <a:off x="6918505" y="5083104"/>
            <a:ext cx="484944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hr-HR" sz="1050" dirty="0">
                <a:latin typeface="Arial" panose="020B0604020202020204" pitchFamily="34" charset="0"/>
                <a:cs typeface="Arial" panose="020B0604020202020204" pitchFamily="34" charset="0"/>
              </a:rPr>
              <a:t>Smanjenje administrativnih troškova javnih službi (papir stoji više od 100 milijuna </a:t>
            </a:r>
            <a:r>
              <a:rPr lang="hr-HR" sz="1050" dirty="0" err="1">
                <a:latin typeface="Arial" panose="020B0604020202020204" pitchFamily="34" charset="0"/>
                <a:cs typeface="Arial" panose="020B0604020202020204" pitchFamily="34" charset="0"/>
              </a:rPr>
              <a:t>tengi</a:t>
            </a:r>
            <a:r>
              <a:rPr lang="hr-HR" sz="1050" dirty="0">
                <a:latin typeface="Arial" panose="020B0604020202020204" pitchFamily="34" charset="0"/>
                <a:cs typeface="Arial" panose="020B0604020202020204" pitchFamily="34" charset="0"/>
              </a:rPr>
              <a:t> godišnje, ušteda na prijevozu i ušteda vremena – udaljenosti u nekim oblastima iznose oko 400 km);</a:t>
            </a:r>
          </a:p>
          <a:p>
            <a:pPr algn="just">
              <a:buFontTx/>
              <a:buChar char="-"/>
            </a:pPr>
            <a:r>
              <a:rPr lang="hr-HR" sz="1050" dirty="0">
                <a:latin typeface="Arial" panose="020B0604020202020204" pitchFamily="34" charset="0"/>
                <a:cs typeface="Arial" panose="020B0604020202020204" pitchFamily="34" charset="0"/>
              </a:rPr>
              <a:t>Ne postoji izravan kontakt s javnim službama, smanjenje administrativnih prepreka i svođenje „ljudskog faktora” na minimum kad je riječ o izvršenju državnog proračuna;</a:t>
            </a:r>
          </a:p>
          <a:p>
            <a:pPr algn="just">
              <a:buFontTx/>
              <a:buChar char="-"/>
            </a:pPr>
            <a:r>
              <a:rPr lang="hr-HR" sz="1050" dirty="0">
                <a:latin typeface="Arial" panose="020B0604020202020204" pitchFamily="34" charset="0"/>
                <a:cs typeface="Arial" panose="020B0604020202020204" pitchFamily="34" charset="0"/>
              </a:rPr>
              <a:t>Bolja sigurnost transfera dokumentacije; </a:t>
            </a:r>
          </a:p>
          <a:p>
            <a:pPr>
              <a:buFontTx/>
              <a:buChar char="-"/>
            </a:pPr>
            <a:r>
              <a:rPr lang="hr-HR" sz="1050" dirty="0">
                <a:latin typeface="Arial" panose="020B0604020202020204" pitchFamily="34" charset="0"/>
                <a:cs typeface="Arial" panose="020B0604020202020204" pitchFamily="34" charset="0"/>
              </a:rPr>
              <a:t>Osigurava se transparentnost transakcija.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12824" y="3411977"/>
            <a:ext cx="349185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1" cap="all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Informacijski sustavi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2264720" y="3596322"/>
            <a:ext cx="1590183" cy="114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262548" y="3596322"/>
            <a:ext cx="0" cy="1412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9133300" y="3596322"/>
            <a:ext cx="0" cy="1412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43"/>
          <p:cNvSpPr txBox="1">
            <a:spLocks noChangeArrowheads="1"/>
          </p:cNvSpPr>
          <p:nvPr/>
        </p:nvSpPr>
        <p:spPr bwMode="auto">
          <a:xfrm>
            <a:off x="568677" y="3781309"/>
            <a:ext cx="1568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Informacijski sustav Bask-M</a:t>
            </a:r>
          </a:p>
          <a:p>
            <a:pPr algn="just">
              <a:buFontTx/>
              <a:buChar char="-"/>
            </a:pPr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TIIS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03478" y="3597462"/>
            <a:ext cx="327719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  <a:defRPr/>
            </a:pPr>
            <a:r>
              <a:rPr lang="hr-HR" sz="1050" dirty="0">
                <a:latin typeface="Arial" panose="020B0604020202020204" pitchFamily="34" charset="0"/>
                <a:cs typeface="Arial" panose="020B0604020202020204" pitchFamily="34" charset="0"/>
              </a:rPr>
              <a:t>TIIS koji se temelji na aplikacijama Oracle E-</a:t>
            </a:r>
            <a:r>
              <a:rPr lang="hr-HR" sz="1050" dirty="0" err="1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hr-HR" sz="1050" dirty="0">
                <a:latin typeface="Arial" panose="020B0604020202020204" pitchFamily="34" charset="0"/>
                <a:cs typeface="Arial" panose="020B0604020202020204" pitchFamily="34" charset="0"/>
              </a:rPr>
              <a:t> Suite</a:t>
            </a:r>
          </a:p>
          <a:p>
            <a:pPr marL="171450" indent="-171450" algn="just">
              <a:buFontTx/>
              <a:buChar char="-"/>
              <a:defRPr/>
            </a:pPr>
            <a:r>
              <a:rPr lang="hr-HR" sz="1050" dirty="0">
                <a:latin typeface="Arial" panose="020B0604020202020204" pitchFamily="34" charset="0"/>
                <a:cs typeface="Arial" panose="020B0604020202020204" pitchFamily="34" charset="0"/>
              </a:rPr>
              <a:t>Informacijski sustav riznica-klijent</a:t>
            </a:r>
          </a:p>
          <a:p>
            <a:pPr marL="171450" indent="-171450" algn="just">
              <a:buFontTx/>
              <a:buChar char="-"/>
              <a:defRPr/>
            </a:pPr>
            <a:r>
              <a:rPr lang="hr-HR" sz="1050" dirty="0">
                <a:latin typeface="Arial" panose="020B0604020202020204" pitchFamily="34" charset="0"/>
                <a:cs typeface="Arial" panose="020B0604020202020204" pitchFamily="34" charset="0"/>
              </a:rPr>
              <a:t>Informacijski sustav za elektroničke račune</a:t>
            </a:r>
          </a:p>
          <a:p>
            <a:pPr marL="171450" indent="-171450" algn="just">
              <a:buFontTx/>
              <a:buChar char="-"/>
              <a:defRPr/>
            </a:pPr>
            <a:r>
              <a:rPr lang="hr-HR" sz="1050" dirty="0">
                <a:latin typeface="Arial" panose="020B0604020202020204" pitchFamily="34" charset="0"/>
                <a:cs typeface="Arial" panose="020B0604020202020204" pitchFamily="34" charset="0"/>
              </a:rPr>
              <a:t>Automatizirani integrirani informacijski sustav za elektroničku javnu nabavu</a:t>
            </a:r>
          </a:p>
          <a:p>
            <a:pPr marL="171450" indent="-171450" algn="just">
              <a:buFontTx/>
              <a:buChar char="-"/>
              <a:defRPr/>
            </a:pPr>
            <a:r>
              <a:rPr lang="hr-HR" sz="1050" dirty="0">
                <a:latin typeface="Arial" panose="020B0604020202020204" pitchFamily="34" charset="0"/>
                <a:cs typeface="Arial" panose="020B0604020202020204" pitchFamily="34" charset="0"/>
              </a:rPr>
              <a:t>Integrirani automatizirani informacijski sustav e-</a:t>
            </a:r>
            <a:r>
              <a:rPr lang="hr-HR" sz="1050" dirty="0" err="1">
                <a:latin typeface="Arial" panose="020B0604020202020204" pitchFamily="34" charset="0"/>
                <a:cs typeface="Arial" panose="020B0604020202020204" pitchFamily="34" charset="0"/>
              </a:rPr>
              <a:t>Minfin</a:t>
            </a:r>
            <a:r>
              <a:rPr lang="hr-HR" sz="1050" dirty="0">
                <a:latin typeface="Arial" panose="020B0604020202020204" pitchFamily="34" charset="0"/>
                <a:cs typeface="Arial" panose="020B0604020202020204" pitchFamily="34" charset="0"/>
              </a:rPr>
              <a:t>, podsustav prikupljanja i konsolidacije financijskih i proračunskih izvještaja </a:t>
            </a:r>
          </a:p>
          <a:p>
            <a:pPr algn="r">
              <a:defRPr/>
            </a:pP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2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324" y="3648891"/>
            <a:ext cx="1360231" cy="100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26" y="5190438"/>
            <a:ext cx="532496" cy="53249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86" y="5206843"/>
            <a:ext cx="545340" cy="5453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01" y="5203600"/>
            <a:ext cx="547856" cy="54785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8" y="4998635"/>
            <a:ext cx="908776" cy="90877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82" y="3782639"/>
            <a:ext cx="502286" cy="411874"/>
          </a:xfrm>
          <a:prstGeom prst="rect">
            <a:avLst/>
          </a:prstGeom>
        </p:spPr>
      </p:pic>
      <p:pic>
        <p:nvPicPr>
          <p:cNvPr id="48" name="Рисунок 5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83" y="5145679"/>
            <a:ext cx="690455" cy="68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70" y="4909783"/>
            <a:ext cx="459263" cy="393654"/>
          </a:xfrm>
          <a:prstGeom prst="rect">
            <a:avLst/>
          </a:prstGeom>
        </p:spPr>
      </p:pic>
      <p:pic>
        <p:nvPicPr>
          <p:cNvPr id="50" name="Рисунок 2"/>
          <p:cNvPicPr>
            <a:picLocks noChangeAspect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27" y="5907411"/>
            <a:ext cx="449580" cy="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5"/>
          <p:cNvPicPr>
            <a:picLocks noChangeAspect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20" y="5404086"/>
            <a:ext cx="360213" cy="42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Левая фигурная скобка 53"/>
          <p:cNvSpPr/>
          <p:nvPr/>
        </p:nvSpPr>
        <p:spPr>
          <a:xfrm>
            <a:off x="8421238" y="3800492"/>
            <a:ext cx="229694" cy="77909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5" name="TextBox 5"/>
          <p:cNvSpPr txBox="1">
            <a:spLocks noChangeArrowheads="1"/>
          </p:cNvSpPr>
          <p:nvPr/>
        </p:nvSpPr>
        <p:spPr bwMode="auto">
          <a:xfrm rot="16200000">
            <a:off x="7825926" y="3994628"/>
            <a:ext cx="9509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1200" b="1"/>
              <a:t>Integracija</a:t>
            </a:r>
          </a:p>
        </p:txBody>
      </p:sp>
      <p:sp>
        <p:nvSpPr>
          <p:cNvPr id="56" name="TextBox 18"/>
          <p:cNvSpPr txBox="1">
            <a:spLocks noChangeArrowheads="1"/>
          </p:cNvSpPr>
          <p:nvPr/>
        </p:nvSpPr>
        <p:spPr bwMode="auto">
          <a:xfrm>
            <a:off x="2166934" y="4892399"/>
            <a:ext cx="9012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1200" b="1">
                <a:latin typeface="Arial" panose="020B0604020202020204" pitchFamily="34" charset="0"/>
                <a:cs typeface="Arial" panose="020B0604020202020204" pitchFamily="34" charset="0"/>
              </a:rPr>
              <a:t>Izdaci</a:t>
            </a:r>
          </a:p>
        </p:txBody>
      </p:sp>
      <p:sp>
        <p:nvSpPr>
          <p:cNvPr id="57" name="TextBox 179"/>
          <p:cNvSpPr txBox="1">
            <a:spLocks noChangeArrowheads="1"/>
          </p:cNvSpPr>
          <p:nvPr/>
        </p:nvSpPr>
        <p:spPr bwMode="auto">
          <a:xfrm>
            <a:off x="579795" y="5734790"/>
            <a:ext cx="9228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Prijevoz</a:t>
            </a:r>
          </a:p>
        </p:txBody>
      </p:sp>
      <p:sp>
        <p:nvSpPr>
          <p:cNvPr id="58" name="TextBox 180"/>
          <p:cNvSpPr txBox="1">
            <a:spLocks noChangeArrowheads="1"/>
          </p:cNvSpPr>
          <p:nvPr/>
        </p:nvSpPr>
        <p:spPr bwMode="auto">
          <a:xfrm>
            <a:off x="2574839" y="5755743"/>
            <a:ext cx="6976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Gorivo</a:t>
            </a:r>
          </a:p>
        </p:txBody>
      </p:sp>
      <p:sp>
        <p:nvSpPr>
          <p:cNvPr id="59" name="TextBox 182"/>
          <p:cNvSpPr txBox="1">
            <a:spLocks noChangeArrowheads="1"/>
          </p:cNvSpPr>
          <p:nvPr/>
        </p:nvSpPr>
        <p:spPr bwMode="auto">
          <a:xfrm>
            <a:off x="1676588" y="5733056"/>
            <a:ext cx="6858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Papir</a:t>
            </a:r>
          </a:p>
        </p:txBody>
      </p:sp>
      <p:sp>
        <p:nvSpPr>
          <p:cNvPr id="60" name="TextBox 183"/>
          <p:cNvSpPr txBox="1">
            <a:spLocks noChangeArrowheads="1"/>
          </p:cNvSpPr>
          <p:nvPr/>
        </p:nvSpPr>
        <p:spPr bwMode="auto">
          <a:xfrm>
            <a:off x="3415796" y="5742182"/>
            <a:ext cx="6815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Novac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849996" y="2582846"/>
            <a:ext cx="3685561" cy="830997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4800" b="1">
                <a:ln w="12700">
                  <a:solidFill>
                    <a:schemeClr val="accent3">
                      <a:lumMod val="50000"/>
                      <a:alpha val="11000"/>
                    </a:schemeClr>
                  </a:solidFill>
                  <a:prstDash val="solid"/>
                </a:ln>
              </a:rPr>
              <a:t>TEHNOLOGIJA</a:t>
            </a:r>
          </a:p>
        </p:txBody>
      </p:sp>
      <p:sp>
        <p:nvSpPr>
          <p:cNvPr id="84" name="TextBox 183"/>
          <p:cNvSpPr txBox="1">
            <a:spLocks noChangeArrowheads="1"/>
          </p:cNvSpPr>
          <p:nvPr/>
        </p:nvSpPr>
        <p:spPr bwMode="auto">
          <a:xfrm>
            <a:off x="4086954" y="5755742"/>
            <a:ext cx="13099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Arhive</a:t>
            </a:r>
          </a:p>
          <a:p>
            <a:pPr algn="ctr"/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 tiskane dokumentacije</a:t>
            </a: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H="1">
            <a:off x="7292728" y="3592090"/>
            <a:ext cx="1840572" cy="817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30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100291" y="80392"/>
            <a:ext cx="749739" cy="65883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850030" y="80392"/>
            <a:ext cx="11181565" cy="6588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Faze provedbe obračunskog računovodstva i izvještavanja u javnom sektoru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65822951"/>
              </p:ext>
            </p:extLst>
          </p:nvPr>
        </p:nvGraphicFramePr>
        <p:xfrm>
          <a:off x="246489" y="982059"/>
          <a:ext cx="11761897" cy="5235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0290" y="6500834"/>
            <a:ext cx="11908096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0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122349" y="4783638"/>
            <a:ext cx="3523833" cy="990614"/>
          </a:xfrm>
          <a:prstGeom prst="ellipse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strike="noStrike" cap="none" normalizeH="0" baseline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hr-HR" sz="12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Podređeni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uredi ministarstava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800" b="1">
                <a:latin typeface="Arial" pitchFamily="34" charset="0"/>
                <a:cs typeface="Arial" pitchFamily="34" charset="0"/>
              </a:rPr>
              <a:t>provjera logičnosti formata u predlošku, među predlošcima, među paketima izvještaja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100291" y="2561923"/>
            <a:ext cx="3787897" cy="1542957"/>
          </a:xfrm>
          <a:prstGeom prst="ellipse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1" i="0" strike="noStrike" cap="none" normalizeH="0" baseline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hr-HR" sz="12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Osiguravanje 31 paketa financijskih izvještaja ministarstava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000" b="1" i="1">
                <a:latin typeface="Arial" pitchFamily="34" charset="0"/>
                <a:cs typeface="Arial" pitchFamily="34" charset="0"/>
              </a:rPr>
              <a:t>Ukidanje međusobnih transakcija,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000" b="1" i="1">
                <a:latin typeface="Arial" pitchFamily="34" charset="0"/>
                <a:cs typeface="Arial" pitchFamily="34" charset="0"/>
              </a:rPr>
              <a:t>provjera logičnosti formata u predlošku, među predlošcima, među paketima izvještaja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7047" y="1906169"/>
            <a:ext cx="149811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1657350" algn="l"/>
              </a:tabLst>
            </a:pPr>
            <a:r>
              <a:rPr lang="hr-HR" sz="110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Dostava izvještaja u automatizirani integrirani informacijski sustav (IAIS) e-Minfina 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64055" y="1909944"/>
            <a:ext cx="17722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>
                <a:latin typeface="Arial" pitchFamily="34" charset="0"/>
                <a:ea typeface="Times New Roman" pitchFamily="18" charset="0"/>
                <a:cs typeface="Arial" pitchFamily="34" charset="0"/>
              </a:rPr>
              <a:t>Vraćanje izvještaja u IAIS e-Minfina radi poduzimanja korektivnih mjera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0291" y="4055477"/>
            <a:ext cx="13452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1657350" algn="l"/>
              </a:tabLst>
            </a:pPr>
            <a:r>
              <a:rPr lang="hr-HR" sz="110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Dostava izvještaja u automatizirani integrirani informacijski sustav (IAIS) e-Minfina 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264056" y="4165610"/>
            <a:ext cx="16956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>
                <a:latin typeface="Arial" pitchFamily="34" charset="0"/>
                <a:ea typeface="Times New Roman" pitchFamily="18" charset="0"/>
                <a:cs typeface="Arial" pitchFamily="34" charset="0"/>
              </a:rPr>
              <a:t>Vraćanje izvještaja radi poduzimanja korektivnih mjera</a:t>
            </a:r>
          </a:p>
          <a:p>
            <a:r>
              <a:rPr lang="hr-HR" sz="1100">
                <a:latin typeface="Arial" pitchFamily="34" charset="0"/>
                <a:cs typeface="Arial" pitchFamily="34" charset="0"/>
              </a:rPr>
              <a:t>u IAIS e-Minfina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1606908" y="1828177"/>
            <a:ext cx="0" cy="6819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970499" y="1840703"/>
            <a:ext cx="0" cy="66940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960930" y="4165610"/>
            <a:ext cx="0" cy="5815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606908" y="4159134"/>
            <a:ext cx="0" cy="6066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ine 3"/>
          <p:cNvSpPr>
            <a:spLocks noChangeShapeType="1"/>
          </p:cNvSpPr>
          <p:nvPr/>
        </p:nvSpPr>
        <p:spPr bwMode="auto">
          <a:xfrm>
            <a:off x="469988" y="649288"/>
            <a:ext cx="11242019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1432" tIns="45716" rIns="91432" bIns="45716"/>
          <a:lstStyle/>
          <a:p>
            <a:endParaRPr lang="ru-RU" dirty="0"/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8320736" y="4104881"/>
            <a:ext cx="0" cy="261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5720742" y="2844623"/>
            <a:ext cx="4914349" cy="49237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3.2. </a:t>
            </a:r>
            <a:r>
              <a:rPr lang="hr-HR" sz="120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Izrada financijskih izvještaja o proračunskim prihodima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41275" y="923897"/>
            <a:ext cx="3258448" cy="79358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i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3.</a:t>
            </a:r>
            <a:r>
              <a:rPr lang="hr-HR" sz="1600" b="1" i="1" u="sng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Odbor za riznicu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350" b="1" u="sng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Prihvaćanje izvještajne dokumentacije 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4C03-8DF5-46C1-8C29-24409FBD1F85}" type="slidenum">
              <a:rPr lang="ru-RU" smtClean="0"/>
              <a:t>5</a:t>
            </a:fld>
            <a:endParaRPr lang="ru-RU" smtClean="0"/>
          </a:p>
        </p:txBody>
      </p:sp>
      <p:sp>
        <p:nvSpPr>
          <p:cNvPr id="38" name="Прямоугольник 37"/>
          <p:cNvSpPr/>
          <p:nvPr/>
        </p:nvSpPr>
        <p:spPr>
          <a:xfrm>
            <a:off x="850030" y="80392"/>
            <a:ext cx="11181565" cy="7544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lang="hr-HR" sz="21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Izrada konsolidiranih financijskih izvještaja za državni proračun na temelju informacijskog sustava e-Minfin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85" y="3416188"/>
            <a:ext cx="5967821" cy="23580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chemeClr val="accent1"/>
            </a:solidFill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592284" y="4019926"/>
            <a:ext cx="52216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b="1"/>
              <a:t> Konsolidacija financijskih izvještaja u IAIS-u, usklađivanje, izračun i ukidanje međusobnih transakcija među javnim službama, proračunskih prihoda s troškovima ministarstava, međusobnih namira. </a:t>
            </a:r>
          </a:p>
          <a:p>
            <a:pPr algn="ctr"/>
            <a:r>
              <a:rPr lang="hr-HR" sz="1200" b="1"/>
              <a:t>Usklađivanje konsolidiranih iznosa</a:t>
            </a:r>
          </a:p>
          <a:p>
            <a:pPr algn="ctr"/>
            <a:r>
              <a:rPr lang="hr-HR" sz="1200" b="1"/>
              <a:t>Razrada predložaka za izvještavanje</a:t>
            </a:r>
          </a:p>
          <a:p>
            <a:pPr algn="ctr"/>
            <a:r>
              <a:rPr lang="hr-HR" sz="1200" b="1"/>
              <a:t>Provjera logičnosti formata u predlošku (predlošcima), paketima izvještaja</a:t>
            </a:r>
          </a:p>
          <a:p>
            <a:pPr algn="ctr"/>
            <a:r>
              <a:rPr lang="hr-HR" sz="1200" b="1"/>
              <a:t>Analiza iznosa i priprema obavijesti za bilješke</a:t>
            </a:r>
          </a:p>
          <a:p>
            <a:pPr algn="ctr"/>
            <a:r>
              <a:rPr lang="hr-HR" sz="1200" b="1"/>
              <a:t>Slanje financijskih izvještaja primateljima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19184" y="343515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u="sng">
                <a:latin typeface="Arial" pitchFamily="34" charset="0"/>
                <a:ea typeface="Times New Roman" pitchFamily="18" charset="0"/>
                <a:cs typeface="Arial" pitchFamily="34" charset="0"/>
              </a:rPr>
              <a:t>4. Priprema konsolidiranih financijskih izvještaja za državni proračun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00290" y="6500834"/>
            <a:ext cx="11908096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7"/>
          <p:cNvSpPr>
            <a:spLocks noChangeArrowheads="1"/>
          </p:cNvSpPr>
          <p:nvPr/>
        </p:nvSpPr>
        <p:spPr bwMode="auto">
          <a:xfrm>
            <a:off x="4687161" y="862563"/>
            <a:ext cx="6981510" cy="1862715"/>
          </a:xfrm>
          <a:prstGeom prst="ellipse">
            <a:avLst/>
          </a:prstGeom>
          <a:gradFill rotWithShape="0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>
                <a:latin typeface="Arial" pitchFamily="34" charset="0"/>
                <a:ea typeface="Times New Roman" pitchFamily="18" charset="0"/>
                <a:cs typeface="Arial" pitchFamily="34" charset="0"/>
              </a:rPr>
              <a:t>3.1.</a:t>
            </a:r>
            <a:r>
              <a:rPr kumimoji="0" lang="hr-HR" sz="1200" b="1" i="0" strike="noStrike" cap="none" normalizeH="0" baseline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hr-HR" sz="1000" b="1" u="sng">
                <a:latin typeface="Arial" pitchFamily="34" charset="0"/>
                <a:ea typeface="Times New Roman" pitchFamily="18" charset="0"/>
                <a:cs typeface="Arial" pitchFamily="34" charset="0"/>
              </a:rPr>
              <a:t>Prihvaćanje financijskih izvještaja ministarstava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u="sng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1000">
                <a:latin typeface="Arial" pitchFamily="34" charset="0"/>
                <a:ea typeface="Times New Roman" pitchFamily="18" charset="0"/>
                <a:cs typeface="Arial" pitchFamily="34" charset="0"/>
              </a:rPr>
              <a:t>1. Usklađivanje obrazaca financijskih izvještaja s podacima riznice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000">
                <a:latin typeface="Arial" pitchFamily="34" charset="0"/>
                <a:ea typeface="Times New Roman" pitchFamily="18" charset="0"/>
                <a:cs typeface="Arial" pitchFamily="34" charset="0"/>
              </a:rPr>
              <a:t>2. Usklađivanje financijskih izvještaja s proračunskim izvještajima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000">
                <a:latin typeface="Arial" pitchFamily="34" charset="0"/>
                <a:ea typeface="Times New Roman" pitchFamily="18" charset="0"/>
                <a:cs typeface="Arial" pitchFamily="34" charset="0"/>
              </a:rPr>
              <a:t>3. Usklađivanje financijskih i proračunskih izvještaja s podacima koje su dostavila druga tijela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000">
                <a:latin typeface="Arial" pitchFamily="34" charset="0"/>
                <a:ea typeface="Times New Roman" pitchFamily="18" charset="0"/>
                <a:cs typeface="Arial" pitchFamily="34" charset="0"/>
              </a:rPr>
              <a:t>4. Provjera usklađenosti između obrazaca, tablica i bilježaka za izvještavanje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000">
                <a:latin typeface="Arial" pitchFamily="34" charset="0"/>
                <a:ea typeface="Times New Roman" pitchFamily="18" charset="0"/>
                <a:cs typeface="Arial" pitchFamily="34" charset="0"/>
              </a:rPr>
              <a:t>5. Provjera usklađenosti s proračunskim zakonodavstvom 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000">
                <a:latin typeface="Arial" pitchFamily="34" charset="0"/>
                <a:ea typeface="Times New Roman" pitchFamily="18" charset="0"/>
                <a:cs typeface="Arial" pitchFamily="34" charset="0"/>
              </a:rPr>
              <a:t>(u pogledu ukupnih iznosa)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41275" y="6031065"/>
            <a:ext cx="10855300" cy="38961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000" u="sng">
                <a:solidFill>
                  <a:schemeClr val="tx1"/>
                </a:solidFill>
              </a:rPr>
              <a:t>Konsolidirani financijski izvještaji za lokalne proračune izrađuju se na sličan način </a:t>
            </a:r>
          </a:p>
        </p:txBody>
      </p:sp>
      <p:pic>
        <p:nvPicPr>
          <p:cNvPr id="32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100291" y="80392"/>
            <a:ext cx="858593" cy="754495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8543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952930" y="1233103"/>
            <a:ext cx="1976058" cy="5096525"/>
          </a:xfrm>
          <a:prstGeom prst="roundRect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u="sng"/>
              <a:t>Vlada </a:t>
            </a:r>
          </a:p>
          <a:p>
            <a:pPr algn="ctr"/>
            <a:r>
              <a:rPr lang="hr-HR" sz="1400" b="1" u="sng"/>
              <a:t>Republike </a:t>
            </a:r>
          </a:p>
          <a:p>
            <a:pPr algn="ctr"/>
            <a:r>
              <a:rPr lang="hr-HR" sz="1400" b="1" u="sng"/>
              <a:t>Kazahstan</a:t>
            </a:r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2502" y="1233103"/>
            <a:ext cx="2095280" cy="5244120"/>
          </a:xfrm>
          <a:prstGeom prst="roundRect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i="1" u="sng"/>
              <a:t>Obrasci</a:t>
            </a:r>
          </a:p>
          <a:p>
            <a:pPr algn="ctr"/>
            <a:r>
              <a:rPr lang="hr-HR" sz="1200" b="1" i="1" u="sng"/>
              <a:t>odbora za riznicu</a:t>
            </a:r>
            <a:r>
              <a:rPr lang="hr-HR" sz="1200" b="1" i="1"/>
              <a:t> </a:t>
            </a:r>
          </a:p>
          <a:p>
            <a:pPr marL="228600" indent="-228600">
              <a:buAutoNum type="arabicPeriod"/>
            </a:pPr>
            <a:r>
              <a:rPr lang="hr-HR" sz="1200">
                <a:solidFill>
                  <a:schemeClr val="tx1"/>
                </a:solidFill>
              </a:rPr>
              <a:t>Podaci o izvršenju državnog proračuna na gotovinskoj osnovi</a:t>
            </a:r>
          </a:p>
          <a:p>
            <a:pPr marL="228600" indent="-228600">
              <a:buAutoNum type="arabicPeriod"/>
            </a:pPr>
            <a:r>
              <a:rPr lang="hr-HR" sz="1200">
                <a:solidFill>
                  <a:schemeClr val="tx1"/>
                </a:solidFill>
              </a:rPr>
              <a:t>Konsolidirani financijski izvještaj na obračunskoj osnovi uključujući:</a:t>
            </a:r>
          </a:p>
          <a:p>
            <a:pPr marL="171450" indent="-171450">
              <a:buFontTx/>
              <a:buChar char="-"/>
            </a:pPr>
            <a:r>
              <a:rPr lang="hr-HR" sz="1200">
                <a:solidFill>
                  <a:schemeClr val="tx1"/>
                </a:solidFill>
              </a:rPr>
              <a:t>Konsolidirana računovodstvena bilanca</a:t>
            </a:r>
          </a:p>
          <a:p>
            <a:pPr marL="171450" indent="-171450">
              <a:buFontTx/>
              <a:buChar char="-"/>
            </a:pPr>
            <a:r>
              <a:rPr lang="hr-HR" sz="1200">
                <a:solidFill>
                  <a:schemeClr val="tx1"/>
                </a:solidFill>
              </a:rPr>
              <a:t>Konsolidirani izvještaj o dobiti i gubitku</a:t>
            </a:r>
          </a:p>
          <a:p>
            <a:pPr marL="171450" indent="-171450">
              <a:buFontTx/>
              <a:buChar char="-"/>
            </a:pPr>
            <a:r>
              <a:rPr lang="hr-HR" sz="1200">
                <a:solidFill>
                  <a:schemeClr val="tx1"/>
                </a:solidFill>
              </a:rPr>
              <a:t>Konsolidirani izvještaj o novčanom toku (izravna metoda)</a:t>
            </a:r>
          </a:p>
          <a:p>
            <a:pPr marL="171450" indent="-171450">
              <a:buFontTx/>
              <a:buChar char="-"/>
            </a:pPr>
            <a:r>
              <a:rPr lang="hr-HR" sz="1200">
                <a:solidFill>
                  <a:schemeClr val="tx1"/>
                </a:solidFill>
              </a:rPr>
              <a:t>Konsolidirani izvještaj o promjenama neto imovine/kapitala</a:t>
            </a:r>
          </a:p>
          <a:p>
            <a:pPr marL="171450" indent="-171450">
              <a:buFontTx/>
              <a:buChar char="-"/>
            </a:pPr>
            <a:r>
              <a:rPr lang="hr-HR" sz="1200">
                <a:solidFill>
                  <a:schemeClr val="tx1"/>
                </a:solidFill>
              </a:rPr>
              <a:t>Objašnjenje </a:t>
            </a:r>
          </a:p>
          <a:p>
            <a:pPr algn="ctr"/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699707" y="1235422"/>
            <a:ext cx="2300718" cy="2427589"/>
          </a:xfrm>
          <a:prstGeom prst="roundRect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dirty="0"/>
          </a:p>
          <a:p>
            <a:pPr algn="ctr"/>
            <a:r>
              <a:rPr lang="hr-HR" sz="1400" b="1" u="sng"/>
              <a:t>Parlament </a:t>
            </a:r>
          </a:p>
          <a:p>
            <a:pPr algn="ctr"/>
            <a:r>
              <a:rPr lang="hr-HR" sz="1400" b="1" u="sng"/>
              <a:t>Republike Kazahstan</a:t>
            </a:r>
          </a:p>
          <a:p>
            <a:pPr algn="r"/>
            <a:endParaRPr lang="ru-RU" sz="1400" b="1" u="sng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endParaRPr lang="ru-RU" sz="1400" b="1" dirty="0"/>
          </a:p>
          <a:p>
            <a:pPr algn="r"/>
            <a:r>
              <a:rPr lang="hr-HR" sz="1200" b="1" i="1">
                <a:solidFill>
                  <a:schemeClr val="accent5">
                    <a:lumMod val="50000"/>
                  </a:schemeClr>
                </a:solidFill>
              </a:rPr>
              <a:t>Pregled i usvajanje</a:t>
            </a:r>
          </a:p>
          <a:p>
            <a:pPr algn="r"/>
            <a:endParaRPr lang="ru-RU" sz="12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ru-RU" sz="12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ru-RU" sz="1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41824" y="3779495"/>
            <a:ext cx="3272378" cy="1368152"/>
          </a:xfrm>
          <a:prstGeom prst="roundRect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u="sng"/>
              <a:t>Računovodstveni odbor za kontrolu nad izvršenjem državnog proračuna</a:t>
            </a:r>
          </a:p>
          <a:p>
            <a:pPr algn="ctr"/>
            <a:r>
              <a:rPr lang="hr-HR" sz="1200" b="1"/>
              <a:t>nakon rezultata revizije financijskih izvještaja predstavlja:</a:t>
            </a:r>
          </a:p>
          <a:p>
            <a:pPr algn="ctr"/>
            <a:endParaRPr lang="ru-RU" sz="1400" b="1" dirty="0"/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2361393" y="3275425"/>
            <a:ext cx="285959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8044097" y="2777797"/>
            <a:ext cx="327780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5573227" y="3369358"/>
            <a:ext cx="258258" cy="2127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8699707" y="4813470"/>
            <a:ext cx="3114497" cy="1781719"/>
            <a:chOff x="314759" y="864132"/>
            <a:chExt cx="1675683" cy="238787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14759" y="936619"/>
              <a:ext cx="1675683" cy="23153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314759" y="864132"/>
              <a:ext cx="1613439" cy="1645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71120" rIns="71120" bIns="71120" numCol="1" spcCol="1270" anchor="t" anchorCtr="0">
              <a:noAutofit/>
            </a:bodyPr>
            <a:lstStyle/>
            <a:p>
              <a:pPr marL="0" lvl="1">
                <a:spcBef>
                  <a:spcPct val="0"/>
                </a:spcBef>
                <a:defRPr/>
              </a:pPr>
              <a:r>
                <a:rPr lang="hr-HR" sz="1200"/>
                <a:t>rješenje o objektivnosti dostavljenih informacija koje odražava rezultate i preporuke o cijelom konsolidiranom izvješću i pojedinim ministarstvima</a:t>
              </a:r>
            </a:p>
            <a:p>
              <a:pPr marL="0" lvl="1">
                <a:spcBef>
                  <a:spcPct val="0"/>
                </a:spcBef>
                <a:defRPr/>
              </a:pPr>
              <a:r>
                <a:rPr lang="hr-HR" sz="1200" i="1"/>
                <a:t>Članak 45. Zakona Republike Kazahstan o revizijama u javnom sektoru i financijskoj kontroli  </a:t>
              </a:r>
            </a:p>
            <a:p>
              <a:pPr marL="0" lvl="1">
                <a:spcBef>
                  <a:spcPct val="0"/>
                </a:spcBef>
                <a:defRPr/>
              </a:pPr>
              <a:r>
                <a:rPr lang="hr-HR" sz="1200" i="1" u="sng">
                  <a:solidFill>
                    <a:srgbClr val="FF0000"/>
                  </a:solidFill>
                </a:rPr>
                <a:t>stupa na snagu od 1. 1. 2020.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869906" y="80391"/>
            <a:ext cx="11161689" cy="9656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hr-HR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Godišnji konsolidirani financijski izvještaji kao dio godišnjeg izvještaja vlade Republike </a:t>
            </a:r>
            <a:r>
              <a:rPr lang="hr-HR" sz="20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Kazahstan </a:t>
            </a:r>
            <a:r>
              <a:rPr lang="hr-HR" sz="2000" b="1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hr-HR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izvršenju državnog proračuna</a:t>
            </a:r>
          </a:p>
        </p:txBody>
      </p:sp>
      <p:pic>
        <p:nvPicPr>
          <p:cNvPr id="27" name="Рисунок 26" descr="Kazakh Parliament Astan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520" y="1885237"/>
            <a:ext cx="1781092" cy="1041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Картинки по запросу здание правительство р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46" y="2543412"/>
            <a:ext cx="1782151" cy="192258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Прямоугольник 37"/>
          <p:cNvSpPr/>
          <p:nvPr/>
        </p:nvSpPr>
        <p:spPr>
          <a:xfrm>
            <a:off x="93928" y="6542918"/>
            <a:ext cx="11908096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C:\Users\TChikanaev\Desktop\1489676325.jpg"/>
          <p:cNvPicPr>
            <a:picLocks noChangeAspect="1" noChangeArrowheads="1"/>
          </p:cNvPicPr>
          <p:nvPr/>
        </p:nvPicPr>
        <p:blipFill>
          <a:blip r:embed="rId4" cstate="print"/>
          <a:srcRect l="15900" t="16300" r="15100" b="16950"/>
          <a:stretch>
            <a:fillRect/>
          </a:stretch>
        </p:blipFill>
        <p:spPr bwMode="auto">
          <a:xfrm>
            <a:off x="100291" y="80392"/>
            <a:ext cx="901573" cy="965680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2788376" y="1235422"/>
            <a:ext cx="2668210" cy="5244120"/>
          </a:xfrm>
          <a:prstGeom prst="roundRect">
            <a:avLst/>
          </a:prstGeom>
          <a:ln w="3810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i="1" u="sng"/>
              <a:t>MINISTARSTVO FINANCIJA</a:t>
            </a:r>
          </a:p>
          <a:p>
            <a:pPr algn="ctr"/>
            <a:r>
              <a:rPr lang="hr-HR" sz="1200" b="1" i="1"/>
              <a:t> </a:t>
            </a:r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r>
              <a:rPr lang="hr-HR" sz="1200" b="1"/>
              <a:t>Državni godišnji izvještaj o izvršenju državnog proračuna uključuje:</a:t>
            </a:r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lvl="0" algn="ctr"/>
            <a:endParaRPr lang="ru-RU" sz="1200" b="1" dirty="0"/>
          </a:p>
          <a:p>
            <a:pPr algn="ctr"/>
            <a:endParaRPr lang="ru-RU" sz="1200" dirty="0"/>
          </a:p>
        </p:txBody>
      </p:sp>
      <p:pic>
        <p:nvPicPr>
          <p:cNvPr id="28" name="Рисунок 27" descr="Картинки по запросу здание правительство рк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89" y="1601180"/>
            <a:ext cx="2095931" cy="8301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Группа 28"/>
          <p:cNvGrpSpPr/>
          <p:nvPr/>
        </p:nvGrpSpPr>
        <p:grpSpPr>
          <a:xfrm>
            <a:off x="2712246" y="3013390"/>
            <a:ext cx="2784593" cy="3529528"/>
            <a:chOff x="375263" y="21930"/>
            <a:chExt cx="3108402" cy="4108993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415311" y="52460"/>
              <a:ext cx="3068354" cy="40784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375263" y="21930"/>
              <a:ext cx="2888616" cy="3836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t" anchorCtr="0">
              <a:no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hr-HR" sz="1200"/>
                <a:t>Izvještaj o izvršenju državnog proračuna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sz="1200"/>
                <a:t>Analitički izvještaj o izvršenju državnog proračuna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sz="1200"/>
                <a:t>Objašnjenje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sz="1200" i="1" u="sng">
                  <a:solidFill>
                    <a:srgbClr val="FF0000"/>
                  </a:solidFill>
                </a:rPr>
                <a:t>(iz 2019.) Godišnji konsolidirani financijski izvještaj o izvršenju državnog proračuna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sz="1100">
                  <a:solidFill>
                    <a:schemeClr val="tx1"/>
                  </a:solidFill>
                </a:rPr>
                <a:t>Konsolidirana računovodstvena bilanca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sz="1100">
                  <a:solidFill>
                    <a:schemeClr val="tx1"/>
                  </a:solidFill>
                </a:rPr>
                <a:t> Konsolidirani izvještaj o dobiti i gubitku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sz="1100">
                  <a:solidFill>
                    <a:schemeClr val="tx1"/>
                  </a:solidFill>
                </a:rPr>
                <a:t> Konsolidirani izvještaj o novčanom toku (izravna metoda)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sz="1100">
                  <a:solidFill>
                    <a:schemeClr val="tx1"/>
                  </a:solidFill>
                </a:rPr>
                <a:t> Konsolidirani izvještaj o promjenama neto imovine/kapitala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sz="1100">
                  <a:solidFill>
                    <a:schemeClr val="tx1"/>
                  </a:solidFill>
                </a:rPr>
                <a:t> Objašnjenje </a:t>
              </a:r>
            </a:p>
          </p:txBody>
        </p:sp>
      </p:grpSp>
      <p:sp>
        <p:nvSpPr>
          <p:cNvPr id="39" name="Стрелка вправо с вырезом 38"/>
          <p:cNvSpPr/>
          <p:nvPr/>
        </p:nvSpPr>
        <p:spPr>
          <a:xfrm>
            <a:off x="8065019" y="4357981"/>
            <a:ext cx="327780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 углом вверх 3"/>
          <p:cNvSpPr/>
          <p:nvPr/>
        </p:nvSpPr>
        <p:spPr>
          <a:xfrm rot="16200000">
            <a:off x="10910420" y="2644262"/>
            <a:ext cx="1075420" cy="48309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2409664" y="2103290"/>
            <a:ext cx="285959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48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3264" y="74486"/>
            <a:ext cx="11105122" cy="76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100290" y="80390"/>
            <a:ext cx="802974" cy="7595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0290" y="6500834"/>
            <a:ext cx="11908096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0648" y="3080267"/>
            <a:ext cx="6448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b="1">
                <a:latin typeface="Arial" panose="020B0604020202020204" pitchFamily="34" charset="0"/>
                <a:cs typeface="Arial" panose="020B0604020202020204" pitchFamily="34" charset="0"/>
              </a:rPr>
              <a:t>Hvala na pozornosti!</a:t>
            </a:r>
          </a:p>
        </p:txBody>
      </p:sp>
    </p:spTree>
    <p:extLst>
      <p:ext uri="{BB962C8B-B14F-4D97-AF65-F5344CB8AC3E}">
        <p14:creationId xmlns:p14="http://schemas.microsoft.com/office/powerpoint/2010/main" val="353137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1432</Words>
  <Application>Microsoft Office PowerPoint</Application>
  <PresentationFormat>Custom</PresentationFormat>
  <Paragraphs>327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Тенгиз Чиканаев</dc:creator>
  <cp:lastModifiedBy>Željka</cp:lastModifiedBy>
  <cp:revision>310</cp:revision>
  <cp:lastPrinted>2019-10-17T09:58:27Z</cp:lastPrinted>
  <dcterms:created xsi:type="dcterms:W3CDTF">2019-02-22T06:04:50Z</dcterms:created>
  <dcterms:modified xsi:type="dcterms:W3CDTF">2019-11-21T09:06:27Z</dcterms:modified>
</cp:coreProperties>
</file>