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408" r:id="rId2"/>
    <p:sldId id="374" r:id="rId3"/>
    <p:sldId id="411" r:id="rId4"/>
    <p:sldId id="409" r:id="rId5"/>
    <p:sldId id="404" r:id="rId6"/>
    <p:sldId id="405" r:id="rId7"/>
    <p:sldId id="407" r:id="rId8"/>
  </p:sldIdLst>
  <p:sldSz cx="12192000" cy="6858000"/>
  <p:notesSz cx="6805613" cy="99441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5501" autoAdjust="0"/>
  </p:normalViewPr>
  <p:slideViewPr>
    <p:cSldViewPr snapToGrid="0">
      <p:cViewPr varScale="1">
        <p:scale>
          <a:sx n="42" d="100"/>
          <a:sy n="42" d="100"/>
        </p:scale>
        <p:origin x="60"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402297-D00A-45E8-9620-1F19D89219F9}"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ru-RU"/>
        </a:p>
      </dgm:t>
    </dgm:pt>
    <dgm:pt modelId="{BA6D445A-2EC1-47E1-9733-B8EDCB8896F4}">
      <dgm:prSet phldrT="[Текст]" custT="1"/>
      <dgm:spPr/>
      <dgm:t>
        <a:bodyPr/>
        <a:lstStyle/>
        <a:p>
          <a:r>
            <a:rPr lang="ru-RU" sz="1200" b="1" dirty="0"/>
            <a:t>Development of a methodology for accounting and financial reporting of the public sector </a:t>
          </a:r>
        </a:p>
        <a:p>
          <a:r>
            <a:rPr lang="ru-RU" sz="950" b="1" dirty="0"/>
            <a:t>(Accounting policy, Chart of accounts, Accounting rules, Forms and Rules for the preparation of financial statements, Rules for the preparation of consolidated financial statements, Album of forms of accounting documentation, Rules for inventory)</a:t>
          </a:r>
        </a:p>
      </dgm:t>
    </dgm:pt>
    <dgm:pt modelId="{17F8C7BA-A0E2-4CDF-B927-B6EBF6FF996C}" type="parTrans" cxnId="{70A3674C-61F6-4FE6-859E-19513897C1A4}">
      <dgm:prSet/>
      <dgm:spPr/>
      <dgm:t>
        <a:bodyPr/>
        <a:lstStyle/>
        <a:p>
          <a:endParaRPr lang="ru-RU"/>
        </a:p>
      </dgm:t>
    </dgm:pt>
    <dgm:pt modelId="{4F611389-D5AB-4C56-8AD8-834E7776FE7B}" type="sibTrans" cxnId="{70A3674C-61F6-4FE6-859E-19513897C1A4}">
      <dgm:prSet/>
      <dgm:spPr/>
      <dgm:t>
        <a:bodyPr/>
        <a:lstStyle/>
        <a:p>
          <a:endParaRPr lang="ru-RU"/>
        </a:p>
      </dgm:t>
    </dgm:pt>
    <dgm:pt modelId="{C0B8855A-BD13-4344-80CE-8A405C5D7ADE}">
      <dgm:prSet phldrT="[Текст]" custT="1"/>
      <dgm:spPr/>
      <dgm:t>
        <a:bodyPr/>
        <a:lstStyle/>
        <a:p>
          <a:pPr marL="0" marR="0" indent="0" defTabSz="444500" eaLnBrk="1" fontAlgn="auto" latinLnBrk="0" hangingPunct="1">
            <a:lnSpc>
              <a:spcPct val="90000"/>
            </a:lnSpc>
            <a:spcBef>
              <a:spcPct val="0"/>
            </a:spcBef>
            <a:spcAft>
              <a:spcPct val="35000"/>
            </a:spcAft>
            <a:buClrTx/>
            <a:buSzTx/>
            <a:buFontTx/>
            <a:buNone/>
            <a:tabLst/>
            <a:defRPr/>
          </a:pPr>
          <a:r>
            <a:rPr lang="ru-RU" sz="1100" b="1" dirty="0"/>
            <a:t>Staff training, holding cluster workshops</a:t>
          </a:r>
        </a:p>
        <a:p>
          <a:pPr marL="0" marR="0" indent="0" defTabSz="444500" eaLnBrk="1" fontAlgn="auto" latinLnBrk="0" hangingPunct="1">
            <a:lnSpc>
              <a:spcPct val="90000"/>
            </a:lnSpc>
            <a:spcBef>
              <a:spcPct val="0"/>
            </a:spcBef>
            <a:spcAft>
              <a:spcPct val="35000"/>
            </a:spcAft>
            <a:buClrTx/>
            <a:buSzTx/>
            <a:buFontTx/>
            <a:buNone/>
            <a:tabLst/>
            <a:defRPr/>
          </a:pPr>
          <a:r>
            <a:rPr lang="ru-RU" sz="1100" b="1" dirty="0"/>
            <a:t>Pilot project</a:t>
          </a:r>
        </a:p>
        <a:p>
          <a:pPr defTabSz="444500">
            <a:lnSpc>
              <a:spcPct val="90000"/>
            </a:lnSpc>
            <a:spcBef>
              <a:spcPct val="0"/>
            </a:spcBef>
            <a:spcAft>
              <a:spcPct val="35000"/>
            </a:spcAft>
          </a:pPr>
          <a:r>
            <a:rPr lang="ru-RU" sz="1100" b="1" dirty="0"/>
            <a:t>Transfer of accounting data to new accounts and reporting forms</a:t>
          </a:r>
        </a:p>
        <a:p>
          <a:pPr marL="0" marR="0" indent="0" defTabSz="914400" eaLnBrk="1" fontAlgn="auto" latinLnBrk="0" hangingPunct="1">
            <a:lnSpc>
              <a:spcPct val="100000"/>
            </a:lnSpc>
            <a:spcBef>
              <a:spcPts val="0"/>
            </a:spcBef>
            <a:spcAft>
              <a:spcPts val="0"/>
            </a:spcAft>
            <a:buClrTx/>
            <a:buSzTx/>
            <a:buFontTx/>
            <a:buNone/>
            <a:tabLst/>
            <a:defRPr/>
          </a:pPr>
          <a:r>
            <a:rPr lang="ru-RU" sz="1100" b="1" dirty="0"/>
            <a:t>Development of information systems for the collection and consolidation of reporting</a:t>
          </a:r>
        </a:p>
      </dgm:t>
    </dgm:pt>
    <dgm:pt modelId="{1C6CAB93-9CA2-45E1-82ED-3816CF921928}" type="parTrans" cxnId="{666B337F-2120-4766-8854-16F8518DE7AC}">
      <dgm:prSet/>
      <dgm:spPr/>
      <dgm:t>
        <a:bodyPr/>
        <a:lstStyle/>
        <a:p>
          <a:endParaRPr lang="ru-RU"/>
        </a:p>
      </dgm:t>
    </dgm:pt>
    <dgm:pt modelId="{B807F9D8-7DB7-4771-93B3-CDCB2AFCC235}" type="sibTrans" cxnId="{666B337F-2120-4766-8854-16F8518DE7AC}">
      <dgm:prSet/>
      <dgm:spPr/>
      <dgm:t>
        <a:bodyPr/>
        <a:lstStyle/>
        <a:p>
          <a:endParaRPr lang="ru-RU"/>
        </a:p>
      </dgm:t>
    </dgm:pt>
    <dgm:pt modelId="{2FECC612-2AFA-4840-9DA4-A4D90D830F07}">
      <dgm:prSet phldrT="[Текст]" custT="1"/>
      <dgm:spPr/>
      <dgm:t>
        <a:bodyPr/>
        <a:lstStyle/>
        <a:p>
          <a:r>
            <a:rPr lang="ru-RU" sz="2600" dirty="0"/>
            <a:t>2014-2018</a:t>
          </a:r>
        </a:p>
      </dgm:t>
    </dgm:pt>
    <dgm:pt modelId="{58D06896-96AB-4A22-BF00-16AB6163CFBB}" type="parTrans" cxnId="{D98681FC-3D16-4EEC-9267-77F334BBF18A}">
      <dgm:prSet/>
      <dgm:spPr/>
      <dgm:t>
        <a:bodyPr/>
        <a:lstStyle/>
        <a:p>
          <a:endParaRPr lang="ru-RU"/>
        </a:p>
      </dgm:t>
    </dgm:pt>
    <dgm:pt modelId="{0E457A4F-D47E-4F6F-98A0-5932C0FB2038}" type="sibTrans" cxnId="{D98681FC-3D16-4EEC-9267-77F334BBF18A}">
      <dgm:prSet/>
      <dgm:spPr/>
      <dgm:t>
        <a:bodyPr/>
        <a:lstStyle/>
        <a:p>
          <a:endParaRPr lang="ru-RU"/>
        </a:p>
      </dgm:t>
    </dgm:pt>
    <dgm:pt modelId="{FEE1F821-242C-4D4F-98C5-BAEAA41BB779}">
      <dgm:prSet phldrT="[Текст]" custT="1"/>
      <dgm:spPr/>
      <dgm:t>
        <a:bodyPr/>
        <a:lstStyle/>
        <a:p>
          <a:r>
            <a:rPr lang="ru-RU" sz="1200" b="1" dirty="0"/>
            <a:t>Development of a methodology for accounting and financial reporting on the revenue side of the budget </a:t>
          </a:r>
        </a:p>
      </dgm:t>
    </dgm:pt>
    <dgm:pt modelId="{4719365E-E53F-42C7-A972-3A88028E3C4E}" type="parTrans" cxnId="{9B462742-0865-49E0-A239-07122D921CA4}">
      <dgm:prSet/>
      <dgm:spPr/>
      <dgm:t>
        <a:bodyPr/>
        <a:lstStyle/>
        <a:p>
          <a:endParaRPr lang="ru-RU"/>
        </a:p>
      </dgm:t>
    </dgm:pt>
    <dgm:pt modelId="{9D27E10B-91B2-4FE9-9DDA-6A40BF71EDA1}" type="sibTrans" cxnId="{9B462742-0865-49E0-A239-07122D921CA4}">
      <dgm:prSet/>
      <dgm:spPr/>
      <dgm:t>
        <a:bodyPr/>
        <a:lstStyle/>
        <a:p>
          <a:endParaRPr lang="ru-RU"/>
        </a:p>
      </dgm:t>
    </dgm:pt>
    <dgm:pt modelId="{C91CF3C7-C05E-4E37-BA29-E621A53B0570}">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b="1" dirty="0"/>
            <a:t>Pilot project</a:t>
          </a:r>
        </a:p>
        <a:p>
          <a:pPr defTabSz="488950">
            <a:lnSpc>
              <a:spcPct val="90000"/>
            </a:lnSpc>
            <a:spcBef>
              <a:spcPct val="0"/>
            </a:spcBef>
            <a:spcAft>
              <a:spcPct val="35000"/>
            </a:spcAft>
          </a:pPr>
          <a:r>
            <a:rPr lang="ru-RU" sz="1200" b="1" dirty="0"/>
            <a:t>Accrual accounting of receipts</a:t>
          </a:r>
        </a:p>
      </dgm:t>
    </dgm:pt>
    <dgm:pt modelId="{16744D77-9484-40C6-8824-48D3681B3511}" type="parTrans" cxnId="{51B0B352-18B3-4656-812A-021B96EF4526}">
      <dgm:prSet/>
      <dgm:spPr/>
      <dgm:t>
        <a:bodyPr/>
        <a:lstStyle/>
        <a:p>
          <a:endParaRPr lang="ru-RU"/>
        </a:p>
      </dgm:t>
    </dgm:pt>
    <dgm:pt modelId="{33BB6507-BDE4-4F43-9CBF-661779E16036}" type="sibTrans" cxnId="{51B0B352-18B3-4656-812A-021B96EF4526}">
      <dgm:prSet/>
      <dgm:spPr/>
      <dgm:t>
        <a:bodyPr/>
        <a:lstStyle/>
        <a:p>
          <a:endParaRPr lang="ru-RU"/>
        </a:p>
      </dgm:t>
    </dgm:pt>
    <dgm:pt modelId="{A6A985E0-B58C-43E5-B747-2F443BD4730F}">
      <dgm:prSet custT="1"/>
      <dgm:spPr/>
      <dgm:t>
        <a:bodyPr/>
        <a:lstStyle/>
        <a:p>
          <a:pPr defTabSz="533400">
            <a:lnSpc>
              <a:spcPct val="90000"/>
            </a:lnSpc>
            <a:spcBef>
              <a:spcPct val="0"/>
            </a:spcBef>
            <a:spcAft>
              <a:spcPct val="35000"/>
            </a:spcAft>
          </a:pPr>
          <a:r>
            <a:rPr lang="ru-RU" sz="1000" b="1" dirty="0"/>
            <a:t>Recovery of previously unrecorded assets and liabilities</a:t>
          </a:r>
        </a:p>
        <a:p>
          <a:pPr marL="0" marR="0" indent="0" defTabSz="914400" eaLnBrk="1" fontAlgn="auto" latinLnBrk="0" hangingPunct="1">
            <a:lnSpc>
              <a:spcPct val="100000"/>
            </a:lnSpc>
            <a:spcBef>
              <a:spcPts val="0"/>
            </a:spcBef>
            <a:spcAft>
              <a:spcPts val="0"/>
            </a:spcAft>
            <a:buClrTx/>
            <a:buSzTx/>
            <a:buFontTx/>
            <a:buNone/>
            <a:tabLst/>
            <a:defRPr/>
          </a:pPr>
          <a:r>
            <a:rPr lang="ru-RU" sz="1000" b="1" dirty="0"/>
            <a:t>Formation of consolidated financial statements for the expenditure side of the budget</a:t>
          </a:r>
          <a:endParaRPr lang="en-US" sz="1000" dirty="0"/>
        </a:p>
      </dgm:t>
    </dgm:pt>
    <dgm:pt modelId="{58808E9A-8257-435B-938A-CAC630EA422B}" type="parTrans" cxnId="{591DA676-C1FC-4336-8695-1EEDC4BA667C}">
      <dgm:prSet/>
      <dgm:spPr/>
      <dgm:t>
        <a:bodyPr/>
        <a:lstStyle/>
        <a:p>
          <a:endParaRPr lang="ru-RU"/>
        </a:p>
      </dgm:t>
    </dgm:pt>
    <dgm:pt modelId="{06C7BD70-A4A0-42D2-B243-1213DCD95825}" type="sibTrans" cxnId="{591DA676-C1FC-4336-8695-1EEDC4BA667C}">
      <dgm:prSet/>
      <dgm:spPr/>
      <dgm:t>
        <a:bodyPr/>
        <a:lstStyle/>
        <a:p>
          <a:endParaRPr lang="ru-RU"/>
        </a:p>
      </dgm:t>
    </dgm:pt>
    <dgm:pt modelId="{F6F4E097-EA62-459B-981D-E3E71FB350AA}">
      <dgm:prSet custT="1"/>
      <dgm:spPr/>
      <dgm:t>
        <a:bodyPr/>
        <a:lstStyle/>
        <a:p>
          <a:r>
            <a:rPr lang="ru-RU" sz="1200" b="1" dirty="0"/>
            <a:t>Generation of financial statements for receipts</a:t>
          </a:r>
        </a:p>
        <a:p>
          <a:pPr marL="0" marR="0" indent="0" defTabSz="914400" eaLnBrk="1" fontAlgn="auto" latinLnBrk="0" hangingPunct="1">
            <a:lnSpc>
              <a:spcPct val="100000"/>
            </a:lnSpc>
            <a:spcBef>
              <a:spcPts val="0"/>
            </a:spcBef>
            <a:spcAft>
              <a:spcPts val="0"/>
            </a:spcAft>
            <a:buClrTx/>
            <a:buSzTx/>
            <a:buFontTx/>
            <a:buNone/>
            <a:tabLst/>
            <a:defRPr/>
          </a:pPr>
          <a:endParaRPr lang="en-US" sz="1200" b="1" dirty="0"/>
        </a:p>
        <a:p>
          <a:pPr marL="0" marR="0" indent="0" defTabSz="914400" eaLnBrk="1" fontAlgn="auto" latinLnBrk="0" hangingPunct="1">
            <a:lnSpc>
              <a:spcPct val="100000"/>
            </a:lnSpc>
            <a:spcBef>
              <a:spcPts val="0"/>
            </a:spcBef>
            <a:spcAft>
              <a:spcPts val="0"/>
            </a:spcAft>
            <a:buClrTx/>
            <a:buSzTx/>
            <a:buFontTx/>
            <a:buNone/>
            <a:tabLst/>
            <a:defRPr/>
          </a:pPr>
          <a:r>
            <a:rPr lang="ru-RU" sz="1200" b="1" dirty="0"/>
            <a:t>Improvement of the regulatory framework and information systems</a:t>
          </a:r>
        </a:p>
      </dgm:t>
    </dgm:pt>
    <dgm:pt modelId="{455D92A1-E1A6-47F9-A62E-5DD93B1D9248}" type="parTrans" cxnId="{5CC86D68-9B8D-46D4-8339-7037444F46B2}">
      <dgm:prSet/>
      <dgm:spPr/>
      <dgm:t>
        <a:bodyPr/>
        <a:lstStyle/>
        <a:p>
          <a:endParaRPr lang="ru-RU"/>
        </a:p>
      </dgm:t>
    </dgm:pt>
    <dgm:pt modelId="{1C488B0F-6B57-4087-95E8-6A382F887C95}" type="sibTrans" cxnId="{5CC86D68-9B8D-46D4-8339-7037444F46B2}">
      <dgm:prSet/>
      <dgm:spPr/>
      <dgm:t>
        <a:bodyPr/>
        <a:lstStyle/>
        <a:p>
          <a:endParaRPr lang="ru-RU"/>
        </a:p>
      </dgm:t>
    </dgm:pt>
    <dgm:pt modelId="{C39C5D3D-134F-461A-A71C-C9EF27179213}">
      <dgm:prSet custT="1"/>
      <dgm:spPr/>
      <dgm:t>
        <a:bodyPr/>
        <a:lstStyle/>
        <a:p>
          <a:r>
            <a:rPr lang="ru-RU" sz="1200" b="1" dirty="0"/>
            <a:t>Audit of the consolidated financial statements for the republican budget in 2020</a:t>
          </a:r>
        </a:p>
      </dgm:t>
    </dgm:pt>
    <dgm:pt modelId="{50904721-9EBC-401B-AF53-194C03328D7A}" type="parTrans" cxnId="{BF7486D5-34C1-455B-8A93-32AFB29B78AC}">
      <dgm:prSet/>
      <dgm:spPr/>
      <dgm:t>
        <a:bodyPr/>
        <a:lstStyle/>
        <a:p>
          <a:endParaRPr lang="ru-RU"/>
        </a:p>
      </dgm:t>
    </dgm:pt>
    <dgm:pt modelId="{7F387E4B-4A6F-4AAA-A59F-5A05ABDFD07D}" type="sibTrans" cxnId="{BF7486D5-34C1-455B-8A93-32AFB29B78AC}">
      <dgm:prSet/>
      <dgm:spPr/>
      <dgm:t>
        <a:bodyPr/>
        <a:lstStyle/>
        <a:p>
          <a:endParaRPr lang="ru-RU"/>
        </a:p>
      </dgm:t>
    </dgm:pt>
    <dgm:pt modelId="{24A45E04-6ADA-4904-8865-83812390528F}">
      <dgm:prSet phldrT="[Текст]" custT="1"/>
      <dgm:spPr/>
      <dgm:t>
        <a:bodyPr/>
        <a:lstStyle/>
        <a:p>
          <a:r>
            <a:rPr lang="ru-RU" sz="2600" dirty="0"/>
            <a:t>2010-2013</a:t>
          </a:r>
        </a:p>
      </dgm:t>
    </dgm:pt>
    <dgm:pt modelId="{33A54A7B-EED2-427C-9120-732783214356}" type="sibTrans" cxnId="{83ACCEC0-105F-4D40-B3D7-F5C3E5DAC19E}">
      <dgm:prSet/>
      <dgm:spPr/>
      <dgm:t>
        <a:bodyPr/>
        <a:lstStyle/>
        <a:p>
          <a:endParaRPr lang="ru-RU"/>
        </a:p>
      </dgm:t>
    </dgm:pt>
    <dgm:pt modelId="{46730313-2592-48C4-95DD-152E5AA371C0}" type="parTrans" cxnId="{83ACCEC0-105F-4D40-B3D7-F5C3E5DAC19E}">
      <dgm:prSet/>
      <dgm:spPr/>
      <dgm:t>
        <a:bodyPr/>
        <a:lstStyle/>
        <a:p>
          <a:endParaRPr lang="ru-RU"/>
        </a:p>
      </dgm:t>
    </dgm:pt>
    <dgm:pt modelId="{81BD91A7-5452-45E8-8264-336C060249E5}">
      <dgm:prSet phldrT="[Текст]" custT="1"/>
      <dgm:spPr/>
      <dgm:t>
        <a:bodyPr/>
        <a:lstStyle/>
        <a:p>
          <a:r>
            <a:rPr lang="ru-RU" sz="2600" dirty="0"/>
            <a:t>2019-2020</a:t>
          </a:r>
          <a:endParaRPr lang="en-US" sz="2600" b="1" dirty="0"/>
        </a:p>
      </dgm:t>
    </dgm:pt>
    <dgm:pt modelId="{4394822B-2C75-418B-A4EE-15E01AFD991E}" type="parTrans" cxnId="{E4941A5F-A315-4B9B-926F-B0DE18332419}">
      <dgm:prSet/>
      <dgm:spPr/>
      <dgm:t>
        <a:bodyPr/>
        <a:lstStyle/>
        <a:p>
          <a:endParaRPr lang="ru-RU"/>
        </a:p>
      </dgm:t>
    </dgm:pt>
    <dgm:pt modelId="{389290E8-5271-4A4C-88B9-864D5A4DDD0D}" type="sibTrans" cxnId="{E4941A5F-A315-4B9B-926F-B0DE18332419}">
      <dgm:prSet/>
      <dgm:spPr/>
      <dgm:t>
        <a:bodyPr/>
        <a:lstStyle/>
        <a:p>
          <a:endParaRPr lang="ru-RU"/>
        </a:p>
      </dgm:t>
    </dgm:pt>
    <dgm:pt modelId="{47C1F6F0-1D7A-45AB-83CB-80C0DB1BBAE5}">
      <dgm:prSet phldrT="[Текст]" custT="1"/>
      <dgm:spPr/>
      <dgm:t>
        <a:bodyPr/>
        <a:lstStyle/>
        <a:p>
          <a:r>
            <a:rPr lang="ru-RU" sz="1200" b="1" dirty="0"/>
            <a:t>Formation of the consolidated financial statements for the republican budget for 2018</a:t>
          </a:r>
        </a:p>
      </dgm:t>
    </dgm:pt>
    <dgm:pt modelId="{121A95E1-D670-4F9E-A17B-933AC5892163}" type="parTrans" cxnId="{213402BF-B4CC-45E4-B16D-217F130D4A1A}">
      <dgm:prSet/>
      <dgm:spPr/>
      <dgm:t>
        <a:bodyPr/>
        <a:lstStyle/>
        <a:p>
          <a:endParaRPr lang="ru-RU"/>
        </a:p>
      </dgm:t>
    </dgm:pt>
    <dgm:pt modelId="{0B139A4B-DA4C-4FFD-B3CB-687B157D8253}" type="sibTrans" cxnId="{213402BF-B4CC-45E4-B16D-217F130D4A1A}">
      <dgm:prSet/>
      <dgm:spPr/>
      <dgm:t>
        <a:bodyPr/>
        <a:lstStyle/>
        <a:p>
          <a:endParaRPr lang="ru-RU"/>
        </a:p>
      </dgm:t>
    </dgm:pt>
    <dgm:pt modelId="{73D6B762-C1D6-4EA3-845C-4EEE99DAA05D}">
      <dgm:prSet phldrT="[Текст]" custT="1"/>
      <dgm:spPr/>
      <dgm:t>
        <a:bodyPr/>
        <a:lstStyle/>
        <a:p>
          <a:r>
            <a:rPr lang="ru-RU" sz="1200" b="1" dirty="0"/>
            <a:t>Inclusion of the consolidated financial statements in the annual report on the execution of the republican budget submitted in 2019 to the Parliament</a:t>
          </a:r>
        </a:p>
      </dgm:t>
    </dgm:pt>
    <dgm:pt modelId="{A9B97438-FD61-4DA7-BC02-70C37A491014}" type="parTrans" cxnId="{B0F7BC36-41A9-4921-8D8A-340650A4F237}">
      <dgm:prSet/>
      <dgm:spPr/>
      <dgm:t>
        <a:bodyPr/>
        <a:lstStyle/>
        <a:p>
          <a:endParaRPr lang="ru-RU"/>
        </a:p>
      </dgm:t>
    </dgm:pt>
    <dgm:pt modelId="{0581ADDE-6551-487C-A439-8F674672F411}" type="sibTrans" cxnId="{B0F7BC36-41A9-4921-8D8A-340650A4F237}">
      <dgm:prSet/>
      <dgm:spPr/>
      <dgm:t>
        <a:bodyPr/>
        <a:lstStyle/>
        <a:p>
          <a:endParaRPr lang="ru-RU"/>
        </a:p>
      </dgm:t>
    </dgm:pt>
    <dgm:pt modelId="{73FB43CE-6EED-4BDC-BA62-72C2AD818B52}">
      <dgm:prSet phldrT="[Текст]" custT="1"/>
      <dgm:spPr/>
      <dgm:t>
        <a:bodyPr/>
        <a:lstStyle/>
        <a:p>
          <a:r>
            <a:rPr lang="ru-RU" sz="2600" dirty="0"/>
            <a:t>2007-2009</a:t>
          </a:r>
        </a:p>
      </dgm:t>
    </dgm:pt>
    <dgm:pt modelId="{D88C4D47-D15F-4586-AD17-69976397784F}" type="parTrans" cxnId="{0411FD0F-920E-4636-A100-6534D20F1096}">
      <dgm:prSet/>
      <dgm:spPr/>
      <dgm:t>
        <a:bodyPr/>
        <a:lstStyle/>
        <a:p>
          <a:endParaRPr lang="ru-RU"/>
        </a:p>
      </dgm:t>
    </dgm:pt>
    <dgm:pt modelId="{C05EAEBC-25EC-4791-8F2A-64C6615F776F}" type="sibTrans" cxnId="{0411FD0F-920E-4636-A100-6534D20F1096}">
      <dgm:prSet/>
      <dgm:spPr/>
      <dgm:t>
        <a:bodyPr/>
        <a:lstStyle/>
        <a:p>
          <a:endParaRPr lang="ru-RU"/>
        </a:p>
      </dgm:t>
    </dgm:pt>
    <dgm:pt modelId="{DBD35FF8-5BC7-4E9C-8EC4-FAE408A2C846}">
      <dgm:prSet phldrT="[Текст]"/>
      <dgm:spPr/>
      <dgm:t>
        <a:bodyPr/>
        <a:lstStyle/>
        <a:p>
          <a:r>
            <a:rPr lang="ru-RU" b="1" dirty="0"/>
            <a:t>Concept for the implementation of a result-oriented state planning system approved by the President of the Republic of Kazakhstan</a:t>
          </a:r>
        </a:p>
      </dgm:t>
    </dgm:pt>
    <dgm:pt modelId="{421B400F-4A67-445F-85AB-4D9A1F46D079}" type="parTrans" cxnId="{E2655ADA-368C-44F4-903E-A86859938836}">
      <dgm:prSet/>
      <dgm:spPr/>
      <dgm:t>
        <a:bodyPr/>
        <a:lstStyle/>
        <a:p>
          <a:endParaRPr lang="ru-RU"/>
        </a:p>
      </dgm:t>
    </dgm:pt>
    <dgm:pt modelId="{C3FC0508-163D-47BF-8CC7-32ABE63C1264}" type="sibTrans" cxnId="{E2655ADA-368C-44F4-903E-A86859938836}">
      <dgm:prSet/>
      <dgm:spPr/>
      <dgm:t>
        <a:bodyPr/>
        <a:lstStyle/>
        <a:p>
          <a:endParaRPr lang="ru-RU"/>
        </a:p>
      </dgm:t>
    </dgm:pt>
    <dgm:pt modelId="{4125ED9B-18AF-4B6A-872B-B98D19444D31}">
      <dgm:prSet phldrT="[Текст]"/>
      <dgm:spPr/>
      <dgm:t>
        <a:bodyPr/>
        <a:lstStyle/>
        <a:p>
          <a:pPr marR="0" eaLnBrk="1" fontAlgn="auto" latinLnBrk="0" hangingPunct="1">
            <a:buClrTx/>
            <a:buSzTx/>
            <a:buFontTx/>
            <a:tabLst/>
            <a:defRPr/>
          </a:pPr>
          <a:r>
            <a:rPr lang="ru-RU" b="1" dirty="0"/>
            <a:t>Amendments to the Budget Code of the Republic of Kazakhstan </a:t>
          </a:r>
        </a:p>
        <a:p>
          <a:pPr marR="0" eaLnBrk="1" fontAlgn="auto" latinLnBrk="0" hangingPunct="1">
            <a:buClrTx/>
            <a:buSzTx/>
            <a:buFontTx/>
            <a:tabLst/>
            <a:defRPr/>
          </a:pPr>
          <a:r>
            <a:rPr lang="ru-RU" b="1" dirty="0"/>
            <a:t> Section 23 “Financial Statements”</a:t>
          </a:r>
        </a:p>
      </dgm:t>
    </dgm:pt>
    <dgm:pt modelId="{99DB9CDE-A157-43B9-82CA-B0CF86B4D634}" type="parTrans" cxnId="{AD936D08-33FF-4555-883E-6207D161A528}">
      <dgm:prSet/>
      <dgm:spPr/>
      <dgm:t>
        <a:bodyPr/>
        <a:lstStyle/>
        <a:p>
          <a:endParaRPr lang="ru-RU"/>
        </a:p>
      </dgm:t>
    </dgm:pt>
    <dgm:pt modelId="{8FCA8E8A-44DE-463B-9824-709DB02FCB3C}" type="sibTrans" cxnId="{AD936D08-33FF-4555-883E-6207D161A528}">
      <dgm:prSet/>
      <dgm:spPr/>
      <dgm:t>
        <a:bodyPr/>
        <a:lstStyle/>
        <a:p>
          <a:endParaRPr lang="ru-RU"/>
        </a:p>
      </dgm:t>
    </dgm:pt>
    <dgm:pt modelId="{A106AA95-903F-4E42-9B45-5D89ECB17717}">
      <dgm:prSet/>
      <dgm:spPr/>
      <dgm:t>
        <a:bodyPr/>
        <a:lstStyle/>
        <a:p>
          <a:r>
            <a:rPr lang="ru-RU" b="1" dirty="0"/>
            <a:t>Ordnance of the Prime Minister on the implementation of accounting and financial reporting on the accrual basis</a:t>
          </a:r>
          <a:endParaRPr lang="en-US" dirty="0"/>
        </a:p>
      </dgm:t>
    </dgm:pt>
    <dgm:pt modelId="{23969EBB-5CE7-44C4-92A2-15EA6C43D3F2}" type="parTrans" cxnId="{754FD840-945C-4B1D-B5B9-E13524FB3B5E}">
      <dgm:prSet/>
      <dgm:spPr/>
      <dgm:t>
        <a:bodyPr/>
        <a:lstStyle/>
        <a:p>
          <a:endParaRPr lang="ru-RU"/>
        </a:p>
      </dgm:t>
    </dgm:pt>
    <dgm:pt modelId="{20E6C434-4EA5-49BE-B870-81736F523997}" type="sibTrans" cxnId="{754FD840-945C-4B1D-B5B9-E13524FB3B5E}">
      <dgm:prSet/>
      <dgm:spPr/>
      <dgm:t>
        <a:bodyPr/>
        <a:lstStyle/>
        <a:p>
          <a:endParaRPr lang="ru-RU"/>
        </a:p>
      </dgm:t>
    </dgm:pt>
    <dgm:pt modelId="{3A3CF1B2-9E5D-4424-AA1D-EE59F5827CB5}" type="pres">
      <dgm:prSet presAssocID="{B4402297-D00A-45E8-9620-1F19D89219F9}" presName="theList" presStyleCnt="0">
        <dgm:presLayoutVars>
          <dgm:dir/>
          <dgm:animLvl val="lvl"/>
          <dgm:resizeHandles val="exact"/>
        </dgm:presLayoutVars>
      </dgm:prSet>
      <dgm:spPr/>
      <dgm:t>
        <a:bodyPr/>
        <a:lstStyle/>
        <a:p>
          <a:endParaRPr lang="ru-RU"/>
        </a:p>
      </dgm:t>
    </dgm:pt>
    <dgm:pt modelId="{D3B175EA-F320-428A-9A52-0F3E8D3EBCCD}" type="pres">
      <dgm:prSet presAssocID="{73FB43CE-6EED-4BDC-BA62-72C2AD818B52}" presName="compNode" presStyleCnt="0"/>
      <dgm:spPr/>
    </dgm:pt>
    <dgm:pt modelId="{B43FC1FA-368F-4DDA-B846-75628EF29F26}" type="pres">
      <dgm:prSet presAssocID="{73FB43CE-6EED-4BDC-BA62-72C2AD818B52}" presName="aNode" presStyleLbl="bgShp" presStyleIdx="0" presStyleCnt="4" custScaleX="88208" custLinFactNeighborX="1514" custLinFactNeighborY="456"/>
      <dgm:spPr/>
      <dgm:t>
        <a:bodyPr/>
        <a:lstStyle/>
        <a:p>
          <a:endParaRPr lang="ru-RU"/>
        </a:p>
      </dgm:t>
    </dgm:pt>
    <dgm:pt modelId="{B1BF88CE-8F19-4FB8-9286-760FE32217BA}" type="pres">
      <dgm:prSet presAssocID="{73FB43CE-6EED-4BDC-BA62-72C2AD818B52}" presName="textNode" presStyleLbl="bgShp" presStyleIdx="0" presStyleCnt="4"/>
      <dgm:spPr/>
      <dgm:t>
        <a:bodyPr/>
        <a:lstStyle/>
        <a:p>
          <a:endParaRPr lang="ru-RU"/>
        </a:p>
      </dgm:t>
    </dgm:pt>
    <dgm:pt modelId="{661EF02C-7AC6-4B83-AF39-0285139BF83F}" type="pres">
      <dgm:prSet presAssocID="{73FB43CE-6EED-4BDC-BA62-72C2AD818B52}" presName="compChildNode" presStyleCnt="0"/>
      <dgm:spPr/>
    </dgm:pt>
    <dgm:pt modelId="{02233FB3-D370-4AC3-918C-FCEA9357BF5F}" type="pres">
      <dgm:prSet presAssocID="{73FB43CE-6EED-4BDC-BA62-72C2AD818B52}" presName="theInnerList" presStyleCnt="0"/>
      <dgm:spPr/>
    </dgm:pt>
    <dgm:pt modelId="{963897E2-2CCC-4B14-A084-7129905FBB60}" type="pres">
      <dgm:prSet presAssocID="{DBD35FF8-5BC7-4E9C-8EC4-FAE408A2C846}" presName="childNode" presStyleLbl="node1" presStyleIdx="0" presStyleCnt="12" custScaleX="107940" custScaleY="550775" custLinFactY="-200000" custLinFactNeighborX="508" custLinFactNeighborY="-226346">
        <dgm:presLayoutVars>
          <dgm:bulletEnabled val="1"/>
        </dgm:presLayoutVars>
      </dgm:prSet>
      <dgm:spPr/>
      <dgm:t>
        <a:bodyPr/>
        <a:lstStyle/>
        <a:p>
          <a:endParaRPr lang="ru-RU"/>
        </a:p>
      </dgm:t>
    </dgm:pt>
    <dgm:pt modelId="{6CB29F4A-0194-4006-9CE0-F955102532C4}" type="pres">
      <dgm:prSet presAssocID="{DBD35FF8-5BC7-4E9C-8EC4-FAE408A2C846}" presName="aSpace2" presStyleCnt="0"/>
      <dgm:spPr/>
    </dgm:pt>
    <dgm:pt modelId="{F0DFEDD5-BD24-44E6-B5BA-208DF5942E9B}" type="pres">
      <dgm:prSet presAssocID="{4125ED9B-18AF-4B6A-872B-B98D19444D31}" presName="childNode" presStyleLbl="node1" presStyleIdx="1" presStyleCnt="12" custScaleX="110823" custScaleY="537093" custLinFactY="-75709" custLinFactNeighborX="-62" custLinFactNeighborY="-100000">
        <dgm:presLayoutVars>
          <dgm:bulletEnabled val="1"/>
        </dgm:presLayoutVars>
      </dgm:prSet>
      <dgm:spPr/>
      <dgm:t>
        <a:bodyPr/>
        <a:lstStyle/>
        <a:p>
          <a:endParaRPr lang="ru-RU"/>
        </a:p>
      </dgm:t>
    </dgm:pt>
    <dgm:pt modelId="{2B0776CD-CD56-46CE-94B1-6013494CDD5D}" type="pres">
      <dgm:prSet presAssocID="{4125ED9B-18AF-4B6A-872B-B98D19444D31}" presName="aSpace2" presStyleCnt="0"/>
      <dgm:spPr/>
    </dgm:pt>
    <dgm:pt modelId="{D7DE3982-1264-4131-9309-EF489E56DEE0}" type="pres">
      <dgm:prSet presAssocID="{A106AA95-903F-4E42-9B45-5D89ECB17717}" presName="childNode" presStyleLbl="node1" presStyleIdx="2" presStyleCnt="12" custScaleX="107995" custScaleY="617821" custLinFactY="-8286" custLinFactNeighborX="-926" custLinFactNeighborY="-100000">
        <dgm:presLayoutVars>
          <dgm:bulletEnabled val="1"/>
        </dgm:presLayoutVars>
      </dgm:prSet>
      <dgm:spPr/>
      <dgm:t>
        <a:bodyPr/>
        <a:lstStyle/>
        <a:p>
          <a:endParaRPr lang="ru-RU"/>
        </a:p>
      </dgm:t>
    </dgm:pt>
    <dgm:pt modelId="{66B50A65-29D5-4FE2-A490-0A3D07958943}" type="pres">
      <dgm:prSet presAssocID="{73FB43CE-6EED-4BDC-BA62-72C2AD818B52}" presName="aSpace" presStyleCnt="0"/>
      <dgm:spPr/>
    </dgm:pt>
    <dgm:pt modelId="{7F33E723-E23E-43A4-927A-BCA652377B5F}" type="pres">
      <dgm:prSet presAssocID="{24A45E04-6ADA-4904-8865-83812390528F}" presName="compNode" presStyleCnt="0"/>
      <dgm:spPr/>
    </dgm:pt>
    <dgm:pt modelId="{EABE806B-EA20-4FEA-B4FB-35D88C3031A8}" type="pres">
      <dgm:prSet presAssocID="{24A45E04-6ADA-4904-8865-83812390528F}" presName="aNode" presStyleLbl="bgShp" presStyleIdx="1" presStyleCnt="4" custScaleX="141546" custLinFactNeighborX="-38" custLinFactNeighborY="-607"/>
      <dgm:spPr/>
      <dgm:t>
        <a:bodyPr/>
        <a:lstStyle/>
        <a:p>
          <a:endParaRPr lang="ru-RU"/>
        </a:p>
      </dgm:t>
    </dgm:pt>
    <dgm:pt modelId="{E7DBC1CD-14B7-4687-BD0E-E3B71D9FBAE5}" type="pres">
      <dgm:prSet presAssocID="{24A45E04-6ADA-4904-8865-83812390528F}" presName="textNode" presStyleLbl="bgShp" presStyleIdx="1" presStyleCnt="4"/>
      <dgm:spPr/>
      <dgm:t>
        <a:bodyPr/>
        <a:lstStyle/>
        <a:p>
          <a:endParaRPr lang="ru-RU"/>
        </a:p>
      </dgm:t>
    </dgm:pt>
    <dgm:pt modelId="{172AC965-5040-4502-B03A-8FB3BCC2D5CC}" type="pres">
      <dgm:prSet presAssocID="{24A45E04-6ADA-4904-8865-83812390528F}" presName="compChildNode" presStyleCnt="0"/>
      <dgm:spPr/>
    </dgm:pt>
    <dgm:pt modelId="{99EB0ABF-3C10-4F84-AF20-ECB45CEDEBDF}" type="pres">
      <dgm:prSet presAssocID="{24A45E04-6ADA-4904-8865-83812390528F}" presName="theInnerList" presStyleCnt="0"/>
      <dgm:spPr/>
    </dgm:pt>
    <dgm:pt modelId="{8A4A652D-0D0C-4AD9-99CE-815CF3DF17B6}" type="pres">
      <dgm:prSet presAssocID="{BA6D445A-2EC1-47E1-9733-B8EDCB8896F4}" presName="childNode" presStyleLbl="node1" presStyleIdx="3" presStyleCnt="12" custScaleX="171286" custScaleY="2000000" custLinFactY="-540847" custLinFactNeighborX="2448" custLinFactNeighborY="-600000">
        <dgm:presLayoutVars>
          <dgm:bulletEnabled val="1"/>
        </dgm:presLayoutVars>
      </dgm:prSet>
      <dgm:spPr/>
      <dgm:t>
        <a:bodyPr/>
        <a:lstStyle/>
        <a:p>
          <a:endParaRPr lang="ru-RU"/>
        </a:p>
      </dgm:t>
    </dgm:pt>
    <dgm:pt modelId="{749D9650-6AB6-460E-90DA-C7096ED4EE10}" type="pres">
      <dgm:prSet presAssocID="{BA6D445A-2EC1-47E1-9733-B8EDCB8896F4}" presName="aSpace2" presStyleCnt="0"/>
      <dgm:spPr/>
    </dgm:pt>
    <dgm:pt modelId="{A6DC171B-C326-46E7-93E6-C23E8E35EA8D}" type="pres">
      <dgm:prSet presAssocID="{C0B8855A-BD13-4344-80CE-8A405C5D7ADE}" presName="childNode" presStyleLbl="node1" presStyleIdx="4" presStyleCnt="12" custScaleX="170874" custScaleY="1973856" custLinFactY="-215944" custLinFactNeighborX="1102" custLinFactNeighborY="-300000">
        <dgm:presLayoutVars>
          <dgm:bulletEnabled val="1"/>
        </dgm:presLayoutVars>
      </dgm:prSet>
      <dgm:spPr/>
      <dgm:t>
        <a:bodyPr/>
        <a:lstStyle/>
        <a:p>
          <a:endParaRPr lang="ru-RU"/>
        </a:p>
      </dgm:t>
    </dgm:pt>
    <dgm:pt modelId="{B18C3B48-1DA6-46C0-9886-3E26F2F1D70A}" type="pres">
      <dgm:prSet presAssocID="{C0B8855A-BD13-4344-80CE-8A405C5D7ADE}" presName="aSpace2" presStyleCnt="0"/>
      <dgm:spPr/>
    </dgm:pt>
    <dgm:pt modelId="{9BD66EB5-314C-436C-BB5C-CDE2B496B9BE}" type="pres">
      <dgm:prSet presAssocID="{A6A985E0-B58C-43E5-B747-2F443BD4730F}" presName="childNode" presStyleLbl="node1" presStyleIdx="5" presStyleCnt="12" custScaleX="160331" custScaleY="1078861" custLinFactY="-33421" custLinFactNeighborX="165" custLinFactNeighborY="-100000">
        <dgm:presLayoutVars>
          <dgm:bulletEnabled val="1"/>
        </dgm:presLayoutVars>
      </dgm:prSet>
      <dgm:spPr/>
      <dgm:t>
        <a:bodyPr/>
        <a:lstStyle/>
        <a:p>
          <a:endParaRPr lang="ru-RU"/>
        </a:p>
      </dgm:t>
    </dgm:pt>
    <dgm:pt modelId="{50DE00D5-5919-4B31-ADD8-0AD06AF613F4}" type="pres">
      <dgm:prSet presAssocID="{24A45E04-6ADA-4904-8865-83812390528F}" presName="aSpace" presStyleCnt="0"/>
      <dgm:spPr/>
    </dgm:pt>
    <dgm:pt modelId="{6CDDB10C-98EE-486E-8465-03229A266CAD}" type="pres">
      <dgm:prSet presAssocID="{2FECC612-2AFA-4840-9DA4-A4D90D830F07}" presName="compNode" presStyleCnt="0"/>
      <dgm:spPr/>
    </dgm:pt>
    <dgm:pt modelId="{1AFFC275-5653-4C23-B444-E80E288E75E6}" type="pres">
      <dgm:prSet presAssocID="{2FECC612-2AFA-4840-9DA4-A4D90D830F07}" presName="aNode" presStyleLbl="bgShp" presStyleIdx="2" presStyleCnt="4" custScaleX="106347" custLinFactNeighborX="-1156"/>
      <dgm:spPr/>
      <dgm:t>
        <a:bodyPr/>
        <a:lstStyle/>
        <a:p>
          <a:endParaRPr lang="ru-RU"/>
        </a:p>
      </dgm:t>
    </dgm:pt>
    <dgm:pt modelId="{16EE5501-0611-48D2-9131-588FA582FB03}" type="pres">
      <dgm:prSet presAssocID="{2FECC612-2AFA-4840-9DA4-A4D90D830F07}" presName="textNode" presStyleLbl="bgShp" presStyleIdx="2" presStyleCnt="4"/>
      <dgm:spPr/>
      <dgm:t>
        <a:bodyPr/>
        <a:lstStyle/>
        <a:p>
          <a:endParaRPr lang="ru-RU"/>
        </a:p>
      </dgm:t>
    </dgm:pt>
    <dgm:pt modelId="{6DAABAE3-1234-458B-9322-24CF0A821797}" type="pres">
      <dgm:prSet presAssocID="{2FECC612-2AFA-4840-9DA4-A4D90D830F07}" presName="compChildNode" presStyleCnt="0"/>
      <dgm:spPr/>
    </dgm:pt>
    <dgm:pt modelId="{A84D8E85-7E21-46F9-8555-8BB829091A16}" type="pres">
      <dgm:prSet presAssocID="{2FECC612-2AFA-4840-9DA4-A4D90D830F07}" presName="theInnerList" presStyleCnt="0"/>
      <dgm:spPr/>
    </dgm:pt>
    <dgm:pt modelId="{5AEF8EDB-A1F5-48D7-9170-D5935D3A260B}" type="pres">
      <dgm:prSet presAssocID="{FEE1F821-242C-4D4F-98C5-BAEAA41BB779}" presName="childNode" presStyleLbl="node1" presStyleIdx="6" presStyleCnt="12" custScaleX="109249" custLinFactY="-19047" custLinFactNeighborX="1477" custLinFactNeighborY="-100000">
        <dgm:presLayoutVars>
          <dgm:bulletEnabled val="1"/>
        </dgm:presLayoutVars>
      </dgm:prSet>
      <dgm:spPr/>
      <dgm:t>
        <a:bodyPr/>
        <a:lstStyle/>
        <a:p>
          <a:endParaRPr lang="ru-RU"/>
        </a:p>
      </dgm:t>
    </dgm:pt>
    <dgm:pt modelId="{7861AF06-B969-4CFC-8B14-152CB07E0FA9}" type="pres">
      <dgm:prSet presAssocID="{FEE1F821-242C-4D4F-98C5-BAEAA41BB779}" presName="aSpace2" presStyleCnt="0"/>
      <dgm:spPr/>
    </dgm:pt>
    <dgm:pt modelId="{0ABFBC5F-EA99-4B0A-9F7B-8032FDC50A6A}" type="pres">
      <dgm:prSet presAssocID="{C91CF3C7-C05E-4E37-BA29-E621A53B0570}" presName="childNode" presStyleLbl="node1" presStyleIdx="7" presStyleCnt="12" custScaleX="108629" custLinFactNeighborX="2563" custLinFactNeighborY="-76929">
        <dgm:presLayoutVars>
          <dgm:bulletEnabled val="1"/>
        </dgm:presLayoutVars>
      </dgm:prSet>
      <dgm:spPr/>
      <dgm:t>
        <a:bodyPr/>
        <a:lstStyle/>
        <a:p>
          <a:endParaRPr lang="ru-RU"/>
        </a:p>
      </dgm:t>
    </dgm:pt>
    <dgm:pt modelId="{02B5F1D6-005B-4391-B10F-A70D4E305953}" type="pres">
      <dgm:prSet presAssocID="{C91CF3C7-C05E-4E37-BA29-E621A53B0570}" presName="aSpace2" presStyleCnt="0"/>
      <dgm:spPr/>
    </dgm:pt>
    <dgm:pt modelId="{85D6BBD8-2B62-443B-82FB-51F20C1D3BE2}" type="pres">
      <dgm:prSet presAssocID="{F6F4E097-EA62-459B-981D-E3E71FB350AA}" presName="childNode" presStyleLbl="node1" presStyleIdx="8" presStyleCnt="12" custScaleX="114053" custScaleY="143526" custLinFactNeighborX="1403" custLinFactNeighborY="-27475">
        <dgm:presLayoutVars>
          <dgm:bulletEnabled val="1"/>
        </dgm:presLayoutVars>
      </dgm:prSet>
      <dgm:spPr/>
      <dgm:t>
        <a:bodyPr/>
        <a:lstStyle/>
        <a:p>
          <a:endParaRPr lang="ru-RU"/>
        </a:p>
      </dgm:t>
    </dgm:pt>
    <dgm:pt modelId="{58799CCF-3427-4BEC-8624-02F5C7B10096}" type="pres">
      <dgm:prSet presAssocID="{2FECC612-2AFA-4840-9DA4-A4D90D830F07}" presName="aSpace" presStyleCnt="0"/>
      <dgm:spPr/>
    </dgm:pt>
    <dgm:pt modelId="{F347C147-B2E0-43DC-B100-EC0220AE15AC}" type="pres">
      <dgm:prSet presAssocID="{81BD91A7-5452-45E8-8264-336C060249E5}" presName="compNode" presStyleCnt="0"/>
      <dgm:spPr/>
    </dgm:pt>
    <dgm:pt modelId="{CAA02620-5430-4126-B51E-EF9764978A04}" type="pres">
      <dgm:prSet presAssocID="{81BD91A7-5452-45E8-8264-336C060249E5}" presName="aNode" presStyleLbl="bgShp" presStyleIdx="3" presStyleCnt="4"/>
      <dgm:spPr/>
      <dgm:t>
        <a:bodyPr/>
        <a:lstStyle/>
        <a:p>
          <a:endParaRPr lang="ru-RU"/>
        </a:p>
      </dgm:t>
    </dgm:pt>
    <dgm:pt modelId="{D5744E15-5EDF-4B0F-A5B8-08F61CE26584}" type="pres">
      <dgm:prSet presAssocID="{81BD91A7-5452-45E8-8264-336C060249E5}" presName="textNode" presStyleLbl="bgShp" presStyleIdx="3" presStyleCnt="4"/>
      <dgm:spPr/>
      <dgm:t>
        <a:bodyPr/>
        <a:lstStyle/>
        <a:p>
          <a:endParaRPr lang="ru-RU"/>
        </a:p>
      </dgm:t>
    </dgm:pt>
    <dgm:pt modelId="{389B69AA-F816-415F-8BDF-7B2892D6AFE6}" type="pres">
      <dgm:prSet presAssocID="{81BD91A7-5452-45E8-8264-336C060249E5}" presName="compChildNode" presStyleCnt="0"/>
      <dgm:spPr/>
    </dgm:pt>
    <dgm:pt modelId="{82C235E6-C1DA-4552-AD40-94CFDD9ABADD}" type="pres">
      <dgm:prSet presAssocID="{81BD91A7-5452-45E8-8264-336C060249E5}" presName="theInnerList" presStyleCnt="0"/>
      <dgm:spPr/>
    </dgm:pt>
    <dgm:pt modelId="{2B461290-9CC5-4866-B5FA-390DB638AC7D}" type="pres">
      <dgm:prSet presAssocID="{47C1F6F0-1D7A-45AB-83CB-80C0DB1BBAE5}" presName="childNode" presStyleLbl="node1" presStyleIdx="9" presStyleCnt="12" custScaleX="112209" custLinFactY="-20863" custLinFactNeighborX="-594" custLinFactNeighborY="-100000">
        <dgm:presLayoutVars>
          <dgm:bulletEnabled val="1"/>
        </dgm:presLayoutVars>
      </dgm:prSet>
      <dgm:spPr/>
      <dgm:t>
        <a:bodyPr/>
        <a:lstStyle/>
        <a:p>
          <a:endParaRPr lang="ru-RU"/>
        </a:p>
      </dgm:t>
    </dgm:pt>
    <dgm:pt modelId="{894F3A3B-671C-49B2-8802-763574C80535}" type="pres">
      <dgm:prSet presAssocID="{47C1F6F0-1D7A-45AB-83CB-80C0DB1BBAE5}" presName="aSpace2" presStyleCnt="0"/>
      <dgm:spPr/>
    </dgm:pt>
    <dgm:pt modelId="{C00E637F-58DA-40C9-8B31-49D90E1300E1}" type="pres">
      <dgm:prSet presAssocID="{73D6B762-C1D6-4EA3-845C-4EEE99DAA05D}" presName="childNode" presStyleLbl="node1" presStyleIdx="10" presStyleCnt="12" custScaleX="112229" custScaleY="118079" custLinFactNeighborX="1424" custLinFactNeighborY="-87679">
        <dgm:presLayoutVars>
          <dgm:bulletEnabled val="1"/>
        </dgm:presLayoutVars>
      </dgm:prSet>
      <dgm:spPr/>
      <dgm:t>
        <a:bodyPr/>
        <a:lstStyle/>
        <a:p>
          <a:endParaRPr lang="ru-RU"/>
        </a:p>
      </dgm:t>
    </dgm:pt>
    <dgm:pt modelId="{B30BCC26-A536-4958-A02B-C1806247A4D5}" type="pres">
      <dgm:prSet presAssocID="{73D6B762-C1D6-4EA3-845C-4EEE99DAA05D}" presName="aSpace2" presStyleCnt="0"/>
      <dgm:spPr/>
    </dgm:pt>
    <dgm:pt modelId="{A65146B9-BD00-425C-9AD0-33DCD27A1709}" type="pres">
      <dgm:prSet presAssocID="{C39C5D3D-134F-461A-A71C-C9EF27179213}" presName="childNode" presStyleLbl="node1" presStyleIdx="11" presStyleCnt="12" custScaleX="110139" custLinFactNeighborX="1993" custLinFactNeighborY="-87679">
        <dgm:presLayoutVars>
          <dgm:bulletEnabled val="1"/>
        </dgm:presLayoutVars>
      </dgm:prSet>
      <dgm:spPr/>
      <dgm:t>
        <a:bodyPr/>
        <a:lstStyle/>
        <a:p>
          <a:endParaRPr lang="ru-RU"/>
        </a:p>
      </dgm:t>
    </dgm:pt>
  </dgm:ptLst>
  <dgm:cxnLst>
    <dgm:cxn modelId="{E097FA2F-8CDA-4A00-BA39-80D00EC24252}" type="presOf" srcId="{81BD91A7-5452-45E8-8264-336C060249E5}" destId="{D5744E15-5EDF-4B0F-A5B8-08F61CE26584}" srcOrd="1" destOrd="0" presId="urn:microsoft.com/office/officeart/2005/8/layout/lProcess2"/>
    <dgm:cxn modelId="{83ACCEC0-105F-4D40-B3D7-F5C3E5DAC19E}" srcId="{B4402297-D00A-45E8-9620-1F19D89219F9}" destId="{24A45E04-6ADA-4904-8865-83812390528F}" srcOrd="1" destOrd="0" parTransId="{46730313-2592-48C4-95DD-152E5AA371C0}" sibTransId="{33A54A7B-EED2-427C-9120-732783214356}"/>
    <dgm:cxn modelId="{7F11B904-7ACA-43B5-B804-B5A3F0868431}" type="presOf" srcId="{F6F4E097-EA62-459B-981D-E3E71FB350AA}" destId="{85D6BBD8-2B62-443B-82FB-51F20C1D3BE2}" srcOrd="0" destOrd="0" presId="urn:microsoft.com/office/officeart/2005/8/layout/lProcess2"/>
    <dgm:cxn modelId="{551EE3A2-0383-4029-9F3E-84BCCD168396}" type="presOf" srcId="{B4402297-D00A-45E8-9620-1F19D89219F9}" destId="{3A3CF1B2-9E5D-4424-AA1D-EE59F5827CB5}" srcOrd="0" destOrd="0" presId="urn:microsoft.com/office/officeart/2005/8/layout/lProcess2"/>
    <dgm:cxn modelId="{666B337F-2120-4766-8854-16F8518DE7AC}" srcId="{24A45E04-6ADA-4904-8865-83812390528F}" destId="{C0B8855A-BD13-4344-80CE-8A405C5D7ADE}" srcOrd="1" destOrd="0" parTransId="{1C6CAB93-9CA2-45E1-82ED-3816CF921928}" sibTransId="{B807F9D8-7DB7-4771-93B3-CDCB2AFCC235}"/>
    <dgm:cxn modelId="{630E06F8-D150-4BDE-A8CB-33C895BE177D}" type="presOf" srcId="{C39C5D3D-134F-461A-A71C-C9EF27179213}" destId="{A65146B9-BD00-425C-9AD0-33DCD27A1709}" srcOrd="0" destOrd="0" presId="urn:microsoft.com/office/officeart/2005/8/layout/lProcess2"/>
    <dgm:cxn modelId="{837109D2-EBB0-4A42-ABFE-FED0DF591567}" type="presOf" srcId="{FEE1F821-242C-4D4F-98C5-BAEAA41BB779}" destId="{5AEF8EDB-A1F5-48D7-9170-D5935D3A260B}" srcOrd="0" destOrd="0" presId="urn:microsoft.com/office/officeart/2005/8/layout/lProcess2"/>
    <dgm:cxn modelId="{D98681FC-3D16-4EEC-9267-77F334BBF18A}" srcId="{B4402297-D00A-45E8-9620-1F19D89219F9}" destId="{2FECC612-2AFA-4840-9DA4-A4D90D830F07}" srcOrd="2" destOrd="0" parTransId="{58D06896-96AB-4A22-BF00-16AB6163CFBB}" sibTransId="{0E457A4F-D47E-4F6F-98A0-5932C0FB2038}"/>
    <dgm:cxn modelId="{0411FD0F-920E-4636-A100-6534D20F1096}" srcId="{B4402297-D00A-45E8-9620-1F19D89219F9}" destId="{73FB43CE-6EED-4BDC-BA62-72C2AD818B52}" srcOrd="0" destOrd="0" parTransId="{D88C4D47-D15F-4586-AD17-69976397784F}" sibTransId="{C05EAEBC-25EC-4791-8F2A-64C6615F776F}"/>
    <dgm:cxn modelId="{4D5DC729-BE87-4C4C-BFCC-81CAA9A3A159}" type="presOf" srcId="{BA6D445A-2EC1-47E1-9733-B8EDCB8896F4}" destId="{8A4A652D-0D0C-4AD9-99CE-815CF3DF17B6}" srcOrd="0" destOrd="0" presId="urn:microsoft.com/office/officeart/2005/8/layout/lProcess2"/>
    <dgm:cxn modelId="{E2655ADA-368C-44F4-903E-A86859938836}" srcId="{73FB43CE-6EED-4BDC-BA62-72C2AD818B52}" destId="{DBD35FF8-5BC7-4E9C-8EC4-FAE408A2C846}" srcOrd="0" destOrd="0" parTransId="{421B400F-4A67-445F-85AB-4D9A1F46D079}" sibTransId="{C3FC0508-163D-47BF-8CC7-32ABE63C1264}"/>
    <dgm:cxn modelId="{A08673FB-7AD9-478B-8436-4C3CB07632D2}" type="presOf" srcId="{73D6B762-C1D6-4EA3-845C-4EEE99DAA05D}" destId="{C00E637F-58DA-40C9-8B31-49D90E1300E1}" srcOrd="0" destOrd="0" presId="urn:microsoft.com/office/officeart/2005/8/layout/lProcess2"/>
    <dgm:cxn modelId="{213402BF-B4CC-45E4-B16D-217F130D4A1A}" srcId="{81BD91A7-5452-45E8-8264-336C060249E5}" destId="{47C1F6F0-1D7A-45AB-83CB-80C0DB1BBAE5}" srcOrd="0" destOrd="0" parTransId="{121A95E1-D670-4F9E-A17B-933AC5892163}" sibTransId="{0B139A4B-DA4C-4FFD-B3CB-687B157D8253}"/>
    <dgm:cxn modelId="{70A3674C-61F6-4FE6-859E-19513897C1A4}" srcId="{24A45E04-6ADA-4904-8865-83812390528F}" destId="{BA6D445A-2EC1-47E1-9733-B8EDCB8896F4}" srcOrd="0" destOrd="0" parTransId="{17F8C7BA-A0E2-4CDF-B927-B6EBF6FF996C}" sibTransId="{4F611389-D5AB-4C56-8AD8-834E7776FE7B}"/>
    <dgm:cxn modelId="{AD936D08-33FF-4555-883E-6207D161A528}" srcId="{73FB43CE-6EED-4BDC-BA62-72C2AD818B52}" destId="{4125ED9B-18AF-4B6A-872B-B98D19444D31}" srcOrd="1" destOrd="0" parTransId="{99DB9CDE-A157-43B9-82CA-B0CF86B4D634}" sibTransId="{8FCA8E8A-44DE-463B-9824-709DB02FCB3C}"/>
    <dgm:cxn modelId="{691906C1-C862-4D48-BD2D-4306DF81BD26}" type="presOf" srcId="{2FECC612-2AFA-4840-9DA4-A4D90D830F07}" destId="{16EE5501-0611-48D2-9131-588FA582FB03}" srcOrd="1" destOrd="0" presId="urn:microsoft.com/office/officeart/2005/8/layout/lProcess2"/>
    <dgm:cxn modelId="{BF7486D5-34C1-455B-8A93-32AFB29B78AC}" srcId="{81BD91A7-5452-45E8-8264-336C060249E5}" destId="{C39C5D3D-134F-461A-A71C-C9EF27179213}" srcOrd="2" destOrd="0" parTransId="{50904721-9EBC-401B-AF53-194C03328D7A}" sibTransId="{7F387E4B-4A6F-4AAA-A59F-5A05ABDFD07D}"/>
    <dgm:cxn modelId="{DA588993-CB8F-4BEC-89EB-12D32D8C3B91}" type="presOf" srcId="{A106AA95-903F-4E42-9B45-5D89ECB17717}" destId="{D7DE3982-1264-4131-9309-EF489E56DEE0}" srcOrd="0" destOrd="0" presId="urn:microsoft.com/office/officeart/2005/8/layout/lProcess2"/>
    <dgm:cxn modelId="{B61D3F68-02B0-4856-AABA-CB502789C212}" type="presOf" srcId="{81BD91A7-5452-45E8-8264-336C060249E5}" destId="{CAA02620-5430-4126-B51E-EF9764978A04}" srcOrd="0" destOrd="0" presId="urn:microsoft.com/office/officeart/2005/8/layout/lProcess2"/>
    <dgm:cxn modelId="{6F76B32B-5FDB-48A7-8CB4-517D2BA1B298}" type="presOf" srcId="{2FECC612-2AFA-4840-9DA4-A4D90D830F07}" destId="{1AFFC275-5653-4C23-B444-E80E288E75E6}" srcOrd="0" destOrd="0" presId="urn:microsoft.com/office/officeart/2005/8/layout/lProcess2"/>
    <dgm:cxn modelId="{9B462742-0865-49E0-A239-07122D921CA4}" srcId="{2FECC612-2AFA-4840-9DA4-A4D90D830F07}" destId="{FEE1F821-242C-4D4F-98C5-BAEAA41BB779}" srcOrd="0" destOrd="0" parTransId="{4719365E-E53F-42C7-A972-3A88028E3C4E}" sibTransId="{9D27E10B-91B2-4FE9-9DDA-6A40BF71EDA1}"/>
    <dgm:cxn modelId="{BDCDFA16-35B3-4B7A-B977-2C99BD57497C}" type="presOf" srcId="{C91CF3C7-C05E-4E37-BA29-E621A53B0570}" destId="{0ABFBC5F-EA99-4B0A-9F7B-8032FDC50A6A}" srcOrd="0" destOrd="0" presId="urn:microsoft.com/office/officeart/2005/8/layout/lProcess2"/>
    <dgm:cxn modelId="{3E4DA718-851B-4397-9A3C-4598960CBC43}" type="presOf" srcId="{73FB43CE-6EED-4BDC-BA62-72C2AD818B52}" destId="{B43FC1FA-368F-4DDA-B846-75628EF29F26}" srcOrd="0" destOrd="0" presId="urn:microsoft.com/office/officeart/2005/8/layout/lProcess2"/>
    <dgm:cxn modelId="{B0F7BC36-41A9-4921-8D8A-340650A4F237}" srcId="{81BD91A7-5452-45E8-8264-336C060249E5}" destId="{73D6B762-C1D6-4EA3-845C-4EEE99DAA05D}" srcOrd="1" destOrd="0" parTransId="{A9B97438-FD61-4DA7-BC02-70C37A491014}" sibTransId="{0581ADDE-6551-487C-A439-8F674672F411}"/>
    <dgm:cxn modelId="{E4941A5F-A315-4B9B-926F-B0DE18332419}" srcId="{B4402297-D00A-45E8-9620-1F19D89219F9}" destId="{81BD91A7-5452-45E8-8264-336C060249E5}" srcOrd="3" destOrd="0" parTransId="{4394822B-2C75-418B-A4EE-15E01AFD991E}" sibTransId="{389290E8-5271-4A4C-88B9-864D5A4DDD0D}"/>
    <dgm:cxn modelId="{5CC86D68-9B8D-46D4-8339-7037444F46B2}" srcId="{2FECC612-2AFA-4840-9DA4-A4D90D830F07}" destId="{F6F4E097-EA62-459B-981D-E3E71FB350AA}" srcOrd="2" destOrd="0" parTransId="{455D92A1-E1A6-47F9-A62E-5DD93B1D9248}" sibTransId="{1C488B0F-6B57-4087-95E8-6A382F887C95}"/>
    <dgm:cxn modelId="{3820F505-6475-4FA4-B43B-06B04E4AC8EC}" type="presOf" srcId="{24A45E04-6ADA-4904-8865-83812390528F}" destId="{E7DBC1CD-14B7-4687-BD0E-E3B71D9FBAE5}" srcOrd="1" destOrd="0" presId="urn:microsoft.com/office/officeart/2005/8/layout/lProcess2"/>
    <dgm:cxn modelId="{BD3E65F6-81A4-495B-8F42-5D939CD2A409}" type="presOf" srcId="{24A45E04-6ADA-4904-8865-83812390528F}" destId="{EABE806B-EA20-4FEA-B4FB-35D88C3031A8}" srcOrd="0" destOrd="0" presId="urn:microsoft.com/office/officeart/2005/8/layout/lProcess2"/>
    <dgm:cxn modelId="{6463ED3E-B3B1-4025-BBAA-6977C239A7F2}" type="presOf" srcId="{4125ED9B-18AF-4B6A-872B-B98D19444D31}" destId="{F0DFEDD5-BD24-44E6-B5BA-208DF5942E9B}" srcOrd="0" destOrd="0" presId="urn:microsoft.com/office/officeart/2005/8/layout/lProcess2"/>
    <dgm:cxn modelId="{51B0B352-18B3-4656-812A-021B96EF4526}" srcId="{2FECC612-2AFA-4840-9DA4-A4D90D830F07}" destId="{C91CF3C7-C05E-4E37-BA29-E621A53B0570}" srcOrd="1" destOrd="0" parTransId="{16744D77-9484-40C6-8824-48D3681B3511}" sibTransId="{33BB6507-BDE4-4F43-9CBF-661779E16036}"/>
    <dgm:cxn modelId="{8C325F4E-3739-4E69-818D-C363071840F4}" type="presOf" srcId="{73FB43CE-6EED-4BDC-BA62-72C2AD818B52}" destId="{B1BF88CE-8F19-4FB8-9286-760FE32217BA}" srcOrd="1" destOrd="0" presId="urn:microsoft.com/office/officeart/2005/8/layout/lProcess2"/>
    <dgm:cxn modelId="{754FD840-945C-4B1D-B5B9-E13524FB3B5E}" srcId="{73FB43CE-6EED-4BDC-BA62-72C2AD818B52}" destId="{A106AA95-903F-4E42-9B45-5D89ECB17717}" srcOrd="2" destOrd="0" parTransId="{23969EBB-5CE7-44C4-92A2-15EA6C43D3F2}" sibTransId="{20E6C434-4EA5-49BE-B870-81736F523997}"/>
    <dgm:cxn modelId="{82852FFC-72B5-40E7-B49B-CA87667DC15D}" type="presOf" srcId="{A6A985E0-B58C-43E5-B747-2F443BD4730F}" destId="{9BD66EB5-314C-436C-BB5C-CDE2B496B9BE}" srcOrd="0" destOrd="0" presId="urn:microsoft.com/office/officeart/2005/8/layout/lProcess2"/>
    <dgm:cxn modelId="{24CDFA90-7484-45B5-A67A-4B65BAA3FD06}" type="presOf" srcId="{47C1F6F0-1D7A-45AB-83CB-80C0DB1BBAE5}" destId="{2B461290-9CC5-4866-B5FA-390DB638AC7D}" srcOrd="0" destOrd="0" presId="urn:microsoft.com/office/officeart/2005/8/layout/lProcess2"/>
    <dgm:cxn modelId="{591DA676-C1FC-4336-8695-1EEDC4BA667C}" srcId="{24A45E04-6ADA-4904-8865-83812390528F}" destId="{A6A985E0-B58C-43E5-B747-2F443BD4730F}" srcOrd="2" destOrd="0" parTransId="{58808E9A-8257-435B-938A-CAC630EA422B}" sibTransId="{06C7BD70-A4A0-42D2-B243-1213DCD95825}"/>
    <dgm:cxn modelId="{64A7B75C-7372-40A5-98CF-38FDAAB1B899}" type="presOf" srcId="{DBD35FF8-5BC7-4E9C-8EC4-FAE408A2C846}" destId="{963897E2-2CCC-4B14-A084-7129905FBB60}" srcOrd="0" destOrd="0" presId="urn:microsoft.com/office/officeart/2005/8/layout/lProcess2"/>
    <dgm:cxn modelId="{AD88425B-58A6-4279-A474-E7F36019EEA7}" type="presOf" srcId="{C0B8855A-BD13-4344-80CE-8A405C5D7ADE}" destId="{A6DC171B-C326-46E7-93E6-C23E8E35EA8D}" srcOrd="0" destOrd="0" presId="urn:microsoft.com/office/officeart/2005/8/layout/lProcess2"/>
    <dgm:cxn modelId="{D58CC3A0-8027-4302-A420-8708DD3541F8}" type="presParOf" srcId="{3A3CF1B2-9E5D-4424-AA1D-EE59F5827CB5}" destId="{D3B175EA-F320-428A-9A52-0F3E8D3EBCCD}" srcOrd="0" destOrd="0" presId="urn:microsoft.com/office/officeart/2005/8/layout/lProcess2"/>
    <dgm:cxn modelId="{C761FFD7-E8A7-4E1B-B97B-376BCD66B5A9}" type="presParOf" srcId="{D3B175EA-F320-428A-9A52-0F3E8D3EBCCD}" destId="{B43FC1FA-368F-4DDA-B846-75628EF29F26}" srcOrd="0" destOrd="0" presId="urn:microsoft.com/office/officeart/2005/8/layout/lProcess2"/>
    <dgm:cxn modelId="{E041DBA7-349C-44C5-831D-35A9B842C700}" type="presParOf" srcId="{D3B175EA-F320-428A-9A52-0F3E8D3EBCCD}" destId="{B1BF88CE-8F19-4FB8-9286-760FE32217BA}" srcOrd="1" destOrd="0" presId="urn:microsoft.com/office/officeart/2005/8/layout/lProcess2"/>
    <dgm:cxn modelId="{B092D13E-3BBB-4ECC-9483-DC416EC4D708}" type="presParOf" srcId="{D3B175EA-F320-428A-9A52-0F3E8D3EBCCD}" destId="{661EF02C-7AC6-4B83-AF39-0285139BF83F}" srcOrd="2" destOrd="0" presId="urn:microsoft.com/office/officeart/2005/8/layout/lProcess2"/>
    <dgm:cxn modelId="{4BDF95B6-781F-400B-BAB0-ED739B954A39}" type="presParOf" srcId="{661EF02C-7AC6-4B83-AF39-0285139BF83F}" destId="{02233FB3-D370-4AC3-918C-FCEA9357BF5F}" srcOrd="0" destOrd="0" presId="urn:microsoft.com/office/officeart/2005/8/layout/lProcess2"/>
    <dgm:cxn modelId="{49CC5565-4A3E-4728-9DA9-5098A5B27731}" type="presParOf" srcId="{02233FB3-D370-4AC3-918C-FCEA9357BF5F}" destId="{963897E2-2CCC-4B14-A084-7129905FBB60}" srcOrd="0" destOrd="0" presId="urn:microsoft.com/office/officeart/2005/8/layout/lProcess2"/>
    <dgm:cxn modelId="{717F7DC1-B922-46A8-9DBA-C49CF2FB1863}" type="presParOf" srcId="{02233FB3-D370-4AC3-918C-FCEA9357BF5F}" destId="{6CB29F4A-0194-4006-9CE0-F955102532C4}" srcOrd="1" destOrd="0" presId="urn:microsoft.com/office/officeart/2005/8/layout/lProcess2"/>
    <dgm:cxn modelId="{F7F4DD9A-E5D6-4EA0-B2CE-37EA76A5F670}" type="presParOf" srcId="{02233FB3-D370-4AC3-918C-FCEA9357BF5F}" destId="{F0DFEDD5-BD24-44E6-B5BA-208DF5942E9B}" srcOrd="2" destOrd="0" presId="urn:microsoft.com/office/officeart/2005/8/layout/lProcess2"/>
    <dgm:cxn modelId="{136B7A1F-F7B4-4A0B-9C6A-11D50139158B}" type="presParOf" srcId="{02233FB3-D370-4AC3-918C-FCEA9357BF5F}" destId="{2B0776CD-CD56-46CE-94B1-6013494CDD5D}" srcOrd="3" destOrd="0" presId="urn:microsoft.com/office/officeart/2005/8/layout/lProcess2"/>
    <dgm:cxn modelId="{FADDF004-9E73-474A-B6A6-595837210436}" type="presParOf" srcId="{02233FB3-D370-4AC3-918C-FCEA9357BF5F}" destId="{D7DE3982-1264-4131-9309-EF489E56DEE0}" srcOrd="4" destOrd="0" presId="urn:microsoft.com/office/officeart/2005/8/layout/lProcess2"/>
    <dgm:cxn modelId="{43C4B3E5-5B07-42CE-B1C0-B85C986EECD7}" type="presParOf" srcId="{3A3CF1B2-9E5D-4424-AA1D-EE59F5827CB5}" destId="{66B50A65-29D5-4FE2-A490-0A3D07958943}" srcOrd="1" destOrd="0" presId="urn:microsoft.com/office/officeart/2005/8/layout/lProcess2"/>
    <dgm:cxn modelId="{1F12CD60-944F-4561-AD4B-7E581099F080}" type="presParOf" srcId="{3A3CF1B2-9E5D-4424-AA1D-EE59F5827CB5}" destId="{7F33E723-E23E-43A4-927A-BCA652377B5F}" srcOrd="2" destOrd="0" presId="urn:microsoft.com/office/officeart/2005/8/layout/lProcess2"/>
    <dgm:cxn modelId="{D2A46F00-8260-4C0C-8006-D46DEC3896F3}" type="presParOf" srcId="{7F33E723-E23E-43A4-927A-BCA652377B5F}" destId="{EABE806B-EA20-4FEA-B4FB-35D88C3031A8}" srcOrd="0" destOrd="0" presId="urn:microsoft.com/office/officeart/2005/8/layout/lProcess2"/>
    <dgm:cxn modelId="{66502038-3833-476B-AC8B-1E6050800EAD}" type="presParOf" srcId="{7F33E723-E23E-43A4-927A-BCA652377B5F}" destId="{E7DBC1CD-14B7-4687-BD0E-E3B71D9FBAE5}" srcOrd="1" destOrd="0" presId="urn:microsoft.com/office/officeart/2005/8/layout/lProcess2"/>
    <dgm:cxn modelId="{6391CF36-1C5F-4A5D-99EA-74D54A9BEE68}" type="presParOf" srcId="{7F33E723-E23E-43A4-927A-BCA652377B5F}" destId="{172AC965-5040-4502-B03A-8FB3BCC2D5CC}" srcOrd="2" destOrd="0" presId="urn:microsoft.com/office/officeart/2005/8/layout/lProcess2"/>
    <dgm:cxn modelId="{29AECC6D-1E7E-44B7-9ADA-E98C01F19F9D}" type="presParOf" srcId="{172AC965-5040-4502-B03A-8FB3BCC2D5CC}" destId="{99EB0ABF-3C10-4F84-AF20-ECB45CEDEBDF}" srcOrd="0" destOrd="0" presId="urn:microsoft.com/office/officeart/2005/8/layout/lProcess2"/>
    <dgm:cxn modelId="{0346CF4C-D6A3-4A72-9851-C947386DC1A0}" type="presParOf" srcId="{99EB0ABF-3C10-4F84-AF20-ECB45CEDEBDF}" destId="{8A4A652D-0D0C-4AD9-99CE-815CF3DF17B6}" srcOrd="0" destOrd="0" presId="urn:microsoft.com/office/officeart/2005/8/layout/lProcess2"/>
    <dgm:cxn modelId="{BECCE820-8CDE-43E7-BC28-519483F47990}" type="presParOf" srcId="{99EB0ABF-3C10-4F84-AF20-ECB45CEDEBDF}" destId="{749D9650-6AB6-460E-90DA-C7096ED4EE10}" srcOrd="1" destOrd="0" presId="urn:microsoft.com/office/officeart/2005/8/layout/lProcess2"/>
    <dgm:cxn modelId="{EB117077-4F20-4AE8-B982-73D28489CCDA}" type="presParOf" srcId="{99EB0ABF-3C10-4F84-AF20-ECB45CEDEBDF}" destId="{A6DC171B-C326-46E7-93E6-C23E8E35EA8D}" srcOrd="2" destOrd="0" presId="urn:microsoft.com/office/officeart/2005/8/layout/lProcess2"/>
    <dgm:cxn modelId="{657F1EA6-97FD-470E-9A7C-B35BCFD79E09}" type="presParOf" srcId="{99EB0ABF-3C10-4F84-AF20-ECB45CEDEBDF}" destId="{B18C3B48-1DA6-46C0-9886-3E26F2F1D70A}" srcOrd="3" destOrd="0" presId="urn:microsoft.com/office/officeart/2005/8/layout/lProcess2"/>
    <dgm:cxn modelId="{675F699F-E0E1-4773-AB38-8DC0BA6DB438}" type="presParOf" srcId="{99EB0ABF-3C10-4F84-AF20-ECB45CEDEBDF}" destId="{9BD66EB5-314C-436C-BB5C-CDE2B496B9BE}" srcOrd="4" destOrd="0" presId="urn:microsoft.com/office/officeart/2005/8/layout/lProcess2"/>
    <dgm:cxn modelId="{824961E2-9B18-408F-9B70-1948CD70922B}" type="presParOf" srcId="{3A3CF1B2-9E5D-4424-AA1D-EE59F5827CB5}" destId="{50DE00D5-5919-4B31-ADD8-0AD06AF613F4}" srcOrd="3" destOrd="0" presId="urn:microsoft.com/office/officeart/2005/8/layout/lProcess2"/>
    <dgm:cxn modelId="{D7DA66E2-F329-4EC6-95C4-D537D3713830}" type="presParOf" srcId="{3A3CF1B2-9E5D-4424-AA1D-EE59F5827CB5}" destId="{6CDDB10C-98EE-486E-8465-03229A266CAD}" srcOrd="4" destOrd="0" presId="urn:microsoft.com/office/officeart/2005/8/layout/lProcess2"/>
    <dgm:cxn modelId="{D94FE708-325C-44C3-9CD1-43C6AF2375E4}" type="presParOf" srcId="{6CDDB10C-98EE-486E-8465-03229A266CAD}" destId="{1AFFC275-5653-4C23-B444-E80E288E75E6}" srcOrd="0" destOrd="0" presId="urn:microsoft.com/office/officeart/2005/8/layout/lProcess2"/>
    <dgm:cxn modelId="{7AF6309D-C2F2-4C66-8D24-2FC080268386}" type="presParOf" srcId="{6CDDB10C-98EE-486E-8465-03229A266CAD}" destId="{16EE5501-0611-48D2-9131-588FA582FB03}" srcOrd="1" destOrd="0" presId="urn:microsoft.com/office/officeart/2005/8/layout/lProcess2"/>
    <dgm:cxn modelId="{56A232FC-9F75-4DD5-8D0D-17AC7A3E37CC}" type="presParOf" srcId="{6CDDB10C-98EE-486E-8465-03229A266CAD}" destId="{6DAABAE3-1234-458B-9322-24CF0A821797}" srcOrd="2" destOrd="0" presId="urn:microsoft.com/office/officeart/2005/8/layout/lProcess2"/>
    <dgm:cxn modelId="{8E0A3537-A6AF-4001-873D-39FBA082D58D}" type="presParOf" srcId="{6DAABAE3-1234-458B-9322-24CF0A821797}" destId="{A84D8E85-7E21-46F9-8555-8BB829091A16}" srcOrd="0" destOrd="0" presId="urn:microsoft.com/office/officeart/2005/8/layout/lProcess2"/>
    <dgm:cxn modelId="{CEE216E2-3EE2-4378-AEFD-46D279243571}" type="presParOf" srcId="{A84D8E85-7E21-46F9-8555-8BB829091A16}" destId="{5AEF8EDB-A1F5-48D7-9170-D5935D3A260B}" srcOrd="0" destOrd="0" presId="urn:microsoft.com/office/officeart/2005/8/layout/lProcess2"/>
    <dgm:cxn modelId="{7AEB3EE2-FB44-4D89-8438-E33414A44C67}" type="presParOf" srcId="{A84D8E85-7E21-46F9-8555-8BB829091A16}" destId="{7861AF06-B969-4CFC-8B14-152CB07E0FA9}" srcOrd="1" destOrd="0" presId="urn:microsoft.com/office/officeart/2005/8/layout/lProcess2"/>
    <dgm:cxn modelId="{529214D0-ABCC-4B46-98C7-768AF0AE6C21}" type="presParOf" srcId="{A84D8E85-7E21-46F9-8555-8BB829091A16}" destId="{0ABFBC5F-EA99-4B0A-9F7B-8032FDC50A6A}" srcOrd="2" destOrd="0" presId="urn:microsoft.com/office/officeart/2005/8/layout/lProcess2"/>
    <dgm:cxn modelId="{838C2D9D-AED4-4687-99FA-4076F5FF552D}" type="presParOf" srcId="{A84D8E85-7E21-46F9-8555-8BB829091A16}" destId="{02B5F1D6-005B-4391-B10F-A70D4E305953}" srcOrd="3" destOrd="0" presId="urn:microsoft.com/office/officeart/2005/8/layout/lProcess2"/>
    <dgm:cxn modelId="{898B3F41-E486-4D6E-8B32-6007C1C93D0C}" type="presParOf" srcId="{A84D8E85-7E21-46F9-8555-8BB829091A16}" destId="{85D6BBD8-2B62-443B-82FB-51F20C1D3BE2}" srcOrd="4" destOrd="0" presId="urn:microsoft.com/office/officeart/2005/8/layout/lProcess2"/>
    <dgm:cxn modelId="{549CB511-6BC8-4314-A985-B96B1639F2CA}" type="presParOf" srcId="{3A3CF1B2-9E5D-4424-AA1D-EE59F5827CB5}" destId="{58799CCF-3427-4BEC-8624-02F5C7B10096}" srcOrd="5" destOrd="0" presId="urn:microsoft.com/office/officeart/2005/8/layout/lProcess2"/>
    <dgm:cxn modelId="{E5A67F4E-0599-47CE-B24B-F8EEB277E35F}" type="presParOf" srcId="{3A3CF1B2-9E5D-4424-AA1D-EE59F5827CB5}" destId="{F347C147-B2E0-43DC-B100-EC0220AE15AC}" srcOrd="6" destOrd="0" presId="urn:microsoft.com/office/officeart/2005/8/layout/lProcess2"/>
    <dgm:cxn modelId="{2BE906E3-856D-4664-AD95-437F37CD8229}" type="presParOf" srcId="{F347C147-B2E0-43DC-B100-EC0220AE15AC}" destId="{CAA02620-5430-4126-B51E-EF9764978A04}" srcOrd="0" destOrd="0" presId="urn:microsoft.com/office/officeart/2005/8/layout/lProcess2"/>
    <dgm:cxn modelId="{CC191281-40AD-4D0E-B751-0F13E52B0041}" type="presParOf" srcId="{F347C147-B2E0-43DC-B100-EC0220AE15AC}" destId="{D5744E15-5EDF-4B0F-A5B8-08F61CE26584}" srcOrd="1" destOrd="0" presId="urn:microsoft.com/office/officeart/2005/8/layout/lProcess2"/>
    <dgm:cxn modelId="{07622DEA-D2A8-4F05-859D-35F749090A26}" type="presParOf" srcId="{F347C147-B2E0-43DC-B100-EC0220AE15AC}" destId="{389B69AA-F816-415F-8BDF-7B2892D6AFE6}" srcOrd="2" destOrd="0" presId="urn:microsoft.com/office/officeart/2005/8/layout/lProcess2"/>
    <dgm:cxn modelId="{685BF21E-CE19-47C9-B9F6-8726F3627C4F}" type="presParOf" srcId="{389B69AA-F816-415F-8BDF-7B2892D6AFE6}" destId="{82C235E6-C1DA-4552-AD40-94CFDD9ABADD}" srcOrd="0" destOrd="0" presId="urn:microsoft.com/office/officeart/2005/8/layout/lProcess2"/>
    <dgm:cxn modelId="{AF0F7847-D497-4EE6-ACB9-E99F8A66BB0B}" type="presParOf" srcId="{82C235E6-C1DA-4552-AD40-94CFDD9ABADD}" destId="{2B461290-9CC5-4866-B5FA-390DB638AC7D}" srcOrd="0" destOrd="0" presId="urn:microsoft.com/office/officeart/2005/8/layout/lProcess2"/>
    <dgm:cxn modelId="{A528B0B1-0372-4A4B-83E2-529B88AEAFBB}" type="presParOf" srcId="{82C235E6-C1DA-4552-AD40-94CFDD9ABADD}" destId="{894F3A3B-671C-49B2-8802-763574C80535}" srcOrd="1" destOrd="0" presId="urn:microsoft.com/office/officeart/2005/8/layout/lProcess2"/>
    <dgm:cxn modelId="{A764BE88-29D5-4CFE-9C82-86267E19AA7D}" type="presParOf" srcId="{82C235E6-C1DA-4552-AD40-94CFDD9ABADD}" destId="{C00E637F-58DA-40C9-8B31-49D90E1300E1}" srcOrd="2" destOrd="0" presId="urn:microsoft.com/office/officeart/2005/8/layout/lProcess2"/>
    <dgm:cxn modelId="{5B8B8956-CBFA-4E0E-A2DE-03397BF6412A}" type="presParOf" srcId="{82C235E6-C1DA-4552-AD40-94CFDD9ABADD}" destId="{B30BCC26-A536-4958-A02B-C1806247A4D5}" srcOrd="3" destOrd="0" presId="urn:microsoft.com/office/officeart/2005/8/layout/lProcess2"/>
    <dgm:cxn modelId="{4584F830-F31D-4F32-8B0F-750E2E0E6D25}" type="presParOf" srcId="{82C235E6-C1DA-4552-AD40-94CFDD9ABADD}" destId="{A65146B9-BD00-425C-9AD0-33DCD27A1709}"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FC1FA-368F-4DDA-B846-75628EF29F26}">
      <dsp:nvSpPr>
        <dsp:cNvPr id="0" name=""/>
        <dsp:cNvSpPr/>
      </dsp:nvSpPr>
      <dsp:spPr>
        <a:xfrm>
          <a:off x="46359" y="0"/>
          <a:ext cx="2259385" cy="52358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kern="1200" dirty="0"/>
            <a:t>2007-2009</a:t>
          </a:r>
        </a:p>
      </dsp:txBody>
      <dsp:txXfrm>
        <a:off x="46359" y="0"/>
        <a:ext cx="2259385" cy="1570758"/>
      </dsp:txXfrm>
    </dsp:sp>
    <dsp:sp modelId="{963897E2-2CCC-4B14-A084-7129905FBB60}">
      <dsp:nvSpPr>
        <dsp:cNvPr id="0" name=""/>
        <dsp:cNvSpPr/>
      </dsp:nvSpPr>
      <dsp:spPr>
        <a:xfrm>
          <a:off x="41759" y="1111740"/>
          <a:ext cx="2211844" cy="10788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b="1" kern="1200" dirty="0"/>
            <a:t>Concept for the implementation of a result-oriented state planning system approved by the President of the Republic of Kazakhstan</a:t>
          </a:r>
        </a:p>
      </dsp:txBody>
      <dsp:txXfrm>
        <a:off x="73358" y="1143339"/>
        <a:ext cx="2148646" cy="1015667"/>
      </dsp:txXfrm>
    </dsp:sp>
    <dsp:sp modelId="{F0DFEDD5-BD24-44E6-B5BA-208DF5942E9B}">
      <dsp:nvSpPr>
        <dsp:cNvPr id="0" name=""/>
        <dsp:cNvSpPr/>
      </dsp:nvSpPr>
      <dsp:spPr>
        <a:xfrm>
          <a:off x="540" y="2502279"/>
          <a:ext cx="2270921" cy="10520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R="0" lvl="0" algn="ctr" defTabSz="533400" eaLnBrk="1" fontAlgn="auto" latinLnBrk="0" hangingPunct="1">
            <a:lnSpc>
              <a:spcPct val="90000"/>
            </a:lnSpc>
            <a:spcBef>
              <a:spcPct val="0"/>
            </a:spcBef>
            <a:spcAft>
              <a:spcPct val="35000"/>
            </a:spcAft>
            <a:buClrTx/>
            <a:buSzTx/>
            <a:buFontTx/>
            <a:tabLst/>
            <a:defRPr/>
          </a:pPr>
          <a:r>
            <a:rPr lang="ru-RU" sz="1200" b="1" kern="1200" dirty="0"/>
            <a:t>Amendments to the Budget Code of the Republic of Kazakhstan </a:t>
          </a:r>
        </a:p>
        <a:p>
          <a:pPr marR="0" lvl="0" algn="ctr" defTabSz="533400" eaLnBrk="1" fontAlgn="auto" latinLnBrk="0" hangingPunct="1">
            <a:lnSpc>
              <a:spcPct val="90000"/>
            </a:lnSpc>
            <a:spcBef>
              <a:spcPct val="0"/>
            </a:spcBef>
            <a:spcAft>
              <a:spcPct val="35000"/>
            </a:spcAft>
            <a:buClrTx/>
            <a:buSzTx/>
            <a:buFontTx/>
            <a:tabLst/>
            <a:defRPr/>
          </a:pPr>
          <a:r>
            <a:rPr lang="ru-RU" sz="1200" b="1" kern="1200" dirty="0"/>
            <a:t> Section 23 “Financial Statements”</a:t>
          </a:r>
        </a:p>
      </dsp:txBody>
      <dsp:txXfrm>
        <a:off x="31354" y="2533093"/>
        <a:ext cx="2209293" cy="990437"/>
      </dsp:txXfrm>
    </dsp:sp>
    <dsp:sp modelId="{D7DE3982-1264-4131-9309-EF489E56DEE0}">
      <dsp:nvSpPr>
        <dsp:cNvPr id="0" name=""/>
        <dsp:cNvSpPr/>
      </dsp:nvSpPr>
      <dsp:spPr>
        <a:xfrm>
          <a:off x="11811" y="3716549"/>
          <a:ext cx="2212971" cy="12101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b="1" kern="1200" dirty="0"/>
            <a:t>Ordnance of the Prime Minister on the implementation of accounting and financial reporting on the accrual basis</a:t>
          </a:r>
          <a:endParaRPr lang="en-US" sz="1200" kern="1200" dirty="0"/>
        </a:p>
      </dsp:txBody>
      <dsp:txXfrm>
        <a:off x="47256" y="3751994"/>
        <a:ext cx="2142081" cy="1139306"/>
      </dsp:txXfrm>
    </dsp:sp>
    <dsp:sp modelId="{EABE806B-EA20-4FEA-B4FB-35D88C3031A8}">
      <dsp:nvSpPr>
        <dsp:cNvPr id="0" name=""/>
        <dsp:cNvSpPr/>
      </dsp:nvSpPr>
      <dsp:spPr>
        <a:xfrm>
          <a:off x="2463866" y="0"/>
          <a:ext cx="3625599" cy="52358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kern="1200" dirty="0"/>
            <a:t>2010-2013</a:t>
          </a:r>
        </a:p>
      </dsp:txBody>
      <dsp:txXfrm>
        <a:off x="2463866" y="0"/>
        <a:ext cx="3625599" cy="1570758"/>
      </dsp:txXfrm>
    </dsp:sp>
    <dsp:sp modelId="{8A4A652D-0D0C-4AD9-99CE-815CF3DF17B6}">
      <dsp:nvSpPr>
        <dsp:cNvPr id="0" name=""/>
        <dsp:cNvSpPr/>
      </dsp:nvSpPr>
      <dsp:spPr>
        <a:xfrm>
          <a:off x="2572855" y="1148840"/>
          <a:ext cx="3509895" cy="1337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b="1" kern="1200" dirty="0"/>
            <a:t>Development of a methodology for accounting and financial reporting of the public sector </a:t>
          </a:r>
        </a:p>
        <a:p>
          <a:pPr lvl="0" algn="ctr" defTabSz="533400">
            <a:lnSpc>
              <a:spcPct val="90000"/>
            </a:lnSpc>
            <a:spcBef>
              <a:spcPct val="0"/>
            </a:spcBef>
            <a:spcAft>
              <a:spcPct val="35000"/>
            </a:spcAft>
          </a:pPr>
          <a:r>
            <a:rPr lang="ru-RU" sz="950" b="1" kern="1200" dirty="0"/>
            <a:t>(Accounting policy, Chart of accounts, Accounting rules, Forms and Rules for the preparation of financial statements, Rules for the preparation of consolidated financial statements, Album of forms of accounting documentation, Rules for inventory)</a:t>
          </a:r>
        </a:p>
      </dsp:txBody>
      <dsp:txXfrm>
        <a:off x="2612036" y="1188021"/>
        <a:ext cx="3431533" cy="1259364"/>
      </dsp:txXfrm>
    </dsp:sp>
    <dsp:sp modelId="{A6DC171B-C326-46E7-93E6-C23E8E35EA8D}">
      <dsp:nvSpPr>
        <dsp:cNvPr id="0" name=""/>
        <dsp:cNvSpPr/>
      </dsp:nvSpPr>
      <dsp:spPr>
        <a:xfrm>
          <a:off x="2549495" y="2745043"/>
          <a:ext cx="3501452" cy="13202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lang="ru-RU" sz="1100" b="1" kern="1200" dirty="0"/>
            <a:t>Staff training, holding cluster workshops</a:t>
          </a:r>
        </a:p>
        <a:p>
          <a:pPr marL="0" marR="0" lvl="0" indent="0" algn="ctr" defTabSz="444500" eaLnBrk="1" fontAlgn="auto" latinLnBrk="0" hangingPunct="1">
            <a:lnSpc>
              <a:spcPct val="90000"/>
            </a:lnSpc>
            <a:spcBef>
              <a:spcPct val="0"/>
            </a:spcBef>
            <a:spcAft>
              <a:spcPct val="35000"/>
            </a:spcAft>
            <a:buClrTx/>
            <a:buSzTx/>
            <a:buFontTx/>
            <a:buNone/>
            <a:tabLst/>
            <a:defRPr/>
          </a:pPr>
          <a:r>
            <a:rPr lang="ru-RU" sz="1100" b="1" kern="1200" dirty="0"/>
            <a:t>Pilot project</a:t>
          </a:r>
        </a:p>
        <a:p>
          <a:pPr lvl="0" algn="ctr" defTabSz="444500">
            <a:lnSpc>
              <a:spcPct val="90000"/>
            </a:lnSpc>
            <a:spcBef>
              <a:spcPct val="0"/>
            </a:spcBef>
            <a:spcAft>
              <a:spcPct val="35000"/>
            </a:spcAft>
          </a:pPr>
          <a:r>
            <a:rPr lang="ru-RU" sz="1100" b="1" kern="1200" dirty="0"/>
            <a:t>Transfer of accounting data to new accounts and reporting forms</a:t>
          </a:r>
        </a:p>
        <a:p>
          <a:pPr marL="0" marR="0" lvl="0" indent="0" algn="ctr" defTabSz="914400" eaLnBrk="1" fontAlgn="auto" latinLnBrk="0" hangingPunct="1">
            <a:lnSpc>
              <a:spcPct val="100000"/>
            </a:lnSpc>
            <a:spcBef>
              <a:spcPct val="0"/>
            </a:spcBef>
            <a:spcAft>
              <a:spcPts val="0"/>
            </a:spcAft>
            <a:buClrTx/>
            <a:buSzTx/>
            <a:buFontTx/>
            <a:buNone/>
            <a:tabLst/>
            <a:defRPr/>
          </a:pPr>
          <a:r>
            <a:rPr lang="ru-RU" sz="1100" b="1" kern="1200" dirty="0"/>
            <a:t>Development of information systems for the collection and consolidation of reporting</a:t>
          </a:r>
        </a:p>
      </dsp:txBody>
      <dsp:txXfrm>
        <a:off x="2588163" y="2783711"/>
        <a:ext cx="3424116" cy="1242903"/>
      </dsp:txXfrm>
    </dsp:sp>
    <dsp:sp modelId="{9BD66EB5-314C-436C-BB5C-CDE2B496B9BE}">
      <dsp:nvSpPr>
        <dsp:cNvPr id="0" name=""/>
        <dsp:cNvSpPr/>
      </dsp:nvSpPr>
      <dsp:spPr>
        <a:xfrm>
          <a:off x="2638315" y="4218237"/>
          <a:ext cx="3285411" cy="7216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533400">
            <a:lnSpc>
              <a:spcPct val="90000"/>
            </a:lnSpc>
            <a:spcBef>
              <a:spcPct val="0"/>
            </a:spcBef>
            <a:spcAft>
              <a:spcPct val="35000"/>
            </a:spcAft>
          </a:pPr>
          <a:r>
            <a:rPr lang="ru-RU" sz="1000" b="1" kern="1200" dirty="0"/>
            <a:t>Recovery of previously unrecorded assets and liabilities</a:t>
          </a:r>
        </a:p>
        <a:p>
          <a:pPr marL="0" marR="0" lvl="0" indent="0" algn="ctr" defTabSz="914400" eaLnBrk="1" fontAlgn="auto" latinLnBrk="0" hangingPunct="1">
            <a:lnSpc>
              <a:spcPct val="100000"/>
            </a:lnSpc>
            <a:spcBef>
              <a:spcPct val="0"/>
            </a:spcBef>
            <a:spcAft>
              <a:spcPts val="0"/>
            </a:spcAft>
            <a:buClrTx/>
            <a:buSzTx/>
            <a:buFontTx/>
            <a:buNone/>
            <a:tabLst/>
            <a:defRPr/>
          </a:pPr>
          <a:r>
            <a:rPr lang="ru-RU" sz="1000" b="1" kern="1200" dirty="0"/>
            <a:t>Formation of consolidated financial statements for the expenditure side of the budget</a:t>
          </a:r>
          <a:endParaRPr lang="en-US" sz="1000" kern="1200" dirty="0"/>
        </a:p>
      </dsp:txBody>
      <dsp:txXfrm>
        <a:off x="2659450" y="4239372"/>
        <a:ext cx="3243141" cy="679340"/>
      </dsp:txXfrm>
    </dsp:sp>
    <dsp:sp modelId="{1AFFC275-5653-4C23-B444-E80E288E75E6}">
      <dsp:nvSpPr>
        <dsp:cNvPr id="0" name=""/>
        <dsp:cNvSpPr/>
      </dsp:nvSpPr>
      <dsp:spPr>
        <a:xfrm>
          <a:off x="6252937" y="0"/>
          <a:ext cx="2724002" cy="52358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kern="1200" dirty="0"/>
            <a:t>2014-2018</a:t>
          </a:r>
        </a:p>
      </dsp:txBody>
      <dsp:txXfrm>
        <a:off x="6252937" y="0"/>
        <a:ext cx="2724002" cy="1570758"/>
      </dsp:txXfrm>
    </dsp:sp>
    <dsp:sp modelId="{5AEF8EDB-A1F5-48D7-9170-D5935D3A260B}">
      <dsp:nvSpPr>
        <dsp:cNvPr id="0" name=""/>
        <dsp:cNvSpPr/>
      </dsp:nvSpPr>
      <dsp:spPr>
        <a:xfrm>
          <a:off x="6555480" y="1258281"/>
          <a:ext cx="2238668" cy="9089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b="1" kern="1200" dirty="0"/>
            <a:t>Development of a methodology for accounting and financial reporting on the revenue side of the budget </a:t>
          </a:r>
        </a:p>
      </dsp:txBody>
      <dsp:txXfrm>
        <a:off x="6582103" y="1284904"/>
        <a:ext cx="2185422" cy="855743"/>
      </dsp:txXfrm>
    </dsp:sp>
    <dsp:sp modelId="{0ABFBC5F-EA99-4B0A-9F7B-8032FDC50A6A}">
      <dsp:nvSpPr>
        <dsp:cNvPr id="0" name=""/>
        <dsp:cNvSpPr/>
      </dsp:nvSpPr>
      <dsp:spPr>
        <a:xfrm>
          <a:off x="6584086" y="2512514"/>
          <a:ext cx="2225963" cy="9089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200" b="1" kern="1200" dirty="0"/>
            <a:t>Pilot project</a:t>
          </a:r>
        </a:p>
        <a:p>
          <a:pPr lvl="0" algn="ctr" defTabSz="488950">
            <a:lnSpc>
              <a:spcPct val="90000"/>
            </a:lnSpc>
            <a:spcBef>
              <a:spcPct val="0"/>
            </a:spcBef>
            <a:spcAft>
              <a:spcPct val="35000"/>
            </a:spcAft>
          </a:pPr>
          <a:r>
            <a:rPr lang="ru-RU" sz="1200" b="1" kern="1200" dirty="0"/>
            <a:t>Accrual accounting of receipts</a:t>
          </a:r>
        </a:p>
      </dsp:txBody>
      <dsp:txXfrm>
        <a:off x="6610709" y="2539137"/>
        <a:ext cx="2172717" cy="855743"/>
      </dsp:txXfrm>
    </dsp:sp>
    <dsp:sp modelId="{85D6BBD8-2B62-443B-82FB-51F20C1D3BE2}">
      <dsp:nvSpPr>
        <dsp:cNvPr id="0" name=""/>
        <dsp:cNvSpPr/>
      </dsp:nvSpPr>
      <dsp:spPr>
        <a:xfrm>
          <a:off x="6504743" y="3630506"/>
          <a:ext cx="2337109" cy="13046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a:spcBef>
              <a:spcPct val="0"/>
            </a:spcBef>
          </a:pPr>
          <a:r>
            <a:rPr lang="ru-RU" sz="1200" b="1" kern="1200" dirty="0"/>
            <a:t>Generation of financial statements for receipts</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1200" b="1"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ru-RU" sz="1200" b="1" kern="1200" dirty="0"/>
            <a:t>Improvement of the regulatory framework and information systems</a:t>
          </a:r>
        </a:p>
      </dsp:txBody>
      <dsp:txXfrm>
        <a:off x="6542954" y="3668717"/>
        <a:ext cx="2260687" cy="1228214"/>
      </dsp:txXfrm>
    </dsp:sp>
    <dsp:sp modelId="{CAA02620-5430-4126-B51E-EF9764978A04}">
      <dsp:nvSpPr>
        <dsp:cNvPr id="0" name=""/>
        <dsp:cNvSpPr/>
      </dsp:nvSpPr>
      <dsp:spPr>
        <a:xfrm>
          <a:off x="9198657" y="0"/>
          <a:ext cx="2561428" cy="52358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kern="1200" dirty="0"/>
            <a:t>2019-2020</a:t>
          </a:r>
          <a:endParaRPr lang="en-US" sz="2600" b="1" kern="1200" dirty="0"/>
        </a:p>
      </dsp:txBody>
      <dsp:txXfrm>
        <a:off x="9198657" y="0"/>
        <a:ext cx="2561428" cy="1570758"/>
      </dsp:txXfrm>
    </dsp:sp>
    <dsp:sp modelId="{2B461290-9CC5-4866-B5FA-390DB638AC7D}">
      <dsp:nvSpPr>
        <dsp:cNvPr id="0" name=""/>
        <dsp:cNvSpPr/>
      </dsp:nvSpPr>
      <dsp:spPr>
        <a:xfrm>
          <a:off x="9317538" y="1217393"/>
          <a:ext cx="2299322" cy="975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b="1" kern="1200" dirty="0"/>
            <a:t>Formation of the consolidated financial statements for the republican budget for 2018</a:t>
          </a:r>
        </a:p>
      </dsp:txBody>
      <dsp:txXfrm>
        <a:off x="9346108" y="1245963"/>
        <a:ext cx="2242182" cy="918320"/>
      </dsp:txXfrm>
    </dsp:sp>
    <dsp:sp modelId="{C00E637F-58DA-40C9-8B31-49D90E1300E1}">
      <dsp:nvSpPr>
        <dsp:cNvPr id="0" name=""/>
        <dsp:cNvSpPr/>
      </dsp:nvSpPr>
      <dsp:spPr>
        <a:xfrm>
          <a:off x="9358684" y="2564925"/>
          <a:ext cx="2299732" cy="11518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b="1" kern="1200" dirty="0"/>
            <a:t>Inclusion of the consolidated financial statements in the annual report on the execution of the republican budget submitted in 2019 to the Parliament</a:t>
          </a:r>
        </a:p>
      </dsp:txBody>
      <dsp:txXfrm>
        <a:off x="9392419" y="2598660"/>
        <a:ext cx="2232262" cy="1084343"/>
      </dsp:txXfrm>
    </dsp:sp>
    <dsp:sp modelId="{A65146B9-BD00-425C-9AD0-33DCD27A1709}">
      <dsp:nvSpPr>
        <dsp:cNvPr id="0" name=""/>
        <dsp:cNvSpPr/>
      </dsp:nvSpPr>
      <dsp:spPr>
        <a:xfrm>
          <a:off x="9391757" y="3866810"/>
          <a:ext cx="2256905" cy="975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b="1" kern="1200" dirty="0"/>
            <a:t>Audit of the consolidated financial statements for the republican budget in 2020</a:t>
          </a:r>
        </a:p>
      </dsp:txBody>
      <dsp:txXfrm>
        <a:off x="9420327" y="3895380"/>
        <a:ext cx="2199765" cy="91832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6" y="4"/>
            <a:ext cx="2949099" cy="498931"/>
          </a:xfrm>
          <a:prstGeom prst="rect">
            <a:avLst/>
          </a:prstGeom>
        </p:spPr>
        <p:txBody>
          <a:bodyPr vert="horz" lIns="91207" tIns="45603" rIns="91207" bIns="45603" rtlCol="0"/>
          <a:lstStyle>
            <a:lvl1pPr algn="l">
              <a:defRPr sz="1200"/>
            </a:lvl1pPr>
          </a:lstStyle>
          <a:p>
            <a:endParaRPr lang="ru-RU"/>
          </a:p>
        </p:txBody>
      </p:sp>
      <p:sp>
        <p:nvSpPr>
          <p:cNvPr id="3" name="Дата 2"/>
          <p:cNvSpPr>
            <a:spLocks noGrp="1"/>
          </p:cNvSpPr>
          <p:nvPr>
            <p:ph type="dt" idx="1"/>
          </p:nvPr>
        </p:nvSpPr>
        <p:spPr>
          <a:xfrm>
            <a:off x="3854945" y="4"/>
            <a:ext cx="2949099" cy="498931"/>
          </a:xfrm>
          <a:prstGeom prst="rect">
            <a:avLst/>
          </a:prstGeom>
        </p:spPr>
        <p:txBody>
          <a:bodyPr vert="horz" lIns="91207" tIns="45603" rIns="91207" bIns="45603" rtlCol="0"/>
          <a:lstStyle>
            <a:lvl1pPr algn="r">
              <a:defRPr sz="1200"/>
            </a:lvl1pPr>
          </a:lstStyle>
          <a:p>
            <a:fld id="{13AA3571-466D-4542-AEBE-6C7AC9A71ECA}" type="datetimeFigureOut">
              <a:rPr lang="ru-RU" smtClean="0"/>
              <a:t>29.10.2019</a:t>
            </a:fld>
            <a:endParaRPr lang="en-US"/>
          </a:p>
        </p:txBody>
      </p:sp>
      <p:sp>
        <p:nvSpPr>
          <p:cNvPr id="4" name="Образ слайда 3"/>
          <p:cNvSpPr>
            <a:spLocks noGrp="1" noRot="1" noChangeAspect="1"/>
          </p:cNvSpPr>
          <p:nvPr>
            <p:ph type="sldImg" idx="2"/>
          </p:nvPr>
        </p:nvSpPr>
        <p:spPr>
          <a:xfrm>
            <a:off x="422275" y="1244600"/>
            <a:ext cx="5961063" cy="3354388"/>
          </a:xfrm>
          <a:prstGeom prst="rect">
            <a:avLst/>
          </a:prstGeom>
          <a:noFill/>
          <a:ln w="12700">
            <a:solidFill>
              <a:prstClr val="black"/>
            </a:solidFill>
          </a:ln>
        </p:spPr>
        <p:txBody>
          <a:bodyPr vert="horz" lIns="91207" tIns="45603" rIns="91207" bIns="45603" rtlCol="0" anchor="ctr"/>
          <a:lstStyle/>
          <a:p>
            <a:endParaRPr lang="ru-RU"/>
          </a:p>
        </p:txBody>
      </p:sp>
      <p:sp>
        <p:nvSpPr>
          <p:cNvPr id="5" name="Заметки 4"/>
          <p:cNvSpPr>
            <a:spLocks noGrp="1"/>
          </p:cNvSpPr>
          <p:nvPr>
            <p:ph type="body" sz="quarter" idx="3"/>
          </p:nvPr>
        </p:nvSpPr>
        <p:spPr>
          <a:xfrm>
            <a:off x="680562" y="4785599"/>
            <a:ext cx="5444490" cy="3915489"/>
          </a:xfrm>
          <a:prstGeom prst="rect">
            <a:avLst/>
          </a:prstGeom>
        </p:spPr>
        <p:txBody>
          <a:bodyPr vert="horz" lIns="91207" tIns="45603" rIns="91207" bIns="45603"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6" y="9445171"/>
            <a:ext cx="2949099" cy="498930"/>
          </a:xfrm>
          <a:prstGeom prst="rect">
            <a:avLst/>
          </a:prstGeom>
        </p:spPr>
        <p:txBody>
          <a:bodyPr vert="horz" lIns="91207" tIns="45603" rIns="91207" bIns="45603" rtlCol="0" anchor="b"/>
          <a:lstStyle>
            <a:lvl1pPr algn="l">
              <a:defRPr sz="1200"/>
            </a:lvl1pPr>
          </a:lstStyle>
          <a:p>
            <a:endParaRPr lang="ru-RU"/>
          </a:p>
        </p:txBody>
      </p:sp>
      <p:sp>
        <p:nvSpPr>
          <p:cNvPr id="7" name="Номер слайда 6"/>
          <p:cNvSpPr>
            <a:spLocks noGrp="1"/>
          </p:cNvSpPr>
          <p:nvPr>
            <p:ph type="sldNum" sz="quarter" idx="5"/>
          </p:nvPr>
        </p:nvSpPr>
        <p:spPr>
          <a:xfrm>
            <a:off x="3854945" y="9445171"/>
            <a:ext cx="2949099" cy="498930"/>
          </a:xfrm>
          <a:prstGeom prst="rect">
            <a:avLst/>
          </a:prstGeom>
        </p:spPr>
        <p:txBody>
          <a:bodyPr vert="horz" lIns="91207" tIns="45603" rIns="91207" bIns="45603" rtlCol="0" anchor="b"/>
          <a:lstStyle>
            <a:lvl1pPr algn="r">
              <a:defRPr sz="1200"/>
            </a:lvl1pPr>
          </a:lstStyle>
          <a:p>
            <a:fld id="{A212EA18-2965-4977-A1BE-A7F00FADB76D}" type="slidenum">
              <a:rPr lang="ru-RU" smtClean="0"/>
              <a:t>‹#›</a:t>
            </a:fld>
            <a:endParaRPr lang="en-US"/>
          </a:p>
        </p:txBody>
      </p:sp>
    </p:spTree>
    <p:extLst>
      <p:ext uri="{BB962C8B-B14F-4D97-AF65-F5344CB8AC3E}">
        <p14:creationId xmlns:p14="http://schemas.microsoft.com/office/powerpoint/2010/main" val="368134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BA415D3-C849-46E1-9629-0DD4F6F40936}" type="slidenum">
              <a:rPr lang="ru-RU" smtClean="0"/>
              <a:t>2</a:t>
            </a:fld>
            <a:endParaRPr lang="en-US"/>
          </a:p>
        </p:txBody>
      </p:sp>
    </p:spTree>
    <p:extLst>
      <p:ext uri="{BB962C8B-B14F-4D97-AF65-F5344CB8AC3E}">
        <p14:creationId xmlns:p14="http://schemas.microsoft.com/office/powerpoint/2010/main" val="3265228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212EA18-2965-4977-A1BE-A7F00FADB76D}" type="slidenum">
              <a:rPr lang="ru-RU" smtClean="0"/>
              <a:t>3</a:t>
            </a:fld>
            <a:endParaRPr lang="en-US"/>
          </a:p>
        </p:txBody>
      </p:sp>
    </p:spTree>
    <p:extLst>
      <p:ext uri="{BB962C8B-B14F-4D97-AF65-F5344CB8AC3E}">
        <p14:creationId xmlns:p14="http://schemas.microsoft.com/office/powerpoint/2010/main" val="2146854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E9188F3-6B8F-487E-A520-6B3E9FF99FF9}" type="datetimeFigureOut">
              <a:rPr lang="ru-RU" smtClean="0"/>
              <a:t>29.10.2019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0DD809-9BDF-405C-A182-E508BC915CE8}" type="slidenum">
              <a:rPr lang="ru-RU" smtClean="0"/>
              <a:t>‹#›</a:t>
            </a:fld>
            <a:endParaRPr lang="ru-RU"/>
          </a:p>
        </p:txBody>
      </p:sp>
    </p:spTree>
    <p:extLst>
      <p:ext uri="{BB962C8B-B14F-4D97-AF65-F5344CB8AC3E}">
        <p14:creationId xmlns:p14="http://schemas.microsoft.com/office/powerpoint/2010/main" val="4040724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E9188F3-6B8F-487E-A520-6B3E9FF99FF9}" type="datetimeFigureOut">
              <a:rPr lang="ru-RU" smtClean="0"/>
              <a:t>29.10.2019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0DD809-9BDF-405C-A182-E508BC915CE8}" type="slidenum">
              <a:rPr lang="ru-RU" smtClean="0"/>
              <a:t>‹#›</a:t>
            </a:fld>
            <a:endParaRPr lang="ru-RU"/>
          </a:p>
        </p:txBody>
      </p:sp>
    </p:spTree>
    <p:extLst>
      <p:ext uri="{BB962C8B-B14F-4D97-AF65-F5344CB8AC3E}">
        <p14:creationId xmlns:p14="http://schemas.microsoft.com/office/powerpoint/2010/main" val="2303012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E9188F3-6B8F-487E-A520-6B3E9FF99FF9}" type="datetimeFigureOut">
              <a:rPr lang="ru-RU" smtClean="0"/>
              <a:t>29.10.2019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0DD809-9BDF-405C-A182-E508BC915CE8}" type="slidenum">
              <a:rPr lang="ru-RU" smtClean="0"/>
              <a:t>‹#›</a:t>
            </a:fld>
            <a:endParaRPr lang="ru-RU"/>
          </a:p>
        </p:txBody>
      </p:sp>
    </p:spTree>
    <p:extLst>
      <p:ext uri="{BB962C8B-B14F-4D97-AF65-F5344CB8AC3E}">
        <p14:creationId xmlns:p14="http://schemas.microsoft.com/office/powerpoint/2010/main" val="3945335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335360" y="274638"/>
            <a:ext cx="11521280" cy="490066"/>
          </a:xfrm>
        </p:spPr>
        <p:style>
          <a:lnRef idx="2">
            <a:schemeClr val="dk1"/>
          </a:lnRef>
          <a:fillRef idx="1">
            <a:schemeClr val="lt1"/>
          </a:fillRef>
          <a:effectRef idx="0">
            <a:schemeClr val="dk1"/>
          </a:effectRef>
          <a:fontRef idx="none"/>
        </p:style>
        <p:txBody>
          <a:bodyPr>
            <a:normAutofit/>
          </a:bodyPr>
          <a:lstStyle>
            <a:lvl1pPr>
              <a:defRPr sz="2400" b="1" i="1">
                <a:latin typeface="Times New Roman" pitchFamily="18" charset="0"/>
                <a:cs typeface="Times New Roman" pitchFamily="18" charset="0"/>
              </a:defRPr>
            </a:lvl1pPr>
          </a:lstStyle>
          <a:p>
            <a:r>
              <a:rPr lang="ru-RU" dirty="0"/>
              <a:t>Управление отчетности по республиканскому бюджету</a:t>
            </a:r>
          </a:p>
        </p:txBody>
      </p:sp>
      <p:sp>
        <p:nvSpPr>
          <p:cNvPr id="7" name="Объект 6"/>
          <p:cNvSpPr>
            <a:spLocks noGrp="1"/>
          </p:cNvSpPr>
          <p:nvPr>
            <p:ph sz="quarter" idx="10" hasCustomPrompt="1"/>
          </p:nvPr>
        </p:nvSpPr>
        <p:spPr>
          <a:xfrm>
            <a:off x="335362" y="908720"/>
            <a:ext cx="4512501" cy="288032"/>
          </a:xfrm>
        </p:spPr>
        <p:txBody>
          <a:bodyPr>
            <a:noAutofit/>
          </a:bodyPr>
          <a:lstStyle>
            <a:lvl1pPr marL="0" indent="0" algn="ctr">
              <a:buNone/>
              <a:defRPr sz="2000" b="1" i="1">
                <a:latin typeface="Times New Roman" pitchFamily="18" charset="0"/>
                <a:cs typeface="Times New Roman" pitchFamily="18" charset="0"/>
              </a:defRPr>
            </a:lvl1pPr>
          </a:lstStyle>
          <a:p>
            <a:pPr lvl="0"/>
            <a:r>
              <a:rPr lang="ru-RU" dirty="0"/>
              <a:t>Задачи</a:t>
            </a:r>
          </a:p>
        </p:txBody>
      </p:sp>
      <p:sp>
        <p:nvSpPr>
          <p:cNvPr id="9" name="Объект 8"/>
          <p:cNvSpPr>
            <a:spLocks noGrp="1"/>
          </p:cNvSpPr>
          <p:nvPr>
            <p:ph sz="quarter" idx="11"/>
          </p:nvPr>
        </p:nvSpPr>
        <p:spPr>
          <a:xfrm>
            <a:off x="335360" y="1268760"/>
            <a:ext cx="4512501" cy="1512168"/>
          </a:xfrm>
        </p:spPr>
        <p:style>
          <a:lnRef idx="2">
            <a:schemeClr val="dk1"/>
          </a:lnRef>
          <a:fillRef idx="1">
            <a:schemeClr val="lt1"/>
          </a:fillRef>
          <a:effectRef idx="0">
            <a:schemeClr val="dk1"/>
          </a:effectRef>
          <a:fontRef idx="none"/>
        </p:style>
        <p:txBody>
          <a:bodyPr>
            <a:normAutofit/>
          </a:bodyPr>
          <a:lstStyle>
            <a:lvl1pPr marL="0" marR="0" indent="0" algn="ctr" defTabSz="914400" rtl="0" eaLnBrk="1" fontAlgn="auto" latinLnBrk="0" hangingPunct="1">
              <a:lnSpc>
                <a:spcPct val="100000"/>
              </a:lnSpc>
              <a:spcBef>
                <a:spcPts val="0"/>
              </a:spcBef>
              <a:spcAft>
                <a:spcPts val="0"/>
              </a:spcAft>
              <a:buClrTx/>
              <a:buSzTx/>
              <a:buFont typeface="Wingdings" pitchFamily="2" charset="2"/>
              <a:buNone/>
              <a:tabLst/>
              <a:defRPr lang="ru-RU" sz="1100" b="0" i="1" smtClean="0">
                <a:effectLst/>
              </a:defRPr>
            </a:lvl1pPr>
          </a:lstStyle>
          <a:p>
            <a:endParaRPr lang="kk-KZ" sz="1800" dirty="0">
              <a:effectLst/>
              <a:latin typeface="Times New Roman"/>
              <a:ea typeface="Calibri"/>
              <a:cs typeface="Times New Roman"/>
            </a:endParaRPr>
          </a:p>
          <a:p>
            <a:r>
              <a:rPr lang="kk-KZ" sz="1800" dirty="0">
                <a:effectLst/>
                <a:latin typeface="Times New Roman"/>
                <a:ea typeface="Calibri"/>
                <a:cs typeface="Times New Roman"/>
              </a:rPr>
              <a:t>Обеспечение </a:t>
            </a:r>
          </a:p>
          <a:p>
            <a:r>
              <a:rPr lang="kk-KZ" sz="1800" dirty="0">
                <a:effectLst/>
                <a:latin typeface="Times New Roman"/>
                <a:ea typeface="Calibri"/>
                <a:cs typeface="Times New Roman"/>
              </a:rPr>
              <a:t>ведения бюджетного учета</a:t>
            </a:r>
            <a:endParaRPr lang="ru-RU" sz="1100" dirty="0">
              <a:effectLst/>
              <a:latin typeface="Calibri"/>
              <a:ea typeface="Calibri"/>
              <a:cs typeface="Times New Roman"/>
            </a:endParaRPr>
          </a:p>
          <a:p>
            <a:pPr lvl="0"/>
            <a:endParaRPr lang="ru-RU" dirty="0"/>
          </a:p>
        </p:txBody>
      </p:sp>
      <p:sp>
        <p:nvSpPr>
          <p:cNvPr id="11" name="Объект 10"/>
          <p:cNvSpPr>
            <a:spLocks noGrp="1"/>
          </p:cNvSpPr>
          <p:nvPr>
            <p:ph sz="quarter" idx="12" hasCustomPrompt="1"/>
          </p:nvPr>
        </p:nvSpPr>
        <p:spPr>
          <a:xfrm>
            <a:off x="335360" y="2924944"/>
            <a:ext cx="4512501" cy="1080120"/>
          </a:xfrm>
        </p:spPr>
        <p:style>
          <a:lnRef idx="2">
            <a:schemeClr val="dk1"/>
          </a:lnRef>
          <a:fillRef idx="1">
            <a:schemeClr val="lt1"/>
          </a:fillRef>
          <a:effectRef idx="0">
            <a:schemeClr val="dk1"/>
          </a:effectRef>
          <a:fontRef idx="none"/>
        </p:style>
        <p:txBody>
          <a:bodyPr/>
          <a:lstStyle>
            <a:lvl1pPr marL="0" indent="0" algn="ctr">
              <a:spcBef>
                <a:spcPts val="0"/>
              </a:spcBef>
              <a:buFont typeface="Arial" pitchFamily="34" charset="0"/>
              <a:buNone/>
              <a:defRPr lang="kk-KZ" sz="1800" i="1" smtClean="0">
                <a:effectLst/>
              </a:defRPr>
            </a:lvl1pPr>
          </a:lstStyle>
          <a:p>
            <a:pPr lvl="0"/>
            <a:r>
              <a:rPr lang="kk-KZ" sz="1800" dirty="0">
                <a:effectLst/>
                <a:latin typeface="Times New Roman"/>
                <a:ea typeface="Calibri"/>
              </a:rPr>
              <a:t>Консолидация </a:t>
            </a:r>
          </a:p>
          <a:p>
            <a:pPr lvl="0"/>
            <a:r>
              <a:rPr lang="kk-KZ" sz="1800" dirty="0">
                <a:effectLst/>
                <a:latin typeface="Times New Roman"/>
                <a:ea typeface="Calibri"/>
              </a:rPr>
              <a:t>финансовой отчетности по республиканскому бюджету</a:t>
            </a:r>
            <a:endParaRPr lang="ru-RU" dirty="0"/>
          </a:p>
        </p:txBody>
      </p:sp>
      <p:sp>
        <p:nvSpPr>
          <p:cNvPr id="13" name="Объект 12"/>
          <p:cNvSpPr>
            <a:spLocks noGrp="1"/>
          </p:cNvSpPr>
          <p:nvPr>
            <p:ph sz="quarter" idx="13"/>
          </p:nvPr>
        </p:nvSpPr>
        <p:spPr>
          <a:xfrm>
            <a:off x="335360" y="4077072"/>
            <a:ext cx="4512501" cy="2592288"/>
          </a:xfrm>
        </p:spPr>
        <p:style>
          <a:lnRef idx="2">
            <a:schemeClr val="dk1"/>
          </a:lnRef>
          <a:fillRef idx="1">
            <a:schemeClr val="lt1"/>
          </a:fillRef>
          <a:effectRef idx="0">
            <a:schemeClr val="dk1"/>
          </a:effectRef>
          <a:fontRef idx="none"/>
        </p:style>
        <p:txBody>
          <a:bodyPr>
            <a:normAutofit/>
          </a:bodyPr>
          <a:lstStyle>
            <a:lvl1pPr marL="0" indent="0" algn="ctr">
              <a:spcBef>
                <a:spcPts val="0"/>
              </a:spcBef>
              <a:buNone/>
              <a:defRPr lang="ru-RU" sz="1800" i="1" smtClean="0">
                <a:effectLst/>
              </a:defRPr>
            </a:lvl1pPr>
          </a:lstStyle>
          <a:p>
            <a:pPr lvl="0"/>
            <a:endParaRPr lang="ru-RU" sz="1800" dirty="0">
              <a:effectLst/>
              <a:latin typeface="Times New Roman"/>
              <a:ea typeface="Calibri"/>
            </a:endParaRPr>
          </a:p>
          <a:p>
            <a:pPr lvl="0"/>
            <a:r>
              <a:rPr lang="ru-RU" sz="1800" dirty="0">
                <a:effectLst/>
                <a:latin typeface="Times New Roman"/>
                <a:ea typeface="Calibri"/>
              </a:rPr>
              <a:t>Обеспечение </a:t>
            </a:r>
          </a:p>
          <a:p>
            <a:pPr lvl="0"/>
            <a:r>
              <a:rPr lang="ru-RU" sz="1800" dirty="0">
                <a:effectLst/>
                <a:latin typeface="Times New Roman"/>
                <a:ea typeface="Calibri"/>
              </a:rPr>
              <a:t>структурных подразделений Министерства финансов Республики Казахстан бюджетной отчетностью по республиканскому бюджету</a:t>
            </a:r>
            <a:endParaRPr lang="ru-RU" dirty="0"/>
          </a:p>
        </p:txBody>
      </p:sp>
      <p:sp>
        <p:nvSpPr>
          <p:cNvPr id="15" name="Объект 14"/>
          <p:cNvSpPr>
            <a:spLocks noGrp="1"/>
          </p:cNvSpPr>
          <p:nvPr>
            <p:ph sz="quarter" idx="14" hasCustomPrompt="1"/>
          </p:nvPr>
        </p:nvSpPr>
        <p:spPr>
          <a:xfrm>
            <a:off x="5423925" y="908720"/>
            <a:ext cx="6432715" cy="288032"/>
          </a:xfrm>
        </p:spPr>
        <p:txBody>
          <a:bodyPr>
            <a:noAutofit/>
          </a:bodyPr>
          <a:lstStyle>
            <a:lvl1pPr marL="0" indent="0" algn="ctr">
              <a:buNone/>
              <a:defRPr sz="2000" b="1" i="1">
                <a:latin typeface="Times New Roman" pitchFamily="18" charset="0"/>
                <a:cs typeface="Times New Roman" pitchFamily="18" charset="0"/>
              </a:defRPr>
            </a:lvl1pPr>
          </a:lstStyle>
          <a:p>
            <a:pPr lvl="0"/>
            <a:r>
              <a:rPr lang="ru-RU" dirty="0"/>
              <a:t>Функции</a:t>
            </a:r>
          </a:p>
        </p:txBody>
      </p:sp>
      <p:sp>
        <p:nvSpPr>
          <p:cNvPr id="17" name="Объект 16"/>
          <p:cNvSpPr>
            <a:spLocks noGrp="1"/>
          </p:cNvSpPr>
          <p:nvPr>
            <p:ph sz="quarter" idx="15" hasCustomPrompt="1"/>
          </p:nvPr>
        </p:nvSpPr>
        <p:spPr>
          <a:xfrm>
            <a:off x="5423925" y="1268760"/>
            <a:ext cx="6432715" cy="1512168"/>
          </a:xfrm>
        </p:spPr>
        <p:style>
          <a:lnRef idx="2">
            <a:schemeClr val="dk1"/>
          </a:lnRef>
          <a:fillRef idx="1">
            <a:schemeClr val="lt1"/>
          </a:fillRef>
          <a:effectRef idx="0">
            <a:schemeClr val="dk1"/>
          </a:effectRef>
          <a:fontRef idx="none"/>
        </p:style>
        <p:txBody>
          <a:bodyPr>
            <a:noAutofit/>
          </a:bodyPr>
          <a:lstStyle>
            <a:lvl1pPr marL="171450" indent="-171450">
              <a:buFont typeface="Arial" pitchFamily="34" charset="0"/>
              <a:buChar char="•"/>
              <a:defRPr lang="kk-KZ" sz="1000" smtClean="0">
                <a:effectLst/>
              </a:defRPr>
            </a:lvl1pPr>
          </a:lstStyle>
          <a:p>
            <a:r>
              <a:rPr lang="kk-KZ" sz="1000" kern="1200" dirty="0">
                <a:solidFill>
                  <a:srgbClr val="000000"/>
                </a:solidFill>
                <a:effectLst/>
                <a:latin typeface="Times New Roman"/>
                <a:ea typeface="Calibri"/>
                <a:cs typeface="Times New Roman"/>
              </a:rPr>
              <a:t>ежедневное ведение бюджетного учета, оформление учетных регистров;</a:t>
            </a:r>
            <a:endParaRPr lang="ru-RU" sz="1100" dirty="0">
              <a:effectLst/>
              <a:latin typeface="Calibri"/>
              <a:ea typeface="Calibri"/>
              <a:cs typeface="Times New Roman"/>
            </a:endParaRPr>
          </a:p>
          <a:p>
            <a:r>
              <a:rPr lang="kk-KZ" sz="1000" kern="1200" dirty="0">
                <a:solidFill>
                  <a:srgbClr val="000000"/>
                </a:solidFill>
                <a:effectLst/>
                <a:latin typeface="Times New Roman"/>
                <a:ea typeface="Calibri"/>
                <a:cs typeface="Times New Roman"/>
              </a:rPr>
              <a:t>подготовка отчетов по бюджетному учету;</a:t>
            </a:r>
            <a:endParaRPr lang="ru-RU" sz="1100" dirty="0">
              <a:effectLst/>
              <a:latin typeface="Calibri"/>
              <a:ea typeface="Calibri"/>
              <a:cs typeface="Times New Roman"/>
            </a:endParaRPr>
          </a:p>
          <a:p>
            <a:r>
              <a:rPr lang="kk-KZ" sz="1000" kern="1200" dirty="0">
                <a:solidFill>
                  <a:srgbClr val="000000"/>
                </a:solidFill>
                <a:effectLst/>
                <a:latin typeface="Times New Roman"/>
                <a:ea typeface="Calibri"/>
                <a:cs typeface="Times New Roman"/>
              </a:rPr>
              <a:t>сверка по итогам финансового года данных территориальных органов казначейства (далее - ТОК)  по доходам и расходам республиканского бюджета с данными </a:t>
            </a:r>
            <a:r>
              <a:rPr lang="ru-RU" sz="1000" kern="1200" dirty="0">
                <a:solidFill>
                  <a:srgbClr val="000000"/>
                </a:solidFill>
                <a:effectLst/>
                <a:latin typeface="Times New Roman"/>
                <a:ea typeface="Calibri"/>
                <a:cs typeface="Times New Roman"/>
              </a:rPr>
              <a:t>Главной книги казначейства  </a:t>
            </a:r>
            <a:r>
              <a:rPr lang="kk-KZ" sz="1000" kern="1200" dirty="0">
                <a:solidFill>
                  <a:srgbClr val="000000"/>
                </a:solidFill>
                <a:effectLst/>
                <a:latin typeface="Times New Roman"/>
                <a:ea typeface="Calibri"/>
                <a:cs typeface="Times New Roman"/>
              </a:rPr>
              <a:t>и администраторов республиканских бюджетных программ  (далее - АРБП);</a:t>
            </a:r>
            <a:endParaRPr lang="ru-RU" sz="1100" dirty="0">
              <a:effectLst/>
              <a:latin typeface="Calibri"/>
              <a:ea typeface="Calibri"/>
              <a:cs typeface="Times New Roman"/>
            </a:endParaRPr>
          </a:p>
          <a:p>
            <a:r>
              <a:rPr lang="kk-KZ" sz="1000" kern="1200" dirty="0">
                <a:solidFill>
                  <a:srgbClr val="000000"/>
                </a:solidFill>
                <a:effectLst/>
                <a:latin typeface="Times New Roman"/>
                <a:ea typeface="Calibri"/>
              </a:rPr>
              <a:t>сверка по итогам финансового года данных ТОК об остатках средств на контрольных счетах наличности и счетах государственных учреждений с данными </a:t>
            </a:r>
            <a:r>
              <a:rPr lang="ru-RU" sz="1000" kern="1200" dirty="0">
                <a:solidFill>
                  <a:srgbClr val="000000"/>
                </a:solidFill>
                <a:effectLst/>
                <a:latin typeface="Times New Roman"/>
                <a:ea typeface="Calibri"/>
              </a:rPr>
              <a:t>Главной книги казначейства  </a:t>
            </a:r>
            <a:r>
              <a:rPr lang="kk-KZ" sz="1000" kern="1200" dirty="0">
                <a:solidFill>
                  <a:srgbClr val="000000"/>
                </a:solidFill>
                <a:effectLst/>
                <a:latin typeface="Times New Roman"/>
                <a:ea typeface="Calibri"/>
              </a:rPr>
              <a:t>и АРБП</a:t>
            </a:r>
            <a:endParaRPr lang="ru-RU" dirty="0"/>
          </a:p>
        </p:txBody>
      </p:sp>
      <p:sp>
        <p:nvSpPr>
          <p:cNvPr id="19" name="Объект 18"/>
          <p:cNvSpPr>
            <a:spLocks noGrp="1"/>
          </p:cNvSpPr>
          <p:nvPr>
            <p:ph sz="quarter" idx="16"/>
          </p:nvPr>
        </p:nvSpPr>
        <p:spPr>
          <a:xfrm>
            <a:off x="5423925" y="2924944"/>
            <a:ext cx="6432715" cy="1080120"/>
          </a:xfrm>
        </p:spPr>
        <p:style>
          <a:lnRef idx="2">
            <a:schemeClr val="dk1"/>
          </a:lnRef>
          <a:fillRef idx="1">
            <a:schemeClr val="lt1"/>
          </a:fillRef>
          <a:effectRef idx="0">
            <a:schemeClr val="dk1"/>
          </a:effectRef>
          <a:fontRef idx="none"/>
        </p:style>
        <p:txBody>
          <a:bodyPr>
            <a:normAutofit/>
          </a:bodyPr>
          <a:lstStyle>
            <a:lvl1pPr marL="171450" indent="-171450">
              <a:buFont typeface="Arial" pitchFamily="34" charset="0"/>
              <a:buChar char="•"/>
              <a:defRPr lang="kk-KZ" sz="1000" smtClean="0">
                <a:effectLst/>
              </a:defRPr>
            </a:lvl1pPr>
          </a:lstStyle>
          <a:p>
            <a:r>
              <a:rPr lang="kk-KZ" sz="1000" kern="1200" dirty="0">
                <a:solidFill>
                  <a:srgbClr val="000000"/>
                </a:solidFill>
                <a:effectLst/>
                <a:latin typeface="Times New Roman"/>
                <a:ea typeface="Calibri"/>
                <a:cs typeface="Times New Roman"/>
              </a:rPr>
              <a:t>установление сроков представления консолидированной финансовой отчетности для АРБП;</a:t>
            </a:r>
            <a:endParaRPr lang="ru-RU" sz="1100" dirty="0">
              <a:effectLst/>
              <a:latin typeface="Calibri"/>
              <a:ea typeface="Calibri"/>
              <a:cs typeface="Times New Roman"/>
            </a:endParaRPr>
          </a:p>
          <a:p>
            <a:r>
              <a:rPr lang="kk-KZ" sz="1000" kern="1200" dirty="0">
                <a:solidFill>
                  <a:srgbClr val="000000"/>
                </a:solidFill>
                <a:effectLst/>
                <a:latin typeface="Times New Roman"/>
                <a:ea typeface="Calibri"/>
                <a:cs typeface="Times New Roman"/>
              </a:rPr>
              <a:t>осуществление приема и проверки годовой, полугодовой консолидированной финансовой отчетности АРБП в соответствии с бюджетным законодательством Республики Казахстан;</a:t>
            </a:r>
            <a:endParaRPr lang="ru-RU" sz="1100" dirty="0">
              <a:effectLst/>
              <a:latin typeface="Calibri"/>
              <a:ea typeface="Calibri"/>
              <a:cs typeface="Times New Roman"/>
            </a:endParaRPr>
          </a:p>
          <a:p>
            <a:r>
              <a:rPr lang="kk-KZ" sz="1000" kern="1200" dirty="0">
                <a:solidFill>
                  <a:srgbClr val="000000"/>
                </a:solidFill>
                <a:effectLst/>
                <a:latin typeface="Times New Roman"/>
                <a:ea typeface="Calibri"/>
              </a:rPr>
              <a:t>консолидация финансовой отчетности по республиканскому бюджету</a:t>
            </a:r>
            <a:endParaRPr lang="ru-RU" dirty="0"/>
          </a:p>
        </p:txBody>
      </p:sp>
      <p:sp>
        <p:nvSpPr>
          <p:cNvPr id="21" name="Объект 20"/>
          <p:cNvSpPr>
            <a:spLocks noGrp="1"/>
          </p:cNvSpPr>
          <p:nvPr>
            <p:ph sz="quarter" idx="17" hasCustomPrompt="1"/>
          </p:nvPr>
        </p:nvSpPr>
        <p:spPr>
          <a:xfrm>
            <a:off x="5423925" y="4077072"/>
            <a:ext cx="6432715" cy="2636912"/>
          </a:xfrm>
        </p:spPr>
        <p:style>
          <a:lnRef idx="2">
            <a:schemeClr val="dk1"/>
          </a:lnRef>
          <a:fillRef idx="1">
            <a:schemeClr val="lt1"/>
          </a:fillRef>
          <a:effectRef idx="0">
            <a:schemeClr val="dk1"/>
          </a:effectRef>
          <a:fontRef idx="none"/>
        </p:style>
        <p:txBody>
          <a:bodyPr>
            <a:normAutofit/>
          </a:bodyPr>
          <a:lstStyle>
            <a:lvl1pPr marL="171450" indent="-171450">
              <a:spcBef>
                <a:spcPts val="0"/>
              </a:spcBef>
              <a:buFont typeface="Arial" pitchFamily="34" charset="0"/>
              <a:buChar char="•"/>
              <a:defRPr lang="ru-RU" sz="1100" smtClean="0">
                <a:effectLst/>
              </a:defRPr>
            </a:lvl1pPr>
          </a:lstStyle>
          <a:p>
            <a:r>
              <a:rPr lang="kk-KZ" sz="1000" kern="1200" dirty="0">
                <a:solidFill>
                  <a:srgbClr val="000000"/>
                </a:solidFill>
                <a:effectLst/>
                <a:latin typeface="Times New Roman"/>
                <a:ea typeface="Calibri"/>
                <a:cs typeface="Times New Roman"/>
              </a:rPr>
              <a:t>о</a:t>
            </a:r>
            <a:r>
              <a:rPr lang="ru-RU" sz="1000" kern="1200" dirty="0" err="1">
                <a:solidFill>
                  <a:srgbClr val="000000"/>
                </a:solidFill>
                <a:effectLst/>
                <a:latin typeface="Times New Roman"/>
                <a:ea typeface="Calibri"/>
                <a:cs typeface="Times New Roman"/>
              </a:rPr>
              <a:t>существление</a:t>
            </a:r>
            <a:r>
              <a:rPr lang="ru-RU" sz="1000" kern="1200" dirty="0">
                <a:solidFill>
                  <a:srgbClr val="000000"/>
                </a:solidFill>
                <a:effectLst/>
                <a:latin typeface="Times New Roman"/>
                <a:ea typeface="Calibri"/>
                <a:cs typeface="Times New Roman"/>
              </a:rPr>
              <a:t> приема и проверки отчетов АРБП о дебиторской и кредиторской задолженностях;</a:t>
            </a:r>
            <a:endParaRPr lang="ru-RU" sz="1100" dirty="0">
              <a:effectLst/>
              <a:latin typeface="Calibri"/>
              <a:ea typeface="Calibri"/>
              <a:cs typeface="Times New Roman"/>
            </a:endParaRPr>
          </a:p>
          <a:p>
            <a:r>
              <a:rPr lang="kk-KZ" sz="1000" kern="1200" dirty="0">
                <a:solidFill>
                  <a:srgbClr val="000000"/>
                </a:solidFill>
                <a:effectLst/>
                <a:latin typeface="Times New Roman"/>
                <a:ea typeface="Calibri"/>
                <a:cs typeface="Times New Roman"/>
              </a:rPr>
              <a:t>о</a:t>
            </a:r>
            <a:r>
              <a:rPr lang="ru-RU" sz="1000" kern="1200" dirty="0" err="1">
                <a:solidFill>
                  <a:srgbClr val="000000"/>
                </a:solidFill>
                <a:effectLst/>
                <a:latin typeface="Times New Roman"/>
                <a:ea typeface="Calibri"/>
                <a:cs typeface="Times New Roman"/>
              </a:rPr>
              <a:t>существление</a:t>
            </a:r>
            <a:r>
              <a:rPr lang="ru-RU" sz="1000" kern="1200" dirty="0">
                <a:solidFill>
                  <a:srgbClr val="000000"/>
                </a:solidFill>
                <a:effectLst/>
                <a:latin typeface="Times New Roman"/>
                <a:ea typeface="Calibri"/>
                <a:cs typeface="Times New Roman"/>
              </a:rPr>
              <a:t> приема и проверки годовой, полугодовой бюджетной отчетности АРБП;</a:t>
            </a:r>
            <a:endParaRPr lang="ru-RU" sz="1100" dirty="0">
              <a:effectLst/>
              <a:latin typeface="Calibri"/>
              <a:ea typeface="Calibri"/>
              <a:cs typeface="Times New Roman"/>
            </a:endParaRPr>
          </a:p>
          <a:p>
            <a:r>
              <a:rPr lang="kk-KZ" sz="1000" kern="1200" dirty="0">
                <a:solidFill>
                  <a:srgbClr val="000000"/>
                </a:solidFill>
                <a:effectLst/>
                <a:latin typeface="Times New Roman"/>
                <a:ea typeface="Calibri"/>
                <a:cs typeface="Times New Roman"/>
              </a:rPr>
              <a:t>о</a:t>
            </a:r>
            <a:r>
              <a:rPr lang="ru-RU" sz="1000" kern="1200" dirty="0" err="1">
                <a:solidFill>
                  <a:srgbClr val="000000"/>
                </a:solidFill>
                <a:effectLst/>
                <a:latin typeface="Times New Roman"/>
                <a:ea typeface="Calibri"/>
                <a:cs typeface="Times New Roman"/>
              </a:rPr>
              <a:t>существление</a:t>
            </a:r>
            <a:r>
              <a:rPr lang="ru-RU" sz="1000" kern="1200" dirty="0">
                <a:solidFill>
                  <a:srgbClr val="000000"/>
                </a:solidFill>
                <a:effectLst/>
                <a:latin typeface="Times New Roman"/>
                <a:ea typeface="Calibri"/>
                <a:cs typeface="Times New Roman"/>
              </a:rPr>
              <a:t> приема и проверки годовых отчетов </a:t>
            </a:r>
            <a:r>
              <a:rPr lang="kk-KZ" sz="1000" kern="1200" dirty="0">
                <a:solidFill>
                  <a:srgbClr val="000000"/>
                </a:solidFill>
                <a:effectLst/>
                <a:latin typeface="Times New Roman"/>
                <a:ea typeface="Calibri"/>
                <a:cs typeface="Times New Roman"/>
              </a:rPr>
              <a:t>ТОК</a:t>
            </a:r>
            <a:r>
              <a:rPr lang="ru-RU" sz="1000" kern="1200" dirty="0">
                <a:solidFill>
                  <a:srgbClr val="000000"/>
                </a:solidFill>
                <a:effectLst/>
                <a:latin typeface="Times New Roman"/>
                <a:ea typeface="Calibri"/>
                <a:cs typeface="Times New Roman"/>
              </a:rPr>
              <a:t> о кассовом исполнении республиканского бюджета и об остатках на счетах государственных учреждений;</a:t>
            </a:r>
            <a:endParaRPr lang="ru-RU" sz="1100" dirty="0">
              <a:effectLst/>
              <a:latin typeface="Calibri"/>
              <a:ea typeface="Calibri"/>
              <a:cs typeface="Times New Roman"/>
            </a:endParaRPr>
          </a:p>
          <a:p>
            <a:r>
              <a:rPr lang="kk-KZ" sz="1000" kern="1200" dirty="0">
                <a:solidFill>
                  <a:srgbClr val="000000"/>
                </a:solidFill>
                <a:effectLst/>
                <a:latin typeface="Times New Roman"/>
                <a:ea typeface="Calibri"/>
                <a:cs typeface="Times New Roman"/>
              </a:rPr>
              <a:t>с</a:t>
            </a:r>
            <a:r>
              <a:rPr lang="ru-RU" sz="1000" kern="1200" dirty="0" err="1">
                <a:solidFill>
                  <a:srgbClr val="000000"/>
                </a:solidFill>
                <a:effectLst/>
                <a:latin typeface="Times New Roman"/>
                <a:ea typeface="Calibri"/>
                <a:cs typeface="Times New Roman"/>
              </a:rPr>
              <a:t>верка</a:t>
            </a:r>
            <a:r>
              <a:rPr lang="ru-RU" sz="1000" kern="1200" dirty="0">
                <a:solidFill>
                  <a:srgbClr val="000000"/>
                </a:solidFill>
                <a:effectLst/>
                <a:latin typeface="Times New Roman"/>
                <a:ea typeface="Calibri"/>
                <a:cs typeface="Times New Roman"/>
              </a:rPr>
              <a:t> полугодовых, годовых отчетов АРБП с данными, сформированными в ИИСК;</a:t>
            </a:r>
            <a:endParaRPr lang="ru-RU" sz="1100" dirty="0">
              <a:effectLst/>
              <a:latin typeface="Calibri"/>
              <a:ea typeface="Calibri"/>
              <a:cs typeface="Times New Roman"/>
            </a:endParaRPr>
          </a:p>
          <a:p>
            <a:r>
              <a:rPr lang="ru-RU" sz="1000" kern="1200" dirty="0">
                <a:solidFill>
                  <a:srgbClr val="000000"/>
                </a:solidFill>
                <a:effectLst/>
                <a:latin typeface="Times New Roman"/>
                <a:ea typeface="Calibri"/>
                <a:cs typeface="Times New Roman"/>
              </a:rPr>
              <a:t> </a:t>
            </a:r>
            <a:r>
              <a:rPr lang="kk-KZ" sz="1000" kern="1200" dirty="0">
                <a:solidFill>
                  <a:srgbClr val="000000"/>
                </a:solidFill>
                <a:effectLst/>
                <a:latin typeface="Times New Roman"/>
                <a:ea typeface="Calibri"/>
                <a:cs typeface="Times New Roman"/>
              </a:rPr>
              <a:t>п</a:t>
            </a:r>
            <a:r>
              <a:rPr lang="ru-RU" sz="1000" kern="1200" dirty="0" err="1">
                <a:solidFill>
                  <a:srgbClr val="000000"/>
                </a:solidFill>
                <a:effectLst/>
                <a:latin typeface="Times New Roman"/>
                <a:ea typeface="Calibri"/>
                <a:cs typeface="Times New Roman"/>
              </a:rPr>
              <a:t>одготовка</a:t>
            </a:r>
            <a:r>
              <a:rPr lang="ru-RU" sz="1000" kern="1200" dirty="0">
                <a:solidFill>
                  <a:srgbClr val="000000"/>
                </a:solidFill>
                <a:effectLst/>
                <a:latin typeface="Times New Roman"/>
                <a:ea typeface="Calibri"/>
                <a:cs typeface="Times New Roman"/>
              </a:rPr>
              <a:t> на основании отчетов АРБП сводных отчетов об исполнении планов поступлений и расходов денег от реализации товаров, (работ, услуг) и о поступлении и расходовании денег от филантропической деятельности и (или) спонсорской деятельности, и (или) меценатской деятельности;</a:t>
            </a:r>
            <a:endParaRPr lang="ru-RU" sz="1100" dirty="0">
              <a:effectLst/>
              <a:latin typeface="Calibri"/>
              <a:ea typeface="Calibri"/>
              <a:cs typeface="Times New Roman"/>
            </a:endParaRPr>
          </a:p>
          <a:p>
            <a:r>
              <a:rPr lang="kk-KZ" sz="1000" kern="1200" dirty="0">
                <a:solidFill>
                  <a:srgbClr val="000000"/>
                </a:solidFill>
                <a:effectLst/>
                <a:latin typeface="Times New Roman"/>
                <a:ea typeface="Calibri"/>
                <a:cs typeface="Times New Roman"/>
              </a:rPr>
              <a:t>п</a:t>
            </a:r>
            <a:r>
              <a:rPr lang="ru-RU" sz="1000" kern="1200" dirty="0" err="1">
                <a:solidFill>
                  <a:srgbClr val="000000"/>
                </a:solidFill>
                <a:effectLst/>
                <a:latin typeface="Times New Roman"/>
                <a:ea typeface="Calibri"/>
                <a:cs typeface="Times New Roman"/>
              </a:rPr>
              <a:t>одготовка</a:t>
            </a:r>
            <a:r>
              <a:rPr lang="ru-RU" sz="1000" kern="1200" dirty="0">
                <a:solidFill>
                  <a:srgbClr val="000000"/>
                </a:solidFill>
                <a:effectLst/>
                <a:latin typeface="Times New Roman"/>
                <a:ea typeface="Calibri"/>
                <a:cs typeface="Times New Roman"/>
              </a:rPr>
              <a:t> сводных отчетов о дебиторской и кредиторской задолженностях;</a:t>
            </a:r>
            <a:endParaRPr lang="ru-RU" sz="1100" dirty="0">
              <a:effectLst/>
              <a:latin typeface="Calibri"/>
              <a:ea typeface="Calibri"/>
              <a:cs typeface="Times New Roman"/>
            </a:endParaRPr>
          </a:p>
          <a:p>
            <a:r>
              <a:rPr lang="kk-KZ" sz="1000" kern="1200" dirty="0">
                <a:solidFill>
                  <a:srgbClr val="000000"/>
                </a:solidFill>
                <a:effectLst/>
                <a:latin typeface="Times New Roman"/>
                <a:ea typeface="Calibri"/>
                <a:cs typeface="Times New Roman"/>
              </a:rPr>
              <a:t>у</a:t>
            </a:r>
            <a:r>
              <a:rPr lang="ru-RU" sz="1000" kern="1200" dirty="0" err="1">
                <a:solidFill>
                  <a:srgbClr val="000000"/>
                </a:solidFill>
                <a:effectLst/>
                <a:latin typeface="Times New Roman"/>
                <a:ea typeface="Calibri"/>
                <a:cs typeface="Times New Roman"/>
              </a:rPr>
              <a:t>частие</a:t>
            </a:r>
            <a:r>
              <a:rPr lang="ru-RU" sz="1000" kern="1200" dirty="0">
                <a:solidFill>
                  <a:srgbClr val="000000"/>
                </a:solidFill>
                <a:effectLst/>
                <a:latin typeface="Times New Roman"/>
                <a:ea typeface="Calibri"/>
                <a:cs typeface="Times New Roman"/>
              </a:rPr>
              <a:t> в подготовке годового отчета Правительства Республики Казахстан об исполнении республиканского бюджета;</a:t>
            </a:r>
            <a:endParaRPr lang="ru-RU" sz="1100" dirty="0">
              <a:effectLst/>
              <a:latin typeface="Calibri"/>
              <a:ea typeface="Calibri"/>
              <a:cs typeface="Times New Roman"/>
            </a:endParaRPr>
          </a:p>
          <a:p>
            <a:r>
              <a:rPr lang="kk-KZ" sz="1000" kern="1200" dirty="0">
                <a:solidFill>
                  <a:srgbClr val="000000"/>
                </a:solidFill>
                <a:effectLst/>
                <a:latin typeface="Times New Roman"/>
                <a:ea typeface="Calibri"/>
                <a:cs typeface="Times New Roman"/>
              </a:rPr>
              <a:t>п</a:t>
            </a:r>
            <a:r>
              <a:rPr lang="ru-RU" sz="1000" kern="1200" dirty="0" err="1">
                <a:solidFill>
                  <a:srgbClr val="000000"/>
                </a:solidFill>
                <a:effectLst/>
                <a:latin typeface="Times New Roman"/>
                <a:ea typeface="Calibri"/>
                <a:cs typeface="Times New Roman"/>
              </a:rPr>
              <a:t>редоставление</a:t>
            </a:r>
            <a:r>
              <a:rPr lang="ru-RU" sz="1000" kern="1200" dirty="0">
                <a:solidFill>
                  <a:srgbClr val="000000"/>
                </a:solidFill>
                <a:effectLst/>
                <a:latin typeface="Times New Roman"/>
                <a:ea typeface="Calibri"/>
                <a:cs typeface="Times New Roman"/>
              </a:rPr>
              <a:t> структурным подразделениям Министерства финансов  РК </a:t>
            </a:r>
            <a:r>
              <a:rPr lang="ru-RU" sz="1000" dirty="0">
                <a:effectLst/>
                <a:latin typeface="Times New Roman"/>
                <a:ea typeface="Calibri"/>
                <a:cs typeface="Times New Roman"/>
              </a:rPr>
              <a:t> </a:t>
            </a:r>
            <a:endParaRPr lang="ru-RU" sz="1100" dirty="0">
              <a:effectLst/>
              <a:latin typeface="Calibri"/>
              <a:ea typeface="Calibri"/>
              <a:cs typeface="Times New Roman"/>
            </a:endParaRPr>
          </a:p>
          <a:p>
            <a:pPr lvl="0"/>
            <a:endParaRPr lang="ru-RU" dirty="0"/>
          </a:p>
        </p:txBody>
      </p:sp>
    </p:spTree>
    <p:extLst>
      <p:ext uri="{BB962C8B-B14F-4D97-AF65-F5344CB8AC3E}">
        <p14:creationId xmlns:p14="http://schemas.microsoft.com/office/powerpoint/2010/main" val="1537436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E9188F3-6B8F-487E-A520-6B3E9FF99FF9}" type="datetimeFigureOut">
              <a:rPr lang="ru-RU" smtClean="0"/>
              <a:t>29.10.2019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0DD809-9BDF-405C-A182-E508BC915CE8}" type="slidenum">
              <a:rPr lang="ru-RU" smtClean="0"/>
              <a:t>‹#›</a:t>
            </a:fld>
            <a:endParaRPr lang="ru-RU"/>
          </a:p>
        </p:txBody>
      </p:sp>
    </p:spTree>
    <p:extLst>
      <p:ext uri="{BB962C8B-B14F-4D97-AF65-F5344CB8AC3E}">
        <p14:creationId xmlns:p14="http://schemas.microsoft.com/office/powerpoint/2010/main" val="340359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E9188F3-6B8F-487E-A520-6B3E9FF99FF9}" type="datetimeFigureOut">
              <a:rPr lang="ru-RU" smtClean="0"/>
              <a:t>29.10.2019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0DD809-9BDF-405C-A182-E508BC915CE8}" type="slidenum">
              <a:rPr lang="ru-RU" smtClean="0"/>
              <a:t>‹#›</a:t>
            </a:fld>
            <a:endParaRPr lang="ru-RU"/>
          </a:p>
        </p:txBody>
      </p:sp>
    </p:spTree>
    <p:extLst>
      <p:ext uri="{BB962C8B-B14F-4D97-AF65-F5344CB8AC3E}">
        <p14:creationId xmlns:p14="http://schemas.microsoft.com/office/powerpoint/2010/main" val="1109392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E9188F3-6B8F-487E-A520-6B3E9FF99FF9}" type="datetimeFigureOut">
              <a:rPr lang="ru-RU" smtClean="0"/>
              <a:t>29.10.2019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0DD809-9BDF-405C-A182-E508BC915CE8}" type="slidenum">
              <a:rPr lang="ru-RU" smtClean="0"/>
              <a:t>‹#›</a:t>
            </a:fld>
            <a:endParaRPr lang="ru-RU"/>
          </a:p>
        </p:txBody>
      </p:sp>
    </p:spTree>
    <p:extLst>
      <p:ext uri="{BB962C8B-B14F-4D97-AF65-F5344CB8AC3E}">
        <p14:creationId xmlns:p14="http://schemas.microsoft.com/office/powerpoint/2010/main" val="2588784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E9188F3-6B8F-487E-A520-6B3E9FF99FF9}" type="datetimeFigureOut">
              <a:rPr lang="ru-RU" smtClean="0"/>
              <a:t>29.10.2019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F0DD809-9BDF-405C-A182-E508BC915CE8}" type="slidenum">
              <a:rPr lang="ru-RU" smtClean="0"/>
              <a:t>‹#›</a:t>
            </a:fld>
            <a:endParaRPr lang="ru-RU"/>
          </a:p>
        </p:txBody>
      </p:sp>
    </p:spTree>
    <p:extLst>
      <p:ext uri="{BB962C8B-B14F-4D97-AF65-F5344CB8AC3E}">
        <p14:creationId xmlns:p14="http://schemas.microsoft.com/office/powerpoint/2010/main" val="332128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E9188F3-6B8F-487E-A520-6B3E9FF99FF9}" type="datetimeFigureOut">
              <a:rPr lang="ru-RU" smtClean="0"/>
              <a:t>29.10.2019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F0DD809-9BDF-405C-A182-E508BC915CE8}" type="slidenum">
              <a:rPr lang="ru-RU" smtClean="0"/>
              <a:t>‹#›</a:t>
            </a:fld>
            <a:endParaRPr lang="ru-RU"/>
          </a:p>
        </p:txBody>
      </p:sp>
    </p:spTree>
    <p:extLst>
      <p:ext uri="{BB962C8B-B14F-4D97-AF65-F5344CB8AC3E}">
        <p14:creationId xmlns:p14="http://schemas.microsoft.com/office/powerpoint/2010/main" val="37921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E9188F3-6B8F-487E-A520-6B3E9FF99FF9}" type="datetimeFigureOut">
              <a:rPr lang="ru-RU" smtClean="0"/>
              <a:t>29.10.2019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F0DD809-9BDF-405C-A182-E508BC915CE8}" type="slidenum">
              <a:rPr lang="ru-RU" smtClean="0"/>
              <a:t>‹#›</a:t>
            </a:fld>
            <a:endParaRPr lang="ru-RU"/>
          </a:p>
        </p:txBody>
      </p:sp>
    </p:spTree>
    <p:extLst>
      <p:ext uri="{BB962C8B-B14F-4D97-AF65-F5344CB8AC3E}">
        <p14:creationId xmlns:p14="http://schemas.microsoft.com/office/powerpoint/2010/main" val="2987090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E9188F3-6B8F-487E-A520-6B3E9FF99FF9}" type="datetimeFigureOut">
              <a:rPr lang="ru-RU" smtClean="0"/>
              <a:t>29.10.2019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0DD809-9BDF-405C-A182-E508BC915CE8}" type="slidenum">
              <a:rPr lang="ru-RU" smtClean="0"/>
              <a:t>‹#›</a:t>
            </a:fld>
            <a:endParaRPr lang="ru-RU"/>
          </a:p>
        </p:txBody>
      </p:sp>
    </p:spTree>
    <p:extLst>
      <p:ext uri="{BB962C8B-B14F-4D97-AF65-F5344CB8AC3E}">
        <p14:creationId xmlns:p14="http://schemas.microsoft.com/office/powerpoint/2010/main" val="2018256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E9188F3-6B8F-487E-A520-6B3E9FF99FF9}" type="datetimeFigureOut">
              <a:rPr lang="ru-RU" smtClean="0"/>
              <a:t>29.10.2019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0DD809-9BDF-405C-A182-E508BC915CE8}" type="slidenum">
              <a:rPr lang="ru-RU" smtClean="0"/>
              <a:t>‹#›</a:t>
            </a:fld>
            <a:endParaRPr lang="ru-RU"/>
          </a:p>
        </p:txBody>
      </p:sp>
    </p:spTree>
    <p:extLst>
      <p:ext uri="{BB962C8B-B14F-4D97-AF65-F5344CB8AC3E}">
        <p14:creationId xmlns:p14="http://schemas.microsoft.com/office/powerpoint/2010/main" val="213058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188F3-6B8F-487E-A520-6B3E9FF99FF9}" type="datetimeFigureOut">
              <a:rPr lang="ru-RU" smtClean="0"/>
              <a:t>29.10.2019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DD809-9BDF-405C-A182-E508BC915CE8}" type="slidenum">
              <a:rPr lang="ru-RU" smtClean="0"/>
              <a:t>‹#›</a:t>
            </a:fld>
            <a:endParaRPr lang="ru-RU"/>
          </a:p>
        </p:txBody>
      </p:sp>
    </p:spTree>
    <p:extLst>
      <p:ext uri="{BB962C8B-B14F-4D97-AF65-F5344CB8AC3E}">
        <p14:creationId xmlns:p14="http://schemas.microsoft.com/office/powerpoint/2010/main" val="2836882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descr="C:\Users\GSadvakasova\Desktop\Безымянный.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5" y="0"/>
            <a:ext cx="121414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28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903264" y="73054"/>
            <a:ext cx="11105122" cy="765463"/>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lumMod val="75000"/>
                  </a:schemeClr>
                </a:solidFill>
                <a:latin typeface="Arial" pitchFamily="34" charset="0"/>
              </a:rPr>
              <a:t>1. The Treasury of Kazakhstan. Statistics </a:t>
            </a:r>
          </a:p>
        </p:txBody>
      </p:sp>
      <p:pic>
        <p:nvPicPr>
          <p:cNvPr id="16" name="Picture 2" descr="C:\Users\TChikanaev\Desktop\1489676325.jpg"/>
          <p:cNvPicPr>
            <a:picLocks noChangeAspect="1" noChangeArrowheads="1"/>
          </p:cNvPicPr>
          <p:nvPr/>
        </p:nvPicPr>
        <p:blipFill>
          <a:blip r:embed="rId3" cstate="print"/>
          <a:srcRect l="15900" t="16300" r="15100" b="16950"/>
          <a:stretch>
            <a:fillRect/>
          </a:stretch>
        </p:blipFill>
        <p:spPr bwMode="auto">
          <a:xfrm>
            <a:off x="100290" y="80390"/>
            <a:ext cx="802974" cy="758127"/>
          </a:xfrm>
          <a:prstGeom prst="rect">
            <a:avLst/>
          </a:prstGeom>
          <a:noFill/>
          <a:ln w="19050">
            <a:solidFill>
              <a:schemeClr val="accent1">
                <a:lumMod val="60000"/>
                <a:lumOff val="40000"/>
              </a:schemeClr>
            </a:solidFill>
          </a:ln>
        </p:spPr>
      </p:pic>
      <p:sp>
        <p:nvSpPr>
          <p:cNvPr id="26" name="Прямоугольник 25"/>
          <p:cNvSpPr/>
          <p:nvPr/>
        </p:nvSpPr>
        <p:spPr>
          <a:xfrm>
            <a:off x="100290" y="6500834"/>
            <a:ext cx="11908096" cy="313470"/>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solidFill>
                <a:schemeClr val="tx2">
                  <a:lumMod val="75000"/>
                </a:schemeClr>
              </a:solidFill>
            </a:endParaRPr>
          </a:p>
        </p:txBody>
      </p:sp>
      <p:pic>
        <p:nvPicPr>
          <p:cNvPr id="3" name="Рисунок 2"/>
          <p:cNvPicPr>
            <a:picLocks noChangeAspect="1"/>
          </p:cNvPicPr>
          <p:nvPr/>
        </p:nvPicPr>
        <p:blipFill rotWithShape="1">
          <a:blip r:embed="rId4"/>
          <a:srcRect l="19618" t="11805" r="17795" b="7222"/>
          <a:stretch/>
        </p:blipFill>
        <p:spPr>
          <a:xfrm>
            <a:off x="0" y="845853"/>
            <a:ext cx="7263711" cy="5587333"/>
          </a:xfrm>
          <a:prstGeom prst="rect">
            <a:avLst/>
          </a:prstGeom>
        </p:spPr>
      </p:pic>
      <p:sp>
        <p:nvSpPr>
          <p:cNvPr id="137" name="TextBox 136"/>
          <p:cNvSpPr txBox="1"/>
          <p:nvPr/>
        </p:nvSpPr>
        <p:spPr>
          <a:xfrm>
            <a:off x="7154563" y="848447"/>
            <a:ext cx="4788296" cy="5652387"/>
          </a:xfrm>
          <a:prstGeom prst="rect">
            <a:avLst/>
          </a:prstGeom>
          <a:solidFill>
            <a:schemeClr val="bg2"/>
          </a:solidFill>
          <a:ln>
            <a:solidFill>
              <a:schemeClr val="tx1"/>
            </a:solidFill>
          </a:ln>
        </p:spPr>
        <p:txBody>
          <a:bodyPr wrap="square" rtlCol="0">
            <a:spAutoFit/>
          </a:bodyPr>
          <a:lstStyle/>
          <a:p>
            <a:pPr algn="just"/>
            <a:r>
              <a:rPr lang="en-US" sz="1300" dirty="0">
                <a:latin typeface="Arial" panose="020B0604020202020204" pitchFamily="34" charset="0"/>
              </a:rPr>
              <a:t>Servicing of</a:t>
            </a:r>
            <a:r>
              <a:rPr lang="en-US" dirty="0" smtClean="0"/>
              <a:t> </a:t>
            </a:r>
            <a:r>
              <a:rPr lang="en-US" sz="1300" b="1" dirty="0">
                <a:solidFill>
                  <a:srgbClr val="FF0000"/>
                </a:solidFill>
                <a:latin typeface="Arial" panose="020B0604020202020204" pitchFamily="34" charset="0"/>
              </a:rPr>
              <a:t>4 </a:t>
            </a:r>
            <a:r>
              <a:rPr lang="en-US" sz="1300" dirty="0">
                <a:latin typeface="Arial" panose="020B0604020202020204" pitchFamily="34" charset="0"/>
              </a:rPr>
              <a:t>levels of the budget: republican, regional, district, local self-government bodies</a:t>
            </a:r>
          </a:p>
          <a:p>
            <a:pPr algn="just"/>
            <a:endParaRPr lang="en-US" sz="1300" b="1" dirty="0">
              <a:solidFill>
                <a:srgbClr val="FF0000"/>
              </a:solidFill>
              <a:latin typeface="Arial" panose="020B0604020202020204" pitchFamily="34" charset="0"/>
              <a:cs typeface="Arial" panose="020B0604020202020204" pitchFamily="34" charset="0"/>
            </a:endParaRPr>
          </a:p>
          <a:p>
            <a:pPr algn="just"/>
            <a:r>
              <a:rPr lang="en-US" sz="1300" b="1" dirty="0">
                <a:solidFill>
                  <a:srgbClr val="FF0000"/>
                </a:solidFill>
                <a:latin typeface="Arial" panose="020B0604020202020204" pitchFamily="34" charset="0"/>
              </a:rPr>
              <a:t>12 883 </a:t>
            </a:r>
            <a:r>
              <a:rPr lang="en-US" sz="1300" b="1" dirty="0">
                <a:latin typeface="Arial" panose="020B0604020202020204" pitchFamily="34" charset="0"/>
              </a:rPr>
              <a:t>- </a:t>
            </a:r>
            <a:r>
              <a:rPr lang="en-US" sz="1300" dirty="0">
                <a:latin typeface="Arial" panose="020B0604020202020204" pitchFamily="34" charset="0"/>
              </a:rPr>
              <a:t>government institutions </a:t>
            </a:r>
          </a:p>
          <a:p>
            <a:pPr algn="just"/>
            <a:r>
              <a:rPr lang="en-US" sz="1300" b="1" dirty="0">
                <a:solidFill>
                  <a:srgbClr val="FF0000"/>
                </a:solidFill>
                <a:latin typeface="Arial" panose="020B0604020202020204" pitchFamily="34" charset="0"/>
              </a:rPr>
              <a:t>190</a:t>
            </a:r>
            <a:r>
              <a:rPr lang="en-US" sz="1300" dirty="0">
                <a:latin typeface="Arial" panose="020B0604020202020204" pitchFamily="34" charset="0"/>
              </a:rPr>
              <a:t>  -  public procurement accounts</a:t>
            </a:r>
          </a:p>
          <a:p>
            <a:pPr algn="just"/>
            <a:r>
              <a:rPr lang="en-US" sz="1300" b="1" dirty="0">
                <a:solidFill>
                  <a:srgbClr val="FF0000"/>
                </a:solidFill>
                <a:latin typeface="Arial" panose="020B0604020202020204" pitchFamily="34" charset="0"/>
              </a:rPr>
              <a:t>466</a:t>
            </a:r>
            <a:r>
              <a:rPr lang="en-US" sz="1300" dirty="0">
                <a:latin typeface="Arial" panose="020B0604020202020204" pitchFamily="34" charset="0"/>
              </a:rPr>
              <a:t> - entities of the quasi-public sector </a:t>
            </a:r>
          </a:p>
          <a:p>
            <a:pPr algn="just"/>
            <a:endParaRPr lang="en-US" sz="1300" b="1" u="sng" dirty="0">
              <a:solidFill>
                <a:srgbClr val="FF0000"/>
              </a:solidFill>
              <a:latin typeface="Arial" panose="020B0604020202020204" pitchFamily="34" charset="0"/>
              <a:cs typeface="Arial" panose="020B0604020202020204" pitchFamily="34" charset="0"/>
            </a:endParaRPr>
          </a:p>
          <a:p>
            <a:pPr algn="just"/>
            <a:r>
              <a:rPr lang="en-US" sz="1300" b="1" u="sng" dirty="0">
                <a:solidFill>
                  <a:srgbClr val="FF0000"/>
                </a:solidFill>
                <a:latin typeface="Arial" panose="020B0604020202020204" pitchFamily="34" charset="0"/>
              </a:rPr>
              <a:t>Daily</a:t>
            </a:r>
            <a:r>
              <a:rPr lang="en-US" sz="1300" dirty="0">
                <a:latin typeface="Arial" panose="020B0604020202020204" pitchFamily="34" charset="0"/>
              </a:rPr>
              <a:t> volume of transactions in the treasury information systems:</a:t>
            </a:r>
          </a:p>
          <a:p>
            <a:pPr algn="just"/>
            <a:r>
              <a:rPr lang="en-US" sz="1300" b="1" dirty="0">
                <a:solidFill>
                  <a:srgbClr val="FF0000"/>
                </a:solidFill>
                <a:latin typeface="Arial" panose="020B0604020202020204" pitchFamily="34" charset="0"/>
              </a:rPr>
              <a:t>- 50 000 </a:t>
            </a:r>
            <a:r>
              <a:rPr lang="en-US" sz="1300" dirty="0">
                <a:latin typeface="Arial" panose="020B0604020202020204" pitchFamily="34" charset="0"/>
              </a:rPr>
              <a:t>payments through the treasury integrated information systems (TIIS)</a:t>
            </a:r>
          </a:p>
          <a:p>
            <a:pPr algn="just"/>
            <a:r>
              <a:rPr lang="en-US" sz="1300" b="1" dirty="0">
                <a:solidFill>
                  <a:srgbClr val="FF0000"/>
                </a:solidFill>
                <a:latin typeface="Arial" panose="020B0604020202020204" pitchFamily="34" charset="0"/>
              </a:rPr>
              <a:t>- 60 000 </a:t>
            </a:r>
            <a:r>
              <a:rPr lang="en-US" sz="1300" dirty="0">
                <a:latin typeface="Arial" panose="020B0604020202020204" pitchFamily="34" charset="0"/>
              </a:rPr>
              <a:t>receipts through the Kazakhstan Center for Interbank Settlements</a:t>
            </a:r>
          </a:p>
          <a:p>
            <a:pPr algn="just"/>
            <a:r>
              <a:rPr lang="en-US" sz="1300" b="1" dirty="0">
                <a:solidFill>
                  <a:srgbClr val="FF0000"/>
                </a:solidFill>
                <a:latin typeface="Arial" panose="020B0604020202020204" pitchFamily="34" charset="0"/>
              </a:rPr>
              <a:t>- 120 000 </a:t>
            </a:r>
            <a:r>
              <a:rPr lang="en-US" sz="1300" dirty="0">
                <a:latin typeface="Arial" panose="020B0604020202020204" pitchFamily="34" charset="0"/>
              </a:rPr>
              <a:t>reports generated for customers</a:t>
            </a:r>
          </a:p>
          <a:p>
            <a:pPr marL="285750" indent="-285750" algn="just">
              <a:buFontTx/>
              <a:buChar char="-"/>
            </a:pPr>
            <a:r>
              <a:rPr lang="en-US" sz="1300" b="1" dirty="0">
                <a:solidFill>
                  <a:srgbClr val="FF0000"/>
                </a:solidFill>
                <a:latin typeface="Arial" panose="020B0604020202020204" pitchFamily="34" charset="0"/>
              </a:rPr>
              <a:t>45 000 </a:t>
            </a:r>
            <a:r>
              <a:rPr lang="en-US" sz="1300" dirty="0">
                <a:latin typeface="Arial" panose="020B0604020202020204" pitchFamily="34" charset="0"/>
              </a:rPr>
              <a:t>service users</a:t>
            </a:r>
          </a:p>
          <a:p>
            <a:pPr algn="just"/>
            <a:endParaRPr lang="en-US" sz="1300" b="1" dirty="0">
              <a:solidFill>
                <a:srgbClr val="FF0000"/>
              </a:solidFill>
              <a:latin typeface="Arial" panose="020B0604020202020204" pitchFamily="34" charset="0"/>
              <a:cs typeface="Arial" panose="020B0604020202020204" pitchFamily="34" charset="0"/>
            </a:endParaRPr>
          </a:p>
          <a:p>
            <a:pPr algn="just"/>
            <a:r>
              <a:rPr lang="en-US" sz="1300" b="1" dirty="0">
                <a:solidFill>
                  <a:srgbClr val="FF0000"/>
                </a:solidFill>
                <a:latin typeface="Arial" panose="020B0604020202020204" pitchFamily="34" charset="0"/>
              </a:rPr>
              <a:t>3080</a:t>
            </a:r>
            <a:r>
              <a:rPr lang="en-US" dirty="0" smtClean="0"/>
              <a:t> </a:t>
            </a:r>
            <a:r>
              <a:rPr lang="en-US" sz="1300" dirty="0">
                <a:latin typeface="Arial" panose="020B0604020202020204" pitchFamily="34" charset="0"/>
              </a:rPr>
              <a:t>– the number of treasury employees:</a:t>
            </a:r>
          </a:p>
          <a:p>
            <a:pPr algn="just"/>
            <a:r>
              <a:rPr lang="en-US" sz="1300" b="1" dirty="0">
                <a:solidFill>
                  <a:srgbClr val="FF0000"/>
                </a:solidFill>
                <a:latin typeface="Arial" panose="020B0604020202020204" pitchFamily="34" charset="0"/>
              </a:rPr>
              <a:t>151</a:t>
            </a:r>
            <a:r>
              <a:rPr lang="en-US" dirty="0" smtClean="0"/>
              <a:t> </a:t>
            </a:r>
            <a:r>
              <a:rPr lang="en-US" sz="1300" dirty="0">
                <a:latin typeface="Arial" panose="020B0604020202020204" pitchFamily="34" charset="0"/>
              </a:rPr>
              <a:t>– central office</a:t>
            </a:r>
          </a:p>
          <a:p>
            <a:pPr algn="just"/>
            <a:r>
              <a:rPr lang="en-US" sz="1300" b="1" dirty="0">
                <a:solidFill>
                  <a:srgbClr val="FF0000"/>
                </a:solidFill>
                <a:latin typeface="Arial" panose="020B0604020202020204" pitchFamily="34" charset="0"/>
              </a:rPr>
              <a:t>1362</a:t>
            </a:r>
            <a:r>
              <a:rPr lang="en-US" dirty="0" smtClean="0"/>
              <a:t> </a:t>
            </a:r>
            <a:r>
              <a:rPr lang="en-US" sz="1300" dirty="0">
                <a:latin typeface="Arial" panose="020B0604020202020204" pitchFamily="34" charset="0"/>
              </a:rPr>
              <a:t>– regional offices</a:t>
            </a:r>
          </a:p>
          <a:p>
            <a:pPr algn="just"/>
            <a:r>
              <a:rPr lang="en-US" sz="1300" b="1" dirty="0">
                <a:solidFill>
                  <a:srgbClr val="FF0000"/>
                </a:solidFill>
                <a:latin typeface="Arial" panose="020B0604020202020204" pitchFamily="34" charset="0"/>
              </a:rPr>
              <a:t>1567</a:t>
            </a:r>
            <a:r>
              <a:rPr lang="en-US" dirty="0" smtClean="0"/>
              <a:t> </a:t>
            </a:r>
            <a:r>
              <a:rPr lang="en-US" sz="1300" dirty="0">
                <a:latin typeface="Arial" panose="020B0604020202020204" pitchFamily="34" charset="0"/>
              </a:rPr>
              <a:t>– district offices</a:t>
            </a:r>
          </a:p>
          <a:p>
            <a:pPr algn="just"/>
            <a:endParaRPr lang="en-US" sz="1300" dirty="0">
              <a:latin typeface="Arial" panose="020B0604020202020204" pitchFamily="34" charset="0"/>
              <a:cs typeface="Arial" panose="020B0604020202020204" pitchFamily="34" charset="0"/>
            </a:endParaRPr>
          </a:p>
          <a:p>
            <a:pPr algn="just"/>
            <a:endParaRPr lang="en-US" sz="1300" dirty="0">
              <a:latin typeface="Arial" panose="020B0604020202020204" pitchFamily="34" charset="0"/>
              <a:cs typeface="Arial" panose="020B0604020202020204" pitchFamily="34" charset="0"/>
            </a:endParaRPr>
          </a:p>
          <a:p>
            <a:pPr algn="just">
              <a:defRPr/>
            </a:pPr>
            <a:r>
              <a:rPr lang="en-US" sz="1300" dirty="0">
                <a:latin typeface="Arial" panose="020B0604020202020204" pitchFamily="34" charset="0"/>
              </a:rPr>
              <a:t>In the structure of the treasury there are 3 departments for accounting and reporting:</a:t>
            </a:r>
          </a:p>
          <a:p>
            <a:pPr algn="just">
              <a:defRPr/>
            </a:pPr>
            <a:r>
              <a:rPr lang="en-US" sz="1300" dirty="0">
                <a:latin typeface="Arial" panose="020B0604020202020204" pitchFamily="34" charset="0"/>
              </a:rPr>
              <a:t>- Department for revenue accounting and budget accounting</a:t>
            </a:r>
          </a:p>
          <a:p>
            <a:pPr algn="just">
              <a:defRPr/>
            </a:pPr>
            <a:r>
              <a:rPr lang="en-US" sz="1300" dirty="0">
                <a:latin typeface="Arial" panose="020B0604020202020204" pitchFamily="34" charset="0"/>
              </a:rPr>
              <a:t>- Department for reporting on the republican budget</a:t>
            </a:r>
          </a:p>
          <a:p>
            <a:pPr algn="just">
              <a:defRPr/>
            </a:pPr>
            <a:r>
              <a:rPr lang="en-US" sz="1300" dirty="0">
                <a:latin typeface="Arial" panose="020B0604020202020204" pitchFamily="34" charset="0"/>
              </a:rPr>
              <a:t>- Department for Local Budget Reporting </a:t>
            </a:r>
            <a:endParaRPr lang="en-US" sz="1200" dirty="0">
              <a:latin typeface="Arial" panose="020B0604020202020204" pitchFamily="34" charset="0"/>
              <a:cs typeface="Arial" panose="020B0604020202020204" pitchFamily="34" charset="0"/>
            </a:endParaRPr>
          </a:p>
        </p:txBody>
      </p:sp>
      <p:cxnSp>
        <p:nvCxnSpPr>
          <p:cNvPr id="4" name="Прямая соединительная линия 3"/>
          <p:cNvCxnSpPr/>
          <p:nvPr/>
        </p:nvCxnSpPr>
        <p:spPr>
          <a:xfrm>
            <a:off x="7177937" y="2291298"/>
            <a:ext cx="4853823" cy="21772"/>
          </a:xfrm>
          <a:prstGeom prst="line">
            <a:avLst/>
          </a:prstGeom>
        </p:spPr>
        <p:style>
          <a:lnRef idx="1">
            <a:schemeClr val="dk1"/>
          </a:lnRef>
          <a:fillRef idx="0">
            <a:schemeClr val="dk1"/>
          </a:fillRef>
          <a:effectRef idx="0">
            <a:schemeClr val="dk1"/>
          </a:effectRef>
          <a:fontRef idx="minor">
            <a:schemeClr val="tx1"/>
          </a:fontRef>
        </p:style>
      </p:cxnSp>
      <p:cxnSp>
        <p:nvCxnSpPr>
          <p:cNvPr id="10" name="Прямая соединительная линия 9"/>
          <p:cNvCxnSpPr/>
          <p:nvPr/>
        </p:nvCxnSpPr>
        <p:spPr>
          <a:xfrm>
            <a:off x="7154563" y="3775260"/>
            <a:ext cx="4853823" cy="21772"/>
          </a:xfrm>
          <a:prstGeom prst="line">
            <a:avLst/>
          </a:prstGeom>
        </p:spPr>
        <p:style>
          <a:lnRef idx="1">
            <a:schemeClr val="dk1"/>
          </a:lnRef>
          <a:fillRef idx="0">
            <a:schemeClr val="dk1"/>
          </a:fillRef>
          <a:effectRef idx="0">
            <a:schemeClr val="dk1"/>
          </a:effectRef>
          <a:fontRef idx="minor">
            <a:schemeClr val="tx1"/>
          </a:fontRef>
        </p:style>
      </p:cxnSp>
      <p:cxnSp>
        <p:nvCxnSpPr>
          <p:cNvPr id="11" name="Прямая соединительная линия 10"/>
          <p:cNvCxnSpPr/>
          <p:nvPr/>
        </p:nvCxnSpPr>
        <p:spPr>
          <a:xfrm>
            <a:off x="7154552" y="1292843"/>
            <a:ext cx="4853823" cy="21772"/>
          </a:xfrm>
          <a:prstGeom prst="line">
            <a:avLst/>
          </a:prstGeom>
        </p:spPr>
        <p:style>
          <a:lnRef idx="1">
            <a:schemeClr val="dk1"/>
          </a:lnRef>
          <a:fillRef idx="0">
            <a:schemeClr val="dk1"/>
          </a:fillRef>
          <a:effectRef idx="0">
            <a:schemeClr val="dk1"/>
          </a:effectRef>
          <a:fontRef idx="minor">
            <a:schemeClr val="tx1"/>
          </a:fontRef>
        </p:style>
      </p:cxnSp>
      <p:cxnSp>
        <p:nvCxnSpPr>
          <p:cNvPr id="12" name="Прямая соединительная линия 11"/>
          <p:cNvCxnSpPr/>
          <p:nvPr/>
        </p:nvCxnSpPr>
        <p:spPr>
          <a:xfrm>
            <a:off x="7154551" y="4909930"/>
            <a:ext cx="4853823" cy="2177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3974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03264" y="74487"/>
            <a:ext cx="11105122" cy="765463"/>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75000"/>
                  </a:schemeClr>
                </a:solidFill>
                <a:latin typeface="Arial" pitchFamily="34" charset="0"/>
              </a:rPr>
              <a:t>2. Development</a:t>
            </a:r>
            <a:endParaRPr lang="en-US" sz="5400" b="1" dirty="0">
              <a:solidFill>
                <a:schemeClr val="tx2">
                  <a:lumMod val="75000"/>
                </a:schemeClr>
              </a:solidFill>
              <a:latin typeface="Arial" pitchFamily="34" charset="0"/>
              <a:cs typeface="Arial" pitchFamily="34" charset="0"/>
            </a:endParaRPr>
          </a:p>
        </p:txBody>
      </p:sp>
      <p:pic>
        <p:nvPicPr>
          <p:cNvPr id="4" name="Picture 2" descr="C:\Users\TChikanaev\Desktop\1489676325.jpg"/>
          <p:cNvPicPr>
            <a:picLocks noChangeAspect="1" noChangeArrowheads="1"/>
          </p:cNvPicPr>
          <p:nvPr/>
        </p:nvPicPr>
        <p:blipFill>
          <a:blip r:embed="rId3" cstate="print"/>
          <a:srcRect l="15900" t="16300" r="15100" b="16950"/>
          <a:stretch>
            <a:fillRect/>
          </a:stretch>
        </p:blipFill>
        <p:spPr bwMode="auto">
          <a:xfrm>
            <a:off x="100290" y="80390"/>
            <a:ext cx="802974" cy="759559"/>
          </a:xfrm>
          <a:prstGeom prst="rect">
            <a:avLst/>
          </a:prstGeom>
          <a:noFill/>
          <a:ln w="19050">
            <a:solidFill>
              <a:schemeClr val="accent1">
                <a:lumMod val="60000"/>
                <a:lumOff val="40000"/>
              </a:schemeClr>
            </a:solidFill>
          </a:ln>
        </p:spPr>
      </p:pic>
      <p:sp>
        <p:nvSpPr>
          <p:cNvPr id="6" name="Прямоугольник 5"/>
          <p:cNvSpPr/>
          <p:nvPr/>
        </p:nvSpPr>
        <p:spPr>
          <a:xfrm>
            <a:off x="100290" y="6500834"/>
            <a:ext cx="11908096" cy="313470"/>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sz="2400" dirty="0">
              <a:solidFill>
                <a:schemeClr val="tx2">
                  <a:lumMod val="75000"/>
                </a:schemeClr>
              </a:solidFill>
              <a:latin typeface="Arial" pitchFamily="34" charset="0"/>
              <a:cs typeface="Arial" pitchFamily="34" charset="0"/>
            </a:endParaRPr>
          </a:p>
        </p:txBody>
      </p:sp>
      <p:sp>
        <p:nvSpPr>
          <p:cNvPr id="7" name="Прямоугольник 6"/>
          <p:cNvSpPr/>
          <p:nvPr/>
        </p:nvSpPr>
        <p:spPr>
          <a:xfrm>
            <a:off x="107104" y="860425"/>
            <a:ext cx="5598663" cy="564040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8" name="Прямоугольник 7"/>
          <p:cNvSpPr/>
          <p:nvPr/>
        </p:nvSpPr>
        <p:spPr>
          <a:xfrm>
            <a:off x="5692776" y="846761"/>
            <a:ext cx="6341804" cy="564040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9" name="TextBox 2"/>
          <p:cNvSpPr txBox="1">
            <a:spLocks noChangeArrowheads="1"/>
          </p:cNvSpPr>
          <p:nvPr/>
        </p:nvSpPr>
        <p:spPr bwMode="auto">
          <a:xfrm>
            <a:off x="2073424" y="800796"/>
            <a:ext cx="22733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ru-RU" sz="3600" b="1" dirty="0">
                <a:solidFill>
                  <a:schemeClr val="accent2">
                    <a:lumMod val="75000"/>
                  </a:schemeClr>
                </a:solidFill>
              </a:rPr>
              <a:t>PREVIOUS</a:t>
            </a:r>
          </a:p>
        </p:txBody>
      </p:sp>
      <p:sp>
        <p:nvSpPr>
          <p:cNvPr id="10" name="TextBox 9"/>
          <p:cNvSpPr txBox="1"/>
          <p:nvPr/>
        </p:nvSpPr>
        <p:spPr>
          <a:xfrm>
            <a:off x="7859263" y="819737"/>
            <a:ext cx="2657843" cy="646331"/>
          </a:xfrm>
          <a:prstGeom prst="rect">
            <a:avLst/>
          </a:prstGeom>
          <a:noFill/>
        </p:spPr>
        <p:txBody>
          <a:bodyPr wrap="none">
            <a:spAutoFit/>
          </a:bodyPr>
          <a:lstStyle/>
          <a:p>
            <a:pPr>
              <a:defRPr/>
            </a:pPr>
            <a:r>
              <a:rPr lang="en-US" sz="3600" b="1" dirty="0">
                <a:solidFill>
                  <a:schemeClr val="accent6">
                    <a:lumMod val="75000"/>
                  </a:schemeClr>
                </a:solidFill>
              </a:rPr>
              <a:t>CURRENT</a:t>
            </a:r>
          </a:p>
        </p:txBody>
      </p:sp>
      <p:sp>
        <p:nvSpPr>
          <p:cNvPr id="11" name="TextBox 10"/>
          <p:cNvSpPr txBox="1"/>
          <p:nvPr/>
        </p:nvSpPr>
        <p:spPr>
          <a:xfrm>
            <a:off x="4105099" y="1393574"/>
            <a:ext cx="3139001" cy="584775"/>
          </a:xfrm>
          <a:prstGeom prst="rect">
            <a:avLst/>
          </a:prstGeom>
          <a:noFill/>
        </p:spPr>
        <p:txBody>
          <a:bodyPr wrap="none">
            <a:spAutoFit/>
          </a:bodyPr>
          <a:lstStyle/>
          <a:p>
            <a:pPr>
              <a:defRPr/>
            </a:pPr>
            <a:r>
              <a:rPr lang="en-US" sz="1600" b="1" cap="all" dirty="0">
                <a:solidFill>
                  <a:schemeClr val="accent5">
                    <a:lumMod val="50000"/>
                  </a:schemeClr>
                </a:solidFill>
                <a:latin typeface="Arial" panose="020B0604020202020204" pitchFamily="34" charset="0"/>
              </a:rPr>
              <a:t>Financial documents</a:t>
            </a:r>
          </a:p>
          <a:p>
            <a:pPr algn="ctr">
              <a:defRPr/>
            </a:pPr>
            <a:r>
              <a:rPr lang="en-US" sz="1600" b="1" cap="all" dirty="0">
                <a:solidFill>
                  <a:schemeClr val="accent5">
                    <a:lumMod val="50000"/>
                  </a:schemeClr>
                </a:solidFill>
                <a:latin typeface="Arial" panose="020B0604020202020204" pitchFamily="34" charset="0"/>
              </a:rPr>
              <a:t> reporting</a:t>
            </a:r>
          </a:p>
        </p:txBody>
      </p:sp>
      <p:cxnSp>
        <p:nvCxnSpPr>
          <p:cNvPr id="12" name="Прямая соединительная линия 11"/>
          <p:cNvCxnSpPr/>
          <p:nvPr/>
        </p:nvCxnSpPr>
        <p:spPr>
          <a:xfrm>
            <a:off x="7187979" y="1552222"/>
            <a:ext cx="1366611" cy="1178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2869557" y="1544283"/>
            <a:ext cx="0" cy="14128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H="1" flipV="1">
            <a:off x="2858445" y="1552222"/>
            <a:ext cx="1217481" cy="1353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TextBox 8"/>
          <p:cNvSpPr txBox="1">
            <a:spLocks noChangeArrowheads="1"/>
          </p:cNvSpPr>
          <p:nvPr/>
        </p:nvSpPr>
        <p:spPr bwMode="auto">
          <a:xfrm>
            <a:off x="424324" y="1704459"/>
            <a:ext cx="2316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ru-RU" sz="1200" dirty="0">
                <a:latin typeface="Arial" panose="020B0604020202020204" pitchFamily="34" charset="0"/>
              </a:rPr>
              <a:t>Paper workflow</a:t>
            </a:r>
          </a:p>
          <a:p>
            <a:pPr algn="ctr"/>
            <a:endParaRPr lang="en-US" altLang="ru-RU" sz="1200" dirty="0">
              <a:latin typeface="Arial" panose="020B0604020202020204" pitchFamily="34" charset="0"/>
              <a:cs typeface="Arial" panose="020B0604020202020204" pitchFamily="34" charset="0"/>
            </a:endParaRPr>
          </a:p>
        </p:txBody>
      </p:sp>
      <p:pic>
        <p:nvPicPr>
          <p:cNvPr id="16" name="Рисунок 15"/>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91757" y="1816153"/>
            <a:ext cx="423380" cy="349971"/>
          </a:xfrm>
          <a:prstGeom prst="rect">
            <a:avLst/>
          </a:prstGeom>
        </p:spPr>
      </p:pic>
      <p:sp>
        <p:nvSpPr>
          <p:cNvPr id="17" name="TextBox 16"/>
          <p:cNvSpPr txBox="1"/>
          <p:nvPr/>
        </p:nvSpPr>
        <p:spPr>
          <a:xfrm>
            <a:off x="4857933" y="4456135"/>
            <a:ext cx="1543821" cy="338554"/>
          </a:xfrm>
          <a:prstGeom prst="rect">
            <a:avLst/>
          </a:prstGeom>
          <a:noFill/>
        </p:spPr>
        <p:txBody>
          <a:bodyPr wrap="none">
            <a:spAutoFit/>
          </a:bodyPr>
          <a:lstStyle>
            <a:defPPr>
              <a:defRPr lang="ru-RU"/>
            </a:defPPr>
            <a:lvl1pPr>
              <a:defRPr sz="1100" b="1" cap="all">
                <a:latin typeface="Arial" panose="020B0604020202020204" pitchFamily="34" charset="0"/>
                <a:cs typeface="Arial" panose="020B0604020202020204" pitchFamily="34" charset="0"/>
              </a:defRPr>
            </a:lvl1pPr>
          </a:lstStyle>
          <a:p>
            <a:pPr>
              <a:defRPr/>
            </a:pPr>
            <a:r>
              <a:rPr lang="en-US" sz="1600" dirty="0">
                <a:solidFill>
                  <a:schemeClr val="accent5">
                    <a:lumMod val="50000"/>
                  </a:schemeClr>
                </a:solidFill>
              </a:rPr>
              <a:t>RESULTS</a:t>
            </a:r>
          </a:p>
        </p:txBody>
      </p:sp>
      <p:sp>
        <p:nvSpPr>
          <p:cNvPr id="18" name="TextBox 17"/>
          <p:cNvSpPr txBox="1"/>
          <p:nvPr/>
        </p:nvSpPr>
        <p:spPr>
          <a:xfrm>
            <a:off x="2981721" y="2217440"/>
            <a:ext cx="5374485" cy="338554"/>
          </a:xfrm>
          <a:prstGeom prst="rect">
            <a:avLst/>
          </a:prstGeom>
          <a:noFill/>
        </p:spPr>
        <p:txBody>
          <a:bodyPr wrap="none">
            <a:spAutoFit/>
          </a:bodyPr>
          <a:lstStyle/>
          <a:p>
            <a:pPr>
              <a:defRPr/>
            </a:pPr>
            <a:r>
              <a:rPr lang="en-US" sz="1600" b="1" cap="all" dirty="0">
                <a:solidFill>
                  <a:schemeClr val="accent5">
                    <a:lumMod val="50000"/>
                  </a:schemeClr>
                </a:solidFill>
                <a:latin typeface="Arial" panose="020B0604020202020204" pitchFamily="34" charset="0"/>
              </a:rPr>
              <a:t>Financial Document Processing Time</a:t>
            </a:r>
          </a:p>
        </p:txBody>
      </p:sp>
      <p:cxnSp>
        <p:nvCxnSpPr>
          <p:cNvPr id="19" name="Прямая соединительная линия 18"/>
          <p:cNvCxnSpPr>
            <a:endCxn id="18" idx="3"/>
          </p:cNvCxnSpPr>
          <p:nvPr/>
        </p:nvCxnSpPr>
        <p:spPr>
          <a:xfrm flipH="1" flipV="1">
            <a:off x="8356206" y="2386717"/>
            <a:ext cx="870636" cy="2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9225656" y="2366361"/>
            <a:ext cx="2032" cy="40271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H="1">
            <a:off x="2307582" y="2390092"/>
            <a:ext cx="4383" cy="34164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a:stCxn id="18" idx="1"/>
          </p:cNvCxnSpPr>
          <p:nvPr/>
        </p:nvCxnSpPr>
        <p:spPr>
          <a:xfrm flipH="1">
            <a:off x="2307582" y="2386717"/>
            <a:ext cx="67413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8554588" y="1565754"/>
            <a:ext cx="0" cy="14287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4" name="Рисунок 2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130071" y="1749330"/>
            <a:ext cx="488885" cy="488885"/>
          </a:xfrm>
          <a:prstGeom prst="rect">
            <a:avLst/>
          </a:prstGeom>
        </p:spPr>
      </p:pic>
      <p:sp>
        <p:nvSpPr>
          <p:cNvPr id="25" name="TextBox 194"/>
          <p:cNvSpPr txBox="1">
            <a:spLocks noChangeArrowheads="1"/>
          </p:cNvSpPr>
          <p:nvPr/>
        </p:nvSpPr>
        <p:spPr bwMode="auto">
          <a:xfrm>
            <a:off x="8650932" y="1764455"/>
            <a:ext cx="3129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ru-RU" sz="1200" dirty="0">
                <a:latin typeface="Arial" panose="020B0604020202020204" pitchFamily="34" charset="0"/>
              </a:rPr>
              <a:t>On-line electronic workflow</a:t>
            </a:r>
          </a:p>
          <a:p>
            <a:pPr algn="ctr"/>
            <a:endParaRPr lang="en-US" altLang="ru-RU" sz="1200" dirty="0">
              <a:latin typeface="Arial" panose="020B0604020202020204" pitchFamily="34" charset="0"/>
              <a:cs typeface="Arial" panose="020B0604020202020204" pitchFamily="34" charset="0"/>
            </a:endParaRPr>
          </a:p>
        </p:txBody>
      </p:sp>
      <p:pic>
        <p:nvPicPr>
          <p:cNvPr id="26" name="Рисунок 25"/>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24049" y="2816505"/>
            <a:ext cx="425909" cy="425909"/>
          </a:xfrm>
          <a:prstGeom prst="rect">
            <a:avLst/>
          </a:prstGeom>
        </p:spPr>
      </p:pic>
      <p:pic>
        <p:nvPicPr>
          <p:cNvPr id="27" name="Рисунок 26"/>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89690" y="2796646"/>
            <a:ext cx="433427" cy="433427"/>
          </a:xfrm>
          <a:prstGeom prst="rect">
            <a:avLst/>
          </a:prstGeom>
        </p:spPr>
      </p:pic>
      <p:sp>
        <p:nvSpPr>
          <p:cNvPr id="28" name="TextBox 200"/>
          <p:cNvSpPr txBox="1">
            <a:spLocks noChangeArrowheads="1"/>
          </p:cNvSpPr>
          <p:nvPr/>
        </p:nvSpPr>
        <p:spPr bwMode="auto">
          <a:xfrm>
            <a:off x="501777" y="2853501"/>
            <a:ext cx="16999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ru-RU" sz="1200" b="1" dirty="0">
                <a:latin typeface="Arial" panose="020B0604020202020204" pitchFamily="34" charset="0"/>
              </a:rPr>
              <a:t>3</a:t>
            </a:r>
            <a:r>
              <a:rPr lang="en-US" altLang="ru-RU" sz="1200" dirty="0">
                <a:latin typeface="Arial" panose="020B0604020202020204" pitchFamily="34" charset="0"/>
              </a:rPr>
              <a:t> days processing </a:t>
            </a:r>
          </a:p>
          <a:p>
            <a:pPr algn="ctr"/>
            <a:endParaRPr lang="en-US" altLang="ru-RU" sz="1200" dirty="0">
              <a:latin typeface="Arial" panose="020B0604020202020204" pitchFamily="34" charset="0"/>
              <a:cs typeface="Arial" panose="020B0604020202020204" pitchFamily="34" charset="0"/>
            </a:endParaRPr>
          </a:p>
        </p:txBody>
      </p:sp>
      <p:sp>
        <p:nvSpPr>
          <p:cNvPr id="29" name="TextBox 201"/>
          <p:cNvSpPr txBox="1">
            <a:spLocks noChangeArrowheads="1"/>
          </p:cNvSpPr>
          <p:nvPr/>
        </p:nvSpPr>
        <p:spPr bwMode="auto">
          <a:xfrm>
            <a:off x="9423117" y="2912100"/>
            <a:ext cx="206065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ru-RU" sz="1200" dirty="0">
                <a:latin typeface="Arial" panose="020B0604020202020204" pitchFamily="34" charset="0"/>
              </a:rPr>
              <a:t>Processing of up to </a:t>
            </a:r>
            <a:r>
              <a:rPr lang="en-US" altLang="ru-RU" sz="1200" b="1" dirty="0">
                <a:latin typeface="Arial" panose="020B0604020202020204" pitchFamily="34" charset="0"/>
              </a:rPr>
              <a:t>6</a:t>
            </a:r>
            <a:r>
              <a:rPr lang="en-US" altLang="ru-RU" sz="1200" dirty="0">
                <a:latin typeface="Arial" panose="020B0604020202020204" pitchFamily="34" charset="0"/>
              </a:rPr>
              <a:t> hours  </a:t>
            </a:r>
          </a:p>
          <a:p>
            <a:pPr algn="r"/>
            <a:endParaRPr lang="en-US" altLang="ru-RU" sz="1100" dirty="0">
              <a:latin typeface="Arial" panose="020B0604020202020204" pitchFamily="34" charset="0"/>
              <a:cs typeface="Arial" panose="020B0604020202020204" pitchFamily="34" charset="0"/>
            </a:endParaRPr>
          </a:p>
        </p:txBody>
      </p:sp>
      <p:cxnSp>
        <p:nvCxnSpPr>
          <p:cNvPr id="30" name="Прямая соединительная линия 29"/>
          <p:cNvCxnSpPr/>
          <p:nvPr/>
        </p:nvCxnSpPr>
        <p:spPr>
          <a:xfrm flipH="1" flipV="1">
            <a:off x="2587655" y="4621762"/>
            <a:ext cx="2287665" cy="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6355530" y="4634382"/>
            <a:ext cx="1945852" cy="798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8301382" y="4634380"/>
            <a:ext cx="0" cy="41986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2587655" y="4621762"/>
            <a:ext cx="0" cy="32560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4" name="TextBox 230"/>
          <p:cNvSpPr txBox="1">
            <a:spLocks noChangeArrowheads="1"/>
          </p:cNvSpPr>
          <p:nvPr/>
        </p:nvSpPr>
        <p:spPr bwMode="auto">
          <a:xfrm>
            <a:off x="6918505" y="5179633"/>
            <a:ext cx="484944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buFontTx/>
              <a:buChar char="-"/>
            </a:pPr>
            <a:r>
              <a:rPr lang="en-US" altLang="ru-RU" sz="1050" dirty="0">
                <a:latin typeface="Arial" panose="020B0604020202020204" pitchFamily="34" charset="0"/>
              </a:rPr>
              <a:t>Decrease in administrative expenses of state institutions (for paper - over 100 million tenge per year, for transport and time about 400 km distances in some regions);</a:t>
            </a:r>
          </a:p>
          <a:p>
            <a:pPr algn="just">
              <a:buFontTx/>
              <a:buChar char="-"/>
            </a:pPr>
            <a:r>
              <a:rPr lang="en-US" altLang="ru-RU" sz="1050" dirty="0">
                <a:latin typeface="Arial" panose="020B0604020202020204" pitchFamily="34" charset="0"/>
              </a:rPr>
              <a:t>Lack of direct contact with state institutions, reduction of administrative barriers and minimization of the “human factor” in the execution of the state budget;</a:t>
            </a:r>
          </a:p>
          <a:p>
            <a:pPr algn="just">
              <a:buFontTx/>
              <a:buChar char="-"/>
            </a:pPr>
            <a:r>
              <a:rPr lang="en-US" altLang="ru-RU" sz="1050" dirty="0">
                <a:latin typeface="Arial" panose="020B0604020202020204" pitchFamily="34" charset="0"/>
              </a:rPr>
              <a:t>Improvement of the security of document transfer;</a:t>
            </a:r>
          </a:p>
          <a:p>
            <a:pPr>
              <a:buFontTx/>
              <a:buChar char="-"/>
            </a:pPr>
            <a:r>
              <a:rPr lang="en-US" altLang="ru-RU" sz="1050" dirty="0">
                <a:latin typeface="Arial" panose="020B0604020202020204" pitchFamily="34" charset="0"/>
              </a:rPr>
              <a:t>Ensuring the transparency of operations.</a:t>
            </a:r>
          </a:p>
        </p:txBody>
      </p:sp>
      <p:sp>
        <p:nvSpPr>
          <p:cNvPr id="35" name="TextBox 34"/>
          <p:cNvSpPr txBox="1"/>
          <p:nvPr/>
        </p:nvSpPr>
        <p:spPr>
          <a:xfrm>
            <a:off x="3912824" y="3411977"/>
            <a:ext cx="3491853" cy="369332"/>
          </a:xfrm>
          <a:prstGeom prst="rect">
            <a:avLst/>
          </a:prstGeom>
          <a:noFill/>
        </p:spPr>
        <p:txBody>
          <a:bodyPr wrap="none">
            <a:spAutoFit/>
          </a:bodyPr>
          <a:lstStyle/>
          <a:p>
            <a:pPr>
              <a:defRPr/>
            </a:pPr>
            <a:r>
              <a:rPr lang="en-US" sz="1600" b="1" cap="all" dirty="0">
                <a:solidFill>
                  <a:schemeClr val="accent5">
                    <a:lumMod val="50000"/>
                  </a:schemeClr>
                </a:solidFill>
                <a:latin typeface="Arial" panose="020B0604020202020204" pitchFamily="34" charset="0"/>
              </a:rPr>
              <a:t>Information Systems</a:t>
            </a:r>
          </a:p>
        </p:txBody>
      </p:sp>
      <p:cxnSp>
        <p:nvCxnSpPr>
          <p:cNvPr id="36" name="Прямая соединительная линия 35"/>
          <p:cNvCxnSpPr/>
          <p:nvPr/>
        </p:nvCxnSpPr>
        <p:spPr>
          <a:xfrm flipH="1" flipV="1">
            <a:off x="2264720" y="3596322"/>
            <a:ext cx="1590183" cy="114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2262548" y="3596322"/>
            <a:ext cx="0" cy="14128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9133300" y="3596322"/>
            <a:ext cx="0" cy="14128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0" name="TextBox 243"/>
          <p:cNvSpPr txBox="1">
            <a:spLocks noChangeArrowheads="1"/>
          </p:cNvSpPr>
          <p:nvPr/>
        </p:nvSpPr>
        <p:spPr bwMode="auto">
          <a:xfrm>
            <a:off x="568677" y="3781309"/>
            <a:ext cx="1568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buFontTx/>
              <a:buChar char="-"/>
            </a:pPr>
            <a:r>
              <a:rPr lang="en-US" altLang="ru-RU" sz="1200" dirty="0">
                <a:latin typeface="Arial" panose="020B0604020202020204" pitchFamily="34" charset="0"/>
              </a:rPr>
              <a:t>“Bask-M” IS </a:t>
            </a:r>
          </a:p>
          <a:p>
            <a:pPr algn="just">
              <a:buFontTx/>
              <a:buChar char="-"/>
            </a:pPr>
            <a:r>
              <a:rPr lang="en-US" altLang="ru-RU" sz="1200" dirty="0">
                <a:latin typeface="Arial" panose="020B0604020202020204" pitchFamily="34" charset="0"/>
              </a:rPr>
              <a:t>TIIS </a:t>
            </a:r>
          </a:p>
        </p:txBody>
      </p:sp>
      <p:sp>
        <p:nvSpPr>
          <p:cNvPr id="41" name="TextBox 40"/>
          <p:cNvSpPr txBox="1"/>
          <p:nvPr/>
        </p:nvSpPr>
        <p:spPr>
          <a:xfrm>
            <a:off x="8925125" y="3546979"/>
            <a:ext cx="2855544" cy="1815882"/>
          </a:xfrm>
          <a:prstGeom prst="rect">
            <a:avLst/>
          </a:prstGeom>
          <a:noFill/>
        </p:spPr>
        <p:txBody>
          <a:bodyPr wrap="square">
            <a:spAutoFit/>
          </a:bodyPr>
          <a:lstStyle/>
          <a:p>
            <a:pPr marL="171450" indent="-171450" algn="just">
              <a:buFontTx/>
              <a:buChar char="-"/>
              <a:defRPr/>
            </a:pPr>
            <a:r>
              <a:rPr lang="en-US" sz="1000" dirty="0">
                <a:latin typeface="Arial" panose="020B0604020202020204" pitchFamily="34" charset="0"/>
              </a:rPr>
              <a:t>The Treasury Integrated Information System  based on Oracle E-Business Suite</a:t>
            </a:r>
            <a:endParaRPr lang="en-US" sz="1000" dirty="0">
              <a:latin typeface="Arial" panose="020B0604020202020204" pitchFamily="34" charset="0"/>
              <a:cs typeface="Arial" panose="020B0604020202020204" pitchFamily="34" charset="0"/>
            </a:endParaRPr>
          </a:p>
          <a:p>
            <a:pPr marL="171450" indent="-171450" algn="just">
              <a:buFontTx/>
              <a:buChar char="-"/>
              <a:defRPr/>
            </a:pPr>
            <a:r>
              <a:rPr lang="en-US" sz="1000" dirty="0">
                <a:latin typeface="Arial" panose="020B0604020202020204" pitchFamily="34" charset="0"/>
              </a:rPr>
              <a:t>Treasury - Client Information System (IS)</a:t>
            </a:r>
          </a:p>
          <a:p>
            <a:pPr marL="171450" indent="-171450" algn="just">
              <a:buFontTx/>
              <a:buChar char="-"/>
              <a:defRPr/>
            </a:pPr>
            <a:r>
              <a:rPr lang="en-US" sz="1000" dirty="0">
                <a:latin typeface="Arial" panose="020B0604020202020204" pitchFamily="34" charset="0"/>
              </a:rPr>
              <a:t>“Electronic invoices” IS </a:t>
            </a:r>
          </a:p>
          <a:p>
            <a:pPr marL="171450" indent="-171450" algn="just">
              <a:buFontTx/>
              <a:buChar char="-"/>
              <a:defRPr/>
            </a:pPr>
            <a:r>
              <a:rPr lang="en-US" sz="1000" dirty="0">
                <a:latin typeface="Arial" panose="020B0604020202020204" pitchFamily="34" charset="0"/>
              </a:rPr>
              <a:t>AIIS (automated integrated information system) "Electronic public procurement"</a:t>
            </a:r>
          </a:p>
          <a:p>
            <a:pPr marL="171450" indent="-171450" algn="just">
              <a:buFontTx/>
              <a:buChar char="-"/>
              <a:defRPr/>
            </a:pPr>
            <a:r>
              <a:rPr lang="en-US" sz="1000" dirty="0">
                <a:latin typeface="Arial" panose="020B0604020202020204" pitchFamily="34" charset="0"/>
              </a:rPr>
              <a:t>IAIS (integrated automated information system)   "e-Ministry of Finance", subsystem "Collection and consolidation of financial and budget reporting”</a:t>
            </a:r>
          </a:p>
          <a:p>
            <a:pPr algn="r">
              <a:defRPr/>
            </a:pPr>
            <a:endParaRPr lang="en-US" sz="1200" dirty="0">
              <a:latin typeface="Arial" panose="020B0604020202020204" pitchFamily="34" charset="0"/>
              <a:cs typeface="Arial" panose="020B0604020202020204" pitchFamily="34" charset="0"/>
            </a:endParaRPr>
          </a:p>
        </p:txBody>
      </p:sp>
      <p:pic>
        <p:nvPicPr>
          <p:cNvPr id="42" name="Рисунок 24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74757" y="3632444"/>
            <a:ext cx="1360231" cy="100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Рисунок 42"/>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658326" y="5190438"/>
            <a:ext cx="532496" cy="532496"/>
          </a:xfrm>
          <a:prstGeom prst="rect">
            <a:avLst/>
          </a:prstGeom>
        </p:spPr>
      </p:pic>
      <p:pic>
        <p:nvPicPr>
          <p:cNvPr id="44" name="Рисунок 43"/>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30586" y="5206843"/>
            <a:ext cx="545340" cy="545340"/>
          </a:xfrm>
          <a:prstGeom prst="rect">
            <a:avLst/>
          </a:prstGeom>
        </p:spPr>
      </p:pic>
      <p:pic>
        <p:nvPicPr>
          <p:cNvPr id="45" name="Рисунок 44"/>
          <p:cNvPicPr>
            <a:picLocks noChangeAspect="1"/>
          </p:cNvPicPr>
          <p:nvPr/>
        </p:nvPicPr>
        <p:blipFill>
          <a:blip r:embed="rId11"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630501" y="5203600"/>
            <a:ext cx="547856" cy="547856"/>
          </a:xfrm>
          <a:prstGeom prst="rect">
            <a:avLst/>
          </a:prstGeom>
        </p:spPr>
      </p:pic>
      <p:pic>
        <p:nvPicPr>
          <p:cNvPr id="46" name="Рисунок 45"/>
          <p:cNvPicPr>
            <a:picLocks noChangeAspect="1"/>
          </p:cNvPicPr>
          <p:nvPr/>
        </p:nvPicPr>
        <p:blipFill>
          <a:blip r:embed="rId1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45788" y="4998635"/>
            <a:ext cx="908776" cy="908776"/>
          </a:xfrm>
          <a:prstGeom prst="rect">
            <a:avLst/>
          </a:prstGeom>
        </p:spPr>
      </p:pic>
      <p:pic>
        <p:nvPicPr>
          <p:cNvPr id="47" name="Рисунок 46"/>
          <p:cNvPicPr>
            <a:picLocks noChangeAspect="1"/>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13982" y="3782639"/>
            <a:ext cx="502286" cy="411874"/>
          </a:xfrm>
          <a:prstGeom prst="rect">
            <a:avLst/>
          </a:prstGeom>
        </p:spPr>
      </p:pic>
      <p:pic>
        <p:nvPicPr>
          <p:cNvPr id="48" name="Рисунок 5"/>
          <p:cNvPicPr>
            <a:picLocks noChangeAspect="1"/>
          </p:cNvPicPr>
          <p:nvPr/>
        </p:nvPicPr>
        <p:blipFill>
          <a:blip r:embed="rId1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472683" y="5145679"/>
            <a:ext cx="690455" cy="68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Рисунок 48"/>
          <p:cNvPicPr>
            <a:picLocks noChangeAspect="1"/>
          </p:cNvPicPr>
          <p:nvPr/>
        </p:nvPicPr>
        <p:blipFill>
          <a:blip r:embed="rId1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55770" y="4909783"/>
            <a:ext cx="459263" cy="393654"/>
          </a:xfrm>
          <a:prstGeom prst="rect">
            <a:avLst/>
          </a:prstGeom>
        </p:spPr>
      </p:pic>
      <p:pic>
        <p:nvPicPr>
          <p:cNvPr id="50" name="Рисунок 2"/>
          <p:cNvPicPr>
            <a:picLocks noChangeAspect="1"/>
          </p:cNvPicPr>
          <p:nvPr/>
        </p:nvPicPr>
        <p:blipFill>
          <a:blip r:embed="rId1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33827" y="5907411"/>
            <a:ext cx="449580" cy="44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Рисунок 5"/>
          <p:cNvPicPr>
            <a:picLocks noChangeAspect="1"/>
          </p:cNvPicPr>
          <p:nvPr/>
        </p:nvPicPr>
        <p:blipFill>
          <a:blip r:embed="rId1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07620" y="5404086"/>
            <a:ext cx="360213" cy="42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Левая фигурная скобка 53"/>
          <p:cNvSpPr/>
          <p:nvPr/>
        </p:nvSpPr>
        <p:spPr>
          <a:xfrm>
            <a:off x="8421238" y="3800492"/>
            <a:ext cx="229694" cy="779091"/>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ru-RU"/>
          </a:p>
        </p:txBody>
      </p:sp>
      <p:sp>
        <p:nvSpPr>
          <p:cNvPr id="55" name="TextBox 5"/>
          <p:cNvSpPr txBox="1">
            <a:spLocks noChangeArrowheads="1"/>
          </p:cNvSpPr>
          <p:nvPr/>
        </p:nvSpPr>
        <p:spPr bwMode="auto">
          <a:xfrm rot="16200000">
            <a:off x="7825926" y="3994628"/>
            <a:ext cx="950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ru-RU" sz="1200" b="1"/>
              <a:t>integration</a:t>
            </a:r>
          </a:p>
        </p:txBody>
      </p:sp>
      <p:sp>
        <p:nvSpPr>
          <p:cNvPr id="56" name="TextBox 18"/>
          <p:cNvSpPr txBox="1">
            <a:spLocks noChangeArrowheads="1"/>
          </p:cNvSpPr>
          <p:nvPr/>
        </p:nvSpPr>
        <p:spPr bwMode="auto">
          <a:xfrm>
            <a:off x="2166934" y="4892399"/>
            <a:ext cx="8559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ru-RU" sz="1200" b="1" dirty="0">
                <a:latin typeface="Arial" panose="020B0604020202020204" pitchFamily="34" charset="0"/>
              </a:rPr>
              <a:t>Expense</a:t>
            </a:r>
          </a:p>
        </p:txBody>
      </p:sp>
      <p:sp>
        <p:nvSpPr>
          <p:cNvPr id="57" name="TextBox 179"/>
          <p:cNvSpPr txBox="1">
            <a:spLocks noChangeArrowheads="1"/>
          </p:cNvSpPr>
          <p:nvPr/>
        </p:nvSpPr>
        <p:spPr bwMode="auto">
          <a:xfrm>
            <a:off x="579795" y="5734790"/>
            <a:ext cx="9228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ru-RU" sz="1200">
                <a:latin typeface="Arial" panose="020B0604020202020204" pitchFamily="34" charset="0"/>
              </a:rPr>
              <a:t>Transport</a:t>
            </a:r>
          </a:p>
        </p:txBody>
      </p:sp>
      <p:sp>
        <p:nvSpPr>
          <p:cNvPr id="58" name="TextBox 180"/>
          <p:cNvSpPr txBox="1">
            <a:spLocks noChangeArrowheads="1"/>
          </p:cNvSpPr>
          <p:nvPr/>
        </p:nvSpPr>
        <p:spPr bwMode="auto">
          <a:xfrm>
            <a:off x="2574839" y="5755743"/>
            <a:ext cx="6976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ru-RU" sz="1200">
                <a:latin typeface="Arial" panose="020B0604020202020204" pitchFamily="34" charset="0"/>
              </a:rPr>
              <a:t>Petrol</a:t>
            </a:r>
          </a:p>
        </p:txBody>
      </p:sp>
      <p:sp>
        <p:nvSpPr>
          <p:cNvPr id="59" name="TextBox 182"/>
          <p:cNvSpPr txBox="1">
            <a:spLocks noChangeArrowheads="1"/>
          </p:cNvSpPr>
          <p:nvPr/>
        </p:nvSpPr>
        <p:spPr bwMode="auto">
          <a:xfrm>
            <a:off x="1676588" y="5733056"/>
            <a:ext cx="6858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ru-RU" sz="1200" dirty="0">
                <a:latin typeface="Arial" panose="020B0604020202020204" pitchFamily="34" charset="0"/>
              </a:rPr>
              <a:t>Paper</a:t>
            </a:r>
          </a:p>
        </p:txBody>
      </p:sp>
      <p:sp>
        <p:nvSpPr>
          <p:cNvPr id="60" name="TextBox 183"/>
          <p:cNvSpPr txBox="1">
            <a:spLocks noChangeArrowheads="1"/>
          </p:cNvSpPr>
          <p:nvPr/>
        </p:nvSpPr>
        <p:spPr bwMode="auto">
          <a:xfrm>
            <a:off x="3484036" y="5742182"/>
            <a:ext cx="6815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ru-RU" sz="1200" dirty="0">
                <a:latin typeface="Arial" panose="020B0604020202020204" pitchFamily="34" charset="0"/>
              </a:rPr>
              <a:t>Money</a:t>
            </a:r>
          </a:p>
        </p:txBody>
      </p:sp>
      <p:sp>
        <p:nvSpPr>
          <p:cNvPr id="61" name="Прямоугольник 60"/>
          <p:cNvSpPr/>
          <p:nvPr/>
        </p:nvSpPr>
        <p:spPr>
          <a:xfrm>
            <a:off x="3849996" y="2582846"/>
            <a:ext cx="3685561" cy="830997"/>
          </a:xfrm>
          <a:prstGeom prst="rect">
            <a:avLst/>
          </a:prstGeom>
          <a:noFill/>
          <a:effectLst>
            <a:glow>
              <a:schemeClr val="accent1"/>
            </a:glow>
          </a:effectLst>
        </p:spPr>
        <p:txBody>
          <a:bodyPr wrap="none">
            <a:spAutoFit/>
          </a:bodyPr>
          <a:lstStyle/>
          <a:p>
            <a:pPr algn="ctr">
              <a:defRPr/>
            </a:pPr>
            <a:r>
              <a:rPr lang="en-US" sz="4800" b="1" dirty="0">
                <a:ln w="12700">
                  <a:solidFill>
                    <a:schemeClr val="accent3">
                      <a:lumMod val="50000"/>
                      <a:alpha val="11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TECHN</a:t>
            </a:r>
            <a:r>
              <a:rPr lang="en-US" sz="4800" b="1" dirty="0">
                <a:ln w="12700">
                  <a:solidFill>
                    <a:schemeClr val="accent3">
                      <a:lumMod val="50000"/>
                      <a:alpha val="11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OLOGY</a:t>
            </a:r>
            <a:endParaRPr lang="en-US" sz="4800" b="1" dirty="0">
              <a:ln w="12700">
                <a:solidFill>
                  <a:schemeClr val="accent3">
                    <a:lumMod val="50000"/>
                    <a:alpha val="11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4" name="TextBox 183"/>
          <p:cNvSpPr txBox="1">
            <a:spLocks noChangeArrowheads="1"/>
          </p:cNvSpPr>
          <p:nvPr/>
        </p:nvSpPr>
        <p:spPr bwMode="auto">
          <a:xfrm>
            <a:off x="4196138" y="5755742"/>
            <a:ext cx="1498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ru-RU" sz="1200" dirty="0">
                <a:latin typeface="Arial" panose="020B0604020202020204" pitchFamily="34" charset="0"/>
              </a:rPr>
              <a:t>Paper archives</a:t>
            </a:r>
          </a:p>
        </p:txBody>
      </p:sp>
      <p:cxnSp>
        <p:nvCxnSpPr>
          <p:cNvPr id="85" name="Прямая соединительная линия 84"/>
          <p:cNvCxnSpPr/>
          <p:nvPr/>
        </p:nvCxnSpPr>
        <p:spPr>
          <a:xfrm flipH="1">
            <a:off x="7292728" y="3592090"/>
            <a:ext cx="1840572" cy="817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301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Chikanaev\Desktop\1489676325.jpg"/>
          <p:cNvPicPr>
            <a:picLocks noChangeAspect="1" noChangeArrowheads="1"/>
          </p:cNvPicPr>
          <p:nvPr/>
        </p:nvPicPr>
        <p:blipFill>
          <a:blip r:embed="rId2" cstate="print"/>
          <a:srcRect l="15900" t="16300" r="15100" b="16950"/>
          <a:stretch>
            <a:fillRect/>
          </a:stretch>
        </p:blipFill>
        <p:spPr bwMode="auto">
          <a:xfrm>
            <a:off x="100291" y="80392"/>
            <a:ext cx="749739" cy="658839"/>
          </a:xfrm>
          <a:prstGeom prst="rect">
            <a:avLst/>
          </a:prstGeom>
          <a:noFill/>
          <a:ln w="19050">
            <a:solidFill>
              <a:schemeClr val="accent1">
                <a:lumMod val="60000"/>
                <a:lumOff val="40000"/>
              </a:schemeClr>
            </a:solidFill>
          </a:ln>
        </p:spPr>
      </p:pic>
      <p:sp>
        <p:nvSpPr>
          <p:cNvPr id="3" name="Прямоугольник 2"/>
          <p:cNvSpPr/>
          <p:nvPr/>
        </p:nvSpPr>
        <p:spPr>
          <a:xfrm>
            <a:off x="850030" y="80392"/>
            <a:ext cx="11181565" cy="658839"/>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lumMod val="75000"/>
                  </a:schemeClr>
                </a:solidFill>
                <a:latin typeface="Arial" pitchFamily="34" charset="0"/>
              </a:rPr>
              <a:t>3. Stages of implementation of accrual accounting and reporting in the public sector</a:t>
            </a:r>
          </a:p>
        </p:txBody>
      </p:sp>
      <p:graphicFrame>
        <p:nvGraphicFramePr>
          <p:cNvPr id="5" name="Схема 4"/>
          <p:cNvGraphicFramePr/>
          <p:nvPr>
            <p:extLst>
              <p:ext uri="{D42A27DB-BD31-4B8C-83A1-F6EECF244321}">
                <p14:modId xmlns:p14="http://schemas.microsoft.com/office/powerpoint/2010/main" val="1643860374"/>
              </p:ext>
            </p:extLst>
          </p:nvPr>
        </p:nvGraphicFramePr>
        <p:xfrm>
          <a:off x="246489" y="982059"/>
          <a:ext cx="11761897" cy="523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ик 5"/>
          <p:cNvSpPr/>
          <p:nvPr/>
        </p:nvSpPr>
        <p:spPr>
          <a:xfrm>
            <a:off x="100290" y="6500834"/>
            <a:ext cx="11908096" cy="313470"/>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sz="24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771108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122349" y="4783638"/>
            <a:ext cx="3523833" cy="990614"/>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strike="noStrike" cap="none" normalizeH="0" baseline="0" dirty="0">
                <a:ln>
                  <a:noFill/>
                </a:ln>
                <a:solidFill>
                  <a:schemeClr val="tx1"/>
                </a:solidFill>
                <a:effectLst/>
                <a:latin typeface="Arial" pitchFamily="34" charset="0"/>
              </a:rPr>
              <a:t>1.</a:t>
            </a:r>
            <a:r>
              <a:rPr kumimoji="0" lang="en-US" sz="1200" b="1" i="0" u="sng" strike="noStrike" cap="none" normalizeH="0" baseline="0" dirty="0">
                <a:ln>
                  <a:noFill/>
                </a:ln>
                <a:solidFill>
                  <a:schemeClr val="tx1"/>
                </a:solidFill>
                <a:effectLst/>
                <a:latin typeface="Arial" pitchFamily="34" charset="0"/>
              </a:rPr>
              <a:t> Reporting </a:t>
            </a:r>
            <a:endParaRPr kumimoji="0" lang="en-US" sz="600" b="1" i="0" u="sng"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a:ln>
                  <a:noFill/>
                </a:ln>
                <a:solidFill>
                  <a:schemeClr val="tx1"/>
                </a:solidFill>
                <a:effectLst/>
                <a:latin typeface="Arial" pitchFamily="34" charset="0"/>
              </a:rPr>
              <a:t>Institutions of ministries</a:t>
            </a:r>
          </a:p>
          <a:p>
            <a:pPr algn="ctr" eaLnBrk="0" fontAlgn="base" hangingPunct="0">
              <a:spcBef>
                <a:spcPct val="0"/>
              </a:spcBef>
              <a:spcAft>
                <a:spcPct val="0"/>
              </a:spcAft>
            </a:pPr>
            <a:r>
              <a:rPr lang="en-US" sz="800" b="1" dirty="0">
                <a:latin typeface="Arial" pitchFamily="34" charset="0"/>
              </a:rPr>
              <a:t>Format-logical control within the form, between forms, between reporting sets</a:t>
            </a:r>
            <a:endParaRPr lang="en-US" sz="800" dirty="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 name="Oval 7"/>
          <p:cNvSpPr>
            <a:spLocks noChangeArrowheads="1"/>
          </p:cNvSpPr>
          <p:nvPr/>
        </p:nvSpPr>
        <p:spPr bwMode="auto">
          <a:xfrm>
            <a:off x="100291" y="2561923"/>
            <a:ext cx="3787897" cy="1542957"/>
          </a:xfrm>
          <a:prstGeom prst="ellipse">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strike="noStrike" cap="none" normalizeH="0" baseline="0" dirty="0">
                <a:ln>
                  <a:noFill/>
                </a:ln>
                <a:solidFill>
                  <a:schemeClr val="tx1"/>
                </a:solidFill>
                <a:effectLst/>
                <a:latin typeface="Arial" pitchFamily="34" charset="0"/>
              </a:rPr>
              <a:t>2. Providing 31 sets of financial statements of ministries</a:t>
            </a:r>
            <a:endParaRPr kumimoji="0" lang="en-US" sz="1100" b="1" i="0" u="sng"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000" b="1" i="1" dirty="0">
                <a:latin typeface="Arial" pitchFamily="34" charset="0"/>
              </a:rPr>
              <a:t>Elimination of mutual operations,</a:t>
            </a:r>
          </a:p>
          <a:p>
            <a:pPr lvl="0" algn="ctr" fontAlgn="base">
              <a:spcBef>
                <a:spcPct val="0"/>
              </a:spcBef>
              <a:spcAft>
                <a:spcPct val="0"/>
              </a:spcAft>
            </a:pPr>
            <a:r>
              <a:rPr lang="en-US" sz="1000" b="1" i="1" dirty="0">
                <a:latin typeface="Arial" pitchFamily="34" charset="0"/>
              </a:rPr>
              <a:t>Format-logical control within the form, between forms, between reporting sets</a:t>
            </a:r>
            <a:endParaRPr kumimoji="0" lang="en-US" sz="1000" b="0" i="1" u="none" strike="noStrike" cap="none" normalizeH="0" baseline="0" dirty="0">
              <a:ln>
                <a:noFill/>
              </a:ln>
              <a:solidFill>
                <a:schemeClr val="tx1"/>
              </a:solidFill>
              <a:effectLst/>
              <a:latin typeface="Arial" pitchFamily="34" charset="0"/>
              <a:cs typeface="Arial" pitchFamily="34" charset="0"/>
            </a:endParaRPr>
          </a:p>
        </p:txBody>
      </p:sp>
      <p:sp>
        <p:nvSpPr>
          <p:cNvPr id="25" name="Прямоугольник 24"/>
          <p:cNvSpPr/>
          <p:nvPr/>
        </p:nvSpPr>
        <p:spPr>
          <a:xfrm>
            <a:off x="77047" y="1906169"/>
            <a:ext cx="1498114" cy="600164"/>
          </a:xfrm>
          <a:prstGeom prst="rect">
            <a:avLst/>
          </a:prstGeom>
        </p:spPr>
        <p:txBody>
          <a:bodyPr wrap="square">
            <a:spAutoFit/>
          </a:bodyPr>
          <a:lstStyle/>
          <a:p>
            <a:pPr lvl="0" eaLnBrk="0" hangingPunct="0">
              <a:tabLst>
                <a:tab pos="1657350" algn="l"/>
              </a:tabLst>
            </a:pPr>
            <a:r>
              <a:rPr lang="en-US" sz="1100" dirty="0">
                <a:solidFill>
                  <a:prstClr val="black"/>
                </a:solidFill>
                <a:latin typeface="Arial" pitchFamily="34" charset="0"/>
              </a:rPr>
              <a:t>Reporting to IAIS “e-Ministry of Finance”</a:t>
            </a:r>
            <a:r>
              <a:rPr lang="en-US" smtClean="0"/>
              <a:t>  </a:t>
            </a:r>
            <a:endParaRPr lang="en-US" dirty="0"/>
          </a:p>
        </p:txBody>
      </p:sp>
      <p:sp>
        <p:nvSpPr>
          <p:cNvPr id="26" name="Прямоугольник 25"/>
          <p:cNvSpPr/>
          <p:nvPr/>
        </p:nvSpPr>
        <p:spPr>
          <a:xfrm>
            <a:off x="2264055" y="1909944"/>
            <a:ext cx="1772236" cy="600164"/>
          </a:xfrm>
          <a:prstGeom prst="rect">
            <a:avLst/>
          </a:prstGeom>
        </p:spPr>
        <p:txBody>
          <a:bodyPr wrap="square">
            <a:spAutoFit/>
          </a:bodyPr>
          <a:lstStyle/>
          <a:p>
            <a:r>
              <a:rPr lang="en-US" sz="1100" dirty="0">
                <a:solidFill>
                  <a:prstClr val="black"/>
                </a:solidFill>
                <a:latin typeface="Arial" pitchFamily="34" charset="0"/>
              </a:rPr>
              <a:t>Return for finalization of reports submitted to the IAIS “e-Ministry of Finance”</a:t>
            </a:r>
            <a:endParaRPr lang="en-US" dirty="0">
              <a:latin typeface="Arial" pitchFamily="34" charset="0"/>
              <a:cs typeface="Arial" pitchFamily="34" charset="0"/>
            </a:endParaRPr>
          </a:p>
        </p:txBody>
      </p:sp>
      <p:sp>
        <p:nvSpPr>
          <p:cNvPr id="27" name="Прямоугольник 26"/>
          <p:cNvSpPr/>
          <p:nvPr/>
        </p:nvSpPr>
        <p:spPr>
          <a:xfrm>
            <a:off x="100291" y="4055477"/>
            <a:ext cx="1345231" cy="769441"/>
          </a:xfrm>
          <a:prstGeom prst="rect">
            <a:avLst/>
          </a:prstGeom>
        </p:spPr>
        <p:txBody>
          <a:bodyPr wrap="square">
            <a:spAutoFit/>
          </a:bodyPr>
          <a:lstStyle/>
          <a:p>
            <a:pPr lvl="0" eaLnBrk="0" hangingPunct="0">
              <a:tabLst>
                <a:tab pos="1657350" algn="l"/>
              </a:tabLst>
            </a:pPr>
            <a:r>
              <a:rPr lang="en-US" sz="1100" dirty="0">
                <a:solidFill>
                  <a:prstClr val="black"/>
                </a:solidFill>
                <a:latin typeface="Arial" pitchFamily="34" charset="0"/>
              </a:rPr>
              <a:t>Reporting to IAIS “e-Ministry of Finance”</a:t>
            </a:r>
            <a:r>
              <a:rPr lang="en-US" smtClean="0"/>
              <a:t>  </a:t>
            </a:r>
            <a:endParaRPr lang="en-US" dirty="0"/>
          </a:p>
        </p:txBody>
      </p:sp>
      <p:sp>
        <p:nvSpPr>
          <p:cNvPr id="29" name="Прямоугольник 28"/>
          <p:cNvSpPr/>
          <p:nvPr/>
        </p:nvSpPr>
        <p:spPr>
          <a:xfrm>
            <a:off x="2264056" y="4165610"/>
            <a:ext cx="1695694" cy="600164"/>
          </a:xfrm>
          <a:prstGeom prst="rect">
            <a:avLst/>
          </a:prstGeom>
        </p:spPr>
        <p:txBody>
          <a:bodyPr wrap="square">
            <a:spAutoFit/>
          </a:bodyPr>
          <a:lstStyle/>
          <a:p>
            <a:r>
              <a:rPr lang="en-US" sz="1100" dirty="0">
                <a:solidFill>
                  <a:prstClr val="black"/>
                </a:solidFill>
                <a:latin typeface="Arial" pitchFamily="34" charset="0"/>
              </a:rPr>
              <a:t>Return for finalization of reports submitted to the IAIS</a:t>
            </a:r>
          </a:p>
          <a:p>
            <a:r>
              <a:rPr lang="en-US" sz="1100" dirty="0">
                <a:latin typeface="Arial" pitchFamily="34" charset="0"/>
              </a:rPr>
              <a:t> </a:t>
            </a:r>
            <a:r>
              <a:rPr lang="en-US" sz="1100" dirty="0">
                <a:solidFill>
                  <a:prstClr val="black"/>
                </a:solidFill>
                <a:latin typeface="Arial" pitchFamily="34" charset="0"/>
              </a:rPr>
              <a:t>“e-Ministry of Finance”</a:t>
            </a:r>
            <a:endParaRPr lang="en-US" dirty="0">
              <a:latin typeface="Arial" pitchFamily="34" charset="0"/>
              <a:cs typeface="Arial" pitchFamily="34" charset="0"/>
            </a:endParaRPr>
          </a:p>
        </p:txBody>
      </p:sp>
      <p:cxnSp>
        <p:nvCxnSpPr>
          <p:cNvPr id="33" name="Прямая со стрелкой 32"/>
          <p:cNvCxnSpPr/>
          <p:nvPr/>
        </p:nvCxnSpPr>
        <p:spPr>
          <a:xfrm flipV="1">
            <a:off x="1606908" y="1828177"/>
            <a:ext cx="0" cy="68193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1970499" y="1840703"/>
            <a:ext cx="0" cy="66940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1960930" y="4165610"/>
            <a:ext cx="0" cy="58154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flipV="1">
            <a:off x="1606908" y="4159134"/>
            <a:ext cx="0" cy="6066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1" name="Line 3"/>
          <p:cNvSpPr>
            <a:spLocks noChangeShapeType="1"/>
          </p:cNvSpPr>
          <p:nvPr/>
        </p:nvSpPr>
        <p:spPr bwMode="auto">
          <a:xfrm>
            <a:off x="469988" y="649288"/>
            <a:ext cx="11242019"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91432" tIns="45716" rIns="91432" bIns="45716"/>
          <a:lstStyle/>
          <a:p>
            <a:endParaRPr lang="ru-RU" dirty="0"/>
          </a:p>
        </p:txBody>
      </p:sp>
      <p:cxnSp>
        <p:nvCxnSpPr>
          <p:cNvPr id="48" name="Прямая со стрелкой 47"/>
          <p:cNvCxnSpPr/>
          <p:nvPr/>
        </p:nvCxnSpPr>
        <p:spPr>
          <a:xfrm>
            <a:off x="8320736" y="4104881"/>
            <a:ext cx="0" cy="261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Скругленный прямоугольник 5"/>
          <p:cNvSpPr/>
          <p:nvPr/>
        </p:nvSpPr>
        <p:spPr>
          <a:xfrm>
            <a:off x="5720742" y="2844623"/>
            <a:ext cx="4914349" cy="492379"/>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n-US" sz="1200" b="1" dirty="0">
                <a:solidFill>
                  <a:schemeClr val="tx1"/>
                </a:solidFill>
                <a:latin typeface="Arial" pitchFamily="34" charset="0"/>
              </a:rPr>
              <a:t>3.2 </a:t>
            </a:r>
            <a:r>
              <a:rPr lang="en-US" sz="1200" dirty="0">
                <a:solidFill>
                  <a:schemeClr val="tx1"/>
                </a:solidFill>
                <a:latin typeface="Arial" pitchFamily="34" charset="0"/>
              </a:rPr>
              <a:t>Formation of financial statements for budget receipts</a:t>
            </a:r>
          </a:p>
        </p:txBody>
      </p:sp>
      <p:sp>
        <p:nvSpPr>
          <p:cNvPr id="28" name="Скругленный прямоугольник 27"/>
          <p:cNvSpPr/>
          <p:nvPr/>
        </p:nvSpPr>
        <p:spPr>
          <a:xfrm>
            <a:off x="341275" y="923897"/>
            <a:ext cx="3258448" cy="793585"/>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600" b="1" i="1" dirty="0">
                <a:solidFill>
                  <a:schemeClr val="tx1"/>
                </a:solidFill>
              </a:rPr>
              <a:t>3.</a:t>
            </a:r>
            <a:r>
              <a:rPr lang="en-US" sz="1600" b="1" i="1" u="sng" dirty="0">
                <a:solidFill>
                  <a:schemeClr val="tx1"/>
                </a:solidFill>
              </a:rPr>
              <a:t> Treasury Committee</a:t>
            </a:r>
          </a:p>
          <a:p>
            <a:pPr algn="ctr" fontAlgn="base">
              <a:spcBef>
                <a:spcPct val="0"/>
              </a:spcBef>
              <a:spcAft>
                <a:spcPct val="0"/>
              </a:spcAft>
            </a:pPr>
            <a:r>
              <a:rPr lang="en-US" sz="1350" b="1" u="sng" dirty="0">
                <a:solidFill>
                  <a:schemeClr val="tx1"/>
                </a:solidFill>
              </a:rPr>
              <a:t>Acceptance of statements </a:t>
            </a:r>
            <a:endParaRPr lang="en-US" sz="1350" u="sng" dirty="0"/>
          </a:p>
        </p:txBody>
      </p:sp>
      <p:sp>
        <p:nvSpPr>
          <p:cNvPr id="39" name="Номер слайда 38"/>
          <p:cNvSpPr>
            <a:spLocks noGrp="1"/>
          </p:cNvSpPr>
          <p:nvPr>
            <p:ph type="sldNum" sz="quarter" idx="12"/>
          </p:nvPr>
        </p:nvSpPr>
        <p:spPr/>
        <p:txBody>
          <a:bodyPr/>
          <a:lstStyle/>
          <a:p>
            <a:fld id="{57554C03-8DF5-46C1-8C29-24409FBD1F85}" type="slidenum">
              <a:rPr lang="ru-RU" smtClean="0"/>
              <a:t>5</a:t>
            </a:fld>
            <a:endParaRPr lang="en-US"/>
          </a:p>
        </p:txBody>
      </p:sp>
      <p:sp>
        <p:nvSpPr>
          <p:cNvPr id="38" name="Прямоугольник 37"/>
          <p:cNvSpPr/>
          <p:nvPr/>
        </p:nvSpPr>
        <p:spPr>
          <a:xfrm>
            <a:off x="850030" y="80392"/>
            <a:ext cx="11181565" cy="754495"/>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2">
                    <a:lumMod val="75000"/>
                  </a:schemeClr>
                </a:solidFill>
                <a:latin typeface="Arial" pitchFamily="34" charset="0"/>
              </a:rPr>
              <a:t>4. </a:t>
            </a:r>
            <a:r>
              <a:rPr lang="en-US" sz="2100" b="1" dirty="0">
                <a:solidFill>
                  <a:schemeClr val="tx2">
                    <a:lumMod val="75000"/>
                  </a:schemeClr>
                </a:solidFill>
                <a:latin typeface="Arial" pitchFamily="34" charset="0"/>
              </a:rPr>
              <a:t>Formation of consolidated financial statements for the republican budget on the basis of the “e-Ministry of Finance” information system</a:t>
            </a:r>
            <a:endParaRPr lang="en-US" sz="2100" b="1" dirty="0">
              <a:solidFill>
                <a:schemeClr val="tx2">
                  <a:lumMod val="75000"/>
                </a:schemeClr>
              </a:solidFill>
              <a:latin typeface="Arial" pitchFamily="34" charset="0"/>
              <a:cs typeface="Arial" pitchFamily="34" charset="0"/>
            </a:endParaRPr>
          </a:p>
        </p:txBody>
      </p:sp>
      <p:pic>
        <p:nvPicPr>
          <p:cNvPr id="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185" y="3416188"/>
            <a:ext cx="5967821" cy="2358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chemeClr val="accent1"/>
            </a:solidFill>
          </a:ln>
          <a:effectLst/>
          <a:extLst/>
        </p:spPr>
      </p:pic>
      <p:sp>
        <p:nvSpPr>
          <p:cNvPr id="13" name="Прямоугольник 12"/>
          <p:cNvSpPr/>
          <p:nvPr/>
        </p:nvSpPr>
        <p:spPr>
          <a:xfrm>
            <a:off x="5592284" y="4019926"/>
            <a:ext cx="5221621" cy="1754326"/>
          </a:xfrm>
          <a:prstGeom prst="rect">
            <a:avLst/>
          </a:prstGeom>
        </p:spPr>
        <p:txBody>
          <a:bodyPr wrap="square">
            <a:spAutoFit/>
          </a:bodyPr>
          <a:lstStyle/>
          <a:p>
            <a:pPr algn="ctr"/>
            <a:r>
              <a:rPr lang="en-US" sz="1200" b="1" dirty="0"/>
              <a:t>Consolidation of financial statements at the IAIS “e-Ministry of Finance”, reconciliation, calculation and elimination of mutual operations between government agencies, the revenue side of the budget with expenses of ministries, mutual settlements. </a:t>
            </a:r>
          </a:p>
          <a:p>
            <a:pPr algn="ctr"/>
            <a:r>
              <a:rPr lang="en-US" sz="1200" b="1" dirty="0"/>
              <a:t>Reconciliation of consolidated amounts.</a:t>
            </a:r>
          </a:p>
          <a:p>
            <a:pPr algn="ctr"/>
            <a:r>
              <a:rPr lang="en-US" sz="1200" b="1" dirty="0"/>
              <a:t>Formation of reporting forms.</a:t>
            </a:r>
          </a:p>
          <a:p>
            <a:pPr algn="ctr"/>
            <a:r>
              <a:rPr lang="en-US" sz="1200" b="1" dirty="0"/>
              <a:t>Format-logical control within the form, between forms, between reporting sets</a:t>
            </a:r>
          </a:p>
          <a:p>
            <a:pPr algn="ctr"/>
            <a:r>
              <a:rPr lang="en-US" sz="1200" b="1" dirty="0"/>
              <a:t>Analysis of amounts and preparation of disclosures for the explanatory note.</a:t>
            </a:r>
          </a:p>
          <a:p>
            <a:pPr algn="ctr"/>
            <a:r>
              <a:rPr lang="en-US" sz="1200" b="1" dirty="0"/>
              <a:t>Circulation of Financial statements to recipients</a:t>
            </a:r>
          </a:p>
        </p:txBody>
      </p:sp>
      <p:sp>
        <p:nvSpPr>
          <p:cNvPr id="14" name="Прямоугольник 13"/>
          <p:cNvSpPr/>
          <p:nvPr/>
        </p:nvSpPr>
        <p:spPr>
          <a:xfrm>
            <a:off x="5219184" y="3435151"/>
            <a:ext cx="6096000" cy="584775"/>
          </a:xfrm>
          <a:prstGeom prst="rect">
            <a:avLst/>
          </a:prstGeom>
        </p:spPr>
        <p:txBody>
          <a:bodyPr>
            <a:spAutoFit/>
          </a:bodyPr>
          <a:lstStyle/>
          <a:p>
            <a:pPr lvl="0" algn="ctr" fontAlgn="base">
              <a:spcBef>
                <a:spcPct val="0"/>
              </a:spcBef>
              <a:spcAft>
                <a:spcPct val="0"/>
              </a:spcAft>
            </a:pPr>
            <a:r>
              <a:rPr lang="en-US" sz="1600" b="1" u="sng" dirty="0">
                <a:latin typeface="Arial" pitchFamily="34" charset="0"/>
              </a:rPr>
              <a:t>4. Preparation of consolidated financial statements for the republican budget</a:t>
            </a:r>
          </a:p>
        </p:txBody>
      </p:sp>
      <p:sp>
        <p:nvSpPr>
          <p:cNvPr id="68" name="Прямоугольник 67"/>
          <p:cNvSpPr/>
          <p:nvPr/>
        </p:nvSpPr>
        <p:spPr>
          <a:xfrm>
            <a:off x="100290" y="6500834"/>
            <a:ext cx="11908096" cy="313470"/>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sz="2400" dirty="0">
              <a:solidFill>
                <a:schemeClr val="tx2">
                  <a:lumMod val="75000"/>
                </a:schemeClr>
              </a:solidFill>
              <a:latin typeface="Arial" pitchFamily="34" charset="0"/>
              <a:cs typeface="Arial" pitchFamily="34" charset="0"/>
            </a:endParaRPr>
          </a:p>
        </p:txBody>
      </p:sp>
      <p:sp>
        <p:nvSpPr>
          <p:cNvPr id="45" name="Oval 7"/>
          <p:cNvSpPr>
            <a:spLocks noChangeArrowheads="1"/>
          </p:cNvSpPr>
          <p:nvPr/>
        </p:nvSpPr>
        <p:spPr bwMode="auto">
          <a:xfrm>
            <a:off x="4635346" y="900043"/>
            <a:ext cx="6981510" cy="1862715"/>
          </a:xfrm>
          <a:prstGeom prst="ellipse">
            <a:avLst/>
          </a:prstGeom>
          <a:gradFill rotWithShape="0">
            <a:gsLst>
              <a:gs pos="0">
                <a:schemeClr val="accent5">
                  <a:lumMod val="60000"/>
                  <a:lumOff val="40000"/>
                </a:schemeClr>
              </a:gs>
              <a:gs pos="100000">
                <a:srgbClr val="EAF1DD"/>
              </a:gs>
              <a:gs pos="100000">
                <a:srgbClr val="C2D69B"/>
              </a:gs>
            </a:gsLst>
            <a:lin ang="189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indent="449263" algn="just" fontAlgn="base">
              <a:spcBef>
                <a:spcPct val="0"/>
              </a:spcBef>
              <a:spcAft>
                <a:spcPct val="0"/>
              </a:spcAft>
            </a:pPr>
            <a:r>
              <a:rPr lang="en-US" sz="1200" b="1" dirty="0">
                <a:latin typeface="Arial" pitchFamily="34" charset="0"/>
              </a:rPr>
              <a:t>3.1</a:t>
            </a:r>
            <a:r>
              <a:rPr lang="en-US" smtClean="0"/>
              <a:t> </a:t>
            </a:r>
            <a:r>
              <a:rPr lang="en-US" sz="1000" b="1" u="sng" dirty="0">
                <a:latin typeface="Arial" pitchFamily="34" charset="0"/>
              </a:rPr>
              <a:t>Acceptance of financial statements of ministries</a:t>
            </a:r>
          </a:p>
          <a:p>
            <a:pPr indent="449263" algn="just" fontAlgn="base">
              <a:spcBef>
                <a:spcPct val="0"/>
              </a:spcBef>
              <a:spcAft>
                <a:spcPct val="0"/>
              </a:spcAft>
            </a:pPr>
            <a:endParaRPr lang="en-US" sz="1000" b="1" u="sng" dirty="0">
              <a:latin typeface="Arial" pitchFamily="34" charset="0"/>
              <a:ea typeface="Times New Roman" pitchFamily="18" charset="0"/>
              <a:cs typeface="Arial" pitchFamily="34" charset="0"/>
            </a:endParaRPr>
          </a:p>
          <a:p>
            <a:pPr indent="449263" algn="just" fontAlgn="base">
              <a:spcBef>
                <a:spcPct val="0"/>
              </a:spcBef>
              <a:spcAft>
                <a:spcPct val="0"/>
              </a:spcAft>
            </a:pPr>
            <a:r>
              <a:rPr lang="en-US" sz="1000" dirty="0">
                <a:latin typeface="Arial" pitchFamily="34" charset="0"/>
              </a:rPr>
              <a:t>1. Reconciliation of financial reporting forms with treasury data</a:t>
            </a:r>
          </a:p>
          <a:p>
            <a:pPr indent="449263" algn="just" eaLnBrk="0" fontAlgn="base" hangingPunct="0">
              <a:spcBef>
                <a:spcPct val="0"/>
              </a:spcBef>
              <a:spcAft>
                <a:spcPct val="0"/>
              </a:spcAft>
            </a:pPr>
            <a:r>
              <a:rPr lang="en-US" sz="1000" dirty="0">
                <a:latin typeface="Arial" pitchFamily="34" charset="0"/>
              </a:rPr>
              <a:t>2. Reconciliation of financial statements with budget statements</a:t>
            </a:r>
          </a:p>
          <a:p>
            <a:pPr lvl="0" indent="449263" algn="just" eaLnBrk="0" fontAlgn="base" hangingPunct="0">
              <a:spcBef>
                <a:spcPct val="0"/>
              </a:spcBef>
              <a:spcAft>
                <a:spcPct val="0"/>
              </a:spcAft>
            </a:pPr>
            <a:r>
              <a:rPr lang="en-US" sz="1000" dirty="0">
                <a:latin typeface="Arial" pitchFamily="34" charset="0"/>
              </a:rPr>
              <a:t>3. Reconciliation of financial and budget reporting data with data provided by other departments</a:t>
            </a:r>
          </a:p>
          <a:p>
            <a:pPr lvl="0" indent="449263" algn="just" eaLnBrk="0" fontAlgn="base" hangingPunct="0">
              <a:spcBef>
                <a:spcPct val="0"/>
              </a:spcBef>
              <a:spcAft>
                <a:spcPct val="0"/>
              </a:spcAft>
            </a:pPr>
            <a:r>
              <a:rPr lang="en-US" sz="1000" dirty="0">
                <a:latin typeface="Arial" pitchFamily="34" charset="0"/>
              </a:rPr>
              <a:t>4. Reconciliation of mutual linking of forms, tables, and explanatory note.</a:t>
            </a:r>
          </a:p>
          <a:p>
            <a:pPr lvl="0" indent="449263" algn="just" eaLnBrk="0" fontAlgn="base" hangingPunct="0">
              <a:spcBef>
                <a:spcPct val="0"/>
              </a:spcBef>
              <a:spcAft>
                <a:spcPct val="0"/>
              </a:spcAft>
            </a:pPr>
            <a:r>
              <a:rPr lang="en-US" sz="1000" dirty="0">
                <a:latin typeface="Arial" pitchFamily="34" charset="0"/>
              </a:rPr>
              <a:t>5. Check for compliance with budget legislation </a:t>
            </a:r>
          </a:p>
          <a:p>
            <a:pPr lvl="0" indent="449263" algn="just" eaLnBrk="0" fontAlgn="base" hangingPunct="0">
              <a:spcBef>
                <a:spcPct val="0"/>
              </a:spcBef>
              <a:spcAft>
                <a:spcPct val="0"/>
              </a:spcAft>
            </a:pPr>
            <a:r>
              <a:rPr lang="en-US" sz="1000" dirty="0">
                <a:latin typeface="Arial" pitchFamily="34" charset="0"/>
              </a:rPr>
              <a:t>(by consolidated amounts)</a:t>
            </a:r>
          </a:p>
          <a:p>
            <a:pPr lvl="0" algn="ctr" fontAlgn="base">
              <a:spcBef>
                <a:spcPct val="0"/>
              </a:spcBef>
              <a:spcAft>
                <a:spcPct val="0"/>
              </a:spcAft>
            </a:pPr>
            <a:endParaRPr kumimoji="0" lang="en-US" sz="1000" b="0" i="1" u="none" strike="noStrike" cap="none" normalizeH="0" baseline="0" dirty="0">
              <a:ln>
                <a:noFill/>
              </a:ln>
              <a:solidFill>
                <a:schemeClr val="tx1"/>
              </a:solidFill>
              <a:effectLst/>
              <a:latin typeface="Arial" pitchFamily="34" charset="0"/>
              <a:cs typeface="Arial" pitchFamily="34" charset="0"/>
            </a:endParaRPr>
          </a:p>
        </p:txBody>
      </p:sp>
      <p:sp>
        <p:nvSpPr>
          <p:cNvPr id="69" name="Скругленный прямоугольник 68"/>
          <p:cNvSpPr/>
          <p:nvPr/>
        </p:nvSpPr>
        <p:spPr>
          <a:xfrm>
            <a:off x="341275" y="6031065"/>
            <a:ext cx="10855300" cy="38961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000" u="sng" dirty="0">
                <a:solidFill>
                  <a:schemeClr val="tx1"/>
                </a:solidFill>
              </a:rPr>
              <a:t>The consolidated financial statements for local budgets are formed similarly. </a:t>
            </a:r>
          </a:p>
        </p:txBody>
      </p:sp>
      <p:pic>
        <p:nvPicPr>
          <p:cNvPr id="32" name="Picture 2" descr="C:\Users\TChikanaev\Desktop\1489676325.jpg"/>
          <p:cNvPicPr>
            <a:picLocks noChangeAspect="1" noChangeArrowheads="1"/>
          </p:cNvPicPr>
          <p:nvPr/>
        </p:nvPicPr>
        <p:blipFill>
          <a:blip r:embed="rId3" cstate="print"/>
          <a:srcRect l="15900" t="16300" r="15100" b="16950"/>
          <a:stretch>
            <a:fillRect/>
          </a:stretch>
        </p:blipFill>
        <p:spPr bwMode="auto">
          <a:xfrm>
            <a:off x="100291" y="80392"/>
            <a:ext cx="858593" cy="754495"/>
          </a:xfrm>
          <a:prstGeom prst="rect">
            <a:avLst/>
          </a:prstGeom>
          <a:noFill/>
          <a:ln w="19050">
            <a:solidFill>
              <a:schemeClr val="accent1">
                <a:lumMod val="60000"/>
                <a:lumOff val="40000"/>
              </a:schemeClr>
            </a:solidFill>
          </a:ln>
        </p:spPr>
      </p:pic>
    </p:spTree>
    <p:extLst>
      <p:ext uri="{BB962C8B-B14F-4D97-AF65-F5344CB8AC3E}">
        <p14:creationId xmlns:p14="http://schemas.microsoft.com/office/powerpoint/2010/main" val="4058543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5952930" y="1233103"/>
            <a:ext cx="1976058" cy="5096525"/>
          </a:xfrm>
          <a:prstGeom prst="roundRect">
            <a:avLst/>
          </a:prstGeom>
          <a:ln w="38100" cmpd="thickThi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t>Government </a:t>
            </a:r>
          </a:p>
          <a:p>
            <a:pPr algn="ctr"/>
            <a:r>
              <a:rPr lang="en-US" sz="1400" b="1" u="sng" dirty="0"/>
              <a:t>of the Republic </a:t>
            </a:r>
          </a:p>
          <a:p>
            <a:pPr algn="ctr"/>
            <a:r>
              <a:rPr lang="en-US" sz="1400" b="1" u="sng" dirty="0"/>
              <a:t>of Kazakhstan</a:t>
            </a:r>
          </a:p>
          <a:p>
            <a:pPr algn="r"/>
            <a:endParaRPr lang="en-US" sz="1400" b="1" dirty="0"/>
          </a:p>
          <a:p>
            <a:pPr algn="r"/>
            <a:endParaRPr lang="en-US" sz="1400" b="1" dirty="0"/>
          </a:p>
          <a:p>
            <a:pPr algn="r"/>
            <a:endParaRPr lang="en-US" sz="1400" b="1" dirty="0"/>
          </a:p>
          <a:p>
            <a:pPr algn="r"/>
            <a:endParaRPr lang="en-US" sz="1400" b="1" dirty="0"/>
          </a:p>
          <a:p>
            <a:pPr algn="r"/>
            <a:endParaRPr lang="en-US" sz="1400" b="1" dirty="0"/>
          </a:p>
          <a:p>
            <a:pPr algn="r"/>
            <a:endParaRPr lang="en-US" sz="1400" b="1" dirty="0"/>
          </a:p>
          <a:p>
            <a:pPr algn="r"/>
            <a:endParaRPr lang="en-US" sz="1400" b="1" dirty="0"/>
          </a:p>
          <a:p>
            <a:pPr algn="r"/>
            <a:endParaRPr lang="en-US" sz="1400" b="1" dirty="0"/>
          </a:p>
          <a:p>
            <a:pPr algn="r"/>
            <a:endParaRPr lang="en-US" sz="1400" b="1" dirty="0"/>
          </a:p>
          <a:p>
            <a:pPr algn="r"/>
            <a:endParaRPr lang="en-US" sz="1400" b="1" dirty="0"/>
          </a:p>
          <a:p>
            <a:pPr algn="r"/>
            <a:endParaRPr lang="en-US" sz="1400" b="1" dirty="0"/>
          </a:p>
          <a:p>
            <a:pPr algn="r"/>
            <a:endParaRPr lang="en-US" sz="1400" b="1" dirty="0"/>
          </a:p>
          <a:p>
            <a:pPr algn="r"/>
            <a:endParaRPr lang="en-US" sz="1400" b="1" dirty="0"/>
          </a:p>
          <a:p>
            <a:pPr algn="r"/>
            <a:endParaRPr lang="en-US" sz="1400" b="1" dirty="0"/>
          </a:p>
          <a:p>
            <a:pPr algn="r"/>
            <a:endParaRPr lang="en-US" sz="1400" b="1" dirty="0"/>
          </a:p>
          <a:p>
            <a:pPr algn="r"/>
            <a:endParaRPr lang="en-US" sz="1400" b="1" dirty="0"/>
          </a:p>
          <a:p>
            <a:pPr algn="r"/>
            <a:endParaRPr lang="en-US" sz="1400" b="1" dirty="0"/>
          </a:p>
        </p:txBody>
      </p:sp>
      <p:sp>
        <p:nvSpPr>
          <p:cNvPr id="10" name="Скругленный прямоугольник 9"/>
          <p:cNvSpPr/>
          <p:nvPr/>
        </p:nvSpPr>
        <p:spPr>
          <a:xfrm>
            <a:off x="202502" y="1233103"/>
            <a:ext cx="2095280" cy="5244120"/>
          </a:xfrm>
          <a:prstGeom prst="roundRect">
            <a:avLst/>
          </a:prstGeom>
          <a:ln w="38100" cmpd="thickThi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u="sng" dirty="0"/>
              <a:t>Treasury Committee</a:t>
            </a:r>
          </a:p>
          <a:p>
            <a:pPr algn="ctr"/>
            <a:r>
              <a:rPr lang="en-US" sz="1200" b="1" i="1" dirty="0"/>
              <a:t>forms </a:t>
            </a:r>
          </a:p>
          <a:p>
            <a:pPr marL="228600" indent="-228600">
              <a:buAutoNum type="arabicPeriod"/>
            </a:pPr>
            <a:r>
              <a:rPr lang="en-US" sz="1200" dirty="0">
                <a:solidFill>
                  <a:schemeClr val="tx1"/>
                </a:solidFill>
              </a:rPr>
              <a:t>Data on the execution of the republican budget on a cash basis</a:t>
            </a:r>
          </a:p>
          <a:p>
            <a:pPr marL="228600" indent="-228600">
              <a:buAutoNum type="arabicPeriod"/>
            </a:pPr>
            <a:r>
              <a:rPr lang="en-US" sz="1200" dirty="0">
                <a:solidFill>
                  <a:schemeClr val="tx1"/>
                </a:solidFill>
              </a:rPr>
              <a:t>Consolidated financial statements on an accrual basis consisting of:</a:t>
            </a:r>
          </a:p>
          <a:p>
            <a:pPr marL="171450" indent="-171450">
              <a:buFontTx/>
              <a:buChar char="-"/>
            </a:pPr>
            <a:r>
              <a:rPr lang="en-US" sz="1200" dirty="0">
                <a:solidFill>
                  <a:schemeClr val="tx1"/>
                </a:solidFill>
              </a:rPr>
              <a:t>Consolidated balance sheet</a:t>
            </a:r>
          </a:p>
          <a:p>
            <a:pPr marL="171450" indent="-171450">
              <a:buFontTx/>
              <a:buChar char="-"/>
            </a:pPr>
            <a:r>
              <a:rPr lang="en-US" sz="1200" dirty="0">
                <a:solidFill>
                  <a:schemeClr val="tx1"/>
                </a:solidFill>
              </a:rPr>
              <a:t>Consolidated Statement of Financial Performance</a:t>
            </a:r>
          </a:p>
          <a:p>
            <a:pPr marL="171450" indent="-171450">
              <a:buFontTx/>
              <a:buChar char="-"/>
            </a:pPr>
            <a:r>
              <a:rPr lang="en-US" sz="1200" dirty="0">
                <a:solidFill>
                  <a:schemeClr val="tx1"/>
                </a:solidFill>
              </a:rPr>
              <a:t>Consolidated Statement of Cash Flows (Direct Method)</a:t>
            </a:r>
          </a:p>
          <a:p>
            <a:pPr marL="171450" indent="-171450">
              <a:buFontTx/>
              <a:buChar char="-"/>
            </a:pPr>
            <a:r>
              <a:rPr lang="en-US" sz="1200" dirty="0">
                <a:solidFill>
                  <a:schemeClr val="tx1"/>
                </a:solidFill>
              </a:rPr>
              <a:t>Consolidated Statement of Changes in Net Assets / Equity</a:t>
            </a:r>
          </a:p>
          <a:p>
            <a:pPr marL="171450" indent="-171450">
              <a:buFontTx/>
              <a:buChar char="-"/>
            </a:pPr>
            <a:r>
              <a:rPr lang="en-US" sz="1200" dirty="0">
                <a:solidFill>
                  <a:schemeClr val="tx1"/>
                </a:solidFill>
              </a:rPr>
              <a:t>Explanatory note </a:t>
            </a:r>
          </a:p>
          <a:p>
            <a:pPr algn="ctr"/>
            <a:endParaRPr lang="en-US" sz="1200" dirty="0"/>
          </a:p>
        </p:txBody>
      </p:sp>
      <p:sp>
        <p:nvSpPr>
          <p:cNvPr id="12" name="Скругленный прямоугольник 11"/>
          <p:cNvSpPr/>
          <p:nvPr/>
        </p:nvSpPr>
        <p:spPr>
          <a:xfrm>
            <a:off x="8699707" y="1235422"/>
            <a:ext cx="2300718" cy="2427589"/>
          </a:xfrm>
          <a:prstGeom prst="roundRect">
            <a:avLst/>
          </a:prstGeom>
          <a:ln w="38100" cmpd="thickThi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400" dirty="0"/>
          </a:p>
          <a:p>
            <a:pPr algn="ctr"/>
            <a:r>
              <a:rPr lang="en-US" sz="1400" b="1" u="sng" dirty="0"/>
              <a:t>Parliament </a:t>
            </a:r>
          </a:p>
          <a:p>
            <a:pPr algn="r"/>
            <a:r>
              <a:rPr lang="en-US" sz="1400" b="1" u="sng" dirty="0"/>
              <a:t>of the Republic of Kazakhstan</a:t>
            </a:r>
          </a:p>
          <a:p>
            <a:pPr algn="r"/>
            <a:endParaRPr lang="en-US" sz="1400" b="1" u="sng" dirty="0"/>
          </a:p>
          <a:p>
            <a:pPr algn="r"/>
            <a:endParaRPr lang="en-US" sz="1400" b="1" dirty="0"/>
          </a:p>
          <a:p>
            <a:pPr algn="r"/>
            <a:endParaRPr lang="en-US" sz="1400" b="1" dirty="0"/>
          </a:p>
          <a:p>
            <a:pPr algn="r"/>
            <a:endParaRPr lang="en-US" sz="1400" b="1" dirty="0"/>
          </a:p>
          <a:p>
            <a:pPr algn="r"/>
            <a:endParaRPr lang="en-US" sz="1400" b="1" dirty="0"/>
          </a:p>
          <a:p>
            <a:pPr algn="r"/>
            <a:endParaRPr lang="en-US" sz="1400" b="1" dirty="0"/>
          </a:p>
          <a:p>
            <a:pPr algn="r"/>
            <a:r>
              <a:rPr lang="en-US" sz="1200" b="1" i="1" dirty="0">
                <a:solidFill>
                  <a:schemeClr val="accent5">
                    <a:lumMod val="50000"/>
                  </a:schemeClr>
                </a:solidFill>
              </a:rPr>
              <a:t>Review and approval</a:t>
            </a:r>
          </a:p>
          <a:p>
            <a:pPr algn="r"/>
            <a:endParaRPr lang="en-US" sz="1200" b="1" i="1" dirty="0">
              <a:solidFill>
                <a:schemeClr val="accent5">
                  <a:lumMod val="50000"/>
                </a:schemeClr>
              </a:solidFill>
            </a:endParaRPr>
          </a:p>
          <a:p>
            <a:pPr algn="r"/>
            <a:endParaRPr lang="en-US" sz="1200" b="1" i="1" dirty="0">
              <a:solidFill>
                <a:schemeClr val="accent5">
                  <a:lumMod val="50000"/>
                </a:schemeClr>
              </a:solidFill>
            </a:endParaRPr>
          </a:p>
          <a:p>
            <a:pPr algn="r"/>
            <a:endParaRPr lang="en-US" sz="1200" b="1" i="1" dirty="0">
              <a:solidFill>
                <a:schemeClr val="accent5">
                  <a:lumMod val="50000"/>
                </a:schemeClr>
              </a:solidFill>
            </a:endParaRPr>
          </a:p>
        </p:txBody>
      </p:sp>
      <p:sp>
        <p:nvSpPr>
          <p:cNvPr id="13" name="Скругленный прямоугольник 12"/>
          <p:cNvSpPr/>
          <p:nvPr/>
        </p:nvSpPr>
        <p:spPr>
          <a:xfrm>
            <a:off x="8541824" y="3779495"/>
            <a:ext cx="3272378" cy="1368152"/>
          </a:xfrm>
          <a:prstGeom prst="roundRect">
            <a:avLst/>
          </a:prstGeom>
          <a:ln w="38100" cmpd="thickThi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t>Accounts Committee for Monitoring the Execution of the Republican Budget</a:t>
            </a:r>
            <a:endParaRPr lang="en-US" sz="1200" b="1" dirty="0"/>
          </a:p>
          <a:p>
            <a:r>
              <a:rPr lang="en-US" sz="1200" b="1" dirty="0"/>
              <a:t>Based on the results of the financial statements  audit, presents:</a:t>
            </a:r>
            <a:endParaRPr lang="en-US" sz="1400" b="1" dirty="0"/>
          </a:p>
          <a:p>
            <a:pPr algn="ctr"/>
            <a:endParaRPr lang="en-US" sz="1400" b="1" dirty="0"/>
          </a:p>
        </p:txBody>
      </p:sp>
      <p:sp>
        <p:nvSpPr>
          <p:cNvPr id="14" name="Стрелка вправо с вырезом 13"/>
          <p:cNvSpPr/>
          <p:nvPr/>
        </p:nvSpPr>
        <p:spPr>
          <a:xfrm>
            <a:off x="2361393" y="3275425"/>
            <a:ext cx="285959" cy="2160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с вырезом 15"/>
          <p:cNvSpPr/>
          <p:nvPr/>
        </p:nvSpPr>
        <p:spPr>
          <a:xfrm>
            <a:off x="8044097" y="2777797"/>
            <a:ext cx="327780" cy="2160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право с вырезом 16"/>
          <p:cNvSpPr/>
          <p:nvPr/>
        </p:nvSpPr>
        <p:spPr>
          <a:xfrm>
            <a:off x="5573227" y="3369358"/>
            <a:ext cx="258258" cy="2127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9" name="Группа 18"/>
          <p:cNvGrpSpPr/>
          <p:nvPr/>
        </p:nvGrpSpPr>
        <p:grpSpPr>
          <a:xfrm>
            <a:off x="8699707" y="4813470"/>
            <a:ext cx="3114497" cy="1781719"/>
            <a:chOff x="314759" y="864132"/>
            <a:chExt cx="1675683" cy="2387878"/>
          </a:xfrm>
        </p:grpSpPr>
        <p:sp>
          <p:nvSpPr>
            <p:cNvPr id="20" name="Скругленный прямоугольник 19"/>
            <p:cNvSpPr/>
            <p:nvPr/>
          </p:nvSpPr>
          <p:spPr>
            <a:xfrm>
              <a:off x="314759" y="936619"/>
              <a:ext cx="1675683" cy="231539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Скругленный прямоугольник 4"/>
            <p:cNvSpPr/>
            <p:nvPr/>
          </p:nvSpPr>
          <p:spPr>
            <a:xfrm>
              <a:off x="314759" y="864132"/>
              <a:ext cx="1613439" cy="16458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71120" rIns="71120" bIns="71120" numCol="1" spcCol="1270" anchor="t" anchorCtr="0">
              <a:noAutofit/>
            </a:bodyPr>
            <a:lstStyle/>
            <a:p>
              <a:pPr marL="0" lvl="1">
                <a:spcBef>
                  <a:spcPct val="0"/>
                </a:spcBef>
                <a:buFontTx/>
                <a:buChar char="••"/>
                <a:defRPr/>
              </a:pPr>
              <a:r>
                <a:rPr lang="en-US" sz="1200" b="1" dirty="0"/>
                <a:t>a conclusion on the objectivity of the information provided, </a:t>
              </a:r>
              <a:r>
                <a:rPr lang="en-US" sz="1200" dirty="0"/>
                <a:t>reflecting the findings and recommendations for both the entire consolidated statement and individual statements of ministries</a:t>
              </a:r>
              <a:endParaRPr lang="en-US" sz="1200" i="1" dirty="0"/>
            </a:p>
            <a:p>
              <a:pPr marL="0" lvl="1">
                <a:spcBef>
                  <a:spcPct val="0"/>
                </a:spcBef>
                <a:defRPr/>
              </a:pPr>
              <a:r>
                <a:rPr lang="en-US" sz="1200" i="1" dirty="0"/>
                <a:t>Art. 45 of the Law of the Republic of Kazakhstan “On state audit and financial control,” </a:t>
              </a:r>
            </a:p>
            <a:p>
              <a:pPr marL="0" lvl="1">
                <a:spcBef>
                  <a:spcPct val="0"/>
                </a:spcBef>
                <a:defRPr/>
              </a:pPr>
              <a:r>
                <a:rPr lang="en-US" sz="1200" i="1" u="sng" dirty="0">
                  <a:solidFill>
                    <a:srgbClr val="FF0000"/>
                  </a:solidFill>
                </a:rPr>
                <a:t>shall be enforced from 01.01.2020</a:t>
              </a:r>
              <a:endParaRPr lang="en-US" sz="1000" kern="1200" dirty="0"/>
            </a:p>
          </p:txBody>
        </p:sp>
      </p:grpSp>
      <p:sp>
        <p:nvSpPr>
          <p:cNvPr id="24" name="Прямоугольник 23"/>
          <p:cNvSpPr/>
          <p:nvPr/>
        </p:nvSpPr>
        <p:spPr>
          <a:xfrm>
            <a:off x="869906" y="80391"/>
            <a:ext cx="11161689" cy="965681"/>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lumMod val="75000"/>
                  </a:schemeClr>
                </a:solidFill>
                <a:latin typeface="Arial" pitchFamily="34" charset="0"/>
              </a:rPr>
              <a:t>5. </a:t>
            </a:r>
            <a:r>
              <a:rPr lang="en-US" sz="2300" b="1" i="1" dirty="0">
                <a:solidFill>
                  <a:schemeClr val="tx1"/>
                </a:solidFill>
                <a:latin typeface="Arial" pitchFamily="34" charset="0"/>
              </a:rPr>
              <a:t>Annual consolidated financial statements as part of the Annual Report of the Government of the Republic of Kazakhstan </a:t>
            </a:r>
          </a:p>
          <a:p>
            <a:pPr algn="ctr"/>
            <a:r>
              <a:rPr lang="en-US" sz="2300" b="1" i="1" dirty="0">
                <a:solidFill>
                  <a:schemeClr val="tx1"/>
                </a:solidFill>
                <a:latin typeface="Arial" pitchFamily="34" charset="0"/>
              </a:rPr>
              <a:t>on the execution of the republican budget</a:t>
            </a:r>
          </a:p>
        </p:txBody>
      </p:sp>
      <p:pic>
        <p:nvPicPr>
          <p:cNvPr id="27" name="Рисунок 26" descr="Kazakh Parliament Astan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9520" y="1844293"/>
            <a:ext cx="1781092" cy="1041516"/>
          </a:xfrm>
          <a:prstGeom prst="rect">
            <a:avLst/>
          </a:prstGeom>
          <a:noFill/>
          <a:ln>
            <a:noFill/>
          </a:ln>
        </p:spPr>
      </p:pic>
      <p:pic>
        <p:nvPicPr>
          <p:cNvPr id="31" name="Рисунок 30" descr="Картинки по запросу здание правительство рк"/>
          <p:cNvPicPr/>
          <p:nvPr/>
        </p:nvPicPr>
        <p:blipFill>
          <a:blip r:embed="rId3">
            <a:extLst>
              <a:ext uri="{28A0092B-C50C-407E-A947-70E740481C1C}">
                <a14:useLocalDpi xmlns:a14="http://schemas.microsoft.com/office/drawing/2010/main" val="0"/>
              </a:ext>
            </a:extLst>
          </a:blip>
          <a:srcRect/>
          <a:stretch>
            <a:fillRect/>
          </a:stretch>
        </p:blipFill>
        <p:spPr bwMode="auto">
          <a:xfrm>
            <a:off x="6047446" y="2543412"/>
            <a:ext cx="1782151" cy="1922581"/>
          </a:xfrm>
          <a:prstGeom prst="rect">
            <a:avLst/>
          </a:prstGeom>
          <a:noFill/>
          <a:ln>
            <a:noFill/>
          </a:ln>
        </p:spPr>
      </p:pic>
      <p:sp>
        <p:nvSpPr>
          <p:cNvPr id="38" name="Прямоугольник 37"/>
          <p:cNvSpPr/>
          <p:nvPr/>
        </p:nvSpPr>
        <p:spPr>
          <a:xfrm>
            <a:off x="93928" y="6542918"/>
            <a:ext cx="11908096" cy="313470"/>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sz="2400" dirty="0">
              <a:solidFill>
                <a:schemeClr val="tx2">
                  <a:lumMod val="75000"/>
                </a:schemeClr>
              </a:solidFill>
              <a:latin typeface="Arial" pitchFamily="34" charset="0"/>
              <a:cs typeface="Arial" pitchFamily="34" charset="0"/>
            </a:endParaRPr>
          </a:p>
        </p:txBody>
      </p:sp>
      <p:pic>
        <p:nvPicPr>
          <p:cNvPr id="23" name="Picture 2" descr="C:\Users\TChikanaev\Desktop\1489676325.jpg"/>
          <p:cNvPicPr>
            <a:picLocks noChangeAspect="1" noChangeArrowheads="1"/>
          </p:cNvPicPr>
          <p:nvPr/>
        </p:nvPicPr>
        <p:blipFill>
          <a:blip r:embed="rId4" cstate="print"/>
          <a:srcRect l="15900" t="16300" r="15100" b="16950"/>
          <a:stretch>
            <a:fillRect/>
          </a:stretch>
        </p:blipFill>
        <p:spPr bwMode="auto">
          <a:xfrm>
            <a:off x="100291" y="80392"/>
            <a:ext cx="901573" cy="965680"/>
          </a:xfrm>
          <a:prstGeom prst="rect">
            <a:avLst/>
          </a:prstGeom>
          <a:noFill/>
          <a:ln w="19050">
            <a:solidFill>
              <a:schemeClr val="accent1">
                <a:lumMod val="60000"/>
                <a:lumOff val="40000"/>
              </a:schemeClr>
            </a:solidFill>
          </a:ln>
        </p:spPr>
      </p:pic>
      <p:sp>
        <p:nvSpPr>
          <p:cNvPr id="26" name="Скругленный прямоугольник 25"/>
          <p:cNvSpPr/>
          <p:nvPr/>
        </p:nvSpPr>
        <p:spPr>
          <a:xfrm>
            <a:off x="2788376" y="1235422"/>
            <a:ext cx="2668210" cy="5244120"/>
          </a:xfrm>
          <a:prstGeom prst="roundRect">
            <a:avLst/>
          </a:prstGeom>
          <a:ln w="38100" cmpd="thickThi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u="sng" dirty="0"/>
              <a:t>Ministry of finance</a:t>
            </a:r>
          </a:p>
          <a:p>
            <a:pPr algn="ctr"/>
            <a:r>
              <a:rPr lang="en-US" smtClean="0"/>
              <a:t> </a:t>
            </a:r>
          </a:p>
          <a:p>
            <a:pPr lvl="0" algn="ctr"/>
            <a:endParaRPr lang="en-US" sz="1200" b="1" dirty="0"/>
          </a:p>
          <a:p>
            <a:pPr lvl="0" algn="ctr"/>
            <a:endParaRPr lang="en-US" sz="1200" b="1" dirty="0"/>
          </a:p>
          <a:p>
            <a:pPr lvl="0" algn="ctr"/>
            <a:endParaRPr lang="en-US" sz="1200" b="1" dirty="0"/>
          </a:p>
          <a:p>
            <a:pPr lvl="0" algn="ctr"/>
            <a:endParaRPr lang="en-US" sz="1200" b="1" dirty="0"/>
          </a:p>
          <a:p>
            <a:pPr lvl="0" algn="ctr"/>
            <a:r>
              <a:rPr lang="en-US" sz="1200" b="1" dirty="0"/>
              <a:t>The annual report of the Government on the execution of the republican budget includes:</a:t>
            </a:r>
          </a:p>
          <a:p>
            <a:pPr lvl="0" algn="ctr"/>
            <a:endParaRPr lang="en-US" sz="1200" b="1" dirty="0"/>
          </a:p>
          <a:p>
            <a:pPr lvl="0" algn="ctr"/>
            <a:endParaRPr lang="en-US" sz="1200" b="1" dirty="0"/>
          </a:p>
          <a:p>
            <a:pPr lvl="0" algn="ctr"/>
            <a:endParaRPr lang="en-US" sz="1200" b="1" dirty="0"/>
          </a:p>
          <a:p>
            <a:pPr lvl="0" algn="ctr"/>
            <a:endParaRPr lang="en-US" sz="1200" b="1" dirty="0"/>
          </a:p>
          <a:p>
            <a:pPr lvl="0" algn="ctr"/>
            <a:endParaRPr lang="en-US" sz="1200" b="1" dirty="0"/>
          </a:p>
          <a:p>
            <a:pPr lvl="0" algn="ctr"/>
            <a:endParaRPr lang="en-US" sz="1200" b="1" dirty="0"/>
          </a:p>
          <a:p>
            <a:pPr lvl="0" algn="ctr"/>
            <a:endParaRPr lang="en-US" sz="1200" b="1" dirty="0"/>
          </a:p>
          <a:p>
            <a:pPr lvl="0" algn="ctr"/>
            <a:endParaRPr lang="en-US" sz="1200" b="1" dirty="0"/>
          </a:p>
          <a:p>
            <a:pPr lvl="0" algn="ctr"/>
            <a:endParaRPr lang="en-US" sz="1200" b="1" dirty="0"/>
          </a:p>
          <a:p>
            <a:pPr lvl="0" algn="ctr"/>
            <a:endParaRPr lang="en-US" sz="1200" b="1" dirty="0"/>
          </a:p>
          <a:p>
            <a:pPr lvl="0" algn="ctr"/>
            <a:endParaRPr lang="en-US" sz="1200" b="1" dirty="0"/>
          </a:p>
          <a:p>
            <a:pPr lvl="0" algn="ctr"/>
            <a:endParaRPr lang="en-US" sz="1200" b="1" dirty="0"/>
          </a:p>
          <a:p>
            <a:pPr lvl="0" algn="ctr"/>
            <a:endParaRPr lang="en-US" sz="1200" b="1" dirty="0"/>
          </a:p>
          <a:p>
            <a:pPr lvl="0" algn="ctr"/>
            <a:endParaRPr lang="en-US" sz="1200" b="1" dirty="0"/>
          </a:p>
          <a:p>
            <a:pPr lvl="0" algn="ctr"/>
            <a:endParaRPr lang="en-US" sz="1200" b="1" dirty="0"/>
          </a:p>
          <a:p>
            <a:pPr lvl="0" algn="ctr"/>
            <a:endParaRPr lang="en-US" sz="1200" b="1" dirty="0"/>
          </a:p>
          <a:p>
            <a:pPr lvl="0" algn="ctr"/>
            <a:endParaRPr lang="en-US" sz="1200" b="1" dirty="0"/>
          </a:p>
          <a:p>
            <a:pPr algn="ctr"/>
            <a:endParaRPr lang="en-US" sz="1200" dirty="0"/>
          </a:p>
        </p:txBody>
      </p:sp>
      <p:pic>
        <p:nvPicPr>
          <p:cNvPr id="28" name="Рисунок 27" descr="Картинки по запросу здание правительство рк"/>
          <p:cNvPicPr/>
          <p:nvPr/>
        </p:nvPicPr>
        <p:blipFill>
          <a:blip r:embed="rId5">
            <a:extLst>
              <a:ext uri="{28A0092B-C50C-407E-A947-70E740481C1C}">
                <a14:useLocalDpi xmlns:a14="http://schemas.microsoft.com/office/drawing/2010/main" val="0"/>
              </a:ext>
            </a:extLst>
          </a:blip>
          <a:srcRect/>
          <a:stretch>
            <a:fillRect/>
          </a:stretch>
        </p:blipFill>
        <p:spPr bwMode="auto">
          <a:xfrm>
            <a:off x="2915489" y="1601180"/>
            <a:ext cx="2095931" cy="830122"/>
          </a:xfrm>
          <a:prstGeom prst="rect">
            <a:avLst/>
          </a:prstGeom>
          <a:noFill/>
          <a:ln>
            <a:noFill/>
          </a:ln>
        </p:spPr>
      </p:pic>
      <p:grpSp>
        <p:nvGrpSpPr>
          <p:cNvPr id="29" name="Группа 28"/>
          <p:cNvGrpSpPr/>
          <p:nvPr/>
        </p:nvGrpSpPr>
        <p:grpSpPr>
          <a:xfrm>
            <a:off x="2712246" y="3013390"/>
            <a:ext cx="2784593" cy="3529528"/>
            <a:chOff x="375263" y="21930"/>
            <a:chExt cx="3108402" cy="4108993"/>
          </a:xfrm>
        </p:grpSpPr>
        <p:sp>
          <p:nvSpPr>
            <p:cNvPr id="30" name="Скругленный прямоугольник 29"/>
            <p:cNvSpPr/>
            <p:nvPr/>
          </p:nvSpPr>
          <p:spPr>
            <a:xfrm>
              <a:off x="415311" y="52460"/>
              <a:ext cx="3068354" cy="407846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Скругленный прямоугольник 4"/>
            <p:cNvSpPr/>
            <p:nvPr/>
          </p:nvSpPr>
          <p:spPr>
            <a:xfrm>
              <a:off x="375263" y="21930"/>
              <a:ext cx="2888616" cy="38365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92456" rIns="92456" bIns="92456" numCol="1" spcCol="1270" anchor="t" anchorCtr="0">
              <a:noAutofit/>
            </a:bodyPr>
            <a:lstStyle/>
            <a:p>
              <a:pPr marL="0" marR="0" lvl="1" indent="0" algn="l" defTabSz="914400" rtl="0" eaLnBrk="1" fontAlgn="auto" latinLnBrk="0" hangingPunct="1">
                <a:lnSpc>
                  <a:spcPct val="100000"/>
                </a:lnSpc>
                <a:spcBef>
                  <a:spcPct val="0"/>
                </a:spcBef>
                <a:spcAft>
                  <a:spcPts val="0"/>
                </a:spcAft>
                <a:buClrTx/>
                <a:buSzTx/>
                <a:buFontTx/>
                <a:buChar char="••"/>
                <a:tabLst/>
                <a:defRPr/>
              </a:pPr>
              <a:r>
                <a:rPr lang="en-US" sz="1200" dirty="0"/>
                <a:t>R</a:t>
              </a:r>
              <a:r>
                <a:rPr lang="en-US" sz="1200" kern="1200" dirty="0"/>
                <a:t>eport on the execution of the republican budget</a:t>
              </a:r>
            </a:p>
            <a:p>
              <a:pPr marL="114300" lvl="1" indent="-114300" algn="l" defTabSz="577850">
                <a:lnSpc>
                  <a:spcPct val="90000"/>
                </a:lnSpc>
                <a:spcBef>
                  <a:spcPct val="0"/>
                </a:spcBef>
                <a:spcAft>
                  <a:spcPct val="15000"/>
                </a:spcAft>
                <a:buChar char="••"/>
              </a:pPr>
              <a:r>
                <a:rPr lang="en-US" sz="1200" kern="1200" dirty="0"/>
                <a:t>Analytical report on the execution of the republican budget</a:t>
              </a:r>
            </a:p>
            <a:p>
              <a:pPr marL="114300" lvl="1" indent="-114300" algn="l" defTabSz="577850">
                <a:lnSpc>
                  <a:spcPct val="90000"/>
                </a:lnSpc>
                <a:spcBef>
                  <a:spcPct val="0"/>
                </a:spcBef>
                <a:spcAft>
                  <a:spcPct val="15000"/>
                </a:spcAft>
                <a:buChar char="••"/>
              </a:pPr>
              <a:r>
                <a:rPr lang="en-US" sz="1200" kern="1200" dirty="0"/>
                <a:t>Explanatory note</a:t>
              </a:r>
            </a:p>
            <a:p>
              <a:pPr marL="114300" lvl="1" indent="-114300" algn="l" defTabSz="577850">
                <a:lnSpc>
                  <a:spcPct val="90000"/>
                </a:lnSpc>
                <a:spcBef>
                  <a:spcPct val="0"/>
                </a:spcBef>
                <a:spcAft>
                  <a:spcPct val="15000"/>
                </a:spcAft>
                <a:buChar char="••"/>
              </a:pPr>
              <a:r>
                <a:rPr lang="en-US" sz="1200" i="1" u="sng" kern="1200" dirty="0">
                  <a:solidFill>
                    <a:srgbClr val="FF0000"/>
                  </a:solidFill>
                </a:rPr>
                <a:t>(since 2019) A</a:t>
              </a:r>
              <a:r>
                <a:rPr lang="en-US" sz="1200" kern="1200" dirty="0">
                  <a:solidFill>
                    <a:srgbClr val="FF0000"/>
                  </a:solidFill>
                </a:rPr>
                <a:t>nnual consolidated financial statements on the execution of the republican budget</a:t>
              </a:r>
              <a:endParaRPr lang="en-US" sz="1200" kern="1200" dirty="0"/>
            </a:p>
            <a:p>
              <a:pPr marL="114300" lvl="1" indent="-114300" algn="l" defTabSz="577850">
                <a:lnSpc>
                  <a:spcPct val="90000"/>
                </a:lnSpc>
                <a:spcBef>
                  <a:spcPct val="0"/>
                </a:spcBef>
                <a:spcAft>
                  <a:spcPct val="15000"/>
                </a:spcAft>
                <a:buChar char="••"/>
              </a:pPr>
              <a:r>
                <a:rPr lang="en-US" sz="1300" kern="1200" dirty="0"/>
                <a:t>- </a:t>
              </a:r>
              <a:r>
                <a:rPr lang="en-US" sz="1100" kern="1200" dirty="0">
                  <a:solidFill>
                    <a:schemeClr val="tx1"/>
                  </a:solidFill>
                </a:rPr>
                <a:t>Consolidated balance sheet</a:t>
              </a:r>
              <a:endParaRPr lang="en-US" sz="1100" kern="1200" dirty="0"/>
            </a:p>
            <a:p>
              <a:pPr marL="57150" lvl="1" indent="-57150" algn="l" defTabSz="488950">
                <a:lnSpc>
                  <a:spcPct val="90000"/>
                </a:lnSpc>
                <a:spcBef>
                  <a:spcPct val="0"/>
                </a:spcBef>
                <a:spcAft>
                  <a:spcPct val="15000"/>
                </a:spcAft>
                <a:buChar char="••"/>
              </a:pPr>
              <a:r>
                <a:rPr lang="en-US" sz="1100" kern="1200" dirty="0">
                  <a:solidFill>
                    <a:schemeClr val="tx1"/>
                  </a:solidFill>
                </a:rPr>
                <a:t>Consolidated Statement of Financial Performance</a:t>
              </a:r>
            </a:p>
            <a:p>
              <a:pPr marL="57150" lvl="1" indent="-57150" algn="l" defTabSz="488950">
                <a:lnSpc>
                  <a:spcPct val="90000"/>
                </a:lnSpc>
                <a:spcBef>
                  <a:spcPct val="0"/>
                </a:spcBef>
                <a:spcAft>
                  <a:spcPct val="15000"/>
                </a:spcAft>
                <a:buChar char="••"/>
              </a:pPr>
              <a:r>
                <a:rPr lang="en-US" sz="1100" kern="1200" dirty="0">
                  <a:solidFill>
                    <a:schemeClr val="tx1"/>
                  </a:solidFill>
                </a:rPr>
                <a:t>Consolidated Statement of Cash Flows (Direct Method)</a:t>
              </a:r>
            </a:p>
            <a:p>
              <a:pPr marL="57150" lvl="1" indent="-57150" algn="l" defTabSz="488950">
                <a:lnSpc>
                  <a:spcPct val="90000"/>
                </a:lnSpc>
                <a:spcBef>
                  <a:spcPct val="0"/>
                </a:spcBef>
                <a:spcAft>
                  <a:spcPct val="15000"/>
                </a:spcAft>
                <a:buChar char="••"/>
              </a:pPr>
              <a:r>
                <a:rPr lang="en-US" sz="1100" kern="1200" dirty="0">
                  <a:solidFill>
                    <a:schemeClr val="tx1"/>
                  </a:solidFill>
                </a:rPr>
                <a:t>Consolidated Statement of Changes in Net Assets / Equity</a:t>
              </a:r>
            </a:p>
            <a:p>
              <a:pPr marL="57150" lvl="1" indent="-57150" algn="l" defTabSz="488950">
                <a:lnSpc>
                  <a:spcPct val="90000"/>
                </a:lnSpc>
                <a:spcBef>
                  <a:spcPct val="0"/>
                </a:spcBef>
                <a:spcAft>
                  <a:spcPct val="15000"/>
                </a:spcAft>
                <a:buChar char="••"/>
              </a:pPr>
              <a:r>
                <a:rPr lang="en-US" sz="1100" kern="1200" dirty="0">
                  <a:solidFill>
                    <a:schemeClr val="tx1"/>
                  </a:solidFill>
                </a:rPr>
                <a:t>Explanatory note </a:t>
              </a:r>
            </a:p>
          </p:txBody>
        </p:sp>
      </p:grpSp>
      <p:sp>
        <p:nvSpPr>
          <p:cNvPr id="39" name="Стрелка вправо с вырезом 38"/>
          <p:cNvSpPr/>
          <p:nvPr/>
        </p:nvSpPr>
        <p:spPr>
          <a:xfrm>
            <a:off x="8065019" y="4357981"/>
            <a:ext cx="327780" cy="2160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трелка углом вверх 3"/>
          <p:cNvSpPr/>
          <p:nvPr/>
        </p:nvSpPr>
        <p:spPr>
          <a:xfrm rot="16200000">
            <a:off x="10910420" y="2644262"/>
            <a:ext cx="1075420" cy="48309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с вырезом 24"/>
          <p:cNvSpPr/>
          <p:nvPr/>
        </p:nvSpPr>
        <p:spPr>
          <a:xfrm>
            <a:off x="2409664" y="2103290"/>
            <a:ext cx="285959" cy="2160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5748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03264" y="74486"/>
            <a:ext cx="11105122" cy="765463"/>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tx2">
                  <a:lumMod val="75000"/>
                </a:schemeClr>
              </a:solidFill>
              <a:latin typeface="Arial" pitchFamily="34" charset="0"/>
              <a:cs typeface="Arial" pitchFamily="34" charset="0"/>
            </a:endParaRPr>
          </a:p>
        </p:txBody>
      </p:sp>
      <p:pic>
        <p:nvPicPr>
          <p:cNvPr id="4" name="Picture 2" descr="C:\Users\TChikanaev\Desktop\1489676325.jpg"/>
          <p:cNvPicPr>
            <a:picLocks noChangeAspect="1" noChangeArrowheads="1"/>
          </p:cNvPicPr>
          <p:nvPr/>
        </p:nvPicPr>
        <p:blipFill>
          <a:blip r:embed="rId2" cstate="print"/>
          <a:srcRect l="15900" t="16300" r="15100" b="16950"/>
          <a:stretch>
            <a:fillRect/>
          </a:stretch>
        </p:blipFill>
        <p:spPr bwMode="auto">
          <a:xfrm>
            <a:off x="100290" y="80390"/>
            <a:ext cx="802974" cy="759559"/>
          </a:xfrm>
          <a:prstGeom prst="rect">
            <a:avLst/>
          </a:prstGeom>
          <a:noFill/>
          <a:ln w="19050">
            <a:solidFill>
              <a:schemeClr val="accent1">
                <a:lumMod val="60000"/>
                <a:lumOff val="40000"/>
              </a:schemeClr>
            </a:solidFill>
          </a:ln>
        </p:spPr>
      </p:pic>
      <p:sp>
        <p:nvSpPr>
          <p:cNvPr id="6" name="Прямоугольник 5"/>
          <p:cNvSpPr/>
          <p:nvPr/>
        </p:nvSpPr>
        <p:spPr>
          <a:xfrm>
            <a:off x="100290" y="6500834"/>
            <a:ext cx="11908096" cy="313470"/>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sz="2400" dirty="0">
              <a:solidFill>
                <a:schemeClr val="tx2">
                  <a:lumMod val="75000"/>
                </a:schemeClr>
              </a:solidFill>
              <a:latin typeface="Arial" pitchFamily="34" charset="0"/>
              <a:cs typeface="Arial" pitchFamily="34" charset="0"/>
            </a:endParaRPr>
          </a:p>
        </p:txBody>
      </p:sp>
      <p:sp>
        <p:nvSpPr>
          <p:cNvPr id="3" name="TextBox 2"/>
          <p:cNvSpPr txBox="1"/>
          <p:nvPr/>
        </p:nvSpPr>
        <p:spPr>
          <a:xfrm>
            <a:off x="2690648" y="3080267"/>
            <a:ext cx="6448753" cy="769441"/>
          </a:xfrm>
          <a:prstGeom prst="rect">
            <a:avLst/>
          </a:prstGeom>
          <a:noFill/>
        </p:spPr>
        <p:txBody>
          <a:bodyPr wrap="none" rtlCol="0">
            <a:spAutoFit/>
          </a:bodyPr>
          <a:lstStyle/>
          <a:p>
            <a:r>
              <a:rPr lang="en-US" sz="4400" b="1" dirty="0">
                <a:latin typeface="Arial" panose="020B0604020202020204" pitchFamily="34" charset="0"/>
              </a:rPr>
              <a:t>Thank you for your attention.</a:t>
            </a:r>
            <a:endParaRPr lang="en-US" sz="4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13767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5548</TotalTime>
  <Words>1129</Words>
  <Application>Microsoft Office PowerPoint</Application>
  <PresentationFormat>Широкоэкранный</PresentationFormat>
  <Paragraphs>192</Paragraphs>
  <Slides>7</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Тенгиз Чиканаев</dc:creator>
  <cp:lastModifiedBy>Владимир Иванович</cp:lastModifiedBy>
  <cp:revision>296</cp:revision>
  <cp:lastPrinted>2019-10-17T09:58:27Z</cp:lastPrinted>
  <dcterms:created xsi:type="dcterms:W3CDTF">2019-02-22T06:04:50Z</dcterms:created>
  <dcterms:modified xsi:type="dcterms:W3CDTF">2019-10-29T12:19:42Z</dcterms:modified>
</cp:coreProperties>
</file>