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handoutMasterIdLst>
    <p:handoutMasterId r:id="rId21"/>
  </p:handoutMasterIdLst>
  <p:sldIdLst>
    <p:sldId id="336" r:id="rId2"/>
    <p:sldId id="432" r:id="rId3"/>
    <p:sldId id="347" r:id="rId4"/>
    <p:sldId id="417" r:id="rId5"/>
    <p:sldId id="434" r:id="rId6"/>
    <p:sldId id="423" r:id="rId7"/>
    <p:sldId id="435" r:id="rId8"/>
    <p:sldId id="438" r:id="rId9"/>
    <p:sldId id="439" r:id="rId10"/>
    <p:sldId id="450" r:id="rId11"/>
    <p:sldId id="451" r:id="rId12"/>
    <p:sldId id="452" r:id="rId13"/>
    <p:sldId id="442" r:id="rId14"/>
    <p:sldId id="443" r:id="rId15"/>
    <p:sldId id="455" r:id="rId16"/>
    <p:sldId id="369" r:id="rId17"/>
    <p:sldId id="456" r:id="rId18"/>
    <p:sldId id="288" r:id="rId1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0118" autoAdjust="0"/>
    <p:restoredTop sz="89784" autoAdjust="0"/>
  </p:normalViewPr>
  <p:slideViewPr>
    <p:cSldViewPr>
      <p:cViewPr varScale="1">
        <p:scale>
          <a:sx n="105" d="100"/>
          <a:sy n="105" d="100"/>
        </p:scale>
        <p:origin x="1616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02EAE-08CC-4BD1-B9D0-1218C68DCE3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5DF3DF-D103-45DF-B9FE-2DECE6C0D4E8}">
      <dgm:prSet phldrT="[Text]" custT="1"/>
      <dgm:spPr/>
      <dgm:t>
        <a:bodyPr/>
        <a:lstStyle/>
        <a:p>
          <a:r>
            <a:rPr lang="en-US" sz="2000" dirty="0"/>
            <a:t>Function</a:t>
          </a:r>
        </a:p>
      </dgm:t>
    </dgm:pt>
    <dgm:pt modelId="{2E371EDA-2E68-4659-83F7-280911D60550}" type="parTrans" cxnId="{6F73C8FB-5AEC-4578-966D-B607B8FDBB14}">
      <dgm:prSet/>
      <dgm:spPr/>
      <dgm:t>
        <a:bodyPr/>
        <a:lstStyle/>
        <a:p>
          <a:endParaRPr lang="en-US"/>
        </a:p>
      </dgm:t>
    </dgm:pt>
    <dgm:pt modelId="{A8CABE3B-AB7E-4FAD-9846-F592F096DDFE}" type="sibTrans" cxnId="{6F73C8FB-5AEC-4578-966D-B607B8FDBB14}">
      <dgm:prSet/>
      <dgm:spPr/>
      <dgm:t>
        <a:bodyPr/>
        <a:lstStyle/>
        <a:p>
          <a:endParaRPr lang="en-US"/>
        </a:p>
      </dgm:t>
    </dgm:pt>
    <dgm:pt modelId="{09E5FD1A-489B-47A3-9C64-4BF4601F0C19}">
      <dgm:prSet phldrT="[Text]" custT="1"/>
      <dgm:spPr/>
      <dgm:t>
        <a:bodyPr/>
        <a:lstStyle/>
        <a:p>
          <a:r>
            <a:rPr lang="en-US" sz="3200" dirty="0"/>
            <a:t>Evolution of treasury role and functions</a:t>
          </a:r>
        </a:p>
      </dgm:t>
    </dgm:pt>
    <dgm:pt modelId="{5E999A10-8CF5-4681-AF8A-BA956A6D921A}" type="parTrans" cxnId="{1D8F6B1F-C486-434B-B063-7FC701486571}">
      <dgm:prSet/>
      <dgm:spPr/>
      <dgm:t>
        <a:bodyPr/>
        <a:lstStyle/>
        <a:p>
          <a:endParaRPr lang="en-US"/>
        </a:p>
      </dgm:t>
    </dgm:pt>
    <dgm:pt modelId="{6DCB0FBA-6A40-4C15-B745-6A5AD243A8EC}" type="sibTrans" cxnId="{1D8F6B1F-C486-434B-B063-7FC701486571}">
      <dgm:prSet/>
      <dgm:spPr/>
      <dgm:t>
        <a:bodyPr/>
        <a:lstStyle/>
        <a:p>
          <a:endParaRPr lang="en-US"/>
        </a:p>
      </dgm:t>
    </dgm:pt>
    <dgm:pt modelId="{23273CCD-C4D3-4045-89FF-9C8583B8048F}">
      <dgm:prSet phldrT="[Text]" custT="1"/>
      <dgm:spPr/>
      <dgm:t>
        <a:bodyPr/>
        <a:lstStyle/>
        <a:p>
          <a:r>
            <a:rPr lang="en-US" sz="2400" dirty="0"/>
            <a:t>IT</a:t>
          </a:r>
        </a:p>
      </dgm:t>
    </dgm:pt>
    <dgm:pt modelId="{604E3587-EA44-4341-8C1F-488DF73733E0}" type="parTrans" cxnId="{CE5D67B5-D753-4461-AE43-FA65D20DC424}">
      <dgm:prSet/>
      <dgm:spPr/>
      <dgm:t>
        <a:bodyPr/>
        <a:lstStyle/>
        <a:p>
          <a:endParaRPr lang="en-US"/>
        </a:p>
      </dgm:t>
    </dgm:pt>
    <dgm:pt modelId="{51CE05B2-CEA5-419F-B5EC-CF200B444227}" type="sibTrans" cxnId="{CE5D67B5-D753-4461-AE43-FA65D20DC424}">
      <dgm:prSet/>
      <dgm:spPr/>
      <dgm:t>
        <a:bodyPr/>
        <a:lstStyle/>
        <a:p>
          <a:endParaRPr lang="en-US"/>
        </a:p>
      </dgm:t>
    </dgm:pt>
    <dgm:pt modelId="{80FD3989-A8FA-4489-81AC-650786FE12A3}">
      <dgm:prSet phldrT="[Text]" custT="1"/>
      <dgm:spPr/>
      <dgm:t>
        <a:bodyPr/>
        <a:lstStyle/>
        <a:p>
          <a:r>
            <a:rPr lang="en-US" altLang="en-US" sz="3200" dirty="0">
              <a:latin typeface="Calibri" pitchFamily="34" charset="0"/>
              <a:cs typeface="Times New Roman" pitchFamily="18" charset="0"/>
            </a:rPr>
            <a:t>Use of information technologies in treasury operations</a:t>
          </a:r>
          <a:endParaRPr lang="en-US" sz="3200" dirty="0"/>
        </a:p>
      </dgm:t>
    </dgm:pt>
    <dgm:pt modelId="{2E2EA961-CBF9-451D-883A-DC8EC82F7064}" type="parTrans" cxnId="{414F3814-0E4D-431D-B0B5-24CA86D129A6}">
      <dgm:prSet/>
      <dgm:spPr/>
      <dgm:t>
        <a:bodyPr/>
        <a:lstStyle/>
        <a:p>
          <a:endParaRPr lang="en-US"/>
        </a:p>
      </dgm:t>
    </dgm:pt>
    <dgm:pt modelId="{82A4D3EC-306A-4E18-B23C-C7F481FE6978}" type="sibTrans" cxnId="{414F3814-0E4D-431D-B0B5-24CA86D129A6}">
      <dgm:prSet/>
      <dgm:spPr/>
      <dgm:t>
        <a:bodyPr/>
        <a:lstStyle/>
        <a:p>
          <a:endParaRPr lang="en-US"/>
        </a:p>
      </dgm:t>
    </dgm:pt>
    <dgm:pt modelId="{1FF944BB-62A4-4AD8-9BE7-D7A104BD4CCB}">
      <dgm:prSet phldrT="[Text]" custT="1"/>
      <dgm:spPr/>
      <dgm:t>
        <a:bodyPr/>
        <a:lstStyle/>
        <a:p>
          <a:r>
            <a:rPr lang="en-US" sz="1800" dirty="0"/>
            <a:t>Cash</a:t>
          </a:r>
        </a:p>
      </dgm:t>
    </dgm:pt>
    <dgm:pt modelId="{7517981B-BB6D-4BBB-8799-B92148891D12}" type="parTrans" cxnId="{288B31B2-4458-482A-8D4C-494E61A88614}">
      <dgm:prSet/>
      <dgm:spPr/>
      <dgm:t>
        <a:bodyPr/>
        <a:lstStyle/>
        <a:p>
          <a:endParaRPr lang="en-US"/>
        </a:p>
      </dgm:t>
    </dgm:pt>
    <dgm:pt modelId="{D93A7B13-0E62-44FF-AE53-D68A9103C0A2}" type="sibTrans" cxnId="{288B31B2-4458-482A-8D4C-494E61A88614}">
      <dgm:prSet/>
      <dgm:spPr/>
      <dgm:t>
        <a:bodyPr/>
        <a:lstStyle/>
        <a:p>
          <a:endParaRPr lang="en-US"/>
        </a:p>
      </dgm:t>
    </dgm:pt>
    <dgm:pt modelId="{89752519-47B1-4579-AE50-3CDBD31287E5}">
      <dgm:prSet phldrT="[Text]" custT="1"/>
      <dgm:spPr/>
      <dgm:t>
        <a:bodyPr/>
        <a:lstStyle/>
        <a:p>
          <a:r>
            <a:rPr lang="en-US" altLang="en-US" sz="3200" dirty="0">
              <a:latin typeface="Calibri" pitchFamily="34" charset="0"/>
              <a:cs typeface="Times New Roman" pitchFamily="18" charset="0"/>
            </a:rPr>
            <a:t>Cash management</a:t>
          </a:r>
          <a:endParaRPr lang="en-US" sz="3200" dirty="0"/>
        </a:p>
      </dgm:t>
    </dgm:pt>
    <dgm:pt modelId="{E85510A7-0F69-4569-B09C-349D9B735025}" type="parTrans" cxnId="{921A058A-6C39-4669-A67E-5216E89F2F64}">
      <dgm:prSet/>
      <dgm:spPr/>
      <dgm:t>
        <a:bodyPr/>
        <a:lstStyle/>
        <a:p>
          <a:endParaRPr lang="en-US"/>
        </a:p>
      </dgm:t>
    </dgm:pt>
    <dgm:pt modelId="{06B8D264-5977-4A6B-A303-DB76900C2DD9}" type="sibTrans" cxnId="{921A058A-6C39-4669-A67E-5216E89F2F64}">
      <dgm:prSet/>
      <dgm:spPr/>
      <dgm:t>
        <a:bodyPr/>
        <a:lstStyle/>
        <a:p>
          <a:endParaRPr lang="en-US"/>
        </a:p>
      </dgm:t>
    </dgm:pt>
    <dgm:pt modelId="{1268AC14-3BFC-4C7E-BDF4-84CC478330F3}">
      <dgm:prSet phldrT="[Text]" custT="1"/>
      <dgm:spPr/>
      <dgm:t>
        <a:bodyPr/>
        <a:lstStyle/>
        <a:p>
          <a:r>
            <a:rPr lang="en-US" sz="2000" dirty="0"/>
            <a:t>A/R</a:t>
          </a:r>
        </a:p>
      </dgm:t>
    </dgm:pt>
    <dgm:pt modelId="{3787FD17-A63C-4202-BB6C-99F5176BD17A}" type="parTrans" cxnId="{0CADE960-C9F5-47F0-AA96-AF362E16EE43}">
      <dgm:prSet/>
      <dgm:spPr/>
      <dgm:t>
        <a:bodyPr/>
        <a:lstStyle/>
        <a:p>
          <a:endParaRPr lang="en-US"/>
        </a:p>
      </dgm:t>
    </dgm:pt>
    <dgm:pt modelId="{77BF434C-0A02-43F5-AFD6-8334EA46EB77}" type="sibTrans" cxnId="{0CADE960-C9F5-47F0-AA96-AF362E16EE43}">
      <dgm:prSet/>
      <dgm:spPr/>
      <dgm:t>
        <a:bodyPr/>
        <a:lstStyle/>
        <a:p>
          <a:endParaRPr lang="en-US"/>
        </a:p>
      </dgm:t>
    </dgm:pt>
    <dgm:pt modelId="{FA42365C-DF3D-4AD0-BBD7-1967D11B7190}">
      <dgm:prSet custT="1"/>
      <dgm:spPr/>
      <dgm:t>
        <a:bodyPr/>
        <a:lstStyle/>
        <a:p>
          <a:endParaRPr lang="en-US" altLang="en-US" sz="3200" dirty="0">
            <a:latin typeface="Calibri" pitchFamily="34" charset="0"/>
            <a:cs typeface="Times New Roman" pitchFamily="18" charset="0"/>
          </a:endParaRPr>
        </a:p>
      </dgm:t>
    </dgm:pt>
    <dgm:pt modelId="{6B488F5E-03D7-4762-BA3C-4065011AA390}" type="parTrans" cxnId="{A3628C0C-63FB-4969-8AD4-9FBE3A52A180}">
      <dgm:prSet/>
      <dgm:spPr/>
      <dgm:t>
        <a:bodyPr/>
        <a:lstStyle/>
        <a:p>
          <a:endParaRPr lang="en-US"/>
        </a:p>
      </dgm:t>
    </dgm:pt>
    <dgm:pt modelId="{4A742E32-9CAF-4D28-B688-E76CCB844A92}" type="sibTrans" cxnId="{A3628C0C-63FB-4969-8AD4-9FBE3A52A180}">
      <dgm:prSet/>
      <dgm:spPr/>
      <dgm:t>
        <a:bodyPr/>
        <a:lstStyle/>
        <a:p>
          <a:endParaRPr lang="en-US"/>
        </a:p>
      </dgm:t>
    </dgm:pt>
    <dgm:pt modelId="{939AF4FE-878A-45B8-A7B4-26E26338C162}">
      <dgm:prSet phldrT="[Text]" custT="1"/>
      <dgm:spPr/>
      <dgm:t>
        <a:bodyPr/>
        <a:lstStyle/>
        <a:p>
          <a:endParaRPr lang="en-US" sz="3200" dirty="0"/>
        </a:p>
      </dgm:t>
    </dgm:pt>
    <dgm:pt modelId="{0174C759-F38E-4999-AF7E-36B5A96F3552}" type="parTrans" cxnId="{5FF281B9-CD2F-4194-9883-E3436252C589}">
      <dgm:prSet/>
      <dgm:spPr/>
      <dgm:t>
        <a:bodyPr/>
        <a:lstStyle/>
        <a:p>
          <a:endParaRPr lang="en-US"/>
        </a:p>
      </dgm:t>
    </dgm:pt>
    <dgm:pt modelId="{190B8AB9-A789-4564-9EDF-D3E8C513D436}" type="sibTrans" cxnId="{5FF281B9-CD2F-4194-9883-E3436252C589}">
      <dgm:prSet/>
      <dgm:spPr/>
      <dgm:t>
        <a:bodyPr/>
        <a:lstStyle/>
        <a:p>
          <a:endParaRPr lang="en-US"/>
        </a:p>
      </dgm:t>
    </dgm:pt>
    <dgm:pt modelId="{3AAC232B-9655-4F48-90E8-4432AAFD539D}">
      <dgm:prSet custT="1"/>
      <dgm:spPr/>
      <dgm:t>
        <a:bodyPr/>
        <a:lstStyle/>
        <a:p>
          <a:r>
            <a:rPr lang="en-US" altLang="en-US" sz="3200" dirty="0">
              <a:latin typeface="Calibri" pitchFamily="34" charset="0"/>
              <a:cs typeface="Times New Roman" pitchFamily="18" charset="0"/>
            </a:rPr>
            <a:t>Accounting and reporting in the public sector</a:t>
          </a:r>
          <a:endParaRPr lang="en-US" sz="3200" dirty="0"/>
        </a:p>
      </dgm:t>
    </dgm:pt>
    <dgm:pt modelId="{AC421C6D-78C8-415B-BCE2-71122D3C8F36}" type="parTrans" cxnId="{4878CB4D-CEA4-417F-835A-4A60D64E3EDD}">
      <dgm:prSet/>
      <dgm:spPr/>
      <dgm:t>
        <a:bodyPr/>
        <a:lstStyle/>
        <a:p>
          <a:endParaRPr lang="en-US"/>
        </a:p>
      </dgm:t>
    </dgm:pt>
    <dgm:pt modelId="{FD458E2A-736A-4E5C-A570-A032F612386A}" type="sibTrans" cxnId="{4878CB4D-CEA4-417F-835A-4A60D64E3EDD}">
      <dgm:prSet/>
      <dgm:spPr/>
      <dgm:t>
        <a:bodyPr/>
        <a:lstStyle/>
        <a:p>
          <a:endParaRPr lang="en-US"/>
        </a:p>
      </dgm:t>
    </dgm:pt>
    <dgm:pt modelId="{B0F9D4E4-1C13-4639-ADC1-BE3A556FB140}" type="pres">
      <dgm:prSet presAssocID="{CE302EAE-08CC-4BD1-B9D0-1218C68DCE3A}" presName="linearFlow" presStyleCnt="0">
        <dgm:presLayoutVars>
          <dgm:dir/>
          <dgm:animLvl val="lvl"/>
          <dgm:resizeHandles val="exact"/>
        </dgm:presLayoutVars>
      </dgm:prSet>
      <dgm:spPr/>
    </dgm:pt>
    <dgm:pt modelId="{FE5AC21A-F911-4348-8B4D-D5B4DDAEADF5}" type="pres">
      <dgm:prSet presAssocID="{AE5DF3DF-D103-45DF-B9FE-2DECE6C0D4E8}" presName="composite" presStyleCnt="0"/>
      <dgm:spPr/>
    </dgm:pt>
    <dgm:pt modelId="{7667F4A1-7D81-4749-9BCD-6344E248E1C3}" type="pres">
      <dgm:prSet presAssocID="{AE5DF3DF-D103-45DF-B9FE-2DECE6C0D4E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0D1AD79B-C67C-495B-98B2-886ADCEF7513}" type="pres">
      <dgm:prSet presAssocID="{AE5DF3DF-D103-45DF-B9FE-2DECE6C0D4E8}" presName="descendantText" presStyleLbl="alignAcc1" presStyleIdx="0" presStyleCnt="4">
        <dgm:presLayoutVars>
          <dgm:bulletEnabled val="1"/>
        </dgm:presLayoutVars>
      </dgm:prSet>
      <dgm:spPr/>
    </dgm:pt>
    <dgm:pt modelId="{70C5437B-4B73-4019-850B-B46ABAD39E27}" type="pres">
      <dgm:prSet presAssocID="{A8CABE3B-AB7E-4FAD-9846-F592F096DDFE}" presName="sp" presStyleCnt="0"/>
      <dgm:spPr/>
    </dgm:pt>
    <dgm:pt modelId="{5E022856-8BA8-40AB-B536-A6359C63F878}" type="pres">
      <dgm:prSet presAssocID="{23273CCD-C4D3-4045-89FF-9C8583B8048F}" presName="composite" presStyleCnt="0"/>
      <dgm:spPr/>
    </dgm:pt>
    <dgm:pt modelId="{6494DFB4-2A22-4D68-92AC-876C31F8DDCF}" type="pres">
      <dgm:prSet presAssocID="{23273CCD-C4D3-4045-89FF-9C8583B8048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2ECB573-55E0-4987-9A32-E394E5AA07AA}" type="pres">
      <dgm:prSet presAssocID="{23273CCD-C4D3-4045-89FF-9C8583B8048F}" presName="descendantText" presStyleLbl="alignAcc1" presStyleIdx="1" presStyleCnt="4">
        <dgm:presLayoutVars>
          <dgm:bulletEnabled val="1"/>
        </dgm:presLayoutVars>
      </dgm:prSet>
      <dgm:spPr/>
    </dgm:pt>
    <dgm:pt modelId="{CADFC75F-51A6-40A9-952F-42555047A21D}" type="pres">
      <dgm:prSet presAssocID="{51CE05B2-CEA5-419F-B5EC-CF200B444227}" presName="sp" presStyleCnt="0"/>
      <dgm:spPr/>
    </dgm:pt>
    <dgm:pt modelId="{53710ADA-05CF-4CF3-A759-00EFB5D49460}" type="pres">
      <dgm:prSet presAssocID="{1FF944BB-62A4-4AD8-9BE7-D7A104BD4CCB}" presName="composite" presStyleCnt="0"/>
      <dgm:spPr/>
    </dgm:pt>
    <dgm:pt modelId="{0EB62167-D0C8-4CFB-B44D-EECB3E96FFA0}" type="pres">
      <dgm:prSet presAssocID="{1FF944BB-62A4-4AD8-9BE7-D7A104BD4CCB}" presName="parentText" presStyleLbl="alignNode1" presStyleIdx="2" presStyleCnt="4" custLinFactNeighborX="5344">
        <dgm:presLayoutVars>
          <dgm:chMax val="1"/>
          <dgm:bulletEnabled val="1"/>
        </dgm:presLayoutVars>
      </dgm:prSet>
      <dgm:spPr/>
    </dgm:pt>
    <dgm:pt modelId="{D3BA68EF-E433-4B7B-A91A-C380F6BBD70E}" type="pres">
      <dgm:prSet presAssocID="{1FF944BB-62A4-4AD8-9BE7-D7A104BD4CCB}" presName="descendantText" presStyleLbl="alignAcc1" presStyleIdx="2" presStyleCnt="4" custLinFactNeighborX="1603" custLinFactNeighborY="-8032">
        <dgm:presLayoutVars>
          <dgm:bulletEnabled val="1"/>
        </dgm:presLayoutVars>
      </dgm:prSet>
      <dgm:spPr/>
    </dgm:pt>
    <dgm:pt modelId="{760BC779-0E20-4FEB-8CFE-09D1424AC916}" type="pres">
      <dgm:prSet presAssocID="{D93A7B13-0E62-44FF-AE53-D68A9103C0A2}" presName="sp" presStyleCnt="0"/>
      <dgm:spPr/>
    </dgm:pt>
    <dgm:pt modelId="{0C2E0904-502C-494B-8125-76AA436BD15A}" type="pres">
      <dgm:prSet presAssocID="{1268AC14-3BFC-4C7E-BDF4-84CC478330F3}" presName="composite" presStyleCnt="0"/>
      <dgm:spPr/>
    </dgm:pt>
    <dgm:pt modelId="{C295F131-C83E-45E8-8CF0-CBE051E9B18B}" type="pres">
      <dgm:prSet presAssocID="{1268AC14-3BFC-4C7E-BDF4-84CC478330F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30734FC-AC1F-4007-BF49-F1BE428C4A6F}" type="pres">
      <dgm:prSet presAssocID="{1268AC14-3BFC-4C7E-BDF4-84CC478330F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0A8DEE04-2493-4CE6-8118-776D9AF35213}" type="presOf" srcId="{3AAC232B-9655-4F48-90E8-4432AAFD539D}" destId="{430734FC-AC1F-4007-BF49-F1BE428C4A6F}" srcOrd="0" destOrd="0" presId="urn:microsoft.com/office/officeart/2005/8/layout/chevron2"/>
    <dgm:cxn modelId="{A3628C0C-63FB-4969-8AD4-9FBE3A52A180}" srcId="{1FF944BB-62A4-4AD8-9BE7-D7A104BD4CCB}" destId="{FA42365C-DF3D-4AD0-BBD7-1967D11B7190}" srcOrd="2" destOrd="0" parTransId="{6B488F5E-03D7-4762-BA3C-4065011AA390}" sibTransId="{4A742E32-9CAF-4D28-B688-E76CCB844A92}"/>
    <dgm:cxn modelId="{414F3814-0E4D-431D-B0B5-24CA86D129A6}" srcId="{23273CCD-C4D3-4045-89FF-9C8583B8048F}" destId="{80FD3989-A8FA-4489-81AC-650786FE12A3}" srcOrd="0" destOrd="0" parTransId="{2E2EA961-CBF9-451D-883A-DC8EC82F7064}" sibTransId="{82A4D3EC-306A-4E18-B23C-C7F481FE6978}"/>
    <dgm:cxn modelId="{3ABB2B1B-9A52-40FD-96BF-FBD7D1059DEC}" type="presOf" srcId="{23273CCD-C4D3-4045-89FF-9C8583B8048F}" destId="{6494DFB4-2A22-4D68-92AC-876C31F8DDCF}" srcOrd="0" destOrd="0" presId="urn:microsoft.com/office/officeart/2005/8/layout/chevron2"/>
    <dgm:cxn modelId="{1D8F6B1F-C486-434B-B063-7FC701486571}" srcId="{AE5DF3DF-D103-45DF-B9FE-2DECE6C0D4E8}" destId="{09E5FD1A-489B-47A3-9C64-4BF4601F0C19}" srcOrd="0" destOrd="0" parTransId="{5E999A10-8CF5-4681-AF8A-BA956A6D921A}" sibTransId="{6DCB0FBA-6A40-4C15-B745-6A5AD243A8EC}"/>
    <dgm:cxn modelId="{03492721-6A49-49FF-AA8F-B8C81607B9E6}" type="presOf" srcId="{CE302EAE-08CC-4BD1-B9D0-1218C68DCE3A}" destId="{B0F9D4E4-1C13-4639-ADC1-BE3A556FB140}" srcOrd="0" destOrd="0" presId="urn:microsoft.com/office/officeart/2005/8/layout/chevron2"/>
    <dgm:cxn modelId="{0CADE960-C9F5-47F0-AA96-AF362E16EE43}" srcId="{CE302EAE-08CC-4BD1-B9D0-1218C68DCE3A}" destId="{1268AC14-3BFC-4C7E-BDF4-84CC478330F3}" srcOrd="3" destOrd="0" parTransId="{3787FD17-A63C-4202-BB6C-99F5176BD17A}" sibTransId="{77BF434C-0A02-43F5-AFD6-8334EA46EB77}"/>
    <dgm:cxn modelId="{4878CB4D-CEA4-417F-835A-4A60D64E3EDD}" srcId="{1268AC14-3BFC-4C7E-BDF4-84CC478330F3}" destId="{3AAC232B-9655-4F48-90E8-4432AAFD539D}" srcOrd="0" destOrd="0" parTransId="{AC421C6D-78C8-415B-BCE2-71122D3C8F36}" sibTransId="{FD458E2A-736A-4E5C-A570-A032F612386A}"/>
    <dgm:cxn modelId="{D794E86F-6B53-41FA-9623-49B5DBCFC420}" type="presOf" srcId="{09E5FD1A-489B-47A3-9C64-4BF4601F0C19}" destId="{0D1AD79B-C67C-495B-98B2-886ADCEF7513}" srcOrd="0" destOrd="0" presId="urn:microsoft.com/office/officeart/2005/8/layout/chevron2"/>
    <dgm:cxn modelId="{B7E6747B-4EAF-477B-8640-DA976E8155C5}" type="presOf" srcId="{80FD3989-A8FA-4489-81AC-650786FE12A3}" destId="{F2ECB573-55E0-4987-9A32-E394E5AA07AA}" srcOrd="0" destOrd="0" presId="urn:microsoft.com/office/officeart/2005/8/layout/chevron2"/>
    <dgm:cxn modelId="{921A058A-6C39-4669-A67E-5216E89F2F64}" srcId="{1FF944BB-62A4-4AD8-9BE7-D7A104BD4CCB}" destId="{89752519-47B1-4579-AE50-3CDBD31287E5}" srcOrd="1" destOrd="0" parTransId="{E85510A7-0F69-4569-B09C-349D9B735025}" sibTransId="{06B8D264-5977-4A6B-A303-DB76900C2DD9}"/>
    <dgm:cxn modelId="{50D75492-2BA4-4863-8495-B108A6AB1807}" type="presOf" srcId="{89752519-47B1-4579-AE50-3CDBD31287E5}" destId="{D3BA68EF-E433-4B7B-A91A-C380F6BBD70E}" srcOrd="0" destOrd="1" presId="urn:microsoft.com/office/officeart/2005/8/layout/chevron2"/>
    <dgm:cxn modelId="{B6CC4C9F-6AA3-4E77-A310-A9244B85FB23}" type="presOf" srcId="{1268AC14-3BFC-4C7E-BDF4-84CC478330F3}" destId="{C295F131-C83E-45E8-8CF0-CBE051E9B18B}" srcOrd="0" destOrd="0" presId="urn:microsoft.com/office/officeart/2005/8/layout/chevron2"/>
    <dgm:cxn modelId="{7D4B32B1-5140-48B0-9CAF-C96ECF43E3FE}" type="presOf" srcId="{939AF4FE-878A-45B8-A7B4-26E26338C162}" destId="{D3BA68EF-E433-4B7B-A91A-C380F6BBD70E}" srcOrd="0" destOrd="0" presId="urn:microsoft.com/office/officeart/2005/8/layout/chevron2"/>
    <dgm:cxn modelId="{288B31B2-4458-482A-8D4C-494E61A88614}" srcId="{CE302EAE-08CC-4BD1-B9D0-1218C68DCE3A}" destId="{1FF944BB-62A4-4AD8-9BE7-D7A104BD4CCB}" srcOrd="2" destOrd="0" parTransId="{7517981B-BB6D-4BBB-8799-B92148891D12}" sibTransId="{D93A7B13-0E62-44FF-AE53-D68A9103C0A2}"/>
    <dgm:cxn modelId="{CE5D67B5-D753-4461-AE43-FA65D20DC424}" srcId="{CE302EAE-08CC-4BD1-B9D0-1218C68DCE3A}" destId="{23273CCD-C4D3-4045-89FF-9C8583B8048F}" srcOrd="1" destOrd="0" parTransId="{604E3587-EA44-4341-8C1F-488DF73733E0}" sibTransId="{51CE05B2-CEA5-419F-B5EC-CF200B444227}"/>
    <dgm:cxn modelId="{5FF281B9-CD2F-4194-9883-E3436252C589}" srcId="{1FF944BB-62A4-4AD8-9BE7-D7A104BD4CCB}" destId="{939AF4FE-878A-45B8-A7B4-26E26338C162}" srcOrd="0" destOrd="0" parTransId="{0174C759-F38E-4999-AF7E-36B5A96F3552}" sibTransId="{190B8AB9-A789-4564-9EDF-D3E8C513D436}"/>
    <dgm:cxn modelId="{017F83DC-D9CD-43AA-83EE-FE0250446E4D}" type="presOf" srcId="{AE5DF3DF-D103-45DF-B9FE-2DECE6C0D4E8}" destId="{7667F4A1-7D81-4749-9BCD-6344E248E1C3}" srcOrd="0" destOrd="0" presId="urn:microsoft.com/office/officeart/2005/8/layout/chevron2"/>
    <dgm:cxn modelId="{A84190F3-59C5-4F7B-A773-F994864099FC}" type="presOf" srcId="{FA42365C-DF3D-4AD0-BBD7-1967D11B7190}" destId="{D3BA68EF-E433-4B7B-A91A-C380F6BBD70E}" srcOrd="0" destOrd="2" presId="urn:microsoft.com/office/officeart/2005/8/layout/chevron2"/>
    <dgm:cxn modelId="{0E2047F4-77E0-468D-9978-DF1A86665339}" type="presOf" srcId="{1FF944BB-62A4-4AD8-9BE7-D7A104BD4CCB}" destId="{0EB62167-D0C8-4CFB-B44D-EECB3E96FFA0}" srcOrd="0" destOrd="0" presId="urn:microsoft.com/office/officeart/2005/8/layout/chevron2"/>
    <dgm:cxn modelId="{6F73C8FB-5AEC-4578-966D-B607B8FDBB14}" srcId="{CE302EAE-08CC-4BD1-B9D0-1218C68DCE3A}" destId="{AE5DF3DF-D103-45DF-B9FE-2DECE6C0D4E8}" srcOrd="0" destOrd="0" parTransId="{2E371EDA-2E68-4659-83F7-280911D60550}" sibTransId="{A8CABE3B-AB7E-4FAD-9846-F592F096DDFE}"/>
    <dgm:cxn modelId="{9112FBAE-AFA8-46B4-A83A-76F6B7B770C2}" type="presParOf" srcId="{B0F9D4E4-1C13-4639-ADC1-BE3A556FB140}" destId="{FE5AC21A-F911-4348-8B4D-D5B4DDAEADF5}" srcOrd="0" destOrd="0" presId="urn:microsoft.com/office/officeart/2005/8/layout/chevron2"/>
    <dgm:cxn modelId="{6270ABA3-361D-4050-8ABD-856892C2895C}" type="presParOf" srcId="{FE5AC21A-F911-4348-8B4D-D5B4DDAEADF5}" destId="{7667F4A1-7D81-4749-9BCD-6344E248E1C3}" srcOrd="0" destOrd="0" presId="urn:microsoft.com/office/officeart/2005/8/layout/chevron2"/>
    <dgm:cxn modelId="{575460B9-FB97-493B-996C-5DE8AD708C3F}" type="presParOf" srcId="{FE5AC21A-F911-4348-8B4D-D5B4DDAEADF5}" destId="{0D1AD79B-C67C-495B-98B2-886ADCEF7513}" srcOrd="1" destOrd="0" presId="urn:microsoft.com/office/officeart/2005/8/layout/chevron2"/>
    <dgm:cxn modelId="{F9BA15EF-F554-4C17-AFB4-BE1E6CC41FA0}" type="presParOf" srcId="{B0F9D4E4-1C13-4639-ADC1-BE3A556FB140}" destId="{70C5437B-4B73-4019-850B-B46ABAD39E27}" srcOrd="1" destOrd="0" presId="urn:microsoft.com/office/officeart/2005/8/layout/chevron2"/>
    <dgm:cxn modelId="{F4E37063-661B-42AE-A9A4-D4178C26DF0E}" type="presParOf" srcId="{B0F9D4E4-1C13-4639-ADC1-BE3A556FB140}" destId="{5E022856-8BA8-40AB-B536-A6359C63F878}" srcOrd="2" destOrd="0" presId="urn:microsoft.com/office/officeart/2005/8/layout/chevron2"/>
    <dgm:cxn modelId="{0FBDA993-56B2-48CE-9663-F09FCC88F3C6}" type="presParOf" srcId="{5E022856-8BA8-40AB-B536-A6359C63F878}" destId="{6494DFB4-2A22-4D68-92AC-876C31F8DDCF}" srcOrd="0" destOrd="0" presId="urn:microsoft.com/office/officeart/2005/8/layout/chevron2"/>
    <dgm:cxn modelId="{C61FD1F9-A3AB-4089-BC48-65112A0E6BCC}" type="presParOf" srcId="{5E022856-8BA8-40AB-B536-A6359C63F878}" destId="{F2ECB573-55E0-4987-9A32-E394E5AA07AA}" srcOrd="1" destOrd="0" presId="urn:microsoft.com/office/officeart/2005/8/layout/chevron2"/>
    <dgm:cxn modelId="{8A0F6A8F-EE41-445E-B454-3ED66C839C45}" type="presParOf" srcId="{B0F9D4E4-1C13-4639-ADC1-BE3A556FB140}" destId="{CADFC75F-51A6-40A9-952F-42555047A21D}" srcOrd="3" destOrd="0" presId="urn:microsoft.com/office/officeart/2005/8/layout/chevron2"/>
    <dgm:cxn modelId="{C42B56A6-5653-4FE3-8641-DB143D4589EA}" type="presParOf" srcId="{B0F9D4E4-1C13-4639-ADC1-BE3A556FB140}" destId="{53710ADA-05CF-4CF3-A759-00EFB5D49460}" srcOrd="4" destOrd="0" presId="urn:microsoft.com/office/officeart/2005/8/layout/chevron2"/>
    <dgm:cxn modelId="{2B632178-DCDE-4871-B4FC-D5EEF8FEE5F6}" type="presParOf" srcId="{53710ADA-05CF-4CF3-A759-00EFB5D49460}" destId="{0EB62167-D0C8-4CFB-B44D-EECB3E96FFA0}" srcOrd="0" destOrd="0" presId="urn:microsoft.com/office/officeart/2005/8/layout/chevron2"/>
    <dgm:cxn modelId="{6DBFAC9B-BC08-4824-B1E1-5FCD833227E3}" type="presParOf" srcId="{53710ADA-05CF-4CF3-A759-00EFB5D49460}" destId="{D3BA68EF-E433-4B7B-A91A-C380F6BBD70E}" srcOrd="1" destOrd="0" presId="urn:microsoft.com/office/officeart/2005/8/layout/chevron2"/>
    <dgm:cxn modelId="{F2EED092-41BF-44DA-B641-1C50D3C0FDB8}" type="presParOf" srcId="{B0F9D4E4-1C13-4639-ADC1-BE3A556FB140}" destId="{760BC779-0E20-4FEB-8CFE-09D1424AC916}" srcOrd="5" destOrd="0" presId="urn:microsoft.com/office/officeart/2005/8/layout/chevron2"/>
    <dgm:cxn modelId="{F2F7BD07-1B52-4ED1-A627-1F3CFEEE7A2E}" type="presParOf" srcId="{B0F9D4E4-1C13-4639-ADC1-BE3A556FB140}" destId="{0C2E0904-502C-494B-8125-76AA436BD15A}" srcOrd="6" destOrd="0" presId="urn:microsoft.com/office/officeart/2005/8/layout/chevron2"/>
    <dgm:cxn modelId="{99863118-A93A-4CE5-B54A-292C68EB880A}" type="presParOf" srcId="{0C2E0904-502C-494B-8125-76AA436BD15A}" destId="{C295F131-C83E-45E8-8CF0-CBE051E9B18B}" srcOrd="0" destOrd="0" presId="urn:microsoft.com/office/officeart/2005/8/layout/chevron2"/>
    <dgm:cxn modelId="{70D54831-1AAE-4BA1-90D6-25BB02FD115B}" type="presParOf" srcId="{0C2E0904-502C-494B-8125-76AA436BD15A}" destId="{430734FC-AC1F-4007-BF49-F1BE428C4A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4A1C3-3566-4A57-821B-D183F89A9857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TCOP Plenary meetings</a:t>
          </a:r>
        </a:p>
      </dgm:t>
    </dgm:pt>
    <dgm:pt modelId="{E36B6DB2-CEB6-41E7-B680-15274D146506}" type="parTrans" cxnId="{A94FF3F2-381C-4D36-BFA5-0331AB71CC6D}">
      <dgm:prSet/>
      <dgm:spPr/>
      <dgm:t>
        <a:bodyPr/>
        <a:lstStyle/>
        <a:p>
          <a:endParaRPr lang="en-US"/>
        </a:p>
      </dgm:t>
    </dgm:pt>
    <dgm:pt modelId="{A4216403-538D-4A57-87B3-A287D4A8EC8C}" type="sibTrans" cxnId="{A94FF3F2-381C-4D36-BFA5-0331AB71CC6D}">
      <dgm:prSet/>
      <dgm:spPr/>
      <dgm:t>
        <a:bodyPr/>
        <a:lstStyle/>
        <a:p>
          <a:endParaRPr lang="en-US"/>
        </a:p>
      </dgm:t>
    </dgm:pt>
    <dgm:pt modelId="{FDCE1500-8D86-438C-A805-E7746FA404D2}">
      <dgm:prSet phldrT="[Text]" custT="1"/>
      <dgm:spPr/>
      <dgm:t>
        <a:bodyPr/>
        <a:lstStyle/>
        <a:p>
          <a:r>
            <a:rPr kumimoji="0" lang="ru-RU" sz="20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1</a:t>
          </a:r>
          <a:r>
            <a:rPr kumimoji="0" lang="en-US" sz="20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 </a:t>
          </a: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 TCOP Plenary meeting with participation of 44 TCOP members from 15 countries </a:t>
          </a:r>
          <a:r>
            <a: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(</a:t>
          </a:r>
          <a:r>
            <a: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Tirana</a:t>
          </a:r>
          <a:r>
            <a: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 2018)</a:t>
          </a:r>
          <a:endParaRPr lang="en-US" sz="2000" dirty="0"/>
        </a:p>
      </dgm:t>
    </dgm:pt>
    <dgm:pt modelId="{EC5A7647-1189-490B-8AC9-35AE4A0674A9}" type="parTrans" cxnId="{D06F0A68-8D64-449D-BFE4-B61A9804E23C}">
      <dgm:prSet/>
      <dgm:spPr/>
      <dgm:t>
        <a:bodyPr/>
        <a:lstStyle/>
        <a:p>
          <a:endParaRPr lang="en-US"/>
        </a:p>
      </dgm:t>
    </dgm:pt>
    <dgm:pt modelId="{D4E86976-059A-45FD-8EF9-5365CC939522}" type="sibTrans" cxnId="{D06F0A68-8D64-449D-BFE4-B61A9804E23C}">
      <dgm:prSet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Small format workshops</a:t>
          </a: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84E7E831-9C66-440F-BC5B-97BBAD916BD5}">
      <dgm:prSet phldrT="[Text]" custT="1"/>
      <dgm:spPr/>
      <dgm:t>
        <a:bodyPr/>
        <a:lstStyle/>
        <a:p>
          <a:r>
            <a:rPr lang="ru-RU" sz="2000" b="1" u="sng" dirty="0"/>
            <a:t>3</a:t>
          </a:r>
          <a:r>
            <a:rPr lang="ru-RU" sz="2000" dirty="0"/>
            <a:t> </a:t>
          </a:r>
          <a:r>
            <a:rPr lang="en-US" sz="2000" dirty="0"/>
            <a:t>small format workshops </a:t>
          </a:r>
          <a:r>
            <a:rPr lang="ru-RU" sz="2000" dirty="0"/>
            <a:t>(</a:t>
          </a:r>
          <a:r>
            <a:rPr lang="en-US" sz="2000" b="1" dirty="0"/>
            <a:t>Chisinau</a:t>
          </a:r>
          <a:r>
            <a:rPr lang="ru-RU" sz="2000" dirty="0"/>
            <a:t> </a:t>
          </a:r>
          <a:r>
            <a:rPr lang="en-US" sz="2000" b="1" dirty="0"/>
            <a:t>and Baku</a:t>
          </a:r>
          <a:r>
            <a:rPr lang="ru-RU" sz="2000" dirty="0"/>
            <a:t>), </a:t>
          </a:r>
          <a:r>
            <a:rPr lang="en-US" sz="2000" dirty="0"/>
            <a:t>with participation of</a:t>
          </a:r>
          <a:r>
            <a:rPr lang="ru-RU" sz="2000" dirty="0"/>
            <a:t>  116 </a:t>
          </a:r>
          <a:r>
            <a:rPr lang="en-US" sz="2000" dirty="0"/>
            <a:t>TCOP members</a:t>
          </a:r>
        </a:p>
      </dgm:t>
    </dgm:pt>
    <dgm:pt modelId="{8C82A372-B4B4-4449-8322-521A7AF9F1C6}" type="parTrans" cxnId="{CA6D06F4-5F7C-4B69-A8D1-18DD54C03469}">
      <dgm:prSet/>
      <dgm:spPr/>
      <dgm:t>
        <a:bodyPr/>
        <a:lstStyle/>
        <a:p>
          <a:endParaRPr lang="en-US"/>
        </a:p>
      </dgm:t>
    </dgm:pt>
    <dgm:pt modelId="{7CABF471-0F5C-4C8A-8E42-503E79C2E84B}" type="sibTrans" cxnId="{CA6D06F4-5F7C-4B69-A8D1-18DD54C03469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endParaRPr lang="en-US" sz="2000" dirty="0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CCB8495D-04BD-44D9-BC5C-C4C15463EE1E}">
      <dgm:prSet phldrT="[Text]" custT="1"/>
      <dgm:spPr/>
      <dgm:t>
        <a:bodyPr/>
        <a:lstStyle/>
        <a:p>
          <a:endParaRPr lang="en-US" sz="2000" dirty="0"/>
        </a:p>
      </dgm:t>
    </dgm:pt>
    <dgm:pt modelId="{8FC39113-1B81-4AD2-A35E-F84E7A437550}" type="parTrans" cxnId="{85BB834B-3D58-44EC-8FA9-11983D85F52C}">
      <dgm:prSet/>
      <dgm:spPr/>
      <dgm:t>
        <a:bodyPr/>
        <a:lstStyle/>
        <a:p>
          <a:endParaRPr lang="en-US"/>
        </a:p>
      </dgm:t>
    </dgm:pt>
    <dgm:pt modelId="{7E3CFF77-A8D8-4548-B46B-1E5A27231D6D}" type="sibTrans" cxnId="{85BB834B-3D58-44EC-8FA9-11983D85F52C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C1CE3735-1557-45CB-B596-A3DE630DCF3C}" type="pres">
      <dgm:prSet presAssocID="{E7A4A1C3-3566-4A57-821B-D183F89A9857}" presName="linNode" presStyleCnt="0"/>
      <dgm:spPr/>
    </dgm:pt>
    <dgm:pt modelId="{C314A7ED-A91B-4096-B6ED-5D171C4158DD}" type="pres">
      <dgm:prSet presAssocID="{E7A4A1C3-3566-4A57-821B-D183F89A9857}" presName="parentText" presStyleLbl="node1" presStyleIdx="0" presStyleCnt="2" custScaleY="50686">
        <dgm:presLayoutVars>
          <dgm:chMax val="1"/>
          <dgm:bulletEnabled val="1"/>
        </dgm:presLayoutVars>
      </dgm:prSet>
      <dgm:spPr/>
    </dgm:pt>
    <dgm:pt modelId="{A8983449-E04B-496F-BA7D-ED80AAAEE3A0}" type="pres">
      <dgm:prSet presAssocID="{E7A4A1C3-3566-4A57-821B-D183F89A9857}" presName="descendantText" presStyleLbl="alignAccFollowNode1" presStyleIdx="0" presStyleCnt="2" custScaleY="70806" custLinFactNeighborX="3321" custLinFactNeighborY="-1064">
        <dgm:presLayoutVars>
          <dgm:bulletEnabled val="1"/>
        </dgm:presLayoutVars>
      </dgm:prSet>
      <dgm:spPr/>
    </dgm:pt>
    <dgm:pt modelId="{CA0773E2-E065-4D7D-A3AA-16903DF04719}" type="pres">
      <dgm:prSet presAssocID="{A4216403-538D-4A57-87B3-A287D4A8EC8C}" presName="sp" presStyleCnt="0"/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1" presStyleCnt="2" custScaleY="59387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1" presStyleCnt="2" custScaleY="58740">
        <dgm:presLayoutVars>
          <dgm:bulletEnabled val="1"/>
        </dgm:presLayoutVars>
      </dgm:prSet>
      <dgm:spPr/>
    </dgm:pt>
  </dgm:ptLst>
  <dgm:cxnLst>
    <dgm:cxn modelId="{CF6F3721-3EAC-41D4-AD14-4617443641B5}" type="presOf" srcId="{CCB8495D-04BD-44D9-BC5C-C4C15463EE1E}" destId="{39E8FF0F-EA50-4B9D-AE55-13F14B96B741}" srcOrd="0" destOrd="0" presId="urn:microsoft.com/office/officeart/2005/8/layout/vList5"/>
    <dgm:cxn modelId="{C6FE5F44-D18D-46FD-AFB2-1682EA30DEB8}" type="presOf" srcId="{5B956844-44B2-43E1-96B2-6A09842E2AC0}" destId="{32897CB2-C440-48C5-B1CB-556F4AF0CCBC}" srcOrd="0" destOrd="0" presId="urn:microsoft.com/office/officeart/2005/8/layout/vList5"/>
    <dgm:cxn modelId="{606D6447-45E7-4B24-8CA2-27736023A6B9}" type="presOf" srcId="{FDCE1500-8D86-438C-A805-E7746FA404D2}" destId="{A8983449-E04B-496F-BA7D-ED80AAAEE3A0}" srcOrd="0" destOrd="0" presId="urn:microsoft.com/office/officeart/2005/8/layout/vList5"/>
    <dgm:cxn modelId="{D06F0A68-8D64-449D-BFE4-B61A9804E23C}" srcId="{E7A4A1C3-3566-4A57-821B-D183F89A9857}" destId="{FDCE1500-8D86-438C-A805-E7746FA404D2}" srcOrd="0" destOrd="0" parTransId="{EC5A7647-1189-490B-8AC9-35AE4A0674A9}" sibTransId="{D4E86976-059A-45FD-8EF9-5365CC939522}"/>
    <dgm:cxn modelId="{85BB834B-3D58-44EC-8FA9-11983D85F52C}" srcId="{39395AC3-44F2-43CA-94C4-C53867CC5DDA}" destId="{CCB8495D-04BD-44D9-BC5C-C4C15463EE1E}" srcOrd="0" destOrd="0" parTransId="{8FC39113-1B81-4AD2-A35E-F84E7A437550}" sibTransId="{7E3CFF77-A8D8-4548-B46B-1E5A27231D6D}"/>
    <dgm:cxn modelId="{BEC2BD7B-BC74-48CD-A4C3-2CFF6B97E96C}" type="presOf" srcId="{84E7E831-9C66-440F-BC5B-97BBAD916BD5}" destId="{39E8FF0F-EA50-4B9D-AE55-13F14B96B741}" srcOrd="0" destOrd="1" presId="urn:microsoft.com/office/officeart/2005/8/layout/vList5"/>
    <dgm:cxn modelId="{0D68B189-3DCC-41BA-AA6C-2C8E3AE0A62F}" type="presOf" srcId="{39395AC3-44F2-43CA-94C4-C53867CC5DDA}" destId="{F5260018-36B2-4B62-B3D4-6808BD49C051}" srcOrd="0" destOrd="0" presId="urn:microsoft.com/office/officeart/2005/8/layout/vList5"/>
    <dgm:cxn modelId="{4F455B8D-3751-408A-936A-00AF8C3366E2}" type="presOf" srcId="{A2D29BD8-8F11-4A9D-A6D0-2C388278A04F}" destId="{39E8FF0F-EA50-4B9D-AE55-13F14B96B741}" srcOrd="0" destOrd="2" presId="urn:microsoft.com/office/officeart/2005/8/layout/vList5"/>
    <dgm:cxn modelId="{8397E79A-502E-4271-94FF-D9A8AABFDAF1}" srcId="{39395AC3-44F2-43CA-94C4-C53867CC5DDA}" destId="{A2D29BD8-8F11-4A9D-A6D0-2C388278A04F}" srcOrd="2" destOrd="0" parTransId="{03AD2F25-B7A5-43D5-ADB5-20F33B34ADD2}" sibTransId="{A1497D9B-9C70-450F-8000-C7B4CE1DBF81}"/>
    <dgm:cxn modelId="{21A23E9D-B5B7-46C9-A5DE-1BD688F1DB95}" type="presOf" srcId="{E7A4A1C3-3566-4A57-821B-D183F89A9857}" destId="{C314A7ED-A91B-4096-B6ED-5D171C4158DD}" srcOrd="0" destOrd="0" presId="urn:microsoft.com/office/officeart/2005/8/layout/vList5"/>
    <dgm:cxn modelId="{90FCD1C3-C67D-4ED5-96A3-06501A38C3E2}" srcId="{5B956844-44B2-43E1-96B2-6A09842E2AC0}" destId="{39395AC3-44F2-43CA-94C4-C53867CC5DDA}" srcOrd="1" destOrd="0" parTransId="{AAE19C80-A85F-4F8C-B76F-233B34405870}" sibTransId="{4B9715A4-187C-4144-A591-23D53F93CB69}"/>
    <dgm:cxn modelId="{A94FF3F2-381C-4D36-BFA5-0331AB71CC6D}" srcId="{5B956844-44B2-43E1-96B2-6A09842E2AC0}" destId="{E7A4A1C3-3566-4A57-821B-D183F89A9857}" srcOrd="0" destOrd="0" parTransId="{E36B6DB2-CEB6-41E7-B680-15274D146506}" sibTransId="{A4216403-538D-4A57-87B3-A287D4A8EC8C}"/>
    <dgm:cxn modelId="{CA6D06F4-5F7C-4B69-A8D1-18DD54C03469}" srcId="{39395AC3-44F2-43CA-94C4-C53867CC5DDA}" destId="{84E7E831-9C66-440F-BC5B-97BBAD916BD5}" srcOrd="1" destOrd="0" parTransId="{8C82A372-B4B4-4449-8322-521A7AF9F1C6}" sibTransId="{7CABF471-0F5C-4C8A-8E42-503E79C2E84B}"/>
    <dgm:cxn modelId="{F62B2FC3-616D-4B15-BA50-B7CEE91E2F4C}" type="presParOf" srcId="{32897CB2-C440-48C5-B1CB-556F4AF0CCBC}" destId="{C1CE3735-1557-45CB-B596-A3DE630DCF3C}" srcOrd="0" destOrd="0" presId="urn:microsoft.com/office/officeart/2005/8/layout/vList5"/>
    <dgm:cxn modelId="{8BC37AE9-049B-4F74-8483-7828B7C230AB}" type="presParOf" srcId="{C1CE3735-1557-45CB-B596-A3DE630DCF3C}" destId="{C314A7ED-A91B-4096-B6ED-5D171C4158DD}" srcOrd="0" destOrd="0" presId="urn:microsoft.com/office/officeart/2005/8/layout/vList5"/>
    <dgm:cxn modelId="{D56B6EF3-0DE7-4F7F-924A-139C6FB9380B}" type="presParOf" srcId="{C1CE3735-1557-45CB-B596-A3DE630DCF3C}" destId="{A8983449-E04B-496F-BA7D-ED80AAAEE3A0}" srcOrd="1" destOrd="0" presId="urn:microsoft.com/office/officeart/2005/8/layout/vList5"/>
    <dgm:cxn modelId="{B8E4B92E-90F7-4EDC-A878-3F71A27335D5}" type="presParOf" srcId="{32897CB2-C440-48C5-B1CB-556F4AF0CCBC}" destId="{CA0773E2-E065-4D7D-A3AA-16903DF04719}" srcOrd="1" destOrd="0" presId="urn:microsoft.com/office/officeart/2005/8/layout/vList5"/>
    <dgm:cxn modelId="{C3C7A660-0902-436E-8EE0-AE5826356FC7}" type="presParOf" srcId="{32897CB2-C440-48C5-B1CB-556F4AF0CCBC}" destId="{D951A707-2B84-4836-B7E7-499B54B47FBD}" srcOrd="2" destOrd="0" presId="urn:microsoft.com/office/officeart/2005/8/layout/vList5"/>
    <dgm:cxn modelId="{85F015C1-5FEA-4907-8EB3-0B685D393A9F}" type="presParOf" srcId="{D951A707-2B84-4836-B7E7-499B54B47FBD}" destId="{F5260018-36B2-4B62-B3D4-6808BD49C051}" srcOrd="0" destOrd="0" presId="urn:microsoft.com/office/officeart/2005/8/layout/vList5"/>
    <dgm:cxn modelId="{E260FFBB-2507-4803-952F-B6459F6B3384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4A1C3-3566-4A57-821B-D183F89A9857}">
      <dgm:prSet phldrT="[Text]"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</a:rPr>
            <a:t>Thematic videoconferences</a:t>
          </a:r>
        </a:p>
      </dgm:t>
    </dgm:pt>
    <dgm:pt modelId="{E36B6DB2-CEB6-41E7-B680-15274D146506}" type="parTrans" cxnId="{A94FF3F2-381C-4D36-BFA5-0331AB71CC6D}">
      <dgm:prSet/>
      <dgm:spPr/>
      <dgm:t>
        <a:bodyPr/>
        <a:lstStyle/>
        <a:p>
          <a:endParaRPr lang="en-US"/>
        </a:p>
      </dgm:t>
    </dgm:pt>
    <dgm:pt modelId="{A4216403-538D-4A57-87B3-A287D4A8EC8C}" type="sibTrans" cxnId="{A94FF3F2-381C-4D36-BFA5-0331AB71CC6D}">
      <dgm:prSet/>
      <dgm:spPr/>
      <dgm:t>
        <a:bodyPr/>
        <a:lstStyle/>
        <a:p>
          <a:endParaRPr lang="en-US"/>
        </a:p>
      </dgm:t>
    </dgm:pt>
    <dgm:pt modelId="{FDCE1500-8D86-438C-A805-E7746FA404D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u="sng" dirty="0"/>
            <a:t>3 </a:t>
          </a:r>
          <a:r>
            <a:rPr lang="en-US" sz="2000" b="0" u="none" dirty="0"/>
            <a:t>v</a:t>
          </a:r>
          <a:r>
            <a:rPr lang="en-US" sz="2000" u="none" dirty="0"/>
            <a:t>ideoconferences with participation of </a:t>
          </a:r>
          <a:r>
            <a:rPr lang="en-US" sz="2000" dirty="0"/>
            <a:t>54</a:t>
          </a:r>
          <a:r>
            <a:rPr lang="ru-RU" sz="2000" dirty="0"/>
            <a:t> </a:t>
          </a:r>
          <a:r>
            <a:rPr lang="en-US" sz="2000" dirty="0"/>
            <a:t>TCOP members</a:t>
          </a:r>
        </a:p>
      </dgm:t>
    </dgm:pt>
    <dgm:pt modelId="{EC5A7647-1189-490B-8AC9-35AE4A0674A9}" type="parTrans" cxnId="{D06F0A68-8D64-449D-BFE4-B61A9804E23C}">
      <dgm:prSet/>
      <dgm:spPr/>
      <dgm:t>
        <a:bodyPr/>
        <a:lstStyle/>
        <a:p>
          <a:endParaRPr lang="en-US"/>
        </a:p>
      </dgm:t>
    </dgm:pt>
    <dgm:pt modelId="{D4E86976-059A-45FD-8EF9-5365CC939522}" type="sibTrans" cxnId="{D06F0A68-8D64-449D-BFE4-B61A9804E23C}">
      <dgm:prSet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Executive Committee</a:t>
          </a: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endParaRPr lang="en-US" sz="2000" dirty="0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CCB8495D-04BD-44D9-BC5C-C4C15463EE1E}">
      <dgm:prSet phldrT="[Text]" custT="1"/>
      <dgm:spPr/>
      <dgm:t>
        <a:bodyPr/>
        <a:lstStyle/>
        <a:p>
          <a:endParaRPr lang="en-US" sz="2000" dirty="0"/>
        </a:p>
      </dgm:t>
    </dgm:pt>
    <dgm:pt modelId="{8FC39113-1B81-4AD2-A35E-F84E7A437550}" type="parTrans" cxnId="{85BB834B-3D58-44EC-8FA9-11983D85F52C}">
      <dgm:prSet/>
      <dgm:spPr/>
      <dgm:t>
        <a:bodyPr/>
        <a:lstStyle/>
        <a:p>
          <a:endParaRPr lang="en-US"/>
        </a:p>
      </dgm:t>
    </dgm:pt>
    <dgm:pt modelId="{7E3CFF77-A8D8-4548-B46B-1E5A27231D6D}" type="sibTrans" cxnId="{85BB834B-3D58-44EC-8FA9-11983D85F52C}">
      <dgm:prSet/>
      <dgm:spPr/>
      <dgm:t>
        <a:bodyPr/>
        <a:lstStyle/>
        <a:p>
          <a:endParaRPr lang="en-US"/>
        </a:p>
      </dgm:t>
    </dgm:pt>
    <dgm:pt modelId="{13EE0651-5B89-4202-A773-4E502476BF56}">
      <dgm:prSet custT="1"/>
      <dgm:spPr/>
      <dgm:t>
        <a:bodyPr/>
        <a:lstStyle/>
        <a:p>
          <a:endParaRPr lang="en-US" sz="2000" dirty="0"/>
        </a:p>
      </dgm:t>
    </dgm:pt>
    <dgm:pt modelId="{F3A33C6A-4773-4365-AEE1-5AF70B773D2C}" type="parTrans" cxnId="{5867ED9A-4E83-46B0-B645-81A98DEFCF42}">
      <dgm:prSet/>
      <dgm:spPr/>
      <dgm:t>
        <a:bodyPr/>
        <a:lstStyle/>
        <a:p>
          <a:endParaRPr lang="en-US"/>
        </a:p>
      </dgm:t>
    </dgm:pt>
    <dgm:pt modelId="{44EE37E7-539C-4A94-9FD6-1BB82C40F981}" type="sibTrans" cxnId="{5867ED9A-4E83-46B0-B645-81A98DEFCF42}">
      <dgm:prSet/>
      <dgm:spPr/>
      <dgm:t>
        <a:bodyPr/>
        <a:lstStyle/>
        <a:p>
          <a:endParaRPr lang="en-US"/>
        </a:p>
      </dgm:t>
    </dgm:pt>
    <dgm:pt modelId="{A4BA20BC-70E1-4743-AE6B-8CD1FC7CC515}">
      <dgm:prSet custT="1"/>
      <dgm:spPr/>
      <dgm:t>
        <a:bodyPr/>
        <a:lstStyle/>
        <a:p>
          <a:r>
            <a:rPr lang="ru-RU" sz="2000" dirty="0"/>
            <a:t>4 </a:t>
          </a:r>
          <a:r>
            <a:rPr lang="en-US" sz="2000" dirty="0"/>
            <a:t>ExCom meetings </a:t>
          </a:r>
          <a:r>
            <a:rPr lang="ru-RU" sz="2000" dirty="0"/>
            <a:t>(</a:t>
          </a:r>
          <a:r>
            <a:rPr lang="en-US" sz="2000" dirty="0"/>
            <a:t>including 3 videoconferences and a face-to-face meeting in Tirana</a:t>
          </a:r>
          <a:r>
            <a:rPr lang="ru-RU" sz="2000" dirty="0"/>
            <a:t>) </a:t>
          </a:r>
          <a:endParaRPr lang="en-US" sz="2000" dirty="0"/>
        </a:p>
      </dgm:t>
    </dgm:pt>
    <dgm:pt modelId="{9D374D13-263A-4CDF-84F7-1A76B1ECAC4E}" type="sibTrans" cxnId="{4398C98C-BC11-42CF-BACB-23B468173533}">
      <dgm:prSet/>
      <dgm:spPr/>
      <dgm:t>
        <a:bodyPr/>
        <a:lstStyle/>
        <a:p>
          <a:endParaRPr lang="en-US"/>
        </a:p>
      </dgm:t>
    </dgm:pt>
    <dgm:pt modelId="{D6F9BA61-F870-4FBC-B3C4-2A3486C7C9DF}" type="parTrans" cxnId="{4398C98C-BC11-42CF-BACB-23B468173533}">
      <dgm:prSet/>
      <dgm:spPr/>
      <dgm:t>
        <a:bodyPr/>
        <a:lstStyle/>
        <a:p>
          <a:endParaRPr lang="en-US"/>
        </a:p>
      </dgm:t>
    </dgm:pt>
    <dgm:pt modelId="{3D2382E8-578D-4B82-87AE-C30105875F35}">
      <dgm:prSet custT="1"/>
      <dgm:spPr/>
      <dgm:t>
        <a:bodyPr/>
        <a:lstStyle/>
        <a:p>
          <a:endParaRPr lang="en-US" sz="2000" dirty="0"/>
        </a:p>
      </dgm:t>
    </dgm:pt>
    <dgm:pt modelId="{D378108C-FB42-48A3-931A-FCACBED2958E}" type="sibTrans" cxnId="{5F430927-528D-4BD8-AC0E-73DA485B2717}">
      <dgm:prSet/>
      <dgm:spPr/>
      <dgm:t>
        <a:bodyPr/>
        <a:lstStyle/>
        <a:p>
          <a:endParaRPr lang="en-US"/>
        </a:p>
      </dgm:t>
    </dgm:pt>
    <dgm:pt modelId="{AE65E359-6A21-40B4-A3CC-417D199E1CE8}" type="parTrans" cxnId="{5F430927-528D-4BD8-AC0E-73DA485B2717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C1CE3735-1557-45CB-B596-A3DE630DCF3C}" type="pres">
      <dgm:prSet presAssocID="{E7A4A1C3-3566-4A57-821B-D183F89A9857}" presName="linNode" presStyleCnt="0"/>
      <dgm:spPr/>
    </dgm:pt>
    <dgm:pt modelId="{C314A7ED-A91B-4096-B6ED-5D171C4158DD}" type="pres">
      <dgm:prSet presAssocID="{E7A4A1C3-3566-4A57-821B-D183F89A9857}" presName="parentText" presStyleLbl="node1" presStyleIdx="0" presStyleCnt="2" custScaleX="107956" custScaleY="72264">
        <dgm:presLayoutVars>
          <dgm:chMax val="1"/>
          <dgm:bulletEnabled val="1"/>
        </dgm:presLayoutVars>
      </dgm:prSet>
      <dgm:spPr/>
    </dgm:pt>
    <dgm:pt modelId="{A8983449-E04B-496F-BA7D-ED80AAAEE3A0}" type="pres">
      <dgm:prSet presAssocID="{E7A4A1C3-3566-4A57-821B-D183F89A9857}" presName="descendantText" presStyleLbl="alignAccFollowNode1" presStyleIdx="0" presStyleCnt="2" custScaleX="105021" custScaleY="72900" custLinFactNeighborX="101" custLinFactNeighborY="-48">
        <dgm:presLayoutVars>
          <dgm:bulletEnabled val="1"/>
        </dgm:presLayoutVars>
      </dgm:prSet>
      <dgm:spPr/>
    </dgm:pt>
    <dgm:pt modelId="{CA0773E2-E065-4D7D-A3AA-16903DF04719}" type="pres">
      <dgm:prSet presAssocID="{A4216403-538D-4A57-87B3-A287D4A8EC8C}" presName="sp" presStyleCnt="0"/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1" presStyleCnt="2" custScaleY="64950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1" presStyleCnt="2" custScaleY="74900">
        <dgm:presLayoutVars>
          <dgm:bulletEnabled val="1"/>
        </dgm:presLayoutVars>
      </dgm:prSet>
      <dgm:spPr/>
    </dgm:pt>
  </dgm:ptLst>
  <dgm:cxnLst>
    <dgm:cxn modelId="{B4950C07-ED07-46FC-8428-CF04783BD500}" type="presOf" srcId="{3D2382E8-578D-4B82-87AE-C30105875F35}" destId="{39E8FF0F-EA50-4B9D-AE55-13F14B96B741}" srcOrd="0" destOrd="1" presId="urn:microsoft.com/office/officeart/2005/8/layout/vList5"/>
    <dgm:cxn modelId="{5F430927-528D-4BD8-AC0E-73DA485B2717}" srcId="{39395AC3-44F2-43CA-94C4-C53867CC5DDA}" destId="{3D2382E8-578D-4B82-87AE-C30105875F35}" srcOrd="1" destOrd="0" parTransId="{AE65E359-6A21-40B4-A3CC-417D199E1CE8}" sibTransId="{D378108C-FB42-48A3-931A-FCACBED2958E}"/>
    <dgm:cxn modelId="{D06F0A68-8D64-449D-BFE4-B61A9804E23C}" srcId="{E7A4A1C3-3566-4A57-821B-D183F89A9857}" destId="{FDCE1500-8D86-438C-A805-E7746FA404D2}" srcOrd="0" destOrd="0" parTransId="{EC5A7647-1189-490B-8AC9-35AE4A0674A9}" sibTransId="{D4E86976-059A-45FD-8EF9-5365CC939522}"/>
    <dgm:cxn modelId="{85BB834B-3D58-44EC-8FA9-11983D85F52C}" srcId="{39395AC3-44F2-43CA-94C4-C53867CC5DDA}" destId="{CCB8495D-04BD-44D9-BC5C-C4C15463EE1E}" srcOrd="0" destOrd="0" parTransId="{8FC39113-1B81-4AD2-A35E-F84E7A437550}" sibTransId="{7E3CFF77-A8D8-4548-B46B-1E5A27231D6D}"/>
    <dgm:cxn modelId="{22D53671-8861-4430-804B-09EE2252D140}" type="presOf" srcId="{A4BA20BC-70E1-4743-AE6B-8CD1FC7CC515}" destId="{39E8FF0F-EA50-4B9D-AE55-13F14B96B741}" srcOrd="0" destOrd="2" presId="urn:microsoft.com/office/officeart/2005/8/layout/vList5"/>
    <dgm:cxn modelId="{ACD69D7F-1533-45B1-93C7-483250BABB32}" type="presOf" srcId="{FDCE1500-8D86-438C-A805-E7746FA404D2}" destId="{A8983449-E04B-496F-BA7D-ED80AAAEE3A0}" srcOrd="0" destOrd="0" presId="urn:microsoft.com/office/officeart/2005/8/layout/vList5"/>
    <dgm:cxn modelId="{4398C98C-BC11-42CF-BACB-23B468173533}" srcId="{39395AC3-44F2-43CA-94C4-C53867CC5DDA}" destId="{A4BA20BC-70E1-4743-AE6B-8CD1FC7CC515}" srcOrd="2" destOrd="0" parTransId="{D6F9BA61-F870-4FBC-B3C4-2A3486C7C9DF}" sibTransId="{9D374D13-263A-4CDF-84F7-1A76B1ECAC4E}"/>
    <dgm:cxn modelId="{CDE6EF90-1D60-4822-A6C1-C5AE39181135}" type="presOf" srcId="{13EE0651-5B89-4202-A773-4E502476BF56}" destId="{39E8FF0F-EA50-4B9D-AE55-13F14B96B741}" srcOrd="0" destOrd="3" presId="urn:microsoft.com/office/officeart/2005/8/layout/vList5"/>
    <dgm:cxn modelId="{31CF4991-A583-4044-9FED-C161BAF96C68}" type="presOf" srcId="{5B956844-44B2-43E1-96B2-6A09842E2AC0}" destId="{32897CB2-C440-48C5-B1CB-556F4AF0CCBC}" srcOrd="0" destOrd="0" presId="urn:microsoft.com/office/officeart/2005/8/layout/vList5"/>
    <dgm:cxn modelId="{8397E79A-502E-4271-94FF-D9A8AABFDAF1}" srcId="{39395AC3-44F2-43CA-94C4-C53867CC5DDA}" destId="{A2D29BD8-8F11-4A9D-A6D0-2C388278A04F}" srcOrd="4" destOrd="0" parTransId="{03AD2F25-B7A5-43D5-ADB5-20F33B34ADD2}" sibTransId="{A1497D9B-9C70-450F-8000-C7B4CE1DBF81}"/>
    <dgm:cxn modelId="{5867ED9A-4E83-46B0-B645-81A98DEFCF42}" srcId="{39395AC3-44F2-43CA-94C4-C53867CC5DDA}" destId="{13EE0651-5B89-4202-A773-4E502476BF56}" srcOrd="3" destOrd="0" parTransId="{F3A33C6A-4773-4365-AEE1-5AF70B773D2C}" sibTransId="{44EE37E7-539C-4A94-9FD6-1BB82C40F981}"/>
    <dgm:cxn modelId="{832F409E-AD42-49A6-A9AA-74147C644AE6}" type="presOf" srcId="{39395AC3-44F2-43CA-94C4-C53867CC5DDA}" destId="{F5260018-36B2-4B62-B3D4-6808BD49C051}" srcOrd="0" destOrd="0" presId="urn:microsoft.com/office/officeart/2005/8/layout/vList5"/>
    <dgm:cxn modelId="{7600F0B0-3B10-412F-958F-7D23475249A2}" type="presOf" srcId="{E7A4A1C3-3566-4A57-821B-D183F89A9857}" destId="{C314A7ED-A91B-4096-B6ED-5D171C4158DD}" srcOrd="0" destOrd="0" presId="urn:microsoft.com/office/officeart/2005/8/layout/vList5"/>
    <dgm:cxn modelId="{90FCD1C3-C67D-4ED5-96A3-06501A38C3E2}" srcId="{5B956844-44B2-43E1-96B2-6A09842E2AC0}" destId="{39395AC3-44F2-43CA-94C4-C53867CC5DDA}" srcOrd="1" destOrd="0" parTransId="{AAE19C80-A85F-4F8C-B76F-233B34405870}" sibTransId="{4B9715A4-187C-4144-A591-23D53F93CB69}"/>
    <dgm:cxn modelId="{A94FF3F2-381C-4D36-BFA5-0331AB71CC6D}" srcId="{5B956844-44B2-43E1-96B2-6A09842E2AC0}" destId="{E7A4A1C3-3566-4A57-821B-D183F89A9857}" srcOrd="0" destOrd="0" parTransId="{E36B6DB2-CEB6-41E7-B680-15274D146506}" sibTransId="{A4216403-538D-4A57-87B3-A287D4A8EC8C}"/>
    <dgm:cxn modelId="{F4E965F3-BA2C-4537-BCDD-0C5FC0D5C48C}" type="presOf" srcId="{CCB8495D-04BD-44D9-BC5C-C4C15463EE1E}" destId="{39E8FF0F-EA50-4B9D-AE55-13F14B96B741}" srcOrd="0" destOrd="0" presId="urn:microsoft.com/office/officeart/2005/8/layout/vList5"/>
    <dgm:cxn modelId="{666D07F6-131E-4791-852E-356B4980A8BC}" type="presOf" srcId="{A2D29BD8-8F11-4A9D-A6D0-2C388278A04F}" destId="{39E8FF0F-EA50-4B9D-AE55-13F14B96B741}" srcOrd="0" destOrd="4" presId="urn:microsoft.com/office/officeart/2005/8/layout/vList5"/>
    <dgm:cxn modelId="{0C590281-51CA-44D1-9BBA-0A57E68F366D}" type="presParOf" srcId="{32897CB2-C440-48C5-B1CB-556F4AF0CCBC}" destId="{C1CE3735-1557-45CB-B596-A3DE630DCF3C}" srcOrd="0" destOrd="0" presId="urn:microsoft.com/office/officeart/2005/8/layout/vList5"/>
    <dgm:cxn modelId="{62EF7162-9E90-4EFE-9A35-BF9C704DFA36}" type="presParOf" srcId="{C1CE3735-1557-45CB-B596-A3DE630DCF3C}" destId="{C314A7ED-A91B-4096-B6ED-5D171C4158DD}" srcOrd="0" destOrd="0" presId="urn:microsoft.com/office/officeart/2005/8/layout/vList5"/>
    <dgm:cxn modelId="{F00D147F-C569-4E67-AA01-DDD4F191C67C}" type="presParOf" srcId="{C1CE3735-1557-45CB-B596-A3DE630DCF3C}" destId="{A8983449-E04B-496F-BA7D-ED80AAAEE3A0}" srcOrd="1" destOrd="0" presId="urn:microsoft.com/office/officeart/2005/8/layout/vList5"/>
    <dgm:cxn modelId="{7374C9B5-EEB7-49B1-B8CD-C681E8C4708A}" type="presParOf" srcId="{32897CB2-C440-48C5-B1CB-556F4AF0CCBC}" destId="{CA0773E2-E065-4D7D-A3AA-16903DF04719}" srcOrd="1" destOrd="0" presId="urn:microsoft.com/office/officeart/2005/8/layout/vList5"/>
    <dgm:cxn modelId="{DE3AF7E5-B4B2-4CEC-8A73-0100EF5C3366}" type="presParOf" srcId="{32897CB2-C440-48C5-B1CB-556F4AF0CCBC}" destId="{D951A707-2B84-4836-B7E7-499B54B47FBD}" srcOrd="2" destOrd="0" presId="urn:microsoft.com/office/officeart/2005/8/layout/vList5"/>
    <dgm:cxn modelId="{38882C87-4932-4557-A321-7284361FAB2C}" type="presParOf" srcId="{D951A707-2B84-4836-B7E7-499B54B47FBD}" destId="{F5260018-36B2-4B62-B3D4-6808BD49C051}" srcOrd="0" destOrd="0" presId="urn:microsoft.com/office/officeart/2005/8/layout/vList5"/>
    <dgm:cxn modelId="{E9281B72-E497-43BD-850E-818113595E41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D7F25B-808E-4A06-850E-1995003F352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8AC3C1-07F6-48B2-952B-06FC5D474BE3}">
      <dgm:prSet custT="1"/>
      <dgm:spPr/>
      <dgm:t>
        <a:bodyPr/>
        <a:lstStyle/>
        <a:p>
          <a:r>
            <a:rPr lang="en-US" sz="2800" b="0" i="0" u="none" dirty="0">
              <a:solidFill>
                <a:schemeClr val="tx1"/>
              </a:solidFill>
            </a:rPr>
            <a:t>Cash Management </a:t>
          </a:r>
          <a:r>
            <a:rPr lang="en-US" sz="2800" b="1" i="1" u="none" dirty="0">
              <a:solidFill>
                <a:schemeClr val="tx1"/>
              </a:solidFill>
            </a:rPr>
            <a:t>Group</a:t>
          </a:r>
          <a:r>
            <a:rPr lang="ru-RU" sz="2800" dirty="0">
              <a:solidFill>
                <a:schemeClr val="bg1"/>
              </a:solidFill>
            </a:rPr>
            <a:t>(13 </a:t>
          </a:r>
          <a:r>
            <a:rPr lang="en-US" sz="2800" dirty="0">
              <a:solidFill>
                <a:schemeClr val="bg1"/>
              </a:solidFill>
            </a:rPr>
            <a:t>countries</a:t>
          </a:r>
          <a:r>
            <a:rPr lang="ru-RU" sz="2800" dirty="0">
              <a:solidFill>
                <a:schemeClr val="bg1"/>
              </a:solidFill>
            </a:rPr>
            <a:t>). </a:t>
          </a:r>
        </a:p>
      </dgm:t>
    </dgm:pt>
    <dgm:pt modelId="{F521D89F-1931-4EB0-B176-2624A17AA2CD}" type="parTrans" cxnId="{AE489488-74C1-4662-82B7-DF952A787659}">
      <dgm:prSet/>
      <dgm:spPr/>
      <dgm:t>
        <a:bodyPr/>
        <a:lstStyle/>
        <a:p>
          <a:endParaRPr lang="en-US"/>
        </a:p>
      </dgm:t>
    </dgm:pt>
    <dgm:pt modelId="{0F02DF87-DA99-49EE-AC38-635A0075F3A0}" type="sibTrans" cxnId="{AE489488-74C1-4662-82B7-DF952A787659}">
      <dgm:prSet/>
      <dgm:spPr/>
      <dgm:t>
        <a:bodyPr/>
        <a:lstStyle/>
        <a:p>
          <a:endParaRPr lang="en-US"/>
        </a:p>
      </dgm:t>
    </dgm:pt>
    <dgm:pt modelId="{F0D3A139-FDC9-4E42-8632-E4B02281A200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Evolution of Treasury Role and Functions </a:t>
          </a:r>
          <a:r>
            <a:rPr lang="en-US" b="1" i="1" dirty="0">
              <a:solidFill>
                <a:schemeClr val="tx1"/>
              </a:solidFill>
            </a:rPr>
            <a:t>Group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ru-RU" dirty="0">
              <a:solidFill>
                <a:schemeClr val="bg1"/>
              </a:solidFill>
            </a:rPr>
            <a:t>(15 </a:t>
          </a:r>
          <a:r>
            <a:rPr lang="en-US" dirty="0">
              <a:solidFill>
                <a:schemeClr val="bg1"/>
              </a:solidFill>
            </a:rPr>
            <a:t>countries</a:t>
          </a:r>
          <a:r>
            <a:rPr lang="ru-RU" dirty="0">
              <a:solidFill>
                <a:schemeClr val="bg1"/>
              </a:solidFill>
            </a:rPr>
            <a:t>)</a:t>
          </a:r>
          <a:endParaRPr lang="en-US" dirty="0">
            <a:solidFill>
              <a:schemeClr val="bg1"/>
            </a:solidFill>
          </a:endParaRPr>
        </a:p>
      </dgm:t>
    </dgm:pt>
    <dgm:pt modelId="{D12413B9-850B-4847-96F9-BE14B8B3C947}" type="parTrans" cxnId="{FAC920C4-722B-4EE0-AA4D-D28794162E6E}">
      <dgm:prSet/>
      <dgm:spPr/>
      <dgm:t>
        <a:bodyPr/>
        <a:lstStyle/>
        <a:p>
          <a:endParaRPr lang="en-US"/>
        </a:p>
      </dgm:t>
    </dgm:pt>
    <dgm:pt modelId="{81825B2E-7CC8-4D16-9682-6E49B9EBA1C5}" type="sibTrans" cxnId="{FAC920C4-722B-4EE0-AA4D-D28794162E6E}">
      <dgm:prSet/>
      <dgm:spPr/>
      <dgm:t>
        <a:bodyPr/>
        <a:lstStyle/>
        <a:p>
          <a:endParaRPr lang="en-US"/>
        </a:p>
      </dgm:t>
    </dgm:pt>
    <dgm:pt modelId="{798F19E4-07CB-4224-B05E-0385580AC066}">
      <dgm:prSet/>
      <dgm:spPr/>
      <dgm:t>
        <a:bodyPr/>
        <a:lstStyle/>
        <a:p>
          <a:r>
            <a:rPr lang="en-US" b="0" i="0" u="none" dirty="0">
              <a:solidFill>
                <a:schemeClr val="tx1"/>
              </a:solidFill>
            </a:rPr>
            <a:t>Public Sector Accounting and Reporting</a:t>
          </a:r>
          <a:r>
            <a:rPr lang="en-US" b="1" i="1" u="none" dirty="0">
              <a:solidFill>
                <a:schemeClr val="tx1"/>
              </a:solidFill>
            </a:rPr>
            <a:t> Group </a:t>
          </a:r>
          <a:r>
            <a:rPr lang="ru-RU" dirty="0">
              <a:solidFill>
                <a:schemeClr val="bg1"/>
              </a:solidFill>
            </a:rPr>
            <a:t>(14 </a:t>
          </a:r>
          <a:r>
            <a:rPr lang="en-US" dirty="0">
              <a:solidFill>
                <a:schemeClr val="bg1"/>
              </a:solidFill>
            </a:rPr>
            <a:t>countries</a:t>
          </a:r>
          <a:r>
            <a:rPr lang="ru-RU" dirty="0">
              <a:solidFill>
                <a:schemeClr val="bg1"/>
              </a:solidFill>
            </a:rPr>
            <a:t>)</a:t>
          </a:r>
        </a:p>
      </dgm:t>
    </dgm:pt>
    <dgm:pt modelId="{3096F1C7-6AF9-43F6-AAA9-F760BD05813D}" type="sibTrans" cxnId="{95B301E6-399C-4D76-AAB2-2D26C40EB250}">
      <dgm:prSet/>
      <dgm:spPr/>
      <dgm:t>
        <a:bodyPr/>
        <a:lstStyle/>
        <a:p>
          <a:endParaRPr lang="en-US"/>
        </a:p>
      </dgm:t>
    </dgm:pt>
    <dgm:pt modelId="{A35E2EC9-5B51-44EC-8A81-1F83ECB3DD69}" type="parTrans" cxnId="{95B301E6-399C-4D76-AAB2-2D26C40EB250}">
      <dgm:prSet/>
      <dgm:spPr/>
      <dgm:t>
        <a:bodyPr/>
        <a:lstStyle/>
        <a:p>
          <a:endParaRPr lang="en-US"/>
        </a:p>
      </dgm:t>
    </dgm:pt>
    <dgm:pt modelId="{0A27090E-73EC-40D1-A212-38610D31CDDE}">
      <dgm:prSet/>
      <dgm:spPr/>
      <dgm:t>
        <a:bodyPr/>
        <a:lstStyle/>
        <a:p>
          <a:r>
            <a:rPr lang="en-US" b="0" i="0" dirty="0">
              <a:solidFill>
                <a:prstClr val="black"/>
              </a:solidFill>
            </a:rPr>
            <a:t>Use of IT in Treasury Operations </a:t>
          </a:r>
          <a:r>
            <a:rPr lang="en-US" b="1" i="1" dirty="0">
              <a:solidFill>
                <a:prstClr val="black"/>
              </a:solidFill>
            </a:rPr>
            <a:t>Group </a:t>
          </a:r>
          <a:r>
            <a:rPr lang="ru-RU" dirty="0">
              <a:solidFill>
                <a:schemeClr val="bg1"/>
              </a:solidFill>
            </a:rPr>
            <a:t>(11 </a:t>
          </a:r>
          <a:r>
            <a:rPr lang="en-US" dirty="0">
              <a:solidFill>
                <a:schemeClr val="bg1"/>
              </a:solidFill>
            </a:rPr>
            <a:t>countries</a:t>
          </a:r>
          <a:r>
            <a:rPr lang="ru-RU" dirty="0">
              <a:solidFill>
                <a:schemeClr val="bg1"/>
              </a:solidFill>
            </a:rPr>
            <a:t>)</a:t>
          </a:r>
          <a:endParaRPr lang="en-US" dirty="0"/>
        </a:p>
      </dgm:t>
    </dgm:pt>
    <dgm:pt modelId="{EDCB0976-A300-4DA1-AA19-EF3AC1BAC130}" type="parTrans" cxnId="{9A2CD3EF-392E-4462-ABFE-7958E42EF2A3}">
      <dgm:prSet/>
      <dgm:spPr/>
      <dgm:t>
        <a:bodyPr/>
        <a:lstStyle/>
        <a:p>
          <a:endParaRPr lang="en-US"/>
        </a:p>
      </dgm:t>
    </dgm:pt>
    <dgm:pt modelId="{A9897825-E71F-4B22-88FC-5D834EFA5C0F}" type="sibTrans" cxnId="{9A2CD3EF-392E-4462-ABFE-7958E42EF2A3}">
      <dgm:prSet/>
      <dgm:spPr/>
      <dgm:t>
        <a:bodyPr/>
        <a:lstStyle/>
        <a:p>
          <a:endParaRPr lang="en-US"/>
        </a:p>
      </dgm:t>
    </dgm:pt>
    <dgm:pt modelId="{961FF568-82F9-47F2-A522-92B9D75FAD7B}" type="pres">
      <dgm:prSet presAssocID="{D5D7F25B-808E-4A06-850E-1995003F3523}" presName="Name0" presStyleCnt="0">
        <dgm:presLayoutVars>
          <dgm:chMax val="7"/>
          <dgm:chPref val="7"/>
          <dgm:dir/>
        </dgm:presLayoutVars>
      </dgm:prSet>
      <dgm:spPr/>
    </dgm:pt>
    <dgm:pt modelId="{B2A39BC4-FF19-432A-9574-B89C0FFFFF8F}" type="pres">
      <dgm:prSet presAssocID="{D5D7F25B-808E-4A06-850E-1995003F3523}" presName="Name1" presStyleCnt="0"/>
      <dgm:spPr/>
    </dgm:pt>
    <dgm:pt modelId="{61264B61-4CFB-4177-9902-40FD3C7B8A43}" type="pres">
      <dgm:prSet presAssocID="{D5D7F25B-808E-4A06-850E-1995003F3523}" presName="cycle" presStyleCnt="0"/>
      <dgm:spPr/>
    </dgm:pt>
    <dgm:pt modelId="{122D0BEA-86E3-4E86-B231-077828308373}" type="pres">
      <dgm:prSet presAssocID="{D5D7F25B-808E-4A06-850E-1995003F3523}" presName="srcNode" presStyleLbl="node1" presStyleIdx="0" presStyleCnt="4"/>
      <dgm:spPr/>
    </dgm:pt>
    <dgm:pt modelId="{09DE91D1-C6A2-423B-A178-9D105BD649ED}" type="pres">
      <dgm:prSet presAssocID="{D5D7F25B-808E-4A06-850E-1995003F3523}" presName="conn" presStyleLbl="parChTrans1D2" presStyleIdx="0" presStyleCnt="1"/>
      <dgm:spPr/>
    </dgm:pt>
    <dgm:pt modelId="{3BF3E8C2-96AD-465A-9B32-56070A244AAB}" type="pres">
      <dgm:prSet presAssocID="{D5D7F25B-808E-4A06-850E-1995003F3523}" presName="extraNode" presStyleLbl="node1" presStyleIdx="0" presStyleCnt="4"/>
      <dgm:spPr/>
    </dgm:pt>
    <dgm:pt modelId="{703859D8-82C1-46DB-9988-F9355C4E768A}" type="pres">
      <dgm:prSet presAssocID="{D5D7F25B-808E-4A06-850E-1995003F3523}" presName="dstNode" presStyleLbl="node1" presStyleIdx="0" presStyleCnt="4"/>
      <dgm:spPr/>
    </dgm:pt>
    <dgm:pt modelId="{34BB0BCE-4185-4D80-A46F-C83E4E8F2618}" type="pres">
      <dgm:prSet presAssocID="{E98AC3C1-07F6-48B2-952B-06FC5D474BE3}" presName="text_1" presStyleLbl="node1" presStyleIdx="0" presStyleCnt="4" custScaleY="128388" custLinFactNeighborX="1136" custLinFactNeighborY="-18113">
        <dgm:presLayoutVars>
          <dgm:bulletEnabled val="1"/>
        </dgm:presLayoutVars>
      </dgm:prSet>
      <dgm:spPr/>
    </dgm:pt>
    <dgm:pt modelId="{E6FC836E-A531-4E3F-B3C1-E864F8AA2864}" type="pres">
      <dgm:prSet presAssocID="{E98AC3C1-07F6-48B2-952B-06FC5D474BE3}" presName="accent_1" presStyleCnt="0"/>
      <dgm:spPr/>
    </dgm:pt>
    <dgm:pt modelId="{DBF7F9AF-339B-4B88-8091-5F611B224A46}" type="pres">
      <dgm:prSet presAssocID="{E98AC3C1-07F6-48B2-952B-06FC5D474BE3}" presName="accentRepeatNode" presStyleLbl="solidFgAcc1" presStyleIdx="0" presStyleCnt="4" custLinFactNeighborX="-8832" custLinFactNeighborY="-9426"/>
      <dgm:spPr/>
    </dgm:pt>
    <dgm:pt modelId="{89FE37E5-4E7D-4B09-A4B0-046A08CD0D5F}" type="pres">
      <dgm:prSet presAssocID="{0A27090E-73EC-40D1-A212-38610D31CDDE}" presName="text_2" presStyleLbl="node1" presStyleIdx="1" presStyleCnt="4">
        <dgm:presLayoutVars>
          <dgm:bulletEnabled val="1"/>
        </dgm:presLayoutVars>
      </dgm:prSet>
      <dgm:spPr/>
    </dgm:pt>
    <dgm:pt modelId="{F4602ABA-D847-4734-BC98-28E982FB81D7}" type="pres">
      <dgm:prSet presAssocID="{0A27090E-73EC-40D1-A212-38610D31CDDE}" presName="accent_2" presStyleCnt="0"/>
      <dgm:spPr/>
    </dgm:pt>
    <dgm:pt modelId="{7D9DA41F-1504-4840-B945-25A16340B9A7}" type="pres">
      <dgm:prSet presAssocID="{0A27090E-73EC-40D1-A212-38610D31CDDE}" presName="accentRepeatNode" presStyleLbl="solidFgAcc1" presStyleIdx="1" presStyleCnt="4"/>
      <dgm:spPr/>
    </dgm:pt>
    <dgm:pt modelId="{42B14F17-3369-452E-A712-00FC18351035}" type="pres">
      <dgm:prSet presAssocID="{798F19E4-07CB-4224-B05E-0385580AC066}" presName="text_3" presStyleLbl="node1" presStyleIdx="2" presStyleCnt="4">
        <dgm:presLayoutVars>
          <dgm:bulletEnabled val="1"/>
        </dgm:presLayoutVars>
      </dgm:prSet>
      <dgm:spPr/>
    </dgm:pt>
    <dgm:pt modelId="{5C25E4D3-B761-4928-8A30-1C310E86F372}" type="pres">
      <dgm:prSet presAssocID="{798F19E4-07CB-4224-B05E-0385580AC066}" presName="accent_3" presStyleCnt="0"/>
      <dgm:spPr/>
    </dgm:pt>
    <dgm:pt modelId="{3F75383A-2384-47BB-BDBC-8F12B2B378ED}" type="pres">
      <dgm:prSet presAssocID="{798F19E4-07CB-4224-B05E-0385580AC066}" presName="accentRepeatNode" presStyleLbl="solidFgAcc1" presStyleIdx="2" presStyleCnt="4" custLinFactNeighborX="276" custLinFactNeighborY="19641"/>
      <dgm:spPr/>
    </dgm:pt>
    <dgm:pt modelId="{3E40AD64-75F6-438F-A6AF-9715A6B0584A}" type="pres">
      <dgm:prSet presAssocID="{F0D3A139-FDC9-4E42-8632-E4B02281A200}" presName="text_4" presStyleLbl="node1" presStyleIdx="3" presStyleCnt="4">
        <dgm:presLayoutVars>
          <dgm:bulletEnabled val="1"/>
        </dgm:presLayoutVars>
      </dgm:prSet>
      <dgm:spPr/>
    </dgm:pt>
    <dgm:pt modelId="{360681DE-A103-4EAE-B142-0D606C025E27}" type="pres">
      <dgm:prSet presAssocID="{F0D3A139-FDC9-4E42-8632-E4B02281A200}" presName="accent_4" presStyleCnt="0"/>
      <dgm:spPr/>
    </dgm:pt>
    <dgm:pt modelId="{5AF7E48D-6520-4D97-B6CE-26940C6B27F6}" type="pres">
      <dgm:prSet presAssocID="{F0D3A139-FDC9-4E42-8632-E4B02281A200}" presName="accentRepeatNode" presStyleLbl="solidFgAcc1" presStyleIdx="3" presStyleCnt="4" custLinFactNeighborX="-15631" custLinFactNeighborY="17542"/>
      <dgm:spPr/>
    </dgm:pt>
  </dgm:ptLst>
  <dgm:cxnLst>
    <dgm:cxn modelId="{627B020C-CFCD-481F-9A5A-2E7CA408F83D}" type="presOf" srcId="{F0D3A139-FDC9-4E42-8632-E4B02281A200}" destId="{3E40AD64-75F6-438F-A6AF-9715A6B0584A}" srcOrd="0" destOrd="0" presId="urn:microsoft.com/office/officeart/2008/layout/VerticalCurvedList"/>
    <dgm:cxn modelId="{AA14356A-96E4-4749-AFED-653A4671709A}" type="presOf" srcId="{E98AC3C1-07F6-48B2-952B-06FC5D474BE3}" destId="{34BB0BCE-4185-4D80-A46F-C83E4E8F2618}" srcOrd="0" destOrd="0" presId="urn:microsoft.com/office/officeart/2008/layout/VerticalCurvedList"/>
    <dgm:cxn modelId="{E205BD79-F638-4A59-A37D-4A6D5506B645}" type="presOf" srcId="{0A27090E-73EC-40D1-A212-38610D31CDDE}" destId="{89FE37E5-4E7D-4B09-A4B0-046A08CD0D5F}" srcOrd="0" destOrd="0" presId="urn:microsoft.com/office/officeart/2008/layout/VerticalCurvedList"/>
    <dgm:cxn modelId="{AE489488-74C1-4662-82B7-DF952A787659}" srcId="{D5D7F25B-808E-4A06-850E-1995003F3523}" destId="{E98AC3C1-07F6-48B2-952B-06FC5D474BE3}" srcOrd="0" destOrd="0" parTransId="{F521D89F-1931-4EB0-B176-2624A17AA2CD}" sibTransId="{0F02DF87-DA99-49EE-AC38-635A0075F3A0}"/>
    <dgm:cxn modelId="{738C8A95-AEDC-4A3E-AD6A-B4A1B4C8AC01}" type="presOf" srcId="{D5D7F25B-808E-4A06-850E-1995003F3523}" destId="{961FF568-82F9-47F2-A522-92B9D75FAD7B}" srcOrd="0" destOrd="0" presId="urn:microsoft.com/office/officeart/2008/layout/VerticalCurvedList"/>
    <dgm:cxn modelId="{A38A719B-6B3E-45F1-9E98-D3A066F50575}" type="presOf" srcId="{798F19E4-07CB-4224-B05E-0385580AC066}" destId="{42B14F17-3369-452E-A712-00FC18351035}" srcOrd="0" destOrd="0" presId="urn:microsoft.com/office/officeart/2008/layout/VerticalCurvedList"/>
    <dgm:cxn modelId="{FAC920C4-722B-4EE0-AA4D-D28794162E6E}" srcId="{D5D7F25B-808E-4A06-850E-1995003F3523}" destId="{F0D3A139-FDC9-4E42-8632-E4B02281A200}" srcOrd="3" destOrd="0" parTransId="{D12413B9-850B-4847-96F9-BE14B8B3C947}" sibTransId="{81825B2E-7CC8-4D16-9682-6E49B9EBA1C5}"/>
    <dgm:cxn modelId="{C04D3ED3-E629-4EDC-A6FB-C6EC9945D61D}" type="presOf" srcId="{0F02DF87-DA99-49EE-AC38-635A0075F3A0}" destId="{09DE91D1-C6A2-423B-A178-9D105BD649ED}" srcOrd="0" destOrd="0" presId="urn:microsoft.com/office/officeart/2008/layout/VerticalCurvedList"/>
    <dgm:cxn modelId="{95B301E6-399C-4D76-AAB2-2D26C40EB250}" srcId="{D5D7F25B-808E-4A06-850E-1995003F3523}" destId="{798F19E4-07CB-4224-B05E-0385580AC066}" srcOrd="2" destOrd="0" parTransId="{A35E2EC9-5B51-44EC-8A81-1F83ECB3DD69}" sibTransId="{3096F1C7-6AF9-43F6-AAA9-F760BD05813D}"/>
    <dgm:cxn modelId="{9A2CD3EF-392E-4462-ABFE-7958E42EF2A3}" srcId="{D5D7F25B-808E-4A06-850E-1995003F3523}" destId="{0A27090E-73EC-40D1-A212-38610D31CDDE}" srcOrd="1" destOrd="0" parTransId="{EDCB0976-A300-4DA1-AA19-EF3AC1BAC130}" sibTransId="{A9897825-E71F-4B22-88FC-5D834EFA5C0F}"/>
    <dgm:cxn modelId="{3BD9B6B5-1005-4838-BA97-937EFC11F101}" type="presParOf" srcId="{961FF568-82F9-47F2-A522-92B9D75FAD7B}" destId="{B2A39BC4-FF19-432A-9574-B89C0FFFFF8F}" srcOrd="0" destOrd="0" presId="urn:microsoft.com/office/officeart/2008/layout/VerticalCurvedList"/>
    <dgm:cxn modelId="{F43581BC-17BB-473F-8BC7-7736A8CB840E}" type="presParOf" srcId="{B2A39BC4-FF19-432A-9574-B89C0FFFFF8F}" destId="{61264B61-4CFB-4177-9902-40FD3C7B8A43}" srcOrd="0" destOrd="0" presId="urn:microsoft.com/office/officeart/2008/layout/VerticalCurvedList"/>
    <dgm:cxn modelId="{E906ABA6-4BCF-473C-86EB-3790B7FB2EC6}" type="presParOf" srcId="{61264B61-4CFB-4177-9902-40FD3C7B8A43}" destId="{122D0BEA-86E3-4E86-B231-077828308373}" srcOrd="0" destOrd="0" presId="urn:microsoft.com/office/officeart/2008/layout/VerticalCurvedList"/>
    <dgm:cxn modelId="{E66E5618-0B44-4343-B2DB-EA6A50096C10}" type="presParOf" srcId="{61264B61-4CFB-4177-9902-40FD3C7B8A43}" destId="{09DE91D1-C6A2-423B-A178-9D105BD649ED}" srcOrd="1" destOrd="0" presId="urn:microsoft.com/office/officeart/2008/layout/VerticalCurvedList"/>
    <dgm:cxn modelId="{9AAB92BE-E074-4245-A3E0-340C2560A9C8}" type="presParOf" srcId="{61264B61-4CFB-4177-9902-40FD3C7B8A43}" destId="{3BF3E8C2-96AD-465A-9B32-56070A244AAB}" srcOrd="2" destOrd="0" presId="urn:microsoft.com/office/officeart/2008/layout/VerticalCurvedList"/>
    <dgm:cxn modelId="{A4CA0C29-5CFB-4D25-A869-ADB33CFCE24E}" type="presParOf" srcId="{61264B61-4CFB-4177-9902-40FD3C7B8A43}" destId="{703859D8-82C1-46DB-9988-F9355C4E768A}" srcOrd="3" destOrd="0" presId="urn:microsoft.com/office/officeart/2008/layout/VerticalCurvedList"/>
    <dgm:cxn modelId="{FA867C9A-CF96-42B8-BCAD-EC228E800691}" type="presParOf" srcId="{B2A39BC4-FF19-432A-9574-B89C0FFFFF8F}" destId="{34BB0BCE-4185-4D80-A46F-C83E4E8F2618}" srcOrd="1" destOrd="0" presId="urn:microsoft.com/office/officeart/2008/layout/VerticalCurvedList"/>
    <dgm:cxn modelId="{72E391A3-AB3A-406C-9B8A-13EB1612E5A4}" type="presParOf" srcId="{B2A39BC4-FF19-432A-9574-B89C0FFFFF8F}" destId="{E6FC836E-A531-4E3F-B3C1-E864F8AA2864}" srcOrd="2" destOrd="0" presId="urn:microsoft.com/office/officeart/2008/layout/VerticalCurvedList"/>
    <dgm:cxn modelId="{AF48AD12-9101-4C20-BFCE-183823A973F2}" type="presParOf" srcId="{E6FC836E-A531-4E3F-B3C1-E864F8AA2864}" destId="{DBF7F9AF-339B-4B88-8091-5F611B224A46}" srcOrd="0" destOrd="0" presId="urn:microsoft.com/office/officeart/2008/layout/VerticalCurvedList"/>
    <dgm:cxn modelId="{E90AEA22-C585-4A05-91B5-2878F783B790}" type="presParOf" srcId="{B2A39BC4-FF19-432A-9574-B89C0FFFFF8F}" destId="{89FE37E5-4E7D-4B09-A4B0-046A08CD0D5F}" srcOrd="3" destOrd="0" presId="urn:microsoft.com/office/officeart/2008/layout/VerticalCurvedList"/>
    <dgm:cxn modelId="{7A459812-7313-4C2E-88C4-1B8BDB019BDE}" type="presParOf" srcId="{B2A39BC4-FF19-432A-9574-B89C0FFFFF8F}" destId="{F4602ABA-D847-4734-BC98-28E982FB81D7}" srcOrd="4" destOrd="0" presId="urn:microsoft.com/office/officeart/2008/layout/VerticalCurvedList"/>
    <dgm:cxn modelId="{C568F0A3-3057-4042-A4A7-EB42BD4AD3BF}" type="presParOf" srcId="{F4602ABA-D847-4734-BC98-28E982FB81D7}" destId="{7D9DA41F-1504-4840-B945-25A16340B9A7}" srcOrd="0" destOrd="0" presId="urn:microsoft.com/office/officeart/2008/layout/VerticalCurvedList"/>
    <dgm:cxn modelId="{785037DC-1834-4830-85A7-64980CF0B133}" type="presParOf" srcId="{B2A39BC4-FF19-432A-9574-B89C0FFFFF8F}" destId="{42B14F17-3369-452E-A712-00FC18351035}" srcOrd="5" destOrd="0" presId="urn:microsoft.com/office/officeart/2008/layout/VerticalCurvedList"/>
    <dgm:cxn modelId="{EFC97E7E-BAB3-47B0-A2F3-D684C55F1295}" type="presParOf" srcId="{B2A39BC4-FF19-432A-9574-B89C0FFFFF8F}" destId="{5C25E4D3-B761-4928-8A30-1C310E86F372}" srcOrd="6" destOrd="0" presId="urn:microsoft.com/office/officeart/2008/layout/VerticalCurvedList"/>
    <dgm:cxn modelId="{4F95E120-FD55-4912-8E82-4B1DECF56CBF}" type="presParOf" srcId="{5C25E4D3-B761-4928-8A30-1C310E86F372}" destId="{3F75383A-2384-47BB-BDBC-8F12B2B378ED}" srcOrd="0" destOrd="0" presId="urn:microsoft.com/office/officeart/2008/layout/VerticalCurvedList"/>
    <dgm:cxn modelId="{741A6805-EE7C-4DB7-B0B2-16CB4E71AFF3}" type="presParOf" srcId="{B2A39BC4-FF19-432A-9574-B89C0FFFFF8F}" destId="{3E40AD64-75F6-438F-A6AF-9715A6B0584A}" srcOrd="7" destOrd="0" presId="urn:microsoft.com/office/officeart/2008/layout/VerticalCurvedList"/>
    <dgm:cxn modelId="{54223DD5-B560-47D7-B4EA-1B3E7C896ED4}" type="presParOf" srcId="{B2A39BC4-FF19-432A-9574-B89C0FFFFF8F}" destId="{360681DE-A103-4EAE-B142-0D606C025E27}" srcOrd="8" destOrd="0" presId="urn:microsoft.com/office/officeart/2008/layout/VerticalCurvedList"/>
    <dgm:cxn modelId="{687649F2-8BB6-4AB7-B099-4C715D2731F8}" type="presParOf" srcId="{360681DE-A103-4EAE-B142-0D606C025E27}" destId="{5AF7E48D-6520-4D97-B6CE-26940C6B27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2E5440-16CB-4E08-A5A2-4C3115A0F591}" type="doc">
      <dgm:prSet loTypeId="urn:diagrams.loki3.com/VaryingWidthList+Icon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7E7448-3004-4574-9AB8-7C3136700C48}">
      <dgm:prSet custT="1"/>
      <dgm:spPr/>
      <dgm:t>
        <a:bodyPr/>
        <a:lstStyle/>
        <a:p>
          <a:endParaRPr lang="ru-RU" sz="2400" b="1" dirty="0">
            <a:solidFill>
              <a:schemeClr val="bg1"/>
            </a:solidFill>
            <a:latin typeface="Calibri" pitchFamily="34" charset="0"/>
            <a:cs typeface="Times New Roman" pitchFamily="18" charset="0"/>
          </a:endParaRPr>
        </a:p>
        <a:p>
          <a:pPr algn="l"/>
          <a:r>
            <a:rPr lang="en-US" sz="2400" b="1" dirty="0">
              <a:solidFill>
                <a:schemeClr val="bg1"/>
              </a:solidFill>
              <a:latin typeface="Calibri" pitchFamily="34" charset="0"/>
              <a:cs typeface="Times New Roman" pitchFamily="18" charset="0"/>
            </a:rPr>
            <a:t>Practical guidelines on consolidation of financial reports, 2016</a:t>
          </a:r>
        </a:p>
        <a:p>
          <a:pPr algn="l"/>
          <a:r>
            <a:rPr lang="en-US" sz="2400" b="1" dirty="0">
              <a:solidFill>
                <a:schemeClr val="bg1"/>
              </a:solidFill>
              <a:latin typeface="Calibri" pitchFamily="34" charset="0"/>
              <a:cs typeface="Times New Roman" pitchFamily="18" charset="0"/>
            </a:rPr>
            <a:t> </a:t>
          </a:r>
          <a:endParaRPr lang="ru-RU" sz="2400" b="1" dirty="0">
            <a:solidFill>
              <a:schemeClr val="bg1"/>
            </a:solidFill>
            <a:latin typeface="Calibri" pitchFamily="34" charset="0"/>
            <a:cs typeface="Times New Roman" pitchFamily="18" charset="0"/>
          </a:endParaRPr>
        </a:p>
      </dgm:t>
    </dgm:pt>
    <dgm:pt modelId="{057D5DCF-F174-4FE4-8DE7-361C56C2BF83}" type="parTrans" cxnId="{357AF999-3E68-4A42-BBD3-473929CEA8AE}">
      <dgm:prSet/>
      <dgm:spPr/>
      <dgm:t>
        <a:bodyPr/>
        <a:lstStyle/>
        <a:p>
          <a:endParaRPr lang="en-US"/>
        </a:p>
      </dgm:t>
    </dgm:pt>
    <dgm:pt modelId="{78B48296-B1FC-46FB-AAA5-E100D6D340C0}" type="sibTrans" cxnId="{357AF999-3E68-4A42-BBD3-473929CEA8AE}">
      <dgm:prSet/>
      <dgm:spPr/>
      <dgm:t>
        <a:bodyPr/>
        <a:lstStyle/>
        <a:p>
          <a:endParaRPr lang="en-US"/>
        </a:p>
      </dgm:t>
    </dgm:pt>
    <dgm:pt modelId="{7B341CD7-B705-4AE3-92C5-90055365257D}">
      <dgm:prSet custT="1"/>
      <dgm:spPr/>
      <dgm:t>
        <a:bodyPr/>
        <a:lstStyle/>
        <a:p>
          <a:pPr algn="l"/>
          <a:r>
            <a:rPr lang="en-US" sz="2400" b="1" dirty="0">
              <a:solidFill>
                <a:srgbClr val="C00000"/>
              </a:solidFill>
              <a:latin typeface="Calibri" pitchFamily="34" charset="0"/>
              <a:cs typeface="Times New Roman" pitchFamily="18" charset="0"/>
            </a:rPr>
            <a:t>Note on Service Agreements with Central Banks, 2017</a:t>
          </a:r>
          <a:endParaRPr lang="ru-RU" sz="2400" b="1" dirty="0">
            <a:solidFill>
              <a:srgbClr val="C00000"/>
            </a:solidFill>
            <a:latin typeface="Calibri" pitchFamily="34" charset="0"/>
            <a:cs typeface="Times New Roman" pitchFamily="18" charset="0"/>
          </a:endParaRPr>
        </a:p>
      </dgm:t>
    </dgm:pt>
    <dgm:pt modelId="{E7AB2DF2-20A5-435C-A5D2-BF43C7CDAB11}" type="parTrans" cxnId="{72A2452B-E675-45CF-8A6E-EE1DFB6D7493}">
      <dgm:prSet/>
      <dgm:spPr/>
      <dgm:t>
        <a:bodyPr/>
        <a:lstStyle/>
        <a:p>
          <a:endParaRPr lang="en-US"/>
        </a:p>
      </dgm:t>
    </dgm:pt>
    <dgm:pt modelId="{EF5F40E1-2AEA-4184-A342-054867061CBA}" type="sibTrans" cxnId="{72A2452B-E675-45CF-8A6E-EE1DFB6D7493}">
      <dgm:prSet/>
      <dgm:spPr/>
      <dgm:t>
        <a:bodyPr/>
        <a:lstStyle/>
        <a:p>
          <a:endParaRPr lang="en-US"/>
        </a:p>
      </dgm:t>
    </dgm:pt>
    <dgm:pt modelId="{594B5EB3-74C4-4BC8-905B-2BAE88E134EA}">
      <dgm:prSet custT="1"/>
      <dgm:spPr/>
      <dgm:t>
        <a:bodyPr/>
        <a:lstStyle/>
        <a:p>
          <a:pPr algn="l"/>
          <a:r>
            <a:rPr lang="en-US" sz="24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Report on the results of the survey on Treasury Single Account Operation Practices in PEMPAL member countries</a:t>
          </a:r>
          <a:r>
            <a:rPr lang="ru-RU" sz="24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, 2016</a:t>
          </a:r>
          <a:endParaRPr lang="en-US" sz="2400" dirty="0">
            <a:solidFill>
              <a:schemeClr val="tx1"/>
            </a:solidFill>
          </a:endParaRPr>
        </a:p>
      </dgm:t>
    </dgm:pt>
    <dgm:pt modelId="{22B5041C-DFCC-4ECA-A7DC-CD414B825B95}" type="parTrans" cxnId="{61E4030F-525B-4D7E-B421-1955CB86B74E}">
      <dgm:prSet/>
      <dgm:spPr/>
      <dgm:t>
        <a:bodyPr/>
        <a:lstStyle/>
        <a:p>
          <a:endParaRPr lang="en-US"/>
        </a:p>
      </dgm:t>
    </dgm:pt>
    <dgm:pt modelId="{CF7BCEF6-9C71-47D8-B089-62921F3337BC}" type="sibTrans" cxnId="{61E4030F-525B-4D7E-B421-1955CB86B74E}">
      <dgm:prSet/>
      <dgm:spPr/>
      <dgm:t>
        <a:bodyPr/>
        <a:lstStyle/>
        <a:p>
          <a:endParaRPr lang="en-US"/>
        </a:p>
      </dgm:t>
    </dgm:pt>
    <dgm:pt modelId="{98017953-32BA-4D2F-A995-FE449DC1814A}">
      <dgm:prSet custT="1"/>
      <dgm:spPr/>
      <dgm:t>
        <a:bodyPr/>
        <a:lstStyle/>
        <a:p>
          <a:pPr algn="l"/>
          <a:r>
            <a:rPr lang="en-US" sz="2400" b="1" dirty="0"/>
            <a:t>Integration of budget classification and chart of accounts, success stories from TCOP countries, 2014</a:t>
          </a:r>
          <a:endParaRPr lang="ru-RU" sz="2400" b="1" dirty="0">
            <a:solidFill>
              <a:srgbClr val="FFFF00"/>
            </a:solidFill>
            <a:latin typeface="Calibri" pitchFamily="34" charset="0"/>
            <a:cs typeface="Times New Roman" pitchFamily="18" charset="0"/>
          </a:endParaRPr>
        </a:p>
      </dgm:t>
    </dgm:pt>
    <dgm:pt modelId="{5FB8535B-B040-44EB-BDCD-842B4C0DDB3B}" type="parTrans" cxnId="{6748FEA5-0246-4FF2-AAF9-9783AF0345C0}">
      <dgm:prSet/>
      <dgm:spPr/>
      <dgm:t>
        <a:bodyPr/>
        <a:lstStyle/>
        <a:p>
          <a:endParaRPr lang="en-US"/>
        </a:p>
      </dgm:t>
    </dgm:pt>
    <dgm:pt modelId="{D199B5EB-24A8-4030-9455-ADF50A7A2DA5}" type="sibTrans" cxnId="{6748FEA5-0246-4FF2-AAF9-9783AF0345C0}">
      <dgm:prSet/>
      <dgm:spPr/>
      <dgm:t>
        <a:bodyPr/>
        <a:lstStyle/>
        <a:p>
          <a:endParaRPr lang="en-US"/>
        </a:p>
      </dgm:t>
    </dgm:pt>
    <dgm:pt modelId="{B24377D5-7C68-4919-9CBF-3664A9E5DC63}">
      <dgm:prSet custT="1"/>
      <dgm:spPr/>
      <dgm:t>
        <a:bodyPr/>
        <a:lstStyle/>
        <a:p>
          <a:pPr algn="l"/>
          <a:r>
            <a:rPr lang="en-US" sz="24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Final report on activities of the TCOP Asset Management thematic group, 2015</a:t>
          </a:r>
          <a:r>
            <a:rPr lang="ru-RU" sz="24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.</a:t>
          </a:r>
          <a:endParaRPr lang="en-US" sz="2400" dirty="0"/>
        </a:p>
      </dgm:t>
    </dgm:pt>
    <dgm:pt modelId="{757BDFB8-13B4-4B7C-9922-FB2F227418B8}" type="parTrans" cxnId="{DAAB329C-C85D-4330-A7F3-24786326221E}">
      <dgm:prSet/>
      <dgm:spPr/>
      <dgm:t>
        <a:bodyPr/>
        <a:lstStyle/>
        <a:p>
          <a:endParaRPr lang="en-US"/>
        </a:p>
      </dgm:t>
    </dgm:pt>
    <dgm:pt modelId="{BAFDCF02-C4B8-45B9-B89E-3FF3739C8A46}" type="sibTrans" cxnId="{DAAB329C-C85D-4330-A7F3-24786326221E}">
      <dgm:prSet/>
      <dgm:spPr/>
      <dgm:t>
        <a:bodyPr/>
        <a:lstStyle/>
        <a:p>
          <a:endParaRPr lang="en-US"/>
        </a:p>
      </dgm:t>
    </dgm:pt>
    <dgm:pt modelId="{7CA6DE33-1D48-448C-8BA4-7FF865D0B3AC}" type="pres">
      <dgm:prSet presAssocID="{5D2E5440-16CB-4E08-A5A2-4C3115A0F591}" presName="Name0" presStyleCnt="0">
        <dgm:presLayoutVars>
          <dgm:resizeHandles/>
        </dgm:presLayoutVars>
      </dgm:prSet>
      <dgm:spPr/>
    </dgm:pt>
    <dgm:pt modelId="{A38645E5-9DF5-412B-9136-B5A133F442BD}" type="pres">
      <dgm:prSet presAssocID="{98017953-32BA-4D2F-A995-FE449DC1814A}" presName="text" presStyleLbl="node1" presStyleIdx="0" presStyleCnt="5" custScaleX="222464">
        <dgm:presLayoutVars>
          <dgm:bulletEnabled val="1"/>
        </dgm:presLayoutVars>
      </dgm:prSet>
      <dgm:spPr/>
    </dgm:pt>
    <dgm:pt modelId="{8538907A-A05F-47D4-8E78-01DC632852A0}" type="pres">
      <dgm:prSet presAssocID="{D199B5EB-24A8-4030-9455-ADF50A7A2DA5}" presName="space" presStyleCnt="0"/>
      <dgm:spPr/>
    </dgm:pt>
    <dgm:pt modelId="{1B13CDD8-781C-464C-9128-864A119CEE55}" type="pres">
      <dgm:prSet presAssocID="{B24377D5-7C68-4919-9CBF-3664A9E5DC63}" presName="text" presStyleLbl="node1" presStyleIdx="1" presStyleCnt="5" custScaleX="182877">
        <dgm:presLayoutVars>
          <dgm:bulletEnabled val="1"/>
        </dgm:presLayoutVars>
      </dgm:prSet>
      <dgm:spPr/>
    </dgm:pt>
    <dgm:pt modelId="{BE146D1B-149C-4E30-9936-6B06215D6E7A}" type="pres">
      <dgm:prSet presAssocID="{BAFDCF02-C4B8-45B9-B89E-3FF3739C8A46}" presName="space" presStyleCnt="0"/>
      <dgm:spPr/>
    </dgm:pt>
    <dgm:pt modelId="{8A23DCFF-68EF-45BC-8B81-D438CBF64975}" type="pres">
      <dgm:prSet presAssocID="{A87E7448-3004-4574-9AB8-7C3136700C48}" presName="text" presStyleLbl="node1" presStyleIdx="2" presStyleCnt="5" custScaleX="114013">
        <dgm:presLayoutVars>
          <dgm:bulletEnabled val="1"/>
        </dgm:presLayoutVars>
      </dgm:prSet>
      <dgm:spPr/>
    </dgm:pt>
    <dgm:pt modelId="{E26857BB-E801-4D16-9B0C-7830D1ACEAEE}" type="pres">
      <dgm:prSet presAssocID="{78B48296-B1FC-46FB-AAA5-E100D6D340C0}" presName="space" presStyleCnt="0"/>
      <dgm:spPr/>
    </dgm:pt>
    <dgm:pt modelId="{285FC82F-A689-4270-9D0E-0EB83122CA24}" type="pres">
      <dgm:prSet presAssocID="{594B5EB3-74C4-4BC8-905B-2BAE88E134EA}" presName="text" presStyleLbl="node1" presStyleIdx="3" presStyleCnt="5" custScaleX="138197">
        <dgm:presLayoutVars>
          <dgm:bulletEnabled val="1"/>
        </dgm:presLayoutVars>
      </dgm:prSet>
      <dgm:spPr/>
    </dgm:pt>
    <dgm:pt modelId="{089D2F85-2987-47B2-A5E9-38B87117AD5C}" type="pres">
      <dgm:prSet presAssocID="{CF7BCEF6-9C71-47D8-B089-62921F3337BC}" presName="space" presStyleCnt="0"/>
      <dgm:spPr/>
    </dgm:pt>
    <dgm:pt modelId="{9F5BC38E-AA2C-42D9-A1F1-B448E5C10EDF}" type="pres">
      <dgm:prSet presAssocID="{7B341CD7-B705-4AE3-92C5-90055365257D}" presName="text" presStyleLbl="node1" presStyleIdx="4" presStyleCnt="5" custScaleX="217167" custLinFactNeighborX="-2250" custLinFactNeighborY="8064">
        <dgm:presLayoutVars>
          <dgm:bulletEnabled val="1"/>
        </dgm:presLayoutVars>
      </dgm:prSet>
      <dgm:spPr/>
    </dgm:pt>
  </dgm:ptLst>
  <dgm:cxnLst>
    <dgm:cxn modelId="{61E4030F-525B-4D7E-B421-1955CB86B74E}" srcId="{5D2E5440-16CB-4E08-A5A2-4C3115A0F591}" destId="{594B5EB3-74C4-4BC8-905B-2BAE88E134EA}" srcOrd="3" destOrd="0" parTransId="{22B5041C-DFCC-4ECA-A7DC-CD414B825B95}" sibTransId="{CF7BCEF6-9C71-47D8-B089-62921F3337BC}"/>
    <dgm:cxn modelId="{F28CE027-91C6-46DD-9362-46314AD573CC}" type="presOf" srcId="{B24377D5-7C68-4919-9CBF-3664A9E5DC63}" destId="{1B13CDD8-781C-464C-9128-864A119CEE55}" srcOrd="0" destOrd="0" presId="urn:diagrams.loki3.com/VaryingWidthList+Icon"/>
    <dgm:cxn modelId="{72A2452B-E675-45CF-8A6E-EE1DFB6D7493}" srcId="{5D2E5440-16CB-4E08-A5A2-4C3115A0F591}" destId="{7B341CD7-B705-4AE3-92C5-90055365257D}" srcOrd="4" destOrd="0" parTransId="{E7AB2DF2-20A5-435C-A5D2-BF43C7CDAB11}" sibTransId="{EF5F40E1-2AEA-4184-A342-054867061CBA}"/>
    <dgm:cxn modelId="{F811BF52-E4C2-491D-8E99-FCD4844EB7DF}" type="presOf" srcId="{A87E7448-3004-4574-9AB8-7C3136700C48}" destId="{8A23DCFF-68EF-45BC-8B81-D438CBF64975}" srcOrd="0" destOrd="0" presId="urn:diagrams.loki3.com/VaryingWidthList+Icon"/>
    <dgm:cxn modelId="{357AF999-3E68-4A42-BBD3-473929CEA8AE}" srcId="{5D2E5440-16CB-4E08-A5A2-4C3115A0F591}" destId="{A87E7448-3004-4574-9AB8-7C3136700C48}" srcOrd="2" destOrd="0" parTransId="{057D5DCF-F174-4FE4-8DE7-361C56C2BF83}" sibTransId="{78B48296-B1FC-46FB-AAA5-E100D6D340C0}"/>
    <dgm:cxn modelId="{DAAB329C-C85D-4330-A7F3-24786326221E}" srcId="{5D2E5440-16CB-4E08-A5A2-4C3115A0F591}" destId="{B24377D5-7C68-4919-9CBF-3664A9E5DC63}" srcOrd="1" destOrd="0" parTransId="{757BDFB8-13B4-4B7C-9922-FB2F227418B8}" sibTransId="{BAFDCF02-C4B8-45B9-B89E-3FF3739C8A46}"/>
    <dgm:cxn modelId="{6748FEA5-0246-4FF2-AAF9-9783AF0345C0}" srcId="{5D2E5440-16CB-4E08-A5A2-4C3115A0F591}" destId="{98017953-32BA-4D2F-A995-FE449DC1814A}" srcOrd="0" destOrd="0" parTransId="{5FB8535B-B040-44EB-BDCD-842B4C0DDB3B}" sibTransId="{D199B5EB-24A8-4030-9455-ADF50A7A2DA5}"/>
    <dgm:cxn modelId="{A1C613B1-C3E5-49B5-A1BE-3906405451D2}" type="presOf" srcId="{594B5EB3-74C4-4BC8-905B-2BAE88E134EA}" destId="{285FC82F-A689-4270-9D0E-0EB83122CA24}" srcOrd="0" destOrd="0" presId="urn:diagrams.loki3.com/VaryingWidthList+Icon"/>
    <dgm:cxn modelId="{7877F3F1-2681-46C4-8D8C-44ACF546C44F}" type="presOf" srcId="{98017953-32BA-4D2F-A995-FE449DC1814A}" destId="{A38645E5-9DF5-412B-9136-B5A133F442BD}" srcOrd="0" destOrd="0" presId="urn:diagrams.loki3.com/VaryingWidthList+Icon"/>
    <dgm:cxn modelId="{08F2E0F3-C5DD-49F6-96B5-9F87804924B0}" type="presOf" srcId="{7B341CD7-B705-4AE3-92C5-90055365257D}" destId="{9F5BC38E-AA2C-42D9-A1F1-B448E5C10EDF}" srcOrd="0" destOrd="0" presId="urn:diagrams.loki3.com/VaryingWidthList+Icon"/>
    <dgm:cxn modelId="{93BF8EF4-03D8-44B4-9CED-7C2351492B49}" type="presOf" srcId="{5D2E5440-16CB-4E08-A5A2-4C3115A0F591}" destId="{7CA6DE33-1D48-448C-8BA4-7FF865D0B3AC}" srcOrd="0" destOrd="0" presId="urn:diagrams.loki3.com/VaryingWidthList+Icon"/>
    <dgm:cxn modelId="{C8F0B248-B0CB-440F-A8E6-1C88E0B79EB4}" type="presParOf" srcId="{7CA6DE33-1D48-448C-8BA4-7FF865D0B3AC}" destId="{A38645E5-9DF5-412B-9136-B5A133F442BD}" srcOrd="0" destOrd="0" presId="urn:diagrams.loki3.com/VaryingWidthList+Icon"/>
    <dgm:cxn modelId="{F6A7470D-02A2-4358-953B-B92EC47E0503}" type="presParOf" srcId="{7CA6DE33-1D48-448C-8BA4-7FF865D0B3AC}" destId="{8538907A-A05F-47D4-8E78-01DC632852A0}" srcOrd="1" destOrd="0" presId="urn:diagrams.loki3.com/VaryingWidthList+Icon"/>
    <dgm:cxn modelId="{698CF297-F72E-4088-90A5-CBE84C911D8E}" type="presParOf" srcId="{7CA6DE33-1D48-448C-8BA4-7FF865D0B3AC}" destId="{1B13CDD8-781C-464C-9128-864A119CEE55}" srcOrd="2" destOrd="0" presId="urn:diagrams.loki3.com/VaryingWidthList+Icon"/>
    <dgm:cxn modelId="{8BF81A00-4EFA-473B-A3D6-8C9B476F1AC1}" type="presParOf" srcId="{7CA6DE33-1D48-448C-8BA4-7FF865D0B3AC}" destId="{BE146D1B-149C-4E30-9936-6B06215D6E7A}" srcOrd="3" destOrd="0" presId="urn:diagrams.loki3.com/VaryingWidthList+Icon"/>
    <dgm:cxn modelId="{1566016B-7D53-4D53-923D-CB14F85D55E2}" type="presParOf" srcId="{7CA6DE33-1D48-448C-8BA4-7FF865D0B3AC}" destId="{8A23DCFF-68EF-45BC-8B81-D438CBF64975}" srcOrd="4" destOrd="0" presId="urn:diagrams.loki3.com/VaryingWidthList+Icon"/>
    <dgm:cxn modelId="{C139CC11-3500-4962-A73B-8360AAB37B53}" type="presParOf" srcId="{7CA6DE33-1D48-448C-8BA4-7FF865D0B3AC}" destId="{E26857BB-E801-4D16-9B0C-7830D1ACEAEE}" srcOrd="5" destOrd="0" presId="urn:diagrams.loki3.com/VaryingWidthList+Icon"/>
    <dgm:cxn modelId="{B8231968-EEDE-4187-8109-43827B152D43}" type="presParOf" srcId="{7CA6DE33-1D48-448C-8BA4-7FF865D0B3AC}" destId="{285FC82F-A689-4270-9D0E-0EB83122CA24}" srcOrd="6" destOrd="0" presId="urn:diagrams.loki3.com/VaryingWidthList+Icon"/>
    <dgm:cxn modelId="{00FEA91B-EFA2-4999-9E7B-0A0EC81A4782}" type="presParOf" srcId="{7CA6DE33-1D48-448C-8BA4-7FF865D0B3AC}" destId="{089D2F85-2987-47B2-A5E9-38B87117AD5C}" srcOrd="7" destOrd="0" presId="urn:diagrams.loki3.com/VaryingWidthList+Icon"/>
    <dgm:cxn modelId="{60E50F46-11CC-44C1-A72F-71E22D5EF772}" type="presParOf" srcId="{7CA6DE33-1D48-448C-8BA4-7FF865D0B3AC}" destId="{9F5BC38E-AA2C-42D9-A1F1-B448E5C10EDF}" srcOrd="8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7F4A1-7D81-4749-9BCD-6344E248E1C3}">
      <dsp:nvSpPr>
        <dsp:cNvPr id="0" name=""/>
        <dsp:cNvSpPr/>
      </dsp:nvSpPr>
      <dsp:spPr>
        <a:xfrm rot="5400000">
          <a:off x="-205064" y="209080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Function</a:t>
          </a:r>
        </a:p>
      </dsp:txBody>
      <dsp:txXfrm rot="-5400000">
        <a:off x="1" y="482500"/>
        <a:ext cx="956967" cy="410129"/>
      </dsp:txXfrm>
    </dsp:sp>
    <dsp:sp modelId="{0D1AD79B-C67C-495B-98B2-886ADCEF7513}">
      <dsp:nvSpPr>
        <dsp:cNvPr id="0" name=""/>
        <dsp:cNvSpPr/>
      </dsp:nvSpPr>
      <dsp:spPr>
        <a:xfrm rot="5400000">
          <a:off x="4174637" y="-3213653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Evolution of treasury role and functions</a:t>
          </a:r>
        </a:p>
      </dsp:txBody>
      <dsp:txXfrm rot="-5400000">
        <a:off x="956967" y="47395"/>
        <a:ext cx="7280574" cy="801856"/>
      </dsp:txXfrm>
    </dsp:sp>
    <dsp:sp modelId="{6494DFB4-2A22-4D68-92AC-876C31F8DDCF}">
      <dsp:nvSpPr>
        <dsp:cNvPr id="0" name=""/>
        <dsp:cNvSpPr/>
      </dsp:nvSpPr>
      <dsp:spPr>
        <a:xfrm rot="5400000">
          <a:off x="-205064" y="1430890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IT</a:t>
          </a:r>
        </a:p>
      </dsp:txBody>
      <dsp:txXfrm rot="-5400000">
        <a:off x="1" y="1704310"/>
        <a:ext cx="956967" cy="410129"/>
      </dsp:txXfrm>
    </dsp:sp>
    <dsp:sp modelId="{F2ECB573-55E0-4987-9A32-E394E5AA07AA}">
      <dsp:nvSpPr>
        <dsp:cNvPr id="0" name=""/>
        <dsp:cNvSpPr/>
      </dsp:nvSpPr>
      <dsp:spPr>
        <a:xfrm rot="5400000">
          <a:off x="4174637" y="-1991843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3200" kern="1200" dirty="0">
              <a:latin typeface="Calibri" pitchFamily="34" charset="0"/>
              <a:cs typeface="Times New Roman" pitchFamily="18" charset="0"/>
            </a:rPr>
            <a:t>Use of information technologies in treasury operations</a:t>
          </a:r>
          <a:endParaRPr lang="en-US" sz="3200" kern="1200" dirty="0"/>
        </a:p>
      </dsp:txBody>
      <dsp:txXfrm rot="-5400000">
        <a:off x="956967" y="1269205"/>
        <a:ext cx="7280574" cy="801856"/>
      </dsp:txXfrm>
    </dsp:sp>
    <dsp:sp modelId="{0EB62167-D0C8-4CFB-B44D-EECB3E96FFA0}">
      <dsp:nvSpPr>
        <dsp:cNvPr id="0" name=""/>
        <dsp:cNvSpPr/>
      </dsp:nvSpPr>
      <dsp:spPr>
        <a:xfrm rot="5400000">
          <a:off x="-153924" y="2652701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Cash</a:t>
          </a:r>
        </a:p>
      </dsp:txBody>
      <dsp:txXfrm rot="-5400000">
        <a:off x="51141" y="2926121"/>
        <a:ext cx="956967" cy="410129"/>
      </dsp:txXfrm>
    </dsp:sp>
    <dsp:sp modelId="{D3BA68EF-E433-4B7B-A91A-C380F6BBD70E}">
      <dsp:nvSpPr>
        <dsp:cNvPr id="0" name=""/>
        <dsp:cNvSpPr/>
      </dsp:nvSpPr>
      <dsp:spPr>
        <a:xfrm rot="5400000">
          <a:off x="4174637" y="-841406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3200" kern="1200" dirty="0">
              <a:latin typeface="Calibri" pitchFamily="34" charset="0"/>
              <a:cs typeface="Times New Roman" pitchFamily="18" charset="0"/>
            </a:rPr>
            <a:t>Cash management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altLang="en-US" sz="3200" kern="1200" dirty="0">
            <a:latin typeface="Calibri" pitchFamily="34" charset="0"/>
            <a:cs typeface="Times New Roman" pitchFamily="18" charset="0"/>
          </a:endParaRPr>
        </a:p>
      </dsp:txBody>
      <dsp:txXfrm rot="-5400000">
        <a:off x="956967" y="2419642"/>
        <a:ext cx="7280574" cy="801856"/>
      </dsp:txXfrm>
    </dsp:sp>
    <dsp:sp modelId="{C295F131-C83E-45E8-8CF0-CBE051E9B18B}">
      <dsp:nvSpPr>
        <dsp:cNvPr id="0" name=""/>
        <dsp:cNvSpPr/>
      </dsp:nvSpPr>
      <dsp:spPr>
        <a:xfrm rot="5400000">
          <a:off x="-205064" y="3874511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A/R</a:t>
          </a:r>
        </a:p>
      </dsp:txBody>
      <dsp:txXfrm rot="-5400000">
        <a:off x="1" y="4147931"/>
        <a:ext cx="956967" cy="410129"/>
      </dsp:txXfrm>
    </dsp:sp>
    <dsp:sp modelId="{430734FC-AC1F-4007-BF49-F1BE428C4A6F}">
      <dsp:nvSpPr>
        <dsp:cNvPr id="0" name=""/>
        <dsp:cNvSpPr/>
      </dsp:nvSpPr>
      <dsp:spPr>
        <a:xfrm rot="5400000">
          <a:off x="4174637" y="451777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3200" kern="1200" dirty="0">
              <a:latin typeface="Calibri" pitchFamily="34" charset="0"/>
              <a:cs typeface="Times New Roman" pitchFamily="18" charset="0"/>
            </a:rPr>
            <a:t>Accounting and reporting in the public sector</a:t>
          </a:r>
          <a:endParaRPr lang="en-US" sz="3200" kern="1200" dirty="0"/>
        </a:p>
      </dsp:txBody>
      <dsp:txXfrm rot="-5400000">
        <a:off x="956967" y="3712825"/>
        <a:ext cx="7280574" cy="801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83449-E04B-496F-BA7D-ED80AAAEE3A0}">
      <dsp:nvSpPr>
        <dsp:cNvPr id="0" name=""/>
        <dsp:cNvSpPr/>
      </dsp:nvSpPr>
      <dsp:spPr>
        <a:xfrm rot="5400000">
          <a:off x="5023252" y="-2060596"/>
          <a:ext cx="114575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ru-RU" sz="20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1</a:t>
          </a:r>
          <a:r>
            <a:rPr kumimoji="0" lang="en-US" sz="20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 </a:t>
          </a: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 TCOP Plenary meeting with participation of 44 TCOP members from 15 countries </a:t>
          </a:r>
          <a:r>
            <a:rPr kumimoji="0" lang="ru-RU" sz="2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(</a:t>
          </a:r>
          <a:r>
            <a:rPr kumimoji="0" lang="en-US" sz="2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Tirana</a:t>
          </a:r>
          <a:r>
            <a:rPr kumimoji="0" lang="ru-RU" sz="2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rPr>
            <a:t> 2018)</a:t>
          </a:r>
          <a:endParaRPr lang="en-US" sz="2000" kern="1200" dirty="0"/>
        </a:p>
      </dsp:txBody>
      <dsp:txXfrm rot="-5400000">
        <a:off x="2962656" y="55931"/>
        <a:ext cx="5211013" cy="1033888"/>
      </dsp:txXfrm>
    </dsp:sp>
    <dsp:sp modelId="{C314A7ED-A91B-4096-B6ED-5D171C4158DD}">
      <dsp:nvSpPr>
        <dsp:cNvPr id="0" name=""/>
        <dsp:cNvSpPr/>
      </dsp:nvSpPr>
      <dsp:spPr>
        <a:xfrm>
          <a:off x="0" y="60348"/>
          <a:ext cx="2962656" cy="10252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TCOP Plenary meetings</a:t>
          </a:r>
        </a:p>
      </dsp:txBody>
      <dsp:txXfrm>
        <a:off x="50047" y="110395"/>
        <a:ext cx="2862562" cy="925128"/>
      </dsp:txXfrm>
    </dsp:sp>
    <dsp:sp modelId="{39E8FF0F-EA50-4B9D-AE55-13F14B96B741}">
      <dsp:nvSpPr>
        <dsp:cNvPr id="0" name=""/>
        <dsp:cNvSpPr/>
      </dsp:nvSpPr>
      <dsp:spPr>
        <a:xfrm rot="5400000">
          <a:off x="5120875" y="-785893"/>
          <a:ext cx="95050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u="sng" kern="1200" dirty="0"/>
            <a:t>3</a:t>
          </a:r>
          <a:r>
            <a:rPr lang="ru-RU" sz="2000" kern="1200" dirty="0"/>
            <a:t> </a:t>
          </a:r>
          <a:r>
            <a:rPr lang="en-US" sz="2000" kern="1200" dirty="0"/>
            <a:t>small format workshops </a:t>
          </a:r>
          <a:r>
            <a:rPr lang="ru-RU" sz="2000" kern="1200" dirty="0"/>
            <a:t>(</a:t>
          </a:r>
          <a:r>
            <a:rPr lang="en-US" sz="2000" b="1" kern="1200" dirty="0"/>
            <a:t>Chisinau</a:t>
          </a:r>
          <a:r>
            <a:rPr lang="ru-RU" sz="2000" kern="1200" dirty="0"/>
            <a:t> </a:t>
          </a:r>
          <a:r>
            <a:rPr lang="en-US" sz="2000" b="1" kern="1200" dirty="0"/>
            <a:t>and Baku</a:t>
          </a:r>
          <a:r>
            <a:rPr lang="ru-RU" sz="2000" kern="1200" dirty="0"/>
            <a:t>), </a:t>
          </a:r>
          <a:r>
            <a:rPr lang="en-US" sz="2000" kern="1200" dirty="0"/>
            <a:t>with participation of</a:t>
          </a:r>
          <a:r>
            <a:rPr lang="ru-RU" sz="2000" kern="1200" dirty="0"/>
            <a:t>  116 </a:t>
          </a:r>
          <a:r>
            <a:rPr lang="en-US" sz="2000" kern="1200" dirty="0"/>
            <a:t>TCOP members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 rot="-5400000">
        <a:off x="2962655" y="1418727"/>
        <a:ext cx="5220544" cy="857704"/>
      </dsp:txXfrm>
    </dsp:sp>
    <dsp:sp modelId="{F5260018-36B2-4B62-B3D4-6808BD49C051}">
      <dsp:nvSpPr>
        <dsp:cNvPr id="0" name=""/>
        <dsp:cNvSpPr/>
      </dsp:nvSpPr>
      <dsp:spPr>
        <a:xfrm>
          <a:off x="0" y="1246970"/>
          <a:ext cx="2962656" cy="12012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Small format workshops</a:t>
          </a:r>
        </a:p>
      </dsp:txBody>
      <dsp:txXfrm>
        <a:off x="58639" y="1305609"/>
        <a:ext cx="2845378" cy="1083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83449-E04B-496F-BA7D-ED80AAAEE3A0}">
      <dsp:nvSpPr>
        <dsp:cNvPr id="0" name=""/>
        <dsp:cNvSpPr/>
      </dsp:nvSpPr>
      <dsp:spPr>
        <a:xfrm rot="5400000">
          <a:off x="5017931" y="-1857010"/>
          <a:ext cx="1210639" cy="52126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b="1" u="sng" kern="1200" dirty="0"/>
            <a:t>3 </a:t>
          </a:r>
          <a:r>
            <a:rPr lang="en-US" sz="2000" b="0" u="none" kern="1200" dirty="0"/>
            <a:t>v</a:t>
          </a:r>
          <a:r>
            <a:rPr lang="en-US" sz="2000" u="none" kern="1200" dirty="0"/>
            <a:t>ideoconferences with participation of </a:t>
          </a:r>
          <a:r>
            <a:rPr lang="en-US" sz="2000" kern="1200" dirty="0"/>
            <a:t>54</a:t>
          </a:r>
          <a:r>
            <a:rPr lang="ru-RU" sz="2000" kern="1200" dirty="0"/>
            <a:t> </a:t>
          </a:r>
          <a:r>
            <a:rPr lang="en-US" sz="2000" kern="1200" dirty="0"/>
            <a:t>TCOP members</a:t>
          </a:r>
        </a:p>
      </dsp:txBody>
      <dsp:txXfrm rot="-5400000">
        <a:off x="3016905" y="203115"/>
        <a:ext cx="5153594" cy="1092441"/>
      </dsp:txXfrm>
    </dsp:sp>
    <dsp:sp modelId="{C314A7ED-A91B-4096-B6ED-5D171C4158DD}">
      <dsp:nvSpPr>
        <dsp:cNvPr id="0" name=""/>
        <dsp:cNvSpPr/>
      </dsp:nvSpPr>
      <dsp:spPr>
        <a:xfrm>
          <a:off x="0" y="85"/>
          <a:ext cx="3014084" cy="15000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Thematic videoconferences</a:t>
          </a:r>
        </a:p>
      </dsp:txBody>
      <dsp:txXfrm>
        <a:off x="73229" y="73314"/>
        <a:ext cx="2867626" cy="1353638"/>
      </dsp:txXfrm>
    </dsp:sp>
    <dsp:sp modelId="{39E8FF0F-EA50-4B9D-AE55-13F14B96B741}">
      <dsp:nvSpPr>
        <dsp:cNvPr id="0" name=""/>
        <dsp:cNvSpPr/>
      </dsp:nvSpPr>
      <dsp:spPr>
        <a:xfrm rot="5400000">
          <a:off x="4974201" y="-355363"/>
          <a:ext cx="1243852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4 </a:t>
          </a:r>
          <a:r>
            <a:rPr lang="en-US" sz="2000" kern="1200" dirty="0"/>
            <a:t>ExCom meetings </a:t>
          </a:r>
          <a:r>
            <a:rPr lang="ru-RU" sz="2000" kern="1200" dirty="0"/>
            <a:t>(</a:t>
          </a:r>
          <a:r>
            <a:rPr lang="en-US" sz="2000" kern="1200" dirty="0"/>
            <a:t>including 3 videoconferences and a face-to-face meeting in Tirana</a:t>
          </a:r>
          <a:r>
            <a:rPr lang="ru-RU" sz="2000" kern="1200" dirty="0"/>
            <a:t>)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 rot="-5400000">
        <a:off x="2962655" y="1716903"/>
        <a:ext cx="5206224" cy="1122412"/>
      </dsp:txXfrm>
    </dsp:sp>
    <dsp:sp modelId="{F5260018-36B2-4B62-B3D4-6808BD49C051}">
      <dsp:nvSpPr>
        <dsp:cNvPr id="0" name=""/>
        <dsp:cNvSpPr/>
      </dsp:nvSpPr>
      <dsp:spPr>
        <a:xfrm>
          <a:off x="0" y="1603974"/>
          <a:ext cx="2962656" cy="13482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Executive Committee</a:t>
          </a:r>
        </a:p>
      </dsp:txBody>
      <dsp:txXfrm>
        <a:off x="65817" y="1669791"/>
        <a:ext cx="2831022" cy="12166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E91D1-C6A2-423B-A178-9D105BD649ED}">
      <dsp:nvSpPr>
        <dsp:cNvPr id="0" name=""/>
        <dsp:cNvSpPr/>
      </dsp:nvSpPr>
      <dsp:spPr>
        <a:xfrm>
          <a:off x="-6595495" y="-1008637"/>
          <a:ext cx="7850049" cy="7850049"/>
        </a:xfrm>
        <a:prstGeom prst="blockArc">
          <a:avLst>
            <a:gd name="adj1" fmla="val 18900000"/>
            <a:gd name="adj2" fmla="val 2700000"/>
            <a:gd name="adj3" fmla="val 27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BB0BCE-4185-4D80-A46F-C83E4E8F2618}">
      <dsp:nvSpPr>
        <dsp:cNvPr id="0" name=""/>
        <dsp:cNvSpPr/>
      </dsp:nvSpPr>
      <dsp:spPr>
        <a:xfrm>
          <a:off x="739595" y="158528"/>
          <a:ext cx="7715038" cy="1152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24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>
              <a:solidFill>
                <a:schemeClr val="tx1"/>
              </a:solidFill>
            </a:rPr>
            <a:t>Cash Management </a:t>
          </a:r>
          <a:r>
            <a:rPr lang="en-US" sz="2800" b="1" i="1" u="none" kern="1200" dirty="0">
              <a:solidFill>
                <a:schemeClr val="tx1"/>
              </a:solidFill>
            </a:rPr>
            <a:t>Group</a:t>
          </a:r>
          <a:r>
            <a:rPr lang="ru-RU" sz="2800" kern="1200" dirty="0">
              <a:solidFill>
                <a:schemeClr val="bg1"/>
              </a:solidFill>
            </a:rPr>
            <a:t>(13 </a:t>
          </a:r>
          <a:r>
            <a:rPr lang="en-US" sz="2800" kern="1200" dirty="0">
              <a:solidFill>
                <a:schemeClr val="bg1"/>
              </a:solidFill>
            </a:rPr>
            <a:t>countries</a:t>
          </a:r>
          <a:r>
            <a:rPr lang="ru-RU" sz="2800" kern="1200" dirty="0">
              <a:solidFill>
                <a:schemeClr val="bg1"/>
              </a:solidFill>
            </a:rPr>
            <a:t>). </a:t>
          </a:r>
        </a:p>
      </dsp:txBody>
      <dsp:txXfrm>
        <a:off x="739595" y="158528"/>
        <a:ext cx="7715038" cy="1152043"/>
      </dsp:txXfrm>
    </dsp:sp>
    <dsp:sp modelId="{DBF7F9AF-339B-4B88-8091-5F611B224A46}">
      <dsp:nvSpPr>
        <dsp:cNvPr id="0" name=""/>
        <dsp:cNvSpPr/>
      </dsp:nvSpPr>
      <dsp:spPr>
        <a:xfrm>
          <a:off x="0" y="230533"/>
          <a:ext cx="1121642" cy="1121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E37E5-4E7D-4B09-A4B0-046A08CD0D5F}">
      <dsp:nvSpPr>
        <dsp:cNvPr id="0" name=""/>
        <dsp:cNvSpPr/>
      </dsp:nvSpPr>
      <dsp:spPr>
        <a:xfrm>
          <a:off x="1170924" y="1794628"/>
          <a:ext cx="7200587" cy="8973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243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>
              <a:solidFill>
                <a:prstClr val="black"/>
              </a:solidFill>
            </a:rPr>
            <a:t>Use of IT in Treasury Operations </a:t>
          </a:r>
          <a:r>
            <a:rPr lang="en-US" sz="2700" b="1" i="1" kern="1200" dirty="0">
              <a:solidFill>
                <a:prstClr val="black"/>
              </a:solidFill>
            </a:rPr>
            <a:t>Group </a:t>
          </a:r>
          <a:r>
            <a:rPr lang="ru-RU" sz="2700" kern="1200" dirty="0">
              <a:solidFill>
                <a:schemeClr val="bg1"/>
              </a:solidFill>
            </a:rPr>
            <a:t>(11 </a:t>
          </a:r>
          <a:r>
            <a:rPr lang="en-US" sz="2700" kern="1200" dirty="0">
              <a:solidFill>
                <a:schemeClr val="bg1"/>
              </a:solidFill>
            </a:rPr>
            <a:t>countries</a:t>
          </a:r>
          <a:r>
            <a:rPr lang="ru-RU" sz="2700" kern="1200" dirty="0">
              <a:solidFill>
                <a:schemeClr val="bg1"/>
              </a:solidFill>
            </a:rPr>
            <a:t>)</a:t>
          </a:r>
          <a:endParaRPr lang="en-US" sz="2700" kern="1200" dirty="0"/>
        </a:p>
      </dsp:txBody>
      <dsp:txXfrm>
        <a:off x="1170924" y="1794628"/>
        <a:ext cx="7200587" cy="897314"/>
      </dsp:txXfrm>
    </dsp:sp>
    <dsp:sp modelId="{7D9DA41F-1504-4840-B945-25A16340B9A7}">
      <dsp:nvSpPr>
        <dsp:cNvPr id="0" name=""/>
        <dsp:cNvSpPr/>
      </dsp:nvSpPr>
      <dsp:spPr>
        <a:xfrm>
          <a:off x="610102" y="1682463"/>
          <a:ext cx="1121642" cy="1121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14F17-3369-452E-A712-00FC18351035}">
      <dsp:nvSpPr>
        <dsp:cNvPr id="0" name=""/>
        <dsp:cNvSpPr/>
      </dsp:nvSpPr>
      <dsp:spPr>
        <a:xfrm>
          <a:off x="1170924" y="3140832"/>
          <a:ext cx="7200587" cy="8973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243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u="none" kern="1200" dirty="0">
              <a:solidFill>
                <a:schemeClr val="tx1"/>
              </a:solidFill>
            </a:rPr>
            <a:t>Public Sector Accounting and Reporting</a:t>
          </a:r>
          <a:r>
            <a:rPr lang="en-US" sz="2700" b="1" i="1" u="none" kern="1200" dirty="0">
              <a:solidFill>
                <a:schemeClr val="tx1"/>
              </a:solidFill>
            </a:rPr>
            <a:t> Group </a:t>
          </a:r>
          <a:r>
            <a:rPr lang="ru-RU" sz="2700" kern="1200" dirty="0">
              <a:solidFill>
                <a:schemeClr val="bg1"/>
              </a:solidFill>
            </a:rPr>
            <a:t>(14 </a:t>
          </a:r>
          <a:r>
            <a:rPr lang="en-US" sz="2700" kern="1200" dirty="0">
              <a:solidFill>
                <a:schemeClr val="bg1"/>
              </a:solidFill>
            </a:rPr>
            <a:t>countries</a:t>
          </a:r>
          <a:r>
            <a:rPr lang="ru-RU" sz="2700" kern="1200" dirty="0">
              <a:solidFill>
                <a:schemeClr val="bg1"/>
              </a:solidFill>
            </a:rPr>
            <a:t>)</a:t>
          </a:r>
        </a:p>
      </dsp:txBody>
      <dsp:txXfrm>
        <a:off x="1170924" y="3140832"/>
        <a:ext cx="7200587" cy="897314"/>
      </dsp:txXfrm>
    </dsp:sp>
    <dsp:sp modelId="{3F75383A-2384-47BB-BDBC-8F12B2B378ED}">
      <dsp:nvSpPr>
        <dsp:cNvPr id="0" name=""/>
        <dsp:cNvSpPr/>
      </dsp:nvSpPr>
      <dsp:spPr>
        <a:xfrm>
          <a:off x="613198" y="3248970"/>
          <a:ext cx="1121642" cy="1121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0AD64-75F6-438F-A6AF-9715A6B0584A}">
      <dsp:nvSpPr>
        <dsp:cNvPr id="0" name=""/>
        <dsp:cNvSpPr/>
      </dsp:nvSpPr>
      <dsp:spPr>
        <a:xfrm>
          <a:off x="656473" y="4487037"/>
          <a:ext cx="7715038" cy="8973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243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Evolution of Treasury Role and Functions </a:t>
          </a:r>
          <a:r>
            <a:rPr lang="en-US" sz="2700" b="1" i="1" kern="1200" dirty="0">
              <a:solidFill>
                <a:schemeClr val="tx1"/>
              </a:solidFill>
            </a:rPr>
            <a:t>Group</a:t>
          </a:r>
          <a:r>
            <a:rPr lang="en-US" sz="2700" kern="1200" dirty="0">
              <a:solidFill>
                <a:schemeClr val="tx1"/>
              </a:solidFill>
            </a:rPr>
            <a:t> </a:t>
          </a:r>
          <a:r>
            <a:rPr lang="ru-RU" sz="2700" kern="1200" dirty="0">
              <a:solidFill>
                <a:schemeClr val="bg1"/>
              </a:solidFill>
            </a:rPr>
            <a:t>(15 </a:t>
          </a:r>
          <a:r>
            <a:rPr lang="en-US" sz="2700" kern="1200" dirty="0">
              <a:solidFill>
                <a:schemeClr val="bg1"/>
              </a:solidFill>
            </a:rPr>
            <a:t>countries</a:t>
          </a:r>
          <a:r>
            <a:rPr lang="ru-RU" sz="2700" kern="1200" dirty="0">
              <a:solidFill>
                <a:schemeClr val="bg1"/>
              </a:solidFill>
            </a:rPr>
            <a:t>)</a:t>
          </a:r>
          <a:endParaRPr lang="en-US" sz="2700" kern="1200" dirty="0">
            <a:solidFill>
              <a:schemeClr val="bg1"/>
            </a:solidFill>
          </a:endParaRPr>
        </a:p>
      </dsp:txBody>
      <dsp:txXfrm>
        <a:off x="656473" y="4487037"/>
        <a:ext cx="7715038" cy="897314"/>
      </dsp:txXfrm>
    </dsp:sp>
    <dsp:sp modelId="{5AF7E48D-6520-4D97-B6CE-26940C6B27F6}">
      <dsp:nvSpPr>
        <dsp:cNvPr id="0" name=""/>
        <dsp:cNvSpPr/>
      </dsp:nvSpPr>
      <dsp:spPr>
        <a:xfrm>
          <a:off x="0" y="4571631"/>
          <a:ext cx="1121642" cy="1121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645E5-9DF5-412B-9136-B5A133F442BD}">
      <dsp:nvSpPr>
        <dsp:cNvPr id="0" name=""/>
        <dsp:cNvSpPr/>
      </dsp:nvSpPr>
      <dsp:spPr>
        <a:xfrm>
          <a:off x="0" y="5275"/>
          <a:ext cx="8208912" cy="109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Integration of budget classification and chart of accounts, success stories from TCOP countries, 2014</a:t>
          </a:r>
          <a:endParaRPr lang="ru-RU" sz="2400" b="1" kern="1200" dirty="0">
            <a:solidFill>
              <a:srgbClr val="FFFF00"/>
            </a:solidFill>
            <a:latin typeface="Calibri" pitchFamily="34" charset="0"/>
            <a:cs typeface="Times New Roman" pitchFamily="18" charset="0"/>
          </a:endParaRPr>
        </a:p>
      </dsp:txBody>
      <dsp:txXfrm>
        <a:off x="0" y="5275"/>
        <a:ext cx="8208912" cy="1091938"/>
      </dsp:txXfrm>
    </dsp:sp>
    <dsp:sp modelId="{1B13CDD8-781C-464C-9128-864A119CEE55}">
      <dsp:nvSpPr>
        <dsp:cNvPr id="0" name=""/>
        <dsp:cNvSpPr/>
      </dsp:nvSpPr>
      <dsp:spPr>
        <a:xfrm>
          <a:off x="0" y="1151810"/>
          <a:ext cx="8208912" cy="109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Final report on activities of the TCOP Asset Management thematic group, 2015</a:t>
          </a:r>
          <a:r>
            <a:rPr lang="ru-RU" sz="2400" b="1" kern="1200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.</a:t>
          </a:r>
          <a:endParaRPr lang="en-US" sz="2400" kern="1200" dirty="0"/>
        </a:p>
      </dsp:txBody>
      <dsp:txXfrm>
        <a:off x="0" y="1151810"/>
        <a:ext cx="8208912" cy="1091938"/>
      </dsp:txXfrm>
    </dsp:sp>
    <dsp:sp modelId="{8A23DCFF-68EF-45BC-8B81-D438CBF64975}">
      <dsp:nvSpPr>
        <dsp:cNvPr id="0" name=""/>
        <dsp:cNvSpPr/>
      </dsp:nvSpPr>
      <dsp:spPr>
        <a:xfrm>
          <a:off x="0" y="2298346"/>
          <a:ext cx="8208912" cy="109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b="1" kern="1200" dirty="0">
            <a:solidFill>
              <a:schemeClr val="bg1"/>
            </a:solidFill>
            <a:latin typeface="Calibri" pitchFamily="34" charset="0"/>
            <a:cs typeface="Times New Roman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Calibri" pitchFamily="34" charset="0"/>
              <a:cs typeface="Times New Roman" pitchFamily="18" charset="0"/>
            </a:rPr>
            <a:t>Practical guidelines on consolidation of financial reports, 2016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Calibri" pitchFamily="34" charset="0"/>
              <a:cs typeface="Times New Roman" pitchFamily="18" charset="0"/>
            </a:rPr>
            <a:t> </a:t>
          </a:r>
          <a:endParaRPr lang="ru-RU" sz="2400" b="1" kern="1200" dirty="0">
            <a:solidFill>
              <a:schemeClr val="bg1"/>
            </a:solidFill>
            <a:latin typeface="Calibri" pitchFamily="34" charset="0"/>
            <a:cs typeface="Times New Roman" pitchFamily="18" charset="0"/>
          </a:endParaRPr>
        </a:p>
      </dsp:txBody>
      <dsp:txXfrm>
        <a:off x="0" y="2298346"/>
        <a:ext cx="8208912" cy="1091938"/>
      </dsp:txXfrm>
    </dsp:sp>
    <dsp:sp modelId="{285FC82F-A689-4270-9D0E-0EB83122CA24}">
      <dsp:nvSpPr>
        <dsp:cNvPr id="0" name=""/>
        <dsp:cNvSpPr/>
      </dsp:nvSpPr>
      <dsp:spPr>
        <a:xfrm>
          <a:off x="0" y="3444882"/>
          <a:ext cx="8208912" cy="109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Report on the results of the survey on Treasury Single Account Operation Practices in PEMPAL member countries</a:t>
          </a:r>
          <a:r>
            <a:rPr lang="ru-RU" sz="2400" b="1" kern="1200" dirty="0">
              <a:solidFill>
                <a:schemeClr val="tx1"/>
              </a:solidFill>
              <a:latin typeface="Calibri" pitchFamily="34" charset="0"/>
              <a:cs typeface="Times New Roman" pitchFamily="18" charset="0"/>
            </a:rPr>
            <a:t>, 2016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0" y="3444882"/>
        <a:ext cx="8208912" cy="1091938"/>
      </dsp:txXfrm>
    </dsp:sp>
    <dsp:sp modelId="{9F5BC38E-AA2C-42D9-A1F1-B448E5C10EDF}">
      <dsp:nvSpPr>
        <dsp:cNvPr id="0" name=""/>
        <dsp:cNvSpPr/>
      </dsp:nvSpPr>
      <dsp:spPr>
        <a:xfrm>
          <a:off x="0" y="4595820"/>
          <a:ext cx="8208912" cy="109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C00000"/>
              </a:solidFill>
              <a:latin typeface="Calibri" pitchFamily="34" charset="0"/>
              <a:cs typeface="Times New Roman" pitchFamily="18" charset="0"/>
            </a:rPr>
            <a:t>Note on Service Agreements with Central Banks, 2017</a:t>
          </a:r>
          <a:endParaRPr lang="ru-RU" sz="2400" b="1" kern="1200" dirty="0">
            <a:solidFill>
              <a:srgbClr val="C00000"/>
            </a:solidFill>
            <a:latin typeface="Calibri" pitchFamily="34" charset="0"/>
            <a:cs typeface="Times New Roman" pitchFamily="18" charset="0"/>
          </a:endParaRPr>
        </a:p>
      </dsp:txBody>
      <dsp:txXfrm>
        <a:off x="0" y="4595820"/>
        <a:ext cx="8208912" cy="1091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VaryingWidthList+Icon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965568-4B26-4E76-9FFE-A0C1EB8123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BF504-35D5-4AA8-8135-5308B8D93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A7E4FF-6F7D-4EFC-94B8-25408FF614E4}" type="datetimeFigureOut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EC86B-6301-4841-8D54-1FF92ADE2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2FCF0-A9D2-4AB9-B2AF-DAFC878B55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923AB57-73ED-4646-BA41-AF6CA58E6A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328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83B9CC-795D-4465-B669-4917F9AC48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46252-E9B0-4FDC-842B-D7F9BEA37D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72D9E6-38EE-45E6-9C81-B4D91A002BE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C19525E-C953-4653-B69E-40DA2DD626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2B0B63E-2F93-435B-950A-2F3AF57FF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u-R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3D671-061C-4FE4-9F3B-82F8552F3F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13705-6F84-4987-AE37-9784306FC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9DF7E5C-DC66-4C1C-B4FB-0CAAA5882F0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8318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DE81DE58-5716-4EAE-B481-0C7BBE8645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5E1B36BA-56C9-444E-8090-37788583EF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ED49A56A-488B-42B8-BC48-79128528A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E071FE-9F4F-43F2-90E8-3E9B042A45C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83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E9752B9B-9F62-4880-9F09-E1F3C2CC10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FCC8D2C-7348-469C-BECD-FB23EDBC59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FB27418-3CB7-4775-8777-AA76330706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DC070C-ED54-42BA-83F1-3E203631B971}" type="slidenum">
              <a:rPr lang="ru-RU" altLang="en-US" smtClean="0"/>
              <a:pPr/>
              <a:t>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37236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01617F1B-CEBA-4DBF-91F4-B2EBEE06E3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7BF312CF-97B3-4F69-9447-B25297BD42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/>
              <a:t>Краткая характеристика (демонстрация) нового вебсайта</a:t>
            </a:r>
            <a:r>
              <a:rPr lang="en-US" altLang="en-US"/>
              <a:t> </a:t>
            </a:r>
            <a:r>
              <a:rPr lang="ro-RO" altLang="en-US"/>
              <a:t>PEMPAL</a:t>
            </a:r>
            <a:r>
              <a:rPr lang="ru-RU" altLang="en-US"/>
              <a:t>. Со слайда есть гиперлинк на сайт </a:t>
            </a:r>
            <a:r>
              <a:rPr lang="en-US" altLang="en-US"/>
              <a:t>PEMPAL</a:t>
            </a:r>
            <a:r>
              <a:rPr lang="ru-RU" altLang="en-US"/>
              <a:t>. Отметить особо библиотеку, и показать где находится информация о мероприятиях КС. Упомянуть про Новости, анонсы мероприятий и 3 языка сайта. В конце упомянуть еще раз про Продукты знаний и показать где размещены на сайте. </a:t>
            </a:r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FC93C6C4-221F-4DC8-B8CD-56A6DCFE4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A5CBE4-3E9C-43D0-B7A3-EB1720B18B92}" type="slidenum">
              <a:rPr lang="ru-RU" altLang="en-US"/>
              <a:pPr/>
              <a:t>12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83238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3B88A3AD-B000-4EC8-B3C5-4B0A4CD721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C77C149C-D77E-4342-A750-C5260B782F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D8C1677B-1410-42D9-9318-B2D2FC8C6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F7C171-E066-4248-97E7-20A0FBAD629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05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43642-FB17-48D7-803C-219FF3D6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5A7A-1FE8-4D4B-A430-54AB1835E4B2}" type="datetime1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11A5-AA64-461C-90C2-77C7BF04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D668-49B4-4318-A13F-A0283E4B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9D797-9F56-4AE8-A74E-42CF7EF471E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08114503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04BBF-A9F7-4F89-8EAA-A35EE109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F2E29-1A85-4EF0-B9D1-22B1B169E09E}" type="datetime1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511C-0118-4CB9-9C72-7841DEEB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435D6-AEE4-4F23-B1B8-39052ED5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C14C8-053A-47ED-A7C2-E42550A6AE4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3936207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0DA8-9E8C-4074-81DC-E333BACE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ED00-5DD7-4A7C-9626-6AAF77450D7A}" type="datetime1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1E923-A684-4D96-9CD5-23A50281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24E27-857D-4ADA-81E2-264C602F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2AC7-BC8A-4658-A615-E08F026C6B8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85769401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E1371-6BB2-49BB-9AE0-14A23F04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484DE-9C7A-44A7-A0DA-8BD06BCA19EA}" type="datetime1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012B0-E4BD-4C82-8AB2-152E7D0A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38B9B-6C09-42AE-8840-3265E1B6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BA1C-9A8B-436B-A337-6A2CE014F20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13769266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D5AEE-4435-4ACE-900E-F67FB8C3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C76F5-B9FA-46EA-AEED-19AA729F8067}" type="datetime1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1E367-DFB8-4FCE-AFC8-439DEBAF2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3357E-28B8-4BA4-8546-2766B9FB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83698-28FF-4065-AC9A-207A8CB5EBC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86305286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194372-DC83-4BFB-BAFA-FB91F973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0702-D5C5-4B7E-B60E-B5DC0865EFBF}" type="datetime1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248320-515C-4425-9250-9E0114E1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DFFC55-0B97-4C68-86B0-18F95CCC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418F8-84FD-42E0-B491-ADE85CC8EC4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27796653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56A3ED-CC2E-4EE9-832B-FFFE5AE5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D90CD-9806-404D-B311-33D92C88CCF4}" type="datetime1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8CB449-5A5C-4757-B581-B6F97B72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8568A1-CF8F-40AB-85CF-1DD294E0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1F442-4DE3-428D-A66D-F30CB2634F7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3963995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F81F96-05DC-40AE-873F-01C17321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4E8-7B69-489D-8072-3BC09E24720C}" type="datetime1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7CED54-580B-45A5-9AF9-560167AE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A1CC6F-9496-4031-B774-1DDF46F7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362E0-FDCA-47E4-960D-E662169949D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3086794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ABF9AF-8CDB-43C5-8262-7892F930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5F88-590A-4335-8949-E6B64C77D23A}" type="datetime1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856491-1FBD-4CFF-8A07-47971B205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9C3611-9C79-44E9-B521-6A4822BD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108D4-C678-4E98-A71C-22CA1C22B5B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9618515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B7CA46-7ABE-45EF-ACB1-0A1941CC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E02A2-3C46-4430-A403-38FCBC11EB3D}" type="datetime1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0A4B39-0D77-4F96-9DFA-DE1380C6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9D8E61-0B07-4353-9E7F-3B476A76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18A1A-4226-4868-9C6C-355BD25A3F5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86051702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48A80E-EBE2-4661-ABE9-20A7778C6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15386-E553-4C6C-9F65-43A280330DB8}" type="datetime1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8689A4-F474-4864-A74C-A43A9E2B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0CA169-376F-4433-91D0-789528BF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6CBC5-D85D-4A10-A4EC-6B25584D667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3233764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814A80D-FAF6-49FE-B61F-74E88BDBDE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E359D2A-813A-4B2F-A5F1-229F899130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05D9-E884-4DF1-8592-FFF919CA4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29B569-7426-41FA-8FC3-7F4FE12D0646}" type="datetime1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FCEE1-1BA8-4BC0-9398-40D09E972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F3ADE-E208-4798-8699-389EBCB7C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541A2D-ED5A-4864-A429-27F6C096175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 dir="r"/>
    <p:sndAc>
      <p:stSnd>
        <p:snd r:embed="rId13" name="coin.wav"/>
      </p:stSnd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C:\Users\Home\Desktop\pempal-flags.jpg">
            <a:extLst>
              <a:ext uri="{FF2B5EF4-FFF2-40B4-BE49-F238E27FC236}">
                <a16:creationId xmlns:a16="http://schemas.microsoft.com/office/drawing/2014/main" id="{3440C0EC-59F1-40AD-A866-CA352EA5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3375"/>
            <a:ext cx="7315200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4392E03-9C3B-4BED-8145-D7F5A6972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1714500"/>
            <a:ext cx="4114800" cy="3429000"/>
          </a:xfrm>
        </p:spPr>
        <p:txBody>
          <a:bodyPr>
            <a:normAutofit/>
          </a:bodyPr>
          <a:lstStyle/>
          <a:p>
            <a:pPr lvl="1">
              <a:buFont typeface="Arial" charset="0"/>
              <a:buNone/>
              <a:defRPr/>
            </a:pPr>
            <a:r>
              <a:rPr lang="bs-Latn-BA" sz="4400" b="1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0A846D1C-4D34-422A-AB57-1623F7D3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015456" y="3015456"/>
            <a:ext cx="6858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Slide Number Placeholder 5">
            <a:extLst>
              <a:ext uri="{FF2B5EF4-FFF2-40B4-BE49-F238E27FC236}">
                <a16:creationId xmlns:a16="http://schemas.microsoft.com/office/drawing/2014/main" id="{06D23B3B-B00F-4167-82F0-8E3080C3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9C0696-35EC-4ED9-9338-679E99A76DF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6">
            <a:extLst>
              <a:ext uri="{FF2B5EF4-FFF2-40B4-BE49-F238E27FC236}">
                <a16:creationId xmlns:a16="http://schemas.microsoft.com/office/drawing/2014/main" id="{3706F680-8173-4884-9241-E3A0CC9A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211888"/>
            <a:ext cx="7593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Arial" panose="020B0604020202020204" pitchFamily="34" charset="0"/>
              </a:rPr>
              <a:t>Budapest, Hungary</a:t>
            </a:r>
            <a:endParaRPr lang="ru-RU" altLang="en-US" sz="18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Arial" panose="020B0604020202020204" pitchFamily="34" charset="0"/>
              </a:rPr>
              <a:t>July 5, 201</a:t>
            </a:r>
            <a:r>
              <a:rPr lang="ru-RU" altLang="en-US" sz="1800" b="1" dirty="0">
                <a:solidFill>
                  <a:srgbClr val="0070C0"/>
                </a:solidFill>
                <a:latin typeface="Arial" panose="020B0604020202020204" pitchFamily="34" charset="0"/>
              </a:rPr>
              <a:t>8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4103" name="Picture 2">
            <a:extLst>
              <a:ext uri="{FF2B5EF4-FFF2-40B4-BE49-F238E27FC236}">
                <a16:creationId xmlns:a16="http://schemas.microsoft.com/office/drawing/2014/main" id="{3626E71A-5F36-476E-8CDD-1118FA54F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21163"/>
            <a:ext cx="13144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3F8E707-FDBD-4B53-8F18-2F8ED28E0D3D}"/>
              </a:ext>
            </a:extLst>
          </p:cNvPr>
          <p:cNvSpPr/>
          <p:nvPr/>
        </p:nvSpPr>
        <p:spPr>
          <a:xfrm>
            <a:off x="3089275" y="2205038"/>
            <a:ext cx="3879850" cy="1736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/>
              <a:t>TCOP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/>
              <a:t>Results and Plans for the Future</a:t>
            </a:r>
            <a:endParaRPr lang="ru-RU" sz="3000" dirty="0"/>
          </a:p>
        </p:txBody>
      </p:sp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53C1B6D4-4D5D-4D3B-BAC1-A100E2AA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19050"/>
            <a:ext cx="8231188" cy="765275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Main Results of the </a:t>
            </a:r>
            <a:r>
              <a:rPr lang="en-US" altLang="en-US" sz="3200" b="1">
                <a:solidFill>
                  <a:srgbClr val="FF0000"/>
                </a:solidFill>
              </a:rPr>
              <a:t>Group’s Work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428ABA4B-34AC-40E2-AFFF-B4487FA5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3F9E44-3C39-4112-813E-AC89E27A8BC0}" type="slidenum">
              <a:rPr lang="ru-RU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sp>
        <p:nvSpPr>
          <p:cNvPr id="19460" name="Content Placeholder 2">
            <a:extLst>
              <a:ext uri="{FF2B5EF4-FFF2-40B4-BE49-F238E27FC236}">
                <a16:creationId xmlns:a16="http://schemas.microsoft.com/office/drawing/2014/main" id="{AF493F94-F6C5-47C3-9C15-F0C2EC8CC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523" y="1052736"/>
            <a:ext cx="7860090" cy="5616352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400" b="1" dirty="0"/>
              <a:t>Exposure to the experience of </a:t>
            </a:r>
            <a:r>
              <a:rPr lang="en-US" altLang="en-US" sz="2400" dirty="0"/>
              <a:t>some</a:t>
            </a:r>
            <a:r>
              <a:rPr lang="ru-RU" altLang="en-US" sz="2400" dirty="0"/>
              <a:t> </a:t>
            </a:r>
            <a:r>
              <a:rPr lang="en-US" altLang="en-US" sz="2400" dirty="0"/>
              <a:t>countries</a:t>
            </a:r>
            <a:r>
              <a:rPr lang="ru-RU" altLang="en-US" sz="2400" dirty="0"/>
              <a:t> </a:t>
            </a:r>
            <a:r>
              <a:rPr lang="en-US" altLang="en-US" sz="2400" dirty="0"/>
              <a:t>in FMIS implementation and discussion of its potential application in TCOP countries (</a:t>
            </a:r>
            <a:r>
              <a:rPr lang="en-US" altLang="en-US" sz="2400" dirty="0">
                <a:solidFill>
                  <a:srgbClr val="C00000"/>
                </a:solidFill>
              </a:rPr>
              <a:t>Azerbaijan</a:t>
            </a:r>
            <a:r>
              <a:rPr lang="en-US" altLang="en-US" sz="2400" dirty="0"/>
              <a:t>, Austria, Belarus, </a:t>
            </a:r>
            <a:r>
              <a:rPr lang="en-US" altLang="en-US" sz="2400" dirty="0">
                <a:solidFill>
                  <a:srgbClr val="C00000"/>
                </a:solidFill>
              </a:rPr>
              <a:t>Georgia</a:t>
            </a:r>
            <a:r>
              <a:rPr lang="en-US" altLang="en-US" sz="2400" dirty="0"/>
              <a:t>, </a:t>
            </a:r>
            <a:r>
              <a:rPr lang="en-US" altLang="en-US" sz="2400" dirty="0">
                <a:solidFill>
                  <a:srgbClr val="C00000"/>
                </a:solidFill>
              </a:rPr>
              <a:t>Kazakhstan</a:t>
            </a:r>
            <a:r>
              <a:rPr lang="en-US" altLang="en-US" sz="2400" dirty="0"/>
              <a:t>, Russia, Turkey, South Korea) </a:t>
            </a:r>
            <a:r>
              <a:rPr lang="ru-RU" altLang="en-US" sz="2400" dirty="0"/>
              <a:t> 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400" b="1" dirty="0"/>
              <a:t>Deeper understanding </a:t>
            </a:r>
            <a:r>
              <a:rPr lang="en-US" altLang="en-US" sz="2400" dirty="0"/>
              <a:t>of issues related to establishment of IT support services in the ministries of finance/treasury offices</a:t>
            </a:r>
            <a:endParaRPr lang="ru-RU" altLang="en-US" sz="2400" dirty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C00000"/>
                </a:solidFill>
              </a:rPr>
              <a:t>A joint discussion </a:t>
            </a:r>
            <a:r>
              <a:rPr lang="en-US" altLang="en-US" sz="2400" dirty="0">
                <a:solidFill>
                  <a:srgbClr val="C00000"/>
                </a:solidFill>
              </a:rPr>
              <a:t>of approaches to automation of accounting and financial reporting at the level of budget users with the TCOP </a:t>
            </a:r>
            <a:r>
              <a:rPr lang="en-US" altLang="en-US" sz="2400" b="1" dirty="0">
                <a:solidFill>
                  <a:srgbClr val="C00000"/>
                </a:solidFill>
              </a:rPr>
              <a:t>accounting group </a:t>
            </a:r>
            <a:r>
              <a:rPr lang="en-US" altLang="en-US" sz="2400" i="1" dirty="0">
                <a:solidFill>
                  <a:srgbClr val="C00000"/>
                </a:solidFill>
              </a:rPr>
              <a:t>(Baku 2018)</a:t>
            </a:r>
            <a:endParaRPr lang="ru-RU" altLang="en-US" sz="2400" i="1" dirty="0">
              <a:solidFill>
                <a:srgbClr val="C00000"/>
              </a:solidFill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400" b="1" dirty="0"/>
              <a:t>Review of the resources </a:t>
            </a:r>
            <a:r>
              <a:rPr lang="en-US" altLang="en-US" sz="2400" dirty="0"/>
              <a:t>of the World Bank’s FMIS COP</a:t>
            </a:r>
            <a:endParaRPr lang="ru-RU" altLang="en-US" sz="2400" dirty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400" b="1" dirty="0"/>
              <a:t>Provision of PEMPAL library with materials </a:t>
            </a:r>
            <a:r>
              <a:rPr lang="en-US" altLang="en-US" sz="2400" dirty="0"/>
              <a:t>from the completed activities to make them available for further use</a:t>
            </a:r>
          </a:p>
        </p:txBody>
      </p:sp>
      <p:pic>
        <p:nvPicPr>
          <p:cNvPr id="19461" name="Picture 2">
            <a:extLst>
              <a:ext uri="{FF2B5EF4-FFF2-40B4-BE49-F238E27FC236}">
                <a16:creationId xmlns:a16="http://schemas.microsoft.com/office/drawing/2014/main" id="{B06EA412-F5A6-45A4-BD8E-52C2B35D2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241306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B2E1B08C-F4D4-4D56-B411-D782B3DD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479834"/>
            <a:ext cx="8229600" cy="682216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Key results of the Group’s work </a:t>
            </a:r>
            <a:r>
              <a:rPr lang="ru-RU" altLang="en-US" sz="3200" b="1" dirty="0">
                <a:solidFill>
                  <a:srgbClr val="FF0000"/>
                </a:solidFill>
              </a:rPr>
              <a:t>–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br>
              <a:rPr lang="en-US" altLang="en-US" sz="3200" b="1" dirty="0">
                <a:solidFill>
                  <a:srgbClr val="FF0000"/>
                </a:solidFill>
              </a:rPr>
            </a:br>
            <a:r>
              <a:rPr lang="en-US" altLang="en-US" sz="3200" b="1" dirty="0">
                <a:solidFill>
                  <a:srgbClr val="FF0000"/>
                </a:solidFill>
              </a:rPr>
              <a:t>country examples</a:t>
            </a:r>
            <a:br>
              <a:rPr lang="ru-RU" altLang="en-US" sz="3200" dirty="0">
                <a:solidFill>
                  <a:srgbClr val="FF0000"/>
                </a:solidFill>
              </a:rPr>
            </a:b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77F638A6-D5B7-4E4D-8E8A-FB6EA170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3AD744-3CE9-441C-B4E6-E1FC01D75FE7}" type="slidenum">
              <a:rPr lang="ru-RU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sp>
        <p:nvSpPr>
          <p:cNvPr id="20484" name="Content Placeholder 2">
            <a:extLst>
              <a:ext uri="{FF2B5EF4-FFF2-40B4-BE49-F238E27FC236}">
                <a16:creationId xmlns:a16="http://schemas.microsoft.com/office/drawing/2014/main" id="{26FA5818-4B52-4A19-8BC9-64745BB5D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1475715"/>
            <a:ext cx="8137525" cy="5193373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800" b="1" dirty="0"/>
              <a:t>Belarus colleagues </a:t>
            </a:r>
            <a:r>
              <a:rPr lang="en-US" altLang="en-US" sz="2800" dirty="0"/>
              <a:t>made use of the TCOP peer experts’ opinion in the process of conceptualizing their new FMIS</a:t>
            </a:r>
            <a:endParaRPr lang="ru-RU" altLang="en-US" sz="2800" dirty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800" b="1" dirty="0"/>
              <a:t>Colleagues from Georgia </a:t>
            </a:r>
            <a:r>
              <a:rPr lang="en-US" altLang="en-US" sz="2800" dirty="0"/>
              <a:t>got new ideas in Seoul on integration of a treasury information system with a public procurement system</a:t>
            </a:r>
            <a:r>
              <a:rPr lang="ru-RU" altLang="en-US" sz="2800" dirty="0"/>
              <a:t>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2800" b="1" dirty="0"/>
              <a:t>Colleagues from Tajikistan</a:t>
            </a:r>
            <a:r>
              <a:rPr lang="ru-RU" altLang="en-US" sz="2800" dirty="0"/>
              <a:t> </a:t>
            </a:r>
            <a:r>
              <a:rPr lang="en-US" altLang="en-US" sz="2800" dirty="0"/>
              <a:t>developed a better insight into the Turkish information system’s functionality and it helped them in adaptation of it to their country’s needs</a:t>
            </a:r>
            <a:r>
              <a:rPr lang="ru-RU" altLang="en-US" sz="2800" dirty="0"/>
              <a:t>.</a:t>
            </a:r>
            <a:r>
              <a:rPr lang="ru-RU" altLang="en-US" dirty="0"/>
              <a:t> </a:t>
            </a:r>
          </a:p>
          <a:p>
            <a:endParaRPr lang="en-US" altLang="en-US" dirty="0"/>
          </a:p>
        </p:txBody>
      </p:sp>
      <p:pic>
        <p:nvPicPr>
          <p:cNvPr id="20485" name="Picture 2">
            <a:extLst>
              <a:ext uri="{FF2B5EF4-FFF2-40B4-BE49-F238E27FC236}">
                <a16:creationId xmlns:a16="http://schemas.microsoft.com/office/drawing/2014/main" id="{C7F3A700-14E9-4F27-A5B0-42334135B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812023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3D39B9E2-5EA2-4090-B4F6-A2F4C9318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</a:rPr>
              <a:t>Publication of Group’s Success Story</a:t>
            </a: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57EAA733-DA55-49DC-9189-5A8EA4C5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AF957A-AA06-4499-895B-E31991E72C6C}" type="slidenum">
              <a:rPr lang="ru-RU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29701" name="Рисунок 11" descr="pempal-logo.jpg">
            <a:extLst>
              <a:ext uri="{FF2B5EF4-FFF2-40B4-BE49-F238E27FC236}">
                <a16:creationId xmlns:a16="http://schemas.microsoft.com/office/drawing/2014/main" id="{8868C415-81C2-48B2-A287-23812C7E8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995370-D77F-4671-A811-318BCB05E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35717" y="1518718"/>
            <a:ext cx="3088217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EBFE5B-AD1F-4951-B4D3-5EE3EEE3D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328187"/>
            <a:ext cx="3603883" cy="49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43251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9DE7CD39-0199-46FA-9367-97F03D2A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-42863"/>
            <a:ext cx="8229600" cy="1143001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Public Sector Accounting and </a:t>
            </a:r>
            <a:b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Financial Reporting </a:t>
            </a:r>
            <a:r>
              <a:rPr lang="en-US" altLang="en-US" sz="3200" b="1" dirty="0">
                <a:solidFill>
                  <a:srgbClr val="FF0000"/>
                </a:solidFill>
              </a:rPr>
              <a:t>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9C91-AC2E-44E2-A85C-1C018454C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941388"/>
            <a:ext cx="7993063" cy="59166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b="1" u="sng" dirty="0"/>
              <a:t>In</a:t>
            </a:r>
            <a:r>
              <a:rPr lang="ru-RU" sz="2400" b="1" u="sng" dirty="0"/>
              <a:t> 2013</a:t>
            </a:r>
            <a:r>
              <a:rPr lang="ru-RU" sz="2400" dirty="0"/>
              <a:t> </a:t>
            </a:r>
            <a:r>
              <a:rPr lang="en-US" sz="2400" dirty="0"/>
              <a:t>special groups were established to work in 3 areas</a:t>
            </a:r>
            <a:r>
              <a:rPr lang="ru-RU" sz="2400" dirty="0"/>
              <a:t>:</a:t>
            </a:r>
          </a:p>
          <a:p>
            <a:pPr marL="400050" lvl="1" indent="0">
              <a:buNone/>
              <a:defRPr/>
            </a:pPr>
            <a:r>
              <a:rPr lang="ru-RU" sz="2000" i="1" dirty="0"/>
              <a:t>  -  </a:t>
            </a:r>
            <a:r>
              <a:rPr lang="en-US" sz="2000" i="1" u="sng" dirty="0"/>
              <a:t>Accounting of Government Assets</a:t>
            </a:r>
            <a:endParaRPr lang="ru-RU" sz="2000" i="1" u="sng" dirty="0"/>
          </a:p>
          <a:p>
            <a:pPr marL="400050" lvl="1" indent="0">
              <a:buNone/>
              <a:defRPr/>
            </a:pPr>
            <a:r>
              <a:rPr lang="ru-RU" sz="2000" i="1" dirty="0"/>
              <a:t>  -  </a:t>
            </a:r>
            <a:r>
              <a:rPr lang="en-US" sz="2000" i="1" u="sng" dirty="0"/>
              <a:t>Consolidation of Financial Reports</a:t>
            </a:r>
            <a:endParaRPr lang="ru-RU" sz="2000" i="1" u="sng" dirty="0"/>
          </a:p>
          <a:p>
            <a:pPr marL="400050" lvl="1" indent="0" algn="just">
              <a:buNone/>
              <a:defRPr/>
            </a:pPr>
            <a:r>
              <a:rPr lang="ru-RU" sz="2000" i="1" dirty="0"/>
              <a:t>  -  </a:t>
            </a:r>
            <a:r>
              <a:rPr lang="en-US" sz="2000" i="1" u="sng" dirty="0"/>
              <a:t>Accounting Standards</a:t>
            </a:r>
          </a:p>
          <a:p>
            <a:pPr marL="400050" lvl="1" indent="0" algn="just">
              <a:buNone/>
              <a:defRPr/>
            </a:pPr>
            <a:endParaRPr lang="ru-RU" sz="2000" i="1" u="sng" dirty="0"/>
          </a:p>
          <a:p>
            <a:pPr marL="0" indent="0" algn="just">
              <a:buFont typeface="Arial" charset="0"/>
              <a:buNone/>
              <a:defRPr/>
            </a:pPr>
            <a:r>
              <a:rPr lang="en-US" sz="2400" dirty="0"/>
              <a:t>The latter continues its work and currently includes representatives from </a:t>
            </a:r>
            <a:r>
              <a:rPr lang="ru-RU" sz="2400" b="1" dirty="0"/>
              <a:t>14 </a:t>
            </a:r>
            <a:r>
              <a:rPr lang="en-US" sz="2400" b="1" dirty="0"/>
              <a:t>countries</a:t>
            </a:r>
            <a:r>
              <a:rPr lang="ru-RU" sz="2400" dirty="0"/>
              <a:t> </a:t>
            </a:r>
            <a:r>
              <a:rPr lang="ru-RU" sz="2000" i="1" dirty="0"/>
              <a:t>(</a:t>
            </a:r>
            <a:r>
              <a:rPr lang="en-US" sz="2000" i="1" dirty="0"/>
              <a:t>Albania, Azerbaijan, Belarus, Croatia, Georgia, Kazakhstan, Kyrgyzstan, Macedonia, Moldova, Russia, Tajikistan, Turkey, Montenegro, and Ukraine</a:t>
            </a:r>
            <a:r>
              <a:rPr lang="ru-RU" sz="2000" i="1" dirty="0"/>
              <a:t>)</a:t>
            </a:r>
          </a:p>
          <a:p>
            <a:pPr marL="0" indent="0" algn="just">
              <a:spcBef>
                <a:spcPts val="1200"/>
              </a:spcBef>
              <a:buNone/>
              <a:defRPr/>
            </a:pPr>
            <a:r>
              <a:rPr lang="en-US" sz="2400" b="1" u="sng" dirty="0"/>
              <a:t>Since its establishment the Group on Accounting Standards has held</a:t>
            </a:r>
            <a:r>
              <a:rPr lang="ru-RU" sz="2400" b="1" u="sng" dirty="0"/>
              <a:t>:</a:t>
            </a:r>
          </a:p>
          <a:p>
            <a:pPr lvl="1" algn="just">
              <a:buFont typeface="Wingdings" panose="05000000000000000000" pitchFamily="2" charset="2"/>
              <a:buChar char="Ø"/>
              <a:defRPr/>
            </a:pPr>
            <a:r>
              <a:rPr lang="ru-RU" sz="2000" i="1" dirty="0">
                <a:solidFill>
                  <a:srgbClr val="FF0000"/>
                </a:solidFill>
              </a:rPr>
              <a:t> </a:t>
            </a:r>
            <a:r>
              <a:rPr lang="ru-RU" sz="2000" b="1" i="1" u="sng" dirty="0">
                <a:solidFill>
                  <a:srgbClr val="FF0000"/>
                </a:solidFill>
              </a:rPr>
              <a:t>4</a:t>
            </a:r>
            <a:r>
              <a:rPr lang="ru-RU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workshops</a:t>
            </a:r>
            <a:r>
              <a:rPr lang="ru-RU" sz="2000" i="1" dirty="0">
                <a:solidFill>
                  <a:srgbClr val="FF0000"/>
                </a:solidFill>
              </a:rPr>
              <a:t>   (</a:t>
            </a:r>
            <a:r>
              <a:rPr lang="en-US" sz="2000" i="1" dirty="0">
                <a:solidFill>
                  <a:srgbClr val="FF0000"/>
                </a:solidFill>
              </a:rPr>
              <a:t>Podgorica, Tbilisi, Minsk and Baku</a:t>
            </a:r>
            <a:r>
              <a:rPr lang="ru-RU" sz="2000" i="1" dirty="0">
                <a:solidFill>
                  <a:srgbClr val="FF0000"/>
                </a:solidFill>
              </a:rPr>
              <a:t>)</a:t>
            </a:r>
          </a:p>
          <a:p>
            <a:pPr lvl="1" algn="just">
              <a:buFont typeface="Wingdings" panose="05000000000000000000" pitchFamily="2" charset="2"/>
              <a:buChar char="Ø"/>
              <a:defRPr/>
            </a:pP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u="sng" dirty="0">
                <a:solidFill>
                  <a:srgbClr val="FF0000"/>
                </a:solidFill>
              </a:rPr>
              <a:t>1</a:t>
            </a:r>
            <a:r>
              <a:rPr lang="ru-RU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videoconference</a:t>
            </a:r>
            <a:endParaRPr lang="ru-RU" sz="2000" i="1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1200"/>
              </a:spcBef>
              <a:buNone/>
              <a:defRPr/>
            </a:pPr>
            <a:r>
              <a:rPr lang="en-US" sz="2400" b="1" u="sng" dirty="0"/>
              <a:t>In FY2</a:t>
            </a:r>
            <a:r>
              <a:rPr lang="ru-RU" sz="2400" b="1" u="sng" dirty="0"/>
              <a:t>018 </a:t>
            </a:r>
            <a:r>
              <a:rPr lang="en-US" sz="2400" u="sng" dirty="0"/>
              <a:t>the Group had </a:t>
            </a:r>
            <a:endParaRPr lang="ru-RU" sz="2400" u="sng" dirty="0"/>
          </a:p>
          <a:p>
            <a:pPr algn="just">
              <a:buFont typeface="Arial" charset="0"/>
              <a:buChar char="•"/>
              <a:defRPr/>
            </a:pPr>
            <a:r>
              <a:rPr lang="en-US" sz="2000" i="1" u="sng" dirty="0">
                <a:solidFill>
                  <a:srgbClr val="FF0000"/>
                </a:solidFill>
              </a:rPr>
              <a:t>Thematic workshop in Baku, Azerbaijan: on April 12-13, 2018</a:t>
            </a:r>
            <a:r>
              <a:rPr lang="ru-RU" sz="2000" i="1" dirty="0"/>
              <a:t>.</a:t>
            </a:r>
          </a:p>
          <a:p>
            <a:pPr>
              <a:defRPr/>
            </a:pPr>
            <a:endParaRPr lang="ru-RU" sz="2800" i="1" dirty="0"/>
          </a:p>
          <a:p>
            <a:pPr>
              <a:defRPr/>
            </a:pPr>
            <a:endParaRPr lang="en-US" sz="2800" i="1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53524774-8DC4-48B0-AD93-F4D8071A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BB5B5A-91FD-4A76-9D38-6BC113CBECBB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id="{BDCF863B-8FB6-461D-8922-2B0C5D4D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73183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5F8FA5-D717-4FE7-9C21-4B82EADF2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340768"/>
            <a:ext cx="2255593" cy="1656184"/>
          </a:xfrm>
          <a:prstGeom prst="rect">
            <a:avLst/>
          </a:prstGeom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EC746EC9-364F-45C6-B91C-20587596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-100013"/>
            <a:ext cx="8229600" cy="1143001"/>
          </a:xfrm>
        </p:spPr>
        <p:txBody>
          <a:bodyPr/>
          <a:lstStyle/>
          <a:p>
            <a:r>
              <a:rPr lang="en-US" altLang="en-US" sz="3200" b="1" u="sng" dirty="0">
                <a:solidFill>
                  <a:srgbClr val="FF0000"/>
                </a:solidFill>
              </a:rPr>
              <a:t>Main results of the group work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2EA23B70-511D-430C-BE9A-629EE24B7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173763"/>
            <a:ext cx="7931150" cy="5051812"/>
          </a:xfrm>
          <a:extLst/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n-US" altLang="en-US" sz="2400" b="1" dirty="0"/>
              <a:t>Peer expert support </a:t>
            </a:r>
            <a:r>
              <a:rPr lang="en-US" altLang="en-US" sz="2400" dirty="0"/>
              <a:t>provided to several countries, including Belarus, Georgia and Montenegro, regarding the implementation of  international standards</a:t>
            </a:r>
            <a:endParaRPr lang="ru-RU" altLang="en-US" sz="2400" dirty="0"/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n-US" altLang="en-US" sz="2400" b="1" dirty="0"/>
              <a:t>Guidelines to identify mismatch </a:t>
            </a:r>
            <a:r>
              <a:rPr lang="en-US" altLang="en-US" sz="2400" dirty="0"/>
              <a:t>between national methodology and international standards </a:t>
            </a:r>
            <a:r>
              <a:rPr lang="en-US" altLang="en-US" sz="2400" b="1" dirty="0"/>
              <a:t>reviewed with </a:t>
            </a:r>
            <a:r>
              <a:rPr lang="en-US" altLang="en-US" sz="2400" b="1" dirty="0">
                <a:solidFill>
                  <a:srgbClr val="C00000"/>
                </a:solidFill>
              </a:rPr>
              <a:t>examples of application</a:t>
            </a:r>
            <a:endParaRPr lang="ru-RU" altLang="en-US" sz="2400" b="1" dirty="0">
              <a:solidFill>
                <a:srgbClr val="C00000"/>
              </a:solidFill>
            </a:endParaRP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n-US" altLang="en-US" sz="2400" b="1" dirty="0">
                <a:solidFill>
                  <a:srgbClr val="C00000"/>
                </a:solidFill>
              </a:rPr>
              <a:t>Experience</a:t>
            </a:r>
            <a:r>
              <a:rPr lang="en-US" altLang="en-US" sz="2400" dirty="0">
                <a:solidFill>
                  <a:srgbClr val="C00000"/>
                </a:solidFill>
              </a:rPr>
              <a:t> of several countries </a:t>
            </a:r>
            <a:r>
              <a:rPr lang="en-US" altLang="en-US" sz="2400" b="1" dirty="0">
                <a:solidFill>
                  <a:srgbClr val="C00000"/>
                </a:solidFill>
              </a:rPr>
              <a:t>explored </a:t>
            </a:r>
            <a:r>
              <a:rPr lang="en-US" altLang="en-US" sz="2400" dirty="0">
                <a:solidFill>
                  <a:srgbClr val="C00000"/>
                </a:solidFill>
              </a:rPr>
              <a:t>regarding implementation of accounting standards aligned with international standards 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rgbClr val="C00000"/>
                </a:solidFill>
              </a:rPr>
              <a:t>Approaches to automation of accounting and financial reporting at the budget user level </a:t>
            </a:r>
            <a:r>
              <a:rPr lang="en-US" sz="2400" b="1" dirty="0">
                <a:solidFill>
                  <a:srgbClr val="C00000"/>
                </a:solidFill>
              </a:rPr>
              <a:t>discussed jointly </a:t>
            </a:r>
            <a:r>
              <a:rPr lang="en-US" sz="2400" dirty="0">
                <a:solidFill>
                  <a:srgbClr val="C00000"/>
                </a:solidFill>
              </a:rPr>
              <a:t>with the IT group </a:t>
            </a:r>
            <a:r>
              <a:rPr lang="en-US" sz="2400" i="1" dirty="0">
                <a:solidFill>
                  <a:srgbClr val="C00000"/>
                </a:solidFill>
              </a:rPr>
              <a:t>(Baku 2018)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52321F68-9882-4CA2-8D95-E377F633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3EC417-5D98-4FE0-83F2-E175242ED23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26629" name="Picture 2">
            <a:extLst>
              <a:ext uri="{FF2B5EF4-FFF2-40B4-BE49-F238E27FC236}">
                <a16:creationId xmlns:a16="http://schemas.microsoft.com/office/drawing/2014/main" id="{C8E005BF-E604-4F30-BADE-E095C7DC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A3C1FBB1-1DDD-4331-A8F5-9CD7BC8A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6" y="40363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Evolution of Treasury Role and Functions Group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DFF8CC6E-6552-43EB-B5DA-8347CB24B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341438"/>
            <a:ext cx="7786687" cy="5256212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2400" b="1" u="sng" dirty="0"/>
              <a:t>Established in</a:t>
            </a:r>
            <a:r>
              <a:rPr lang="ru-RU" altLang="en-US" sz="2400" b="1" u="sng" dirty="0"/>
              <a:t> 2016</a:t>
            </a:r>
            <a:r>
              <a:rPr lang="en-US" altLang="en-US" sz="2400" b="1" u="sng" dirty="0"/>
              <a:t>.</a:t>
            </a:r>
            <a:r>
              <a:rPr lang="ru-RU" altLang="en-US" sz="2400" b="1" u="sng" dirty="0"/>
              <a:t> </a:t>
            </a:r>
            <a:r>
              <a:rPr lang="en-US" altLang="en-US" sz="2400" dirty="0"/>
              <a:t>The Group includes </a:t>
            </a:r>
            <a:r>
              <a:rPr lang="ru-RU" altLang="en-US" sz="2400" b="1" u="sng" dirty="0"/>
              <a:t>15 </a:t>
            </a:r>
            <a:r>
              <a:rPr lang="en-US" altLang="en-US" sz="2400" b="1" u="sng" dirty="0"/>
              <a:t>countries</a:t>
            </a:r>
            <a:r>
              <a:rPr lang="ru-RU" altLang="en-US" sz="2400" b="1" u="sng" dirty="0"/>
              <a:t> </a:t>
            </a:r>
            <a:r>
              <a:rPr lang="ru-RU" altLang="en-US" sz="2000" i="1" dirty="0"/>
              <a:t>(</a:t>
            </a:r>
            <a:r>
              <a:rPr lang="en-US" sz="2000" i="1" dirty="0"/>
              <a:t>Albania, Azerbaijan, Armenia, Belarus, Bulgaria, Croatia, Georgia, Kazakhstan, Kyrgyzstan, Moldova, Russia, Serbia, Tajikistan, Turkey, and Ukraine</a:t>
            </a:r>
            <a:r>
              <a:rPr lang="ru-RU" altLang="en-US" sz="2000" i="1" dirty="0"/>
              <a:t>)</a:t>
            </a:r>
          </a:p>
          <a:p>
            <a:pPr marL="0" indent="0" algn="just">
              <a:buNone/>
            </a:pPr>
            <a:endParaRPr lang="ru-RU" altLang="en-US" sz="2400" b="1" u="sng" dirty="0"/>
          </a:p>
          <a:p>
            <a:pPr marL="0" indent="0" algn="just">
              <a:buNone/>
            </a:pPr>
            <a:r>
              <a:rPr lang="en-US" altLang="en-US" sz="2400" b="1" u="sng" dirty="0"/>
              <a:t>The Group’s proposals shaped the agendas of TCOP’s annual plenary meetings </a:t>
            </a:r>
            <a:endParaRPr lang="ru-RU" altLang="en-US" sz="2400" b="1" u="sng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b="1" u="sng" dirty="0"/>
              <a:t>2016 – </a:t>
            </a:r>
            <a:r>
              <a:rPr lang="en-US" altLang="en-US" sz="2000" b="1" u="sng" dirty="0"/>
              <a:t>Evolution of treasury role and functions (Chisinau</a:t>
            </a:r>
            <a:r>
              <a:rPr lang="ru-RU" altLang="en-US" sz="2000" b="1" u="sng" dirty="0"/>
              <a:t>),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b="1" u="sng" dirty="0"/>
              <a:t>2017 – </a:t>
            </a:r>
            <a:r>
              <a:rPr lang="en-US" altLang="en-US" sz="2000" b="1" u="sng" dirty="0"/>
              <a:t>Risk management in treasury operations (Vienna</a:t>
            </a:r>
            <a:r>
              <a:rPr lang="ru-RU" altLang="en-US" sz="2000" b="1" u="sng" dirty="0"/>
              <a:t>),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b="1" u="sng" dirty="0">
                <a:solidFill>
                  <a:srgbClr val="C00000"/>
                </a:solidFill>
              </a:rPr>
              <a:t>2018 –</a:t>
            </a:r>
            <a:r>
              <a:rPr lang="en-US" altLang="en-US" sz="2000" b="1" u="sng" dirty="0">
                <a:solidFill>
                  <a:srgbClr val="C00000"/>
                </a:solidFill>
              </a:rPr>
              <a:t> Measurement and monitoring of treasury performance </a:t>
            </a:r>
            <a:r>
              <a:rPr lang="ru-RU" altLang="en-US" sz="2000" b="1" u="sng" dirty="0">
                <a:solidFill>
                  <a:srgbClr val="C00000"/>
                </a:solidFill>
              </a:rPr>
              <a:t>(</a:t>
            </a:r>
            <a:r>
              <a:rPr lang="en-US" altLang="en-US" sz="2000" b="1" u="sng" dirty="0">
                <a:solidFill>
                  <a:srgbClr val="C00000"/>
                </a:solidFill>
              </a:rPr>
              <a:t>Tirana</a:t>
            </a:r>
            <a:r>
              <a:rPr lang="ru-RU" altLang="en-US" sz="2000" b="1" u="sng" dirty="0">
                <a:solidFill>
                  <a:srgbClr val="C00000"/>
                </a:solidFill>
              </a:rPr>
              <a:t>) </a:t>
            </a:r>
          </a:p>
          <a:p>
            <a:pPr marL="0" indent="0" algn="just">
              <a:buNone/>
            </a:pPr>
            <a:endParaRPr lang="ru-RU" altLang="en-US" sz="2000" b="1" u="sng" dirty="0"/>
          </a:p>
          <a:p>
            <a:pPr marL="0" indent="0" algn="just">
              <a:buNone/>
            </a:pPr>
            <a:r>
              <a:rPr lang="en-US" altLang="en-US" sz="2400" b="1" u="sng" dirty="0"/>
              <a:t>In FY</a:t>
            </a:r>
            <a:r>
              <a:rPr lang="ru-RU" altLang="en-US" sz="2400" b="1" u="sng" dirty="0"/>
              <a:t>2018 </a:t>
            </a:r>
            <a:r>
              <a:rPr lang="en-US" altLang="en-US" sz="2400" dirty="0"/>
              <a:t>the Group held a</a:t>
            </a:r>
            <a:endParaRPr lang="ru-RU" altLang="en-US" sz="2400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altLang="en-US" sz="2400" i="1" dirty="0">
                <a:solidFill>
                  <a:srgbClr val="FF0000"/>
                </a:solidFill>
              </a:rPr>
              <a:t>Thematic videoconference</a:t>
            </a:r>
            <a:r>
              <a:rPr lang="ru-RU" altLang="en-US" sz="2400" i="1" dirty="0">
                <a:solidFill>
                  <a:srgbClr val="FF0000"/>
                </a:solidFill>
              </a:rPr>
              <a:t>- </a:t>
            </a:r>
            <a:r>
              <a:rPr lang="en-US" altLang="en-US" sz="2400" i="1" dirty="0">
                <a:solidFill>
                  <a:srgbClr val="FF0000"/>
                </a:solidFill>
              </a:rPr>
              <a:t>April</a:t>
            </a:r>
            <a:r>
              <a:rPr lang="ru-RU" altLang="en-US" sz="2400" i="1" dirty="0">
                <a:solidFill>
                  <a:srgbClr val="FF0000"/>
                </a:solidFill>
              </a:rPr>
              <a:t> 2018</a:t>
            </a:r>
            <a:r>
              <a:rPr lang="en-US" altLang="en-US" sz="2400" i="1" dirty="0">
                <a:solidFill>
                  <a:srgbClr val="FF0000"/>
                </a:solidFill>
              </a:rPr>
              <a:t> </a:t>
            </a:r>
            <a:r>
              <a:rPr lang="en-US" altLang="en-US" sz="2000" i="1" dirty="0">
                <a:solidFill>
                  <a:srgbClr val="FF0000"/>
                </a:solidFill>
              </a:rPr>
              <a:t>(experience of reorganization of the Moldovan treasury system)</a:t>
            </a:r>
            <a:endParaRPr lang="ru-RU" altLang="en-US" sz="2000" i="1" dirty="0">
              <a:solidFill>
                <a:srgbClr val="FF0000"/>
              </a:solidFill>
            </a:endParaRPr>
          </a:p>
          <a:p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36C19B92-D953-4E7F-A88A-775543AE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8A6813-EFFD-46FC-AA74-A48E8D964D64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7724F5F8-1FD3-4616-9028-F8CA8854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998043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686F3A2F-1787-47D5-86DE-73F39252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849312"/>
          </a:xfrm>
        </p:spPr>
        <p:txBody>
          <a:bodyPr/>
          <a:lstStyle/>
          <a:p>
            <a:br>
              <a:rPr lang="en-US" altLang="en-US" u="sng"/>
            </a:br>
            <a:endParaRPr lang="en-US" altLang="en-US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FD1A8A98-23A3-4D6E-954C-D1ED7204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0B3F2B-C23E-4D78-B397-C46B26DD407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594F432-0E6F-4189-9DC6-989F21D3E4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936622"/>
              </p:ext>
            </p:extLst>
          </p:nvPr>
        </p:nvGraphicFramePr>
        <p:xfrm>
          <a:off x="683568" y="980728"/>
          <a:ext cx="820891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653" name="Рисунок 11" descr="pempal-logo.jpg">
            <a:extLst>
              <a:ext uri="{FF2B5EF4-FFF2-40B4-BE49-F238E27FC236}">
                <a16:creationId xmlns:a16="http://schemas.microsoft.com/office/drawing/2014/main" id="{08274E82-6B93-4FE9-91AB-972FDF2DF1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itle 1">
            <a:extLst>
              <a:ext uri="{FF2B5EF4-FFF2-40B4-BE49-F238E27FC236}">
                <a16:creationId xmlns:a16="http://schemas.microsoft.com/office/drawing/2014/main" id="{161830F9-91C7-48F9-9809-D3BC7351EBE2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Knowledge Products Developed under TCOP</a:t>
            </a:r>
            <a:endParaRPr lang="en-US" altLang="en-US" sz="3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53C1B6D4-4D5D-4D3B-BAC1-A100E2AA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19050"/>
            <a:ext cx="8231188" cy="765275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Plans for FY19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428ABA4B-34AC-40E2-AFFF-B4487FA5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3F9E44-3C39-4112-813E-AC89E27A8BC0}" type="slidenum">
              <a:rPr lang="ru-RU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sp>
        <p:nvSpPr>
          <p:cNvPr id="19460" name="Content Placeholder 2">
            <a:extLst>
              <a:ext uri="{FF2B5EF4-FFF2-40B4-BE49-F238E27FC236}">
                <a16:creationId xmlns:a16="http://schemas.microsoft.com/office/drawing/2014/main" id="{AF493F94-F6C5-47C3-9C15-F0C2EC8CC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836712"/>
            <a:ext cx="7992889" cy="5616624"/>
          </a:xfrm>
        </p:spPr>
        <p:txBody>
          <a:bodyPr/>
          <a:lstStyle/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/>
              <a:t>Cash management group</a:t>
            </a:r>
            <a:r>
              <a:rPr lang="ru-RU" altLang="en-US" sz="2400" dirty="0"/>
              <a:t> </a:t>
            </a:r>
            <a:r>
              <a:rPr lang="en-US" altLang="en-US" sz="2400" dirty="0"/>
              <a:t>is planning for the fall a meeting combined with a study visit </a:t>
            </a:r>
            <a:r>
              <a:rPr lang="ru-RU" altLang="en-US" sz="2400" dirty="0"/>
              <a:t>(</a:t>
            </a:r>
            <a:r>
              <a:rPr lang="en-US" altLang="en-US" sz="2400" dirty="0"/>
              <a:t>destinations under consideration – Hungary, Sweden, Austria</a:t>
            </a:r>
            <a:r>
              <a:rPr lang="ru-RU" altLang="en-US" sz="2400" dirty="0"/>
              <a:t>)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/>
              <a:t>IT group </a:t>
            </a:r>
            <a:r>
              <a:rPr lang="en-US" altLang="en-US" sz="2400" dirty="0"/>
              <a:t>is planning a meeting for the spring, possibly combined with a study visit (destination to be determined)</a:t>
            </a:r>
            <a:endParaRPr lang="ru-RU" altLang="en-US" sz="2400" dirty="0"/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/>
              <a:t>Accounting group is going to explore a possibility of a joint meeting with PULSAR program</a:t>
            </a:r>
            <a:r>
              <a:rPr lang="ru-RU" altLang="en-US" sz="2400" dirty="0"/>
              <a:t>. </a:t>
            </a:r>
            <a:r>
              <a:rPr lang="en-US" altLang="en-US" sz="2400" dirty="0"/>
              <a:t>The work on the new version of the paper on design of the budget classification integrated with the chart of accounts is also planned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/>
              <a:t>Group on Evolution of the role and functions of treasuries  </a:t>
            </a:r>
            <a:r>
              <a:rPr lang="en-US" altLang="en-US" sz="2400" dirty="0"/>
              <a:t>will continue thematic videoconferences and will be preparing the agenda of the 2019 plenary </a:t>
            </a:r>
            <a:r>
              <a:rPr lang="ru-RU" altLang="en-US" sz="2400" dirty="0"/>
              <a:t>(5 </a:t>
            </a:r>
            <a:r>
              <a:rPr lang="en-US" altLang="en-US" sz="2400" dirty="0"/>
              <a:t>countries expressed interest to host TCOP plenary in 2019</a:t>
            </a:r>
            <a:r>
              <a:rPr lang="ru-RU" altLang="en-US" sz="2400" dirty="0"/>
              <a:t>)</a:t>
            </a:r>
            <a:endParaRPr lang="en-US" altLang="en-US" sz="2400" dirty="0"/>
          </a:p>
        </p:txBody>
      </p:sp>
      <p:pic>
        <p:nvPicPr>
          <p:cNvPr id="19461" name="Picture 2">
            <a:extLst>
              <a:ext uri="{FF2B5EF4-FFF2-40B4-BE49-F238E27FC236}">
                <a16:creationId xmlns:a16="http://schemas.microsoft.com/office/drawing/2014/main" id="{B06EA412-F5A6-45A4-BD8E-52C2B35D2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755751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5D6F4B4E-F931-48B5-83B5-9DA9E2B8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1BFD2D-57E3-4C3D-8913-FE28ADE305DB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33795" name="Рисунок 11" descr="pempal-logo.jpg">
            <a:extLst>
              <a:ext uri="{FF2B5EF4-FFF2-40B4-BE49-F238E27FC236}">
                <a16:creationId xmlns:a16="http://schemas.microsoft.com/office/drawing/2014/main" id="{F01876FF-D650-48FB-8AF0-D48BF7643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D8DE4E-EF02-420C-B342-7A296E6D1061}"/>
              </a:ext>
            </a:extLst>
          </p:cNvPr>
          <p:cNvSpPr/>
          <p:nvPr/>
        </p:nvSpPr>
        <p:spPr>
          <a:xfrm>
            <a:off x="1619672" y="-99392"/>
            <a:ext cx="6715172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Thank you for your attention!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A0B42-24EB-4CB6-873F-D03549C6D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639" y="1553537"/>
            <a:ext cx="6991350" cy="4695825"/>
          </a:xfrm>
          <a:prstGeom prst="rect">
            <a:avLst/>
          </a:prstGeom>
        </p:spPr>
      </p:pic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08F86-B949-4EFD-AC87-33A37B9B9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82563"/>
            <a:ext cx="8229600" cy="45259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endParaRPr lang="ru-RU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EF7BE916-FA59-49CB-B767-FE4185CB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996160" y="656238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A4BBFD-5E80-4D77-9935-C157ABE8EB08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en-US" sz="1200" dirty="0">
              <a:solidFill>
                <a:srgbClr val="898989"/>
              </a:solidFill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D8EBD4E3-FBF9-436C-B77F-BE0C2276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819" y="3733929"/>
            <a:ext cx="1468438" cy="168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935133EC-DB37-4E92-B986-060E78EA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01" y="2145113"/>
            <a:ext cx="1247319" cy="151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ACD413C-2DF4-47E5-B677-A2A4D48C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785" y="3668383"/>
            <a:ext cx="1487487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8">
            <a:extLst>
              <a:ext uri="{FF2B5EF4-FFF2-40B4-BE49-F238E27FC236}">
                <a16:creationId xmlns:a16="http://schemas.microsoft.com/office/drawing/2014/main" id="{F4943980-5B98-4F9D-8851-8844AE0DB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60" y="654075"/>
            <a:ext cx="1447800" cy="166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10">
            <a:extLst>
              <a:ext uri="{FF2B5EF4-FFF2-40B4-BE49-F238E27FC236}">
                <a16:creationId xmlns:a16="http://schemas.microsoft.com/office/drawing/2014/main" id="{DB7BD06B-1D60-4EF5-8375-2465C9AB1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5" name="Title 1">
            <a:extLst>
              <a:ext uri="{FF2B5EF4-FFF2-40B4-BE49-F238E27FC236}">
                <a16:creationId xmlns:a16="http://schemas.microsoft.com/office/drawing/2014/main" id="{71D52503-195C-4D01-8E57-89ED78298163}"/>
              </a:ext>
            </a:extLst>
          </p:cNvPr>
          <p:cNvSpPr txBox="1">
            <a:spLocks/>
          </p:cNvSpPr>
          <p:nvPr/>
        </p:nvSpPr>
        <p:spPr bwMode="auto">
          <a:xfrm>
            <a:off x="779463" y="30448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Executive Committee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Treasury Community of Practice</a:t>
            </a:r>
            <a:br>
              <a:rPr lang="ru-RU" altLang="en-US" sz="4400" dirty="0">
                <a:latin typeface="Arial" panose="020B0604020202020204" pitchFamily="34" charset="0"/>
              </a:rPr>
            </a:br>
            <a:endParaRPr lang="en-US" altLang="en-US" sz="4400" dirty="0"/>
          </a:p>
        </p:txBody>
      </p:sp>
      <p:sp>
        <p:nvSpPr>
          <p:cNvPr id="6156" name="Rectangle 4">
            <a:extLst>
              <a:ext uri="{FF2B5EF4-FFF2-40B4-BE49-F238E27FC236}">
                <a16:creationId xmlns:a16="http://schemas.microsoft.com/office/drawing/2014/main" id="{E593CFF2-DD57-434B-8D03-C7948FA40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803" y="2253443"/>
            <a:ext cx="13173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en-US" sz="9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 dirty="0">
                <a:latin typeface="Cambria" panose="02040503050406030204" pitchFamily="18" charset="0"/>
                <a:cs typeface="Times New Roman" panose="02020603050405020304" pitchFamily="18" charset="0"/>
              </a:rPr>
              <a:t>    Ilyas Tufan,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Cambria" panose="02040503050406030204" pitchFamily="18" charset="0"/>
                <a:cs typeface="Times New Roman" panose="02020603050405020304" pitchFamily="18" charset="0"/>
              </a:rPr>
              <a:t>TCOP Vice Chair</a:t>
            </a:r>
            <a:r>
              <a:rPr lang="ru-RU" altLang="en-US" sz="9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Cambria" panose="02040503050406030204" pitchFamily="18" charset="0"/>
                <a:cs typeface="Times New Roman" panose="02020603050405020304" pitchFamily="18" charset="0"/>
              </a:rPr>
              <a:t>Department Head</a:t>
            </a:r>
            <a:r>
              <a:rPr lang="ru-RU" altLang="en-US" sz="9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900" dirty="0">
                <a:latin typeface="Cambria" panose="02040503050406030204" pitchFamily="18" charset="0"/>
                <a:cs typeface="Times New Roman" panose="02020603050405020304" pitchFamily="18" charset="0"/>
              </a:rPr>
              <a:t>Treasury, </a:t>
            </a:r>
            <a:endParaRPr lang="ru-RU" altLang="en-US" sz="9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Cambria" panose="02040503050406030204" pitchFamily="18" charset="0"/>
                <a:cs typeface="Times New Roman" panose="02020603050405020304" pitchFamily="18" charset="0"/>
              </a:rPr>
              <a:t>Turkey</a:t>
            </a:r>
            <a:endParaRPr lang="ru-RU" altLang="en-US" sz="9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 dirty="0">
                <a:latin typeface="Cambria" panose="020405030504060302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ru-RU" altLang="en-US" sz="7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6157" name="TextBox 1">
            <a:extLst>
              <a:ext uri="{FF2B5EF4-FFF2-40B4-BE49-F238E27FC236}">
                <a16:creationId xmlns:a16="http://schemas.microsoft.com/office/drawing/2014/main" id="{F7396C0B-55F8-496A-B9DE-9EBC6915C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093" y="2211167"/>
            <a:ext cx="15986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Angela </a:t>
            </a:r>
            <a:r>
              <a:rPr lang="en-US" altLang="en-US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Voronin</a:t>
            </a:r>
            <a:r>
              <a:rPr lang="ru-RU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TCOP Chair,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Treasury</a:t>
            </a:r>
            <a:r>
              <a:rPr lang="ru-RU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Moldova</a:t>
            </a:r>
            <a:endParaRPr lang="ru-RU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8" name="TextBox 1">
            <a:extLst>
              <a:ext uri="{FF2B5EF4-FFF2-40B4-BE49-F238E27FC236}">
                <a16:creationId xmlns:a16="http://schemas.microsoft.com/office/drawing/2014/main" id="{FFA7342E-5D0C-48B8-8703-EAB0E39B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779" y="3548363"/>
            <a:ext cx="1314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900" b="1" dirty="0">
                <a:latin typeface="Cambria" panose="02040503050406030204" pitchFamily="18" charset="0"/>
              </a:rPr>
              <a:t>     </a:t>
            </a:r>
            <a:r>
              <a:rPr lang="en-US" altLang="en-US" sz="900" b="1" dirty="0">
                <a:latin typeface="Cambria" panose="02040503050406030204" pitchFamily="18" charset="0"/>
              </a:rPr>
              <a:t>Nazim Gasimzade </a:t>
            </a:r>
            <a:r>
              <a:rPr lang="en-US" altLang="en-US" sz="900" dirty="0">
                <a:latin typeface="Cambria" panose="02040503050406030204" pitchFamily="18" charset="0"/>
                <a:cs typeface="Times New Roman" panose="02020603050405020304" pitchFamily="18" charset="0"/>
              </a:rPr>
              <a:t>Department Head</a:t>
            </a:r>
            <a:r>
              <a:rPr lang="ru-RU" altLang="en-US" sz="900" dirty="0">
                <a:latin typeface="Cambria" panose="02040503050406030204" pitchFamily="18" charset="0"/>
              </a:rPr>
              <a:t>, </a:t>
            </a:r>
            <a:r>
              <a:rPr lang="en-US" altLang="en-US" sz="900" dirty="0">
                <a:latin typeface="Cambria" panose="02040503050406030204" pitchFamily="18" charset="0"/>
              </a:rPr>
              <a:t>State Treasury Agency</a:t>
            </a:r>
            <a:r>
              <a:rPr lang="ru-RU" altLang="en-US" sz="900" dirty="0">
                <a:latin typeface="Cambria" panose="02040503050406030204" pitchFamily="18" charset="0"/>
              </a:rPr>
              <a:t>,</a:t>
            </a:r>
          </a:p>
          <a:p>
            <a:pPr algn="ctr"/>
            <a:r>
              <a:rPr lang="en-US" altLang="en-US" sz="900" b="1" dirty="0">
                <a:latin typeface="Cambria" panose="02040503050406030204" pitchFamily="18" charset="0"/>
              </a:rPr>
              <a:t>Azerbaijan</a:t>
            </a:r>
            <a:endParaRPr lang="ru-RU" altLang="en-US" sz="900" b="1" dirty="0">
              <a:latin typeface="Cambria" panose="02040503050406030204" pitchFamily="18" charset="0"/>
            </a:endParaRPr>
          </a:p>
        </p:txBody>
      </p:sp>
      <p:pic>
        <p:nvPicPr>
          <p:cNvPr id="6159" name="Picture 3">
            <a:extLst>
              <a:ext uri="{FF2B5EF4-FFF2-40B4-BE49-F238E27FC236}">
                <a16:creationId xmlns:a16="http://schemas.microsoft.com/office/drawing/2014/main" id="{BDC24DDF-A555-43EB-8A76-9F95B4871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34" y="2106213"/>
            <a:ext cx="1118670" cy="147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4">
            <a:extLst>
              <a:ext uri="{FF2B5EF4-FFF2-40B4-BE49-F238E27FC236}">
                <a16:creationId xmlns:a16="http://schemas.microsoft.com/office/drawing/2014/main" id="{19F58BDB-F453-4C25-9FDA-BE19581B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" r="352"/>
          <a:stretch>
            <a:fillRect/>
          </a:stretch>
        </p:blipFill>
        <p:spPr bwMode="auto">
          <a:xfrm>
            <a:off x="4109832" y="593050"/>
            <a:ext cx="11969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5">
            <a:extLst>
              <a:ext uri="{FF2B5EF4-FFF2-40B4-BE49-F238E27FC236}">
                <a16:creationId xmlns:a16="http://schemas.microsoft.com/office/drawing/2014/main" id="{2BF72277-D286-4E50-8775-877E1A228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03" y="701920"/>
            <a:ext cx="1255712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2" name="TextBox 29">
            <a:extLst>
              <a:ext uri="{FF2B5EF4-FFF2-40B4-BE49-F238E27FC236}">
                <a16:creationId xmlns:a16="http://schemas.microsoft.com/office/drawing/2014/main" id="{46AADB38-FF93-40B7-8D73-4120F7155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586" y="5372217"/>
            <a:ext cx="1419043" cy="69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Zaifun</a:t>
            </a:r>
            <a:r>
              <a:rPr lang="en-US" alt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Yernazarova</a:t>
            </a:r>
            <a:endParaRPr lang="ru-RU" alt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Head</a:t>
            </a:r>
            <a:r>
              <a:rPr lang="ru-RU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Ministry of Finance</a:t>
            </a:r>
            <a:r>
              <a:rPr lang="ru-RU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alt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Kazakhstan</a:t>
            </a:r>
            <a:endParaRPr lang="ru-RU" alt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en-US" sz="700" b="1" dirty="0">
              <a:latin typeface="Cambria" panose="02040503050406030204" pitchFamily="18" charset="0"/>
            </a:endParaRPr>
          </a:p>
        </p:txBody>
      </p:sp>
      <p:sp>
        <p:nvSpPr>
          <p:cNvPr id="6163" name="TextBox 6">
            <a:extLst>
              <a:ext uri="{FF2B5EF4-FFF2-40B4-BE49-F238E27FC236}">
                <a16:creationId xmlns:a16="http://schemas.microsoft.com/office/drawing/2014/main" id="{14D7EA3B-AF5A-4C32-BFA1-9288279A5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2600" y="4783138"/>
            <a:ext cx="692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800" b="1" dirty="0">
                <a:latin typeface="Cambria" panose="02040503050406030204" pitchFamily="18" charset="0"/>
              </a:rPr>
              <a:t>Albania</a:t>
            </a:r>
          </a:p>
        </p:txBody>
      </p:sp>
      <p:sp>
        <p:nvSpPr>
          <p:cNvPr id="6164" name="TextBox 7">
            <a:extLst>
              <a:ext uri="{FF2B5EF4-FFF2-40B4-BE49-F238E27FC236}">
                <a16:creationId xmlns:a16="http://schemas.microsoft.com/office/drawing/2014/main" id="{47214B99-E642-475B-B0C0-1FF264654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006" y="2253443"/>
            <a:ext cx="15382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9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Ludmila</a:t>
            </a:r>
            <a:r>
              <a:rPr lang="en-US" altLang="en-US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Gurianova</a:t>
            </a:r>
            <a:endParaRPr lang="ru-RU" altLang="en-US" sz="900" b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900" b="1" dirty="0">
                <a:latin typeface="Cambria" panose="02040503050406030204" pitchFamily="18" charset="0"/>
                <a:cs typeface="Times New Roman" panose="02020603050405020304" pitchFamily="18" charset="0"/>
              </a:rPr>
              <a:t>TCOP Vice Chair</a:t>
            </a:r>
            <a:r>
              <a:rPr lang="ru-RU" altLang="en-US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altLang="en-US" sz="9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Deputy Head</a:t>
            </a:r>
            <a:endParaRPr lang="ru-RU" altLang="en-US" sz="9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9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State Treasury</a:t>
            </a:r>
            <a:endParaRPr lang="ru-RU" altLang="en-US" sz="9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9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Belarus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86380EF8-965F-4650-8801-5EB6FB5E4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530" y="5376554"/>
            <a:ext cx="1314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900" b="1" dirty="0">
                <a:latin typeface="Cambria" panose="02040503050406030204" pitchFamily="18" charset="0"/>
              </a:rPr>
              <a:t>Levan </a:t>
            </a:r>
            <a:r>
              <a:rPr lang="en-US" altLang="en-US" sz="900" b="1" dirty="0" err="1">
                <a:latin typeface="Cambria" panose="02040503050406030204" pitchFamily="18" charset="0"/>
              </a:rPr>
              <a:t>Todua</a:t>
            </a:r>
            <a:endParaRPr lang="ru-RU" altLang="en-US" sz="900" b="1" dirty="0">
              <a:latin typeface="Cambria" panose="02040503050406030204" pitchFamily="18" charset="0"/>
            </a:endParaRPr>
          </a:p>
          <a:p>
            <a:pPr algn="ctr"/>
            <a:r>
              <a:rPr lang="en-US" altLang="en-US" sz="900" dirty="0">
                <a:latin typeface="Cambria" panose="02040503050406030204" pitchFamily="18" charset="0"/>
              </a:rPr>
              <a:t>Department Head, State Treasury, </a:t>
            </a:r>
            <a:r>
              <a:rPr lang="en-US" altLang="en-US" sz="900" b="1" dirty="0">
                <a:latin typeface="Cambria" panose="02040503050406030204" pitchFamily="18" charset="0"/>
              </a:rPr>
              <a:t>Georgia</a:t>
            </a:r>
            <a:endParaRPr lang="ru-RU" altLang="en-US" sz="900" b="1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6400E8-304F-43A5-A0AA-36D3A9CA9F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0759" y="3683170"/>
            <a:ext cx="1229221" cy="16706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66B81-FBEB-4BC3-A1B0-D635A898A83A}"/>
              </a:ext>
            </a:extLst>
          </p:cNvPr>
          <p:cNvSpPr txBox="1"/>
          <p:nvPr/>
        </p:nvSpPr>
        <p:spPr>
          <a:xfrm>
            <a:off x="7215189" y="3070125"/>
            <a:ext cx="1223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/>
          </a:p>
          <a:p>
            <a:pPr algn="ctr"/>
            <a:endParaRPr lang="en-US" sz="900" dirty="0"/>
          </a:p>
          <a:p>
            <a:pPr algn="ctr"/>
            <a:endParaRPr lang="en-US" sz="900" dirty="0"/>
          </a:p>
          <a:p>
            <a:pPr algn="ctr"/>
            <a:endParaRPr lang="en-US" sz="900" dirty="0"/>
          </a:p>
          <a:p>
            <a:pPr algn="ctr"/>
            <a:r>
              <a:rPr lang="en-US" sz="900" b="1" dirty="0" err="1"/>
              <a:t>Mimoza</a:t>
            </a:r>
            <a:r>
              <a:rPr lang="en-US" sz="900" b="1" dirty="0"/>
              <a:t> </a:t>
            </a:r>
            <a:r>
              <a:rPr lang="en-US" sz="900" b="1" dirty="0" err="1"/>
              <a:t>Pilkati</a:t>
            </a:r>
            <a:endParaRPr lang="en-US" sz="900" b="1" dirty="0"/>
          </a:p>
          <a:p>
            <a:pPr algn="ctr"/>
            <a:r>
              <a:rPr lang="en-US" sz="900" dirty="0"/>
              <a:t>Deputy Dep. Head</a:t>
            </a:r>
          </a:p>
          <a:p>
            <a:pPr algn="ctr"/>
            <a:r>
              <a:rPr lang="en-US" sz="900" dirty="0"/>
              <a:t>State Treasury</a:t>
            </a:r>
          </a:p>
          <a:p>
            <a:pPr algn="ctr"/>
            <a:r>
              <a:rPr lang="en-US" sz="900" b="1" dirty="0"/>
              <a:t>Albania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EA259-3021-41A9-8431-DCCF7ED83AEC}"/>
              </a:ext>
            </a:extLst>
          </p:cNvPr>
          <p:cNvSpPr txBox="1"/>
          <p:nvPr/>
        </p:nvSpPr>
        <p:spPr>
          <a:xfrm>
            <a:off x="2593229" y="5315270"/>
            <a:ext cx="1521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Alexander Demidov</a:t>
            </a:r>
            <a:r>
              <a:rPr lang="en-US" sz="1000" dirty="0"/>
              <a:t>,</a:t>
            </a:r>
          </a:p>
          <a:p>
            <a:pPr algn="ctr"/>
            <a:r>
              <a:rPr lang="en-US" sz="1000" dirty="0"/>
              <a:t>Deputy Head</a:t>
            </a:r>
          </a:p>
          <a:p>
            <a:pPr algn="ctr"/>
            <a:r>
              <a:rPr lang="en-US" sz="1000" dirty="0"/>
              <a:t>State Treasury,</a:t>
            </a:r>
          </a:p>
          <a:p>
            <a:pPr algn="ctr"/>
            <a:r>
              <a:rPr lang="en-US" sz="1000" b="1" dirty="0"/>
              <a:t>Russia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DB3DF0-9124-4DC6-84E9-DF2D011A6108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39750" y="7947"/>
            <a:ext cx="1090128" cy="16070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B9D180-D2C8-4F32-9C12-479D52E663C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029" t="167" b="18334"/>
          <a:stretch/>
        </p:blipFill>
        <p:spPr>
          <a:xfrm>
            <a:off x="7865878" y="26401"/>
            <a:ext cx="1170618" cy="15557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5F071A-B165-40AE-9D34-9D3DB59668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558576" y="4595487"/>
            <a:ext cx="1210145" cy="15621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9C2DF4-54B4-4713-BC0F-90112EC865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44432" y="4571989"/>
            <a:ext cx="1208764" cy="1642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25DB34-8431-4ADA-8C76-24E7D00F05E5}"/>
              </a:ext>
            </a:extLst>
          </p:cNvPr>
          <p:cNvSpPr txBox="1"/>
          <p:nvPr/>
        </p:nvSpPr>
        <p:spPr>
          <a:xfrm>
            <a:off x="483889" y="1623840"/>
            <a:ext cx="11303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Elena Nikulina</a:t>
            </a:r>
            <a:r>
              <a:rPr lang="en-US" sz="900" dirty="0"/>
              <a:t>,</a:t>
            </a:r>
          </a:p>
          <a:p>
            <a:pPr algn="ctr"/>
            <a:r>
              <a:rPr lang="en-US" sz="900" dirty="0"/>
              <a:t>PEMPAL program leader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FFABF0-234D-4C28-8F5D-43158E52615D}"/>
              </a:ext>
            </a:extLst>
          </p:cNvPr>
          <p:cNvSpPr txBox="1"/>
          <p:nvPr/>
        </p:nvSpPr>
        <p:spPr>
          <a:xfrm>
            <a:off x="420903" y="6176903"/>
            <a:ext cx="1521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Yelena Slizhevskaya</a:t>
            </a:r>
            <a:endParaRPr lang="en-US" sz="1000" dirty="0"/>
          </a:p>
          <a:p>
            <a:pPr algn="ctr"/>
            <a:r>
              <a:rPr lang="en-US" sz="1000" dirty="0"/>
              <a:t>Resource person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1BA5B-E236-495E-97DB-C50BE442283B}"/>
              </a:ext>
            </a:extLst>
          </p:cNvPr>
          <p:cNvSpPr txBox="1"/>
          <p:nvPr/>
        </p:nvSpPr>
        <p:spPr>
          <a:xfrm>
            <a:off x="7740352" y="6188471"/>
            <a:ext cx="1521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Ekaterina Zaleeva</a:t>
            </a:r>
            <a:endParaRPr lang="en-US" sz="1000" dirty="0"/>
          </a:p>
          <a:p>
            <a:pPr algn="ctr"/>
            <a:r>
              <a:rPr lang="en-US" sz="1000" dirty="0"/>
              <a:t>PEMPAL Secretariat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4D6F74-B34B-45DA-ABAB-E3830E266259}"/>
              </a:ext>
            </a:extLst>
          </p:cNvPr>
          <p:cNvSpPr/>
          <p:nvPr/>
        </p:nvSpPr>
        <p:spPr>
          <a:xfrm>
            <a:off x="7160271" y="1518806"/>
            <a:ext cx="25577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/>
              <a:t>Ion Chicu</a:t>
            </a:r>
          </a:p>
          <a:p>
            <a:pPr algn="ctr"/>
            <a:r>
              <a:rPr lang="en-US" sz="1000" dirty="0"/>
              <a:t>Former TCOP </a:t>
            </a:r>
            <a:r>
              <a:rPr lang="en-US" sz="800" dirty="0"/>
              <a:t>coordinator</a:t>
            </a:r>
          </a:p>
        </p:txBody>
      </p:sp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79BE839-DE99-41C9-A547-240D876C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30" y="332656"/>
            <a:ext cx="8229600" cy="576262"/>
          </a:xfrm>
        </p:spPr>
        <p:txBody>
          <a:bodyPr/>
          <a:lstStyle/>
          <a:p>
            <a:br>
              <a:rPr lang="ru-RU" altLang="en-US" sz="3200" dirty="0"/>
            </a:br>
            <a:r>
              <a:rPr lang="en-US" altLang="en-US" sz="3200" b="1" dirty="0">
                <a:solidFill>
                  <a:srgbClr val="FF0000"/>
                </a:solidFill>
              </a:rPr>
              <a:t>TCOP Strategic Plan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5A5C8270-49C8-4AB9-A0A0-F653C840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908919"/>
            <a:ext cx="7704137" cy="5688434"/>
          </a:xfrm>
        </p:spPr>
        <p:txBody>
          <a:bodyPr/>
          <a:lstStyle/>
          <a:p>
            <a:pPr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400" u="sng" dirty="0">
                <a:solidFill>
                  <a:srgbClr val="FF0000"/>
                </a:solidFill>
              </a:rPr>
              <a:t>Was developed in accordance with </a:t>
            </a:r>
            <a:r>
              <a:rPr lang="ru-RU" altLang="en-US" sz="2400" dirty="0"/>
              <a:t>: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PEMPAL Strategy for </a:t>
            </a:r>
            <a:r>
              <a:rPr lang="ru-RU" altLang="en-US" sz="1800" dirty="0"/>
              <a:t>201</a:t>
            </a:r>
            <a:r>
              <a:rPr lang="en-US" altLang="en-US" sz="1800" dirty="0"/>
              <a:t>7</a:t>
            </a:r>
            <a:r>
              <a:rPr lang="ru-RU" altLang="en-US" sz="1800" dirty="0"/>
              <a:t>-2022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Results of TCOP member surveys, including the ones in Vienna in June </a:t>
            </a:r>
            <a:r>
              <a:rPr lang="ru-RU" altLang="en-US" sz="1800" dirty="0"/>
              <a:t>2017</a:t>
            </a:r>
            <a:r>
              <a:rPr lang="en-US" altLang="en-US" sz="1800" dirty="0"/>
              <a:t> and in Tirana in 2018</a:t>
            </a:r>
            <a:endParaRPr lang="ru-RU" altLang="en-US" sz="2400" dirty="0"/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n-US" altLang="en-US" sz="2400" u="sng" dirty="0">
                <a:solidFill>
                  <a:srgbClr val="FF0000"/>
                </a:solidFill>
              </a:rPr>
              <a:t>Is aimed at</a:t>
            </a:r>
          </a:p>
          <a:p>
            <a:pPr algn="just">
              <a:buNone/>
              <a:defRPr/>
            </a:pPr>
            <a:r>
              <a:rPr lang="en-US" altLang="en-US" sz="2400" dirty="0"/>
              <a:t>     achievement of</a:t>
            </a:r>
            <a:r>
              <a:rPr lang="ru-RU" altLang="en-US" sz="2400" dirty="0"/>
              <a:t> </a:t>
            </a:r>
            <a:r>
              <a:rPr lang="en-US" altLang="en-US" sz="2400" dirty="0"/>
              <a:t>PEMPAL TCOP strategic goals:</a:t>
            </a:r>
            <a:endParaRPr lang="ru-RU" altLang="en-US" sz="2400" dirty="0"/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800" b="1" dirty="0">
                <a:solidFill>
                  <a:srgbClr val="000000"/>
                </a:solidFill>
                <a:cs typeface="Calibri" panose="020F0502020204030204" pitchFamily="34" charset="0"/>
              </a:rPr>
              <a:t>Promotion of PFM reforms of high priority </a:t>
            </a:r>
            <a:r>
              <a:rPr lang="en-US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for TCOP members, with the focus on reforms of national treasuries 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Provision of TCOP members with </a:t>
            </a:r>
            <a:r>
              <a:rPr lang="en-US" altLang="en-US" sz="1800" b="1" dirty="0">
                <a:solidFill>
                  <a:srgbClr val="000000"/>
                </a:solidFill>
                <a:cs typeface="Calibri" panose="020F0502020204030204" pitchFamily="34" charset="0"/>
              </a:rPr>
              <a:t>high quality resources and knowledge services 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Establishment of </a:t>
            </a:r>
            <a:r>
              <a:rPr lang="en-US" altLang="en-US" sz="1800" b="1" dirty="0">
                <a:solidFill>
                  <a:srgbClr val="000000"/>
                </a:solidFill>
                <a:cs typeface="Calibri" panose="020F0502020204030204" pitchFamily="34" charset="0"/>
              </a:rPr>
              <a:t>highly professional community of treasury specialists</a:t>
            </a:r>
            <a:r>
              <a:rPr lang="en-US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 in TCOP countries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lvl="1" algn="just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Gaining support for TCOP activities and for activities of PEMPAL as a whole from </a:t>
            </a:r>
            <a:r>
              <a:rPr lang="en-US" altLang="en-US" sz="1800" b="1" dirty="0">
                <a:solidFill>
                  <a:srgbClr val="000000"/>
                </a:solidFill>
                <a:cs typeface="Calibri" panose="020F0502020204030204" pitchFamily="34" charset="0"/>
              </a:rPr>
              <a:t>top management of treasuries from member countries</a:t>
            </a:r>
            <a:r>
              <a:rPr lang="en-US" altLang="en-US" sz="1800" dirty="0">
                <a:solidFill>
                  <a:srgbClr val="000000"/>
                </a:solidFill>
                <a:cs typeface="Calibri" panose="020F0502020204030204" pitchFamily="34" charset="0"/>
              </a:rPr>
              <a:t>. 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457200" lvl="1" indent="0" algn="just">
              <a:lnSpc>
                <a:spcPct val="115000"/>
              </a:lnSpc>
              <a:spcBef>
                <a:spcPts val="1200"/>
              </a:spcBef>
              <a:buNone/>
            </a:pPr>
            <a:endParaRPr lang="en-US" altLang="en-US" sz="2600" dirty="0"/>
          </a:p>
          <a:p>
            <a:endParaRPr lang="en-US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9F929DC2-6554-45DE-BC82-5242C857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6213B7-9E50-4E08-8C8A-4FFC372B3896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8197" name="Рисунок 11" descr="pempal-logo.jpg">
            <a:extLst>
              <a:ext uri="{FF2B5EF4-FFF2-40B4-BE49-F238E27FC236}">
                <a16:creationId xmlns:a16="http://schemas.microsoft.com/office/drawing/2014/main" id="{482DAF98-075E-44AC-90D7-8F86552CA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17463"/>
            <a:ext cx="7461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68843F6-8B5B-41B7-A80C-C233E9BC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993775"/>
          </a:xfrm>
        </p:spPr>
        <p:txBody>
          <a:bodyPr/>
          <a:lstStyle/>
          <a:p>
            <a:r>
              <a:rPr lang="ru-RU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TCOP continues to work in 4 key thematic areas</a:t>
            </a:r>
            <a:endParaRPr lang="en-US" altLang="en-US" sz="32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FCD9651-2E68-448D-B464-3F2E333B93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3813037"/>
              </p:ext>
            </p:extLst>
          </p:nvPr>
        </p:nvGraphicFramePr>
        <p:xfrm>
          <a:off x="683568" y="1556792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1291A98B-AD39-42C3-AF2E-1B57E4F8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452BA5-3400-411A-9BC6-1C9CB187C998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ED64FF66-AD08-466D-9A14-5DF60204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536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3FCFB2DB-AB4B-4B47-AE25-BBF71E7A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8580438" cy="417513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Activities implemented between July</a:t>
            </a:r>
            <a:r>
              <a:rPr lang="ru-RU" altLang="en-US" sz="2800" b="1" dirty="0">
                <a:solidFill>
                  <a:srgbClr val="FF0000"/>
                </a:solidFill>
              </a:rPr>
              <a:t> 2017 – </a:t>
            </a:r>
            <a:r>
              <a:rPr lang="en-US" altLang="en-US" sz="2800" b="1" dirty="0">
                <a:solidFill>
                  <a:srgbClr val="FF0000"/>
                </a:solidFill>
              </a:rPr>
              <a:t>June </a:t>
            </a:r>
            <a:r>
              <a:rPr lang="ru-RU" altLang="en-US" sz="2800" b="1" dirty="0">
                <a:solidFill>
                  <a:srgbClr val="FF0000"/>
                </a:solidFill>
              </a:rPr>
              <a:t>201</a:t>
            </a:r>
            <a:r>
              <a:rPr lang="en-US" altLang="en-US" sz="2800" b="1" dirty="0">
                <a:solidFill>
                  <a:srgbClr val="FF0000"/>
                </a:solidFill>
              </a:rPr>
              <a:t>8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7FA788-1DB1-4E62-9D08-1371152359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7600451"/>
              </p:ext>
            </p:extLst>
          </p:nvPr>
        </p:nvGraphicFramePr>
        <p:xfrm>
          <a:off x="467544" y="1052736"/>
          <a:ext cx="822960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A455AD6-926A-409C-B8C3-A43CAFA7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DE6DC1-82BA-4659-98FF-701DB599647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960361A4-D586-47CF-97CC-F517578EB7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520001"/>
              </p:ext>
            </p:extLst>
          </p:nvPr>
        </p:nvGraphicFramePr>
        <p:xfrm>
          <a:off x="467544" y="3573016"/>
          <a:ext cx="8229600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9906D435-A0E4-4332-A5C6-EE6801542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58" y="200025"/>
            <a:ext cx="8229600" cy="633412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TCOP Thematic Groups</a:t>
            </a:r>
            <a:endParaRPr lang="en-US" alt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A608D2E-9016-436E-AF63-95214F8F13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2347645"/>
              </p:ext>
            </p:extLst>
          </p:nvPr>
        </p:nvGraphicFramePr>
        <p:xfrm>
          <a:off x="515524" y="1038224"/>
          <a:ext cx="8454634" cy="5832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56F58F6B-1EB3-4358-907A-799BE931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368292-96B0-41D9-B37A-5513FE2B70EF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id="{D179EA71-5CEA-4AFD-B27D-984FE4742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54292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7F586C-82B4-49D4-91FB-F9488B2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31" y="188640"/>
            <a:ext cx="8229600" cy="777875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</a:rPr>
              <a:t>Cash Management Group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Content Placeholder 5">
            <a:extLst>
              <a:ext uri="{FF2B5EF4-FFF2-40B4-BE49-F238E27FC236}">
                <a16:creationId xmlns:a16="http://schemas.microsoft.com/office/drawing/2014/main" id="{331569A1-5ABE-481E-98F5-B7703BB3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111250"/>
            <a:ext cx="7920037" cy="5341938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2400" b="1" u="sng" dirty="0"/>
              <a:t>Established in 2015. </a:t>
            </a:r>
            <a:r>
              <a:rPr lang="en-US" altLang="en-US" sz="2400" dirty="0"/>
              <a:t>The group </a:t>
            </a:r>
            <a:r>
              <a:rPr lang="en-US" altLang="en-US" sz="2400" b="1" u="sng" dirty="0"/>
              <a:t>includes 13 countries </a:t>
            </a:r>
            <a:r>
              <a:rPr lang="en-US" altLang="en-US" sz="2400" dirty="0"/>
              <a:t>(</a:t>
            </a:r>
            <a:r>
              <a:rPr lang="en-US" altLang="en-US" sz="2400" i="1" dirty="0"/>
              <a:t>Albania, Azerbaijan, Belarus, Georgia, Kazakhstan,  Kyrgyzstan, Macedonia, Moldova, Russian Federation, Tajikistan, Turkey, Croatia and Montenegro</a:t>
            </a:r>
            <a:r>
              <a:rPr lang="en-US" altLang="en-US" sz="2400" dirty="0"/>
              <a:t>)</a:t>
            </a:r>
            <a:endParaRPr lang="ru-RU" altLang="en-US" sz="2400" b="1" u="sng" dirty="0"/>
          </a:p>
          <a:p>
            <a:pPr marL="0" indent="0" algn="just">
              <a:buNone/>
            </a:pPr>
            <a:endParaRPr lang="en-US" altLang="en-US" sz="2400" b="1" u="sng" dirty="0"/>
          </a:p>
          <a:p>
            <a:pPr marL="0" indent="0" algn="just">
              <a:buNone/>
            </a:pPr>
            <a:r>
              <a:rPr lang="en-US" altLang="en-US" sz="2400" b="1" u="sng" dirty="0"/>
              <a:t>From the moment of its establishment, the group held</a:t>
            </a:r>
            <a:r>
              <a:rPr lang="ru-RU" altLang="en-US" sz="2400" b="1" u="sng" dirty="0"/>
              <a:t>:</a:t>
            </a:r>
            <a:endParaRPr lang="ru-RU" altLang="en-US" sz="2400" b="1" u="sng" dirty="0">
              <a:solidFill>
                <a:srgbClr val="FF0000"/>
              </a:solidFill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i="1" dirty="0">
                <a:solidFill>
                  <a:srgbClr val="FF0000"/>
                </a:solidFill>
              </a:rPr>
              <a:t> </a:t>
            </a:r>
            <a:r>
              <a:rPr lang="en-US" altLang="en-US" sz="2400" b="1" i="1" u="sng" dirty="0">
                <a:solidFill>
                  <a:srgbClr val="FF0000"/>
                </a:solidFill>
              </a:rPr>
              <a:t>3</a:t>
            </a:r>
            <a:r>
              <a:rPr lang="en-US" altLang="en-US" sz="2400" i="1" dirty="0">
                <a:solidFill>
                  <a:srgbClr val="FF0000"/>
                </a:solidFill>
              </a:rPr>
              <a:t> thematic workshops </a:t>
            </a:r>
            <a:r>
              <a:rPr lang="ru-RU" altLang="en-US" sz="2400" i="1" dirty="0">
                <a:solidFill>
                  <a:srgbClr val="FF0000"/>
                </a:solidFill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</a:rPr>
              <a:t>Ankara</a:t>
            </a:r>
            <a:r>
              <a:rPr lang="ru-RU" altLang="en-US" sz="2400" i="1" dirty="0">
                <a:solidFill>
                  <a:srgbClr val="FF0000"/>
                </a:solidFill>
              </a:rPr>
              <a:t>, </a:t>
            </a:r>
            <a:r>
              <a:rPr lang="en-US" altLang="en-US" sz="2400" i="1" dirty="0">
                <a:solidFill>
                  <a:srgbClr val="FF0000"/>
                </a:solidFill>
              </a:rPr>
              <a:t>Moscow, Chisinau</a:t>
            </a:r>
            <a:r>
              <a:rPr lang="ru-RU" altLang="en-US" sz="2400" i="1" dirty="0">
                <a:solidFill>
                  <a:srgbClr val="FF0000"/>
                </a:solidFill>
              </a:rPr>
              <a:t>) 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400" i="1" dirty="0">
                <a:solidFill>
                  <a:srgbClr val="FF0000"/>
                </a:solidFill>
              </a:rPr>
              <a:t> </a:t>
            </a:r>
            <a:r>
              <a:rPr lang="ru-RU" altLang="en-US" sz="2400" b="1" i="1" u="sng" dirty="0">
                <a:solidFill>
                  <a:srgbClr val="FF0000"/>
                </a:solidFill>
              </a:rPr>
              <a:t>6 </a:t>
            </a:r>
            <a:r>
              <a:rPr lang="en-US" altLang="en-US" sz="2400" i="1" dirty="0">
                <a:solidFill>
                  <a:srgbClr val="FF0000"/>
                </a:solidFill>
              </a:rPr>
              <a:t>videoconferences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altLang="en-US" sz="2400" b="1" i="1" u="sng" dirty="0">
                <a:solidFill>
                  <a:srgbClr val="FF0000"/>
                </a:solidFill>
              </a:rPr>
              <a:t> </a:t>
            </a:r>
            <a:r>
              <a:rPr lang="ru-RU" altLang="en-US" sz="2400" b="1" i="1" u="sng" dirty="0">
                <a:solidFill>
                  <a:srgbClr val="FF0000"/>
                </a:solidFill>
              </a:rPr>
              <a:t>1</a:t>
            </a:r>
            <a:r>
              <a:rPr lang="ru-RU" altLang="en-US" sz="2400" i="1" dirty="0">
                <a:solidFill>
                  <a:srgbClr val="FF0000"/>
                </a:solidFill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</a:rPr>
              <a:t>thematic survey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ru-RU" altLang="en-US" sz="2400" i="1" dirty="0">
              <a:solidFill>
                <a:srgbClr val="FF0000"/>
              </a:solidFill>
            </a:endParaRPr>
          </a:p>
          <a:p>
            <a:pPr algn="just"/>
            <a:endParaRPr lang="ru-RU" altLang="en-US" sz="2400" b="1" u="sng" dirty="0"/>
          </a:p>
          <a:p>
            <a:pPr marL="0" indent="0" algn="just">
              <a:buNone/>
            </a:pPr>
            <a:r>
              <a:rPr lang="en-US" altLang="en-US" sz="2400" b="1" u="sng" dirty="0"/>
              <a:t>The group held 1 event in the reporting period</a:t>
            </a:r>
            <a:r>
              <a:rPr lang="ru-RU" altLang="en-US" sz="2400" b="1" u="sng" dirty="0"/>
              <a:t>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altLang="en-US" sz="2000" i="1" dirty="0">
                <a:solidFill>
                  <a:srgbClr val="FF0000"/>
                </a:solidFill>
              </a:rPr>
              <a:t>Thematic workshop in Chisinau</a:t>
            </a:r>
            <a:r>
              <a:rPr lang="ru-RU" altLang="en-US" sz="2200" i="1" dirty="0">
                <a:solidFill>
                  <a:srgbClr val="FF0000"/>
                </a:solidFill>
              </a:rPr>
              <a:t>– </a:t>
            </a:r>
            <a:r>
              <a:rPr lang="en-US" altLang="en-US" sz="2200" i="1" dirty="0">
                <a:solidFill>
                  <a:srgbClr val="FF0000"/>
                </a:solidFill>
              </a:rPr>
              <a:t>October</a:t>
            </a:r>
            <a:r>
              <a:rPr lang="ru-RU" altLang="en-US" sz="2200" i="1" dirty="0">
                <a:solidFill>
                  <a:srgbClr val="FF0000"/>
                </a:solidFill>
              </a:rPr>
              <a:t> 2017.</a:t>
            </a:r>
          </a:p>
          <a:p>
            <a:pPr algn="just"/>
            <a:endParaRPr lang="en-US" alt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A90F5F-74F0-4A14-BFF7-4422ACE8A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005064"/>
            <a:ext cx="2477722" cy="1651814"/>
          </a:xfrm>
          <a:prstGeom prst="rect">
            <a:avLst/>
          </a:prstGeom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6CE3B65D-C751-4BEC-886F-4D00BD14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66" y="188640"/>
            <a:ext cx="8218488" cy="1368152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Key Outputs of </a:t>
            </a:r>
            <a:br>
              <a:rPr lang="en-US" altLang="en-US" sz="3200" b="1" dirty="0">
                <a:solidFill>
                  <a:srgbClr val="FF0000"/>
                </a:solidFill>
              </a:rPr>
            </a:br>
            <a:r>
              <a:rPr lang="en-US" altLang="en-US" sz="3200" b="1" dirty="0">
                <a:solidFill>
                  <a:srgbClr val="FF0000"/>
                </a:solidFill>
              </a:rPr>
              <a:t>Cash Management Group’s Activities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B336FE50-6FD8-4579-B8C3-426350542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556792"/>
            <a:ext cx="7715250" cy="4824957"/>
          </a:xfrm>
          <a:extLst/>
        </p:spPr>
        <p:txBody>
          <a:bodyPr/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en-US" altLang="en-US" sz="2400" dirty="0"/>
              <a:t>The group </a:t>
            </a:r>
            <a:r>
              <a:rPr lang="en-US" altLang="en-US" sz="2400" b="1" dirty="0"/>
              <a:t>explored the experiences </a:t>
            </a:r>
            <a:r>
              <a:rPr lang="en-US" altLang="en-US" sz="2400" dirty="0"/>
              <a:t>of Albania, Azerbaijan, Georgia, </a:t>
            </a:r>
            <a:r>
              <a:rPr lang="en-US" altLang="en-US" sz="2400" dirty="0">
                <a:solidFill>
                  <a:srgbClr val="C00000"/>
                </a:solidFill>
              </a:rPr>
              <a:t>Moldova,</a:t>
            </a:r>
            <a:r>
              <a:rPr lang="en-US" altLang="en-US" sz="2400" dirty="0"/>
              <a:t> Turkey and Russia in cash management </a:t>
            </a:r>
            <a:endParaRPr lang="ru-RU" altLang="en-US" sz="24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altLang="en-US" sz="2400" dirty="0"/>
              <a:t>Members of the group </a:t>
            </a:r>
            <a:r>
              <a:rPr lang="en-US" altLang="en-US" sz="2400" b="1" dirty="0"/>
              <a:t>enhanced their understanding </a:t>
            </a:r>
            <a:r>
              <a:rPr lang="en-US" altLang="en-US" sz="2400" dirty="0"/>
              <a:t>of such aspects as </a:t>
            </a:r>
            <a:r>
              <a:rPr lang="en-US" altLang="en-US" sz="2400" dirty="0">
                <a:solidFill>
                  <a:srgbClr val="C00000"/>
                </a:solidFill>
              </a:rPr>
              <a:t>TSA operation</a:t>
            </a:r>
            <a:r>
              <a:rPr lang="en-US" altLang="en-US" sz="2400" dirty="0"/>
              <a:t>, active cash management tools, cash balance targeting, </a:t>
            </a:r>
            <a:r>
              <a:rPr lang="en-US" altLang="en-US" sz="2400" dirty="0">
                <a:solidFill>
                  <a:srgbClr val="C00000"/>
                </a:solidFill>
              </a:rPr>
              <a:t>interaction with central banks, interaction with debt management function</a:t>
            </a:r>
            <a:r>
              <a:rPr lang="ru-RU" altLang="en-US" sz="2400" dirty="0"/>
              <a:t>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altLang="en-US" sz="2400" b="1" dirty="0"/>
              <a:t>Knowledge products were developed </a:t>
            </a:r>
            <a:r>
              <a:rPr lang="ru-RU" altLang="en-US" sz="2400" dirty="0"/>
              <a:t>– </a:t>
            </a:r>
            <a:r>
              <a:rPr lang="en-US" altLang="en-US" sz="2400" dirty="0"/>
              <a:t>Report on the thematic survey on TSA operation in TCOP countries, and  </a:t>
            </a:r>
            <a:r>
              <a:rPr lang="en-US" altLang="en-US" sz="2400" dirty="0">
                <a:solidFill>
                  <a:srgbClr val="C00000"/>
                </a:solidFill>
              </a:rPr>
              <a:t>Note on servicing agreements with central banks</a:t>
            </a:r>
            <a:r>
              <a:rPr lang="ru-RU" altLang="en-US" sz="2400" dirty="0"/>
              <a:t>.</a:t>
            </a:r>
          </a:p>
          <a:p>
            <a:pPr>
              <a:defRPr/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812C8196-50C7-480B-BC02-9227CE619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24029E-B66C-4D33-B216-7A353E851CF9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6389" name="Picture 2">
            <a:extLst>
              <a:ext uri="{FF2B5EF4-FFF2-40B4-BE49-F238E27FC236}">
                <a16:creationId xmlns:a16="http://schemas.microsoft.com/office/drawing/2014/main" id="{A07F2CD3-28DB-444B-A8E6-8E2E3A656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3813"/>
            <a:ext cx="73183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A3C1FBB1-1DDD-4331-A8F5-9CD7BC8A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6" y="40363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Use of IT in Treasury Operations Group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DFF8CC6E-6552-43EB-B5DA-8347CB24B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341438"/>
            <a:ext cx="7786687" cy="5256212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b="1" u="sng" dirty="0"/>
              <a:t>Established in 2013.</a:t>
            </a:r>
            <a:r>
              <a:rPr lang="en-US" sz="2400" b="1" dirty="0"/>
              <a:t> </a:t>
            </a:r>
            <a:r>
              <a:rPr lang="en-US" sz="2400" dirty="0"/>
              <a:t>The group is comprised of </a:t>
            </a:r>
            <a:r>
              <a:rPr lang="en-US" sz="2400" b="1" u="sng" dirty="0"/>
              <a:t>11 countries </a:t>
            </a:r>
            <a:r>
              <a:rPr lang="en-US" sz="2400" dirty="0"/>
              <a:t>(</a:t>
            </a:r>
            <a:r>
              <a:rPr lang="en-US" sz="2400" i="1" dirty="0"/>
              <a:t>Albania, Azerbaijan, Belarus, Georgia, Kazakhstan, Kyrgyzstan,  Moldova, Russian Federation, Tajikistan, Turkey and Ukraine</a:t>
            </a:r>
            <a:r>
              <a:rPr lang="ru-RU" altLang="en-US" sz="2000" i="1" dirty="0"/>
              <a:t>)</a:t>
            </a:r>
            <a:endParaRPr lang="ru-RU" altLang="en-US" sz="2400" b="1" u="sng" dirty="0"/>
          </a:p>
          <a:p>
            <a:pPr algn="just">
              <a:buFont typeface="Arial" charset="0"/>
              <a:buChar char="•"/>
              <a:defRPr/>
            </a:pPr>
            <a:r>
              <a:rPr lang="en-US" sz="2400" b="1" u="sng" dirty="0"/>
              <a:t>From the moment of its establishment the group held: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n-US" sz="2400" i="1" dirty="0">
                <a:solidFill>
                  <a:srgbClr val="FF0000"/>
                </a:solidFill>
              </a:rPr>
              <a:t>         </a:t>
            </a:r>
            <a:r>
              <a:rPr lang="en-US" sz="2400" b="1" i="1" u="sng" dirty="0">
                <a:solidFill>
                  <a:srgbClr val="FF0000"/>
                </a:solidFill>
              </a:rPr>
              <a:t>4</a:t>
            </a:r>
            <a:r>
              <a:rPr lang="en-US" sz="2400" i="1" dirty="0">
                <a:solidFill>
                  <a:srgbClr val="FF0000"/>
                </a:solidFill>
              </a:rPr>
              <a:t> workshops (Minsk, Tbilisi, Chisinau, Baku)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n-US" sz="2400" i="1" dirty="0">
                <a:solidFill>
                  <a:srgbClr val="FF0000"/>
                </a:solidFill>
              </a:rPr>
              <a:t>         </a:t>
            </a:r>
            <a:r>
              <a:rPr lang="en-US" sz="2400" b="1" i="1" u="sng" dirty="0">
                <a:solidFill>
                  <a:srgbClr val="FF0000"/>
                </a:solidFill>
              </a:rPr>
              <a:t>3 </a:t>
            </a:r>
            <a:r>
              <a:rPr lang="en-US" sz="2400" i="1" dirty="0">
                <a:solidFill>
                  <a:srgbClr val="FF0000"/>
                </a:solidFill>
              </a:rPr>
              <a:t> study visits (Ankara, Seoul, Vienna)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n-US" sz="2400" i="1" dirty="0">
                <a:solidFill>
                  <a:srgbClr val="FF0000"/>
                </a:solidFill>
              </a:rPr>
              <a:t>         </a:t>
            </a:r>
            <a:r>
              <a:rPr lang="en-US" sz="2400" b="1" i="1" u="sng" dirty="0">
                <a:solidFill>
                  <a:srgbClr val="FF0000"/>
                </a:solidFill>
              </a:rPr>
              <a:t>8</a:t>
            </a:r>
            <a:r>
              <a:rPr lang="en-US" sz="2400" i="1" dirty="0">
                <a:solidFill>
                  <a:srgbClr val="FF0000"/>
                </a:solidFill>
              </a:rPr>
              <a:t> videoconferences</a:t>
            </a:r>
          </a:p>
          <a:p>
            <a:pPr marL="0" indent="0" algn="just">
              <a:buNone/>
            </a:pPr>
            <a:endParaRPr lang="en-US" altLang="en-US" sz="2000" b="1" u="sng" dirty="0"/>
          </a:p>
          <a:p>
            <a:pPr marL="0" indent="0" algn="just">
              <a:buNone/>
            </a:pPr>
            <a:endParaRPr lang="ru-RU" altLang="en-US" sz="2000" b="1" u="sng" dirty="0"/>
          </a:p>
          <a:p>
            <a:pPr marL="0" indent="0" algn="just">
              <a:buNone/>
            </a:pPr>
            <a:r>
              <a:rPr lang="en-US" altLang="en-US" sz="2400" b="1" u="sng" dirty="0"/>
              <a:t>During FY</a:t>
            </a:r>
            <a:r>
              <a:rPr lang="ru-RU" altLang="en-US" sz="2400" b="1" u="sng" dirty="0"/>
              <a:t>2018</a:t>
            </a:r>
            <a:r>
              <a:rPr lang="en-US" altLang="en-US" sz="2400" b="1" u="sng" dirty="0"/>
              <a:t> </a:t>
            </a:r>
            <a:r>
              <a:rPr lang="en-US" sz="2400" dirty="0"/>
              <a:t>the group </a:t>
            </a:r>
            <a:r>
              <a:rPr lang="en-US" sz="2400" u="sng" dirty="0"/>
              <a:t>held 3 events</a:t>
            </a:r>
            <a:r>
              <a:rPr lang="ru-RU" altLang="en-US" sz="2400" u="sng" dirty="0"/>
              <a:t>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altLang="en-US" sz="2000" i="1" dirty="0">
                <a:solidFill>
                  <a:srgbClr val="FF0000"/>
                </a:solidFill>
              </a:rPr>
              <a:t>2 </a:t>
            </a:r>
            <a:r>
              <a:rPr lang="en-US" sz="2000" i="1" dirty="0">
                <a:solidFill>
                  <a:srgbClr val="FF0000"/>
                </a:solidFill>
              </a:rPr>
              <a:t>videoconferences: on December 12, 2017 and on March 1, 2018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altLang="en-US" sz="2000" i="1" dirty="0">
                <a:solidFill>
                  <a:srgbClr val="FF0000"/>
                </a:solidFill>
              </a:rPr>
              <a:t>Thematic workshop in Baku – April 10-12, 2018</a:t>
            </a:r>
            <a:endParaRPr lang="ru-RU" altLang="en-US" sz="2000" i="1" dirty="0">
              <a:solidFill>
                <a:srgbClr val="FF0000"/>
              </a:solidFill>
            </a:endParaRPr>
          </a:p>
          <a:p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36C19B92-D953-4E7F-A88A-775543AE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8A6813-EFFD-46FC-AA74-A48E8D964D64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7724F5F8-1FD3-4616-9028-F8CA8854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E506BE-C698-4955-9969-B75FC9263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3789040"/>
            <a:ext cx="2439721" cy="1731607"/>
          </a:xfrm>
          <a:prstGeom prst="rect">
            <a:avLst/>
          </a:prstGeom>
        </p:spPr>
      </p:pic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22011</TotalTime>
  <Words>1456</Words>
  <Application>Microsoft Office PowerPoint</Application>
  <PresentationFormat>On-screen Show (4:3)</PresentationFormat>
  <Paragraphs>187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 TCOP Strategic Plan </vt:lpstr>
      <vt:lpstr> TCOP continues to work in 4 key thematic areas</vt:lpstr>
      <vt:lpstr>Activities implemented between July 2017 – June 2018</vt:lpstr>
      <vt:lpstr>TCOP Thematic Groups</vt:lpstr>
      <vt:lpstr>Cash Management Group</vt:lpstr>
      <vt:lpstr>Key Outputs of  Cash Management Group’s Activities</vt:lpstr>
      <vt:lpstr>Use of IT in Treasury Operations Group</vt:lpstr>
      <vt:lpstr>Main Results of the Group’s Work</vt:lpstr>
      <vt:lpstr>Key results of the Group’s work –  country examples </vt:lpstr>
      <vt:lpstr>Publication of Group’s Success Story</vt:lpstr>
      <vt:lpstr>Public Sector Accounting and  Financial Reporting Group</vt:lpstr>
      <vt:lpstr>Main results of the group work</vt:lpstr>
      <vt:lpstr>Evolution of Treasury Role and Functions Group</vt:lpstr>
      <vt:lpstr> </vt:lpstr>
      <vt:lpstr>Plans for FY19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Treasury Community of Practice</dc:title>
  <dc:creator>Ion</dc:creator>
  <cp:lastModifiedBy>Ekaterina A Zaleeva</cp:lastModifiedBy>
  <cp:revision>556</cp:revision>
  <dcterms:created xsi:type="dcterms:W3CDTF">2013-05-14T13:14:50Z</dcterms:created>
  <dcterms:modified xsi:type="dcterms:W3CDTF">2018-06-25T15:09:36Z</dcterms:modified>
</cp:coreProperties>
</file>