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336" r:id="rId2"/>
    <p:sldId id="432" r:id="rId3"/>
    <p:sldId id="347" r:id="rId4"/>
    <p:sldId id="417" r:id="rId5"/>
    <p:sldId id="434" r:id="rId6"/>
    <p:sldId id="423" r:id="rId7"/>
    <p:sldId id="435" r:id="rId8"/>
    <p:sldId id="438" r:id="rId9"/>
    <p:sldId id="439" r:id="rId10"/>
    <p:sldId id="450" r:id="rId11"/>
    <p:sldId id="451" r:id="rId12"/>
    <p:sldId id="452" r:id="rId13"/>
    <p:sldId id="442" r:id="rId14"/>
    <p:sldId id="443" r:id="rId15"/>
    <p:sldId id="455" r:id="rId16"/>
    <p:sldId id="456" r:id="rId17"/>
    <p:sldId id="384" r:id="rId18"/>
    <p:sldId id="288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4" autoAdjust="0"/>
  </p:normalViewPr>
  <p:slideViewPr>
    <p:cSldViewPr>
      <p:cViewPr varScale="1">
        <p:scale>
          <a:sx n="61" d="100"/>
          <a:sy n="61" d="100"/>
        </p:scale>
        <p:origin x="7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en-US" sz="2000" dirty="0"/>
            <a:t>Function</a:t>
          </a:r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ru-RU" sz="3200" dirty="0"/>
            <a:t>Эволюция роли и функций казначейства</a:t>
          </a:r>
          <a:endParaRPr lang="en-US" sz="3200" dirty="0"/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en-US" sz="2400" dirty="0"/>
            <a:t>IT</a:t>
          </a:r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Использование информационных технологий в казначейских операциях</a:t>
          </a:r>
          <a:endParaRPr lang="en-US" sz="3200" dirty="0"/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/>
      <dgm:t>
        <a:bodyPr/>
        <a:lstStyle/>
        <a:p>
          <a:r>
            <a:rPr lang="en-US" sz="1800" dirty="0"/>
            <a:t>Cash</a:t>
          </a:r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89752519-47B1-4579-AE50-3CDBD31287E5}">
      <dgm:prSet phldrT="[Text]"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dirty="0"/>
        </a:p>
      </dgm:t>
    </dgm:pt>
    <dgm:pt modelId="{E85510A7-0F69-4569-B09C-349D9B735025}" type="parTrans" cxnId="{921A058A-6C39-4669-A67E-5216E89F2F64}">
      <dgm:prSet/>
      <dgm:spPr/>
      <dgm:t>
        <a:bodyPr/>
        <a:lstStyle/>
        <a:p>
          <a:endParaRPr lang="en-US"/>
        </a:p>
      </dgm:t>
    </dgm:pt>
    <dgm:pt modelId="{06B8D264-5977-4A6B-A303-DB76900C2DD9}" type="sibTrans" cxnId="{921A058A-6C39-4669-A67E-5216E89F2F6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en-US" sz="2000" dirty="0"/>
            <a:t>A/R</a:t>
          </a:r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FA42365C-DF3D-4AD0-BBD7-1967D11B7190}">
      <dgm:prSet custT="1"/>
      <dgm:spPr/>
      <dgm:t>
        <a:bodyPr/>
        <a:lstStyle/>
        <a:p>
          <a:endParaRPr lang="en-US" altLang="en-US" sz="3200" dirty="0">
            <a:latin typeface="Calibri" pitchFamily="34" charset="0"/>
            <a:cs typeface="Times New Roman" pitchFamily="18" charset="0"/>
          </a:endParaRPr>
        </a:p>
      </dgm:t>
    </dgm:pt>
    <dgm:pt modelId="{6B488F5E-03D7-4762-BA3C-4065011AA390}" type="parTrans" cxnId="{A3628C0C-63FB-4969-8AD4-9FBE3A52A180}">
      <dgm:prSet/>
      <dgm:spPr/>
      <dgm:t>
        <a:bodyPr/>
        <a:lstStyle/>
        <a:p>
          <a:endParaRPr lang="en-US"/>
        </a:p>
      </dgm:t>
    </dgm:pt>
    <dgm:pt modelId="{4A742E32-9CAF-4D28-B688-E76CCB844A92}" type="sibTrans" cxnId="{A3628C0C-63FB-4969-8AD4-9FBE3A52A180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/>
      <dgm:t>
        <a:bodyPr/>
        <a:lstStyle/>
        <a:p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Бухгалтерский учет и финансовая отчетность в публичном секторе</a:t>
          </a:r>
          <a:r>
            <a:rPr lang="en-US" altLang="en-US" sz="3200" dirty="0">
              <a:latin typeface="Calibri" pitchFamily="34" charset="0"/>
              <a:cs typeface="Times New Roman" pitchFamily="18" charset="0"/>
            </a:rPr>
            <a:t>  </a:t>
          </a:r>
          <a:endParaRPr lang="en-US" sz="3200" dirty="0"/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LinFactNeighborX="5344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LinFactNeighborX="1603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A3628C0C-63FB-4969-8AD4-9FBE3A52A180}" srcId="{1FF944BB-62A4-4AD8-9BE7-D7A104BD4CCB}" destId="{FA42365C-DF3D-4AD0-BBD7-1967D11B7190}" srcOrd="2" destOrd="0" parTransId="{6B488F5E-03D7-4762-BA3C-4065011AA390}" sibTransId="{4A742E32-9CAF-4D28-B688-E76CCB844A92}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921A058A-6C39-4669-A67E-5216E89F2F64}" srcId="{1FF944BB-62A4-4AD8-9BE7-D7A104BD4CCB}" destId="{89752519-47B1-4579-AE50-3CDBD31287E5}" srcOrd="1" destOrd="0" parTransId="{E85510A7-0F69-4569-B09C-349D9B735025}" sibTransId="{06B8D264-5977-4A6B-A303-DB76900C2DD9}"/>
    <dgm:cxn modelId="{50D75492-2BA4-4863-8495-B108A6AB1807}" type="presOf" srcId="{89752519-47B1-4579-AE50-3CDBD31287E5}" destId="{D3BA68EF-E433-4B7B-A91A-C380F6BBD70E}" srcOrd="0" destOrd="1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A84190F3-59C5-4F7B-A773-F994864099FC}" type="presOf" srcId="{FA42365C-DF3D-4AD0-BBD7-1967D11B7190}" destId="{D3BA68EF-E433-4B7B-A91A-C380F6BBD70E}" srcOrd="0" destOrd="2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Пленарные заседания КС</a:t>
          </a:r>
          <a:endParaRPr lang="en-US" sz="2400" dirty="0">
            <a:solidFill>
              <a:schemeClr val="tx1"/>
            </a:solidFill>
          </a:endParaRP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r>
            <a:rPr kumimoji="0" lang="ru-RU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1</a:t>
          </a:r>
          <a:r>
            <a:rPr kumimoji="0" lang="en-US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Пленарное заседание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, </a:t>
          </a:r>
          <a:r>
            <a: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в котором участвовало 44 члена КС из 15 стран </a:t>
          </a:r>
          <a:r>
            <a: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(Тирана 2018)</a:t>
          </a:r>
          <a:endParaRPr lang="en-US" sz="200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Семинары малого формата</a:t>
          </a:r>
          <a:endParaRPr lang="en-US" sz="2400" dirty="0">
            <a:solidFill>
              <a:schemeClr val="tx1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84E7E831-9C66-440F-BC5B-97BBAD916BD5}">
      <dgm:prSet phldrT="[Text]" custT="1"/>
      <dgm:spPr/>
      <dgm:t>
        <a:bodyPr/>
        <a:lstStyle/>
        <a:p>
          <a:r>
            <a:rPr lang="ru-RU" sz="2000" b="1" u="sng" dirty="0"/>
            <a:t>3</a:t>
          </a:r>
          <a:r>
            <a:rPr lang="ru-RU" sz="2000" dirty="0"/>
            <a:t> малоформатных семинара (</a:t>
          </a:r>
          <a:r>
            <a:rPr lang="ru-RU" sz="2000" b="1" dirty="0"/>
            <a:t>Кишинев</a:t>
          </a:r>
          <a:r>
            <a:rPr lang="ru-RU" sz="2000" dirty="0"/>
            <a:t> </a:t>
          </a:r>
          <a:r>
            <a:rPr lang="ru-RU" sz="2000" b="1" dirty="0"/>
            <a:t>и Баку</a:t>
          </a:r>
          <a:r>
            <a:rPr lang="ru-RU" sz="2000" dirty="0"/>
            <a:t>), с участием  116 членов КС</a:t>
          </a:r>
          <a:endParaRPr lang="en-US" sz="2000" dirty="0"/>
        </a:p>
      </dgm:t>
    </dgm:pt>
    <dgm:pt modelId="{8C82A372-B4B4-4449-8322-521A7AF9F1C6}" type="parTrans" cxnId="{CA6D06F4-5F7C-4B69-A8D1-18DD54C03469}">
      <dgm:prSet/>
      <dgm:spPr/>
      <dgm:t>
        <a:bodyPr/>
        <a:lstStyle/>
        <a:p>
          <a:endParaRPr lang="en-US"/>
        </a:p>
      </dgm:t>
    </dgm:pt>
    <dgm:pt modelId="{7CABF471-0F5C-4C8A-8E42-503E79C2E84B}" type="sibTrans" cxnId="{CA6D06F4-5F7C-4B69-A8D1-18DD54C03469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endParaRPr lang="en-US" sz="2000" dirty="0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Y="50686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Y="70806" custLinFactNeighborX="3321" custLinFactNeighborY="-1064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Y="59387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Y="58740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606D6447-45E7-4B24-8CA2-27736023A6B9}" type="presOf" srcId="{FDCE1500-8D86-438C-A805-E7746FA404D2}" destId="{A8983449-E04B-496F-BA7D-ED80AAAEE3A0}" srcOrd="0" destOrd="0" presId="urn:microsoft.com/office/officeart/2005/8/layout/vList5"/>
    <dgm:cxn modelId="{D06F0A68-8D64-449D-BFE4-B61A9804E23C}" srcId="{E7A4A1C3-3566-4A57-821B-D183F89A9857}" destId="{FDCE1500-8D86-438C-A805-E7746FA404D2}" srcOrd="0" destOrd="0" parTransId="{EC5A7647-1189-490B-8AC9-35AE4A0674A9}" sibTransId="{D4E86976-059A-45FD-8EF9-5365CC939522}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BEC2BD7B-BC74-48CD-A4C3-2CFF6B97E96C}" type="presOf" srcId="{84E7E831-9C66-440F-BC5B-97BBAD916BD5}" destId="{39E8FF0F-EA50-4B9D-AE55-13F14B96B741}" srcOrd="0" destOrd="1" presId="urn:microsoft.com/office/officeart/2005/8/layout/vList5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2" presId="urn:microsoft.com/office/officeart/2005/8/layout/vList5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21A23E9D-B5B7-46C9-A5DE-1BD688F1DB95}" type="presOf" srcId="{E7A4A1C3-3566-4A57-821B-D183F89A9857}" destId="{C314A7ED-A91B-4096-B6ED-5D171C4158DD}" srcOrd="0" destOrd="0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CA6D06F4-5F7C-4B69-A8D1-18DD54C03469}" srcId="{39395AC3-44F2-43CA-94C4-C53867CC5DDA}" destId="{84E7E831-9C66-440F-BC5B-97BBAD916BD5}" srcOrd="1" destOrd="0" parTransId="{8C82A372-B4B4-4449-8322-521A7AF9F1C6}" sibTransId="{7CABF471-0F5C-4C8A-8E42-503E79C2E84B}"/>
    <dgm:cxn modelId="{F62B2FC3-616D-4B15-BA50-B7CEE91E2F4C}" type="presParOf" srcId="{32897CB2-C440-48C5-B1CB-556F4AF0CCBC}" destId="{C1CE3735-1557-45CB-B596-A3DE630DCF3C}" srcOrd="0" destOrd="0" presId="urn:microsoft.com/office/officeart/2005/8/layout/vList5"/>
    <dgm:cxn modelId="{8BC37AE9-049B-4F74-8483-7828B7C230AB}" type="presParOf" srcId="{C1CE3735-1557-45CB-B596-A3DE630DCF3C}" destId="{C314A7ED-A91B-4096-B6ED-5D171C4158DD}" srcOrd="0" destOrd="0" presId="urn:microsoft.com/office/officeart/2005/8/layout/vList5"/>
    <dgm:cxn modelId="{D56B6EF3-0DE7-4F7F-924A-139C6FB9380B}" type="presParOf" srcId="{C1CE3735-1557-45CB-B596-A3DE630DCF3C}" destId="{A8983449-E04B-496F-BA7D-ED80AAAEE3A0}" srcOrd="1" destOrd="0" presId="urn:microsoft.com/office/officeart/2005/8/layout/vList5"/>
    <dgm:cxn modelId="{B8E4B92E-90F7-4EDC-A878-3F71A27335D5}" type="presParOf" srcId="{32897CB2-C440-48C5-B1CB-556F4AF0CCBC}" destId="{CA0773E2-E065-4D7D-A3AA-16903DF04719}" srcOrd="1" destOrd="0" presId="urn:microsoft.com/office/officeart/2005/8/layout/vList5"/>
    <dgm:cxn modelId="{C3C7A660-0902-436E-8EE0-AE5826356FC7}" type="presParOf" srcId="{32897CB2-C440-48C5-B1CB-556F4AF0CCBC}" destId="{D951A707-2B84-4836-B7E7-499B54B47FBD}" srcOrd="2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r>
            <a:rPr lang="ru-RU" sz="2200" dirty="0">
              <a:solidFill>
                <a:schemeClr val="tx1"/>
              </a:solidFill>
            </a:rPr>
            <a:t>Тематические видеоконференции</a:t>
          </a:r>
          <a:endParaRPr lang="en-US" sz="2200" dirty="0">
            <a:solidFill>
              <a:schemeClr val="tx1"/>
            </a:solidFill>
          </a:endParaRP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sng" dirty="0"/>
            <a:t>3 </a:t>
          </a:r>
          <a:r>
            <a:rPr lang="ru-RU" sz="2000" dirty="0"/>
            <a:t>видеоконференции с участием 54 членов КС</a:t>
          </a:r>
          <a:r>
            <a:rPr lang="ru-RU" sz="3600" dirty="0"/>
            <a:t> </a:t>
          </a:r>
          <a:endParaRPr lang="en-US" sz="200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Исполнительный Комитет</a:t>
          </a:r>
          <a:endParaRPr lang="en-US" sz="2400" dirty="0">
            <a:solidFill>
              <a:schemeClr val="tx1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endParaRPr lang="en-US" sz="2000" dirty="0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20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A4BA20BC-70E1-4743-AE6B-8CD1FC7CC515}">
      <dgm:prSet custT="1"/>
      <dgm:spPr/>
      <dgm:t>
        <a:bodyPr/>
        <a:lstStyle/>
        <a:p>
          <a:r>
            <a:rPr lang="ru-RU" sz="2000" dirty="0"/>
            <a:t>4 заседания Исполнительного Комитета (в т. ч. 3 видеоконференции и одно очное заседание в Тиране) </a:t>
          </a:r>
          <a:endParaRPr lang="en-US" sz="2000" dirty="0"/>
        </a:p>
      </dgm:t>
    </dgm:pt>
    <dgm:pt modelId="{9D374D13-263A-4CDF-84F7-1A76B1ECAC4E}" type="sibTrans" cxnId="{4398C98C-BC11-42CF-BACB-23B468173533}">
      <dgm:prSet/>
      <dgm:spPr/>
      <dgm:t>
        <a:bodyPr/>
        <a:lstStyle/>
        <a:p>
          <a:endParaRPr lang="en-US"/>
        </a:p>
      </dgm:t>
    </dgm:pt>
    <dgm:pt modelId="{D6F9BA61-F870-4FBC-B3C4-2A3486C7C9DF}" type="parTrans" cxnId="{4398C98C-BC11-42CF-BACB-23B468173533}">
      <dgm:prSet/>
      <dgm:spPr/>
      <dgm:t>
        <a:bodyPr/>
        <a:lstStyle/>
        <a:p>
          <a:endParaRPr lang="en-US"/>
        </a:p>
      </dgm:t>
    </dgm:pt>
    <dgm:pt modelId="{3D2382E8-578D-4B82-87AE-C30105875F35}">
      <dgm:prSet custT="1"/>
      <dgm:spPr/>
      <dgm:t>
        <a:bodyPr/>
        <a:lstStyle/>
        <a:p>
          <a:endParaRPr lang="en-US" sz="20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107956" custScaleY="72264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05021" custScaleY="72900" custLinFactNeighborX="2182" custLinFactNeighborY="-48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Y="64950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Y="74900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D06F0A68-8D64-449D-BFE4-B61A9804E23C}" srcId="{E7A4A1C3-3566-4A57-821B-D183F89A9857}" destId="{FDCE1500-8D86-438C-A805-E7746FA404D2}" srcOrd="0" destOrd="0" parTransId="{EC5A7647-1189-490B-8AC9-35AE4A0674A9}" sibTransId="{D4E86976-059A-45FD-8EF9-5365CC939522}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22D53671-8861-4430-804B-09EE2252D140}" type="presOf" srcId="{A4BA20BC-70E1-4743-AE6B-8CD1FC7CC515}" destId="{39E8FF0F-EA50-4B9D-AE55-13F14B96B741}" srcOrd="0" destOrd="2" presId="urn:microsoft.com/office/officeart/2005/8/layout/vList5"/>
    <dgm:cxn modelId="{ACD69D7F-1533-45B1-93C7-483250BABB32}" type="presOf" srcId="{FDCE1500-8D86-438C-A805-E7746FA404D2}" destId="{A8983449-E04B-496F-BA7D-ED80AAAEE3A0}" srcOrd="0" destOrd="0" presId="urn:microsoft.com/office/officeart/2005/8/layout/vList5"/>
    <dgm:cxn modelId="{4398C98C-BC11-42CF-BACB-23B468173533}" srcId="{39395AC3-44F2-43CA-94C4-C53867CC5DDA}" destId="{A4BA20BC-70E1-4743-AE6B-8CD1FC7CC515}" srcOrd="2" destOrd="0" parTransId="{D6F9BA61-F870-4FBC-B3C4-2A3486C7C9DF}" sibTransId="{9D374D13-263A-4CDF-84F7-1A76B1ECAC4E}"/>
    <dgm:cxn modelId="{CDE6EF90-1D60-4822-A6C1-C5AE39181135}" type="presOf" srcId="{13EE0651-5B89-4202-A773-4E502476BF56}" destId="{39E8FF0F-EA50-4B9D-AE55-13F14B96B741}" srcOrd="0" destOrd="3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4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3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F4E965F3-BA2C-4537-BCDD-0C5FC0D5C48C}" type="presOf" srcId="{CCB8495D-04BD-44D9-BC5C-C4C15463EE1E}" destId="{39E8FF0F-EA50-4B9D-AE55-13F14B96B741}" srcOrd="0" destOrd="0" presId="urn:microsoft.com/office/officeart/2005/8/layout/vList5"/>
    <dgm:cxn modelId="{666D07F6-131E-4791-852E-356B4980A8BC}" type="presOf" srcId="{A2D29BD8-8F11-4A9D-A6D0-2C388278A04F}" destId="{39E8FF0F-EA50-4B9D-AE55-13F14B96B741}" srcOrd="0" destOrd="4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7F25B-808E-4A06-850E-1995003F35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8AC3C1-07F6-48B2-952B-06FC5D474BE3}">
      <dgm:prSet custT="1"/>
      <dgm:spPr/>
      <dgm:t>
        <a:bodyPr/>
        <a:lstStyle/>
        <a:p>
          <a:r>
            <a:rPr lang="ru-RU" sz="2800" b="1" i="1" u="none" dirty="0">
              <a:solidFill>
                <a:schemeClr val="tx1"/>
              </a:solidFill>
            </a:rPr>
            <a:t>Группа</a:t>
          </a:r>
          <a:r>
            <a:rPr lang="ru-RU" sz="2800" dirty="0">
              <a:solidFill>
                <a:schemeClr val="tx1"/>
              </a:solidFill>
            </a:rPr>
            <a:t> по Управлению ликвидностью </a:t>
          </a:r>
          <a:r>
            <a:rPr lang="ru-RU" sz="2800" dirty="0">
              <a:solidFill>
                <a:schemeClr val="bg1"/>
              </a:solidFill>
            </a:rPr>
            <a:t>(13 стран</a:t>
          </a:r>
          <a:r>
            <a:rPr lang="ru-RU" sz="1400" dirty="0">
              <a:solidFill>
                <a:schemeClr val="bg1"/>
              </a:solidFill>
            </a:rPr>
            <a:t>). </a:t>
          </a:r>
        </a:p>
      </dgm:t>
    </dgm:pt>
    <dgm:pt modelId="{F521D89F-1931-4EB0-B176-2624A17AA2CD}" type="parTrans" cxnId="{AE489488-74C1-4662-82B7-DF952A787659}">
      <dgm:prSet/>
      <dgm:spPr/>
      <dgm:t>
        <a:bodyPr/>
        <a:lstStyle/>
        <a:p>
          <a:endParaRPr lang="en-US"/>
        </a:p>
      </dgm:t>
    </dgm:pt>
    <dgm:pt modelId="{0F02DF87-DA99-49EE-AC38-635A0075F3A0}" type="sibTrans" cxnId="{AE489488-74C1-4662-82B7-DF952A787659}">
      <dgm:prSet/>
      <dgm:spPr/>
      <dgm:t>
        <a:bodyPr/>
        <a:lstStyle/>
        <a:p>
          <a:endParaRPr lang="en-US"/>
        </a:p>
      </dgm:t>
    </dgm:pt>
    <dgm:pt modelId="{F0D3A139-FDC9-4E42-8632-E4B02281A200}">
      <dgm:prSet/>
      <dgm:spPr/>
      <dgm:t>
        <a:bodyPr/>
        <a:lstStyle/>
        <a:p>
          <a:r>
            <a:rPr lang="ru-RU" b="1" i="1" dirty="0">
              <a:solidFill>
                <a:schemeClr val="tx1"/>
              </a:solidFill>
            </a:rPr>
            <a:t>Группа</a:t>
          </a:r>
          <a:r>
            <a:rPr lang="ru-RU" dirty="0">
              <a:solidFill>
                <a:schemeClr val="tx1"/>
              </a:solidFill>
            </a:rPr>
            <a:t> «Эволюция роли и функций казначейства» </a:t>
          </a:r>
          <a:r>
            <a:rPr lang="ru-RU" dirty="0">
              <a:solidFill>
                <a:schemeClr val="bg1"/>
              </a:solidFill>
            </a:rPr>
            <a:t>(15 стран)</a:t>
          </a:r>
          <a:endParaRPr lang="en-US" dirty="0">
            <a:solidFill>
              <a:schemeClr val="bg1"/>
            </a:solidFill>
          </a:endParaRPr>
        </a:p>
      </dgm:t>
    </dgm:pt>
    <dgm:pt modelId="{D12413B9-850B-4847-96F9-BE14B8B3C947}" type="parTrans" cxnId="{FAC920C4-722B-4EE0-AA4D-D28794162E6E}">
      <dgm:prSet/>
      <dgm:spPr/>
      <dgm:t>
        <a:bodyPr/>
        <a:lstStyle/>
        <a:p>
          <a:endParaRPr lang="en-US"/>
        </a:p>
      </dgm:t>
    </dgm:pt>
    <dgm:pt modelId="{81825B2E-7CC8-4D16-9682-6E49B9EBA1C5}" type="sibTrans" cxnId="{FAC920C4-722B-4EE0-AA4D-D28794162E6E}">
      <dgm:prSet/>
      <dgm:spPr/>
      <dgm:t>
        <a:bodyPr/>
        <a:lstStyle/>
        <a:p>
          <a:endParaRPr lang="en-US"/>
        </a:p>
      </dgm:t>
    </dgm:pt>
    <dgm:pt modelId="{798F19E4-07CB-4224-B05E-0385580AC066}">
      <dgm:prSet/>
      <dgm:spPr/>
      <dgm:t>
        <a:bodyPr/>
        <a:lstStyle/>
        <a:p>
          <a:r>
            <a:rPr lang="ru-RU" b="1" i="1" u="none" dirty="0">
              <a:solidFill>
                <a:schemeClr val="tx1"/>
              </a:solidFill>
            </a:rPr>
            <a:t>Группа</a:t>
          </a:r>
          <a:r>
            <a:rPr lang="ru-RU" dirty="0">
              <a:solidFill>
                <a:schemeClr val="tx1"/>
              </a:solidFill>
            </a:rPr>
            <a:t> по бухгалтерскому учету и отчетности в публичном секторе </a:t>
          </a:r>
          <a:r>
            <a:rPr lang="ru-RU" dirty="0">
              <a:solidFill>
                <a:schemeClr val="bg1"/>
              </a:solidFill>
            </a:rPr>
            <a:t>(14 стран)</a:t>
          </a:r>
        </a:p>
      </dgm:t>
    </dgm:pt>
    <dgm:pt modelId="{3096F1C7-6AF9-43F6-AAA9-F760BD05813D}" type="sibTrans" cxnId="{95B301E6-399C-4D76-AAB2-2D26C40EB250}">
      <dgm:prSet/>
      <dgm:spPr/>
      <dgm:t>
        <a:bodyPr/>
        <a:lstStyle/>
        <a:p>
          <a:endParaRPr lang="en-US"/>
        </a:p>
      </dgm:t>
    </dgm:pt>
    <dgm:pt modelId="{A35E2EC9-5B51-44EC-8A81-1F83ECB3DD69}" type="parTrans" cxnId="{95B301E6-399C-4D76-AAB2-2D26C40EB250}">
      <dgm:prSet/>
      <dgm:spPr/>
      <dgm:t>
        <a:bodyPr/>
        <a:lstStyle/>
        <a:p>
          <a:endParaRPr lang="en-US"/>
        </a:p>
      </dgm:t>
    </dgm:pt>
    <dgm:pt modelId="{0A27090E-73EC-40D1-A212-38610D31CDDE}">
      <dgm:prSet/>
      <dgm:spPr/>
      <dgm:t>
        <a:bodyPr/>
        <a:lstStyle/>
        <a:p>
          <a:r>
            <a:rPr lang="ru-RU" b="1" i="1">
              <a:solidFill>
                <a:prstClr val="black"/>
              </a:solidFill>
            </a:rPr>
            <a:t>Группа</a:t>
          </a:r>
          <a:r>
            <a:rPr lang="ru-RU">
              <a:solidFill>
                <a:prstClr val="black"/>
              </a:solidFill>
            </a:rPr>
            <a:t> по использованию ИТ в казначейских операциях </a:t>
          </a:r>
          <a:r>
            <a:rPr lang="ru-RU">
              <a:solidFill>
                <a:schemeClr val="bg1"/>
              </a:solidFill>
            </a:rPr>
            <a:t>(11 стран)</a:t>
          </a:r>
          <a:endParaRPr lang="en-US"/>
        </a:p>
      </dgm:t>
    </dgm:pt>
    <dgm:pt modelId="{EDCB0976-A300-4DA1-AA19-EF3AC1BAC130}" type="parTrans" cxnId="{9A2CD3EF-392E-4462-ABFE-7958E42EF2A3}">
      <dgm:prSet/>
      <dgm:spPr/>
      <dgm:t>
        <a:bodyPr/>
        <a:lstStyle/>
        <a:p>
          <a:endParaRPr lang="en-US"/>
        </a:p>
      </dgm:t>
    </dgm:pt>
    <dgm:pt modelId="{A9897825-E71F-4B22-88FC-5D834EFA5C0F}" type="sibTrans" cxnId="{9A2CD3EF-392E-4462-ABFE-7958E42EF2A3}">
      <dgm:prSet/>
      <dgm:spPr/>
      <dgm:t>
        <a:bodyPr/>
        <a:lstStyle/>
        <a:p>
          <a:endParaRPr lang="en-US"/>
        </a:p>
      </dgm:t>
    </dgm:pt>
    <dgm:pt modelId="{961FF568-82F9-47F2-A522-92B9D75FAD7B}" type="pres">
      <dgm:prSet presAssocID="{D5D7F25B-808E-4A06-850E-1995003F3523}" presName="Name0" presStyleCnt="0">
        <dgm:presLayoutVars>
          <dgm:chMax val="7"/>
          <dgm:chPref val="7"/>
          <dgm:dir/>
        </dgm:presLayoutVars>
      </dgm:prSet>
      <dgm:spPr/>
    </dgm:pt>
    <dgm:pt modelId="{B2A39BC4-FF19-432A-9574-B89C0FFFFF8F}" type="pres">
      <dgm:prSet presAssocID="{D5D7F25B-808E-4A06-850E-1995003F3523}" presName="Name1" presStyleCnt="0"/>
      <dgm:spPr/>
    </dgm:pt>
    <dgm:pt modelId="{61264B61-4CFB-4177-9902-40FD3C7B8A43}" type="pres">
      <dgm:prSet presAssocID="{D5D7F25B-808E-4A06-850E-1995003F3523}" presName="cycle" presStyleCnt="0"/>
      <dgm:spPr/>
    </dgm:pt>
    <dgm:pt modelId="{122D0BEA-86E3-4E86-B231-077828308373}" type="pres">
      <dgm:prSet presAssocID="{D5D7F25B-808E-4A06-850E-1995003F3523}" presName="srcNode" presStyleLbl="node1" presStyleIdx="0" presStyleCnt="4"/>
      <dgm:spPr/>
    </dgm:pt>
    <dgm:pt modelId="{09DE91D1-C6A2-423B-A178-9D105BD649ED}" type="pres">
      <dgm:prSet presAssocID="{D5D7F25B-808E-4A06-850E-1995003F3523}" presName="conn" presStyleLbl="parChTrans1D2" presStyleIdx="0" presStyleCnt="1"/>
      <dgm:spPr/>
    </dgm:pt>
    <dgm:pt modelId="{3BF3E8C2-96AD-465A-9B32-56070A244AAB}" type="pres">
      <dgm:prSet presAssocID="{D5D7F25B-808E-4A06-850E-1995003F3523}" presName="extraNode" presStyleLbl="node1" presStyleIdx="0" presStyleCnt="4"/>
      <dgm:spPr/>
    </dgm:pt>
    <dgm:pt modelId="{703859D8-82C1-46DB-9988-F9355C4E768A}" type="pres">
      <dgm:prSet presAssocID="{D5D7F25B-808E-4A06-850E-1995003F3523}" presName="dstNode" presStyleLbl="node1" presStyleIdx="0" presStyleCnt="4"/>
      <dgm:spPr/>
    </dgm:pt>
    <dgm:pt modelId="{34BB0BCE-4185-4D80-A46F-C83E4E8F2618}" type="pres">
      <dgm:prSet presAssocID="{E98AC3C1-07F6-48B2-952B-06FC5D474BE3}" presName="text_1" presStyleLbl="node1" presStyleIdx="0" presStyleCnt="4" custScaleY="128388" custLinFactNeighborX="1136" custLinFactNeighborY="-18113">
        <dgm:presLayoutVars>
          <dgm:bulletEnabled val="1"/>
        </dgm:presLayoutVars>
      </dgm:prSet>
      <dgm:spPr/>
    </dgm:pt>
    <dgm:pt modelId="{E6FC836E-A531-4E3F-B3C1-E864F8AA2864}" type="pres">
      <dgm:prSet presAssocID="{E98AC3C1-07F6-48B2-952B-06FC5D474BE3}" presName="accent_1" presStyleCnt="0"/>
      <dgm:spPr/>
    </dgm:pt>
    <dgm:pt modelId="{DBF7F9AF-339B-4B88-8091-5F611B224A46}" type="pres">
      <dgm:prSet presAssocID="{E98AC3C1-07F6-48B2-952B-06FC5D474BE3}" presName="accentRepeatNode" presStyleLbl="solidFgAcc1" presStyleIdx="0" presStyleCnt="4" custLinFactNeighborX="-8832" custLinFactNeighborY="-9426"/>
      <dgm:spPr/>
    </dgm:pt>
    <dgm:pt modelId="{89FE37E5-4E7D-4B09-A4B0-046A08CD0D5F}" type="pres">
      <dgm:prSet presAssocID="{0A27090E-73EC-40D1-A212-38610D31CDDE}" presName="text_2" presStyleLbl="node1" presStyleIdx="1" presStyleCnt="4">
        <dgm:presLayoutVars>
          <dgm:bulletEnabled val="1"/>
        </dgm:presLayoutVars>
      </dgm:prSet>
      <dgm:spPr/>
    </dgm:pt>
    <dgm:pt modelId="{F4602ABA-D847-4734-BC98-28E982FB81D7}" type="pres">
      <dgm:prSet presAssocID="{0A27090E-73EC-40D1-A212-38610D31CDDE}" presName="accent_2" presStyleCnt="0"/>
      <dgm:spPr/>
    </dgm:pt>
    <dgm:pt modelId="{7D9DA41F-1504-4840-B945-25A16340B9A7}" type="pres">
      <dgm:prSet presAssocID="{0A27090E-73EC-40D1-A212-38610D31CDDE}" presName="accentRepeatNode" presStyleLbl="solidFgAcc1" presStyleIdx="1" presStyleCnt="4"/>
      <dgm:spPr/>
    </dgm:pt>
    <dgm:pt modelId="{42B14F17-3369-452E-A712-00FC18351035}" type="pres">
      <dgm:prSet presAssocID="{798F19E4-07CB-4224-B05E-0385580AC066}" presName="text_3" presStyleLbl="node1" presStyleIdx="2" presStyleCnt="4">
        <dgm:presLayoutVars>
          <dgm:bulletEnabled val="1"/>
        </dgm:presLayoutVars>
      </dgm:prSet>
      <dgm:spPr/>
    </dgm:pt>
    <dgm:pt modelId="{5C25E4D3-B761-4928-8A30-1C310E86F372}" type="pres">
      <dgm:prSet presAssocID="{798F19E4-07CB-4224-B05E-0385580AC066}" presName="accent_3" presStyleCnt="0"/>
      <dgm:spPr/>
    </dgm:pt>
    <dgm:pt modelId="{3F75383A-2384-47BB-BDBC-8F12B2B378ED}" type="pres">
      <dgm:prSet presAssocID="{798F19E4-07CB-4224-B05E-0385580AC066}" presName="accentRepeatNode" presStyleLbl="solidFgAcc1" presStyleIdx="2" presStyleCnt="4" custLinFactNeighborX="276" custLinFactNeighborY="19641"/>
      <dgm:spPr/>
    </dgm:pt>
    <dgm:pt modelId="{3E40AD64-75F6-438F-A6AF-9715A6B0584A}" type="pres">
      <dgm:prSet presAssocID="{F0D3A139-FDC9-4E42-8632-E4B02281A200}" presName="text_4" presStyleLbl="node1" presStyleIdx="3" presStyleCnt="4">
        <dgm:presLayoutVars>
          <dgm:bulletEnabled val="1"/>
        </dgm:presLayoutVars>
      </dgm:prSet>
      <dgm:spPr/>
    </dgm:pt>
    <dgm:pt modelId="{360681DE-A103-4EAE-B142-0D606C025E27}" type="pres">
      <dgm:prSet presAssocID="{F0D3A139-FDC9-4E42-8632-E4B02281A200}" presName="accent_4" presStyleCnt="0"/>
      <dgm:spPr/>
    </dgm:pt>
    <dgm:pt modelId="{5AF7E48D-6520-4D97-B6CE-26940C6B27F6}" type="pres">
      <dgm:prSet presAssocID="{F0D3A139-FDC9-4E42-8632-E4B02281A200}" presName="accentRepeatNode" presStyleLbl="solidFgAcc1" presStyleIdx="3" presStyleCnt="4" custLinFactNeighborX="-15631" custLinFactNeighborY="17542"/>
      <dgm:spPr/>
    </dgm:pt>
  </dgm:ptLst>
  <dgm:cxnLst>
    <dgm:cxn modelId="{627B020C-CFCD-481F-9A5A-2E7CA408F83D}" type="presOf" srcId="{F0D3A139-FDC9-4E42-8632-E4B02281A200}" destId="{3E40AD64-75F6-438F-A6AF-9715A6B0584A}" srcOrd="0" destOrd="0" presId="urn:microsoft.com/office/officeart/2008/layout/VerticalCurvedList"/>
    <dgm:cxn modelId="{AA14356A-96E4-4749-AFED-653A4671709A}" type="presOf" srcId="{E98AC3C1-07F6-48B2-952B-06FC5D474BE3}" destId="{34BB0BCE-4185-4D80-A46F-C83E4E8F2618}" srcOrd="0" destOrd="0" presId="urn:microsoft.com/office/officeart/2008/layout/VerticalCurvedList"/>
    <dgm:cxn modelId="{E205BD79-F638-4A59-A37D-4A6D5506B645}" type="presOf" srcId="{0A27090E-73EC-40D1-A212-38610D31CDDE}" destId="{89FE37E5-4E7D-4B09-A4B0-046A08CD0D5F}" srcOrd="0" destOrd="0" presId="urn:microsoft.com/office/officeart/2008/layout/VerticalCurvedList"/>
    <dgm:cxn modelId="{AE489488-74C1-4662-82B7-DF952A787659}" srcId="{D5D7F25B-808E-4A06-850E-1995003F3523}" destId="{E98AC3C1-07F6-48B2-952B-06FC5D474BE3}" srcOrd="0" destOrd="0" parTransId="{F521D89F-1931-4EB0-B176-2624A17AA2CD}" sibTransId="{0F02DF87-DA99-49EE-AC38-635A0075F3A0}"/>
    <dgm:cxn modelId="{738C8A95-AEDC-4A3E-AD6A-B4A1B4C8AC01}" type="presOf" srcId="{D5D7F25B-808E-4A06-850E-1995003F3523}" destId="{961FF568-82F9-47F2-A522-92B9D75FAD7B}" srcOrd="0" destOrd="0" presId="urn:microsoft.com/office/officeart/2008/layout/VerticalCurvedList"/>
    <dgm:cxn modelId="{A38A719B-6B3E-45F1-9E98-D3A066F50575}" type="presOf" srcId="{798F19E4-07CB-4224-B05E-0385580AC066}" destId="{42B14F17-3369-452E-A712-00FC18351035}" srcOrd="0" destOrd="0" presId="urn:microsoft.com/office/officeart/2008/layout/VerticalCurvedList"/>
    <dgm:cxn modelId="{FAC920C4-722B-4EE0-AA4D-D28794162E6E}" srcId="{D5D7F25B-808E-4A06-850E-1995003F3523}" destId="{F0D3A139-FDC9-4E42-8632-E4B02281A200}" srcOrd="3" destOrd="0" parTransId="{D12413B9-850B-4847-96F9-BE14B8B3C947}" sibTransId="{81825B2E-7CC8-4D16-9682-6E49B9EBA1C5}"/>
    <dgm:cxn modelId="{C04D3ED3-E629-4EDC-A6FB-C6EC9945D61D}" type="presOf" srcId="{0F02DF87-DA99-49EE-AC38-635A0075F3A0}" destId="{09DE91D1-C6A2-423B-A178-9D105BD649ED}" srcOrd="0" destOrd="0" presId="urn:microsoft.com/office/officeart/2008/layout/VerticalCurvedList"/>
    <dgm:cxn modelId="{95B301E6-399C-4D76-AAB2-2D26C40EB250}" srcId="{D5D7F25B-808E-4A06-850E-1995003F3523}" destId="{798F19E4-07CB-4224-B05E-0385580AC066}" srcOrd="2" destOrd="0" parTransId="{A35E2EC9-5B51-44EC-8A81-1F83ECB3DD69}" sibTransId="{3096F1C7-6AF9-43F6-AAA9-F760BD05813D}"/>
    <dgm:cxn modelId="{9A2CD3EF-392E-4462-ABFE-7958E42EF2A3}" srcId="{D5D7F25B-808E-4A06-850E-1995003F3523}" destId="{0A27090E-73EC-40D1-A212-38610D31CDDE}" srcOrd="1" destOrd="0" parTransId="{EDCB0976-A300-4DA1-AA19-EF3AC1BAC130}" sibTransId="{A9897825-E71F-4B22-88FC-5D834EFA5C0F}"/>
    <dgm:cxn modelId="{3BD9B6B5-1005-4838-BA97-937EFC11F101}" type="presParOf" srcId="{961FF568-82F9-47F2-A522-92B9D75FAD7B}" destId="{B2A39BC4-FF19-432A-9574-B89C0FFFFF8F}" srcOrd="0" destOrd="0" presId="urn:microsoft.com/office/officeart/2008/layout/VerticalCurvedList"/>
    <dgm:cxn modelId="{F43581BC-17BB-473F-8BC7-7736A8CB840E}" type="presParOf" srcId="{B2A39BC4-FF19-432A-9574-B89C0FFFFF8F}" destId="{61264B61-4CFB-4177-9902-40FD3C7B8A43}" srcOrd="0" destOrd="0" presId="urn:microsoft.com/office/officeart/2008/layout/VerticalCurvedList"/>
    <dgm:cxn modelId="{E906ABA6-4BCF-473C-86EB-3790B7FB2EC6}" type="presParOf" srcId="{61264B61-4CFB-4177-9902-40FD3C7B8A43}" destId="{122D0BEA-86E3-4E86-B231-077828308373}" srcOrd="0" destOrd="0" presId="urn:microsoft.com/office/officeart/2008/layout/VerticalCurvedList"/>
    <dgm:cxn modelId="{E66E5618-0B44-4343-B2DB-EA6A50096C10}" type="presParOf" srcId="{61264B61-4CFB-4177-9902-40FD3C7B8A43}" destId="{09DE91D1-C6A2-423B-A178-9D105BD649ED}" srcOrd="1" destOrd="0" presId="urn:microsoft.com/office/officeart/2008/layout/VerticalCurvedList"/>
    <dgm:cxn modelId="{9AAB92BE-E074-4245-A3E0-340C2560A9C8}" type="presParOf" srcId="{61264B61-4CFB-4177-9902-40FD3C7B8A43}" destId="{3BF3E8C2-96AD-465A-9B32-56070A244AAB}" srcOrd="2" destOrd="0" presId="urn:microsoft.com/office/officeart/2008/layout/VerticalCurvedList"/>
    <dgm:cxn modelId="{A4CA0C29-5CFB-4D25-A869-ADB33CFCE24E}" type="presParOf" srcId="{61264B61-4CFB-4177-9902-40FD3C7B8A43}" destId="{703859D8-82C1-46DB-9988-F9355C4E768A}" srcOrd="3" destOrd="0" presId="urn:microsoft.com/office/officeart/2008/layout/VerticalCurvedList"/>
    <dgm:cxn modelId="{FA867C9A-CF96-42B8-BCAD-EC228E800691}" type="presParOf" srcId="{B2A39BC4-FF19-432A-9574-B89C0FFFFF8F}" destId="{34BB0BCE-4185-4D80-A46F-C83E4E8F2618}" srcOrd="1" destOrd="0" presId="urn:microsoft.com/office/officeart/2008/layout/VerticalCurvedList"/>
    <dgm:cxn modelId="{72E391A3-AB3A-406C-9B8A-13EB1612E5A4}" type="presParOf" srcId="{B2A39BC4-FF19-432A-9574-B89C0FFFFF8F}" destId="{E6FC836E-A531-4E3F-B3C1-E864F8AA2864}" srcOrd="2" destOrd="0" presId="urn:microsoft.com/office/officeart/2008/layout/VerticalCurvedList"/>
    <dgm:cxn modelId="{AF48AD12-9101-4C20-BFCE-183823A973F2}" type="presParOf" srcId="{E6FC836E-A531-4E3F-B3C1-E864F8AA2864}" destId="{DBF7F9AF-339B-4B88-8091-5F611B224A46}" srcOrd="0" destOrd="0" presId="urn:microsoft.com/office/officeart/2008/layout/VerticalCurvedList"/>
    <dgm:cxn modelId="{E90AEA22-C585-4A05-91B5-2878F783B790}" type="presParOf" srcId="{B2A39BC4-FF19-432A-9574-B89C0FFFFF8F}" destId="{89FE37E5-4E7D-4B09-A4B0-046A08CD0D5F}" srcOrd="3" destOrd="0" presId="urn:microsoft.com/office/officeart/2008/layout/VerticalCurvedList"/>
    <dgm:cxn modelId="{7A459812-7313-4C2E-88C4-1B8BDB019BDE}" type="presParOf" srcId="{B2A39BC4-FF19-432A-9574-B89C0FFFFF8F}" destId="{F4602ABA-D847-4734-BC98-28E982FB81D7}" srcOrd="4" destOrd="0" presId="urn:microsoft.com/office/officeart/2008/layout/VerticalCurvedList"/>
    <dgm:cxn modelId="{C568F0A3-3057-4042-A4A7-EB42BD4AD3BF}" type="presParOf" srcId="{F4602ABA-D847-4734-BC98-28E982FB81D7}" destId="{7D9DA41F-1504-4840-B945-25A16340B9A7}" srcOrd="0" destOrd="0" presId="urn:microsoft.com/office/officeart/2008/layout/VerticalCurvedList"/>
    <dgm:cxn modelId="{785037DC-1834-4830-85A7-64980CF0B133}" type="presParOf" srcId="{B2A39BC4-FF19-432A-9574-B89C0FFFFF8F}" destId="{42B14F17-3369-452E-A712-00FC18351035}" srcOrd="5" destOrd="0" presId="urn:microsoft.com/office/officeart/2008/layout/VerticalCurvedList"/>
    <dgm:cxn modelId="{EFC97E7E-BAB3-47B0-A2F3-D684C55F1295}" type="presParOf" srcId="{B2A39BC4-FF19-432A-9574-B89C0FFFFF8F}" destId="{5C25E4D3-B761-4928-8A30-1C310E86F372}" srcOrd="6" destOrd="0" presId="urn:microsoft.com/office/officeart/2008/layout/VerticalCurvedList"/>
    <dgm:cxn modelId="{4F95E120-FD55-4912-8E82-4B1DECF56CBF}" type="presParOf" srcId="{5C25E4D3-B761-4928-8A30-1C310E86F372}" destId="{3F75383A-2384-47BB-BDBC-8F12B2B378ED}" srcOrd="0" destOrd="0" presId="urn:microsoft.com/office/officeart/2008/layout/VerticalCurvedList"/>
    <dgm:cxn modelId="{741A6805-EE7C-4DB7-B0B2-16CB4E71AFF3}" type="presParOf" srcId="{B2A39BC4-FF19-432A-9574-B89C0FFFFF8F}" destId="{3E40AD64-75F6-438F-A6AF-9715A6B0584A}" srcOrd="7" destOrd="0" presId="urn:microsoft.com/office/officeart/2008/layout/VerticalCurvedList"/>
    <dgm:cxn modelId="{54223DD5-B560-47D7-B4EA-1B3E7C896ED4}" type="presParOf" srcId="{B2A39BC4-FF19-432A-9574-B89C0FFFFF8F}" destId="{360681DE-A103-4EAE-B142-0D606C025E27}" srcOrd="8" destOrd="0" presId="urn:microsoft.com/office/officeart/2008/layout/VerticalCurvedList"/>
    <dgm:cxn modelId="{687649F2-8BB6-4AB7-B099-4C715D2731F8}" type="presParOf" srcId="{360681DE-A103-4EAE-B142-0D606C025E27}" destId="{5AF7E48D-6520-4D97-B6CE-26940C6B27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2E5440-16CB-4E08-A5A2-4C3115A0F591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E7448-3004-4574-9AB8-7C3136700C48}">
      <dgm:prSet custT="1"/>
      <dgm:spPr/>
      <dgm:t>
        <a:bodyPr/>
        <a:lstStyle/>
        <a:p>
          <a:endParaRPr lang="ru-RU" sz="2400" b="1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algn="l"/>
          <a:r>
            <a:rPr lang="ru-RU" sz="24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Практическое руководство по консолидации финансовой отчетности, 2016г. </a:t>
          </a:r>
          <a:endParaRPr lang="en-US" sz="2400" b="1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algn="l"/>
          <a:r>
            <a:rPr lang="en-US" sz="24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</dgm:t>
    </dgm:pt>
    <dgm:pt modelId="{057D5DCF-F174-4FE4-8DE7-361C56C2BF83}" type="parTrans" cxnId="{357AF999-3E68-4A42-BBD3-473929CEA8AE}">
      <dgm:prSet/>
      <dgm:spPr/>
      <dgm:t>
        <a:bodyPr/>
        <a:lstStyle/>
        <a:p>
          <a:endParaRPr lang="en-US"/>
        </a:p>
      </dgm:t>
    </dgm:pt>
    <dgm:pt modelId="{78B48296-B1FC-46FB-AAA5-E100D6D340C0}" type="sibTrans" cxnId="{357AF999-3E68-4A42-BBD3-473929CEA8AE}">
      <dgm:prSet/>
      <dgm:spPr/>
      <dgm:t>
        <a:bodyPr/>
        <a:lstStyle/>
        <a:p>
          <a:endParaRPr lang="en-US"/>
        </a:p>
      </dgm:t>
    </dgm:pt>
    <dgm:pt modelId="{7B341CD7-B705-4AE3-92C5-90055365257D}">
      <dgm:prSet custT="1"/>
      <dgm:spPr/>
      <dgm:t>
        <a:bodyPr/>
        <a:lstStyle/>
        <a:p>
          <a:pPr algn="l"/>
          <a:r>
            <a:rPr lang="ru-RU" sz="2400" b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rPr>
            <a:t>Записка о сервисных соглашениях с центральными банками, 2017г.</a:t>
          </a:r>
        </a:p>
      </dgm:t>
    </dgm:pt>
    <dgm:pt modelId="{E7AB2DF2-20A5-435C-A5D2-BF43C7CDAB11}" type="parTrans" cxnId="{72A2452B-E675-45CF-8A6E-EE1DFB6D7493}">
      <dgm:prSet/>
      <dgm:spPr/>
      <dgm:t>
        <a:bodyPr/>
        <a:lstStyle/>
        <a:p>
          <a:endParaRPr lang="en-US"/>
        </a:p>
      </dgm:t>
    </dgm:pt>
    <dgm:pt modelId="{EF5F40E1-2AEA-4184-A342-054867061CBA}" type="sibTrans" cxnId="{72A2452B-E675-45CF-8A6E-EE1DFB6D7493}">
      <dgm:prSet/>
      <dgm:spPr/>
      <dgm:t>
        <a:bodyPr/>
        <a:lstStyle/>
        <a:p>
          <a:endParaRPr lang="en-US"/>
        </a:p>
      </dgm:t>
    </dgm:pt>
    <dgm:pt modelId="{594B5EB3-74C4-4BC8-905B-2BAE88E134EA}">
      <dgm:prSet custT="1"/>
      <dgm:spPr/>
      <dgm:t>
        <a:bodyPr/>
        <a:lstStyle/>
        <a:p>
          <a:pPr algn="l"/>
          <a:r>
            <a:rPr lang="ru-RU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Отчет о результатах опроса по практике функционирования единого казначейского счета в странах-членах PEMPAL, 2016г.</a:t>
          </a:r>
          <a:endParaRPr lang="en-US" sz="2400" dirty="0">
            <a:solidFill>
              <a:schemeClr val="tx1"/>
            </a:solidFill>
          </a:endParaRPr>
        </a:p>
      </dgm:t>
    </dgm:pt>
    <dgm:pt modelId="{22B5041C-DFCC-4ECA-A7DC-CD414B825B95}" type="parTrans" cxnId="{61E4030F-525B-4D7E-B421-1955CB86B74E}">
      <dgm:prSet/>
      <dgm:spPr/>
      <dgm:t>
        <a:bodyPr/>
        <a:lstStyle/>
        <a:p>
          <a:endParaRPr lang="en-US"/>
        </a:p>
      </dgm:t>
    </dgm:pt>
    <dgm:pt modelId="{CF7BCEF6-9C71-47D8-B089-62921F3337BC}" type="sibTrans" cxnId="{61E4030F-525B-4D7E-B421-1955CB86B74E}">
      <dgm:prSet/>
      <dgm:spPr/>
      <dgm:t>
        <a:bodyPr/>
        <a:lstStyle/>
        <a:p>
          <a:endParaRPr lang="en-US"/>
        </a:p>
      </dgm:t>
    </dgm:pt>
    <dgm:pt modelId="{98017953-32BA-4D2F-A995-FE449DC1814A}">
      <dgm:prSet custT="1"/>
      <dgm:spPr/>
      <dgm:t>
        <a:bodyPr/>
        <a:lstStyle/>
        <a:p>
          <a:pPr algn="l"/>
          <a:r>
            <a:rPr lang="ru-RU" sz="2400" b="1" dirty="0"/>
            <a:t>Интеграция бюджетной классификации и плана счетов, примеры успешной практики стран КС, 2014г.</a:t>
          </a:r>
          <a:r>
            <a:rPr lang="ru-RU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dirty="0">
            <a:solidFill>
              <a:srgbClr val="FFFF00"/>
            </a:solidFill>
            <a:latin typeface="Calibri" pitchFamily="34" charset="0"/>
            <a:cs typeface="Times New Roman" pitchFamily="18" charset="0"/>
          </a:endParaRPr>
        </a:p>
      </dgm:t>
    </dgm:pt>
    <dgm:pt modelId="{5FB8535B-B040-44EB-BDCD-842B4C0DDB3B}" type="parTrans" cxnId="{6748FEA5-0246-4FF2-AAF9-9783AF0345C0}">
      <dgm:prSet/>
      <dgm:spPr/>
      <dgm:t>
        <a:bodyPr/>
        <a:lstStyle/>
        <a:p>
          <a:endParaRPr lang="en-US"/>
        </a:p>
      </dgm:t>
    </dgm:pt>
    <dgm:pt modelId="{D199B5EB-24A8-4030-9455-ADF50A7A2DA5}" type="sibTrans" cxnId="{6748FEA5-0246-4FF2-AAF9-9783AF0345C0}">
      <dgm:prSet/>
      <dgm:spPr/>
      <dgm:t>
        <a:bodyPr/>
        <a:lstStyle/>
        <a:p>
          <a:endParaRPr lang="en-US"/>
        </a:p>
      </dgm:t>
    </dgm:pt>
    <dgm:pt modelId="{B24377D5-7C68-4919-9CBF-3664A9E5DC63}">
      <dgm:prSet custT="1"/>
      <dgm:spPr/>
      <dgm:t>
        <a:bodyPr/>
        <a:lstStyle/>
        <a:p>
          <a:pPr algn="l"/>
          <a:r>
            <a:rPr lang="ru-RU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Итоговый отчет о работе тематической группы КС по управлению активами, 2015г.</a:t>
          </a:r>
          <a:endParaRPr lang="en-US" sz="2400" dirty="0"/>
        </a:p>
      </dgm:t>
    </dgm:pt>
    <dgm:pt modelId="{757BDFB8-13B4-4B7C-9922-FB2F227418B8}" type="parTrans" cxnId="{DAAB329C-C85D-4330-A7F3-24786326221E}">
      <dgm:prSet/>
      <dgm:spPr/>
      <dgm:t>
        <a:bodyPr/>
        <a:lstStyle/>
        <a:p>
          <a:endParaRPr lang="en-US"/>
        </a:p>
      </dgm:t>
    </dgm:pt>
    <dgm:pt modelId="{BAFDCF02-C4B8-45B9-B89E-3FF3739C8A46}" type="sibTrans" cxnId="{DAAB329C-C85D-4330-A7F3-24786326221E}">
      <dgm:prSet/>
      <dgm:spPr/>
      <dgm:t>
        <a:bodyPr/>
        <a:lstStyle/>
        <a:p>
          <a:endParaRPr lang="en-US"/>
        </a:p>
      </dgm:t>
    </dgm:pt>
    <dgm:pt modelId="{7CA6DE33-1D48-448C-8BA4-7FF865D0B3AC}" type="pres">
      <dgm:prSet presAssocID="{5D2E5440-16CB-4E08-A5A2-4C3115A0F591}" presName="Name0" presStyleCnt="0">
        <dgm:presLayoutVars>
          <dgm:resizeHandles/>
        </dgm:presLayoutVars>
      </dgm:prSet>
      <dgm:spPr/>
    </dgm:pt>
    <dgm:pt modelId="{A38645E5-9DF5-412B-9136-B5A133F442BD}" type="pres">
      <dgm:prSet presAssocID="{98017953-32BA-4D2F-A995-FE449DC1814A}" presName="text" presStyleLbl="node1" presStyleIdx="0" presStyleCnt="5" custScaleX="222464">
        <dgm:presLayoutVars>
          <dgm:bulletEnabled val="1"/>
        </dgm:presLayoutVars>
      </dgm:prSet>
      <dgm:spPr/>
    </dgm:pt>
    <dgm:pt modelId="{8538907A-A05F-47D4-8E78-01DC632852A0}" type="pres">
      <dgm:prSet presAssocID="{D199B5EB-24A8-4030-9455-ADF50A7A2DA5}" presName="space" presStyleCnt="0"/>
      <dgm:spPr/>
    </dgm:pt>
    <dgm:pt modelId="{1B13CDD8-781C-464C-9128-864A119CEE55}" type="pres">
      <dgm:prSet presAssocID="{B24377D5-7C68-4919-9CBF-3664A9E5DC63}" presName="text" presStyleLbl="node1" presStyleIdx="1" presStyleCnt="5" custScaleX="182877">
        <dgm:presLayoutVars>
          <dgm:bulletEnabled val="1"/>
        </dgm:presLayoutVars>
      </dgm:prSet>
      <dgm:spPr/>
    </dgm:pt>
    <dgm:pt modelId="{BE146D1B-149C-4E30-9936-6B06215D6E7A}" type="pres">
      <dgm:prSet presAssocID="{BAFDCF02-C4B8-45B9-B89E-3FF3739C8A46}" presName="space" presStyleCnt="0"/>
      <dgm:spPr/>
    </dgm:pt>
    <dgm:pt modelId="{8A23DCFF-68EF-45BC-8B81-D438CBF64975}" type="pres">
      <dgm:prSet presAssocID="{A87E7448-3004-4574-9AB8-7C3136700C48}" presName="text" presStyleLbl="node1" presStyleIdx="2" presStyleCnt="5" custScaleX="114013">
        <dgm:presLayoutVars>
          <dgm:bulletEnabled val="1"/>
        </dgm:presLayoutVars>
      </dgm:prSet>
      <dgm:spPr/>
    </dgm:pt>
    <dgm:pt modelId="{E26857BB-E801-4D16-9B0C-7830D1ACEAEE}" type="pres">
      <dgm:prSet presAssocID="{78B48296-B1FC-46FB-AAA5-E100D6D340C0}" presName="space" presStyleCnt="0"/>
      <dgm:spPr/>
    </dgm:pt>
    <dgm:pt modelId="{285FC82F-A689-4270-9D0E-0EB83122CA24}" type="pres">
      <dgm:prSet presAssocID="{594B5EB3-74C4-4BC8-905B-2BAE88E134EA}" presName="text" presStyleLbl="node1" presStyleIdx="3" presStyleCnt="5" custScaleX="138197">
        <dgm:presLayoutVars>
          <dgm:bulletEnabled val="1"/>
        </dgm:presLayoutVars>
      </dgm:prSet>
      <dgm:spPr/>
    </dgm:pt>
    <dgm:pt modelId="{089D2F85-2987-47B2-A5E9-38B87117AD5C}" type="pres">
      <dgm:prSet presAssocID="{CF7BCEF6-9C71-47D8-B089-62921F3337BC}" presName="space" presStyleCnt="0"/>
      <dgm:spPr/>
    </dgm:pt>
    <dgm:pt modelId="{9F5BC38E-AA2C-42D9-A1F1-B448E5C10EDF}" type="pres">
      <dgm:prSet presAssocID="{7B341CD7-B705-4AE3-92C5-90055365257D}" presName="text" presStyleLbl="node1" presStyleIdx="4" presStyleCnt="5" custScaleX="175112" custLinFactNeighborX="-2250" custLinFactNeighborY="8064">
        <dgm:presLayoutVars>
          <dgm:bulletEnabled val="1"/>
        </dgm:presLayoutVars>
      </dgm:prSet>
      <dgm:spPr/>
    </dgm:pt>
  </dgm:ptLst>
  <dgm:cxnLst>
    <dgm:cxn modelId="{61E4030F-525B-4D7E-B421-1955CB86B74E}" srcId="{5D2E5440-16CB-4E08-A5A2-4C3115A0F591}" destId="{594B5EB3-74C4-4BC8-905B-2BAE88E134EA}" srcOrd="3" destOrd="0" parTransId="{22B5041C-DFCC-4ECA-A7DC-CD414B825B95}" sibTransId="{CF7BCEF6-9C71-47D8-B089-62921F3337BC}"/>
    <dgm:cxn modelId="{F28CE027-91C6-46DD-9362-46314AD573CC}" type="presOf" srcId="{B24377D5-7C68-4919-9CBF-3664A9E5DC63}" destId="{1B13CDD8-781C-464C-9128-864A119CEE55}" srcOrd="0" destOrd="0" presId="urn:diagrams.loki3.com/VaryingWidthList+Icon"/>
    <dgm:cxn modelId="{72A2452B-E675-45CF-8A6E-EE1DFB6D7493}" srcId="{5D2E5440-16CB-4E08-A5A2-4C3115A0F591}" destId="{7B341CD7-B705-4AE3-92C5-90055365257D}" srcOrd="4" destOrd="0" parTransId="{E7AB2DF2-20A5-435C-A5D2-BF43C7CDAB11}" sibTransId="{EF5F40E1-2AEA-4184-A342-054867061CBA}"/>
    <dgm:cxn modelId="{F811BF52-E4C2-491D-8E99-FCD4844EB7DF}" type="presOf" srcId="{A87E7448-3004-4574-9AB8-7C3136700C48}" destId="{8A23DCFF-68EF-45BC-8B81-D438CBF64975}" srcOrd="0" destOrd="0" presId="urn:diagrams.loki3.com/VaryingWidthList+Icon"/>
    <dgm:cxn modelId="{357AF999-3E68-4A42-BBD3-473929CEA8AE}" srcId="{5D2E5440-16CB-4E08-A5A2-4C3115A0F591}" destId="{A87E7448-3004-4574-9AB8-7C3136700C48}" srcOrd="2" destOrd="0" parTransId="{057D5DCF-F174-4FE4-8DE7-361C56C2BF83}" sibTransId="{78B48296-B1FC-46FB-AAA5-E100D6D340C0}"/>
    <dgm:cxn modelId="{DAAB329C-C85D-4330-A7F3-24786326221E}" srcId="{5D2E5440-16CB-4E08-A5A2-4C3115A0F591}" destId="{B24377D5-7C68-4919-9CBF-3664A9E5DC63}" srcOrd="1" destOrd="0" parTransId="{757BDFB8-13B4-4B7C-9922-FB2F227418B8}" sibTransId="{BAFDCF02-C4B8-45B9-B89E-3FF3739C8A46}"/>
    <dgm:cxn modelId="{6748FEA5-0246-4FF2-AAF9-9783AF0345C0}" srcId="{5D2E5440-16CB-4E08-A5A2-4C3115A0F591}" destId="{98017953-32BA-4D2F-A995-FE449DC1814A}" srcOrd="0" destOrd="0" parTransId="{5FB8535B-B040-44EB-BDCD-842B4C0DDB3B}" sibTransId="{D199B5EB-24A8-4030-9455-ADF50A7A2DA5}"/>
    <dgm:cxn modelId="{A1C613B1-C3E5-49B5-A1BE-3906405451D2}" type="presOf" srcId="{594B5EB3-74C4-4BC8-905B-2BAE88E134EA}" destId="{285FC82F-A689-4270-9D0E-0EB83122CA24}" srcOrd="0" destOrd="0" presId="urn:diagrams.loki3.com/VaryingWidthList+Icon"/>
    <dgm:cxn modelId="{7877F3F1-2681-46C4-8D8C-44ACF546C44F}" type="presOf" srcId="{98017953-32BA-4D2F-A995-FE449DC1814A}" destId="{A38645E5-9DF5-412B-9136-B5A133F442BD}" srcOrd="0" destOrd="0" presId="urn:diagrams.loki3.com/VaryingWidthList+Icon"/>
    <dgm:cxn modelId="{08F2E0F3-C5DD-49F6-96B5-9F87804924B0}" type="presOf" srcId="{7B341CD7-B705-4AE3-92C5-90055365257D}" destId="{9F5BC38E-AA2C-42D9-A1F1-B448E5C10EDF}" srcOrd="0" destOrd="0" presId="urn:diagrams.loki3.com/VaryingWidthList+Icon"/>
    <dgm:cxn modelId="{93BF8EF4-03D8-44B4-9CED-7C2351492B49}" type="presOf" srcId="{5D2E5440-16CB-4E08-A5A2-4C3115A0F591}" destId="{7CA6DE33-1D48-448C-8BA4-7FF865D0B3AC}" srcOrd="0" destOrd="0" presId="urn:diagrams.loki3.com/VaryingWidthList+Icon"/>
    <dgm:cxn modelId="{C8F0B248-B0CB-440F-A8E6-1C88E0B79EB4}" type="presParOf" srcId="{7CA6DE33-1D48-448C-8BA4-7FF865D0B3AC}" destId="{A38645E5-9DF5-412B-9136-B5A133F442BD}" srcOrd="0" destOrd="0" presId="urn:diagrams.loki3.com/VaryingWidthList+Icon"/>
    <dgm:cxn modelId="{F6A7470D-02A2-4358-953B-B92EC47E0503}" type="presParOf" srcId="{7CA6DE33-1D48-448C-8BA4-7FF865D0B3AC}" destId="{8538907A-A05F-47D4-8E78-01DC632852A0}" srcOrd="1" destOrd="0" presId="urn:diagrams.loki3.com/VaryingWidthList+Icon"/>
    <dgm:cxn modelId="{698CF297-F72E-4088-90A5-CBE84C911D8E}" type="presParOf" srcId="{7CA6DE33-1D48-448C-8BA4-7FF865D0B3AC}" destId="{1B13CDD8-781C-464C-9128-864A119CEE55}" srcOrd="2" destOrd="0" presId="urn:diagrams.loki3.com/VaryingWidthList+Icon"/>
    <dgm:cxn modelId="{8BF81A00-4EFA-473B-A3D6-8C9B476F1AC1}" type="presParOf" srcId="{7CA6DE33-1D48-448C-8BA4-7FF865D0B3AC}" destId="{BE146D1B-149C-4E30-9936-6B06215D6E7A}" srcOrd="3" destOrd="0" presId="urn:diagrams.loki3.com/VaryingWidthList+Icon"/>
    <dgm:cxn modelId="{1566016B-7D53-4D53-923D-CB14F85D55E2}" type="presParOf" srcId="{7CA6DE33-1D48-448C-8BA4-7FF865D0B3AC}" destId="{8A23DCFF-68EF-45BC-8B81-D438CBF64975}" srcOrd="4" destOrd="0" presId="urn:diagrams.loki3.com/VaryingWidthList+Icon"/>
    <dgm:cxn modelId="{C139CC11-3500-4962-A73B-8360AAB37B53}" type="presParOf" srcId="{7CA6DE33-1D48-448C-8BA4-7FF865D0B3AC}" destId="{E26857BB-E801-4D16-9B0C-7830D1ACEAEE}" srcOrd="5" destOrd="0" presId="urn:diagrams.loki3.com/VaryingWidthList+Icon"/>
    <dgm:cxn modelId="{B8231968-EEDE-4187-8109-43827B152D43}" type="presParOf" srcId="{7CA6DE33-1D48-448C-8BA4-7FF865D0B3AC}" destId="{285FC82F-A689-4270-9D0E-0EB83122CA24}" srcOrd="6" destOrd="0" presId="urn:diagrams.loki3.com/VaryingWidthList+Icon"/>
    <dgm:cxn modelId="{00FEA91B-EFA2-4999-9E7B-0A0EC81A4782}" type="presParOf" srcId="{7CA6DE33-1D48-448C-8BA4-7FF865D0B3AC}" destId="{089D2F85-2987-47B2-A5E9-38B87117AD5C}" srcOrd="7" destOrd="0" presId="urn:diagrams.loki3.com/VaryingWidthList+Icon"/>
    <dgm:cxn modelId="{60E50F46-11CC-44C1-A72F-71E22D5EF772}" type="presParOf" srcId="{7CA6DE33-1D48-448C-8BA4-7FF865D0B3AC}" destId="{9F5BC38E-AA2C-42D9-A1F1-B448E5C10EDF}" srcOrd="8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</a:t>
          </a:r>
        </a:p>
      </dsp:txBody>
      <dsp:txXfrm rot="-5400000">
        <a:off x="1" y="482500"/>
        <a:ext cx="956967" cy="410129"/>
      </dsp:txXfrm>
    </dsp:sp>
    <dsp:sp modelId="{0D1AD79B-C67C-495B-98B2-886ADCEF7513}">
      <dsp:nvSpPr>
        <dsp:cNvPr id="0" name=""/>
        <dsp:cNvSpPr/>
      </dsp:nvSpPr>
      <dsp:spPr>
        <a:xfrm rot="5400000">
          <a:off x="4174637" y="-321365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Эволюция роли и функций казначейства</a:t>
          </a:r>
          <a:endParaRPr lang="en-US" sz="3200" kern="1200" dirty="0"/>
        </a:p>
      </dsp:txBody>
      <dsp:txXfrm rot="-5400000">
        <a:off x="956967" y="47395"/>
        <a:ext cx="7280574" cy="801856"/>
      </dsp:txXfrm>
    </dsp:sp>
    <dsp:sp modelId="{6494DFB4-2A22-4D68-92AC-876C31F8DDCF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</a:t>
          </a:r>
        </a:p>
      </dsp:txBody>
      <dsp:txXfrm rot="-5400000">
        <a:off x="1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74637" y="-199184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Использование информационных технологий в казначейских операциях</a:t>
          </a:r>
          <a:endParaRPr lang="en-US" sz="3200" kern="1200" dirty="0"/>
        </a:p>
      </dsp:txBody>
      <dsp:txXfrm rot="-5400000">
        <a:off x="956967" y="1269205"/>
        <a:ext cx="7280574" cy="801856"/>
      </dsp:txXfrm>
    </dsp:sp>
    <dsp:sp modelId="{0EB62167-D0C8-4CFB-B44D-EECB3E96FFA0}">
      <dsp:nvSpPr>
        <dsp:cNvPr id="0" name=""/>
        <dsp:cNvSpPr/>
      </dsp:nvSpPr>
      <dsp:spPr>
        <a:xfrm rot="5400000">
          <a:off x="-153924" y="265270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Cash</a:t>
          </a:r>
        </a:p>
      </dsp:txBody>
      <dsp:txXfrm rot="-5400000">
        <a:off x="51141" y="2926121"/>
        <a:ext cx="956967" cy="410129"/>
      </dsp:txXfrm>
    </dsp:sp>
    <dsp:sp modelId="{D3BA68EF-E433-4B7B-A91A-C380F6BBD70E}">
      <dsp:nvSpPr>
        <dsp:cNvPr id="0" name=""/>
        <dsp:cNvSpPr/>
      </dsp:nvSpPr>
      <dsp:spPr>
        <a:xfrm rot="5400000">
          <a:off x="4174637" y="-841406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3200" kern="1200" dirty="0">
            <a:latin typeface="Calibri" pitchFamily="34" charset="0"/>
            <a:cs typeface="Times New Roman" pitchFamily="18" charset="0"/>
          </a:endParaRPr>
        </a:p>
      </dsp:txBody>
      <dsp:txXfrm rot="-5400000">
        <a:off x="956967" y="2419642"/>
        <a:ext cx="7280574" cy="801856"/>
      </dsp:txXfrm>
    </dsp:sp>
    <dsp:sp modelId="{C295F131-C83E-45E8-8CF0-CBE051E9B18B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A/R</a:t>
          </a:r>
        </a:p>
      </dsp:txBody>
      <dsp:txXfrm rot="-5400000">
        <a:off x="1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74637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Бухгалтерский учет и финансовая отчетность в публичном секторе</a:t>
          </a: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  </a:t>
          </a:r>
          <a:endParaRPr lang="en-US" sz="3200" kern="1200" dirty="0"/>
        </a:p>
      </dsp:txBody>
      <dsp:txXfrm rot="-5400000">
        <a:off x="956967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5023252" y="-2060596"/>
          <a:ext cx="114575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20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1</a:t>
          </a:r>
          <a:r>
            <a:rPr kumimoji="0" lang="en-US" sz="20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ru-R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Пленарное заседание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, </a:t>
          </a:r>
          <a:r>
            <a:rPr kumimoji="0" lang="ru-R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в котором участвовало 44 члена КС из 15 стран </a:t>
          </a:r>
          <a:r>
            <a:rPr kumimoji="0" lang="ru-RU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(Тирана 2018)</a:t>
          </a:r>
          <a:endParaRPr lang="en-US" sz="2000" kern="1200" dirty="0"/>
        </a:p>
      </dsp:txBody>
      <dsp:txXfrm rot="-5400000">
        <a:off x="2962656" y="55931"/>
        <a:ext cx="5211013" cy="1033888"/>
      </dsp:txXfrm>
    </dsp:sp>
    <dsp:sp modelId="{C314A7ED-A91B-4096-B6ED-5D171C4158DD}">
      <dsp:nvSpPr>
        <dsp:cNvPr id="0" name=""/>
        <dsp:cNvSpPr/>
      </dsp:nvSpPr>
      <dsp:spPr>
        <a:xfrm>
          <a:off x="0" y="60348"/>
          <a:ext cx="2962656" cy="1025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Пленарные заседания КС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0047" y="110395"/>
        <a:ext cx="2862562" cy="925128"/>
      </dsp:txXfrm>
    </dsp:sp>
    <dsp:sp modelId="{39E8FF0F-EA50-4B9D-AE55-13F14B96B741}">
      <dsp:nvSpPr>
        <dsp:cNvPr id="0" name=""/>
        <dsp:cNvSpPr/>
      </dsp:nvSpPr>
      <dsp:spPr>
        <a:xfrm rot="5400000">
          <a:off x="5120875" y="-785893"/>
          <a:ext cx="95050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u="sng" kern="1200" dirty="0"/>
            <a:t>3</a:t>
          </a:r>
          <a:r>
            <a:rPr lang="ru-RU" sz="2000" kern="1200" dirty="0"/>
            <a:t> малоформатных семинара (</a:t>
          </a:r>
          <a:r>
            <a:rPr lang="ru-RU" sz="2000" b="1" kern="1200" dirty="0"/>
            <a:t>Кишинев</a:t>
          </a:r>
          <a:r>
            <a:rPr lang="ru-RU" sz="2000" kern="1200" dirty="0"/>
            <a:t> </a:t>
          </a:r>
          <a:r>
            <a:rPr lang="ru-RU" sz="2000" b="1" kern="1200" dirty="0"/>
            <a:t>и Баку</a:t>
          </a:r>
          <a:r>
            <a:rPr lang="ru-RU" sz="2000" kern="1200" dirty="0"/>
            <a:t>), с участием  116 членов КС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2962655" y="1418727"/>
        <a:ext cx="5220544" cy="857704"/>
      </dsp:txXfrm>
    </dsp:sp>
    <dsp:sp modelId="{F5260018-36B2-4B62-B3D4-6808BD49C051}">
      <dsp:nvSpPr>
        <dsp:cNvPr id="0" name=""/>
        <dsp:cNvSpPr/>
      </dsp:nvSpPr>
      <dsp:spPr>
        <a:xfrm>
          <a:off x="0" y="1246970"/>
          <a:ext cx="2962656" cy="1201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Семинары малого формата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8639" y="1305609"/>
        <a:ext cx="2845378" cy="108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5017933" y="-1857010"/>
          <a:ext cx="1210639" cy="52126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b="1" u="sng" kern="1200" dirty="0"/>
            <a:t>3 </a:t>
          </a:r>
          <a:r>
            <a:rPr lang="ru-RU" sz="2000" kern="1200" dirty="0"/>
            <a:t>видеоконференции с участием 54 членов КС</a:t>
          </a:r>
          <a:r>
            <a:rPr lang="ru-RU" sz="3600" kern="1200" dirty="0"/>
            <a:t> </a:t>
          </a:r>
          <a:endParaRPr lang="en-US" sz="2000" kern="1200" dirty="0"/>
        </a:p>
      </dsp:txBody>
      <dsp:txXfrm rot="-5400000">
        <a:off x="3016907" y="203115"/>
        <a:ext cx="5153594" cy="1092441"/>
      </dsp:txXfrm>
    </dsp:sp>
    <dsp:sp modelId="{C314A7ED-A91B-4096-B6ED-5D171C4158DD}">
      <dsp:nvSpPr>
        <dsp:cNvPr id="0" name=""/>
        <dsp:cNvSpPr/>
      </dsp:nvSpPr>
      <dsp:spPr>
        <a:xfrm>
          <a:off x="0" y="85"/>
          <a:ext cx="3014084" cy="1500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Тематические видеоконференции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73229" y="73314"/>
        <a:ext cx="2867626" cy="1353638"/>
      </dsp:txXfrm>
    </dsp:sp>
    <dsp:sp modelId="{39E8FF0F-EA50-4B9D-AE55-13F14B96B741}">
      <dsp:nvSpPr>
        <dsp:cNvPr id="0" name=""/>
        <dsp:cNvSpPr/>
      </dsp:nvSpPr>
      <dsp:spPr>
        <a:xfrm rot="5400000">
          <a:off x="4974201" y="-355363"/>
          <a:ext cx="124385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4 заседания Исполнительного Комитета (в т. ч. 3 видеоконференции и одно очное заседание в Тиране)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2962655" y="1716903"/>
        <a:ext cx="5206224" cy="1122412"/>
      </dsp:txXfrm>
    </dsp:sp>
    <dsp:sp modelId="{F5260018-36B2-4B62-B3D4-6808BD49C051}">
      <dsp:nvSpPr>
        <dsp:cNvPr id="0" name=""/>
        <dsp:cNvSpPr/>
      </dsp:nvSpPr>
      <dsp:spPr>
        <a:xfrm>
          <a:off x="0" y="1603974"/>
          <a:ext cx="2962656" cy="13482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Исполнительный Комитет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5817" y="1669791"/>
        <a:ext cx="2831022" cy="1216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E91D1-C6A2-423B-A178-9D105BD649ED}">
      <dsp:nvSpPr>
        <dsp:cNvPr id="0" name=""/>
        <dsp:cNvSpPr/>
      </dsp:nvSpPr>
      <dsp:spPr>
        <a:xfrm>
          <a:off x="-6595495" y="-1008637"/>
          <a:ext cx="7850049" cy="7850049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B0BCE-4185-4D80-A46F-C83E4E8F2618}">
      <dsp:nvSpPr>
        <dsp:cNvPr id="0" name=""/>
        <dsp:cNvSpPr/>
      </dsp:nvSpPr>
      <dsp:spPr>
        <a:xfrm>
          <a:off x="739595" y="158528"/>
          <a:ext cx="7715038" cy="1152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u="none" kern="1200" dirty="0">
              <a:solidFill>
                <a:schemeClr val="tx1"/>
              </a:solidFill>
            </a:rPr>
            <a:t>Группа</a:t>
          </a:r>
          <a:r>
            <a:rPr lang="ru-RU" sz="2800" kern="1200" dirty="0">
              <a:solidFill>
                <a:schemeClr val="tx1"/>
              </a:solidFill>
            </a:rPr>
            <a:t> по Управлению ликвидностью </a:t>
          </a:r>
          <a:r>
            <a:rPr lang="ru-RU" sz="2800" kern="1200" dirty="0">
              <a:solidFill>
                <a:schemeClr val="bg1"/>
              </a:solidFill>
            </a:rPr>
            <a:t>(13 стран</a:t>
          </a:r>
          <a:r>
            <a:rPr lang="ru-RU" sz="1400" kern="1200" dirty="0">
              <a:solidFill>
                <a:schemeClr val="bg1"/>
              </a:solidFill>
            </a:rPr>
            <a:t>). </a:t>
          </a:r>
        </a:p>
      </dsp:txBody>
      <dsp:txXfrm>
        <a:off x="739595" y="158528"/>
        <a:ext cx="7715038" cy="1152043"/>
      </dsp:txXfrm>
    </dsp:sp>
    <dsp:sp modelId="{DBF7F9AF-339B-4B88-8091-5F611B224A46}">
      <dsp:nvSpPr>
        <dsp:cNvPr id="0" name=""/>
        <dsp:cNvSpPr/>
      </dsp:nvSpPr>
      <dsp:spPr>
        <a:xfrm>
          <a:off x="0" y="230533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E37E5-4E7D-4B09-A4B0-046A08CD0D5F}">
      <dsp:nvSpPr>
        <dsp:cNvPr id="0" name=""/>
        <dsp:cNvSpPr/>
      </dsp:nvSpPr>
      <dsp:spPr>
        <a:xfrm>
          <a:off x="1170924" y="1794628"/>
          <a:ext cx="7200587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i="1" kern="1200">
              <a:solidFill>
                <a:prstClr val="black"/>
              </a:solidFill>
            </a:rPr>
            <a:t>Группа</a:t>
          </a:r>
          <a:r>
            <a:rPr lang="ru-RU" sz="2700" kern="1200">
              <a:solidFill>
                <a:prstClr val="black"/>
              </a:solidFill>
            </a:rPr>
            <a:t> по использованию ИТ в казначейских операциях </a:t>
          </a:r>
          <a:r>
            <a:rPr lang="ru-RU" sz="2700" kern="1200">
              <a:solidFill>
                <a:schemeClr val="bg1"/>
              </a:solidFill>
            </a:rPr>
            <a:t>(11 стран)</a:t>
          </a:r>
          <a:endParaRPr lang="en-US" sz="2700" kern="1200"/>
        </a:p>
      </dsp:txBody>
      <dsp:txXfrm>
        <a:off x="1170924" y="1794628"/>
        <a:ext cx="7200587" cy="897314"/>
      </dsp:txXfrm>
    </dsp:sp>
    <dsp:sp modelId="{7D9DA41F-1504-4840-B945-25A16340B9A7}">
      <dsp:nvSpPr>
        <dsp:cNvPr id="0" name=""/>
        <dsp:cNvSpPr/>
      </dsp:nvSpPr>
      <dsp:spPr>
        <a:xfrm>
          <a:off x="610102" y="1682463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14F17-3369-452E-A712-00FC18351035}">
      <dsp:nvSpPr>
        <dsp:cNvPr id="0" name=""/>
        <dsp:cNvSpPr/>
      </dsp:nvSpPr>
      <dsp:spPr>
        <a:xfrm>
          <a:off x="1170924" y="3140832"/>
          <a:ext cx="7200587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i="1" u="none" kern="1200" dirty="0">
              <a:solidFill>
                <a:schemeClr val="tx1"/>
              </a:solidFill>
            </a:rPr>
            <a:t>Группа</a:t>
          </a:r>
          <a:r>
            <a:rPr lang="ru-RU" sz="2700" kern="1200" dirty="0">
              <a:solidFill>
                <a:schemeClr val="tx1"/>
              </a:solidFill>
            </a:rPr>
            <a:t> по бухгалтерскому учету и отчетности в публичном секторе </a:t>
          </a:r>
          <a:r>
            <a:rPr lang="ru-RU" sz="2700" kern="1200" dirty="0">
              <a:solidFill>
                <a:schemeClr val="bg1"/>
              </a:solidFill>
            </a:rPr>
            <a:t>(14 стран)</a:t>
          </a:r>
        </a:p>
      </dsp:txBody>
      <dsp:txXfrm>
        <a:off x="1170924" y="3140832"/>
        <a:ext cx="7200587" cy="897314"/>
      </dsp:txXfrm>
    </dsp:sp>
    <dsp:sp modelId="{3F75383A-2384-47BB-BDBC-8F12B2B378ED}">
      <dsp:nvSpPr>
        <dsp:cNvPr id="0" name=""/>
        <dsp:cNvSpPr/>
      </dsp:nvSpPr>
      <dsp:spPr>
        <a:xfrm>
          <a:off x="613198" y="3248970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0AD64-75F6-438F-A6AF-9715A6B0584A}">
      <dsp:nvSpPr>
        <dsp:cNvPr id="0" name=""/>
        <dsp:cNvSpPr/>
      </dsp:nvSpPr>
      <dsp:spPr>
        <a:xfrm>
          <a:off x="656473" y="4487037"/>
          <a:ext cx="7715038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i="1" kern="1200" dirty="0">
              <a:solidFill>
                <a:schemeClr val="tx1"/>
              </a:solidFill>
            </a:rPr>
            <a:t>Группа</a:t>
          </a:r>
          <a:r>
            <a:rPr lang="ru-RU" sz="2700" kern="1200" dirty="0">
              <a:solidFill>
                <a:schemeClr val="tx1"/>
              </a:solidFill>
            </a:rPr>
            <a:t> «Эволюция роли и функций казначейства» </a:t>
          </a:r>
          <a:r>
            <a:rPr lang="ru-RU" sz="2700" kern="1200" dirty="0">
              <a:solidFill>
                <a:schemeClr val="bg1"/>
              </a:solidFill>
            </a:rPr>
            <a:t>(15 стран)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656473" y="4487037"/>
        <a:ext cx="7715038" cy="897314"/>
      </dsp:txXfrm>
    </dsp:sp>
    <dsp:sp modelId="{5AF7E48D-6520-4D97-B6CE-26940C6B27F6}">
      <dsp:nvSpPr>
        <dsp:cNvPr id="0" name=""/>
        <dsp:cNvSpPr/>
      </dsp:nvSpPr>
      <dsp:spPr>
        <a:xfrm>
          <a:off x="0" y="4571631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645E5-9DF5-412B-9136-B5A133F442BD}">
      <dsp:nvSpPr>
        <dsp:cNvPr id="0" name=""/>
        <dsp:cNvSpPr/>
      </dsp:nvSpPr>
      <dsp:spPr>
        <a:xfrm>
          <a:off x="0" y="5275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Интеграция бюджетной классификации и плана счетов, примеры успешной практики стран КС, 2014г.</a:t>
          </a:r>
          <a:r>
            <a:rPr lang="ru-RU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kern="1200" dirty="0">
            <a:solidFill>
              <a:srgbClr val="FFFF00"/>
            </a:solidFill>
            <a:latin typeface="Calibri" pitchFamily="34" charset="0"/>
            <a:cs typeface="Times New Roman" pitchFamily="18" charset="0"/>
          </a:endParaRPr>
        </a:p>
      </dsp:txBody>
      <dsp:txXfrm>
        <a:off x="0" y="5275"/>
        <a:ext cx="8208912" cy="1091938"/>
      </dsp:txXfrm>
    </dsp:sp>
    <dsp:sp modelId="{1B13CDD8-781C-464C-9128-864A119CEE55}">
      <dsp:nvSpPr>
        <dsp:cNvPr id="0" name=""/>
        <dsp:cNvSpPr/>
      </dsp:nvSpPr>
      <dsp:spPr>
        <a:xfrm>
          <a:off x="0" y="1151810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Итоговый отчет о работе тематической группы КС по управлению активами, 2015г.</a:t>
          </a:r>
          <a:endParaRPr lang="en-US" sz="2400" kern="1200" dirty="0"/>
        </a:p>
      </dsp:txBody>
      <dsp:txXfrm>
        <a:off x="0" y="1151810"/>
        <a:ext cx="8208912" cy="1091938"/>
      </dsp:txXfrm>
    </dsp:sp>
    <dsp:sp modelId="{8A23DCFF-68EF-45BC-8B81-D438CBF64975}">
      <dsp:nvSpPr>
        <dsp:cNvPr id="0" name=""/>
        <dsp:cNvSpPr/>
      </dsp:nvSpPr>
      <dsp:spPr>
        <a:xfrm>
          <a:off x="0" y="2298346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Практическое руководство по консолидации финансовой отчетности, 2016г. </a:t>
          </a:r>
          <a:endParaRPr lang="en-US" sz="2400" b="1" kern="1200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kern="1200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</dsp:txBody>
      <dsp:txXfrm>
        <a:off x="0" y="2298346"/>
        <a:ext cx="8208912" cy="1091938"/>
      </dsp:txXfrm>
    </dsp:sp>
    <dsp:sp modelId="{285FC82F-A689-4270-9D0E-0EB83122CA24}">
      <dsp:nvSpPr>
        <dsp:cNvPr id="0" name=""/>
        <dsp:cNvSpPr/>
      </dsp:nvSpPr>
      <dsp:spPr>
        <a:xfrm>
          <a:off x="0" y="3444882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Отчет о результатах опроса по практике функционирования единого казначейского счета в странах-членах PEMPAL, 2016г.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0" y="3444882"/>
        <a:ext cx="8208912" cy="1091938"/>
      </dsp:txXfrm>
    </dsp:sp>
    <dsp:sp modelId="{9F5BC38E-AA2C-42D9-A1F1-B448E5C10EDF}">
      <dsp:nvSpPr>
        <dsp:cNvPr id="0" name=""/>
        <dsp:cNvSpPr/>
      </dsp:nvSpPr>
      <dsp:spPr>
        <a:xfrm>
          <a:off x="0" y="4595820"/>
          <a:ext cx="8195241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latin typeface="Calibri" pitchFamily="34" charset="0"/>
              <a:cs typeface="Times New Roman" pitchFamily="18" charset="0"/>
            </a:rPr>
            <a:t>Записка о сервисных соглашениях с центральными банками, 2017г.</a:t>
          </a:r>
        </a:p>
      </dsp:txBody>
      <dsp:txXfrm>
        <a:off x="0" y="4595820"/>
        <a:ext cx="8195241" cy="109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6/22/2018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E9752B9B-9F62-4880-9F09-E1F3C2CC1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FCC8D2C-7348-469C-BECD-FB23EDBC5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FB27418-3CB7-4775-8777-AA7633070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DC070C-ED54-42BA-83F1-3E203631B971}" type="slidenum">
              <a:rPr lang="ru-RU" altLang="en-US" smtClean="0"/>
              <a:pPr/>
              <a:t>2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1617F1B-CEBA-4DBF-91F4-B2EBEE06E3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BF312CF-97B3-4F69-9447-B25297BD42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/>
              <a:t>Краткая характеристика (демонстрация) нового вебсайта</a:t>
            </a:r>
            <a:r>
              <a:rPr lang="en-US" altLang="en-US"/>
              <a:t> </a:t>
            </a:r>
            <a:r>
              <a:rPr lang="ro-RO" altLang="en-US"/>
              <a:t>PEMPAL</a:t>
            </a:r>
            <a:r>
              <a:rPr lang="ru-RU" altLang="en-US"/>
              <a:t>. Со слайда есть гиперлинк на сайт </a:t>
            </a:r>
            <a:r>
              <a:rPr lang="en-US" altLang="en-US"/>
              <a:t>PEMPAL</a:t>
            </a:r>
            <a:r>
              <a:rPr lang="ru-RU" altLang="en-US"/>
              <a:t>. Отметить особо библиотеку, и показать где находится информация о мероприятиях КС. Упомянуть про Новости, анонсы мероприятий и 3 языка сайта. В конце упомянуть еще раз про Продукты знаний и показать где размещены на сайте. </a:t>
            </a: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FC93C6C4-221F-4DC8-B8CD-56A6DCFE4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A5CBE4-3E9C-43D0-B7A3-EB1720B18B92}" type="slidenum">
              <a:rPr lang="ru-RU" altLang="en-US"/>
              <a:pPr/>
              <a:t>12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83238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C3C5DC8-81D3-4F0E-9B61-4E0D7CEBF8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93EA4CA-0B5F-457D-BEAA-196134E5F2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en-US" dirty="0"/>
              <a:t>-   Краткая информация о решениях принятых в рамках заседания ИК ПС </a:t>
            </a:r>
            <a:r>
              <a:rPr lang="en-US" altLang="en-US" dirty="0"/>
              <a:t>PEMPAL </a:t>
            </a:r>
            <a:r>
              <a:rPr lang="ru-RU" altLang="en-US" dirty="0"/>
              <a:t> в Вене, относительно новой Стратегии </a:t>
            </a:r>
            <a:r>
              <a:rPr lang="en-US" altLang="en-US" dirty="0"/>
              <a:t>PEMPAL</a:t>
            </a:r>
            <a:r>
              <a:rPr lang="ru-RU" altLang="en-US" dirty="0"/>
              <a:t> . 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en-US" dirty="0"/>
              <a:t>Представление информации о порядке проведения опроса членов КС в рамках заседания в Кишиневе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en-US" dirty="0"/>
              <a:t>Краткая информация о Плане деятельности на 2017ф.г. (бюджет, формат запланированных мероприятий)</a:t>
            </a:r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F277BDA-A5F2-452E-9C96-219897BFB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EAE428-8255-4E15-83A4-A2790B7C2A7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B88A3AD-B000-4EC8-B3C5-4B0A4CD721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C77C149C-D77E-4342-A750-C5260B782F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8C1677B-1410-42D9-9318-B2D2FC8C6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F7C171-E066-4248-97E7-20A0FBAD629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22.06.2018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:\Users\Home\Desktop\pempal-flags.jpg">
            <a:extLst>
              <a:ext uri="{FF2B5EF4-FFF2-40B4-BE49-F238E27FC236}">
                <a16:creationId xmlns:a16="http://schemas.microsoft.com/office/drawing/2014/main" id="{3440C0EC-59F1-40AD-A866-CA352EA5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731520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bs-Latn-BA" sz="44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Будапешт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5 июля </a:t>
            </a:r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201</a:t>
            </a:r>
            <a:r>
              <a:rPr lang="ru-RU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8 г.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103" name="Picture 2">
            <a:extLst>
              <a:ext uri="{FF2B5EF4-FFF2-40B4-BE49-F238E27FC236}">
                <a16:creationId xmlns:a16="http://schemas.microsoft.com/office/drawing/2014/main" id="{3626E71A-5F36-476E-8CDD-1118FA54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21163"/>
            <a:ext cx="1314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3089275" y="1844824"/>
            <a:ext cx="3879850" cy="2239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/>
              <a:t>Казначейское Сообщество </a:t>
            </a:r>
            <a:r>
              <a:rPr lang="en-US" sz="3000" dirty="0"/>
              <a:t>PEMPAL</a:t>
            </a:r>
            <a:endParaRPr lang="ru-RU" sz="30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i="1" dirty="0"/>
              <a:t>Результаты и планы на будущее</a:t>
            </a: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3C1B6D4-4D5D-4D3B-BAC1-A100E2AA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08" y="260648"/>
            <a:ext cx="8231188" cy="765275"/>
          </a:xfrm>
        </p:spPr>
        <p:txBody>
          <a:bodyPr/>
          <a:lstStyle/>
          <a:p>
            <a:r>
              <a:rPr lang="ru-RU" altLang="en-US" sz="3200" b="1" dirty="0">
                <a:solidFill>
                  <a:srgbClr val="FF0000"/>
                </a:solidFill>
              </a:rPr>
              <a:t>Основные результаты работы группы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28ABA4B-34AC-40E2-AFFF-B4487FA5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F9E44-3C39-4112-813E-AC89E27A8BC0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AF493F94-F6C5-47C3-9C15-F0C2EC8C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23" y="1196752"/>
            <a:ext cx="7860090" cy="5472336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200" b="1" dirty="0"/>
              <a:t>Изучен опыт</a:t>
            </a:r>
            <a:r>
              <a:rPr lang="ru-RU" altLang="en-US" sz="2200" dirty="0"/>
              <a:t> </a:t>
            </a:r>
            <a:r>
              <a:rPr lang="ru-RU" altLang="en-US" sz="2200" b="1" dirty="0"/>
              <a:t>и уроки</a:t>
            </a:r>
            <a:r>
              <a:rPr lang="ru-RU" altLang="en-US" sz="2200" dirty="0"/>
              <a:t> ряда стран во внедрении ИСУГФ, обсуждены возможности их применения в странах КС</a:t>
            </a:r>
            <a:r>
              <a:rPr lang="en-US" altLang="en-US" sz="2200" dirty="0"/>
              <a:t> </a:t>
            </a:r>
            <a:r>
              <a:rPr lang="en-US" altLang="en-US" sz="2000" i="1" dirty="0"/>
              <a:t>(</a:t>
            </a:r>
            <a:r>
              <a:rPr lang="ru-RU" altLang="en-US" sz="2000" i="1" dirty="0">
                <a:solidFill>
                  <a:srgbClr val="C00000"/>
                </a:solidFill>
              </a:rPr>
              <a:t>Азербайджан</a:t>
            </a:r>
            <a:r>
              <a:rPr lang="ru-RU" altLang="en-US" sz="2000" i="1" dirty="0"/>
              <a:t>, Австрия, Беларусь, </a:t>
            </a:r>
            <a:r>
              <a:rPr lang="ru-RU" altLang="en-US" sz="2000" i="1" dirty="0">
                <a:solidFill>
                  <a:srgbClr val="C00000"/>
                </a:solidFill>
              </a:rPr>
              <a:t>Грузия</a:t>
            </a:r>
            <a:r>
              <a:rPr lang="ru-RU" altLang="en-US" sz="2000" i="1" dirty="0"/>
              <a:t>, Молдова, </a:t>
            </a:r>
            <a:r>
              <a:rPr lang="ru-RU" altLang="en-US" sz="2000" i="1" dirty="0">
                <a:solidFill>
                  <a:srgbClr val="C00000"/>
                </a:solidFill>
              </a:rPr>
              <a:t>Казахстан</a:t>
            </a:r>
            <a:r>
              <a:rPr lang="ru-RU" altLang="en-US" sz="2000" i="1" dirty="0"/>
              <a:t>, Россия, Турция,  Южная Корея)  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200" b="1" dirty="0"/>
              <a:t>Углублено понимание</a:t>
            </a:r>
            <a:r>
              <a:rPr lang="ru-RU" altLang="en-US" sz="2200" dirty="0"/>
              <a:t> вопросов организации служб ИТ поддержки в Министерствах финансов</a:t>
            </a:r>
            <a:r>
              <a:rPr lang="en-US" altLang="en-US" sz="2200" dirty="0"/>
              <a:t> </a:t>
            </a:r>
            <a:r>
              <a:rPr lang="ru-RU" altLang="en-US" sz="2200" dirty="0"/>
              <a:t>/</a:t>
            </a:r>
            <a:r>
              <a:rPr lang="en-US" altLang="en-US" sz="2200" dirty="0"/>
              <a:t> </a:t>
            </a:r>
            <a:r>
              <a:rPr lang="ru-RU" altLang="en-US" sz="2200" dirty="0"/>
              <a:t>Казначействах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200" b="1" dirty="0">
                <a:solidFill>
                  <a:srgbClr val="C00000"/>
                </a:solidFill>
              </a:rPr>
              <a:t>Обсуждены совместно с группой по бух. учету</a:t>
            </a:r>
            <a:r>
              <a:rPr lang="ru-RU" altLang="en-US" sz="2200" dirty="0">
                <a:solidFill>
                  <a:srgbClr val="C00000"/>
                </a:solidFill>
              </a:rPr>
              <a:t> подходы к автоматизации бух учета и финансовой отчетности на уровне бюджетных организаций</a:t>
            </a:r>
            <a:r>
              <a:rPr lang="en-US" altLang="en-US" sz="2200" dirty="0">
                <a:solidFill>
                  <a:srgbClr val="C00000"/>
                </a:solidFill>
              </a:rPr>
              <a:t> </a:t>
            </a:r>
            <a:r>
              <a:rPr lang="ru-RU" altLang="en-US" sz="2000" i="1" dirty="0">
                <a:solidFill>
                  <a:srgbClr val="C00000"/>
                </a:solidFill>
              </a:rPr>
              <a:t>(Баку, 2018)</a:t>
            </a:r>
            <a:r>
              <a:rPr lang="ru-RU" altLang="en-US" sz="2400" dirty="0">
                <a:solidFill>
                  <a:srgbClr val="C00000"/>
                </a:solidFill>
              </a:rPr>
              <a:t>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200" b="1" dirty="0"/>
              <a:t>Ознакомление с ресурсами</a:t>
            </a:r>
            <a:r>
              <a:rPr lang="ru-RU" altLang="en-US" sz="2200" dirty="0"/>
              <a:t> ПС ИСУГФ Всемирного Банка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200" b="1" dirty="0"/>
              <a:t>Библиотека </a:t>
            </a:r>
            <a:r>
              <a:rPr lang="en-US" altLang="en-US" sz="2200" b="1" dirty="0"/>
              <a:t>PEMPAL </a:t>
            </a:r>
            <a:r>
              <a:rPr lang="ru-RU" altLang="en-US" sz="2200" b="1" dirty="0"/>
              <a:t>пополнена материалами</a:t>
            </a:r>
            <a:r>
              <a:rPr lang="en-US" altLang="en-US" sz="2200" dirty="0"/>
              <a:t> </a:t>
            </a:r>
            <a:r>
              <a:rPr lang="ru-RU" altLang="en-US" sz="2200" dirty="0"/>
              <a:t>проведенных мероприятий, доступными для дальнейшего использования</a:t>
            </a:r>
            <a:endParaRPr lang="en-US" altLang="en-US" sz="2200" dirty="0"/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B06EA412-F5A6-45A4-BD8E-52C2B35D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41306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2E1B08C-F4D4-4D56-B411-D782B3DD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479834"/>
            <a:ext cx="8229600" cy="682216"/>
          </a:xfrm>
        </p:spPr>
        <p:txBody>
          <a:bodyPr/>
          <a:lstStyle/>
          <a:p>
            <a:r>
              <a:rPr lang="ru-RU" altLang="en-US" sz="3200" b="1" dirty="0">
                <a:solidFill>
                  <a:srgbClr val="FF0000"/>
                </a:solidFill>
              </a:rPr>
              <a:t>Основные результаты работы группы – примеры из стран</a:t>
            </a:r>
            <a:br>
              <a:rPr lang="ru-RU" altLang="en-US" sz="3200" dirty="0">
                <a:solidFill>
                  <a:srgbClr val="FF0000"/>
                </a:solidFill>
              </a:rPr>
            </a:b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77F638A6-D5B7-4E4D-8E8A-FB6EA170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3AD744-3CE9-441C-B4E6-E1FC01D75FE7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26FA5818-4B52-4A19-8BC9-64745BB5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475715"/>
            <a:ext cx="8137525" cy="5193373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800" b="1" dirty="0"/>
              <a:t>Коллеги из Беларуси</a:t>
            </a:r>
            <a:r>
              <a:rPr lang="ru-RU" altLang="en-US" sz="2800" dirty="0"/>
              <a:t> использовали экспертное коллегиальное мнение членов группы в процессе составления Концепции новой ИСУГФ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800" b="1" dirty="0"/>
              <a:t>Коллеги из Грузии</a:t>
            </a:r>
            <a:r>
              <a:rPr lang="ru-RU" altLang="en-US" sz="2800" dirty="0"/>
              <a:t> получили в Сеуле новые идеи по интеграции казначейской информационной системы с системой государственных закупок.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en-US" sz="2800" b="1" dirty="0"/>
              <a:t>Коллеги из Таджикистана</a:t>
            </a:r>
            <a:r>
              <a:rPr lang="ru-RU" altLang="en-US" sz="2800" dirty="0"/>
              <a:t> углубили понимание функциональности турецкой информационной системы, что позволило им адаптировать ее к потребностям своей страны.</a:t>
            </a:r>
            <a:r>
              <a:rPr lang="ru-RU" altLang="en-US" dirty="0"/>
              <a:t> </a:t>
            </a:r>
          </a:p>
          <a:p>
            <a:endParaRPr lang="en-US" altLang="en-US" dirty="0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C7F3A700-14E9-4F27-A5B0-42334135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12023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3D39B9E2-5EA2-4090-B4F6-A2F4C931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ru-RU" altLang="en-US" sz="3600" b="1" dirty="0">
                <a:solidFill>
                  <a:srgbClr val="FF0000"/>
                </a:solidFill>
              </a:rPr>
              <a:t>Опубликована успешная история тематической группы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7EAA733-DA55-49DC-9189-5A8EA4C5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AF957A-AA06-4499-895B-E31991E72C6C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9701" name="Рисунок 11" descr="pempal-logo.jpg">
            <a:extLst>
              <a:ext uri="{FF2B5EF4-FFF2-40B4-BE49-F238E27FC236}">
                <a16:creationId xmlns:a16="http://schemas.microsoft.com/office/drawing/2014/main" id="{8868C415-81C2-48B2-A287-23812C7E8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995370-D77F-4671-A811-318BCB05E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35717" y="1518718"/>
            <a:ext cx="3088217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BFE5B-AD1F-4951-B4D3-5EE3EEE3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28187"/>
            <a:ext cx="3603883" cy="49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3251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DE7CD39-0199-46FA-9367-97F03D2A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-42863"/>
            <a:ext cx="8229600" cy="1143001"/>
          </a:xfrm>
        </p:spPr>
        <p:txBody>
          <a:bodyPr/>
          <a:lstStyle/>
          <a:p>
            <a:r>
              <a:rPr lang="ru-RU" altLang="en-US" sz="3200" dirty="0"/>
              <a:t>Группа </a:t>
            </a:r>
            <a:r>
              <a:rPr lang="ru-RU" altLang="en-US" sz="3200" dirty="0">
                <a:solidFill>
                  <a:srgbClr val="FF0000"/>
                </a:solidFill>
              </a:rPr>
              <a:t>«</a:t>
            </a:r>
            <a:r>
              <a:rPr lang="ru-RU" altLang="en-US" sz="3200" b="1" dirty="0">
                <a:solidFill>
                  <a:srgbClr val="FF0000"/>
                </a:solidFill>
              </a:rPr>
              <a:t>Бухгалтерский учет и отчетность в публичном секторе»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9C91-AC2E-44E2-A85C-1C018454C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941388"/>
            <a:ext cx="7993063" cy="59166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400" b="1" u="sng" dirty="0"/>
              <a:t>В 2013г</a:t>
            </a:r>
            <a:r>
              <a:rPr lang="ru-RU" sz="2400" dirty="0"/>
              <a:t>. основаны группы по 3-м направлениям:</a:t>
            </a:r>
          </a:p>
          <a:p>
            <a:pPr marL="400050" lvl="1" indent="0">
              <a:buNone/>
              <a:defRPr/>
            </a:pPr>
            <a:r>
              <a:rPr lang="ru-RU" sz="2000" i="1" dirty="0"/>
              <a:t>  -  </a:t>
            </a:r>
            <a:r>
              <a:rPr lang="ru-RU" sz="2000" i="1" u="sng" dirty="0"/>
              <a:t>Учет государственных активов</a:t>
            </a:r>
          </a:p>
          <a:p>
            <a:pPr marL="400050" lvl="1" indent="0">
              <a:buNone/>
              <a:defRPr/>
            </a:pPr>
            <a:r>
              <a:rPr lang="ru-RU" sz="2000" i="1" dirty="0"/>
              <a:t>  -  </a:t>
            </a:r>
            <a:r>
              <a:rPr lang="ru-RU" sz="2000" i="1" u="sng" dirty="0"/>
              <a:t>Консолидация финансовой отчетности</a:t>
            </a:r>
          </a:p>
          <a:p>
            <a:pPr marL="400050" lvl="1" indent="0" algn="just">
              <a:buNone/>
              <a:defRPr/>
            </a:pPr>
            <a:r>
              <a:rPr lang="ru-RU" sz="2000" i="1" dirty="0"/>
              <a:t>  -  </a:t>
            </a:r>
            <a:r>
              <a:rPr lang="ru-RU" sz="2000" i="1" u="sng" dirty="0"/>
              <a:t>Стандарты бухгалтерского учета</a:t>
            </a:r>
            <a:endParaRPr lang="en-US" sz="2000" i="1" u="sng" dirty="0"/>
          </a:p>
          <a:p>
            <a:pPr marL="400050" lvl="1" indent="0" algn="just">
              <a:buNone/>
              <a:defRPr/>
            </a:pPr>
            <a:endParaRPr lang="en-US" sz="2000" i="1" u="sng" dirty="0"/>
          </a:p>
          <a:p>
            <a:pPr marL="400050" lvl="1" indent="0" algn="just">
              <a:buNone/>
              <a:defRPr/>
            </a:pPr>
            <a:endParaRPr lang="ru-RU" sz="2000" i="1" u="sng" dirty="0"/>
          </a:p>
          <a:p>
            <a:pPr marL="0" indent="0" algn="just">
              <a:buFont typeface="Arial" charset="0"/>
              <a:buNone/>
              <a:defRPr/>
            </a:pPr>
            <a:r>
              <a:rPr lang="ru-RU" sz="2400" dirty="0"/>
              <a:t>Последняя продолжает работу</a:t>
            </a:r>
            <a:r>
              <a:rPr lang="ru-RU" sz="2400" i="1" dirty="0"/>
              <a:t> </a:t>
            </a:r>
            <a:r>
              <a:rPr lang="ru-RU" sz="2400" dirty="0"/>
              <a:t>в настоящее время </a:t>
            </a:r>
            <a:r>
              <a:rPr lang="ru-RU" sz="2400" b="1" dirty="0"/>
              <a:t>в составе 14 стран</a:t>
            </a:r>
            <a:r>
              <a:rPr lang="ru-RU" sz="2400" dirty="0"/>
              <a:t> </a:t>
            </a:r>
            <a:r>
              <a:rPr lang="ru-RU" sz="2000" i="1" dirty="0"/>
              <a:t>(Албания, Азербайджан, Беларусь, Грузия, Казахстан, Киргизия, Македония, Молдова, Россия, Таджикистан, Турция, Черногория, Хорватия и Украина)</a:t>
            </a:r>
          </a:p>
          <a:p>
            <a:pPr marL="0" indent="0" algn="just">
              <a:spcBef>
                <a:spcPts val="1200"/>
              </a:spcBef>
              <a:buNone/>
              <a:defRPr/>
            </a:pPr>
            <a:r>
              <a:rPr lang="ru-RU" sz="2000" b="1" u="sng" dirty="0"/>
              <a:t>С момента основания группа по Стандартам бухгалтерского учета провела: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b="1" i="1" u="sng" dirty="0">
                <a:solidFill>
                  <a:srgbClr val="FF0000"/>
                </a:solidFill>
              </a:rPr>
              <a:t>4</a:t>
            </a:r>
            <a:r>
              <a:rPr lang="ru-RU" sz="1800" i="1" dirty="0">
                <a:solidFill>
                  <a:srgbClr val="FF0000"/>
                </a:solidFill>
              </a:rPr>
              <a:t> семинара   (Подгорица, Тбилиси, Минск, Баку)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ru-RU" sz="1800" b="1" i="1" dirty="0">
                <a:solidFill>
                  <a:srgbClr val="FF0000"/>
                </a:solidFill>
              </a:rPr>
              <a:t> </a:t>
            </a:r>
            <a:r>
              <a:rPr lang="ru-RU" sz="1800" b="1" i="1" u="sng" dirty="0">
                <a:solidFill>
                  <a:srgbClr val="FF0000"/>
                </a:solidFill>
              </a:rPr>
              <a:t>1</a:t>
            </a:r>
            <a:r>
              <a:rPr lang="ru-RU" sz="1800" i="1" dirty="0">
                <a:solidFill>
                  <a:srgbClr val="FF0000"/>
                </a:solidFill>
              </a:rPr>
              <a:t> видеоконференцию</a:t>
            </a:r>
          </a:p>
          <a:p>
            <a:pPr marL="0" indent="0" algn="just">
              <a:spcBef>
                <a:spcPts val="1200"/>
              </a:spcBef>
              <a:buNone/>
              <a:defRPr/>
            </a:pPr>
            <a:r>
              <a:rPr lang="ru-RU" sz="2000" b="1" u="sng" dirty="0"/>
              <a:t>В течении 2018-го финансового года </a:t>
            </a:r>
            <a:r>
              <a:rPr lang="ru-RU" sz="2000" u="sng" dirty="0"/>
              <a:t>группа провела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800" i="1" u="sng" dirty="0">
                <a:solidFill>
                  <a:srgbClr val="FF0000"/>
                </a:solidFill>
              </a:rPr>
              <a:t>Тематический семинар в Баку, Азербайджан</a:t>
            </a:r>
            <a:r>
              <a:rPr lang="ru-RU" sz="1800" i="1" dirty="0">
                <a:solidFill>
                  <a:srgbClr val="FF0000"/>
                </a:solidFill>
              </a:rPr>
              <a:t> – 12-13 апреля  2018 г</a:t>
            </a:r>
            <a:r>
              <a:rPr lang="ru-RU" sz="2000" i="1" dirty="0"/>
              <a:t>.</a:t>
            </a:r>
          </a:p>
          <a:p>
            <a:pPr>
              <a:defRPr/>
            </a:pPr>
            <a:endParaRPr lang="ru-RU" sz="2800" i="1" dirty="0"/>
          </a:p>
          <a:p>
            <a:pPr>
              <a:defRPr/>
            </a:pPr>
            <a:endParaRPr lang="en-US" sz="2800" i="1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3524774-8DC4-48B0-AD93-F4D8071A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BB5B5A-91FD-4A76-9D38-6BC113CBECBB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BDCF863B-8FB6-461D-8922-2B0C5D4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7318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778315-22DE-4A2C-BB53-87D8378F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33" y="1340768"/>
            <a:ext cx="2351968" cy="1958925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C746EC9-364F-45C6-B91C-20587596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-100013"/>
            <a:ext cx="8229600" cy="1143001"/>
          </a:xfrm>
        </p:spPr>
        <p:txBody>
          <a:bodyPr/>
          <a:lstStyle/>
          <a:p>
            <a:br>
              <a:rPr lang="ru-RU" altLang="en-US" sz="3200" b="1" u="sng" dirty="0"/>
            </a:br>
            <a:br>
              <a:rPr lang="ru-RU" altLang="en-US" sz="3200" b="1" u="sng" dirty="0"/>
            </a:br>
            <a:r>
              <a:rPr lang="ru-RU" altLang="en-US" sz="3200" b="1" u="sng" dirty="0">
                <a:solidFill>
                  <a:srgbClr val="FF0000"/>
                </a:solidFill>
              </a:rPr>
              <a:t>Основные результаты работы группы</a:t>
            </a:r>
            <a:r>
              <a:rPr lang="ru-RU" altLang="en-US" sz="3200" dirty="0">
                <a:solidFill>
                  <a:srgbClr val="FF0000"/>
                </a:solidFill>
              </a:rPr>
              <a:t>:</a:t>
            </a:r>
            <a:br>
              <a:rPr lang="ru-RU" altLang="en-US" sz="3200" dirty="0">
                <a:solidFill>
                  <a:srgbClr val="FF0000"/>
                </a:solidFill>
              </a:rPr>
            </a:br>
            <a:br>
              <a:rPr lang="ru-RU" altLang="en-US" sz="3200" b="1" u="sng" dirty="0"/>
            </a:b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2EA23B70-511D-430C-BE9A-629EE24B7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908720"/>
            <a:ext cx="7931150" cy="5316855"/>
          </a:xfrm>
          <a:extLst/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altLang="en-US" sz="2400" b="1" dirty="0"/>
              <a:t>Предоставлена коллегиальная экспертная поддержка</a:t>
            </a:r>
            <a:r>
              <a:rPr lang="ru-RU" altLang="en-US" sz="2400" dirty="0"/>
              <a:t> нескольким странам в т. ч. Черногории, Грузии и Беларуси в вопросах внедрения международных стандартов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altLang="en-US" sz="2400" b="1" dirty="0"/>
              <a:t>Рассмотрены методология</a:t>
            </a:r>
            <a:r>
              <a:rPr lang="ru-RU" altLang="en-US" sz="2400" dirty="0"/>
              <a:t> анализа несоответствий между национальной методологией и международными стандартами </a:t>
            </a:r>
            <a:r>
              <a:rPr lang="ru-RU" altLang="en-US" sz="2400" b="1" dirty="0">
                <a:solidFill>
                  <a:srgbClr val="C00000"/>
                </a:solidFill>
              </a:rPr>
              <a:t>и примеры ее применения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altLang="en-US" sz="2400" b="1" dirty="0">
                <a:solidFill>
                  <a:srgbClr val="C00000"/>
                </a:solidFill>
              </a:rPr>
              <a:t>Изучен опыт</a:t>
            </a:r>
            <a:r>
              <a:rPr lang="ru-RU" altLang="en-US" sz="2400" dirty="0">
                <a:solidFill>
                  <a:srgbClr val="C00000"/>
                </a:solidFill>
              </a:rPr>
              <a:t> ряда стран во внедрении стандартов бухгалтерского учета, соответствующих международным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altLang="en-US" sz="2400" dirty="0">
                <a:solidFill>
                  <a:srgbClr val="C00000"/>
                </a:solidFill>
              </a:rPr>
              <a:t>Совместно с группой по ИТ </a:t>
            </a:r>
            <a:r>
              <a:rPr lang="ru-RU" altLang="en-US" sz="2400" b="1" dirty="0">
                <a:solidFill>
                  <a:srgbClr val="C00000"/>
                </a:solidFill>
              </a:rPr>
              <a:t>проведено обсуждение</a:t>
            </a:r>
            <a:r>
              <a:rPr lang="ru-RU" altLang="en-US" sz="2400" dirty="0">
                <a:solidFill>
                  <a:srgbClr val="C00000"/>
                </a:solidFill>
              </a:rPr>
              <a:t> подходов к автоматизации бухгалтерского учета и отчетности на уровне бюджетных организаций </a:t>
            </a:r>
            <a:r>
              <a:rPr lang="ru-RU" altLang="en-US" sz="2000" i="1" dirty="0">
                <a:solidFill>
                  <a:srgbClr val="C00000"/>
                </a:solidFill>
              </a:rPr>
              <a:t>(Баку 2018)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2321F68-9882-4CA2-8D95-E377F633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3EC417-5D98-4FE0-83F2-E175242ED23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6629" name="Picture 2">
            <a:extLst>
              <a:ext uri="{FF2B5EF4-FFF2-40B4-BE49-F238E27FC236}">
                <a16:creationId xmlns:a16="http://schemas.microsoft.com/office/drawing/2014/main" id="{C8E005BF-E604-4F30-BADE-E095C7D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3C1FBB1-1DDD-4331-A8F5-9CD7BC8A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" y="40363"/>
            <a:ext cx="8229600" cy="1143000"/>
          </a:xfrm>
        </p:spPr>
        <p:txBody>
          <a:bodyPr/>
          <a:lstStyle/>
          <a:p>
            <a:r>
              <a:rPr lang="ru-RU" altLang="en-US" sz="3200" b="1" dirty="0"/>
              <a:t>Группа</a:t>
            </a:r>
            <a:r>
              <a:rPr lang="ru-RU" altLang="en-US" sz="3200" dirty="0"/>
              <a:t> </a:t>
            </a:r>
            <a:r>
              <a:rPr lang="ru-RU" altLang="en-US" sz="3200" b="1" dirty="0">
                <a:solidFill>
                  <a:srgbClr val="FF0000"/>
                </a:solidFill>
              </a:rPr>
              <a:t>«Эволюция роли и </a:t>
            </a:r>
            <a:br>
              <a:rPr lang="ru-RU" altLang="en-US" sz="3200" b="1" dirty="0">
                <a:solidFill>
                  <a:srgbClr val="FF0000"/>
                </a:solidFill>
              </a:rPr>
            </a:br>
            <a:r>
              <a:rPr lang="ru-RU" altLang="en-US" sz="3200" b="1" dirty="0">
                <a:solidFill>
                  <a:srgbClr val="FF0000"/>
                </a:solidFill>
              </a:rPr>
              <a:t>функций казначейства»</a:t>
            </a:r>
            <a:endParaRPr lang="en-US" altLang="en-US" sz="3200" b="1" dirty="0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FF8CC6E-6552-43EB-B5DA-8347CB24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223726"/>
            <a:ext cx="7786687" cy="5301618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2400" b="1" u="sng" dirty="0"/>
              <a:t>Основана в 2016г. </a:t>
            </a:r>
            <a:r>
              <a:rPr lang="ru-RU" altLang="en-US" sz="2400" dirty="0"/>
              <a:t>В состав группы </a:t>
            </a:r>
            <a:r>
              <a:rPr lang="ru-RU" altLang="en-US" sz="2400" b="1" u="sng" dirty="0"/>
              <a:t>входят 15 стран </a:t>
            </a:r>
            <a:r>
              <a:rPr lang="ru-RU" altLang="en-US" sz="2000" i="1" dirty="0"/>
              <a:t>(Албания, Азербайджан,</a:t>
            </a:r>
            <a:r>
              <a:rPr lang="en-US" altLang="en-US" sz="2000" i="1" dirty="0"/>
              <a:t> A</a:t>
            </a:r>
            <a:r>
              <a:rPr lang="ru-RU" altLang="en-US" sz="2000" i="1" dirty="0" err="1"/>
              <a:t>рмения</a:t>
            </a:r>
            <a:r>
              <a:rPr lang="ru-RU" altLang="en-US" sz="2000" i="1" dirty="0"/>
              <a:t>, Беларусь, Болгария, Грузия, Казахстан, Киргизстан, Молдова, Российская Федерация, Сербия, Таджикистан, Турция и Украина и Хорватия)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altLang="en-US" sz="2400" b="1" u="sng" dirty="0"/>
              <a:t>Предложения группы сформировали тематику годовых пленарных заседаний КС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/>
              <a:t>2016г - Эволюция роли и функций казначейства (Кишинев),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/>
              <a:t>2017г – Управление рисками в </a:t>
            </a:r>
            <a:r>
              <a:rPr lang="ru-RU" altLang="en-US" sz="2000" b="1" u="sng" dirty="0" err="1"/>
              <a:t>казначеской</a:t>
            </a:r>
            <a:r>
              <a:rPr lang="ru-RU" altLang="en-US" sz="2000" b="1" u="sng" dirty="0"/>
              <a:t> деятельности (Вена),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>
                <a:solidFill>
                  <a:srgbClr val="C00000"/>
                </a:solidFill>
              </a:rPr>
              <a:t>2018г – Измерение и мониторинг эффективности деятельности Казначейств (Тирана)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altLang="en-US" sz="2400" b="1" u="sng" dirty="0"/>
              <a:t>В течении 2018-го финансового года </a:t>
            </a:r>
            <a:r>
              <a:rPr lang="ru-RU" altLang="en-US" sz="2400" dirty="0"/>
              <a:t>группа провела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400" i="1" dirty="0">
                <a:solidFill>
                  <a:srgbClr val="FF0000"/>
                </a:solidFill>
              </a:rPr>
              <a:t>Т</a:t>
            </a:r>
            <a:r>
              <a:rPr lang="ru-RU" altLang="en-US" sz="2000" i="1" dirty="0">
                <a:solidFill>
                  <a:srgbClr val="FF0000"/>
                </a:solidFill>
              </a:rPr>
              <a:t>ематическую видеоконференцию - апрель 2018г (опыт реорганизации Казначейской системы Молдовы)</a:t>
            </a:r>
          </a:p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6C19B92-D953-4E7F-A88A-775543AE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6813-EFFD-46FC-AA74-A48E8D964D64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7724F5F8-1FD3-4616-9028-F8CA8854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998043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686F3A2F-1787-47D5-86DE-73F39252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849312"/>
          </a:xfrm>
        </p:spPr>
        <p:txBody>
          <a:bodyPr/>
          <a:lstStyle/>
          <a:p>
            <a:br>
              <a:rPr lang="en-US" altLang="en-US" u="sng"/>
            </a:b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D1A8A98-23A3-4D6E-954C-D1ED7204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0B3F2B-C23E-4D78-B397-C46B26DD40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594F432-0E6F-4189-9DC6-989F21D3E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105289"/>
              </p:ext>
            </p:extLst>
          </p:nvPr>
        </p:nvGraphicFramePr>
        <p:xfrm>
          <a:off x="683568" y="980728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3" name="Рисунок 11" descr="pempal-logo.jpg">
            <a:extLst>
              <a:ext uri="{FF2B5EF4-FFF2-40B4-BE49-F238E27FC236}">
                <a16:creationId xmlns:a16="http://schemas.microsoft.com/office/drawing/2014/main" id="{08274E82-6B93-4FE9-91AB-972FDF2DF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itle 1">
            <a:extLst>
              <a:ext uri="{FF2B5EF4-FFF2-40B4-BE49-F238E27FC236}">
                <a16:creationId xmlns:a16="http://schemas.microsoft.com/office/drawing/2014/main" id="{161830F9-91C7-48F9-9809-D3BC7351EBE2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30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Продукты знаний, разработанные в рамках КС</a:t>
            </a:r>
            <a:endParaRPr lang="en-US" altLang="en-US" sz="3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8806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1" descr="pempal-logo.jpg">
            <a:extLst>
              <a:ext uri="{FF2B5EF4-FFF2-40B4-BE49-F238E27FC236}">
                <a16:creationId xmlns:a16="http://schemas.microsoft.com/office/drawing/2014/main" id="{AD4D4849-59D5-44BB-9DF5-D73D2CBF4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5A2B549A-FB0E-4303-A646-2E0D73828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14288"/>
            <a:ext cx="6929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Планы на 2019 </a:t>
            </a:r>
            <a:r>
              <a:rPr lang="ru-RU" altLang="en-US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фг</a:t>
            </a:r>
            <a:endParaRPr lang="en-US" altLang="en-US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8C70FF3E-520E-47F9-9BB7-33B436D2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815203"/>
            <a:ext cx="8066087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en-US" sz="2000" b="1" dirty="0"/>
              <a:t>Группа по управлению ликвидностью</a:t>
            </a:r>
            <a:r>
              <a:rPr lang="ru-RU" altLang="en-US" sz="2000" dirty="0"/>
              <a:t> планирует на осень тематическое заседание, совмещенное с учебным визитом (рассматриваются в качестве мест проведения – Венгрия, Швеция, Австрия)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en-US" sz="2000" b="1" dirty="0"/>
              <a:t>Группа по использованию Информационных технологий</a:t>
            </a:r>
            <a:r>
              <a:rPr lang="ru-RU" altLang="en-US" sz="2000" dirty="0"/>
              <a:t> планирует на весну тематическое заседание совмещенное с учебным визитом (место проведения определяется)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en-US" sz="2000" b="1" dirty="0"/>
              <a:t>Группа по бух.</a:t>
            </a:r>
            <a:r>
              <a:rPr lang="en-US" altLang="en-US" sz="2000" b="1" dirty="0"/>
              <a:t> </a:t>
            </a:r>
            <a:r>
              <a:rPr lang="ru-RU" altLang="en-US" sz="2000" b="1" dirty="0"/>
              <a:t>учету и отчетности</a:t>
            </a:r>
            <a:r>
              <a:rPr lang="ru-RU" altLang="en-US" sz="2000" dirty="0"/>
              <a:t> планирует обсудить возможность совместного мероприятия с программой </a:t>
            </a:r>
            <a:r>
              <a:rPr lang="en-US" altLang="en-US" sz="2000" dirty="0"/>
              <a:t>PULSAR</a:t>
            </a:r>
            <a:r>
              <a:rPr lang="ru-RU" altLang="en-US" sz="2000" dirty="0"/>
              <a:t>. Запланирована также работа над новой версией документа о подходах к дизайну бюджетной классификации и плана счетов</a:t>
            </a:r>
            <a:endParaRPr lang="en-US" altLang="en-US" sz="2000" dirty="0"/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en-US" sz="2000" b="1" dirty="0"/>
              <a:t>Группа Эволюция роли и функций казначейства</a:t>
            </a:r>
            <a:r>
              <a:rPr lang="ru-RU" altLang="en-US" sz="2000" dirty="0"/>
              <a:t> продолжит видеоконференции и будет формировать повестку дня пленарного заседания (5 стран выразили готовность принять пленарное заседание весной 2019 г.) </a:t>
            </a:r>
          </a:p>
        </p:txBody>
      </p:sp>
      <p:sp>
        <p:nvSpPr>
          <p:cNvPr id="28677" name="Slide Number Placeholder 6">
            <a:extLst>
              <a:ext uri="{FF2B5EF4-FFF2-40B4-BE49-F238E27FC236}">
                <a16:creationId xmlns:a16="http://schemas.microsoft.com/office/drawing/2014/main" id="{ADE7AD26-9835-4FF1-B6CF-A85F909E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A0B3A0-6CD2-4430-BE57-449CD4B81546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5D6F4B4E-F931-48B5-83B5-9DA9E2B8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1BFD2D-57E3-4C3D-8913-FE28ADE305DB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33795" name="Рисунок 11" descr="pempal-logo.jpg">
            <a:extLst>
              <a:ext uri="{FF2B5EF4-FFF2-40B4-BE49-F238E27FC236}">
                <a16:creationId xmlns:a16="http://schemas.microsoft.com/office/drawing/2014/main" id="{F01876FF-D650-48FB-8AF0-D48BF764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8DE4E-EF02-420C-B342-7A296E6D1061}"/>
              </a:ext>
            </a:extLst>
          </p:cNvPr>
          <p:cNvSpPr/>
          <p:nvPr/>
        </p:nvSpPr>
        <p:spPr>
          <a:xfrm>
            <a:off x="1979712" y="106987"/>
            <a:ext cx="5478326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charset="0"/>
                <a:cs typeface="Arial" charset="0"/>
              </a:rPr>
              <a:t>Благодарим за внимание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B490A-F45B-4124-BEED-63EA9EDF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39" y="1553537"/>
            <a:ext cx="6991350" cy="4695825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8F86-B949-4EFD-AC87-33A37B9B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82563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ru-RU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EF7BE916-FA59-49CB-B767-FE4185CB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122988" y="65770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A4BBFD-5E80-4D77-9935-C157ABE8EB0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8EBD4E3-FBF9-436C-B77F-BE0C2276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83" y="3729509"/>
            <a:ext cx="1486981" cy="17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935133EC-DB37-4E92-B986-060E78EA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208871"/>
            <a:ext cx="1238126" cy="150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ACD413C-2DF4-47E5-B677-A2A4D48C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26" y="3741813"/>
            <a:ext cx="1484254" cy="1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8">
            <a:extLst>
              <a:ext uri="{FF2B5EF4-FFF2-40B4-BE49-F238E27FC236}">
                <a16:creationId xmlns:a16="http://schemas.microsoft.com/office/drawing/2014/main" id="{F4943980-5B98-4F9D-8851-8844AE0D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74" y="1179128"/>
            <a:ext cx="1398332" cy="161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10">
            <a:extLst>
              <a:ext uri="{FF2B5EF4-FFF2-40B4-BE49-F238E27FC236}">
                <a16:creationId xmlns:a16="http://schemas.microsoft.com/office/drawing/2014/main" id="{DB7BD06B-1D60-4EF5-8375-2465C9AB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4">
            <a:extLst>
              <a:ext uri="{FF2B5EF4-FFF2-40B4-BE49-F238E27FC236}">
                <a16:creationId xmlns:a16="http://schemas.microsoft.com/office/drawing/2014/main" id="{944E04CF-06CE-4289-816A-461C5815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6" b="44609"/>
          <a:stretch>
            <a:fillRect/>
          </a:stretch>
        </p:blipFill>
        <p:spPr bwMode="auto">
          <a:xfrm>
            <a:off x="7312769" y="3652831"/>
            <a:ext cx="1163637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5">
            <a:extLst>
              <a:ext uri="{FF2B5EF4-FFF2-40B4-BE49-F238E27FC236}">
                <a16:creationId xmlns:a16="http://schemas.microsoft.com/office/drawing/2014/main" id="{F7DD4B9F-A27E-42FA-8C3C-CCB112A9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81" y="5375103"/>
            <a:ext cx="15001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Title 1">
            <a:extLst>
              <a:ext uri="{FF2B5EF4-FFF2-40B4-BE49-F238E27FC236}">
                <a16:creationId xmlns:a16="http://schemas.microsoft.com/office/drawing/2014/main" id="{71D52503-195C-4D01-8E57-89ED78298163}"/>
              </a:ext>
            </a:extLst>
          </p:cNvPr>
          <p:cNvSpPr txBox="1">
            <a:spLocks/>
          </p:cNvSpPr>
          <p:nvPr/>
        </p:nvSpPr>
        <p:spPr bwMode="auto">
          <a:xfrm>
            <a:off x="779823" y="35801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Исполнительный Комитет </a:t>
            </a:r>
            <a:endParaRPr lang="en-US" altLang="en-US" sz="2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Казначейского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Сообщества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br>
              <a:rPr lang="ru-RU" altLang="en-US" sz="4400" dirty="0">
                <a:latin typeface="Arial" panose="020B0604020202020204" pitchFamily="34" charset="0"/>
              </a:rPr>
            </a:br>
            <a:endParaRPr lang="en-US" altLang="en-US" sz="4400" dirty="0"/>
          </a:p>
        </p:txBody>
      </p:sp>
      <p:sp>
        <p:nvSpPr>
          <p:cNvPr id="6156" name="Rectangle 4">
            <a:extLst>
              <a:ext uri="{FF2B5EF4-FFF2-40B4-BE49-F238E27FC236}">
                <a16:creationId xmlns:a16="http://schemas.microsoft.com/office/drawing/2014/main" id="{E593CFF2-DD57-434B-8D03-C7948FA40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066" y="2809736"/>
            <a:ext cx="1643062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ru-RU" altLang="en-US" sz="9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Илиас</a:t>
            </a:r>
            <a:r>
              <a:rPr lang="ru-RU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9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Туфан</a:t>
            </a: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Вице-председатель КС,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Департамента, Казначейство</a:t>
            </a:r>
            <a:r>
              <a:rPr lang="en-US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endParaRPr lang="ru-RU" altLang="en-US" sz="9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Турция</a:t>
            </a:r>
            <a:endParaRPr lang="ru-RU" altLang="en-US" sz="9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altLang="en-US" sz="7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6157" name="TextBox 1">
            <a:extLst>
              <a:ext uri="{FF2B5EF4-FFF2-40B4-BE49-F238E27FC236}">
                <a16:creationId xmlns:a16="http://schemas.microsoft.com/office/drawing/2014/main" id="{F7396C0B-55F8-496A-B9DE-9EBC6915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947" y="2746700"/>
            <a:ext cx="15986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Анжела Воронин,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КС </a:t>
            </a:r>
            <a:r>
              <a:rPr lang="ru-RU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alt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ГосКазначейство</a:t>
            </a:r>
            <a:r>
              <a:rPr lang="ru-RU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</a:t>
            </a:r>
          </a:p>
        </p:txBody>
      </p:sp>
      <p:sp>
        <p:nvSpPr>
          <p:cNvPr id="6158" name="TextBox 1">
            <a:extLst>
              <a:ext uri="{FF2B5EF4-FFF2-40B4-BE49-F238E27FC236}">
                <a16:creationId xmlns:a16="http://schemas.microsoft.com/office/drawing/2014/main" id="{FFA7342E-5D0C-48B8-8703-EAB0E39B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643" y="3689921"/>
            <a:ext cx="13144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900" b="1" dirty="0">
                <a:latin typeface="Cambria" panose="02040503050406030204" pitchFamily="18" charset="0"/>
              </a:rPr>
              <a:t>     Назим </a:t>
            </a:r>
            <a:r>
              <a:rPr lang="ru-RU" altLang="en-US" sz="900" b="1" dirty="0" err="1">
                <a:latin typeface="Cambria" panose="02040503050406030204" pitchFamily="18" charset="0"/>
              </a:rPr>
              <a:t>Касумзаде</a:t>
            </a:r>
            <a:endParaRPr lang="ru-RU" altLang="en-US" sz="900" b="1" dirty="0">
              <a:latin typeface="Cambria" panose="02040503050406030204" pitchFamily="18" charset="0"/>
            </a:endParaRPr>
          </a:p>
          <a:p>
            <a:pPr algn="ctr"/>
            <a:r>
              <a:rPr lang="ru-RU" altLang="en-US" sz="900" dirty="0">
                <a:latin typeface="Cambria" panose="02040503050406030204" pitchFamily="18" charset="0"/>
              </a:rPr>
              <a:t>Руководитель Департамента, Гос. Казначейское Агентство,</a:t>
            </a:r>
          </a:p>
          <a:p>
            <a:pPr algn="ctr"/>
            <a:r>
              <a:rPr lang="ru-RU" altLang="en-US" sz="900" b="1" dirty="0">
                <a:latin typeface="Cambria" panose="02040503050406030204" pitchFamily="18" charset="0"/>
              </a:rPr>
              <a:t>Азербайджан</a:t>
            </a:r>
          </a:p>
        </p:txBody>
      </p:sp>
      <p:pic>
        <p:nvPicPr>
          <p:cNvPr id="6159" name="Picture 3">
            <a:extLst>
              <a:ext uri="{FF2B5EF4-FFF2-40B4-BE49-F238E27FC236}">
                <a16:creationId xmlns:a16="http://schemas.microsoft.com/office/drawing/2014/main" id="{BDC24DDF-A555-43EB-8A76-9F95B487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10" y="2143158"/>
            <a:ext cx="1200523" cy="15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">
            <a:extLst>
              <a:ext uri="{FF2B5EF4-FFF2-40B4-BE49-F238E27FC236}">
                <a16:creationId xmlns:a16="http://schemas.microsoft.com/office/drawing/2014/main" id="{19F58BDB-F453-4C25-9FDA-BE19581B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r="352"/>
          <a:stretch>
            <a:fillRect/>
          </a:stretch>
        </p:blipFill>
        <p:spPr bwMode="auto">
          <a:xfrm>
            <a:off x="4321057" y="1163157"/>
            <a:ext cx="11969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5">
            <a:extLst>
              <a:ext uri="{FF2B5EF4-FFF2-40B4-BE49-F238E27FC236}">
                <a16:creationId xmlns:a16="http://schemas.microsoft.com/office/drawing/2014/main" id="{2BF72277-D286-4E50-8775-877E1A22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75" y="1155466"/>
            <a:ext cx="125571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Box 29">
            <a:extLst>
              <a:ext uri="{FF2B5EF4-FFF2-40B4-BE49-F238E27FC236}">
                <a16:creationId xmlns:a16="http://schemas.microsoft.com/office/drawing/2014/main" id="{46AADB38-FF93-40B7-8D73-4120F7155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883" y="5369912"/>
            <a:ext cx="131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Зайфун</a:t>
            </a:r>
            <a:r>
              <a:rPr lang="ru-RU" alt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Ерназарова</a:t>
            </a:r>
            <a:endParaRPr lang="ru-RU" alt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Департамента, Министерство Финансов,</a:t>
            </a:r>
          </a:p>
          <a:p>
            <a:pPr algn="ctr"/>
            <a:r>
              <a:rPr lang="ru-RU" alt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</a:p>
          <a:p>
            <a:pPr algn="ctr"/>
            <a:endParaRPr lang="ru-RU" altLang="en-US" sz="700" b="1" dirty="0">
              <a:latin typeface="Cambria" panose="02040503050406030204" pitchFamily="18" charset="0"/>
            </a:endParaRPr>
          </a:p>
        </p:txBody>
      </p:sp>
      <p:sp>
        <p:nvSpPr>
          <p:cNvPr id="6163" name="TextBox 6">
            <a:extLst>
              <a:ext uri="{FF2B5EF4-FFF2-40B4-BE49-F238E27FC236}">
                <a16:creationId xmlns:a16="http://schemas.microsoft.com/office/drawing/2014/main" id="{14D7EA3B-AF5A-4C32-BFA1-9288279A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01" y="4189406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800" b="1" dirty="0">
                <a:latin typeface="Cambria" panose="02040503050406030204" pitchFamily="18" charset="0"/>
              </a:rPr>
              <a:t>Албания</a:t>
            </a:r>
            <a:endParaRPr lang="en-US" altLang="en-US" sz="800" b="1" dirty="0">
              <a:latin typeface="Cambria" panose="02040503050406030204" pitchFamily="18" charset="0"/>
            </a:endParaRPr>
          </a:p>
        </p:txBody>
      </p:sp>
      <p:sp>
        <p:nvSpPr>
          <p:cNvPr id="6164" name="TextBox 7">
            <a:extLst>
              <a:ext uri="{FF2B5EF4-FFF2-40B4-BE49-F238E27FC236}">
                <a16:creationId xmlns:a16="http://schemas.microsoft.com/office/drawing/2014/main" id="{47214B99-E642-475B-B0C0-1FF26465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936" y="2735671"/>
            <a:ext cx="15382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Людмила Гурьянова</a:t>
            </a:r>
          </a:p>
          <a:p>
            <a:pPr algn="ctr"/>
            <a:r>
              <a:rPr lang="ru-RU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Вице-председатель КС,</a:t>
            </a:r>
          </a:p>
          <a:p>
            <a:pPr algn="ctr"/>
            <a:r>
              <a:rPr lang="ru-RU" altLang="en-US" sz="9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Заместитель</a:t>
            </a:r>
            <a:r>
              <a:rPr lang="en-US" altLang="en-US" sz="9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9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Руководителя</a:t>
            </a:r>
          </a:p>
          <a:p>
            <a:pPr algn="ctr"/>
            <a:r>
              <a:rPr lang="ru-RU" altLang="en-US" sz="9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ГосКазначейство</a:t>
            </a:r>
            <a:endParaRPr lang="ru-RU" altLang="en-US" sz="9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Беларусь</a:t>
            </a:r>
            <a:endParaRPr lang="en-US" altLang="en-US" sz="9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6380EF8-965F-4650-8801-5EB6FB5E4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64" y="5182602"/>
            <a:ext cx="13144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900" b="1" dirty="0">
                <a:latin typeface="Cambria" panose="02040503050406030204" pitchFamily="18" charset="0"/>
              </a:rPr>
              <a:t>Леван Тодуа</a:t>
            </a:r>
          </a:p>
          <a:p>
            <a:pPr algn="ctr"/>
            <a:r>
              <a:rPr lang="ru-RU" altLang="en-US" sz="900" dirty="0">
                <a:latin typeface="Cambria" panose="02040503050406030204" pitchFamily="18" charset="0"/>
              </a:rPr>
              <a:t>Руководитель Департамента, Гос. Казначейство,</a:t>
            </a:r>
          </a:p>
          <a:p>
            <a:pPr algn="ctr"/>
            <a:r>
              <a:rPr lang="ru-RU" altLang="en-US" sz="900" b="1" dirty="0">
                <a:latin typeface="Cambria" panose="02040503050406030204" pitchFamily="18" charset="0"/>
              </a:rPr>
              <a:t>Грузия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400E8-304F-43A5-A0AA-36D3A9CA9F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2321" y="3511965"/>
            <a:ext cx="1229221" cy="16706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9E74BB-7C42-4E17-A3A6-D047D1A51555}"/>
              </a:ext>
            </a:extLst>
          </p:cNvPr>
          <p:cNvSpPr/>
          <p:nvPr/>
        </p:nvSpPr>
        <p:spPr>
          <a:xfrm>
            <a:off x="472357" y="1544434"/>
            <a:ext cx="1389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1000" b="1" dirty="0">
                <a:latin typeface="Cambria" panose="02040503050406030204" pitchFamily="18" charset="0"/>
              </a:rPr>
              <a:t>Елена Никулина</a:t>
            </a:r>
          </a:p>
          <a:p>
            <a:pPr algn="ctr"/>
            <a:r>
              <a:rPr lang="ru-RU" altLang="en-US" sz="1000" dirty="0">
                <a:latin typeface="Cambria" panose="02040503050406030204" pitchFamily="18" charset="0"/>
              </a:rPr>
              <a:t>Руководитель программы </a:t>
            </a:r>
            <a:r>
              <a:rPr lang="en-US" altLang="en-US" sz="1000" dirty="0">
                <a:latin typeface="Cambria" panose="02040503050406030204" pitchFamily="18" charset="0"/>
              </a:rPr>
              <a:t>PEMPAL</a:t>
            </a:r>
            <a:r>
              <a:rPr lang="ru-RU" altLang="en-US" sz="1000" dirty="0">
                <a:latin typeface="Cambria" panose="02040503050406030204" pitchFamily="18" charset="0"/>
              </a:rPr>
              <a:t>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F661F-EF13-426B-A151-8924F66F32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36045" y="4664450"/>
            <a:ext cx="1210145" cy="1562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1F14D-0B2E-452A-8554-774413D796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7246" y="4652370"/>
            <a:ext cx="1208764" cy="1642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C2114-F42A-40AB-80B7-916F59E3246C}"/>
              </a:ext>
            </a:extLst>
          </p:cNvPr>
          <p:cNvSpPr txBox="1"/>
          <p:nvPr/>
        </p:nvSpPr>
        <p:spPr>
          <a:xfrm flipH="1">
            <a:off x="7742291" y="6285914"/>
            <a:ext cx="119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Залеева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Секретариат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EB9AC-999E-4C08-B7D2-75FB9E2CA0B0}"/>
              </a:ext>
            </a:extLst>
          </p:cNvPr>
          <p:cNvSpPr txBox="1"/>
          <p:nvPr/>
        </p:nvSpPr>
        <p:spPr>
          <a:xfrm>
            <a:off x="677295" y="6220724"/>
            <a:ext cx="112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Слижевская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ресурсной команды КС, ВБ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76693-1EAC-45B8-BCD5-FE34CD9F6412}"/>
              </a:ext>
            </a:extLst>
          </p:cNvPr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11610" y="22884"/>
            <a:ext cx="1090128" cy="1607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A7A25-3CA2-4ABB-B566-E379D4B773C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029" t="167" b="18334"/>
          <a:stretch/>
        </p:blipFill>
        <p:spPr>
          <a:xfrm>
            <a:off x="7690969" y="46314"/>
            <a:ext cx="1198803" cy="15932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471468-279B-4132-B39C-E8782E2F9851}"/>
              </a:ext>
            </a:extLst>
          </p:cNvPr>
          <p:cNvSpPr txBox="1"/>
          <p:nvPr/>
        </p:nvSpPr>
        <p:spPr>
          <a:xfrm>
            <a:off x="7690969" y="1609758"/>
            <a:ext cx="1352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 Кику,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КС (бывший)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79BE839-DE99-41C9-A547-240D876C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332656"/>
            <a:ext cx="8229600" cy="576262"/>
          </a:xfrm>
        </p:spPr>
        <p:txBody>
          <a:bodyPr/>
          <a:lstStyle/>
          <a:p>
            <a:br>
              <a:rPr lang="ru-RU" altLang="en-US" sz="3200" dirty="0"/>
            </a:br>
            <a:r>
              <a:rPr lang="ru-RU" altLang="en-US" sz="3200" b="1" dirty="0">
                <a:solidFill>
                  <a:srgbClr val="FF0000"/>
                </a:solidFill>
              </a:rPr>
              <a:t>Стратегический план К</a:t>
            </a:r>
            <a:r>
              <a:rPr lang="en-US" altLang="en-US" sz="3200" b="1" dirty="0">
                <a:solidFill>
                  <a:srgbClr val="FF0000"/>
                </a:solidFill>
              </a:rPr>
              <a:t>C</a:t>
            </a:r>
            <a:br>
              <a:rPr lang="en-US" altLang="en-US" dirty="0">
                <a:solidFill>
                  <a:srgbClr val="FF0000"/>
                </a:solidFill>
              </a:rPr>
            </a:b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A5C8270-49C8-4AB9-A0A0-F653C840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908919"/>
            <a:ext cx="7704137" cy="5688434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en-US" sz="2400" u="sng" dirty="0">
                <a:solidFill>
                  <a:srgbClr val="FF0000"/>
                </a:solidFill>
              </a:rPr>
              <a:t>Разработан в соответствии</a:t>
            </a:r>
            <a:r>
              <a:rPr lang="ru-RU" altLang="en-US" sz="2400" dirty="0"/>
              <a:t>: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dirty="0"/>
              <a:t>Со Стратегией </a:t>
            </a:r>
            <a:r>
              <a:rPr lang="en-US" altLang="en-US" sz="1800" dirty="0"/>
              <a:t>PEMPAL </a:t>
            </a:r>
            <a:r>
              <a:rPr lang="ru-RU" altLang="en-US" sz="1800" dirty="0"/>
              <a:t>201</a:t>
            </a:r>
            <a:r>
              <a:rPr lang="en-US" altLang="en-US" sz="1800" dirty="0"/>
              <a:t>7</a:t>
            </a:r>
            <a:r>
              <a:rPr lang="ru-RU" altLang="en-US" sz="1800" dirty="0"/>
              <a:t>-2022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dirty="0"/>
              <a:t>С результатами опросов членов Казначейского Сообщества, в т. ч. в Вене, в июне 2017г., и в Тиране, в мае 2018г.</a:t>
            </a:r>
            <a:endParaRPr lang="ru-RU" altLang="en-US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en-US" sz="2400" u="sng" dirty="0">
                <a:solidFill>
                  <a:srgbClr val="FF0000"/>
                </a:solidFill>
              </a:rPr>
              <a:t>Призван обеспечить</a:t>
            </a:r>
            <a:endParaRPr lang="en-US" altLang="en-US" sz="2400" u="sng" dirty="0">
              <a:solidFill>
                <a:srgbClr val="FF0000"/>
              </a:solidFill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2400" dirty="0"/>
              <a:t>     </a:t>
            </a:r>
            <a:r>
              <a:rPr lang="ru-RU" altLang="en-US" sz="2400" dirty="0"/>
              <a:t>достижение стратегических целей КС </a:t>
            </a:r>
            <a:r>
              <a:rPr lang="en-US" altLang="en-US" sz="2400" dirty="0"/>
              <a:t>PEMPAL:</a:t>
            </a:r>
            <a:endParaRPr lang="ru-RU" altLang="en-US" sz="2400" dirty="0"/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Способствование продвижению приоритетных </a:t>
            </a: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для членов КС</a:t>
            </a: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ru-RU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реформ УГФ</a:t>
            </a: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, с акцентом на реформирование национальных казначейств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Предоставление членам КС </a:t>
            </a:r>
            <a:r>
              <a:rPr lang="ru-RU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 качественных ресурсов и услуг знаний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Формирование в странах </a:t>
            </a: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КС </a:t>
            </a:r>
            <a:r>
              <a:rPr lang="ru-RU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высокопрофессионального сообщества казначейских специалистов</a:t>
            </a:r>
            <a:endParaRPr lang="en-US" altLang="en-US" sz="1800" b="1" dirty="0">
              <a:cs typeface="Calibri" panose="020F0502020204030204" pitchFamily="34" charset="0"/>
            </a:endParaRPr>
          </a:p>
          <a:p>
            <a:pPr lvl="1" algn="just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Вовлечение </a:t>
            </a:r>
            <a:r>
              <a:rPr lang="ru-RU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высшего руководства казначейств стран членов </a:t>
            </a:r>
            <a:r>
              <a:rPr lang="ru-RU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в поддержку деятельности КС и сети PEMPAL в целом. 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F929DC2-6554-45DE-BC82-5242C85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6213B7-9E50-4E08-8C8A-4FFC372B3896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8197" name="Рисунок 11" descr="pempal-logo.jpg">
            <a:extLst>
              <a:ext uri="{FF2B5EF4-FFF2-40B4-BE49-F238E27FC236}">
                <a16:creationId xmlns:a16="http://schemas.microsoft.com/office/drawing/2014/main" id="{482DAF98-075E-44AC-90D7-8F86552CA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7463"/>
            <a:ext cx="7461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Деятельность КС продолжает осуществляться по  4-м основным тематическим направлениям</a:t>
            </a:r>
            <a:endParaRPr lang="en-US" altLang="en-US" sz="3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354344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Мероприятия, проведенные за период </a:t>
            </a:r>
            <a:br>
              <a:rPr lang="ru-RU" altLang="en-US" sz="2800" b="1" dirty="0">
                <a:solidFill>
                  <a:srgbClr val="FF0000"/>
                </a:solidFill>
              </a:rPr>
            </a:br>
            <a:r>
              <a:rPr lang="ru-RU" altLang="en-US" sz="2800" b="1" dirty="0">
                <a:solidFill>
                  <a:srgbClr val="FF0000"/>
                </a:solidFill>
              </a:rPr>
              <a:t>июль 2017 - май 201</a:t>
            </a:r>
            <a:r>
              <a:rPr lang="en-US" altLang="en-US" sz="2800" b="1" dirty="0">
                <a:solidFill>
                  <a:srgbClr val="FF0000"/>
                </a:solidFill>
              </a:rPr>
              <a:t>8</a:t>
            </a:r>
            <a:r>
              <a:rPr lang="ru-RU" altLang="en-US" sz="2800" b="1" dirty="0">
                <a:solidFill>
                  <a:srgbClr val="FF0000"/>
                </a:solidFill>
              </a:rPr>
              <a:t>г.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004457"/>
              </p:ext>
            </p:extLst>
          </p:nvPr>
        </p:nvGraphicFramePr>
        <p:xfrm>
          <a:off x="467544" y="1052736"/>
          <a:ext cx="822960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575321"/>
              </p:ext>
            </p:extLst>
          </p:nvPr>
        </p:nvGraphicFramePr>
        <p:xfrm>
          <a:off x="467544" y="3573016"/>
          <a:ext cx="822960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906D435-A0E4-4332-A5C6-EE680154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4624"/>
            <a:ext cx="8358598" cy="633412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Действующие тематические группы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ru-RU" altLang="en-US" sz="2800" b="1" dirty="0">
                <a:solidFill>
                  <a:srgbClr val="FF0000"/>
                </a:solidFill>
              </a:rPr>
              <a:t>в составе КС</a:t>
            </a:r>
            <a:endParaRPr lang="en-US" alt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A608D2E-9016-436E-AF63-95214F8F1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20897"/>
              </p:ext>
            </p:extLst>
          </p:nvPr>
        </p:nvGraphicFramePr>
        <p:xfrm>
          <a:off x="515524" y="1038224"/>
          <a:ext cx="8454634" cy="583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56F58F6B-1EB3-4358-907A-799BE931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368292-96B0-41D9-B37A-5513FE2B70EF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D179EA71-5CEA-4AFD-B27D-984FE474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5429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31" y="188640"/>
            <a:ext cx="8229600" cy="777875"/>
          </a:xfrm>
        </p:spPr>
        <p:txBody>
          <a:bodyPr/>
          <a:lstStyle/>
          <a:p>
            <a:r>
              <a:rPr lang="ru-RU" altLang="en-US" sz="3600" b="1" dirty="0"/>
              <a:t>Группа</a:t>
            </a:r>
            <a:r>
              <a:rPr lang="ru-RU" altLang="en-US" sz="3600" dirty="0"/>
              <a:t> «</a:t>
            </a:r>
            <a:r>
              <a:rPr lang="ru-RU" altLang="en-US" sz="3600" b="1" dirty="0">
                <a:solidFill>
                  <a:srgbClr val="FF0000"/>
                </a:solidFill>
              </a:rPr>
              <a:t>Управление ликвидностью»</a:t>
            </a:r>
            <a:endParaRPr lang="en-US" altLang="en-US" dirty="0"/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111250"/>
            <a:ext cx="7920037" cy="5341938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2400" b="1" u="sng" dirty="0"/>
              <a:t>Основана в 2015г. </a:t>
            </a:r>
            <a:r>
              <a:rPr lang="ru-RU" altLang="en-US" sz="2400" dirty="0"/>
              <a:t>В состав группы </a:t>
            </a:r>
            <a:r>
              <a:rPr lang="ru-RU" altLang="en-US" sz="2400" b="1" u="sng" dirty="0"/>
              <a:t>входят 13 стран </a:t>
            </a:r>
            <a:r>
              <a:rPr lang="ru-RU" altLang="en-US" sz="2000" i="1" dirty="0"/>
              <a:t>(Албания, Азербайджан, Беларусь, Грузия, Казахстан, Киргизстан,  Македония, Молдова, Российская Федерация, Таджикистан, Турция, Хорватия и Черногория)</a:t>
            </a:r>
            <a:endParaRPr lang="ru-RU" altLang="en-US" sz="2400" b="1" u="sng" dirty="0"/>
          </a:p>
          <a:p>
            <a:pPr marL="0" indent="0" algn="just">
              <a:buNone/>
            </a:pPr>
            <a:r>
              <a:rPr lang="ru-RU" altLang="en-US" sz="2400" b="1" u="sng" dirty="0"/>
              <a:t>С момента основания группа провела:</a:t>
            </a:r>
            <a:endParaRPr lang="ru-RU" altLang="en-US" sz="2400" b="1" u="sng" dirty="0">
              <a:solidFill>
                <a:srgbClr val="FF0000"/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  </a:t>
            </a:r>
            <a:r>
              <a:rPr lang="en-US" altLang="en-US" sz="2400" b="1" i="1" u="sng" dirty="0">
                <a:solidFill>
                  <a:srgbClr val="FF0000"/>
                </a:solidFill>
              </a:rPr>
              <a:t>3</a:t>
            </a:r>
            <a:r>
              <a:rPr lang="ru-RU" altLang="en-US" sz="2200" i="1" dirty="0">
                <a:solidFill>
                  <a:srgbClr val="FF0000"/>
                </a:solidFill>
              </a:rPr>
              <a:t> тематических семинара (Анкара, Москва, Кишинев)  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altLang="en-US" sz="2200" i="1" dirty="0">
              <a:solidFill>
                <a:srgbClr val="FF0000"/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200" i="1" dirty="0">
                <a:solidFill>
                  <a:srgbClr val="FF0000"/>
                </a:solidFill>
              </a:rPr>
              <a:t>  </a:t>
            </a:r>
            <a:r>
              <a:rPr lang="ru-RU" altLang="en-US" sz="2200" b="1" i="1" u="sng" dirty="0">
                <a:solidFill>
                  <a:srgbClr val="FF0000"/>
                </a:solidFill>
              </a:rPr>
              <a:t>6 </a:t>
            </a:r>
            <a:r>
              <a:rPr lang="ru-RU" altLang="en-US" sz="2200" i="1" dirty="0">
                <a:solidFill>
                  <a:srgbClr val="FF0000"/>
                </a:solidFill>
              </a:rPr>
              <a:t>видеоконференций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altLang="en-US" sz="2200" i="1" dirty="0">
              <a:solidFill>
                <a:srgbClr val="FF0000"/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200" i="1" dirty="0">
                <a:solidFill>
                  <a:srgbClr val="FF0000"/>
                </a:solidFill>
              </a:rPr>
              <a:t>  </a:t>
            </a:r>
            <a:r>
              <a:rPr lang="ru-RU" altLang="en-US" sz="2200" b="1" i="1" u="sng" dirty="0">
                <a:solidFill>
                  <a:srgbClr val="FF0000"/>
                </a:solidFill>
              </a:rPr>
              <a:t>1</a:t>
            </a:r>
            <a:r>
              <a:rPr lang="ru-RU" altLang="en-US" sz="2200" i="1" dirty="0">
                <a:solidFill>
                  <a:srgbClr val="FF0000"/>
                </a:solidFill>
              </a:rPr>
              <a:t> тематический опрос</a:t>
            </a:r>
          </a:p>
          <a:p>
            <a:pPr marL="0" indent="0" algn="just">
              <a:buNone/>
            </a:pPr>
            <a:endParaRPr lang="ru-RU" altLang="en-US" sz="2400" b="1" u="sng" dirty="0"/>
          </a:p>
          <a:p>
            <a:pPr marL="0" indent="0" algn="just">
              <a:buNone/>
            </a:pPr>
            <a:r>
              <a:rPr lang="ru-RU" altLang="en-US" sz="2400" b="1" u="sng" dirty="0"/>
              <a:t>В 2018 финансовом году группа провела 1 мероприятие: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200" i="1" dirty="0">
                <a:solidFill>
                  <a:srgbClr val="FF0000"/>
                </a:solidFill>
              </a:rPr>
              <a:t>Тематический семинар в Кишиневе – октябрь 2017г.</a:t>
            </a:r>
          </a:p>
          <a:p>
            <a:pPr algn="just"/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39E18-66EE-44D7-8568-D95EEE4D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0" r="7084" b="-30"/>
          <a:stretch/>
        </p:blipFill>
        <p:spPr>
          <a:xfrm>
            <a:off x="5364088" y="3429000"/>
            <a:ext cx="3017520" cy="2011858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CE3B65D-C751-4BEC-886F-4D00BD14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66" y="188640"/>
            <a:ext cx="8218488" cy="1368152"/>
          </a:xfrm>
        </p:spPr>
        <p:txBody>
          <a:bodyPr/>
          <a:lstStyle/>
          <a:p>
            <a:r>
              <a:rPr lang="ru-RU" altLang="en-US" sz="3200" b="1" dirty="0"/>
              <a:t>Основные промежуточные результаты работы группы </a:t>
            </a:r>
            <a:r>
              <a:rPr lang="ru-RU" altLang="en-US" sz="3200" dirty="0"/>
              <a:t>«</a:t>
            </a:r>
            <a:r>
              <a:rPr lang="ru-RU" altLang="en-US" sz="3200" b="1" dirty="0">
                <a:solidFill>
                  <a:srgbClr val="FF0000"/>
                </a:solidFill>
              </a:rPr>
              <a:t>Управление ликвидностью»</a:t>
            </a:r>
            <a:endParaRPr lang="en-US" altLang="en-US" sz="3200" dirty="0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336FE50-6FD8-4579-B8C3-42635054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556792"/>
            <a:ext cx="7715250" cy="4824957"/>
          </a:xfrm>
          <a:extLst/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en-US" sz="2400" b="1" dirty="0"/>
              <a:t>Изучен опыт</a:t>
            </a:r>
            <a:r>
              <a:rPr lang="ru-RU" altLang="en-US" sz="2400" dirty="0"/>
              <a:t> Албании, Азербайджана, Грузии, </a:t>
            </a:r>
            <a:r>
              <a:rPr lang="ru-RU" altLang="en-US" sz="2400" dirty="0">
                <a:solidFill>
                  <a:srgbClr val="C00000"/>
                </a:solidFill>
              </a:rPr>
              <a:t>Молдовы</a:t>
            </a:r>
            <a:r>
              <a:rPr lang="ru-RU" altLang="en-US" sz="2400" dirty="0"/>
              <a:t>, Турции и России в управлении ликвидностью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en-US" sz="2400" dirty="0"/>
              <a:t>Члены группы </a:t>
            </a:r>
            <a:r>
              <a:rPr lang="ru-RU" altLang="en-US" sz="2400" b="1" dirty="0"/>
              <a:t>углубили свое понимание</a:t>
            </a:r>
            <a:r>
              <a:rPr lang="ru-RU" altLang="en-US" sz="2400" dirty="0"/>
              <a:t> в таких аспектах как </a:t>
            </a:r>
            <a:r>
              <a:rPr lang="ru-RU" altLang="en-US" sz="2400" dirty="0">
                <a:solidFill>
                  <a:srgbClr val="C00000"/>
                </a:solidFill>
              </a:rPr>
              <a:t>функционирование ЕКС</a:t>
            </a:r>
            <a:r>
              <a:rPr lang="ru-RU" altLang="en-US" sz="2400" dirty="0"/>
              <a:t>, инструменты активного управления ликвидностью, </a:t>
            </a:r>
            <a:r>
              <a:rPr lang="ru-RU" altLang="en-US" sz="2400" dirty="0" err="1"/>
              <a:t>тагетирование</a:t>
            </a:r>
            <a:r>
              <a:rPr lang="ru-RU" altLang="en-US" sz="2400" dirty="0"/>
              <a:t> кассовых остатков, </a:t>
            </a:r>
            <a:r>
              <a:rPr lang="ru-RU" altLang="en-US" sz="2400" dirty="0">
                <a:solidFill>
                  <a:srgbClr val="C00000"/>
                </a:solidFill>
              </a:rPr>
              <a:t>взаимодействие с центральными банками,  взаимодействие с функцией управления долгом</a:t>
            </a:r>
            <a:r>
              <a:rPr lang="ru-RU" alt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en-US" sz="2400" b="1" dirty="0"/>
              <a:t>Подготовлены продукты знаний</a:t>
            </a:r>
            <a:r>
              <a:rPr lang="ru-RU" altLang="en-US" sz="2400" dirty="0"/>
              <a:t> - Отчет по результатам тематического опроса по функционированию ЕКС в странах КС, </a:t>
            </a:r>
            <a:r>
              <a:rPr lang="ru-RU" altLang="en-US" sz="2400" dirty="0">
                <a:solidFill>
                  <a:srgbClr val="C00000"/>
                </a:solidFill>
              </a:rPr>
              <a:t>Записка о сервисных соглашениях с центральными банками</a:t>
            </a:r>
            <a:r>
              <a:rPr lang="ru-RU" altLang="en-US" sz="2400" dirty="0"/>
              <a:t>.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12C8196-50C7-480B-BC02-9227CE61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24029E-B66C-4D33-B216-7A353E851CF9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A07F2CD3-28DB-444B-A8E6-8E2E3A656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3813"/>
            <a:ext cx="7318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D5993-DC81-4AA1-80A3-685A9474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10" y="4369195"/>
            <a:ext cx="2642630" cy="1875623"/>
          </a:xfrm>
          <a:prstGeom prst="rect">
            <a:avLst/>
          </a:prstGeom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A3C1FBB1-1DDD-4331-A8F5-9CD7BC8A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" y="40363"/>
            <a:ext cx="7853784" cy="796349"/>
          </a:xfrm>
        </p:spPr>
        <p:txBody>
          <a:bodyPr/>
          <a:lstStyle/>
          <a:p>
            <a:r>
              <a:rPr lang="ru-RU" altLang="en-US" sz="2800" b="1" dirty="0"/>
              <a:t>Группа</a:t>
            </a:r>
            <a:r>
              <a:rPr lang="ru-RU" altLang="en-US" sz="2800" dirty="0"/>
              <a:t> </a:t>
            </a:r>
            <a:r>
              <a:rPr lang="ru-RU" altLang="en-US" sz="2800" dirty="0">
                <a:solidFill>
                  <a:srgbClr val="FF0000"/>
                </a:solidFill>
              </a:rPr>
              <a:t>«</a:t>
            </a:r>
            <a:r>
              <a:rPr lang="ru-RU" altLang="en-US" sz="2800" b="1" dirty="0">
                <a:solidFill>
                  <a:srgbClr val="FF0000"/>
                </a:solidFill>
              </a:rPr>
              <a:t>Использование ИТ </a:t>
            </a:r>
            <a:br>
              <a:rPr lang="ru-RU" altLang="en-US" sz="2800" b="1" dirty="0">
                <a:solidFill>
                  <a:srgbClr val="FF0000"/>
                </a:solidFill>
              </a:rPr>
            </a:br>
            <a:r>
              <a:rPr lang="ru-RU" altLang="en-US" sz="2800" b="1" dirty="0">
                <a:solidFill>
                  <a:srgbClr val="FF0000"/>
                </a:solidFill>
              </a:rPr>
              <a:t>в казначейских операциях»</a:t>
            </a:r>
            <a:endParaRPr lang="en-US" altLang="en-US" sz="2800" dirty="0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FF8CC6E-6552-43EB-B5DA-8347CB24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53" y="877075"/>
            <a:ext cx="7786687" cy="5256212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2400" b="1" u="sng" dirty="0"/>
              <a:t>Основана в 2013г. </a:t>
            </a:r>
            <a:r>
              <a:rPr lang="ru-RU" altLang="en-US" sz="2400" dirty="0"/>
              <a:t>В состав группы </a:t>
            </a:r>
            <a:r>
              <a:rPr lang="ru-RU" altLang="en-US" sz="2400" b="1" u="sng" dirty="0"/>
              <a:t>входят 11 стран </a:t>
            </a:r>
            <a:r>
              <a:rPr lang="ru-RU" altLang="en-US" sz="2000" i="1" dirty="0"/>
              <a:t>(Албания, Азербайджан, Беларусь, Грузия, Казахстан, Киргизстан, Молдова, Российская Федерация, Таджикистан, Турция и Украина)</a:t>
            </a:r>
            <a:endParaRPr lang="ru-RU" altLang="en-US" sz="2400" b="1" u="sng" dirty="0"/>
          </a:p>
          <a:p>
            <a:pPr marL="0" indent="0" algn="just">
              <a:buNone/>
            </a:pPr>
            <a:r>
              <a:rPr lang="ru-RU" altLang="en-US" sz="2400" b="1" u="sng" dirty="0"/>
              <a:t>С момента основания группа провела: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 </a:t>
            </a:r>
            <a:r>
              <a:rPr lang="ru-RU" altLang="en-US" sz="2000" b="1" i="1" u="sng" dirty="0">
                <a:solidFill>
                  <a:srgbClr val="FF0000"/>
                </a:solidFill>
              </a:rPr>
              <a:t>4</a:t>
            </a:r>
            <a:r>
              <a:rPr lang="ru-RU" altLang="en-US" sz="2000" i="1" dirty="0">
                <a:solidFill>
                  <a:srgbClr val="FF0000"/>
                </a:solidFill>
              </a:rPr>
              <a:t> семинара   (Минск, Тбилиси, Кишинев, Баку)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 </a:t>
            </a:r>
            <a:r>
              <a:rPr lang="ru-RU" altLang="en-US" sz="2000" b="1" i="1" u="sng" dirty="0">
                <a:solidFill>
                  <a:srgbClr val="FF0000"/>
                </a:solidFill>
              </a:rPr>
              <a:t>3 </a:t>
            </a:r>
            <a:r>
              <a:rPr lang="ru-RU" altLang="en-US" sz="2000" i="1" dirty="0">
                <a:solidFill>
                  <a:srgbClr val="FF0000"/>
                </a:solidFill>
              </a:rPr>
              <a:t> учебных визита (Анкара, Сеул, Вена)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 </a:t>
            </a:r>
            <a:r>
              <a:rPr lang="ru-RU" altLang="en-US" sz="2000" b="1" i="1" u="sng" dirty="0">
                <a:solidFill>
                  <a:srgbClr val="FF0000"/>
                </a:solidFill>
              </a:rPr>
              <a:t>8</a:t>
            </a:r>
            <a:r>
              <a:rPr lang="ru-RU" altLang="en-US" sz="2000" i="1" dirty="0">
                <a:solidFill>
                  <a:srgbClr val="FF0000"/>
                </a:solidFill>
              </a:rPr>
              <a:t> видеоконференций</a:t>
            </a:r>
            <a:endParaRPr lang="en-US" altLang="en-US" sz="2000" i="1" dirty="0">
              <a:solidFill>
                <a:srgbClr val="FF0000"/>
              </a:solidFill>
            </a:endParaRPr>
          </a:p>
          <a:p>
            <a:pPr marL="457200" lvl="1" indent="0" algn="just">
              <a:buNone/>
            </a:pPr>
            <a:endParaRPr lang="ru-RU" altLang="en-US" sz="2000" b="1" u="sng" dirty="0"/>
          </a:p>
          <a:p>
            <a:pPr marL="0" indent="0" algn="just">
              <a:buNone/>
            </a:pPr>
            <a:r>
              <a:rPr lang="ru-RU" altLang="en-US" sz="2400" b="1" u="sng" dirty="0"/>
              <a:t>В течении 2018-го финансового года </a:t>
            </a:r>
            <a:r>
              <a:rPr lang="ru-RU" altLang="en-US" sz="2400" u="sng" dirty="0"/>
              <a:t>группа провела 3 мероприятия 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2 видеоконференции: 12 декабря 2017г.</a:t>
            </a:r>
          </a:p>
          <a:p>
            <a:pPr marL="457200" lvl="1" indent="0" algn="just">
              <a:buNone/>
            </a:pPr>
            <a:r>
              <a:rPr lang="ru-RU" altLang="en-US" sz="2000" i="1" dirty="0">
                <a:solidFill>
                  <a:srgbClr val="FF0000"/>
                </a:solidFill>
              </a:rPr>
              <a:t> и 1 марта 2018  г.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Тематический семинар в Баку – </a:t>
            </a:r>
          </a:p>
          <a:p>
            <a:pPr marL="457200" lvl="1" indent="0" algn="just">
              <a:buNone/>
            </a:pPr>
            <a:r>
              <a:rPr lang="ru-RU" altLang="en-US" sz="2000" i="1" dirty="0">
                <a:solidFill>
                  <a:srgbClr val="FF0000"/>
                </a:solidFill>
              </a:rPr>
              <a:t>10-12 апреля  2018г.</a:t>
            </a:r>
          </a:p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6C19B92-D953-4E7F-A88A-775543AE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6813-EFFD-46FC-AA74-A48E8D964D64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 dirty="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7724F5F8-1FD3-4616-9028-F8CA8854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22883</TotalTime>
  <Words>1398</Words>
  <Application>Microsoft Office PowerPoint</Application>
  <PresentationFormat>On-screen Show (4:3)</PresentationFormat>
  <Paragraphs>179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 Стратегический план КC </vt:lpstr>
      <vt:lpstr> Деятельность КС продолжает осуществляться по  4-м основным тематическим направлениям</vt:lpstr>
      <vt:lpstr>Мероприятия, проведенные за период  июль 2017 - май 2018г.</vt:lpstr>
      <vt:lpstr>Действующие тематические группы в составе КС</vt:lpstr>
      <vt:lpstr>Группа «Управление ликвидностью»</vt:lpstr>
      <vt:lpstr>Основные промежуточные результаты работы группы «Управление ликвидностью»</vt:lpstr>
      <vt:lpstr>Группа «Использование ИТ  в казначейских операциях»</vt:lpstr>
      <vt:lpstr>Основные результаты работы группы</vt:lpstr>
      <vt:lpstr>Основные результаты работы группы – примеры из стран </vt:lpstr>
      <vt:lpstr>Опубликована успешная история тематической группы</vt:lpstr>
      <vt:lpstr>Группа «Бухгалтерский учет и отчетность в публичном секторе»</vt:lpstr>
      <vt:lpstr>  Основные результаты работы группы:  </vt:lpstr>
      <vt:lpstr>Группа «Эволюция роли и  функций казначейства»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Ekaterina A Zaleeva</cp:lastModifiedBy>
  <cp:revision>532</cp:revision>
  <dcterms:created xsi:type="dcterms:W3CDTF">2013-05-14T13:14:50Z</dcterms:created>
  <dcterms:modified xsi:type="dcterms:W3CDTF">2018-06-22T10:53:37Z</dcterms:modified>
</cp:coreProperties>
</file>