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332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Maria Rossi" initials="IMR" lastIdx="1" clrIdx="0"/>
  <p:cmAuthor id="2" name="Michael Anthony Roscitt" initials="MAR" lastIdx="1" clrIdx="1"/>
  <p:cmAuthor id="3" name="John Stanford" initials="JS" lastIdx="5" clrIdx="2">
    <p:extLst>
      <p:ext uri="{19B8F6BF-5375-455C-9EA6-DF929625EA0E}">
        <p15:presenceInfo xmlns:p15="http://schemas.microsoft.com/office/powerpoint/2012/main" userId="S-1-5-21-1801674531-1972579041-839522115-1143" providerId="AD"/>
      </p:ext>
    </p:extLst>
  </p:cmAuthor>
  <p:cmAuthor id="4" name="Dmitri Gourfinkel" initials="DG" lastIdx="1" clrIdx="3">
    <p:extLst>
      <p:ext uri="{19B8F6BF-5375-455C-9EA6-DF929625EA0E}">
        <p15:presenceInfo xmlns:p15="http://schemas.microsoft.com/office/powerpoint/2012/main" userId="S::dgourfinkel@worldbank.org::87d377fe-577d-403e-8c0c-0fa18e4442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4"/>
    <a:srgbClr val="00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BF115-1B99-472B-BB5C-E670AF52BA19}" v="32" dt="2019-10-07T17:06:07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2865" autoAdjust="0"/>
  </p:normalViewPr>
  <p:slideViewPr>
    <p:cSldViewPr snapToGrid="0">
      <p:cViewPr varScale="1">
        <p:scale>
          <a:sx n="107" d="100"/>
          <a:sy n="107" d="100"/>
        </p:scale>
        <p:origin x="13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i Gourfinkel" userId="87d377fe-577d-403e-8c0c-0fa18e4442de" providerId="ADAL" clId="{90E6BE4B-96D2-41A4-B6C3-3C51EA5A5935}"/>
    <pc:docChg chg="custSel addSld modSld">
      <pc:chgData name="Dmitri Gourfinkel" userId="87d377fe-577d-403e-8c0c-0fa18e4442de" providerId="ADAL" clId="{90E6BE4B-96D2-41A4-B6C3-3C51EA5A5935}" dt="2019-10-07T17:06:07.250" v="34" actId="14100"/>
      <pc:docMkLst>
        <pc:docMk/>
      </pc:docMkLst>
      <pc:sldChg chg="addSp delSp modSp add">
        <pc:chgData name="Dmitri Gourfinkel" userId="87d377fe-577d-403e-8c0c-0fa18e4442de" providerId="ADAL" clId="{90E6BE4B-96D2-41A4-B6C3-3C51EA5A5935}" dt="2019-10-07T17:06:07.250" v="34" actId="14100"/>
        <pc:sldMkLst>
          <pc:docMk/>
          <pc:sldMk cId="2845767922" sldId="360"/>
        </pc:sldMkLst>
        <pc:spChg chg="mod">
          <ac:chgData name="Dmitri Gourfinkel" userId="87d377fe-577d-403e-8c0c-0fa18e4442de" providerId="ADAL" clId="{90E6BE4B-96D2-41A4-B6C3-3C51EA5A5935}" dt="2019-10-07T17:06:01.975" v="32" actId="1076"/>
          <ac:spMkLst>
            <pc:docMk/>
            <pc:sldMk cId="2845767922" sldId="360"/>
            <ac:spMk id="6" creationId="{18E5646C-E387-490B-9883-004EF11C6E91}"/>
          </ac:spMkLst>
        </pc:spChg>
        <pc:spChg chg="mod">
          <ac:chgData name="Dmitri Gourfinkel" userId="87d377fe-577d-403e-8c0c-0fa18e4442de" providerId="ADAL" clId="{90E6BE4B-96D2-41A4-B6C3-3C51EA5A5935}" dt="2019-10-07T17:03:44.952" v="28" actId="207"/>
          <ac:spMkLst>
            <pc:docMk/>
            <pc:sldMk cId="2845767922" sldId="360"/>
            <ac:spMk id="10" creationId="{7EE43376-70C2-4FED-AA4F-41097587795F}"/>
          </ac:spMkLst>
        </pc:spChg>
        <pc:picChg chg="del">
          <ac:chgData name="Dmitri Gourfinkel" userId="87d377fe-577d-403e-8c0c-0fa18e4442de" providerId="ADAL" clId="{90E6BE4B-96D2-41A4-B6C3-3C51EA5A5935}" dt="2019-10-07T17:03:49.915" v="29" actId="478"/>
          <ac:picMkLst>
            <pc:docMk/>
            <pc:sldMk cId="2845767922" sldId="360"/>
            <ac:picMk id="2" creationId="{75FCE406-18DF-41D7-AE4C-AB33F5911EE2}"/>
          </ac:picMkLst>
        </pc:picChg>
        <pc:picChg chg="add">
          <ac:chgData name="Dmitri Gourfinkel" userId="87d377fe-577d-403e-8c0c-0fa18e4442de" providerId="ADAL" clId="{90E6BE4B-96D2-41A4-B6C3-3C51EA5A5935}" dt="2019-10-07T17:01:33.597" v="8"/>
          <ac:picMkLst>
            <pc:docMk/>
            <pc:sldMk cId="2845767922" sldId="360"/>
            <ac:picMk id="7" creationId="{9A755EFC-1452-4F9B-867A-AC6722778167}"/>
          </ac:picMkLst>
        </pc:picChg>
        <pc:picChg chg="add mod">
          <ac:chgData name="Dmitri Gourfinkel" userId="87d377fe-577d-403e-8c0c-0fa18e4442de" providerId="ADAL" clId="{90E6BE4B-96D2-41A4-B6C3-3C51EA5A5935}" dt="2019-10-07T17:06:07.250" v="34" actId="14100"/>
          <ac:picMkLst>
            <pc:docMk/>
            <pc:sldMk cId="2845767922" sldId="360"/>
            <ac:picMk id="1026" creationId="{095B5BDD-818E-4105-A290-9A139250CC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5A90-F0A8-4C5D-B42A-503089DF5C6A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F1A6-7B36-4E9F-9290-0229187F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599-9F80-460B-B94F-B6EF8649A4DA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64CE-F617-42CD-A3DF-D790E2AED628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16B7-C501-4088-94A8-EDDCB1138907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8A12-4480-45B8-9DB6-05D5D38A3FC7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665-6472-4039-A2C9-7D9D7701BE1E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9B8C-5669-4608-AC05-7B7DE30BF897}" type="datetime1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A7B-60A4-44E9-8121-8BC2F52FA67E}" type="datetime1">
              <a:rPr lang="en-US" smtClean="0"/>
              <a:t>07-Oct-19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2A2-F4E8-4FA3-AF04-0B7A6E20C0F8}" type="datetime1">
              <a:rPr lang="en-US" smtClean="0"/>
              <a:t>07-Oct-19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147B-8DC7-4211-BB89-703EFBEAEB3C}" type="datetime1">
              <a:rPr lang="en-US" smtClean="0"/>
              <a:t>07-Oct-19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C9C-659C-4ED9-BA19-09FCC40AE0A5}" type="datetime1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FE6-1ED6-476E-8426-E320EDB2A660}" type="datetime1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449-50EC-4A08-A8CF-051F227D56D0}" type="datetime1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4186987"/>
            <a:ext cx="12192000" cy="272715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1"/>
            <a:ext cx="12192000" cy="4186988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316" y="770054"/>
            <a:ext cx="997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Latin America experience and PULSAR FINCOP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91" y="2124884"/>
            <a:ext cx="10915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TCOP Meeting of the PEMPAL Public Sector Accounting and Reporting Thematic Group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Moscow, Russia, 23-25 October 2019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Dmitri Gourfinkel, PULSAR FINCOP Co-Task Team Leader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Senior Financial Management Specialist, The World Bank Group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92844" y="5877168"/>
            <a:ext cx="47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345"/>
                </a:solidFill>
              </a:rPr>
              <a:t>October 24, 2019</a:t>
            </a:r>
          </a:p>
        </p:txBody>
      </p:sp>
      <p:pic>
        <p:nvPicPr>
          <p:cNvPr id="10" name="Picture 2" descr="http://www.freelogovectors.net/wp-content/uploads/2016/12/world_ban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5971295"/>
            <a:ext cx="2213560" cy="4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IPSASB: 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Current work program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3506590"/>
                  </p:ext>
                </p:extLst>
              </p:nvPr>
            </p:nvGraphicFramePr>
            <p:xfrm>
              <a:off x="495300" y="1466851"/>
              <a:ext cx="10344150" cy="5092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8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Project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Public sector specific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IFRS </a:t>
                          </a:r>
                          <a:br>
                            <a:rPr lang="en-GB" sz="1600" dirty="0">
                              <a:latin typeface="+mn-lt"/>
                            </a:rPr>
                          </a:br>
                          <a:r>
                            <a:rPr lang="en-GB" sz="1600" dirty="0">
                              <a:latin typeface="+mn-lt"/>
                            </a:rPr>
                            <a:t>alignment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Revenue</a:t>
                          </a:r>
                          <a:b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Revenue With Performance Obligations (IFRS 15 aligned)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Revenue Without Performance Obligations (IPSAS 23 update)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b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 70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 71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Non-Exchange Expenses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Transfer Expenses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Collective and Individual Services (IPSAS 19 amendments)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i="1" dirty="0">
                            <a:solidFill>
                              <a:schemeClr val="tx1"/>
                            </a:solidFill>
                            <a:latin typeface="+mn-lt"/>
                            <a:sym typeface="Wingding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/>
                                </a:rPr>
                                <m:t>ED</m:t>
                              </m:r>
                              <m:r>
                                <a:rPr lang="en-GB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/>
                                </a:rPr>
                                <m:t> 72</m:t>
                              </m:r>
                            </m:oMath>
                          </a14:m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  <a:t>  </a:t>
                          </a:r>
                          <a:br>
                            <a:rPr lang="en-GB" sz="1600" b="0" i="1" dirty="0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</a:br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>IPSAS</a:t>
                          </a:r>
                          <a:endParaRPr lang="en-GB" sz="1600" b="0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GB" sz="1600" i="1" dirty="0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Public Sector Measurement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CP</m:t>
                                </m:r>
                                <m: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ED</m:t>
                                </m:r>
                              </m:oMath>
                            </m:oMathPara>
                          </a14:m>
                          <a:endParaRPr lang="en-GB" sz="16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Heritage Assets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Infrastructure</a:t>
                          </a:r>
                          <a:r>
                            <a:rPr lang="en-GB" sz="16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Assets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Leases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Financial Instruments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ED</m:t>
                              </m:r>
                              <m: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 69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/IPSAS 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Natural Resources (committed)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Limited Scope Review of Conceptual Framework (committed)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3506590"/>
                  </p:ext>
                </p:extLst>
              </p:nvPr>
            </p:nvGraphicFramePr>
            <p:xfrm>
              <a:off x="495300" y="1466851"/>
              <a:ext cx="10344150" cy="5092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8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Project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Public sector specific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+mn-lt"/>
                            </a:rPr>
                            <a:t>IFRS </a:t>
                          </a:r>
                          <a:br>
                            <a:rPr lang="en-GB" sz="1600" dirty="0">
                              <a:latin typeface="+mn-lt"/>
                            </a:rPr>
                          </a:br>
                          <a:r>
                            <a:rPr lang="en-GB" sz="1600" dirty="0">
                              <a:latin typeface="+mn-lt"/>
                            </a:rPr>
                            <a:t>alignment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Revenue</a:t>
                          </a:r>
                          <a:b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Revenue With Performance Obligations (IFRS 15 aligned)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Revenue Without Performance Obligations (IPSAS 23 update)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71528" r="-94702" b="-4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71528" r="-1418" b="-415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Non-Exchange Expenses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Transfer Expenses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Collective and Individual Services (IPSAS 19 amendments)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71528" r="-94702" b="-3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71528" r="-1418" b="-315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Public Sector Measurement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610938" r="-94702" b="-6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610938" r="-1418" b="-6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Heritage Assets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710938" r="-9470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Infrastructure</a:t>
                          </a:r>
                          <a:r>
                            <a:rPr lang="en-GB" sz="16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Assets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823810" r="-94702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Leases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909375" r="-9470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909375" r="-1418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Financial Instruments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009375" r="-9470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009375" r="-1418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Natural Resources (committed)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126984" r="-94702" b="-1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126984" r="-1418" b="-1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Limited Scope Review of Conceptual Framework (committed)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207813" r="-94702" b="-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F6A2066-0BC4-4F9A-AA6C-BD1A85ED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529" y="419067"/>
            <a:ext cx="1513341" cy="6389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8C438E-567C-448A-A332-2DBE1CFF8D2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IPSASB: 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Research programme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861698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00ADE4"/>
                </a:solidFill>
              </a:rPr>
              <a:t>Projects selected </a:t>
            </a:r>
            <a:r>
              <a:rPr lang="en-GB" dirty="0">
                <a:solidFill>
                  <a:schemeClr val="tx1"/>
                </a:solidFill>
              </a:rPr>
              <a:t>for research: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Discount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Differential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Presentation of financial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Tax expenditures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IPSASB to </a:t>
            </a:r>
            <a:r>
              <a:rPr lang="en-GB" b="1" dirty="0">
                <a:solidFill>
                  <a:srgbClr val="00ADE4"/>
                </a:solidFill>
              </a:rPr>
              <a:t>facilitate </a:t>
            </a:r>
            <a:r>
              <a:rPr lang="en-GB" dirty="0">
                <a:solidFill>
                  <a:schemeClr val="tx1"/>
                </a:solidFill>
              </a:rPr>
              <a:t>rather than undertake research itself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Research / scoping to be completed </a:t>
            </a:r>
            <a:r>
              <a:rPr lang="en-GB" b="1" dirty="0">
                <a:solidFill>
                  <a:schemeClr val="tx1"/>
                </a:solidFill>
              </a:rPr>
              <a:t>by </a:t>
            </a:r>
            <a:r>
              <a:rPr lang="en-GB" b="1" dirty="0">
                <a:solidFill>
                  <a:srgbClr val="00ADE4"/>
                </a:solidFill>
              </a:rPr>
              <a:t>mid 2020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00ADE4"/>
                </a:solidFill>
              </a:rPr>
              <a:t>Volunteers </a:t>
            </a:r>
            <a:r>
              <a:rPr lang="en-GB" dirty="0">
                <a:solidFill>
                  <a:schemeClr val="tx1"/>
                </a:solidFill>
              </a:rPr>
              <a:t>needed to lead or participate in research groups!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55EFC-1452-4F9B-867A-AC672277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29" y="419067"/>
            <a:ext cx="1513341" cy="638966"/>
          </a:xfrm>
          <a:prstGeom prst="rect">
            <a:avLst/>
          </a:prstGeom>
        </p:spPr>
      </p:pic>
      <p:pic>
        <p:nvPicPr>
          <p:cNvPr id="1026" name="Picture 2" descr="Image result for Research">
            <a:extLst>
              <a:ext uri="{FF2B5EF4-FFF2-40B4-BE49-F238E27FC236}">
                <a16:creationId xmlns:a16="http://schemas.microsoft.com/office/drawing/2014/main" id="{095B5BDD-818E-4105-A290-9A13925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05" y="2036844"/>
            <a:ext cx="5339256" cy="2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PSA reforms in Latin America: main findings and trends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7082215" cy="50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Indirect adoption </a:t>
            </a: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IPSAS through development of national standards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Role of the </a:t>
            </a: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legal framework and institutional arrangements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 is hard to achieve 100% of </a:t>
            </a: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compliance </a:t>
            </a: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 IPSAS: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Regulatory differences (consequence of indirect implementation)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Difficulties in implementation at entity level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Consolidation challenges: use of different accounting frameworks («mixed-group»)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Strong link with use of </a:t>
            </a: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IFMIS </a:t>
            </a: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(in-house vs. COTS)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Budget system </a:t>
            </a: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implications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Change management </a:t>
            </a: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 training efforts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IPSAS implementation it is a multiannual project: </a:t>
            </a:r>
            <a:r>
              <a:rPr lang="en-US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5-8 years</a:t>
            </a: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D25C4C73-4D80-4DD7-B281-994C56F8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74" y="1306840"/>
            <a:ext cx="4293628" cy="55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FOCAL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363990"/>
            <a:ext cx="6987119" cy="5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FOCAL: </a:t>
            </a:r>
            <a:r>
              <a:rPr lang="en-US" sz="1900" dirty="0">
                <a:solidFill>
                  <a:schemeClr val="tx1"/>
                </a:solidFill>
              </a:rPr>
              <a:t>Forum of Accountants General of Latin America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Establishment: </a:t>
            </a:r>
            <a:r>
              <a:rPr lang="en-US" sz="1900" dirty="0">
                <a:solidFill>
                  <a:schemeClr val="tx1"/>
                </a:solidFill>
              </a:rPr>
              <a:t>November 18-19, 2014, in Santiago, Chile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17 country members: </a:t>
            </a:r>
            <a:r>
              <a:rPr lang="en-US" sz="1900" dirty="0">
                <a:solidFill>
                  <a:schemeClr val="tx1"/>
                </a:solidFill>
              </a:rPr>
              <a:t>Argentina, Bolivia, Brazil, Chile, Colombia, Costa Rica, Ecuador, El Salvador, Guatemala, Honduras, Mexico, Nicaragua, Panama, Paraguay, Peru, Dominican Republic, Uruguay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Development partners</a:t>
            </a:r>
            <a:r>
              <a:rPr lang="en-US" sz="1900" b="1" kern="0" dirty="0">
                <a:ln/>
                <a:solidFill>
                  <a:schemeClr val="tx1"/>
                </a:solidFill>
              </a:rPr>
              <a:t>: </a:t>
            </a:r>
            <a:r>
              <a:rPr lang="en-US" sz="1900" dirty="0">
                <a:solidFill>
                  <a:schemeClr val="tx1"/>
                </a:solidFill>
              </a:rPr>
              <a:t>WB, IMF, and IADB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Strategic objective: </a:t>
            </a:r>
            <a:r>
              <a:rPr lang="en-US" sz="1900" dirty="0">
                <a:solidFill>
                  <a:schemeClr val="tx1"/>
                </a:solidFill>
              </a:rPr>
              <a:t>Promote the development and strengthening of PSA as a language of transparency and accountability Latin American countries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Accounting function organization: </a:t>
            </a:r>
            <a:r>
              <a:rPr lang="en-US" sz="1900" dirty="0">
                <a:solidFill>
                  <a:schemeClr val="tx1"/>
                </a:solidFill>
              </a:rPr>
              <a:t>As part of </a:t>
            </a:r>
            <a:r>
              <a:rPr lang="en-US" sz="1900" dirty="0" err="1">
                <a:solidFill>
                  <a:schemeClr val="tx1"/>
                </a:solidFill>
              </a:rPr>
              <a:t>MoF</a:t>
            </a:r>
            <a:r>
              <a:rPr lang="en-US" sz="1900" dirty="0">
                <a:solidFill>
                  <a:schemeClr val="tx1"/>
                </a:solidFill>
              </a:rPr>
              <a:t>, SAI or independent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Main discussion topics: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IPSAS implementation strategy and monitoring;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Consolidation of financial statements;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Fixed asset management and valuation;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Tax revenues recognition;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IFMIS implementation;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Financial and fiscal reporting.</a:t>
            </a:r>
            <a:endParaRPr lang="en-US" sz="1900" kern="0" dirty="0">
              <a:ln/>
              <a:solidFill>
                <a:schemeClr val="tx1"/>
              </a:solidFill>
            </a:endParaRPr>
          </a:p>
        </p:txBody>
      </p:sp>
      <p:pic>
        <p:nvPicPr>
          <p:cNvPr id="7" name="Imagen 12" descr="logofocal-01.png">
            <a:extLst>
              <a:ext uri="{FF2B5EF4-FFF2-40B4-BE49-F238E27FC236}">
                <a16:creationId xmlns:a16="http://schemas.microsoft.com/office/drawing/2014/main" id="{6F665533-A909-4FF3-84E5-B2B1F54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412" y="2548500"/>
            <a:ext cx="4783588" cy="20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FOTEGAL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6987119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FOTEGAL: </a:t>
            </a:r>
            <a:r>
              <a:rPr lang="en-US" sz="1900" dirty="0">
                <a:solidFill>
                  <a:schemeClr val="tx1"/>
                </a:solidFill>
              </a:rPr>
              <a:t>Forum of Treasurers General of Latin America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Establishment: </a:t>
            </a:r>
            <a:r>
              <a:rPr lang="en-US" sz="1900" dirty="0">
                <a:solidFill>
                  <a:schemeClr val="tx1"/>
                </a:solidFill>
              </a:rPr>
              <a:t>April 15-16, 2010, in Lima, Peru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17 country members: </a:t>
            </a:r>
            <a:r>
              <a:rPr lang="en-US" sz="1900" dirty="0">
                <a:solidFill>
                  <a:schemeClr val="tx1"/>
                </a:solidFill>
              </a:rPr>
              <a:t>Argentina, Bolivia, Brazil, Chile, Colombia, Costa Rica, Ecuador, El Salvador, Guatemala, Honduras, Mexico, Nicaragua, Panama, Paraguay, Peru, Dominican Republic, Uruguay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Development partners: </a:t>
            </a:r>
            <a:r>
              <a:rPr lang="en-US" sz="1900" dirty="0">
                <a:solidFill>
                  <a:schemeClr val="tx1"/>
                </a:solidFill>
              </a:rPr>
              <a:t>WB, IMF, and IADB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Strategic objective: </a:t>
            </a:r>
            <a:r>
              <a:rPr lang="en-US" sz="1900" dirty="0">
                <a:solidFill>
                  <a:schemeClr val="tx1"/>
                </a:solidFill>
              </a:rPr>
              <a:t>Promote institutional coordination between country members in order to improve the development and strengthening of public policies related to treasury function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Treasury function organization: </a:t>
            </a:r>
            <a:r>
              <a:rPr lang="en-US" sz="1900" dirty="0">
                <a:solidFill>
                  <a:schemeClr val="tx1"/>
                </a:solidFill>
              </a:rPr>
              <a:t>As part of </a:t>
            </a:r>
            <a:r>
              <a:rPr lang="en-US" sz="1900" dirty="0" err="1">
                <a:solidFill>
                  <a:schemeClr val="tx1"/>
                </a:solidFill>
              </a:rPr>
              <a:t>MoF</a:t>
            </a:r>
            <a:endParaRPr lang="en-US" sz="19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b="1" kern="0" dirty="0">
                <a:ln/>
                <a:solidFill>
                  <a:srgbClr val="00ADE4"/>
                </a:solidFill>
              </a:rPr>
              <a:t>Main discussion topics: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Payment management and revenues collection;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Cash management;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Asset and liability management;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Fiscal risks;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Collaboration between treasury, accounting, budgeting, and debt teams</a:t>
            </a:r>
          </a:p>
        </p:txBody>
      </p:sp>
      <p:pic>
        <p:nvPicPr>
          <p:cNvPr id="8" name="Picture 2" descr="http://tgn.mef.gub.uy/innovaportal/file/25399/3/logo-fotegal.png">
            <a:extLst>
              <a:ext uri="{FF2B5EF4-FFF2-40B4-BE49-F238E27FC236}">
                <a16:creationId xmlns:a16="http://schemas.microsoft.com/office/drawing/2014/main" id="{8916EE1A-8F41-40A7-8163-E7C41784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78" y="2383413"/>
            <a:ext cx="4379422" cy="20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4801BC-30CA-4B0E-91C1-53591A8F4519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CReCER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6987119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CReCER: </a:t>
            </a:r>
            <a:r>
              <a:rPr lang="en-US" sz="1800" dirty="0">
                <a:solidFill>
                  <a:schemeClr val="tx1"/>
                </a:solidFill>
              </a:rPr>
              <a:t>Accounting and Accountability for Regional Economic Growth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First conference: </a:t>
            </a:r>
            <a:r>
              <a:rPr lang="en-US" sz="1800" dirty="0">
                <a:solidFill>
                  <a:schemeClr val="tx1"/>
                </a:solidFill>
              </a:rPr>
              <a:t>June 13-15, 2007, in Mexico City, Mexico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10 conferences so far: </a:t>
            </a:r>
            <a:r>
              <a:rPr lang="en-US" sz="1800" dirty="0">
                <a:solidFill>
                  <a:schemeClr val="tx1"/>
                </a:solidFill>
              </a:rPr>
              <a:t>Mexico (2007), El Salvador (2008), Brazil (2009), Panama (2010), Argentina (2011), Nicaragua (2012), Colombia (2013), Ecuador (2015), Mexico (2017), Costa Rica (2019)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Development partners: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Global: WB, IADB, IFAC, and GPPC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Regional: AIC, OLACEFS, GLENIF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Local: </a:t>
            </a:r>
            <a:r>
              <a:rPr lang="en-US" sz="1800" dirty="0" err="1">
                <a:solidFill>
                  <a:schemeClr val="tx1"/>
                </a:solidFill>
              </a:rPr>
              <a:t>MoF</a:t>
            </a:r>
            <a:r>
              <a:rPr lang="en-US" sz="1800" dirty="0">
                <a:solidFill>
                  <a:schemeClr val="tx1"/>
                </a:solidFill>
              </a:rPr>
              <a:t>, SAI, PAO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Strategic objective: </a:t>
            </a:r>
            <a:r>
              <a:rPr lang="en-US" sz="1800" dirty="0">
                <a:solidFill>
                  <a:schemeClr val="tx1"/>
                </a:solidFill>
              </a:rPr>
              <a:t>To leverage knowledge sharing, collaboration and networking to support efforts to improve the overall public and private sector financial reporting and accountability framework and thus boost economic growth and development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kern="0" dirty="0">
                <a:ln/>
                <a:solidFill>
                  <a:srgbClr val="00ADE4"/>
                </a:solidFill>
              </a:rPr>
              <a:t>Main discussion topics: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Public and private sector accounting and auditing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Transparency and Accountability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Strengthening of PAO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eGovernment</a:t>
            </a:r>
            <a:endParaRPr lang="en-US" sz="1800" kern="0" dirty="0">
              <a:ln/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E8F80-6033-42F1-A581-A431CE9A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37" y="2164080"/>
            <a:ext cx="4429298" cy="1963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F37C0-9ADF-4D6B-A992-D2A4DB58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5627624"/>
            <a:ext cx="5829300" cy="104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DDE378-2CBC-40EA-A3AF-15F58C2BC057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PULSAR FINCOP: opportunities for collaboration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861698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b="1" kern="0" dirty="0">
                <a:ln/>
                <a:solidFill>
                  <a:srgbClr val="00ADE4"/>
                </a:solidFill>
              </a:rPr>
              <a:t>Joint meetings </a:t>
            </a:r>
            <a:r>
              <a:rPr lang="en-US" dirty="0">
                <a:solidFill>
                  <a:schemeClr val="tx1"/>
                </a:solidFill>
              </a:rPr>
              <a:t>to discuss common topics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b="1" kern="0" dirty="0">
                <a:ln/>
                <a:solidFill>
                  <a:srgbClr val="00ADE4"/>
                </a:solidFill>
              </a:rPr>
              <a:t>Public Sector Accounting Framework Assessment methodology (PAFA/REPF II Tool) </a:t>
            </a:r>
            <a:r>
              <a:rPr lang="en-US" dirty="0">
                <a:solidFill>
                  <a:schemeClr val="tx1"/>
                </a:solidFill>
              </a:rPr>
              <a:t>assesses the gap between the country’s PSA and IPSAS + link with PEFA methodology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b="1" kern="0" dirty="0">
                <a:ln/>
                <a:solidFill>
                  <a:srgbClr val="00ADE4"/>
                </a:solidFill>
              </a:rPr>
              <a:t>PSA stock-taking survey and PSA ECA regional reforms book. </a:t>
            </a:r>
            <a:r>
              <a:rPr lang="en-US" dirty="0">
                <a:solidFill>
                  <a:schemeClr val="tx1"/>
                </a:solidFill>
              </a:rPr>
              <a:t>LAC region experience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b="1" kern="0" dirty="0">
                <a:ln/>
                <a:solidFill>
                  <a:srgbClr val="00ADE4"/>
                </a:solidFill>
              </a:rPr>
              <a:t>Technical notes </a:t>
            </a:r>
            <a:r>
              <a:rPr lang="en-US" kern="0" dirty="0">
                <a:ln/>
                <a:solidFill>
                  <a:schemeClr val="tx1"/>
                </a:solidFill>
              </a:rPr>
              <a:t>on critical PSA topics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CE406-18DF-41D7-AE4C-AB33F591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2371725"/>
            <a:ext cx="3590925" cy="2876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186887" y="231776"/>
            <a:ext cx="7705947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How to ensure </a:t>
            </a:r>
            <a:r>
              <a:rPr lang="en-US" sz="1800" b="1" dirty="0">
                <a:solidFill>
                  <a:srgbClr val="00ADE4"/>
                </a:solidFill>
              </a:rPr>
              <a:t>political support and resources </a:t>
            </a:r>
            <a:r>
              <a:rPr lang="en-US" sz="1800" dirty="0">
                <a:solidFill>
                  <a:schemeClr val="tx1"/>
                </a:solidFill>
              </a:rPr>
              <a:t>for PSA reforms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Legislation and regulation </a:t>
            </a:r>
            <a:r>
              <a:rPr lang="en-US" sz="1800" dirty="0">
                <a:solidFill>
                  <a:schemeClr val="tx1"/>
                </a:solidFill>
              </a:rPr>
              <a:t>of PSA: good practices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Similarities and differences between </a:t>
            </a:r>
            <a:r>
              <a:rPr lang="en-US" sz="1800" b="1" dirty="0">
                <a:solidFill>
                  <a:srgbClr val="00ADE4"/>
                </a:solidFill>
              </a:rPr>
              <a:t>GFSM and IPSAS</a:t>
            </a:r>
            <a:r>
              <a:rPr lang="en-US" sz="1800" dirty="0">
                <a:solidFill>
                  <a:schemeClr val="tx1"/>
                </a:solidFill>
              </a:rPr>
              <a:t>, including training and updates on IPSAS/GFS2014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IPSAS </a:t>
            </a:r>
            <a:r>
              <a:rPr lang="en-US" sz="1800" b="1" dirty="0">
                <a:solidFill>
                  <a:srgbClr val="00ADE4"/>
                </a:solidFill>
              </a:rPr>
              <a:t>implementation sequencing </a:t>
            </a:r>
            <a:r>
              <a:rPr lang="en-US" sz="1800" dirty="0">
                <a:solidFill>
                  <a:schemeClr val="tx1"/>
                </a:solidFill>
              </a:rPr>
              <a:t>(horizontal vs. vertical)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PSA reforms approaches and practices in </a:t>
            </a:r>
            <a:r>
              <a:rPr lang="en-US" sz="1800" b="1" dirty="0">
                <a:solidFill>
                  <a:srgbClr val="00ADE4"/>
                </a:solidFill>
              </a:rPr>
              <a:t>subnational governments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Institutional arrangements for the </a:t>
            </a:r>
            <a:r>
              <a:rPr lang="en-US" sz="1800" b="1" dirty="0">
                <a:solidFill>
                  <a:srgbClr val="00ADE4"/>
                </a:solidFill>
              </a:rPr>
              <a:t>accounting function</a:t>
            </a:r>
            <a:r>
              <a:rPr lang="en-US" sz="1800" dirty="0">
                <a:solidFill>
                  <a:schemeClr val="tx1"/>
                </a:solidFill>
              </a:rPr>
              <a:t>, e.g. outsourced, co-sourced, centralized, shared services, etc.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Accrual accounting: </a:t>
            </a:r>
            <a:r>
              <a:rPr lang="en-US" sz="1800" b="1" dirty="0">
                <a:solidFill>
                  <a:srgbClr val="00ADE4"/>
                </a:solidFill>
              </a:rPr>
              <a:t>impact on budget reporting</a:t>
            </a:r>
            <a:r>
              <a:rPr lang="en-US" sz="1800" dirty="0">
                <a:solidFill>
                  <a:schemeClr val="tx1"/>
                </a:solidFill>
              </a:rPr>
              <a:t>, including templates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Accrual budgeting</a:t>
            </a:r>
            <a:r>
              <a:rPr lang="en-US" sz="1800" dirty="0">
                <a:solidFill>
                  <a:schemeClr val="tx1"/>
                </a:solidFill>
              </a:rPr>
              <a:t>: advantages and disadvantages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How to develop </a:t>
            </a:r>
            <a:r>
              <a:rPr lang="en-US" sz="1800" b="1" dirty="0">
                <a:solidFill>
                  <a:srgbClr val="00ADE4"/>
                </a:solidFill>
              </a:rPr>
              <a:t>financial and budget literacy </a:t>
            </a:r>
            <a:r>
              <a:rPr lang="en-US" sz="1800" dirty="0">
                <a:solidFill>
                  <a:schemeClr val="tx1"/>
                </a:solidFill>
              </a:rPr>
              <a:t>programs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Information systems</a:t>
            </a:r>
            <a:r>
              <a:rPr lang="en-US" sz="1800" dirty="0">
                <a:solidFill>
                  <a:schemeClr val="tx1"/>
                </a:solidFill>
              </a:rPr>
              <a:t>: integration of PSA into IFMIS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Unified Chart of Accounts </a:t>
            </a:r>
            <a:r>
              <a:rPr lang="en-US" sz="1800" dirty="0">
                <a:solidFill>
                  <a:schemeClr val="tx1"/>
                </a:solidFill>
              </a:rPr>
              <a:t>for financial, budgeting, and fiscal reporting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Consolidation</a:t>
            </a:r>
            <a:r>
              <a:rPr lang="en-US" sz="1800" dirty="0">
                <a:solidFill>
                  <a:schemeClr val="tx1"/>
                </a:solidFill>
              </a:rPr>
              <a:t> at the ministry and whole government levels, including SOE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Identification, classification, and measurement of </a:t>
            </a:r>
            <a:r>
              <a:rPr lang="en-US" sz="1800" b="1" dirty="0">
                <a:solidFill>
                  <a:srgbClr val="00ADE4"/>
                </a:solidFill>
              </a:rPr>
              <a:t>fixed assets</a:t>
            </a:r>
            <a:r>
              <a:rPr lang="en-US" sz="1800" dirty="0">
                <a:solidFill>
                  <a:schemeClr val="tx1"/>
                </a:solidFill>
              </a:rPr>
              <a:t>, including PPE, infrastructure, heritage, intangible assets, and natural resources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ADE4"/>
                </a:solidFill>
              </a:rPr>
              <a:t>Revenue recognition </a:t>
            </a:r>
            <a:r>
              <a:rPr lang="en-US" sz="1800" dirty="0">
                <a:solidFill>
                  <a:schemeClr val="tx1"/>
                </a:solidFill>
              </a:rPr>
              <a:t>from exchange and non-exchange transactions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The role of </a:t>
            </a:r>
            <a:r>
              <a:rPr lang="en-US" sz="1800" b="1" dirty="0">
                <a:solidFill>
                  <a:srgbClr val="00ADE4"/>
                </a:solidFill>
              </a:rPr>
              <a:t>internal and external auditors </a:t>
            </a:r>
            <a:r>
              <a:rPr lang="en-US" sz="1800" dirty="0">
                <a:solidFill>
                  <a:schemeClr val="tx1"/>
                </a:solidFill>
              </a:rPr>
              <a:t>to support PSA reforms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28DD-DC42-4F45-8E8B-D0A00C88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61" y="-3175"/>
            <a:ext cx="405917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6" y="3056733"/>
            <a:ext cx="3510834" cy="146764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PULSAR FINCOP: Consolidated List of Priority Topics</a:t>
            </a:r>
          </a:p>
        </p:txBody>
      </p:sp>
    </p:spTree>
    <p:extLst>
      <p:ext uri="{BB962C8B-B14F-4D97-AF65-F5344CB8AC3E}">
        <p14:creationId xmlns:p14="http://schemas.microsoft.com/office/powerpoint/2010/main" val="40650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IFAC: Currently 25% of governments report on accrual…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ndes" panose="02000000000000000000" pitchFamily="50" charset="0"/>
              </a:rPr>
              <a:t>Source: </a:t>
            </a:r>
            <a:r>
              <a:rPr lang="en-GB" sz="1000" dirty="0">
                <a:solidFill>
                  <a:srgbClr val="000000"/>
                </a:solidFill>
                <a:latin typeface="Andes" panose="02000000000000000000" pitchFamily="50" charset="0"/>
              </a:rPr>
              <a:t>IFAC / CIPFA International Public Sector Financial Accountability Index (data from 150 countries).</a:t>
            </a:r>
            <a:endParaRPr lang="en-US" sz="1000" i="1" dirty="0">
              <a:solidFill>
                <a:srgbClr val="000000"/>
              </a:solidFill>
              <a:latin typeface="Andes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E827F-AE0C-4EED-8B02-6A721D099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5" t="18699" r="10387" b="8681"/>
          <a:stretch/>
        </p:blipFill>
        <p:spPr>
          <a:xfrm>
            <a:off x="1608472" y="1401881"/>
            <a:ext cx="8459454" cy="49586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01D6A9-7547-47BA-95C2-1E75947435EF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IFAC: …within 5 years 65% will report on accrual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ndes" panose="02000000000000000000" pitchFamily="50" charset="0"/>
              </a:rPr>
              <a:t>Source: </a:t>
            </a:r>
            <a:r>
              <a:rPr lang="en-GB" sz="1000" dirty="0">
                <a:solidFill>
                  <a:srgbClr val="000000"/>
                </a:solidFill>
                <a:latin typeface="Andes" panose="02000000000000000000" pitchFamily="50" charset="0"/>
              </a:rPr>
              <a:t>IFAC / CIPFA International Public Sector Financial Accountability Index (data from 150 countries).</a:t>
            </a:r>
            <a:endParaRPr lang="en-US" sz="1000" i="1" dirty="0">
              <a:solidFill>
                <a:srgbClr val="000000"/>
              </a:solidFill>
              <a:latin typeface="Andes" panose="020000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27DCC5-6243-45D9-8712-E7DEA9A7E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7" t="19476" r="11765" b="7325"/>
          <a:stretch/>
        </p:blipFill>
        <p:spPr>
          <a:xfrm>
            <a:off x="2260769" y="1476375"/>
            <a:ext cx="8048705" cy="4920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5277F0-436D-409E-9AF8-DC6419B9CCDD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8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91e8d055dfca33c4ea808753389544ea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0da07daa456b817f870ba7903468dd06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0F878F-B720-4A35-B518-30DF57C25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B73C4-671F-4555-BA8A-43D9843925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74E3A-B762-4D8F-A202-F5D32663BA57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a3449fd-d373-417f-9c8d-cf261ce8b785"/>
    <ds:schemaRef ds:uri="eda4fd43-f936-4ced-9b4a-46c1ef7d5473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16069</TotalTime>
  <Words>986</Words>
  <Application>Microsoft Office PowerPoint</Application>
  <PresentationFormat>Widescreen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Andes</vt:lpstr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PSA reforms in Latin America: main findings and trends</vt:lpstr>
      <vt:lpstr>FOCAL</vt:lpstr>
      <vt:lpstr>FOTEGAL</vt:lpstr>
      <vt:lpstr>CReCER</vt:lpstr>
      <vt:lpstr>PULSAR FINCOP: opportunities for collaboration</vt:lpstr>
      <vt:lpstr>PULSAR FINCOP: Consolidated List of Priority Topics</vt:lpstr>
      <vt:lpstr>IFAC: Currently 25% of governments report on accrual…</vt:lpstr>
      <vt:lpstr>IFAC: …within 5 years 65% will report on accrual</vt:lpstr>
      <vt:lpstr>IPSASB: Current work program</vt:lpstr>
      <vt:lpstr>IPSASB: Research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Anthony Roscitt</dc:creator>
  <cp:lastModifiedBy>Dmitri Gourfinkel</cp:lastModifiedBy>
  <cp:revision>252</cp:revision>
  <cp:lastPrinted>2017-03-07T21:06:59Z</cp:lastPrinted>
  <dcterms:created xsi:type="dcterms:W3CDTF">2017-02-15T15:20:45Z</dcterms:created>
  <dcterms:modified xsi:type="dcterms:W3CDTF">2019-10-07T17:06:08Z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