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332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Maria Rossi" initials="IMR" lastIdx="1" clrIdx="0"/>
  <p:cmAuthor id="2" name="Michael Anthony Roscitt" initials="MAR" lastIdx="1" clrIdx="1"/>
  <p:cmAuthor id="3" name="John Stanford" initials="JS" lastIdx="5" clrIdx="2">
    <p:extLst>
      <p:ext uri="{19B8F6BF-5375-455C-9EA6-DF929625EA0E}">
        <p15:presenceInfo xmlns:p15="http://schemas.microsoft.com/office/powerpoint/2012/main" userId="S-1-5-21-1801674531-1972579041-839522115-1143" providerId="AD"/>
      </p:ext>
    </p:extLst>
  </p:cmAuthor>
  <p:cmAuthor id="4" name="Dmitri Gourfinkel" initials="DG" lastIdx="1" clrIdx="3">
    <p:extLst>
      <p:ext uri="{19B8F6BF-5375-455C-9EA6-DF929625EA0E}">
        <p15:presenceInfo xmlns:p15="http://schemas.microsoft.com/office/powerpoint/2012/main" userId="S::dgourfinkel@worldbank.org::87d377fe-577d-403e-8c0c-0fa18e4442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4"/>
    <a:srgbClr val="00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3250C-9C7D-4E0A-BC7B-C51BEC413E8B}" v="7715" dt="2019-10-09T14:27:41.410"/>
    <p1510:client id="{72F96C7C-C67A-42C0-AAF5-B6177F0FC4E7}" v="78" dt="2019-10-09T17:09:4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2865" autoAdjust="0"/>
  </p:normalViewPr>
  <p:slideViewPr>
    <p:cSldViewPr snapToGrid="0">
      <p:cViewPr varScale="1">
        <p:scale>
          <a:sx n="62" d="100"/>
          <a:sy n="62" d="100"/>
        </p:scale>
        <p:origin x="11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5A90-F0A8-4C5D-B42A-503089DF5C6A}" type="datetimeFigureOut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F1A6-7B36-4E9F-9290-0229187F4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599-9F80-460B-B94F-B6EF8649A4DA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64CE-F617-42CD-A3DF-D790E2AED628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16B7-C501-4088-94A8-EDDCB1138907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5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8A12-4480-45B8-9DB6-05D5D38A3FC7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665-6472-4039-A2C9-7D9D7701BE1E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9B8C-5669-4608-AC05-7B7DE30BF897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0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A7B-60A4-44E9-8121-8BC2F52FA67E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2A2-F4E8-4FA3-AF04-0B7A6E20C0F8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147B-8DC7-4211-BB89-703EFBEAEB3C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C9C-659C-4ED9-BA19-09FCC40AE0A5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FE6-1ED6-476E-8426-E320EDB2A660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449-50EC-4A08-A8CF-051F227D56D0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41B1-616D-4889-929A-236C988965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4186987"/>
            <a:ext cx="12192000" cy="272715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2"/>
            <a:ext cx="12192000" cy="4186988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316" y="330781"/>
            <a:ext cx="9978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Опыт стран Латинской Америки и сообщества </a:t>
            </a:r>
            <a:r>
              <a:rPr lang="en-US" sz="3600" dirty="0">
                <a:solidFill>
                  <a:schemeClr val="bg1"/>
                </a:solidFill>
              </a:rPr>
              <a:t>PULSAR </a:t>
            </a:r>
            <a:r>
              <a:rPr lang="ru-RU" sz="3600" dirty="0">
                <a:solidFill>
                  <a:schemeClr val="bg1"/>
                </a:solidFill>
              </a:rPr>
              <a:t>по финансовой отчетности (</a:t>
            </a:r>
            <a:r>
              <a:rPr lang="en-US" sz="3600" dirty="0">
                <a:solidFill>
                  <a:schemeClr val="bg1"/>
                </a:solidFill>
              </a:rPr>
              <a:t>FINCOP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81" y="1844438"/>
            <a:ext cx="109152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Заседание тематической группы по бухгалтерскому учету и отчетности в государственном секторе КС </a:t>
            </a:r>
            <a:r>
              <a:rPr lang="en-US" sz="2400" dirty="0">
                <a:solidFill>
                  <a:schemeClr val="bg1"/>
                </a:solidFill>
              </a:rPr>
              <a:t>PEMPAL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Москва,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Россия,</a:t>
            </a:r>
            <a:r>
              <a:rPr lang="en-US" sz="2400" dirty="0">
                <a:solidFill>
                  <a:schemeClr val="bg1"/>
                </a:solidFill>
              </a:rPr>
              <a:t> 23-25 </a:t>
            </a:r>
            <a:r>
              <a:rPr lang="ru-RU" sz="2400" dirty="0">
                <a:solidFill>
                  <a:schemeClr val="bg1"/>
                </a:solidFill>
              </a:rPr>
              <a:t>октября </a:t>
            </a:r>
            <a:r>
              <a:rPr lang="en-US" sz="2400" dirty="0">
                <a:solidFill>
                  <a:schemeClr val="bg1"/>
                </a:solidFill>
              </a:rPr>
              <a:t>2019</a:t>
            </a:r>
            <a:r>
              <a:rPr lang="ru-RU" sz="2400" dirty="0">
                <a:solidFill>
                  <a:schemeClr val="bg1"/>
                </a:solidFill>
              </a:rPr>
              <a:t> г.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Дмитрий Гурфинкель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соруководитель </a:t>
            </a:r>
            <a:r>
              <a:rPr lang="en-US" sz="2000" dirty="0">
                <a:solidFill>
                  <a:schemeClr val="bg1"/>
                </a:solidFill>
              </a:rPr>
              <a:t>PULSAR FINCOP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Старший специалист по финансовому управлению, Группа Всемирного банка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92844" y="5877168"/>
            <a:ext cx="47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345"/>
                </a:solidFill>
              </a:rPr>
              <a:t>24</a:t>
            </a:r>
            <a:r>
              <a:rPr lang="ru-RU" dirty="0">
                <a:solidFill>
                  <a:srgbClr val="002345"/>
                </a:solidFill>
              </a:rPr>
              <a:t> октября</a:t>
            </a:r>
            <a:r>
              <a:rPr lang="en-US" dirty="0">
                <a:solidFill>
                  <a:srgbClr val="002345"/>
                </a:solidFill>
              </a:rPr>
              <a:t> 2019</a:t>
            </a:r>
            <a:r>
              <a:rPr lang="ru-RU" dirty="0">
                <a:solidFill>
                  <a:srgbClr val="002345"/>
                </a:solidFill>
              </a:rPr>
              <a:t> г.</a:t>
            </a:r>
            <a:endParaRPr lang="en-US" dirty="0">
              <a:solidFill>
                <a:srgbClr val="002345"/>
              </a:solidFill>
            </a:endParaRPr>
          </a:p>
        </p:txBody>
      </p:sp>
      <p:pic>
        <p:nvPicPr>
          <p:cNvPr id="10" name="Picture 2" descr="http://www.freelogovectors.net/wp-content/uploads/2016/12/world_ban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5971295"/>
            <a:ext cx="2213560" cy="4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Международный совет по МСБУГС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: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текущая программа работы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5537251"/>
                  </p:ext>
                </p:extLst>
              </p:nvPr>
            </p:nvGraphicFramePr>
            <p:xfrm>
              <a:off x="495300" y="1466851"/>
              <a:ext cx="10344150" cy="52967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8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Проект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В государственном секторе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Сближение с МСФО</a:t>
                          </a:r>
                          <a:br>
                            <a:rPr lang="en-GB" sz="1600" dirty="0">
                              <a:latin typeface="+mn-lt"/>
                            </a:rPr>
                          </a:b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</a:t>
                          </a:r>
                          <a:b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 на основе обязательств исполнения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увязано с МСФО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 без обязательств исполнения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обновленный </a:t>
                          </a:r>
                          <a:r>
                            <a:rPr kumimoji="0" lang="ru-RU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МСБУГС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23 update)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b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 70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 71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Необменные расходы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Расходы на перечисление средств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Коллективные и индивидуальные услуги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поправки к </a:t>
                          </a:r>
                          <a:r>
                            <a:rPr kumimoji="0" lang="ru-RU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МСБУГС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19)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  <a:sym typeface="Wingding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600" b="0" i="0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ED</m:t>
                              </m:r>
                              <m:r>
                                <a:rPr kumimoji="0" lang="en-GB" sz="1600" b="0" i="0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 72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>  </a:t>
                          </a:r>
                          <a:br>
                            <a:rPr kumimoji="0" lang="en-GB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</a:br>
                          <a:r>
                            <a:rPr kumimoji="0" lang="en-GB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>IPSAS</a:t>
                          </a:r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br>
                            <a:rPr lang="en-GB" sz="1600" i="1" dirty="0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Оценка в государственном секторе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CP</m:t>
                                </m:r>
                                <m:r>
                                  <a:rPr kumimoji="0" lang="en-GB" sz="1600" b="0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ED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Объекты исторического наследия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0" u="none" strike="noStrike" kern="1200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Объекты инфраструктуры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0" u="none" strike="noStrike" kern="1200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Аренда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0" u="none" strike="noStrike" kern="1200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Финансовые инструменты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ED</m:t>
                              </m:r>
                              <m: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/>
                                </a:rPr>
                                <m:t> 69</m:t>
                              </m:r>
                            </m:oMath>
                          </a14:m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/</a:t>
                          </a:r>
                          <a:r>
                            <a:rPr kumimoji="0" lang="ru-RU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МСБУГС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Природные ресурсы (принятое обязательство</a:t>
                          </a:r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0" u="none" strike="noStrike" kern="1200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Краткий обзор концепции </a:t>
                          </a:r>
                          <a:r>
                            <a:rPr lang="en-US" sz="1600" dirty="0"/>
                            <a:t>(</a:t>
                          </a:r>
                          <a:r>
                            <a:rPr lang="ru-RU" sz="1600" dirty="0"/>
                            <a:t>принятое обязательство</a:t>
                          </a:r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5537251"/>
                  </p:ext>
                </p:extLst>
              </p:nvPr>
            </p:nvGraphicFramePr>
            <p:xfrm>
              <a:off x="495300" y="1466851"/>
              <a:ext cx="10344150" cy="52967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Проект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В государственном секторе</a:t>
                          </a: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latin typeface="+mn-lt"/>
                            </a:rPr>
                            <a:t>Сближение с МСФО</a:t>
                          </a:r>
                          <a:br>
                            <a:rPr lang="en-GB" sz="1600" dirty="0">
                              <a:latin typeface="+mn-lt"/>
                            </a:rPr>
                          </a:br>
                          <a:endParaRPr lang="en-GB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</a:t>
                          </a:r>
                          <a:b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 на основе обязательств исполнения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увязано с МСФО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15)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Выручка без обязательств исполнения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обновленный </a:t>
                          </a:r>
                          <a:r>
                            <a:rPr kumimoji="0" lang="ru-RU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МСБУГС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23 update)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94483" r="-94702" b="-41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94483" r="-1418" b="-41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Необменные расходы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Расходы на перечисление средств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Коллективные и индивидуальные услуги 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поправки к </a:t>
                          </a:r>
                          <a:r>
                            <a:rPr kumimoji="0" lang="ru-RU" sz="1600" b="0" i="0" u="none" strike="noStrike" kern="1200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МСБУГС</a:t>
                          </a:r>
                          <a:r>
                            <a:rPr kumimoji="0" lang="en-GB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19)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95833" r="-94702" b="-315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95833" r="-1418" b="-315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Оценка в государственном секторе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665625" r="-94702" b="-6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665625" r="-1418" b="-6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Объекты исторического наследия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777778" r="-94702" b="-5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Объекты инфраструктуры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864063" r="-94702" b="-4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Аренда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964063" r="-94702" b="-3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964063" r="-1418" b="-3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Финансовые инструменты</a:t>
                          </a:r>
                          <a:endParaRPr kumimoji="0" lang="en-GB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064063" r="-94702" b="-2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064063" r="-1418" b="-2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Природные ресурсы (принятое обязательство</a:t>
                          </a:r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182540" r="-94702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182540" r="-1418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Краткий обзор концепции </a:t>
                          </a:r>
                          <a:r>
                            <a:rPr lang="en-US" sz="1600" dirty="0"/>
                            <a:t>(</a:t>
                          </a:r>
                          <a:r>
                            <a:rPr lang="ru-RU" sz="1600" dirty="0"/>
                            <a:t>принятое обязательство</a:t>
                          </a:r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262500" r="-94702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F6A2066-0BC4-4F9A-AA6C-BD1A85ED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78" y="413806"/>
            <a:ext cx="1513341" cy="6389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8C438E-567C-448A-A332-2DBE1CFF8D2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600" y="6307150"/>
            <a:ext cx="2743200" cy="365125"/>
          </a:xfrm>
        </p:spPr>
        <p:txBody>
          <a:bodyPr/>
          <a:lstStyle/>
          <a:p>
            <a:fld id="{457D41B1-616D-4889-929A-236C988965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Международный совет по МСБУГС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: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программа исследований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861698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ADE4"/>
                </a:solidFill>
              </a:rPr>
              <a:t>Отобранные для исследований проекты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Учетные ставки</a:t>
            </a:r>
            <a:endParaRPr lang="en-GB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Различия в отчетности</a:t>
            </a:r>
            <a:endParaRPr lang="en-GB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Презентация финансовой отчетности</a:t>
            </a:r>
            <a:endParaRPr lang="en-GB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Налоговые льготы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Международный совет по МСБУГС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занимается </a:t>
            </a:r>
            <a:r>
              <a:rPr lang="ru-RU" b="1" dirty="0">
                <a:solidFill>
                  <a:srgbClr val="00ADE4"/>
                </a:solidFill>
              </a:rPr>
              <a:t>содействием</a:t>
            </a:r>
            <a:r>
              <a:rPr lang="ru-RU" dirty="0">
                <a:solidFill>
                  <a:schemeClr val="tx1"/>
                </a:solidFill>
              </a:rPr>
              <a:t>, а не проведением самостоятельных исследований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Изучение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определение объема работ будет завершено </a:t>
            </a:r>
            <a:r>
              <a:rPr lang="ru-RU" b="1" dirty="0">
                <a:solidFill>
                  <a:srgbClr val="00ADE4"/>
                </a:solidFill>
              </a:rPr>
              <a:t>к середине </a:t>
            </a:r>
            <a:r>
              <a:rPr lang="en-GB" b="1" dirty="0">
                <a:solidFill>
                  <a:srgbClr val="00ADE4"/>
                </a:solidFill>
              </a:rPr>
              <a:t>2020 </a:t>
            </a:r>
            <a:r>
              <a:rPr lang="ru-RU" b="1" dirty="0">
                <a:solidFill>
                  <a:srgbClr val="00ADE4"/>
                </a:solidFill>
              </a:rPr>
              <a:t>г.</a:t>
            </a:r>
            <a:endParaRPr lang="en-GB" b="1" dirty="0">
              <a:solidFill>
                <a:srgbClr val="00ADE4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</a:rPr>
              <a:t>Нужны </a:t>
            </a:r>
            <a:r>
              <a:rPr lang="ru-RU" b="1" dirty="0">
                <a:solidFill>
                  <a:srgbClr val="00ADE4"/>
                </a:solidFill>
              </a:rPr>
              <a:t>волонтеры</a:t>
            </a:r>
            <a:r>
              <a:rPr lang="ru-RU" dirty="0">
                <a:solidFill>
                  <a:schemeClr val="tx1"/>
                </a:solidFill>
              </a:rPr>
              <a:t>, которые бы возглавили группы исследователей или участвовали в них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55EFC-1452-4F9B-867A-AC672277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540" y="368287"/>
            <a:ext cx="1513341" cy="638966"/>
          </a:xfrm>
          <a:prstGeom prst="rect">
            <a:avLst/>
          </a:prstGeom>
        </p:spPr>
      </p:pic>
      <p:pic>
        <p:nvPicPr>
          <p:cNvPr id="1026" name="Picture 2" descr="Image result for Research">
            <a:extLst>
              <a:ext uri="{FF2B5EF4-FFF2-40B4-BE49-F238E27FC236}">
                <a16:creationId xmlns:a16="http://schemas.microsoft.com/office/drawing/2014/main" id="{095B5BDD-818E-4105-A290-9A13925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35" y="2036843"/>
            <a:ext cx="4353138" cy="21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Реформирование бухгалтерского учета в государственном секторе в странах Латинской Америки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: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основные выводы и тенденции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7082215" cy="50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Косвенное внедрение МСБУГС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путем разработки национальных стандартов</a:t>
            </a:r>
            <a:endParaRPr lang="en-US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Роль </a:t>
            </a: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нормативно-правовой базы и институциональной среды</a:t>
            </a:r>
            <a:endParaRPr lang="en-US" sz="1800" b="1" dirty="0">
              <a:solidFill>
                <a:srgbClr val="00ADE4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Трудно достичь 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100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-процентного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соответствия МСБУГС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Различия в регулировании 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следствие косвенного внедрения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Сложности внедрения на уровне предприятий</a:t>
            </a:r>
            <a:endParaRPr lang="en-US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Трудности консолидации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использование различных бухгалтерских принципов 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(«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смешанная группа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»)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Тесная связь с использованием </a:t>
            </a: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ИСУГФ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собственная разработка в отличие от готовых коммерческих решений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Последствия для бюджетной системы</a:t>
            </a:r>
            <a:endParaRPr lang="en-US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Процесс внесения изменений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и обучающие мероприятия</a:t>
            </a: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Внедрение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МСБУГС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многолетний проект</a:t>
            </a: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5-8 </a:t>
            </a:r>
            <a:r>
              <a:rPr lang="ru-RU" sz="1800" b="1" dirty="0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лет</a:t>
            </a:r>
            <a:endParaRPr lang="en-US" sz="1800" b="1" dirty="0">
              <a:solidFill>
                <a:srgbClr val="00ADE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D25C4C73-4D80-4DD7-B281-994C56F8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74" y="1306840"/>
            <a:ext cx="4293628" cy="55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FOCAL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363990"/>
            <a:ext cx="6987119" cy="5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b="1" kern="0" dirty="0">
                <a:ln/>
                <a:solidFill>
                  <a:srgbClr val="00ADE4"/>
                </a:solidFill>
              </a:rPr>
              <a:t>FOCAL: </a:t>
            </a:r>
            <a:r>
              <a:rPr lang="ru-RU" sz="1700" dirty="0">
                <a:solidFill>
                  <a:schemeClr val="tx1"/>
                </a:solidFill>
              </a:rPr>
              <a:t>Форум главных бухгалтеров стран Латинской Америки</a:t>
            </a:r>
            <a:endParaRPr lang="en-US" sz="17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b="1" kern="0" dirty="0">
                <a:ln/>
                <a:solidFill>
                  <a:srgbClr val="00ADE4"/>
                </a:solidFill>
              </a:rPr>
              <a:t>Дата создания</a:t>
            </a:r>
            <a:r>
              <a:rPr lang="en-US" sz="1700" b="1" kern="0" dirty="0">
                <a:ln/>
                <a:solidFill>
                  <a:srgbClr val="00ADE4"/>
                </a:solidFill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18-19</a:t>
            </a:r>
            <a:r>
              <a:rPr lang="ru-RU" sz="1700" dirty="0">
                <a:solidFill>
                  <a:schemeClr val="tx1"/>
                </a:solidFill>
              </a:rPr>
              <a:t> ноября </a:t>
            </a:r>
            <a:r>
              <a:rPr lang="en-US" sz="1700" dirty="0">
                <a:solidFill>
                  <a:schemeClr val="tx1"/>
                </a:solidFill>
              </a:rPr>
              <a:t>2014</a:t>
            </a:r>
            <a:r>
              <a:rPr lang="ru-RU" sz="1700" dirty="0">
                <a:solidFill>
                  <a:schemeClr val="tx1"/>
                </a:solidFill>
              </a:rPr>
              <a:t> г. в Сантьяго (Чили)</a:t>
            </a:r>
            <a:endParaRPr lang="en-US" sz="17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b="1" kern="0" dirty="0">
                <a:ln/>
                <a:solidFill>
                  <a:srgbClr val="00ADE4"/>
                </a:solidFill>
              </a:rPr>
              <a:t>17 </a:t>
            </a:r>
            <a:r>
              <a:rPr lang="ru-RU" sz="1700" b="1" kern="0" dirty="0">
                <a:ln/>
                <a:solidFill>
                  <a:srgbClr val="00ADE4"/>
                </a:solidFill>
              </a:rPr>
              <a:t>стран-участниц</a:t>
            </a:r>
            <a:r>
              <a:rPr lang="en-US" sz="17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700" dirty="0">
                <a:solidFill>
                  <a:schemeClr val="tx1"/>
                </a:solidFill>
              </a:rPr>
              <a:t>Аргентина, Боливия, Бразилия, Чили, Колумбия, Коста-Рика, Эквадор, Сальвадор, Гватемала, Гондурас, Мексика, Никарагуа, Панама, Парагвай, Перу, Доминиканская Республика, Уругвай</a:t>
            </a:r>
            <a:endParaRPr lang="en-US" sz="17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b="1" kern="0" dirty="0">
                <a:ln/>
                <a:solidFill>
                  <a:srgbClr val="00ADE4"/>
                </a:solidFill>
              </a:rPr>
              <a:t>Партнеры по развитию</a:t>
            </a:r>
            <a:r>
              <a:rPr lang="en-US" sz="1700" b="1" kern="0" dirty="0">
                <a:ln/>
                <a:solidFill>
                  <a:schemeClr val="tx1"/>
                </a:solidFill>
              </a:rPr>
              <a:t>: </a:t>
            </a:r>
            <a:r>
              <a:rPr lang="ru-RU" sz="1700" kern="0" dirty="0">
                <a:ln/>
                <a:solidFill>
                  <a:schemeClr val="tx1"/>
                </a:solidFill>
              </a:rPr>
              <a:t>Всемирный банк, МВФ, Межамериканский банк развития</a:t>
            </a:r>
            <a:endParaRPr lang="en-US" sz="17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b="1" kern="0" dirty="0">
                <a:ln/>
                <a:solidFill>
                  <a:srgbClr val="00ADE4"/>
                </a:solidFill>
              </a:rPr>
              <a:t>Стратегическая цель</a:t>
            </a:r>
            <a:r>
              <a:rPr lang="en-US" sz="17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700" kern="0" dirty="0">
                <a:ln/>
                <a:solidFill>
                  <a:schemeClr val="tx1"/>
                </a:solidFill>
              </a:rPr>
              <a:t>содействие развитию и укреплению бухучета в государственном секторе как средства повышения прозрачности и подотчетности в странах Латинской Америки </a:t>
            </a:r>
            <a:endParaRPr lang="en-US" sz="1700" kern="0" dirty="0">
              <a:ln/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b="1" kern="0" dirty="0">
                <a:ln/>
                <a:solidFill>
                  <a:srgbClr val="00ADE4"/>
                </a:solidFill>
              </a:rPr>
              <a:t>Функции бухгалтерского учета</a:t>
            </a:r>
            <a:r>
              <a:rPr lang="en-US" sz="17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700" kern="0" dirty="0">
                <a:ln/>
                <a:solidFill>
                  <a:schemeClr val="tx1"/>
                </a:solidFill>
              </a:rPr>
              <a:t>в структуре Минфина, ВОФК или в качестве независимого органа</a:t>
            </a:r>
            <a:endParaRPr lang="en-US" sz="1700" kern="0" dirty="0">
              <a:ln/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700" b="1" kern="0" dirty="0">
                <a:ln/>
                <a:solidFill>
                  <a:srgbClr val="00ADE4"/>
                </a:solidFill>
              </a:rPr>
              <a:t>Основные темы для обсуждения</a:t>
            </a:r>
            <a:r>
              <a:rPr lang="en-US" sz="1700" b="1" kern="0" dirty="0">
                <a:ln/>
                <a:solidFill>
                  <a:srgbClr val="00ADE4"/>
                </a:solidFill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Стратегия и мониторинг внедрения МСБУГС</a:t>
            </a:r>
            <a:r>
              <a:rPr lang="es-MX" sz="1700" dirty="0">
                <a:solidFill>
                  <a:schemeClr val="tx1"/>
                </a:solidFill>
              </a:rPr>
              <a:t>;</a:t>
            </a:r>
            <a:endParaRPr lang="ru-RU" sz="17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Консолидация финансовой отчетности</a:t>
            </a:r>
            <a:r>
              <a:rPr lang="en-US" sz="1700" dirty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Управление и оценка основных средств</a:t>
            </a:r>
            <a:r>
              <a:rPr lang="en-US" sz="1700" dirty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Признание налоговых доходов</a:t>
            </a:r>
            <a:r>
              <a:rPr lang="en-US" sz="1700" dirty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Внедрение ИСУГФ</a:t>
            </a:r>
            <a:r>
              <a:rPr lang="en-US" sz="1700" dirty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Финансовая и бюджетная отчетность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US" sz="1700" kern="0" dirty="0">
              <a:ln/>
              <a:solidFill>
                <a:schemeClr val="tx1"/>
              </a:solidFill>
            </a:endParaRPr>
          </a:p>
        </p:txBody>
      </p:sp>
      <p:pic>
        <p:nvPicPr>
          <p:cNvPr id="7" name="Imagen 12" descr="logofocal-01.png">
            <a:extLst>
              <a:ext uri="{FF2B5EF4-FFF2-40B4-BE49-F238E27FC236}">
                <a16:creationId xmlns:a16="http://schemas.microsoft.com/office/drawing/2014/main" id="{6F665533-A909-4FF3-84E5-B2B1F54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412" y="2548500"/>
            <a:ext cx="4783588" cy="20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FOTEGAL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19225"/>
            <a:ext cx="6987119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kern="0" dirty="0">
                <a:ln/>
                <a:solidFill>
                  <a:srgbClr val="00ADE4"/>
                </a:solidFill>
              </a:rPr>
              <a:t>FOTEGAL: </a:t>
            </a:r>
            <a:r>
              <a:rPr lang="ru-RU" sz="1600" dirty="0">
                <a:solidFill>
                  <a:schemeClr val="tx1"/>
                </a:solidFill>
              </a:rPr>
              <a:t>Форум руководителей казначейства стран Латинской Америки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Дата создания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15-16</a:t>
            </a:r>
            <a:r>
              <a:rPr lang="ru-RU" sz="1600" dirty="0">
                <a:solidFill>
                  <a:schemeClr val="tx1"/>
                </a:solidFill>
              </a:rPr>
              <a:t> апреля </a:t>
            </a:r>
            <a:r>
              <a:rPr lang="en-US" sz="1600" dirty="0">
                <a:solidFill>
                  <a:schemeClr val="tx1"/>
                </a:solidFill>
              </a:rPr>
              <a:t>2010</a:t>
            </a:r>
            <a:r>
              <a:rPr lang="ru-RU" sz="1600" dirty="0">
                <a:solidFill>
                  <a:schemeClr val="tx1"/>
                </a:solidFill>
              </a:rPr>
              <a:t> г., Лима (Перу)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kern="0" dirty="0">
                <a:ln/>
                <a:solidFill>
                  <a:srgbClr val="00ADE4"/>
                </a:solidFill>
              </a:rPr>
              <a:t>17 </a:t>
            </a:r>
            <a:r>
              <a:rPr lang="ru-RU" sz="1600" b="1" kern="0" dirty="0">
                <a:ln/>
                <a:solidFill>
                  <a:srgbClr val="00ADE4"/>
                </a:solidFill>
              </a:rPr>
              <a:t>стран-участниц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Аргентина, Боливия, Бразилия, Чили, Колумбия, Коста-Рика, Эквадор, Сальвадор, Гватемала, Гондурас, Мексика, Никарагуа, Панама, Парагвай, Перу, Доминиканская Республика, Уругвай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Партнеры по развитию</a:t>
            </a:r>
            <a:r>
              <a:rPr lang="en-US" sz="1600" b="1" kern="0" dirty="0">
                <a:ln/>
                <a:solidFill>
                  <a:schemeClr val="tx1"/>
                </a:solidFill>
              </a:rPr>
              <a:t>: </a:t>
            </a:r>
            <a:r>
              <a:rPr lang="ru-RU" sz="1600" kern="0" dirty="0">
                <a:ln/>
                <a:solidFill>
                  <a:schemeClr val="tx1"/>
                </a:solidFill>
              </a:rPr>
              <a:t>Всемирный банк, МВФ, Межамериканский банк развития </a:t>
            </a:r>
            <a:endParaRPr lang="ru-RU" sz="1600" b="1" kern="0" dirty="0">
              <a:ln/>
              <a:solidFill>
                <a:srgbClr val="00ADE4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Стратегическая цель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содействие институциональному взаимодействию между странами-участницами в целях совершенствования развития и укрепления мер государственной политики в области казначейства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Функции казначейства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в структуре Минфина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Основные темы для обсуждения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Управление платежами и сбор доходов;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Управление ликвидностью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Управление активами и обязательствами</a:t>
            </a:r>
            <a:r>
              <a:rPr lang="en-US" sz="1600" dirty="0">
                <a:solidFill>
                  <a:schemeClr val="tx1"/>
                </a:solidFill>
              </a:rPr>
              <a:t>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Бюджетные риски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Взаимодействие специалистов в области казначейства, бюджета, бухучета и управления долгом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gn.mef.gub.uy/innovaportal/file/25399/3/logo-fotegal.png">
            <a:extLst>
              <a:ext uri="{FF2B5EF4-FFF2-40B4-BE49-F238E27FC236}">
                <a16:creationId xmlns:a16="http://schemas.microsoft.com/office/drawing/2014/main" id="{8916EE1A-8F41-40A7-8163-E7C41784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78" y="2383413"/>
            <a:ext cx="4379422" cy="20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4801BC-30CA-4B0E-91C1-53591A8F4519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CReCER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539826" y="1481372"/>
            <a:ext cx="6987119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kern="0" dirty="0">
                <a:ln/>
                <a:solidFill>
                  <a:srgbClr val="00ADE4"/>
                </a:solidFill>
              </a:rPr>
              <a:t>CReCER: </a:t>
            </a:r>
            <a:r>
              <a:rPr lang="ru-RU" sz="1600" dirty="0">
                <a:solidFill>
                  <a:schemeClr val="tx1"/>
                </a:solidFill>
              </a:rPr>
              <a:t>Бухучет и подотчетность для содействия экономическому росту в регионе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Первая конференция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</a:t>
            </a:r>
            <a:r>
              <a:rPr lang="en-US" sz="1600" dirty="0">
                <a:solidFill>
                  <a:schemeClr val="tx1"/>
                </a:solidFill>
              </a:rPr>
              <a:t> 13-15</a:t>
            </a:r>
            <a:r>
              <a:rPr lang="ru-RU" sz="1600" dirty="0">
                <a:solidFill>
                  <a:schemeClr val="tx1"/>
                </a:solidFill>
              </a:rPr>
              <a:t> июня </a:t>
            </a:r>
            <a:r>
              <a:rPr lang="en-US" sz="1600" dirty="0">
                <a:solidFill>
                  <a:schemeClr val="tx1"/>
                </a:solidFill>
              </a:rPr>
              <a:t>2007</a:t>
            </a:r>
            <a:r>
              <a:rPr lang="ru-RU" sz="1600" dirty="0">
                <a:solidFill>
                  <a:schemeClr val="tx1"/>
                </a:solidFill>
              </a:rPr>
              <a:t> г. в Мехико (Мексика) 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Уже состоялось 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10 </a:t>
            </a:r>
            <a:r>
              <a:rPr lang="ru-RU" sz="1600" b="1" kern="0" dirty="0">
                <a:ln/>
                <a:solidFill>
                  <a:srgbClr val="00ADE4"/>
                </a:solidFill>
              </a:rPr>
              <a:t>конференций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Мексика</a:t>
            </a:r>
            <a:r>
              <a:rPr lang="en-US" sz="1600" dirty="0">
                <a:solidFill>
                  <a:schemeClr val="tx1"/>
                </a:solidFill>
              </a:rPr>
              <a:t> (2007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Сальвадор </a:t>
            </a:r>
            <a:r>
              <a:rPr lang="en-US" sz="1600" dirty="0">
                <a:solidFill>
                  <a:schemeClr val="tx1"/>
                </a:solidFill>
              </a:rPr>
              <a:t>(2008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Бразилия </a:t>
            </a:r>
            <a:r>
              <a:rPr lang="en-US" sz="1600" dirty="0">
                <a:solidFill>
                  <a:schemeClr val="tx1"/>
                </a:solidFill>
              </a:rPr>
              <a:t>(2009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Панама </a:t>
            </a:r>
            <a:r>
              <a:rPr lang="en-US" sz="1600" dirty="0">
                <a:solidFill>
                  <a:schemeClr val="tx1"/>
                </a:solidFill>
              </a:rPr>
              <a:t>(2010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Аргентина </a:t>
            </a:r>
            <a:r>
              <a:rPr lang="en-US" sz="1600" dirty="0">
                <a:solidFill>
                  <a:schemeClr val="tx1"/>
                </a:solidFill>
              </a:rPr>
              <a:t>(2011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Никарагуа </a:t>
            </a:r>
            <a:r>
              <a:rPr lang="en-US" sz="1600" dirty="0">
                <a:solidFill>
                  <a:schemeClr val="tx1"/>
                </a:solidFill>
              </a:rPr>
              <a:t>(201</a:t>
            </a:r>
            <a:r>
              <a:rPr lang="ru-RU" sz="1600" dirty="0">
                <a:solidFill>
                  <a:schemeClr val="tx1"/>
                </a:solidFill>
              </a:rPr>
              <a:t>2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Колумбия </a:t>
            </a:r>
            <a:r>
              <a:rPr lang="en-US" sz="1600" dirty="0">
                <a:solidFill>
                  <a:schemeClr val="tx1"/>
                </a:solidFill>
              </a:rPr>
              <a:t>(2013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Эквадор </a:t>
            </a:r>
            <a:r>
              <a:rPr lang="en-US" sz="1600" dirty="0">
                <a:solidFill>
                  <a:schemeClr val="tx1"/>
                </a:solidFill>
              </a:rPr>
              <a:t>(2015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Мексика</a:t>
            </a:r>
            <a:r>
              <a:rPr lang="en-US" sz="1600" dirty="0">
                <a:solidFill>
                  <a:schemeClr val="tx1"/>
                </a:solidFill>
              </a:rPr>
              <a:t> (2017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), </a:t>
            </a:r>
            <a:r>
              <a:rPr lang="ru-RU" sz="1600" dirty="0">
                <a:solidFill>
                  <a:schemeClr val="tx1"/>
                </a:solidFill>
              </a:rPr>
              <a:t>Коста-Рика </a:t>
            </a:r>
            <a:r>
              <a:rPr lang="en-US" sz="1600" dirty="0">
                <a:solidFill>
                  <a:schemeClr val="tx1"/>
                </a:solidFill>
              </a:rPr>
              <a:t>(2019</a:t>
            </a:r>
            <a:r>
              <a:rPr lang="ru-RU" sz="1600" dirty="0">
                <a:solidFill>
                  <a:schemeClr val="tx1"/>
                </a:solidFill>
              </a:rPr>
              <a:t> г.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Партнеры по развитию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Глобальные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Всемирный банк, </a:t>
            </a:r>
            <a:r>
              <a:rPr lang="ru-RU" sz="1600" kern="0" dirty="0">
                <a:ln/>
                <a:solidFill>
                  <a:schemeClr val="tx1"/>
                </a:solidFill>
              </a:rPr>
              <a:t>Межамериканский банк развития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МФБ и Международный  комитет по общественной политике (</a:t>
            </a:r>
            <a:r>
              <a:rPr lang="en-US" sz="1600" dirty="0">
                <a:solidFill>
                  <a:schemeClr val="tx1"/>
                </a:solidFill>
              </a:rPr>
              <a:t>GPPC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Региональные</a:t>
            </a:r>
            <a:r>
              <a:rPr lang="en-US" sz="1600" dirty="0">
                <a:solidFill>
                  <a:schemeClr val="tx1"/>
                </a:solidFill>
              </a:rPr>
              <a:t>: AIC, OLACEFS, GLENIF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Местные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Минфин, ВОФК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профессиональные организации бухгалтеров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Стратегическая цель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эффективный обмен знаниями, сотрудничество и сетевое взаимодействие в целях поддержки мер по совершенствованию финансовой отчетности и подотчетности в государственном и частном секторах и содействия экономическому росту и развитию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kern="0" dirty="0">
                <a:ln/>
                <a:solidFill>
                  <a:srgbClr val="00ADE4"/>
                </a:solidFill>
              </a:rPr>
              <a:t>Основные темы для обсуждения</a:t>
            </a:r>
            <a:r>
              <a:rPr lang="en-US" sz="1600" b="1" kern="0" dirty="0">
                <a:ln/>
                <a:solidFill>
                  <a:srgbClr val="00ADE4"/>
                </a:solidFill>
              </a:rPr>
              <a:t>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Бухгалтерский учет и аудит в государственном и частном секторах;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Прозрачность и подотчетность;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Укрепление профессиональных организаций бухгалтеров;</a:t>
            </a:r>
            <a:endParaRPr lang="en-US" sz="1600" dirty="0">
              <a:solidFill>
                <a:schemeClr val="tx1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Электронное правительство.</a:t>
            </a:r>
            <a:endParaRPr lang="en-US" sz="1600" kern="0" dirty="0">
              <a:ln/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E8F80-6033-42F1-A581-A431CE9A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06" y="2164079"/>
            <a:ext cx="4703842" cy="208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F37C0-9ADF-4D6B-A992-D2A4DB58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945" y="179491"/>
            <a:ext cx="4408875" cy="792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DDE378-2CBC-40EA-A3AF-15F58C2BC057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PULSAR FINCOP: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возможности для взаимодействия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40343" y="1871223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ru-RU" b="1" kern="0" dirty="0">
                <a:ln/>
                <a:solidFill>
                  <a:srgbClr val="00ADE4"/>
                </a:solidFill>
              </a:rPr>
              <a:t>Совместные заседания </a:t>
            </a:r>
            <a:r>
              <a:rPr lang="ru-RU" dirty="0">
                <a:solidFill>
                  <a:schemeClr val="tx1"/>
                </a:solidFill>
              </a:rPr>
              <a:t>для обсуждения общих тем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kern="0" dirty="0">
                <a:ln/>
                <a:solidFill>
                  <a:srgbClr val="00ADE4"/>
                </a:solidFill>
              </a:rPr>
              <a:t>Методика оценки принципов бухгалтерского учета в государственном секторе </a:t>
            </a:r>
            <a:r>
              <a:rPr lang="en-US" b="1" kern="0" dirty="0">
                <a:ln/>
                <a:solidFill>
                  <a:srgbClr val="00ADE4"/>
                </a:solidFill>
              </a:rPr>
              <a:t>(</a:t>
            </a:r>
            <a:r>
              <a:rPr lang="ru-RU" b="1" kern="0" dirty="0">
                <a:ln/>
                <a:solidFill>
                  <a:srgbClr val="00ADE4"/>
                </a:solidFill>
              </a:rPr>
              <a:t>инструмент </a:t>
            </a:r>
            <a:r>
              <a:rPr lang="en-US" b="1" kern="0" dirty="0">
                <a:ln/>
                <a:solidFill>
                  <a:srgbClr val="00ADE4"/>
                </a:solidFill>
              </a:rPr>
              <a:t>PAFA/REPF II)</a:t>
            </a:r>
            <a:r>
              <a:rPr lang="ru-RU" b="1" kern="0" dirty="0">
                <a:ln/>
                <a:solidFill>
                  <a:srgbClr val="00ADE4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выявление</a:t>
            </a:r>
            <a:r>
              <a:rPr lang="ru-RU" b="1" kern="0" dirty="0">
                <a:ln/>
                <a:solidFill>
                  <a:srgbClr val="00ADE4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пробелов между действующей в стране системой бухучета в государственном секторе и МСБУГС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ru-RU" dirty="0">
                <a:solidFill>
                  <a:schemeClr val="tx1"/>
                </a:solidFill>
              </a:rPr>
              <a:t>связь с методикой </a:t>
            </a:r>
            <a:r>
              <a:rPr lang="en-US" dirty="0">
                <a:solidFill>
                  <a:schemeClr val="tx1"/>
                </a:solidFill>
              </a:rPr>
              <a:t>PEFA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kern="0" dirty="0">
                <a:ln/>
                <a:solidFill>
                  <a:srgbClr val="00ADE4"/>
                </a:solidFill>
              </a:rPr>
              <a:t>Обследование системы бухучета в государственном секторе и публикация книги о региональных реформах в ЕЦА</a:t>
            </a:r>
            <a:r>
              <a:rPr lang="en-US" b="1" kern="0" dirty="0">
                <a:ln/>
                <a:solidFill>
                  <a:srgbClr val="00ADE4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Региональный опыт стран Латинской Америки и Карибского бассейна</a:t>
            </a:r>
            <a:endParaRPr lang="en-US" dirty="0">
              <a:solidFill>
                <a:schemeClr val="tx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b="1" kern="0" dirty="0">
                <a:ln/>
                <a:solidFill>
                  <a:srgbClr val="00ADE4"/>
                </a:solidFill>
              </a:rPr>
              <a:t>Технические замечания </a:t>
            </a:r>
            <a:r>
              <a:rPr lang="ru-RU" dirty="0">
                <a:solidFill>
                  <a:schemeClr val="tx1"/>
                </a:solidFill>
              </a:rPr>
              <a:t>о важнейших темах бухучета в государственном секторе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CE406-18DF-41D7-AE4C-AB33F591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2371725"/>
            <a:ext cx="3590925" cy="2876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186887" y="231776"/>
            <a:ext cx="7705947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Как обеспечить </a:t>
            </a:r>
            <a:r>
              <a:rPr lang="ru-RU" sz="1400" b="1" dirty="0">
                <a:solidFill>
                  <a:srgbClr val="00ADE4"/>
                </a:solidFill>
              </a:rPr>
              <a:t>политическую поддержку и ресурсы </a:t>
            </a:r>
            <a:r>
              <a:rPr lang="ru-RU" sz="1400" dirty="0">
                <a:solidFill>
                  <a:schemeClr val="tx1"/>
                </a:solidFill>
              </a:rPr>
              <a:t>для реформирования бухучета в государственном секторе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Законодательство и регулирование </a:t>
            </a:r>
            <a:r>
              <a:rPr lang="ru-RU" sz="1400" dirty="0">
                <a:solidFill>
                  <a:schemeClr val="tx1"/>
                </a:solidFill>
              </a:rPr>
              <a:t>бухучета в государственном секторе: передовая практика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Сходства и различия между </a:t>
            </a:r>
            <a:r>
              <a:rPr lang="ru-RU" sz="1400" b="1" dirty="0">
                <a:solidFill>
                  <a:srgbClr val="00ADE4"/>
                </a:solidFill>
              </a:rPr>
              <a:t>РСГФ и МСБУГС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в том числе обучение и обновление МСБУГС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ru-RU" sz="1400" dirty="0">
                <a:solidFill>
                  <a:schemeClr val="tx1"/>
                </a:solidFill>
              </a:rPr>
              <a:t>РСГФ2014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Последовательность внедрения </a:t>
            </a:r>
            <a:r>
              <a:rPr lang="ru-RU" sz="1400" dirty="0">
                <a:solidFill>
                  <a:schemeClr val="tx1"/>
                </a:solidFill>
              </a:rPr>
              <a:t>МСБУГС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горизонтальное в отличие от вертикального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Подходы и практика реформирования бухучета в государственном секторе на </a:t>
            </a:r>
            <a:r>
              <a:rPr lang="ru-RU" sz="1400" b="1" dirty="0">
                <a:solidFill>
                  <a:srgbClr val="00ADE4"/>
                </a:solidFill>
              </a:rPr>
              <a:t>субнациональном уровне</a:t>
            </a:r>
            <a:endParaRPr lang="en-US" sz="1400" b="1" dirty="0">
              <a:solidFill>
                <a:srgbClr val="00ADE4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Институциональные механизмы бухучета, например, аутсорсинг, частичный аутсорсинг, централизация, совместные услуги и пр. 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Учет по методу начислений: влияние на </a:t>
            </a:r>
            <a:r>
              <a:rPr lang="ru-RU" sz="1400" b="1" dirty="0">
                <a:solidFill>
                  <a:srgbClr val="00ADE4"/>
                </a:solidFill>
              </a:rPr>
              <a:t>бюджетную отчетность</a:t>
            </a:r>
            <a:r>
              <a:rPr lang="ru-RU" sz="1400" dirty="0">
                <a:solidFill>
                  <a:schemeClr val="tx1"/>
                </a:solidFill>
              </a:rPr>
              <a:t>, в том числе шаблоны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Бюджетирование по методу начислений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преимущества и недостатки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Как разрабатывать программы</a:t>
            </a:r>
            <a:r>
              <a:rPr lang="ru-RU" sz="1400" b="1" dirty="0">
                <a:solidFill>
                  <a:srgbClr val="00ADE4"/>
                </a:solidFill>
              </a:rPr>
              <a:t> финансовой и бюджетной грамотности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Информационные системы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включение бухучета в государственном секторе в ИСУГФ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Единый план счетов </a:t>
            </a:r>
            <a:r>
              <a:rPr lang="ru-RU" sz="1400" dirty="0">
                <a:solidFill>
                  <a:schemeClr val="tx1"/>
                </a:solidFill>
              </a:rPr>
              <a:t>для финансовой, бюджетной и фискальной отчетности, план счетов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Консолидация </a:t>
            </a:r>
            <a:r>
              <a:rPr lang="ru-RU" sz="1400" dirty="0">
                <a:solidFill>
                  <a:schemeClr val="tx1"/>
                </a:solidFill>
              </a:rPr>
              <a:t>на уровне ведомств и всего государственного сектора, в том числе государственных предприятий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Выявление, классификация и оценка </a:t>
            </a:r>
            <a:r>
              <a:rPr lang="ru-RU" sz="1400" b="1" dirty="0">
                <a:solidFill>
                  <a:srgbClr val="00ADE4"/>
                </a:solidFill>
              </a:rPr>
              <a:t>основных средств</a:t>
            </a:r>
            <a:r>
              <a:rPr lang="ru-RU" sz="1400" dirty="0">
                <a:solidFill>
                  <a:schemeClr val="tx1"/>
                </a:solidFill>
              </a:rPr>
              <a:t>, в том числе собственности, зданий и оборудования, объектов инфраструктуры, объектов исторического наследия, нематериальных активов и природных ресурсов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Признание доходов </a:t>
            </a:r>
            <a:r>
              <a:rPr lang="ru-RU" sz="1400" dirty="0">
                <a:solidFill>
                  <a:schemeClr val="tx1"/>
                </a:solidFill>
              </a:rPr>
              <a:t>от обменных и необменных операций</a:t>
            </a:r>
            <a:endParaRPr lang="en-US" sz="1400" dirty="0">
              <a:solidFill>
                <a:schemeClr val="tx1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0ADE4"/>
                </a:solidFill>
              </a:rPr>
              <a:t>Роль внутренних и внешних аудиторов </a:t>
            </a:r>
            <a:r>
              <a:rPr lang="ru-RU" sz="1400" dirty="0">
                <a:solidFill>
                  <a:schemeClr val="tx1"/>
                </a:solidFill>
              </a:rPr>
              <a:t>в поддержке реформ бухучета в государственном секторе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328DD-DC42-4F45-8E8B-D0A00C88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61" y="-3175"/>
            <a:ext cx="405917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6" y="3056733"/>
            <a:ext cx="3510834" cy="146764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PULSAR FINCOP: </a:t>
            </a:r>
            <a:r>
              <a:rPr lang="ru-RU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Сводный перечень приоритетных тем</a:t>
            </a:r>
            <a:endParaRPr lang="en-US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МФБ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: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в настоящее время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25%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государств предоставляют отчетность по методу начислений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ndes" panose="02000000000000000000" pitchFamily="50" charset="0"/>
              </a:rPr>
              <a:t>Source: </a:t>
            </a:r>
            <a:r>
              <a:rPr lang="en-GB" sz="1000" dirty="0">
                <a:solidFill>
                  <a:srgbClr val="000000"/>
                </a:solidFill>
                <a:latin typeface="Andes" panose="02000000000000000000" pitchFamily="50" charset="0"/>
              </a:rPr>
              <a:t>IFAC / CIPFA International Public Sector Financial Accountability Index (data from 150 countries).</a:t>
            </a:r>
            <a:endParaRPr lang="en-US" sz="1000" i="1" dirty="0">
              <a:solidFill>
                <a:srgbClr val="000000"/>
              </a:solidFill>
              <a:latin typeface="Andes" panose="020000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E827F-AE0C-4EED-8B02-6A721D099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5" t="18699" r="10387" b="8681"/>
          <a:stretch/>
        </p:blipFill>
        <p:spPr>
          <a:xfrm>
            <a:off x="1608472" y="1438733"/>
            <a:ext cx="8459454" cy="49586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01D6A9-7547-47BA-95C2-1E75947435EF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  <a:cs typeface="Arial" panose="020B0604020202020204" pitchFamily="34" charset="0"/>
              </a:rPr>
              <a:t>МФБ</a:t>
            </a:r>
            <a:r>
              <a:rPr lang="ru-RU" sz="2800" b="1" dirty="0"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: …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в течение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5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лет отчитываться по методу начислений будут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65%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государств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ndes" panose="02000000000000000000" pitchFamily="50" charset="0"/>
              </a:rPr>
              <a:t>Source: </a:t>
            </a:r>
            <a:r>
              <a:rPr lang="en-GB" sz="1000" dirty="0">
                <a:solidFill>
                  <a:srgbClr val="000000"/>
                </a:solidFill>
                <a:latin typeface="Andes" panose="02000000000000000000" pitchFamily="50" charset="0"/>
              </a:rPr>
              <a:t>IFAC / CIPFA International Public Sector Financial Accountability Index (data from 150 countries).</a:t>
            </a:r>
            <a:endParaRPr lang="en-US" sz="1000" i="1" dirty="0">
              <a:solidFill>
                <a:srgbClr val="000000"/>
              </a:solidFill>
              <a:latin typeface="Andes" panose="020000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27DCC5-6243-45D9-8712-E7DEA9A7E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7" t="19476" r="11765" b="7325"/>
          <a:stretch/>
        </p:blipFill>
        <p:spPr>
          <a:xfrm>
            <a:off x="2260769" y="1476375"/>
            <a:ext cx="8048705" cy="4920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5277F0-436D-409E-9AF8-DC6419B9CCDD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8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91e8d055dfca33c4ea808753389544ea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0da07daa456b817f870ba7903468dd06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74E3A-B762-4D8F-A202-F5D32663BA57}">
  <ds:schemaRefs>
    <ds:schemaRef ds:uri="http://schemas.openxmlformats.org/package/2006/metadata/core-properties"/>
    <ds:schemaRef ds:uri="eda4fd43-f936-4ced-9b4a-46c1ef7d5473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a3449fd-d373-417f-9c8d-cf261ce8b78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9B73C4-671F-4555-BA8A-43D9843925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F878F-B720-4A35-B518-30DF57C25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16391</TotalTime>
  <Words>1103</Words>
  <Application>Microsoft Office PowerPoint</Application>
  <PresentationFormat>Widescreen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Andes</vt:lpstr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Реформирование бухгалтерского учета в государственном секторе в странах Латинской Америки: основные выводы и тенденции</vt:lpstr>
      <vt:lpstr>FOCAL</vt:lpstr>
      <vt:lpstr>FOTEGAL</vt:lpstr>
      <vt:lpstr>CReCER</vt:lpstr>
      <vt:lpstr>PULSAR FINCOP: возможности для взаимодействия</vt:lpstr>
      <vt:lpstr>PULSAR FINCOP: Сводный перечень приоритетных тем</vt:lpstr>
      <vt:lpstr>МФБ: в настоящее время 25% государств предоставляют отчетность по методу начислений …</vt:lpstr>
      <vt:lpstr>МФБ : …в течение 5 лет отчитываться по методу начислений будут 65% государств</vt:lpstr>
      <vt:lpstr>Международный совет по МСБУГС: текущая программа работы</vt:lpstr>
      <vt:lpstr>Международный совет по МСБУГС: программа исследований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Anthony Roscitt</dc:creator>
  <cp:lastModifiedBy>Galina S. Kuznetsova</cp:lastModifiedBy>
  <cp:revision>254</cp:revision>
  <cp:lastPrinted>2019-10-09T13:53:35Z</cp:lastPrinted>
  <dcterms:created xsi:type="dcterms:W3CDTF">2017-02-15T15:20:45Z</dcterms:created>
  <dcterms:modified xsi:type="dcterms:W3CDTF">2019-11-10T15:07:57Z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