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32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Maria Rossi" initials="IMR" lastIdx="1" clrIdx="0"/>
  <p:cmAuthor id="2" name="Michael Anthony Roscitt" initials="M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4"/>
    <a:srgbClr val="00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1" autoAdjust="0"/>
    <p:restoredTop sz="92865" autoAdjust="0"/>
  </p:normalViewPr>
  <p:slideViewPr>
    <p:cSldViewPr snapToGrid="0">
      <p:cViewPr>
        <p:scale>
          <a:sx n="90" d="100"/>
          <a:sy n="90" d="100"/>
        </p:scale>
        <p:origin x="-60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5A90-F0A8-4C5D-B42A-503089DF5C6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F1A6-7B36-4E9F-9290-0229187F4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7F1A6-7B36-4E9F-9290-0229187F422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599-9F80-460B-B94F-B6EF8649A4DA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64CE-F617-42CD-A3DF-D790E2AED628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16B7-C501-4088-94A8-EDDCB1138907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8A12-4480-45B8-9DB6-05D5D38A3FC7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8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7665-6472-4039-A2C9-7D9D7701BE1E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9B8C-5669-4608-AC05-7B7DE30BF897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3A7B-60A4-44E9-8121-8BC2F52FA67E}" type="datetime1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C2A2-F4E8-4FA3-AF04-0B7A6E20C0F8}" type="datetime1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147B-8DC7-4211-BB89-703EFBEAEB3C}" type="datetime1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8C9C-659C-4ED9-BA19-09FCC40AE0A5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C3FE6-1ED6-476E-8426-E320EDB2A660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2449-50EC-4A08-A8CF-051F227D56D0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41B1-616D-4889-929A-236C9889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1" y="4186987"/>
            <a:ext cx="12192000" cy="272715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-1"/>
            <a:ext cx="12192000" cy="4186988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2316" y="770054"/>
            <a:ext cx="997819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500" dirty="0">
                <a:solidFill>
                  <a:schemeClr val="bg1"/>
                </a:solidFill>
              </a:rPr>
              <a:t>Iskustvo Latinske Amerike i PULSAR-ove Zajednice prakse za financijsko izvještavanje (FINCOP)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91" y="2124884"/>
            <a:ext cx="109152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Sjednica TCOP-ove Tematske skupine PEMPAL-a za računovodstvo i izvještavanje u javnom sektoru</a:t>
            </a:r>
          </a:p>
          <a:p>
            <a:pPr algn="ctr"/>
            <a:r>
              <a:rPr lang="hr-HR" sz="2200" dirty="0">
                <a:solidFill>
                  <a:schemeClr val="bg1"/>
                </a:solidFill>
              </a:rPr>
              <a:t>Moskva, Rusija – 23. – 25. listopada 2019.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hr-HR" sz="2200" dirty="0" err="1">
                <a:solidFill>
                  <a:schemeClr val="bg1"/>
                </a:solidFill>
              </a:rPr>
              <a:t>Dmitri</a:t>
            </a:r>
            <a:r>
              <a:rPr lang="hr-HR" sz="2200" dirty="0">
                <a:solidFill>
                  <a:schemeClr val="bg1"/>
                </a:solidFill>
              </a:rPr>
              <a:t> </a:t>
            </a:r>
            <a:r>
              <a:rPr lang="hr-HR" sz="2200" dirty="0" err="1">
                <a:solidFill>
                  <a:schemeClr val="bg1"/>
                </a:solidFill>
              </a:rPr>
              <a:t>Gourfinkel</a:t>
            </a:r>
            <a:r>
              <a:rPr lang="hr-HR" sz="2200" dirty="0">
                <a:solidFill>
                  <a:schemeClr val="bg1"/>
                </a:solidFill>
              </a:rPr>
              <a:t>, </a:t>
            </a:r>
            <a:r>
              <a:rPr lang="hr-HR" sz="2200" dirty="0" err="1">
                <a:solidFill>
                  <a:schemeClr val="bg1"/>
                </a:solidFill>
              </a:rPr>
              <a:t>suvoditelj</a:t>
            </a:r>
            <a:r>
              <a:rPr lang="hr-HR" sz="2200" dirty="0">
                <a:solidFill>
                  <a:schemeClr val="bg1"/>
                </a:solidFill>
              </a:rPr>
              <a:t> radnog tima PULSAR-ova FINCOP-a </a:t>
            </a:r>
          </a:p>
          <a:p>
            <a:pPr algn="ctr"/>
            <a:r>
              <a:rPr lang="hr-HR" sz="2200" dirty="0">
                <a:solidFill>
                  <a:schemeClr val="bg1"/>
                </a:solidFill>
              </a:rPr>
              <a:t>Viši stručnjak za financijsko upravljanje, Svjetska banka</a:t>
            </a:r>
          </a:p>
          <a:p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192844" y="5877168"/>
            <a:ext cx="477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>
                <a:solidFill>
                  <a:srgbClr val="002345"/>
                </a:solidFill>
              </a:rPr>
              <a:t>24. listopada 2019.</a:t>
            </a:r>
          </a:p>
        </p:txBody>
      </p:sp>
      <p:pic>
        <p:nvPicPr>
          <p:cNvPr id="10" name="Picture 2" descr="http://www.freelogovectors.net/wp-content/uploads/2016/12/world_ban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5971295"/>
            <a:ext cx="2213560" cy="4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9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IPSASB: Trenutačni radni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>
                <a:extLst>
                  <a:ext uri="{FF2B5EF4-FFF2-40B4-BE49-F238E27FC236}">
                    <a16:creationId xmlns="" xmlns:a16="http://schemas.microsoft.com/office/drawing/2014/main" id="{5E2976B7-08D8-4FE6-A4C2-0567219733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3149284"/>
                  </p:ext>
                </p:extLst>
              </p:nvPr>
            </p:nvGraphicFramePr>
            <p:xfrm>
              <a:off x="495300" y="1466851"/>
              <a:ext cx="10344150" cy="5092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401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84221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71792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618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dirty="0">
                              <a:latin typeface="+mn-lt"/>
                            </a:rPr>
                            <a:t>Projekt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>
                              <a:latin typeface="+mn-lt"/>
                            </a:rPr>
                            <a:t>Specifično za javni sektor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>
                              <a:latin typeface="+mn-lt"/>
                            </a:rPr>
                            <a:t>Usklađenost </a:t>
                          </a:r>
                          <a:br>
                            <a:rPr lang="hr-HR" sz="1600">
                              <a:latin typeface="+mn-lt"/>
                            </a:rPr>
                          </a:br>
                          <a:r>
                            <a:rPr lang="hr-HR" sz="1600">
                              <a:latin typeface="+mn-lt"/>
                            </a:rPr>
                            <a:t>s MSFI-jem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Prihod</a:t>
                          </a:r>
                          <a:b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prihod s obvezom na činidbu (usklađeno s MSFI-jem 15)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prihod bez obveze na činidbu (ažuriranje IPSAS-a 23)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1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  <a:t/>
                          </a:r>
                          <a:br>
                            <a:rPr kumimoji="0" lang="hr-HR" sz="1600" b="0" i="1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/>
                                  </a:rPr>
                                  <m:t>ED</m:t>
                                </m:r>
                                <m:r>
                                  <a:rPr kumimoji="0" lang="en-GB" sz="16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/>
                                  </a:rPr>
                                  <m:t> 70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/>
                                  </a:rPr>
                                  <m:t>ED</m:t>
                                </m:r>
                                <m:r>
                                  <a:rPr kumimoji="0" lang="en-GB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/>
                                  </a:rPr>
                                  <m:t> 71</m:t>
                                </m:r>
                              </m:oMath>
                            </m:oMathPara>
                          </a14:m>
                          <a:endParaRPr kumimoji="0" lang="hr-HR" sz="1600" b="0" i="1" u="none" strike="noStrike" cap="none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uLnTx/>
                            <a:uFillTx/>
                            <a:latin typeface="+mn-lt"/>
                            <a:ea typeface="+mn-ea"/>
                            <a:cs typeface="+mn-cs"/>
                            <a:sym typeface="Wingding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97427446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Nerazmjenski rashodi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troškovi transfera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kolektivne i individualne usluge (izmjena IPSAS-a 19)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 rtl="0"/>
                          <a:endParaRPr lang="en-GB" sz="1600" b="0" i="1" dirty="0">
                            <a:solidFill>
                              <a:schemeClr val="tx1"/>
                            </a:solidFill>
                            <a:latin typeface="+mn-lt"/>
                            <a:sym typeface="Wingding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Wingdings"/>
                                </a:rPr>
                                <m:t>ED</m:t>
                              </m:r>
                              <m:r>
                                <a:rPr lang="en-GB" sz="16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Wingdings"/>
                                </a:rPr>
                                <m:t> 72</m:t>
                              </m:r>
                            </m:oMath>
                          </a14:m>
                          <a:r>
                            <a:rPr lang="hr-HR" sz="1600" b="0" i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  <a:t>  </a:t>
                          </a:r>
                          <a:br>
                            <a:rPr lang="hr-HR" sz="1600" b="0" i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</a:br>
                          <a:r>
                            <a:rPr lang="hr-HR" sz="1600" b="0" i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Wingdings"/>
                            </a:rPr>
                            <a:t>IPSAS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i="1">
                              <a:solidFill>
                                <a:schemeClr val="tx1"/>
                              </a:solidFill>
                              <a:latin typeface="+mn-lt"/>
                              <a:sym typeface="Wingdings"/>
                            </a:rPr>
                            <a:t/>
                          </a:r>
                          <a:br>
                            <a:rPr lang="hr-HR" sz="1600" i="1">
                              <a:solidFill>
                                <a:schemeClr val="tx1"/>
                              </a:solidFill>
                              <a:latin typeface="+mn-lt"/>
                              <a:sym typeface="Wingding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hr-HR" sz="1600" i="1">
                            <a:solidFill>
                              <a:schemeClr val="tx1"/>
                            </a:solidFill>
                            <a:latin typeface="+mn-lt"/>
                            <a:sym typeface="Wingding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Mjerenje javnog sektora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CP</m:t>
                                </m:r>
                                <m:r>
                                  <a:rPr lang="en-GB" sz="1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ED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13017134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Baština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610199531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Infrastrukturna imovina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780440358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Zakupi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57622352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Financijski instrumenti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GB" sz="16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Wingdings"/>
                                </a:rPr>
                                <m:t>ED</m:t>
                              </m:r>
                              <m:r>
                                <a:rPr kumimoji="0" lang="en-GB" sz="16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Wingdings"/>
                                </a:rPr>
                                <m:t> 69</m:t>
                              </m:r>
                            </m:oMath>
                          </a14:m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/IPSAS 41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78921959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 dirty="0"/>
                            <a:t>Prirodni resursi (izvršeno)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87672913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 dirty="0"/>
                            <a:t>Ograničen pregled konceptualnog okvira (izvršeno)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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6012490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>
                <a:extLst>
                  <a:ext uri="{FF2B5EF4-FFF2-40B4-BE49-F238E27FC236}">
                    <a16:creationId xmlns:a16="http://schemas.microsoft.com/office/drawing/2014/main" id="{5E2976B7-08D8-4FE6-A4C2-0567219733E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3149284"/>
                  </p:ext>
                </p:extLst>
              </p:nvPr>
            </p:nvGraphicFramePr>
            <p:xfrm>
              <a:off x="495300" y="1466851"/>
              <a:ext cx="10344150" cy="5092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4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422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8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 dirty="0">
                              <a:latin typeface="+mn-lt"/>
                            </a:rPr>
                            <a:t>Projekt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>
                              <a:latin typeface="+mn-lt"/>
                            </a:rPr>
                            <a:t>Specifično za javni sektor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600">
                              <a:latin typeface="+mn-lt"/>
                            </a:rPr>
                            <a:t>Usklađenost </a:t>
                          </a:r>
                          <a:br>
                            <a:rPr lang="hr-HR" sz="1600">
                              <a:latin typeface="+mn-lt"/>
                            </a:rPr>
                          </a:br>
                          <a:r>
                            <a:rPr lang="hr-HR" sz="1600">
                              <a:latin typeface="+mn-lt"/>
                            </a:rPr>
                            <a:t>s MSFI-jem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Prihod</a:t>
                          </a:r>
                          <a:b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prihod s obvezom na činidbu (usklađeno s MSFI-jem 15)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prihod bez obveze na činidbu (ažuriranje IPSAS-a 23)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71528" r="-94702" b="-4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71528" r="-1418" b="-415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4274460"/>
                      </a:ext>
                    </a:extLst>
                  </a:tr>
                  <a:tr h="879013">
                    <a:tc>
                      <a:txBody>
                        <a:bodyPr/>
                        <a:lstStyle/>
                        <a:p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Nerazmjenski rashodi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troškovi transfera</a:t>
                          </a:r>
                        </a:p>
                        <a:p>
                          <a:pPr marL="0" indent="0">
                            <a:buFontTx/>
                            <a:buNone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kolektivne i individualne usluge (izmjena IPSAS-a 19)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71528" r="-94702" b="-315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71528" r="-1418" b="-315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Mjerenje javnog sektora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610938" r="-94702" b="-6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610938" r="-1418" b="-6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17134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>
                              <a:solidFill>
                                <a:schemeClr val="tx1"/>
                              </a:solidFill>
                              <a:latin typeface="+mn-lt"/>
                            </a:rPr>
                            <a:t>Baština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710938" r="-94702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0199531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Infrastrukturna imovina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823810" r="-94702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0440358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Zakupi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909375" r="-9470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909375" r="-1418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22352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r-HR" sz="1600" b="0" i="0" u="none" strike="noStrike" cap="none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Financijski instrumenti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009375" r="-9470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009375" r="-1418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9219592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 dirty="0"/>
                            <a:t>Prirodni resursi (izvršeno)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126984" r="-94702" b="-1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482" t="-1126984" r="-1418" b="-115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6729130"/>
                      </a:ext>
                    </a:extLst>
                  </a:tr>
                  <a:tr h="387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600" dirty="0"/>
                            <a:t>Ograničen pregled konceptualnog okvira (izvršeno)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9205" t="-1207813" r="-94702" b="-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12490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6A2066-0BC4-4F9A-AA6C-BD1A85ED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529" y="419067"/>
            <a:ext cx="1513341" cy="6389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8C438E-567C-448A-A332-2DBE1CFF8D2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IPSASB: </a:t>
            </a:r>
            <a:r>
              <a:rPr lang="hr-HR" sz="2800" b="1" dirty="0">
                <a:latin typeface="+mn-lt"/>
                <a:cs typeface="Arial" panose="020B0604020202020204" pitchFamily="34" charset="0"/>
              </a:rPr>
              <a:t>Istraživački program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861698"/>
            <a:ext cx="6987119" cy="47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rgbClr val="00ADE4"/>
                </a:solidFill>
              </a:rPr>
              <a:t>Projekti odabrani</a:t>
            </a:r>
            <a:r>
              <a:rPr lang="en-GB" b="1" dirty="0">
                <a:solidFill>
                  <a:srgbClr val="00ADE4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za istraživanje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diskontne stope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izvještavanje o razlici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izlaganje o financijskim izvještajima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porezni rashodi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/>
                </a:solidFill>
              </a:rPr>
              <a:t>IPSASB </a:t>
            </a:r>
            <a:r>
              <a:rPr lang="hr-HR" dirty="0">
                <a:solidFill>
                  <a:schemeClr val="tx1"/>
                </a:solidFill>
              </a:rPr>
              <a:t>za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rgbClr val="00ADE4"/>
                </a:solidFill>
              </a:rPr>
              <a:t>pojednostavnjenje</a:t>
            </a:r>
            <a:r>
              <a:rPr lang="hr-HR" dirty="0">
                <a:solidFill>
                  <a:schemeClr val="tx1"/>
                </a:solidFill>
              </a:rPr>
              <a:t>,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a ne za provedbu samog istraživanja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Rok za dovršetak istraživanja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hr-HR" dirty="0">
                <a:solidFill>
                  <a:schemeClr val="tx1"/>
                </a:solidFill>
              </a:rPr>
              <a:t>analize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jest </a:t>
            </a:r>
            <a:r>
              <a:rPr lang="hr-HR" b="1" dirty="0">
                <a:solidFill>
                  <a:schemeClr val="tx1"/>
                </a:solidFill>
              </a:rPr>
              <a:t>do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rgbClr val="00ADE4"/>
                </a:solidFill>
              </a:rPr>
              <a:t>sredine </a:t>
            </a:r>
            <a:r>
              <a:rPr lang="en-GB" b="1" dirty="0">
                <a:solidFill>
                  <a:srgbClr val="00ADE4"/>
                </a:solidFill>
              </a:rPr>
              <a:t>2020</a:t>
            </a:r>
            <a:r>
              <a:rPr lang="hr-HR" b="1" dirty="0">
                <a:solidFill>
                  <a:srgbClr val="00ADE4"/>
                </a:solidFill>
              </a:rPr>
              <a:t>.</a:t>
            </a:r>
            <a:r>
              <a:rPr lang="en-GB" b="1" dirty="0">
                <a:solidFill>
                  <a:srgbClr val="00ADE4"/>
                </a:solidFill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Potrebni su </a:t>
            </a:r>
            <a:r>
              <a:rPr lang="hr-HR" b="1" dirty="0">
                <a:solidFill>
                  <a:srgbClr val="00ADE4"/>
                </a:solidFill>
              </a:rPr>
              <a:t>v</a:t>
            </a:r>
            <a:r>
              <a:rPr lang="en-GB" b="1" dirty="0" err="1">
                <a:solidFill>
                  <a:srgbClr val="00ADE4"/>
                </a:solidFill>
              </a:rPr>
              <a:t>ol</a:t>
            </a:r>
            <a:r>
              <a:rPr lang="hr-HR" b="1" dirty="0" err="1">
                <a:solidFill>
                  <a:srgbClr val="00ADE4"/>
                </a:solidFill>
              </a:rPr>
              <a:t>onteri</a:t>
            </a:r>
            <a:r>
              <a:rPr lang="en-GB" b="1" dirty="0">
                <a:solidFill>
                  <a:srgbClr val="00ADE4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koji će voditi istraživačke skupine ili u njima sudjelovati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F17326-685F-4422-A096-D52AF19CEB5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755EFC-1452-4F9B-867A-AC672277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29" y="419067"/>
            <a:ext cx="1513341" cy="638966"/>
          </a:xfrm>
          <a:prstGeom prst="rect">
            <a:avLst/>
          </a:prstGeom>
        </p:spPr>
      </p:pic>
      <p:pic>
        <p:nvPicPr>
          <p:cNvPr id="1026" name="Picture 2" descr="Image result for Research">
            <a:extLst>
              <a:ext uri="{FF2B5EF4-FFF2-40B4-BE49-F238E27FC236}">
                <a16:creationId xmlns="" xmlns:a16="http://schemas.microsoft.com/office/drawing/2014/main" id="{095B5BDD-818E-4105-A290-9A139250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05" y="2036844"/>
            <a:ext cx="5339256" cy="26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Reforme PSA-a u Latinskoj Americi: glavni zaključci i trendovi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7082215" cy="500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Neizravno donošenje </a:t>
            </a: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IPSAS-a s pomoću razvoja nacionalnih standarda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Uloga </a:t>
            </a: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pravnog okvira i institucionalnih modela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>
                <a:latin typeface="+mn-lt"/>
                <a:cs typeface="Arial" panose="020B0604020202020204" pitchFamily="34" charset="0"/>
              </a:rPr>
              <a:t>Zahtjevno</a:t>
            </a: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je postići stopostotnu </a:t>
            </a: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usklađenost </a:t>
            </a: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 IPSAS-om: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regulatorne razlike (posljedica neizravne provedbe)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poteškoće u provedbi na razini subjekta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izazovi u konsolidaciji: upotreba različitih računovodstvenih okvira („mješovita skupina”)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Snažna povezanost s upotrebom </a:t>
            </a: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IFMIS-a </a:t>
            </a: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(interno i COTS)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Posljedice za </a:t>
            </a: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proračunski sustav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Upravljanje promjenama </a:t>
            </a: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ulaganje napora u edukaciju</a:t>
            </a:r>
          </a:p>
          <a:p>
            <a:pPr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Provedba IPSAS-a višegodišnji je projekt: </a:t>
            </a:r>
            <a:r>
              <a:rPr lang="hr-HR" b="1">
                <a:solidFill>
                  <a:srgbClr val="00ADE4"/>
                </a:solidFill>
                <a:latin typeface="+mn-lt"/>
                <a:cs typeface="Arial" panose="020B0604020202020204" pitchFamily="34" charset="0"/>
              </a:rPr>
              <a:t>5 – 8 godina</a:t>
            </a:r>
          </a:p>
        </p:txBody>
      </p:sp>
      <p:pic>
        <p:nvPicPr>
          <p:cNvPr id="11" name="Grafik 1">
            <a:extLst>
              <a:ext uri="{FF2B5EF4-FFF2-40B4-BE49-F238E27FC236}">
                <a16:creationId xmlns="" xmlns:a16="http://schemas.microsoft.com/office/drawing/2014/main" id="{D25C4C73-4D80-4DD7-B281-994C56F8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74" y="1306840"/>
            <a:ext cx="4293628" cy="55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FOCAL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363990"/>
            <a:ext cx="6987119" cy="5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FOCAL: </a:t>
            </a:r>
            <a:r>
              <a:rPr lang="hr-HR" sz="1900">
                <a:solidFill>
                  <a:schemeClr val="tx1"/>
                </a:solidFill>
              </a:rPr>
              <a:t>Forum glavnih računovođa Latinske Amerike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Osnutak: </a:t>
            </a:r>
            <a:r>
              <a:rPr lang="hr-HR" sz="1900">
                <a:solidFill>
                  <a:schemeClr val="tx1"/>
                </a:solidFill>
              </a:rPr>
              <a:t>18. – 19. studenoga 2014., u Santiagu u Čileu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17 zemalja članica: </a:t>
            </a:r>
            <a:r>
              <a:rPr lang="hr-HR" sz="1900">
                <a:solidFill>
                  <a:schemeClr val="tx1"/>
                </a:solidFill>
              </a:rPr>
              <a:t>Argentina, Bolivija, Brazil, Čile, Kolumbija, Kostarika, Ekvador, Salvador, Gvatemala, Honduras, Meksiko, Nikaragva, Panama, Paragvaj, Peru, Dominikanska Republika, Urugvaj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Razvojni partneri</a:t>
            </a:r>
            <a:r>
              <a:rPr lang="hr-HR" sz="1900" b="1">
                <a:ln/>
                <a:solidFill>
                  <a:schemeClr val="tx1"/>
                </a:solidFill>
              </a:rPr>
              <a:t>: </a:t>
            </a:r>
            <a:r>
              <a:rPr lang="hr-HR" sz="1900">
                <a:solidFill>
                  <a:schemeClr val="tx1"/>
                </a:solidFill>
              </a:rPr>
              <a:t>WB, MMF i IADB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Strateški cilj: </a:t>
            </a:r>
            <a:r>
              <a:rPr lang="hr-HR" sz="1900">
                <a:solidFill>
                  <a:schemeClr val="tx1"/>
                </a:solidFill>
              </a:rPr>
              <a:t>promicati razvoj i jačanje PSA-a kao jezika transparentnosti i odgovornosti u zemljama Latinske Amerike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Organizacija računovodstvene funkcije: </a:t>
            </a:r>
            <a:r>
              <a:rPr lang="hr-HR" sz="1900">
                <a:solidFill>
                  <a:schemeClr val="tx1"/>
                </a:solidFill>
              </a:rPr>
              <a:t>u sklopu MF-a, VRI-ja ili neovisna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Glave teme za raspravu: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strategija i praćenje provedbe IPSAS-a;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konsolidacija financijskih izvještaja;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upravljanje dugotrajnom imovinom i njezino vrednovanje;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priznavanje poreznih prihoda;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provedba IFMIS-a;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financijsko i fiskalno izvještavanje.</a:t>
            </a:r>
          </a:p>
        </p:txBody>
      </p:sp>
      <p:pic>
        <p:nvPicPr>
          <p:cNvPr id="7" name="Imagen 12" descr="logofocal-01.png">
            <a:extLst>
              <a:ext uri="{FF2B5EF4-FFF2-40B4-BE49-F238E27FC236}">
                <a16:creationId xmlns="" xmlns:a16="http://schemas.microsoft.com/office/drawing/2014/main" id="{6F665533-A909-4FF3-84E5-B2B1F54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412" y="2548500"/>
            <a:ext cx="4783588" cy="20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FOTEGAL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6987119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FOTEGAL: </a:t>
            </a:r>
            <a:r>
              <a:rPr lang="hr-HR" sz="1900">
                <a:solidFill>
                  <a:schemeClr val="tx1"/>
                </a:solidFill>
              </a:rPr>
              <a:t>Forum glavnih rizničara Latinske Amerike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Osnutak: </a:t>
            </a:r>
            <a:r>
              <a:rPr lang="hr-HR" sz="1900">
                <a:solidFill>
                  <a:schemeClr val="tx1"/>
                </a:solidFill>
              </a:rPr>
              <a:t>15. – 16. travnja 2010., u Limi u Peruu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17 zemalja članica: </a:t>
            </a:r>
            <a:r>
              <a:rPr lang="hr-HR" sz="1900">
                <a:solidFill>
                  <a:schemeClr val="tx1"/>
                </a:solidFill>
              </a:rPr>
              <a:t>Argentina, Bolivija, Brazil, Čile, Kolumbija, Kostarika, Ekvador, Salvador, Gvatemala, Honduras, Meksiko, Nikaragva, Panama, Paragvaj, Peru, Dominikanska Republika, Urugvaj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Razvojni partneri: </a:t>
            </a:r>
            <a:r>
              <a:rPr lang="hr-HR" sz="1900">
                <a:solidFill>
                  <a:schemeClr val="tx1"/>
                </a:solidFill>
              </a:rPr>
              <a:t>WB, MMF i IADB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Strateški cilj: </a:t>
            </a:r>
            <a:r>
              <a:rPr lang="hr-HR" sz="1900">
                <a:solidFill>
                  <a:schemeClr val="tx1"/>
                </a:solidFill>
              </a:rPr>
              <a:t>promicati institucionalnu koordinaciju između zemalja članica kako bi se unaprijedili izrada i jačanje javnih politika povezanih s funkcijom riznice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Organizacija funkcije riznice: </a:t>
            </a:r>
            <a:r>
              <a:rPr lang="hr-HR" sz="1900">
                <a:solidFill>
                  <a:schemeClr val="tx1"/>
                </a:solidFill>
              </a:rPr>
              <a:t>u okviru MF-a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900" b="1">
                <a:ln/>
                <a:solidFill>
                  <a:srgbClr val="00ADE4"/>
                </a:solidFill>
              </a:rPr>
              <a:t>Glave teme za raspravu: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upravljanje plaćanjima i prikupljanje prihoda;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upravljanje novčanim sredstvima;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upravljanje imovinom i obvezama;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fiskalni rizici;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900">
                <a:solidFill>
                  <a:schemeClr val="tx1"/>
                </a:solidFill>
              </a:rPr>
              <a:t>suradnja između riznice, računovodstva, tima za planiranje proračuna i tima za upravljanje dugom</a:t>
            </a:r>
          </a:p>
        </p:txBody>
      </p:sp>
      <p:pic>
        <p:nvPicPr>
          <p:cNvPr id="8" name="Picture 2" descr="http://tgn.mef.gub.uy/innovaportal/file/25399/3/logo-fotegal.png">
            <a:extLst>
              <a:ext uri="{FF2B5EF4-FFF2-40B4-BE49-F238E27FC236}">
                <a16:creationId xmlns="" xmlns:a16="http://schemas.microsoft.com/office/drawing/2014/main" id="{8916EE1A-8F41-40A7-8163-E7C41784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78" y="2383413"/>
            <a:ext cx="4379422" cy="20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C4801BC-30CA-4B0E-91C1-53591A8F4519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CReCER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428750"/>
            <a:ext cx="6987119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800" b="1">
                <a:ln/>
                <a:solidFill>
                  <a:srgbClr val="00ADE4"/>
                </a:solidFill>
              </a:rPr>
              <a:t>CReCER: </a:t>
            </a:r>
            <a:r>
              <a:rPr lang="hr-HR" sz="1800">
                <a:solidFill>
                  <a:schemeClr val="tx1"/>
                </a:solidFill>
              </a:rPr>
              <a:t>Računovodstvo i odgovornost za regionalni gospodarski rast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800" b="1">
                <a:ln/>
                <a:solidFill>
                  <a:srgbClr val="00ADE4"/>
                </a:solidFill>
              </a:rPr>
              <a:t>Prva konferencija: </a:t>
            </a:r>
            <a:r>
              <a:rPr lang="hr-HR" sz="1800">
                <a:solidFill>
                  <a:schemeClr val="tx1"/>
                </a:solidFill>
              </a:rPr>
              <a:t>13. – 15. lipnja 2007., u Ciudadu de Méxicu u Meksiku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800" b="1">
                <a:ln/>
                <a:solidFill>
                  <a:srgbClr val="00ADE4"/>
                </a:solidFill>
              </a:rPr>
              <a:t>Do sad 10 konferencija: </a:t>
            </a:r>
            <a:r>
              <a:rPr lang="hr-HR" sz="1800">
                <a:solidFill>
                  <a:schemeClr val="tx1"/>
                </a:solidFill>
              </a:rPr>
              <a:t>Meksiko (2007.), Salvador (2008.), Brazil (2009.), Panama (2010.), Argentina (2011.), Nikaragva (2012.), Kolumbija (2013.), Ekvador (2015.), Meksiko (2017.), Kostarika (2019.)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800" b="1">
                <a:ln/>
                <a:solidFill>
                  <a:srgbClr val="00ADE4"/>
                </a:solidFill>
              </a:rPr>
              <a:t>Razvojni partneri: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Globalna razina: WB, IADB, IFAC i GPPC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Regionalna razina: AIC, OLACEFS, GLENIF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Lokalna razina: MF, SAI, PAO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800" b="1">
                <a:ln/>
                <a:solidFill>
                  <a:srgbClr val="00ADE4"/>
                </a:solidFill>
              </a:rPr>
              <a:t>Strateški cilj: </a:t>
            </a:r>
            <a:r>
              <a:rPr lang="hr-HR" sz="1800">
                <a:solidFill>
                  <a:schemeClr val="tx1"/>
                </a:solidFill>
              </a:rPr>
              <a:t>razmjenom znanja, suradnjom i umrežavanjem podržavati trud koji se ulaže u poboljšanje sveukupnog financijskog izvještavanja u javnom i privatnom sektoru i okvira odgovornosti te time potaknuti gospodarski rast i razvoj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r-HR" sz="1800" b="1">
                <a:ln/>
                <a:solidFill>
                  <a:srgbClr val="00ADE4"/>
                </a:solidFill>
              </a:rPr>
              <a:t>Glave teme za raspravu: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računovodstvo i izvještavanje u javnom i privatnom sektoru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transparentnost i odgovornost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jačanje PAO-a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>
                <a:solidFill>
                  <a:schemeClr val="tx1"/>
                </a:solidFill>
              </a:rPr>
              <a:t>e-Vlada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4E8F80-6033-42F1-A581-A431CE9A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37" y="2164080"/>
            <a:ext cx="4429298" cy="1963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4F37C0-9ADF-4D6B-A992-D2A4DB583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5627624"/>
            <a:ext cx="5829300" cy="1047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6DDE378-2CBC-40EA-A3AF-15F58C2BC057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PULSAR-ov FINCOP: mogućnosti suradnje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21293" y="1861698"/>
            <a:ext cx="6987119" cy="47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hr-HR" b="1">
                <a:ln/>
                <a:solidFill>
                  <a:srgbClr val="00ADE4"/>
                </a:solidFill>
              </a:rPr>
              <a:t>Zajednički sastanci </a:t>
            </a:r>
            <a:r>
              <a:rPr lang="hr-HR"/>
              <a:t>radi</a:t>
            </a:r>
            <a:r>
              <a:rPr lang="hr-HR">
                <a:solidFill>
                  <a:schemeClr val="tx1"/>
                </a:solidFill>
              </a:rPr>
              <a:t> rasprave o zajedničkim temama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b="1">
                <a:ln/>
                <a:solidFill>
                  <a:srgbClr val="00ADE4"/>
                </a:solidFill>
              </a:rPr>
              <a:t>Metodologijom za procjenu okvira za računovodstvo u javnom sektoru (alat PAFA/REPF II) </a:t>
            </a:r>
            <a:r>
              <a:rPr lang="hr-HR">
                <a:solidFill>
                  <a:schemeClr val="tx1"/>
                </a:solidFill>
              </a:rPr>
              <a:t>procjenjuje se jaz između PSA-a i IPSAS-a određene zemlje + povezanost s metodologijom PEFA-e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b="1">
                <a:ln/>
                <a:solidFill>
                  <a:srgbClr val="00ADE4"/>
                </a:solidFill>
              </a:rPr>
              <a:t>Anketa o pregledu PSA-a i knjiga o regionalnim reformama PSA-a u Europi i srednjoj Aziji </a:t>
            </a:r>
            <a:r>
              <a:rPr lang="hr-HR">
                <a:solidFill>
                  <a:schemeClr val="tx1"/>
                </a:solidFill>
              </a:rPr>
              <a:t>Iskustvo zemalja Latinske Amerike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b="1">
                <a:ln/>
                <a:solidFill>
                  <a:srgbClr val="00ADE4"/>
                </a:solidFill>
              </a:rPr>
              <a:t>Tehnička izvješća </a:t>
            </a:r>
            <a:r>
              <a:rPr lang="hr-HR">
                <a:ln/>
                <a:solidFill>
                  <a:schemeClr val="tx1"/>
                </a:solidFill>
              </a:rPr>
              <a:t>o ključnim temama povezanima s PSA-om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FCE406-18DF-41D7-AE4C-AB33F5911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7" y="2371725"/>
            <a:ext cx="3590925" cy="2876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1F17326-685F-4422-A096-D52AF19CEB51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EE43376-70C2-4FED-AA4F-41097587795F}"/>
              </a:ext>
            </a:extLst>
          </p:cNvPr>
          <p:cNvSpPr txBox="1">
            <a:spLocks/>
          </p:cNvSpPr>
          <p:nvPr/>
        </p:nvSpPr>
        <p:spPr bwMode="auto">
          <a:xfrm>
            <a:off x="4186887" y="231776"/>
            <a:ext cx="7705947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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panose="05020102010507070707" pitchFamily="18" charset="2"/>
              <a:buChar char="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Kako osigurati </a:t>
            </a:r>
            <a:r>
              <a:rPr lang="hr-HR" sz="1650" b="1" dirty="0">
                <a:solidFill>
                  <a:srgbClr val="00ADE4"/>
                </a:solidFill>
              </a:rPr>
              <a:t>političku podršku i sredstva </a:t>
            </a:r>
            <a:r>
              <a:rPr lang="hr-HR" sz="1650" dirty="0">
                <a:solidFill>
                  <a:schemeClr val="tx1"/>
                </a:solidFill>
              </a:rPr>
              <a:t>za reforme PSA-a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Zakonodavstvo i propisi </a:t>
            </a:r>
            <a:r>
              <a:rPr lang="hr-HR" sz="1650" dirty="0">
                <a:solidFill>
                  <a:schemeClr val="tx1"/>
                </a:solidFill>
              </a:rPr>
              <a:t>o PSA-u: dobre prakse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Sličnosti i razlike između </a:t>
            </a:r>
            <a:r>
              <a:rPr lang="hr-HR" sz="1650" b="1" dirty="0">
                <a:solidFill>
                  <a:srgbClr val="00ADE4"/>
                </a:solidFill>
              </a:rPr>
              <a:t>GFSM-a i IPSAS-a</a:t>
            </a:r>
            <a:r>
              <a:rPr lang="hr-HR" sz="1650" dirty="0">
                <a:solidFill>
                  <a:schemeClr val="tx1"/>
                </a:solidFill>
              </a:rPr>
              <a:t>, uključujući edukacije i najnovije informacije o IPSAS-u/GFS-u iz 2014.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Redoslijed provedbe </a:t>
            </a:r>
            <a:r>
              <a:rPr lang="hr-HR" sz="1650" dirty="0">
                <a:solidFill>
                  <a:schemeClr val="tx1"/>
                </a:solidFill>
              </a:rPr>
              <a:t>IPSAS-a (horizontalni i vertikalni)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Pristupi reformama PSA-a i prakse u </a:t>
            </a:r>
            <a:r>
              <a:rPr lang="hr-HR" sz="1650" b="1" dirty="0">
                <a:solidFill>
                  <a:srgbClr val="00ADE4"/>
                </a:solidFill>
              </a:rPr>
              <a:t>podnacionalnim vlastima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Institucionalni aranžmani za </a:t>
            </a:r>
            <a:r>
              <a:rPr lang="hr-HR" sz="1650" b="1" dirty="0">
                <a:solidFill>
                  <a:srgbClr val="00ADE4"/>
                </a:solidFill>
              </a:rPr>
              <a:t>funkciju računovodstva</a:t>
            </a:r>
            <a:r>
              <a:rPr lang="hr-HR" sz="1650" dirty="0">
                <a:solidFill>
                  <a:schemeClr val="tx1"/>
                </a:solidFill>
              </a:rPr>
              <a:t>, npr. eksternalizirane, djelomično eksternalirizane, centralizirane, zajedničke usluge itd.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Obračunsko računovodstvo: </a:t>
            </a:r>
            <a:r>
              <a:rPr lang="hr-HR" sz="1650" b="1" dirty="0">
                <a:solidFill>
                  <a:srgbClr val="00ADE4"/>
                </a:solidFill>
              </a:rPr>
              <a:t>učinak na proračunsko izvještavanje</a:t>
            </a:r>
            <a:r>
              <a:rPr lang="hr-HR" sz="1650" dirty="0">
                <a:solidFill>
                  <a:schemeClr val="tx1"/>
                </a:solidFill>
              </a:rPr>
              <a:t>, uključujući predloške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Obračunsko planiranje proračuna</a:t>
            </a:r>
            <a:r>
              <a:rPr lang="hr-HR" sz="1650" dirty="0">
                <a:solidFill>
                  <a:schemeClr val="tx1"/>
                </a:solidFill>
              </a:rPr>
              <a:t>: prednosti i nedostaci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Kako razviti programe </a:t>
            </a:r>
            <a:r>
              <a:rPr lang="hr-HR" sz="1650" b="1" dirty="0">
                <a:solidFill>
                  <a:srgbClr val="00ADE4"/>
                </a:solidFill>
              </a:rPr>
              <a:t>financijske i proračunske pismenosti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Informacijski sustavi</a:t>
            </a:r>
            <a:r>
              <a:rPr lang="hr-HR" sz="1650" dirty="0">
                <a:solidFill>
                  <a:schemeClr val="tx1"/>
                </a:solidFill>
              </a:rPr>
              <a:t>: integracija PSA-a u IFMIS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Jedinstveni računski plan</a:t>
            </a:r>
            <a:r>
              <a:rPr lang="hr-HR" sz="1650" dirty="0">
                <a:solidFill>
                  <a:schemeClr val="tx1"/>
                </a:solidFill>
              </a:rPr>
              <a:t> za financijsko, proračunsko i fiskalno izvještavanje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Konsolidacija</a:t>
            </a:r>
            <a:r>
              <a:rPr lang="hr-HR" sz="1650" dirty="0">
                <a:solidFill>
                  <a:schemeClr val="tx1"/>
                </a:solidFill>
              </a:rPr>
              <a:t> unutar ministarstva i na razini cijele vlade, uključujući državna poduzeća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Identifikacija, klasifikacija i mjerenje</a:t>
            </a:r>
            <a:r>
              <a:rPr lang="hr-HR" sz="1650" dirty="0"/>
              <a:t> </a:t>
            </a:r>
            <a:r>
              <a:rPr lang="hr-HR" sz="1650" b="1" dirty="0">
                <a:solidFill>
                  <a:srgbClr val="00ADE4"/>
                </a:solidFill>
              </a:rPr>
              <a:t>dugotrajne imovine</a:t>
            </a:r>
            <a:r>
              <a:rPr lang="hr-HR" sz="1650" dirty="0">
                <a:solidFill>
                  <a:schemeClr val="tx1"/>
                </a:solidFill>
              </a:rPr>
              <a:t>, uključujući PPE, infrastrukturu, baštinu, nematerijalnu imovinu i prirodne resurse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b="1" dirty="0">
                <a:solidFill>
                  <a:srgbClr val="00ADE4"/>
                </a:solidFill>
              </a:rPr>
              <a:t>Priznavanje prihoda</a:t>
            </a:r>
            <a:r>
              <a:rPr lang="hr-HR" sz="1650" dirty="0">
                <a:solidFill>
                  <a:schemeClr val="tx1"/>
                </a:solidFill>
              </a:rPr>
              <a:t> od deviznih do nerazmjenskih transakcija</a:t>
            </a:r>
          </a:p>
          <a:p>
            <a:pPr lvl="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r-HR" sz="1650" dirty="0">
                <a:solidFill>
                  <a:schemeClr val="tx1"/>
                </a:solidFill>
              </a:rPr>
              <a:t>Uloga </a:t>
            </a:r>
            <a:r>
              <a:rPr lang="hr-HR" sz="1650" b="1" dirty="0">
                <a:solidFill>
                  <a:srgbClr val="00ADE4"/>
                </a:solidFill>
              </a:rPr>
              <a:t>unutarnjih i vanjskih revizora </a:t>
            </a:r>
            <a:r>
              <a:rPr lang="hr-HR" sz="1650" dirty="0">
                <a:solidFill>
                  <a:schemeClr val="tx1"/>
                </a:solidFill>
              </a:rPr>
              <a:t>za podršku reformama PSA-a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8328DD-DC42-4F45-8E8B-D0A00C88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61" y="-3175"/>
            <a:ext cx="405917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6" y="3056733"/>
            <a:ext cx="3510834" cy="1467641"/>
          </a:xfrm>
        </p:spPr>
        <p:txBody>
          <a:bodyPr>
            <a:noAutofit/>
          </a:bodyPr>
          <a:lstStyle/>
          <a:p>
            <a:pPr algn="ctr"/>
            <a:r>
              <a:rPr lang="hr-HR" sz="2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PULSAR-ov FINCOP: konsolidirani popis prioritetnih tema</a:t>
            </a:r>
          </a:p>
        </p:txBody>
      </p:sp>
    </p:spTree>
    <p:extLst>
      <p:ext uri="{BB962C8B-B14F-4D97-AF65-F5344CB8AC3E}">
        <p14:creationId xmlns:p14="http://schemas.microsoft.com/office/powerpoint/2010/main" val="40650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IFAC: Trenutačno 25 % vlada izvještava na obračunskoj osnovi...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9E8E24-1D5C-440B-92B6-D613F8901156}"/>
              </a:ext>
            </a:extLst>
          </p:cNvPr>
          <p:cNvSpPr/>
          <p:nvPr/>
        </p:nvSpPr>
        <p:spPr>
          <a:xfrm>
            <a:off x="2684895" y="6451390"/>
            <a:ext cx="6558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>
                <a:solidFill>
                  <a:srgbClr val="000000"/>
                </a:solidFill>
                <a:latin typeface="Andes" panose="02000000000000000000" pitchFamily="50" charset="0"/>
              </a:rPr>
              <a:t>Izvor: Indeks financijske odgovornosti za međunarodni javni sektor IFAC-a/CIPFA-e (podaci od 150 zemalja)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A01D6A9-7547-47BA-95C2-1E75947435EF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110146ED-08F7-4A0B-8FA1-C8A29E8CC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30" y="1512785"/>
            <a:ext cx="8778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41B1-616D-4889-929A-236C988965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5646C-E387-490B-9883-004EF11C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4" y="368287"/>
            <a:ext cx="11593671" cy="735006"/>
          </a:xfrm>
        </p:spPr>
        <p:txBody>
          <a:bodyPr>
            <a:normAutofit/>
          </a:bodyPr>
          <a:lstStyle/>
          <a:p>
            <a:r>
              <a:rPr lang="hr-HR" sz="2800" b="1">
                <a:latin typeface="+mn-lt"/>
                <a:cs typeface="Arial" panose="020B0604020202020204" pitchFamily="34" charset="0"/>
              </a:rPr>
              <a:t>IFAC: ...u roku od 5 godina 65 % će izvještavati na obračunskoj osnovi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9E8E24-1D5C-440B-92B6-D613F8901156}"/>
              </a:ext>
            </a:extLst>
          </p:cNvPr>
          <p:cNvSpPr/>
          <p:nvPr/>
        </p:nvSpPr>
        <p:spPr>
          <a:xfrm>
            <a:off x="2684895" y="6451390"/>
            <a:ext cx="6558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>
                <a:solidFill>
                  <a:srgbClr val="000000"/>
                </a:solidFill>
                <a:latin typeface="Andes" panose="02000000000000000000" pitchFamily="50" charset="0"/>
              </a:rPr>
              <a:t>Izvor: Indeks financijske odgovornosti za međunarodni javni sektor IFAC-a/CIPFA-e (podaci od 150 zemalja)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5277F0-436D-409E-9AF8-DC6419B9CCDD}"/>
              </a:ext>
            </a:extLst>
          </p:cNvPr>
          <p:cNvSpPr/>
          <p:nvPr/>
        </p:nvSpPr>
        <p:spPr>
          <a:xfrm flipV="1">
            <a:off x="0" y="1098290"/>
            <a:ext cx="12192000" cy="208550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8469B372-9C71-4EF6-B653-46DD43B1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99" y="1457541"/>
            <a:ext cx="8779001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16097</TotalTime>
  <Words>579</Words>
  <Application>Microsoft Office PowerPoint</Application>
  <PresentationFormat>Custom</PresentationFormat>
  <Paragraphs>146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Reforme PSA-a u Latinskoj Americi: glavni zaključci i trendovi</vt:lpstr>
      <vt:lpstr>FOCAL</vt:lpstr>
      <vt:lpstr>FOTEGAL</vt:lpstr>
      <vt:lpstr>CReCER</vt:lpstr>
      <vt:lpstr>PULSAR-ov FINCOP: mogućnosti suradnje</vt:lpstr>
      <vt:lpstr>PULSAR-ov FINCOP: konsolidirani popis prioritetnih tema</vt:lpstr>
      <vt:lpstr>IFAC: Trenutačno 25 % vlada izvještava na obračunskoj osnovi...</vt:lpstr>
      <vt:lpstr>IFAC: ...u roku od 5 godina 65 % će izvještavati na obračunskoj osnovi</vt:lpstr>
      <vt:lpstr>IPSASB: Trenutačni radni program</vt:lpstr>
      <vt:lpstr>IPSASB: Istraživački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Anthony Roscitt</dc:creator>
  <cp:lastModifiedBy>Željka</cp:lastModifiedBy>
  <cp:revision>256</cp:revision>
  <cp:lastPrinted>2017-03-07T21:06:59Z</cp:lastPrinted>
  <dcterms:created xsi:type="dcterms:W3CDTF">2017-02-15T15:20:45Z</dcterms:created>
  <dcterms:modified xsi:type="dcterms:W3CDTF">2019-10-09T12:59:06Z</dcterms:modified>
</cp:coreProperties>
</file>