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480" r:id="rId2"/>
    <p:sldId id="471" r:id="rId3"/>
    <p:sldId id="472" r:id="rId4"/>
    <p:sldId id="477" r:id="rId5"/>
    <p:sldId id="478" r:id="rId6"/>
    <p:sldId id="479" r:id="rId7"/>
    <p:sldId id="468" r:id="rId8"/>
    <p:sldId id="476" r:id="rId9"/>
    <p:sldId id="469" r:id="rId10"/>
    <p:sldId id="460" r:id="rId11"/>
    <p:sldId id="473" r:id="rId12"/>
    <p:sldId id="474" r:id="rId13"/>
    <p:sldId id="475" r:id="rId14"/>
    <p:sldId id="288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26C00"/>
    <a:srgbClr val="BB1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18" autoAdjust="0"/>
    <p:restoredTop sz="89784" autoAdjust="0"/>
  </p:normalViewPr>
  <p:slideViewPr>
    <p:cSldViewPr>
      <p:cViewPr varScale="1">
        <p:scale>
          <a:sx n="61" d="100"/>
          <a:sy n="61" d="100"/>
        </p:scale>
        <p:origin x="183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MTR\PEMPAL_budget_MT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AppData\Local\Microsoft\Windows\INetCache\Content.Outlook\UBYGIX1E\data%20FY!7-18%20(0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Executive_meetings\Budapest\Copy%20of%20Expenses%20of%20the%20events%20(by%20location)(CY%20161718%20(half)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FF0000"/>
                </a:solidFill>
              </a:rPr>
              <a:t>Sources of funding, FY18</a:t>
            </a:r>
          </a:p>
        </c:rich>
      </c:tx>
      <c:layout>
        <c:manualLayout>
          <c:xMode val="edge"/>
          <c:yMode val="edge"/>
          <c:x val="0.27060417117326585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018826994494092E-3"/>
          <c:y val="0.10166375036453777"/>
          <c:w val="0.66615959452309592"/>
          <c:h val="0.861903980752405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995-48E2-AD72-9ECEBB31D7DD}"/>
              </c:ext>
            </c:extLst>
          </c:dPt>
          <c:dPt>
            <c:idx val="1"/>
            <c:bubble3D val="0"/>
            <c:explosion val="27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995-48E2-AD72-9ECEBB31D7DD}"/>
              </c:ext>
            </c:extLst>
          </c:dPt>
          <c:dPt>
            <c:idx val="2"/>
            <c:bubble3D val="0"/>
            <c:explosion val="7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995-48E2-AD72-9ECEBB31D7DD}"/>
              </c:ext>
            </c:extLst>
          </c:dPt>
          <c:dPt>
            <c:idx val="3"/>
            <c:bubble3D val="0"/>
            <c:explosion val="52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995-48E2-AD72-9ECEBB31D7DD}"/>
              </c:ext>
            </c:extLst>
          </c:dPt>
          <c:dPt>
            <c:idx val="4"/>
            <c:bubble3D val="0"/>
            <c:explosion val="65"/>
            <c:spPr>
              <a:solidFill>
                <a:srgbClr val="00E64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995-48E2-AD72-9ECEBB31D7DD}"/>
              </c:ext>
            </c:extLst>
          </c:dPt>
          <c:dLbls>
            <c:dLbl>
              <c:idx val="4"/>
              <c:layout>
                <c:manualLayout>
                  <c:x val="9.7222243486929441E-3"/>
                  <c:y val="1.822688830350657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33335156022563E-2"/>
                      <c:h val="8.91203703703703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995-48E2-AD72-9ECEBB31D7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Sheet2!$A$28:$A$32</c:f>
              <c:strCache>
                <c:ptCount val="5"/>
                <c:pt idx="0">
                  <c:v>PEMPAL MDTF</c:v>
                </c:pt>
                <c:pt idx="1">
                  <c:v>financial contributions from the member countries</c:v>
                </c:pt>
                <c:pt idx="2">
                  <c:v>financial contributions from other parties</c:v>
                </c:pt>
                <c:pt idx="3">
                  <c:v>in kind contributions from the member countries</c:v>
                </c:pt>
                <c:pt idx="4">
                  <c:v>in kind contributions from other parties</c:v>
                </c:pt>
              </c:strCache>
            </c:strRef>
          </c:cat>
          <c:val>
            <c:numRef>
              <c:f>Sheet2!$B$28:$B$32</c:f>
              <c:numCache>
                <c:formatCode>_(* #,##0_);_(* \(#,##0\);_(* "-"??_);_(@_)</c:formatCode>
                <c:ptCount val="5"/>
                <c:pt idx="0">
                  <c:v>1367700</c:v>
                </c:pt>
                <c:pt idx="1">
                  <c:v>82419</c:v>
                </c:pt>
                <c:pt idx="2">
                  <c:v>34681</c:v>
                </c:pt>
                <c:pt idx="3">
                  <c:v>96000</c:v>
                </c:pt>
                <c:pt idx="4">
                  <c:v>32400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95-48E2-AD72-9ECEBB31D7D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23002476597216"/>
          <c:y val="0.23921004666083406"/>
          <c:w val="0.32676997523402784"/>
          <c:h val="0.642366579177602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648293963255"/>
          <c:y val="5.872088439028017E-2"/>
          <c:w val="0.8585579615048119"/>
          <c:h val="0.707721183521317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COP activities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Sheet2!$B$3:$G$3</c:f>
              <c:numCache>
                <c:formatCode>0</c:formatCode>
                <c:ptCount val="6"/>
                <c:pt idx="0">
                  <c:v>983</c:v>
                </c:pt>
                <c:pt idx="1">
                  <c:v>886.3</c:v>
                </c:pt>
                <c:pt idx="2">
                  <c:v>886.7</c:v>
                </c:pt>
                <c:pt idx="3">
                  <c:v>802.4</c:v>
                </c:pt>
                <c:pt idx="4">
                  <c:v>760.6</c:v>
                </c:pt>
                <c:pt idx="5">
                  <c:v>825.7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7C-451F-B4DC-B190CCB8AFE2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Cross-COP activities </c:v>
                </c:pt>
              </c:strCache>
            </c:strRef>
          </c:tx>
          <c:spPr>
            <a:solidFill>
              <a:srgbClr val="E26C00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7C-451F-B4DC-B190CCB8AF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Sheet2!$B$4:$G$4</c:f>
              <c:numCache>
                <c:formatCode>0</c:formatCode>
                <c:ptCount val="6"/>
                <c:pt idx="0">
                  <c:v>100</c:v>
                </c:pt>
                <c:pt idx="1">
                  <c:v>758.4</c:v>
                </c:pt>
                <c:pt idx="2">
                  <c:v>27.3</c:v>
                </c:pt>
                <c:pt idx="3">
                  <c:v>79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7C-451F-B4DC-B190CCB8AFE2}"/>
            </c:ext>
          </c:extLst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Resource teams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Sheet2!$B$5:$G$5</c:f>
              <c:numCache>
                <c:formatCode>0</c:formatCode>
                <c:ptCount val="6"/>
                <c:pt idx="0">
                  <c:v>530</c:v>
                </c:pt>
                <c:pt idx="1">
                  <c:v>625</c:v>
                </c:pt>
                <c:pt idx="2">
                  <c:v>585</c:v>
                </c:pt>
                <c:pt idx="3">
                  <c:v>488</c:v>
                </c:pt>
                <c:pt idx="4">
                  <c:v>328</c:v>
                </c:pt>
                <c:pt idx="5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7C-451F-B4DC-B190CCB8AFE2}"/>
            </c:ext>
          </c:extLst>
        </c:ser>
        <c:ser>
          <c:idx val="3"/>
          <c:order val="3"/>
          <c:tx>
            <c:strRef>
              <c:f>Sheet2!$A$6</c:f>
              <c:strCache>
                <c:ptCount val="1"/>
                <c:pt idx="0">
                  <c:v>Steering Committee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Sheet2!$B$6:$G$6</c:f>
              <c:numCache>
                <c:formatCode>0</c:formatCode>
                <c:ptCount val="6"/>
                <c:pt idx="0">
                  <c:v>40</c:v>
                </c:pt>
                <c:pt idx="1">
                  <c:v>50</c:v>
                </c:pt>
                <c:pt idx="2">
                  <c:v>0</c:v>
                </c:pt>
                <c:pt idx="3">
                  <c:v>20</c:v>
                </c:pt>
                <c:pt idx="4">
                  <c:v>21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7C-451F-B4DC-B190CCB8AFE2}"/>
            </c:ext>
          </c:extLst>
        </c:ser>
        <c:ser>
          <c:idx val="4"/>
          <c:order val="4"/>
          <c:tx>
            <c:strRef>
              <c:f>Sheet2!$A$7</c:f>
              <c:strCache>
                <c:ptCount val="1"/>
                <c:pt idx="0">
                  <c:v>Secretariat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Sheet2!$B$7:$G$7</c:f>
              <c:numCache>
                <c:formatCode>0</c:formatCode>
                <c:ptCount val="6"/>
                <c:pt idx="0">
                  <c:v>298.10000000000002</c:v>
                </c:pt>
                <c:pt idx="1">
                  <c:v>393.7</c:v>
                </c:pt>
                <c:pt idx="2">
                  <c:v>373</c:v>
                </c:pt>
                <c:pt idx="3">
                  <c:v>283</c:v>
                </c:pt>
                <c:pt idx="4">
                  <c:v>183</c:v>
                </c:pt>
                <c:pt idx="5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7C-451F-B4DC-B190CCB8AFE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23362847"/>
        <c:axId val="1804375663"/>
      </c:barChart>
      <c:catAx>
        <c:axId val="152336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375663"/>
        <c:crosses val="autoZero"/>
        <c:auto val="1"/>
        <c:lblAlgn val="ctr"/>
        <c:lblOffset val="100"/>
        <c:noMultiLvlLbl val="0"/>
      </c:catAx>
      <c:valAx>
        <c:axId val="18043756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23362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716097987751536E-2"/>
          <c:y val="0.86979002624671919"/>
          <c:w val="0.91179002624671912"/>
          <c:h val="0.10243219597550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11823109330568E-2"/>
          <c:y val="9.300984376997945E-2"/>
          <c:w val="0.90432771455193306"/>
          <c:h val="0.8112623230542518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978543"/>
        <c:axId val="2041277951"/>
      </c:barChart>
      <c:catAx>
        <c:axId val="45897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277951"/>
        <c:crosses val="autoZero"/>
        <c:auto val="1"/>
        <c:lblAlgn val="ctr"/>
        <c:lblOffset val="100"/>
        <c:noMultiLvlLbl val="0"/>
      </c:catAx>
      <c:valAx>
        <c:axId val="2041277951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978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Average Administrative and Logistical Expenses</a:t>
            </a:r>
            <a:r>
              <a:rPr lang="en-US" dirty="0"/>
              <a:t> </a:t>
            </a:r>
            <a:br>
              <a:rPr lang="en-US" dirty="0"/>
            </a:br>
            <a:r>
              <a:rPr lang="en-US" sz="1200" i="1" dirty="0"/>
              <a:t>USD</a:t>
            </a:r>
            <a:r>
              <a:rPr lang="en-US" sz="1200" dirty="0"/>
              <a:t> </a:t>
            </a:r>
            <a:r>
              <a:rPr lang="en-US" sz="1200" i="1" dirty="0"/>
              <a:t>per participant by location</a:t>
            </a:r>
            <a:r>
              <a:rPr lang="en-US" sz="1200" dirty="0"/>
              <a:t>, </a:t>
            </a:r>
            <a:r>
              <a:rPr lang="en-US" sz="1200" i="1" dirty="0"/>
              <a:t>including VCs</a:t>
            </a:r>
          </a:p>
        </c:rich>
      </c:tx>
      <c:layout>
        <c:manualLayout>
          <c:xMode val="edge"/>
          <c:yMode val="edge"/>
          <c:x val="0.26126120609171011"/>
          <c:y val="2.5008982230797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Sheet2!$A$5</c:f>
              <c:strCache>
                <c:ptCount val="1"/>
                <c:pt idx="0">
                  <c:v>Net USD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7EFB-4A26-AC7D-1DAF4B4F4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Sheet2!$B$4:$H$4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Sheet2!$B$5:$H$5</c:f>
              <c:numCache>
                <c:formatCode>General</c:formatCode>
                <c:ptCount val="7"/>
                <c:pt idx="0">
                  <c:v>1840</c:v>
                </c:pt>
                <c:pt idx="1">
                  <c:v>2195</c:v>
                </c:pt>
                <c:pt idx="2">
                  <c:v>1983</c:v>
                </c:pt>
                <c:pt idx="3">
                  <c:v>1371</c:v>
                </c:pt>
                <c:pt idx="4">
                  <c:v>1775</c:v>
                </c:pt>
                <c:pt idx="5">
                  <c:v>1912</c:v>
                </c:pt>
                <c:pt idx="6">
                  <c:v>1815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FB-4A26-AC7D-1DAF4B4F43DD}"/>
            </c:ext>
          </c:extLst>
        </c:ser>
        <c:ser>
          <c:idx val="1"/>
          <c:order val="1"/>
          <c:tx>
            <c:strRef>
              <c:f>Sheet2!$A$6</c:f>
              <c:strCache>
                <c:ptCount val="1"/>
                <c:pt idx="0">
                  <c:v>Gross USD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7EFB-4A26-AC7D-1DAF4B4F4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Sheet2!$B$4:$H$4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Sheet2!$B$6:$H$6</c:f>
              <c:numCache>
                <c:formatCode>General</c:formatCode>
                <c:ptCount val="7"/>
                <c:pt idx="0">
                  <c:v>3097</c:v>
                </c:pt>
                <c:pt idx="1">
                  <c:v>3425</c:v>
                </c:pt>
                <c:pt idx="2">
                  <c:v>2481</c:v>
                </c:pt>
                <c:pt idx="3">
                  <c:v>1963</c:v>
                </c:pt>
                <c:pt idx="4">
                  <c:v>2294</c:v>
                </c:pt>
                <c:pt idx="5">
                  <c:v>2392</c:v>
                </c:pt>
                <c:pt idx="6">
                  <c:v>2245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FB-4A26-AC7D-1DAF4B4F43D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96124111"/>
        <c:axId val="940472959"/>
      </c:lineChart>
      <c:catAx>
        <c:axId val="1596124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472959"/>
        <c:crosses val="autoZero"/>
        <c:auto val="1"/>
        <c:lblAlgn val="ctr"/>
        <c:lblOffset val="100"/>
        <c:noMultiLvlLbl val="0"/>
      </c:catAx>
      <c:valAx>
        <c:axId val="94047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12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Average Expenses for</a:t>
            </a:r>
            <a:r>
              <a:rPr lang="en-US" b="1" baseline="0" dirty="0"/>
              <a:t> Face-to-Face Events</a:t>
            </a:r>
          </a:p>
          <a:p>
            <a:pPr>
              <a:defRPr/>
            </a:pPr>
            <a:r>
              <a:rPr lang="en-US" sz="1200" i="1" baseline="0" dirty="0"/>
              <a:t>USD, per participant</a:t>
            </a:r>
            <a:endParaRPr lang="en-US" sz="1200" i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Sheet1!$B$52</c:f>
              <c:strCache>
                <c:ptCount val="1"/>
                <c:pt idx="0">
                  <c:v>by location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Sheet1!$C$51:$E$51</c:f>
              <c:strCache>
                <c:ptCount val="3"/>
                <c:pt idx="0">
                  <c:v>CY16</c:v>
                </c:pt>
                <c:pt idx="1">
                  <c:v>CY17</c:v>
                </c:pt>
                <c:pt idx="2">
                  <c:v>FY18</c:v>
                </c:pt>
              </c:strCache>
            </c:strRef>
          </c:cat>
          <c:val>
            <c:numRef>
              <c:f>Sheet1!$C$52:$E$52</c:f>
              <c:numCache>
                <c:formatCode>0</c:formatCode>
                <c:ptCount val="3"/>
                <c:pt idx="0">
                  <c:v>2144.3925233644859</c:v>
                </c:pt>
                <c:pt idx="1">
                  <c:v>2115.0837988826815</c:v>
                </c:pt>
                <c:pt idx="2">
                  <c:v>2148.5411140583556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E-4D8E-AF71-8F7D24ABBBFC}"/>
            </c:ext>
          </c:extLst>
        </c:ser>
        <c:ser>
          <c:idx val="1"/>
          <c:order val="1"/>
          <c:tx>
            <c:strRef>
              <c:f>Sheet1!$B$53</c:f>
              <c:strCache>
                <c:ptCount val="1"/>
                <c:pt idx="0">
                  <c:v>by agenda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Sheet1!$C$51:$E$51</c:f>
              <c:strCache>
                <c:ptCount val="3"/>
                <c:pt idx="0">
                  <c:v>CY16</c:v>
                </c:pt>
                <c:pt idx="1">
                  <c:v>CY17</c:v>
                </c:pt>
                <c:pt idx="2">
                  <c:v>FY18</c:v>
                </c:pt>
              </c:strCache>
            </c:strRef>
          </c:cat>
          <c:val>
            <c:numRef>
              <c:f>Sheet1!$C$53:$E$53</c:f>
              <c:numCache>
                <c:formatCode>0</c:formatCode>
                <c:ptCount val="3"/>
                <c:pt idx="0">
                  <c:v>1792.578125</c:v>
                </c:pt>
                <c:pt idx="1">
                  <c:v>1548.4662576687119</c:v>
                </c:pt>
                <c:pt idx="2">
                  <c:v>1545.8015267175574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6E-4D8E-AF71-8F7D24ABBB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1639967"/>
        <c:axId val="1052522815"/>
      </c:barChart>
      <c:catAx>
        <c:axId val="1711639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522815"/>
        <c:crosses val="autoZero"/>
        <c:auto val="1"/>
        <c:lblAlgn val="ctr"/>
        <c:lblOffset val="100"/>
        <c:noMultiLvlLbl val="0"/>
      </c:catAx>
      <c:valAx>
        <c:axId val="10525228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711639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Travel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Sheet2!$B$11:$H$11</c:f>
              <c:numCache>
                <c:formatCode>General</c:formatCode>
                <c:ptCount val="7"/>
                <c:pt idx="0">
                  <c:v>33</c:v>
                </c:pt>
                <c:pt idx="1">
                  <c:v>34</c:v>
                </c:pt>
                <c:pt idx="2">
                  <c:v>24.9</c:v>
                </c:pt>
                <c:pt idx="3">
                  <c:v>31.4</c:v>
                </c:pt>
                <c:pt idx="4">
                  <c:v>29.2</c:v>
                </c:pt>
                <c:pt idx="5">
                  <c:v>30.6</c:v>
                </c:pt>
                <c:pt idx="6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A-4526-B304-DDCC96DF5553}"/>
            </c:ext>
          </c:extLst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Accomodation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Sheet2!$B$12:$H$12</c:f>
              <c:numCache>
                <c:formatCode>General</c:formatCode>
                <c:ptCount val="7"/>
                <c:pt idx="0">
                  <c:v>47</c:v>
                </c:pt>
                <c:pt idx="1">
                  <c:v>44</c:v>
                </c:pt>
                <c:pt idx="2">
                  <c:v>41.9</c:v>
                </c:pt>
                <c:pt idx="3">
                  <c:v>41.1</c:v>
                </c:pt>
                <c:pt idx="4">
                  <c:v>36.700000000000003</c:v>
                </c:pt>
                <c:pt idx="5">
                  <c:v>41.2</c:v>
                </c:pt>
                <c:pt idx="6">
                  <c:v>35.450000000000003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7A-4526-B304-DDCC96DF5553}"/>
            </c:ext>
          </c:extLst>
        </c:ser>
        <c:ser>
          <c:idx val="2"/>
          <c:order val="2"/>
          <c:tx>
            <c:strRef>
              <c:f>Sheet2!$A$13</c:f>
              <c:strCache>
                <c:ptCount val="1"/>
                <c:pt idx="0">
                  <c:v>Translation</c:v>
                </c:pt>
              </c:strCache>
            </c:strRef>
          </c:tx>
          <c:spPr>
            <a:solidFill>
              <a:srgbClr val="E26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Sheet2!$B$13:$H$13</c:f>
              <c:numCache>
                <c:formatCode>General</c:formatCode>
                <c:ptCount val="7"/>
                <c:pt idx="0">
                  <c:v>17</c:v>
                </c:pt>
                <c:pt idx="1">
                  <c:v>17</c:v>
                </c:pt>
                <c:pt idx="2">
                  <c:v>12.8</c:v>
                </c:pt>
                <c:pt idx="3">
                  <c:v>17.5</c:v>
                </c:pt>
                <c:pt idx="4">
                  <c:v>20.2</c:v>
                </c:pt>
                <c:pt idx="5">
                  <c:v>20.399999999999999</c:v>
                </c:pt>
                <c:pt idx="6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7A-4526-B304-DDCC96DF5553}"/>
            </c:ext>
          </c:extLst>
        </c:ser>
        <c:ser>
          <c:idx val="3"/>
          <c:order val="3"/>
          <c:tx>
            <c:strRef>
              <c:f>Sheet2!$A$14</c:f>
              <c:strCache>
                <c:ptCount val="1"/>
                <c:pt idx="0">
                  <c:v>Conference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7A-4526-B304-DDCC96DF55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7A-4526-B304-DDCC96DF5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Sheet2!$B$14:$H$14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14.9</c:v>
                </c:pt>
                <c:pt idx="3">
                  <c:v>4.4000000000000004</c:v>
                </c:pt>
                <c:pt idx="4">
                  <c:v>9.4</c:v>
                </c:pt>
                <c:pt idx="5">
                  <c:v>5.6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7A-4526-B304-DDCC96DF5553}"/>
            </c:ext>
          </c:extLst>
        </c:ser>
        <c:ser>
          <c:idx val="4"/>
          <c:order val="4"/>
          <c:tx>
            <c:strRef>
              <c:f>Sheet2!$A$15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7A-4526-B304-DDCC96DF5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Sheet2!$B$15:$H$15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5.5</c:v>
                </c:pt>
                <c:pt idx="3">
                  <c:v>5.6</c:v>
                </c:pt>
                <c:pt idx="4">
                  <c:v>4.5</c:v>
                </c:pt>
                <c:pt idx="5">
                  <c:v>2.2000000000000002</c:v>
                </c:pt>
                <c:pt idx="6">
                  <c:v>2.5499999999999972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7A-4526-B304-DDCC96DF55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1951711"/>
        <c:axId val="1056600031"/>
      </c:barChart>
      <c:catAx>
        <c:axId val="161195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6600031"/>
        <c:crosses val="autoZero"/>
        <c:auto val="1"/>
        <c:lblAlgn val="ctr"/>
        <c:lblOffset val="100"/>
        <c:noMultiLvlLbl val="0"/>
      </c:catAx>
      <c:valAx>
        <c:axId val="105660003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195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7260042069936"/>
          <c:y val="0.92961195729628188"/>
          <c:w val="0.77161154855643055"/>
          <c:h val="7.0203310968886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01290463692036"/>
          <c:y val="6.9242542175734431E-2"/>
          <c:w val="0.66009820647419071"/>
          <c:h val="0.82335818060086274"/>
        </c:manualLayout>
      </c:layout>
      <c:barChart>
        <c:barDir val="bar"/>
        <c:grouping val="clustered"/>
        <c:varyColors val="0"/>
        <c:ser>
          <c:idx val="1"/>
          <c:order val="1"/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Sheet1!$B$16:$B$32</c:f>
              <c:strCache>
                <c:ptCount val="17"/>
                <c:pt idx="0">
                  <c:v>Minsk,Belarus</c:v>
                </c:pt>
                <c:pt idx="1">
                  <c:v>Ankara,Turkey</c:v>
                </c:pt>
                <c:pt idx="2">
                  <c:v>Ljubjana, Slovenia</c:v>
                </c:pt>
                <c:pt idx="3">
                  <c:v>Chisinau, Moldova</c:v>
                </c:pt>
                <c:pt idx="4">
                  <c:v>Prague, Czech republic</c:v>
                </c:pt>
                <c:pt idx="5">
                  <c:v>Bern, Switzerland</c:v>
                </c:pt>
                <c:pt idx="6">
                  <c:v>Moscow, Russia</c:v>
                </c:pt>
                <c:pt idx="7">
                  <c:v>Paris, France</c:v>
                </c:pt>
                <c:pt idx="8">
                  <c:v>Vienna, Austria</c:v>
                </c:pt>
                <c:pt idx="9">
                  <c:v>Budapest, Hungary*</c:v>
                </c:pt>
                <c:pt idx="10">
                  <c:v>Bishkek, Kyrgyz Republic</c:v>
                </c:pt>
                <c:pt idx="11">
                  <c:v>Tashkent, Uzbekistan*</c:v>
                </c:pt>
                <c:pt idx="12">
                  <c:v>Brussels, Belgium*</c:v>
                </c:pt>
                <c:pt idx="13">
                  <c:v>Baku, Azerbaijan</c:v>
                </c:pt>
                <c:pt idx="14">
                  <c:v>Tirana, Albania</c:v>
                </c:pt>
                <c:pt idx="15">
                  <c:v>Zagreb, Croatia</c:v>
                </c:pt>
                <c:pt idx="16">
                  <c:v>Yerevan, Armenia*</c:v>
                </c:pt>
              </c:strCache>
            </c:strRef>
          </c:cat>
          <c:val>
            <c:numRef>
              <c:f>Sheet1!$D$16:$D$32</c:f>
              <c:numCache>
                <c:formatCode>0</c:formatCode>
                <c:ptCount val="17"/>
                <c:pt idx="0">
                  <c:v>1995.5995900178254</c:v>
                </c:pt>
                <c:pt idx="1">
                  <c:v>2244.9210526315787</c:v>
                </c:pt>
                <c:pt idx="2">
                  <c:v>2678.2865833333335</c:v>
                </c:pt>
                <c:pt idx="3">
                  <c:v>1573.7674324324325</c:v>
                </c:pt>
                <c:pt idx="4">
                  <c:v>1952.7654285714284</c:v>
                </c:pt>
                <c:pt idx="5">
                  <c:v>4173.5562068965519</c:v>
                </c:pt>
                <c:pt idx="6">
                  <c:v>1890.6542535633907</c:v>
                </c:pt>
                <c:pt idx="7">
                  <c:v>4717.639766081872</c:v>
                </c:pt>
                <c:pt idx="8">
                  <c:v>2426.2123364110798</c:v>
                </c:pt>
                <c:pt idx="9">
                  <c:v>1652.2521739130434</c:v>
                </c:pt>
                <c:pt idx="10">
                  <c:v>2570.6041666666665</c:v>
                </c:pt>
                <c:pt idx="11">
                  <c:v>1975.9356451612905</c:v>
                </c:pt>
                <c:pt idx="12">
                  <c:v>1849.7632075471699</c:v>
                </c:pt>
                <c:pt idx="13">
                  <c:v>1574.4375</c:v>
                </c:pt>
                <c:pt idx="14">
                  <c:v>1734.047</c:v>
                </c:pt>
                <c:pt idx="15">
                  <c:v>2690</c:v>
                </c:pt>
                <c:pt idx="16">
                  <c:v>2148.8000000000002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C-4608-A7B4-E980798475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96130351"/>
        <c:axId val="171558348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Sheet1!$B$16:$B$32</c15:sqref>
                        </c15:formulaRef>
                      </c:ext>
                    </c:extLst>
                    <c:strCache>
                      <c:ptCount val="17"/>
                      <c:pt idx="0">
                        <c:v>Minsk,Belarus</c:v>
                      </c:pt>
                      <c:pt idx="1">
                        <c:v>Ankara,Turkey</c:v>
                      </c:pt>
                      <c:pt idx="2">
                        <c:v>Ljubjana, Slovenia</c:v>
                      </c:pt>
                      <c:pt idx="3">
                        <c:v>Chisinau, Moldova</c:v>
                      </c:pt>
                      <c:pt idx="4">
                        <c:v>Prague, Czech republic</c:v>
                      </c:pt>
                      <c:pt idx="5">
                        <c:v>Bern, Switzerland</c:v>
                      </c:pt>
                      <c:pt idx="6">
                        <c:v>Moscow, Russia</c:v>
                      </c:pt>
                      <c:pt idx="7">
                        <c:v>Paris, France</c:v>
                      </c:pt>
                      <c:pt idx="8">
                        <c:v>Vienna, Austria</c:v>
                      </c:pt>
                      <c:pt idx="9">
                        <c:v>Budapest, Hungary*</c:v>
                      </c:pt>
                      <c:pt idx="10">
                        <c:v>Bishkek, Kyrgyz Republic</c:v>
                      </c:pt>
                      <c:pt idx="11">
                        <c:v>Tashkent, Uzbekistan*</c:v>
                      </c:pt>
                      <c:pt idx="12">
                        <c:v>Brussels, Belgium*</c:v>
                      </c:pt>
                      <c:pt idx="13">
                        <c:v>Baku, Azerbaijan</c:v>
                      </c:pt>
                      <c:pt idx="14">
                        <c:v>Tirana, Albania</c:v>
                      </c:pt>
                      <c:pt idx="15">
                        <c:v>Zagreb, Croatia</c:v>
                      </c:pt>
                      <c:pt idx="16">
                        <c:v>Yerevan, Armenia*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Sheet1!$C$16:$C$32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CAC-4608-A7B4-E980798475E1}"/>
                  </c:ext>
                </c:extLst>
              </c15:ser>
            </c15:filteredBarSeries>
          </c:ext>
        </c:extLst>
      </c:barChart>
      <c:catAx>
        <c:axId val="159613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5583487"/>
        <c:crosses val="autoZero"/>
        <c:auto val="1"/>
        <c:lblAlgn val="ctr"/>
        <c:lblOffset val="100"/>
        <c:noMultiLvlLbl val="0"/>
      </c:catAx>
      <c:valAx>
        <c:axId val="17155834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130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50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81792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04533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34808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70247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9385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5929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8121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689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6612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2828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186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26.06.2018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audio" Target="../media/audio1.wav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Budapest, Hungary</a:t>
            </a:r>
            <a:endParaRPr lang="ru-RU" altLang="en-US" sz="18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July 5, 201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667000" y="980728"/>
            <a:ext cx="4573488" cy="2817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PEMPAL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Strategy 2017-22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Action Plan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i="1" dirty="0">
                <a:solidFill>
                  <a:srgbClr val="C00000"/>
                </a:solidFill>
              </a:rPr>
              <a:t>Issues for Discussion</a:t>
            </a:r>
            <a:endParaRPr lang="ru-RU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0988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19101"/>
            <a:ext cx="7344816" cy="432048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Structure of Expenses for Face-to-Face Events</a:t>
            </a:r>
            <a:br>
              <a:rPr lang="en-US" altLang="en-US" sz="2800" b="1" dirty="0">
                <a:solidFill>
                  <a:srgbClr val="FF0000"/>
                </a:solidFill>
              </a:rPr>
            </a:br>
            <a:r>
              <a:rPr lang="en-US" altLang="en-US" sz="2000" b="1" i="1" dirty="0">
                <a:solidFill>
                  <a:srgbClr val="FF0000"/>
                </a:solidFill>
              </a:rPr>
              <a:t> </a:t>
            </a:r>
            <a:r>
              <a:rPr lang="en-US" altLang="en-US" sz="2000" i="1" dirty="0"/>
              <a:t>% of total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2679E44-0047-4016-931E-7DA144E83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89306"/>
              </p:ext>
            </p:extLst>
          </p:nvPr>
        </p:nvGraphicFramePr>
        <p:xfrm>
          <a:off x="827584" y="1340768"/>
          <a:ext cx="8085584" cy="5015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00961"/>
            <a:ext cx="8136904" cy="735751"/>
          </a:xfrm>
        </p:spPr>
        <p:txBody>
          <a:bodyPr/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600" b="1" dirty="0">
                <a:solidFill>
                  <a:srgbClr val="FF0000"/>
                </a:solidFill>
              </a:rPr>
              <a:t>Event expenses per participant by location, 2016-18, USD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13DC88-EAF0-4107-A8B8-41A8D760CA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576" y="836712"/>
          <a:ext cx="793122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8577F3-D26D-48BA-A5D9-41D82FA6484C}"/>
              </a:ext>
            </a:extLst>
          </p:cNvPr>
          <p:cNvSpPr txBox="1"/>
          <p:nvPr/>
        </p:nvSpPr>
        <p:spPr>
          <a:xfrm>
            <a:off x="1043608" y="5756185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70C0"/>
                </a:solidFill>
              </a:rPr>
              <a:t>    Data on expenses covered by PEMPAL</a:t>
            </a:r>
            <a:r>
              <a:rPr lang="en-US" sz="2000" dirty="0"/>
              <a:t>.</a:t>
            </a:r>
          </a:p>
          <a:p>
            <a:r>
              <a:rPr lang="en-US" sz="2000" dirty="0"/>
              <a:t>* </a:t>
            </a:r>
            <a:r>
              <a:rPr lang="en-US" sz="1400" i="1" dirty="0">
                <a:solidFill>
                  <a:srgbClr val="0070C0"/>
                </a:solidFill>
              </a:rPr>
              <a:t>Marks e</a:t>
            </a:r>
            <a:r>
              <a:rPr lang="en-US" sz="1400" i="1" dirty="0">
                <a:solidFill>
                  <a:srgbClr val="0066FF"/>
                </a:solidFill>
              </a:rPr>
              <a:t>vents for which the hosting country provided significant financial contribution</a:t>
            </a:r>
          </a:p>
          <a:p>
            <a:r>
              <a:rPr lang="en-US" sz="1400" i="1" dirty="0">
                <a:solidFill>
                  <a:srgbClr val="0066FF"/>
                </a:solidFill>
              </a:rPr>
              <a:t> (such contributions not included in the data for the chart)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1512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Sources of savings already achieved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070457"/>
          </a:xfrm>
        </p:spPr>
        <p:txBody>
          <a:bodyPr/>
          <a:lstStyle/>
          <a:p>
            <a:pPr lvl="0"/>
            <a:r>
              <a:rPr lang="en-US" sz="2400" dirty="0"/>
              <a:t>Back-to-back events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Smaller number of participants in selected thematic meetings / study visits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Reduced number of study visits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Significant co-financing from the hosts (IA COP events in Budapest, Brussels, Tashkent, Yerevan)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No cross-COP executive meetings and face-to-face SC meetings in CY17, FY18.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“Go green” initiative implemented</a:t>
            </a:r>
          </a:p>
        </p:txBody>
      </p:sp>
    </p:spTree>
    <p:extLst>
      <p:ext uri="{BB962C8B-B14F-4D97-AF65-F5344CB8AC3E}">
        <p14:creationId xmlns:p14="http://schemas.microsoft.com/office/powerpoint/2010/main" val="1363488764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329162"/>
            <a:ext cx="7344816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Sources of savings already achieved – </a:t>
            </a:r>
            <a:br>
              <a:rPr lang="en-US" altLang="en-US" sz="2800" b="1" dirty="0">
                <a:solidFill>
                  <a:srgbClr val="FF0000"/>
                </a:solidFill>
              </a:rPr>
            </a:br>
            <a:r>
              <a:rPr lang="en-US" altLang="en-US" sz="2800" b="1" dirty="0">
                <a:solidFill>
                  <a:srgbClr val="FF0000"/>
                </a:solidFill>
              </a:rPr>
              <a:t>WB contribution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84784"/>
            <a:ext cx="7787208" cy="4854433"/>
          </a:xfrm>
        </p:spPr>
        <p:txBody>
          <a:bodyPr/>
          <a:lstStyle/>
          <a:p>
            <a:pPr lvl="0"/>
            <a:r>
              <a:rPr lang="en-US" sz="2400" dirty="0"/>
              <a:t>Costs of secretariat reduced by almost 40% after the transfer of the secretariat function to the World Bank (USD 221,000 per year over FY16-18, versus USD 358,000 per year in FY13-15)</a:t>
            </a:r>
          </a:p>
          <a:p>
            <a:r>
              <a:rPr lang="en-US" sz="2400" dirty="0"/>
              <a:t>Reduced costs of resource team following departure of the two members of the core team in FY18 </a:t>
            </a:r>
            <a:r>
              <a:rPr lang="en-US" sz="2400" i="1" dirty="0"/>
              <a:t>(not fully sustainable)</a:t>
            </a:r>
            <a:r>
              <a:rPr lang="en-US" sz="2400" dirty="0"/>
              <a:t> </a:t>
            </a:r>
          </a:p>
          <a:p>
            <a:r>
              <a:rPr lang="en-US" sz="2400" dirty="0"/>
              <a:t>WB VAT exemption ($43,583 savings on contracts with event venues in FY18)</a:t>
            </a:r>
          </a:p>
          <a:p>
            <a:r>
              <a:rPr lang="en-US" sz="2400" dirty="0"/>
              <a:t>WB TTL relocated to Vienna in FY17-18 (reduced costs of travel, </a:t>
            </a:r>
            <a:r>
              <a:rPr lang="en-US" sz="2400" i="1" dirty="0"/>
              <a:t>temporary</a:t>
            </a:r>
            <a:r>
              <a:rPr lang="en-US" sz="2400" dirty="0"/>
              <a:t>)</a:t>
            </a:r>
          </a:p>
          <a:p>
            <a:pPr lvl="0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7401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Suggestions for additional saving measures are sought !!!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2007"/>
            <a:ext cx="7344816" cy="764704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FF0000"/>
                </a:solidFill>
              </a:rPr>
              <a:t>Steps from the Strategy Action Plan identified for additional discussion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340768"/>
            <a:ext cx="7787208" cy="4785395"/>
          </a:xfrm>
        </p:spPr>
        <p:txBody>
          <a:bodyPr/>
          <a:lstStyle/>
          <a:p>
            <a:pPr marL="514350" lvl="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Collecting information on use of knowledge products</a:t>
            </a:r>
          </a:p>
          <a:p>
            <a:pPr marL="514350" lvl="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Induction of new members </a:t>
            </a:r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Formalizing requirements for the hosting countries and reflecting these in PEMPAL Operational guidelines</a:t>
            </a:r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Learning from experiences of other networks in achieving financial sustainability</a:t>
            </a:r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Savings initiatives 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554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260648"/>
            <a:ext cx="7344816" cy="764704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FF0000"/>
                </a:solidFill>
              </a:rPr>
              <a:t>Proposals from the Organization Committee for the Budapest meeting </a:t>
            </a:r>
            <a:r>
              <a:rPr lang="en-US" altLang="en-US" sz="2000" i="1" dirty="0">
                <a:solidFill>
                  <a:srgbClr val="FF0000"/>
                </a:solidFill>
              </a:rPr>
              <a:t>reflected in the minutes of the June 19</a:t>
            </a:r>
            <a:r>
              <a:rPr lang="en-US" altLang="en-US" sz="2000" i="1" baseline="30000" dirty="0">
                <a:solidFill>
                  <a:srgbClr val="FF0000"/>
                </a:solidFill>
              </a:rPr>
              <a:t>th</a:t>
            </a:r>
            <a:r>
              <a:rPr lang="en-US" altLang="en-US" sz="2000" i="1" dirty="0">
                <a:solidFill>
                  <a:srgbClr val="FF0000"/>
                </a:solidFill>
              </a:rPr>
              <a:t> meeting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553822"/>
            <a:ext cx="7787208" cy="4785395"/>
          </a:xfrm>
        </p:spPr>
        <p:txBody>
          <a:bodyPr/>
          <a:lstStyle/>
          <a:p>
            <a:pPr marL="457200" lvl="0" indent="-457200">
              <a:buClr>
                <a:srgbClr val="C00000"/>
              </a:buClr>
              <a:buFont typeface="+mj-lt"/>
              <a:buAutoNum type="arabicPeriod"/>
            </a:pPr>
            <a:r>
              <a:rPr lang="en-US" sz="2400" b="1" dirty="0"/>
              <a:t>Collecting information on use of knowledge products</a:t>
            </a:r>
            <a:r>
              <a:rPr lang="en-US" sz="2400" dirty="0"/>
              <a:t> – </a:t>
            </a:r>
            <a:r>
              <a:rPr lang="en-US" sz="2400" i="1" dirty="0">
                <a:solidFill>
                  <a:srgbClr val="0066FF"/>
                </a:solidFill>
              </a:rPr>
              <a:t>add respective questions to the impact surveys conducted by the COPs (no separate survey on knowledge products)</a:t>
            </a:r>
          </a:p>
          <a:p>
            <a:pPr lvl="0"/>
            <a:endParaRPr lang="en-US" sz="2400" dirty="0"/>
          </a:p>
          <a:p>
            <a:pPr marL="457200" lvl="0" indent="-457200">
              <a:buClr>
                <a:srgbClr val="C00000"/>
              </a:buClr>
              <a:buFont typeface="+mj-lt"/>
              <a:buAutoNum type="arabicPeriod" startAt="2"/>
            </a:pPr>
            <a:r>
              <a:rPr lang="en-US" sz="2400" b="1" dirty="0"/>
              <a:t>Induction of new members</a:t>
            </a:r>
            <a:r>
              <a:rPr lang="en-US" sz="2400" dirty="0"/>
              <a:t> – </a:t>
            </a:r>
            <a:r>
              <a:rPr lang="en-US" sz="2400" i="1" dirty="0">
                <a:solidFill>
                  <a:srgbClr val="0066FF"/>
                </a:solidFill>
              </a:rPr>
              <a:t>COPs Ex </a:t>
            </a:r>
            <a:r>
              <a:rPr lang="en-US" sz="2400" i="1" dirty="0" err="1">
                <a:solidFill>
                  <a:srgbClr val="0066FF"/>
                </a:solidFill>
              </a:rPr>
              <a:t>Comm</a:t>
            </a:r>
            <a:r>
              <a:rPr lang="en-US" sz="2400" i="1" dirty="0">
                <a:solidFill>
                  <a:srgbClr val="0066FF"/>
                </a:solidFill>
              </a:rPr>
              <a:t> and resource team to take care of induction process and materials, no single induction kit for the whole network</a:t>
            </a:r>
          </a:p>
          <a:p>
            <a:pPr lvl="0"/>
            <a:endParaRPr lang="en-US" sz="2400" dirty="0"/>
          </a:p>
          <a:p>
            <a:pPr lvl="0"/>
            <a:r>
              <a:rPr lang="en-US" sz="2400" i="1" dirty="0">
                <a:solidFill>
                  <a:srgbClr val="0066FF"/>
                </a:solidFill>
              </a:rPr>
              <a:t>All remaining questions relate to financial sustainability and are the subject of the group discussions for this afternoon </a:t>
            </a:r>
            <a:r>
              <a:rPr lang="en-US" sz="2400" dirty="0"/>
              <a:t> 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1597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8280920" cy="764704"/>
          </a:xfrm>
        </p:spPr>
        <p:txBody>
          <a:bodyPr/>
          <a:lstStyle/>
          <a:p>
            <a:r>
              <a:rPr lang="en-US" sz="2600" b="1" dirty="0">
                <a:solidFill>
                  <a:srgbClr val="FF0000"/>
                </a:solidFill>
              </a:rPr>
              <a:t>3. Formalizing requirements for the hosting countries and </a:t>
            </a:r>
            <a:br>
              <a:rPr lang="en-US" sz="2600" b="1" dirty="0">
                <a:solidFill>
                  <a:srgbClr val="FF0000"/>
                </a:solidFill>
              </a:rPr>
            </a:br>
            <a:r>
              <a:rPr lang="en-US" sz="2600" b="1" dirty="0">
                <a:solidFill>
                  <a:srgbClr val="FF0000"/>
                </a:solidFill>
              </a:rPr>
              <a:t>reflecting these in PEMPAL Operational guidelines </a:t>
            </a:r>
            <a:br>
              <a:rPr lang="en-US" sz="2600" b="1" dirty="0">
                <a:solidFill>
                  <a:srgbClr val="FF0000"/>
                </a:solidFill>
              </a:rPr>
            </a:br>
            <a:endParaRPr lang="en-US" altLang="en-US" sz="2600" b="1" i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24744"/>
            <a:ext cx="7787208" cy="521447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Current requirements</a:t>
            </a:r>
            <a:r>
              <a:rPr lang="en-US" sz="2400" dirty="0"/>
              <a:t> (under the existing practice, communicated to the hosting countries  by the Secretariat)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/>
              <a:t>inputs to the content of the agenda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/>
              <a:t>help / advice to the Secretariat on logistical aspects</a:t>
            </a:r>
            <a:r>
              <a:rPr lang="en-US" sz="2400" dirty="0"/>
              <a:t> (visas, advice on venues and local services providers),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/>
              <a:t>organization of the social program</a:t>
            </a:r>
            <a:r>
              <a:rPr lang="en-US" sz="2400" dirty="0"/>
              <a:t> (in practice, in most cases includes a dinner offered by the hosts) 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QUESTIONS:</a:t>
            </a:r>
            <a:r>
              <a:rPr lang="en-US" sz="2400" dirty="0"/>
              <a:t> </a:t>
            </a:r>
          </a:p>
          <a:p>
            <a:r>
              <a:rPr lang="en-US" sz="2400" i="1" dirty="0">
                <a:solidFill>
                  <a:srgbClr val="0066FF"/>
                </a:solidFill>
              </a:rPr>
              <a:t>Do we keep the existing requirements or do we need to tighten them (e.g., by adding a requirement to finance some part of the expenses)?</a:t>
            </a:r>
          </a:p>
          <a:p>
            <a:r>
              <a:rPr lang="en-US" sz="2400" i="1" dirty="0">
                <a:solidFill>
                  <a:srgbClr val="0066FF"/>
                </a:solidFill>
              </a:rPr>
              <a:t>Do we need to formalize them by reflecting in Operational Guidelines? </a:t>
            </a:r>
          </a:p>
          <a:p>
            <a:endParaRPr lang="en-US" sz="2400" dirty="0"/>
          </a:p>
          <a:p>
            <a:endParaRPr lang="en-US" sz="24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2455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260648"/>
            <a:ext cx="7699684" cy="764704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4. Learning from experiences of other networks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in achieving financial sustainability</a:t>
            </a:r>
            <a:endParaRPr lang="en-US" altLang="en-US" sz="2800" b="1" i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514246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Based on information already obtained, </a:t>
            </a:r>
            <a:r>
              <a:rPr lang="en-US" sz="2400" b="1" dirty="0"/>
              <a:t>two main modalities</a:t>
            </a:r>
            <a:r>
              <a:rPr lang="en-US" sz="2400" dirty="0"/>
              <a:t> are used by other networks:</a:t>
            </a:r>
          </a:p>
          <a:p>
            <a:r>
              <a:rPr lang="en-US" sz="2400" b="1" dirty="0"/>
              <a:t>membership fees</a:t>
            </a:r>
            <a:r>
              <a:rPr lang="en-US" sz="2400" dirty="0"/>
              <a:t> (requires a legal status, the route PEMPAL decided to not pursue; it also requires an external secretariat, the WB can not collect such fees)</a:t>
            </a:r>
          </a:p>
          <a:p>
            <a:r>
              <a:rPr lang="en-US" sz="2400" b="1" dirty="0"/>
              <a:t>participants covering fully or partially the costs</a:t>
            </a:r>
            <a:r>
              <a:rPr lang="en-US" sz="2400" dirty="0"/>
              <a:t> of participation in the events (already partially used by PEMPAL and growing) 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QUESTIONS:</a:t>
            </a:r>
            <a:r>
              <a:rPr lang="en-US" sz="2400" dirty="0"/>
              <a:t> </a:t>
            </a:r>
          </a:p>
          <a:p>
            <a:r>
              <a:rPr lang="en-US" sz="2400" i="1" dirty="0">
                <a:solidFill>
                  <a:srgbClr val="0066FF"/>
                </a:solidFill>
              </a:rPr>
              <a:t>Do we still need a separate study on this?</a:t>
            </a:r>
          </a:p>
          <a:p>
            <a:r>
              <a:rPr lang="en-US" sz="2400" i="1" dirty="0">
                <a:solidFill>
                  <a:srgbClr val="0066FF"/>
                </a:solidFill>
              </a:rPr>
              <a:t>If so, what are the additional things we would like to learn through the study?</a:t>
            </a:r>
          </a:p>
          <a:p>
            <a:endParaRPr lang="en-US" sz="2400" dirty="0"/>
          </a:p>
          <a:p>
            <a:r>
              <a:rPr lang="en-US" sz="2400" dirty="0"/>
              <a:t>Learning from experiences of other networks in achieving financial sustainability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8512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1979713" y="2564904"/>
            <a:ext cx="5400600" cy="1592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PEMPAL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/>
              <a:t>expenditure review</a:t>
            </a:r>
          </a:p>
        </p:txBody>
      </p:sp>
    </p:spTree>
    <p:extLst>
      <p:ext uri="{BB962C8B-B14F-4D97-AF65-F5344CB8AC3E}">
        <p14:creationId xmlns:p14="http://schemas.microsoft.com/office/powerpoint/2010/main" val="7212460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088"/>
            <a:ext cx="7427168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PEMPAL Expenses, USD </a:t>
            </a:r>
            <a:r>
              <a:rPr lang="en-US" altLang="en-US" sz="2800" b="1" dirty="0" err="1">
                <a:solidFill>
                  <a:srgbClr val="FF0000"/>
                </a:solidFill>
              </a:rPr>
              <a:t>th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85ECDA-E156-43D9-A7C3-6EFFC9EC4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015301"/>
              </p:ext>
            </p:extLst>
          </p:nvPr>
        </p:nvGraphicFramePr>
        <p:xfrm>
          <a:off x="971600" y="898197"/>
          <a:ext cx="7200800" cy="1678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6377679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7759065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60465275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12976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25623982"/>
                    </a:ext>
                  </a:extLst>
                </a:gridCol>
                <a:gridCol w="541138">
                  <a:extLst>
                    <a:ext uri="{9D8B030D-6E8A-4147-A177-3AD203B41FA5}">
                      <a16:colId xmlns:a16="http://schemas.microsoft.com/office/drawing/2014/main" val="2382019560"/>
                    </a:ext>
                  </a:extLst>
                </a:gridCol>
                <a:gridCol w="34926">
                  <a:extLst>
                    <a:ext uri="{9D8B030D-6E8A-4147-A177-3AD203B41FA5}">
                      <a16:colId xmlns:a16="http://schemas.microsoft.com/office/drawing/2014/main" val="59512881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446982862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FY13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FY14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FY15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FY16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>
                          <a:effectLst/>
                        </a:rPr>
                        <a:t>FY17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FY18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90333717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expenses  </a:t>
                      </a:r>
                      <a:r>
                        <a:rPr lang="en-US" sz="1400" b="1" u="sng" strike="noStrike" dirty="0">
                          <a:effectLst/>
                        </a:rPr>
                        <a:t>envisaged in PEMPAL Strategy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2150.0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2340.0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2080.0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2010.0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1960.0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2150.0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039936657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o/w expenses from PEMPAL MDTF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1945.0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75373154"/>
                  </a:ext>
                </a:extLst>
              </a:tr>
              <a:tr h="430684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actual expenses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1613.2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7388095"/>
                  </a:ext>
                </a:extLst>
              </a:tr>
              <a:tr h="37187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o/w expenses financed from PEMPAL MDTF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1951.1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2713.4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1872.0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1672.4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1392.6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1367.7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44683987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86CD017-F3F2-4014-8DC8-60ECEED9B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542484"/>
              </p:ext>
            </p:extLst>
          </p:nvPr>
        </p:nvGraphicFramePr>
        <p:xfrm>
          <a:off x="1259632" y="2924944"/>
          <a:ext cx="691276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6016956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60648"/>
            <a:ext cx="7344816" cy="1296144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Composition of PEMPAL expenses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i="1" dirty="0"/>
              <a:t> </a:t>
            </a:r>
            <a:r>
              <a:rPr lang="en-US" sz="2000" i="1" dirty="0"/>
              <a:t>financed from PEMPAL MDTF, USD </a:t>
            </a:r>
            <a:r>
              <a:rPr lang="en-US" sz="2000" i="1" dirty="0" err="1"/>
              <a:t>th</a:t>
            </a:r>
            <a:br>
              <a:rPr lang="en-US" sz="3200" i="1" dirty="0"/>
            </a:br>
            <a:endParaRPr lang="en-US" altLang="en-US" sz="2000" i="1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A2AF65C-8B9F-41CA-8946-007734B0F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488581"/>
              </p:ext>
            </p:extLst>
          </p:nvPr>
        </p:nvGraphicFramePr>
        <p:xfrm>
          <a:off x="971600" y="1268760"/>
          <a:ext cx="77152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469239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2007"/>
            <a:ext cx="7776864" cy="764704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Trends in Administrative and Logistical Expenses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4376AFA-D67C-42F0-887A-0253A59829A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50152" y="1340768"/>
          <a:ext cx="494330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40867FD-2DE1-4919-956C-267EA4C20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369475"/>
              </p:ext>
            </p:extLst>
          </p:nvPr>
        </p:nvGraphicFramePr>
        <p:xfrm>
          <a:off x="1020789" y="692696"/>
          <a:ext cx="7511651" cy="3426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E8D8B47-54AF-4EFE-883B-EFBE9B09B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54226"/>
              </p:ext>
            </p:extLst>
          </p:nvPr>
        </p:nvGraphicFramePr>
        <p:xfrm>
          <a:off x="145081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FC9CD00-F6FD-456A-9943-2F626580C6CF}"/>
              </a:ext>
            </a:extLst>
          </p:cNvPr>
          <p:cNvSpPr txBox="1"/>
          <p:nvPr/>
        </p:nvSpPr>
        <p:spPr>
          <a:xfrm>
            <a:off x="6219523" y="4274542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u="sng" dirty="0">
                <a:solidFill>
                  <a:srgbClr val="0070C0"/>
                </a:solidFill>
              </a:rPr>
              <a:t>Number of participants by location</a:t>
            </a:r>
            <a:r>
              <a:rPr lang="en-US" sz="1200" i="1" dirty="0">
                <a:solidFill>
                  <a:srgbClr val="0070C0"/>
                </a:solidFill>
              </a:rPr>
              <a:t> means that the participant is counted only once if (s)he takes part in several meetings held back-to-back at the same location. </a:t>
            </a:r>
          </a:p>
          <a:p>
            <a:endParaRPr lang="en-US" sz="1200" i="1" dirty="0">
              <a:solidFill>
                <a:srgbClr val="0070C0"/>
              </a:solidFill>
            </a:endParaRPr>
          </a:p>
          <a:p>
            <a:r>
              <a:rPr lang="en-US" sz="1200" i="1" u="sng" dirty="0">
                <a:solidFill>
                  <a:srgbClr val="0070C0"/>
                </a:solidFill>
              </a:rPr>
              <a:t>Number of participants by agenda</a:t>
            </a:r>
            <a:r>
              <a:rPr lang="en-US" sz="1200" i="1" dirty="0">
                <a:solidFill>
                  <a:srgbClr val="0070C0"/>
                </a:solidFill>
              </a:rPr>
              <a:t> includes everyone included in the list of participants for the particular event.</a:t>
            </a:r>
          </a:p>
        </p:txBody>
      </p:sp>
    </p:spTree>
    <p:extLst>
      <p:ext uri="{BB962C8B-B14F-4D97-AF65-F5344CB8AC3E}">
        <p14:creationId xmlns:p14="http://schemas.microsoft.com/office/powerpoint/2010/main" val="41858253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25776</TotalTime>
  <Words>756</Words>
  <Application>Microsoft Office PowerPoint</Application>
  <PresentationFormat>On-screen Show (4:3)</PresentationFormat>
  <Paragraphs>129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Wingdings</vt:lpstr>
      <vt:lpstr>Office Theme</vt:lpstr>
      <vt:lpstr>PowerPoint Presentation</vt:lpstr>
      <vt:lpstr>Steps from the Strategy Action Plan identified for additional discussion</vt:lpstr>
      <vt:lpstr>Proposals from the Organization Committee for the Budapest meeting reflected in the minutes of the June 19th meeting</vt:lpstr>
      <vt:lpstr>3. Formalizing requirements for the hosting countries and  reflecting these in PEMPAL Operational guidelines  </vt:lpstr>
      <vt:lpstr>4. Learning from experiences of other networks  in achieving financial sustainability</vt:lpstr>
      <vt:lpstr>PowerPoint Presentation</vt:lpstr>
      <vt:lpstr>PEMPAL Expenses, USD th</vt:lpstr>
      <vt:lpstr>Composition of PEMPAL expenses  financed from PEMPAL MDTF, USD th </vt:lpstr>
      <vt:lpstr>Trends in Administrative and Logistical Expenses</vt:lpstr>
      <vt:lpstr>Structure of Expenses for Face-to-Face Events  % of total</vt:lpstr>
      <vt:lpstr>Event expenses per participant by location, 2016-18, USD</vt:lpstr>
      <vt:lpstr>Sources of savings already achieved</vt:lpstr>
      <vt:lpstr>Sources of savings already achieved –  WB contribution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Ekaterina A Zaleeva</cp:lastModifiedBy>
  <cp:revision>623</cp:revision>
  <dcterms:created xsi:type="dcterms:W3CDTF">2013-05-14T13:14:50Z</dcterms:created>
  <dcterms:modified xsi:type="dcterms:W3CDTF">2018-06-26T18:25:02Z</dcterms:modified>
</cp:coreProperties>
</file>