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1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handoutMasterIdLst>
    <p:handoutMasterId r:id="rId17"/>
  </p:handoutMasterIdLst>
  <p:sldIdLst>
    <p:sldId id="480" r:id="rId2"/>
    <p:sldId id="471" r:id="rId3"/>
    <p:sldId id="472" r:id="rId4"/>
    <p:sldId id="477" r:id="rId5"/>
    <p:sldId id="478" r:id="rId6"/>
    <p:sldId id="479" r:id="rId7"/>
    <p:sldId id="468" r:id="rId8"/>
    <p:sldId id="476" r:id="rId9"/>
    <p:sldId id="469" r:id="rId10"/>
    <p:sldId id="460" r:id="rId11"/>
    <p:sldId id="473" r:id="rId12"/>
    <p:sldId id="474" r:id="rId13"/>
    <p:sldId id="475" r:id="rId14"/>
    <p:sldId id="288" r:id="rId1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7C7C7C"/>
    <a:srgbClr val="0066FF"/>
    <a:srgbClr val="E26C00"/>
    <a:srgbClr val="BB1B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0118" autoAdjust="0"/>
    <p:restoredTop sz="89784" autoAdjust="0"/>
  </p:normalViewPr>
  <p:slideViewPr>
    <p:cSldViewPr>
      <p:cViewPr varScale="1">
        <p:scale>
          <a:sx n="58" d="100"/>
          <a:sy n="58" d="100"/>
        </p:scale>
        <p:origin x="1908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enikulina_worldbank_org/Documents/PEMPAL_NEW1/CROSS%20COP/2012-2017%20Strategy%20Closing%20Report/Files%20with%20data%20for%20CR/Financial%20data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MTR\PEMPAL_budget_MTR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2017closing%20report\charts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AppData\Local\Microsoft\Windows\INetCache\Content.Outlook\UBYGIX1E\data%20FY!7-18%20(002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enikulina_worldbank_org/Documents/PEMPAL_NEW1/CROSS%20COP/2012-2017%20Strategy%20Closing%20Report/Files%20with%20data%20for%20CR/Financial%20data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enikulina_worldbank_org/Documents/PEMPAL_NEW1/CROSS%20COP/2012-2017%20Strategy%20Closing%20Report/Files%20with%20data%20for%20CR/Financial%20data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worldbankgroup-my.sharepoint.com/personal/enikulina_worldbank_org/Documents/PEMPAL_NEW1/CROSS%20COP/2012-2017%20Strategy%20Closing%20Report/Files%20with%20data%20for%20CR/Financial%20data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wb154267\Documents\Documents\Documents\PEMPAL\Executive_meetings\Budapest\Copy%20of%20Expenses%20of%20the%20events%20(by%20location)(CY%20161718%20(half)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rgbClr val="FF0000"/>
                </a:solidFill>
              </a:rPr>
              <a:t>Источники финансирования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>
                <a:solidFill>
                  <a:srgbClr val="FF0000"/>
                </a:solidFill>
              </a:rPr>
              <a:t>20</a:t>
            </a:r>
            <a:r>
              <a:rPr lang="en-US" sz="2000" b="1" dirty="0">
                <a:solidFill>
                  <a:srgbClr val="FF0000"/>
                </a:solidFill>
              </a:rPr>
              <a:t>18</a:t>
            </a:r>
            <a:r>
              <a:rPr lang="ru-RU" sz="2000" b="1" dirty="0">
                <a:solidFill>
                  <a:srgbClr val="FF0000"/>
                </a:solidFill>
              </a:rPr>
              <a:t> ф.г.</a:t>
            </a:r>
            <a:endParaRPr lang="en-US" sz="2000" b="1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27060417117326585"/>
          <c:y val="1.851851851851851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018352127541387E-3"/>
          <c:y val="0.13218183822497978"/>
          <c:w val="0.66615959452309592"/>
          <c:h val="0.8619039807524059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995-48E2-AD72-9ECEBB31D7DD}"/>
              </c:ext>
            </c:extLst>
          </c:dPt>
          <c:dPt>
            <c:idx val="1"/>
            <c:bubble3D val="0"/>
            <c:explosion val="27"/>
            <c:spPr>
              <a:solidFill>
                <a:srgbClr val="C0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995-48E2-AD72-9ECEBB31D7DD}"/>
              </c:ext>
            </c:extLst>
          </c:dPt>
          <c:dPt>
            <c:idx val="2"/>
            <c:bubble3D val="0"/>
            <c:explosion val="74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995-48E2-AD72-9ECEBB31D7DD}"/>
              </c:ext>
            </c:extLst>
          </c:dPt>
          <c:dPt>
            <c:idx val="3"/>
            <c:bubble3D val="0"/>
            <c:explosion val="52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995-48E2-AD72-9ECEBB31D7DD}"/>
              </c:ext>
            </c:extLst>
          </c:dPt>
          <c:dPt>
            <c:idx val="4"/>
            <c:bubble3D val="0"/>
            <c:explosion val="65"/>
            <c:spPr>
              <a:solidFill>
                <a:srgbClr val="00E647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995-48E2-AD72-9ECEBB31D7DD}"/>
              </c:ext>
            </c:extLst>
          </c:dPt>
          <c:dLbls>
            <c:dLbl>
              <c:idx val="4"/>
              <c:layout>
                <c:manualLayout>
                  <c:x val="9.7222243486929441E-3"/>
                  <c:y val="1.8226888303506574E-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33335156022563E-2"/>
                      <c:h val="8.912037037037036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6995-48E2-AD72-9ECEBB31D7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Sheet2!$A$28:$A$32</c:f>
              <c:strCache>
                <c:ptCount val="5"/>
                <c:pt idx="0">
                  <c:v>PEMPAL MDTF</c:v>
                </c:pt>
                <c:pt idx="1">
                  <c:v>financial contributions from the member countries</c:v>
                </c:pt>
                <c:pt idx="2">
                  <c:v>financial contributions from other parties</c:v>
                </c:pt>
                <c:pt idx="3">
                  <c:v>in kind contributions from the member countries</c:v>
                </c:pt>
                <c:pt idx="4">
                  <c:v>in kind contributions from other parties</c:v>
                </c:pt>
              </c:strCache>
            </c:strRef>
          </c:cat>
          <c:val>
            <c:numRef>
              <c:f>Sheet2!$B$28:$B$32</c:f>
              <c:numCache>
                <c:formatCode>_(* #,##0_);_(* \(#,##0\);_(* "-"??_);_(@_)</c:formatCode>
                <c:ptCount val="5"/>
                <c:pt idx="0">
                  <c:v>1367700</c:v>
                </c:pt>
                <c:pt idx="1">
                  <c:v>82419</c:v>
                </c:pt>
                <c:pt idx="2">
                  <c:v>34681</c:v>
                </c:pt>
                <c:pt idx="3">
                  <c:v>96000</c:v>
                </c:pt>
                <c:pt idx="4">
                  <c:v>32400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995-48E2-AD72-9ECEBB31D7D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23002476597216"/>
          <c:y val="0.1552854322341935"/>
          <c:w val="0.32676997523402784"/>
          <c:h val="0.8216599347767121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88648293963255"/>
          <c:y val="5.872088439028017E-2"/>
          <c:w val="0.8585579615048119"/>
          <c:h val="0.707721183521317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Sheet2!$A$3</c:f>
              <c:strCache>
                <c:ptCount val="1"/>
                <c:pt idx="0">
                  <c:v>COP activities 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Sheet2!$B$2:$G$2</c:f>
              <c:strCache>
                <c:ptCount val="6"/>
                <c:pt idx="0">
                  <c:v>    FY13 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  <c:pt idx="5">
                  <c:v>FY18</c:v>
                </c:pt>
              </c:strCache>
            </c:strRef>
          </c:cat>
          <c:val>
            <c:numRef>
              <c:f>Sheet2!$B$3:$G$3</c:f>
              <c:numCache>
                <c:formatCode>0</c:formatCode>
                <c:ptCount val="6"/>
                <c:pt idx="0">
                  <c:v>983</c:v>
                </c:pt>
                <c:pt idx="1">
                  <c:v>886.3</c:v>
                </c:pt>
                <c:pt idx="2">
                  <c:v>886.7</c:v>
                </c:pt>
                <c:pt idx="3">
                  <c:v>802.4</c:v>
                </c:pt>
                <c:pt idx="4">
                  <c:v>760.6</c:v>
                </c:pt>
                <c:pt idx="5">
                  <c:v>825.7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7C-451F-B4DC-B190CCB8AFE2}"/>
            </c:ext>
          </c:extLst>
        </c:ser>
        <c:ser>
          <c:idx val="1"/>
          <c:order val="1"/>
          <c:tx>
            <c:strRef>
              <c:f>Sheet2!$A$4</c:f>
              <c:strCache>
                <c:ptCount val="1"/>
                <c:pt idx="0">
                  <c:v>Cross-COP activities </c:v>
                </c:pt>
              </c:strCache>
            </c:strRef>
          </c:tx>
          <c:spPr>
            <a:solidFill>
              <a:srgbClr val="E26C00"/>
            </a:solidFill>
            <a:ln>
              <a:noFill/>
            </a:ln>
            <a:effectLst/>
          </c:spPr>
          <c:invertIfNegative val="0"/>
          <c:dLbls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07C-451F-B4DC-B190CCB8AF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Sheet2!$B$2:$G$2</c:f>
              <c:strCache>
                <c:ptCount val="6"/>
                <c:pt idx="0">
                  <c:v>    FY13 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  <c:pt idx="5">
                  <c:v>FY18</c:v>
                </c:pt>
              </c:strCache>
            </c:strRef>
          </c:cat>
          <c:val>
            <c:numRef>
              <c:f>Sheet2!$B$4:$G$4</c:f>
              <c:numCache>
                <c:formatCode>0</c:formatCode>
                <c:ptCount val="6"/>
                <c:pt idx="0">
                  <c:v>100</c:v>
                </c:pt>
                <c:pt idx="1">
                  <c:v>758.4</c:v>
                </c:pt>
                <c:pt idx="2">
                  <c:v>27.3</c:v>
                </c:pt>
                <c:pt idx="3">
                  <c:v>79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07C-451F-B4DC-B190CCB8AFE2}"/>
            </c:ext>
          </c:extLst>
        </c:ser>
        <c:ser>
          <c:idx val="2"/>
          <c:order val="2"/>
          <c:tx>
            <c:strRef>
              <c:f>Sheet2!$A$5</c:f>
              <c:strCache>
                <c:ptCount val="1"/>
                <c:pt idx="0">
                  <c:v>Resource teams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Sheet2!$B$2:$G$2</c:f>
              <c:strCache>
                <c:ptCount val="6"/>
                <c:pt idx="0">
                  <c:v>    FY13 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  <c:pt idx="5">
                  <c:v>FY18</c:v>
                </c:pt>
              </c:strCache>
            </c:strRef>
          </c:cat>
          <c:val>
            <c:numRef>
              <c:f>Sheet2!$B$5:$G$5</c:f>
              <c:numCache>
                <c:formatCode>0</c:formatCode>
                <c:ptCount val="6"/>
                <c:pt idx="0">
                  <c:v>530</c:v>
                </c:pt>
                <c:pt idx="1">
                  <c:v>625</c:v>
                </c:pt>
                <c:pt idx="2">
                  <c:v>585</c:v>
                </c:pt>
                <c:pt idx="3">
                  <c:v>488</c:v>
                </c:pt>
                <c:pt idx="4">
                  <c:v>328</c:v>
                </c:pt>
                <c:pt idx="5">
                  <c:v>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07C-451F-B4DC-B190CCB8AFE2}"/>
            </c:ext>
          </c:extLst>
        </c:ser>
        <c:ser>
          <c:idx val="3"/>
          <c:order val="3"/>
          <c:tx>
            <c:strRef>
              <c:f>Sheet2!$A$6</c:f>
              <c:strCache>
                <c:ptCount val="1"/>
                <c:pt idx="0">
                  <c:v>Steering Committee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Sheet2!$B$2:$G$2</c:f>
              <c:strCache>
                <c:ptCount val="6"/>
                <c:pt idx="0">
                  <c:v>    FY13 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  <c:pt idx="5">
                  <c:v>FY18</c:v>
                </c:pt>
              </c:strCache>
            </c:strRef>
          </c:cat>
          <c:val>
            <c:numRef>
              <c:f>Sheet2!$B$6:$G$6</c:f>
              <c:numCache>
                <c:formatCode>0</c:formatCode>
                <c:ptCount val="6"/>
                <c:pt idx="0">
                  <c:v>40</c:v>
                </c:pt>
                <c:pt idx="1">
                  <c:v>50</c:v>
                </c:pt>
                <c:pt idx="2">
                  <c:v>0</c:v>
                </c:pt>
                <c:pt idx="3">
                  <c:v>20</c:v>
                </c:pt>
                <c:pt idx="4">
                  <c:v>21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07C-451F-B4DC-B190CCB8AFE2}"/>
            </c:ext>
          </c:extLst>
        </c:ser>
        <c:ser>
          <c:idx val="4"/>
          <c:order val="4"/>
          <c:tx>
            <c:strRef>
              <c:f>Sheet2!$A$7</c:f>
              <c:strCache>
                <c:ptCount val="1"/>
                <c:pt idx="0">
                  <c:v>Secretariat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Sheet2!$B$2:$G$2</c:f>
              <c:strCache>
                <c:ptCount val="6"/>
                <c:pt idx="0">
                  <c:v>    FY13 </c:v>
                </c:pt>
                <c:pt idx="1">
                  <c:v>FY14</c:v>
                </c:pt>
                <c:pt idx="2">
                  <c:v>FY15</c:v>
                </c:pt>
                <c:pt idx="3">
                  <c:v>FY16</c:v>
                </c:pt>
                <c:pt idx="4">
                  <c:v>FY17</c:v>
                </c:pt>
                <c:pt idx="5">
                  <c:v>FY18</c:v>
                </c:pt>
              </c:strCache>
            </c:strRef>
          </c:cat>
          <c:val>
            <c:numRef>
              <c:f>Sheet2!$B$7:$G$7</c:f>
              <c:numCache>
                <c:formatCode>0</c:formatCode>
                <c:ptCount val="6"/>
                <c:pt idx="0">
                  <c:v>298.10000000000002</c:v>
                </c:pt>
                <c:pt idx="1">
                  <c:v>393.7</c:v>
                </c:pt>
                <c:pt idx="2">
                  <c:v>373</c:v>
                </c:pt>
                <c:pt idx="3">
                  <c:v>283</c:v>
                </c:pt>
                <c:pt idx="4">
                  <c:v>183</c:v>
                </c:pt>
                <c:pt idx="5">
                  <c:v>197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07C-451F-B4DC-B190CCB8AFE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523362847"/>
        <c:axId val="1804375663"/>
      </c:barChart>
      <c:catAx>
        <c:axId val="1523362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4375663"/>
        <c:crosses val="autoZero"/>
        <c:auto val="1"/>
        <c:lblAlgn val="ctr"/>
        <c:lblOffset val="100"/>
        <c:noMultiLvlLbl val="0"/>
      </c:catAx>
      <c:valAx>
        <c:axId val="180437566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5233628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4423864579012863E-2"/>
          <c:y val="0.87240465738585005"/>
          <c:w val="0.91179002624671912"/>
          <c:h val="0.102432195975503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Overall Satisfaction with Events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28905903"/>
        <c:axId val="2091793599"/>
      </c:barChart>
      <c:catAx>
        <c:axId val="2289059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1793599"/>
        <c:crosses val="autoZero"/>
        <c:auto val="1"/>
        <c:lblAlgn val="ctr"/>
        <c:lblOffset val="100"/>
        <c:noMultiLvlLbl val="0"/>
      </c:catAx>
      <c:valAx>
        <c:axId val="2091793599"/>
        <c:scaling>
          <c:orientation val="minMax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8905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411823109330568E-2"/>
          <c:y val="9.300984376997945E-2"/>
          <c:w val="0.90432771455193306"/>
          <c:h val="0.81126232305425183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8978543"/>
        <c:axId val="2041277951"/>
      </c:barChart>
      <c:catAx>
        <c:axId val="4589785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1277951"/>
        <c:crosses val="autoZero"/>
        <c:auto val="1"/>
        <c:lblAlgn val="ctr"/>
        <c:lblOffset val="100"/>
        <c:noMultiLvlLbl val="0"/>
      </c:catAx>
      <c:valAx>
        <c:axId val="2041277951"/>
        <c:scaling>
          <c:orientation val="minMax"/>
          <c:max val="5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897854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/>
              <a:t>Средние административные и организационные расходы</a:t>
            </a:r>
            <a:br>
              <a:rPr lang="en-US" dirty="0"/>
            </a:br>
            <a:r>
              <a:rPr lang="ru-RU" dirty="0"/>
              <a:t>в долл. США на участника с разбивкой</a:t>
            </a:r>
            <a:r>
              <a:rPr lang="ru-RU" baseline="0" dirty="0"/>
              <a:t> по месту проведения, в т.ч. видеоконференции</a:t>
            </a:r>
            <a:endParaRPr lang="en-US" sz="1200" i="1" dirty="0"/>
          </a:p>
        </c:rich>
      </c:tx>
      <c:layout>
        <c:manualLayout>
          <c:xMode val="edge"/>
          <c:yMode val="edge"/>
          <c:x val="0.26126120609171011"/>
          <c:y val="2.50089822307979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Sheet2!$A$5</c:f>
              <c:strCache>
                <c:ptCount val="1"/>
                <c:pt idx="0">
                  <c:v>Net USD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6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0-7EFB-4A26-AC7D-1DAF4B4F43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Sheet2!$B$4:$H$4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FY2018</c:v>
                </c:pt>
              </c:strCache>
            </c:strRef>
          </c:cat>
          <c:val>
            <c:numRef>
              <c:f>Sheet2!$B$5:$H$5</c:f>
              <c:numCache>
                <c:formatCode>General</c:formatCode>
                <c:ptCount val="7"/>
                <c:pt idx="0">
                  <c:v>1840</c:v>
                </c:pt>
                <c:pt idx="1">
                  <c:v>2195</c:v>
                </c:pt>
                <c:pt idx="2">
                  <c:v>1983</c:v>
                </c:pt>
                <c:pt idx="3">
                  <c:v>1371</c:v>
                </c:pt>
                <c:pt idx="4">
                  <c:v>1775</c:v>
                </c:pt>
                <c:pt idx="5">
                  <c:v>1912</c:v>
                </c:pt>
                <c:pt idx="6">
                  <c:v>1815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FB-4A26-AC7D-1DAF4B4F43DD}"/>
            </c:ext>
          </c:extLst>
        </c:ser>
        <c:ser>
          <c:idx val="1"/>
          <c:order val="1"/>
          <c:tx>
            <c:strRef>
              <c:f>Sheet2!$A$6</c:f>
              <c:strCache>
                <c:ptCount val="1"/>
                <c:pt idx="0">
                  <c:v>Gross USD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6"/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2-7EFB-4A26-AC7D-1DAF4B4F43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Sheet2!$B$4:$H$4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FY2018</c:v>
                </c:pt>
              </c:strCache>
            </c:strRef>
          </c:cat>
          <c:val>
            <c:numRef>
              <c:f>Sheet2!$B$6:$H$6</c:f>
              <c:numCache>
                <c:formatCode>General</c:formatCode>
                <c:ptCount val="7"/>
                <c:pt idx="0">
                  <c:v>3097</c:v>
                </c:pt>
                <c:pt idx="1">
                  <c:v>3425</c:v>
                </c:pt>
                <c:pt idx="2">
                  <c:v>2481</c:v>
                </c:pt>
                <c:pt idx="3">
                  <c:v>1963</c:v>
                </c:pt>
                <c:pt idx="4">
                  <c:v>2294</c:v>
                </c:pt>
                <c:pt idx="5">
                  <c:v>2392</c:v>
                </c:pt>
                <c:pt idx="6">
                  <c:v>2245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EFB-4A26-AC7D-1DAF4B4F43DD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596124111"/>
        <c:axId val="940472959"/>
      </c:lineChart>
      <c:catAx>
        <c:axId val="1596124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0472959"/>
        <c:crosses val="autoZero"/>
        <c:auto val="1"/>
        <c:lblAlgn val="ctr"/>
        <c:lblOffset val="100"/>
        <c:noMultiLvlLbl val="0"/>
      </c:catAx>
      <c:valAx>
        <c:axId val="9404729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61241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b="1" dirty="0"/>
              <a:t>Средние расходы</a:t>
            </a:r>
            <a:r>
              <a:rPr lang="ru-RU" b="1" baseline="0" dirty="0"/>
              <a:t> </a:t>
            </a:r>
            <a:r>
              <a:rPr lang="ru-RU" b="1" dirty="0"/>
              <a:t>на очные мероприятия</a:t>
            </a:r>
          </a:p>
          <a:p>
            <a:pPr>
              <a:defRPr/>
            </a:pPr>
            <a:r>
              <a:rPr lang="ru-RU" sz="1200" b="1" i="1" baseline="0" dirty="0"/>
              <a:t>В долл. США на участника</a:t>
            </a:r>
            <a:endParaRPr lang="en-US" sz="1200" i="1" dirty="0"/>
          </a:p>
        </c:rich>
      </c:tx>
      <c:layout>
        <c:manualLayout>
          <c:xMode val="edge"/>
          <c:yMode val="edge"/>
          <c:x val="0.13156233595800526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0555555555555555E-2"/>
          <c:y val="0.23953703703703705"/>
          <c:w val="0.93888888888888888"/>
          <c:h val="0.481433727034120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Sheet1!$B$52</c:f>
              <c:strCache>
                <c:ptCount val="1"/>
                <c:pt idx="0">
                  <c:v>by location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Sheet1!$C$51:$E$51</c:f>
              <c:strCache>
                <c:ptCount val="3"/>
                <c:pt idx="0">
                  <c:v>CY16</c:v>
                </c:pt>
                <c:pt idx="1">
                  <c:v>CY17</c:v>
                </c:pt>
                <c:pt idx="2">
                  <c:v>FY18</c:v>
                </c:pt>
              </c:strCache>
            </c:strRef>
          </c:cat>
          <c:val>
            <c:numRef>
              <c:f>Sheet1!$C$52:$E$52</c:f>
              <c:numCache>
                <c:formatCode>0</c:formatCode>
                <c:ptCount val="3"/>
                <c:pt idx="0">
                  <c:v>2144.3925233644859</c:v>
                </c:pt>
                <c:pt idx="1">
                  <c:v>2115.0837988826815</c:v>
                </c:pt>
                <c:pt idx="2">
                  <c:v>2148.5411140583556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6E-4D8E-AF71-8F7D24ABBBFC}"/>
            </c:ext>
          </c:extLst>
        </c:ser>
        <c:ser>
          <c:idx val="1"/>
          <c:order val="1"/>
          <c:tx>
            <c:strRef>
              <c:f>Sheet1!$B$53</c:f>
              <c:strCache>
                <c:ptCount val="1"/>
                <c:pt idx="0">
                  <c:v>by agenda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Sheet1!$C$51:$E$51</c:f>
              <c:strCache>
                <c:ptCount val="3"/>
                <c:pt idx="0">
                  <c:v>CY16</c:v>
                </c:pt>
                <c:pt idx="1">
                  <c:v>CY17</c:v>
                </c:pt>
                <c:pt idx="2">
                  <c:v>FY18</c:v>
                </c:pt>
              </c:strCache>
            </c:strRef>
          </c:cat>
          <c:val>
            <c:numRef>
              <c:f>Sheet1!$C$53:$E$53</c:f>
              <c:numCache>
                <c:formatCode>0</c:formatCode>
                <c:ptCount val="3"/>
                <c:pt idx="0">
                  <c:v>1792.578125</c:v>
                </c:pt>
                <c:pt idx="1">
                  <c:v>1548.4662576687119</c:v>
                </c:pt>
                <c:pt idx="2">
                  <c:v>1545.8015267175574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6E-4D8E-AF71-8F7D24ABBBF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11639967"/>
        <c:axId val="1052522815"/>
      </c:barChart>
      <c:catAx>
        <c:axId val="17116399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2522815"/>
        <c:crosses val="autoZero"/>
        <c:auto val="1"/>
        <c:lblAlgn val="ctr"/>
        <c:lblOffset val="100"/>
        <c:noMultiLvlLbl val="0"/>
      </c:catAx>
      <c:valAx>
        <c:axId val="105252281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17116399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Sheet2!$A$11</c:f>
              <c:strCache>
                <c:ptCount val="1"/>
                <c:pt idx="0">
                  <c:v>Travel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Sheet2!$B$10:$H$10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Sheet2!$B$11:$H$11</c:f>
              <c:numCache>
                <c:formatCode>General</c:formatCode>
                <c:ptCount val="7"/>
                <c:pt idx="0">
                  <c:v>33</c:v>
                </c:pt>
                <c:pt idx="1">
                  <c:v>34</c:v>
                </c:pt>
                <c:pt idx="2">
                  <c:v>24.9</c:v>
                </c:pt>
                <c:pt idx="3">
                  <c:v>31.4</c:v>
                </c:pt>
                <c:pt idx="4">
                  <c:v>29.2</c:v>
                </c:pt>
                <c:pt idx="5">
                  <c:v>30.6</c:v>
                </c:pt>
                <c:pt idx="6">
                  <c:v>31.7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7A-4526-B304-DDCC96DF5553}"/>
            </c:ext>
          </c:extLst>
        </c:ser>
        <c:ser>
          <c:idx val="1"/>
          <c:order val="1"/>
          <c:tx>
            <c:strRef>
              <c:f>Sheet2!$A$12</c:f>
              <c:strCache>
                <c:ptCount val="1"/>
                <c:pt idx="0">
                  <c:v>Accomodation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Sheet2!$B$10:$H$10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Sheet2!$B$12:$H$12</c:f>
              <c:numCache>
                <c:formatCode>General</c:formatCode>
                <c:ptCount val="7"/>
                <c:pt idx="0">
                  <c:v>47</c:v>
                </c:pt>
                <c:pt idx="1">
                  <c:v>44</c:v>
                </c:pt>
                <c:pt idx="2">
                  <c:v>41.9</c:v>
                </c:pt>
                <c:pt idx="3">
                  <c:v>41.1</c:v>
                </c:pt>
                <c:pt idx="4">
                  <c:v>36.700000000000003</c:v>
                </c:pt>
                <c:pt idx="5">
                  <c:v>41.2</c:v>
                </c:pt>
                <c:pt idx="6">
                  <c:v>35.450000000000003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7A-4526-B304-DDCC96DF5553}"/>
            </c:ext>
          </c:extLst>
        </c:ser>
        <c:ser>
          <c:idx val="2"/>
          <c:order val="2"/>
          <c:tx>
            <c:strRef>
              <c:f>Sheet2!$A$13</c:f>
              <c:strCache>
                <c:ptCount val="1"/>
                <c:pt idx="0">
                  <c:v>Translation</c:v>
                </c:pt>
              </c:strCache>
            </c:strRef>
          </c:tx>
          <c:spPr>
            <a:solidFill>
              <a:srgbClr val="E26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Sheet2!$B$10:$H$10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Sheet2!$B$13:$H$13</c:f>
              <c:numCache>
                <c:formatCode>General</c:formatCode>
                <c:ptCount val="7"/>
                <c:pt idx="0">
                  <c:v>17</c:v>
                </c:pt>
                <c:pt idx="1">
                  <c:v>17</c:v>
                </c:pt>
                <c:pt idx="2">
                  <c:v>12.8</c:v>
                </c:pt>
                <c:pt idx="3">
                  <c:v>17.5</c:v>
                </c:pt>
                <c:pt idx="4">
                  <c:v>20.2</c:v>
                </c:pt>
                <c:pt idx="5">
                  <c:v>20.399999999999999</c:v>
                </c:pt>
                <c:pt idx="6">
                  <c:v>22.3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7A-4526-B304-DDCC96DF5553}"/>
            </c:ext>
          </c:extLst>
        </c:ser>
        <c:ser>
          <c:idx val="3"/>
          <c:order val="3"/>
          <c:tx>
            <c:strRef>
              <c:f>Sheet2!$A$14</c:f>
              <c:strCache>
                <c:ptCount val="1"/>
                <c:pt idx="0">
                  <c:v>Conference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17A-4526-B304-DDCC96DF555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7A-4526-B304-DDCC96DF55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Sheet2!$B$10:$H$10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Sheet2!$B$14:$H$14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14.9</c:v>
                </c:pt>
                <c:pt idx="3">
                  <c:v>4.4000000000000004</c:v>
                </c:pt>
                <c:pt idx="4">
                  <c:v>9.4</c:v>
                </c:pt>
                <c:pt idx="5">
                  <c:v>5.6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17A-4526-B304-DDCC96DF5553}"/>
            </c:ext>
          </c:extLst>
        </c:ser>
        <c:ser>
          <c:idx val="4"/>
          <c:order val="4"/>
          <c:tx>
            <c:strRef>
              <c:f>Sheet2!$A$15</c:f>
              <c:strCache>
                <c:ptCount val="1"/>
                <c:pt idx="0">
                  <c:v>Other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7A-4526-B304-DDCC96DF55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Sheet2!$B$10:$H$10</c:f>
              <c:strCach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FY18</c:v>
                </c:pt>
              </c:strCache>
            </c:strRef>
          </c:cat>
          <c:val>
            <c:numRef>
              <c:f>Sheet2!$B$15:$H$15</c:f>
              <c:numCache>
                <c:formatCode>General</c:formatCode>
                <c:ptCount val="7"/>
                <c:pt idx="0">
                  <c:v>3</c:v>
                </c:pt>
                <c:pt idx="1">
                  <c:v>5</c:v>
                </c:pt>
                <c:pt idx="2">
                  <c:v>5.5</c:v>
                </c:pt>
                <c:pt idx="3">
                  <c:v>5.6</c:v>
                </c:pt>
                <c:pt idx="4">
                  <c:v>4.5</c:v>
                </c:pt>
                <c:pt idx="5">
                  <c:v>2.2000000000000002</c:v>
                </c:pt>
                <c:pt idx="6">
                  <c:v>2.5499999999999972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7A-4526-B304-DDCC96DF555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11951711"/>
        <c:axId val="1056600031"/>
      </c:barChart>
      <c:catAx>
        <c:axId val="1611951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6600031"/>
        <c:crosses val="autoZero"/>
        <c:auto val="1"/>
        <c:lblAlgn val="ctr"/>
        <c:lblOffset val="100"/>
        <c:noMultiLvlLbl val="0"/>
      </c:catAx>
      <c:valAx>
        <c:axId val="1056600031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1951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37260042069936"/>
          <c:y val="0.92961195729628188"/>
          <c:w val="0.77161154855643055"/>
          <c:h val="7.02033109688865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401290463692036"/>
          <c:y val="6.9242542175734431E-2"/>
          <c:w val="0.66009820647419071"/>
          <c:h val="0.82335818060086274"/>
        </c:manualLayout>
      </c:layout>
      <c:barChart>
        <c:barDir val="bar"/>
        <c:grouping val="clustered"/>
        <c:varyColors val="0"/>
        <c:ser>
          <c:idx val="1"/>
          <c:order val="1"/>
          <c:spPr>
            <a:solidFill>
              <a:srgbClr val="0066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Sheet1!$B$16:$B$32</c:f>
              <c:strCache>
                <c:ptCount val="17"/>
                <c:pt idx="0">
                  <c:v>Minsk,Belarus</c:v>
                </c:pt>
                <c:pt idx="1">
                  <c:v>Ankara,Turkey</c:v>
                </c:pt>
                <c:pt idx="2">
                  <c:v>Ljubjana, Slovenia</c:v>
                </c:pt>
                <c:pt idx="3">
                  <c:v>Chisinau, Moldova</c:v>
                </c:pt>
                <c:pt idx="4">
                  <c:v>Prague, Czech republic</c:v>
                </c:pt>
                <c:pt idx="5">
                  <c:v>Bern, Switzerland</c:v>
                </c:pt>
                <c:pt idx="6">
                  <c:v>Moscow, Russia</c:v>
                </c:pt>
                <c:pt idx="7">
                  <c:v>Paris, France</c:v>
                </c:pt>
                <c:pt idx="8">
                  <c:v>Vienna, Austria</c:v>
                </c:pt>
                <c:pt idx="9">
                  <c:v>Budapest, Hungary*</c:v>
                </c:pt>
                <c:pt idx="10">
                  <c:v>Bishkek, Kyrgyz Republic</c:v>
                </c:pt>
                <c:pt idx="11">
                  <c:v>Tashkent, Uzbekistan*</c:v>
                </c:pt>
                <c:pt idx="12">
                  <c:v>Brussels, Belgium*</c:v>
                </c:pt>
                <c:pt idx="13">
                  <c:v>Baku, Azerbaijan</c:v>
                </c:pt>
                <c:pt idx="14">
                  <c:v>Tirana, Albania</c:v>
                </c:pt>
                <c:pt idx="15">
                  <c:v>Zagreb, Croatia</c:v>
                </c:pt>
                <c:pt idx="16">
                  <c:v>Yerevan, Armenia*</c:v>
                </c:pt>
              </c:strCache>
            </c:strRef>
          </c:cat>
          <c:val>
            <c:numRef>
              <c:f>Sheet1!$D$16:$D$32</c:f>
              <c:numCache>
                <c:formatCode>0</c:formatCode>
                <c:ptCount val="17"/>
                <c:pt idx="0">
                  <c:v>1995.5995900178254</c:v>
                </c:pt>
                <c:pt idx="1">
                  <c:v>2244.9210526315787</c:v>
                </c:pt>
                <c:pt idx="2">
                  <c:v>2678.2865833333335</c:v>
                </c:pt>
                <c:pt idx="3">
                  <c:v>1573.7674324324325</c:v>
                </c:pt>
                <c:pt idx="4">
                  <c:v>1952.7654285714284</c:v>
                </c:pt>
                <c:pt idx="5">
                  <c:v>4173.5562068965519</c:v>
                </c:pt>
                <c:pt idx="6">
                  <c:v>1890.6542535633907</c:v>
                </c:pt>
                <c:pt idx="7">
                  <c:v>4717.639766081872</c:v>
                </c:pt>
                <c:pt idx="8">
                  <c:v>2426.2123364110798</c:v>
                </c:pt>
                <c:pt idx="9">
                  <c:v>1652.2521739130434</c:v>
                </c:pt>
                <c:pt idx="10">
                  <c:v>2570.6041666666665</c:v>
                </c:pt>
                <c:pt idx="11">
                  <c:v>1975.9356451612905</c:v>
                </c:pt>
                <c:pt idx="12">
                  <c:v>1849.7632075471699</c:v>
                </c:pt>
                <c:pt idx="13">
                  <c:v>1574.4375</c:v>
                </c:pt>
                <c:pt idx="14">
                  <c:v>1734.047</c:v>
                </c:pt>
                <c:pt idx="15">
                  <c:v>2690</c:v>
                </c:pt>
                <c:pt idx="16">
                  <c:v>2148.8000000000002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AC-4608-A7B4-E980798475E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596130351"/>
        <c:axId val="1715583487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Sheet1!$B$16:$B$32</c15:sqref>
                        </c15:formulaRef>
                      </c:ext>
                    </c:extLst>
                    <c:strCache>
                      <c:ptCount val="17"/>
                      <c:pt idx="0">
                        <c:v>Minsk,Belarus</c:v>
                      </c:pt>
                      <c:pt idx="1">
                        <c:v>Ankara,Turkey</c:v>
                      </c:pt>
                      <c:pt idx="2">
                        <c:v>Ljubjana, Slovenia</c:v>
                      </c:pt>
                      <c:pt idx="3">
                        <c:v>Chisinau, Moldova</c:v>
                      </c:pt>
                      <c:pt idx="4">
                        <c:v>Prague, Czech republic</c:v>
                      </c:pt>
                      <c:pt idx="5">
                        <c:v>Bern, Switzerland</c:v>
                      </c:pt>
                      <c:pt idx="6">
                        <c:v>Moscow, Russia</c:v>
                      </c:pt>
                      <c:pt idx="7">
                        <c:v>Paris, France</c:v>
                      </c:pt>
                      <c:pt idx="8">
                        <c:v>Vienna, Austria</c:v>
                      </c:pt>
                      <c:pt idx="9">
                        <c:v>Budapest, Hungary*</c:v>
                      </c:pt>
                      <c:pt idx="10">
                        <c:v>Bishkek, Kyrgyz Republic</c:v>
                      </c:pt>
                      <c:pt idx="11">
                        <c:v>Tashkent, Uzbekistan*</c:v>
                      </c:pt>
                      <c:pt idx="12">
                        <c:v>Brussels, Belgium*</c:v>
                      </c:pt>
                      <c:pt idx="13">
                        <c:v>Baku, Azerbaijan</c:v>
                      </c:pt>
                      <c:pt idx="14">
                        <c:v>Tirana, Albania</c:v>
                      </c:pt>
                      <c:pt idx="15">
                        <c:v>Zagreb, Croatia</c:v>
                      </c:pt>
                      <c:pt idx="16">
                        <c:v>Yerevan, Armenia*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Sheet1!$C$16:$C$32</c15:sqref>
                        </c15:formulaRef>
                      </c:ext>
                    </c:extLst>
                    <c:numCache>
                      <c:formatCode>General</c:formatCode>
                      <c:ptCount val="17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1-2CAC-4608-A7B4-E980798475E1}"/>
                  </c:ext>
                </c:extLst>
              </c15:ser>
            </c15:filteredBarSeries>
          </c:ext>
        </c:extLst>
      </c:barChart>
      <c:catAx>
        <c:axId val="159613035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15583487"/>
        <c:crosses val="autoZero"/>
        <c:auto val="1"/>
        <c:lblAlgn val="ctr"/>
        <c:lblOffset val="100"/>
        <c:noMultiLvlLbl val="0"/>
      </c:catAx>
      <c:valAx>
        <c:axId val="171558348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961303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0.12133</cdr:x>
      <cdr:y>0.87464</cdr:y>
    </cdr:from>
    <cdr:to>
      <cdr:x>0.34311</cdr:x>
      <cdr:y>0.91266</cdr:y>
    </cdr:to>
    <cdr:sp macro="" textlink="">
      <cdr:nvSpPr>
        <cdr:cNvPr id="9" name="TextBox 12"/>
        <cdr:cNvSpPr txBox="1"/>
      </cdr:nvSpPr>
      <cdr:spPr>
        <a:xfrm xmlns:a="http://schemas.openxmlformats.org/drawingml/2006/main">
          <a:off x="936084" y="4248478"/>
          <a:ext cx="1711071" cy="18466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sz="1200" dirty="0">
              <a:solidFill>
                <a:srgbClr val="595959"/>
              </a:solidFill>
            </a:rPr>
            <a:t>Мероприятия ПС</a:t>
          </a:r>
          <a:endParaRPr lang="en-US" sz="1200" dirty="0">
            <a:solidFill>
              <a:srgbClr val="595959"/>
            </a:solidFill>
          </a:endParaRPr>
        </a:p>
      </cdr:txBody>
    </cdr:sp>
  </cdr:relSizeAnchor>
  <cdr:relSizeAnchor xmlns:cdr="http://schemas.openxmlformats.org/drawingml/2006/chartDrawing">
    <cdr:from>
      <cdr:x>0.11911</cdr:x>
      <cdr:y>0.92397</cdr:y>
    </cdr:from>
    <cdr:to>
      <cdr:x>0.37822</cdr:x>
      <cdr:y>1</cdr:y>
    </cdr:to>
    <cdr:sp macro="" textlink="">
      <cdr:nvSpPr>
        <cdr:cNvPr id="10" name="TextBox 12"/>
        <cdr:cNvSpPr txBox="1"/>
      </cdr:nvSpPr>
      <cdr:spPr>
        <a:xfrm xmlns:a="http://schemas.openxmlformats.org/drawingml/2006/main">
          <a:off x="918964" y="4488071"/>
          <a:ext cx="1999084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sz="1200" dirty="0">
              <a:solidFill>
                <a:srgbClr val="595959"/>
              </a:solidFill>
            </a:rPr>
            <a:t>Координационный комитет</a:t>
          </a:r>
          <a:endParaRPr lang="en-US" sz="1200" dirty="0">
            <a:solidFill>
              <a:srgbClr val="595959"/>
            </a:solidFill>
          </a:endParaRPr>
        </a:p>
        <a:p xmlns:a="http://schemas.openxmlformats.org/drawingml/2006/main">
          <a:endParaRPr lang="en-US" sz="1200" dirty="0">
            <a:solidFill>
              <a:srgbClr val="595959"/>
            </a:solidFill>
          </a:endParaRPr>
        </a:p>
      </cdr:txBody>
    </cdr:sp>
  </cdr:relSizeAnchor>
  <cdr:relSizeAnchor xmlns:cdr="http://schemas.openxmlformats.org/drawingml/2006/chartDrawing">
    <cdr:from>
      <cdr:x>0.42533</cdr:x>
      <cdr:y>0.84499</cdr:y>
    </cdr:from>
    <cdr:to>
      <cdr:x>0.65866</cdr:x>
      <cdr:y>0.92102</cdr:y>
    </cdr:to>
    <cdr:sp macro="" textlink="">
      <cdr:nvSpPr>
        <cdr:cNvPr id="11" name="TextBox 12"/>
        <cdr:cNvSpPr txBox="1"/>
      </cdr:nvSpPr>
      <cdr:spPr>
        <a:xfrm xmlns:a="http://schemas.openxmlformats.org/drawingml/2006/main">
          <a:off x="3281536" y="4104456"/>
          <a:ext cx="1800186" cy="36933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sz="1200" dirty="0">
              <a:solidFill>
                <a:srgbClr val="595959"/>
              </a:solidFill>
            </a:rPr>
            <a:t>Совместные мероприятия ПС</a:t>
          </a:r>
          <a:endParaRPr lang="en-US" sz="1200" dirty="0">
            <a:solidFill>
              <a:srgbClr val="595959"/>
            </a:solidFill>
          </a:endParaRPr>
        </a:p>
      </cdr:txBody>
    </cdr:sp>
  </cdr:relSizeAnchor>
  <cdr:relSizeAnchor xmlns:cdr="http://schemas.openxmlformats.org/drawingml/2006/chartDrawing">
    <cdr:from>
      <cdr:x>0.42711</cdr:x>
      <cdr:y>0.92397</cdr:y>
    </cdr:from>
    <cdr:to>
      <cdr:x>0.66044</cdr:x>
      <cdr:y>1</cdr:y>
    </cdr:to>
    <cdr:sp macro="" textlink="">
      <cdr:nvSpPr>
        <cdr:cNvPr id="12" name="TextBox 12"/>
        <cdr:cNvSpPr txBox="1"/>
      </cdr:nvSpPr>
      <cdr:spPr>
        <a:xfrm xmlns:a="http://schemas.openxmlformats.org/drawingml/2006/main">
          <a:off x="3295228" y="4488095"/>
          <a:ext cx="1800188" cy="36930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sz="1200" dirty="0">
              <a:solidFill>
                <a:srgbClr val="595959"/>
              </a:solidFill>
            </a:rPr>
            <a:t>Секретариат </a:t>
          </a:r>
          <a:endParaRPr lang="en-US" sz="1200" dirty="0">
            <a:solidFill>
              <a:srgbClr val="595959"/>
            </a:solidFill>
          </a:endParaRPr>
        </a:p>
        <a:p xmlns:a="http://schemas.openxmlformats.org/drawingml/2006/main">
          <a:endParaRPr lang="en-US" sz="1200" dirty="0">
            <a:solidFill>
              <a:srgbClr val="595959"/>
            </a:solidFill>
          </a:endParaRPr>
        </a:p>
      </cdr:txBody>
    </cdr:sp>
  </cdr:relSizeAnchor>
  <cdr:relSizeAnchor xmlns:cdr="http://schemas.openxmlformats.org/drawingml/2006/chartDrawing">
    <cdr:from>
      <cdr:x>0.73648</cdr:x>
      <cdr:y>0.87464</cdr:y>
    </cdr:from>
    <cdr:to>
      <cdr:x>0.97914</cdr:x>
      <cdr:y>0.91266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5682095" y="4248472"/>
          <a:ext cx="1872171" cy="18467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lIns="0" tIns="0" rIns="0" bIns="0" rtlCol="0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sz="1200" dirty="0">
              <a:solidFill>
                <a:srgbClr val="595959"/>
              </a:solidFill>
            </a:rPr>
            <a:t>Ресурсные команды</a:t>
          </a:r>
          <a:endParaRPr lang="en-US" sz="1200" dirty="0">
            <a:solidFill>
              <a:srgbClr val="595959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965568-4B26-4E76-9FFE-A0C1EB8123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3BF504-35D5-4AA8-8135-5308B8D93A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5A7E4FF-6F7D-4EFC-94B8-25408FF614E4}" type="datetimeFigureOut">
              <a:rPr lang="en-US"/>
              <a:pPr>
                <a:defRPr/>
              </a:pPr>
              <a:t>6/28/2018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EC86B-6301-4841-8D54-1FF92ADE20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2FCF0-A9D2-4AB9-B2AF-DAFC878B550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923AB57-73ED-4646-BA41-AF6CA58E6A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73286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883B9CC-795D-4465-B669-4917F9AC4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A46252-E9B0-4FDC-842B-D7F9BEA37D5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E72D9E6-38EE-45E6-9C81-B4D91A002BEE}" type="datetimeFigureOut">
              <a:rPr lang="ru-RU"/>
              <a:pPr>
                <a:defRPr/>
              </a:pPr>
              <a:t>28.06.2018</a:t>
            </a:fld>
            <a:endParaRPr lang="ru-RU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C19525E-C953-4653-B69E-40DA2DD626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2B0B63E-2F93-435B-950A-2F3AF57FFA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ru-RU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3D671-061C-4FE4-9F3B-82F8552F3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13705-6F84-4987-AE37-9784306FCA6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DF7E5C-DC66-4C1C-B4FB-0CAAA5882F0D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83184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7505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10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8159169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11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8817922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12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045331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13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348082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>
            <a:extLst>
              <a:ext uri="{FF2B5EF4-FFF2-40B4-BE49-F238E27FC236}">
                <a16:creationId xmlns:a16="http://schemas.microsoft.com/office/drawing/2014/main" id="{3B88A3AD-B000-4EC8-B3C5-4B0A4CD721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>
            <a:extLst>
              <a:ext uri="{FF2B5EF4-FFF2-40B4-BE49-F238E27FC236}">
                <a16:creationId xmlns:a16="http://schemas.microsoft.com/office/drawing/2014/main" id="{C77C149C-D77E-4342-A750-C5260B782F8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D8C1677B-1410-42D9-9318-B2D2FC8C65F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7F7C171-E066-4248-97E7-20A0FBAD6290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3055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2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170247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3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259385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4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659290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5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581217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DE81DE58-5716-4EAE-B481-0C7BBE86454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5E1B36BA-56C9-444E-8090-37788583EF1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ED49A56A-488B-42B8-BC48-79128528A0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1E071FE-9F4F-43F2-90E8-3E9B042A45C2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706898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7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066125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8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3728287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01617F1B-CEBA-4DBF-91F4-B2EBEE06E3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7BF312CF-97B3-4F69-9447-B25297BD42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FC93C6C4-221F-4DC8-B8CD-56A6DCFE46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AA5CBE4-3E9C-43D0-B7A3-EB1720B18B92}" type="slidenum">
              <a:rPr lang="ru-RU" altLang="en-US"/>
              <a:pPr/>
              <a:t>9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71869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A43642-FB17-48D7-803C-219FF3D60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35A7A-1FE8-4D4B-A430-54AB1835E4B2}" type="datetime1">
              <a:rPr lang="ru-RU"/>
              <a:pPr>
                <a:defRPr/>
              </a:pPr>
              <a:t>28.06.2018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011A5-AA64-461C-90C2-77C7BF042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D5D668-49B4-4318-A13F-A0283E4B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D797-9F56-4AE8-A74E-42CF7EF471EB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10811450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04BBF-A9F7-4F89-8EAA-A35EE109F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F2E29-1A85-4EF0-B9D1-22B1B169E09E}" type="datetime1">
              <a:rPr lang="ru-RU"/>
              <a:pPr>
                <a:defRPr/>
              </a:pPr>
              <a:t>28.06.2018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D511C-0118-4CB9-9C72-7841DEEB7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435D6-AEE4-4F23-B1B8-39052ED5F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C14C8-053A-47ED-A7C2-E42550A6AE4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423936207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00DA8-9E8C-4074-81DC-E333BACEB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4ED00-5DD7-4A7C-9626-6AAF77450D7A}" type="datetime1">
              <a:rPr lang="ru-RU"/>
              <a:pPr>
                <a:defRPr/>
              </a:pPr>
              <a:t>28.06.2018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E1E923-A684-4D96-9CD5-23A502812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24E27-857D-4ADA-81E2-264C602F2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C2AC7-BC8A-4658-A615-E08F026C6B8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85769401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AE1371-6BB2-49BB-9AE0-14A23F04A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484DE-9C7A-44A7-A0DA-8BD06BCA19EA}" type="datetime1">
              <a:rPr lang="ru-RU"/>
              <a:pPr>
                <a:defRPr/>
              </a:pPr>
              <a:t>28.06.2018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012B0-E4BD-4C82-8AB2-152E7D0A1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38B9B-6C09-42AE-8840-3265E1B62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4BA1C-9A8B-436B-A337-6A2CE014F20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91376926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D5AEE-4435-4ACE-900E-F67FB8C3F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C76F5-B9FA-46EA-AEED-19AA729F8067}" type="datetime1">
              <a:rPr lang="ru-RU"/>
              <a:pPr>
                <a:defRPr/>
              </a:pPr>
              <a:t>28.06.2018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1E367-DFB8-4FCE-AFC8-439DEBAF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3357E-28B8-4BA4-8546-2766B9FBB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83698-28FF-4065-AC9A-207A8CB5EBC5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786305286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A194372-DC83-4BFB-BAFA-FB91F973C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50702-D5C5-4B7E-B60E-B5DC0865EFBF}" type="datetime1">
              <a:rPr lang="ru-RU"/>
              <a:pPr>
                <a:defRPr/>
              </a:pPr>
              <a:t>28.06.2018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248320-515C-4425-9250-9E0114E18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7DFFC55-0B97-4C68-86B0-18F95CCCA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18F8-84FD-42E0-B491-ADE85CC8EC47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427796653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56A3ED-CC2E-4EE9-832B-FFFE5AE57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D90CD-9806-404D-B311-33D92C88CCF4}" type="datetime1">
              <a:rPr lang="ru-RU"/>
              <a:pPr>
                <a:defRPr/>
              </a:pPr>
              <a:t>28.06.2018</a:t>
            </a:fld>
            <a:endParaRPr lang="ru-RU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D8CB449-5A5C-4757-B581-B6F97B727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98568A1-CF8F-40AB-85CF-1DD294E02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1F442-4DE3-428D-A66D-F30CB2634F7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8396399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DF81F96-05DC-40AE-873F-01C173210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194E8-7B69-489D-8072-3BC09E24720C}" type="datetime1">
              <a:rPr lang="ru-RU"/>
              <a:pPr>
                <a:defRPr/>
              </a:pPr>
              <a:t>28.06.2018</a:t>
            </a:fld>
            <a:endParaRPr lang="ru-RU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87CED54-580B-45A5-9AF9-560167AED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EA1CC6F-9496-4031-B774-1DDF46F75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362E0-FDCA-47E4-960D-E662169949D1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63086794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EABF9AF-8CDB-43C5-8262-7892F930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D5F88-590A-4335-8949-E6B64C77D23A}" type="datetime1">
              <a:rPr lang="ru-RU"/>
              <a:pPr>
                <a:defRPr/>
              </a:pPr>
              <a:t>28.06.2018</a:t>
            </a:fld>
            <a:endParaRPr lang="ru-RU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4856491-1FBD-4CFF-8A07-47971B205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3F9C3611-9C79-44E9-B521-6A4822BD7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108D4-C678-4E98-A71C-22CA1C22B5B9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1496185158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8B7CA46-7ABE-45EF-ACB1-0A1941CC1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E02A2-3C46-4430-A403-38FCBC11EB3D}" type="datetime1">
              <a:rPr lang="ru-RU"/>
              <a:pPr>
                <a:defRPr/>
              </a:pPr>
              <a:t>28.06.2018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C0A4B39-0D77-4F96-9DFA-DE1380C66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F9D8E61-0B07-4353-9E7F-3B476A76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8A1A-4226-4868-9C6C-355BD25A3F52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2286051702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548A80E-EBE2-4661-ABE9-20A7778C6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15386-E553-4C6C-9F65-43A280330DB8}" type="datetime1">
              <a:rPr lang="ru-RU"/>
              <a:pPr>
                <a:defRPr/>
              </a:pPr>
              <a:t>28.06.2018</a:t>
            </a:fld>
            <a:endParaRPr lang="ru-R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8689A4-F474-4864-A74C-A43A9E2B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20CA169-376F-4433-91D0-789528BF6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6CBC5-D85D-4A10-A4EC-6B25584D667E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  <p:extLst>
      <p:ext uri="{BB962C8B-B14F-4D97-AF65-F5344CB8AC3E}">
        <p14:creationId xmlns:p14="http://schemas.microsoft.com/office/powerpoint/2010/main" val="333233764"/>
      </p:ext>
    </p:extLst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814A80D-FAF6-49FE-B61F-74E88BDBDEC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ru-RU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E359D2A-813A-4B2F-A5F1-229F899130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ru-RU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A605D9-E884-4DF1-8592-FFF919CA4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29B569-7426-41FA-8FC3-7F4FE12D0646}" type="datetime1">
              <a:rPr lang="ru-RU"/>
              <a:pPr>
                <a:defRPr/>
              </a:pPr>
              <a:t>28.06.2018</a:t>
            </a:fld>
            <a:endParaRPr lang="ru-R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FCEE1-1BA8-4BC0-9398-40D09E972C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F3ADE-E208-4798-8699-389EBCB7C3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541A2D-ED5A-4864-A429-27F6C096175A}" type="slidenum">
              <a:rPr lang="ru-RU" altLang="en-US"/>
              <a:pPr>
                <a:defRPr/>
              </a:pPr>
              <a:t>‹#›</a:t>
            </a:fld>
            <a:endParaRPr lang="ru-RU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 dir="r"/>
    <p:sndAc>
      <p:stSnd>
        <p:snd r:embed="rId13" name="coin.wav"/>
      </p:stSnd>
    </p:sndAc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hart" Target="../charts/chart6.xml"/><Relationship Id="rId3" Type="http://schemas.openxmlformats.org/officeDocument/2006/relationships/audio" Target="../media/audio1.wav"/><Relationship Id="rId7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15456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4102" name="TextBox 6">
            <a:extLst>
              <a:ext uri="{FF2B5EF4-FFF2-40B4-BE49-F238E27FC236}">
                <a16:creationId xmlns:a16="http://schemas.microsoft.com/office/drawing/2014/main" id="{3706F680-8173-4884-9241-E3A0CC9AA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6211888"/>
            <a:ext cx="759301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Будапешт</a:t>
            </a: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, </a:t>
            </a:r>
            <a:r>
              <a:rPr lang="ru-RU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Венгрия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5</a:t>
            </a:r>
            <a:r>
              <a:rPr lang="ru-RU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 июля</a:t>
            </a:r>
            <a:r>
              <a:rPr lang="en-US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 201</a:t>
            </a:r>
            <a:r>
              <a:rPr lang="ru-RU" altLang="en-US" sz="1800" b="1" dirty="0">
                <a:solidFill>
                  <a:srgbClr val="0070C0"/>
                </a:solidFill>
                <a:latin typeface="Arial" panose="020B0604020202020204" pitchFamily="34" charset="0"/>
              </a:rPr>
              <a:t>8 г.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2667000" y="980728"/>
            <a:ext cx="4573488" cy="28170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План действий по выполнению Стратегии</a:t>
            </a:r>
            <a:endParaRPr lang="en-US" sz="28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PEMPAL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/>
              <a:t>на </a:t>
            </a:r>
            <a:r>
              <a:rPr lang="en-US" sz="2800" dirty="0"/>
              <a:t>2017-</a:t>
            </a:r>
            <a:r>
              <a:rPr lang="ru-RU" sz="2800" dirty="0"/>
              <a:t>20</a:t>
            </a:r>
            <a:r>
              <a:rPr lang="en-US" sz="2800" dirty="0"/>
              <a:t>22</a:t>
            </a:r>
            <a:r>
              <a:rPr lang="ru-RU" sz="2800" dirty="0"/>
              <a:t> гг.</a:t>
            </a:r>
            <a:endParaRPr lang="en-US" sz="28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C00000"/>
                </a:solidFill>
              </a:rPr>
              <a:t>Вопросы для обсуждения</a:t>
            </a:r>
          </a:p>
        </p:txBody>
      </p:sp>
    </p:spTree>
    <p:extLst>
      <p:ext uri="{BB962C8B-B14F-4D97-AF65-F5344CB8AC3E}">
        <p14:creationId xmlns:p14="http://schemas.microsoft.com/office/powerpoint/2010/main" val="740909883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419101"/>
            <a:ext cx="7344816" cy="432048"/>
          </a:xfrm>
        </p:spPr>
        <p:txBody>
          <a:bodyPr/>
          <a:lstStyle/>
          <a:p>
            <a:r>
              <a:rPr lang="ru-RU" altLang="en-US" sz="2000" b="1" dirty="0">
                <a:solidFill>
                  <a:srgbClr val="FF0000"/>
                </a:solidFill>
              </a:rPr>
              <a:t>Структура расходов на проведение очных мероприятий </a:t>
            </a:r>
            <a:br>
              <a:rPr lang="ru-RU" altLang="en-US" sz="2000" b="1" dirty="0">
                <a:solidFill>
                  <a:srgbClr val="FF0000"/>
                </a:solidFill>
              </a:rPr>
            </a:br>
            <a:r>
              <a:rPr lang="en-US" altLang="en-US" sz="2000" i="1" dirty="0"/>
              <a:t>% </a:t>
            </a:r>
            <a:r>
              <a:rPr lang="ru-RU" altLang="en-US" sz="2000" i="1" dirty="0"/>
              <a:t>совокупных расходов</a:t>
            </a:r>
            <a:endParaRPr lang="en-US" altLang="en-US" sz="2000" i="1" dirty="0"/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ru-RU" altLang="en-US" sz="1200" dirty="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22679E44-0047-4016-931E-7DA144E839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3485845"/>
              </p:ext>
            </p:extLst>
          </p:nvPr>
        </p:nvGraphicFramePr>
        <p:xfrm>
          <a:off x="716939" y="1340768"/>
          <a:ext cx="8085584" cy="5015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" name="TextBox 12"/>
          <p:cNvSpPr txBox="1"/>
          <p:nvPr/>
        </p:nvSpPr>
        <p:spPr>
          <a:xfrm>
            <a:off x="7975374" y="5662633"/>
            <a:ext cx="557066" cy="21544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rgbClr val="595959"/>
                </a:solidFill>
              </a:rPr>
              <a:t>FY18</a:t>
            </a:r>
          </a:p>
        </p:txBody>
      </p:sp>
      <p:sp>
        <p:nvSpPr>
          <p:cNvPr id="7" name="TextBox 12"/>
          <p:cNvSpPr txBox="1"/>
          <p:nvPr/>
        </p:nvSpPr>
        <p:spPr>
          <a:xfrm>
            <a:off x="2123728" y="6041170"/>
            <a:ext cx="718303" cy="73866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>
                <a:solidFill>
                  <a:srgbClr val="595959"/>
                </a:solidFill>
              </a:rPr>
              <a:t>Авиа перелеты и пр. транспорт</a:t>
            </a:r>
            <a:endParaRPr lang="en-US" sz="1200" b="1" dirty="0">
              <a:solidFill>
                <a:srgbClr val="595959"/>
              </a:solidFill>
            </a:endParaRPr>
          </a:p>
        </p:txBody>
      </p:sp>
      <p:sp>
        <p:nvSpPr>
          <p:cNvPr id="9" name="TextBox 12"/>
          <p:cNvSpPr txBox="1"/>
          <p:nvPr/>
        </p:nvSpPr>
        <p:spPr>
          <a:xfrm>
            <a:off x="2987823" y="6050963"/>
            <a:ext cx="1294367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>
                <a:solidFill>
                  <a:srgbClr val="595959"/>
                </a:solidFill>
              </a:rPr>
              <a:t>Проживание</a:t>
            </a:r>
            <a:endParaRPr lang="en-US" sz="1200" b="1" dirty="0">
              <a:solidFill>
                <a:srgbClr val="595959"/>
              </a:solidFill>
            </a:endParaRPr>
          </a:p>
        </p:txBody>
      </p:sp>
      <p:sp>
        <p:nvSpPr>
          <p:cNvPr id="10" name="TextBox 12"/>
          <p:cNvSpPr txBox="1"/>
          <p:nvPr/>
        </p:nvSpPr>
        <p:spPr>
          <a:xfrm>
            <a:off x="4632821" y="6050963"/>
            <a:ext cx="1116255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>
                <a:solidFill>
                  <a:srgbClr val="595959"/>
                </a:solidFill>
              </a:rPr>
              <a:t>Перевод</a:t>
            </a:r>
            <a:endParaRPr lang="en-US" sz="1200" b="1" dirty="0">
              <a:solidFill>
                <a:srgbClr val="595959"/>
              </a:solidFill>
            </a:endParaRPr>
          </a:p>
        </p:txBody>
      </p:sp>
      <p:sp>
        <p:nvSpPr>
          <p:cNvPr id="11" name="TextBox 12"/>
          <p:cNvSpPr txBox="1"/>
          <p:nvPr/>
        </p:nvSpPr>
        <p:spPr>
          <a:xfrm>
            <a:off x="5955126" y="6050963"/>
            <a:ext cx="1120009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 err="1">
                <a:solidFill>
                  <a:srgbClr val="595959"/>
                </a:solidFill>
              </a:rPr>
              <a:t>Конференц</a:t>
            </a:r>
            <a:r>
              <a:rPr lang="ru-RU" sz="1200" b="1" dirty="0">
                <a:solidFill>
                  <a:srgbClr val="595959"/>
                </a:solidFill>
              </a:rPr>
              <a:t> услуги</a:t>
            </a:r>
            <a:endParaRPr lang="en-US" sz="1200" b="1" dirty="0">
              <a:solidFill>
                <a:srgbClr val="595959"/>
              </a:solidFill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7281185" y="6050964"/>
            <a:ext cx="1137337" cy="1846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>
                <a:solidFill>
                  <a:srgbClr val="595959"/>
                </a:solidFill>
              </a:rPr>
              <a:t>Прочее</a:t>
            </a:r>
            <a:endParaRPr lang="en-US" sz="1200" b="1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849152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043" y="100961"/>
            <a:ext cx="8136904" cy="735751"/>
          </a:xfrm>
        </p:spPr>
        <p:txBody>
          <a:bodyPr/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>
                <a:solidFill>
                  <a:srgbClr val="FF0000"/>
                </a:solidFill>
              </a:rPr>
              <a:t>Удельные расходы на проведение мероприятий на участника </a:t>
            </a:r>
            <a:br>
              <a:rPr lang="ru-RU" sz="1800" b="1" dirty="0">
                <a:solidFill>
                  <a:srgbClr val="FF0000"/>
                </a:solidFill>
              </a:rPr>
            </a:br>
            <a:r>
              <a:rPr lang="ru-RU" sz="1800" b="1" dirty="0">
                <a:solidFill>
                  <a:srgbClr val="FF0000"/>
                </a:solidFill>
              </a:rPr>
              <a:t>по месту проведения, </a:t>
            </a:r>
            <a:r>
              <a:rPr lang="en-US" sz="1800" b="1" dirty="0">
                <a:solidFill>
                  <a:srgbClr val="FF0000"/>
                </a:solidFill>
              </a:rPr>
              <a:t>2016-</a:t>
            </a:r>
            <a:r>
              <a:rPr lang="ru-RU" sz="1800" b="1" dirty="0">
                <a:solidFill>
                  <a:srgbClr val="FF0000"/>
                </a:solidFill>
              </a:rPr>
              <a:t>20</a:t>
            </a:r>
            <a:r>
              <a:rPr lang="en-US" sz="1800" b="1" dirty="0">
                <a:solidFill>
                  <a:srgbClr val="FF0000"/>
                </a:solidFill>
              </a:rPr>
              <a:t>18</a:t>
            </a:r>
            <a:r>
              <a:rPr lang="ru-RU" sz="1800" b="1" dirty="0">
                <a:solidFill>
                  <a:srgbClr val="FF0000"/>
                </a:solidFill>
              </a:rPr>
              <a:t> гг.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ru-RU" sz="1800" b="1" dirty="0">
                <a:solidFill>
                  <a:srgbClr val="FF0000"/>
                </a:solidFill>
              </a:rPr>
              <a:t>в долл. США</a:t>
            </a:r>
            <a:endParaRPr lang="en-US" altLang="en-US" sz="1800" b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en-US" sz="1200" dirty="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1156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613DC88-EAF0-4107-A8B8-41A8D760CA8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55576" y="836712"/>
          <a:ext cx="793122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F8577F3-D26D-48BA-A5D9-41D82FA6484C}"/>
              </a:ext>
            </a:extLst>
          </p:cNvPr>
          <p:cNvSpPr txBox="1"/>
          <p:nvPr/>
        </p:nvSpPr>
        <p:spPr>
          <a:xfrm>
            <a:off x="1043608" y="5756185"/>
            <a:ext cx="6984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i="1" dirty="0">
                <a:solidFill>
                  <a:srgbClr val="0070C0"/>
                </a:solidFill>
              </a:rPr>
              <a:t>Данные о расходах, покрываемых за счет </a:t>
            </a:r>
            <a:r>
              <a:rPr lang="en-US" sz="1400" i="1" dirty="0">
                <a:solidFill>
                  <a:srgbClr val="0070C0"/>
                </a:solidFill>
              </a:rPr>
              <a:t>PEMPAL</a:t>
            </a:r>
            <a:r>
              <a:rPr lang="en-US" sz="2000" dirty="0"/>
              <a:t>.</a:t>
            </a:r>
          </a:p>
          <a:p>
            <a:r>
              <a:rPr lang="ru-RU" sz="1400" i="1" dirty="0">
                <a:solidFill>
                  <a:srgbClr val="0070C0"/>
                </a:solidFill>
              </a:rPr>
              <a:t>* отмечены мероприятия, для проведения которых выделено значительное </a:t>
            </a:r>
            <a:r>
              <a:rPr lang="ru-RU" sz="1400" i="1" dirty="0" err="1">
                <a:solidFill>
                  <a:srgbClr val="0070C0"/>
                </a:solidFill>
              </a:rPr>
              <a:t>софинансирование</a:t>
            </a:r>
            <a:r>
              <a:rPr lang="ru-RU" sz="1400" i="1" dirty="0">
                <a:solidFill>
                  <a:srgbClr val="0070C0"/>
                </a:solidFill>
              </a:rPr>
              <a:t> принимающей стороной </a:t>
            </a:r>
            <a:r>
              <a:rPr lang="en-US" sz="1400" i="1" dirty="0">
                <a:solidFill>
                  <a:srgbClr val="0066FF"/>
                </a:solidFill>
              </a:rPr>
              <a:t>(</a:t>
            </a:r>
            <a:r>
              <a:rPr lang="ru-RU" sz="1400" i="1" dirty="0">
                <a:solidFill>
                  <a:srgbClr val="0066FF"/>
                </a:solidFill>
              </a:rPr>
              <a:t>сумма </a:t>
            </a:r>
            <a:r>
              <a:rPr lang="ru-RU" sz="1400" i="1" dirty="0" err="1">
                <a:solidFill>
                  <a:srgbClr val="0066FF"/>
                </a:solidFill>
              </a:rPr>
              <a:t>софинансирования</a:t>
            </a:r>
            <a:r>
              <a:rPr lang="ru-RU" sz="1400" i="1" dirty="0">
                <a:solidFill>
                  <a:srgbClr val="0066FF"/>
                </a:solidFill>
              </a:rPr>
              <a:t> не включена в данные, на основе которых построен график</a:t>
            </a:r>
            <a:r>
              <a:rPr lang="en-US" sz="1400" i="1" dirty="0">
                <a:solidFill>
                  <a:srgbClr val="0066FF"/>
                </a:solidFill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8" name="TextBox 12"/>
          <p:cNvSpPr txBox="1"/>
          <p:nvPr/>
        </p:nvSpPr>
        <p:spPr>
          <a:xfrm>
            <a:off x="755576" y="1128098"/>
            <a:ext cx="2155832" cy="436016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2000"/>
              </a:lnSpc>
            </a:pPr>
            <a:r>
              <a:rPr lang="ru-RU" sz="1200" b="1" dirty="0"/>
              <a:t>Ереван, Армения </a:t>
            </a:r>
            <a:r>
              <a:rPr lang="en-US" sz="1200" b="1" dirty="0"/>
              <a:t>*</a:t>
            </a:r>
          </a:p>
          <a:p>
            <a:pPr algn="r">
              <a:lnSpc>
                <a:spcPts val="2000"/>
              </a:lnSpc>
            </a:pPr>
            <a:r>
              <a:rPr lang="ru-RU" sz="1200" b="1" dirty="0"/>
              <a:t>Загреб, Хорватия, </a:t>
            </a:r>
          </a:p>
          <a:p>
            <a:pPr algn="r">
              <a:lnSpc>
                <a:spcPts val="2000"/>
              </a:lnSpc>
            </a:pPr>
            <a:r>
              <a:rPr lang="ru-RU" sz="1200" b="1" dirty="0"/>
              <a:t>Тирана, Албания</a:t>
            </a:r>
            <a:endParaRPr lang="en-US" sz="1200" b="1" dirty="0"/>
          </a:p>
          <a:p>
            <a:pPr algn="r">
              <a:lnSpc>
                <a:spcPts val="2000"/>
              </a:lnSpc>
            </a:pPr>
            <a:r>
              <a:rPr lang="ru-RU" sz="1200" b="1" dirty="0"/>
              <a:t>Баку, Азербайджан </a:t>
            </a:r>
            <a:endParaRPr lang="en-US" sz="1200" b="1" dirty="0"/>
          </a:p>
          <a:p>
            <a:pPr algn="r">
              <a:lnSpc>
                <a:spcPts val="2000"/>
              </a:lnSpc>
            </a:pPr>
            <a:r>
              <a:rPr lang="ru-RU" sz="1200" b="1" dirty="0"/>
              <a:t>Брюссель, Бельгия </a:t>
            </a:r>
            <a:r>
              <a:rPr lang="en-US" sz="1200" b="1" dirty="0"/>
              <a:t>*</a:t>
            </a:r>
          </a:p>
          <a:p>
            <a:pPr algn="r">
              <a:lnSpc>
                <a:spcPts val="2000"/>
              </a:lnSpc>
            </a:pPr>
            <a:r>
              <a:rPr lang="ru-RU" sz="1200" b="1" dirty="0"/>
              <a:t>Ташкент, Узбекистан</a:t>
            </a:r>
            <a:r>
              <a:rPr lang="en-US" sz="1200" b="1" dirty="0"/>
              <a:t>*</a:t>
            </a:r>
          </a:p>
          <a:p>
            <a:pPr algn="r">
              <a:lnSpc>
                <a:spcPts val="2000"/>
              </a:lnSpc>
            </a:pPr>
            <a:r>
              <a:rPr lang="ru-RU" sz="1200" b="1" dirty="0"/>
              <a:t>Бишкек, Кыргызстан</a:t>
            </a:r>
          </a:p>
          <a:p>
            <a:pPr algn="r">
              <a:lnSpc>
                <a:spcPts val="2000"/>
              </a:lnSpc>
            </a:pPr>
            <a:r>
              <a:rPr lang="ru-RU" sz="1200" b="1" dirty="0"/>
              <a:t> Будапешт, Венгрия</a:t>
            </a:r>
            <a:r>
              <a:rPr lang="en-US" sz="1200" b="1" dirty="0"/>
              <a:t>*</a:t>
            </a:r>
          </a:p>
          <a:p>
            <a:pPr algn="r">
              <a:lnSpc>
                <a:spcPts val="2000"/>
              </a:lnSpc>
            </a:pPr>
            <a:r>
              <a:rPr lang="ru-RU" sz="1200" b="1" dirty="0"/>
              <a:t>Вена, Австрия</a:t>
            </a:r>
            <a:endParaRPr lang="en-US" sz="1200" b="1" dirty="0"/>
          </a:p>
          <a:p>
            <a:pPr algn="r">
              <a:lnSpc>
                <a:spcPts val="2000"/>
              </a:lnSpc>
            </a:pPr>
            <a:r>
              <a:rPr lang="ru-RU" sz="1200" b="1" dirty="0"/>
              <a:t>Париж, Франция</a:t>
            </a:r>
          </a:p>
          <a:p>
            <a:pPr algn="r">
              <a:lnSpc>
                <a:spcPts val="2000"/>
              </a:lnSpc>
            </a:pPr>
            <a:r>
              <a:rPr lang="ru-RU" sz="1200" b="1" dirty="0"/>
              <a:t>Москва, Россия</a:t>
            </a:r>
            <a:endParaRPr lang="en-US" sz="1200" b="1" dirty="0"/>
          </a:p>
          <a:p>
            <a:pPr algn="r">
              <a:lnSpc>
                <a:spcPts val="2000"/>
              </a:lnSpc>
            </a:pPr>
            <a:r>
              <a:rPr lang="ru-RU" sz="1200" b="1" dirty="0"/>
              <a:t>Берн, Швейцария</a:t>
            </a:r>
          </a:p>
          <a:p>
            <a:pPr algn="r">
              <a:lnSpc>
                <a:spcPts val="2000"/>
              </a:lnSpc>
            </a:pPr>
            <a:r>
              <a:rPr lang="ru-RU" sz="1200" b="1" dirty="0"/>
              <a:t>Прага, Чехия </a:t>
            </a:r>
            <a:endParaRPr lang="en-US" sz="1200" b="1" dirty="0"/>
          </a:p>
          <a:p>
            <a:pPr algn="r">
              <a:lnSpc>
                <a:spcPts val="2000"/>
              </a:lnSpc>
            </a:pPr>
            <a:r>
              <a:rPr lang="ru-RU" sz="1200" b="1" dirty="0"/>
              <a:t>Кишинев, Молдова</a:t>
            </a:r>
            <a:endParaRPr lang="en-US" sz="1200" b="1" dirty="0"/>
          </a:p>
          <a:p>
            <a:pPr algn="r">
              <a:lnSpc>
                <a:spcPts val="2000"/>
              </a:lnSpc>
            </a:pPr>
            <a:r>
              <a:rPr lang="ru-RU" sz="1200" b="1" dirty="0"/>
              <a:t>Любляна, Словения</a:t>
            </a:r>
            <a:endParaRPr lang="en-US" sz="1200" b="1" dirty="0"/>
          </a:p>
          <a:p>
            <a:pPr algn="r">
              <a:lnSpc>
                <a:spcPts val="2000"/>
              </a:lnSpc>
            </a:pPr>
            <a:r>
              <a:rPr lang="ru-RU" sz="1200" b="1" dirty="0"/>
              <a:t>Анкара, Турция</a:t>
            </a:r>
            <a:endParaRPr lang="en-US" sz="1200" b="1" dirty="0"/>
          </a:p>
          <a:p>
            <a:pPr algn="r">
              <a:lnSpc>
                <a:spcPts val="2000"/>
              </a:lnSpc>
            </a:pPr>
            <a:r>
              <a:rPr lang="ru-RU" sz="1200" b="1" dirty="0"/>
              <a:t>Минск, Беларусь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517715123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88640"/>
            <a:ext cx="8208912" cy="764704"/>
          </a:xfrm>
        </p:spPr>
        <p:txBody>
          <a:bodyPr/>
          <a:lstStyle/>
          <a:p>
            <a:r>
              <a:rPr lang="ru-RU" altLang="en-US" sz="2800" b="1" dirty="0">
                <a:solidFill>
                  <a:srgbClr val="FF0000"/>
                </a:solidFill>
              </a:rPr>
              <a:t>Уже задействованные источники экономии средств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ru-RU" altLang="en-US" sz="1200" dirty="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7096C0-5CDC-46A5-8118-AD84933BC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9632" y="1268760"/>
            <a:ext cx="7427168" cy="5070457"/>
          </a:xfrm>
        </p:spPr>
        <p:txBody>
          <a:bodyPr/>
          <a:lstStyle/>
          <a:p>
            <a:pPr lvl="0"/>
            <a:r>
              <a:rPr lang="ru-RU" sz="2400" dirty="0"/>
              <a:t>Мероприятия, проходящие одно за другим</a:t>
            </a:r>
            <a:endParaRPr lang="en-US" sz="2400" dirty="0"/>
          </a:p>
          <a:p>
            <a:pPr lvl="0">
              <a:spcBef>
                <a:spcPts val="1200"/>
              </a:spcBef>
            </a:pPr>
            <a:r>
              <a:rPr lang="ru-RU" sz="2400" dirty="0"/>
              <a:t>Меньшее число участников отдельных тематических мероприятий/обучающих поездок </a:t>
            </a:r>
          </a:p>
          <a:p>
            <a:pPr lvl="0">
              <a:spcBef>
                <a:spcPts val="1200"/>
              </a:spcBef>
            </a:pPr>
            <a:r>
              <a:rPr lang="ru-RU" sz="2400" dirty="0"/>
              <a:t>Меньшее число обучающих поездок</a:t>
            </a:r>
            <a:endParaRPr lang="en-US" sz="2400" dirty="0"/>
          </a:p>
          <a:p>
            <a:pPr lvl="0">
              <a:spcBef>
                <a:spcPts val="1200"/>
              </a:spcBef>
            </a:pPr>
            <a:r>
              <a:rPr lang="ru-RU" sz="2400" dirty="0"/>
              <a:t>Значительный объем </a:t>
            </a:r>
            <a:r>
              <a:rPr lang="ru-RU" sz="2400" dirty="0" err="1"/>
              <a:t>софинансирования</a:t>
            </a:r>
            <a:r>
              <a:rPr lang="ru-RU" sz="2400" dirty="0"/>
              <a:t> со стороны принимающих стран </a:t>
            </a:r>
            <a:r>
              <a:rPr lang="en-US" sz="2400" dirty="0"/>
              <a:t>(</a:t>
            </a:r>
            <a:r>
              <a:rPr lang="ru-RU" sz="2400" dirty="0"/>
              <a:t>мероприятие СВА в Будапеште, Брюсселе, Ташкенте и Ереване</a:t>
            </a:r>
            <a:r>
              <a:rPr lang="en-US" sz="2400" dirty="0"/>
              <a:t>)</a:t>
            </a:r>
          </a:p>
          <a:p>
            <a:pPr lvl="0">
              <a:spcBef>
                <a:spcPts val="1200"/>
              </a:spcBef>
            </a:pPr>
            <a:r>
              <a:rPr lang="ru-RU" sz="2400" dirty="0"/>
              <a:t>Совместные заседания руководства всех ПС и очные мероприятия КК не проводились в 2017 календарном и 2018 финансовом годах</a:t>
            </a:r>
            <a:endParaRPr lang="en-US" sz="2400" dirty="0"/>
          </a:p>
          <a:p>
            <a:pPr lvl="0">
              <a:spcBef>
                <a:spcPts val="1200"/>
              </a:spcBef>
            </a:pPr>
            <a:r>
              <a:rPr lang="ru-RU" sz="2400" dirty="0"/>
              <a:t>Реализована инициатива безбумажного документооборота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3488764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788" y="329162"/>
            <a:ext cx="7344816" cy="764704"/>
          </a:xfrm>
        </p:spPr>
        <p:txBody>
          <a:bodyPr/>
          <a:lstStyle/>
          <a:p>
            <a:r>
              <a:rPr lang="ru-RU" altLang="en-US" sz="2400" b="1" dirty="0">
                <a:solidFill>
                  <a:srgbClr val="FF0000"/>
                </a:solidFill>
              </a:rPr>
              <a:t>Уже задействованные источники экономии средств </a:t>
            </a:r>
            <a:r>
              <a:rPr lang="en-US" altLang="en-US" sz="2400" b="1" dirty="0">
                <a:solidFill>
                  <a:srgbClr val="FF0000"/>
                </a:solidFill>
              </a:rPr>
              <a:t>– </a:t>
            </a:r>
            <a:br>
              <a:rPr lang="en-US" altLang="en-US" sz="2400" b="1" dirty="0">
                <a:solidFill>
                  <a:srgbClr val="FF0000"/>
                </a:solidFill>
              </a:rPr>
            </a:br>
            <a:r>
              <a:rPr lang="ru-RU" altLang="en-US" sz="2400" b="1" dirty="0">
                <a:solidFill>
                  <a:srgbClr val="FF0000"/>
                </a:solidFill>
              </a:rPr>
              <a:t>вклад Всемирного банка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ru-RU" altLang="en-US" sz="1200" dirty="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7096C0-5CDC-46A5-8118-AD84933BC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484784"/>
            <a:ext cx="7787208" cy="4854433"/>
          </a:xfrm>
        </p:spPr>
        <p:txBody>
          <a:bodyPr/>
          <a:lstStyle/>
          <a:p>
            <a:pPr lvl="0"/>
            <a:r>
              <a:rPr lang="ru-RU" sz="2000" dirty="0"/>
              <a:t>Затраты на Секретариат сокращены почти на </a:t>
            </a:r>
            <a:r>
              <a:rPr lang="en-US" sz="2000" dirty="0"/>
              <a:t>40% </a:t>
            </a:r>
            <a:r>
              <a:rPr lang="ru-RU" sz="2000" dirty="0"/>
              <a:t>после перевода функции секретариата во Всемирный банк </a:t>
            </a:r>
            <a:r>
              <a:rPr lang="en-US" sz="2000" dirty="0"/>
              <a:t>(</a:t>
            </a:r>
            <a:r>
              <a:rPr lang="ru-RU" sz="2000" dirty="0"/>
              <a:t>затраты на секретариат составили в среднем </a:t>
            </a:r>
            <a:r>
              <a:rPr lang="en-US" sz="2000" dirty="0"/>
              <a:t>221</a:t>
            </a:r>
            <a:r>
              <a:rPr lang="ru-RU" sz="2000" dirty="0"/>
              <a:t> </a:t>
            </a:r>
            <a:r>
              <a:rPr lang="en-US" sz="2000" dirty="0"/>
              <a:t>000 </a:t>
            </a:r>
            <a:r>
              <a:rPr lang="ru-RU" sz="2000" dirty="0"/>
              <a:t>долларов США в год за период с 20</a:t>
            </a:r>
            <a:r>
              <a:rPr lang="en-US" sz="2000" dirty="0"/>
              <a:t>16</a:t>
            </a:r>
            <a:r>
              <a:rPr lang="ru-RU" sz="2000" dirty="0"/>
              <a:t> по 20</a:t>
            </a:r>
            <a:r>
              <a:rPr lang="en-US" sz="2000" dirty="0"/>
              <a:t>18</a:t>
            </a:r>
            <a:r>
              <a:rPr lang="ru-RU" sz="2000" dirty="0"/>
              <a:t> ф.г. в отличие от </a:t>
            </a:r>
            <a:r>
              <a:rPr lang="en-US" sz="2000" dirty="0"/>
              <a:t>358</a:t>
            </a:r>
            <a:r>
              <a:rPr lang="ru-RU" sz="2000" dirty="0"/>
              <a:t> </a:t>
            </a:r>
            <a:r>
              <a:rPr lang="en-US" sz="2000" dirty="0"/>
              <a:t>000 </a:t>
            </a:r>
            <a:r>
              <a:rPr lang="ru-RU" sz="2000" dirty="0"/>
              <a:t>долларов США в год в 20</a:t>
            </a:r>
            <a:r>
              <a:rPr lang="en-US" sz="2000" dirty="0"/>
              <a:t>13-</a:t>
            </a:r>
            <a:r>
              <a:rPr lang="ru-RU" sz="2000" dirty="0"/>
              <a:t>20</a:t>
            </a:r>
            <a:r>
              <a:rPr lang="en-US" sz="2000" dirty="0"/>
              <a:t>15</a:t>
            </a:r>
            <a:r>
              <a:rPr lang="ru-RU" sz="2000" dirty="0"/>
              <a:t> ф.г.</a:t>
            </a:r>
            <a:r>
              <a:rPr lang="en-US" sz="2000" dirty="0"/>
              <a:t>)</a:t>
            </a:r>
          </a:p>
          <a:p>
            <a:r>
              <a:rPr lang="ru-RU" sz="2000" dirty="0"/>
              <a:t>Сокращение расходов на ресурсную команду после ухода двух членов основной команды в 20</a:t>
            </a:r>
            <a:r>
              <a:rPr lang="en-US" sz="2000" dirty="0"/>
              <a:t>18 </a:t>
            </a:r>
            <a:r>
              <a:rPr lang="ru-RU" sz="2000" dirty="0"/>
              <a:t>ф.г. </a:t>
            </a:r>
            <a:r>
              <a:rPr lang="en-US" sz="2000" i="1" dirty="0"/>
              <a:t>(</a:t>
            </a:r>
            <a:r>
              <a:rPr lang="ru-RU" sz="2000" i="1" dirty="0"/>
              <a:t>не совсем устойчивое положение</a:t>
            </a:r>
            <a:r>
              <a:rPr lang="en-US" sz="2000" i="1" dirty="0"/>
              <a:t>)</a:t>
            </a:r>
            <a:r>
              <a:rPr lang="en-US" sz="2000" dirty="0"/>
              <a:t> </a:t>
            </a:r>
          </a:p>
          <a:p>
            <a:r>
              <a:rPr lang="ru-RU" sz="2000" dirty="0"/>
              <a:t>Налоговый вычет по НДС для Всемирного банка </a:t>
            </a:r>
            <a:r>
              <a:rPr lang="en-US" sz="2000" dirty="0"/>
              <a:t>(</a:t>
            </a:r>
            <a:r>
              <a:rPr lang="ru-RU" sz="2000" dirty="0"/>
              <a:t>экономия средств в размере </a:t>
            </a:r>
            <a:r>
              <a:rPr lang="en-US" sz="2000" dirty="0"/>
              <a:t>43</a:t>
            </a:r>
            <a:r>
              <a:rPr lang="ru-RU" sz="2000" dirty="0"/>
              <a:t> </a:t>
            </a:r>
            <a:r>
              <a:rPr lang="en-US" sz="2000" dirty="0"/>
              <a:t>583 </a:t>
            </a:r>
            <a:r>
              <a:rPr lang="ru-RU" sz="2000" dirty="0"/>
              <a:t>долларов США по контрактам на проведение мероприятий в 20</a:t>
            </a:r>
            <a:r>
              <a:rPr lang="en-US" sz="2000" dirty="0"/>
              <a:t>18</a:t>
            </a:r>
            <a:r>
              <a:rPr lang="ru-RU" sz="2000" dirty="0"/>
              <a:t> ф.г.</a:t>
            </a:r>
            <a:r>
              <a:rPr lang="en-US" sz="2000" dirty="0"/>
              <a:t>)</a:t>
            </a:r>
          </a:p>
          <a:p>
            <a:r>
              <a:rPr lang="ru-RU" sz="2000" dirty="0"/>
              <a:t>Переезд руководителя программы со стороны Всемирного банка в Вену в 20</a:t>
            </a:r>
            <a:r>
              <a:rPr lang="en-US" sz="2000" dirty="0"/>
              <a:t>17-</a:t>
            </a:r>
            <a:r>
              <a:rPr lang="ru-RU" sz="2000" dirty="0"/>
              <a:t>20</a:t>
            </a:r>
            <a:r>
              <a:rPr lang="en-US" sz="2000" dirty="0"/>
              <a:t>18 </a:t>
            </a:r>
            <a:r>
              <a:rPr lang="ru-RU" sz="2000" dirty="0"/>
              <a:t>ф.г. </a:t>
            </a:r>
            <a:r>
              <a:rPr lang="en-US" sz="2000" dirty="0"/>
              <a:t>(</a:t>
            </a:r>
            <a:r>
              <a:rPr lang="ru-RU" sz="2000" dirty="0"/>
              <a:t>сокращение командировочных расходов</a:t>
            </a:r>
            <a:r>
              <a:rPr lang="en-US" sz="2000" dirty="0"/>
              <a:t>, </a:t>
            </a:r>
            <a:r>
              <a:rPr lang="ru-RU" sz="2000" i="1" dirty="0"/>
              <a:t>временная мера</a:t>
            </a:r>
            <a:r>
              <a:rPr lang="en-US" sz="2000" dirty="0"/>
              <a:t>)</a:t>
            </a:r>
          </a:p>
          <a:p>
            <a:pPr lvl="0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174016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>
            <a:extLst>
              <a:ext uri="{FF2B5EF4-FFF2-40B4-BE49-F238E27FC236}">
                <a16:creationId xmlns:a16="http://schemas.microsoft.com/office/drawing/2014/main" id="{5D6F4B4E-F931-48B5-83B5-9DA9E2B8C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41BFD2D-57E3-4C3D-8913-FE28ADE305DB}" type="slidenum">
              <a:rPr lang="ru-RU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ru-RU" altLang="en-US" sz="1200" dirty="0">
              <a:solidFill>
                <a:srgbClr val="898989"/>
              </a:solidFill>
            </a:endParaRPr>
          </a:p>
        </p:txBody>
      </p:sp>
      <p:pic>
        <p:nvPicPr>
          <p:cNvPr id="33795" name="Рисунок 11" descr="pempal-logo.jpg">
            <a:extLst>
              <a:ext uri="{FF2B5EF4-FFF2-40B4-BE49-F238E27FC236}">
                <a16:creationId xmlns:a16="http://schemas.microsoft.com/office/drawing/2014/main" id="{F01876FF-D650-48FB-8AF0-D48BF76430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9D8DE4E-EF02-420C-B342-7A296E6D1061}"/>
              </a:ext>
            </a:extLst>
          </p:cNvPr>
          <p:cNvSpPr/>
          <p:nvPr/>
        </p:nvSpPr>
        <p:spPr>
          <a:xfrm>
            <a:off x="1357290" y="2000240"/>
            <a:ext cx="6715172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cs typeface="Arial" charset="0"/>
              </a:rPr>
              <a:t>Приветствуются дополнительные предложения по экономии средств</a:t>
            </a:r>
            <a:r>
              <a:rPr 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cs typeface="Arial" charset="0"/>
              </a:rPr>
              <a:t>!!!</a:t>
            </a: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788" y="460971"/>
            <a:ext cx="7344816" cy="764704"/>
          </a:xfrm>
        </p:spPr>
        <p:txBody>
          <a:bodyPr/>
          <a:lstStyle/>
          <a:p>
            <a:r>
              <a:rPr lang="ru-RU" altLang="en-US" sz="2400" b="1" dirty="0">
                <a:solidFill>
                  <a:srgbClr val="FF0000"/>
                </a:solidFill>
              </a:rPr>
              <a:t>Меры в Плане действий по выполнению Стратегии, требующие дополнительного обсуждения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en-US" sz="1200" dirty="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7096C0-5CDC-46A5-8118-AD84933BC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340768"/>
            <a:ext cx="7787208" cy="4785395"/>
          </a:xfrm>
        </p:spPr>
        <p:txBody>
          <a:bodyPr/>
          <a:lstStyle/>
          <a:p>
            <a:pPr marL="514350" lvl="0" indent="-514350">
              <a:spcBef>
                <a:spcPts val="12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2800" dirty="0"/>
              <a:t>Сбор информации об использовании продуктов знаний </a:t>
            </a:r>
            <a:endParaRPr lang="en-US" sz="2800" dirty="0"/>
          </a:p>
          <a:p>
            <a:pPr marL="514350" lvl="0" indent="-514350">
              <a:spcBef>
                <a:spcPts val="12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2800" dirty="0"/>
              <a:t>Адаптация новых членов</a:t>
            </a:r>
            <a:endParaRPr lang="en-US" sz="2800" dirty="0"/>
          </a:p>
          <a:p>
            <a:pPr marL="514350" indent="-514350">
              <a:spcBef>
                <a:spcPts val="12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2800" dirty="0"/>
              <a:t>Формализация требований для принимающих стран и их отражение в Операционном руководстве </a:t>
            </a:r>
            <a:r>
              <a:rPr lang="en-US" sz="2800" dirty="0"/>
              <a:t>PEMPAL</a:t>
            </a:r>
          </a:p>
          <a:p>
            <a:pPr marL="514350" indent="-514350">
              <a:spcBef>
                <a:spcPts val="12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2800" dirty="0"/>
              <a:t>Изучение опыта других сетей по достижению финансовой устойчивости</a:t>
            </a:r>
            <a:endParaRPr lang="en-US" sz="2800" dirty="0"/>
          </a:p>
          <a:p>
            <a:pPr marL="514350" indent="-514350">
              <a:spcBef>
                <a:spcPts val="1200"/>
              </a:spcBef>
              <a:buClr>
                <a:srgbClr val="C00000"/>
              </a:buClr>
              <a:buFont typeface="+mj-lt"/>
              <a:buAutoNum type="arabicPeriod"/>
            </a:pPr>
            <a:r>
              <a:rPr lang="ru-RU" sz="2800" dirty="0"/>
              <a:t>Инициативы по экономии средств</a:t>
            </a:r>
            <a:endParaRPr lang="en-US" sz="2800" dirty="0"/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55542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788" y="260648"/>
            <a:ext cx="7344816" cy="1080120"/>
          </a:xfrm>
        </p:spPr>
        <p:txBody>
          <a:bodyPr/>
          <a:lstStyle/>
          <a:p>
            <a:r>
              <a:rPr lang="ru-RU" altLang="en-US" sz="2400" b="1" dirty="0">
                <a:solidFill>
                  <a:srgbClr val="FF0000"/>
                </a:solidFill>
              </a:rPr>
              <a:t>Предложения Организационного комитета по подготовке совещания в Будапеште </a:t>
            </a:r>
            <a:br>
              <a:rPr lang="ru-RU" altLang="en-US" sz="3200" b="1" dirty="0">
                <a:solidFill>
                  <a:srgbClr val="FF0000"/>
                </a:solidFill>
              </a:rPr>
            </a:br>
            <a:r>
              <a:rPr lang="ru-RU" altLang="en-US" sz="2000" i="1" dirty="0">
                <a:solidFill>
                  <a:srgbClr val="FF0000"/>
                </a:solidFill>
              </a:rPr>
              <a:t>отражены в протоколе заседания от 19 июня</a:t>
            </a:r>
            <a:endParaRPr lang="en-US" altLang="en-US" sz="2000" i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en-US" sz="1200" dirty="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7096C0-5CDC-46A5-8118-AD84933BC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553822"/>
            <a:ext cx="7787208" cy="4785395"/>
          </a:xfrm>
        </p:spPr>
        <p:txBody>
          <a:bodyPr/>
          <a:lstStyle/>
          <a:p>
            <a:pPr marL="457200" lvl="0" indent="-457200">
              <a:buClr>
                <a:srgbClr val="C00000"/>
              </a:buClr>
              <a:buFont typeface="+mj-lt"/>
              <a:buAutoNum type="arabicPeriod"/>
            </a:pPr>
            <a:r>
              <a:rPr lang="ru-RU" sz="2000" b="1" dirty="0"/>
              <a:t>Сбор информации об использовании продуктов знаний </a:t>
            </a:r>
            <a:r>
              <a:rPr lang="en-US" sz="2000" dirty="0"/>
              <a:t>–</a:t>
            </a:r>
            <a:r>
              <a:rPr lang="ru-RU" sz="2000" i="1" dirty="0">
                <a:solidFill>
                  <a:srgbClr val="0066FF"/>
                </a:solidFill>
              </a:rPr>
              <a:t>включить дополнительные соответствующие вопросы в проводимые всеми ПС опросы о воздействии деятельности ПС </a:t>
            </a:r>
            <a:r>
              <a:rPr lang="en-US" sz="2000" i="1" dirty="0">
                <a:solidFill>
                  <a:srgbClr val="0066FF"/>
                </a:solidFill>
              </a:rPr>
              <a:t>(</a:t>
            </a:r>
            <a:r>
              <a:rPr lang="ru-RU" sz="2000" i="1" dirty="0">
                <a:solidFill>
                  <a:srgbClr val="0066FF"/>
                </a:solidFill>
              </a:rPr>
              <a:t>отдельный опрос о продуктах знаний не предусматривать</a:t>
            </a:r>
            <a:r>
              <a:rPr lang="en-US" sz="2000" i="1" dirty="0">
                <a:solidFill>
                  <a:srgbClr val="0066FF"/>
                </a:solidFill>
              </a:rPr>
              <a:t>)</a:t>
            </a:r>
          </a:p>
          <a:p>
            <a:pPr lvl="0"/>
            <a:endParaRPr lang="en-US" sz="2000" dirty="0"/>
          </a:p>
          <a:p>
            <a:pPr marL="457200" lvl="0" indent="-457200">
              <a:buClr>
                <a:srgbClr val="C00000"/>
              </a:buClr>
              <a:buFont typeface="+mj-lt"/>
              <a:buAutoNum type="arabicPeriod" startAt="2"/>
            </a:pPr>
            <a:r>
              <a:rPr lang="ru-RU" sz="2000" b="1" dirty="0"/>
              <a:t>Адаптация новых членов сети </a:t>
            </a:r>
            <a:r>
              <a:rPr lang="en-US" sz="2000" dirty="0"/>
              <a:t>–</a:t>
            </a:r>
            <a:r>
              <a:rPr lang="ru-RU" sz="2000" dirty="0"/>
              <a:t> </a:t>
            </a:r>
            <a:r>
              <a:rPr lang="ru-RU" sz="2000" i="1" dirty="0">
                <a:solidFill>
                  <a:srgbClr val="0066FF"/>
                </a:solidFill>
              </a:rPr>
              <a:t>Исполкомам и ресурсным группам каждого ПС поручить организацию адаптации новых членов и разработку ознакомительных материалов для новых членов; единого ознакомительного набора для всей сети не предусматривать</a:t>
            </a:r>
          </a:p>
          <a:p>
            <a:pPr marL="0" lvl="0" indent="0">
              <a:buClr>
                <a:srgbClr val="C00000"/>
              </a:buClr>
              <a:buNone/>
            </a:pPr>
            <a:endParaRPr lang="en-US" sz="2000" dirty="0"/>
          </a:p>
          <a:p>
            <a:pPr lvl="0"/>
            <a:r>
              <a:rPr lang="ru-RU" sz="2000" i="1" dirty="0">
                <a:solidFill>
                  <a:srgbClr val="0066FF"/>
                </a:solidFill>
              </a:rPr>
              <a:t>Все оставшиеся вопросы касаются финансовой устойчивости и являются предметом групповых обсуждений во второй половине дня сегодня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1597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260648"/>
            <a:ext cx="8280920" cy="764704"/>
          </a:xfrm>
        </p:spPr>
        <p:txBody>
          <a:bodyPr/>
          <a:lstStyle/>
          <a:p>
            <a:r>
              <a:rPr lang="en-US" sz="2600" b="1" dirty="0">
                <a:solidFill>
                  <a:srgbClr val="FF0000"/>
                </a:solidFill>
              </a:rPr>
              <a:t>3</a:t>
            </a:r>
            <a:r>
              <a:rPr lang="en-US" sz="2000" b="1" dirty="0">
                <a:solidFill>
                  <a:srgbClr val="FF0000"/>
                </a:solidFill>
              </a:rPr>
              <a:t>. </a:t>
            </a:r>
            <a:r>
              <a:rPr lang="ru-RU" sz="2000" b="1" dirty="0">
                <a:solidFill>
                  <a:srgbClr val="FF0000"/>
                </a:solidFill>
              </a:rPr>
              <a:t>Формализация требований для принимающих стран и </a:t>
            </a:r>
            <a:br>
              <a:rPr lang="ru-RU" sz="2000" b="1" dirty="0">
                <a:solidFill>
                  <a:srgbClr val="FF0000"/>
                </a:solidFill>
              </a:rPr>
            </a:br>
            <a:r>
              <a:rPr lang="ru-RU" sz="2000" b="1" dirty="0">
                <a:solidFill>
                  <a:srgbClr val="FF0000"/>
                </a:solidFill>
              </a:rPr>
              <a:t>их отражение в Операционном руководстве </a:t>
            </a:r>
            <a:r>
              <a:rPr lang="en-US" sz="2000" b="1" dirty="0">
                <a:solidFill>
                  <a:srgbClr val="FF0000"/>
                </a:solidFill>
              </a:rPr>
              <a:t>PEMPAL</a:t>
            </a:r>
            <a:br>
              <a:rPr lang="en-US" sz="2000" b="1" dirty="0">
                <a:solidFill>
                  <a:srgbClr val="FF0000"/>
                </a:solidFill>
              </a:rPr>
            </a:br>
            <a:endParaRPr lang="en-US" altLang="en-US" sz="2000" b="1" i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en-US" sz="1200" dirty="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7096C0-5CDC-46A5-8118-AD84933BC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124744"/>
            <a:ext cx="7787208" cy="5214473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/>
              <a:t>Действующие требования </a:t>
            </a:r>
            <a:r>
              <a:rPr lang="en-US" sz="2000" dirty="0"/>
              <a:t>(</a:t>
            </a:r>
            <a:r>
              <a:rPr lang="ru-RU" sz="2000" dirty="0"/>
              <a:t>которые в рамках действующей практики Секретариат сообщает принимающим странам</a:t>
            </a:r>
            <a:r>
              <a:rPr lang="en-US" sz="20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/>
              <a:t>Вклад в разработку содержания программы мероприятий </a:t>
            </a:r>
            <a:endParaRPr lang="en-US" sz="20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/>
              <a:t>Помощь / рекомендации Секретариату по организационным вопросам </a:t>
            </a:r>
            <a:r>
              <a:rPr lang="en-US" sz="2000" dirty="0"/>
              <a:t>(</a:t>
            </a:r>
            <a:r>
              <a:rPr lang="ru-RU" sz="2000" dirty="0"/>
              <a:t>визы, рекомендации в части места проведения и местных поставщиков услуг</a:t>
            </a:r>
            <a:r>
              <a:rPr lang="en-US" sz="2000" dirty="0"/>
              <a:t>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000" b="1" dirty="0"/>
              <a:t>Организация культурной программы </a:t>
            </a:r>
            <a:r>
              <a:rPr lang="en-US" sz="2000" dirty="0"/>
              <a:t>(</a:t>
            </a:r>
            <a:r>
              <a:rPr lang="ru-RU" sz="2000" dirty="0"/>
              <a:t>на практике в большинстве случаев включает ужин, организуемый принимающей стороной</a:t>
            </a:r>
            <a:r>
              <a:rPr lang="en-US" sz="2000" dirty="0"/>
              <a:t>)  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ru-RU" sz="2000" b="1" dirty="0">
                <a:solidFill>
                  <a:srgbClr val="C00000"/>
                </a:solidFill>
              </a:rPr>
              <a:t>Вопросы</a:t>
            </a:r>
            <a:r>
              <a:rPr lang="en-US" sz="2000" b="1" dirty="0">
                <a:solidFill>
                  <a:srgbClr val="C00000"/>
                </a:solidFill>
              </a:rPr>
              <a:t>:</a:t>
            </a:r>
            <a:r>
              <a:rPr lang="en-US" sz="2000" dirty="0"/>
              <a:t> </a:t>
            </a:r>
          </a:p>
          <a:p>
            <a:r>
              <a:rPr lang="ru-RU" sz="2000" i="1" dirty="0">
                <a:solidFill>
                  <a:srgbClr val="0066FF"/>
                </a:solidFill>
              </a:rPr>
              <a:t>Оставляем ли действующие требования в силе или их необходимо ужесточить </a:t>
            </a:r>
            <a:r>
              <a:rPr lang="en-US" sz="2000" i="1" dirty="0">
                <a:solidFill>
                  <a:srgbClr val="0066FF"/>
                </a:solidFill>
              </a:rPr>
              <a:t>(</a:t>
            </a:r>
            <a:r>
              <a:rPr lang="ru-RU" sz="2000" i="1" dirty="0">
                <a:solidFill>
                  <a:srgbClr val="0066FF"/>
                </a:solidFill>
              </a:rPr>
              <a:t>например, дополнив их требованиями о финансировании части расходов</a:t>
            </a:r>
            <a:r>
              <a:rPr lang="en-US" sz="2000" i="1" dirty="0">
                <a:solidFill>
                  <a:srgbClr val="0066FF"/>
                </a:solidFill>
              </a:rPr>
              <a:t>)?</a:t>
            </a:r>
          </a:p>
          <a:p>
            <a:r>
              <a:rPr lang="ru-RU" sz="2000" i="1" dirty="0">
                <a:solidFill>
                  <a:srgbClr val="0066FF"/>
                </a:solidFill>
              </a:rPr>
              <a:t>Есть ли необходимость их формализовать, отразив в Операционном руководстве</a:t>
            </a:r>
            <a:r>
              <a:rPr lang="en-US" sz="2000" i="1" dirty="0">
                <a:solidFill>
                  <a:srgbClr val="0066FF"/>
                </a:solidFill>
              </a:rPr>
              <a:t>? </a:t>
            </a:r>
          </a:p>
          <a:p>
            <a:endParaRPr lang="en-US" sz="2000" dirty="0"/>
          </a:p>
          <a:p>
            <a:endParaRPr lang="en-US" sz="2000" dirty="0"/>
          </a:p>
          <a:p>
            <a:pPr lvl="0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824558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0788" y="260648"/>
            <a:ext cx="7699684" cy="764704"/>
          </a:xfrm>
        </p:spPr>
        <p:txBody>
          <a:bodyPr/>
          <a:lstStyle/>
          <a:p>
            <a:r>
              <a:rPr lang="en-US" sz="2800" b="1" dirty="0">
                <a:solidFill>
                  <a:srgbClr val="FF0000"/>
                </a:solidFill>
              </a:rPr>
              <a:t>4. </a:t>
            </a:r>
            <a:r>
              <a:rPr lang="ru-RU" sz="2800" b="1" dirty="0">
                <a:solidFill>
                  <a:srgbClr val="FF0000"/>
                </a:solidFill>
              </a:rPr>
              <a:t>Изучение опыта других сетей по достижению финансовой устойчивости</a:t>
            </a:r>
            <a:endParaRPr lang="en-US" altLang="en-US" sz="2800" b="1" i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en-US" sz="1200" dirty="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7096C0-5CDC-46A5-8118-AD84933BC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196752"/>
            <a:ext cx="7787208" cy="5142465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/>
              <a:t>Согласно уже имеющейся информации, другие сети используют </a:t>
            </a:r>
            <a:r>
              <a:rPr lang="ru-RU" sz="2000" b="1" dirty="0"/>
              <a:t>два основных механизма</a:t>
            </a:r>
            <a:r>
              <a:rPr lang="en-US" sz="2000" dirty="0"/>
              <a:t>:</a:t>
            </a:r>
          </a:p>
          <a:p>
            <a:r>
              <a:rPr lang="ru-RU" sz="2000" b="1" dirty="0"/>
              <a:t>Членские взносы </a:t>
            </a:r>
            <a:r>
              <a:rPr lang="en-US" sz="2000" dirty="0"/>
              <a:t>(</a:t>
            </a:r>
            <a:r>
              <a:rPr lang="ru-RU" sz="2000" dirty="0"/>
              <a:t>необходим официальный юридический статус, </a:t>
            </a:r>
            <a:r>
              <a:rPr lang="en-US" sz="2000" dirty="0"/>
              <a:t>PEMPAL </a:t>
            </a:r>
            <a:r>
              <a:rPr lang="ru-RU" sz="2000" dirty="0"/>
              <a:t>решила не следовать этим путем</a:t>
            </a:r>
            <a:r>
              <a:rPr lang="en-US" sz="2000" dirty="0"/>
              <a:t>; </a:t>
            </a:r>
            <a:r>
              <a:rPr lang="ru-RU" sz="2000" dirty="0"/>
              <a:t>кроме того, требует наличия внешнего секретариата</a:t>
            </a:r>
            <a:r>
              <a:rPr lang="en-US" sz="2000" dirty="0"/>
              <a:t>, </a:t>
            </a:r>
            <a:r>
              <a:rPr lang="ru-RU" sz="2000" dirty="0"/>
              <a:t>Всемирный банк не может собирать такие взносы</a:t>
            </a:r>
            <a:r>
              <a:rPr lang="en-US" sz="2000" dirty="0"/>
              <a:t>)</a:t>
            </a:r>
          </a:p>
          <a:p>
            <a:r>
              <a:rPr lang="ru-RU" sz="2000" b="1" dirty="0"/>
              <a:t>Участники частично или полностью покрывают расходы </a:t>
            </a:r>
            <a:r>
              <a:rPr lang="ru-RU" sz="2000" dirty="0"/>
              <a:t>на участие в мероприятиях </a:t>
            </a:r>
            <a:r>
              <a:rPr lang="en-US" sz="2000" dirty="0"/>
              <a:t>(</a:t>
            </a:r>
            <a:r>
              <a:rPr lang="ru-RU" sz="2000" dirty="0"/>
              <a:t>уже отчасти используется в </a:t>
            </a:r>
            <a:r>
              <a:rPr lang="en-US" sz="2000" dirty="0"/>
              <a:t>PEMPAL</a:t>
            </a:r>
            <a:r>
              <a:rPr lang="ru-RU" sz="2000" dirty="0"/>
              <a:t>, практика расширяется</a:t>
            </a:r>
            <a:r>
              <a:rPr lang="en-US" sz="2000" dirty="0"/>
              <a:t>)  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ru-RU" sz="2000" b="1" dirty="0">
                <a:solidFill>
                  <a:srgbClr val="C00000"/>
                </a:solidFill>
              </a:rPr>
              <a:t>Вопросы</a:t>
            </a:r>
            <a:r>
              <a:rPr lang="en-US" sz="2000" b="1" dirty="0">
                <a:solidFill>
                  <a:srgbClr val="C00000"/>
                </a:solidFill>
              </a:rPr>
              <a:t>:</a:t>
            </a:r>
            <a:r>
              <a:rPr lang="en-US" sz="2000" dirty="0"/>
              <a:t> </a:t>
            </a:r>
          </a:p>
          <a:p>
            <a:r>
              <a:rPr lang="ru-RU" sz="2000" i="1" dirty="0">
                <a:solidFill>
                  <a:srgbClr val="0066FF"/>
                </a:solidFill>
              </a:rPr>
              <a:t>Нужно ли нам специальное исследование, чтобы дальше изучать этот вопрос</a:t>
            </a:r>
            <a:r>
              <a:rPr lang="en-US" sz="2000" i="1" dirty="0">
                <a:solidFill>
                  <a:srgbClr val="0066FF"/>
                </a:solidFill>
              </a:rPr>
              <a:t>?</a:t>
            </a:r>
          </a:p>
          <a:p>
            <a:r>
              <a:rPr lang="ru-RU" sz="2000" i="1" dirty="0">
                <a:solidFill>
                  <a:srgbClr val="0066FF"/>
                </a:solidFill>
              </a:rPr>
              <a:t>Если да, то информацию по каким именно аспектам мы хотели бы получить в результате такого исследования</a:t>
            </a:r>
            <a:r>
              <a:rPr lang="en-US" sz="2000" i="1" dirty="0">
                <a:solidFill>
                  <a:srgbClr val="0066FF"/>
                </a:solidFill>
              </a:rPr>
              <a:t>?</a:t>
            </a:r>
            <a:endParaRPr lang="en-US" sz="2000" dirty="0"/>
          </a:p>
          <a:p>
            <a:pPr marL="0" lvl="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985122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4392E03-9C3B-4BED-8145-D7F5A69722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buFont typeface="Arial" charset="0"/>
              <a:buNone/>
              <a:defRPr/>
            </a:pPr>
            <a:r>
              <a:rPr lang="bs-Latn-BA" sz="4400" b="1" dirty="0">
                <a:solidFill>
                  <a:srgbClr val="C00000"/>
                </a:solidFill>
              </a:rPr>
              <a:t> </a:t>
            </a:r>
            <a:endParaRPr lang="en-US" dirty="0"/>
          </a:p>
        </p:txBody>
      </p:sp>
      <p:pic>
        <p:nvPicPr>
          <p:cNvPr id="4100" name="Picture 3">
            <a:extLst>
              <a:ext uri="{FF2B5EF4-FFF2-40B4-BE49-F238E27FC236}">
                <a16:creationId xmlns:a16="http://schemas.microsoft.com/office/drawing/2014/main" id="{0A846D1C-4D34-422A-AB57-1623F7D30A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015456" y="3015456"/>
            <a:ext cx="68580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Slide Number Placeholder 5">
            <a:extLst>
              <a:ext uri="{FF2B5EF4-FFF2-40B4-BE49-F238E27FC236}">
                <a16:creationId xmlns:a16="http://schemas.microsoft.com/office/drawing/2014/main" id="{06D23B3B-B00F-4167-82F0-8E3080C3E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9C0696-35EC-4ED9-9338-679E99A76DF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dirty="0">
              <a:solidFill>
                <a:srgbClr val="898989"/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A3F8E707-FDBD-4B53-8F18-2F8ED28E0D3D}"/>
              </a:ext>
            </a:extLst>
          </p:cNvPr>
          <p:cNvSpPr/>
          <p:nvPr/>
        </p:nvSpPr>
        <p:spPr>
          <a:xfrm>
            <a:off x="1979713" y="2564904"/>
            <a:ext cx="5400600" cy="15928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/>
              <a:t>Обзор расходов </a:t>
            </a:r>
            <a:r>
              <a:rPr lang="en-US" sz="3600" dirty="0"/>
              <a:t>PEMPAL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21246067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1088"/>
            <a:ext cx="7427168" cy="764704"/>
          </a:xfrm>
        </p:spPr>
        <p:txBody>
          <a:bodyPr/>
          <a:lstStyle/>
          <a:p>
            <a:r>
              <a:rPr lang="ru-RU" altLang="en-US" sz="2800" b="1" dirty="0">
                <a:solidFill>
                  <a:srgbClr val="FF0000"/>
                </a:solidFill>
              </a:rPr>
              <a:t>Расходы </a:t>
            </a:r>
            <a:r>
              <a:rPr lang="en-US" altLang="en-US" sz="2800" b="1" dirty="0">
                <a:solidFill>
                  <a:srgbClr val="FF0000"/>
                </a:solidFill>
              </a:rPr>
              <a:t>PEMPAL </a:t>
            </a:r>
            <a:r>
              <a:rPr lang="ru-RU" altLang="en-US" sz="2800" b="1" dirty="0">
                <a:solidFill>
                  <a:srgbClr val="FF0000"/>
                </a:solidFill>
              </a:rPr>
              <a:t>в тыс. долларов США</a:t>
            </a:r>
            <a:endParaRPr lang="en-US" altLang="en-US" sz="2800" b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en-US" sz="1200" dirty="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F85ECDA-E156-43D9-A7C3-6EFFC9EC45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247130"/>
              </p:ext>
            </p:extLst>
          </p:nvPr>
        </p:nvGraphicFramePr>
        <p:xfrm>
          <a:off x="971600" y="765219"/>
          <a:ext cx="7200800" cy="23699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63776790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87759065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60465275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8129766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625623982"/>
                    </a:ext>
                  </a:extLst>
                </a:gridCol>
                <a:gridCol w="541138">
                  <a:extLst>
                    <a:ext uri="{9D8B030D-6E8A-4147-A177-3AD203B41FA5}">
                      <a16:colId xmlns:a16="http://schemas.microsoft.com/office/drawing/2014/main" val="2382019560"/>
                    </a:ext>
                  </a:extLst>
                </a:gridCol>
                <a:gridCol w="34926">
                  <a:extLst>
                    <a:ext uri="{9D8B030D-6E8A-4147-A177-3AD203B41FA5}">
                      <a16:colId xmlns:a16="http://schemas.microsoft.com/office/drawing/2014/main" val="59512881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446982862"/>
                    </a:ext>
                  </a:extLst>
                </a:gridCol>
              </a:tblGrid>
              <a:tr h="186055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FY13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FY14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FY15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FY16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FY17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80808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FY18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90333717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Совокупные расходы, предусмотренные в Стратегии </a:t>
                      </a:r>
                      <a:r>
                        <a:rPr lang="en-US" sz="1400" b="1" u="sng" strike="noStrike" dirty="0">
                          <a:effectLst/>
                        </a:rPr>
                        <a:t>PEMPAL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2150.0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2340.0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2080.0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2010.0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1960.0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80808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2150.0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039936657"/>
                  </a:ext>
                </a:extLst>
              </a:tr>
              <a:tr h="32893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>
                          <a:effectLst/>
                        </a:rPr>
                        <a:t>Из них расходы, финансируемые за счет многостороннего трастового фонда </a:t>
                      </a:r>
                      <a:r>
                        <a:rPr lang="en-US" sz="1400" b="1" u="none" strike="noStrike" dirty="0">
                          <a:effectLst/>
                        </a:rPr>
                        <a:t>PEMPAL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80808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1945.0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075373154"/>
                  </a:ext>
                </a:extLst>
              </a:tr>
              <a:tr h="430684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sng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Совокупные фактические расходы</a:t>
                      </a:r>
                      <a:endParaRPr lang="en-US" sz="1400" b="1" i="0" u="sng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400" b="1" i="0" u="none" strike="noStrike" dirty="0">
                        <a:solidFill>
                          <a:srgbClr val="80808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1613.2</a:t>
                      </a: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37388095"/>
                  </a:ext>
                </a:extLst>
              </a:tr>
              <a:tr h="37187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strike="noStrike" dirty="0">
                          <a:effectLst/>
                        </a:rPr>
                        <a:t>Из них расходы, финансируемые за счет многостороннего трастового фонда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PEMPAL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1951.1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2713.4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1872.0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1672.4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1392.6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80808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1367.7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144683987"/>
                  </a:ext>
                </a:extLst>
              </a:tr>
            </a:tbl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886CD017-F3F2-4014-8DC8-60ECEED9BB7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3670034"/>
              </p:ext>
            </p:extLst>
          </p:nvPr>
        </p:nvGraphicFramePr>
        <p:xfrm>
          <a:off x="1259632" y="3268172"/>
          <a:ext cx="6912768" cy="3329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84168" y="3789040"/>
            <a:ext cx="2736304" cy="44203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72000" rtlCol="0">
            <a:spAutoFit/>
          </a:bodyPr>
          <a:lstStyle/>
          <a:p>
            <a:r>
              <a:rPr lang="ru-RU" baseline="-25000" dirty="0">
                <a:solidFill>
                  <a:srgbClr val="595959"/>
                </a:solidFill>
              </a:rPr>
              <a:t>Многосторонний трастовый фонд </a:t>
            </a:r>
            <a:r>
              <a:rPr lang="en-US" baseline="-25000" dirty="0">
                <a:solidFill>
                  <a:srgbClr val="595959"/>
                </a:solidFill>
              </a:rPr>
              <a:t>PEMPAL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84168" y="4305397"/>
            <a:ext cx="2736304" cy="4770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ru-RU" baseline="-25000" dirty="0">
                <a:solidFill>
                  <a:srgbClr val="595959"/>
                </a:solidFill>
              </a:rPr>
              <a:t>Финансовые взносы стран-членов</a:t>
            </a:r>
            <a:br>
              <a:rPr lang="en-US" baseline="-25000" dirty="0">
                <a:solidFill>
                  <a:srgbClr val="595959"/>
                </a:solidFill>
              </a:rPr>
            </a:br>
            <a:br>
              <a:rPr lang="en-US" baseline="-25000" dirty="0">
                <a:solidFill>
                  <a:srgbClr val="595959"/>
                </a:solidFill>
              </a:rPr>
            </a:br>
            <a:endParaRPr lang="ru-RU" sz="1050" baseline="-25000" dirty="0">
              <a:solidFill>
                <a:srgbClr val="59595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0154" y="4978802"/>
            <a:ext cx="2082246" cy="4770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ru-RU" baseline="-25000" dirty="0">
                <a:solidFill>
                  <a:srgbClr val="595959"/>
                </a:solidFill>
              </a:rPr>
              <a:t>Финансовые взносы других сторон</a:t>
            </a:r>
          </a:p>
          <a:p>
            <a:endParaRPr lang="ru-RU" sz="1050" baseline="-25000" dirty="0">
              <a:solidFill>
                <a:srgbClr val="595959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15000" y="5530179"/>
            <a:ext cx="2314600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ru-RU" baseline="-25000" dirty="0">
                <a:solidFill>
                  <a:srgbClr val="595959"/>
                </a:solidFill>
              </a:rPr>
              <a:t>Нефинансовый вклад стран-членов</a:t>
            </a:r>
            <a:endParaRPr lang="ru-RU" sz="1050" baseline="-25000" dirty="0">
              <a:solidFill>
                <a:srgbClr val="59595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90154" y="6067054"/>
            <a:ext cx="2736304" cy="369332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r>
              <a:rPr lang="ru-RU" baseline="-25000" dirty="0">
                <a:solidFill>
                  <a:srgbClr val="595959"/>
                </a:solidFill>
              </a:rPr>
              <a:t>Нефинансовый вклад других сторон</a:t>
            </a:r>
          </a:p>
          <a:p>
            <a:endParaRPr lang="en-US" baseline="-2500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169560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60648"/>
            <a:ext cx="7344816" cy="1296144"/>
          </a:xfrm>
        </p:spPr>
        <p:txBody>
          <a:bodyPr/>
          <a:lstStyle/>
          <a:p>
            <a:r>
              <a:rPr lang="ru-RU" sz="2400" b="1" dirty="0">
                <a:solidFill>
                  <a:srgbClr val="FF0000"/>
                </a:solidFill>
              </a:rPr>
              <a:t>Структура расходов </a:t>
            </a:r>
            <a:r>
              <a:rPr lang="en-US" sz="2400" b="1" dirty="0">
                <a:solidFill>
                  <a:srgbClr val="FF0000"/>
                </a:solidFill>
              </a:rPr>
              <a:t>PEMPAL</a:t>
            </a:r>
            <a:br>
              <a:rPr lang="en-US" sz="1800" dirty="0">
                <a:solidFill>
                  <a:srgbClr val="FF0000"/>
                </a:solidFill>
              </a:rPr>
            </a:br>
            <a:r>
              <a:rPr lang="en-US" sz="1800" i="1" dirty="0"/>
              <a:t> </a:t>
            </a:r>
            <a:r>
              <a:rPr lang="ru-RU" sz="1600" i="1" dirty="0"/>
              <a:t>финансируемых за счет многостороннего трастового фонда </a:t>
            </a:r>
            <a:r>
              <a:rPr lang="en-US" sz="1600" i="1" dirty="0"/>
              <a:t>PEMPAL,</a:t>
            </a:r>
            <a:br>
              <a:rPr lang="ru-RU" sz="1600" i="1" dirty="0"/>
            </a:br>
            <a:r>
              <a:rPr lang="ru-RU" sz="1600" i="1" dirty="0"/>
              <a:t>в тыс. долларов США</a:t>
            </a:r>
            <a:br>
              <a:rPr lang="en-US" sz="1600" i="1" dirty="0"/>
            </a:br>
            <a:endParaRPr lang="en-US" altLang="en-US" sz="1600" i="1" dirty="0"/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en-US" sz="1200" dirty="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A2AF65C-8B9F-41CA-8946-007734B0F9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9009954"/>
              </p:ext>
            </p:extLst>
          </p:nvPr>
        </p:nvGraphicFramePr>
        <p:xfrm>
          <a:off x="817240" y="978636"/>
          <a:ext cx="771520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14692393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3D39B9E2-5EA2-4090-B4F6-A2F4C9318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72007"/>
            <a:ext cx="7776864" cy="764704"/>
          </a:xfrm>
        </p:spPr>
        <p:txBody>
          <a:bodyPr/>
          <a:lstStyle/>
          <a:p>
            <a:r>
              <a:rPr lang="ru-RU" altLang="en-US" sz="2000" b="1" dirty="0">
                <a:solidFill>
                  <a:srgbClr val="FF0000"/>
                </a:solidFill>
              </a:rPr>
              <a:t>Тенденции в части административных и организационных расходов</a:t>
            </a:r>
            <a:endParaRPr lang="en-US" altLang="en-US" sz="2000" b="1" dirty="0">
              <a:solidFill>
                <a:srgbClr val="FF0000"/>
              </a:solidFill>
            </a:endParaRPr>
          </a:p>
        </p:txBody>
      </p:sp>
      <p:sp>
        <p:nvSpPr>
          <p:cNvPr id="29699" name="Slide Number Placeholder 3">
            <a:extLst>
              <a:ext uri="{FF2B5EF4-FFF2-40B4-BE49-F238E27FC236}">
                <a16:creationId xmlns:a16="http://schemas.microsoft.com/office/drawing/2014/main" id="{57EAA733-DA55-49DC-9189-5A8EA4C5D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AF957A-AA06-4499-895B-E31991E72C6C}" type="slidenum">
              <a:rPr lang="ru-RU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en-US" sz="1200" dirty="0">
              <a:solidFill>
                <a:srgbClr val="898989"/>
              </a:solidFill>
            </a:endParaRPr>
          </a:p>
        </p:txBody>
      </p:sp>
      <p:pic>
        <p:nvPicPr>
          <p:cNvPr id="29701" name="Рисунок 11" descr="pempal-logo.jpg">
            <a:extLst>
              <a:ext uri="{FF2B5EF4-FFF2-40B4-BE49-F238E27FC236}">
                <a16:creationId xmlns:a16="http://schemas.microsoft.com/office/drawing/2014/main" id="{8868C415-81C2-48B2-A287-23812C7E87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356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EF79A03E-274C-434A-B149-461D05B280F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6234" y="908719"/>
          <a:ext cx="5482952" cy="2808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24376AFA-D67C-42F0-887A-0253A59829A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50152" y="1340768"/>
          <a:ext cx="494330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40867FD-2DE1-4919-956C-267EA4C20A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9046112"/>
              </p:ext>
            </p:extLst>
          </p:nvPr>
        </p:nvGraphicFramePr>
        <p:xfrm>
          <a:off x="1020789" y="692696"/>
          <a:ext cx="7511651" cy="34262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1" name="Chart 10">
            <a:extLst>
              <a:ext uri="{FF2B5EF4-FFF2-40B4-BE49-F238E27FC236}">
                <a16:creationId xmlns:a16="http://schemas.microsoft.com/office/drawing/2014/main" id="{1E8D8B47-54AF-4EFE-883B-EFBE9B09B3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4039594"/>
              </p:ext>
            </p:extLst>
          </p:nvPr>
        </p:nvGraphicFramePr>
        <p:xfrm>
          <a:off x="1450817" y="4114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2FC9CD00-F6FD-456A-9943-2F626580C6CF}"/>
              </a:ext>
            </a:extLst>
          </p:cNvPr>
          <p:cNvSpPr txBox="1"/>
          <p:nvPr/>
        </p:nvSpPr>
        <p:spPr>
          <a:xfrm>
            <a:off x="6219523" y="4274542"/>
            <a:ext cx="2592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u="sng" dirty="0">
                <a:solidFill>
                  <a:srgbClr val="0070C0"/>
                </a:solidFill>
              </a:rPr>
              <a:t>Число участников по месту проведения </a:t>
            </a:r>
            <a:r>
              <a:rPr lang="ru-RU" sz="1200" i="1" dirty="0">
                <a:solidFill>
                  <a:srgbClr val="0070C0"/>
                </a:solidFill>
              </a:rPr>
              <a:t>означает, что участник учитывается лишь раз, если он участвует в нескольких мероприятиях, проходящих одно за другим в одном и том же месте</a:t>
            </a:r>
            <a:r>
              <a:rPr lang="en-US" sz="1200" i="1" dirty="0">
                <a:solidFill>
                  <a:srgbClr val="0070C0"/>
                </a:solidFill>
              </a:rPr>
              <a:t>. </a:t>
            </a:r>
          </a:p>
          <a:p>
            <a:endParaRPr lang="en-US" sz="1200" i="1" dirty="0">
              <a:solidFill>
                <a:srgbClr val="0070C0"/>
              </a:solidFill>
            </a:endParaRPr>
          </a:p>
          <a:p>
            <a:r>
              <a:rPr lang="ru-RU" sz="1200" i="1" u="sng" dirty="0">
                <a:solidFill>
                  <a:srgbClr val="0070C0"/>
                </a:solidFill>
              </a:rPr>
              <a:t>Число участников по программе </a:t>
            </a:r>
            <a:r>
              <a:rPr lang="ru-RU" sz="1200" i="1" dirty="0">
                <a:solidFill>
                  <a:srgbClr val="0070C0"/>
                </a:solidFill>
              </a:rPr>
              <a:t>включает всех участников, заявленных в списке участников конкретного мероприятия</a:t>
            </a:r>
            <a:r>
              <a:rPr lang="en-US" sz="1200" i="1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7626350" y="3511406"/>
            <a:ext cx="557066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rgbClr val="595959"/>
                </a:solidFill>
              </a:rPr>
              <a:t>FY2018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42544" y="3776340"/>
            <a:ext cx="612068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900" dirty="0">
                <a:solidFill>
                  <a:srgbClr val="595959"/>
                </a:solidFill>
              </a:rPr>
              <a:t>В долл. СШ, чистый объем</a:t>
            </a:r>
            <a:endParaRPr lang="en-US" sz="900" dirty="0">
              <a:solidFill>
                <a:srgbClr val="59595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86575" y="3783225"/>
            <a:ext cx="805780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900" dirty="0">
                <a:solidFill>
                  <a:srgbClr val="595959"/>
                </a:solidFill>
              </a:rPr>
              <a:t>В долл. США валовый объем</a:t>
            </a:r>
            <a:endParaRPr lang="en-US" sz="900" dirty="0">
              <a:solidFill>
                <a:srgbClr val="595959"/>
              </a:solidFill>
            </a:endParaRPr>
          </a:p>
        </p:txBody>
      </p:sp>
      <p:sp>
        <p:nvSpPr>
          <p:cNvPr id="15" name="TextBox 12"/>
          <p:cNvSpPr txBox="1"/>
          <p:nvPr/>
        </p:nvSpPr>
        <p:spPr>
          <a:xfrm>
            <a:off x="4878584" y="6225115"/>
            <a:ext cx="557066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rgbClr val="595959"/>
                </a:solidFill>
              </a:rPr>
              <a:t>FY18</a:t>
            </a:r>
          </a:p>
        </p:txBody>
      </p:sp>
      <p:sp>
        <p:nvSpPr>
          <p:cNvPr id="16" name="TextBox 12"/>
          <p:cNvSpPr txBox="1"/>
          <p:nvPr/>
        </p:nvSpPr>
        <p:spPr>
          <a:xfrm>
            <a:off x="3462112" y="6165304"/>
            <a:ext cx="57561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rgbClr val="595959"/>
                </a:solidFill>
              </a:rPr>
              <a:t>CY17</a:t>
            </a:r>
          </a:p>
        </p:txBody>
      </p:sp>
      <p:sp>
        <p:nvSpPr>
          <p:cNvPr id="17" name="TextBox 12"/>
          <p:cNvSpPr txBox="1"/>
          <p:nvPr/>
        </p:nvSpPr>
        <p:spPr>
          <a:xfrm>
            <a:off x="2043850" y="6165304"/>
            <a:ext cx="577408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rgbClr val="595959"/>
                </a:solidFill>
              </a:rPr>
              <a:t>CY16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37137" y="6317448"/>
            <a:ext cx="599928" cy="50783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595959"/>
                </a:solidFill>
              </a:rPr>
              <a:t>по месту проведения</a:t>
            </a: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88538" y="6447410"/>
            <a:ext cx="720080" cy="338554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rgbClr val="595959"/>
                </a:solidFill>
              </a:rPr>
              <a:t>По программе</a:t>
            </a:r>
            <a:endParaRPr lang="en-US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825369"/>
      </p:ext>
    </p:extLst>
  </p:cSld>
  <p:clrMapOvr>
    <a:masterClrMapping/>
  </p:clrMapOvr>
  <p:transition spd="slow">
    <p:wipe dir="r"/>
    <p:sndAc>
      <p:stSnd>
        <p:snd r:embed="rId3" name="coin.wav"/>
      </p:stSnd>
    </p:sndAc>
  </p:transition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26120</TotalTime>
  <Words>917</Words>
  <Application>Microsoft Office PowerPoint</Application>
  <PresentationFormat>On-screen Show (4:3)</PresentationFormat>
  <Paragraphs>170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</vt:lpstr>
      <vt:lpstr>Wingdings</vt:lpstr>
      <vt:lpstr>Office Theme</vt:lpstr>
      <vt:lpstr>PowerPoint Presentation</vt:lpstr>
      <vt:lpstr>Меры в Плане действий по выполнению Стратегии, требующие дополнительного обсуждения</vt:lpstr>
      <vt:lpstr>Предложения Организационного комитета по подготовке совещания в Будапеште  отражены в протоколе заседания от 19 июня</vt:lpstr>
      <vt:lpstr>3. Формализация требований для принимающих стран и  их отражение в Операционном руководстве PEMPAL </vt:lpstr>
      <vt:lpstr>4. Изучение опыта других сетей по достижению финансовой устойчивости</vt:lpstr>
      <vt:lpstr>PowerPoint Presentation</vt:lpstr>
      <vt:lpstr>Расходы PEMPAL в тыс. долларов США</vt:lpstr>
      <vt:lpstr>Структура расходов PEMPAL  финансируемых за счет многостороннего трастового фонда PEMPAL, в тыс. долларов США </vt:lpstr>
      <vt:lpstr>Тенденции в части административных и организационных расходов</vt:lpstr>
      <vt:lpstr>Структура расходов на проведение очных мероприятий  % совокупных расходов</vt:lpstr>
      <vt:lpstr>Удельные расходы на проведение мероприятий на участника  по месту проведения, 2016-2018 гг. в долл. США</vt:lpstr>
      <vt:lpstr>Уже задействованные источники экономии средств</vt:lpstr>
      <vt:lpstr>Уже задействованные источники экономии средств –  вклад Всемирного банка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Elena Nikulina</cp:lastModifiedBy>
  <cp:revision>641</cp:revision>
  <cp:lastPrinted>2018-06-27T12:45:16Z</cp:lastPrinted>
  <dcterms:created xsi:type="dcterms:W3CDTF">2013-05-14T13:14:50Z</dcterms:created>
  <dcterms:modified xsi:type="dcterms:W3CDTF">2018-06-28T18:02:15Z</dcterms:modified>
</cp:coreProperties>
</file>