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480" r:id="rId2"/>
    <p:sldId id="471" r:id="rId3"/>
    <p:sldId id="472" r:id="rId4"/>
    <p:sldId id="477" r:id="rId5"/>
    <p:sldId id="478" r:id="rId6"/>
    <p:sldId id="479" r:id="rId7"/>
    <p:sldId id="468" r:id="rId8"/>
    <p:sldId id="476" r:id="rId9"/>
    <p:sldId id="469" r:id="rId10"/>
    <p:sldId id="460" r:id="rId11"/>
    <p:sldId id="473" r:id="rId12"/>
    <p:sldId id="474" r:id="rId13"/>
    <p:sldId id="475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7C7C7C"/>
    <a:srgbClr val="0066FF"/>
    <a:srgbClr val="E26C00"/>
    <a:srgbClr val="BB1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58" d="100"/>
          <a:sy n="58" d="100"/>
        </p:scale>
        <p:origin x="190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MTR\PEMPAL_budget_MTR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AppData\Local\Microsoft\Windows\INetCache\Content.Outlook\UBYGIX1E\data%20FY!7-18%20(0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Executive_meetings\Budapest\Copy%20of%20Expenses%20of%20the%20events%20(by%20location)(CY%20161718%20(half)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FF0000"/>
                </a:solidFill>
              </a:rPr>
              <a:t>Источники финансирования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20</a:t>
            </a:r>
            <a:r>
              <a:rPr lang="en-US" sz="2000" b="1" dirty="0">
                <a:solidFill>
                  <a:srgbClr val="FF0000"/>
                </a:solidFill>
              </a:rPr>
              <a:t>18</a:t>
            </a:r>
            <a:r>
              <a:rPr lang="ru-RU" sz="2000" b="1" dirty="0">
                <a:solidFill>
                  <a:srgbClr val="FF0000"/>
                </a:solidFill>
              </a:rPr>
              <a:t> ф.г.</a:t>
            </a:r>
            <a:endParaRPr lang="en-US" sz="20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706041711732658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018352127541387E-3"/>
          <c:y val="0.13218183822497978"/>
          <c:w val="0.66615959452309592"/>
          <c:h val="0.861903980752405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995-48E2-AD72-9ECEBB31D7DD}"/>
              </c:ext>
            </c:extLst>
          </c:dPt>
          <c:dPt>
            <c:idx val="1"/>
            <c:bubble3D val="0"/>
            <c:explosion val="27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995-48E2-AD72-9ECEBB31D7DD}"/>
              </c:ext>
            </c:extLst>
          </c:dPt>
          <c:dPt>
            <c:idx val="2"/>
            <c:bubble3D val="0"/>
            <c:explosion val="7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995-48E2-AD72-9ECEBB31D7DD}"/>
              </c:ext>
            </c:extLst>
          </c:dPt>
          <c:dPt>
            <c:idx val="3"/>
            <c:bubble3D val="0"/>
            <c:explosion val="52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995-48E2-AD72-9ECEBB31D7DD}"/>
              </c:ext>
            </c:extLst>
          </c:dPt>
          <c:dPt>
            <c:idx val="4"/>
            <c:bubble3D val="0"/>
            <c:explosion val="65"/>
            <c:spPr>
              <a:solidFill>
                <a:srgbClr val="00E64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995-48E2-AD72-9ECEBB31D7DD}"/>
              </c:ext>
            </c:extLst>
          </c:dPt>
          <c:dLbls>
            <c:dLbl>
              <c:idx val="4"/>
              <c:layout>
                <c:manualLayout>
                  <c:x val="9.7222243486929441E-3"/>
                  <c:y val="1.822688830350657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33335156022563E-2"/>
                      <c:h val="8.91203703703703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995-48E2-AD72-9ECEBB31D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Sheet2!$A$28:$A$32</c:f>
              <c:strCache>
                <c:ptCount val="5"/>
                <c:pt idx="0">
                  <c:v>PEMPAL MDTF</c:v>
                </c:pt>
                <c:pt idx="1">
                  <c:v>financial contributions from the member countries</c:v>
                </c:pt>
                <c:pt idx="2">
                  <c:v>financial contributions from other parties</c:v>
                </c:pt>
                <c:pt idx="3">
                  <c:v>in kind contributions from the member countries</c:v>
                </c:pt>
                <c:pt idx="4">
                  <c:v>in kind contributions from other parties</c:v>
                </c:pt>
              </c:strCache>
            </c:strRef>
          </c:cat>
          <c:val>
            <c:numRef>
              <c:f>Sheet2!$B$28:$B$32</c:f>
              <c:numCache>
                <c:formatCode>_(* #,##0_);_(* \(#,##0\);_(* "-"??_);_(@_)</c:formatCode>
                <c:ptCount val="5"/>
                <c:pt idx="0">
                  <c:v>1367700</c:v>
                </c:pt>
                <c:pt idx="1">
                  <c:v>82419</c:v>
                </c:pt>
                <c:pt idx="2">
                  <c:v>34681</c:v>
                </c:pt>
                <c:pt idx="3">
                  <c:v>96000</c:v>
                </c:pt>
                <c:pt idx="4">
                  <c:v>32400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95-48E2-AD72-9ECEBB31D7D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23002476597216"/>
          <c:y val="0.1552854322341935"/>
          <c:w val="0.32676997523402784"/>
          <c:h val="0.82165993477671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8648293963255"/>
          <c:y val="5.872088439028017E-2"/>
          <c:w val="0.8585579615048119"/>
          <c:h val="0.707721183521317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COP activities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Sheet2!$B$3:$G$3</c:f>
              <c:numCache>
                <c:formatCode>0</c:formatCode>
                <c:ptCount val="6"/>
                <c:pt idx="0">
                  <c:v>983</c:v>
                </c:pt>
                <c:pt idx="1">
                  <c:v>886.3</c:v>
                </c:pt>
                <c:pt idx="2">
                  <c:v>886.7</c:v>
                </c:pt>
                <c:pt idx="3">
                  <c:v>802.4</c:v>
                </c:pt>
                <c:pt idx="4">
                  <c:v>760.6</c:v>
                </c:pt>
                <c:pt idx="5">
                  <c:v>825.7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7C-451F-B4DC-B190CCB8AFE2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Cross-COP activities </c:v>
                </c:pt>
              </c:strCache>
            </c:strRef>
          </c:tx>
          <c:spPr>
            <a:solidFill>
              <a:srgbClr val="E26C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7C-451F-B4DC-B190CCB8AF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Sheet2!$B$4:$G$4</c:f>
              <c:numCache>
                <c:formatCode>0</c:formatCode>
                <c:ptCount val="6"/>
                <c:pt idx="0">
                  <c:v>100</c:v>
                </c:pt>
                <c:pt idx="1">
                  <c:v>758.4</c:v>
                </c:pt>
                <c:pt idx="2">
                  <c:v>27.3</c:v>
                </c:pt>
                <c:pt idx="3">
                  <c:v>79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7C-451F-B4DC-B190CCB8AFE2}"/>
            </c:ext>
          </c:extLst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Resource teams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Sheet2!$B$5:$G$5</c:f>
              <c:numCache>
                <c:formatCode>0</c:formatCode>
                <c:ptCount val="6"/>
                <c:pt idx="0">
                  <c:v>530</c:v>
                </c:pt>
                <c:pt idx="1">
                  <c:v>625</c:v>
                </c:pt>
                <c:pt idx="2">
                  <c:v>585</c:v>
                </c:pt>
                <c:pt idx="3">
                  <c:v>488</c:v>
                </c:pt>
                <c:pt idx="4">
                  <c:v>328</c:v>
                </c:pt>
                <c:pt idx="5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7C-451F-B4DC-B190CCB8AFE2}"/>
            </c:ext>
          </c:extLst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Steering Committee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Sheet2!$B$6:$G$6</c:f>
              <c:numCache>
                <c:formatCode>0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0</c:v>
                </c:pt>
                <c:pt idx="3">
                  <c:v>20</c:v>
                </c:pt>
                <c:pt idx="4">
                  <c:v>21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7C-451F-B4DC-B190CCB8AFE2}"/>
            </c:ext>
          </c:extLst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Secretariat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Sheet2!$B$7:$G$7</c:f>
              <c:numCache>
                <c:formatCode>0</c:formatCode>
                <c:ptCount val="6"/>
                <c:pt idx="0">
                  <c:v>298.10000000000002</c:v>
                </c:pt>
                <c:pt idx="1">
                  <c:v>393.7</c:v>
                </c:pt>
                <c:pt idx="2">
                  <c:v>373</c:v>
                </c:pt>
                <c:pt idx="3">
                  <c:v>283</c:v>
                </c:pt>
                <c:pt idx="4">
                  <c:v>183</c:v>
                </c:pt>
                <c:pt idx="5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7C-451F-B4DC-B190CCB8AF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23362847"/>
        <c:axId val="1804375663"/>
      </c:barChart>
      <c:catAx>
        <c:axId val="152336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375663"/>
        <c:crosses val="autoZero"/>
        <c:auto val="1"/>
        <c:lblAlgn val="ctr"/>
        <c:lblOffset val="100"/>
        <c:noMultiLvlLbl val="0"/>
      </c:catAx>
      <c:valAx>
        <c:axId val="18043756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23362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423864579012863E-2"/>
          <c:y val="0.87240465738585005"/>
          <c:w val="0.91179002624671912"/>
          <c:h val="0.10243219597550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11823109330568E-2"/>
          <c:y val="9.300984376997945E-2"/>
          <c:w val="0.90432771455193306"/>
          <c:h val="0.8112623230542518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978543"/>
        <c:axId val="2041277951"/>
      </c:barChart>
      <c:catAx>
        <c:axId val="45897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277951"/>
        <c:crosses val="autoZero"/>
        <c:auto val="1"/>
        <c:lblAlgn val="ctr"/>
        <c:lblOffset val="100"/>
        <c:noMultiLvlLbl val="0"/>
      </c:catAx>
      <c:valAx>
        <c:axId val="2041277951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978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Средние административные и организационные расходы</a:t>
            </a:r>
            <a:br>
              <a:rPr lang="en-US" dirty="0"/>
            </a:br>
            <a:r>
              <a:rPr lang="ru-RU" dirty="0"/>
              <a:t>в долл. США на участника с разбивкой</a:t>
            </a:r>
            <a:r>
              <a:rPr lang="ru-RU" baseline="0" dirty="0"/>
              <a:t> по месту проведения, в т.ч. видеоконференции</a:t>
            </a:r>
            <a:endParaRPr lang="en-US" sz="1200" i="1" dirty="0"/>
          </a:p>
        </c:rich>
      </c:tx>
      <c:layout>
        <c:manualLayout>
          <c:xMode val="edge"/>
          <c:yMode val="edge"/>
          <c:x val="0.26126120609171011"/>
          <c:y val="2.5008982230797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Sheet2!$A$5</c:f>
              <c:strCache>
                <c:ptCount val="1"/>
                <c:pt idx="0">
                  <c:v>Net USD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7EFB-4A26-AC7D-1DAF4B4F4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Sheet2!$B$4:$H$4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Sheet2!$B$5:$H$5</c:f>
              <c:numCache>
                <c:formatCode>General</c:formatCode>
                <c:ptCount val="7"/>
                <c:pt idx="0">
                  <c:v>1840</c:v>
                </c:pt>
                <c:pt idx="1">
                  <c:v>2195</c:v>
                </c:pt>
                <c:pt idx="2">
                  <c:v>1983</c:v>
                </c:pt>
                <c:pt idx="3">
                  <c:v>1371</c:v>
                </c:pt>
                <c:pt idx="4">
                  <c:v>1775</c:v>
                </c:pt>
                <c:pt idx="5">
                  <c:v>1912</c:v>
                </c:pt>
                <c:pt idx="6">
                  <c:v>1815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FB-4A26-AC7D-1DAF4B4F43DD}"/>
            </c:ext>
          </c:extLst>
        </c:ser>
        <c:ser>
          <c:idx val="1"/>
          <c:order val="1"/>
          <c:tx>
            <c:strRef>
              <c:f>Sheet2!$A$6</c:f>
              <c:strCache>
                <c:ptCount val="1"/>
                <c:pt idx="0">
                  <c:v>Gross USD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7EFB-4A26-AC7D-1DAF4B4F4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Sheet2!$B$4:$H$4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Sheet2!$B$6:$H$6</c:f>
              <c:numCache>
                <c:formatCode>General</c:formatCode>
                <c:ptCount val="7"/>
                <c:pt idx="0">
                  <c:v>3097</c:v>
                </c:pt>
                <c:pt idx="1">
                  <c:v>3425</c:v>
                </c:pt>
                <c:pt idx="2">
                  <c:v>2481</c:v>
                </c:pt>
                <c:pt idx="3">
                  <c:v>1963</c:v>
                </c:pt>
                <c:pt idx="4">
                  <c:v>2294</c:v>
                </c:pt>
                <c:pt idx="5">
                  <c:v>2392</c:v>
                </c:pt>
                <c:pt idx="6">
                  <c:v>2245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FB-4A26-AC7D-1DAF4B4F43D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6124111"/>
        <c:axId val="940472959"/>
      </c:lineChart>
      <c:catAx>
        <c:axId val="159612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472959"/>
        <c:crosses val="autoZero"/>
        <c:auto val="1"/>
        <c:lblAlgn val="ctr"/>
        <c:lblOffset val="100"/>
        <c:noMultiLvlLbl val="0"/>
      </c:catAx>
      <c:valAx>
        <c:axId val="94047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12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Средние расходы</a:t>
            </a:r>
            <a:r>
              <a:rPr lang="ru-RU" b="1" baseline="0" dirty="0"/>
              <a:t> </a:t>
            </a:r>
            <a:r>
              <a:rPr lang="ru-RU" b="1" dirty="0"/>
              <a:t>на очные мероприятия</a:t>
            </a:r>
          </a:p>
          <a:p>
            <a:pPr>
              <a:defRPr/>
            </a:pPr>
            <a:r>
              <a:rPr lang="ru-RU" sz="1200" b="1" i="1" baseline="0" dirty="0"/>
              <a:t>В долл. США на участника</a:t>
            </a:r>
            <a:endParaRPr lang="en-US" sz="1200" i="1" dirty="0"/>
          </a:p>
        </c:rich>
      </c:tx>
      <c:layout>
        <c:manualLayout>
          <c:xMode val="edge"/>
          <c:yMode val="edge"/>
          <c:x val="0.1315623359580052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3953703703703705"/>
          <c:w val="0.93888888888888888"/>
          <c:h val="0.48143372703412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Sheet1!$B$52</c:f>
              <c:strCache>
                <c:ptCount val="1"/>
                <c:pt idx="0">
                  <c:v>by location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Sheet1!$C$51:$E$51</c:f>
              <c:strCache>
                <c:ptCount val="3"/>
                <c:pt idx="0">
                  <c:v>CY16</c:v>
                </c:pt>
                <c:pt idx="1">
                  <c:v>CY17</c:v>
                </c:pt>
                <c:pt idx="2">
                  <c:v>FY18</c:v>
                </c:pt>
              </c:strCache>
            </c:strRef>
          </c:cat>
          <c:val>
            <c:numRef>
              <c:f>Sheet1!$C$52:$E$52</c:f>
              <c:numCache>
                <c:formatCode>0</c:formatCode>
                <c:ptCount val="3"/>
                <c:pt idx="0">
                  <c:v>2144.3925233644859</c:v>
                </c:pt>
                <c:pt idx="1">
                  <c:v>2115.0837988826815</c:v>
                </c:pt>
                <c:pt idx="2">
                  <c:v>2148.5411140583556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E-4D8E-AF71-8F7D24ABBBFC}"/>
            </c:ext>
          </c:extLst>
        </c:ser>
        <c:ser>
          <c:idx val="1"/>
          <c:order val="1"/>
          <c:tx>
            <c:strRef>
              <c:f>Sheet1!$B$53</c:f>
              <c:strCache>
                <c:ptCount val="1"/>
                <c:pt idx="0">
                  <c:v>by agenda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Sheet1!$C$51:$E$51</c:f>
              <c:strCache>
                <c:ptCount val="3"/>
                <c:pt idx="0">
                  <c:v>CY16</c:v>
                </c:pt>
                <c:pt idx="1">
                  <c:v>CY17</c:v>
                </c:pt>
                <c:pt idx="2">
                  <c:v>FY18</c:v>
                </c:pt>
              </c:strCache>
            </c:strRef>
          </c:cat>
          <c:val>
            <c:numRef>
              <c:f>Sheet1!$C$53:$E$53</c:f>
              <c:numCache>
                <c:formatCode>0</c:formatCode>
                <c:ptCount val="3"/>
                <c:pt idx="0">
                  <c:v>1792.578125</c:v>
                </c:pt>
                <c:pt idx="1">
                  <c:v>1548.4662576687119</c:v>
                </c:pt>
                <c:pt idx="2">
                  <c:v>1545.8015267175574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6E-4D8E-AF71-8F7D24ABB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1639967"/>
        <c:axId val="1052522815"/>
      </c:barChart>
      <c:catAx>
        <c:axId val="1711639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522815"/>
        <c:crosses val="autoZero"/>
        <c:auto val="1"/>
        <c:lblAlgn val="ctr"/>
        <c:lblOffset val="100"/>
        <c:noMultiLvlLbl val="0"/>
      </c:catAx>
      <c:valAx>
        <c:axId val="1052522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71163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Travel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Sheet2!$B$11:$H$11</c:f>
              <c:numCache>
                <c:formatCode>General</c:formatCode>
                <c:ptCount val="7"/>
                <c:pt idx="0">
                  <c:v>33</c:v>
                </c:pt>
                <c:pt idx="1">
                  <c:v>34</c:v>
                </c:pt>
                <c:pt idx="2">
                  <c:v>24.9</c:v>
                </c:pt>
                <c:pt idx="3">
                  <c:v>31.4</c:v>
                </c:pt>
                <c:pt idx="4">
                  <c:v>29.2</c:v>
                </c:pt>
                <c:pt idx="5">
                  <c:v>30.6</c:v>
                </c:pt>
                <c:pt idx="6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A-4526-B304-DDCC96DF5553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Accomodation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Sheet2!$B$12:$H$12</c:f>
              <c:numCache>
                <c:formatCode>General</c:formatCode>
                <c:ptCount val="7"/>
                <c:pt idx="0">
                  <c:v>47</c:v>
                </c:pt>
                <c:pt idx="1">
                  <c:v>44</c:v>
                </c:pt>
                <c:pt idx="2">
                  <c:v>41.9</c:v>
                </c:pt>
                <c:pt idx="3">
                  <c:v>41.1</c:v>
                </c:pt>
                <c:pt idx="4">
                  <c:v>36.700000000000003</c:v>
                </c:pt>
                <c:pt idx="5">
                  <c:v>41.2</c:v>
                </c:pt>
                <c:pt idx="6">
                  <c:v>35.450000000000003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A-4526-B304-DDCC96DF5553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Translation</c:v>
                </c:pt>
              </c:strCache>
            </c:strRef>
          </c:tx>
          <c:spPr>
            <a:solidFill>
              <a:srgbClr val="E26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Sheet2!$B$13:$H$13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12.8</c:v>
                </c:pt>
                <c:pt idx="3">
                  <c:v>17.5</c:v>
                </c:pt>
                <c:pt idx="4">
                  <c:v>20.2</c:v>
                </c:pt>
                <c:pt idx="5">
                  <c:v>20.399999999999999</c:v>
                </c:pt>
                <c:pt idx="6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7A-4526-B304-DDCC96DF5553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Conference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7A-4526-B304-DDCC96DF55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7A-4526-B304-DDCC96DF5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Sheet2!$B$14:$H$14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14.9</c:v>
                </c:pt>
                <c:pt idx="3">
                  <c:v>4.4000000000000004</c:v>
                </c:pt>
                <c:pt idx="4">
                  <c:v>9.4</c:v>
                </c:pt>
                <c:pt idx="5">
                  <c:v>5.6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7A-4526-B304-DDCC96DF5553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7A-4526-B304-DDCC96DF5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Sheet2!$B$15:$H$15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5.5</c:v>
                </c:pt>
                <c:pt idx="3">
                  <c:v>5.6</c:v>
                </c:pt>
                <c:pt idx="4">
                  <c:v>4.5</c:v>
                </c:pt>
                <c:pt idx="5">
                  <c:v>2.2000000000000002</c:v>
                </c:pt>
                <c:pt idx="6">
                  <c:v>2.5499999999999972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7A-4526-B304-DDCC96DF55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1951711"/>
        <c:axId val="1056600031"/>
      </c:barChart>
      <c:catAx>
        <c:axId val="161195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600031"/>
        <c:crosses val="autoZero"/>
        <c:auto val="1"/>
        <c:lblAlgn val="ctr"/>
        <c:lblOffset val="100"/>
        <c:noMultiLvlLbl val="0"/>
      </c:catAx>
      <c:valAx>
        <c:axId val="105660003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95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7260042069936"/>
          <c:y val="0.92961195729628188"/>
          <c:w val="0.77161154855643055"/>
          <c:h val="7.0203310968886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01290463692036"/>
          <c:y val="6.9242542175734431E-2"/>
          <c:w val="0.66009820647419071"/>
          <c:h val="0.82335818060086274"/>
        </c:manualLayout>
      </c:layout>
      <c:barChart>
        <c:barDir val="bar"/>
        <c:grouping val="clustered"/>
        <c:varyColors val="0"/>
        <c:ser>
          <c:idx val="1"/>
          <c:order val="1"/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Sheet1!$B$16:$B$32</c:f>
              <c:strCache>
                <c:ptCount val="17"/>
                <c:pt idx="0">
                  <c:v>Minsk,Belarus</c:v>
                </c:pt>
                <c:pt idx="1">
                  <c:v>Ankara,Turkey</c:v>
                </c:pt>
                <c:pt idx="2">
                  <c:v>Ljubjana, Slovenia</c:v>
                </c:pt>
                <c:pt idx="3">
                  <c:v>Chisinau, Moldova</c:v>
                </c:pt>
                <c:pt idx="4">
                  <c:v>Prague, Czech republic</c:v>
                </c:pt>
                <c:pt idx="5">
                  <c:v>Bern, Switzerland</c:v>
                </c:pt>
                <c:pt idx="6">
                  <c:v>Moscow, Russia</c:v>
                </c:pt>
                <c:pt idx="7">
                  <c:v>Paris, France</c:v>
                </c:pt>
                <c:pt idx="8">
                  <c:v>Vienna, Austria</c:v>
                </c:pt>
                <c:pt idx="9">
                  <c:v>Budapest, Hungary*</c:v>
                </c:pt>
                <c:pt idx="10">
                  <c:v>Bishkek, Kyrgyz Republic</c:v>
                </c:pt>
                <c:pt idx="11">
                  <c:v>Tashkent, Uzbekistan*</c:v>
                </c:pt>
                <c:pt idx="12">
                  <c:v>Brussels, Belgium*</c:v>
                </c:pt>
                <c:pt idx="13">
                  <c:v>Baku, Azerbaijan</c:v>
                </c:pt>
                <c:pt idx="14">
                  <c:v>Tirana, Albania</c:v>
                </c:pt>
                <c:pt idx="15">
                  <c:v>Zagreb, Croatia</c:v>
                </c:pt>
                <c:pt idx="16">
                  <c:v>Yerevan, Armenia*</c:v>
                </c:pt>
              </c:strCache>
            </c:strRef>
          </c:cat>
          <c:val>
            <c:numRef>
              <c:f>Sheet1!$D$16:$D$32</c:f>
              <c:numCache>
                <c:formatCode>0</c:formatCode>
                <c:ptCount val="17"/>
                <c:pt idx="0">
                  <c:v>1995.5995900178254</c:v>
                </c:pt>
                <c:pt idx="1">
                  <c:v>2244.9210526315787</c:v>
                </c:pt>
                <c:pt idx="2">
                  <c:v>2678.2865833333335</c:v>
                </c:pt>
                <c:pt idx="3">
                  <c:v>1573.7674324324325</c:v>
                </c:pt>
                <c:pt idx="4">
                  <c:v>1952.7654285714284</c:v>
                </c:pt>
                <c:pt idx="5">
                  <c:v>4173.5562068965519</c:v>
                </c:pt>
                <c:pt idx="6">
                  <c:v>1890.6542535633907</c:v>
                </c:pt>
                <c:pt idx="7">
                  <c:v>4717.639766081872</c:v>
                </c:pt>
                <c:pt idx="8">
                  <c:v>2426.2123364110798</c:v>
                </c:pt>
                <c:pt idx="9">
                  <c:v>1652.2521739130434</c:v>
                </c:pt>
                <c:pt idx="10">
                  <c:v>2570.6041666666665</c:v>
                </c:pt>
                <c:pt idx="11">
                  <c:v>1975.9356451612905</c:v>
                </c:pt>
                <c:pt idx="12">
                  <c:v>1849.7632075471699</c:v>
                </c:pt>
                <c:pt idx="13">
                  <c:v>1574.4375</c:v>
                </c:pt>
                <c:pt idx="14">
                  <c:v>1734.047</c:v>
                </c:pt>
                <c:pt idx="15">
                  <c:v>2690</c:v>
                </c:pt>
                <c:pt idx="16">
                  <c:v>2148.8000000000002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C-4608-A7B4-E980798475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6130351"/>
        <c:axId val="17155834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Sheet1!$B$16:$B$32</c15:sqref>
                        </c15:formulaRef>
                      </c:ext>
                    </c:extLst>
                    <c:strCache>
                      <c:ptCount val="17"/>
                      <c:pt idx="0">
                        <c:v>Minsk,Belarus</c:v>
                      </c:pt>
                      <c:pt idx="1">
                        <c:v>Ankara,Turkey</c:v>
                      </c:pt>
                      <c:pt idx="2">
                        <c:v>Ljubjana, Slovenia</c:v>
                      </c:pt>
                      <c:pt idx="3">
                        <c:v>Chisinau, Moldova</c:v>
                      </c:pt>
                      <c:pt idx="4">
                        <c:v>Prague, Czech republic</c:v>
                      </c:pt>
                      <c:pt idx="5">
                        <c:v>Bern, Switzerland</c:v>
                      </c:pt>
                      <c:pt idx="6">
                        <c:v>Moscow, Russia</c:v>
                      </c:pt>
                      <c:pt idx="7">
                        <c:v>Paris, France</c:v>
                      </c:pt>
                      <c:pt idx="8">
                        <c:v>Vienna, Austria</c:v>
                      </c:pt>
                      <c:pt idx="9">
                        <c:v>Budapest, Hungary*</c:v>
                      </c:pt>
                      <c:pt idx="10">
                        <c:v>Bishkek, Kyrgyz Republic</c:v>
                      </c:pt>
                      <c:pt idx="11">
                        <c:v>Tashkent, Uzbekistan*</c:v>
                      </c:pt>
                      <c:pt idx="12">
                        <c:v>Brussels, Belgium*</c:v>
                      </c:pt>
                      <c:pt idx="13">
                        <c:v>Baku, Azerbaijan</c:v>
                      </c:pt>
                      <c:pt idx="14">
                        <c:v>Tirana, Albania</c:v>
                      </c:pt>
                      <c:pt idx="15">
                        <c:v>Zagreb, Croatia</c:v>
                      </c:pt>
                      <c:pt idx="16">
                        <c:v>Yerevan, Armenia*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Sheet1!$C$16:$C$32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CAC-4608-A7B4-E980798475E1}"/>
                  </c:ext>
                </c:extLst>
              </c15:ser>
            </c15:filteredBarSeries>
          </c:ext>
        </c:extLst>
      </c:barChart>
      <c:catAx>
        <c:axId val="159613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5583487"/>
        <c:crosses val="autoZero"/>
        <c:auto val="1"/>
        <c:lblAlgn val="ctr"/>
        <c:lblOffset val="100"/>
        <c:noMultiLvlLbl val="0"/>
      </c:catAx>
      <c:valAx>
        <c:axId val="1715583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130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0.12133</cdr:x>
      <cdr:y>0.87464</cdr:y>
    </cdr:from>
    <cdr:to>
      <cdr:x>0.34311</cdr:x>
      <cdr:y>0.91266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936084" y="4248478"/>
          <a:ext cx="1711071" cy="1846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sz="1200" dirty="0">
              <a:solidFill>
                <a:srgbClr val="595959"/>
              </a:solidFill>
            </a:rPr>
            <a:t>Мероприятия ПС</a:t>
          </a:r>
          <a:endParaRPr lang="en-US" sz="1200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0.11911</cdr:x>
      <cdr:y>0.92397</cdr:y>
    </cdr:from>
    <cdr:to>
      <cdr:x>0.37822</cdr:x>
      <cdr:y>1</cdr:y>
    </cdr:to>
    <cdr:sp macro="" textlink="">
      <cdr:nvSpPr>
        <cdr:cNvPr id="10" name="TextBox 12"/>
        <cdr:cNvSpPr txBox="1"/>
      </cdr:nvSpPr>
      <cdr:spPr>
        <a:xfrm xmlns:a="http://schemas.openxmlformats.org/drawingml/2006/main">
          <a:off x="918964" y="4488071"/>
          <a:ext cx="1999084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sz="1200" dirty="0">
              <a:solidFill>
                <a:srgbClr val="595959"/>
              </a:solidFill>
            </a:rPr>
            <a:t>Координационный комитет</a:t>
          </a:r>
          <a:endParaRPr lang="en-US" sz="1200" dirty="0">
            <a:solidFill>
              <a:srgbClr val="595959"/>
            </a:solidFill>
          </a:endParaRPr>
        </a:p>
        <a:p xmlns:a="http://schemas.openxmlformats.org/drawingml/2006/main">
          <a:endParaRPr lang="en-US" sz="1200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0.42533</cdr:x>
      <cdr:y>0.84499</cdr:y>
    </cdr:from>
    <cdr:to>
      <cdr:x>0.65866</cdr:x>
      <cdr:y>0.92102</cdr:y>
    </cdr:to>
    <cdr:sp macro="" textlink="">
      <cdr:nvSpPr>
        <cdr:cNvPr id="11" name="TextBox 12"/>
        <cdr:cNvSpPr txBox="1"/>
      </cdr:nvSpPr>
      <cdr:spPr>
        <a:xfrm xmlns:a="http://schemas.openxmlformats.org/drawingml/2006/main">
          <a:off x="3281536" y="4104456"/>
          <a:ext cx="1800186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sz="1200" dirty="0">
              <a:solidFill>
                <a:srgbClr val="595959"/>
              </a:solidFill>
            </a:rPr>
            <a:t>Совместные мероприятия ПС</a:t>
          </a:r>
          <a:endParaRPr lang="en-US" sz="1200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0.42711</cdr:x>
      <cdr:y>0.92397</cdr:y>
    </cdr:from>
    <cdr:to>
      <cdr:x>0.66044</cdr:x>
      <cdr:y>1</cdr:y>
    </cdr:to>
    <cdr:sp macro="" textlink="">
      <cdr:nvSpPr>
        <cdr:cNvPr id="12" name="TextBox 12"/>
        <cdr:cNvSpPr txBox="1"/>
      </cdr:nvSpPr>
      <cdr:spPr>
        <a:xfrm xmlns:a="http://schemas.openxmlformats.org/drawingml/2006/main">
          <a:off x="3295228" y="4488095"/>
          <a:ext cx="1800188" cy="3693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sz="1200" dirty="0">
              <a:solidFill>
                <a:srgbClr val="595959"/>
              </a:solidFill>
            </a:rPr>
            <a:t>Секретариат </a:t>
          </a:r>
          <a:endParaRPr lang="en-US" sz="1200" dirty="0">
            <a:solidFill>
              <a:srgbClr val="595959"/>
            </a:solidFill>
          </a:endParaRPr>
        </a:p>
        <a:p xmlns:a="http://schemas.openxmlformats.org/drawingml/2006/main">
          <a:endParaRPr lang="en-US" sz="1200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0.73648</cdr:x>
      <cdr:y>0.87464</cdr:y>
    </cdr:from>
    <cdr:to>
      <cdr:x>0.97914</cdr:x>
      <cdr:y>0.91266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682095" y="4248472"/>
          <a:ext cx="1872171" cy="1846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sz="1200" dirty="0">
              <a:solidFill>
                <a:srgbClr val="595959"/>
              </a:solidFill>
            </a:rPr>
            <a:t>Ресурсные команды</a:t>
          </a:r>
          <a:endParaRPr lang="en-US" sz="1200" dirty="0">
            <a:solidFill>
              <a:srgbClr val="595959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750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881792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04533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13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3480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170247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5938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6592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8121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0689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06612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37282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7186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28.06.2018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audio" Target="../media/audio1.wav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Будапешт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Венгрия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июля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201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8 г.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667000" y="980728"/>
            <a:ext cx="4573488" cy="2817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План действий по выполнению Стратегии</a:t>
            </a:r>
            <a:endParaRPr lang="en-U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PEMPAL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на </a:t>
            </a:r>
            <a:r>
              <a:rPr lang="en-US" sz="2800" dirty="0"/>
              <a:t>2017-</a:t>
            </a:r>
            <a:r>
              <a:rPr lang="ru-RU" sz="2800" dirty="0"/>
              <a:t>20</a:t>
            </a:r>
            <a:r>
              <a:rPr lang="en-US" sz="2800" dirty="0"/>
              <a:t>22</a:t>
            </a:r>
            <a:r>
              <a:rPr lang="ru-RU" sz="2800" dirty="0"/>
              <a:t> гг.</a:t>
            </a:r>
            <a:endParaRPr lang="en-U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C00000"/>
                </a:solidFill>
              </a:rPr>
              <a:t>Вопросы 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74090988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19101"/>
            <a:ext cx="7344816" cy="432048"/>
          </a:xfrm>
        </p:spPr>
        <p:txBody>
          <a:bodyPr/>
          <a:lstStyle/>
          <a:p>
            <a:r>
              <a:rPr lang="ru-RU" altLang="en-US" sz="2000" b="1" dirty="0">
                <a:solidFill>
                  <a:srgbClr val="FF0000"/>
                </a:solidFill>
              </a:rPr>
              <a:t>Структура расходов на проведение очных мероприятий </a:t>
            </a:r>
            <a:br>
              <a:rPr lang="ru-RU" altLang="en-US" sz="2000" b="1" dirty="0">
                <a:solidFill>
                  <a:srgbClr val="FF0000"/>
                </a:solidFill>
              </a:rPr>
            </a:br>
            <a:r>
              <a:rPr lang="en-US" altLang="en-US" sz="2000" i="1" dirty="0"/>
              <a:t>% </a:t>
            </a:r>
            <a:r>
              <a:rPr lang="ru-RU" altLang="en-US" sz="2000" i="1" dirty="0"/>
              <a:t>совокупных расходов</a:t>
            </a:r>
            <a:endParaRPr lang="en-US" altLang="en-US" sz="2000" i="1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2679E44-0047-4016-931E-7DA144E83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485845"/>
              </p:ext>
            </p:extLst>
          </p:nvPr>
        </p:nvGraphicFramePr>
        <p:xfrm>
          <a:off x="716939" y="1340768"/>
          <a:ext cx="8085584" cy="501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12"/>
          <p:cNvSpPr txBox="1"/>
          <p:nvPr/>
        </p:nvSpPr>
        <p:spPr>
          <a:xfrm>
            <a:off x="7975374" y="5662633"/>
            <a:ext cx="55706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595959"/>
                </a:solidFill>
              </a:rPr>
              <a:t>FY18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2123728" y="6041170"/>
            <a:ext cx="718303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rgbClr val="595959"/>
                </a:solidFill>
              </a:rPr>
              <a:t>Авиа перелеты и пр. транспорт</a:t>
            </a:r>
            <a:endParaRPr lang="en-US" sz="1200" b="1" dirty="0">
              <a:solidFill>
                <a:srgbClr val="595959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2987823" y="6050963"/>
            <a:ext cx="1294367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rgbClr val="595959"/>
                </a:solidFill>
              </a:rPr>
              <a:t>Проживание</a:t>
            </a:r>
            <a:endParaRPr lang="en-US" sz="1200" b="1" dirty="0">
              <a:solidFill>
                <a:srgbClr val="595959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4632821" y="6050963"/>
            <a:ext cx="1116255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rgbClr val="595959"/>
                </a:solidFill>
              </a:rPr>
              <a:t>Перевод</a:t>
            </a:r>
            <a:endParaRPr lang="en-US" sz="1200" b="1" dirty="0">
              <a:solidFill>
                <a:srgbClr val="595959"/>
              </a:solidFill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5955126" y="6050963"/>
            <a:ext cx="1120009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err="1">
                <a:solidFill>
                  <a:srgbClr val="595959"/>
                </a:solidFill>
              </a:rPr>
              <a:t>Конференц</a:t>
            </a:r>
            <a:r>
              <a:rPr lang="ru-RU" sz="1200" b="1" dirty="0">
                <a:solidFill>
                  <a:srgbClr val="595959"/>
                </a:solidFill>
              </a:rPr>
              <a:t> услуги</a:t>
            </a:r>
            <a:endParaRPr lang="en-US" sz="1200" b="1" dirty="0">
              <a:solidFill>
                <a:srgbClr val="595959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281185" y="6050964"/>
            <a:ext cx="1137337" cy="184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rgbClr val="595959"/>
                </a:solidFill>
              </a:rPr>
              <a:t>Прочее</a:t>
            </a:r>
            <a:endParaRPr lang="en-US" sz="12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43" y="100961"/>
            <a:ext cx="8136904" cy="735751"/>
          </a:xfrm>
        </p:spPr>
        <p:txBody>
          <a:bodyPr/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0000"/>
                </a:solidFill>
              </a:rPr>
              <a:t>Удельные расходы на проведение мероприятий на участника 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по месту проведения, </a:t>
            </a:r>
            <a:r>
              <a:rPr lang="en-US" sz="1800" b="1" dirty="0">
                <a:solidFill>
                  <a:srgbClr val="FF0000"/>
                </a:solidFill>
              </a:rPr>
              <a:t>2016-</a:t>
            </a:r>
            <a:r>
              <a:rPr lang="ru-RU" sz="1800" b="1" dirty="0">
                <a:solidFill>
                  <a:srgbClr val="FF0000"/>
                </a:solidFill>
              </a:rPr>
              <a:t>20</a:t>
            </a:r>
            <a:r>
              <a:rPr lang="en-US" sz="1800" b="1" dirty="0">
                <a:solidFill>
                  <a:srgbClr val="FF0000"/>
                </a:solidFill>
              </a:rPr>
              <a:t>18</a:t>
            </a:r>
            <a:r>
              <a:rPr lang="ru-RU" sz="1800" b="1" dirty="0">
                <a:solidFill>
                  <a:srgbClr val="FF0000"/>
                </a:solidFill>
              </a:rPr>
              <a:t> гг.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>
                <a:solidFill>
                  <a:srgbClr val="FF0000"/>
                </a:solidFill>
              </a:rPr>
              <a:t>в долл. США</a:t>
            </a:r>
            <a:endParaRPr lang="en-US" altLang="en-US" sz="1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13DC88-EAF0-4107-A8B8-41A8D760CA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576" y="836712"/>
          <a:ext cx="79312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8577F3-D26D-48BA-A5D9-41D82FA6484C}"/>
              </a:ext>
            </a:extLst>
          </p:cNvPr>
          <p:cNvSpPr txBox="1"/>
          <p:nvPr/>
        </p:nvSpPr>
        <p:spPr>
          <a:xfrm>
            <a:off x="1043608" y="5756185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70C0"/>
                </a:solidFill>
              </a:rPr>
              <a:t>Данные о расходах, покрываемых за счет </a:t>
            </a:r>
            <a:r>
              <a:rPr lang="en-US" sz="1400" i="1" dirty="0">
                <a:solidFill>
                  <a:srgbClr val="0070C0"/>
                </a:solidFill>
              </a:rPr>
              <a:t>PEMPAL</a:t>
            </a:r>
            <a:r>
              <a:rPr lang="en-US" sz="2000" dirty="0"/>
              <a:t>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* отмечены мероприятия, для проведения которых выделено значительное </a:t>
            </a:r>
            <a:r>
              <a:rPr lang="ru-RU" sz="1400" i="1" dirty="0" err="1">
                <a:solidFill>
                  <a:srgbClr val="0070C0"/>
                </a:solidFill>
              </a:rPr>
              <a:t>софинансирование</a:t>
            </a:r>
            <a:r>
              <a:rPr lang="ru-RU" sz="1400" i="1" dirty="0">
                <a:solidFill>
                  <a:srgbClr val="0070C0"/>
                </a:solidFill>
              </a:rPr>
              <a:t> принимающей стороной </a:t>
            </a:r>
            <a:r>
              <a:rPr lang="en-US" sz="1400" i="1" dirty="0">
                <a:solidFill>
                  <a:srgbClr val="0066FF"/>
                </a:solidFill>
              </a:rPr>
              <a:t>(</a:t>
            </a:r>
            <a:r>
              <a:rPr lang="ru-RU" sz="1400" i="1" dirty="0">
                <a:solidFill>
                  <a:srgbClr val="0066FF"/>
                </a:solidFill>
              </a:rPr>
              <a:t>сумма </a:t>
            </a:r>
            <a:r>
              <a:rPr lang="ru-RU" sz="1400" i="1" dirty="0" err="1">
                <a:solidFill>
                  <a:srgbClr val="0066FF"/>
                </a:solidFill>
              </a:rPr>
              <a:t>софинансирования</a:t>
            </a:r>
            <a:r>
              <a:rPr lang="ru-RU" sz="1400" i="1" dirty="0">
                <a:solidFill>
                  <a:srgbClr val="0066FF"/>
                </a:solidFill>
              </a:rPr>
              <a:t> не включена в данные, на основе которых построен график</a:t>
            </a:r>
            <a:r>
              <a:rPr lang="en-US" sz="1400" i="1" dirty="0">
                <a:solidFill>
                  <a:srgbClr val="0066FF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12"/>
          <p:cNvSpPr txBox="1"/>
          <p:nvPr/>
        </p:nvSpPr>
        <p:spPr>
          <a:xfrm>
            <a:off x="755576" y="1128098"/>
            <a:ext cx="2155832" cy="436016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ru-RU" sz="1200" b="1" dirty="0"/>
              <a:t>Ереван, Армения </a:t>
            </a:r>
            <a:r>
              <a:rPr lang="en-US" sz="1200" b="1" dirty="0"/>
              <a:t>*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Загреб, Хорватия, 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Тирана, Албания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Баку, Азербайджан 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Брюссель, Бельгия </a:t>
            </a:r>
            <a:r>
              <a:rPr lang="en-US" sz="1200" b="1" dirty="0"/>
              <a:t>*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Ташкент, Узбекистан</a:t>
            </a:r>
            <a:r>
              <a:rPr lang="en-US" sz="1200" b="1" dirty="0"/>
              <a:t>*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Бишкек, Кыргызстан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 Будапешт, Венгрия</a:t>
            </a:r>
            <a:r>
              <a:rPr lang="en-US" sz="1200" b="1" dirty="0"/>
              <a:t>*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Вена, Австрия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Париж, Франция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Москва, Россия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Берн, Швейцария</a:t>
            </a:r>
          </a:p>
          <a:p>
            <a:pPr algn="r">
              <a:lnSpc>
                <a:spcPts val="2000"/>
              </a:lnSpc>
            </a:pPr>
            <a:r>
              <a:rPr lang="ru-RU" sz="1200" b="1" dirty="0"/>
              <a:t>Прага, Чехия 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Кишинев, Молдова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Любляна, Словения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Анкара, Турция</a:t>
            </a:r>
            <a:endParaRPr lang="en-US" sz="1200" b="1" dirty="0"/>
          </a:p>
          <a:p>
            <a:pPr algn="r">
              <a:lnSpc>
                <a:spcPts val="2000"/>
              </a:lnSpc>
            </a:pPr>
            <a:r>
              <a:rPr lang="ru-RU" sz="1200" b="1" dirty="0"/>
              <a:t>Минск, Беларусь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1771512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8208912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FF0000"/>
                </a:solidFill>
              </a:rPr>
              <a:t>Уже задействованные источники экономии средств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070457"/>
          </a:xfrm>
        </p:spPr>
        <p:txBody>
          <a:bodyPr/>
          <a:lstStyle/>
          <a:p>
            <a:pPr lvl="0"/>
            <a:r>
              <a:rPr lang="ru-RU" sz="2400" dirty="0"/>
              <a:t>Мероприятия, проходящие одно за другим</a:t>
            </a:r>
            <a:endParaRPr lang="en-US" sz="2400" dirty="0"/>
          </a:p>
          <a:p>
            <a:pPr lvl="0">
              <a:spcBef>
                <a:spcPts val="1200"/>
              </a:spcBef>
            </a:pPr>
            <a:r>
              <a:rPr lang="ru-RU" sz="2400" dirty="0"/>
              <a:t>Меньшее число участников отдельных тематических мероприятий/обучающих поездок 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Меньшее число обучающих поездок</a:t>
            </a:r>
            <a:endParaRPr lang="en-US" sz="2400" dirty="0"/>
          </a:p>
          <a:p>
            <a:pPr lvl="0">
              <a:spcBef>
                <a:spcPts val="1200"/>
              </a:spcBef>
            </a:pPr>
            <a:r>
              <a:rPr lang="ru-RU" sz="2400" dirty="0"/>
              <a:t>Значительный объем </a:t>
            </a:r>
            <a:r>
              <a:rPr lang="ru-RU" sz="2400" dirty="0" err="1"/>
              <a:t>софинансирования</a:t>
            </a:r>
            <a:r>
              <a:rPr lang="ru-RU" sz="2400" dirty="0"/>
              <a:t> со стороны принимающих стран </a:t>
            </a:r>
            <a:r>
              <a:rPr lang="en-US" sz="2400" dirty="0"/>
              <a:t>(</a:t>
            </a:r>
            <a:r>
              <a:rPr lang="ru-RU" sz="2400" dirty="0"/>
              <a:t>мероприятие СВА в Будапеште, Брюсселе, Ташкенте и Ереване</a:t>
            </a:r>
            <a:r>
              <a:rPr lang="en-US" sz="2400" dirty="0"/>
              <a:t>)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Совместные заседания руководства всех ПС и очные мероприятия КК не проводились в 2017 календарном и 2018 финансовом годах</a:t>
            </a:r>
            <a:endParaRPr lang="en-US" sz="2400" dirty="0"/>
          </a:p>
          <a:p>
            <a:pPr lvl="0">
              <a:spcBef>
                <a:spcPts val="1200"/>
              </a:spcBef>
            </a:pPr>
            <a:r>
              <a:rPr lang="ru-RU" sz="2400" dirty="0"/>
              <a:t>Реализована инициатива безбумажного документооборота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488764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329162"/>
            <a:ext cx="7344816" cy="764704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FF0000"/>
                </a:solidFill>
              </a:rPr>
              <a:t>Уже задействованные источники экономии средств </a:t>
            </a:r>
            <a:r>
              <a:rPr lang="en-US" altLang="en-US" sz="2400" b="1" dirty="0">
                <a:solidFill>
                  <a:srgbClr val="FF0000"/>
                </a:solidFill>
              </a:rPr>
              <a:t>– </a:t>
            </a:r>
            <a:br>
              <a:rPr lang="en-US" altLang="en-US" sz="2400" b="1" dirty="0">
                <a:solidFill>
                  <a:srgbClr val="FF0000"/>
                </a:solidFill>
              </a:rPr>
            </a:br>
            <a:r>
              <a:rPr lang="ru-RU" altLang="en-US" sz="2400" b="1" dirty="0">
                <a:solidFill>
                  <a:srgbClr val="FF0000"/>
                </a:solidFill>
              </a:rPr>
              <a:t>вклад Всемирного банка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4854433"/>
          </a:xfrm>
        </p:spPr>
        <p:txBody>
          <a:bodyPr/>
          <a:lstStyle/>
          <a:p>
            <a:pPr lvl="0"/>
            <a:r>
              <a:rPr lang="ru-RU" sz="2000" dirty="0"/>
              <a:t>Затраты на Секретариат сокращены почти на </a:t>
            </a:r>
            <a:r>
              <a:rPr lang="en-US" sz="2000" dirty="0"/>
              <a:t>40% </a:t>
            </a:r>
            <a:r>
              <a:rPr lang="ru-RU" sz="2000" dirty="0"/>
              <a:t>после перевода функции секретариата во Всемирный банк </a:t>
            </a:r>
            <a:r>
              <a:rPr lang="en-US" sz="2000" dirty="0"/>
              <a:t>(</a:t>
            </a:r>
            <a:r>
              <a:rPr lang="ru-RU" sz="2000" dirty="0"/>
              <a:t>затраты на секретариат составили в среднем </a:t>
            </a:r>
            <a:r>
              <a:rPr lang="en-US" sz="2000" dirty="0"/>
              <a:t>221</a:t>
            </a:r>
            <a:r>
              <a:rPr lang="ru-RU" sz="2000" dirty="0"/>
              <a:t> </a:t>
            </a:r>
            <a:r>
              <a:rPr lang="en-US" sz="2000" dirty="0"/>
              <a:t>000 </a:t>
            </a:r>
            <a:r>
              <a:rPr lang="ru-RU" sz="2000" dirty="0"/>
              <a:t>долларов США в год за период с 20</a:t>
            </a:r>
            <a:r>
              <a:rPr lang="en-US" sz="2000" dirty="0"/>
              <a:t>16</a:t>
            </a:r>
            <a:r>
              <a:rPr lang="ru-RU" sz="2000" dirty="0"/>
              <a:t> по 20</a:t>
            </a:r>
            <a:r>
              <a:rPr lang="en-US" sz="2000" dirty="0"/>
              <a:t>18</a:t>
            </a:r>
            <a:r>
              <a:rPr lang="ru-RU" sz="2000" dirty="0"/>
              <a:t> ф.г. в отличие от </a:t>
            </a:r>
            <a:r>
              <a:rPr lang="en-US" sz="2000" dirty="0"/>
              <a:t>358</a:t>
            </a:r>
            <a:r>
              <a:rPr lang="ru-RU" sz="2000" dirty="0"/>
              <a:t> </a:t>
            </a:r>
            <a:r>
              <a:rPr lang="en-US" sz="2000" dirty="0"/>
              <a:t>000 </a:t>
            </a:r>
            <a:r>
              <a:rPr lang="ru-RU" sz="2000" dirty="0"/>
              <a:t>долларов США в год в 20</a:t>
            </a:r>
            <a:r>
              <a:rPr lang="en-US" sz="2000" dirty="0"/>
              <a:t>13-</a:t>
            </a:r>
            <a:r>
              <a:rPr lang="ru-RU" sz="2000" dirty="0"/>
              <a:t>20</a:t>
            </a:r>
            <a:r>
              <a:rPr lang="en-US" sz="2000" dirty="0"/>
              <a:t>15</a:t>
            </a:r>
            <a:r>
              <a:rPr lang="ru-RU" sz="2000" dirty="0"/>
              <a:t> ф.г.</a:t>
            </a:r>
            <a:r>
              <a:rPr lang="en-US" sz="2000" dirty="0"/>
              <a:t>)</a:t>
            </a:r>
          </a:p>
          <a:p>
            <a:r>
              <a:rPr lang="ru-RU" sz="2000" dirty="0"/>
              <a:t>Сокращение расходов на ресурсную команду после ухода двух членов основной команды в 20</a:t>
            </a:r>
            <a:r>
              <a:rPr lang="en-US" sz="2000" dirty="0"/>
              <a:t>18 </a:t>
            </a:r>
            <a:r>
              <a:rPr lang="ru-RU" sz="2000" dirty="0"/>
              <a:t>ф.г. </a:t>
            </a:r>
            <a:r>
              <a:rPr lang="en-US" sz="2000" i="1" dirty="0"/>
              <a:t>(</a:t>
            </a:r>
            <a:r>
              <a:rPr lang="ru-RU" sz="2000" i="1" dirty="0"/>
              <a:t>не совсем устойчивое положение</a:t>
            </a:r>
            <a:r>
              <a:rPr lang="en-US" sz="2000" i="1" dirty="0"/>
              <a:t>)</a:t>
            </a:r>
            <a:r>
              <a:rPr lang="en-US" sz="2000" dirty="0"/>
              <a:t> </a:t>
            </a:r>
          </a:p>
          <a:p>
            <a:r>
              <a:rPr lang="ru-RU" sz="2000" dirty="0"/>
              <a:t>Налоговый вычет по НДС для Всемирного банка </a:t>
            </a:r>
            <a:r>
              <a:rPr lang="en-US" sz="2000" dirty="0"/>
              <a:t>(</a:t>
            </a:r>
            <a:r>
              <a:rPr lang="ru-RU" sz="2000" dirty="0"/>
              <a:t>экономия средств в размере </a:t>
            </a:r>
            <a:r>
              <a:rPr lang="en-US" sz="2000" dirty="0"/>
              <a:t>43</a:t>
            </a:r>
            <a:r>
              <a:rPr lang="ru-RU" sz="2000" dirty="0"/>
              <a:t> </a:t>
            </a:r>
            <a:r>
              <a:rPr lang="en-US" sz="2000" dirty="0"/>
              <a:t>583 </a:t>
            </a:r>
            <a:r>
              <a:rPr lang="ru-RU" sz="2000" dirty="0"/>
              <a:t>долларов США по контрактам на проведение мероприятий в 20</a:t>
            </a:r>
            <a:r>
              <a:rPr lang="en-US" sz="2000" dirty="0"/>
              <a:t>18</a:t>
            </a:r>
            <a:r>
              <a:rPr lang="ru-RU" sz="2000" dirty="0"/>
              <a:t> ф.г.</a:t>
            </a:r>
            <a:r>
              <a:rPr lang="en-US" sz="2000" dirty="0"/>
              <a:t>)</a:t>
            </a:r>
          </a:p>
          <a:p>
            <a:r>
              <a:rPr lang="ru-RU" sz="2000" dirty="0"/>
              <a:t>Переезд руководителя программы со стороны Всемирного банка в Вену в 20</a:t>
            </a:r>
            <a:r>
              <a:rPr lang="en-US" sz="2000" dirty="0"/>
              <a:t>17-</a:t>
            </a:r>
            <a:r>
              <a:rPr lang="ru-RU" sz="2000" dirty="0"/>
              <a:t>20</a:t>
            </a:r>
            <a:r>
              <a:rPr lang="en-US" sz="2000" dirty="0"/>
              <a:t>18 </a:t>
            </a:r>
            <a:r>
              <a:rPr lang="ru-RU" sz="2000" dirty="0"/>
              <a:t>ф.г. </a:t>
            </a:r>
            <a:r>
              <a:rPr lang="en-US" sz="2000" dirty="0"/>
              <a:t>(</a:t>
            </a:r>
            <a:r>
              <a:rPr lang="ru-RU" sz="2000" dirty="0"/>
              <a:t>сокращение командировочных расходов</a:t>
            </a:r>
            <a:r>
              <a:rPr lang="en-US" sz="2000" dirty="0"/>
              <a:t>, </a:t>
            </a:r>
            <a:r>
              <a:rPr lang="ru-RU" sz="2000" i="1" dirty="0"/>
              <a:t>временная мера</a:t>
            </a:r>
            <a:r>
              <a:rPr lang="en-US" sz="2000" dirty="0"/>
              <a:t>)</a:t>
            </a:r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7401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Приветствуются дополнительные предложения по экономии средств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!!!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460971"/>
            <a:ext cx="7344816" cy="764704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FF0000"/>
                </a:solidFill>
              </a:rPr>
              <a:t>Меры в Плане действий по выполнению Стратегии, требующие дополнительного обсуждения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4785395"/>
          </a:xfrm>
        </p:spPr>
        <p:txBody>
          <a:bodyPr/>
          <a:lstStyle/>
          <a:p>
            <a:pPr marL="514350" lvl="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800" dirty="0"/>
              <a:t>Сбор информации об использовании продуктов знаний </a:t>
            </a:r>
            <a:endParaRPr lang="en-US" sz="2800" dirty="0"/>
          </a:p>
          <a:p>
            <a:pPr marL="514350" lvl="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800" dirty="0"/>
              <a:t>Адаптация новых членов</a:t>
            </a:r>
            <a:endParaRPr lang="en-US" sz="2800" dirty="0"/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800" dirty="0"/>
              <a:t>Формализация требований для принимающих стран и их отражение в Операционном руководстве </a:t>
            </a:r>
            <a:r>
              <a:rPr lang="en-US" sz="2800" dirty="0"/>
              <a:t>PEMPAL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800" dirty="0"/>
              <a:t>Изучение опыта других сетей по достижению финансовой устойчивости</a:t>
            </a:r>
            <a:endParaRPr lang="en-US" sz="2800" dirty="0"/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800" dirty="0"/>
              <a:t>Инициативы по экономии средств</a:t>
            </a:r>
            <a:endParaRPr lang="en-US" sz="28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554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260648"/>
            <a:ext cx="7344816" cy="1080120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FF0000"/>
                </a:solidFill>
              </a:rPr>
              <a:t>Предложения Организационного комитета по подготовке совещания в Будапеште </a:t>
            </a:r>
            <a:br>
              <a:rPr lang="ru-RU" altLang="en-US" sz="3200" b="1" dirty="0">
                <a:solidFill>
                  <a:srgbClr val="FF0000"/>
                </a:solidFill>
              </a:rPr>
            </a:br>
            <a:r>
              <a:rPr lang="ru-RU" altLang="en-US" sz="2000" i="1" dirty="0">
                <a:solidFill>
                  <a:srgbClr val="FF0000"/>
                </a:solidFill>
              </a:rPr>
              <a:t>отражены в протоколе заседания от 19 июня</a:t>
            </a:r>
            <a:endParaRPr lang="en-US" altLang="en-US" sz="2000" i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553822"/>
            <a:ext cx="7787208" cy="4785395"/>
          </a:xfrm>
        </p:spPr>
        <p:txBody>
          <a:bodyPr/>
          <a:lstStyle/>
          <a:p>
            <a:pPr marL="457200" lvl="0" indent="-457200"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/>
              <a:t>Сбор информации об использовании продуктов знаний </a:t>
            </a:r>
            <a:r>
              <a:rPr lang="en-US" sz="2000" dirty="0"/>
              <a:t>–</a:t>
            </a:r>
            <a:r>
              <a:rPr lang="ru-RU" sz="2000" i="1" dirty="0">
                <a:solidFill>
                  <a:srgbClr val="0066FF"/>
                </a:solidFill>
              </a:rPr>
              <a:t>включить дополнительные соответствующие вопросы в проводимые всеми ПС опросы о воздействии деятельности ПС </a:t>
            </a:r>
            <a:r>
              <a:rPr lang="en-US" sz="2000" i="1" dirty="0">
                <a:solidFill>
                  <a:srgbClr val="0066FF"/>
                </a:solidFill>
              </a:rPr>
              <a:t>(</a:t>
            </a:r>
            <a:r>
              <a:rPr lang="ru-RU" sz="2000" i="1" dirty="0">
                <a:solidFill>
                  <a:srgbClr val="0066FF"/>
                </a:solidFill>
              </a:rPr>
              <a:t>отдельный опрос о продуктах знаний не предусматривать</a:t>
            </a:r>
            <a:r>
              <a:rPr lang="en-US" sz="2000" i="1" dirty="0">
                <a:solidFill>
                  <a:srgbClr val="0066FF"/>
                </a:solidFill>
              </a:rPr>
              <a:t>)</a:t>
            </a:r>
          </a:p>
          <a:p>
            <a:pPr lvl="0"/>
            <a:endParaRPr lang="en-US" sz="2000" dirty="0"/>
          </a:p>
          <a:p>
            <a:pPr marL="457200" lvl="0" indent="-457200">
              <a:buClr>
                <a:srgbClr val="C00000"/>
              </a:buClr>
              <a:buFont typeface="+mj-lt"/>
              <a:buAutoNum type="arabicPeriod" startAt="2"/>
            </a:pPr>
            <a:r>
              <a:rPr lang="ru-RU" sz="2000" b="1" dirty="0"/>
              <a:t>Адаптация новых членов сети </a:t>
            </a:r>
            <a:r>
              <a:rPr lang="en-US" sz="2000" dirty="0"/>
              <a:t>–</a:t>
            </a:r>
            <a:r>
              <a:rPr lang="ru-RU" sz="2000" dirty="0"/>
              <a:t> </a:t>
            </a:r>
            <a:r>
              <a:rPr lang="ru-RU" sz="2000" i="1" dirty="0">
                <a:solidFill>
                  <a:srgbClr val="0066FF"/>
                </a:solidFill>
              </a:rPr>
              <a:t>Исполкомам и ресурсным группам каждого ПС поручить организацию адаптации новых членов и разработку ознакомительных материалов для новых членов; единого ознакомительного набора для всей сети не предусматривать</a:t>
            </a:r>
          </a:p>
          <a:p>
            <a:pPr marL="0" lvl="0" indent="0">
              <a:buClr>
                <a:srgbClr val="C00000"/>
              </a:buClr>
              <a:buNone/>
            </a:pPr>
            <a:endParaRPr lang="en-US" sz="2000" dirty="0"/>
          </a:p>
          <a:p>
            <a:pPr lvl="0"/>
            <a:r>
              <a:rPr lang="ru-RU" sz="2000" i="1" dirty="0">
                <a:solidFill>
                  <a:srgbClr val="0066FF"/>
                </a:solidFill>
              </a:rPr>
              <a:t>Все оставшиеся вопросы касаются финансовой устойчивости и являются предметом групповых обсуждений во второй половине дня сегодня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1597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8280920" cy="764704"/>
          </a:xfrm>
        </p:spPr>
        <p:txBody>
          <a:bodyPr/>
          <a:lstStyle/>
          <a:p>
            <a:r>
              <a:rPr lang="en-US" sz="2600" b="1" dirty="0">
                <a:solidFill>
                  <a:srgbClr val="FF0000"/>
                </a:solidFill>
              </a:rPr>
              <a:t>3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r>
              <a:rPr lang="ru-RU" sz="2000" b="1" dirty="0">
                <a:solidFill>
                  <a:srgbClr val="FF0000"/>
                </a:solidFill>
              </a:rPr>
              <a:t>Формализация требований для принимающих стран 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их отражение в Операционном руководстве </a:t>
            </a:r>
            <a:r>
              <a:rPr lang="en-US" sz="2000" b="1" dirty="0">
                <a:solidFill>
                  <a:srgbClr val="FF0000"/>
                </a:solidFill>
              </a:rPr>
              <a:t>PEMPAL</a:t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21447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Действующие требования </a:t>
            </a:r>
            <a:r>
              <a:rPr lang="en-US" sz="2000" dirty="0"/>
              <a:t>(</a:t>
            </a:r>
            <a:r>
              <a:rPr lang="ru-RU" sz="2000" dirty="0"/>
              <a:t>которые в рамках действующей практики Секретариат сообщает принимающим странам</a:t>
            </a:r>
            <a:r>
              <a:rPr lang="en-US" sz="20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/>
              <a:t>Вклад в разработку содержания программы мероприятий 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/>
              <a:t>Помощь / рекомендации Секретариату по организационным вопросам </a:t>
            </a:r>
            <a:r>
              <a:rPr lang="en-US" sz="2000" dirty="0"/>
              <a:t>(</a:t>
            </a:r>
            <a:r>
              <a:rPr lang="ru-RU" sz="2000" dirty="0"/>
              <a:t>визы, рекомендации в части места проведения и местных поставщиков услуг</a:t>
            </a:r>
            <a:r>
              <a:rPr lang="en-US" sz="2000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/>
              <a:t>Организация культурной программы </a:t>
            </a:r>
            <a:r>
              <a:rPr lang="en-US" sz="2000" dirty="0"/>
              <a:t>(</a:t>
            </a:r>
            <a:r>
              <a:rPr lang="ru-RU" sz="2000" dirty="0"/>
              <a:t>на практике в большинстве случаев включает ужин, организуемый принимающей стороной</a:t>
            </a:r>
            <a:r>
              <a:rPr lang="en-US" sz="2000" dirty="0"/>
              <a:t>) 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Вопросы</a:t>
            </a:r>
            <a:r>
              <a:rPr lang="en-US" sz="2000" b="1" dirty="0">
                <a:solidFill>
                  <a:srgbClr val="C00000"/>
                </a:solidFill>
              </a:rPr>
              <a:t>:</a:t>
            </a:r>
            <a:r>
              <a:rPr lang="en-US" sz="2000" dirty="0"/>
              <a:t> </a:t>
            </a:r>
          </a:p>
          <a:p>
            <a:r>
              <a:rPr lang="ru-RU" sz="2000" i="1" dirty="0">
                <a:solidFill>
                  <a:srgbClr val="0066FF"/>
                </a:solidFill>
              </a:rPr>
              <a:t>Оставляем ли действующие требования в силе или их необходимо ужесточить </a:t>
            </a:r>
            <a:r>
              <a:rPr lang="en-US" sz="2000" i="1" dirty="0">
                <a:solidFill>
                  <a:srgbClr val="0066FF"/>
                </a:solidFill>
              </a:rPr>
              <a:t>(</a:t>
            </a:r>
            <a:r>
              <a:rPr lang="ru-RU" sz="2000" i="1" dirty="0">
                <a:solidFill>
                  <a:srgbClr val="0066FF"/>
                </a:solidFill>
              </a:rPr>
              <a:t>например, дополнив их требованиями о финансировании части расходов</a:t>
            </a:r>
            <a:r>
              <a:rPr lang="en-US" sz="2000" i="1" dirty="0">
                <a:solidFill>
                  <a:srgbClr val="0066FF"/>
                </a:solidFill>
              </a:rPr>
              <a:t>)?</a:t>
            </a:r>
          </a:p>
          <a:p>
            <a:r>
              <a:rPr lang="ru-RU" sz="2000" i="1" dirty="0">
                <a:solidFill>
                  <a:srgbClr val="0066FF"/>
                </a:solidFill>
              </a:rPr>
              <a:t>Есть ли необходимость их формализовать, отразив в Операционном руководстве</a:t>
            </a:r>
            <a:r>
              <a:rPr lang="en-US" sz="2000" i="1" dirty="0">
                <a:solidFill>
                  <a:srgbClr val="0066FF"/>
                </a:solidFill>
              </a:rPr>
              <a:t>? </a:t>
            </a:r>
          </a:p>
          <a:p>
            <a:endParaRPr lang="en-US" sz="2000" dirty="0"/>
          </a:p>
          <a:p>
            <a:endParaRPr lang="en-US" sz="2000" dirty="0"/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2455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260648"/>
            <a:ext cx="7699684" cy="764704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4. </a:t>
            </a:r>
            <a:r>
              <a:rPr lang="ru-RU" sz="2800" b="1" dirty="0">
                <a:solidFill>
                  <a:srgbClr val="FF0000"/>
                </a:solidFill>
              </a:rPr>
              <a:t>Изучение опыта других сетей по достижению финансовой устойчивости</a:t>
            </a:r>
            <a:endParaRPr lang="en-US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514246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Согласно уже имеющейся информации, другие сети используют </a:t>
            </a:r>
            <a:r>
              <a:rPr lang="ru-RU" sz="2000" b="1" dirty="0"/>
              <a:t>два основных механизма</a:t>
            </a:r>
            <a:r>
              <a:rPr lang="en-US" sz="2000" dirty="0"/>
              <a:t>:</a:t>
            </a:r>
          </a:p>
          <a:p>
            <a:r>
              <a:rPr lang="ru-RU" sz="2000" b="1" dirty="0"/>
              <a:t>Членские взносы </a:t>
            </a:r>
            <a:r>
              <a:rPr lang="en-US" sz="2000" dirty="0"/>
              <a:t>(</a:t>
            </a:r>
            <a:r>
              <a:rPr lang="ru-RU" sz="2000" dirty="0"/>
              <a:t>необходим официальный юридический статус, </a:t>
            </a:r>
            <a:r>
              <a:rPr lang="en-US" sz="2000" dirty="0"/>
              <a:t>PEMPAL </a:t>
            </a:r>
            <a:r>
              <a:rPr lang="ru-RU" sz="2000" dirty="0"/>
              <a:t>решила не следовать этим путем</a:t>
            </a:r>
            <a:r>
              <a:rPr lang="en-US" sz="2000" dirty="0"/>
              <a:t>; </a:t>
            </a:r>
            <a:r>
              <a:rPr lang="ru-RU" sz="2000" dirty="0"/>
              <a:t>кроме того, требует наличия внешнего секретариата</a:t>
            </a:r>
            <a:r>
              <a:rPr lang="en-US" sz="2000" dirty="0"/>
              <a:t>, </a:t>
            </a:r>
            <a:r>
              <a:rPr lang="ru-RU" sz="2000" dirty="0"/>
              <a:t>Всемирный банк не может собирать такие взносы</a:t>
            </a:r>
            <a:r>
              <a:rPr lang="en-US" sz="2000" dirty="0"/>
              <a:t>)</a:t>
            </a:r>
          </a:p>
          <a:p>
            <a:r>
              <a:rPr lang="ru-RU" sz="2000" b="1" dirty="0"/>
              <a:t>Участники частично или полностью покрывают расходы </a:t>
            </a:r>
            <a:r>
              <a:rPr lang="ru-RU" sz="2000" dirty="0"/>
              <a:t>на участие в мероприятиях </a:t>
            </a:r>
            <a:r>
              <a:rPr lang="en-US" sz="2000" dirty="0"/>
              <a:t>(</a:t>
            </a:r>
            <a:r>
              <a:rPr lang="ru-RU" sz="2000" dirty="0"/>
              <a:t>уже отчасти используется в </a:t>
            </a:r>
            <a:r>
              <a:rPr lang="en-US" sz="2000" dirty="0"/>
              <a:t>PEMPAL</a:t>
            </a:r>
            <a:r>
              <a:rPr lang="ru-RU" sz="2000" dirty="0"/>
              <a:t>, практика расширяется</a:t>
            </a:r>
            <a:r>
              <a:rPr lang="en-US" sz="2000" dirty="0"/>
              <a:t>) 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Вопросы</a:t>
            </a:r>
            <a:r>
              <a:rPr lang="en-US" sz="2000" b="1" dirty="0">
                <a:solidFill>
                  <a:srgbClr val="C00000"/>
                </a:solidFill>
              </a:rPr>
              <a:t>:</a:t>
            </a:r>
            <a:r>
              <a:rPr lang="en-US" sz="2000" dirty="0"/>
              <a:t> </a:t>
            </a:r>
          </a:p>
          <a:p>
            <a:r>
              <a:rPr lang="ru-RU" sz="2000" i="1" dirty="0">
                <a:solidFill>
                  <a:srgbClr val="0066FF"/>
                </a:solidFill>
              </a:rPr>
              <a:t>Нужно ли нам специальное исследование, чтобы дальше изучать этот вопрос</a:t>
            </a:r>
            <a:r>
              <a:rPr lang="en-US" sz="2000" i="1" dirty="0">
                <a:solidFill>
                  <a:srgbClr val="0066FF"/>
                </a:solidFill>
              </a:rPr>
              <a:t>?</a:t>
            </a:r>
          </a:p>
          <a:p>
            <a:r>
              <a:rPr lang="ru-RU" sz="2000" i="1" dirty="0">
                <a:solidFill>
                  <a:srgbClr val="0066FF"/>
                </a:solidFill>
              </a:rPr>
              <a:t>Если да, то информацию по каким именно аспектам мы хотели бы получить в результате такого исследования</a:t>
            </a:r>
            <a:r>
              <a:rPr lang="en-US" sz="2000" i="1" dirty="0">
                <a:solidFill>
                  <a:srgbClr val="0066FF"/>
                </a:solidFill>
              </a:rPr>
              <a:t>?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8512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979713" y="2564904"/>
            <a:ext cx="5400600" cy="1592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Обзор расходов </a:t>
            </a:r>
            <a:r>
              <a:rPr lang="en-US" sz="3600" dirty="0"/>
              <a:t>PEMPAL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12460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088"/>
            <a:ext cx="7427168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FF0000"/>
                </a:solidFill>
              </a:rPr>
              <a:t>Расходы </a:t>
            </a:r>
            <a:r>
              <a:rPr lang="en-US" altLang="en-US" sz="2800" b="1" dirty="0">
                <a:solidFill>
                  <a:srgbClr val="FF0000"/>
                </a:solidFill>
              </a:rPr>
              <a:t>PEMPAL </a:t>
            </a:r>
            <a:r>
              <a:rPr lang="ru-RU" altLang="en-US" sz="2800" b="1" dirty="0">
                <a:solidFill>
                  <a:srgbClr val="FF0000"/>
                </a:solidFill>
              </a:rPr>
              <a:t>в тыс. долларов США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85ECDA-E156-43D9-A7C3-6EFFC9EC4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247130"/>
              </p:ext>
            </p:extLst>
          </p:nvPr>
        </p:nvGraphicFramePr>
        <p:xfrm>
          <a:off x="971600" y="765219"/>
          <a:ext cx="7200800" cy="2369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6377679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7759065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60465275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12976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25623982"/>
                    </a:ext>
                  </a:extLst>
                </a:gridCol>
                <a:gridCol w="541138">
                  <a:extLst>
                    <a:ext uri="{9D8B030D-6E8A-4147-A177-3AD203B41FA5}">
                      <a16:colId xmlns:a16="http://schemas.microsoft.com/office/drawing/2014/main" val="2382019560"/>
                    </a:ext>
                  </a:extLst>
                </a:gridCol>
                <a:gridCol w="34926">
                  <a:extLst>
                    <a:ext uri="{9D8B030D-6E8A-4147-A177-3AD203B41FA5}">
                      <a16:colId xmlns:a16="http://schemas.microsoft.com/office/drawing/2014/main" val="59512881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446982862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FY13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FY14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FY15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FY16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FY17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FY18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0333717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Совокупные расходы, предусмотренные в Стратегии </a:t>
                      </a:r>
                      <a:r>
                        <a:rPr lang="en-US" sz="1400" b="1" u="sng" strike="noStrike" dirty="0">
                          <a:effectLst/>
                        </a:rPr>
                        <a:t>PEMPAL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2150.0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2340.0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2080.0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2010.0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1960.0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2150.0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39936657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</a:rPr>
                        <a:t>Из них расходы, финансируемые за счет многостороннего трастового фонда </a:t>
                      </a:r>
                      <a:r>
                        <a:rPr lang="en-US" sz="1400" b="1" u="none" strike="noStrike" dirty="0">
                          <a:effectLst/>
                        </a:rPr>
                        <a:t>PEMPAL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1945.0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75373154"/>
                  </a:ext>
                </a:extLst>
              </a:tr>
              <a:tr h="4306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Совокупные фактические расходы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1613.2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7388095"/>
                  </a:ext>
                </a:extLst>
              </a:tr>
              <a:tr h="3718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</a:rPr>
                        <a:t>Из них расходы, финансируемые за счет многостороннего трастового фонда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PEMPAL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1951.1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2713.4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1872.0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1672.4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1392.6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1367.7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4468398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6CD017-F3F2-4014-8DC8-60ECEED9B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670034"/>
              </p:ext>
            </p:extLst>
          </p:nvPr>
        </p:nvGraphicFramePr>
        <p:xfrm>
          <a:off x="1259632" y="3268172"/>
          <a:ext cx="6912768" cy="332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84168" y="3789040"/>
            <a:ext cx="2736304" cy="44203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72000" rtlCol="0">
            <a:spAutoFit/>
          </a:bodyPr>
          <a:lstStyle/>
          <a:p>
            <a:r>
              <a:rPr lang="ru-RU" baseline="-25000" dirty="0">
                <a:solidFill>
                  <a:srgbClr val="595959"/>
                </a:solidFill>
              </a:rPr>
              <a:t>Многосторонний трастовый фонд </a:t>
            </a:r>
            <a:r>
              <a:rPr lang="en-US" baseline="-25000" dirty="0">
                <a:solidFill>
                  <a:srgbClr val="595959"/>
                </a:solidFill>
              </a:rPr>
              <a:t>PEMPAL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4168" y="4305397"/>
            <a:ext cx="2736304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baseline="-25000" dirty="0">
                <a:solidFill>
                  <a:srgbClr val="595959"/>
                </a:solidFill>
              </a:rPr>
              <a:t>Финансовые взносы стран-членов</a:t>
            </a:r>
            <a:br>
              <a:rPr lang="en-US" baseline="-25000" dirty="0">
                <a:solidFill>
                  <a:srgbClr val="595959"/>
                </a:solidFill>
              </a:rPr>
            </a:br>
            <a:br>
              <a:rPr lang="en-US" baseline="-25000" dirty="0">
                <a:solidFill>
                  <a:srgbClr val="595959"/>
                </a:solidFill>
              </a:rPr>
            </a:br>
            <a:endParaRPr lang="ru-RU" sz="1050" baseline="-25000" dirty="0">
              <a:solidFill>
                <a:srgbClr val="59595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0154" y="4978802"/>
            <a:ext cx="2082246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baseline="-25000" dirty="0">
                <a:solidFill>
                  <a:srgbClr val="595959"/>
                </a:solidFill>
              </a:rPr>
              <a:t>Финансовые взносы других сторон</a:t>
            </a:r>
          </a:p>
          <a:p>
            <a:endParaRPr lang="ru-RU" sz="1050" baseline="-25000" dirty="0">
              <a:solidFill>
                <a:srgbClr val="59595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000" y="5530179"/>
            <a:ext cx="2314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baseline="-25000" dirty="0">
                <a:solidFill>
                  <a:srgbClr val="595959"/>
                </a:solidFill>
              </a:rPr>
              <a:t>Нефинансовый вклад стран-членов</a:t>
            </a:r>
            <a:endParaRPr lang="ru-RU" sz="1050" baseline="-25000" dirty="0">
              <a:solidFill>
                <a:srgbClr val="59595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0154" y="6067054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baseline="-25000" dirty="0">
                <a:solidFill>
                  <a:srgbClr val="595959"/>
                </a:solidFill>
              </a:rPr>
              <a:t>Нефинансовый вклад других сторон</a:t>
            </a:r>
          </a:p>
          <a:p>
            <a:endParaRPr lang="en-US" baseline="-25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6956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60648"/>
            <a:ext cx="7344816" cy="1296144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Структура расходов </a:t>
            </a:r>
            <a:r>
              <a:rPr lang="en-US" sz="2400" b="1" dirty="0">
                <a:solidFill>
                  <a:srgbClr val="FF0000"/>
                </a:solidFill>
              </a:rPr>
              <a:t>PEMPAL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i="1" dirty="0"/>
              <a:t> </a:t>
            </a:r>
            <a:r>
              <a:rPr lang="ru-RU" sz="1600" i="1" dirty="0"/>
              <a:t>финансируемых за счет многостороннего трастового фонда </a:t>
            </a:r>
            <a:r>
              <a:rPr lang="en-US" sz="1600" i="1" dirty="0"/>
              <a:t>PEMPAL,</a:t>
            </a:r>
            <a:br>
              <a:rPr lang="ru-RU" sz="1600" i="1" dirty="0"/>
            </a:br>
            <a:r>
              <a:rPr lang="ru-RU" sz="1600" i="1" dirty="0"/>
              <a:t>в тыс. долларов США</a:t>
            </a:r>
            <a:br>
              <a:rPr lang="en-US" sz="1600" i="1" dirty="0"/>
            </a:br>
            <a:endParaRPr lang="en-US" altLang="en-US" sz="1600" i="1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A2AF65C-8B9F-41CA-8946-007734B0F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09954"/>
              </p:ext>
            </p:extLst>
          </p:nvPr>
        </p:nvGraphicFramePr>
        <p:xfrm>
          <a:off x="817240" y="978636"/>
          <a:ext cx="77152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69239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2007"/>
            <a:ext cx="7776864" cy="764704"/>
          </a:xfrm>
        </p:spPr>
        <p:txBody>
          <a:bodyPr/>
          <a:lstStyle/>
          <a:p>
            <a:r>
              <a:rPr lang="ru-RU" altLang="en-US" sz="2000" b="1" dirty="0">
                <a:solidFill>
                  <a:srgbClr val="FF0000"/>
                </a:solidFill>
              </a:rPr>
              <a:t>Тенденции в части административных и организационных расходов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4376AFA-D67C-42F0-887A-0253A59829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0152" y="1340768"/>
          <a:ext cx="49433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40867FD-2DE1-4919-956C-267EA4C20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046112"/>
              </p:ext>
            </p:extLst>
          </p:nvPr>
        </p:nvGraphicFramePr>
        <p:xfrm>
          <a:off x="1020789" y="692696"/>
          <a:ext cx="7511651" cy="342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E8D8B47-54AF-4EFE-883B-EFBE9B09B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039594"/>
              </p:ext>
            </p:extLst>
          </p:nvPr>
        </p:nvGraphicFramePr>
        <p:xfrm>
          <a:off x="145081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C9CD00-F6FD-456A-9943-2F626580C6CF}"/>
              </a:ext>
            </a:extLst>
          </p:cNvPr>
          <p:cNvSpPr txBox="1"/>
          <p:nvPr/>
        </p:nvSpPr>
        <p:spPr>
          <a:xfrm>
            <a:off x="6219523" y="4274542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u="sng" dirty="0">
                <a:solidFill>
                  <a:srgbClr val="0070C0"/>
                </a:solidFill>
              </a:rPr>
              <a:t>Число участников по месту проведения </a:t>
            </a:r>
            <a:r>
              <a:rPr lang="ru-RU" sz="1200" i="1" dirty="0">
                <a:solidFill>
                  <a:srgbClr val="0070C0"/>
                </a:solidFill>
              </a:rPr>
              <a:t>означает, что участник учитывается лишь раз, если он участвует в нескольких мероприятиях, проходящих одно за другим в одном и том же месте</a:t>
            </a:r>
            <a:r>
              <a:rPr lang="en-US" sz="1200" i="1" dirty="0">
                <a:solidFill>
                  <a:srgbClr val="0070C0"/>
                </a:solidFill>
              </a:rPr>
              <a:t>. </a:t>
            </a:r>
          </a:p>
          <a:p>
            <a:endParaRPr lang="en-US" sz="1200" i="1" dirty="0">
              <a:solidFill>
                <a:srgbClr val="0070C0"/>
              </a:solidFill>
            </a:endParaRPr>
          </a:p>
          <a:p>
            <a:r>
              <a:rPr lang="ru-RU" sz="1200" i="1" u="sng" dirty="0">
                <a:solidFill>
                  <a:srgbClr val="0070C0"/>
                </a:solidFill>
              </a:rPr>
              <a:t>Число участников по программе </a:t>
            </a:r>
            <a:r>
              <a:rPr lang="ru-RU" sz="1200" i="1" dirty="0">
                <a:solidFill>
                  <a:srgbClr val="0070C0"/>
                </a:solidFill>
              </a:rPr>
              <a:t>включает всех участников, заявленных в списке участников конкретного мероприятия</a:t>
            </a:r>
            <a:r>
              <a:rPr lang="en-US" sz="12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626350" y="3511406"/>
            <a:ext cx="55706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595959"/>
                </a:solidFill>
              </a:rPr>
              <a:t>FY2018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2544" y="3776340"/>
            <a:ext cx="612068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>
                <a:solidFill>
                  <a:srgbClr val="595959"/>
                </a:solidFill>
              </a:rPr>
              <a:t>В долл. СШ, чистый объем</a:t>
            </a:r>
            <a:endParaRPr lang="en-US" sz="900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6575" y="3783225"/>
            <a:ext cx="8057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>
                <a:solidFill>
                  <a:srgbClr val="595959"/>
                </a:solidFill>
              </a:rPr>
              <a:t>В долл. США валовый объем</a:t>
            </a:r>
            <a:endParaRPr lang="en-US" sz="900" dirty="0">
              <a:solidFill>
                <a:srgbClr val="595959"/>
              </a:solidFill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4878584" y="6225115"/>
            <a:ext cx="55706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595959"/>
                </a:solidFill>
              </a:rPr>
              <a:t>FY18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3462112" y="6165304"/>
            <a:ext cx="5756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595959"/>
                </a:solidFill>
              </a:rPr>
              <a:t>CY17</a:t>
            </a:r>
          </a:p>
        </p:txBody>
      </p:sp>
      <p:sp>
        <p:nvSpPr>
          <p:cNvPr id="17" name="TextBox 12"/>
          <p:cNvSpPr txBox="1"/>
          <p:nvPr/>
        </p:nvSpPr>
        <p:spPr>
          <a:xfrm>
            <a:off x="2043850" y="6165304"/>
            <a:ext cx="57740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595959"/>
                </a:solidFill>
              </a:rPr>
              <a:t>CY16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7137" y="6317448"/>
            <a:ext cx="599928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595959"/>
                </a:solidFill>
              </a:rPr>
              <a:t>по месту проведения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8538" y="6447410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595959"/>
                </a:solidFill>
              </a:rPr>
              <a:t>По программе</a:t>
            </a:r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253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26120</TotalTime>
  <Words>917</Words>
  <Application>Microsoft Office PowerPoint</Application>
  <PresentationFormat>On-screen Show (4:3)</PresentationFormat>
  <Paragraphs>170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Wingdings</vt:lpstr>
      <vt:lpstr>Office Theme</vt:lpstr>
      <vt:lpstr>PowerPoint Presentation</vt:lpstr>
      <vt:lpstr>Меры в Плане действий по выполнению Стратегии, требующие дополнительного обсуждения</vt:lpstr>
      <vt:lpstr>Предложения Организационного комитета по подготовке совещания в Будапеште  отражены в протоколе заседания от 19 июня</vt:lpstr>
      <vt:lpstr>3. Формализация требований для принимающих стран и  их отражение в Операционном руководстве PEMPAL </vt:lpstr>
      <vt:lpstr>4. Изучение опыта других сетей по достижению финансовой устойчивости</vt:lpstr>
      <vt:lpstr>PowerPoint Presentation</vt:lpstr>
      <vt:lpstr>Расходы PEMPAL в тыс. долларов США</vt:lpstr>
      <vt:lpstr>Структура расходов PEMPAL  финансируемых за счет многостороннего трастового фонда PEMPAL, в тыс. долларов США </vt:lpstr>
      <vt:lpstr>Тенденции в части административных и организационных расходов</vt:lpstr>
      <vt:lpstr>Структура расходов на проведение очных мероприятий  % совокупных расходов</vt:lpstr>
      <vt:lpstr>Удельные расходы на проведение мероприятий на участника  по месту проведения, 2016-2018 гг. в долл. США</vt:lpstr>
      <vt:lpstr>Уже задействованные источники экономии средств</vt:lpstr>
      <vt:lpstr>Уже задействованные источники экономии средств –  вклад Всемирного банка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Elena Nikulina</cp:lastModifiedBy>
  <cp:revision>641</cp:revision>
  <cp:lastPrinted>2018-06-27T12:45:16Z</cp:lastPrinted>
  <dcterms:created xsi:type="dcterms:W3CDTF">2013-05-14T13:14:50Z</dcterms:created>
  <dcterms:modified xsi:type="dcterms:W3CDTF">2018-06-28T18:02:15Z</dcterms:modified>
</cp:coreProperties>
</file>