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5" r:id="rId3"/>
    <p:sldId id="266" r:id="rId4"/>
    <p:sldId id="268" r:id="rId5"/>
    <p:sldId id="269" r:id="rId6"/>
    <p:sldId id="270" r:id="rId7"/>
    <p:sldId id="272" r:id="rId8"/>
    <p:sldId id="273" r:id="rId9"/>
    <p:sldId id="274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xmlns:a="http://schemas.openxmlformats.org/drawingml/2006/main"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xmlns:a="http://schemas.openxmlformats.org/drawingml/2006/main"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672"/>
            <a:ext cx="8229600" cy="1080121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32448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  <p:sldLayoutId id="2147483762" r:id="rId20"/>
    <p:sldLayoutId id="2147483763" r:id="rId2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36904" cy="1800200"/>
          </a:xfrm>
        </p:spPr>
        <p:txBody>
          <a:bodyPr/>
          <a:lstStyle/>
          <a:p>
            <a:pPr xmlns:a="http://schemas.openxmlformats.org/drawingml/2006/main" algn="ctr"/>
            <a:r>
              <a:rPr xmlns:a="http://schemas.openxmlformats.org/drawingml/2006/main" dirty="1" smtClean="0" lang="hr-HR"/>
              <a:t>Upravljačka odgovornost</a:t>
            </a:r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37112"/>
            <a:ext cx="8064896" cy="1872208"/>
          </a:xfrm>
        </p:spPr>
        <p:txBody>
          <a:bodyPr>
            <a:normAutofit lnSpcReduction="10000"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dirty="1" smtClean="0" lang="hr-HR"/>
              <a:t>Raymond Hill</a:t>
            </a:r>
          </a:p>
          <a:p>
            <a:pPr xmlns:a="http://schemas.openxmlformats.org/drawingml/2006/main"/>
            <a:r>
              <a:rPr xmlns:a="http://schemas.openxmlformats.org/drawingml/2006/main" lang="hr-HR" sz="1900" dirty="0" smtClean="0"/>
              <a:t>Voditelj tima</a:t>
            </a:r>
          </a:p>
          <a:p>
            <a:pPr xmlns:a="http://schemas.openxmlformats.org/drawingml/2006/main"/>
            <a:r>
              <a:rPr xmlns:a="http://schemas.openxmlformats.org/drawingml/2006/main" lang="hr-HR" sz="1900" dirty="0" smtClean="0"/>
              <a:t>Tim za unutarnje kontrole u javnom sektoru</a:t>
            </a:r>
          </a:p>
          <a:p>
            <a:pPr xmlns:a="http://schemas.openxmlformats.org/drawingml/2006/main"/>
            <a:r>
              <a:rPr xmlns:a="http://schemas.openxmlformats.org/drawingml/2006/main" lang="hr-HR" sz="1900" dirty="0" smtClean="0"/>
              <a:t>Europska komisija</a:t>
            </a:r>
          </a:p>
          <a:p>
            <a:pPr xmlns:a="http://schemas.openxmlformats.org/drawingml/2006/main" algn="r"/>
            <a:r>
              <a:rPr xmlns:a="http://schemas.openxmlformats.org/drawingml/2006/main" lang="hr-HR" sz="1900" dirty="0" smtClean="0"/>
              <a:t>Lipanj 2018., Armenija</a:t>
            </a:r>
            <a:endParaRPr xmlns:a="http://schemas.openxmlformats.org/drawingml/2006/main" lang="hr-H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PREGLED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2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2800" noProof="0" dirty="0">
                <a:latin typeface="Calibri" panose="020F0502020204030204" pitchFamily="34" charset="0"/>
              </a:rPr>
              <a:t>Što je upravljačka odgovornost?</a:t>
            </a:r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Što je istraženo?</a:t>
            </a:r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  <a:p>
            <a:pPr xmlns:a="http://schemas.openxmlformats.org/drawingml/2006/main"/>
            <a:r>
              <a:rPr xmlns:a="http://schemas.openxmlformats.org/drawingml/2006/main" lang="hr-HR" sz="2800" noProof="0" dirty="0">
                <a:latin typeface="Calibri" panose="020F0502020204030204" pitchFamily="34" charset="0"/>
              </a:rPr>
              <a:t>Koji su rezultati?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>
                <a:latin typeface="Calibri" panose="020F0502020204030204" pitchFamily="34" charset="0"/>
              </a:rPr>
              <a:t>Što se može učiniti po pitanju unaprjeđenja uvjeta za UO?</a:t>
            </a:r>
          </a:p>
          <a:p>
            <a:pPr xmlns:a="http://schemas.openxmlformats.org/drawingml/2006/main" marL="0" indent="0">
              <a:buNone/>
            </a:pPr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Upravljačka odgovornost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3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003232" cy="4032448"/>
          </a:xfrm>
          <a:prstGeom prst="rect">
            <a:avLst/>
          </a:prstGeom>
        </p:spPr>
        <p:txBody>
          <a:bodyPr/>
          <a:lstStyle/>
          <a:p>
            <a:pPr xmlns:a="http://schemas.openxmlformats.org/drawingml/2006/main" marL="0" indent="0">
              <a:buNone/>
            </a:pPr>
            <a:r>
              <a:rPr xmlns:a="http://schemas.openxmlformats.org/drawingml/2006/main" lang="hr-HR" sz="2800" i="0" noProof="0" dirty="0">
                <a:latin typeface="Calibri" panose="020F0502020204030204" pitchFamily="34" charset="0"/>
              </a:rPr>
              <a:t>Rukovoditelji su odgovorni za rezultate na način da:</a:t>
            </a:r>
          </a:p>
          <a:p>
            <a:pPr xmlns:a="http://schemas.openxmlformats.org/drawingml/2006/main"/>
            <a:r>
              <a:rPr xmlns:a="http://schemas.openxmlformats.org/drawingml/2006/main" lang="hr-HR" sz="2800" i="0" noProof="0" dirty="0" smtClean="0">
                <a:latin typeface="Calibri" panose="020F0502020204030204" pitchFamily="34" charset="0"/>
              </a:rPr>
              <a:t>im se dodjeljuje </a:t>
            </a:r>
            <a:r>
              <a:rPr xmlns:a="http://schemas.openxmlformats.org/drawingml/2006/main" lang="hr-HR" sz="2800" b="1" i="0" noProof="0" dirty="0">
                <a:latin typeface="Calibri" panose="020F0502020204030204" pitchFamily="34" charset="0"/>
              </a:rPr>
              <a:t>odgovornost</a:t>
            </a:r>
            <a:r>
              <a:rPr xmlns:a="http://schemas.openxmlformats.org/drawingml/2006/main" lang="hr-HR" sz="2800" i="0" noProof="0" dirty="0" smtClean="0">
                <a:latin typeface="Calibri" panose="020F0502020204030204" pitchFamily="34" charset="0"/>
              </a:rPr>
              <a:t>,</a:t>
            </a:r>
          </a:p>
          <a:p>
            <a:pPr xmlns:a="http://schemas.openxmlformats.org/drawingml/2006/main"/>
            <a:r>
              <a:rPr xmlns:a="http://schemas.openxmlformats.org/drawingml/2006/main" lang="hr-HR" sz="2800" i="0" noProof="0" dirty="0" smtClean="0">
                <a:latin typeface="Calibri" panose="020F0502020204030204" pitchFamily="34" charset="0"/>
              </a:rPr>
              <a:t>uz delegiranu </a:t>
            </a:r>
            <a:r>
              <a:rPr xmlns:a="http://schemas.openxmlformats.org/drawingml/2006/main" lang="hr-HR" sz="2800" i="0" noProof="0" dirty="0" smtClean="0" b="1">
                <a:latin typeface="Calibri" panose="020F0502020204030204" pitchFamily="34" charset="0"/>
              </a:rPr>
              <a:t>ovlast</a:t>
            </a:r>
            <a:r>
              <a:rPr xmlns:a="http://schemas.openxmlformats.org/drawingml/2006/main" lang="hr-HR" sz="2800" i="0" noProof="0" dirty="0" smtClean="0">
                <a:latin typeface="Calibri" panose="020F0502020204030204" pitchFamily="34" charset="0"/>
              </a:rPr>
              <a:t> za donošenje odluka i</a:t>
            </a:r>
          </a:p>
          <a:p>
            <a:pPr xmlns:a="http://schemas.openxmlformats.org/drawingml/2006/main"/>
            <a:r>
              <a:rPr xmlns:a="http://schemas.openxmlformats.org/drawingml/2006/main" lang="hr-HR" sz="2800" i="0" noProof="0" dirty="0" smtClean="0">
                <a:latin typeface="Calibri" panose="020F0502020204030204" pitchFamily="34" charset="0"/>
              </a:rPr>
              <a:t> </a:t>
            </a:r>
            <a:r>
              <a:rPr xmlns:a="http://schemas.openxmlformats.org/drawingml/2006/main" lang="hr-HR" sz="2800" b="1" i="0" noProof="0" dirty="0" smtClean="0">
                <a:latin typeface="Calibri" panose="020F0502020204030204" pitchFamily="34" charset="0"/>
              </a:rPr>
              <a:t>autonom</a:t>
            </a:r>
            <a:r>
              <a:rPr xmlns:a="http://schemas.openxmlformats.org/drawingml/2006/main" lang="hr-HR" sz="2800" i="0" noProof="0" dirty="0" smtClean="0" b="1">
                <a:latin typeface="Calibri" panose="020F0502020204030204" pitchFamily="34" charset="0"/>
              </a:rPr>
              <a:t>iju</a:t>
            </a:r>
            <a:r>
              <a:rPr xmlns:a="http://schemas.openxmlformats.org/drawingml/2006/main" lang="hr-HR" sz="2800" i="0" noProof="0" dirty="0" smtClean="0">
                <a:latin typeface="Calibri" panose="020F0502020204030204" pitchFamily="34" charset="0"/>
              </a:rPr>
              <a:t> te</a:t>
            </a:r>
            <a:r>
              <a:rPr xmlns:a="http://schemas.openxmlformats.org/drawingml/2006/main" dirty="1" smtClean="0" lang="hr-HR"/>
              <a:t> </a:t>
            </a:r>
          </a:p>
          <a:p>
            <a:pPr xmlns:a="http://schemas.openxmlformats.org/drawingml/2006/main"/>
            <a:r>
              <a:rPr xmlns:a="http://schemas.openxmlformats.org/drawingml/2006/main" lang="hr-HR" sz="2800" b="1" i="0" noProof="0" dirty="0" smtClean="0">
                <a:latin typeface="Calibri" panose="020F0502020204030204" pitchFamily="34" charset="0"/>
              </a:rPr>
              <a:t>sredstva</a:t>
            </a:r>
          </a:p>
          <a:p>
            <a:pPr xmlns:a="http://schemas.openxmlformats.org/drawingml/2006/main" marL="0" indent="0">
              <a:buNone/>
            </a:pP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2800" i="0" noProof="0" dirty="0">
                <a:latin typeface="Calibri" panose="020F0502020204030204" pitchFamily="34" charset="0"/>
              </a:rPr>
              <a:t>potrebna za ostvarenje očekivanih rezultata</a:t>
            </a:r>
          </a:p>
          <a:p>
            <a:pPr xmlns:a="http://schemas.openxmlformats.org/drawingml/2006/main" marL="0" indent="0">
              <a:buNone/>
            </a:pPr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0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Fokus na istraživanje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4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 marL="0" indent="0">
              <a:buNone/>
            </a:pPr>
            <a:r>
              <a:rPr xmlns:a="http://schemas.openxmlformats.org/drawingml/2006/main" lang="hr-HR" noProof="0" dirty="0" smtClean="0">
                <a:latin typeface="Calibri" panose="020F0502020204030204" pitchFamily="34" charset="0"/>
              </a:rPr>
              <a:t>Tri široka fokusna područja:</a:t>
            </a:r>
          </a:p>
          <a:p>
            <a:pPr xmlns:a="http://schemas.openxmlformats.org/drawingml/2006/main" marL="514350" indent="-514350">
              <a:buFont typeface="+mj-lt"/>
              <a:buAutoNum type="arabicPeriod"/>
            </a:pPr>
            <a:r>
              <a:rPr xmlns:a="http://schemas.openxmlformats.org/drawingml/2006/main" lang="hr-HR" noProof="0" dirty="0" smtClean="0">
                <a:latin typeface="Calibri" panose="020F0502020204030204" pitchFamily="34" charset="0"/>
              </a:rPr>
              <a:t>jasne uloge i ciljevi</a:t>
            </a:r>
          </a:p>
          <a:p>
            <a:pPr xmlns:a="http://schemas.openxmlformats.org/drawingml/2006/main" marL="514350" indent="-514350">
              <a:buFont typeface="+mj-lt"/>
              <a:buAutoNum type="arabicPeriod"/>
            </a:pPr>
            <a:r>
              <a:rPr xmlns:a="http://schemas.openxmlformats.org/drawingml/2006/main" lang="hr-HR" noProof="0" dirty="0" smtClean="0">
                <a:latin typeface="Calibri" panose="020F0502020204030204" pitchFamily="34" charset="0"/>
              </a:rPr>
              <a:t>sposobnost upravljanja resursima</a:t>
            </a:r>
          </a:p>
          <a:p>
            <a:pPr xmlns:a="http://schemas.openxmlformats.org/drawingml/2006/main" marL="514350" indent="-514350">
              <a:buFont typeface="+mj-lt"/>
              <a:buAutoNum type="arabicPeriod"/>
            </a:pPr>
            <a:r>
              <a:rPr xmlns:a="http://schemas.openxmlformats.org/drawingml/2006/main" lang="hr-HR" noProof="0" dirty="0" smtClean="0">
                <a:latin typeface="Calibri" panose="020F0502020204030204" pitchFamily="34" charset="0"/>
              </a:rPr>
              <a:t>izvještavanje</a:t>
            </a:r>
          </a:p>
          <a:p>
            <a:pPr xmlns:a="http://schemas.openxmlformats.org/drawingml/2006/main"/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Ključni nalazi: </a:t>
            </a:r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jasne uloge i odgovornosti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5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hr-HR" sz="2800" dirty="0">
                <a:latin typeface="Calibri" panose="020F0502020204030204" pitchFamily="34" charset="0"/>
              </a:rPr>
              <a:t>Linije odgovornosti su nejasne u ministarstvima u kojima ne postoji jasno određen glavni državni službenik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Uloge svakog ključnog upravitelja u javnom sektoru nisu jasne</a:t>
            </a:r>
          </a:p>
          <a:p>
            <a:pPr xmlns:a="http://schemas.openxmlformats.org/drawingml/2006/main" lvl="1">
              <a:spcAft>
                <a:spcPts val="600"/>
              </a:spcAft>
            </a:pPr>
            <a:r>
              <a:rPr xmlns:a="http://schemas.openxmlformats.org/drawingml/2006/main" lang="hr-HR" sz="2400" noProof="0" dirty="0" smtClean="0">
                <a:latin typeface="Calibri" panose="020F0502020204030204" pitchFamily="34" charset="0"/>
              </a:rPr>
              <a:t>Mora postojati jasna razlika između političke razine i upravljačke razine u javnoj službi</a:t>
            </a:r>
            <a:endParaRPr xmlns:a="http://schemas.openxmlformats.org/drawingml/2006/main" lang="hr-HR" sz="2400" noProof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2697"/>
            <a:ext cx="8229600" cy="1008112"/>
          </a:xfrm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dirty="0">
                <a:latin typeface="Calibri" panose="020F0502020204030204" pitchFamily="34" charset="0"/>
              </a:rPr>
              <a:t>Ključni nalazi: </a:t>
            </a:r>
            <a:r>
              <a:rPr xmlns:a="http://schemas.openxmlformats.org/drawingml/2006/main" lang="hr-HR" sz="3600" dirty="0">
                <a:latin typeface="Calibri" panose="020F0502020204030204" pitchFamily="34" charset="0"/>
              </a:rPr>
              <a:t>upotreba </a:t>
            </a:r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ciljeva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6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445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Sustavi upravljanja i organizacijskog planiranja moraju biti konsolidirani 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Previše različitih ciljeva na različitim razinama, od kojih mnogi nisu mjerljivi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Potrebno je imati uspostavljene minimalne zahtjeve za ciljeve i pokazatelje ključnih planskih dokumenata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Ciljevi, ne pojedinačni zadaci, trebaju biti u središtu dijaloga između političkih čelnika i rukovoditelja u državnoj službi</a:t>
            </a:r>
          </a:p>
        </p:txBody>
      </p:sp>
    </p:spTree>
    <p:extLst>
      <p:ext uri="{BB962C8B-B14F-4D97-AF65-F5344CB8AC3E}">
        <p14:creationId xmlns:p14="http://schemas.microsoft.com/office/powerpoint/2010/main" val="7508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4705"/>
            <a:ext cx="8229600" cy="936104"/>
          </a:xfrm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dirty="0">
                <a:latin typeface="Calibri" panose="020F0502020204030204" pitchFamily="34" charset="0"/>
              </a:rPr>
              <a:t>Ključni nalazi: </a:t>
            </a:r>
            <a:r>
              <a:rPr xmlns:a="http://schemas.openxmlformats.org/drawingml/2006/main" lang="hr-HR" sz="3600" dirty="0">
                <a:latin typeface="Calibri" panose="020F0502020204030204" pitchFamily="34" charset="0"/>
              </a:rPr>
              <a:t>upravljanje </a:t>
            </a:r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financijama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7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Svi rukovoditelji moraju poznavati svoje proračune</a:t>
            </a:r>
          </a:p>
          <a:p>
            <a:pPr xmlns:a="http://schemas.openxmlformats.org/drawingml/2006/main" lvl="1">
              <a:spcAft>
                <a:spcPts val="600"/>
              </a:spcAft>
            </a:pPr>
            <a:r>
              <a:rPr xmlns:a="http://schemas.openxmlformats.org/drawingml/2006/main" lang="hr-HR" sz="2400" noProof="0" dirty="0">
                <a:latin typeface="Calibri" panose="020F0502020204030204" pitchFamily="34" charset="0"/>
              </a:rPr>
              <a:t>i proračune područja za koja su odgovorni</a:t>
            </a:r>
          </a:p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Potrebna je veća odgovornost linijskih upravitelja u izvršenju proračuna</a:t>
            </a:r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  <a:p>
            <a:pPr xmlns:a="http://schemas.openxmlformats.org/drawingml/2006/main" lvl="1">
              <a:spcAft>
                <a:spcPts val="600"/>
              </a:spcAft>
            </a:pPr>
            <a:r>
              <a:rPr xmlns:a="http://schemas.openxmlformats.org/drawingml/2006/main" lang="hr-HR" sz="2400" noProof="0" dirty="0" smtClean="0">
                <a:latin typeface="Calibri" panose="020F0502020204030204" pitchFamily="34" charset="0"/>
              </a:rPr>
              <a:t>Uspjeh ili neuspjeh u javnoj nabavi treba biti izravna odgovornost linijskih upravitelja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Financijski odjeli se trebaju preoblikovati iz knjigovodstvenih usluga u službu savjetovanja o financijskom upravljanju za rukovodstvo</a:t>
            </a:r>
          </a:p>
          <a:p>
            <a:pPr xmlns:a="http://schemas.openxmlformats.org/drawingml/2006/main" lvl="1"/>
            <a:r>
              <a:rPr xmlns:a="http://schemas.openxmlformats.org/drawingml/2006/main" lang="hr-HR" sz="2400" noProof="0" dirty="0" smtClean="0">
                <a:latin typeface="Calibri" panose="020F0502020204030204" pitchFamily="34" charset="0"/>
              </a:rPr>
              <a:t>Redovite financijske informacije moraju biti dostupne linijskim upraviteljima</a:t>
            </a:r>
          </a:p>
        </p:txBody>
      </p:sp>
    </p:spTree>
    <p:extLst>
      <p:ext uri="{BB962C8B-B14F-4D97-AF65-F5344CB8AC3E}">
        <p14:creationId xmlns:p14="http://schemas.microsoft.com/office/powerpoint/2010/main" val="15469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4704"/>
            <a:ext cx="8229600" cy="1152649"/>
          </a:xfrm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dirty="0">
                <a:latin typeface="Calibri" panose="020F0502020204030204" pitchFamily="34" charset="0"/>
              </a:rPr>
              <a:t>Ključni nalazi: </a:t>
            </a:r>
            <a:r>
              <a:rPr xmlns:a="http://schemas.openxmlformats.org/drawingml/2006/main" lang="hr-HR" sz="3600" dirty="0">
                <a:latin typeface="Calibri" panose="020F0502020204030204" pitchFamily="34" charset="0"/>
              </a:rPr>
              <a:t>izvještavanje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8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218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U mnogim slučajevima izvještaji o napretku nisu još javno objavljeni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Organizacijski godišnji izvještaji nisu usmjereni na postignuća u odnosu na ciljeve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Ne postoji interno izvještavanje u organizacijama ili je ono na ad hoc bazi</a:t>
            </a:r>
          </a:p>
          <a:p>
            <a:pPr xmlns:a="http://schemas.openxmlformats.org/drawingml/2006/main" lvl="1"/>
            <a:r>
              <a:rPr xmlns:a="http://schemas.openxmlformats.org/drawingml/2006/main" lang="hr-HR" sz="2400" noProof="0" dirty="0" smtClean="0">
                <a:latin typeface="Calibri" panose="020F0502020204030204" pitchFamily="34" charset="0"/>
              </a:rPr>
              <a:t>Gdje postoji, nije povezano s organizacijskim ciljevima ili vanjskim izvještajima.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Izvještaji o napretku i financijski izvještaji skoro pa nisu uopće povezani</a:t>
            </a:r>
            <a:endParaRPr xmlns:a="http://schemas.openxmlformats.org/drawingml/2006/main" lang="hr-HR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3600" b="1" noProof="0" dirty="0" smtClean="0">
                <a:latin typeface="Calibri" panose="020F0502020204030204" pitchFamily="34" charset="0"/>
              </a:rPr>
              <a:t>Što se može poboljšati u budućnosti?</a:t>
            </a:r>
            <a:endParaRPr xmlns:a="http://schemas.openxmlformats.org/drawingml/2006/main" lang="hr-HR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>
              <a:defRPr/>
            </a:pPr>
            <a:fld id="{3BABD562-26CF-5D47-94CE-8CB00C59617C}" type="slidenum">
              <a:rPr lang="en-US" smtClean="0"/>
              <a:pPr>
                <a:defRPr/>
              </a:pPr>
              <a:t>9</a:t>
            </a:fld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Unaprijediti koordinaciju s reformama planiranim za PAR i PFM</a:t>
            </a:r>
            <a:endParaRPr xmlns:a="http://schemas.openxmlformats.org/drawingml/2006/main" lang="hr-HR" sz="2800" noProof="0" dirty="0" smtClean="0">
              <a:latin typeface="Calibri" panose="020F0502020204030204" pitchFamily="34" charset="0"/>
            </a:endParaRPr>
          </a:p>
          <a:p>
            <a:pPr xmlns:a="http://schemas.openxmlformats.org/drawingml/2006/main" lvl="1">
              <a:spcAft>
                <a:spcPts val="600"/>
              </a:spcAft>
            </a:pPr>
            <a:r>
              <a:rPr xmlns:a="http://schemas.openxmlformats.org/drawingml/2006/main" lang="hr-HR" sz="2400" noProof="0" dirty="0" smtClean="0">
                <a:latin typeface="Calibri" panose="020F0502020204030204" pitchFamily="34" charset="0"/>
              </a:rPr>
              <a:t>Analizirati planirane izmjene iz perspektive odgovornosti rukovoditelja za postizanje rezultata</a:t>
            </a:r>
          </a:p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800" dirty="0" smtClean="0">
                <a:latin typeface="Calibri" panose="020F0502020204030204" pitchFamily="34" charset="0"/>
              </a:rPr>
              <a:t>Izvijestiti o razdiobi između političkog i administrativnog upravljanja</a:t>
            </a:r>
          </a:p>
          <a:p>
            <a:pPr xmlns:a="http://schemas.openxmlformats.org/drawingml/2006/main" lvl="1">
              <a:spcAft>
                <a:spcPts val="600"/>
              </a:spcAft>
            </a:pPr>
            <a:r>
              <a:rPr xmlns:a="http://schemas.openxmlformats.org/drawingml/2006/main" lang="hr-HR" sz="2400" dirty="0">
                <a:latin typeface="Calibri" panose="020F0502020204030204" pitchFamily="34" charset="0"/>
              </a:rPr>
              <a:t>Dodijeliti stvarnu odgovornost i ovlast višim linijskim upraviteljima</a:t>
            </a:r>
          </a:p>
          <a:p>
            <a:pPr xmlns:a="http://schemas.openxmlformats.org/drawingml/2006/main"/>
            <a:r>
              <a:rPr xmlns:a="http://schemas.openxmlformats.org/drawingml/2006/main" lang="hr-HR" sz="2800" noProof="0" dirty="0" smtClean="0">
                <a:latin typeface="Calibri" panose="020F0502020204030204" pitchFamily="34" charset="0"/>
              </a:rPr>
              <a:t>Provesti nacionalnu analizu prepreka upravljačkom rukovodstvu</a:t>
            </a:r>
            <a:endParaRPr xmlns:a="http://schemas.openxmlformats.org/drawingml/2006/main" lang="hr-HR" sz="2400" b="1" noProof="0" dirty="0">
              <a:solidFill>
                <a:srgbClr val="12979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101</TotalTime>
  <Words>417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Managerial Accountability</vt:lpstr>
      <vt:lpstr>OUTLINE</vt:lpstr>
      <vt:lpstr>Managerial Accountability</vt:lpstr>
      <vt:lpstr>Focus of the Study</vt:lpstr>
      <vt:lpstr>Key findings: Clarity of roles and responsibilities</vt:lpstr>
      <vt:lpstr>Key findings: Use of objectives</vt:lpstr>
      <vt:lpstr>Key findings: Managing finances</vt:lpstr>
      <vt:lpstr>Key findings: Reporting</vt:lpstr>
      <vt:lpstr>Looking ahead - what can be done to improve?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Accountability</dc:title>
  <dc:creator>HILL Raymond (BUDG)</dc:creator>
  <cp:lastModifiedBy>HILL Raymond (BUDG)</cp:lastModifiedBy>
  <cp:revision>8</cp:revision>
  <dcterms:created xsi:type="dcterms:W3CDTF">2018-06-03T07:36:39Z</dcterms:created>
  <dcterms:modified xsi:type="dcterms:W3CDTF">2018-06-03T09:18:20Z</dcterms:modified>
</cp:coreProperties>
</file>