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3" r:id="rId2"/>
    <p:sldId id="265" r:id="rId3"/>
    <p:sldId id="266" r:id="rId4"/>
    <p:sldId id="268" r:id="rId5"/>
    <p:sldId id="269" r:id="rId6"/>
    <p:sldId id="270" r:id="rId7"/>
    <p:sldId id="272" r:id="rId8"/>
    <p:sldId id="273" r:id="rId9"/>
    <p:sldId id="274" r:id="rId10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3166CF"/>
    <a:srgbClr val="2D5EC1"/>
    <a:srgbClr val="FFD624"/>
    <a:srgbClr val="3E6FD2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80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000" y="309600"/>
            <a:ext cx="1584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672"/>
            <a:ext cx="8229600" cy="1080121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32448"/>
          </a:xfrm>
        </p:spPr>
        <p:txBody>
          <a:bodyPr/>
          <a:lstStyle>
            <a:lvl1pPr marL="342900" indent="-342900">
              <a:spcAft>
                <a:spcPts val="900"/>
              </a:spcAft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4" r:id="rId12"/>
    <p:sldLayoutId id="2147483755" r:id="rId13"/>
    <p:sldLayoutId id="2147483756" r:id="rId14"/>
    <p:sldLayoutId id="2147483757" r:id="rId15"/>
    <p:sldLayoutId id="2147483758" r:id="rId16"/>
    <p:sldLayoutId id="2147483759" r:id="rId17"/>
    <p:sldLayoutId id="2147483760" r:id="rId18"/>
    <p:sldLayoutId id="2147483761" r:id="rId19"/>
    <p:sldLayoutId id="2147483762" r:id="rId20"/>
    <p:sldLayoutId id="2147483763" r:id="rId21"/>
  </p:sldLayoutIdLst>
  <p:hf sldNum="0" hdr="0" ftr="0" dt="0"/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136904" cy="1800200"/>
          </a:xfrm>
        </p:spPr>
        <p:txBody>
          <a:bodyPr/>
          <a:lstStyle/>
          <a:p>
            <a:pPr algn="ctr"/>
            <a:r>
              <a:rPr lang="en-GB" dirty="0" smtClean="0"/>
              <a:t>Managerial Accountability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437112"/>
            <a:ext cx="8064896" cy="1872208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Raymond Hill</a:t>
            </a:r>
          </a:p>
          <a:p>
            <a:r>
              <a:rPr lang="en-GB" sz="1900" dirty="0" smtClean="0"/>
              <a:t>Team Leader</a:t>
            </a:r>
          </a:p>
          <a:p>
            <a:r>
              <a:rPr lang="en-GB" sz="1900" dirty="0" smtClean="0"/>
              <a:t>PIC Team</a:t>
            </a:r>
          </a:p>
          <a:p>
            <a:r>
              <a:rPr lang="en-GB" sz="1900" dirty="0" smtClean="0"/>
              <a:t>European Commission</a:t>
            </a:r>
          </a:p>
          <a:p>
            <a:pPr algn="r"/>
            <a:r>
              <a:rPr lang="en-GB" sz="1900" dirty="0" smtClean="0"/>
              <a:t>June 2018, Armenia</a:t>
            </a:r>
            <a:endParaRPr lang="en-GB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z="3600" b="1" noProof="0" dirty="0" smtClean="0">
                <a:latin typeface="Calibri" panose="020F0502020204030204" pitchFamily="34" charset="0"/>
              </a:rPr>
              <a:t>OUTLINE</a:t>
            </a:r>
            <a:endParaRPr lang="en-GB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562-26CF-5D47-94CE-8CB00C59617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z="2800" noProof="0" dirty="0">
                <a:latin typeface="Calibri" panose="020F0502020204030204" pitchFamily="34" charset="0"/>
              </a:rPr>
              <a:t>What is </a:t>
            </a:r>
            <a:r>
              <a:rPr lang="en-GB" sz="2800" noProof="0" dirty="0" smtClean="0">
                <a:latin typeface="Calibri" panose="020F0502020204030204" pitchFamily="34" charset="0"/>
              </a:rPr>
              <a:t>Managerial Accountability?</a:t>
            </a:r>
            <a:endParaRPr lang="en-GB" sz="2800" noProof="0" dirty="0">
              <a:latin typeface="Calibri" panose="020F0502020204030204" pitchFamily="34" charset="0"/>
            </a:endParaRPr>
          </a:p>
          <a:p>
            <a:r>
              <a:rPr lang="en-GB" sz="2800" noProof="0" dirty="0" smtClean="0">
                <a:latin typeface="Calibri" panose="020F0502020204030204" pitchFamily="34" charset="0"/>
              </a:rPr>
              <a:t>What was studied?</a:t>
            </a:r>
            <a:endParaRPr lang="en-GB" sz="2800" noProof="0" dirty="0">
              <a:latin typeface="Calibri" panose="020F0502020204030204" pitchFamily="34" charset="0"/>
            </a:endParaRPr>
          </a:p>
          <a:p>
            <a:r>
              <a:rPr lang="en-GB" sz="2800" noProof="0" dirty="0">
                <a:latin typeface="Calibri" panose="020F0502020204030204" pitchFamily="34" charset="0"/>
              </a:rPr>
              <a:t>What did we find out?</a:t>
            </a:r>
          </a:p>
          <a:p>
            <a:r>
              <a:rPr lang="en-GB" sz="2800" noProof="0" dirty="0">
                <a:latin typeface="Calibri" panose="020F0502020204030204" pitchFamily="34" charset="0"/>
              </a:rPr>
              <a:t>What can be done to improve conditions for MA?</a:t>
            </a:r>
          </a:p>
          <a:p>
            <a:pPr marL="0" indent="0">
              <a:buNone/>
            </a:pPr>
            <a:endParaRPr lang="en-GB" sz="2800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84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z="3600" b="1" noProof="0" dirty="0" smtClean="0">
                <a:latin typeface="Calibri" panose="020F0502020204030204" pitchFamily="34" charset="0"/>
              </a:rPr>
              <a:t>Managerial Accountability</a:t>
            </a:r>
            <a:endParaRPr lang="en-GB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562-26CF-5D47-94CE-8CB00C59617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8003232" cy="40324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2800" i="0" noProof="0" dirty="0">
                <a:latin typeface="Calibri" panose="020F0502020204030204" pitchFamily="34" charset="0"/>
              </a:rPr>
              <a:t>Managers are held accountable for </a:t>
            </a:r>
            <a:r>
              <a:rPr lang="en-GB" sz="2800" i="0" noProof="0" dirty="0" smtClean="0">
                <a:latin typeface="Calibri" panose="020F0502020204030204" pitchFamily="34" charset="0"/>
              </a:rPr>
              <a:t>results by:</a:t>
            </a:r>
          </a:p>
          <a:p>
            <a:r>
              <a:rPr lang="en-GB" sz="2800" i="0" noProof="0" dirty="0" smtClean="0">
                <a:latin typeface="Calibri" panose="020F0502020204030204" pitchFamily="34" charset="0"/>
              </a:rPr>
              <a:t>assigning </a:t>
            </a:r>
            <a:r>
              <a:rPr lang="en-GB" sz="2800" i="0" noProof="0" dirty="0">
                <a:latin typeface="Calibri" panose="020F0502020204030204" pitchFamily="34" charset="0"/>
              </a:rPr>
              <a:t>them </a:t>
            </a:r>
            <a:r>
              <a:rPr lang="en-GB" sz="2800" b="1" i="0" noProof="0" dirty="0">
                <a:latin typeface="Calibri" panose="020F0502020204030204" pitchFamily="34" charset="0"/>
              </a:rPr>
              <a:t>responsibility</a:t>
            </a:r>
            <a:r>
              <a:rPr lang="en-GB" sz="2800" i="0" noProof="0" dirty="0" smtClean="0">
                <a:latin typeface="Calibri" panose="020F0502020204030204" pitchFamily="34" charset="0"/>
              </a:rPr>
              <a:t>,</a:t>
            </a:r>
          </a:p>
          <a:p>
            <a:r>
              <a:rPr lang="en-GB" sz="2800" i="0" noProof="0" dirty="0" smtClean="0">
                <a:latin typeface="Calibri" panose="020F0502020204030204" pitchFamily="34" charset="0"/>
              </a:rPr>
              <a:t>accompanied </a:t>
            </a:r>
            <a:r>
              <a:rPr lang="en-GB" sz="2800" i="0" noProof="0" dirty="0">
                <a:latin typeface="Calibri" panose="020F0502020204030204" pitchFamily="34" charset="0"/>
              </a:rPr>
              <a:t>by delegated </a:t>
            </a:r>
            <a:r>
              <a:rPr lang="en-GB" sz="2800" b="1" i="0" noProof="0" dirty="0">
                <a:latin typeface="Calibri" panose="020F0502020204030204" pitchFamily="34" charset="0"/>
              </a:rPr>
              <a:t>authority</a:t>
            </a:r>
            <a:r>
              <a:rPr lang="en-GB" sz="2800" i="0" noProof="0" dirty="0">
                <a:latin typeface="Calibri" panose="020F0502020204030204" pitchFamily="34" charset="0"/>
              </a:rPr>
              <a:t> for decision making, </a:t>
            </a:r>
            <a:r>
              <a:rPr lang="en-GB" sz="2800" i="0" noProof="0" dirty="0" smtClean="0">
                <a:latin typeface="Calibri" panose="020F0502020204030204" pitchFamily="34" charset="0"/>
              </a:rPr>
              <a:t>and</a:t>
            </a:r>
          </a:p>
          <a:p>
            <a:r>
              <a:rPr lang="en-GB" sz="2800" i="0" noProof="0" dirty="0" smtClean="0">
                <a:latin typeface="Calibri" panose="020F0502020204030204" pitchFamily="34" charset="0"/>
              </a:rPr>
              <a:t>the </a:t>
            </a:r>
            <a:r>
              <a:rPr lang="en-GB" sz="2800" b="1" i="0" noProof="0" dirty="0" smtClean="0">
                <a:latin typeface="Calibri" panose="020F0502020204030204" pitchFamily="34" charset="0"/>
              </a:rPr>
              <a:t>autonomy,</a:t>
            </a:r>
            <a:r>
              <a:rPr lang="en-GB" sz="2800" i="0" noProof="0" dirty="0" smtClean="0">
                <a:latin typeface="Calibri" panose="020F0502020204030204" pitchFamily="34" charset="0"/>
              </a:rPr>
              <a:t> and</a:t>
            </a:r>
            <a:r>
              <a:rPr lang="en-GB" sz="2800" b="1" i="0" noProof="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GB" sz="2800" b="1" i="0" noProof="0" dirty="0" smtClean="0">
                <a:latin typeface="Calibri" panose="020F0502020204030204" pitchFamily="34" charset="0"/>
              </a:rPr>
              <a:t>resources</a:t>
            </a:r>
          </a:p>
          <a:p>
            <a:pPr marL="0" indent="0">
              <a:buNone/>
            </a:pPr>
            <a:r>
              <a:rPr lang="en-GB" sz="2800" i="0" noProof="0" dirty="0" smtClean="0">
                <a:latin typeface="Calibri" panose="020F0502020204030204" pitchFamily="34" charset="0"/>
              </a:rPr>
              <a:t> </a:t>
            </a:r>
            <a:r>
              <a:rPr lang="en-GB" sz="2800" i="0" noProof="0" dirty="0">
                <a:latin typeface="Calibri" panose="020F0502020204030204" pitchFamily="34" charset="0"/>
              </a:rPr>
              <a:t>necessary to achieve the expected results</a:t>
            </a:r>
          </a:p>
          <a:p>
            <a:pPr marL="0" indent="0">
              <a:buNone/>
            </a:pPr>
            <a:endParaRPr lang="en-GB" sz="2800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06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z="3600" b="1" noProof="0" dirty="0" smtClean="0">
                <a:latin typeface="Calibri" panose="020F0502020204030204" pitchFamily="34" charset="0"/>
              </a:rPr>
              <a:t>Focus of the Study</a:t>
            </a:r>
            <a:endParaRPr lang="en-GB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562-26CF-5D47-94CE-8CB00C59617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noProof="0" dirty="0" smtClean="0">
                <a:latin typeface="Calibri" panose="020F0502020204030204" pitchFamily="34" charset="0"/>
              </a:rPr>
              <a:t>Three broad focus areas: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0" dirty="0" smtClean="0">
                <a:latin typeface="Calibri" panose="020F0502020204030204" pitchFamily="34" charset="0"/>
              </a:rPr>
              <a:t>Clarity </a:t>
            </a:r>
            <a:r>
              <a:rPr lang="en-GB" noProof="0" dirty="0" smtClean="0">
                <a:latin typeface="Calibri" panose="020F0502020204030204" pitchFamily="34" charset="0"/>
              </a:rPr>
              <a:t>of roles and objectives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0" dirty="0" smtClean="0">
                <a:latin typeface="Calibri" panose="020F0502020204030204" pitchFamily="34" charset="0"/>
              </a:rPr>
              <a:t>Ability to manage resources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0" dirty="0" smtClean="0">
                <a:latin typeface="Calibri" panose="020F0502020204030204" pitchFamily="34" charset="0"/>
              </a:rPr>
              <a:t>Reporting</a:t>
            </a:r>
          </a:p>
          <a:p>
            <a:endParaRPr lang="en-GB" sz="2800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9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z="3600" b="1" noProof="0" dirty="0" smtClean="0">
                <a:latin typeface="Calibri" panose="020F0502020204030204" pitchFamily="34" charset="0"/>
              </a:rPr>
              <a:t>Key findings: Clarity </a:t>
            </a:r>
            <a:r>
              <a:rPr lang="en-GB" sz="3600" b="1" noProof="0" dirty="0" smtClean="0">
                <a:latin typeface="Calibri" panose="020F0502020204030204" pitchFamily="34" charset="0"/>
              </a:rPr>
              <a:t>of roles and responsibilities</a:t>
            </a:r>
            <a:endParaRPr lang="en-GB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562-26CF-5D47-94CE-8CB00C59617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Accountability lines are blurred in ministries which do not have a clear top civil servant</a:t>
            </a:r>
          </a:p>
          <a:p>
            <a:r>
              <a:rPr lang="en-GB" sz="2800" noProof="0" dirty="0" smtClean="0">
                <a:latin typeface="Calibri" panose="020F0502020204030204" pitchFamily="34" charset="0"/>
              </a:rPr>
              <a:t>The </a:t>
            </a:r>
            <a:r>
              <a:rPr lang="en-GB" sz="2800" noProof="0" dirty="0">
                <a:latin typeface="Calibri" panose="020F0502020204030204" pitchFamily="34" charset="0"/>
              </a:rPr>
              <a:t>roles of each key public sector management </a:t>
            </a:r>
            <a:r>
              <a:rPr lang="en-GB" sz="2800" noProof="0" dirty="0" smtClean="0">
                <a:latin typeface="Calibri" panose="020F0502020204030204" pitchFamily="34" charset="0"/>
              </a:rPr>
              <a:t>position are not clear</a:t>
            </a:r>
          </a:p>
          <a:p>
            <a:pPr lvl="1">
              <a:spcAft>
                <a:spcPts val="600"/>
              </a:spcAft>
            </a:pPr>
            <a:r>
              <a:rPr lang="en-GB" sz="2400" noProof="0" dirty="0" smtClean="0">
                <a:latin typeface="Calibri" panose="020F0502020204030204" pitchFamily="34" charset="0"/>
              </a:rPr>
              <a:t>Split between the political and civil service managerial levels needs to be </a:t>
            </a:r>
            <a:r>
              <a:rPr lang="en-GB" sz="2400" noProof="0" dirty="0" smtClean="0">
                <a:latin typeface="Calibri" panose="020F0502020204030204" pitchFamily="34" charset="0"/>
              </a:rPr>
              <a:t>distinct</a:t>
            </a:r>
            <a:endParaRPr lang="en-GB" sz="2400" noProof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92697"/>
            <a:ext cx="8229600" cy="1008112"/>
          </a:xfrm>
          <a:prstGeom prst="rect">
            <a:avLst/>
          </a:prstGeom>
        </p:spPr>
        <p:txBody>
          <a:bodyPr/>
          <a:lstStyle/>
          <a:p>
            <a:r>
              <a:rPr lang="en-GB" sz="3600" dirty="0">
                <a:latin typeface="Calibri" panose="020F0502020204030204" pitchFamily="34" charset="0"/>
              </a:rPr>
              <a:t>Key findings: Use </a:t>
            </a:r>
            <a:r>
              <a:rPr lang="en-GB" sz="3600" b="1" noProof="0" dirty="0" smtClean="0">
                <a:latin typeface="Calibri" panose="020F0502020204030204" pitchFamily="34" charset="0"/>
              </a:rPr>
              <a:t>of objectives</a:t>
            </a:r>
            <a:endParaRPr lang="en-GB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562-26CF-5D47-94CE-8CB00C59617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0445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GB" sz="2800" noProof="0" dirty="0" smtClean="0">
                <a:latin typeface="Calibri" panose="020F0502020204030204" pitchFamily="34" charset="0"/>
              </a:rPr>
              <a:t>The system of government and organisational planning needs to be consolidated </a:t>
            </a:r>
          </a:p>
          <a:p>
            <a:r>
              <a:rPr lang="en-GB" sz="2800" noProof="0" dirty="0" smtClean="0">
                <a:latin typeface="Calibri" panose="020F0502020204030204" pitchFamily="34" charset="0"/>
              </a:rPr>
              <a:t>Too </a:t>
            </a:r>
            <a:r>
              <a:rPr lang="en-GB" sz="2800" noProof="0" dirty="0" smtClean="0">
                <a:latin typeface="Calibri" panose="020F0502020204030204" pitchFamily="34" charset="0"/>
              </a:rPr>
              <a:t>many different objectives at various levels, many not measurable</a:t>
            </a:r>
          </a:p>
          <a:p>
            <a:r>
              <a:rPr lang="en-GB" sz="2800" noProof="0" dirty="0" smtClean="0">
                <a:latin typeface="Calibri" panose="020F0502020204030204" pitchFamily="34" charset="0"/>
              </a:rPr>
              <a:t>Need to have minimum requirements in place for objectives and indicators for </a:t>
            </a:r>
            <a:r>
              <a:rPr lang="en-GB" sz="2800" noProof="0" dirty="0" smtClean="0">
                <a:latin typeface="Calibri" panose="020F0502020204030204" pitchFamily="34" charset="0"/>
              </a:rPr>
              <a:t>key </a:t>
            </a:r>
            <a:r>
              <a:rPr lang="en-GB" sz="2800" noProof="0" dirty="0" smtClean="0">
                <a:latin typeface="Calibri" panose="020F0502020204030204" pitchFamily="34" charset="0"/>
              </a:rPr>
              <a:t>planning documents</a:t>
            </a:r>
          </a:p>
          <a:p>
            <a:r>
              <a:rPr lang="en-GB" sz="2800" noProof="0" dirty="0" smtClean="0">
                <a:latin typeface="Calibri" panose="020F0502020204030204" pitchFamily="34" charset="0"/>
              </a:rPr>
              <a:t>Objectives, not individual tasks, should be the centre of dialogue between the political leaders and civil service managers</a:t>
            </a:r>
          </a:p>
        </p:txBody>
      </p:sp>
    </p:spTree>
    <p:extLst>
      <p:ext uri="{BB962C8B-B14F-4D97-AF65-F5344CB8AC3E}">
        <p14:creationId xmlns:p14="http://schemas.microsoft.com/office/powerpoint/2010/main" val="75080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764705"/>
            <a:ext cx="8229600" cy="936104"/>
          </a:xfrm>
          <a:prstGeom prst="rect">
            <a:avLst/>
          </a:prstGeom>
        </p:spPr>
        <p:txBody>
          <a:bodyPr/>
          <a:lstStyle/>
          <a:p>
            <a:r>
              <a:rPr lang="en-GB" sz="3600" dirty="0">
                <a:latin typeface="Calibri" panose="020F0502020204030204" pitchFamily="34" charset="0"/>
              </a:rPr>
              <a:t>Key findings: Managing </a:t>
            </a:r>
            <a:r>
              <a:rPr lang="en-GB" sz="3600" b="1" noProof="0" dirty="0" smtClean="0">
                <a:latin typeface="Calibri" panose="020F0502020204030204" pitchFamily="34" charset="0"/>
              </a:rPr>
              <a:t>finances</a:t>
            </a:r>
            <a:endParaRPr lang="en-GB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562-26CF-5D47-94CE-8CB00C59617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GB" sz="2800" noProof="0" dirty="0" smtClean="0">
                <a:latin typeface="Calibri" panose="020F0502020204030204" pitchFamily="34" charset="0"/>
              </a:rPr>
              <a:t>All managers need to know their budgets</a:t>
            </a:r>
          </a:p>
          <a:p>
            <a:pPr lvl="1">
              <a:spcAft>
                <a:spcPts val="600"/>
              </a:spcAft>
            </a:pPr>
            <a:r>
              <a:rPr lang="en-GB" sz="2400" noProof="0" dirty="0">
                <a:latin typeface="Calibri" panose="020F0502020204030204" pitchFamily="34" charset="0"/>
              </a:rPr>
              <a:t>a</a:t>
            </a:r>
            <a:r>
              <a:rPr lang="en-GB" sz="2400" noProof="0" dirty="0" smtClean="0">
                <a:latin typeface="Calibri" panose="020F0502020204030204" pitchFamily="34" charset="0"/>
              </a:rPr>
              <a:t>nd the budgets of the areas they are accountable for</a:t>
            </a:r>
          </a:p>
          <a:p>
            <a:pPr>
              <a:spcAft>
                <a:spcPts val="600"/>
              </a:spcAft>
            </a:pPr>
            <a:r>
              <a:rPr lang="en-GB" sz="2800" noProof="0" dirty="0" smtClean="0">
                <a:latin typeface="Calibri" panose="020F0502020204030204" pitchFamily="34" charset="0"/>
              </a:rPr>
              <a:t>Should be more </a:t>
            </a:r>
            <a:r>
              <a:rPr lang="en-GB" sz="2800" noProof="0" dirty="0" smtClean="0">
                <a:latin typeface="Calibri" panose="020F0502020204030204" pitchFamily="34" charset="0"/>
              </a:rPr>
              <a:t>responsibility for line managers in budget execution</a:t>
            </a:r>
            <a:endParaRPr lang="en-GB" sz="2800" noProof="0" dirty="0">
              <a:latin typeface="Calibri" panose="020F050202020403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GB" sz="2400" noProof="0" dirty="0" smtClean="0">
                <a:latin typeface="Calibri" panose="020F0502020204030204" pitchFamily="34" charset="0"/>
              </a:rPr>
              <a:t>Success or failure in public procurement should be of direct concern for the line managers</a:t>
            </a:r>
          </a:p>
          <a:p>
            <a:r>
              <a:rPr lang="en-GB" sz="2800" noProof="0" dirty="0" smtClean="0">
                <a:latin typeface="Calibri" panose="020F0502020204030204" pitchFamily="34" charset="0"/>
              </a:rPr>
              <a:t>Finance departments need to change from book-keeping to financial management advisory service for the management</a:t>
            </a:r>
          </a:p>
          <a:p>
            <a:pPr lvl="1"/>
            <a:r>
              <a:rPr lang="en-GB" sz="2400" noProof="0" dirty="0" smtClean="0">
                <a:latin typeface="Calibri" panose="020F0502020204030204" pitchFamily="34" charset="0"/>
              </a:rPr>
              <a:t>Regular financial information to be provided for the line managers</a:t>
            </a:r>
          </a:p>
        </p:txBody>
      </p:sp>
    </p:spTree>
    <p:extLst>
      <p:ext uri="{BB962C8B-B14F-4D97-AF65-F5344CB8AC3E}">
        <p14:creationId xmlns:p14="http://schemas.microsoft.com/office/powerpoint/2010/main" val="154698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764704"/>
            <a:ext cx="8229600" cy="1152649"/>
          </a:xfrm>
          <a:prstGeom prst="rect">
            <a:avLst/>
          </a:prstGeom>
        </p:spPr>
        <p:txBody>
          <a:bodyPr/>
          <a:lstStyle/>
          <a:p>
            <a:r>
              <a:rPr lang="en-GB" sz="3600" dirty="0">
                <a:latin typeface="Calibri" panose="020F0502020204030204" pitchFamily="34" charset="0"/>
              </a:rPr>
              <a:t>Key findings: Reporting</a:t>
            </a:r>
            <a:endParaRPr lang="en-GB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562-26CF-5D47-94CE-8CB00C59617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92182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GB" sz="2800" noProof="0" dirty="0" smtClean="0">
                <a:latin typeface="Calibri" panose="020F0502020204030204" pitchFamily="34" charset="0"/>
              </a:rPr>
              <a:t>In many cases progress reports are not yet public</a:t>
            </a:r>
          </a:p>
          <a:p>
            <a:r>
              <a:rPr lang="en-GB" sz="2800" noProof="0" dirty="0" smtClean="0">
                <a:latin typeface="Calibri" panose="020F0502020204030204" pitchFamily="34" charset="0"/>
              </a:rPr>
              <a:t>Organisations’ annual reports are not focusing  on achievement against objectives</a:t>
            </a:r>
          </a:p>
          <a:p>
            <a:r>
              <a:rPr lang="en-GB" sz="2800" noProof="0" dirty="0" smtClean="0">
                <a:latin typeface="Calibri" panose="020F0502020204030204" pitchFamily="34" charset="0"/>
              </a:rPr>
              <a:t>Internal reporting in the organisations does not exist or is on ad hoc basis</a:t>
            </a:r>
          </a:p>
          <a:p>
            <a:pPr lvl="1"/>
            <a:r>
              <a:rPr lang="en-GB" sz="2400" noProof="0" dirty="0" smtClean="0">
                <a:latin typeface="Calibri" panose="020F0502020204030204" pitchFamily="34" charset="0"/>
              </a:rPr>
              <a:t>Where it exists, it does not link to the objectives of the organisation or the external reports.</a:t>
            </a:r>
          </a:p>
          <a:p>
            <a:r>
              <a:rPr lang="en-GB" sz="2800" noProof="0" dirty="0" smtClean="0">
                <a:latin typeface="Calibri" panose="020F0502020204030204" pitchFamily="34" charset="0"/>
              </a:rPr>
              <a:t>Progress reports and financial reports have very little connection</a:t>
            </a:r>
            <a:endParaRPr lang="en-GB" sz="2800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z="3600" b="1" noProof="0" dirty="0" smtClean="0">
                <a:latin typeface="Calibri" panose="020F0502020204030204" pitchFamily="34" charset="0"/>
              </a:rPr>
              <a:t>Looking ahead - what </a:t>
            </a:r>
            <a:r>
              <a:rPr lang="en-GB" sz="3600" b="1" noProof="0" dirty="0">
                <a:latin typeface="Calibri" panose="020F0502020204030204" pitchFamily="34" charset="0"/>
              </a:rPr>
              <a:t>can be done to improve</a:t>
            </a:r>
            <a:r>
              <a:rPr lang="en-GB" sz="3600" b="1" noProof="0" dirty="0" smtClean="0">
                <a:latin typeface="Calibri" panose="020F0502020204030204" pitchFamily="34" charset="0"/>
              </a:rPr>
              <a:t>?</a:t>
            </a:r>
            <a:endParaRPr lang="en-GB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562-26CF-5D47-94CE-8CB00C59617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GB" sz="2800" noProof="0" dirty="0" smtClean="0">
                <a:latin typeface="Calibri" panose="020F0502020204030204" pitchFamily="34" charset="0"/>
              </a:rPr>
              <a:t>Improve coordination with </a:t>
            </a:r>
            <a:r>
              <a:rPr lang="en-GB" sz="2800" noProof="0" dirty="0" smtClean="0">
                <a:latin typeface="Calibri" panose="020F0502020204030204" pitchFamily="34" charset="0"/>
              </a:rPr>
              <a:t>the reforms planned for PAR and </a:t>
            </a:r>
            <a:r>
              <a:rPr lang="en-GB" sz="2800" noProof="0" dirty="0" smtClean="0">
                <a:latin typeface="Calibri" panose="020F0502020204030204" pitchFamily="34" charset="0"/>
              </a:rPr>
              <a:t>PFM</a:t>
            </a:r>
            <a:endParaRPr lang="en-GB" sz="2800" noProof="0" dirty="0" smtClean="0">
              <a:latin typeface="Calibri" panose="020F050202020403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GB" sz="2400" noProof="0" dirty="0" smtClean="0">
                <a:latin typeface="Calibri" panose="020F0502020204030204" pitchFamily="34" charset="0"/>
              </a:rPr>
              <a:t>Analyse the planned changes from the angle of managers’ being and feeling accountable for delivering results</a:t>
            </a:r>
          </a:p>
          <a:p>
            <a:pPr>
              <a:spcAft>
                <a:spcPts val="600"/>
              </a:spcAft>
            </a:pPr>
            <a:r>
              <a:rPr lang="en-GB" sz="2800" dirty="0" smtClean="0">
                <a:latin typeface="Calibri" panose="020F0502020204030204" pitchFamily="34" charset="0"/>
              </a:rPr>
              <a:t>Communicate the split between political and administrative  management</a:t>
            </a:r>
          </a:p>
          <a:p>
            <a:pPr lvl="1">
              <a:spcAft>
                <a:spcPts val="600"/>
              </a:spcAft>
            </a:pPr>
            <a:r>
              <a:rPr lang="en-GB" sz="2400" dirty="0">
                <a:latin typeface="Calibri" panose="020F0502020204030204" pitchFamily="34" charset="0"/>
              </a:rPr>
              <a:t>Put </a:t>
            </a:r>
            <a:r>
              <a:rPr lang="en-GB" sz="2400" dirty="0">
                <a:latin typeface="Calibri" panose="020F0502020204030204" pitchFamily="34" charset="0"/>
              </a:rPr>
              <a:t>actual responsibility and authority to the hands of senior line </a:t>
            </a:r>
            <a:r>
              <a:rPr lang="en-GB" sz="2400" dirty="0">
                <a:latin typeface="Calibri" panose="020F0502020204030204" pitchFamily="34" charset="0"/>
              </a:rPr>
              <a:t>managers</a:t>
            </a:r>
          </a:p>
          <a:p>
            <a:r>
              <a:rPr lang="en-GB" sz="2800" noProof="0" dirty="0" smtClean="0">
                <a:latin typeface="Calibri" panose="020F0502020204030204" pitchFamily="34" charset="0"/>
              </a:rPr>
              <a:t>Carry </a:t>
            </a:r>
            <a:r>
              <a:rPr lang="en-GB" sz="2800" noProof="0" dirty="0">
                <a:latin typeface="Calibri" panose="020F0502020204030204" pitchFamily="34" charset="0"/>
              </a:rPr>
              <a:t>out </a:t>
            </a:r>
            <a:r>
              <a:rPr lang="en-GB" sz="2800" noProof="0" dirty="0" smtClean="0">
                <a:latin typeface="Calibri" panose="020F0502020204030204" pitchFamily="34" charset="0"/>
              </a:rPr>
              <a:t>national analysis </a:t>
            </a:r>
            <a:r>
              <a:rPr lang="en-GB" sz="2800" noProof="0" dirty="0">
                <a:latin typeface="Calibri" panose="020F0502020204030204" pitchFamily="34" charset="0"/>
              </a:rPr>
              <a:t>of barriers to managerial </a:t>
            </a:r>
            <a:r>
              <a:rPr lang="en-GB" sz="2800" noProof="0" dirty="0" smtClean="0">
                <a:latin typeface="Calibri" panose="020F0502020204030204" pitchFamily="34" charset="0"/>
              </a:rPr>
              <a:t>accountability</a:t>
            </a:r>
            <a:endParaRPr lang="en-GB" sz="2400" b="1" noProof="0" dirty="0">
              <a:solidFill>
                <a:srgbClr val="129797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101</TotalTime>
  <Words>417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</vt:lpstr>
      <vt:lpstr>Managerial Accountability</vt:lpstr>
      <vt:lpstr>OUTLINE</vt:lpstr>
      <vt:lpstr>Managerial Accountability</vt:lpstr>
      <vt:lpstr>Focus of the Study</vt:lpstr>
      <vt:lpstr>Key findings: Clarity of roles and responsibilities</vt:lpstr>
      <vt:lpstr>Key findings: Use of objectives</vt:lpstr>
      <vt:lpstr>Key findings: Managing finances</vt:lpstr>
      <vt:lpstr>Key findings: Reporting</vt:lpstr>
      <vt:lpstr>Looking ahead - what can be done to improve?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Managerial Accountability</dc:title>
  <dc:creator>HILL Raymond (BUDG)</dc:creator>
  <cp:lastModifiedBy>HILL Raymond (BUDG)</cp:lastModifiedBy>
  <cp:revision>8</cp:revision>
  <dcterms:created xsi:type="dcterms:W3CDTF">2018-06-03T07:36:39Z</dcterms:created>
  <dcterms:modified xsi:type="dcterms:W3CDTF">2018-06-03T09:18:20Z</dcterms:modified>
</cp:coreProperties>
</file>