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5" r:id="rId3"/>
    <p:sldId id="266" r:id="rId4"/>
    <p:sldId id="268" r:id="rId5"/>
    <p:sldId id="269" r:id="rId6"/>
    <p:sldId id="270" r:id="rId7"/>
    <p:sldId id="272" r:id="rId8"/>
    <p:sldId id="273" r:id="rId9"/>
    <p:sldId id="274" r:id="rId10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672"/>
            <a:ext cx="8229600" cy="1080121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32448"/>
          </a:xfrm>
        </p:spPr>
        <p:txBody>
          <a:bodyPr/>
          <a:lstStyle>
            <a:lvl1pPr marL="342900" indent="-342900">
              <a:spcAft>
                <a:spcPts val="900"/>
              </a:spcAft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4064" y="6356350"/>
            <a:ext cx="658416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002D8-155A-4159-90CF-92B7646DAE9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647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8704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</p:sldLayoutIdLst>
  <p:hf sldNum="0" hdr="0" ftr="0" dt="0"/>
  <p:txStyles>
    <p:titleStyle>
      <a:lvl1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136904" cy="1800200"/>
          </a:xfrm>
        </p:spPr>
        <p:txBody>
          <a:bodyPr/>
          <a:lstStyle/>
          <a:p>
            <a:pPr algn="ctr"/>
            <a:r>
              <a:rPr lang="ru-RU" dirty="0" smtClean="0"/>
              <a:t>Управленческая ответственность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37112"/>
            <a:ext cx="8064896" cy="187220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ru-RU" dirty="0" err="1" smtClean="0"/>
              <a:t>Рэймонд</a:t>
            </a:r>
            <a:r>
              <a:rPr lang="ru-RU" dirty="0" smtClean="0"/>
              <a:t> Хилл</a:t>
            </a:r>
            <a:endParaRPr lang="en-GB" dirty="0" smtClean="0"/>
          </a:p>
          <a:p>
            <a:r>
              <a:rPr lang="ru-RU" sz="1900" dirty="0" smtClean="0"/>
              <a:t>Руководитель Группы по</a:t>
            </a:r>
          </a:p>
          <a:p>
            <a:r>
              <a:rPr lang="ru-RU" sz="1900" dirty="0" smtClean="0"/>
              <a:t>вопросам </a:t>
            </a:r>
            <a:r>
              <a:rPr lang="ru-RU" sz="1900" dirty="0" smtClean="0"/>
              <a:t>государственного </a:t>
            </a:r>
          </a:p>
          <a:p>
            <a:r>
              <a:rPr lang="ru-RU" sz="1900" dirty="0" smtClean="0"/>
              <a:t>внутреннего контроля</a:t>
            </a:r>
            <a:endParaRPr lang="en-GB" sz="1900" dirty="0" smtClean="0"/>
          </a:p>
          <a:p>
            <a:r>
              <a:rPr lang="ru-RU" sz="1900" dirty="0" smtClean="0"/>
              <a:t>Европейская комиссия</a:t>
            </a:r>
            <a:endParaRPr lang="en-GB" sz="1900" dirty="0" smtClean="0"/>
          </a:p>
          <a:p>
            <a:pPr algn="r"/>
            <a:r>
              <a:rPr lang="ru-RU" sz="1900" dirty="0" smtClean="0"/>
              <a:t>Июнь </a:t>
            </a:r>
            <a:r>
              <a:rPr lang="en-GB" sz="1900" dirty="0" smtClean="0"/>
              <a:t>2018</a:t>
            </a:r>
            <a:r>
              <a:rPr lang="ru-RU" sz="1900" dirty="0" smtClean="0"/>
              <a:t> года</a:t>
            </a:r>
            <a:r>
              <a:rPr lang="en-GB" sz="1900" dirty="0" smtClean="0"/>
              <a:t>,</a:t>
            </a:r>
            <a:r>
              <a:rPr lang="ru-RU" sz="1900" dirty="0" smtClean="0"/>
              <a:t> Армения</a:t>
            </a:r>
            <a:endParaRPr lang="en-GB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z="3600" b="1" noProof="0" dirty="0" smtClean="0">
                <a:latin typeface="Calibri" panose="020F0502020204030204" pitchFamily="34" charset="0"/>
              </a:rPr>
              <a:t>ПЛАН ПРЕЗЕНТАЦИИ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032448"/>
          </a:xfrm>
          <a:prstGeom prst="rect">
            <a:avLst/>
          </a:prstGeom>
        </p:spPr>
        <p:txBody>
          <a:bodyPr/>
          <a:lstStyle/>
          <a:p>
            <a:r>
              <a:rPr lang="ru-RU" sz="2800" noProof="0" dirty="0" smtClean="0">
                <a:latin typeface="Calibri" panose="020F0502020204030204" pitchFamily="34" charset="0"/>
              </a:rPr>
              <a:t>Что </a:t>
            </a:r>
            <a:r>
              <a:rPr lang="ru-RU" sz="2800" noProof="0" dirty="0" smtClean="0">
                <a:latin typeface="Calibri" panose="020F0502020204030204" pitchFamily="34" charset="0"/>
              </a:rPr>
              <a:t>такое управленческая ответственность </a:t>
            </a:r>
            <a:r>
              <a:rPr lang="ru-RU" sz="2800" noProof="0" dirty="0" smtClean="0">
                <a:latin typeface="Calibri" panose="020F0502020204030204" pitchFamily="34" charset="0"/>
              </a:rPr>
              <a:t>(</a:t>
            </a:r>
            <a:r>
              <a:rPr lang="ru-RU" sz="2800" noProof="0" dirty="0" smtClean="0">
                <a:latin typeface="Calibri" panose="020F0502020204030204" pitchFamily="34" charset="0"/>
              </a:rPr>
              <a:t>подотчетность </a:t>
            </a:r>
            <a:r>
              <a:rPr lang="ru-RU" sz="2800" noProof="0" dirty="0" smtClean="0">
                <a:latin typeface="Calibri" panose="020F0502020204030204" pitchFamily="34" charset="0"/>
              </a:rPr>
              <a:t>руководителей)</a:t>
            </a:r>
            <a:r>
              <a:rPr lang="en-GB" sz="2800" noProof="0" dirty="0" smtClean="0">
                <a:latin typeface="Calibri" panose="020F0502020204030204" pitchFamily="34" charset="0"/>
              </a:rPr>
              <a:t>?</a:t>
            </a:r>
            <a:endParaRPr lang="en-GB" sz="2800" noProof="0" dirty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Что мы исследовали</a:t>
            </a:r>
            <a:r>
              <a:rPr lang="en-GB" sz="2800" noProof="0" dirty="0" smtClean="0">
                <a:latin typeface="Calibri" panose="020F0502020204030204" pitchFamily="34" charset="0"/>
              </a:rPr>
              <a:t>?</a:t>
            </a:r>
            <a:endParaRPr lang="en-GB" sz="2800" noProof="0" dirty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Что  было обнаружено в результате исследования</a:t>
            </a:r>
            <a:r>
              <a:rPr lang="en-GB" sz="2800" noProof="0" dirty="0" smtClean="0">
                <a:latin typeface="Calibri" panose="020F0502020204030204" pitchFamily="34" charset="0"/>
              </a:rPr>
              <a:t>?</a:t>
            </a:r>
            <a:endParaRPr lang="en-GB" sz="2800" noProof="0" dirty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Что можно сделать для улучшения </a:t>
            </a:r>
            <a:r>
              <a:rPr lang="ru-RU" sz="2800" noProof="0" dirty="0" smtClean="0">
                <a:latin typeface="Calibri" panose="020F0502020204030204" pitchFamily="34" charset="0"/>
              </a:rPr>
              <a:t>условий, обеспечивающих подотчетность управленцев?</a:t>
            </a:r>
            <a:endParaRPr lang="en-GB" sz="2800" noProof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8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z="3600" b="1" noProof="0" dirty="0" smtClean="0">
                <a:latin typeface="Calibri" panose="020F0502020204030204" pitchFamily="34" charset="0"/>
              </a:rPr>
              <a:t>Управленческая ответственность 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8003232" cy="446449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sz="2800" i="0" noProof="0" dirty="0" smtClean="0">
                <a:latin typeface="Calibri" panose="020F0502020204030204" pitchFamily="34" charset="0"/>
              </a:rPr>
              <a:t>Управленцы отвечают </a:t>
            </a:r>
            <a:r>
              <a:rPr lang="ru-RU" sz="2800" i="0" noProof="0" dirty="0" smtClean="0">
                <a:latin typeface="Calibri" panose="020F0502020204030204" pitchFamily="34" charset="0"/>
              </a:rPr>
              <a:t>за достижение результатов в силу того, что</a:t>
            </a:r>
            <a:r>
              <a:rPr lang="en-GB" sz="2800" i="0" noProof="0" dirty="0" smtClean="0">
                <a:latin typeface="Calibri" panose="020F0502020204030204" pitchFamily="34" charset="0"/>
              </a:rPr>
              <a:t>:</a:t>
            </a:r>
          </a:p>
          <a:p>
            <a:r>
              <a:rPr lang="ru-RU" sz="2800" i="0" noProof="0" dirty="0" smtClean="0">
                <a:latin typeface="Calibri" panose="020F0502020204030204" pitchFamily="34" charset="0"/>
              </a:rPr>
              <a:t>на них возлагается</a:t>
            </a:r>
            <a:r>
              <a:rPr lang="en-GB" sz="2800" i="0" noProof="0" dirty="0" smtClean="0">
                <a:latin typeface="Calibri" panose="020F0502020204030204" pitchFamily="34" charset="0"/>
              </a:rPr>
              <a:t> </a:t>
            </a:r>
            <a:r>
              <a:rPr lang="ru-RU" sz="2800" b="1" i="0" noProof="0" dirty="0" smtClean="0">
                <a:latin typeface="Calibri" panose="020F0502020204030204" pitchFamily="34" charset="0"/>
              </a:rPr>
              <a:t>ответственность за результаты, </a:t>
            </a:r>
            <a:endParaRPr lang="en-GB" sz="2800" i="0" noProof="0" dirty="0" smtClean="0">
              <a:latin typeface="Calibri" panose="020F0502020204030204" pitchFamily="34" charset="0"/>
            </a:endParaRPr>
          </a:p>
          <a:p>
            <a:r>
              <a:rPr lang="ru-RU" sz="2800" i="0" noProof="0" dirty="0" smtClean="0">
                <a:latin typeface="Calibri" panose="020F0502020204030204" pitchFamily="34" charset="0"/>
              </a:rPr>
              <a:t>сопровождающаяся</a:t>
            </a:r>
            <a:r>
              <a:rPr lang="en-GB" sz="2800" i="0" noProof="0" dirty="0" smtClean="0">
                <a:latin typeface="Calibri" panose="020F0502020204030204" pitchFamily="34" charset="0"/>
              </a:rPr>
              <a:t> </a:t>
            </a:r>
            <a:r>
              <a:rPr lang="ru-RU" sz="2800" i="0" noProof="0" dirty="0" smtClean="0">
                <a:latin typeface="Calibri" panose="020F0502020204030204" pitchFamily="34" charset="0"/>
              </a:rPr>
              <a:t>делегированием </a:t>
            </a:r>
            <a:r>
              <a:rPr lang="ru-RU" sz="2800" b="1" i="0" noProof="0" dirty="0" smtClean="0">
                <a:latin typeface="Calibri" panose="020F0502020204030204" pitchFamily="34" charset="0"/>
              </a:rPr>
              <a:t>полномочий </a:t>
            </a:r>
            <a:r>
              <a:rPr lang="ru-RU" sz="2800" i="0" noProof="0" dirty="0" smtClean="0">
                <a:latin typeface="Calibri" panose="020F0502020204030204" pitchFamily="34" charset="0"/>
              </a:rPr>
              <a:t>по принятию решений, а также </a:t>
            </a:r>
            <a:endParaRPr lang="en-GB" sz="2800" i="0" noProof="0" dirty="0" smtClean="0">
              <a:latin typeface="Calibri" panose="020F0502020204030204" pitchFamily="34" charset="0"/>
            </a:endParaRPr>
          </a:p>
          <a:p>
            <a:r>
              <a:rPr lang="ru-RU" sz="2800" i="0" noProof="0" dirty="0" smtClean="0">
                <a:latin typeface="Calibri" panose="020F0502020204030204" pitchFamily="34" charset="0"/>
              </a:rPr>
              <a:t>предоставлением </a:t>
            </a:r>
            <a:r>
              <a:rPr lang="ru-RU" sz="2800" b="1" i="0" noProof="0" dirty="0" smtClean="0">
                <a:latin typeface="Calibri" panose="020F0502020204030204" pitchFamily="34" charset="0"/>
              </a:rPr>
              <a:t>автономии</a:t>
            </a:r>
            <a:r>
              <a:rPr lang="en-GB" sz="2800" i="0" noProof="0" dirty="0" smtClean="0">
                <a:latin typeface="Calibri" panose="020F0502020204030204" pitchFamily="34" charset="0"/>
              </a:rPr>
              <a:t> </a:t>
            </a:r>
            <a:r>
              <a:rPr lang="ru-RU" sz="2800" i="0" noProof="0" dirty="0" smtClean="0">
                <a:latin typeface="Calibri" panose="020F0502020204030204" pitchFamily="34" charset="0"/>
              </a:rPr>
              <a:t>и</a:t>
            </a:r>
            <a:endParaRPr lang="en-GB" sz="2800" b="1" i="0" noProof="0" dirty="0" smtClean="0">
              <a:latin typeface="Calibri" panose="020F0502020204030204" pitchFamily="34" charset="0"/>
            </a:endParaRPr>
          </a:p>
          <a:p>
            <a:r>
              <a:rPr lang="ru-RU" sz="2800" b="1" i="0" noProof="0" dirty="0" smtClean="0">
                <a:latin typeface="Calibri" panose="020F0502020204030204" pitchFamily="34" charset="0"/>
              </a:rPr>
              <a:t>ресурсов, </a:t>
            </a:r>
            <a:r>
              <a:rPr lang="ru-RU" sz="2800" i="0" noProof="0" dirty="0" smtClean="0">
                <a:latin typeface="Calibri" panose="020F0502020204030204" pitchFamily="34" charset="0"/>
              </a:rPr>
              <a:t>необходимых для достижения ожидаемых результатов.</a:t>
            </a:r>
            <a:endParaRPr lang="en-GB" sz="2800" i="0" noProof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50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z="3600" b="1" noProof="0" dirty="0" smtClean="0">
                <a:latin typeface="Calibri" panose="020F0502020204030204" pitchFamily="34" charset="0"/>
              </a:rPr>
              <a:t>В центре внимания исследования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noProof="0" dirty="0" smtClean="0">
                <a:latin typeface="Calibri" panose="020F0502020204030204" pitchFamily="34" charset="0"/>
              </a:rPr>
              <a:t>находятся</a:t>
            </a:r>
            <a:r>
              <a:rPr lang="en-GB" noProof="0" dirty="0" smtClean="0">
                <a:latin typeface="Calibri" panose="020F0502020204030204" pitchFamily="34" charset="0"/>
              </a:rPr>
              <a:t> </a:t>
            </a:r>
            <a:r>
              <a:rPr lang="ru-RU" noProof="0" dirty="0" smtClean="0">
                <a:latin typeface="Calibri" panose="020F0502020204030204" pitchFamily="34" charset="0"/>
              </a:rPr>
              <a:t>три обширные темы</a:t>
            </a:r>
            <a:r>
              <a:rPr lang="en-GB" noProof="0" dirty="0" smtClean="0">
                <a:latin typeface="Calibri" panose="020F0502020204030204" pitchFamily="34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noProof="0" dirty="0" smtClean="0">
                <a:latin typeface="Calibri" panose="020F0502020204030204" pitchFamily="34" charset="0"/>
              </a:rPr>
              <a:t>Четкость определения ролей и целей</a:t>
            </a:r>
            <a:endParaRPr lang="en-GB" noProof="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noProof="0" dirty="0" smtClean="0">
                <a:latin typeface="Calibri" panose="020F0502020204030204" pitchFamily="34" charset="0"/>
              </a:rPr>
              <a:t>Способность управлять ресурсами</a:t>
            </a:r>
            <a:endParaRPr lang="en-GB" noProof="0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noProof="0" dirty="0" smtClean="0">
                <a:latin typeface="Calibri" panose="020F0502020204030204" pitchFamily="34" charset="0"/>
              </a:rPr>
              <a:t>Отчетность </a:t>
            </a:r>
            <a:endParaRPr lang="en-GB" noProof="0" dirty="0" smtClean="0">
              <a:latin typeface="Calibri" panose="020F0502020204030204" pitchFamily="34" charset="0"/>
            </a:endParaRPr>
          </a:p>
          <a:p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49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080121"/>
          </a:xfrm>
          <a:prstGeom prst="rect">
            <a:avLst/>
          </a:prstGeom>
        </p:spPr>
        <p:txBody>
          <a:bodyPr/>
          <a:lstStyle/>
          <a:p>
            <a:r>
              <a:rPr lang="ru-RU" sz="3600" b="1" noProof="0" dirty="0" smtClean="0">
                <a:latin typeface="Calibri" panose="020F0502020204030204" pitchFamily="34" charset="0"/>
              </a:rPr>
              <a:t>Основные выводы</a:t>
            </a:r>
            <a:r>
              <a:rPr lang="en-GB" sz="3600" b="1" noProof="0" dirty="0" smtClean="0">
                <a:latin typeface="Calibri" panose="020F0502020204030204" pitchFamily="34" charset="0"/>
              </a:rPr>
              <a:t>: </a:t>
            </a:r>
            <a:r>
              <a:rPr lang="ru-RU" sz="3600" b="1" noProof="0" dirty="0" smtClean="0">
                <a:latin typeface="Calibri" panose="020F0502020204030204" pitchFamily="34" charset="0"/>
              </a:rPr>
              <a:t>четкость определения ролей и сфер ответственности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latin typeface="Calibri" panose="020F0502020204030204" pitchFamily="34" charset="0"/>
              </a:rPr>
              <a:t>В тех министерствах, во главе которых не стоит высокопоставленный государственный служащий с четко определенной ролью, границы ответственности размыты.</a:t>
            </a:r>
            <a:endParaRPr lang="en-GB" sz="2800" dirty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Отсутствует четкое определение ролей, соответствующих каждой </a:t>
            </a:r>
            <a:r>
              <a:rPr lang="ru-RU" sz="2800" noProof="0" dirty="0" smtClean="0">
                <a:latin typeface="Calibri" panose="020F0502020204030204" pitchFamily="34" charset="0"/>
              </a:rPr>
              <a:t>ключевой управленческой позиции </a:t>
            </a:r>
            <a:r>
              <a:rPr lang="ru-RU" sz="2800" noProof="0" dirty="0" smtClean="0">
                <a:latin typeface="Calibri" panose="020F0502020204030204" pitchFamily="34" charset="0"/>
              </a:rPr>
              <a:t>в организациях государственного сектора.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ru-RU" sz="2400" noProof="0" dirty="0" smtClean="0">
                <a:latin typeface="Calibri" panose="020F0502020204030204" pitchFamily="34" charset="0"/>
              </a:rPr>
              <a:t>Должна существовать </a:t>
            </a:r>
            <a:r>
              <a:rPr lang="ru-RU" sz="2400" noProof="0" smtClean="0">
                <a:latin typeface="Calibri" panose="020F0502020204030204" pitchFamily="34" charset="0"/>
              </a:rPr>
              <a:t>четкая граница между </a:t>
            </a:r>
            <a:r>
              <a:rPr lang="ru-RU" sz="2400" noProof="0" dirty="0" smtClean="0">
                <a:latin typeface="Calibri" panose="020F0502020204030204" pitchFamily="34" charset="0"/>
              </a:rPr>
              <a:t>политическим уровнем и управленческим уровнем в системе государственной службы. </a:t>
            </a:r>
            <a:endParaRPr lang="en-GB" sz="2400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7"/>
            <a:ext cx="8640959" cy="1008112"/>
          </a:xfrm>
          <a:prstGeom prst="rect">
            <a:avLst/>
          </a:prstGeom>
        </p:spPr>
        <p:txBody>
          <a:bodyPr/>
          <a:lstStyle/>
          <a:p>
            <a:r>
              <a:rPr lang="ru-RU" sz="3600" dirty="0" smtClean="0">
                <a:latin typeface="Calibri" panose="020F0502020204030204" pitchFamily="34" charset="0"/>
              </a:rPr>
              <a:t>Основные выводы</a:t>
            </a:r>
            <a:r>
              <a:rPr lang="en-GB" sz="3600" dirty="0" smtClean="0">
                <a:latin typeface="Calibri" panose="020F0502020204030204" pitchFamily="34" charset="0"/>
              </a:rPr>
              <a:t>: </a:t>
            </a:r>
            <a:r>
              <a:rPr lang="ru-RU" sz="3600" dirty="0" smtClean="0">
                <a:latin typeface="Calibri" panose="020F0502020204030204" pitchFamily="34" charset="0"/>
              </a:rPr>
              <a:t>использование целей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445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ru-RU" sz="2800" noProof="0" dirty="0" smtClean="0">
                <a:latin typeface="Calibri" panose="020F0502020204030204" pitchFamily="34" charset="0"/>
              </a:rPr>
              <a:t>Системы государственного планирования и планирования в отдельных организациях должны быть </a:t>
            </a:r>
            <a:r>
              <a:rPr lang="ru-RU" sz="2800" noProof="0" dirty="0" smtClean="0">
                <a:latin typeface="Calibri" panose="020F0502020204030204" pitchFamily="34" charset="0"/>
              </a:rPr>
              <a:t>объединены. </a:t>
            </a:r>
            <a:r>
              <a:rPr lang="en-GB" sz="2800" noProof="0" dirty="0" smtClean="0">
                <a:latin typeface="Calibri" panose="020F0502020204030204" pitchFamily="34" charset="0"/>
              </a:rPr>
              <a:t>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Слишком много </a:t>
            </a:r>
            <a:r>
              <a:rPr lang="ru-RU" sz="2800" noProof="0" dirty="0" smtClean="0">
                <a:latin typeface="Calibri" panose="020F0502020204030204" pitchFamily="34" charset="0"/>
              </a:rPr>
              <a:t>разных целей </a:t>
            </a:r>
            <a:r>
              <a:rPr lang="ru-RU" sz="2800" noProof="0" dirty="0" smtClean="0">
                <a:latin typeface="Calibri" panose="020F0502020204030204" pitchFamily="34" charset="0"/>
              </a:rPr>
              <a:t>устанавливается на различных уровнях, </a:t>
            </a:r>
            <a:r>
              <a:rPr lang="ru-RU" sz="2800" noProof="0" dirty="0" smtClean="0">
                <a:latin typeface="Calibri" panose="020F0502020204030204" pitchFamily="34" charset="0"/>
              </a:rPr>
              <a:t>причем многие </a:t>
            </a:r>
            <a:r>
              <a:rPr lang="ru-RU" sz="2800" noProof="0" dirty="0" smtClean="0">
                <a:latin typeface="Calibri" panose="020F0502020204030204" pitchFamily="34" charset="0"/>
              </a:rPr>
              <a:t>из них не поддаются количественному выражению.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Необходимо установить минимальные требования в отношении целей и показателей, включаемых в основные плановые документы.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При ведении диалога между политическими лидерами и </a:t>
            </a:r>
            <a:r>
              <a:rPr lang="ru-RU" sz="2800" noProof="0" dirty="0" smtClean="0">
                <a:latin typeface="Calibri" panose="020F0502020204030204" pitchFamily="34" charset="0"/>
              </a:rPr>
              <a:t>управленцами в сфере государственной </a:t>
            </a:r>
            <a:r>
              <a:rPr lang="ru-RU" sz="2800" noProof="0" dirty="0" smtClean="0">
                <a:latin typeface="Calibri" panose="020F0502020204030204" pitchFamily="34" charset="0"/>
              </a:rPr>
              <a:t>службы в центре внимания должны быть именно цели, а не отдельные задачи. </a:t>
            </a:r>
            <a:endParaRPr lang="en-GB" sz="2800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080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5"/>
            <a:ext cx="8784976" cy="936104"/>
          </a:xfrm>
          <a:prstGeom prst="rect">
            <a:avLst/>
          </a:prstGeom>
        </p:spPr>
        <p:txBody>
          <a:bodyPr/>
          <a:lstStyle/>
          <a:p>
            <a:r>
              <a:rPr lang="ru-RU" sz="3600" dirty="0" smtClean="0">
                <a:latin typeface="Calibri" panose="020F0502020204030204" pitchFamily="34" charset="0"/>
              </a:rPr>
              <a:t>Основные выводы</a:t>
            </a:r>
            <a:r>
              <a:rPr lang="en-GB" sz="3600" dirty="0" smtClean="0">
                <a:latin typeface="Calibri" panose="020F0502020204030204" pitchFamily="34" charset="0"/>
              </a:rPr>
              <a:t>: </a:t>
            </a:r>
            <a:r>
              <a:rPr lang="ru-RU" sz="3600" dirty="0" smtClean="0">
                <a:latin typeface="Calibri" panose="020F0502020204030204" pitchFamily="34" charset="0"/>
              </a:rPr>
              <a:t>управление финансами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</a:pPr>
            <a:r>
              <a:rPr lang="ru-RU" sz="3100" noProof="0" dirty="0" smtClean="0">
                <a:latin typeface="Calibri" panose="020F0502020204030204" pitchFamily="34" charset="0"/>
              </a:rPr>
              <a:t>Все руководители должны </a:t>
            </a:r>
            <a:r>
              <a:rPr lang="ru-RU" sz="3100" noProof="0" dirty="0" smtClean="0">
                <a:latin typeface="Calibri" panose="020F0502020204030204" pitchFamily="34" charset="0"/>
              </a:rPr>
              <a:t>владеть информацией о </a:t>
            </a:r>
            <a:r>
              <a:rPr lang="ru-RU" sz="3100" noProof="0" dirty="0" smtClean="0">
                <a:latin typeface="Calibri" panose="020F0502020204030204" pitchFamily="34" charset="0"/>
              </a:rPr>
              <a:t>бюджетах своих организаций,</a:t>
            </a:r>
            <a:endParaRPr lang="en-GB" sz="3100" noProof="0" dirty="0" smtClean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ru-RU" sz="2900" noProof="0" dirty="0" smtClean="0">
                <a:latin typeface="Calibri" panose="020F0502020204030204" pitchFamily="34" charset="0"/>
              </a:rPr>
              <a:t>а</a:t>
            </a:r>
            <a:r>
              <a:rPr lang="en-GB" sz="2900" noProof="0" dirty="0" smtClean="0">
                <a:latin typeface="Calibri" panose="020F0502020204030204" pitchFamily="34" charset="0"/>
              </a:rPr>
              <a:t> </a:t>
            </a:r>
            <a:r>
              <a:rPr lang="ru-RU" sz="2900" noProof="0" dirty="0" smtClean="0">
                <a:latin typeface="Calibri" panose="020F0502020204030204" pitchFamily="34" charset="0"/>
              </a:rPr>
              <a:t>также об объемах ассигнований, выделяемых на направления, за которые они отвечают. </a:t>
            </a:r>
            <a:endParaRPr lang="en-GB" sz="2900" noProof="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3100" noProof="0" dirty="0" smtClean="0">
                <a:latin typeface="Calibri" panose="020F0502020204030204" pitchFamily="34" charset="0"/>
              </a:rPr>
              <a:t>Ответственность </a:t>
            </a:r>
            <a:r>
              <a:rPr lang="ru-RU" sz="3100" dirty="0" smtClean="0">
                <a:latin typeface="Calibri" panose="020F0502020204030204" pitchFamily="34" charset="0"/>
              </a:rPr>
              <a:t>линейных руководителей </a:t>
            </a:r>
            <a:r>
              <a:rPr lang="ru-RU" sz="3100" noProof="0" dirty="0" smtClean="0">
                <a:latin typeface="Calibri" panose="020F0502020204030204" pitchFamily="34" charset="0"/>
              </a:rPr>
              <a:t>за </a:t>
            </a:r>
            <a:r>
              <a:rPr lang="ru-RU" sz="3100" noProof="0" dirty="0" smtClean="0">
                <a:latin typeface="Calibri" panose="020F0502020204030204" pitchFamily="34" charset="0"/>
              </a:rPr>
              <a:t>исполнение бюджета должна быть усилена. </a:t>
            </a:r>
            <a:endParaRPr lang="en-GB" sz="3100" noProof="0" dirty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ru-RU" sz="2900" noProof="0" dirty="0" smtClean="0">
                <a:latin typeface="Calibri" panose="020F0502020204030204" pitchFamily="34" charset="0"/>
              </a:rPr>
              <a:t>Такие вопросы, как успех </a:t>
            </a:r>
            <a:r>
              <a:rPr lang="ru-RU" sz="2900" noProof="0" dirty="0" smtClean="0">
                <a:latin typeface="Calibri" panose="020F0502020204030204" pitchFamily="34" charset="0"/>
              </a:rPr>
              <a:t>или неудача в проведении государственных закупок </a:t>
            </a:r>
            <a:r>
              <a:rPr lang="ru-RU" sz="2900" noProof="0" dirty="0" smtClean="0">
                <a:latin typeface="Calibri" panose="020F0502020204030204" pitchFamily="34" charset="0"/>
              </a:rPr>
              <a:t>должны непосредственно касаться линейных </a:t>
            </a:r>
            <a:r>
              <a:rPr lang="ru-RU" sz="2900" noProof="0" dirty="0" smtClean="0">
                <a:latin typeface="Calibri" panose="020F0502020204030204" pitchFamily="34" charset="0"/>
              </a:rPr>
              <a:t>руководителей. </a:t>
            </a:r>
            <a:endParaRPr lang="en-GB" sz="2900" noProof="0" dirty="0" smtClean="0">
              <a:latin typeface="Calibri" panose="020F0502020204030204" pitchFamily="34" charset="0"/>
            </a:endParaRPr>
          </a:p>
          <a:p>
            <a:r>
              <a:rPr lang="ru-RU" sz="3100" noProof="0" dirty="0" smtClean="0">
                <a:latin typeface="Calibri" panose="020F0502020204030204" pitchFamily="34" charset="0"/>
              </a:rPr>
              <a:t>Департаменты финансов должны сместить акцент в своей деятельности с ведения бухгалтерского учета на консультирование руководства по вопросам управления финансами. </a:t>
            </a:r>
            <a:endParaRPr lang="en-GB" sz="3100" noProof="0" dirty="0" smtClean="0">
              <a:latin typeface="Calibri" panose="020F0502020204030204" pitchFamily="34" charset="0"/>
            </a:endParaRPr>
          </a:p>
          <a:p>
            <a:pPr lvl="1"/>
            <a:r>
              <a:rPr lang="ru-RU" sz="2900" noProof="0" dirty="0" smtClean="0">
                <a:latin typeface="Calibri" panose="020F0502020204030204" pitchFamily="34" charset="0"/>
              </a:rPr>
              <a:t>Линейные руководители должны регулярно получать финансовую информацию. </a:t>
            </a:r>
            <a:endParaRPr lang="en-GB" sz="2900" noProof="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9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4704"/>
            <a:ext cx="8229600" cy="1152649"/>
          </a:xfrm>
          <a:prstGeom prst="rect">
            <a:avLst/>
          </a:prstGeom>
        </p:spPr>
        <p:txBody>
          <a:bodyPr/>
          <a:lstStyle/>
          <a:p>
            <a:r>
              <a:rPr lang="ru-RU" sz="3600" dirty="0" smtClean="0">
                <a:latin typeface="Calibri" panose="020F0502020204030204" pitchFamily="34" charset="0"/>
              </a:rPr>
              <a:t>Основные выводы</a:t>
            </a:r>
            <a:r>
              <a:rPr lang="en-GB" sz="3600" dirty="0" smtClean="0">
                <a:latin typeface="Calibri" panose="020F0502020204030204" pitchFamily="34" charset="0"/>
              </a:rPr>
              <a:t>: </a:t>
            </a:r>
            <a:r>
              <a:rPr lang="ru-RU" sz="3600" dirty="0" smtClean="0">
                <a:latin typeface="Calibri" panose="020F0502020204030204" pitchFamily="34" charset="0"/>
              </a:rPr>
              <a:t>отчетность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92182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ru-RU" sz="2800" noProof="0" dirty="0" smtClean="0">
                <a:latin typeface="Calibri" panose="020F0502020204030204" pitchFamily="34" charset="0"/>
              </a:rPr>
              <a:t>Во многих случаях промежуточные отчеты о ходе </a:t>
            </a:r>
            <a:r>
              <a:rPr lang="ru-RU" sz="2800" noProof="0" dirty="0" smtClean="0">
                <a:latin typeface="Calibri" panose="020F0502020204030204" pitchFamily="34" charset="0"/>
              </a:rPr>
              <a:t>деятельности по-прежнему </a:t>
            </a:r>
            <a:r>
              <a:rPr lang="ru-RU" sz="2800" noProof="0" dirty="0" smtClean="0">
                <a:latin typeface="Calibri" panose="020F0502020204030204" pitchFamily="34" charset="0"/>
              </a:rPr>
              <a:t>не публикуются в открытом доступе.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В годовых отчетах организаций отсутствует акцент на прогрессе в достижении целей.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Внутренняя отчетность в организациях либо отсутствует, либо осуществляется на </a:t>
            </a:r>
            <a:r>
              <a:rPr lang="ru-RU" sz="2800" dirty="0" smtClean="0">
                <a:latin typeface="Calibri" panose="020F0502020204030204" pitchFamily="34" charset="0"/>
              </a:rPr>
              <a:t>несистематической основе.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pPr lvl="1"/>
            <a:r>
              <a:rPr lang="ru-RU" sz="2400" noProof="0" dirty="0" smtClean="0">
                <a:latin typeface="Calibri" panose="020F0502020204030204" pitchFamily="34" charset="0"/>
              </a:rPr>
              <a:t>В тех случаях когда внутренняя отчетность существует, она не </a:t>
            </a:r>
            <a:r>
              <a:rPr lang="ru-RU" sz="2400" noProof="0" dirty="0" smtClean="0">
                <a:latin typeface="Calibri" panose="020F0502020204030204" pitchFamily="34" charset="0"/>
              </a:rPr>
              <a:t>связана </a:t>
            </a:r>
            <a:r>
              <a:rPr lang="ru-RU" sz="2400" noProof="0" dirty="0" smtClean="0">
                <a:latin typeface="Calibri" panose="020F0502020204030204" pitchFamily="34" charset="0"/>
              </a:rPr>
              <a:t>с целями деятельности организации или с внешними отчетами. </a:t>
            </a:r>
            <a:endParaRPr lang="en-GB" sz="2400" noProof="0" dirty="0" smtClean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Связь между </a:t>
            </a:r>
            <a:r>
              <a:rPr lang="ru-RU" sz="2800" noProof="0" dirty="0" smtClean="0">
                <a:latin typeface="Calibri" panose="020F0502020204030204" pitchFamily="34" charset="0"/>
              </a:rPr>
              <a:t>отчетами о ходе деятельности </a:t>
            </a:r>
            <a:r>
              <a:rPr lang="ru-RU" sz="2800" noProof="0" dirty="0" smtClean="0">
                <a:latin typeface="Calibri" panose="020F0502020204030204" pitchFamily="34" charset="0"/>
              </a:rPr>
              <a:t>и финансовыми отчетами очень слабая. </a:t>
            </a:r>
            <a:endParaRPr lang="en-GB" sz="2800" noProof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ru-RU" sz="3600" dirty="0" smtClean="0">
                <a:latin typeface="Calibri" panose="020F0502020204030204" pitchFamily="34" charset="0"/>
              </a:rPr>
              <a:t>Взгляд на перспективу </a:t>
            </a:r>
            <a:r>
              <a:rPr lang="en-GB" sz="3600" b="1" noProof="0" dirty="0" smtClean="0">
                <a:latin typeface="Calibri" panose="020F0502020204030204" pitchFamily="34" charset="0"/>
              </a:rPr>
              <a:t>– </a:t>
            </a:r>
            <a:r>
              <a:rPr lang="ru-RU" sz="3600" b="1" noProof="0" dirty="0" smtClean="0">
                <a:latin typeface="Calibri" panose="020F0502020204030204" pitchFamily="34" charset="0"/>
              </a:rPr>
              <a:t>что можно сделать для улучшения ситуации</a:t>
            </a:r>
            <a:r>
              <a:rPr lang="en-GB" sz="3600" b="1" noProof="0" dirty="0" smtClean="0">
                <a:latin typeface="Calibri" panose="020F0502020204030204" pitchFamily="34" charset="0"/>
              </a:rPr>
              <a:t>?</a:t>
            </a:r>
            <a:endParaRPr lang="en-GB" sz="3600" b="1" noProof="0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BD562-26CF-5D47-94CE-8CB00C59617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ru-RU" sz="2800" dirty="0" smtClean="0">
                <a:latin typeface="Calibri" panose="020F0502020204030204" pitchFamily="34" charset="0"/>
              </a:rPr>
              <a:t>Улучшение координации между реформами, планируемыми в сферах отчетности о результатах деятельности и управления государственными финансами. </a:t>
            </a:r>
            <a:endParaRPr lang="en-GB" sz="2800" noProof="0" dirty="0" smtClean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ru-RU" sz="2400" noProof="0" dirty="0" smtClean="0">
                <a:latin typeface="Calibri" panose="020F0502020204030204" pitchFamily="34" charset="0"/>
              </a:rPr>
              <a:t>Анализ </a:t>
            </a:r>
            <a:r>
              <a:rPr lang="ru-RU" sz="2400" noProof="0" dirty="0" smtClean="0">
                <a:latin typeface="Calibri" panose="020F0502020204030204" pitchFamily="34" charset="0"/>
              </a:rPr>
              <a:t>планируемых изменений </a:t>
            </a:r>
            <a:r>
              <a:rPr lang="ru-RU" sz="2400" noProof="0" dirty="0" smtClean="0">
                <a:latin typeface="Calibri" panose="020F0502020204030204" pitchFamily="34" charset="0"/>
              </a:rPr>
              <a:t>с точки зрения обеспечения подотчетности </a:t>
            </a:r>
            <a:r>
              <a:rPr lang="ru-RU" sz="2400" noProof="0" dirty="0" smtClean="0">
                <a:latin typeface="Calibri" panose="020F0502020204030204" pitchFamily="34" charset="0"/>
              </a:rPr>
              <a:t>управленцев и </a:t>
            </a:r>
            <a:r>
              <a:rPr lang="ru-RU" sz="2400" noProof="0" dirty="0" smtClean="0">
                <a:latin typeface="Calibri" panose="020F0502020204030204" pitchFamily="34" charset="0"/>
              </a:rPr>
              <a:t>осознания ими своей ответственности за достижение результатов. </a:t>
            </a:r>
            <a:endParaRPr lang="en-GB" sz="2400" noProof="0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800" dirty="0" smtClean="0">
                <a:latin typeface="Calibri" panose="020F0502020204030204" pitchFamily="34" charset="0"/>
              </a:rPr>
              <a:t>Информирование о разграничении политического и административного управления. </a:t>
            </a:r>
            <a:endParaRPr lang="en-GB" sz="2800" dirty="0" smtClean="0">
              <a:latin typeface="Calibri" panose="020F0502020204030204" pitchFamily="34" charset="0"/>
            </a:endParaRPr>
          </a:p>
          <a:p>
            <a:pPr lvl="1">
              <a:spcAft>
                <a:spcPts val="600"/>
              </a:spcAft>
            </a:pPr>
            <a:r>
              <a:rPr lang="ru-RU" sz="2400" dirty="0" smtClean="0">
                <a:latin typeface="Calibri" panose="020F0502020204030204" pitchFamily="34" charset="0"/>
              </a:rPr>
              <a:t>Возложение фактической ответственности и полномочий на ведущих линейных руководителей. </a:t>
            </a:r>
            <a:endParaRPr lang="en-GB" sz="2400" dirty="0">
              <a:latin typeface="Calibri" panose="020F0502020204030204" pitchFamily="34" charset="0"/>
            </a:endParaRPr>
          </a:p>
          <a:p>
            <a:r>
              <a:rPr lang="ru-RU" sz="2800" noProof="0" dirty="0" smtClean="0">
                <a:latin typeface="Calibri" panose="020F0502020204030204" pitchFamily="34" charset="0"/>
              </a:rPr>
              <a:t>Проведение </a:t>
            </a:r>
            <a:r>
              <a:rPr lang="ru-RU" sz="2800" noProof="0" dirty="0" smtClean="0">
                <a:latin typeface="Calibri" panose="020F0502020204030204" pitchFamily="34" charset="0"/>
              </a:rPr>
              <a:t>в масштабах страны анализа </a:t>
            </a:r>
            <a:r>
              <a:rPr lang="ru-RU" sz="2800" noProof="0" dirty="0" smtClean="0">
                <a:latin typeface="Calibri" panose="020F0502020204030204" pitchFamily="34" charset="0"/>
              </a:rPr>
              <a:t>препятствий для обеспечения подотчетности </a:t>
            </a:r>
            <a:r>
              <a:rPr lang="ru-RU" sz="2800" noProof="0" dirty="0" smtClean="0">
                <a:latin typeface="Calibri" panose="020F0502020204030204" pitchFamily="34" charset="0"/>
              </a:rPr>
              <a:t>управленцев. </a:t>
            </a:r>
            <a:endParaRPr lang="en-GB" sz="2400" b="1" noProof="0" dirty="0">
              <a:solidFill>
                <a:srgbClr val="129797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57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613</TotalTime>
  <Words>489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Blank</vt:lpstr>
      <vt:lpstr>Управленческая ответственность </vt:lpstr>
      <vt:lpstr>ПЛАН ПРЕЗЕНТАЦИИ</vt:lpstr>
      <vt:lpstr>Управленческая ответственность </vt:lpstr>
      <vt:lpstr>В центре внимания исследования</vt:lpstr>
      <vt:lpstr>Основные выводы: четкость определения ролей и сфер ответственности</vt:lpstr>
      <vt:lpstr>Основные выводы: использование целей</vt:lpstr>
      <vt:lpstr>Основные выводы: управление финансами</vt:lpstr>
      <vt:lpstr>Основные выводы: отчетность</vt:lpstr>
      <vt:lpstr>Взгляд на перспективу – что можно сделать для улучшения ситуации?</vt:lpstr>
    </vt:vector>
  </TitlesOfParts>
  <Company>European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Accountability</dc:title>
  <dc:creator>HILL Raymond (BUDG)</dc:creator>
  <cp:lastModifiedBy>Lyudmila</cp:lastModifiedBy>
  <cp:revision>37</cp:revision>
  <dcterms:created xsi:type="dcterms:W3CDTF">2018-06-03T07:36:39Z</dcterms:created>
  <dcterms:modified xsi:type="dcterms:W3CDTF">2018-06-05T08:52:28Z</dcterms:modified>
</cp:coreProperties>
</file>