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731" r:id="rId6"/>
  </p:sldMasterIdLst>
  <p:notesMasterIdLst>
    <p:notesMasterId r:id="rId12"/>
  </p:notesMasterIdLst>
  <p:handoutMasterIdLst>
    <p:handoutMasterId r:id="rId13"/>
  </p:handoutMasterIdLst>
  <p:sldIdLst>
    <p:sldId id="259" r:id="rId7"/>
    <p:sldId id="257" r:id="rId8"/>
    <p:sldId id="260" r:id="rId9"/>
    <p:sldId id="261" r:id="rId10"/>
    <p:sldId id="263" r:id="rId11"/>
  </p:sldIdLst>
  <p:sldSz cx="9144000" cy="6858000" type="screen4x3"/>
  <p:notesSz cx="6731000" cy="9855200"/>
  <p:custDataLst>
    <p:tags r:id="rId14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35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36" userDrawn="1">
          <p15:clr>
            <a:srgbClr val="A4A3A4"/>
          </p15:clr>
        </p15:guide>
        <p15:guide id="4" orient="horz" pos="75" userDrawn="1">
          <p15:clr>
            <a:srgbClr val="A4A3A4"/>
          </p15:clr>
        </p15:guide>
        <p15:guide id="5" pos="432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2441"/>
    <a:srgbClr val="FFFFFF"/>
    <a:srgbClr val="F8F8F8"/>
    <a:srgbClr val="AAABAF"/>
    <a:srgbClr val="CC0000"/>
    <a:srgbClr val="972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71" autoAdjust="0"/>
  </p:normalViewPr>
  <p:slideViewPr>
    <p:cSldViewPr>
      <p:cViewPr varScale="1">
        <p:scale>
          <a:sx n="103" d="100"/>
          <a:sy n="103" d="100"/>
        </p:scale>
        <p:origin x="-582" y="-90"/>
      </p:cViewPr>
      <p:guideLst>
        <p:guide orient="horz" pos="935"/>
        <p:guide orient="horz" pos="75"/>
        <p:guide pos="204"/>
        <p:guide pos="5536"/>
        <p:guide pos="43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397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C71F6C4E-83C6-4608-81E0-1F43C0D61751}" type="slidenum">
              <a:rPr lang="en-GB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115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FC72F518-197E-43DA-9E91-384C5A95F20B}" type="slidenum">
              <a:rPr lang="en-GB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265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F518-197E-43DA-9E91-384C5A95F20B}" type="slidenum">
              <a:rPr lang="en-GB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68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van de presentatie / 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BOSA\logo BOSA\BOSA_baseline_cmjn_transparent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5" y="5618909"/>
            <a:ext cx="2847919" cy="12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LOGOS .BE\rgb_basic_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44" y="6093296"/>
            <a:ext cx="704868" cy="66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BOSA\ppt\inspirations et bases\formes\BOSA_PPT_Calibri Light2.png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11B07D7-1B1C-4283-8B7C-C2AB727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6" y="531965"/>
            <a:ext cx="4885204" cy="5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DA691AB-22B9-4336-ACAD-76AE016C0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2780928"/>
            <a:ext cx="3168352" cy="15841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BE" dirty="0"/>
              <a:t>ONDERTITEL/SOUS-TITRE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39D8ED0-A4E8-4EAD-BD50-3A7AB15AC9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4437112"/>
            <a:ext cx="1944712" cy="100811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100" b="1" baseline="0">
                <a:solidFill>
                  <a:schemeClr val="bg1"/>
                </a:solidFill>
              </a:defRPr>
            </a:lvl1pPr>
          </a:lstStyle>
          <a:p>
            <a:pPr marL="10001"/>
            <a:r>
              <a:rPr lang="fr-BE" sz="1200" dirty="0" err="1">
                <a:latin typeface="+mn-lt"/>
                <a:cs typeface="Calibri"/>
              </a:rPr>
              <a:t>Datum</a:t>
            </a:r>
            <a:r>
              <a:rPr lang="fr-BE" sz="1200" dirty="0">
                <a:latin typeface="+mn-lt"/>
                <a:cs typeface="Calibri"/>
              </a:rPr>
              <a:t>/date</a:t>
            </a:r>
          </a:p>
          <a:p>
            <a:pPr marL="10001"/>
            <a:r>
              <a:rPr lang="fr-BE" sz="1200" dirty="0" err="1">
                <a:latin typeface="+mn-lt"/>
                <a:cs typeface="Calibri"/>
              </a:rPr>
              <a:t>Naam</a:t>
            </a:r>
            <a:r>
              <a:rPr lang="fr-BE" sz="1200" dirty="0">
                <a:latin typeface="+mn-lt"/>
                <a:cs typeface="Calibri"/>
              </a:rPr>
              <a:t>/nom</a:t>
            </a:r>
          </a:p>
          <a:p>
            <a:pPr marL="10001"/>
            <a:r>
              <a:rPr lang="fr-BE" sz="1200" dirty="0">
                <a:latin typeface="+mn-lt"/>
                <a:cs typeface="Calibri"/>
              </a:rPr>
              <a:t>DG – </a:t>
            </a:r>
            <a:r>
              <a:rPr lang="fr-BE" sz="1200" dirty="0" err="1">
                <a:latin typeface="+mn-lt"/>
                <a:cs typeface="Calibri"/>
              </a:rPr>
              <a:t>Dienst</a:t>
            </a:r>
            <a:r>
              <a:rPr lang="fr-BE" sz="1200" dirty="0">
                <a:latin typeface="+mn-lt"/>
                <a:cs typeface="Calibri"/>
              </a:rPr>
              <a:t>/Service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2543818-D1AF-4FD8-99BE-627D3AB351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7585" y="1052736"/>
            <a:ext cx="3096344" cy="158417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TITEL/TITRE</a:t>
            </a:r>
            <a:endParaRPr lang="fr-BE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230EA49-9AE7-44B8-B2B3-7602F7D5B7A4}"/>
              </a:ext>
            </a:extLst>
          </p:cNvPr>
          <p:cNvSpPr txBox="1"/>
          <p:nvPr/>
        </p:nvSpPr>
        <p:spPr bwMode="auto">
          <a:xfrm>
            <a:off x="3658340" y="5085184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/>
            <a:r>
              <a:rPr lang="hr-HR" sz="2000" dirty="0">
                <a:solidFill>
                  <a:schemeClr val="bg1"/>
                </a:solidFill>
                <a:latin typeface="+mn-lt"/>
              </a:rPr>
              <a:t>BOSA.be</a:t>
            </a:r>
          </a:p>
        </p:txBody>
      </p:sp>
    </p:spTree>
    <p:extLst>
      <p:ext uri="{BB962C8B-B14F-4D97-AF65-F5344CB8AC3E}">
        <p14:creationId xmlns:p14="http://schemas.microsoft.com/office/powerpoint/2010/main" val="368946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en uitleg / contenu et expl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491881" y="1268760"/>
            <a:ext cx="5040559" cy="496855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11560" y="1268760"/>
            <a:ext cx="2880320" cy="49685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8567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e titel en verticale tekst / titre horizontal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11560" y="1484784"/>
            <a:ext cx="7920879" cy="4824536"/>
          </a:xfrm>
          <a:prstGeom prst="rect">
            <a:avLst/>
          </a:prstGeom>
        </p:spPr>
        <p:txBody>
          <a:bodyPr vert="eaVert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/texte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2</a:t>
            </a:r>
          </a:p>
          <a:p>
            <a:pPr marL="1143000" marR="0" lvl="2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3</a:t>
            </a:r>
          </a:p>
          <a:p>
            <a:pPr marL="1600200" marR="0" lvl="3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4</a:t>
            </a: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5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611560" y="548680"/>
            <a:ext cx="7920880" cy="936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81392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verticale tekst / titre vertical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10375" y="620688"/>
            <a:ext cx="1722065" cy="5688632"/>
          </a:xfrm>
          <a:prstGeom prst="rect">
            <a:avLst/>
          </a:prstGeom>
        </p:spPr>
        <p:txBody>
          <a:bodyPr vert="eaVert"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11560" y="620688"/>
            <a:ext cx="6192688" cy="5688632"/>
          </a:xfrm>
          <a:prstGeom prst="rect">
            <a:avLst/>
          </a:prstGeom>
        </p:spPr>
        <p:txBody>
          <a:bodyPr vert="eaVert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/texte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2</a:t>
            </a:r>
          </a:p>
          <a:p>
            <a:pPr marL="1143000" marR="0" lvl="2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3</a:t>
            </a:r>
          </a:p>
          <a:p>
            <a:pPr marL="1600200" marR="0" lvl="3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4</a:t>
            </a: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5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8715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e + andere logo/présentation + autr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BOSA\logo BOSA\BOSA_baseline_cmjn_transparent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5" y="5618909"/>
            <a:ext cx="2847919" cy="12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LOGOS .BE\rgb_basic_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44" y="6093296"/>
            <a:ext cx="704868" cy="66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BOSA\ppt\inspirations et bases\formes\BOSA_PPT_Calibri Light2.png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11B07D7-1B1C-4283-8B7C-C2AB727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6" y="531965"/>
            <a:ext cx="4885204" cy="5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DA691AB-22B9-4336-ACAD-76AE016C0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2780928"/>
            <a:ext cx="3168352" cy="15841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BE" dirty="0"/>
              <a:t>ONDERTITEL/SOUS-TITRE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39D8ED0-A4E8-4EAD-BD50-3A7AB15AC9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4437112"/>
            <a:ext cx="1944712" cy="100811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100" b="1" baseline="0">
                <a:solidFill>
                  <a:schemeClr val="bg1"/>
                </a:solidFill>
              </a:defRPr>
            </a:lvl1pPr>
          </a:lstStyle>
          <a:p>
            <a:pPr marL="10001"/>
            <a:r>
              <a:rPr lang="fr-BE" sz="1200" dirty="0" err="1">
                <a:latin typeface="+mn-lt"/>
                <a:cs typeface="Calibri"/>
              </a:rPr>
              <a:t>Datum</a:t>
            </a:r>
            <a:r>
              <a:rPr lang="fr-BE" sz="1200" dirty="0">
                <a:latin typeface="+mn-lt"/>
                <a:cs typeface="Calibri"/>
              </a:rPr>
              <a:t>/date</a:t>
            </a:r>
          </a:p>
          <a:p>
            <a:pPr marL="10001"/>
            <a:r>
              <a:rPr lang="fr-BE" sz="1200" dirty="0" err="1">
                <a:latin typeface="+mn-lt"/>
                <a:cs typeface="Calibri"/>
              </a:rPr>
              <a:t>Naam</a:t>
            </a:r>
            <a:r>
              <a:rPr lang="fr-BE" sz="1200" dirty="0">
                <a:latin typeface="+mn-lt"/>
                <a:cs typeface="Calibri"/>
              </a:rPr>
              <a:t>/Nom</a:t>
            </a:r>
          </a:p>
          <a:p>
            <a:pPr marL="10001"/>
            <a:r>
              <a:rPr lang="fr-BE" sz="1200" dirty="0">
                <a:latin typeface="+mn-lt"/>
                <a:cs typeface="Calibri"/>
              </a:rPr>
              <a:t>DG – </a:t>
            </a:r>
            <a:r>
              <a:rPr lang="fr-BE" sz="1200" dirty="0" err="1">
                <a:latin typeface="+mn-lt"/>
                <a:cs typeface="Calibri"/>
              </a:rPr>
              <a:t>Dienst</a:t>
            </a:r>
            <a:r>
              <a:rPr lang="fr-BE" sz="1200" dirty="0">
                <a:latin typeface="+mn-lt"/>
                <a:cs typeface="Calibri"/>
              </a:rPr>
              <a:t>/Service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92543818-D1AF-4FD8-99BE-627D3AB351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7585" y="1052736"/>
            <a:ext cx="3096344" cy="158417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TITEL/TITRE</a:t>
            </a:r>
            <a:endParaRPr lang="fr-BE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230EA49-9AE7-44B8-B2B3-7602F7D5B7A4}"/>
              </a:ext>
            </a:extLst>
          </p:cNvPr>
          <p:cNvSpPr txBox="1"/>
          <p:nvPr/>
        </p:nvSpPr>
        <p:spPr bwMode="auto">
          <a:xfrm>
            <a:off x="3658340" y="5085184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/>
            <a:r>
              <a:rPr lang="hr-HR" sz="2000" dirty="0">
                <a:solidFill>
                  <a:schemeClr val="bg1"/>
                </a:solidFill>
                <a:latin typeface="+mn-lt"/>
              </a:rPr>
              <a:t>BOSA.be</a:t>
            </a:r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386BB87B-65E1-44F8-8D99-2C834F8383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00788" y="404813"/>
            <a:ext cx="2273300" cy="936625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/>
              <a:t>  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3109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/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4104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2 / sous-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71600" y="2420888"/>
            <a:ext cx="7200611" cy="72166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7735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en tekst / sous-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1268760"/>
            <a:ext cx="7704856" cy="49685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="" xmlns:a16="http://schemas.microsoft.com/office/drawing/2014/main" id="{064A8BF3-EB21-47BC-880C-9EEB4F09D8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21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  <p:sp>
        <p:nvSpPr>
          <p:cNvPr id="5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476672"/>
            <a:ext cx="7704856" cy="57606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9094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ksten / 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11560" y="1268760"/>
            <a:ext cx="3960440" cy="496855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268762"/>
            <a:ext cx="3960440" cy="496855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683754" y="547095"/>
            <a:ext cx="7704653" cy="73836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5124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 / 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11560" y="1268760"/>
            <a:ext cx="3960440" cy="50405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Ondertitel</a:t>
            </a:r>
            <a:r>
              <a:rPr lang="fr-FR" dirty="0"/>
              <a:t>/Sous-titre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0" y="1268760"/>
            <a:ext cx="3959423" cy="504054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Ondertitel</a:t>
            </a:r>
            <a:r>
              <a:rPr lang="fr-FR" dirty="0"/>
              <a:t>/Sous-titre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sz="half" idx="11" hasCustomPrompt="1"/>
          </p:nvPr>
        </p:nvSpPr>
        <p:spPr>
          <a:xfrm>
            <a:off x="611560" y="1772816"/>
            <a:ext cx="3960440" cy="446449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9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772816"/>
            <a:ext cx="3960440" cy="446449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4153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 /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17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04856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0" name="Espace réservé du numéro de diapositive 39"/>
          <p:cNvSpPr>
            <a:spLocks noGrp="1"/>
          </p:cNvSpPr>
          <p:nvPr>
            <p:ph type="sldNum" sz="quarter" idx="4"/>
          </p:nvPr>
        </p:nvSpPr>
        <p:spPr>
          <a:xfrm>
            <a:off x="8028384" y="6237312"/>
            <a:ext cx="827112" cy="36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83754" y="547095"/>
            <a:ext cx="7704653" cy="73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pic>
        <p:nvPicPr>
          <p:cNvPr id="2050" name="Picture 2" descr="S:\BOSA\ppt\inspirations et bases\formes\BOSA_PPT_Calibri Light3png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263" cy="106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83568" y="6237312"/>
            <a:ext cx="7344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FPS OF POLICY AND SUPPORT - DG Budget &amp; Policy Evaluation</a:t>
            </a:r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685" r:id="rId3"/>
    <p:sldLayoutId id="2147483745" r:id="rId4"/>
    <p:sldLayoutId id="2147483686" r:id="rId5"/>
    <p:sldLayoutId id="2147483744" r:id="rId6"/>
    <p:sldLayoutId id="2147483687" r:id="rId7"/>
    <p:sldLayoutId id="2147483688" r:id="rId8"/>
    <p:sldLayoutId id="2147483690" r:id="rId9"/>
    <p:sldLayoutId id="2147483691" r:id="rId10"/>
  </p:sldLayoutIdLst>
  <p:hf hdr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lnSpc>
          <a:spcPct val="150000"/>
        </a:lnSpc>
        <a:spcBef>
          <a:spcPct val="0"/>
        </a:spcBef>
        <a:spcAft>
          <a:spcPts val="0"/>
        </a:spcAft>
        <a:buNone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accent2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SzPct val="60000"/>
        <a:buFont typeface="Courier New" panose="02070309020205020404" pitchFamily="49" charset="0"/>
        <a:buChar char="o"/>
        <a:defRPr sz="2000">
          <a:solidFill>
            <a:schemeClr val="accent2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accent2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accent2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9"/>
          <p:cNvSpPr>
            <a:spLocks noGrp="1"/>
          </p:cNvSpPr>
          <p:nvPr>
            <p:ph type="sldNum" sz="quarter" idx="4"/>
          </p:nvPr>
        </p:nvSpPr>
        <p:spPr>
          <a:xfrm rot="5400000">
            <a:off x="-375518" y="5568206"/>
            <a:ext cx="16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6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3319" y="6138937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:\BOSA\ppt\inspirations et bases\formes\BOSA_PPT_Calibri Light3p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410916" y="-329821"/>
            <a:ext cx="403263" cy="106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04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atleen.seeuws@bosa.fgov.b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507C892-2085-4A47-9766-C10B06C0CF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r-HR" smtClean="0"/>
              <a:t>PEMPAL Armenija</a:t>
            </a:r>
          </a:p>
          <a:p>
            <a:endParaRPr lang="hr-H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8B9D571-4A80-4F5C-B6D8-0AC40657617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hr-HR" smtClean="0"/>
              <a:t>Sustav izvještavanja o unutarnjim kontrolama u javnom sektoru – Belgija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347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2</a:t>
            </a:fld>
            <a:endParaRPr lang="hr-H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r-HR" smtClean="0"/>
              <a:t>   </a:t>
            </a:r>
            <a:endParaRPr lang="hr-HR" alt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Izvještavanje o PIC-u – belgijska praksa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mtClean="0"/>
              <a:t>SAVEZNA JAVNA SLUŽBA ZA POLITIKU I POTPORU – GU za proračun i ocjenu politike</a:t>
            </a:r>
            <a:endParaRPr lang="hr-HR" dirty="0"/>
          </a:p>
        </p:txBody>
      </p:sp>
      <p:sp>
        <p:nvSpPr>
          <p:cNvPr id="7" name="Rounded Rectangle 6"/>
          <p:cNvSpPr/>
          <p:nvPr/>
        </p:nvSpPr>
        <p:spPr>
          <a:xfrm>
            <a:off x="4193958" y="1551497"/>
            <a:ext cx="183620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mtClean="0"/>
              <a:t>Vlada i/ili ministar</a:t>
            </a:r>
            <a:endParaRPr lang="hr-HR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157258" y="2771813"/>
            <a:ext cx="1512168" cy="633313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Revizorski </a:t>
            </a:r>
          </a:p>
          <a:p>
            <a:pPr algn="ctr"/>
            <a:r>
              <a:rPr lang="hr-HR" sz="1600" dirty="0" smtClean="0"/>
              <a:t>odbor</a:t>
            </a:r>
            <a:endParaRPr lang="hr-HR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1335596" y="2745771"/>
            <a:ext cx="1836204" cy="67411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Savezna revizorska služba</a:t>
            </a:r>
            <a:endParaRPr lang="hr-HR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3635896" y="5199248"/>
            <a:ext cx="1656184" cy="6176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Resorno ministarstvo B</a:t>
            </a:r>
            <a:endParaRPr lang="hr-HR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5796136" y="5200761"/>
            <a:ext cx="1618580" cy="6176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Resorno ministarstvo C</a:t>
            </a:r>
            <a:endParaRPr lang="hr-HR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1557620" y="5180309"/>
            <a:ext cx="1612196" cy="6176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Resorno ministarstvo A</a:t>
            </a:r>
            <a:endParaRPr lang="hr-HR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216496" y="4023184"/>
            <a:ext cx="872170" cy="523365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SHJ</a:t>
            </a:r>
            <a:endParaRPr lang="hr-HR" sz="1600" dirty="0"/>
          </a:p>
        </p:txBody>
      </p:sp>
      <p:cxnSp>
        <p:nvCxnSpPr>
          <p:cNvPr id="16" name="Straight Arrow Connector 15"/>
          <p:cNvCxnSpPr>
            <a:stCxn id="13" idx="0"/>
            <a:endCxn id="9" idx="2"/>
          </p:cNvCxnSpPr>
          <p:nvPr/>
        </p:nvCxnSpPr>
        <p:spPr>
          <a:xfrm flipV="1">
            <a:off x="2363718" y="3405126"/>
            <a:ext cx="4549624" cy="177518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0"/>
            <a:endCxn id="9" idx="2"/>
          </p:cNvCxnSpPr>
          <p:nvPr/>
        </p:nvCxnSpPr>
        <p:spPr>
          <a:xfrm flipV="1">
            <a:off x="4463988" y="3405126"/>
            <a:ext cx="2449354" cy="179412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  <a:endCxn id="9" idx="2"/>
          </p:cNvCxnSpPr>
          <p:nvPr/>
        </p:nvCxnSpPr>
        <p:spPr>
          <a:xfrm flipV="1">
            <a:off x="6605426" y="3405126"/>
            <a:ext cx="307916" cy="179563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171800" y="2867510"/>
            <a:ext cx="2985458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6966148" y="4126790"/>
            <a:ext cx="1362032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hr-HR" sz="1800" dirty="0" smtClean="0">
                <a:solidFill>
                  <a:srgbClr val="00B050"/>
                </a:solidFill>
              </a:rPr>
              <a:t>Godišnje izvješće o SUK-u</a:t>
            </a:r>
            <a:endParaRPr lang="hr-HR" sz="1800" dirty="0">
              <a:solidFill>
                <a:srgbClr val="00B050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>
            <a:off x="1191580" y="2790752"/>
            <a:ext cx="288032" cy="302610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4" name="Straight Arrow Connector 33"/>
          <p:cNvCxnSpPr>
            <a:stCxn id="10" idx="2"/>
            <a:endCxn id="13" idx="0"/>
          </p:cNvCxnSpPr>
          <p:nvPr/>
        </p:nvCxnSpPr>
        <p:spPr>
          <a:xfrm>
            <a:off x="2253698" y="3419885"/>
            <a:ext cx="110020" cy="1760424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" idx="2"/>
            <a:endCxn id="11" idx="0"/>
          </p:cNvCxnSpPr>
          <p:nvPr/>
        </p:nvCxnSpPr>
        <p:spPr>
          <a:xfrm>
            <a:off x="2253698" y="3419885"/>
            <a:ext cx="2210290" cy="1779363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0" idx="2"/>
            <a:endCxn id="12" idx="0"/>
          </p:cNvCxnSpPr>
          <p:nvPr/>
        </p:nvCxnSpPr>
        <p:spPr>
          <a:xfrm>
            <a:off x="2253698" y="3419885"/>
            <a:ext cx="4351728" cy="1780876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5492337" y="2282277"/>
            <a:ext cx="1222164" cy="926989"/>
          </a:xfrm>
          <a:prstGeom prst="arc">
            <a:avLst>
              <a:gd name="adj1" fmla="val 15561000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TextBox 43"/>
          <p:cNvSpPr txBox="1"/>
          <p:nvPr/>
        </p:nvSpPr>
        <p:spPr bwMode="auto">
          <a:xfrm>
            <a:off x="3245972" y="2867510"/>
            <a:ext cx="278419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rgbClr val="FF0000"/>
                </a:solidFill>
              </a:rPr>
              <a:t>Izvješće o revizorskom učinku</a:t>
            </a:r>
          </a:p>
          <a:p>
            <a:r>
              <a:rPr lang="hr-HR" sz="1600" dirty="0" smtClean="0">
                <a:solidFill>
                  <a:srgbClr val="FF0000"/>
                </a:solidFill>
              </a:rPr>
              <a:t>Izvješće o mišljenju za SUK</a:t>
            </a:r>
            <a:endParaRPr lang="hr-HR" sz="16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 bwMode="auto">
          <a:xfrm>
            <a:off x="1557620" y="4092921"/>
            <a:ext cx="186225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hr-HR" sz="1600" dirty="0" smtClean="0">
                <a:solidFill>
                  <a:srgbClr val="FF0000"/>
                </a:solidFill>
              </a:rPr>
              <a:t>Revizorska izvješća</a:t>
            </a:r>
            <a:endParaRPr lang="hr-HR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 bwMode="auto">
          <a:xfrm>
            <a:off x="6714501" y="1943723"/>
            <a:ext cx="219168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Svjetsko izvješće o sustavu unutarnjih kontrola 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58332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3</a:t>
            </a:fld>
            <a:endParaRPr lang="hr-H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1448781"/>
            <a:ext cx="7848889" cy="4968552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 smtClean="0"/>
              <a:t>Godišnje izvješće o revizorskim aktivnostima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/>
              <a:t>Služba za unutarnju reviziju             Revizorski odbor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/>
              <a:t>Pravni temelj kraljevski dekret (standardi IPPF)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/>
              <a:t>Na temelju revizijskih planova i naknadnih preporuka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/>
              <a:t>Evaluacija glavnog revizora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Globalno mišljenje o SUK-u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/>
              <a:t>Služba za unutarnju reviziju             </a:t>
            </a:r>
            <a:r>
              <a:rPr lang="hr-HR" dirty="0" smtClean="0">
                <a:sym typeface="Wingdings" panose="05000000000000000000" pitchFamily="2" charset="2"/>
              </a:rPr>
              <a:t>Revizorski odbor</a:t>
            </a:r>
            <a:r>
              <a:rPr lang="hr-HR" dirty="0" smtClean="0"/>
              <a:t>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Pravni temelj Kraljevski dekret (standardi IPPF)</a:t>
            </a:r>
            <a:r>
              <a:rPr lang="en-US" dirty="0" smtClean="0">
                <a:sym typeface="Wingdings" panose="05000000000000000000" pitchFamily="2" charset="2"/>
              </a:rPr>
              <a:t>	</a:t>
            </a:r>
            <a:r>
              <a:rPr lang="hr-HR" dirty="0" smtClean="0">
                <a:sym typeface="Wingdings" panose="05000000000000000000" pitchFamily="2" charset="2"/>
              </a:rPr>
              <a:t>       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Na temelju nalaza</a:t>
            </a:r>
            <a:r>
              <a:rPr lang="hr-HR" dirty="0" smtClean="0"/>
              <a:t>  </a:t>
            </a:r>
            <a:r>
              <a:rPr lang="hr-HR" dirty="0" smtClean="0">
                <a:sym typeface="Wingdings" panose="05000000000000000000" pitchFamily="2" charset="2"/>
              </a:rPr>
              <a:t>i revizorskih izvješća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Povratne informacije o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izvješćima za SUK-ove resornih ministarstava</a:t>
            </a:r>
            <a:endParaRPr lang="hr-HR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800" dirty="0" smtClean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Svjetsko izvješće o SUK-u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savezne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uprave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 Revizorski odbor</a:t>
            </a:r>
            <a:r>
              <a:rPr lang="hr-HR" dirty="0" smtClean="0"/>
              <a:t>              </a:t>
            </a:r>
            <a:r>
              <a:rPr lang="hr-HR" dirty="0" smtClean="0">
                <a:sym typeface="Wingdings" panose="05000000000000000000" pitchFamily="2" charset="2"/>
              </a:rPr>
              <a:t>Vlada</a:t>
            </a:r>
            <a:r>
              <a:rPr lang="hr-HR" dirty="0" smtClean="0"/>
              <a:t> </a:t>
            </a:r>
            <a:r>
              <a:rPr lang="hr-HR" dirty="0">
                <a:sym typeface="Wingdings" panose="05000000000000000000" pitchFamily="2" charset="2"/>
              </a:rPr>
              <a:t>i </a:t>
            </a:r>
            <a:r>
              <a:rPr lang="hr-HR" dirty="0" smtClean="0"/>
              <a:t>  </a:t>
            </a:r>
            <a:r>
              <a:rPr lang="hr-HR" dirty="0">
                <a:sym typeface="Wingdings" panose="05000000000000000000" pitchFamily="2" charset="2"/>
              </a:rPr>
              <a:t>nadležni ministri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Pravni temelj Kraljevski dekret (standardi IPPF)</a:t>
            </a:r>
            <a:r>
              <a:rPr lang="hr-HR" dirty="0" smtClean="0"/>
              <a:t> </a:t>
            </a:r>
            <a:endParaRPr lang="hr-HR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Na temelju svjetskog mišljenja o unutarnjoj reviziji i 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izvješća o SUK-u resornih ministarstava</a:t>
            </a:r>
            <a:r>
              <a:rPr lang="hr-HR" dirty="0" smtClean="0"/>
              <a:t> 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8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dirty="0" smtClean="0">
              <a:sym typeface="Wingdings" panose="05000000000000000000" pitchFamily="2" charset="2"/>
            </a:endParaRPr>
          </a:p>
          <a:p>
            <a:endParaRPr lang="hr-H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Izvješće o revizorskim aktivnostima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mtClean="0"/>
              <a:t>SAVEZNA JAVNA SLUŽBA ZA POLITIKU I POTPORU – GU za proračun i ocjenu politike</a:t>
            </a:r>
            <a:endParaRPr lang="hr-HR" dirty="0"/>
          </a:p>
        </p:txBody>
      </p:sp>
      <p:sp>
        <p:nvSpPr>
          <p:cNvPr id="6" name="Right Arrow 5"/>
          <p:cNvSpPr/>
          <p:nvPr/>
        </p:nvSpPr>
        <p:spPr>
          <a:xfrm>
            <a:off x="4067944" y="1938411"/>
            <a:ext cx="288032" cy="72008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ight Arrow 6"/>
          <p:cNvSpPr/>
          <p:nvPr/>
        </p:nvSpPr>
        <p:spPr>
          <a:xfrm>
            <a:off x="4067944" y="3431309"/>
            <a:ext cx="288032" cy="72008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ight Arrow 7"/>
          <p:cNvSpPr/>
          <p:nvPr/>
        </p:nvSpPr>
        <p:spPr>
          <a:xfrm>
            <a:off x="3300636" y="5013176"/>
            <a:ext cx="288032" cy="72008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191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4</a:t>
            </a:fld>
            <a:endParaRPr lang="hr-H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smtClean="0"/>
              <a:t>Koordinacija aktivnosti izvještavanja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smtClean="0"/>
              <a:t>Pružanje korisnih informacije o SUK-u revizorskoj službi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smtClean="0"/>
              <a:t>Smjernice o godišnjem izvještavanju o SUK-u resornim ministarstvima</a:t>
            </a:r>
            <a:endParaRPr lang="hr-HR" dirty="0" smtClean="0"/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smtClean="0"/>
              <a:t>Pregled zakonodavstva o izvještavanju o SUK-u   </a:t>
            </a:r>
          </a:p>
          <a:p>
            <a:pPr marL="457200" lvl="1" indent="0">
              <a:buNone/>
            </a:pPr>
            <a:endParaRPr lang="hr-HR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Metodološka podrška za aktivnosti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izvještavanja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Predlošci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Mreža unutarnjih kontrola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Projekt za integraciju izvještavanja SUK-a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i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mjerenja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zrelosti</a:t>
            </a:r>
            <a:endParaRPr lang="hr-HR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Naučene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lekcije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Korisno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i</a:t>
            </a:r>
            <a:r>
              <a:rPr lang="hr-HR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lako upotrebljivo</a:t>
            </a:r>
            <a:r>
              <a:rPr lang="hr-HR" smtClean="0"/>
              <a:t>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hr-HR" dirty="0" smtClean="0">
                <a:sym typeface="Wingdings" panose="05000000000000000000" pitchFamily="2" charset="2"/>
              </a:rPr>
              <a:t>Nije vježba zaokruživanja odgovora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dirty="0" smtClean="0">
              <a:sym typeface="Wingdings" panose="05000000000000000000" pitchFamily="2" charset="2"/>
            </a:endParaRPr>
          </a:p>
          <a:p>
            <a:endParaRPr lang="hr-H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Uloga SHJ-a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mtClean="0"/>
              <a:t>SAVEZNA JAVNA SLUŽBA ZA POLITIKU I POTPORU – GU za proračun i ocjenu politike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3187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507C892-2085-4A47-9766-C10B06C0CF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4437112"/>
            <a:ext cx="2304752" cy="1008112"/>
          </a:xfrm>
        </p:spPr>
        <p:txBody>
          <a:bodyPr>
            <a:normAutofit/>
          </a:bodyPr>
          <a:lstStyle/>
          <a:p>
            <a:r>
              <a:rPr lang="hr-HR" smtClean="0"/>
              <a:t>Informacije za kontakt:</a:t>
            </a:r>
          </a:p>
          <a:p>
            <a:r>
              <a:rPr lang="hr-HR" smtClean="0"/>
              <a:t>Katleen SEEUWS</a:t>
            </a:r>
          </a:p>
          <a:p>
            <a:r>
              <a:rPr lang="hr-HR" dirty="0" smtClean="0">
                <a:hlinkClick r:id="rId2"/>
              </a:rPr>
              <a:t>Katleen.seeuws@bosa.fgov.be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18B9D571-4A80-4F5C-B6D8-0AC4065761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1560" y="1268760"/>
            <a:ext cx="4464496" cy="2520280"/>
          </a:xfrm>
        </p:spPr>
        <p:txBody>
          <a:bodyPr/>
          <a:lstStyle/>
          <a:p>
            <a:pPr algn="ctr"/>
            <a:r>
              <a:rPr lang="hr-HR" sz="2800" i="1" dirty="0">
                <a:latin typeface="Arial" panose="020B0604020202020204" pitchFamily="34" charset="0"/>
              </a:rPr>
              <a:t>Izvještavanje </a:t>
            </a:r>
            <a:endParaRPr lang="hr-HR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sz="2800" i="1" dirty="0" smtClean="0">
                <a:latin typeface="Arial" panose="020B0604020202020204" pitchFamily="34" charset="0"/>
              </a:rPr>
              <a:t>služi kao podsjetnik </a:t>
            </a:r>
            <a:endParaRPr lang="hr-HR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sz="2800" i="1" dirty="0" smtClean="0">
                <a:latin typeface="Arial" panose="020B0604020202020204" pitchFamily="34" charset="0"/>
              </a:rPr>
              <a:t>da je sve uvijek kompliciranije </a:t>
            </a:r>
            <a:endParaRPr lang="hr-HR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sz="2800" i="1" dirty="0" smtClean="0">
                <a:latin typeface="Arial" panose="020B0604020202020204" pitchFamily="34" charset="0"/>
              </a:rPr>
              <a:t>nego što ste mislili. </a:t>
            </a:r>
            <a:endParaRPr lang="hr-HR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600" dirty="0" smtClean="0"/>
          </a:p>
          <a:p>
            <a:pPr algn="ctr"/>
            <a:r>
              <a:rPr lang="hr-HR" sz="1800" dirty="0" smtClean="0"/>
              <a:t>- John Jeremiah Sullivan -</a:t>
            </a:r>
            <a:r>
              <a:t/>
            </a:r>
            <a:br/>
            <a:endParaRPr lang="hr-H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699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_BOSA">
  <a:themeElements>
    <a:clrScheme name="BOSA">
      <a:dk1>
        <a:srgbClr val="008BAC"/>
      </a:dk1>
      <a:lt1>
        <a:srgbClr val="FFFFFF"/>
      </a:lt1>
      <a:dk2>
        <a:srgbClr val="008BAC"/>
      </a:dk2>
      <a:lt2>
        <a:srgbClr val="FFFFFF"/>
      </a:lt2>
      <a:accent1>
        <a:srgbClr val="564E49"/>
      </a:accent1>
      <a:accent2>
        <a:srgbClr val="3AAF9C"/>
      </a:accent2>
      <a:accent3>
        <a:srgbClr val="1A5066"/>
      </a:accent3>
      <a:accent4>
        <a:srgbClr val="1F9F45"/>
      </a:accent4>
      <a:accent5>
        <a:srgbClr val="F15A29"/>
      </a:accent5>
      <a:accent6>
        <a:srgbClr val="6B6F9B"/>
      </a:accent6>
      <a:hlink>
        <a:srgbClr val="00B0F0"/>
      </a:hlink>
      <a:folHlink>
        <a:srgbClr val="BFBFBF"/>
      </a:folHlink>
    </a:clrScheme>
    <a:fontScheme name="BOS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bg1"/>
        </a:solidFill>
        <a:ln w="9525">
          <a:noFill/>
          <a:miter lim="800000"/>
          <a:headEnd/>
          <a:tailEnd/>
        </a:ln>
      </a:spPr>
      <a:bodyPr>
        <a:spAutoFit/>
      </a:bodyPr>
      <a:lstStyle>
        <a:defPPr>
          <a:defRPr/>
        </a:defPPr>
      </a:lstStyle>
    </a:tx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EMPAL Brussels - PIC in Belgium - KS.potx" id="{BE98525D-B515-4F50-80F8-9DFEFC93725B}" vid="{377C4D92-4B66-4640-83AB-CCBD19E9F08A}"/>
    </a:ext>
  </a:extLst>
</a:theme>
</file>

<file path=ppt/theme/theme2.xml><?xml version="1.0" encoding="utf-8"?>
<a:theme xmlns:a="http://schemas.openxmlformats.org/drawingml/2006/main" name="Vertical tekst / texte vertical">
  <a:themeElements>
    <a:clrScheme name="SPF/FOD BOSA">
      <a:dk1>
        <a:srgbClr val="008BAC"/>
      </a:dk1>
      <a:lt1>
        <a:srgbClr val="FFFFFF"/>
      </a:lt1>
      <a:dk2>
        <a:srgbClr val="008BAC"/>
      </a:dk2>
      <a:lt2>
        <a:srgbClr val="FFFFFF"/>
      </a:lt2>
      <a:accent1>
        <a:srgbClr val="05CFFF"/>
      </a:accent1>
      <a:accent2>
        <a:srgbClr val="BFBFBF"/>
      </a:accent2>
      <a:accent3>
        <a:srgbClr val="237689"/>
      </a:accent3>
      <a:accent4>
        <a:srgbClr val="C9F553"/>
      </a:accent4>
      <a:accent5>
        <a:srgbClr val="FFB765"/>
      </a:accent5>
      <a:accent6>
        <a:srgbClr val="6E9308"/>
      </a:accent6>
      <a:hlink>
        <a:srgbClr val="00B0F0"/>
      </a:hlink>
      <a:folHlink>
        <a:srgbClr val="BFBFBF"/>
      </a:folHlink>
    </a:clrScheme>
    <a:fontScheme name="SPF/FOD BOSA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EMPAL Brussels - PIC in Belgium - KS.potx" id="{BE98525D-B515-4F50-80F8-9DFEFC93725B}" vid="{E3AC9935-01AC-49EA-88D3-C2D835A2E984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CCFF554FE108ED4CA2D8F1BBAF9176CE0006C9214E09BA074BB7E37F6A4E9B6134" ma:contentTypeVersion="6" ma:contentTypeDescription="BOSA PowerPoint document" ma:contentTypeScope="" ma:versionID="3a370e571f2f053828d4d5429d55131f">
  <xsd:schema xmlns:xsd="http://www.w3.org/2001/XMLSchema" xmlns:xs="http://www.w3.org/2001/XMLSchema" xmlns:p="http://schemas.microsoft.com/office/2006/metadata/properties" xmlns:ns2="9d918d12-8479-46a7-b622-cdc711860f27" targetNamespace="http://schemas.microsoft.com/office/2006/metadata/properties" ma:root="true" ma:fieldsID="2142941ce4ee8fd913801e45bc7cf3b7" ns2:_="">
    <xsd:import namespace="9d918d12-8479-46a7-b622-cdc711860f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18d12-8479-46a7-b622-cdc711860f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C34537-564A-4373-8E22-BC8681BBA2F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AB9CF31-7005-4ED9-83D4-F0C54E5EF3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918d12-8479-46a7-b622-cdc711860f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217EA1-550C-4FF8-A01B-1C591BA9281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7C8907B-7886-414A-B737-C07C5528920D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d918d12-8479-46a7-b622-cdc711860f27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PEMPAL Brussels - PIC in Belgium - KS</Template>
  <TotalTime>117</TotalTime>
  <Words>234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Template_BOSA</vt:lpstr>
      <vt:lpstr>Vertical tekst / texte vertical</vt:lpstr>
      <vt:lpstr>PowerPoint Presentation</vt:lpstr>
      <vt:lpstr>Izvještavanje o PIC-u – belgijska praksa</vt:lpstr>
      <vt:lpstr>Izvješće o revizorskim aktivnostima</vt:lpstr>
      <vt:lpstr>Uloga SHJ-a</vt:lpstr>
      <vt:lpstr>PowerPoint Presentation</vt:lpstr>
    </vt:vector>
  </TitlesOfParts>
  <Company>FOD Kanselarij / SPF Chancellerie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Seeuws Katleen</dc:creator>
  <cp:lastModifiedBy>Windows user</cp:lastModifiedBy>
  <cp:revision>17</cp:revision>
  <dcterms:created xsi:type="dcterms:W3CDTF">2018-05-04T09:30:12Z</dcterms:created>
  <dcterms:modified xsi:type="dcterms:W3CDTF">2018-05-08T09:04:59Z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0x010100CCFF554FE108ED4CA2D8F1BBAF9176CE0006C9214E09BA074BB7E37F6A4E9B6134</vt:lpwstr>
  </property>
</Properties>
</file>