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</p:sldMasterIdLst>
  <p:notesMasterIdLst>
    <p:notesMasterId r:id="rId7"/>
  </p:notesMasterIdLst>
  <p:handoutMasterIdLst>
    <p:handoutMasterId r:id="rId8"/>
  </p:handoutMasterIdLst>
  <p:sldIdLst>
    <p:sldId id="256" r:id="rId3"/>
    <p:sldId id="317" r:id="rId4"/>
    <p:sldId id="318" r:id="rId5"/>
    <p:sldId id="265" r:id="rId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880" userDrawn="1">
          <p15:clr>
            <a:srgbClr val="A4A3A4"/>
          </p15:clr>
        </p15:guide>
        <p15:guide id="2" pos="45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6BD"/>
    <a:srgbClr val="B3A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886" autoAdjust="0"/>
  </p:normalViewPr>
  <p:slideViewPr>
    <p:cSldViewPr snapToGrid="0">
      <p:cViewPr varScale="1">
        <p:scale>
          <a:sx n="112" d="100"/>
          <a:sy n="112" d="100"/>
        </p:scale>
        <p:origin x="-1632" y="-84"/>
      </p:cViewPr>
      <p:guideLst>
        <p:guide orient="horz" pos="2160"/>
        <p:guide pos="2880"/>
        <p:guide pos="4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1" dirty="0"/>
              <a:t>Jedinice unutarnje revizije u javnom sektoru</a:t>
            </a:r>
            <a:endParaRPr lang="hr-HR" sz="1100" b="1" i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519174041297935E-2"/>
          <c:y val="0.13773737373737377"/>
          <c:w val="0.94808259587020649"/>
          <c:h val="0.39740440643604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'[დიარამა - აუდიტის სუბიექტები.xlsx]Sheet2'!$B$5</c:f>
              <c:strCache>
                <c:ptCount val="1"/>
                <c:pt idx="0">
                  <c:v>Ministries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სუბიექტები.xlsx]Sheet2'!$C$5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0-A46D-43A0-BD7A-239A8E1C10CE}"/>
            </c:ext>
          </c:extLst>
        </c:ser>
        <c:ser>
          <c:idx val="1"/>
          <c:order val="1"/>
          <c:tx>
            <c:strRef>
              <c:f>'[დიარამა - აუდიტის სუბიექტები.xlsx]Sheet2'!$B$6</c:f>
              <c:strCache>
                <c:ptCount val="1"/>
                <c:pt idx="0">
                  <c:v>Local governments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სუბიექტები.xlsx]Sheet2'!$C$6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1-A46D-43A0-BD7A-239A8E1C10CE}"/>
            </c:ext>
          </c:extLst>
        </c:ser>
        <c:ser>
          <c:idx val="2"/>
          <c:order val="2"/>
          <c:tx>
            <c:strRef>
              <c:f>'[დიარამა - აუდიტის სუბიექტები.xlsx]Sheet2'!$B$7</c:f>
              <c:strCache>
                <c:ptCount val="1"/>
                <c:pt idx="0">
                  <c:v>LLC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სუბიექტები.xlsx]Sheet2'!$C$7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2-A46D-43A0-BD7A-239A8E1C10CE}"/>
            </c:ext>
          </c:extLst>
        </c:ser>
        <c:ser>
          <c:idx val="3"/>
          <c:order val="3"/>
          <c:tx>
            <c:strRef>
              <c:f>'[დიარამა - აუდიტის სუბიექტები.xlsx]Sheet2'!$B$8</c:f>
              <c:strCache>
                <c:ptCount val="1"/>
                <c:pt idx="0">
                  <c:v>LEPL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3-A46D-43A0-BD7A-239A8E1C10CE}"/>
            </c:ext>
          </c:extLst>
        </c:ser>
        <c:ser>
          <c:idx val="4"/>
          <c:order val="4"/>
          <c:tx>
            <c:strRef>
              <c:f>'[დიარამა - აუდიტის სუბიექტები.xlsx]Sheet2'!$B$9</c:f>
              <c:strCache>
                <c:ptCount val="1"/>
                <c:pt idx="0">
                  <c:v>Non-entrepreneurial Legal Entity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4-A46D-43A0-BD7A-239A8E1C10CE}"/>
            </c:ext>
          </c:extLst>
        </c:ser>
        <c:ser>
          <c:idx val="5"/>
          <c:order val="5"/>
          <c:tx>
            <c:strRef>
              <c:f>'[დიარამა - აუდიტის სუბიექტები.xlsx]Sheet2'!$B$10</c:f>
              <c:strCache>
                <c:ptCount val="1"/>
                <c:pt idx="0">
                  <c:v>Autonomous Republics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სუბიექტები.xlsx]Sheet2'!$C$10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5-A46D-43A0-BD7A-239A8E1C10CE}"/>
            </c:ext>
          </c:extLst>
        </c:ser>
        <c:ser>
          <c:idx val="6"/>
          <c:order val="6"/>
          <c:tx>
            <c:strRef>
              <c:f>'[დიარამა - აუდიტის სუბიექტები.xlsx]Sheet2'!$B$11</c:f>
              <c:strCache>
                <c:ptCount val="1"/>
                <c:pt idx="0">
                  <c:v>Universities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სუბიექტები.xlsx]Sheet2'!$C$11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mc="http://schemas.openxmlformats.org/markup-compatibility/2006" xmlns:a14="http://schemas.microsoft.com/office/drawing/2010/main" xmlns:p="http://schemas.openxmlformats.org/presentationml/2006/main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:c16r2="http://schemas.microsoft.com/office/drawing/2015/06/chart">
            <c:ext xmlns:c16="http://schemas.microsoft.com/office/drawing/2014/chart" uri="{C3380CC4-5D6E-409C-BE32-E72D297353CC}">
              <c16:uniqueId val="{00000006-A46D-43A0-BD7A-239A8E1C10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742016"/>
        <c:axId val="140747904"/>
      </c:barChart>
      <c:catAx>
        <c:axId val="14074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0747904"/>
        <c:crosses val="autoZero"/>
        <c:auto val="1"/>
        <c:lblAlgn val="ctr"/>
        <c:lblOffset val="100"/>
        <c:noMultiLvlLbl val="0"/>
      </c:catAx>
      <c:valAx>
        <c:axId val="140747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0742016"/>
        <c:crosses val="autoZero"/>
        <c:crossBetween val="between"/>
      </c:valAx>
      <c:spPr>
        <a:noFill/>
        <a:ln w="25400">
          <a:solidFill>
            <a:schemeClr val="bg1"/>
          </a:solidFill>
        </a:ln>
        <a:effectLst>
          <a:softEdge rad="0"/>
        </a:effectLst>
      </c:spPr>
    </c:plotArea>
    <c:legend>
      <c:legendPos val="b"/>
      <c:layout>
        <c:manualLayout>
          <c:xMode val="edge"/>
          <c:yMode val="edge"/>
          <c:x val="7.9098013380564269E-2"/>
          <c:y val="0.69911334866391128"/>
          <c:w val="0.78056460641534853"/>
          <c:h val="0.22135837219408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3" y="4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025AB-A2E0-4959-BCB4-7B04ED0D01C3}" type="datetimeFigureOut">
              <a:rPr lang="en-US" smtClean="0"/>
              <a:t>5/29/2018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83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3" y="9429783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FF080-385E-4F38-A2CA-ADC9164FB770}" type="slidenum">
              <a:rPr lang="en-US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8366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BDE991-AD97-46AB-BC70-FD814C308559}" type="datetimeFigureOut">
              <a:rPr lang="en-US"/>
              <a:t>5/29/2018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5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5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2F047D-DD44-4168-9C31-1378372E9BDB}" type="slidenum">
              <a:rPr lang="en-US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51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F047D-DD44-4168-9C31-1378372E9BDB}" type="slidenum">
              <a:rPr lang="en-US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35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885EA-BD90-4509-A4C2-CB5EA604CD52}" type="slidenum">
              <a:rPr lang="en-AU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764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F047D-DD44-4168-9C31-1378372E9BDB}" type="slidenum">
              <a:rPr lang="en-US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691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5781-88DF-4E9E-A44C-5E601AF4AADC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5/29/2018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D:\giuli.chkuaseli\Desktop\Harmonisation\logoebi da PPT\Pictur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81" y="6096000"/>
            <a:ext cx="599281" cy="5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9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8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5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6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F9FF-DC76-402D-BE19-AB9BAA84ECC8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5/29/2018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D:\giuli.chkuaseli\Desktop\Harmonisation\logoebi da PPT\Pictur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81" y="6096000"/>
            <a:ext cx="599281" cy="5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88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6781800" cy="9906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54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F02E-C30C-4ADA-99E5-7D5CE9BDE079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5/29/2018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26" name="Picture 2" descr="D:\giuli.chkuaseli\Desktop\Harmonisation\logoebi da PPT\Pictur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81" y="6096000"/>
            <a:ext cx="599281" cy="5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8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1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0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2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14CACAE-596C-4ACC-A6EC-E701AFF3EE9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5/29/2018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1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86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6B77-0380-48DE-B6E2-8125137638EA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37AA-F750-4490-9D8F-A0EB2CC6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f.g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08205" y="5678157"/>
            <a:ext cx="5109023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hr-HR" sz="1400" b="1" i="1" dirty="0" smtClean="0"/>
              <a:t>11. – 14. lipnja, Armenija</a:t>
            </a:r>
          </a:p>
          <a:p>
            <a:pPr algn="ctr"/>
            <a:r>
              <a:rPr lang="hr-HR" sz="1400" b="1" i="1" dirty="0" smtClean="0"/>
              <a:t>2018.</a:t>
            </a:r>
            <a:r>
              <a:rPr lang="hr-HR" smtClean="0"/>
              <a:t> </a:t>
            </a:r>
            <a:endParaRPr lang="hr-HR" sz="1400" b="1" i="1" dirty="0" smtClean="0"/>
          </a:p>
        </p:txBody>
      </p:sp>
      <p:pic>
        <p:nvPicPr>
          <p:cNvPr id="5" name="Picture 4" descr="http://www.mof.ge/m/i/mof_logo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4"/>
          <a:stretch/>
        </p:blipFill>
        <p:spPr bwMode="auto">
          <a:xfrm>
            <a:off x="372531" y="5020732"/>
            <a:ext cx="1024469" cy="99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irma.gelantia\Desktop\20171215_164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2" y="0"/>
            <a:ext cx="7721601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0379" y="3428998"/>
            <a:ext cx="573580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b="1" dirty="0" smtClean="0"/>
              <a:t>Odjel za unutarnje kontrole u javnom sektoru</a:t>
            </a:r>
          </a:p>
          <a:p>
            <a:pPr algn="ctr"/>
            <a:r>
              <a:rPr lang="hr-HR" sz="2800" b="1" dirty="0" smtClean="0"/>
              <a:t>MF GRUZIJE</a:t>
            </a:r>
          </a:p>
          <a:p>
            <a:pPr algn="ctr"/>
            <a:r>
              <a:rPr lang="hr-HR" sz="2800" b="1" u="sng" dirty="0" smtClean="0"/>
              <a:t>Sakartvelo</a:t>
            </a:r>
          </a:p>
          <a:p>
            <a:pPr algn="ctr"/>
            <a:endParaRPr lang="hr-HR" sz="2800" b="1" u="sng" dirty="0" smtClean="0"/>
          </a:p>
          <a:p>
            <a:pPr algn="ctr"/>
            <a:r>
              <a:rPr lang="hr-HR" b="1" dirty="0" smtClean="0"/>
              <a:t>Irma Gelantia-Akhvlediani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526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55914" y="528653"/>
            <a:ext cx="7238998" cy="46416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i="1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762" y="512393"/>
            <a:ext cx="906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Praksa izvještavanja o unutarnjim financijskim kontrolama u javnom sektoru (PIFC-u) </a:t>
            </a:r>
            <a:r>
              <a:rPr lang="hr-HR" dirty="0" smtClean="0"/>
              <a:t>u </a:t>
            </a:r>
            <a:r>
              <a:rPr lang="hr-HR" dirty="0" smtClean="0"/>
              <a:t>Gruziji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804333" y="1193786"/>
            <a:ext cx="74905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Na čemu se temelji godišnji izvještaj: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Gruzijski zakon o PIFC-u objavljuje tko treba poslati godišnji izvještaj SHJ-u; </a:t>
            </a:r>
            <a:endParaRPr lang="hr-H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i="1" dirty="0"/>
              <a:t>Sva ministarstva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i="1" dirty="0"/>
              <a:t>Autonomne republike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i="1" dirty="0"/>
              <a:t>Pravni subjekti javnog prava</a:t>
            </a:r>
          </a:p>
          <a:p>
            <a:pPr lvl="1"/>
            <a:endParaRPr lang="hr-HR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hr-HR" sz="2000" i="1" dirty="0">
                <a:solidFill>
                  <a:srgbClr val="FF0000"/>
                </a:solidFill>
              </a:rPr>
              <a:t>Lokalne vlasti</a:t>
            </a:r>
          </a:p>
          <a:p>
            <a:endParaRPr lang="hr-HR" i="1" dirty="0">
              <a:solidFill>
                <a:srgbClr val="FF0000"/>
              </a:solidFill>
            </a:endParaRPr>
          </a:p>
          <a:p>
            <a:r>
              <a:rPr lang="hr-HR" i="1" dirty="0">
                <a:solidFill>
                  <a:srgbClr val="FF0000"/>
                </a:solidFill>
              </a:rPr>
              <a:t>Koga zanima godišnji izvještaj?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 smtClean="0"/>
              <a:t>Rukovodstvo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 smtClean="0"/>
              <a:t>VRI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 smtClean="0"/>
              <a:t>Kabinet ministara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 smtClean="0"/>
              <a:t>Parlament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 smtClean="0"/>
              <a:t>Donatorske organizacije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 smtClean="0"/>
              <a:t>Misije za pregled EU-a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 smtClean="0"/>
              <a:t>Civilno društvo, nevladine udruge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40244" y="6246813"/>
            <a:ext cx="762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HR" sz="1000" b="1" i="1" dirty="0"/>
              <a:t>Irma Gelantia-Akhvlediani </a:t>
            </a:r>
          </a:p>
          <a:p>
            <a:pPr algn="r"/>
            <a:r>
              <a:rPr lang="hr-HR" sz="1000" b="1" i="1" dirty="0" smtClean="0"/>
              <a:t>Zamjenica voditelja Odjela za unutarnje kontrole u javnom sektoru</a:t>
            </a:r>
            <a:r>
              <a:rPr lang="hr-HR" smtClean="0"/>
              <a:t> </a:t>
            </a:r>
            <a:endParaRPr lang="hr-HR" sz="1000" b="1" i="1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932711"/>
              </p:ext>
            </p:extLst>
          </p:nvPr>
        </p:nvGraphicFramePr>
        <p:xfrm>
          <a:off x="4346421" y="2912532"/>
          <a:ext cx="4348845" cy="266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59861" y="4758275"/>
            <a:ext cx="151553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800" dirty="0" smtClean="0"/>
              <a:t>Ministarstva</a:t>
            </a:r>
          </a:p>
          <a:p>
            <a:r>
              <a:rPr lang="hr-HR" sz="800" dirty="0" smtClean="0"/>
              <a:t>D.O.O.</a:t>
            </a:r>
          </a:p>
          <a:p>
            <a:endParaRPr lang="hr-HR" sz="200" dirty="0" smtClean="0"/>
          </a:p>
          <a:p>
            <a:r>
              <a:rPr lang="hr-HR" sz="800" dirty="0" smtClean="0"/>
              <a:t>Pravna osoba koja nije poduzeće</a:t>
            </a:r>
          </a:p>
          <a:p>
            <a:endParaRPr lang="hr-HR" sz="200" dirty="0"/>
          </a:p>
          <a:p>
            <a:r>
              <a:rPr lang="hr-HR" sz="800" dirty="0" smtClean="0"/>
              <a:t>Sveučilišta</a:t>
            </a:r>
            <a:endParaRPr lang="hr-HR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6522972" y="4758275"/>
            <a:ext cx="151553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800" dirty="0" smtClean="0"/>
              <a:t>Lokalne vlasti</a:t>
            </a:r>
          </a:p>
          <a:p>
            <a:endParaRPr lang="hr-HR" sz="200" dirty="0" smtClean="0"/>
          </a:p>
          <a:p>
            <a:r>
              <a:rPr lang="hr-HR" sz="800" dirty="0" smtClean="0"/>
              <a:t>Pravne osobe javnog prava</a:t>
            </a:r>
          </a:p>
          <a:p>
            <a:endParaRPr lang="hr-HR" sz="200" dirty="0" smtClean="0"/>
          </a:p>
          <a:p>
            <a:r>
              <a:rPr lang="hr-HR" sz="800" dirty="0" smtClean="0"/>
              <a:t>Autonomne republike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37561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294" y="509346"/>
            <a:ext cx="556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mtClean="0"/>
              <a:t>Praksa izvještavanja o unutarnjim financijskim kontrolama u javnom sektoru (PIFC-u) u Gruziji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872067" y="1151459"/>
            <a:ext cx="74506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Kako SHJ radi na konsolidiranom godišnjem izvještaju?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/>
              <a:t>Preporučeni obrasci za godišnje izvještaje – čista kvaliteta izvještaja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 smtClean="0"/>
              <a:t>Online upitnici – uz potrebnu dokumentaciju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i="1" dirty="0" smtClean="0"/>
              <a:t>Razgovori s jedinicama za unutarnju reviziju u njihovu radnom okruženju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i="1" dirty="0"/>
          </a:p>
          <a:p>
            <a:r>
              <a:rPr lang="hr-HR" i="1" dirty="0" smtClean="0">
                <a:solidFill>
                  <a:srgbClr val="FF0000"/>
                </a:solidFill>
              </a:rPr>
              <a:t>Na temelju toga SHJ je pripremio:</a:t>
            </a:r>
          </a:p>
          <a:p>
            <a:r>
              <a:rPr lang="hr-HR" i="1" dirty="0" smtClean="0"/>
              <a:t>Statistiku</a:t>
            </a:r>
          </a:p>
          <a:p>
            <a:r>
              <a:rPr lang="hr-HR" i="1" dirty="0" smtClean="0"/>
              <a:t>Planirane u usporedbi s provedenim angažmanima</a:t>
            </a:r>
          </a:p>
          <a:p>
            <a:r>
              <a:rPr lang="hr-HR" i="1" dirty="0" smtClean="0"/>
              <a:t>Institucionalni razvoj unutarnje revizije</a:t>
            </a:r>
          </a:p>
          <a:p>
            <a:r>
              <a:rPr lang="hr-HR" i="1" dirty="0" smtClean="0"/>
              <a:t>Preporuke – izdane u usporedbi s provedenima</a:t>
            </a:r>
          </a:p>
          <a:p>
            <a:endParaRPr lang="hr-HR" i="1" dirty="0"/>
          </a:p>
          <a:p>
            <a:r>
              <a:rPr lang="hr-HR" i="1" dirty="0" smtClean="0">
                <a:solidFill>
                  <a:srgbClr val="FF0000"/>
                </a:solidFill>
              </a:rPr>
              <a:t>Izazovi</a:t>
            </a:r>
            <a:r>
              <a:rPr lang="hr-HR" i="1" dirty="0" smtClean="0">
                <a:solidFill>
                  <a:srgbClr val="FF0000"/>
                </a:solidFill>
              </a:rPr>
              <a:t>:</a:t>
            </a:r>
            <a:endParaRPr lang="hr-HR" b="1" i="1" u="sng" dirty="0" smtClean="0"/>
          </a:p>
          <a:p>
            <a:r>
              <a:rPr lang="hr-HR" b="1" i="1" u="sng" dirty="0" smtClean="0"/>
              <a:t>Kako izračunati „dodavanje vrijednosti organizaciji” u jedinicama za unutarnju reviziju?</a:t>
            </a:r>
          </a:p>
          <a:p>
            <a:r>
              <a:rPr lang="hr-HR" b="1" i="1" u="sng" dirty="0" smtClean="0"/>
              <a:t>Koji je iznos proračuna obuhvaćen angažmanima unutarnje revizije?</a:t>
            </a:r>
            <a:endParaRPr lang="hr-HR" b="1" i="1" u="sng" dirty="0"/>
          </a:p>
          <a:p>
            <a:r>
              <a:rPr lang="hr-HR" b="1" i="1" u="sng" dirty="0"/>
              <a:t>Kako bi trebalo postupiti s rukovoditeljima koji ne provedu preporuke unutarnje kontrole?</a:t>
            </a:r>
            <a:endParaRPr lang="hr-HR" b="1" i="1" u="sng" dirty="0" smtClean="0"/>
          </a:p>
          <a:p>
            <a:r>
              <a:rPr lang="hr-HR" b="1" i="1" u="sng" dirty="0" smtClean="0"/>
              <a:t>Kako osloboditi unutarnju kontrolu ispekcije?</a:t>
            </a:r>
          </a:p>
          <a:p>
            <a:r>
              <a:rPr lang="hr-HR" dirty="0" smtClean="0"/>
              <a:t> 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740244" y="6246813"/>
            <a:ext cx="762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HR" sz="1000" b="1" i="1" dirty="0"/>
              <a:t>Irma Gelantia-Akhvlediani </a:t>
            </a:r>
            <a:endParaRPr lang="hr-HR" sz="1000" b="1" i="1" dirty="0" smtClean="0"/>
          </a:p>
          <a:p>
            <a:pPr algn="r"/>
            <a:r>
              <a:rPr lang="hr-HR" sz="1000" b="1" i="1" dirty="0" smtClean="0"/>
              <a:t>Zamjenica voditelja Odjela za unutarnje kontrole u javnom sektoru</a:t>
            </a:r>
            <a:endParaRPr lang="hr-HR" sz="1000" b="1" i="1" dirty="0"/>
          </a:p>
          <a:p>
            <a:pPr algn="r"/>
            <a:endParaRPr lang="hr-HR" sz="1000" b="1" i="1" dirty="0" smtClean="0"/>
          </a:p>
          <a:p>
            <a:pPr algn="r"/>
            <a:endParaRPr lang="hr-HR" sz="1000" b="1" i="1" dirty="0"/>
          </a:p>
        </p:txBody>
      </p:sp>
    </p:spTree>
    <p:extLst>
      <p:ext uri="{BB962C8B-B14F-4D97-AF65-F5344CB8AC3E}">
        <p14:creationId xmlns:p14="http://schemas.microsoft.com/office/powerpoint/2010/main" val="187037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Картинки по запросу foto question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740244" y="6246813"/>
            <a:ext cx="762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HR" sz="1000" b="1" i="1" dirty="0" smtClean="0"/>
              <a:t>Irma Gelantia-Akhvlediani</a:t>
            </a:r>
          </a:p>
          <a:p>
            <a:pPr algn="r"/>
            <a:r>
              <a:rPr lang="hr-HR" sz="1000" b="1" i="1" dirty="0" smtClean="0"/>
              <a:t>Zamjenica voditelja Odjela za unutarnje kontrole u javnom sektoru</a:t>
            </a:r>
            <a:endParaRPr lang="hr-HR" sz="1000" b="1" i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87844" y="965201"/>
            <a:ext cx="7772400" cy="225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400" b="1" dirty="0">
                <a:solidFill>
                  <a:schemeClr val="tx1"/>
                </a:solidFill>
              </a:rPr>
              <a:t>Hvala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02180" y="3217334"/>
            <a:ext cx="7772400" cy="2396066"/>
          </a:xfrm>
        </p:spPr>
        <p:txBody>
          <a:bodyPr>
            <a:normAutofit fontScale="90000"/>
          </a:bodyPr>
          <a:lstStyle/>
          <a:p>
            <a:r>
              <a:rPr lang="hr-HR" sz="2000" b="1" dirty="0">
                <a:solidFill>
                  <a:schemeClr val="tx1"/>
                </a:solidFill>
                <a:latin typeface="+mn-lt"/>
              </a:rPr>
              <a:t>Irma Gelantia-Akhvlediani</a:t>
            </a:r>
            <a:r>
              <a:t/>
            </a:r>
            <a:br/>
            <a:r>
              <a:rPr lang="hr-HR" sz="2000" b="1" dirty="0">
                <a:solidFill>
                  <a:schemeClr val="tx1"/>
                </a:solidFill>
                <a:latin typeface="+mn-lt"/>
              </a:rPr>
              <a:t>SHJ</a:t>
            </a:r>
            <a:r>
              <a:t/>
            </a:r>
            <a:br/>
            <a:r>
              <a:rPr lang="hr-HR" sz="2000" b="1" dirty="0">
                <a:solidFill>
                  <a:schemeClr val="tx1"/>
                </a:solidFill>
                <a:latin typeface="+mn-lt"/>
              </a:rPr>
              <a:t>i.gelantia@mof.ge </a:t>
            </a:r>
            <a:r>
              <a:t/>
            </a:r>
            <a:br/>
            <a:r>
              <a:rPr lang="hr-HR" sz="2000" b="1" dirty="0">
                <a:solidFill>
                  <a:schemeClr val="tx1"/>
                </a:solidFill>
                <a:latin typeface="+mn-lt"/>
              </a:rPr>
              <a:t>+995 591 100 825</a:t>
            </a:r>
            <a:r>
              <a:t/>
            </a:r>
            <a:br/>
            <a:r>
              <a:t/>
            </a:r>
            <a:br/>
            <a:r>
              <a:rPr lang="hr-HR" sz="2000" b="1" dirty="0">
                <a:solidFill>
                  <a:schemeClr val="tx1"/>
                </a:solidFill>
                <a:latin typeface="+mn-lt"/>
              </a:rPr>
              <a:t>www.pifc.gov.ge </a:t>
            </a:r>
            <a:r>
              <a:t/>
            </a:r>
            <a:br/>
            <a:r>
              <a:rPr lang="hr-HR" sz="2000" b="1" dirty="0">
                <a:solidFill>
                  <a:srgbClr val="0070C0"/>
                </a:solidFill>
                <a:latin typeface="+mn-lt"/>
                <a:hlinkClick r:id="rId3"/>
              </a:rPr>
              <a:t>www.mof.ge</a:t>
            </a:r>
            <a:r>
              <a:rPr lang="hr-HR" smtClean="0"/>
              <a:t> </a:t>
            </a:r>
            <a:endParaRPr lang="hr-HR" sz="2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16371</TotalTime>
  <Words>256</Words>
  <Application>Microsoft Office PowerPoint</Application>
  <PresentationFormat>On-screen Show (4:3)</PresentationFormat>
  <Paragraphs>65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NewsPrint</vt:lpstr>
      <vt:lpstr>Custom Design</vt:lpstr>
      <vt:lpstr>PowerPoint Presentation</vt:lpstr>
      <vt:lpstr>PowerPoint Presentation</vt:lpstr>
      <vt:lpstr>PowerPoint Presentation</vt:lpstr>
      <vt:lpstr>Irma Gelantia-Akhvlediani SHJ i.gelantia@mof.ge  +995 591 100 825  www.pifc.gov.ge  www.mof.ge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Gelantia-Akhvlediani</dc:creator>
  <cp:lastModifiedBy>Assia Barić</cp:lastModifiedBy>
  <cp:revision>306</cp:revision>
  <cp:lastPrinted>2018-05-18T07:55:03Z</cp:lastPrinted>
  <dcterms:created xsi:type="dcterms:W3CDTF">2014-09-16T21:37:25Z</dcterms:created>
  <dcterms:modified xsi:type="dcterms:W3CDTF">2018-05-29T11:36:18Z</dcterms:modified>
</cp:coreProperties>
</file>