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</p:sldMasterIdLst>
  <p:notesMasterIdLst>
    <p:notesMasterId r:id="rId7"/>
  </p:notesMasterIdLst>
  <p:handoutMasterIdLst>
    <p:handoutMasterId r:id="rId8"/>
  </p:handoutMasterIdLst>
  <p:sldIdLst>
    <p:sldId id="256" r:id="rId3"/>
    <p:sldId id="317" r:id="rId4"/>
    <p:sldId id="318" r:id="rId5"/>
    <p:sldId id="265" r:id="rId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pos="45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6BD"/>
    <a:srgbClr val="B3A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886" autoAdjust="0"/>
  </p:normalViewPr>
  <p:slideViewPr>
    <p:cSldViewPr snapToGrid="0">
      <p:cViewPr varScale="1">
        <p:scale>
          <a:sx n="112" d="100"/>
          <a:sy n="112" d="100"/>
        </p:scale>
        <p:origin x="-1620" y="-84"/>
      </p:cViewPr>
      <p:guideLst>
        <p:guide orient="horz" pos="2160"/>
        <p:guide pos="2880"/>
        <p:guide pos="4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1" dirty="0"/>
              <a:t>Internal</a:t>
            </a:r>
            <a:r>
              <a:rPr lang="en-US" sz="1100" b="1" i="1" baseline="0" dirty="0"/>
              <a:t> audit Units in Public Sector</a:t>
            </a:r>
            <a:endParaRPr lang="en-US" sz="1100" b="1" i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519174041297935E-2"/>
          <c:y val="0.13773737373737377"/>
          <c:w val="0.94808259587020649"/>
          <c:h val="0.39740440643604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'[დიარამა - აუდიტის სუბიექტები.xlsx]Sheet2'!$B$5</c:f>
              <c:strCache>
                <c:ptCount val="1"/>
                <c:pt idx="0">
                  <c:v>Ministries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სუბიექტები.xlsx]Sheet2'!$C$5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6D-43A0-BD7A-239A8E1C10CE}"/>
            </c:ext>
          </c:extLst>
        </c:ser>
        <c:ser>
          <c:idx val="1"/>
          <c:order val="1"/>
          <c:tx>
            <c:strRef>
              <c:f>'[დიარამა - აუდიტის სუბიექტები.xlsx]Sheet2'!$B$6</c:f>
              <c:strCache>
                <c:ptCount val="1"/>
                <c:pt idx="0">
                  <c:v>Local governments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სუბიექტები.xlsx]Sheet2'!$C$6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6D-43A0-BD7A-239A8E1C10CE}"/>
            </c:ext>
          </c:extLst>
        </c:ser>
        <c:ser>
          <c:idx val="2"/>
          <c:order val="2"/>
          <c:tx>
            <c:strRef>
              <c:f>'[დიარამა - აუდიტის სუბიექტები.xlsx]Sheet2'!$B$7</c:f>
              <c:strCache>
                <c:ptCount val="1"/>
                <c:pt idx="0">
                  <c:v>LLC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სუბიექტები.xlsx]Sheet2'!$C$7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6D-43A0-BD7A-239A8E1C10CE}"/>
            </c:ext>
          </c:extLst>
        </c:ser>
        <c:ser>
          <c:idx val="3"/>
          <c:order val="3"/>
          <c:tx>
            <c:strRef>
              <c:f>'[დიარამა - აუდიტის სუბიექტები.xlsx]Sheet2'!$B$8</c:f>
              <c:strCache>
                <c:ptCount val="1"/>
                <c:pt idx="0">
                  <c:v>LEPL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6D-43A0-BD7A-239A8E1C10CE}"/>
            </c:ext>
          </c:extLst>
        </c:ser>
        <c:ser>
          <c:idx val="4"/>
          <c:order val="4"/>
          <c:tx>
            <c:strRef>
              <c:f>'[დიარამა - აუდიტის სუბიექტები.xlsx]Sheet2'!$B$9</c:f>
              <c:strCache>
                <c:ptCount val="1"/>
                <c:pt idx="0">
                  <c:v>Non-entrepreneurial Legal Entity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6D-43A0-BD7A-239A8E1C10CE}"/>
            </c:ext>
          </c:extLst>
        </c:ser>
        <c:ser>
          <c:idx val="5"/>
          <c:order val="5"/>
          <c:tx>
            <c:strRef>
              <c:f>'[დიარამა - აუდიტის სუბიექტები.xlsx]Sheet2'!$B$10</c:f>
              <c:strCache>
                <c:ptCount val="1"/>
                <c:pt idx="0">
                  <c:v>Autonomous Republics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სუბიექტები.xlsx]Sheet2'!$C$10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46D-43A0-BD7A-239A8E1C10CE}"/>
            </c:ext>
          </c:extLst>
        </c:ser>
        <c:ser>
          <c:idx val="6"/>
          <c:order val="6"/>
          <c:tx>
            <c:strRef>
              <c:f>'[დიარამა - აუდიტის სუბიექტები.xlsx]Sheet2'!$B$11</c:f>
              <c:strCache>
                <c:ptCount val="1"/>
                <c:pt idx="0">
                  <c:v>Universities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სუბიექტები.xlsx]Sheet2'!$C$11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46D-43A0-BD7A-239A8E1C10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3286784"/>
        <c:axId val="236206848"/>
      </c:barChart>
      <c:catAx>
        <c:axId val="30328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206848"/>
        <c:crosses val="autoZero"/>
        <c:auto val="1"/>
        <c:lblAlgn val="ctr"/>
        <c:lblOffset val="100"/>
        <c:noMultiLvlLbl val="0"/>
      </c:catAx>
      <c:valAx>
        <c:axId val="2362068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03286784"/>
        <c:crosses val="autoZero"/>
        <c:crossBetween val="between"/>
      </c:valAx>
      <c:spPr>
        <a:noFill/>
        <a:ln w="25400">
          <a:solidFill>
            <a:schemeClr val="bg1"/>
          </a:solidFill>
        </a:ln>
        <a:effectLst>
          <a:softEdge rad="0"/>
        </a:effectLst>
      </c:spPr>
    </c:plotArea>
    <c:legend>
      <c:legendPos val="b"/>
      <c:layout>
        <c:manualLayout>
          <c:xMode val="edge"/>
          <c:yMode val="edge"/>
          <c:x val="7.9098013380564269E-2"/>
          <c:y val="0.69911334866391128"/>
          <c:w val="0.78056460641534853"/>
          <c:h val="0.22135837219408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3" y="4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025AB-A2E0-4959-BCB4-7B04ED0D01C3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83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3" y="9429783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FF080-385E-4F38-A2CA-ADC9164F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66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BDE991-AD97-46AB-BC70-FD814C308559}" type="datetimeFigureOut">
              <a:rPr lang="en-US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5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5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2F047D-DD44-4168-9C31-1378372E9BD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1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F047D-DD44-4168-9C31-1378372E9B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5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885EA-BD90-4509-A4C2-CB5EA604CD5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764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F047D-DD44-4168-9C31-1378372E9BD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1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5781-88DF-4E9E-A44C-5E601AF4AADC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5/18/2018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D:\giuli.chkuaseli\Desktop\Harmonisation\logoebi da PPT\Pictur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81" y="6096000"/>
            <a:ext cx="599281" cy="5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9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8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5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6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F9FF-DC76-402D-BE19-AB9BAA84ECC8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5/18/2018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D:\giuli.chkuaseli\Desktop\Harmonisation\logoebi da PPT\Pictur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81" y="6096000"/>
            <a:ext cx="599281" cy="5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88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6781800" cy="9906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54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F02E-C30C-4ADA-99E5-7D5CE9BDE079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5/18/2018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26" name="Picture 2" descr="D:\giuli.chkuaseli\Desktop\Harmonisation\logoebi da PPT\Pictur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81" y="6096000"/>
            <a:ext cx="599281" cy="5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8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1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0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2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14CACAE-596C-4ACC-A6EC-E701AFF3EE9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5/18/2018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1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86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6B77-0380-48DE-B6E2-8125137638EA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.eliashvili@mof.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of.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08205" y="5678157"/>
            <a:ext cx="5109023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400" b="1" i="1" dirty="0" smtClean="0"/>
              <a:t>11-14  June, Armenia</a:t>
            </a:r>
            <a:endParaRPr lang="en-US" sz="1400" b="1" i="1" dirty="0" smtClean="0"/>
          </a:p>
          <a:p>
            <a:pPr algn="ctr"/>
            <a:r>
              <a:rPr lang="en-US" sz="1400" b="1" i="1" dirty="0" smtClean="0"/>
              <a:t>201</a:t>
            </a:r>
            <a:r>
              <a:rPr lang="en-US" sz="1400" b="1" i="1" dirty="0"/>
              <a:t>8</a:t>
            </a:r>
            <a:r>
              <a:rPr lang="en-US" sz="1400" b="1" i="1" dirty="0" smtClean="0"/>
              <a:t> </a:t>
            </a:r>
            <a:endParaRPr lang="ka-GE" sz="1400" b="1" i="1" dirty="0" smtClean="0"/>
          </a:p>
        </p:txBody>
      </p:sp>
      <p:pic>
        <p:nvPicPr>
          <p:cNvPr id="5" name="Picture 4" descr="http://www.mof.ge/m/i/mof_logo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4"/>
          <a:stretch/>
        </p:blipFill>
        <p:spPr bwMode="auto">
          <a:xfrm>
            <a:off x="372531" y="5020732"/>
            <a:ext cx="1024469" cy="99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irma.gelantia\Desktop\20171215_164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2" y="0"/>
            <a:ext cx="7721601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0379" y="3428998"/>
            <a:ext cx="573580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Public Internal Control Department</a:t>
            </a:r>
          </a:p>
          <a:p>
            <a:pPr algn="ctr"/>
            <a:r>
              <a:rPr lang="en-US" sz="2800" b="1" dirty="0" smtClean="0"/>
              <a:t>MOF of GEORGIA</a:t>
            </a:r>
          </a:p>
          <a:p>
            <a:pPr algn="ctr"/>
            <a:r>
              <a:rPr lang="en-US" sz="2800" b="1" u="sng" dirty="0" err="1" smtClean="0"/>
              <a:t>Sakartvelo</a:t>
            </a:r>
            <a:endParaRPr lang="en-US" sz="2800" b="1" u="sng" dirty="0" smtClean="0"/>
          </a:p>
          <a:p>
            <a:pPr algn="ctr"/>
            <a:endParaRPr lang="en-US" sz="2800" b="1" u="sng" dirty="0" smtClean="0"/>
          </a:p>
          <a:p>
            <a:pPr algn="ctr"/>
            <a:r>
              <a:rPr lang="en-US" b="1" dirty="0" smtClean="0"/>
              <a:t>Irma Gelantia-Akhvlediani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6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55914" y="528653"/>
            <a:ext cx="7238998" cy="46416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i="1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5293" y="508673"/>
            <a:ext cx="556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PIFC Annual reporting Practice in Georgian Public Sector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4333" y="1193786"/>
            <a:ext cx="74905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What is the Annual report based 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Georgia </a:t>
            </a:r>
            <a:r>
              <a:rPr lang="en-US" sz="2000" dirty="0"/>
              <a:t>Law on </a:t>
            </a:r>
            <a:r>
              <a:rPr lang="en-US" sz="2000" dirty="0" smtClean="0"/>
              <a:t>PIFC declares who are to send annual reports to the CHU; 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/>
              <a:t>All ministries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/>
              <a:t>Autonomies republics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/>
              <a:t>Legal Entities of Public law</a:t>
            </a:r>
          </a:p>
          <a:p>
            <a:pPr lvl="1"/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i="1" dirty="0">
                <a:solidFill>
                  <a:srgbClr val="FF0000"/>
                </a:solidFill>
              </a:rPr>
              <a:t>Local Governments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Who is interested in Annual </a:t>
            </a:r>
            <a:r>
              <a:rPr lang="en-US" i="1" dirty="0" smtClean="0">
                <a:solidFill>
                  <a:srgbClr val="FF0000"/>
                </a:solidFill>
              </a:rPr>
              <a:t>report?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Cabinet of Ministers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Parliament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Donor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EU review 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Civil society, NGOs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40244" y="6246813"/>
            <a:ext cx="762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i="1" dirty="0"/>
              <a:t>Irma </a:t>
            </a:r>
            <a:r>
              <a:rPr lang="en-US" sz="1000" b="1" i="1" dirty="0" smtClean="0"/>
              <a:t>Gelantia-Akhvlediani </a:t>
            </a:r>
          </a:p>
          <a:p>
            <a:pPr algn="r"/>
            <a:r>
              <a:rPr lang="en-US" sz="1000" b="1" i="1" dirty="0" smtClean="0"/>
              <a:t>Deputy </a:t>
            </a:r>
            <a:r>
              <a:rPr lang="en-US" sz="1000" b="1" i="1" dirty="0"/>
              <a:t>Head of the Public Internal Control </a:t>
            </a:r>
            <a:r>
              <a:rPr lang="en-US" sz="1000" b="1" i="1" dirty="0" smtClean="0"/>
              <a:t>Department</a:t>
            </a:r>
            <a:r>
              <a:rPr lang="en-US" sz="1000" b="1" i="1" dirty="0" smtClean="0"/>
              <a:t> </a:t>
            </a:r>
            <a:endParaRPr lang="en-US" sz="1000" b="1" i="1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932711"/>
              </p:ext>
            </p:extLst>
          </p:nvPr>
        </p:nvGraphicFramePr>
        <p:xfrm>
          <a:off x="4346421" y="2912532"/>
          <a:ext cx="4348845" cy="266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61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5293" y="508673"/>
            <a:ext cx="556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PIFC Annual reporting Practice in Georgian Public Sector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2067" y="1151459"/>
            <a:ext cx="74506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How</a:t>
            </a:r>
            <a:r>
              <a:rPr lang="en-US" dirty="0" smtClean="0"/>
              <a:t> </a:t>
            </a:r>
            <a:r>
              <a:rPr lang="en-US" i="1" dirty="0">
                <a:solidFill>
                  <a:srgbClr val="FF0000"/>
                </a:solidFill>
              </a:rPr>
              <a:t>CHU</a:t>
            </a:r>
            <a:r>
              <a:rPr lang="en-US" dirty="0" smtClean="0"/>
              <a:t> </a:t>
            </a:r>
            <a:r>
              <a:rPr lang="en-US" i="1" dirty="0">
                <a:solidFill>
                  <a:srgbClr val="FF0000"/>
                </a:solidFill>
              </a:rPr>
              <a:t>wor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i="1" dirty="0">
                <a:solidFill>
                  <a:srgbClr val="FF0000"/>
                </a:solidFill>
              </a:rPr>
              <a:t>on</a:t>
            </a:r>
            <a:r>
              <a:rPr lang="en-US" dirty="0" smtClean="0"/>
              <a:t> </a:t>
            </a:r>
            <a:r>
              <a:rPr lang="en-US" i="1" dirty="0">
                <a:solidFill>
                  <a:srgbClr val="FF0000"/>
                </a:solidFill>
              </a:rPr>
              <a:t>Consolidated</a:t>
            </a:r>
            <a:r>
              <a:rPr lang="en-US" dirty="0" smtClean="0"/>
              <a:t> </a:t>
            </a:r>
            <a:r>
              <a:rPr lang="en-US" i="1" dirty="0">
                <a:solidFill>
                  <a:srgbClr val="FF0000"/>
                </a:solidFill>
              </a:rPr>
              <a:t>Annul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report?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Recommended forms for annual </a:t>
            </a:r>
            <a:r>
              <a:rPr lang="en-US" i="1" dirty="0" smtClean="0"/>
              <a:t>reports – pure quality of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Online questionnaires – with required documentations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Interviews with IAUs </a:t>
            </a:r>
            <a:r>
              <a:rPr lang="en-US" i="1" dirty="0"/>
              <a:t>i</a:t>
            </a:r>
            <a:r>
              <a:rPr lang="en-US" i="1" dirty="0" smtClean="0"/>
              <a:t>n their working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r>
              <a:rPr lang="en-US" i="1" dirty="0" smtClean="0">
                <a:solidFill>
                  <a:srgbClr val="FF0000"/>
                </a:solidFill>
              </a:rPr>
              <a:t>Based on this CHU prepared:</a:t>
            </a:r>
          </a:p>
          <a:p>
            <a:r>
              <a:rPr lang="en-US" i="1" dirty="0" smtClean="0"/>
              <a:t>Statistics</a:t>
            </a:r>
          </a:p>
          <a:p>
            <a:r>
              <a:rPr lang="en-US" i="1" dirty="0" smtClean="0"/>
              <a:t>Planed VS Conducted engagements</a:t>
            </a:r>
          </a:p>
          <a:p>
            <a:r>
              <a:rPr lang="en-US" i="1" dirty="0" smtClean="0"/>
              <a:t>Institutional development of IA</a:t>
            </a:r>
          </a:p>
          <a:p>
            <a:r>
              <a:rPr lang="en-US" i="1" dirty="0" smtClean="0"/>
              <a:t>Recommendations -  given VS fulfilled</a:t>
            </a:r>
          </a:p>
          <a:p>
            <a:endParaRPr lang="en-US" i="1" dirty="0"/>
          </a:p>
          <a:p>
            <a:r>
              <a:rPr lang="en-US" i="1" dirty="0" smtClean="0">
                <a:solidFill>
                  <a:srgbClr val="FF0000"/>
                </a:solidFill>
              </a:rPr>
              <a:t>Challenges: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b="1" i="1" u="sng" dirty="0" smtClean="0"/>
          </a:p>
          <a:p>
            <a:r>
              <a:rPr lang="en-US" b="1" i="1" u="sng" dirty="0" smtClean="0"/>
              <a:t>How to count “Add value to the organization” by IAUs?</a:t>
            </a:r>
          </a:p>
          <a:p>
            <a:r>
              <a:rPr lang="en-US" b="1" i="1" u="sng" dirty="0" smtClean="0"/>
              <a:t>What amount of Budget is covered by Internal audit engagements?</a:t>
            </a:r>
            <a:endParaRPr lang="en-US" b="1" i="1" u="sng" dirty="0"/>
          </a:p>
          <a:p>
            <a:r>
              <a:rPr lang="en-US" b="1" i="1" u="sng" dirty="0"/>
              <a:t>W</a:t>
            </a:r>
            <a:r>
              <a:rPr lang="en-US" b="1" i="1" u="sng" dirty="0" smtClean="0"/>
              <a:t>hat </a:t>
            </a:r>
            <a:r>
              <a:rPr lang="en-US" b="1" i="1" u="sng" dirty="0"/>
              <a:t>should be done </a:t>
            </a:r>
            <a:r>
              <a:rPr lang="en-US" b="1" i="1" u="sng" dirty="0" smtClean="0"/>
              <a:t>with managers who do not implement recommendation given </a:t>
            </a:r>
            <a:r>
              <a:rPr lang="en-US" b="1" i="1" u="sng" dirty="0"/>
              <a:t>by </a:t>
            </a:r>
            <a:r>
              <a:rPr lang="en-US" b="1" i="1" u="sng" dirty="0" smtClean="0"/>
              <a:t>IA</a:t>
            </a:r>
            <a:r>
              <a:rPr lang="en-US" b="1" i="1" u="sng" dirty="0"/>
              <a:t>?</a:t>
            </a:r>
            <a:endParaRPr lang="en-US" b="1" i="1" u="sng" dirty="0" smtClean="0"/>
          </a:p>
          <a:p>
            <a:r>
              <a:rPr lang="en-US" b="1" i="1" u="sng" dirty="0" smtClean="0"/>
              <a:t>How to free IA from Inspection?</a:t>
            </a:r>
          </a:p>
          <a:p>
            <a:r>
              <a:rPr lang="en-US" b="1" i="1" u="sng" dirty="0" smtClean="0"/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740244" y="6246813"/>
            <a:ext cx="762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i="1" dirty="0"/>
              <a:t>Irma Gelantia-Akhvlediani </a:t>
            </a:r>
            <a:endParaRPr lang="en-US" sz="1000" b="1" i="1" dirty="0" smtClean="0"/>
          </a:p>
          <a:p>
            <a:pPr algn="r"/>
            <a:r>
              <a:rPr lang="en-US" sz="1000" b="1" i="1" dirty="0" smtClean="0"/>
              <a:t>Deputy </a:t>
            </a:r>
            <a:r>
              <a:rPr lang="en-US" sz="1000" b="1" i="1" dirty="0"/>
              <a:t>Head of the Public Internal Control </a:t>
            </a:r>
            <a:r>
              <a:rPr lang="en-US" sz="1000" b="1" i="1" dirty="0" smtClean="0"/>
              <a:t>Department</a:t>
            </a:r>
            <a:endParaRPr lang="en-US" sz="1000" b="1" i="1" dirty="0"/>
          </a:p>
          <a:p>
            <a:pPr algn="r"/>
            <a:endParaRPr lang="en-US" sz="1000" b="1" i="1" dirty="0" smtClean="0"/>
          </a:p>
          <a:p>
            <a:pPr algn="r"/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187037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Картинки по запросу foto question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740244" y="6246813"/>
            <a:ext cx="762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i="1" dirty="0" smtClean="0"/>
              <a:t>Irma Gelantia-Akhvlediani</a:t>
            </a:r>
          </a:p>
          <a:p>
            <a:pPr algn="r"/>
            <a:r>
              <a:rPr lang="en-US" sz="1000" b="1" i="1" dirty="0" smtClean="0"/>
              <a:t>Deputy Head of the Public Internal Control Department</a:t>
            </a:r>
            <a:endParaRPr lang="en-US" sz="1000" b="1" i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87844" y="965201"/>
            <a:ext cx="7772400" cy="225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Thank you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02180" y="3217334"/>
            <a:ext cx="7772400" cy="2396066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Irma gelantia-akhvlediani</a:t>
            </a:r>
            <a:r>
              <a:rPr lang="de-DE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de-DE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DE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</a:t>
            </a:r>
            <a:r>
              <a:rPr lang="en-US" sz="1600" b="1" dirty="0">
                <a:solidFill>
                  <a:schemeClr val="tx1"/>
                </a:solidFill>
                <a:hlinkClick r:id="rId3"/>
              </a:rPr>
              <a:t/>
            </a:r>
            <a:br>
              <a:rPr lang="en-US" sz="1600" b="1" dirty="0">
                <a:solidFill>
                  <a:schemeClr val="tx1"/>
                </a:solidFill>
                <a:hlinkClick r:id="rId3"/>
              </a:rPr>
            </a:b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i.gelantia@mof.ge 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+995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591 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825</a:t>
            </a:r>
            <a:b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a-GE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ka-GE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www.pifc.gov.ge </a:t>
            </a:r>
            <a:b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000" b="1" dirty="0">
                <a:solidFill>
                  <a:srgbClr val="0070C0"/>
                </a:solidFill>
                <a:latin typeface="+mn-lt"/>
                <a:ea typeface="+mn-ea"/>
                <a:cs typeface="+mn-cs"/>
                <a:hlinkClick r:id="rId4"/>
              </a:rPr>
              <a:t>www.mof.ge</a:t>
            </a:r>
            <a:r>
              <a:rPr lang="en-US" sz="2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endParaRPr lang="en-US" sz="2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16364</TotalTime>
  <Words>230</Words>
  <Application>Microsoft Office PowerPoint</Application>
  <PresentationFormat>On-screen Show (4:3)</PresentationFormat>
  <Paragraphs>55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NewsPrint</vt:lpstr>
      <vt:lpstr>Custom Design</vt:lpstr>
      <vt:lpstr>PowerPoint Presentation</vt:lpstr>
      <vt:lpstr>PowerPoint Presentation</vt:lpstr>
      <vt:lpstr>PowerPoint Presentation</vt:lpstr>
      <vt:lpstr>Irma gelantia-akhvlediani CHU i.gelantia@mof.ge  +995 591 100 825  www.pifc.gov.ge  www.mof.ge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Gelantia-Akhvlediani</dc:creator>
  <cp:lastModifiedBy>Irma Gelantia-Akhvlediani</cp:lastModifiedBy>
  <cp:revision>304</cp:revision>
  <cp:lastPrinted>2018-05-18T07:55:03Z</cp:lastPrinted>
  <dcterms:created xsi:type="dcterms:W3CDTF">2014-09-16T21:37:25Z</dcterms:created>
  <dcterms:modified xsi:type="dcterms:W3CDTF">2018-05-28T14:58:38Z</dcterms:modified>
</cp:coreProperties>
</file>