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</p:sldMasterIdLst>
  <p:notesMasterIdLst>
    <p:notesMasterId r:id="rId7"/>
  </p:notesMasterIdLst>
  <p:handoutMasterIdLst>
    <p:handoutMasterId r:id="rId8"/>
  </p:handoutMasterIdLst>
  <p:sldIdLst>
    <p:sldId id="256" r:id="rId3"/>
    <p:sldId id="317" r:id="rId4"/>
    <p:sldId id="318" r:id="rId5"/>
    <p:sldId id="265" r:id="rId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pos="451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6BD"/>
    <a:srgbClr val="B3A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4" autoAdjust="0"/>
    <p:restoredTop sz="95886" autoAdjust="0"/>
  </p:normalViewPr>
  <p:slideViewPr>
    <p:cSldViewPr snapToGrid="0">
      <p:cViewPr varScale="1">
        <p:scale>
          <a:sx n="48" d="100"/>
          <a:sy n="48" d="100"/>
        </p:scale>
        <p:origin x="583" y="17"/>
      </p:cViewPr>
      <p:guideLst>
        <p:guide pos="2880"/>
        <p:guide pos="4512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i="1" dirty="0" smtClean="0"/>
              <a:t>Группы внутреннего аудита в государственном секторе</a:t>
            </a:r>
            <a:endParaRPr lang="en-US" sz="1100" b="1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519174041297935E-2"/>
          <c:y val="0.13773737373737377"/>
          <c:w val="0.94808259587020649"/>
          <c:h val="0.39740440643604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'[დიარამა - აუდიტის სუბიექტები.xlsx]Sheet2'!$B$5</c:f>
              <c:strCache>
                <c:ptCount val="1"/>
                <c:pt idx="0">
                  <c:v>Ministries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სუბიექტები.xlsx]Sheet2'!$C$5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6D-43A0-BD7A-239A8E1C10CE}"/>
            </c:ext>
          </c:extLst>
        </c:ser>
        <c:ser>
          <c:idx val="1"/>
          <c:order val="1"/>
          <c:tx>
            <c:strRef>
              <c:f>'[დიარამა - აუდიტის სუბიექტები.xlsx]Sheet2'!$B$6</c:f>
              <c:strCache>
                <c:ptCount val="1"/>
                <c:pt idx="0">
                  <c:v>Local governments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სუბიექტები.xlsx]Sheet2'!$C$6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46D-43A0-BD7A-239A8E1C10CE}"/>
            </c:ext>
          </c:extLst>
        </c:ser>
        <c:ser>
          <c:idx val="2"/>
          <c:order val="2"/>
          <c:tx>
            <c:strRef>
              <c:f>'[დიარამა - აუდიტის სუბიექტები.xlsx]Sheet2'!$B$7</c:f>
              <c:strCache>
                <c:ptCount val="1"/>
                <c:pt idx="0">
                  <c:v>LLC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46D-43A0-BD7A-239A8E1C10CE}"/>
            </c:ext>
          </c:extLst>
        </c:ser>
        <c:ser>
          <c:idx val="3"/>
          <c:order val="3"/>
          <c:tx>
            <c:strRef>
              <c:f>'[დიარამა - აუდიტის სუბიექტები.xlsx]Sheet2'!$B$8</c:f>
              <c:strCache>
                <c:ptCount val="1"/>
                <c:pt idx="0">
                  <c:v>LEPL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D-43A0-BD7A-239A8E1C10CE}"/>
            </c:ext>
          </c:extLst>
        </c:ser>
        <c:ser>
          <c:idx val="4"/>
          <c:order val="4"/>
          <c:tx>
            <c:strRef>
              <c:f>'[დიარამა - აუდიტის სუბიექტები.xlsx]Sheet2'!$B$9</c:f>
              <c:strCache>
                <c:ptCount val="1"/>
                <c:pt idx="0">
                  <c:v>Non-entrepreneurial Legal Entity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6D-43A0-BD7A-239A8E1C10CE}"/>
            </c:ext>
          </c:extLst>
        </c:ser>
        <c:ser>
          <c:idx val="5"/>
          <c:order val="5"/>
          <c:tx>
            <c:strRef>
              <c:f>'[დიარამა - აუდიტის სუბიექტები.xlsx]Sheet2'!$B$10</c:f>
              <c:strCache>
                <c:ptCount val="1"/>
                <c:pt idx="0">
                  <c:v>Autonomous Republics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სუბიექტები.xlsx]Sheet2'!$C$10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6D-43A0-BD7A-239A8E1C10CE}"/>
            </c:ext>
          </c:extLst>
        </c:ser>
        <c:ser>
          <c:idx val="6"/>
          <c:order val="6"/>
          <c:tx>
            <c:strRef>
              <c:f>'[დიარამა - აუდიტის სუბიექტები.xlsx]Sheet2'!$B$11</c:f>
              <c:strCache>
                <c:ptCount val="1"/>
                <c:pt idx="0">
                  <c:v>Universities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'[დიარამა - აუდიტის სუბიექტები.xlsx]Sheet2'!$C$11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6D-43A0-BD7A-239A8E1C1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0911632"/>
        <c:axId val="290912808"/>
      </c:barChart>
      <c:catAx>
        <c:axId val="29091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912808"/>
        <c:crosses val="autoZero"/>
        <c:auto val="1"/>
        <c:lblAlgn val="ctr"/>
        <c:lblOffset val="100"/>
        <c:noMultiLvlLbl val="0"/>
      </c:catAx>
      <c:valAx>
        <c:axId val="2909128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90911632"/>
        <c:crosses val="autoZero"/>
        <c:crossBetween val="between"/>
      </c:valAx>
      <c:spPr>
        <a:noFill/>
        <a:ln w="25400">
          <a:solidFill>
            <a:schemeClr val="bg1"/>
          </a:solidFill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7.9098013380564269E-2"/>
          <c:y val="0.69911334866391128"/>
          <c:w val="0.78056460641534853"/>
          <c:h val="0.22135837219408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3" y="4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025AB-A2E0-4959-BCB4-7B04ED0D01C3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8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3" y="9429783"/>
            <a:ext cx="2946275" cy="498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FF080-385E-4F38-A2CA-ADC9164FB7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6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BDE991-AD97-46AB-BC70-FD814C308559}" type="datetimeFigureOut">
              <a:rPr lang="en-US"/>
              <a:t>5/29/2018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5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5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F047D-DD44-4168-9C31-1378372E9BDB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047D-DD44-4168-9C31-1378372E9BD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5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885EA-BD90-4509-A4C2-CB5EA604CD5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764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F047D-DD44-4168-9C31-1378372E9BDB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1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5781-88DF-4E9E-A44C-5E601AF4AADC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49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5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6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F9FF-DC76-402D-BE19-AB9BAA84ECC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488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6781800" cy="99060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5F02E-C30C-4ADA-99E5-7D5CE9BDE07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1026" name="Picture 2" descr="D:\giuli.chkuaseli\Desktop\Harmonisation\logoebi da PPT\Picture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881" y="6096000"/>
            <a:ext cx="599281" cy="54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8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0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2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14CACAE-596C-4ACC-A6EC-E701AFF3EE9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5/29/2018</a:t>
            </a:fld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D6B77-0380-48DE-B6E2-8125137638EA}" type="datetimeFigureOut">
              <a:rPr lang="en-US" smtClean="0"/>
              <a:t>5/29/2018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637AA-F750-4490-9D8F-A0EB2CC66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4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n.eliashvili@mof.g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of.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08205" y="5678157"/>
            <a:ext cx="5109023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1400" b="1" i="1" dirty="0" smtClean="0"/>
              <a:t>11-14  </a:t>
            </a:r>
            <a:r>
              <a:rPr lang="ru-RU" sz="1400" b="1" i="1" dirty="0" smtClean="0"/>
              <a:t>июня, Армения</a:t>
            </a:r>
            <a:endParaRPr lang="ru-RU" sz="1400" b="1" i="1" dirty="0" smtClean="0"/>
          </a:p>
          <a:p>
            <a:pPr algn="ctr"/>
            <a:r>
              <a:rPr lang="ru-RU" sz="1400" b="1" i="1" dirty="0" smtClean="0"/>
              <a:t>2018 г.</a:t>
            </a:r>
            <a:endParaRPr lang="ru-RU" sz="1400" b="1" i="1" dirty="0" smtClean="0"/>
          </a:p>
        </p:txBody>
      </p:sp>
      <p:pic>
        <p:nvPicPr>
          <p:cNvPr id="5" name="Picture 4" descr="http://www.mof.ge/m/i/mof_logo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84"/>
          <a:stretch/>
        </p:blipFill>
        <p:spPr bwMode="auto">
          <a:xfrm>
            <a:off x="372531" y="5020732"/>
            <a:ext cx="1024469" cy="9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irma.gelantia\Desktop\20171215_164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2" y="0"/>
            <a:ext cx="772160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25" y="3428998"/>
            <a:ext cx="898072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Департамент государственного внутреннего контроля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Министерство финансов ГРУЗИИ</a:t>
            </a:r>
          </a:p>
          <a:p>
            <a:pPr algn="ctr"/>
            <a:r>
              <a:rPr lang="ru-RU" sz="2800" b="1" u="sng" dirty="0" smtClean="0"/>
              <a:t>Сакартвело</a:t>
            </a:r>
          </a:p>
          <a:p>
            <a:pPr algn="ctr"/>
            <a:endParaRPr lang="ru-RU" sz="2800" b="1" u="sng" dirty="0" smtClean="0"/>
          </a:p>
          <a:p>
            <a:pPr algn="ctr"/>
            <a:r>
              <a:rPr lang="ru-RU" b="1" dirty="0" smtClean="0"/>
              <a:t>Ирма Джелантия</a:t>
            </a:r>
            <a:r>
              <a:rPr lang="ru-RU" b="1" dirty="0" smtClean="0"/>
              <a:t>-Ахвледиани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6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55914" y="528653"/>
            <a:ext cx="7238998" cy="46416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i="1" dirty="0">
              <a:ln w="0">
                <a:solidFill>
                  <a:schemeClr val="accent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895" y="508673"/>
            <a:ext cx="709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Практика годовой отчетности PIFC в государственном секторе Грузии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4333" y="1185319"/>
            <a:ext cx="749057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На чем основан годовой отчет: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Закон Грузии о PIFC устанавливает, кто должен направлять годовые отчеты в CHU;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Все министерства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Автономные республики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Юридические лица публичного права</a:t>
            </a:r>
          </a:p>
          <a:p>
            <a:pPr lvl="1"/>
            <a:endParaRPr lang="ru-RU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ru-RU" sz="2000" i="1" dirty="0" smtClean="0">
                <a:solidFill>
                  <a:srgbClr val="FF0000"/>
                </a:solidFill>
              </a:rPr>
              <a:t>Местные органы власти</a:t>
            </a: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Кто заинтересован в годовом отчете?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Руководство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SAI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Кабинет министров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Парламент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Донорские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Обзорные миссии 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Гражданское общество, НПО</a:t>
            </a:r>
            <a:endParaRPr lang="ru-RU" i="1" dirty="0" smtClean="0"/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740244" y="6238346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i="1" dirty="0" smtClean="0"/>
              <a:t>Ирма Джелантия-Ахвледиани</a:t>
            </a:r>
          </a:p>
          <a:p>
            <a:pPr algn="r"/>
            <a:r>
              <a:rPr lang="ru-RU" sz="1000" b="1" i="1" dirty="0" smtClean="0"/>
              <a:t>Заместитель руководителя Департамента государственного внутреннего контроля</a:t>
            </a:r>
            <a:endParaRPr lang="ru-RU" sz="1000" b="1" i="1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657415"/>
              </p:ext>
            </p:extLst>
          </p:nvPr>
        </p:nvGraphicFramePr>
        <p:xfrm>
          <a:off x="4346421" y="2912532"/>
          <a:ext cx="4348845" cy="2667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612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067" y="474806"/>
            <a:ext cx="709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Практика годовой отчетности PIFC в государственном секторе Грузии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2067" y="1151459"/>
            <a:ext cx="7984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Как CHU</a:t>
            </a:r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работает над консолидированным годовым отчетом</a:t>
            </a:r>
            <a:r>
              <a:rPr lang="ru-RU" i="1" dirty="0" smtClean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Рекомендованные формы годовы</a:t>
            </a:r>
            <a:r>
              <a:rPr lang="ru-RU" i="1" dirty="0" smtClean="0"/>
              <a:t>х отчетов – чистое качество отчетов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Онлайн вопросники – с требуемой документацией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Интервью с IAUs в их </a:t>
            </a:r>
            <a:r>
              <a:rPr lang="ru-RU" i="1" dirty="0" smtClean="0"/>
              <a:t>рабочей обстановке</a:t>
            </a: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На основании этого CHU готовит:</a:t>
            </a:r>
          </a:p>
          <a:p>
            <a:r>
              <a:rPr lang="ru-RU" i="1" dirty="0" smtClean="0"/>
              <a:t>Статистику</a:t>
            </a:r>
          </a:p>
          <a:p>
            <a:r>
              <a:rPr lang="ru-RU" i="1" dirty="0" smtClean="0"/>
              <a:t>Запланированные задания в сравнении с проведенными</a:t>
            </a:r>
          </a:p>
          <a:p>
            <a:r>
              <a:rPr lang="ru-RU" i="1" dirty="0" smtClean="0"/>
              <a:t>Институциональное развитие IA</a:t>
            </a:r>
          </a:p>
          <a:p>
            <a:r>
              <a:rPr lang="ru-RU" i="1" dirty="0" smtClean="0"/>
              <a:t>Рекомендации – предоставленные в сравнении с выполненными</a:t>
            </a:r>
          </a:p>
          <a:p>
            <a:endParaRPr lang="ru-RU" i="1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Вызовы:</a:t>
            </a:r>
          </a:p>
          <a:p>
            <a:endParaRPr lang="ru-RU" b="1" i="1" u="sng" dirty="0" smtClean="0"/>
          </a:p>
          <a:p>
            <a:r>
              <a:rPr lang="ru-RU" b="1" i="1" u="sng" dirty="0" smtClean="0"/>
              <a:t>Как посчитать «ценность, добавленную организации» </a:t>
            </a:r>
            <a:r>
              <a:rPr lang="ru-RU" b="1" i="1" u="sng" dirty="0" smtClean="0"/>
              <a:t>группами внутреннего аудита (</a:t>
            </a:r>
            <a:r>
              <a:rPr lang="ru-RU" b="1" i="1" u="sng" dirty="0" smtClean="0"/>
              <a:t>IAUs)?</a:t>
            </a:r>
          </a:p>
          <a:p>
            <a:r>
              <a:rPr lang="ru-RU" b="1" i="1" u="sng" dirty="0" smtClean="0"/>
              <a:t>Какой объем бюджета покрывается заданиями внутреннего аудита?</a:t>
            </a:r>
          </a:p>
          <a:p>
            <a:r>
              <a:rPr lang="ru-RU" b="1" i="1" u="sng" dirty="0" smtClean="0"/>
              <a:t>Что следует делать с менеджерами, которые не реализуют рекомендации, </a:t>
            </a:r>
            <a:r>
              <a:rPr lang="ru-RU" b="1" i="1" u="sng" dirty="0" smtClean="0"/>
              <a:t>данные </a:t>
            </a:r>
            <a:r>
              <a:rPr lang="ru-RU" b="1" i="1" u="sng" dirty="0" smtClean="0"/>
              <a:t>IA?</a:t>
            </a:r>
          </a:p>
          <a:p>
            <a:r>
              <a:rPr lang="ru-RU" b="1" i="1" u="sng" dirty="0" smtClean="0"/>
              <a:t>Как </a:t>
            </a:r>
            <a:r>
              <a:rPr lang="ru-RU" b="1" i="1" u="sng" dirty="0" smtClean="0"/>
              <a:t>освободить </a:t>
            </a:r>
            <a:r>
              <a:rPr lang="ru-RU" b="1" i="1" u="sng" dirty="0" smtClean="0"/>
              <a:t>IA от </a:t>
            </a:r>
            <a:r>
              <a:rPr lang="ru-RU" b="1" i="1" u="sng" dirty="0" smtClean="0"/>
              <a:t>инспекции</a:t>
            </a:r>
            <a:r>
              <a:rPr lang="ru-RU" b="1" i="1" u="sng" dirty="0" smtClean="0"/>
              <a:t>?</a:t>
            </a:r>
          </a:p>
          <a:p>
            <a:r>
              <a:rPr lang="ru-RU" b="1" i="1" u="sng" dirty="0" smtClean="0"/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i="1" dirty="0" smtClean="0"/>
              <a:t>Ирма Джелантия-Ахвледиани</a:t>
            </a:r>
          </a:p>
          <a:p>
            <a:pPr algn="r"/>
            <a:r>
              <a:rPr lang="ru-RU" sz="1000" b="1" i="1" dirty="0" smtClean="0"/>
              <a:t>Заместитель руководителя Департамента государственного внутреннего контроля</a:t>
            </a:r>
            <a:endParaRPr lang="ru-RU" sz="1000" b="1" i="1" dirty="0" smtClean="0"/>
          </a:p>
          <a:p>
            <a:pPr algn="r"/>
            <a:endParaRPr lang="ru-RU" sz="1000" b="1" i="1" dirty="0"/>
          </a:p>
        </p:txBody>
      </p:sp>
    </p:spTree>
    <p:extLst>
      <p:ext uri="{BB962C8B-B14F-4D97-AF65-F5344CB8AC3E}">
        <p14:creationId xmlns:p14="http://schemas.microsoft.com/office/powerpoint/2010/main" val="18703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Картинки по запросу foto questi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ooter Placeholder 2"/>
          <p:cNvSpPr txBox="1">
            <a:spLocks/>
          </p:cNvSpPr>
          <p:nvPr/>
        </p:nvSpPr>
        <p:spPr>
          <a:xfrm>
            <a:off x="740244" y="6246813"/>
            <a:ext cx="7620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0" b="1" i="1" dirty="0" smtClean="0"/>
              <a:t>Ирма Джелантия-Ахвледиани</a:t>
            </a:r>
            <a:endParaRPr lang="en-US" sz="1000" b="1" i="1" dirty="0" smtClean="0"/>
          </a:p>
          <a:p>
            <a:pPr algn="r"/>
            <a:r>
              <a:rPr lang="en-US" sz="1000" b="1" i="1" dirty="0" smtClean="0"/>
              <a:t>Deputy Head of the Public Internal Control Department</a:t>
            </a:r>
            <a:endParaRPr lang="en-US" sz="1000" b="1" i="1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587844" y="965201"/>
            <a:ext cx="7772400" cy="225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Спасибо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02180" y="3217334"/>
            <a:ext cx="7772400" cy="239606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Ирма Джелантия-Ахвледиани</a:t>
            </a:r>
            <a: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de-D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</a:t>
            </a:r>
            <a:r>
              <a:rPr lang="en-US" sz="1600" b="1" dirty="0">
                <a:solidFill>
                  <a:schemeClr val="tx1"/>
                </a:solidFill>
                <a:hlinkClick r:id="rId3"/>
              </a:rPr>
              <a:t/>
            </a:r>
            <a:br>
              <a:rPr lang="en-US" sz="1600" b="1" dirty="0">
                <a:solidFill>
                  <a:schemeClr val="tx1"/>
                </a:solidFill>
                <a:hlinkClick r:id="rId3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i.gelantia@mof.ge </a:t>
            </a:r>
            <a:b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+995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591 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 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825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ka-G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ka-GE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www.pifc.gov.ge </a:t>
            </a:r>
            <a:b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000" b="1" dirty="0">
                <a:solidFill>
                  <a:srgbClr val="0070C0"/>
                </a:solidFill>
                <a:latin typeface="+mn-lt"/>
                <a:ea typeface="+mn-ea"/>
                <a:cs typeface="+mn-cs"/>
                <a:hlinkClick r:id="rId4"/>
              </a:rPr>
              <a:t>www.mof.ge</a:t>
            </a:r>
            <a:r>
              <a:rPr lang="en-US" sz="2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3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17900</TotalTime>
  <Words>219</Words>
  <Application>Microsoft Office PowerPoint</Application>
  <PresentationFormat>On-screen Show (4:3)</PresentationFormat>
  <Paragraphs>55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Impact</vt:lpstr>
      <vt:lpstr>Sylfaen</vt:lpstr>
      <vt:lpstr>Times New Roman</vt:lpstr>
      <vt:lpstr>Wingdings</vt:lpstr>
      <vt:lpstr>NewsPrint</vt:lpstr>
      <vt:lpstr>Custom Design</vt:lpstr>
      <vt:lpstr>PowerPoint Presentation</vt:lpstr>
      <vt:lpstr>PowerPoint Presentation</vt:lpstr>
      <vt:lpstr>PowerPoint Presentation</vt:lpstr>
      <vt:lpstr>Ирма Джелантия-Ахвледиани CHU i.gelantia@mof.ge  +995 591 100 825  www.pifc.gov.ge  www.mof.ge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Gelantia-Akhvlediani</dc:creator>
  <cp:lastModifiedBy>Marina Lazo</cp:lastModifiedBy>
  <cp:revision>308</cp:revision>
  <cp:lastPrinted>2018-05-18T07:55:03Z</cp:lastPrinted>
  <dcterms:created xsi:type="dcterms:W3CDTF">2014-09-16T21:37:25Z</dcterms:created>
  <dcterms:modified xsi:type="dcterms:W3CDTF">2018-05-30T14:39:03Z</dcterms:modified>
</cp:coreProperties>
</file>