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5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  <p:sldMasterId id="2147483763" r:id="rId2"/>
    <p:sldMasterId id="2147483780" r:id="rId3"/>
    <p:sldMasterId id="2147483797" r:id="rId4"/>
    <p:sldMasterId id="2147483810" r:id="rId5"/>
    <p:sldMasterId id="2147483827" r:id="rId6"/>
  </p:sldMasterIdLst>
  <p:notesMasterIdLst>
    <p:notesMasterId r:id="rId19"/>
  </p:notesMasterIdLst>
  <p:handoutMasterIdLst>
    <p:handoutMasterId r:id="rId20"/>
  </p:handoutMasterIdLst>
  <p:sldIdLst>
    <p:sldId id="457" r:id="rId7"/>
    <p:sldId id="347" r:id="rId8"/>
    <p:sldId id="256" r:id="rId9"/>
    <p:sldId id="261" r:id="rId10"/>
    <p:sldId id="263" r:id="rId11"/>
    <p:sldId id="276" r:id="rId12"/>
    <p:sldId id="271" r:id="rId13"/>
    <p:sldId id="286" r:id="rId14"/>
    <p:sldId id="465" r:id="rId15"/>
    <p:sldId id="575" r:id="rId16"/>
    <p:sldId id="624" r:id="rId17"/>
    <p:sldId id="625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elena Slizhevskaya" initials="YS" lastIdx="0" clrIdx="0">
    <p:extLst>
      <p:ext uri="{19B8F6BF-5375-455C-9EA6-DF929625EA0E}">
        <p15:presenceInfo xmlns:p15="http://schemas.microsoft.com/office/powerpoint/2012/main" userId="S-1-5-21-88094858-919529-1617787245-4421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89784" autoAdjust="0"/>
  </p:normalViewPr>
  <p:slideViewPr>
    <p:cSldViewPr>
      <p:cViewPr varScale="1">
        <p:scale>
          <a:sx n="60" d="100"/>
          <a:sy n="60" d="100"/>
        </p:scale>
        <p:origin x="166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10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44C5D0-BBA2-4803-8404-76116A0BD5F5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C0A0FFF-5606-46F2-9E1C-5C2C5C9A2C1C}">
      <dgm:prSet phldrT="[Text]" custT="1"/>
      <dgm:spPr/>
      <dgm:t>
        <a:bodyPr/>
        <a:lstStyle/>
        <a:p>
          <a:r>
            <a:rPr lang="en-US" sz="2000" b="1" dirty="0"/>
            <a:t>Notes to the Financial Statements</a:t>
          </a:r>
        </a:p>
      </dgm:t>
    </dgm:pt>
    <dgm:pt modelId="{4FE694A9-75D1-45E2-B605-958B66B47F1F}" type="parTrans" cxnId="{C75E2956-BA50-472A-BEFD-5CE48CF85BBD}">
      <dgm:prSet/>
      <dgm:spPr/>
      <dgm:t>
        <a:bodyPr/>
        <a:lstStyle/>
        <a:p>
          <a:endParaRPr lang="en-US" sz="2000"/>
        </a:p>
      </dgm:t>
    </dgm:pt>
    <dgm:pt modelId="{C349271C-F819-49F4-A3B2-CCF7CFE06A81}" type="sibTrans" cxnId="{C75E2956-BA50-472A-BEFD-5CE48CF85BBD}">
      <dgm:prSet/>
      <dgm:spPr/>
      <dgm:t>
        <a:bodyPr/>
        <a:lstStyle/>
        <a:p>
          <a:endParaRPr lang="en-US" sz="2000"/>
        </a:p>
      </dgm:t>
    </dgm:pt>
    <dgm:pt modelId="{B31DCF8E-BE72-4068-8691-E4CA847780EC}">
      <dgm:prSet custT="1"/>
      <dgm:spPr/>
      <dgm:t>
        <a:bodyPr/>
        <a:lstStyle/>
        <a:p>
          <a:r>
            <a:rPr lang="en-US" sz="1800" b="1" dirty="0"/>
            <a:t>Notes to Financial Statements</a:t>
          </a:r>
        </a:p>
      </dgm:t>
    </dgm:pt>
    <dgm:pt modelId="{3B82D6CC-FD67-47D3-8352-514C354E2508}" type="parTrans" cxnId="{E50B5212-3090-49BB-B3EF-8F20CD5FFA34}">
      <dgm:prSet/>
      <dgm:spPr/>
      <dgm:t>
        <a:bodyPr/>
        <a:lstStyle/>
        <a:p>
          <a:endParaRPr lang="en-US" sz="2000"/>
        </a:p>
      </dgm:t>
    </dgm:pt>
    <dgm:pt modelId="{3116BFF8-772A-4272-BEF9-2B6568984EEE}" type="sibTrans" cxnId="{E50B5212-3090-49BB-B3EF-8F20CD5FFA34}">
      <dgm:prSet/>
      <dgm:spPr/>
      <dgm:t>
        <a:bodyPr/>
        <a:lstStyle/>
        <a:p>
          <a:endParaRPr lang="en-US" sz="2000"/>
        </a:p>
      </dgm:t>
    </dgm:pt>
    <dgm:pt modelId="{10E507E9-C93E-45D2-823F-E6493DFB7CB6}">
      <dgm:prSet phldrT="[Text]" custT="1"/>
      <dgm:spPr/>
      <dgm:t>
        <a:bodyPr/>
        <a:lstStyle/>
        <a:p>
          <a:r>
            <a:rPr lang="en-US" sz="1800" b="1" dirty="0"/>
            <a:t>Statement of Changes in Equity</a:t>
          </a:r>
        </a:p>
      </dgm:t>
    </dgm:pt>
    <dgm:pt modelId="{4C3BA9E4-7470-4474-8CA2-6B6D8BC30EA9}">
      <dgm:prSet phldrT="[Text]" custT="1"/>
      <dgm:spPr/>
      <dgm:t>
        <a:bodyPr/>
        <a:lstStyle/>
        <a:p>
          <a:r>
            <a:rPr lang="en-US" sz="1800" b="1" dirty="0"/>
            <a:t>Statement of Operations</a:t>
          </a:r>
        </a:p>
      </dgm:t>
    </dgm:pt>
    <dgm:pt modelId="{E74FFE32-9657-41BC-8C0A-F612657E944F}">
      <dgm:prSet phldrT="[Text]" custT="1"/>
      <dgm:spPr/>
      <dgm:t>
        <a:bodyPr/>
        <a:lstStyle/>
        <a:p>
          <a:r>
            <a:rPr lang="en-US" sz="1800" b="1" dirty="0"/>
            <a:t>Balance Sheet</a:t>
          </a:r>
        </a:p>
      </dgm:t>
    </dgm:pt>
    <dgm:pt modelId="{5C205F8D-74BE-4A99-A7C8-E31177E16B16}">
      <dgm:prSet phldrT="[Text]" custT="1"/>
      <dgm:spPr/>
      <dgm:t>
        <a:bodyPr/>
        <a:lstStyle/>
        <a:p>
          <a:r>
            <a:rPr lang="en-US" sz="2000" b="1" dirty="0"/>
            <a:t>Financial Reports</a:t>
          </a:r>
        </a:p>
      </dgm:t>
    </dgm:pt>
    <dgm:pt modelId="{F5BBA5AC-3863-4E9B-8D06-57DC6F237C66}" type="sibTrans" cxnId="{A3E814DD-907B-49BC-91E3-976E205790AC}">
      <dgm:prSet/>
      <dgm:spPr/>
      <dgm:t>
        <a:bodyPr/>
        <a:lstStyle/>
        <a:p>
          <a:endParaRPr lang="en-US" sz="2000"/>
        </a:p>
      </dgm:t>
    </dgm:pt>
    <dgm:pt modelId="{198622F9-14AF-4347-A435-CBDCB431693D}" type="parTrans" cxnId="{A3E814DD-907B-49BC-91E3-976E205790AC}">
      <dgm:prSet/>
      <dgm:spPr/>
      <dgm:t>
        <a:bodyPr/>
        <a:lstStyle/>
        <a:p>
          <a:endParaRPr lang="en-US" sz="2000"/>
        </a:p>
      </dgm:t>
    </dgm:pt>
    <dgm:pt modelId="{085BE845-64CC-4EF7-80FA-40DA65E5C3C3}" type="sibTrans" cxnId="{C9BA0698-1A16-43D0-A8CD-B0926D96B98B}">
      <dgm:prSet/>
      <dgm:spPr/>
      <dgm:t>
        <a:bodyPr/>
        <a:lstStyle/>
        <a:p>
          <a:endParaRPr lang="en-US" sz="2000"/>
        </a:p>
      </dgm:t>
    </dgm:pt>
    <dgm:pt modelId="{F0E51918-2C21-4054-A7E9-434FE63C9D1B}" type="parTrans" cxnId="{C9BA0698-1A16-43D0-A8CD-B0926D96B98B}">
      <dgm:prSet/>
      <dgm:spPr/>
      <dgm:t>
        <a:bodyPr/>
        <a:lstStyle/>
        <a:p>
          <a:endParaRPr lang="en-US" sz="2000"/>
        </a:p>
      </dgm:t>
    </dgm:pt>
    <dgm:pt modelId="{87A74BD5-C26A-45A8-A044-00F46DF4C268}" type="sibTrans" cxnId="{064430D5-0D55-4703-AC39-CE5350D4913D}">
      <dgm:prSet/>
      <dgm:spPr/>
      <dgm:t>
        <a:bodyPr/>
        <a:lstStyle/>
        <a:p>
          <a:endParaRPr lang="en-US" sz="2000"/>
        </a:p>
      </dgm:t>
    </dgm:pt>
    <dgm:pt modelId="{6758CEB0-37A4-49E6-B979-C9839A93BE91}" type="parTrans" cxnId="{064430D5-0D55-4703-AC39-CE5350D4913D}">
      <dgm:prSet/>
      <dgm:spPr/>
      <dgm:t>
        <a:bodyPr/>
        <a:lstStyle/>
        <a:p>
          <a:endParaRPr lang="en-US" sz="2000"/>
        </a:p>
      </dgm:t>
    </dgm:pt>
    <dgm:pt modelId="{142620DA-2F17-41B4-AD8E-BC5B4AA6B7FF}" type="sibTrans" cxnId="{EF04E3FC-AB30-47BA-AFCC-13452823C310}">
      <dgm:prSet/>
      <dgm:spPr/>
      <dgm:t>
        <a:bodyPr/>
        <a:lstStyle/>
        <a:p>
          <a:endParaRPr lang="en-US" sz="2000"/>
        </a:p>
      </dgm:t>
    </dgm:pt>
    <dgm:pt modelId="{C110FE64-6227-4F6B-9FA4-4FE7C20D9346}" type="parTrans" cxnId="{EF04E3FC-AB30-47BA-AFCC-13452823C310}">
      <dgm:prSet/>
      <dgm:spPr/>
      <dgm:t>
        <a:bodyPr/>
        <a:lstStyle/>
        <a:p>
          <a:endParaRPr lang="en-US" sz="2000"/>
        </a:p>
      </dgm:t>
    </dgm:pt>
    <dgm:pt modelId="{4C42624B-70D0-435C-83F1-70E2757124C7}">
      <dgm:prSet phldrT="[Text]" custT="1"/>
      <dgm:spPr/>
      <dgm:t>
        <a:bodyPr/>
        <a:lstStyle/>
        <a:p>
          <a:r>
            <a:rPr lang="en-US" sz="1800" b="1" dirty="0"/>
            <a:t>Budget Realization Report</a:t>
          </a:r>
        </a:p>
      </dgm:t>
    </dgm:pt>
    <dgm:pt modelId="{C1F09E4C-F75A-4858-BDDA-DD8F2848592F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Budget Accountability Report</a:t>
          </a:r>
        </a:p>
      </dgm:t>
    </dgm:pt>
    <dgm:pt modelId="{B09BDFD3-0B0E-4845-8974-9B5E63FFC022}" type="sibTrans" cxnId="{75C7362C-DED7-4EA4-BCE4-D97C36BA106C}">
      <dgm:prSet/>
      <dgm:spPr/>
      <dgm:t>
        <a:bodyPr/>
        <a:lstStyle/>
        <a:p>
          <a:endParaRPr lang="en-US" sz="2000"/>
        </a:p>
      </dgm:t>
    </dgm:pt>
    <dgm:pt modelId="{94FB0B93-2882-4CDF-BDEA-55060AACE104}" type="parTrans" cxnId="{75C7362C-DED7-4EA4-BCE4-D97C36BA106C}">
      <dgm:prSet/>
      <dgm:spPr/>
      <dgm:t>
        <a:bodyPr/>
        <a:lstStyle/>
        <a:p>
          <a:endParaRPr lang="en-US" sz="2000"/>
        </a:p>
      </dgm:t>
    </dgm:pt>
    <dgm:pt modelId="{AB87A229-B5BD-4457-A0C8-9E12209BF03A}" type="sibTrans" cxnId="{85C0DE6C-0D34-4976-8AE9-FE2B8FE631F4}">
      <dgm:prSet/>
      <dgm:spPr/>
      <dgm:t>
        <a:bodyPr/>
        <a:lstStyle/>
        <a:p>
          <a:endParaRPr lang="en-US" sz="2000"/>
        </a:p>
      </dgm:t>
    </dgm:pt>
    <dgm:pt modelId="{E723A6FD-A9A3-4162-875C-5382B707F339}" type="parTrans" cxnId="{85C0DE6C-0D34-4976-8AE9-FE2B8FE631F4}">
      <dgm:prSet/>
      <dgm:spPr/>
      <dgm:t>
        <a:bodyPr/>
        <a:lstStyle/>
        <a:p>
          <a:endParaRPr lang="en-US" sz="2000"/>
        </a:p>
      </dgm:t>
    </dgm:pt>
    <dgm:pt modelId="{5B79F37B-D9FF-4B78-B2FB-6A49FDC265D1}">
      <dgm:prSet phldrT="[Text]" custT="1"/>
      <dgm:spPr/>
      <dgm:t>
        <a:bodyPr/>
        <a:lstStyle/>
        <a:p>
          <a:r>
            <a:rPr lang="en-US" sz="1800" b="1" dirty="0">
              <a:solidFill>
                <a:schemeClr val="accent2"/>
              </a:solidFill>
            </a:rPr>
            <a:t>Statement of Changes in the Excess Budget Balance</a:t>
          </a:r>
        </a:p>
      </dgm:t>
    </dgm:pt>
    <dgm:pt modelId="{57DF7120-3C28-40BD-81DB-B316C9C8C8F9}" type="parTrans" cxnId="{7BFF6211-D6BF-4DC0-B28E-99F1C6C5142B}">
      <dgm:prSet/>
      <dgm:spPr/>
      <dgm:t>
        <a:bodyPr/>
        <a:lstStyle/>
        <a:p>
          <a:endParaRPr lang="en-US"/>
        </a:p>
      </dgm:t>
    </dgm:pt>
    <dgm:pt modelId="{08E40A89-8FF3-4D6D-BE47-8B1215B72342}" type="sibTrans" cxnId="{7BFF6211-D6BF-4DC0-B28E-99F1C6C5142B}">
      <dgm:prSet/>
      <dgm:spPr/>
      <dgm:t>
        <a:bodyPr/>
        <a:lstStyle/>
        <a:p>
          <a:endParaRPr lang="en-US"/>
        </a:p>
      </dgm:t>
    </dgm:pt>
    <dgm:pt modelId="{036C017A-7247-4843-A309-62D4A75112CC}">
      <dgm:prSet phldrT="[Text]" custT="1"/>
      <dgm:spPr/>
      <dgm:t>
        <a:bodyPr/>
        <a:lstStyle/>
        <a:p>
          <a:r>
            <a:rPr lang="en-US" sz="1800" b="1" dirty="0"/>
            <a:t> </a:t>
          </a:r>
          <a:r>
            <a:rPr lang="en-US" sz="1800" b="1" dirty="0">
              <a:solidFill>
                <a:schemeClr val="accent2"/>
              </a:solidFill>
            </a:rPr>
            <a:t>Statement of Cash Flows</a:t>
          </a:r>
        </a:p>
      </dgm:t>
    </dgm:pt>
    <dgm:pt modelId="{A12BB071-8032-4962-B3D1-C6D8BCEC71DC}" type="parTrans" cxnId="{BDE87ECD-CCB2-4E6A-8FB4-D0D6CBE68904}">
      <dgm:prSet/>
      <dgm:spPr/>
      <dgm:t>
        <a:bodyPr/>
        <a:lstStyle/>
        <a:p>
          <a:endParaRPr lang="en-US"/>
        </a:p>
      </dgm:t>
    </dgm:pt>
    <dgm:pt modelId="{A89535E0-829D-4D31-8EA5-482D8325DD14}" type="sibTrans" cxnId="{BDE87ECD-CCB2-4E6A-8FB4-D0D6CBE68904}">
      <dgm:prSet/>
      <dgm:spPr/>
      <dgm:t>
        <a:bodyPr/>
        <a:lstStyle/>
        <a:p>
          <a:endParaRPr lang="en-US"/>
        </a:p>
      </dgm:t>
    </dgm:pt>
    <dgm:pt modelId="{B173EA61-4603-4BA6-916E-D71C7797274F}" type="pres">
      <dgm:prSet presAssocID="{D744C5D0-BBA2-4803-8404-76116A0BD5F5}" presName="linear" presStyleCnt="0">
        <dgm:presLayoutVars>
          <dgm:dir/>
          <dgm:animLvl val="lvl"/>
          <dgm:resizeHandles val="exact"/>
        </dgm:presLayoutVars>
      </dgm:prSet>
      <dgm:spPr/>
    </dgm:pt>
    <dgm:pt modelId="{A897D2DE-CBD6-44F0-92ED-4CA9C0F0612C}" type="pres">
      <dgm:prSet presAssocID="{C1F09E4C-F75A-4858-BDDA-DD8F2848592F}" presName="parentLin" presStyleCnt="0"/>
      <dgm:spPr/>
    </dgm:pt>
    <dgm:pt modelId="{8C127D06-FC75-4B74-B7E0-7A9B5B66AE9C}" type="pres">
      <dgm:prSet presAssocID="{C1F09E4C-F75A-4858-BDDA-DD8F2848592F}" presName="parentLeftMargin" presStyleLbl="node1" presStyleIdx="0" presStyleCnt="3"/>
      <dgm:spPr/>
    </dgm:pt>
    <dgm:pt modelId="{F394EA40-742E-4622-A278-291DA5E0ED2D}" type="pres">
      <dgm:prSet presAssocID="{C1F09E4C-F75A-4858-BDDA-DD8F2848592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C3BE445-3BF7-444F-90DE-DAF7B4B93CAE}" type="pres">
      <dgm:prSet presAssocID="{C1F09E4C-F75A-4858-BDDA-DD8F2848592F}" presName="negativeSpace" presStyleCnt="0"/>
      <dgm:spPr/>
    </dgm:pt>
    <dgm:pt modelId="{41C59347-3CEF-4EA6-9242-364F959FCB4C}" type="pres">
      <dgm:prSet presAssocID="{C1F09E4C-F75A-4858-BDDA-DD8F2848592F}" presName="childText" presStyleLbl="conFgAcc1" presStyleIdx="0" presStyleCnt="3">
        <dgm:presLayoutVars>
          <dgm:bulletEnabled val="1"/>
        </dgm:presLayoutVars>
      </dgm:prSet>
      <dgm:spPr/>
    </dgm:pt>
    <dgm:pt modelId="{FBF55FE6-F4B0-4633-BB8F-EE2AA7D5988E}" type="pres">
      <dgm:prSet presAssocID="{B09BDFD3-0B0E-4845-8974-9B5E63FFC022}" presName="spaceBetweenRectangles" presStyleCnt="0"/>
      <dgm:spPr/>
    </dgm:pt>
    <dgm:pt modelId="{704E4570-FED1-45C8-9E02-10E957D139C4}" type="pres">
      <dgm:prSet presAssocID="{5C205F8D-74BE-4A99-A7C8-E31177E16B16}" presName="parentLin" presStyleCnt="0"/>
      <dgm:spPr/>
    </dgm:pt>
    <dgm:pt modelId="{AF87AD53-C46F-4B31-93F7-50AFAEBFD086}" type="pres">
      <dgm:prSet presAssocID="{5C205F8D-74BE-4A99-A7C8-E31177E16B16}" presName="parentLeftMargin" presStyleLbl="node1" presStyleIdx="0" presStyleCnt="3"/>
      <dgm:spPr/>
    </dgm:pt>
    <dgm:pt modelId="{A2C5A008-6B11-43D3-AD54-CF6D87B08E7C}" type="pres">
      <dgm:prSet presAssocID="{5C205F8D-74BE-4A99-A7C8-E31177E16B1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D6310F7-85C9-4AA0-A5AB-250E9D8D47AA}" type="pres">
      <dgm:prSet presAssocID="{5C205F8D-74BE-4A99-A7C8-E31177E16B16}" presName="negativeSpace" presStyleCnt="0"/>
      <dgm:spPr/>
    </dgm:pt>
    <dgm:pt modelId="{4B459AED-0C50-4640-B68F-A344ADF848C5}" type="pres">
      <dgm:prSet presAssocID="{5C205F8D-74BE-4A99-A7C8-E31177E16B16}" presName="childText" presStyleLbl="conFgAcc1" presStyleIdx="1" presStyleCnt="3">
        <dgm:presLayoutVars>
          <dgm:bulletEnabled val="1"/>
        </dgm:presLayoutVars>
      </dgm:prSet>
      <dgm:spPr/>
    </dgm:pt>
    <dgm:pt modelId="{3548B37E-7346-4D53-8551-CD0237EB0B97}" type="pres">
      <dgm:prSet presAssocID="{F5BBA5AC-3863-4E9B-8D06-57DC6F237C66}" presName="spaceBetweenRectangles" presStyleCnt="0"/>
      <dgm:spPr/>
    </dgm:pt>
    <dgm:pt modelId="{32957744-D5AA-4C25-AD4D-D862178D93B9}" type="pres">
      <dgm:prSet presAssocID="{3C0A0FFF-5606-46F2-9E1C-5C2C5C9A2C1C}" presName="parentLin" presStyleCnt="0"/>
      <dgm:spPr/>
    </dgm:pt>
    <dgm:pt modelId="{8454EF04-1314-4928-A2FB-2C8BF3F0C921}" type="pres">
      <dgm:prSet presAssocID="{3C0A0FFF-5606-46F2-9E1C-5C2C5C9A2C1C}" presName="parentLeftMargin" presStyleLbl="node1" presStyleIdx="1" presStyleCnt="3"/>
      <dgm:spPr/>
    </dgm:pt>
    <dgm:pt modelId="{E30CFC0A-7169-4F74-B065-30223C81DD5E}" type="pres">
      <dgm:prSet presAssocID="{3C0A0FFF-5606-46F2-9E1C-5C2C5C9A2C1C}" presName="parentText" presStyleLbl="node1" presStyleIdx="2" presStyleCnt="3" custScaleX="108920">
        <dgm:presLayoutVars>
          <dgm:chMax val="0"/>
          <dgm:bulletEnabled val="1"/>
        </dgm:presLayoutVars>
      </dgm:prSet>
      <dgm:spPr/>
    </dgm:pt>
    <dgm:pt modelId="{ED9D953C-7AB8-4636-A0E0-FCE3827115E9}" type="pres">
      <dgm:prSet presAssocID="{3C0A0FFF-5606-46F2-9E1C-5C2C5C9A2C1C}" presName="negativeSpace" presStyleCnt="0"/>
      <dgm:spPr/>
    </dgm:pt>
    <dgm:pt modelId="{CADA9493-8217-44C8-8605-4A2C6A733F33}" type="pres">
      <dgm:prSet presAssocID="{3C0A0FFF-5606-46F2-9E1C-5C2C5C9A2C1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4845007-6710-4BFB-A6E8-A8F75B30729D}" type="presOf" srcId="{3C0A0FFF-5606-46F2-9E1C-5C2C5C9A2C1C}" destId="{E30CFC0A-7169-4F74-B065-30223C81DD5E}" srcOrd="1" destOrd="0" presId="urn:microsoft.com/office/officeart/2005/8/layout/list1"/>
    <dgm:cxn modelId="{B7C4690F-DCB1-4607-B6A6-55656F022BB5}" type="presOf" srcId="{10E507E9-C93E-45D2-823F-E6493DFB7CB6}" destId="{4B459AED-0C50-4640-B68F-A344ADF848C5}" srcOrd="0" destOrd="2" presId="urn:microsoft.com/office/officeart/2005/8/layout/list1"/>
    <dgm:cxn modelId="{7BFF6211-D6BF-4DC0-B28E-99F1C6C5142B}" srcId="{C1F09E4C-F75A-4858-BDDA-DD8F2848592F}" destId="{5B79F37B-D9FF-4B78-B2FB-6A49FDC265D1}" srcOrd="1" destOrd="0" parTransId="{57DF7120-3C28-40BD-81DB-B316C9C8C8F9}" sibTransId="{08E40A89-8FF3-4D6D-BE47-8B1215B72342}"/>
    <dgm:cxn modelId="{E50B5212-3090-49BB-B3EF-8F20CD5FFA34}" srcId="{3C0A0FFF-5606-46F2-9E1C-5C2C5C9A2C1C}" destId="{B31DCF8E-BE72-4068-8691-E4CA847780EC}" srcOrd="0" destOrd="0" parTransId="{3B82D6CC-FD67-47D3-8352-514C354E2508}" sibTransId="{3116BFF8-772A-4272-BEF9-2B6568984EEE}"/>
    <dgm:cxn modelId="{F8F30718-8632-4E5D-9752-869B14398FDA}" type="presOf" srcId="{5B79F37B-D9FF-4B78-B2FB-6A49FDC265D1}" destId="{41C59347-3CEF-4EA6-9242-364F959FCB4C}" srcOrd="0" destOrd="1" presId="urn:microsoft.com/office/officeart/2005/8/layout/list1"/>
    <dgm:cxn modelId="{89F79E24-24FD-44B4-81AF-7B33181F657F}" type="presOf" srcId="{5C205F8D-74BE-4A99-A7C8-E31177E16B16}" destId="{A2C5A008-6B11-43D3-AD54-CF6D87B08E7C}" srcOrd="1" destOrd="0" presId="urn:microsoft.com/office/officeart/2005/8/layout/list1"/>
    <dgm:cxn modelId="{B24EC225-DC50-42FB-B3E7-1A3A4A70E840}" type="presOf" srcId="{3C0A0FFF-5606-46F2-9E1C-5C2C5C9A2C1C}" destId="{8454EF04-1314-4928-A2FB-2C8BF3F0C921}" srcOrd="0" destOrd="0" presId="urn:microsoft.com/office/officeart/2005/8/layout/list1"/>
    <dgm:cxn modelId="{75C7362C-DED7-4EA4-BCE4-D97C36BA106C}" srcId="{D744C5D0-BBA2-4803-8404-76116A0BD5F5}" destId="{C1F09E4C-F75A-4858-BDDA-DD8F2848592F}" srcOrd="0" destOrd="0" parTransId="{94FB0B93-2882-4CDF-BDEA-55060AACE104}" sibTransId="{B09BDFD3-0B0E-4845-8974-9B5E63FFC022}"/>
    <dgm:cxn modelId="{B1F7C738-3400-4101-B955-7B34596F0D48}" type="presOf" srcId="{B31DCF8E-BE72-4068-8691-E4CA847780EC}" destId="{CADA9493-8217-44C8-8605-4A2C6A733F33}" srcOrd="0" destOrd="0" presId="urn:microsoft.com/office/officeart/2005/8/layout/list1"/>
    <dgm:cxn modelId="{8AF8EF39-DFEE-40DB-B0F8-8B42707287B1}" type="presOf" srcId="{036C017A-7247-4843-A309-62D4A75112CC}" destId="{4B459AED-0C50-4640-B68F-A344ADF848C5}" srcOrd="0" destOrd="3" presId="urn:microsoft.com/office/officeart/2005/8/layout/list1"/>
    <dgm:cxn modelId="{8BA63160-22E7-498E-BE93-15AD00F98AE7}" type="presOf" srcId="{5C205F8D-74BE-4A99-A7C8-E31177E16B16}" destId="{AF87AD53-C46F-4B31-93F7-50AFAEBFD086}" srcOrd="0" destOrd="0" presId="urn:microsoft.com/office/officeart/2005/8/layout/list1"/>
    <dgm:cxn modelId="{E6B51341-DADE-4667-98C8-17CAFF468219}" type="presOf" srcId="{4C3BA9E4-7470-4474-8CA2-6B6D8BC30EA9}" destId="{4B459AED-0C50-4640-B68F-A344ADF848C5}" srcOrd="0" destOrd="1" presId="urn:microsoft.com/office/officeart/2005/8/layout/list1"/>
    <dgm:cxn modelId="{6286BE45-85A3-468E-B068-BBAF46D57A48}" type="presOf" srcId="{4C42624B-70D0-435C-83F1-70E2757124C7}" destId="{41C59347-3CEF-4EA6-9242-364F959FCB4C}" srcOrd="0" destOrd="0" presId="urn:microsoft.com/office/officeart/2005/8/layout/list1"/>
    <dgm:cxn modelId="{85C0DE6C-0D34-4976-8AE9-FE2B8FE631F4}" srcId="{C1F09E4C-F75A-4858-BDDA-DD8F2848592F}" destId="{4C42624B-70D0-435C-83F1-70E2757124C7}" srcOrd="0" destOrd="0" parTransId="{E723A6FD-A9A3-4162-875C-5382B707F339}" sibTransId="{AB87A229-B5BD-4457-A0C8-9E12209BF03A}"/>
    <dgm:cxn modelId="{C75E2956-BA50-472A-BEFD-5CE48CF85BBD}" srcId="{D744C5D0-BBA2-4803-8404-76116A0BD5F5}" destId="{3C0A0FFF-5606-46F2-9E1C-5C2C5C9A2C1C}" srcOrd="2" destOrd="0" parTransId="{4FE694A9-75D1-45E2-B605-958B66B47F1F}" sibTransId="{C349271C-F819-49F4-A3B2-CCF7CFE06A81}"/>
    <dgm:cxn modelId="{C9BA0698-1A16-43D0-A8CD-B0926D96B98B}" srcId="{5C205F8D-74BE-4A99-A7C8-E31177E16B16}" destId="{10E507E9-C93E-45D2-823F-E6493DFB7CB6}" srcOrd="2" destOrd="0" parTransId="{F0E51918-2C21-4054-A7E9-434FE63C9D1B}" sibTransId="{085BE845-64CC-4EF7-80FA-40DA65E5C3C3}"/>
    <dgm:cxn modelId="{EE0EE3B6-5746-438F-A5AF-AB9824D2726B}" type="presOf" srcId="{C1F09E4C-F75A-4858-BDDA-DD8F2848592F}" destId="{8C127D06-FC75-4B74-B7E0-7A9B5B66AE9C}" srcOrd="0" destOrd="0" presId="urn:microsoft.com/office/officeart/2005/8/layout/list1"/>
    <dgm:cxn modelId="{F38E5DB9-9B80-4CD4-B163-B8837D556944}" type="presOf" srcId="{E74FFE32-9657-41BC-8C0A-F612657E944F}" destId="{4B459AED-0C50-4640-B68F-A344ADF848C5}" srcOrd="0" destOrd="0" presId="urn:microsoft.com/office/officeart/2005/8/layout/list1"/>
    <dgm:cxn modelId="{D17B33C7-5578-4B00-9771-5E4F401567EE}" type="presOf" srcId="{D744C5D0-BBA2-4803-8404-76116A0BD5F5}" destId="{B173EA61-4603-4BA6-916E-D71C7797274F}" srcOrd="0" destOrd="0" presId="urn:microsoft.com/office/officeart/2005/8/layout/list1"/>
    <dgm:cxn modelId="{BDE87ECD-CCB2-4E6A-8FB4-D0D6CBE68904}" srcId="{5C205F8D-74BE-4A99-A7C8-E31177E16B16}" destId="{036C017A-7247-4843-A309-62D4A75112CC}" srcOrd="3" destOrd="0" parTransId="{A12BB071-8032-4962-B3D1-C6D8BCEC71DC}" sibTransId="{A89535E0-829D-4D31-8EA5-482D8325DD14}"/>
    <dgm:cxn modelId="{064430D5-0D55-4703-AC39-CE5350D4913D}" srcId="{5C205F8D-74BE-4A99-A7C8-E31177E16B16}" destId="{4C3BA9E4-7470-4474-8CA2-6B6D8BC30EA9}" srcOrd="1" destOrd="0" parTransId="{6758CEB0-37A4-49E6-B979-C9839A93BE91}" sibTransId="{87A74BD5-C26A-45A8-A044-00F46DF4C268}"/>
    <dgm:cxn modelId="{A3E814DD-907B-49BC-91E3-976E205790AC}" srcId="{D744C5D0-BBA2-4803-8404-76116A0BD5F5}" destId="{5C205F8D-74BE-4A99-A7C8-E31177E16B16}" srcOrd="1" destOrd="0" parTransId="{198622F9-14AF-4347-A435-CBDCB431693D}" sibTransId="{F5BBA5AC-3863-4E9B-8D06-57DC6F237C66}"/>
    <dgm:cxn modelId="{400643EB-E3E5-4D8B-9D3E-A566979C0F6D}" type="presOf" srcId="{C1F09E4C-F75A-4858-BDDA-DD8F2848592F}" destId="{F394EA40-742E-4622-A278-291DA5E0ED2D}" srcOrd="1" destOrd="0" presId="urn:microsoft.com/office/officeart/2005/8/layout/list1"/>
    <dgm:cxn modelId="{EF04E3FC-AB30-47BA-AFCC-13452823C310}" srcId="{5C205F8D-74BE-4A99-A7C8-E31177E16B16}" destId="{E74FFE32-9657-41BC-8C0A-F612657E944F}" srcOrd="0" destOrd="0" parTransId="{C110FE64-6227-4F6B-9FA4-4FE7C20D9346}" sibTransId="{142620DA-2F17-41B4-AD8E-BC5B4AA6B7FF}"/>
    <dgm:cxn modelId="{DC158352-1DC1-4A6C-97BA-93311DFD4FA9}" type="presParOf" srcId="{B173EA61-4603-4BA6-916E-D71C7797274F}" destId="{A897D2DE-CBD6-44F0-92ED-4CA9C0F0612C}" srcOrd="0" destOrd="0" presId="urn:microsoft.com/office/officeart/2005/8/layout/list1"/>
    <dgm:cxn modelId="{B4314F75-5390-4EAC-AEBE-7A86D0E522DC}" type="presParOf" srcId="{A897D2DE-CBD6-44F0-92ED-4CA9C0F0612C}" destId="{8C127D06-FC75-4B74-B7E0-7A9B5B66AE9C}" srcOrd="0" destOrd="0" presId="urn:microsoft.com/office/officeart/2005/8/layout/list1"/>
    <dgm:cxn modelId="{BC92CAEB-EE07-49D2-9E44-D0984438FECB}" type="presParOf" srcId="{A897D2DE-CBD6-44F0-92ED-4CA9C0F0612C}" destId="{F394EA40-742E-4622-A278-291DA5E0ED2D}" srcOrd="1" destOrd="0" presId="urn:microsoft.com/office/officeart/2005/8/layout/list1"/>
    <dgm:cxn modelId="{BC1DD6B1-14E3-42E7-B6DF-89DAA2A3B711}" type="presParOf" srcId="{B173EA61-4603-4BA6-916E-D71C7797274F}" destId="{6C3BE445-3BF7-444F-90DE-DAF7B4B93CAE}" srcOrd="1" destOrd="0" presId="urn:microsoft.com/office/officeart/2005/8/layout/list1"/>
    <dgm:cxn modelId="{C8621D2C-2784-41D1-BE56-344CF0357C77}" type="presParOf" srcId="{B173EA61-4603-4BA6-916E-D71C7797274F}" destId="{41C59347-3CEF-4EA6-9242-364F959FCB4C}" srcOrd="2" destOrd="0" presId="urn:microsoft.com/office/officeart/2005/8/layout/list1"/>
    <dgm:cxn modelId="{C6A504A4-2515-4435-B0A7-39F91C34E7AA}" type="presParOf" srcId="{B173EA61-4603-4BA6-916E-D71C7797274F}" destId="{FBF55FE6-F4B0-4633-BB8F-EE2AA7D5988E}" srcOrd="3" destOrd="0" presId="urn:microsoft.com/office/officeart/2005/8/layout/list1"/>
    <dgm:cxn modelId="{AC3A5AF4-CF20-417F-8BC9-6448622D380E}" type="presParOf" srcId="{B173EA61-4603-4BA6-916E-D71C7797274F}" destId="{704E4570-FED1-45C8-9E02-10E957D139C4}" srcOrd="4" destOrd="0" presId="urn:microsoft.com/office/officeart/2005/8/layout/list1"/>
    <dgm:cxn modelId="{6382D3E6-E3E5-4573-BD55-4E79E3F8BED7}" type="presParOf" srcId="{704E4570-FED1-45C8-9E02-10E957D139C4}" destId="{AF87AD53-C46F-4B31-93F7-50AFAEBFD086}" srcOrd="0" destOrd="0" presId="urn:microsoft.com/office/officeart/2005/8/layout/list1"/>
    <dgm:cxn modelId="{47B45942-DEB8-462D-A2AE-9357018C85A2}" type="presParOf" srcId="{704E4570-FED1-45C8-9E02-10E957D139C4}" destId="{A2C5A008-6B11-43D3-AD54-CF6D87B08E7C}" srcOrd="1" destOrd="0" presId="urn:microsoft.com/office/officeart/2005/8/layout/list1"/>
    <dgm:cxn modelId="{0856E2F8-FDB4-4578-A342-D6D0CB1BB862}" type="presParOf" srcId="{B173EA61-4603-4BA6-916E-D71C7797274F}" destId="{0D6310F7-85C9-4AA0-A5AB-250E9D8D47AA}" srcOrd="5" destOrd="0" presId="urn:microsoft.com/office/officeart/2005/8/layout/list1"/>
    <dgm:cxn modelId="{97C9E6CD-D469-4596-8C44-AF52D6C338F5}" type="presParOf" srcId="{B173EA61-4603-4BA6-916E-D71C7797274F}" destId="{4B459AED-0C50-4640-B68F-A344ADF848C5}" srcOrd="6" destOrd="0" presId="urn:microsoft.com/office/officeart/2005/8/layout/list1"/>
    <dgm:cxn modelId="{DB64EE86-4784-43C7-B590-09F8EB1FCDE8}" type="presParOf" srcId="{B173EA61-4603-4BA6-916E-D71C7797274F}" destId="{3548B37E-7346-4D53-8551-CD0237EB0B97}" srcOrd="7" destOrd="0" presId="urn:microsoft.com/office/officeart/2005/8/layout/list1"/>
    <dgm:cxn modelId="{9AAC36DE-B0A3-4707-A926-58AF2037C440}" type="presParOf" srcId="{B173EA61-4603-4BA6-916E-D71C7797274F}" destId="{32957744-D5AA-4C25-AD4D-D862178D93B9}" srcOrd="8" destOrd="0" presId="urn:microsoft.com/office/officeart/2005/8/layout/list1"/>
    <dgm:cxn modelId="{295E39B4-1A1A-4F3E-9CDF-27198D5F8BD7}" type="presParOf" srcId="{32957744-D5AA-4C25-AD4D-D862178D93B9}" destId="{8454EF04-1314-4928-A2FB-2C8BF3F0C921}" srcOrd="0" destOrd="0" presId="urn:microsoft.com/office/officeart/2005/8/layout/list1"/>
    <dgm:cxn modelId="{EC4EB7CF-9AE7-4B1A-ACB5-C7DA3FD99027}" type="presParOf" srcId="{32957744-D5AA-4C25-AD4D-D862178D93B9}" destId="{E30CFC0A-7169-4F74-B065-30223C81DD5E}" srcOrd="1" destOrd="0" presId="urn:microsoft.com/office/officeart/2005/8/layout/list1"/>
    <dgm:cxn modelId="{3D78B0E7-6DA9-4A3F-BA7F-FC124C8ECB2D}" type="presParOf" srcId="{B173EA61-4603-4BA6-916E-D71C7797274F}" destId="{ED9D953C-7AB8-4636-A0E0-FCE3827115E9}" srcOrd="9" destOrd="0" presId="urn:microsoft.com/office/officeart/2005/8/layout/list1"/>
    <dgm:cxn modelId="{9CBCD669-600D-4EB9-8F1B-286F49E9FCCC}" type="presParOf" srcId="{B173EA61-4603-4BA6-916E-D71C7797274F}" destId="{CADA9493-8217-44C8-8605-4A2C6A733F3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0AC51E-42BE-4CE6-93B4-12E281DCAC2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00DC0D-5478-47CB-8482-7082513E8BF3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  <a:latin typeface="Calibri" pitchFamily="34" charset="0"/>
            </a:rPr>
            <a:t>Outcome</a:t>
          </a:r>
          <a:endParaRPr lang="en-US" dirty="0"/>
        </a:p>
      </dgm:t>
    </dgm:pt>
    <dgm:pt modelId="{CB837680-C6D7-4875-A8D1-4F7799FB2EC3}" type="parTrans" cxnId="{6F113924-7FE4-4715-98E6-5486C5A5D072}">
      <dgm:prSet/>
      <dgm:spPr/>
      <dgm:t>
        <a:bodyPr/>
        <a:lstStyle/>
        <a:p>
          <a:endParaRPr lang="en-US"/>
        </a:p>
      </dgm:t>
    </dgm:pt>
    <dgm:pt modelId="{2655850C-0AE2-4FA9-8799-1A5B7DD8DCE8}" type="sibTrans" cxnId="{6F113924-7FE4-4715-98E6-5486C5A5D072}">
      <dgm:prSet/>
      <dgm:spPr/>
      <dgm:t>
        <a:bodyPr/>
        <a:lstStyle/>
        <a:p>
          <a:endParaRPr lang="en-US"/>
        </a:p>
      </dgm:t>
    </dgm:pt>
    <dgm:pt modelId="{E3585EAC-4784-4378-8557-EEC557931343}">
      <dgm:prSet phldrT="[Text]"/>
      <dgm:spPr/>
      <dgm:t>
        <a:bodyPr/>
        <a:lstStyle/>
        <a:p>
          <a:r>
            <a:rPr lang="id-ID" dirty="0"/>
            <a:t>Improvement in accountability of Government performance</a:t>
          </a:r>
          <a:endParaRPr lang="en-US" dirty="0"/>
        </a:p>
      </dgm:t>
    </dgm:pt>
    <dgm:pt modelId="{0E558269-41D3-4D1D-800E-E7051BE800D0}" type="parTrans" cxnId="{F21644BB-57C5-4110-867A-AA32FCFE788D}">
      <dgm:prSet/>
      <dgm:spPr/>
      <dgm:t>
        <a:bodyPr/>
        <a:lstStyle/>
        <a:p>
          <a:endParaRPr lang="en-US"/>
        </a:p>
      </dgm:t>
    </dgm:pt>
    <dgm:pt modelId="{32FFCA99-0095-46AE-8497-B4E4BD691F83}" type="sibTrans" cxnId="{F21644BB-57C5-4110-867A-AA32FCFE788D}">
      <dgm:prSet/>
      <dgm:spPr/>
      <dgm:t>
        <a:bodyPr/>
        <a:lstStyle/>
        <a:p>
          <a:endParaRPr lang="en-US"/>
        </a:p>
      </dgm:t>
    </dgm:pt>
    <dgm:pt modelId="{0F166F68-992D-46DE-A328-E3E685DBB8D1}">
      <dgm:prSet phldrT="[Text]"/>
      <dgm:spPr/>
      <dgm:t>
        <a:bodyPr/>
        <a:lstStyle/>
        <a:p>
          <a:r>
            <a:rPr lang="id-ID" dirty="0"/>
            <a:t>Increase in top management support and commitment</a:t>
          </a:r>
          <a:endParaRPr lang="en-US" dirty="0"/>
        </a:p>
      </dgm:t>
    </dgm:pt>
    <dgm:pt modelId="{6B6FA642-EA73-46BE-A448-891F841E8DF2}" type="parTrans" cxnId="{28EAA77C-76C2-4E08-91A6-C80C85BBADAE}">
      <dgm:prSet/>
      <dgm:spPr/>
      <dgm:t>
        <a:bodyPr/>
        <a:lstStyle/>
        <a:p>
          <a:endParaRPr lang="en-US"/>
        </a:p>
      </dgm:t>
    </dgm:pt>
    <dgm:pt modelId="{58E6C9F1-E156-4A95-9CBC-CB7A35F8E123}" type="sibTrans" cxnId="{28EAA77C-76C2-4E08-91A6-C80C85BBADAE}">
      <dgm:prSet/>
      <dgm:spPr/>
      <dgm:t>
        <a:bodyPr/>
        <a:lstStyle/>
        <a:p>
          <a:endParaRPr lang="en-US"/>
        </a:p>
      </dgm:t>
    </dgm:pt>
    <dgm:pt modelId="{B9266B73-5065-4F0D-AC5F-86988ADB126E}">
      <dgm:prSet phldrT="[Text]"/>
      <dgm:spPr/>
      <dgm:t>
        <a:bodyPr/>
        <a:lstStyle/>
        <a:p>
          <a:r>
            <a:rPr lang="id-ID" b="1" dirty="0">
              <a:solidFill>
                <a:schemeClr val="tx1"/>
              </a:solidFill>
              <a:latin typeface="Calibri" pitchFamily="34" charset="0"/>
            </a:rPr>
            <a:t>Challenges</a:t>
          </a:r>
          <a:endParaRPr lang="en-US" dirty="0"/>
        </a:p>
      </dgm:t>
    </dgm:pt>
    <dgm:pt modelId="{7F243398-509E-4B34-A194-5E1EDE4DF17A}" type="parTrans" cxnId="{C4FC92FC-3DCC-4316-B281-E31B6F879CB1}">
      <dgm:prSet/>
      <dgm:spPr/>
      <dgm:t>
        <a:bodyPr/>
        <a:lstStyle/>
        <a:p>
          <a:endParaRPr lang="en-US"/>
        </a:p>
      </dgm:t>
    </dgm:pt>
    <dgm:pt modelId="{1E081070-6D3E-46DF-9933-51BC18D02249}" type="sibTrans" cxnId="{C4FC92FC-3DCC-4316-B281-E31B6F879CB1}">
      <dgm:prSet/>
      <dgm:spPr/>
      <dgm:t>
        <a:bodyPr/>
        <a:lstStyle/>
        <a:p>
          <a:endParaRPr lang="en-US"/>
        </a:p>
      </dgm:t>
    </dgm:pt>
    <dgm:pt modelId="{1978D5E7-31CE-41C6-86F8-D29D766643B9}">
      <dgm:prSet phldrT="[Text]"/>
      <dgm:spPr/>
      <dgm:t>
        <a:bodyPr/>
        <a:lstStyle/>
        <a:p>
          <a:r>
            <a:rPr lang="id-ID" dirty="0"/>
            <a:t>Lack of capable human resources</a:t>
          </a:r>
          <a:endParaRPr lang="en-US" dirty="0"/>
        </a:p>
      </dgm:t>
    </dgm:pt>
    <dgm:pt modelId="{0E206B0C-932F-48C8-94C8-7D7C18DF770D}" type="parTrans" cxnId="{429139C1-DFA2-472E-A6D3-BEACE746151D}">
      <dgm:prSet/>
      <dgm:spPr/>
      <dgm:t>
        <a:bodyPr/>
        <a:lstStyle/>
        <a:p>
          <a:endParaRPr lang="en-US"/>
        </a:p>
      </dgm:t>
    </dgm:pt>
    <dgm:pt modelId="{2E8BC27F-601B-4FC5-B47A-197A906B90EC}" type="sibTrans" cxnId="{429139C1-DFA2-472E-A6D3-BEACE746151D}">
      <dgm:prSet/>
      <dgm:spPr/>
      <dgm:t>
        <a:bodyPr/>
        <a:lstStyle/>
        <a:p>
          <a:endParaRPr lang="en-US"/>
        </a:p>
      </dgm:t>
    </dgm:pt>
    <dgm:pt modelId="{8DA4EC63-0FD5-40FB-9B0C-06A822656AC5}">
      <dgm:prSet phldrT="[Text]"/>
      <dgm:spPr/>
      <dgm:t>
        <a:bodyPr/>
        <a:lstStyle/>
        <a:p>
          <a:r>
            <a:rPr lang="id-ID" dirty="0"/>
            <a:t>Inadequate government internal control system</a:t>
          </a:r>
          <a:endParaRPr lang="en-US" dirty="0"/>
        </a:p>
      </dgm:t>
    </dgm:pt>
    <dgm:pt modelId="{FA4B2CB8-138F-4C18-A507-DD43CEDE0706}" type="parTrans" cxnId="{3A11A145-899E-462A-8B3A-C9D072C52C75}">
      <dgm:prSet/>
      <dgm:spPr/>
      <dgm:t>
        <a:bodyPr/>
        <a:lstStyle/>
        <a:p>
          <a:endParaRPr lang="en-US"/>
        </a:p>
      </dgm:t>
    </dgm:pt>
    <dgm:pt modelId="{4EFF7C94-FEAE-4215-A89D-4521D0D33CD8}" type="sibTrans" cxnId="{3A11A145-899E-462A-8B3A-C9D072C52C75}">
      <dgm:prSet/>
      <dgm:spPr/>
      <dgm:t>
        <a:bodyPr/>
        <a:lstStyle/>
        <a:p>
          <a:endParaRPr lang="en-US"/>
        </a:p>
      </dgm:t>
    </dgm:pt>
    <dgm:pt modelId="{BB55E3C1-305C-4E05-BE00-9BF0A5A91DD9}">
      <dgm:prSet/>
      <dgm:spPr/>
      <dgm:t>
        <a:bodyPr/>
        <a:lstStyle/>
        <a:p>
          <a:r>
            <a:rPr lang="id-ID" dirty="0"/>
            <a:t>Increase in public awareness on government accounting</a:t>
          </a:r>
          <a:endParaRPr lang="en-US" dirty="0"/>
        </a:p>
      </dgm:t>
    </dgm:pt>
    <dgm:pt modelId="{6BD899C7-D06A-4346-8979-DD8FB2A4956F}" type="parTrans" cxnId="{05FCCC17-DC2B-4594-B740-A6D033536551}">
      <dgm:prSet/>
      <dgm:spPr/>
      <dgm:t>
        <a:bodyPr/>
        <a:lstStyle/>
        <a:p>
          <a:endParaRPr lang="en-US"/>
        </a:p>
      </dgm:t>
    </dgm:pt>
    <dgm:pt modelId="{00E955FE-18B4-40E1-B70E-0F82C218DAE3}" type="sibTrans" cxnId="{05FCCC17-DC2B-4594-B740-A6D033536551}">
      <dgm:prSet/>
      <dgm:spPr/>
      <dgm:t>
        <a:bodyPr/>
        <a:lstStyle/>
        <a:p>
          <a:endParaRPr lang="en-US"/>
        </a:p>
      </dgm:t>
    </dgm:pt>
    <dgm:pt modelId="{A31A5DF2-3874-4635-926A-9DD4629FCB53}">
      <dgm:prSet/>
      <dgm:spPr/>
      <dgm:t>
        <a:bodyPr/>
        <a:lstStyle/>
        <a:p>
          <a:r>
            <a:rPr lang="id-ID" dirty="0"/>
            <a:t>Compliance level to</a:t>
          </a:r>
          <a:r>
            <a:rPr lang="en-US" dirty="0"/>
            <a:t> </a:t>
          </a:r>
          <a:r>
            <a:rPr lang="id-ID" dirty="0"/>
            <a:t>laws and regulations</a:t>
          </a:r>
          <a:endParaRPr lang="en-US" dirty="0"/>
        </a:p>
      </dgm:t>
    </dgm:pt>
    <dgm:pt modelId="{220448E7-FB10-4570-B218-F55A1DB83062}" type="parTrans" cxnId="{C4D40BA9-F3AB-4D30-9641-CE6B13FDA082}">
      <dgm:prSet/>
      <dgm:spPr/>
      <dgm:t>
        <a:bodyPr/>
        <a:lstStyle/>
        <a:p>
          <a:endParaRPr lang="en-US"/>
        </a:p>
      </dgm:t>
    </dgm:pt>
    <dgm:pt modelId="{45F3FA5B-CD17-4E36-9783-5643F9B201AD}" type="sibTrans" cxnId="{C4D40BA9-F3AB-4D30-9641-CE6B13FDA082}">
      <dgm:prSet/>
      <dgm:spPr/>
      <dgm:t>
        <a:bodyPr/>
        <a:lstStyle/>
        <a:p>
          <a:endParaRPr lang="en-US"/>
        </a:p>
      </dgm:t>
    </dgm:pt>
    <dgm:pt modelId="{B5CAD3FE-9CE0-4DF5-AA5D-7DBCD8656C9C}">
      <dgm:prSet/>
      <dgm:spPr/>
      <dgm:t>
        <a:bodyPr/>
        <a:lstStyle/>
        <a:p>
          <a:r>
            <a:rPr lang="en-US" dirty="0"/>
            <a:t>Integra</a:t>
          </a:r>
          <a:r>
            <a:rPr lang="id-ID" dirty="0"/>
            <a:t>ted accrual based information</a:t>
          </a:r>
          <a:endParaRPr lang="en-US" dirty="0"/>
        </a:p>
      </dgm:t>
    </dgm:pt>
    <dgm:pt modelId="{AF57F3FA-D52D-4412-BF31-0A4F724B9C7D}" type="parTrans" cxnId="{494FFDA7-15F4-43F3-B3C3-6F06C2C6A8B0}">
      <dgm:prSet/>
      <dgm:spPr/>
      <dgm:t>
        <a:bodyPr/>
        <a:lstStyle/>
        <a:p>
          <a:endParaRPr lang="en-US"/>
        </a:p>
      </dgm:t>
    </dgm:pt>
    <dgm:pt modelId="{6579C8B0-3115-4828-BD87-A80EBE50B7B8}" type="sibTrans" cxnId="{494FFDA7-15F4-43F3-B3C3-6F06C2C6A8B0}">
      <dgm:prSet/>
      <dgm:spPr/>
      <dgm:t>
        <a:bodyPr/>
        <a:lstStyle/>
        <a:p>
          <a:endParaRPr lang="en-US"/>
        </a:p>
      </dgm:t>
    </dgm:pt>
    <dgm:pt modelId="{2F797808-E8E1-4A40-88C7-F3FF162726D2}" type="pres">
      <dgm:prSet presAssocID="{440AC51E-42BE-4CE6-93B4-12E281DCAC28}" presName="theList" presStyleCnt="0">
        <dgm:presLayoutVars>
          <dgm:dir/>
          <dgm:animLvl val="lvl"/>
          <dgm:resizeHandles val="exact"/>
        </dgm:presLayoutVars>
      </dgm:prSet>
      <dgm:spPr/>
    </dgm:pt>
    <dgm:pt modelId="{5F0911F8-54A8-43F8-BDED-34A0AD30C224}" type="pres">
      <dgm:prSet presAssocID="{0B00DC0D-5478-47CB-8482-7082513E8BF3}" presName="compNode" presStyleCnt="0"/>
      <dgm:spPr/>
    </dgm:pt>
    <dgm:pt modelId="{FD242776-9069-4C22-8ADA-CC75413947E3}" type="pres">
      <dgm:prSet presAssocID="{0B00DC0D-5478-47CB-8482-7082513E8BF3}" presName="aNode" presStyleLbl="bgShp" presStyleIdx="0" presStyleCnt="2"/>
      <dgm:spPr/>
    </dgm:pt>
    <dgm:pt modelId="{F36B19FA-0529-44AD-A77A-8DD5A9BAB2C0}" type="pres">
      <dgm:prSet presAssocID="{0B00DC0D-5478-47CB-8482-7082513E8BF3}" presName="textNode" presStyleLbl="bgShp" presStyleIdx="0" presStyleCnt="2"/>
      <dgm:spPr/>
    </dgm:pt>
    <dgm:pt modelId="{BBDE6756-6512-49D2-847C-9C9981C2BE25}" type="pres">
      <dgm:prSet presAssocID="{0B00DC0D-5478-47CB-8482-7082513E8BF3}" presName="compChildNode" presStyleCnt="0"/>
      <dgm:spPr/>
    </dgm:pt>
    <dgm:pt modelId="{5DD826B0-F167-4237-A221-0FBEB08FD635}" type="pres">
      <dgm:prSet presAssocID="{0B00DC0D-5478-47CB-8482-7082513E8BF3}" presName="theInnerList" presStyleCnt="0"/>
      <dgm:spPr/>
    </dgm:pt>
    <dgm:pt modelId="{DDA1DA8B-AFC1-4210-8DE4-6EC257626122}" type="pres">
      <dgm:prSet presAssocID="{E3585EAC-4784-4378-8557-EEC557931343}" presName="childNode" presStyleLbl="node1" presStyleIdx="0" presStyleCnt="7">
        <dgm:presLayoutVars>
          <dgm:bulletEnabled val="1"/>
        </dgm:presLayoutVars>
      </dgm:prSet>
      <dgm:spPr/>
    </dgm:pt>
    <dgm:pt modelId="{CA1711D8-D52E-4B30-8CC3-4C5496E980B9}" type="pres">
      <dgm:prSet presAssocID="{E3585EAC-4784-4378-8557-EEC557931343}" presName="aSpace2" presStyleCnt="0"/>
      <dgm:spPr/>
    </dgm:pt>
    <dgm:pt modelId="{72ACFFF9-969C-4D99-9BE3-C41C8722568C}" type="pres">
      <dgm:prSet presAssocID="{0F166F68-992D-46DE-A328-E3E685DBB8D1}" presName="childNode" presStyleLbl="node1" presStyleIdx="1" presStyleCnt="7">
        <dgm:presLayoutVars>
          <dgm:bulletEnabled val="1"/>
        </dgm:presLayoutVars>
      </dgm:prSet>
      <dgm:spPr/>
    </dgm:pt>
    <dgm:pt modelId="{E3F09CF8-F466-4E61-BC91-6F5EC417AA1B}" type="pres">
      <dgm:prSet presAssocID="{0F166F68-992D-46DE-A328-E3E685DBB8D1}" presName="aSpace2" presStyleCnt="0"/>
      <dgm:spPr/>
    </dgm:pt>
    <dgm:pt modelId="{BCA4727E-1DF5-47CC-B373-459121E4B91E}" type="pres">
      <dgm:prSet presAssocID="{BB55E3C1-305C-4E05-BE00-9BF0A5A91DD9}" presName="childNode" presStyleLbl="node1" presStyleIdx="2" presStyleCnt="7">
        <dgm:presLayoutVars>
          <dgm:bulletEnabled val="1"/>
        </dgm:presLayoutVars>
      </dgm:prSet>
      <dgm:spPr/>
    </dgm:pt>
    <dgm:pt modelId="{EB495B0A-B2EC-489E-ABF6-A0E69C8D11F7}" type="pres">
      <dgm:prSet presAssocID="{0B00DC0D-5478-47CB-8482-7082513E8BF3}" presName="aSpace" presStyleCnt="0"/>
      <dgm:spPr/>
    </dgm:pt>
    <dgm:pt modelId="{11948F84-3A8D-4A1B-BE62-758655A00A43}" type="pres">
      <dgm:prSet presAssocID="{B9266B73-5065-4F0D-AC5F-86988ADB126E}" presName="compNode" presStyleCnt="0"/>
      <dgm:spPr/>
    </dgm:pt>
    <dgm:pt modelId="{E55A6925-88C2-4F81-B44C-C7B921FE485F}" type="pres">
      <dgm:prSet presAssocID="{B9266B73-5065-4F0D-AC5F-86988ADB126E}" presName="aNode" presStyleLbl="bgShp" presStyleIdx="1" presStyleCnt="2"/>
      <dgm:spPr/>
    </dgm:pt>
    <dgm:pt modelId="{31FA0BA7-4603-4CF0-B237-FA1E6CE71F20}" type="pres">
      <dgm:prSet presAssocID="{B9266B73-5065-4F0D-AC5F-86988ADB126E}" presName="textNode" presStyleLbl="bgShp" presStyleIdx="1" presStyleCnt="2"/>
      <dgm:spPr/>
    </dgm:pt>
    <dgm:pt modelId="{E3303E18-271A-4DC2-BB53-C53E81F247C5}" type="pres">
      <dgm:prSet presAssocID="{B9266B73-5065-4F0D-AC5F-86988ADB126E}" presName="compChildNode" presStyleCnt="0"/>
      <dgm:spPr/>
    </dgm:pt>
    <dgm:pt modelId="{9CEEC5AF-25FB-4260-922A-A401287C8078}" type="pres">
      <dgm:prSet presAssocID="{B9266B73-5065-4F0D-AC5F-86988ADB126E}" presName="theInnerList" presStyleCnt="0"/>
      <dgm:spPr/>
    </dgm:pt>
    <dgm:pt modelId="{886428E5-E3A0-4E78-BD70-52D7C4B65C8E}" type="pres">
      <dgm:prSet presAssocID="{1978D5E7-31CE-41C6-86F8-D29D766643B9}" presName="childNode" presStyleLbl="node1" presStyleIdx="3" presStyleCnt="7">
        <dgm:presLayoutVars>
          <dgm:bulletEnabled val="1"/>
        </dgm:presLayoutVars>
      </dgm:prSet>
      <dgm:spPr/>
    </dgm:pt>
    <dgm:pt modelId="{A49420E6-29E1-4BBA-BD13-9916A8547258}" type="pres">
      <dgm:prSet presAssocID="{1978D5E7-31CE-41C6-86F8-D29D766643B9}" presName="aSpace2" presStyleCnt="0"/>
      <dgm:spPr/>
    </dgm:pt>
    <dgm:pt modelId="{26D97A15-EA42-4543-AF33-C54197ED3000}" type="pres">
      <dgm:prSet presAssocID="{8DA4EC63-0FD5-40FB-9B0C-06A822656AC5}" presName="childNode" presStyleLbl="node1" presStyleIdx="4" presStyleCnt="7">
        <dgm:presLayoutVars>
          <dgm:bulletEnabled val="1"/>
        </dgm:presLayoutVars>
      </dgm:prSet>
      <dgm:spPr/>
    </dgm:pt>
    <dgm:pt modelId="{CEDA4795-D73A-4A51-AB25-9921BE08B66C}" type="pres">
      <dgm:prSet presAssocID="{8DA4EC63-0FD5-40FB-9B0C-06A822656AC5}" presName="aSpace2" presStyleCnt="0"/>
      <dgm:spPr/>
    </dgm:pt>
    <dgm:pt modelId="{76CA7513-38B6-4DC6-805F-0F2E0639D4C1}" type="pres">
      <dgm:prSet presAssocID="{A31A5DF2-3874-4635-926A-9DD4629FCB53}" presName="childNode" presStyleLbl="node1" presStyleIdx="5" presStyleCnt="7">
        <dgm:presLayoutVars>
          <dgm:bulletEnabled val="1"/>
        </dgm:presLayoutVars>
      </dgm:prSet>
      <dgm:spPr/>
    </dgm:pt>
    <dgm:pt modelId="{4520CBE5-6886-484D-A711-E5A371DA8751}" type="pres">
      <dgm:prSet presAssocID="{A31A5DF2-3874-4635-926A-9DD4629FCB53}" presName="aSpace2" presStyleCnt="0"/>
      <dgm:spPr/>
    </dgm:pt>
    <dgm:pt modelId="{D71C6747-22E6-43B6-A8E7-40BC0B465518}" type="pres">
      <dgm:prSet presAssocID="{B5CAD3FE-9CE0-4DF5-AA5D-7DBCD8656C9C}" presName="childNode" presStyleLbl="node1" presStyleIdx="6" presStyleCnt="7">
        <dgm:presLayoutVars>
          <dgm:bulletEnabled val="1"/>
        </dgm:presLayoutVars>
      </dgm:prSet>
      <dgm:spPr/>
    </dgm:pt>
  </dgm:ptLst>
  <dgm:cxnLst>
    <dgm:cxn modelId="{5B8A6D15-BCCA-42C0-989A-72F4479D2492}" type="presOf" srcId="{8DA4EC63-0FD5-40FB-9B0C-06A822656AC5}" destId="{26D97A15-EA42-4543-AF33-C54197ED3000}" srcOrd="0" destOrd="0" presId="urn:microsoft.com/office/officeart/2005/8/layout/lProcess2"/>
    <dgm:cxn modelId="{05FCCC17-DC2B-4594-B740-A6D033536551}" srcId="{0B00DC0D-5478-47CB-8482-7082513E8BF3}" destId="{BB55E3C1-305C-4E05-BE00-9BF0A5A91DD9}" srcOrd="2" destOrd="0" parTransId="{6BD899C7-D06A-4346-8979-DD8FB2A4956F}" sibTransId="{00E955FE-18B4-40E1-B70E-0F82C218DAE3}"/>
    <dgm:cxn modelId="{6F113924-7FE4-4715-98E6-5486C5A5D072}" srcId="{440AC51E-42BE-4CE6-93B4-12E281DCAC28}" destId="{0B00DC0D-5478-47CB-8482-7082513E8BF3}" srcOrd="0" destOrd="0" parTransId="{CB837680-C6D7-4875-A8D1-4F7799FB2EC3}" sibTransId="{2655850C-0AE2-4FA9-8799-1A5B7DD8DCE8}"/>
    <dgm:cxn modelId="{D4BF9D2A-A12B-4BD5-843F-4434058FC64D}" type="presOf" srcId="{B5CAD3FE-9CE0-4DF5-AA5D-7DBCD8656C9C}" destId="{D71C6747-22E6-43B6-A8E7-40BC0B465518}" srcOrd="0" destOrd="0" presId="urn:microsoft.com/office/officeart/2005/8/layout/lProcess2"/>
    <dgm:cxn modelId="{EBC3D92D-104D-4267-BAF8-0B493111B962}" type="presOf" srcId="{B9266B73-5065-4F0D-AC5F-86988ADB126E}" destId="{E55A6925-88C2-4F81-B44C-C7B921FE485F}" srcOrd="0" destOrd="0" presId="urn:microsoft.com/office/officeart/2005/8/layout/lProcess2"/>
    <dgm:cxn modelId="{E12FD444-B7E8-42E0-A1E6-D99C43B964A3}" type="presOf" srcId="{0B00DC0D-5478-47CB-8482-7082513E8BF3}" destId="{F36B19FA-0529-44AD-A77A-8DD5A9BAB2C0}" srcOrd="1" destOrd="0" presId="urn:microsoft.com/office/officeart/2005/8/layout/lProcess2"/>
    <dgm:cxn modelId="{3A11A145-899E-462A-8B3A-C9D072C52C75}" srcId="{B9266B73-5065-4F0D-AC5F-86988ADB126E}" destId="{8DA4EC63-0FD5-40FB-9B0C-06A822656AC5}" srcOrd="1" destOrd="0" parTransId="{FA4B2CB8-138F-4C18-A507-DD43CEDE0706}" sibTransId="{4EFF7C94-FEAE-4215-A89D-4521D0D33CD8}"/>
    <dgm:cxn modelId="{3104FC47-A965-4A69-8701-142C84B3EF31}" type="presOf" srcId="{B9266B73-5065-4F0D-AC5F-86988ADB126E}" destId="{31FA0BA7-4603-4CF0-B237-FA1E6CE71F20}" srcOrd="1" destOrd="0" presId="urn:microsoft.com/office/officeart/2005/8/layout/lProcess2"/>
    <dgm:cxn modelId="{DD63EF57-F293-49B8-849C-A5D770EE83A1}" type="presOf" srcId="{440AC51E-42BE-4CE6-93B4-12E281DCAC28}" destId="{2F797808-E8E1-4A40-88C7-F3FF162726D2}" srcOrd="0" destOrd="0" presId="urn:microsoft.com/office/officeart/2005/8/layout/lProcess2"/>
    <dgm:cxn modelId="{28EAA77C-76C2-4E08-91A6-C80C85BBADAE}" srcId="{0B00DC0D-5478-47CB-8482-7082513E8BF3}" destId="{0F166F68-992D-46DE-A328-E3E685DBB8D1}" srcOrd="1" destOrd="0" parTransId="{6B6FA642-EA73-46BE-A448-891F841E8DF2}" sibTransId="{58E6C9F1-E156-4A95-9CBC-CB7A35F8E123}"/>
    <dgm:cxn modelId="{78DC897E-A688-43E1-A44E-71F870AEA498}" type="presOf" srcId="{E3585EAC-4784-4378-8557-EEC557931343}" destId="{DDA1DA8B-AFC1-4210-8DE4-6EC257626122}" srcOrd="0" destOrd="0" presId="urn:microsoft.com/office/officeart/2005/8/layout/lProcess2"/>
    <dgm:cxn modelId="{BEF20D8A-9B13-4EDA-8899-62056947C1C1}" type="presOf" srcId="{1978D5E7-31CE-41C6-86F8-D29D766643B9}" destId="{886428E5-E3A0-4E78-BD70-52D7C4B65C8E}" srcOrd="0" destOrd="0" presId="urn:microsoft.com/office/officeart/2005/8/layout/lProcess2"/>
    <dgm:cxn modelId="{494FFDA7-15F4-43F3-B3C3-6F06C2C6A8B0}" srcId="{B9266B73-5065-4F0D-AC5F-86988ADB126E}" destId="{B5CAD3FE-9CE0-4DF5-AA5D-7DBCD8656C9C}" srcOrd="3" destOrd="0" parTransId="{AF57F3FA-D52D-4412-BF31-0A4F724B9C7D}" sibTransId="{6579C8B0-3115-4828-BD87-A80EBE50B7B8}"/>
    <dgm:cxn modelId="{C4D40BA9-F3AB-4D30-9641-CE6B13FDA082}" srcId="{B9266B73-5065-4F0D-AC5F-86988ADB126E}" destId="{A31A5DF2-3874-4635-926A-9DD4629FCB53}" srcOrd="2" destOrd="0" parTransId="{220448E7-FB10-4570-B218-F55A1DB83062}" sibTransId="{45F3FA5B-CD17-4E36-9783-5643F9B201AD}"/>
    <dgm:cxn modelId="{16CEB1BA-342D-44F3-86D7-1C0D4E6073B6}" type="presOf" srcId="{A31A5DF2-3874-4635-926A-9DD4629FCB53}" destId="{76CA7513-38B6-4DC6-805F-0F2E0639D4C1}" srcOrd="0" destOrd="0" presId="urn:microsoft.com/office/officeart/2005/8/layout/lProcess2"/>
    <dgm:cxn modelId="{F21644BB-57C5-4110-867A-AA32FCFE788D}" srcId="{0B00DC0D-5478-47CB-8482-7082513E8BF3}" destId="{E3585EAC-4784-4378-8557-EEC557931343}" srcOrd="0" destOrd="0" parTransId="{0E558269-41D3-4D1D-800E-E7051BE800D0}" sibTransId="{32FFCA99-0095-46AE-8497-B4E4BD691F83}"/>
    <dgm:cxn modelId="{429139C1-DFA2-472E-A6D3-BEACE746151D}" srcId="{B9266B73-5065-4F0D-AC5F-86988ADB126E}" destId="{1978D5E7-31CE-41C6-86F8-D29D766643B9}" srcOrd="0" destOrd="0" parTransId="{0E206B0C-932F-48C8-94C8-7D7C18DF770D}" sibTransId="{2E8BC27F-601B-4FC5-B47A-197A906B90EC}"/>
    <dgm:cxn modelId="{A5B575C5-F125-4713-B3C4-C940B658E505}" type="presOf" srcId="{0B00DC0D-5478-47CB-8482-7082513E8BF3}" destId="{FD242776-9069-4C22-8ADA-CC75413947E3}" srcOrd="0" destOrd="0" presId="urn:microsoft.com/office/officeart/2005/8/layout/lProcess2"/>
    <dgm:cxn modelId="{129EA3C7-F24C-4E80-8E64-87291825B496}" type="presOf" srcId="{0F166F68-992D-46DE-A328-E3E685DBB8D1}" destId="{72ACFFF9-969C-4D99-9BE3-C41C8722568C}" srcOrd="0" destOrd="0" presId="urn:microsoft.com/office/officeart/2005/8/layout/lProcess2"/>
    <dgm:cxn modelId="{7537C4D4-405A-400E-B1E1-17DBD5053955}" type="presOf" srcId="{BB55E3C1-305C-4E05-BE00-9BF0A5A91DD9}" destId="{BCA4727E-1DF5-47CC-B373-459121E4B91E}" srcOrd="0" destOrd="0" presId="urn:microsoft.com/office/officeart/2005/8/layout/lProcess2"/>
    <dgm:cxn modelId="{C4FC92FC-3DCC-4316-B281-E31B6F879CB1}" srcId="{440AC51E-42BE-4CE6-93B4-12E281DCAC28}" destId="{B9266B73-5065-4F0D-AC5F-86988ADB126E}" srcOrd="1" destOrd="0" parTransId="{7F243398-509E-4B34-A194-5E1EDE4DF17A}" sibTransId="{1E081070-6D3E-46DF-9933-51BC18D02249}"/>
    <dgm:cxn modelId="{09DE423A-EF3D-4ACE-9680-97A9DC52E0F5}" type="presParOf" srcId="{2F797808-E8E1-4A40-88C7-F3FF162726D2}" destId="{5F0911F8-54A8-43F8-BDED-34A0AD30C224}" srcOrd="0" destOrd="0" presId="urn:microsoft.com/office/officeart/2005/8/layout/lProcess2"/>
    <dgm:cxn modelId="{2DA0F019-130C-4B3F-B1A2-4AE21B6FD403}" type="presParOf" srcId="{5F0911F8-54A8-43F8-BDED-34A0AD30C224}" destId="{FD242776-9069-4C22-8ADA-CC75413947E3}" srcOrd="0" destOrd="0" presId="urn:microsoft.com/office/officeart/2005/8/layout/lProcess2"/>
    <dgm:cxn modelId="{0A936DEC-76D8-450D-81A2-9810A17D3788}" type="presParOf" srcId="{5F0911F8-54A8-43F8-BDED-34A0AD30C224}" destId="{F36B19FA-0529-44AD-A77A-8DD5A9BAB2C0}" srcOrd="1" destOrd="0" presId="urn:microsoft.com/office/officeart/2005/8/layout/lProcess2"/>
    <dgm:cxn modelId="{E6E33A4B-D855-4515-89BF-4F3B09190228}" type="presParOf" srcId="{5F0911F8-54A8-43F8-BDED-34A0AD30C224}" destId="{BBDE6756-6512-49D2-847C-9C9981C2BE25}" srcOrd="2" destOrd="0" presId="urn:microsoft.com/office/officeart/2005/8/layout/lProcess2"/>
    <dgm:cxn modelId="{57361FF2-FF27-44E9-9824-99BA7C032D39}" type="presParOf" srcId="{BBDE6756-6512-49D2-847C-9C9981C2BE25}" destId="{5DD826B0-F167-4237-A221-0FBEB08FD635}" srcOrd="0" destOrd="0" presId="urn:microsoft.com/office/officeart/2005/8/layout/lProcess2"/>
    <dgm:cxn modelId="{764D467A-E2D7-4D70-B0FE-D48778354EED}" type="presParOf" srcId="{5DD826B0-F167-4237-A221-0FBEB08FD635}" destId="{DDA1DA8B-AFC1-4210-8DE4-6EC257626122}" srcOrd="0" destOrd="0" presId="urn:microsoft.com/office/officeart/2005/8/layout/lProcess2"/>
    <dgm:cxn modelId="{22F11A47-9D7D-4BED-B0C8-2578B2FD9732}" type="presParOf" srcId="{5DD826B0-F167-4237-A221-0FBEB08FD635}" destId="{CA1711D8-D52E-4B30-8CC3-4C5496E980B9}" srcOrd="1" destOrd="0" presId="urn:microsoft.com/office/officeart/2005/8/layout/lProcess2"/>
    <dgm:cxn modelId="{FA092632-32A2-4BFB-9EFB-873746B1E3C9}" type="presParOf" srcId="{5DD826B0-F167-4237-A221-0FBEB08FD635}" destId="{72ACFFF9-969C-4D99-9BE3-C41C8722568C}" srcOrd="2" destOrd="0" presId="urn:microsoft.com/office/officeart/2005/8/layout/lProcess2"/>
    <dgm:cxn modelId="{2D6C0953-2C18-47E0-9B1C-DC7326796CB4}" type="presParOf" srcId="{5DD826B0-F167-4237-A221-0FBEB08FD635}" destId="{E3F09CF8-F466-4E61-BC91-6F5EC417AA1B}" srcOrd="3" destOrd="0" presId="urn:microsoft.com/office/officeart/2005/8/layout/lProcess2"/>
    <dgm:cxn modelId="{C13D3ACD-A92A-4EAA-89BC-5C48227DF1A9}" type="presParOf" srcId="{5DD826B0-F167-4237-A221-0FBEB08FD635}" destId="{BCA4727E-1DF5-47CC-B373-459121E4B91E}" srcOrd="4" destOrd="0" presId="urn:microsoft.com/office/officeart/2005/8/layout/lProcess2"/>
    <dgm:cxn modelId="{12C5B133-DCBF-43CB-B7F3-E53F3F7D12AA}" type="presParOf" srcId="{2F797808-E8E1-4A40-88C7-F3FF162726D2}" destId="{EB495B0A-B2EC-489E-ABF6-A0E69C8D11F7}" srcOrd="1" destOrd="0" presId="urn:microsoft.com/office/officeart/2005/8/layout/lProcess2"/>
    <dgm:cxn modelId="{F635CE96-E046-42C4-90DF-EAC60D7B015D}" type="presParOf" srcId="{2F797808-E8E1-4A40-88C7-F3FF162726D2}" destId="{11948F84-3A8D-4A1B-BE62-758655A00A43}" srcOrd="2" destOrd="0" presId="urn:microsoft.com/office/officeart/2005/8/layout/lProcess2"/>
    <dgm:cxn modelId="{B0B37B10-1198-443B-9302-41807AB9939D}" type="presParOf" srcId="{11948F84-3A8D-4A1B-BE62-758655A00A43}" destId="{E55A6925-88C2-4F81-B44C-C7B921FE485F}" srcOrd="0" destOrd="0" presId="urn:microsoft.com/office/officeart/2005/8/layout/lProcess2"/>
    <dgm:cxn modelId="{88B83E15-2C29-4C02-946B-BBCC62083E1D}" type="presParOf" srcId="{11948F84-3A8D-4A1B-BE62-758655A00A43}" destId="{31FA0BA7-4603-4CF0-B237-FA1E6CE71F20}" srcOrd="1" destOrd="0" presId="urn:microsoft.com/office/officeart/2005/8/layout/lProcess2"/>
    <dgm:cxn modelId="{CB9D1B26-4F21-4BFD-AC50-CF488CBE0A99}" type="presParOf" srcId="{11948F84-3A8D-4A1B-BE62-758655A00A43}" destId="{E3303E18-271A-4DC2-BB53-C53E81F247C5}" srcOrd="2" destOrd="0" presId="urn:microsoft.com/office/officeart/2005/8/layout/lProcess2"/>
    <dgm:cxn modelId="{69070F1F-BD35-4A50-900C-E6DCF26E8E42}" type="presParOf" srcId="{E3303E18-271A-4DC2-BB53-C53E81F247C5}" destId="{9CEEC5AF-25FB-4260-922A-A401287C8078}" srcOrd="0" destOrd="0" presId="urn:microsoft.com/office/officeart/2005/8/layout/lProcess2"/>
    <dgm:cxn modelId="{B0E0B6F2-4791-424B-BD74-152EA03563B8}" type="presParOf" srcId="{9CEEC5AF-25FB-4260-922A-A401287C8078}" destId="{886428E5-E3A0-4E78-BD70-52D7C4B65C8E}" srcOrd="0" destOrd="0" presId="urn:microsoft.com/office/officeart/2005/8/layout/lProcess2"/>
    <dgm:cxn modelId="{4AAE1DDE-4AD4-4AA4-B8B5-5DB8349A748D}" type="presParOf" srcId="{9CEEC5AF-25FB-4260-922A-A401287C8078}" destId="{A49420E6-29E1-4BBA-BD13-9916A8547258}" srcOrd="1" destOrd="0" presId="urn:microsoft.com/office/officeart/2005/8/layout/lProcess2"/>
    <dgm:cxn modelId="{46C087C8-F8D4-4AF1-8FE2-A9417E476A69}" type="presParOf" srcId="{9CEEC5AF-25FB-4260-922A-A401287C8078}" destId="{26D97A15-EA42-4543-AF33-C54197ED3000}" srcOrd="2" destOrd="0" presId="urn:microsoft.com/office/officeart/2005/8/layout/lProcess2"/>
    <dgm:cxn modelId="{DEBDD578-A896-473D-BA47-F4306ECFB610}" type="presParOf" srcId="{9CEEC5AF-25FB-4260-922A-A401287C8078}" destId="{CEDA4795-D73A-4A51-AB25-9921BE08B66C}" srcOrd="3" destOrd="0" presId="urn:microsoft.com/office/officeart/2005/8/layout/lProcess2"/>
    <dgm:cxn modelId="{41D15507-36BE-4434-A1A0-D8CD5EA92112}" type="presParOf" srcId="{9CEEC5AF-25FB-4260-922A-A401287C8078}" destId="{76CA7513-38B6-4DC6-805F-0F2E0639D4C1}" srcOrd="4" destOrd="0" presId="urn:microsoft.com/office/officeart/2005/8/layout/lProcess2"/>
    <dgm:cxn modelId="{94694EC4-57CF-48CE-AFEA-12C030433B72}" type="presParOf" srcId="{9CEEC5AF-25FB-4260-922A-A401287C8078}" destId="{4520CBE5-6886-484D-A711-E5A371DA8751}" srcOrd="5" destOrd="0" presId="urn:microsoft.com/office/officeart/2005/8/layout/lProcess2"/>
    <dgm:cxn modelId="{7D453812-167E-4815-BBDC-5F632F9BB48E}" type="presParOf" srcId="{9CEEC5AF-25FB-4260-922A-A401287C8078}" destId="{D71C6747-22E6-43B6-A8E7-40BC0B465518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59347-3CEF-4EA6-9242-364F959FCB4C}">
      <dsp:nvSpPr>
        <dsp:cNvPr id="0" name=""/>
        <dsp:cNvSpPr/>
      </dsp:nvSpPr>
      <dsp:spPr>
        <a:xfrm>
          <a:off x="0" y="180651"/>
          <a:ext cx="5143501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9193" tIns="208280" rIns="39919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Budget Realization Report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>
              <a:solidFill>
                <a:schemeClr val="accent2"/>
              </a:solidFill>
            </a:rPr>
            <a:t>Statement of Changes in the Excess Budget Balance</a:t>
          </a:r>
        </a:p>
      </dsp:txBody>
      <dsp:txXfrm>
        <a:off x="0" y="180651"/>
        <a:ext cx="5143501" cy="1134000"/>
      </dsp:txXfrm>
    </dsp:sp>
    <dsp:sp modelId="{F394EA40-742E-4622-A278-291DA5E0ED2D}">
      <dsp:nvSpPr>
        <dsp:cNvPr id="0" name=""/>
        <dsp:cNvSpPr/>
      </dsp:nvSpPr>
      <dsp:spPr>
        <a:xfrm>
          <a:off x="257175" y="33051"/>
          <a:ext cx="3600450" cy="2952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6088" tIns="0" rIns="13608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Budget Accountability Report</a:t>
          </a:r>
        </a:p>
      </dsp:txBody>
      <dsp:txXfrm>
        <a:off x="271585" y="47461"/>
        <a:ext cx="3571630" cy="266380"/>
      </dsp:txXfrm>
    </dsp:sp>
    <dsp:sp modelId="{4B459AED-0C50-4640-B68F-A344ADF848C5}">
      <dsp:nvSpPr>
        <dsp:cNvPr id="0" name=""/>
        <dsp:cNvSpPr/>
      </dsp:nvSpPr>
      <dsp:spPr>
        <a:xfrm>
          <a:off x="0" y="1516251"/>
          <a:ext cx="5143501" cy="148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5182419"/>
              <a:satOff val="-5985"/>
              <a:lumOff val="-588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9193" tIns="208280" rIns="39919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Balance Sheet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Statement of Operations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Statement of Changes in Equity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 </a:t>
          </a:r>
          <a:r>
            <a:rPr lang="en-US" sz="1800" b="1" kern="1200" dirty="0">
              <a:solidFill>
                <a:schemeClr val="accent2"/>
              </a:solidFill>
            </a:rPr>
            <a:t>Statement of Cash Flows</a:t>
          </a:r>
        </a:p>
      </dsp:txBody>
      <dsp:txXfrm>
        <a:off x="0" y="1516251"/>
        <a:ext cx="5143501" cy="1480500"/>
      </dsp:txXfrm>
    </dsp:sp>
    <dsp:sp modelId="{A2C5A008-6B11-43D3-AD54-CF6D87B08E7C}">
      <dsp:nvSpPr>
        <dsp:cNvPr id="0" name=""/>
        <dsp:cNvSpPr/>
      </dsp:nvSpPr>
      <dsp:spPr>
        <a:xfrm>
          <a:off x="257175" y="1368651"/>
          <a:ext cx="3600450" cy="295200"/>
        </a:xfrm>
        <a:prstGeom prst="roundRect">
          <a:avLst/>
        </a:prstGeom>
        <a:gradFill rotWithShape="0">
          <a:gsLst>
            <a:gs pos="0">
              <a:schemeClr val="accent5">
                <a:hueOff val="5182419"/>
                <a:satOff val="-5985"/>
                <a:lumOff val="-588"/>
                <a:alphaOff val="0"/>
                <a:shade val="60000"/>
              </a:schemeClr>
            </a:gs>
            <a:gs pos="33000">
              <a:schemeClr val="accent5">
                <a:hueOff val="5182419"/>
                <a:satOff val="-5985"/>
                <a:lumOff val="-588"/>
                <a:alphaOff val="0"/>
                <a:tint val="86500"/>
              </a:schemeClr>
            </a:gs>
            <a:gs pos="46750">
              <a:schemeClr val="accent5">
                <a:hueOff val="5182419"/>
                <a:satOff val="-5985"/>
                <a:lumOff val="-588"/>
                <a:alphaOff val="0"/>
                <a:tint val="71000"/>
                <a:satMod val="112000"/>
              </a:schemeClr>
            </a:gs>
            <a:gs pos="53000">
              <a:schemeClr val="accent5">
                <a:hueOff val="5182419"/>
                <a:satOff val="-5985"/>
                <a:lumOff val="-588"/>
                <a:alphaOff val="0"/>
                <a:tint val="71000"/>
                <a:satMod val="112000"/>
              </a:schemeClr>
            </a:gs>
            <a:gs pos="68000">
              <a:schemeClr val="accent5">
                <a:hueOff val="5182419"/>
                <a:satOff val="-5985"/>
                <a:lumOff val="-588"/>
                <a:alphaOff val="0"/>
                <a:tint val="86000"/>
              </a:schemeClr>
            </a:gs>
            <a:gs pos="100000">
              <a:schemeClr val="accent5">
                <a:hueOff val="5182419"/>
                <a:satOff val="-5985"/>
                <a:lumOff val="-588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6088" tIns="0" rIns="13608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Financial Reports</a:t>
          </a:r>
        </a:p>
      </dsp:txBody>
      <dsp:txXfrm>
        <a:off x="271585" y="1383061"/>
        <a:ext cx="3571630" cy="266380"/>
      </dsp:txXfrm>
    </dsp:sp>
    <dsp:sp modelId="{CADA9493-8217-44C8-8605-4A2C6A733F33}">
      <dsp:nvSpPr>
        <dsp:cNvPr id="0" name=""/>
        <dsp:cNvSpPr/>
      </dsp:nvSpPr>
      <dsp:spPr>
        <a:xfrm>
          <a:off x="0" y="3198352"/>
          <a:ext cx="5143501" cy="598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0364837"/>
              <a:satOff val="-11970"/>
              <a:lumOff val="-1176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9193" tIns="208280" rIns="39919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Notes to Financial Statements</a:t>
          </a:r>
        </a:p>
      </dsp:txBody>
      <dsp:txXfrm>
        <a:off x="0" y="3198352"/>
        <a:ext cx="5143501" cy="598500"/>
      </dsp:txXfrm>
    </dsp:sp>
    <dsp:sp modelId="{E30CFC0A-7169-4F74-B065-30223C81DD5E}">
      <dsp:nvSpPr>
        <dsp:cNvPr id="0" name=""/>
        <dsp:cNvSpPr/>
      </dsp:nvSpPr>
      <dsp:spPr>
        <a:xfrm>
          <a:off x="257175" y="3050752"/>
          <a:ext cx="3921610" cy="295200"/>
        </a:xfrm>
        <a:prstGeom prst="roundRect">
          <a:avLst/>
        </a:prstGeom>
        <a:gradFill rotWithShape="0">
          <a:gsLst>
            <a:gs pos="0">
              <a:schemeClr val="accent5">
                <a:hueOff val="10364837"/>
                <a:satOff val="-11970"/>
                <a:lumOff val="-1176"/>
                <a:alphaOff val="0"/>
                <a:shade val="60000"/>
              </a:schemeClr>
            </a:gs>
            <a:gs pos="33000">
              <a:schemeClr val="accent5">
                <a:hueOff val="10364837"/>
                <a:satOff val="-11970"/>
                <a:lumOff val="-1176"/>
                <a:alphaOff val="0"/>
                <a:tint val="86500"/>
              </a:schemeClr>
            </a:gs>
            <a:gs pos="46750">
              <a:schemeClr val="accent5">
                <a:hueOff val="10364837"/>
                <a:satOff val="-11970"/>
                <a:lumOff val="-1176"/>
                <a:alphaOff val="0"/>
                <a:tint val="71000"/>
                <a:satMod val="112000"/>
              </a:schemeClr>
            </a:gs>
            <a:gs pos="53000">
              <a:schemeClr val="accent5">
                <a:hueOff val="10364837"/>
                <a:satOff val="-11970"/>
                <a:lumOff val="-1176"/>
                <a:alphaOff val="0"/>
                <a:tint val="71000"/>
                <a:satMod val="112000"/>
              </a:schemeClr>
            </a:gs>
            <a:gs pos="68000">
              <a:schemeClr val="accent5">
                <a:hueOff val="10364837"/>
                <a:satOff val="-11970"/>
                <a:lumOff val="-1176"/>
                <a:alphaOff val="0"/>
                <a:tint val="86000"/>
              </a:schemeClr>
            </a:gs>
            <a:gs pos="100000">
              <a:schemeClr val="accent5">
                <a:hueOff val="10364837"/>
                <a:satOff val="-11970"/>
                <a:lumOff val="-1176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6088" tIns="0" rIns="13608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Notes to the Financial Statements</a:t>
          </a:r>
        </a:p>
      </dsp:txBody>
      <dsp:txXfrm>
        <a:off x="271585" y="3065162"/>
        <a:ext cx="3892790" cy="266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242776-9069-4C22-8ADA-CC75413947E3}">
      <dsp:nvSpPr>
        <dsp:cNvPr id="0" name=""/>
        <dsp:cNvSpPr/>
      </dsp:nvSpPr>
      <dsp:spPr>
        <a:xfrm>
          <a:off x="3947" y="0"/>
          <a:ext cx="3797014" cy="41326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b="1" kern="1200" dirty="0">
              <a:solidFill>
                <a:schemeClr val="tx1"/>
              </a:solidFill>
              <a:latin typeface="Calibri" pitchFamily="34" charset="0"/>
            </a:rPr>
            <a:t>Outcome</a:t>
          </a:r>
          <a:endParaRPr lang="en-US" sz="5700" kern="1200" dirty="0"/>
        </a:p>
      </dsp:txBody>
      <dsp:txXfrm>
        <a:off x="3947" y="0"/>
        <a:ext cx="3797014" cy="1239792"/>
      </dsp:txXfrm>
    </dsp:sp>
    <dsp:sp modelId="{DDA1DA8B-AFC1-4210-8DE4-6EC257626122}">
      <dsp:nvSpPr>
        <dsp:cNvPr id="0" name=""/>
        <dsp:cNvSpPr/>
      </dsp:nvSpPr>
      <dsp:spPr>
        <a:xfrm>
          <a:off x="383648" y="1240145"/>
          <a:ext cx="3037611" cy="811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Improvement in accountability of Government performance</a:t>
          </a:r>
          <a:endParaRPr lang="en-US" sz="1700" kern="1200" dirty="0"/>
        </a:p>
      </dsp:txBody>
      <dsp:txXfrm>
        <a:off x="407428" y="1263925"/>
        <a:ext cx="2990051" cy="764338"/>
      </dsp:txXfrm>
    </dsp:sp>
    <dsp:sp modelId="{72ACFFF9-969C-4D99-9BE3-C41C8722568C}">
      <dsp:nvSpPr>
        <dsp:cNvPr id="0" name=""/>
        <dsp:cNvSpPr/>
      </dsp:nvSpPr>
      <dsp:spPr>
        <a:xfrm>
          <a:off x="383648" y="2176951"/>
          <a:ext cx="3037611" cy="811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Increase in top management support and commitment</a:t>
          </a:r>
          <a:endParaRPr lang="en-US" sz="1700" kern="1200" dirty="0"/>
        </a:p>
      </dsp:txBody>
      <dsp:txXfrm>
        <a:off x="407428" y="2200731"/>
        <a:ext cx="2990051" cy="764338"/>
      </dsp:txXfrm>
    </dsp:sp>
    <dsp:sp modelId="{BCA4727E-1DF5-47CC-B373-459121E4B91E}">
      <dsp:nvSpPr>
        <dsp:cNvPr id="0" name=""/>
        <dsp:cNvSpPr/>
      </dsp:nvSpPr>
      <dsp:spPr>
        <a:xfrm>
          <a:off x="383648" y="3113758"/>
          <a:ext cx="3037611" cy="811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Increase in public awareness on government accounting</a:t>
          </a:r>
          <a:endParaRPr lang="en-US" sz="1700" kern="1200" dirty="0"/>
        </a:p>
      </dsp:txBody>
      <dsp:txXfrm>
        <a:off x="407428" y="3137538"/>
        <a:ext cx="2990051" cy="764338"/>
      </dsp:txXfrm>
    </dsp:sp>
    <dsp:sp modelId="{E55A6925-88C2-4F81-B44C-C7B921FE485F}">
      <dsp:nvSpPr>
        <dsp:cNvPr id="0" name=""/>
        <dsp:cNvSpPr/>
      </dsp:nvSpPr>
      <dsp:spPr>
        <a:xfrm>
          <a:off x="4085738" y="0"/>
          <a:ext cx="3797014" cy="41326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5700" b="1" kern="1200" dirty="0">
              <a:solidFill>
                <a:schemeClr val="tx1"/>
              </a:solidFill>
              <a:latin typeface="Calibri" pitchFamily="34" charset="0"/>
            </a:rPr>
            <a:t>Challenges</a:t>
          </a:r>
          <a:endParaRPr lang="en-US" sz="5700" kern="1200" dirty="0"/>
        </a:p>
      </dsp:txBody>
      <dsp:txXfrm>
        <a:off x="4085738" y="0"/>
        <a:ext cx="3797014" cy="1239792"/>
      </dsp:txXfrm>
    </dsp:sp>
    <dsp:sp modelId="{886428E5-E3A0-4E78-BD70-52D7C4B65C8E}">
      <dsp:nvSpPr>
        <dsp:cNvPr id="0" name=""/>
        <dsp:cNvSpPr/>
      </dsp:nvSpPr>
      <dsp:spPr>
        <a:xfrm>
          <a:off x="4465439" y="1239893"/>
          <a:ext cx="3037611" cy="602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Lack of capable human resources</a:t>
          </a:r>
          <a:endParaRPr lang="en-US" sz="1700" kern="1200" dirty="0"/>
        </a:p>
      </dsp:txBody>
      <dsp:txXfrm>
        <a:off x="4483072" y="1257526"/>
        <a:ext cx="3002345" cy="566771"/>
      </dsp:txXfrm>
    </dsp:sp>
    <dsp:sp modelId="{26D97A15-EA42-4543-AF33-C54197ED3000}">
      <dsp:nvSpPr>
        <dsp:cNvPr id="0" name=""/>
        <dsp:cNvSpPr/>
      </dsp:nvSpPr>
      <dsp:spPr>
        <a:xfrm>
          <a:off x="4465439" y="1934552"/>
          <a:ext cx="3037611" cy="602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Inadequate government internal control system</a:t>
          </a:r>
          <a:endParaRPr lang="en-US" sz="1700" kern="1200" dirty="0"/>
        </a:p>
      </dsp:txBody>
      <dsp:txXfrm>
        <a:off x="4483072" y="1952185"/>
        <a:ext cx="3002345" cy="566771"/>
      </dsp:txXfrm>
    </dsp:sp>
    <dsp:sp modelId="{76CA7513-38B6-4DC6-805F-0F2E0639D4C1}">
      <dsp:nvSpPr>
        <dsp:cNvPr id="0" name=""/>
        <dsp:cNvSpPr/>
      </dsp:nvSpPr>
      <dsp:spPr>
        <a:xfrm>
          <a:off x="4465439" y="2629211"/>
          <a:ext cx="3037611" cy="602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Compliance level to</a:t>
          </a:r>
          <a:r>
            <a:rPr lang="en-US" sz="1700" kern="1200" dirty="0"/>
            <a:t> </a:t>
          </a:r>
          <a:r>
            <a:rPr lang="id-ID" sz="1700" kern="1200" dirty="0"/>
            <a:t>laws and regulations</a:t>
          </a:r>
          <a:endParaRPr lang="en-US" sz="1700" kern="1200" dirty="0"/>
        </a:p>
      </dsp:txBody>
      <dsp:txXfrm>
        <a:off x="4483072" y="2646844"/>
        <a:ext cx="3002345" cy="566771"/>
      </dsp:txXfrm>
    </dsp:sp>
    <dsp:sp modelId="{D71C6747-22E6-43B6-A8E7-40BC0B465518}">
      <dsp:nvSpPr>
        <dsp:cNvPr id="0" name=""/>
        <dsp:cNvSpPr/>
      </dsp:nvSpPr>
      <dsp:spPr>
        <a:xfrm>
          <a:off x="4465439" y="3323871"/>
          <a:ext cx="3037611" cy="602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Integra</a:t>
          </a:r>
          <a:r>
            <a:rPr lang="id-ID" sz="1700" kern="1200" dirty="0"/>
            <a:t>ted accrual based information</a:t>
          </a:r>
          <a:endParaRPr lang="en-US" sz="1700" kern="1200" dirty="0"/>
        </a:p>
      </dsp:txBody>
      <dsp:txXfrm>
        <a:off x="4483072" y="3341504"/>
        <a:ext cx="3002345" cy="566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10/13/2019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200" dirty="0"/>
              <a:t>It has the three following objectives: (i) the peer-to-peer learning between high officials from PEMNA </a:t>
            </a:r>
            <a:r>
              <a:rPr lang="en-US" sz="1200" dirty="0" err="1"/>
              <a:t>MoF</a:t>
            </a:r>
            <a:r>
              <a:rPr lang="en-US" sz="1200" dirty="0"/>
              <a:t>, (ii) an in-depth knowledge exchange with the Treasury of Russia regarding their treasury functions and reforms, and (iii) an exchange with the PEMPAL Secretariat and T-COP Co-chair on the evolution of PEMPAL. 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200" dirty="0"/>
              <a:t>The event was attended by over 90 </a:t>
            </a:r>
            <a:r>
              <a:rPr lang="en-US" sz="1200" dirty="0" err="1"/>
              <a:t>MoF</a:t>
            </a:r>
            <a:r>
              <a:rPr lang="en-US" sz="1200" dirty="0"/>
              <a:t> officials from PEMNA member countries and Russia. It was co-chaired by the Head of the Treasury of Russia and the Head of the Vietnam State Treasury (as current TCOP Chair) and include representatives form the </a:t>
            </a:r>
            <a:r>
              <a:rPr lang="en-US" sz="1200" dirty="0" err="1"/>
              <a:t>MoF</a:t>
            </a:r>
            <a:r>
              <a:rPr lang="en-US" sz="1200" dirty="0"/>
              <a:t> of South Korea.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7221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4926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B6BCF4A-D3EC-4511-9E2C-48701148348C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20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en-US" sz="1200" dirty="0"/>
              <a:t>This Consultation Paper is the IPSASB’s first step in establishing a comprehensive measurement framework for the public sector. The Consultation Paper focuses on better aligning the IPSAS measurement requirements with those established in the Conceptual Framework. This project sets out to:</a:t>
            </a:r>
          </a:p>
          <a:p>
            <a:pPr fontAlgn="t"/>
            <a:r>
              <a:rPr lang="en-US" sz="1200" dirty="0"/>
              <a:t>Issue amended IPSAS with revised requirements for measurement at initial recognition, subsequent measurement, and measurement-related disclosure;</a:t>
            </a:r>
          </a:p>
          <a:p>
            <a:pPr fontAlgn="t"/>
            <a:r>
              <a:rPr lang="en-US" sz="1200" dirty="0"/>
              <a:t>Provide more detailed guidance on the implementation of historical cost, replacement cost, fulfillment cost, and fair value, and the circumstances under which these measurement bases will be used; and</a:t>
            </a:r>
          </a:p>
          <a:p>
            <a:pPr fontAlgn="t"/>
            <a:r>
              <a:rPr lang="en-US" sz="1200" dirty="0"/>
              <a:t>Address transaction costs and borrowing costs.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1063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773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0537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0229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88D11-1EB6-4FA0-BCEB-30DCBF620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C11081-53AC-4383-8F6F-1CAA1F51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ACAC68-0A75-4BE1-A19A-728013C87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ED226-1008-4DA8-A955-EEF678DAF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4744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5B96-01CE-469D-977A-9992FD5F9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6B86A-A33E-4CF4-A66E-DFEEA8A3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F7120-BE71-46F7-85A5-6A1CD4B5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F9338-B658-48B9-9B3B-B898A051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957CF810-53B9-4FA5-A487-05D8EDDBCF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43200" y="2943200"/>
            <a:ext cx="6858000" cy="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13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1151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0804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7799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6859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0474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8011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813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D5F88-590A-4335-8949-E6B64C77D23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108D4-C678-4E98-A71C-22CA1C22B5B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9742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8944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8586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1828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377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9870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291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7208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6881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09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7437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2085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5824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5415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6414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245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5874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D5F88-590A-4335-8949-E6B64C77D23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108D4-C678-4E98-A71C-22CA1C22B5B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8892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065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282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3156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5294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327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5908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129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2965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1677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0661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5713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7450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8945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4981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0177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4029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7442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88D11-1EB6-4FA0-BCEB-30DCBF620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C11081-53AC-4383-8F6F-1CAA1F51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ACAC68-0A75-4BE1-A19A-728013C87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ED226-1008-4DA8-A955-EEF678DAF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3843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BD27F39D-8AD6-4A12-BAFC-7561808FD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43200" y="2943200"/>
            <a:ext cx="6858000" cy="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926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1815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9742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4621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5568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2"/>
            <a:ext cx="1014412" cy="1895475"/>
          </a:xfrm>
          <a:custGeom>
            <a:avLst/>
            <a:gdLst>
              <a:gd name="T0" fmla="*/ 0 w 638"/>
              <a:gd name="T1" fmla="*/ 0 h 1194"/>
              <a:gd name="T2" fmla="*/ 2147483646 w 638"/>
              <a:gd name="T3" fmla="*/ 2147483646 h 1194"/>
              <a:gd name="T4" fmla="*/ 2147483646 w 638"/>
              <a:gd name="T5" fmla="*/ 2147483646 h 1194"/>
              <a:gd name="T6" fmla="*/ 2147483646 w 638"/>
              <a:gd name="T7" fmla="*/ 2147483646 h 1194"/>
              <a:gd name="T8" fmla="*/ 2147483646 w 638"/>
              <a:gd name="T9" fmla="*/ 2147483646 h 1194"/>
              <a:gd name="T10" fmla="*/ 2147483646 w 638"/>
              <a:gd name="T11" fmla="*/ 2147483646 h 1194"/>
              <a:gd name="T12" fmla="*/ 2147483646 w 638"/>
              <a:gd name="T13" fmla="*/ 2147483646 h 1194"/>
              <a:gd name="T14" fmla="*/ 2147483646 w 638"/>
              <a:gd name="T15" fmla="*/ 2147483646 h 1194"/>
              <a:gd name="T16" fmla="*/ 2147483646 w 638"/>
              <a:gd name="T17" fmla="*/ 2147483646 h 1194"/>
              <a:gd name="T18" fmla="*/ 2147483646 w 638"/>
              <a:gd name="T19" fmla="*/ 2147483646 h 1194"/>
              <a:gd name="T20" fmla="*/ 2147483646 w 638"/>
              <a:gd name="T21" fmla="*/ 2147483646 h 1194"/>
              <a:gd name="T22" fmla="*/ 2147483646 w 638"/>
              <a:gd name="T23" fmla="*/ 2147483646 h 1194"/>
              <a:gd name="T24" fmla="*/ 2147483646 w 638"/>
              <a:gd name="T25" fmla="*/ 2147483646 h 1194"/>
              <a:gd name="T26" fmla="*/ 2147483646 w 638"/>
              <a:gd name="T27" fmla="*/ 2147483646 h 1194"/>
              <a:gd name="T28" fmla="*/ 2147483646 w 638"/>
              <a:gd name="T29" fmla="*/ 2147483646 h 1194"/>
              <a:gd name="T30" fmla="*/ 2147483646 w 638"/>
              <a:gd name="T31" fmla="*/ 2147483646 h 1194"/>
              <a:gd name="T32" fmla="*/ 2147483646 w 638"/>
              <a:gd name="T33" fmla="*/ 2147483646 h 1194"/>
              <a:gd name="T34" fmla="*/ 2147483646 w 638"/>
              <a:gd name="T35" fmla="*/ 2147483646 h 1194"/>
              <a:gd name="T36" fmla="*/ 2147483646 w 638"/>
              <a:gd name="T37" fmla="*/ 2147483646 h 1194"/>
              <a:gd name="T38" fmla="*/ 2147483646 w 638"/>
              <a:gd name="T39" fmla="*/ 2147483646 h 1194"/>
              <a:gd name="T40" fmla="*/ 2147483646 w 638"/>
              <a:gd name="T41" fmla="*/ 2147483646 h 1194"/>
              <a:gd name="T42" fmla="*/ 2147483646 w 638"/>
              <a:gd name="T43" fmla="*/ 2147483646 h 1194"/>
              <a:gd name="T44" fmla="*/ 2147483646 w 638"/>
              <a:gd name="T45" fmla="*/ 2147483646 h 1194"/>
              <a:gd name="T46" fmla="*/ 2147483646 w 638"/>
              <a:gd name="T47" fmla="*/ 2147483646 h 1194"/>
              <a:gd name="T48" fmla="*/ 2147483646 w 638"/>
              <a:gd name="T49" fmla="*/ 2147483646 h 1194"/>
              <a:gd name="T50" fmla="*/ 2147483646 w 638"/>
              <a:gd name="T51" fmla="*/ 2147483646 h 1194"/>
              <a:gd name="T52" fmla="*/ 2147483646 w 638"/>
              <a:gd name="T53" fmla="*/ 2147483646 h 1194"/>
              <a:gd name="T54" fmla="*/ 2147483646 w 638"/>
              <a:gd name="T55" fmla="*/ 2147483646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2147483646 w 448"/>
              <a:gd name="T1" fmla="*/ 2147483646 h 372"/>
              <a:gd name="T2" fmla="*/ 2147483646 w 448"/>
              <a:gd name="T3" fmla="*/ 2147483646 h 372"/>
              <a:gd name="T4" fmla="*/ 2147483646 w 448"/>
              <a:gd name="T5" fmla="*/ 2147483646 h 372"/>
              <a:gd name="T6" fmla="*/ 2147483646 w 448"/>
              <a:gd name="T7" fmla="*/ 2147483646 h 372"/>
              <a:gd name="T8" fmla="*/ 2147483646 w 448"/>
              <a:gd name="T9" fmla="*/ 2147483646 h 372"/>
              <a:gd name="T10" fmla="*/ 2147483646 w 448"/>
              <a:gd name="T11" fmla="*/ 2147483646 h 372"/>
              <a:gd name="T12" fmla="*/ 0 w 448"/>
              <a:gd name="T13" fmla="*/ 0 h 372"/>
              <a:gd name="T14" fmla="*/ 2147483646 w 448"/>
              <a:gd name="T15" fmla="*/ 0 h 372"/>
              <a:gd name="T16" fmla="*/ 2147483646 w 448"/>
              <a:gd name="T17" fmla="*/ 2147483646 h 372"/>
              <a:gd name="T18" fmla="*/ 2147483646 w 448"/>
              <a:gd name="T19" fmla="*/ 2147483646 h 372"/>
              <a:gd name="T20" fmla="*/ 2147483646 w 448"/>
              <a:gd name="T21" fmla="*/ 2147483646 h 372"/>
              <a:gd name="T22" fmla="*/ 2147483646 w 448"/>
              <a:gd name="T23" fmla="*/ 2147483646 h 372"/>
              <a:gd name="T24" fmla="*/ 2147483646 w 448"/>
              <a:gd name="T25" fmla="*/ 2147483646 h 372"/>
              <a:gd name="T26" fmla="*/ 2147483646 w 448"/>
              <a:gd name="T27" fmla="*/ 2147483646 h 372"/>
              <a:gd name="T28" fmla="*/ 2147483646 w 448"/>
              <a:gd name="T29" fmla="*/ 2147483646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2" y="1460502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9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9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418338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01925F-EC9C-4077-B2B4-5B768C4AB8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975" b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6935" y="301628"/>
            <a:ext cx="8462029" cy="756707"/>
          </a:xfrm>
        </p:spPr>
        <p:txBody>
          <a:bodyPr/>
          <a:lstStyle>
            <a:lvl1pPr>
              <a:defRPr sz="2400" b="1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238592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9925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5516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498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2287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045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7040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8177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D5F88-590A-4335-8949-E6B64C77D23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108D4-C678-4E98-A71C-22CA1C22B5B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6477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1892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5037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5135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31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26939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5869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16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9773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2986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0993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7670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4594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2016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8296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1243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7269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2847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D5F88-590A-4335-8949-E6B64C77D23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108D4-C678-4E98-A71C-22CA1C22B5B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480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2912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6792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275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688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990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405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7881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5717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4219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7398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0.xml"/><Relationship Id="rId16" Type="http://schemas.openxmlformats.org/officeDocument/2006/relationships/slideLayout" Target="../slideLayouts/slideLayout74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2749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49" r:id="rId12"/>
    <p:sldLayoutId id="2147483750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368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3536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2425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44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5614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227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8.xml"/><Relationship Id="rId4" Type="http://schemas.openxmlformats.org/officeDocument/2006/relationships/hyperlink" Target="https://www.ipsasb.org/system/files/meetings/files/1-1.6-Agenda-Item-GFS_Tracking_Table_Final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8.xml"/><Relationship Id="rId5" Type="http://schemas.openxmlformats.org/officeDocument/2006/relationships/hyperlink" Target="https://www.ifac.org/publications-resources/measurement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Users\Home\Desktop\pempal-flags.jpg">
            <a:extLst>
              <a:ext uri="{FF2B5EF4-FFF2-40B4-BE49-F238E27FC236}">
                <a16:creationId xmlns:a16="http://schemas.microsoft.com/office/drawing/2014/main" id="{3440C0EC-59F1-40AD-A866-CA352EA5B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256" y="333375"/>
            <a:ext cx="7315200" cy="566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43200" y="2943200"/>
            <a:ext cx="6858000" cy="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3068414" y="2204864"/>
            <a:ext cx="3879850" cy="173672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/>
              <a:t>PEMPAL -PEMNA </a:t>
            </a:r>
            <a:r>
              <a:rPr lang="en-US" sz="3000" dirty="0" err="1"/>
              <a:t>TCoP</a:t>
            </a:r>
            <a:r>
              <a:rPr lang="en-US" sz="3000"/>
              <a:t> exchange </a:t>
            </a:r>
            <a:r>
              <a:rPr lang="en-US" sz="3000" dirty="0"/>
              <a:t>in </a:t>
            </a:r>
            <a:r>
              <a:rPr lang="ru-RU" sz="3000" dirty="0"/>
              <a:t>2019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C3E950F-877D-4480-804C-990B56B1B098}"/>
              </a:ext>
            </a:extLst>
          </p:cNvPr>
          <p:cNvSpPr/>
          <p:nvPr/>
        </p:nvSpPr>
        <p:spPr>
          <a:xfrm>
            <a:off x="2664296" y="610859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Moscow, Russia</a:t>
            </a:r>
            <a:endParaRPr lang="ru-RU" altLang="en-US" b="1" dirty="0">
              <a:solidFill>
                <a:srgbClr val="0070C0"/>
              </a:solidFill>
            </a:endParaRP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October, 2019</a:t>
            </a:r>
            <a:endParaRPr lang="en-US" altLang="en-US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9FD60-4C40-4534-AEC2-08A37BD050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1960" y="3995142"/>
            <a:ext cx="1466850" cy="11620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3586A4-E489-448E-AB5C-4C165AD53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fontAlgn="base" latinLnBrk="0">
              <a:spcBef>
                <a:spcPct val="0"/>
              </a:spcBef>
              <a:spcAft>
                <a:spcPct val="0"/>
              </a:spcAft>
              <a:defRPr/>
            </a:pPr>
            <a:fld id="{2901925F-EC9C-4077-B2B4-5B768C4AB821}" type="slidenum">
              <a:rPr lang="en-US" altLang="en-US" sz="825">
                <a:solidFill>
                  <a:srgbClr val="595959"/>
                </a:solidFill>
                <a:latin typeface="Andes" panose="02000000000000000000" pitchFamily="50" charset="0"/>
                <a:ea typeface="MS PGothic" panose="020B0600070205080204" pitchFamily="34" charset="-128"/>
                <a:cs typeface="Times New Roman" panose="02020603050405020304" pitchFamily="18" charset="0"/>
              </a:rPr>
              <a:pPr algn="l" fontAlgn="base" latinLnBrk="0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en-US" sz="825">
              <a:solidFill>
                <a:srgbClr val="595959"/>
              </a:solidFill>
              <a:latin typeface="Andes" panose="02000000000000000000" pitchFamily="50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D60FF2-2237-408A-AD12-7281E380A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650" dirty="0">
                <a:solidFill>
                  <a:prstClr val="black"/>
                </a:solidFill>
              </a:rPr>
              <a:t>Reform Planning and Challenges: </a:t>
            </a:r>
            <a:br>
              <a:rPr lang="en-US" sz="1650" dirty="0">
                <a:solidFill>
                  <a:prstClr val="black"/>
                </a:solidFill>
              </a:rPr>
            </a:br>
            <a:r>
              <a:rPr lang="en-US" sz="1650" dirty="0">
                <a:ea typeface="MS PGothic"/>
              </a:rPr>
              <a:t>Relationship with GFS and Budgets</a:t>
            </a:r>
            <a:endParaRPr lang="en-US" sz="1650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008AADC-01CC-4602-BAA8-9CD8E7CE012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260604" lvl="1" indent="0">
              <a:buNone/>
            </a:pPr>
            <a:r>
              <a:rPr lang="en-US"/>
              <a:t> 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51A480-8555-411D-B3F8-A7031B4D15D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2813" y="1952626"/>
          <a:ext cx="8102542" cy="3450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818">
                  <a:extLst>
                    <a:ext uri="{9D8B030D-6E8A-4147-A177-3AD203B41FA5}">
                      <a16:colId xmlns:a16="http://schemas.microsoft.com/office/drawing/2014/main" val="184110845"/>
                    </a:ext>
                  </a:extLst>
                </a:gridCol>
                <a:gridCol w="1725431">
                  <a:extLst>
                    <a:ext uri="{9D8B030D-6E8A-4147-A177-3AD203B41FA5}">
                      <a16:colId xmlns:a16="http://schemas.microsoft.com/office/drawing/2014/main" val="4133377237"/>
                    </a:ext>
                  </a:extLst>
                </a:gridCol>
                <a:gridCol w="1725431">
                  <a:extLst>
                    <a:ext uri="{9D8B030D-6E8A-4147-A177-3AD203B41FA5}">
                      <a16:colId xmlns:a16="http://schemas.microsoft.com/office/drawing/2014/main" val="3435062872"/>
                    </a:ext>
                  </a:extLst>
                </a:gridCol>
                <a:gridCol w="1725431">
                  <a:extLst>
                    <a:ext uri="{9D8B030D-6E8A-4147-A177-3AD203B41FA5}">
                      <a16:colId xmlns:a16="http://schemas.microsoft.com/office/drawing/2014/main" val="2512934911"/>
                    </a:ext>
                  </a:extLst>
                </a:gridCol>
                <a:gridCol w="1725431">
                  <a:extLst>
                    <a:ext uri="{9D8B030D-6E8A-4147-A177-3AD203B41FA5}">
                      <a16:colId xmlns:a16="http://schemas.microsoft.com/office/drawing/2014/main" val="3771712314"/>
                    </a:ext>
                  </a:extLst>
                </a:gridCol>
              </a:tblGrid>
              <a:tr h="285275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Budget</a:t>
                      </a:r>
                      <a:endParaRPr lang="en-US" sz="1200" b="1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IPSAS Cash</a:t>
                      </a:r>
                      <a:endParaRPr lang="en-US" sz="1200" b="1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IPSAS Accrual</a:t>
                      </a:r>
                      <a:endParaRPr lang="en-US" sz="1200" b="1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GFS</a:t>
                      </a:r>
                      <a:endParaRPr lang="en-US" sz="1200" b="1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787711377"/>
                  </a:ext>
                </a:extLst>
              </a:tr>
              <a:tr h="445497">
                <a:tc>
                  <a:txBody>
                    <a:bodyPr/>
                    <a:lstStyle/>
                    <a:p>
                      <a:pPr algn="l"/>
                      <a:r>
                        <a:rPr lang="en-US" sz="1200"/>
                        <a:t>Objective</a:t>
                      </a:r>
                      <a:endParaRPr lang="en-US" sz="1200" b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Budget </a:t>
                      </a:r>
                    </a:p>
                    <a:p>
                      <a:pPr algn="ctr"/>
                      <a:r>
                        <a:rPr lang="en-US" sz="1200" dirty="0"/>
                        <a:t>Management</a:t>
                      </a: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/>
                        <a:t>Accountability and Decision Making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Macroeconomic </a:t>
                      </a:r>
                    </a:p>
                    <a:p>
                      <a:pPr algn="ctr"/>
                      <a:r>
                        <a:rPr lang="en-US" sz="1200" dirty="0"/>
                        <a:t>Analysis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444883413"/>
                  </a:ext>
                </a:extLst>
              </a:tr>
              <a:tr h="445497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Basis of </a:t>
                      </a:r>
                    </a:p>
                    <a:p>
                      <a:pPr algn="l"/>
                      <a:r>
                        <a:rPr lang="en-US" sz="1200" dirty="0"/>
                        <a:t>Recording</a:t>
                      </a:r>
                      <a:endParaRPr lang="en-US" sz="1200" b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Obligation Basis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Cash Basis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Accrual Basis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Accrual Basis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14607605"/>
                  </a:ext>
                </a:extLst>
              </a:tr>
              <a:tr h="445497">
                <a:tc>
                  <a:txBody>
                    <a:bodyPr/>
                    <a:lstStyle/>
                    <a:p>
                      <a:r>
                        <a:rPr lang="en-US" sz="1200"/>
                        <a:t>Scope</a:t>
                      </a:r>
                      <a:endParaRPr lang="en-US" sz="1200" b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Budget Sector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Entity, Controlled Entities Optional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Controlled </a:t>
                      </a:r>
                    </a:p>
                    <a:p>
                      <a:pPr algn="ctr"/>
                      <a:r>
                        <a:rPr lang="en-US" sz="1200" dirty="0"/>
                        <a:t>Entities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Whole of </a:t>
                      </a:r>
                    </a:p>
                    <a:p>
                      <a:pPr algn="ctr"/>
                      <a:r>
                        <a:rPr lang="en-US" sz="1200" dirty="0"/>
                        <a:t>Government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917134647"/>
                  </a:ext>
                </a:extLst>
              </a:tr>
              <a:tr h="1008231">
                <a:tc>
                  <a:txBody>
                    <a:bodyPr/>
                    <a:lstStyle/>
                    <a:p>
                      <a:r>
                        <a:rPr lang="en-US" sz="1200"/>
                        <a:t>Accounts</a:t>
                      </a:r>
                      <a:endParaRPr lang="en-US" sz="1200" b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Appropriations, </a:t>
                      </a:r>
                    </a:p>
                    <a:p>
                      <a:pPr algn="ctr"/>
                      <a:r>
                        <a:rPr lang="en-US" sz="1200" dirty="0"/>
                        <a:t>allocations/ </a:t>
                      </a:r>
                    </a:p>
                    <a:p>
                      <a:pPr algn="ctr"/>
                      <a:r>
                        <a:rPr lang="en-US" sz="1200" dirty="0"/>
                        <a:t>apportionments, </a:t>
                      </a:r>
                    </a:p>
                    <a:p>
                      <a:pPr algn="ctr"/>
                      <a:r>
                        <a:rPr lang="en-US" sz="1200" dirty="0"/>
                        <a:t>commitments, </a:t>
                      </a:r>
                    </a:p>
                    <a:p>
                      <a:pPr algn="ctr"/>
                      <a:r>
                        <a:rPr lang="en-US" sz="1200" dirty="0"/>
                        <a:t>obligations, payments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Cash balance, cash receipts, cash payments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Assets,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liabilities, revenue, expense,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net assets/equity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Assets,</a:t>
                      </a:r>
                    </a:p>
                    <a:p>
                      <a:pPr algn="ctr"/>
                      <a:r>
                        <a:rPr lang="en-US" sz="1200" dirty="0"/>
                        <a:t>liabilities,</a:t>
                      </a:r>
                    </a:p>
                    <a:p>
                      <a:pPr algn="ctr"/>
                      <a:r>
                        <a:rPr lang="en-US" sz="1200" dirty="0"/>
                        <a:t>revenue, expense,</a:t>
                      </a:r>
                    </a:p>
                    <a:p>
                      <a:pPr algn="ctr"/>
                      <a:r>
                        <a:rPr lang="en-US" sz="1200" dirty="0"/>
                        <a:t>equity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695038965"/>
                  </a:ext>
                </a:extLst>
              </a:tr>
              <a:tr h="820652">
                <a:tc>
                  <a:txBody>
                    <a:bodyPr/>
                    <a:lstStyle/>
                    <a:p>
                      <a:r>
                        <a:rPr lang="en-US" sz="1200"/>
                        <a:t>Reports or Financial Statements</a:t>
                      </a:r>
                      <a:endParaRPr lang="en-US" sz="1200" b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Budget execution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Statement of cash </a:t>
                      </a:r>
                    </a:p>
                    <a:p>
                      <a:pPr algn="ctr"/>
                      <a:r>
                        <a:rPr lang="en-US" sz="1200" dirty="0"/>
                        <a:t>receipts and </a:t>
                      </a:r>
                    </a:p>
                    <a:p>
                      <a:pPr algn="ctr"/>
                      <a:r>
                        <a:rPr lang="en-US" sz="1200" dirty="0"/>
                        <a:t>payments</a:t>
                      </a:r>
                    </a:p>
                    <a:p>
                      <a:pPr algn="ctr"/>
                      <a:r>
                        <a:rPr lang="en-US" sz="1200" dirty="0"/>
                        <a:t>Notes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Statements of </a:t>
                      </a:r>
                    </a:p>
                    <a:p>
                      <a:pPr algn="ctr"/>
                      <a:r>
                        <a:rPr lang="en-US" sz="1200" dirty="0"/>
                        <a:t>financial position, </a:t>
                      </a:r>
                    </a:p>
                    <a:p>
                      <a:pPr algn="ctr"/>
                      <a:r>
                        <a:rPr lang="en-US" sz="1200" dirty="0"/>
                        <a:t>performance, </a:t>
                      </a:r>
                    </a:p>
                    <a:p>
                      <a:pPr algn="ctr"/>
                      <a:r>
                        <a:rPr lang="en-US" sz="1200" dirty="0"/>
                        <a:t>cash flows, Notes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Various statistical </a:t>
                      </a:r>
                    </a:p>
                    <a:p>
                      <a:pPr algn="ctr"/>
                      <a:r>
                        <a:rPr lang="en-US" sz="1200" dirty="0"/>
                        <a:t>reports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840310370"/>
                  </a:ext>
                </a:extLst>
              </a:tr>
            </a:tbl>
          </a:graphicData>
        </a:graphic>
      </p:graphicFrame>
      <p:pic>
        <p:nvPicPr>
          <p:cNvPr id="6" name="그림 2">
            <a:extLst>
              <a:ext uri="{FF2B5EF4-FFF2-40B4-BE49-F238E27FC236}">
                <a16:creationId xmlns:a16="http://schemas.microsoft.com/office/drawing/2014/main" id="{C795871F-3068-4B98-87F1-ABBE856EE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7250"/>
            <a:ext cx="1807369" cy="8128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414E1D-4A48-489B-A686-FA755087C63B}"/>
              </a:ext>
            </a:extLst>
          </p:cNvPr>
          <p:cNvSpPr txBox="1"/>
          <p:nvPr/>
        </p:nvSpPr>
        <p:spPr>
          <a:xfrm>
            <a:off x="356935" y="5445224"/>
            <a:ext cx="1033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https://www.ipsasb.org/system/files/meetings/files/1-1.6-Agenda-Item-GFS_Tracking_Table_Final.pdf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614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9010F3A-CD54-460F-B91C-7B395143F5FF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 rotWithShape="1">
          <a:blip r:embed="rId2"/>
          <a:srcRect l="5278" t="-76" r="5269"/>
          <a:stretch/>
        </p:blipFill>
        <p:spPr>
          <a:xfrm>
            <a:off x="2601204" y="1670095"/>
            <a:ext cx="6485917" cy="430448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52BBFF-1713-413C-8B45-6775777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2693" y="5624513"/>
            <a:ext cx="420007" cy="273844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450"/>
              </a:spcAft>
              <a:defRPr/>
            </a:pPr>
            <a:fld id="{2901925F-EC9C-4077-B2B4-5B768C4AB821}" type="slidenum">
              <a:rPr lang="en-US" altLang="en-US">
                <a:solidFill>
                  <a:srgbClr val="898989"/>
                </a:solidFill>
              </a:rPr>
              <a:pPr>
                <a:spcAft>
                  <a:spcPts val="450"/>
                </a:spcAft>
                <a:defRPr/>
              </a:pPr>
              <a:t>11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6" name="그림 2">
            <a:extLst>
              <a:ext uri="{FF2B5EF4-FFF2-40B4-BE49-F238E27FC236}">
                <a16:creationId xmlns:a16="http://schemas.microsoft.com/office/drawing/2014/main" id="{8135FDB6-8C12-48A3-8D74-1F2D43635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7250"/>
            <a:ext cx="1807369" cy="81284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9F77B97-02FB-4DC8-801D-C3F0A98D7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2413023"/>
            <a:ext cx="2064266" cy="2031956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en-US" sz="1350" dirty="0">
                <a:solidFill>
                  <a:srgbClr val="FFFFFF"/>
                </a:solidFill>
              </a:rPr>
              <a:t>The Public Sector Balance Sheet</a:t>
            </a:r>
          </a:p>
        </p:txBody>
      </p:sp>
    </p:spTree>
    <p:extLst>
      <p:ext uri="{BB962C8B-B14F-4D97-AF65-F5344CB8AC3E}">
        <p14:creationId xmlns:p14="http://schemas.microsoft.com/office/powerpoint/2010/main" val="3129978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1648FC-1AE8-4C47-9F5F-8413E9A59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50" dirty="0"/>
              <a:t>Measuring Assets and Liabilities: </a:t>
            </a:r>
            <a:br>
              <a:rPr lang="en-US" sz="1650" dirty="0"/>
            </a:br>
            <a:r>
              <a:rPr lang="en-US" sz="1650" dirty="0"/>
              <a:t>IPSASB Public Sector Measurement Project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40E4D5FE-9CB9-4860-B72A-F9CF6C021CC6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1712400" y="2082814"/>
            <a:ext cx="5300839" cy="25576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E02454-1EB5-4007-AAD1-F5BCE785E690}"/>
              </a:ext>
            </a:extLst>
          </p:cNvPr>
          <p:cNvSpPr txBox="1"/>
          <p:nvPr/>
        </p:nvSpPr>
        <p:spPr>
          <a:xfrm>
            <a:off x="6804248" y="1500569"/>
            <a:ext cx="221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Development influenced by comparisons with:</a:t>
            </a:r>
          </a:p>
          <a:p>
            <a:pPr marL="257175" indent="-257175">
              <a:buFontTx/>
              <a:buChar char="-"/>
            </a:pPr>
            <a:r>
              <a:rPr lang="en-GB" sz="1200" b="1" dirty="0"/>
              <a:t>IVSC standards</a:t>
            </a:r>
          </a:p>
          <a:p>
            <a:pPr marL="257175" indent="-257175">
              <a:buFontTx/>
              <a:buChar char="-"/>
            </a:pPr>
            <a:r>
              <a:rPr lang="en-GB" sz="1200" b="1" dirty="0"/>
              <a:t>GFS requirements</a:t>
            </a:r>
          </a:p>
        </p:txBody>
      </p:sp>
      <p:pic>
        <p:nvPicPr>
          <p:cNvPr id="6" name="그림 2">
            <a:extLst>
              <a:ext uri="{FF2B5EF4-FFF2-40B4-BE49-F238E27FC236}">
                <a16:creationId xmlns:a16="http://schemas.microsoft.com/office/drawing/2014/main" id="{DE496986-B8CA-474E-95CB-76DF386D6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57250"/>
            <a:ext cx="1807369" cy="8128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0012793-B3F0-4D31-92CA-7C8EAACB4A16}"/>
              </a:ext>
            </a:extLst>
          </p:cNvPr>
          <p:cNvSpPr txBox="1"/>
          <p:nvPr/>
        </p:nvSpPr>
        <p:spPr>
          <a:xfrm>
            <a:off x="419470" y="5014949"/>
            <a:ext cx="78867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2345"/>
                </a:solidFill>
                <a:ea typeface="MS PGothic" panose="020B0600070205080204" pitchFamily="34" charset="-128"/>
              </a:rPr>
              <a:t>Source</a:t>
            </a:r>
            <a:r>
              <a:rPr lang="en-US" sz="900" b="1" i="1" dirty="0">
                <a:solidFill>
                  <a:srgbClr val="002345"/>
                </a:solidFill>
                <a:ea typeface="MS PGothic" panose="020B0600070205080204" pitchFamily="34" charset="-128"/>
              </a:rPr>
              <a:t>: International Public Sector Standards Board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2CABBD-E7C0-4D85-B75C-6270542F1206}"/>
              </a:ext>
            </a:extLst>
          </p:cNvPr>
          <p:cNvSpPr txBox="1"/>
          <p:nvPr/>
        </p:nvSpPr>
        <p:spPr>
          <a:xfrm flipH="1">
            <a:off x="419470" y="5324416"/>
            <a:ext cx="578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5"/>
              </a:rPr>
              <a:t>https://www.ifac.org/publications-resources/measu</a:t>
            </a:r>
          </a:p>
          <a:p>
            <a:r>
              <a:rPr lang="en-US" dirty="0" err="1">
                <a:hlinkClick r:id="rId5"/>
              </a:rPr>
              <a:t>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17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79BE839-DE99-41C9-A547-240D876C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93475"/>
            <a:ext cx="7127577" cy="101808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br>
              <a:rPr lang="ru-RU" altLang="en-US" sz="2800" dirty="0">
                <a:solidFill>
                  <a:schemeClr val="tx1"/>
                </a:solidFill>
              </a:rPr>
            </a:br>
            <a:r>
              <a:rPr lang="en-US" altLang="en-US" sz="2800" dirty="0">
                <a:solidFill>
                  <a:schemeClr val="tx1"/>
                </a:solidFill>
              </a:rPr>
              <a:t>PEMNA </a:t>
            </a:r>
            <a:r>
              <a:rPr lang="en-US" altLang="en-US" sz="2800" dirty="0" err="1">
                <a:solidFill>
                  <a:schemeClr val="tx1"/>
                </a:solidFill>
              </a:rPr>
              <a:t>TCoP</a:t>
            </a:r>
            <a:r>
              <a:rPr lang="en-US" altLang="en-US" sz="2800" dirty="0">
                <a:solidFill>
                  <a:schemeClr val="tx1"/>
                </a:solidFill>
              </a:rPr>
              <a:t> Workshop</a:t>
            </a:r>
            <a:br>
              <a:rPr lang="en-US" alt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altLang="en-US" sz="28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altLang="en-US" sz="28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Moscow, October 1-3, 2019</a:t>
            </a:r>
            <a:r>
              <a:rPr lang="ru-RU" altLang="en-US" sz="28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br>
              <a:rPr lang="en-US" alt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altLang="en-US" sz="4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A5C8270-49C8-4AB9-A0A0-F653C8402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980729"/>
            <a:ext cx="7643192" cy="5616624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The Public Expenditure Management Network in Asia (PEMNA) Program was founded in 2012 and has two communities of practice: Treasury and Budget.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sz="18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Member countries include Brunei, Cambodia, China, Indonesia, the Republic of Korea, the Lao People's Democratic Republic, Malaysia, Myanmar, Mongolia, the Philippines, Singapore, Thailand, Timor-Leste, and Vietnam. Russia participates as an observer.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sz="18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The T-COP  event in Moscow included sessions on (i) Public Sector Accounting and Whole of Government Financial reporting, (ii) Cash management and optimization, (iii) Public Procurement, and on (iv) Commitment controls.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sz="18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This three day workshop is unique as it has been held for the first time outside of Asia.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F929DC2-6554-45DE-BC82-5242C857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6213B7-9E50-4E08-8C8A-4FFC372B3896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DC1A490D-2148-40D9-BF22-0E37E86C0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43200" y="2943200"/>
            <a:ext cx="6858000" cy="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7900"/>
            <a:ext cx="6947808" cy="1757164"/>
          </a:xfrm>
        </p:spPr>
        <p:txBody>
          <a:bodyPr>
            <a:normAutofit/>
          </a:bodyPr>
          <a:lstStyle/>
          <a:p>
            <a:r>
              <a:rPr lang="en-US" sz="2250" b="1" dirty="0">
                <a:latin typeface="Arial" pitchFamily="34" charset="0"/>
                <a:cs typeface="Arial" pitchFamily="34" charset="0"/>
              </a:rPr>
              <a:t>Indonesian Experience: the Implementation of Accrual Based Accounting in Indonesian Government Financial Statements</a:t>
            </a:r>
            <a:endParaRPr lang="ko-KR" altLang="en-US" sz="225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BB0A704D-21BC-4C56-B1F5-603EA2DD9D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9" y="975586"/>
            <a:ext cx="4947327" cy="1013253"/>
          </a:xfrm>
          <a:prstGeom prst="rect">
            <a:avLst/>
          </a:prstGeom>
        </p:spPr>
      </p:pic>
      <p:sp>
        <p:nvSpPr>
          <p:cNvPr id="4" name="Subtitle 3">
            <a:extLst>
              <a:ext uri="{FF2B5EF4-FFF2-40B4-BE49-F238E27FC236}">
                <a16:creationId xmlns:a16="http://schemas.microsoft.com/office/drawing/2014/main" id="{D8BF619C-2B23-413F-9AF7-3B09F5F07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z="2000" dirty="0" err="1"/>
              <a:t>Rahmat</a:t>
            </a:r>
            <a:r>
              <a:rPr lang="en-US" altLang="ko-KR" sz="2000" dirty="0"/>
              <a:t> </a:t>
            </a:r>
            <a:r>
              <a:rPr lang="en-US" altLang="ko-KR" sz="2000" dirty="0" err="1"/>
              <a:t>Mulyono</a:t>
            </a:r>
            <a:endParaRPr lang="en-US" altLang="ko-KR" sz="2000" dirty="0"/>
          </a:p>
          <a:p>
            <a:r>
              <a:rPr lang="en-ID" altLang="ko-KR" sz="2000" dirty="0"/>
              <a:t>Deputy Director of Accounting System</a:t>
            </a:r>
          </a:p>
          <a:p>
            <a:r>
              <a:rPr lang="en-ID" altLang="ko-KR" sz="2000" dirty="0"/>
              <a:t>Directorate of Accounting and Financial Reporting</a:t>
            </a:r>
            <a:endParaRPr lang="en-US" altLang="ko-KR" sz="2000" dirty="0"/>
          </a:p>
          <a:p>
            <a:r>
              <a:rPr lang="en-US" altLang="ko-KR" sz="2000" dirty="0"/>
              <a:t>(Directorate General of Treasury, Ministry of Finance of The Republic of Indonesia)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8704"/>
            <a:ext cx="8388424" cy="812845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Accounting Basis in Public Financial Management Reform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02C2247-7B50-4FF7-A548-DC7A3E0729C2}"/>
              </a:ext>
            </a:extLst>
          </p:cNvPr>
          <p:cNvGrpSpPr/>
          <p:nvPr/>
        </p:nvGrpSpPr>
        <p:grpSpPr>
          <a:xfrm>
            <a:off x="94682" y="782816"/>
            <a:ext cx="8891639" cy="4095802"/>
            <a:chOff x="94682" y="782816"/>
            <a:chExt cx="8891639" cy="409580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305BB6A-EAC4-4205-AF31-04767D023E96}"/>
                </a:ext>
              </a:extLst>
            </p:cNvPr>
            <p:cNvSpPr/>
            <p:nvPr/>
          </p:nvSpPr>
          <p:spPr>
            <a:xfrm>
              <a:off x="94682" y="836712"/>
              <a:ext cx="1364300" cy="438889"/>
            </a:xfrm>
            <a:custGeom>
              <a:avLst/>
              <a:gdLst>
                <a:gd name="connsiteX0" fmla="*/ 0 w 1364300"/>
                <a:gd name="connsiteY0" fmla="*/ 43889 h 438889"/>
                <a:gd name="connsiteX1" fmla="*/ 43889 w 1364300"/>
                <a:gd name="connsiteY1" fmla="*/ 0 h 438889"/>
                <a:gd name="connsiteX2" fmla="*/ 1320411 w 1364300"/>
                <a:gd name="connsiteY2" fmla="*/ 0 h 438889"/>
                <a:gd name="connsiteX3" fmla="*/ 1364300 w 1364300"/>
                <a:gd name="connsiteY3" fmla="*/ 43889 h 438889"/>
                <a:gd name="connsiteX4" fmla="*/ 1364300 w 1364300"/>
                <a:gd name="connsiteY4" fmla="*/ 395000 h 438889"/>
                <a:gd name="connsiteX5" fmla="*/ 1320411 w 1364300"/>
                <a:gd name="connsiteY5" fmla="*/ 438889 h 438889"/>
                <a:gd name="connsiteX6" fmla="*/ 43889 w 1364300"/>
                <a:gd name="connsiteY6" fmla="*/ 438889 h 438889"/>
                <a:gd name="connsiteX7" fmla="*/ 0 w 1364300"/>
                <a:gd name="connsiteY7" fmla="*/ 395000 h 438889"/>
                <a:gd name="connsiteX8" fmla="*/ 0 w 1364300"/>
                <a:gd name="connsiteY8" fmla="*/ 43889 h 438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4300" h="438889">
                  <a:moveTo>
                    <a:pt x="0" y="43889"/>
                  </a:moveTo>
                  <a:cubicBezTo>
                    <a:pt x="0" y="19650"/>
                    <a:pt x="19650" y="0"/>
                    <a:pt x="43889" y="0"/>
                  </a:cubicBezTo>
                  <a:lnTo>
                    <a:pt x="1320411" y="0"/>
                  </a:lnTo>
                  <a:cubicBezTo>
                    <a:pt x="1344650" y="0"/>
                    <a:pt x="1364300" y="19650"/>
                    <a:pt x="1364300" y="43889"/>
                  </a:cubicBezTo>
                  <a:lnTo>
                    <a:pt x="1364300" y="395000"/>
                  </a:lnTo>
                  <a:cubicBezTo>
                    <a:pt x="1364300" y="419239"/>
                    <a:pt x="1344650" y="438889"/>
                    <a:pt x="1320411" y="438889"/>
                  </a:cubicBezTo>
                  <a:lnTo>
                    <a:pt x="43889" y="438889"/>
                  </a:lnTo>
                  <a:cubicBezTo>
                    <a:pt x="19650" y="438889"/>
                    <a:pt x="0" y="419239"/>
                    <a:pt x="0" y="395000"/>
                  </a:cubicBezTo>
                  <a:lnTo>
                    <a:pt x="0" y="4388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188206" numCol="1" spcCol="1270" anchor="t" anchorCtr="0">
              <a:noAutofit/>
            </a:bodyPr>
            <a:lstStyle/>
            <a:p>
              <a:pPr marL="0" lvl="0" indent="0" algn="l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50" b="1" kern="1200" dirty="0">
                  <a:latin typeface="Arial" pitchFamily="34" charset="0"/>
                  <a:cs typeface="Arial" pitchFamily="34" charset="0"/>
                </a:rPr>
                <a:t>Before 2004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5323E47-D6EF-4E02-8156-1C789591E073}"/>
                </a:ext>
              </a:extLst>
            </p:cNvPr>
            <p:cNvSpPr/>
            <p:nvPr/>
          </p:nvSpPr>
          <p:spPr>
            <a:xfrm>
              <a:off x="251525" y="1716724"/>
              <a:ext cx="2281929" cy="3161894"/>
            </a:xfrm>
            <a:custGeom>
              <a:avLst/>
              <a:gdLst>
                <a:gd name="connsiteX0" fmla="*/ 0 w 2281929"/>
                <a:gd name="connsiteY0" fmla="*/ 228193 h 2601132"/>
                <a:gd name="connsiteX1" fmla="*/ 228193 w 2281929"/>
                <a:gd name="connsiteY1" fmla="*/ 0 h 2601132"/>
                <a:gd name="connsiteX2" fmla="*/ 2053736 w 2281929"/>
                <a:gd name="connsiteY2" fmla="*/ 0 h 2601132"/>
                <a:gd name="connsiteX3" fmla="*/ 2281929 w 2281929"/>
                <a:gd name="connsiteY3" fmla="*/ 228193 h 2601132"/>
                <a:gd name="connsiteX4" fmla="*/ 2281929 w 2281929"/>
                <a:gd name="connsiteY4" fmla="*/ 2372939 h 2601132"/>
                <a:gd name="connsiteX5" fmla="*/ 2053736 w 2281929"/>
                <a:gd name="connsiteY5" fmla="*/ 2601132 h 2601132"/>
                <a:gd name="connsiteX6" fmla="*/ 228193 w 2281929"/>
                <a:gd name="connsiteY6" fmla="*/ 2601132 h 2601132"/>
                <a:gd name="connsiteX7" fmla="*/ 0 w 2281929"/>
                <a:gd name="connsiteY7" fmla="*/ 2372939 h 2601132"/>
                <a:gd name="connsiteX8" fmla="*/ 0 w 2281929"/>
                <a:gd name="connsiteY8" fmla="*/ 228193 h 2601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1929" h="2601132">
                  <a:moveTo>
                    <a:pt x="0" y="228193"/>
                  </a:moveTo>
                  <a:cubicBezTo>
                    <a:pt x="0" y="102165"/>
                    <a:pt x="102165" y="0"/>
                    <a:pt x="228193" y="0"/>
                  </a:cubicBezTo>
                  <a:lnTo>
                    <a:pt x="2053736" y="0"/>
                  </a:lnTo>
                  <a:cubicBezTo>
                    <a:pt x="2179764" y="0"/>
                    <a:pt x="2281929" y="102165"/>
                    <a:pt x="2281929" y="228193"/>
                  </a:cubicBezTo>
                  <a:lnTo>
                    <a:pt x="2281929" y="2372939"/>
                  </a:lnTo>
                  <a:cubicBezTo>
                    <a:pt x="2281929" y="2498967"/>
                    <a:pt x="2179764" y="2601132"/>
                    <a:pt x="2053736" y="2601132"/>
                  </a:cubicBezTo>
                  <a:lnTo>
                    <a:pt x="228193" y="2601132"/>
                  </a:lnTo>
                  <a:cubicBezTo>
                    <a:pt x="102165" y="2601132"/>
                    <a:pt x="0" y="2498967"/>
                    <a:pt x="0" y="2372939"/>
                  </a:cubicBezTo>
                  <a:lnTo>
                    <a:pt x="0" y="228193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9291" tIns="159291" rIns="159291" bIns="159291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Single-entry recording system</a:t>
              </a:r>
              <a:endParaRPr lang="en-US" sz="1300" kern="1200" dirty="0">
                <a:solidFill>
                  <a:schemeClr val="tx1"/>
                </a:solidFill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Cash-based reporting (Cameral system)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No accounting standards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Absence of integrated recording systems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Irreconcilable data sources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Significant time lag of recording and reporting 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Low demand for reliable financial reports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Deficiency of competent accounting personnel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Scattered IT supports</a:t>
              </a:r>
              <a:endParaRPr lang="en-US" sz="13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0E9B05-85DB-4B9C-91BB-F544569EB14D}"/>
                </a:ext>
              </a:extLst>
            </p:cNvPr>
            <p:cNvSpPr/>
            <p:nvPr/>
          </p:nvSpPr>
          <p:spPr>
            <a:xfrm>
              <a:off x="1979801" y="782816"/>
              <a:ext cx="1104136" cy="400386"/>
            </a:xfrm>
            <a:custGeom>
              <a:avLst/>
              <a:gdLst>
                <a:gd name="connsiteX0" fmla="*/ 0 w 1104136"/>
                <a:gd name="connsiteY0" fmla="*/ 80077 h 400386"/>
                <a:gd name="connsiteX1" fmla="*/ 903943 w 1104136"/>
                <a:gd name="connsiteY1" fmla="*/ 80077 h 400386"/>
                <a:gd name="connsiteX2" fmla="*/ 903943 w 1104136"/>
                <a:gd name="connsiteY2" fmla="*/ 0 h 400386"/>
                <a:gd name="connsiteX3" fmla="*/ 1104136 w 1104136"/>
                <a:gd name="connsiteY3" fmla="*/ 200193 h 400386"/>
                <a:gd name="connsiteX4" fmla="*/ 903943 w 1104136"/>
                <a:gd name="connsiteY4" fmla="*/ 400386 h 400386"/>
                <a:gd name="connsiteX5" fmla="*/ 903943 w 1104136"/>
                <a:gd name="connsiteY5" fmla="*/ 320309 h 400386"/>
                <a:gd name="connsiteX6" fmla="*/ 0 w 1104136"/>
                <a:gd name="connsiteY6" fmla="*/ 320309 h 400386"/>
                <a:gd name="connsiteX7" fmla="*/ 0 w 1104136"/>
                <a:gd name="connsiteY7" fmla="*/ 80077 h 400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04136" h="400386">
                  <a:moveTo>
                    <a:pt x="0" y="80077"/>
                  </a:moveTo>
                  <a:lnTo>
                    <a:pt x="903943" y="80077"/>
                  </a:lnTo>
                  <a:lnTo>
                    <a:pt x="903943" y="0"/>
                  </a:lnTo>
                  <a:lnTo>
                    <a:pt x="1104136" y="200193"/>
                  </a:lnTo>
                  <a:lnTo>
                    <a:pt x="903943" y="400386"/>
                  </a:lnTo>
                  <a:lnTo>
                    <a:pt x="903943" y="320309"/>
                  </a:lnTo>
                  <a:lnTo>
                    <a:pt x="0" y="320309"/>
                  </a:lnTo>
                  <a:lnTo>
                    <a:pt x="0" y="80077"/>
                  </a:lnTo>
                  <a:close/>
                </a:path>
              </a:pathLst>
            </a:cu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0077" rIns="120116" bIns="80077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400" kern="12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05032AA-136F-44E5-8C02-1249B092CA41}"/>
                </a:ext>
              </a:extLst>
            </p:cNvPr>
            <p:cNvSpPr/>
            <p:nvPr/>
          </p:nvSpPr>
          <p:spPr>
            <a:xfrm>
              <a:off x="3542258" y="836712"/>
              <a:ext cx="1609736" cy="438889"/>
            </a:xfrm>
            <a:custGeom>
              <a:avLst/>
              <a:gdLst>
                <a:gd name="connsiteX0" fmla="*/ 0 w 1609736"/>
                <a:gd name="connsiteY0" fmla="*/ 43889 h 438889"/>
                <a:gd name="connsiteX1" fmla="*/ 43889 w 1609736"/>
                <a:gd name="connsiteY1" fmla="*/ 0 h 438889"/>
                <a:gd name="connsiteX2" fmla="*/ 1565847 w 1609736"/>
                <a:gd name="connsiteY2" fmla="*/ 0 h 438889"/>
                <a:gd name="connsiteX3" fmla="*/ 1609736 w 1609736"/>
                <a:gd name="connsiteY3" fmla="*/ 43889 h 438889"/>
                <a:gd name="connsiteX4" fmla="*/ 1609736 w 1609736"/>
                <a:gd name="connsiteY4" fmla="*/ 395000 h 438889"/>
                <a:gd name="connsiteX5" fmla="*/ 1565847 w 1609736"/>
                <a:gd name="connsiteY5" fmla="*/ 438889 h 438889"/>
                <a:gd name="connsiteX6" fmla="*/ 43889 w 1609736"/>
                <a:gd name="connsiteY6" fmla="*/ 438889 h 438889"/>
                <a:gd name="connsiteX7" fmla="*/ 0 w 1609736"/>
                <a:gd name="connsiteY7" fmla="*/ 395000 h 438889"/>
                <a:gd name="connsiteX8" fmla="*/ 0 w 1609736"/>
                <a:gd name="connsiteY8" fmla="*/ 43889 h 438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9736" h="438889">
                  <a:moveTo>
                    <a:pt x="0" y="43889"/>
                  </a:moveTo>
                  <a:cubicBezTo>
                    <a:pt x="0" y="19650"/>
                    <a:pt x="19650" y="0"/>
                    <a:pt x="43889" y="0"/>
                  </a:cubicBezTo>
                  <a:lnTo>
                    <a:pt x="1565847" y="0"/>
                  </a:lnTo>
                  <a:cubicBezTo>
                    <a:pt x="1590086" y="0"/>
                    <a:pt x="1609736" y="19650"/>
                    <a:pt x="1609736" y="43889"/>
                  </a:cubicBezTo>
                  <a:lnTo>
                    <a:pt x="1609736" y="395000"/>
                  </a:lnTo>
                  <a:cubicBezTo>
                    <a:pt x="1609736" y="419239"/>
                    <a:pt x="1590086" y="438889"/>
                    <a:pt x="1565847" y="438889"/>
                  </a:cubicBezTo>
                  <a:lnTo>
                    <a:pt x="43889" y="438889"/>
                  </a:lnTo>
                  <a:cubicBezTo>
                    <a:pt x="19650" y="438889"/>
                    <a:pt x="0" y="419239"/>
                    <a:pt x="0" y="395000"/>
                  </a:cubicBezTo>
                  <a:lnTo>
                    <a:pt x="0" y="43889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192016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Arial" pitchFamily="34" charset="0"/>
                  <a:cs typeface="Arial" pitchFamily="34" charset="0"/>
                </a:rPr>
                <a:t>2004 - 2014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F02A3BE-0035-414C-B9B8-3122576744E1}"/>
                </a:ext>
              </a:extLst>
            </p:cNvPr>
            <p:cNvSpPr/>
            <p:nvPr/>
          </p:nvSpPr>
          <p:spPr>
            <a:xfrm>
              <a:off x="2915816" y="1716724"/>
              <a:ext cx="3240360" cy="3085712"/>
            </a:xfrm>
            <a:custGeom>
              <a:avLst/>
              <a:gdLst>
                <a:gd name="connsiteX0" fmla="*/ 0 w 2789093"/>
                <a:gd name="connsiteY0" fmla="*/ 234319 h 2343194"/>
                <a:gd name="connsiteX1" fmla="*/ 234319 w 2789093"/>
                <a:gd name="connsiteY1" fmla="*/ 0 h 2343194"/>
                <a:gd name="connsiteX2" fmla="*/ 2554774 w 2789093"/>
                <a:gd name="connsiteY2" fmla="*/ 0 h 2343194"/>
                <a:gd name="connsiteX3" fmla="*/ 2789093 w 2789093"/>
                <a:gd name="connsiteY3" fmla="*/ 234319 h 2343194"/>
                <a:gd name="connsiteX4" fmla="*/ 2789093 w 2789093"/>
                <a:gd name="connsiteY4" fmla="*/ 2108875 h 2343194"/>
                <a:gd name="connsiteX5" fmla="*/ 2554774 w 2789093"/>
                <a:gd name="connsiteY5" fmla="*/ 2343194 h 2343194"/>
                <a:gd name="connsiteX6" fmla="*/ 234319 w 2789093"/>
                <a:gd name="connsiteY6" fmla="*/ 2343194 h 2343194"/>
                <a:gd name="connsiteX7" fmla="*/ 0 w 2789093"/>
                <a:gd name="connsiteY7" fmla="*/ 2108875 h 2343194"/>
                <a:gd name="connsiteX8" fmla="*/ 0 w 2789093"/>
                <a:gd name="connsiteY8" fmla="*/ 234319 h 2343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89093" h="2343194">
                  <a:moveTo>
                    <a:pt x="0" y="234319"/>
                  </a:moveTo>
                  <a:cubicBezTo>
                    <a:pt x="0" y="104908"/>
                    <a:pt x="104908" y="0"/>
                    <a:pt x="234319" y="0"/>
                  </a:cubicBezTo>
                  <a:lnTo>
                    <a:pt x="2554774" y="0"/>
                  </a:lnTo>
                  <a:cubicBezTo>
                    <a:pt x="2684185" y="0"/>
                    <a:pt x="2789093" y="104908"/>
                    <a:pt x="2789093" y="234319"/>
                  </a:cubicBezTo>
                  <a:lnTo>
                    <a:pt x="2789093" y="2108875"/>
                  </a:lnTo>
                  <a:cubicBezTo>
                    <a:pt x="2789093" y="2238286"/>
                    <a:pt x="2684185" y="2343194"/>
                    <a:pt x="2554774" y="2343194"/>
                  </a:cubicBezTo>
                  <a:lnTo>
                    <a:pt x="234319" y="2343194"/>
                  </a:lnTo>
                  <a:cubicBezTo>
                    <a:pt x="104908" y="2343194"/>
                    <a:pt x="0" y="2238286"/>
                    <a:pt x="0" y="2108875"/>
                  </a:cubicBezTo>
                  <a:lnTo>
                    <a:pt x="0" y="23431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1086" tIns="161086" rIns="161086" bIns="161086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Maintaining daily transaction recording based on cash transaction events </a:t>
              </a:r>
              <a:endParaRPr lang="en-US" sz="1300" kern="1200" dirty="0">
                <a:solidFill>
                  <a:schemeClr val="tx1"/>
                </a:solidFill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Creating corollary entries on transactions affecting the position of capitalized assets or liabilities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Requiring year-end adjusting entries to reflect new balances of receivables, inventories, investments, and payables (periodical approach)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Minimizing the issue of complex reconciliation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Generating budget accountability reports in line with the cash-based budget model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b="1" kern="1200" dirty="0">
                  <a:solidFill>
                    <a:schemeClr val="tx1"/>
                  </a:solidFill>
                  <a:latin typeface="Arial Narrow" pitchFamily="34" charset="0"/>
                </a:rPr>
                <a:t>Producing accrual information wherefrom balance sheet is constructed</a:t>
              </a:r>
              <a:endParaRPr lang="en-US" sz="1300" kern="1200" dirty="0">
                <a:solidFill>
                  <a:schemeClr val="tx1"/>
                </a:solidFill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200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2B9E099-E65B-478E-BFA5-6ABD631AFE1C}"/>
                </a:ext>
              </a:extLst>
            </p:cNvPr>
            <p:cNvSpPr/>
            <p:nvPr/>
          </p:nvSpPr>
          <p:spPr>
            <a:xfrm>
              <a:off x="5567264" y="782816"/>
              <a:ext cx="880370" cy="400386"/>
            </a:xfrm>
            <a:custGeom>
              <a:avLst/>
              <a:gdLst>
                <a:gd name="connsiteX0" fmla="*/ 0 w 880370"/>
                <a:gd name="connsiteY0" fmla="*/ 80077 h 400386"/>
                <a:gd name="connsiteX1" fmla="*/ 680177 w 880370"/>
                <a:gd name="connsiteY1" fmla="*/ 80077 h 400386"/>
                <a:gd name="connsiteX2" fmla="*/ 680177 w 880370"/>
                <a:gd name="connsiteY2" fmla="*/ 0 h 400386"/>
                <a:gd name="connsiteX3" fmla="*/ 880370 w 880370"/>
                <a:gd name="connsiteY3" fmla="*/ 200193 h 400386"/>
                <a:gd name="connsiteX4" fmla="*/ 680177 w 880370"/>
                <a:gd name="connsiteY4" fmla="*/ 400386 h 400386"/>
                <a:gd name="connsiteX5" fmla="*/ 680177 w 880370"/>
                <a:gd name="connsiteY5" fmla="*/ 320309 h 400386"/>
                <a:gd name="connsiteX6" fmla="*/ 0 w 880370"/>
                <a:gd name="connsiteY6" fmla="*/ 320309 h 400386"/>
                <a:gd name="connsiteX7" fmla="*/ 0 w 880370"/>
                <a:gd name="connsiteY7" fmla="*/ 80077 h 400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80370" h="400386">
                  <a:moveTo>
                    <a:pt x="0" y="80077"/>
                  </a:moveTo>
                  <a:lnTo>
                    <a:pt x="680177" y="80077"/>
                  </a:lnTo>
                  <a:lnTo>
                    <a:pt x="680177" y="0"/>
                  </a:lnTo>
                  <a:lnTo>
                    <a:pt x="880370" y="200193"/>
                  </a:lnTo>
                  <a:lnTo>
                    <a:pt x="680177" y="400386"/>
                  </a:lnTo>
                  <a:lnTo>
                    <a:pt x="680177" y="320309"/>
                  </a:lnTo>
                  <a:lnTo>
                    <a:pt x="0" y="320309"/>
                  </a:lnTo>
                  <a:lnTo>
                    <a:pt x="0" y="80077"/>
                  </a:lnTo>
                  <a:close/>
                </a:path>
              </a:pathLst>
            </a:cu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0077" rIns="120116" bIns="80077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400" kern="120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0037416-BF6A-459F-9142-BF750B8E28F4}"/>
                </a:ext>
              </a:extLst>
            </p:cNvPr>
            <p:cNvSpPr/>
            <p:nvPr/>
          </p:nvSpPr>
          <p:spPr>
            <a:xfrm>
              <a:off x="6813072" y="836712"/>
              <a:ext cx="1609736" cy="438889"/>
            </a:xfrm>
            <a:custGeom>
              <a:avLst/>
              <a:gdLst>
                <a:gd name="connsiteX0" fmla="*/ 0 w 1609736"/>
                <a:gd name="connsiteY0" fmla="*/ 43889 h 438889"/>
                <a:gd name="connsiteX1" fmla="*/ 43889 w 1609736"/>
                <a:gd name="connsiteY1" fmla="*/ 0 h 438889"/>
                <a:gd name="connsiteX2" fmla="*/ 1565847 w 1609736"/>
                <a:gd name="connsiteY2" fmla="*/ 0 h 438889"/>
                <a:gd name="connsiteX3" fmla="*/ 1609736 w 1609736"/>
                <a:gd name="connsiteY3" fmla="*/ 43889 h 438889"/>
                <a:gd name="connsiteX4" fmla="*/ 1609736 w 1609736"/>
                <a:gd name="connsiteY4" fmla="*/ 395000 h 438889"/>
                <a:gd name="connsiteX5" fmla="*/ 1565847 w 1609736"/>
                <a:gd name="connsiteY5" fmla="*/ 438889 h 438889"/>
                <a:gd name="connsiteX6" fmla="*/ 43889 w 1609736"/>
                <a:gd name="connsiteY6" fmla="*/ 438889 h 438889"/>
                <a:gd name="connsiteX7" fmla="*/ 0 w 1609736"/>
                <a:gd name="connsiteY7" fmla="*/ 395000 h 438889"/>
                <a:gd name="connsiteX8" fmla="*/ 0 w 1609736"/>
                <a:gd name="connsiteY8" fmla="*/ 43889 h 438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9736" h="438889">
                  <a:moveTo>
                    <a:pt x="0" y="43889"/>
                  </a:moveTo>
                  <a:cubicBezTo>
                    <a:pt x="0" y="19650"/>
                    <a:pt x="19650" y="0"/>
                    <a:pt x="43889" y="0"/>
                  </a:cubicBezTo>
                  <a:lnTo>
                    <a:pt x="1565847" y="0"/>
                  </a:lnTo>
                  <a:cubicBezTo>
                    <a:pt x="1590086" y="0"/>
                    <a:pt x="1609736" y="19650"/>
                    <a:pt x="1609736" y="43889"/>
                  </a:cubicBezTo>
                  <a:lnTo>
                    <a:pt x="1609736" y="395000"/>
                  </a:lnTo>
                  <a:cubicBezTo>
                    <a:pt x="1609736" y="419239"/>
                    <a:pt x="1590086" y="438889"/>
                    <a:pt x="1565847" y="438889"/>
                  </a:cubicBezTo>
                  <a:lnTo>
                    <a:pt x="43889" y="438889"/>
                  </a:lnTo>
                  <a:cubicBezTo>
                    <a:pt x="19650" y="438889"/>
                    <a:pt x="0" y="419239"/>
                    <a:pt x="0" y="395000"/>
                  </a:cubicBezTo>
                  <a:lnTo>
                    <a:pt x="0" y="43889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192016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latin typeface="Arial" pitchFamily="34" charset="0"/>
                  <a:cs typeface="Arial" pitchFamily="34" charset="0"/>
                </a:rPr>
                <a:t>2015 – beyond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93C0BCE-D230-422E-BF0E-D1AB9CFAB348}"/>
                </a:ext>
              </a:extLst>
            </p:cNvPr>
            <p:cNvSpPr/>
            <p:nvPr/>
          </p:nvSpPr>
          <p:spPr>
            <a:xfrm>
              <a:off x="6411774" y="1717114"/>
              <a:ext cx="2574547" cy="2043946"/>
            </a:xfrm>
            <a:custGeom>
              <a:avLst/>
              <a:gdLst>
                <a:gd name="connsiteX0" fmla="*/ 0 w 2574547"/>
                <a:gd name="connsiteY0" fmla="*/ 204395 h 2043946"/>
                <a:gd name="connsiteX1" fmla="*/ 204395 w 2574547"/>
                <a:gd name="connsiteY1" fmla="*/ 0 h 2043946"/>
                <a:gd name="connsiteX2" fmla="*/ 2370152 w 2574547"/>
                <a:gd name="connsiteY2" fmla="*/ 0 h 2043946"/>
                <a:gd name="connsiteX3" fmla="*/ 2574547 w 2574547"/>
                <a:gd name="connsiteY3" fmla="*/ 204395 h 2043946"/>
                <a:gd name="connsiteX4" fmla="*/ 2574547 w 2574547"/>
                <a:gd name="connsiteY4" fmla="*/ 1839551 h 2043946"/>
                <a:gd name="connsiteX5" fmla="*/ 2370152 w 2574547"/>
                <a:gd name="connsiteY5" fmla="*/ 2043946 h 2043946"/>
                <a:gd name="connsiteX6" fmla="*/ 204395 w 2574547"/>
                <a:gd name="connsiteY6" fmla="*/ 2043946 h 2043946"/>
                <a:gd name="connsiteX7" fmla="*/ 0 w 2574547"/>
                <a:gd name="connsiteY7" fmla="*/ 1839551 h 2043946"/>
                <a:gd name="connsiteX8" fmla="*/ 0 w 2574547"/>
                <a:gd name="connsiteY8" fmla="*/ 204395 h 2043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4547" h="2043946">
                  <a:moveTo>
                    <a:pt x="0" y="204395"/>
                  </a:moveTo>
                  <a:cubicBezTo>
                    <a:pt x="0" y="91511"/>
                    <a:pt x="91511" y="0"/>
                    <a:pt x="204395" y="0"/>
                  </a:cubicBezTo>
                  <a:lnTo>
                    <a:pt x="2370152" y="0"/>
                  </a:lnTo>
                  <a:cubicBezTo>
                    <a:pt x="2483036" y="0"/>
                    <a:pt x="2574547" y="91511"/>
                    <a:pt x="2574547" y="204395"/>
                  </a:cubicBezTo>
                  <a:lnTo>
                    <a:pt x="2574547" y="1839551"/>
                  </a:lnTo>
                  <a:cubicBezTo>
                    <a:pt x="2574547" y="1952435"/>
                    <a:pt x="2483036" y="2043946"/>
                    <a:pt x="2370152" y="2043946"/>
                  </a:cubicBezTo>
                  <a:lnTo>
                    <a:pt x="204395" y="2043946"/>
                  </a:lnTo>
                  <a:cubicBezTo>
                    <a:pt x="91511" y="2043946"/>
                    <a:pt x="0" y="1952435"/>
                    <a:pt x="0" y="1839551"/>
                  </a:cubicBezTo>
                  <a:lnTo>
                    <a:pt x="0" y="20439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321" tIns="152321" rIns="152321" bIns="152321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kern="1200" dirty="0"/>
                <a:t>Double Entry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ID" sz="1300" kern="1200" dirty="0"/>
                <a:t>Cash Ledger and Accrual Ledger</a:t>
              </a:r>
              <a:endParaRPr lang="en-US" sz="1300" kern="1200" dirty="0"/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kern="1200" dirty="0"/>
                <a:t>Accrual Basis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300" kern="1200" dirty="0"/>
                <a:t>Electronic Web Based Reconciliation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ID" sz="1300" kern="1200" dirty="0"/>
                <a:t>Development of Accounting Policies based on IGAS, Acc. System, and Chart of Accounts (CoA)</a:t>
              </a:r>
              <a:endParaRPr lang="en-US" sz="1300" kern="1200" dirty="0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415458" y="5182670"/>
            <a:ext cx="2210939" cy="14159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br>
              <a:rPr lang="en-ID" dirty="0">
                <a:solidFill>
                  <a:schemeClr val="tx1"/>
                </a:solidFill>
              </a:rPr>
            </a:br>
            <a:r>
              <a:rPr lang="en-ID" dirty="0">
                <a:solidFill>
                  <a:schemeClr val="tx1"/>
                </a:solidFill>
              </a:rPr>
              <a:t>Report:</a:t>
            </a:r>
          </a:p>
          <a:p>
            <a:pPr algn="just"/>
            <a:r>
              <a:rPr lang="en-ID" dirty="0">
                <a:solidFill>
                  <a:schemeClr val="tx1"/>
                </a:solidFill>
              </a:rPr>
              <a:t>Budget Accountability </a:t>
            </a:r>
          </a:p>
          <a:p>
            <a:pPr algn="just"/>
            <a:r>
              <a:rPr lang="en-ID" dirty="0">
                <a:solidFill>
                  <a:schemeClr val="tx1"/>
                </a:solidFill>
              </a:rPr>
              <a:t>Report</a:t>
            </a:r>
          </a:p>
          <a:p>
            <a:pPr algn="just"/>
            <a:endParaRPr lang="en-ID" dirty="0"/>
          </a:p>
          <a:p>
            <a:pPr algn="just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167362" y="5310373"/>
            <a:ext cx="2700553" cy="14159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br>
              <a:rPr lang="en-ID" sz="1050" dirty="0">
                <a:solidFill>
                  <a:schemeClr val="tx1"/>
                </a:solidFill>
              </a:rPr>
            </a:br>
            <a:endParaRPr lang="en-ID" sz="1050" dirty="0">
              <a:solidFill>
                <a:schemeClr val="tx1"/>
              </a:solidFill>
            </a:endParaRPr>
          </a:p>
          <a:p>
            <a:pPr marL="257175" indent="-257175" algn="just">
              <a:buFont typeface="+mj-lt"/>
              <a:buAutoNum type="arabicPeriod"/>
            </a:pPr>
            <a:r>
              <a:rPr lang="en-US" sz="1050" dirty="0">
                <a:solidFill>
                  <a:schemeClr val="tx1"/>
                </a:solidFill>
              </a:rPr>
              <a:t>Budget Realization Report;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US" sz="1050" dirty="0">
                <a:solidFill>
                  <a:schemeClr val="tx1"/>
                </a:solidFill>
              </a:rPr>
              <a:t>Balance Sheet;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US" sz="1050" b="1" dirty="0">
                <a:solidFill>
                  <a:srgbClr val="C00000"/>
                </a:solidFill>
              </a:rPr>
              <a:t>Statement of Cash Flows;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US" sz="1050" dirty="0">
                <a:solidFill>
                  <a:schemeClr val="tx1"/>
                </a:solidFill>
              </a:rPr>
              <a:t>Notes to the Financial Statements.</a:t>
            </a:r>
          </a:p>
          <a:p>
            <a:pPr marL="257175" indent="-257175" algn="just">
              <a:buFont typeface="+mj-lt"/>
              <a:buAutoNum type="arabicPeriod"/>
            </a:pPr>
            <a:endParaRPr lang="en-ID" sz="1050" dirty="0">
              <a:solidFill>
                <a:schemeClr val="tx1"/>
              </a:solidFill>
            </a:endParaRPr>
          </a:p>
          <a:p>
            <a:pPr marL="257175" indent="-257175" algn="just">
              <a:buFont typeface="+mj-lt"/>
              <a:buAutoNum type="arabicPeriod"/>
            </a:pPr>
            <a:endParaRPr lang="en-ID" sz="1050" dirty="0">
              <a:solidFill>
                <a:schemeClr val="tx1"/>
              </a:solidFill>
            </a:endParaRPr>
          </a:p>
          <a:p>
            <a:pPr algn="just"/>
            <a:endParaRPr lang="en-ID" dirty="0"/>
          </a:p>
          <a:p>
            <a:pPr algn="just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348765" y="5178473"/>
            <a:ext cx="2700553" cy="14159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br>
              <a:rPr lang="en-ID" sz="1050" dirty="0">
                <a:solidFill>
                  <a:schemeClr val="tx1"/>
                </a:solidFill>
              </a:rPr>
            </a:br>
            <a:endParaRPr lang="en-ID" sz="1050" dirty="0">
              <a:solidFill>
                <a:schemeClr val="tx1"/>
              </a:solidFill>
            </a:endParaRPr>
          </a:p>
          <a:p>
            <a:pPr marL="257175" indent="-257175" algn="just">
              <a:buFont typeface="+mj-lt"/>
              <a:buAutoNum type="arabicPeriod"/>
            </a:pPr>
            <a:r>
              <a:rPr lang="en-US" sz="1050" dirty="0">
                <a:solidFill>
                  <a:schemeClr val="tx1"/>
                </a:solidFill>
              </a:rPr>
              <a:t>Budget Realization Report;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US" sz="1050" b="1" dirty="0">
                <a:solidFill>
                  <a:srgbClr val="C00000"/>
                </a:solidFill>
              </a:rPr>
              <a:t>Statement of Changes in the        Excess Budget Balance;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US" sz="1050" dirty="0">
                <a:solidFill>
                  <a:schemeClr val="tx1"/>
                </a:solidFill>
              </a:rPr>
              <a:t>Balance Sheet;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US" sz="1050" dirty="0">
                <a:solidFill>
                  <a:schemeClr val="tx1"/>
                </a:solidFill>
              </a:rPr>
              <a:t>Statement of Operations;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US" sz="1050" b="1" dirty="0">
                <a:solidFill>
                  <a:srgbClr val="C00000"/>
                </a:solidFill>
              </a:rPr>
              <a:t>Statement of Cash Flows;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US" sz="1050" dirty="0">
                <a:solidFill>
                  <a:schemeClr val="tx1"/>
                </a:solidFill>
              </a:rPr>
              <a:t>Statement of Changes in Equity;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US" sz="1050" dirty="0">
                <a:solidFill>
                  <a:schemeClr val="tx1"/>
                </a:solidFill>
              </a:rPr>
              <a:t>Notes to the Financial Statements.</a:t>
            </a:r>
            <a:endParaRPr lang="en-ID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14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1BAD5-E2E7-4E83-9A76-E63B7D2804C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620411" y="132594"/>
            <a:ext cx="7631658" cy="935356"/>
          </a:xfrm>
        </p:spPr>
        <p:txBody>
          <a:bodyPr>
            <a:normAutofit/>
          </a:bodyPr>
          <a:lstStyle/>
          <a:p>
            <a:pPr lvl="0" algn="ctr"/>
            <a:r>
              <a:rPr lang="en-US" sz="2175" b="1" dirty="0"/>
              <a:t>Accounting Principle and Standards Used:</a:t>
            </a:r>
            <a:br>
              <a:rPr lang="id-ID" sz="2175" b="1" dirty="0"/>
            </a:br>
            <a:r>
              <a:rPr lang="en-US" sz="2175" b="1" dirty="0"/>
              <a:t>The Indonesian Government Accounting Standards (IGAS)</a:t>
            </a:r>
            <a:endParaRPr lang="id-ID" sz="2175" dirty="0"/>
          </a:p>
        </p:txBody>
      </p:sp>
      <p:sp>
        <p:nvSpPr>
          <p:cNvPr id="2" name="Rounded Rectangle 1"/>
          <p:cNvSpPr/>
          <p:nvPr/>
        </p:nvSpPr>
        <p:spPr>
          <a:xfrm>
            <a:off x="1187624" y="1056840"/>
            <a:ext cx="6343650" cy="5715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IGAS is</a:t>
            </a: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promulgated by Government Regulation number 71 year 2010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16"/>
          <p:cNvSpPr>
            <a:spLocks noGrp="1"/>
          </p:cNvSpPr>
          <p:nvPr>
            <p:ph idx="1"/>
          </p:nvPr>
        </p:nvSpPr>
        <p:spPr>
          <a:xfrm>
            <a:off x="729659" y="4648886"/>
            <a:ext cx="7775813" cy="1792074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en-US" sz="2475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Gaps with IPSAS</a:t>
            </a:r>
            <a:endParaRPr lang="id-ID" sz="2475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>
                <a:solidFill>
                  <a:srgbClr val="FFFF00"/>
                </a:solidFill>
              </a:rPr>
              <a:t>IGAS is adapting </a:t>
            </a:r>
            <a:r>
              <a:rPr lang="id-ID" sz="1800" dirty="0">
                <a:solidFill>
                  <a:srgbClr val="FFFF00"/>
                </a:solidFill>
              </a:rPr>
              <a:t>International Public Sector Accounting Standards </a:t>
            </a:r>
            <a:r>
              <a:rPr lang="en-ID" sz="1800" dirty="0">
                <a:solidFill>
                  <a:srgbClr val="FFFF00"/>
                </a:solidFill>
              </a:rPr>
              <a:t> </a:t>
            </a:r>
            <a:r>
              <a:rPr lang="id-ID" sz="1800" dirty="0">
                <a:solidFill>
                  <a:srgbClr val="FFFF00"/>
                </a:solidFill>
              </a:rPr>
              <a:t>(IPSASs).</a:t>
            </a:r>
            <a:endParaRPr lang="en-US" sz="1800" dirty="0">
              <a:solidFill>
                <a:srgbClr val="FFFF00"/>
              </a:solidFill>
            </a:endParaRPr>
          </a:p>
          <a:p>
            <a:pPr algn="just"/>
            <a:r>
              <a:rPr lang="id-ID" sz="1800" dirty="0">
                <a:solidFill>
                  <a:srgbClr val="FFFF00"/>
                </a:solidFill>
              </a:rPr>
              <a:t>In recent development, </a:t>
            </a:r>
            <a:r>
              <a:rPr lang="en-US" sz="1800" dirty="0">
                <a:solidFill>
                  <a:srgbClr val="FFFF00"/>
                </a:solidFill>
              </a:rPr>
              <a:t>IGAS</a:t>
            </a:r>
            <a:r>
              <a:rPr lang="id-ID" sz="1800" dirty="0">
                <a:solidFill>
                  <a:srgbClr val="FFFF00"/>
                </a:solidFill>
              </a:rPr>
              <a:t> prepared to converge with few aspect of IPSAS which cannot be followed when prepared in 2010. </a:t>
            </a:r>
            <a:endParaRPr lang="id-ID" sz="2475" dirty="0">
              <a:solidFill>
                <a:srgbClr val="FFFF00"/>
              </a:solidFill>
            </a:endParaRPr>
          </a:p>
          <a:p>
            <a:pPr algn="just"/>
            <a:r>
              <a:rPr lang="id-ID" sz="1800" dirty="0">
                <a:solidFill>
                  <a:srgbClr val="FFFF00"/>
                </a:solidFill>
              </a:rPr>
              <a:t>Many aspects of </a:t>
            </a:r>
            <a:r>
              <a:rPr lang="en-US" sz="1800" dirty="0">
                <a:solidFill>
                  <a:srgbClr val="FFFF00"/>
                </a:solidFill>
              </a:rPr>
              <a:t>IGAS</a:t>
            </a:r>
            <a:r>
              <a:rPr lang="id-ID" sz="1800" dirty="0">
                <a:solidFill>
                  <a:srgbClr val="FFFF00"/>
                </a:solidFill>
              </a:rPr>
              <a:t> considered to be align</a:t>
            </a:r>
            <a:r>
              <a:rPr lang="en-US" sz="1800" dirty="0">
                <a:solidFill>
                  <a:srgbClr val="FFFF00"/>
                </a:solidFill>
              </a:rPr>
              <a:t>ed</a:t>
            </a:r>
            <a:r>
              <a:rPr lang="id-ID" sz="1800" dirty="0">
                <a:solidFill>
                  <a:srgbClr val="FFFF00"/>
                </a:solidFill>
              </a:rPr>
              <a:t> </a:t>
            </a:r>
            <a:r>
              <a:rPr lang="en-US" sz="1800" dirty="0">
                <a:solidFill>
                  <a:srgbClr val="FFFF00"/>
                </a:solidFill>
              </a:rPr>
              <a:t>with</a:t>
            </a:r>
            <a:r>
              <a:rPr lang="id-ID" sz="1800" dirty="0">
                <a:solidFill>
                  <a:srgbClr val="FFFF00"/>
                </a:solidFill>
              </a:rPr>
              <a:t> IPSAS mainly on</a:t>
            </a:r>
            <a:r>
              <a:rPr lang="en-ID" sz="1800" dirty="0">
                <a:solidFill>
                  <a:srgbClr val="FFFF00"/>
                </a:solidFill>
              </a:rPr>
              <a:t> </a:t>
            </a:r>
            <a:r>
              <a:rPr lang="id-ID" sz="1800" dirty="0">
                <a:solidFill>
                  <a:srgbClr val="FFFF00"/>
                </a:solidFill>
              </a:rPr>
              <a:t>accrual </a:t>
            </a:r>
            <a:r>
              <a:rPr lang="en-ID" sz="1800" dirty="0">
                <a:solidFill>
                  <a:srgbClr val="FFFF00"/>
                </a:solidFill>
              </a:rPr>
              <a:t>      </a:t>
            </a:r>
            <a:r>
              <a:rPr lang="id-ID" sz="1800" dirty="0">
                <a:solidFill>
                  <a:srgbClr val="FFFF00"/>
                </a:solidFill>
              </a:rPr>
              <a:t>based aspects.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314045" y="1914793"/>
            <a:ext cx="5938024" cy="761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49" indent="-257149">
              <a:buAutoNum type="arabicPeriod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Central Government:</a:t>
            </a:r>
          </a:p>
          <a:p>
            <a:pPr marL="509535" lvl="1" indent="-257149">
              <a:buFont typeface="+mj-lt"/>
              <a:buAutoNum type="alphaLcPeriod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    1 Central Government</a:t>
            </a:r>
            <a:r>
              <a:rPr lang="id-ID" sz="1200" b="1" dirty="0">
                <a:latin typeface="Arial" panose="020B0604020202020204" pitchFamily="34" charset="0"/>
                <a:cs typeface="Arial" panose="020B0604020202020204" pitchFamily="34" charset="0"/>
              </a:rPr>
              <a:t> (CGFS)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35" lvl="1" indent="-257149">
              <a:buFont typeface="+mj-lt"/>
              <a:buAutoNum type="alphaLcPeriod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  87 Reporting Entities (</a:t>
            </a:r>
            <a:r>
              <a:rPr lang="id-ID" sz="1200" b="1" dirty="0">
                <a:latin typeface="Arial" panose="020B0604020202020204" pitchFamily="34" charset="0"/>
                <a:cs typeface="Arial" panose="020B0604020202020204" pitchFamily="34" charset="0"/>
              </a:rPr>
              <a:t>Line Ministries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) with 28,303 Spending Units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314045" y="3030010"/>
            <a:ext cx="5938024" cy="98827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buFont typeface="+mj-lt"/>
              <a:buAutoNum type="arabicPeriod" startAt="2"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Government:</a:t>
            </a:r>
          </a:p>
          <a:p>
            <a:pPr marL="509535" lvl="1" indent="-257149">
              <a:buFont typeface="+mj-lt"/>
              <a:buAutoNum type="alphaLcPeriod"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34 Provinces</a:t>
            </a:r>
          </a:p>
          <a:p>
            <a:pPr marL="509535" lvl="1" indent="-257149">
              <a:buFont typeface="+mj-lt"/>
              <a:buAutoNum type="alphaLcPeriod"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416 </a:t>
            </a:r>
            <a:r>
              <a:rPr lang="id-ID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Municipalities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35" lvl="1" indent="-257149">
              <a:buFont typeface="+mj-lt"/>
              <a:buAutoNum type="alphaLcPeriod"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98 Cities</a:t>
            </a: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57149" indent="-257149">
              <a:buAutoNum type="arabicPeriod" startAt="2"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US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636 Entities</a:t>
            </a:r>
          </a:p>
        </p:txBody>
      </p:sp>
      <p:sp>
        <p:nvSpPr>
          <p:cNvPr id="11" name="Pentagon 10"/>
          <p:cNvSpPr/>
          <p:nvPr/>
        </p:nvSpPr>
        <p:spPr>
          <a:xfrm>
            <a:off x="467544" y="1957830"/>
            <a:ext cx="1750405" cy="761128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dirty="0">
                <a:solidFill>
                  <a:schemeClr val="tx1"/>
                </a:solidFill>
              </a:rPr>
              <a:t>Governed </a:t>
            </a:r>
          </a:p>
          <a:p>
            <a:pPr algn="ctr"/>
            <a:r>
              <a:rPr lang="en-ID" b="1" dirty="0">
                <a:solidFill>
                  <a:schemeClr val="tx1"/>
                </a:solidFill>
              </a:rPr>
              <a:t>by Ministry Of Finance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467544" y="2952436"/>
            <a:ext cx="1836271" cy="988271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dirty="0">
                <a:solidFill>
                  <a:schemeClr val="tx1"/>
                </a:solidFill>
              </a:rPr>
              <a:t>Governed </a:t>
            </a:r>
          </a:p>
          <a:p>
            <a:pPr algn="ctr"/>
            <a:r>
              <a:rPr lang="en-ID" b="1" dirty="0">
                <a:solidFill>
                  <a:schemeClr val="tx1"/>
                </a:solidFill>
              </a:rPr>
              <a:t>by Ministry Of </a:t>
            </a:r>
          </a:p>
          <a:p>
            <a:pPr algn="ctr"/>
            <a:r>
              <a:rPr lang="en-ID" b="1" dirty="0">
                <a:solidFill>
                  <a:schemeClr val="tx1"/>
                </a:solidFill>
              </a:rPr>
              <a:t>Home Affairs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60150"/>
      </p:ext>
    </p:extLst>
  </p:cSld>
  <p:clrMapOvr>
    <a:masterClrMapping/>
  </p:clrMapOvr>
  <p:transition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92168" y="1309496"/>
          <a:ext cx="6643688" cy="4390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7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1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318"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Cash towards Accrual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Accrual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Conceptual Framework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Conceptual Framework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id-ID" sz="1200" dirty="0"/>
                        <a:t>PSAP</a:t>
                      </a:r>
                      <a:r>
                        <a:rPr lang="id-ID" sz="1200" baseline="0" dirty="0"/>
                        <a:t> </a:t>
                      </a:r>
                      <a:r>
                        <a:rPr lang="id-ID" sz="1200" dirty="0"/>
                        <a:t>01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/>
                        <a:t>Presentation</a:t>
                      </a:r>
                      <a:r>
                        <a:rPr lang="en-US" sz="1200" dirty="0"/>
                        <a:t> of Financial Statement</a:t>
                      </a:r>
                      <a:r>
                        <a:rPr lang="id-ID" sz="1200" dirty="0"/>
                        <a:t>s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/>
                        <a:t>Presentation </a:t>
                      </a:r>
                      <a:r>
                        <a:rPr lang="en-US" sz="1200" dirty="0"/>
                        <a:t>of Financial Statement</a:t>
                      </a:r>
                      <a:r>
                        <a:rPr lang="id-ID" sz="1200" dirty="0"/>
                        <a:t>s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id-ID" sz="1200" dirty="0"/>
                        <a:t>PSAP 02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Statement of Budget Realization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Statement of Cash</a:t>
                      </a:r>
                      <a:r>
                        <a:rPr lang="id-ID" sz="1100" dirty="0"/>
                        <a:t>-based</a:t>
                      </a:r>
                      <a:r>
                        <a:rPr lang="id-ID" sz="1100" baseline="0" dirty="0"/>
                        <a:t> </a:t>
                      </a:r>
                      <a:r>
                        <a:rPr lang="en-US" sz="1100" dirty="0"/>
                        <a:t>Budget Realization</a:t>
                      </a:r>
                      <a:endParaRPr lang="id-ID" sz="11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id-ID" sz="1200" dirty="0"/>
                        <a:t>PSAP 03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Statement of Cash Flows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Statement of Cash Flows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id-ID" sz="1200" dirty="0"/>
                        <a:t>PSAP 04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Notes to </a:t>
                      </a:r>
                      <a:r>
                        <a:rPr lang="id-ID" sz="1200" dirty="0"/>
                        <a:t>the </a:t>
                      </a:r>
                      <a:r>
                        <a:rPr lang="en-US" sz="1200" dirty="0"/>
                        <a:t>Financial Statement</a:t>
                      </a:r>
                      <a:r>
                        <a:rPr lang="id-ID" sz="1200" dirty="0"/>
                        <a:t>s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Notes to </a:t>
                      </a:r>
                      <a:r>
                        <a:rPr lang="id-ID" sz="1200" dirty="0"/>
                        <a:t>the </a:t>
                      </a:r>
                      <a:r>
                        <a:rPr lang="en-US" sz="1200" dirty="0"/>
                        <a:t>Financial Statement</a:t>
                      </a:r>
                      <a:r>
                        <a:rPr lang="id-ID" sz="1200" dirty="0"/>
                        <a:t>s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id-ID" sz="1200" dirty="0"/>
                        <a:t>PSAP 05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Accounting for Inventories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Accounting for Inventories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id-ID" sz="1200" dirty="0"/>
                        <a:t>PSAP 06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Accounting for </a:t>
                      </a:r>
                      <a:r>
                        <a:rPr lang="en-US" sz="1200" baseline="0" dirty="0"/>
                        <a:t>Investment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Accounting for </a:t>
                      </a:r>
                      <a:r>
                        <a:rPr lang="en-US" sz="1200" baseline="0" dirty="0"/>
                        <a:t>Investment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id-ID" sz="1200" dirty="0"/>
                        <a:t>PSAP 07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Accounting for Fixed</a:t>
                      </a:r>
                      <a:r>
                        <a:rPr lang="en-US" sz="1200" baseline="0" dirty="0"/>
                        <a:t> Assets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Accounting for Fixed</a:t>
                      </a:r>
                      <a:r>
                        <a:rPr lang="en-US" sz="1200" baseline="0" dirty="0"/>
                        <a:t> Assets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id-ID" sz="1200" dirty="0"/>
                        <a:t>PSAP 08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Accounting for Construction in Progress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Accounting for Construction in Progress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id-ID" sz="1200" dirty="0"/>
                        <a:t>PSAP 09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Accounting for Liabilities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Accounting for Liabilities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id-ID" sz="1100" dirty="0"/>
                        <a:t>PSAP 10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Correction of Errors, Changes in Accounting Policy, and Extraordinary Events</a:t>
                      </a:r>
                      <a:endParaRPr lang="id-ID" sz="11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Correction of Errors</a:t>
                      </a:r>
                      <a:r>
                        <a:rPr lang="id-ID" sz="1100" dirty="0"/>
                        <a:t>, </a:t>
                      </a:r>
                      <a:r>
                        <a:rPr lang="en-US" sz="1100" dirty="0"/>
                        <a:t>Changes in Accounting Policy</a:t>
                      </a:r>
                      <a:r>
                        <a:rPr lang="id-ID" sz="1100" dirty="0"/>
                        <a:t>, </a:t>
                      </a:r>
                      <a:r>
                        <a:rPr lang="en-US" sz="1100" dirty="0"/>
                        <a:t>Change</a:t>
                      </a:r>
                      <a:r>
                        <a:rPr lang="id-ID" sz="1100" dirty="0"/>
                        <a:t>s</a:t>
                      </a:r>
                      <a:r>
                        <a:rPr lang="en-US" sz="1100" dirty="0"/>
                        <a:t> in Accounting Estimation and Discontinued</a:t>
                      </a:r>
                      <a:r>
                        <a:rPr lang="en-US" sz="1100" baseline="0" dirty="0"/>
                        <a:t> Operation</a:t>
                      </a:r>
                      <a:r>
                        <a:rPr lang="id-ID" sz="1100" baseline="0" dirty="0"/>
                        <a:t>s</a:t>
                      </a:r>
                      <a:endParaRPr lang="id-ID" sz="11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id-ID" sz="1200" dirty="0"/>
                        <a:t>PSAP 11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Consolidation of Financial Statements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Consolidation of Financial Statements</a:t>
                      </a:r>
                      <a:endParaRPr lang="id-ID" sz="11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id-ID" sz="1200" dirty="0"/>
                        <a:t>PSAP 12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</a:t>
                      </a:r>
                      <a:r>
                        <a:rPr lang="id-ID" sz="1200" dirty="0"/>
                        <a:t>-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99"/>
                          </a:solidFill>
                          <a:effectLst/>
                        </a:rPr>
                        <a:t>Statement</a:t>
                      </a:r>
                      <a:r>
                        <a:rPr lang="en-US" sz="1100" b="0" baseline="0" dirty="0">
                          <a:solidFill>
                            <a:srgbClr val="000099"/>
                          </a:solidFill>
                          <a:effectLst/>
                        </a:rPr>
                        <a:t> of Operation</a:t>
                      </a:r>
                      <a:r>
                        <a:rPr lang="id-ID" sz="1100" b="0" baseline="0" dirty="0">
                          <a:solidFill>
                            <a:srgbClr val="000099"/>
                          </a:solidFill>
                          <a:effectLst/>
                        </a:rPr>
                        <a:t>s</a:t>
                      </a:r>
                      <a:endParaRPr lang="id-ID" sz="1100" b="0" dirty="0">
                        <a:solidFill>
                          <a:srgbClr val="000099"/>
                        </a:solidFill>
                        <a:effectLst/>
                      </a:endParaRP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en-US" sz="1200" dirty="0"/>
                        <a:t>PSAP 13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</a:t>
                      </a:r>
                      <a:r>
                        <a:rPr lang="id-ID" sz="1200" dirty="0"/>
                        <a:t>-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100" b="0" dirty="0">
                          <a:solidFill>
                            <a:srgbClr val="000099"/>
                          </a:solidFill>
                          <a:effectLst/>
                        </a:rPr>
                        <a:t>Accounting of</a:t>
                      </a:r>
                      <a:r>
                        <a:rPr lang="id-ID" sz="1100" b="0" baseline="0" dirty="0">
                          <a:solidFill>
                            <a:srgbClr val="000099"/>
                          </a:solidFill>
                          <a:effectLst/>
                        </a:rPr>
                        <a:t> </a:t>
                      </a:r>
                      <a:r>
                        <a:rPr lang="en-US" sz="1100" b="0" dirty="0">
                          <a:solidFill>
                            <a:srgbClr val="000099"/>
                          </a:solidFill>
                          <a:effectLst/>
                        </a:rPr>
                        <a:t>Public Service </a:t>
                      </a:r>
                      <a:r>
                        <a:rPr lang="id-ID" sz="1100" b="0" dirty="0">
                          <a:solidFill>
                            <a:srgbClr val="000099"/>
                          </a:solidFill>
                          <a:effectLst/>
                        </a:rPr>
                        <a:t>Agencies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en-ID" sz="1200" dirty="0"/>
                        <a:t>PSAP 14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dirty="0"/>
                        <a:t> -</a:t>
                      </a:r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100" b="0" dirty="0">
                          <a:solidFill>
                            <a:srgbClr val="000099"/>
                          </a:solidFill>
                          <a:effectLst/>
                        </a:rPr>
                        <a:t>Accounting for Intangible Assets</a:t>
                      </a:r>
                      <a:endParaRPr lang="id-ID" sz="1100" b="0" dirty="0">
                        <a:solidFill>
                          <a:srgbClr val="000099"/>
                        </a:solidFill>
                        <a:effectLst/>
                      </a:endParaRP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83047" y="848885"/>
            <a:ext cx="7983087" cy="50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3" tIns="34286" rIns="68573" bIns="34286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100" dirty="0">
                <a:solidFill>
                  <a:schemeClr val="tx1"/>
                </a:solidFill>
              </a:rPr>
              <a:t>The Indonesian Government Accounting Standards</a:t>
            </a:r>
            <a:r>
              <a:rPr lang="id-ID" sz="2100" dirty="0">
                <a:solidFill>
                  <a:schemeClr val="tx1"/>
                </a:solidFill>
              </a:rPr>
              <a:t> (IGAS)</a:t>
            </a:r>
            <a:r>
              <a:rPr lang="en-ID" sz="2100" dirty="0">
                <a:solidFill>
                  <a:schemeClr val="tx1"/>
                </a:solidFill>
              </a:rPr>
              <a:t> 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E389157-038B-4F58-93B5-B162FF0F4453}" type="slidenum">
              <a:rPr lang="id-ID" smtClean="0"/>
              <a:pPr>
                <a:defRPr/>
              </a:pPr>
              <a:t>6</a:t>
            </a:fld>
            <a:endParaRPr lang="id-ID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116422" y="1401617"/>
            <a:ext cx="1770797" cy="50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3" tIns="34286" rIns="68573" bIns="34286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ID" sz="2100" dirty="0">
                <a:solidFill>
                  <a:schemeClr val="tx1"/>
                </a:solidFill>
              </a:rPr>
              <a:t>On progress: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032009" y="1903172"/>
            <a:ext cx="1855210" cy="3539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 algn="just">
              <a:buFont typeface="+mj-lt"/>
              <a:buAutoNum type="arabicPeriod"/>
            </a:pPr>
            <a:r>
              <a:rPr lang="en-ID" sz="1050" dirty="0"/>
              <a:t>Leases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ID" sz="1050" dirty="0"/>
              <a:t>Joint Arrangement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ID" sz="1050" dirty="0"/>
              <a:t>Service Concession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ID" sz="1050" dirty="0"/>
              <a:t>Revenue from </a:t>
            </a:r>
            <a:r>
              <a:rPr lang="en-ID" sz="1050" dirty="0" err="1"/>
              <a:t>Exch</a:t>
            </a:r>
            <a:r>
              <a:rPr lang="en-ID" sz="1050" dirty="0"/>
              <a:t>  Transaction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ID" sz="1050" dirty="0"/>
              <a:t>Revenue from Non  Exch. Transaction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ID" sz="1050" dirty="0"/>
              <a:t>Investment Property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ID" sz="1050" dirty="0"/>
              <a:t>Events after the rep. date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ID" sz="1050" dirty="0"/>
              <a:t>Employee Benefits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en-ID" sz="1050" dirty="0"/>
              <a:t>Agriculture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id-ID" sz="10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Provisions,</a:t>
            </a:r>
            <a:r>
              <a:rPr lang="en-ID" sz="10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0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Contingent Liabilities, and Contingent Assets</a:t>
            </a:r>
            <a:endParaRPr lang="en-ID" sz="105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 algn="just">
              <a:buFont typeface="+mj-lt"/>
              <a:buAutoNum type="arabicPeriod"/>
            </a:pPr>
            <a:r>
              <a:rPr lang="id-ID" sz="10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Instruments: Disclosure, Presentation</a:t>
            </a:r>
            <a:endParaRPr lang="en-US" sz="1050" dirty="0">
              <a:solidFill>
                <a:schemeClr val="bg1"/>
              </a:solidFill>
            </a:endParaRPr>
          </a:p>
        </p:txBody>
      </p:sp>
      <p:pic>
        <p:nvPicPr>
          <p:cNvPr id="8" name="그림 2">
            <a:extLst>
              <a:ext uri="{FF2B5EF4-FFF2-40B4-BE49-F238E27FC236}">
                <a16:creationId xmlns:a16="http://schemas.microsoft.com/office/drawing/2014/main" id="{504A5708-84A3-4EF7-8585-E4B304ACE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6761"/>
            <a:ext cx="1807369" cy="81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21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440140" y="1744771"/>
          <a:ext cx="5143501" cy="3829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5" name="Title 5"/>
          <p:cNvSpPr>
            <a:spLocks noGrp="1"/>
          </p:cNvSpPr>
          <p:nvPr>
            <p:ph type="title"/>
          </p:nvPr>
        </p:nvSpPr>
        <p:spPr>
          <a:xfrm>
            <a:off x="440140" y="914400"/>
            <a:ext cx="8157949" cy="628650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en-US" sz="2400" b="1" dirty="0">
                <a:solidFill>
                  <a:srgbClr val="FFFF00"/>
                </a:solidFill>
              </a:rPr>
              <a:t>Financial Statements for Spending Units </a:t>
            </a:r>
            <a:br>
              <a:rPr lang="en-US" sz="2400" b="1" dirty="0">
                <a:solidFill>
                  <a:srgbClr val="FFFF00"/>
                </a:solidFill>
              </a:rPr>
            </a:br>
            <a:r>
              <a:rPr lang="en-US" sz="2400" b="1" dirty="0">
                <a:solidFill>
                  <a:srgbClr val="FFFF00"/>
                </a:solidFill>
              </a:rPr>
              <a:t>and </a:t>
            </a:r>
            <a:r>
              <a:rPr lang="en-US" sz="2400" b="1" dirty="0">
                <a:solidFill>
                  <a:schemeClr val="accent2"/>
                </a:solidFill>
              </a:rPr>
              <a:t>State Treasurer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015377"/>
              </p:ext>
            </p:extLst>
          </p:nvPr>
        </p:nvGraphicFramePr>
        <p:xfrm>
          <a:off x="5652120" y="1879699"/>
          <a:ext cx="2537224" cy="35600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8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05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Cash Basis</a:t>
                      </a: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Accrual</a:t>
                      </a:r>
                      <a:r>
                        <a:rPr lang="en-US" sz="1200" b="1" baseline="0" dirty="0"/>
                        <a:t> Basis</a:t>
                      </a:r>
                      <a:endParaRPr lang="en-US" sz="12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071"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√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07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√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171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911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√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911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√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911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√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6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√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  <a:p>
                      <a:pPr algn="ctr"/>
                      <a:endParaRPr lang="en-US" sz="9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491"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  <a:p>
                      <a:pPr algn="ctr"/>
                      <a:endParaRPr lang="en-US" sz="900" b="1" dirty="0"/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071">
                <a:tc gridSpan="2"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√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6188" marR="66188" marT="33086" marB="33086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88230" marR="88230" marT="44115" marB="4411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그림 2">
            <a:extLst>
              <a:ext uri="{FF2B5EF4-FFF2-40B4-BE49-F238E27FC236}">
                <a16:creationId xmlns:a16="http://schemas.microsoft.com/office/drawing/2014/main" id="{B15D18E8-D6B5-466A-92FB-5FBADA14B0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1" y="-22980"/>
            <a:ext cx="2088232" cy="93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85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E389157-038B-4F58-93B5-B162FF0F4453}" type="slidenum">
              <a:rPr lang="id-ID" smtClean="0"/>
              <a:pPr>
                <a:defRPr/>
              </a:pPr>
              <a:t>8</a:t>
            </a:fld>
            <a:endParaRPr lang="id-ID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4245" y="919133"/>
            <a:ext cx="8751627" cy="57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68573" tIns="34286" rIns="68573" bIns="3428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D" sz="2250" b="1" dirty="0">
                <a:solidFill>
                  <a:schemeClr val="tx1"/>
                </a:solidFill>
                <a:latin typeface="Calibri" pitchFamily="34" charset="0"/>
              </a:rPr>
              <a:t>Outcome and Challenges </a:t>
            </a:r>
            <a:r>
              <a:rPr lang="id-ID" sz="2250" b="1" dirty="0">
                <a:solidFill>
                  <a:schemeClr val="tx1"/>
                </a:solidFill>
                <a:latin typeface="Calibri" pitchFamily="34" charset="0"/>
              </a:rPr>
              <a:t>of the Implementation of Accrual Accounting</a:t>
            </a:r>
            <a:endParaRPr lang="en-US" sz="225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21825" y="1491871"/>
          <a:ext cx="7886700" cy="4132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그림 2">
            <a:extLst>
              <a:ext uri="{FF2B5EF4-FFF2-40B4-BE49-F238E27FC236}">
                <a16:creationId xmlns:a16="http://schemas.microsoft.com/office/drawing/2014/main" id="{C2456E46-5106-4F38-B0D6-C6A9A07CD0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8128" y="174816"/>
            <a:ext cx="1807369" cy="81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52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7900"/>
            <a:ext cx="6858000" cy="868086"/>
          </a:xfrm>
        </p:spPr>
        <p:txBody>
          <a:bodyPr>
            <a:noAutofit/>
          </a:bodyPr>
          <a:lstStyle/>
          <a:p>
            <a:br>
              <a:rPr lang="en-US" sz="2400" dirty="0"/>
            </a:br>
            <a:r>
              <a:rPr lang="en-US" sz="2400" dirty="0"/>
              <a:t> </a:t>
            </a:r>
            <a:r>
              <a:rPr lang="en-US" sz="2400" b="1" dirty="0"/>
              <a:t>Modernizing National Accounting Standards and Whole of Government Reporting</a:t>
            </a:r>
            <a:endParaRPr lang="en-US" sz="24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BB0A704D-21BC-4C56-B1F5-603EA2DD9D0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84" y="881520"/>
            <a:ext cx="4357033" cy="892356"/>
          </a:xfrm>
          <a:prstGeom prst="rect">
            <a:avLst/>
          </a:prstGeom>
        </p:spPr>
      </p:pic>
      <p:pic>
        <p:nvPicPr>
          <p:cNvPr id="6" name="Picture Placeholder 10">
            <a:extLst>
              <a:ext uri="{FF2B5EF4-FFF2-40B4-BE49-F238E27FC236}">
                <a16:creationId xmlns:a16="http://schemas.microsoft.com/office/drawing/2014/main" id="{078B9172-2823-4681-A396-FF44BEA5D3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r="-89" b="-1269"/>
          <a:stretch/>
        </p:blipFill>
        <p:spPr>
          <a:xfrm>
            <a:off x="3263710" y="4116854"/>
            <a:ext cx="2457425" cy="492158"/>
          </a:xfrm>
          <a:prstGeom prst="rect">
            <a:avLst/>
          </a:prstGeom>
        </p:spPr>
      </p:pic>
      <p:sp>
        <p:nvSpPr>
          <p:cNvPr id="4" name="Subtitle 3">
            <a:extLst>
              <a:ext uri="{FF2B5EF4-FFF2-40B4-BE49-F238E27FC236}">
                <a16:creationId xmlns:a16="http://schemas.microsoft.com/office/drawing/2014/main" id="{4178B442-222E-4029-B7B9-DFF06702D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368752" cy="2209800"/>
          </a:xfrm>
        </p:spPr>
        <p:txBody>
          <a:bodyPr/>
          <a:lstStyle/>
          <a:p>
            <a:r>
              <a:rPr lang="en-US" altLang="ko-KR" dirty="0"/>
              <a:t>Bonnie Sirois</a:t>
            </a:r>
          </a:p>
          <a:p>
            <a:endParaRPr lang="en-US" altLang="ko-K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8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heme1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162E732-01BF-4C3B-87E1-EA2A51BC582F}" vid="{C0D52903-F4C7-476D-BB9C-B69B6F39568F}"/>
    </a:ext>
  </a:extLst>
</a:theme>
</file>

<file path=ppt/theme/theme2.xml><?xml version="1.0" encoding="utf-8"?>
<a:theme xmlns:a="http://schemas.openxmlformats.org/drawingml/2006/main" name="1_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2_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Theme2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BFF5BC5E-2B52-47B8-B274-003260379418}" vid="{802F6FD2-7257-492E-A048-B01F86A6C526}"/>
    </a:ext>
  </a:extLst>
</a:theme>
</file>

<file path=ppt/theme/theme5.xml><?xml version="1.0" encoding="utf-8"?>
<a:theme xmlns:a="http://schemas.openxmlformats.org/drawingml/2006/main" name="3_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6.xml><?xml version="1.0" encoding="utf-8"?>
<a:theme xmlns:a="http://schemas.openxmlformats.org/drawingml/2006/main" name="4_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3155</TotalTime>
  <Words>1094</Words>
  <Application>Microsoft Office PowerPoint</Application>
  <PresentationFormat>On-screen Show (4:3)</PresentationFormat>
  <Paragraphs>255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Andes</vt:lpstr>
      <vt:lpstr>Arial</vt:lpstr>
      <vt:lpstr>Arial Narrow</vt:lpstr>
      <vt:lpstr>Calibri</vt:lpstr>
      <vt:lpstr>Cambria</vt:lpstr>
      <vt:lpstr>Trebuchet MS</vt:lpstr>
      <vt:lpstr>Wingdings</vt:lpstr>
      <vt:lpstr>Wingdings 3</vt:lpstr>
      <vt:lpstr>Theme1</vt:lpstr>
      <vt:lpstr>1_Facet</vt:lpstr>
      <vt:lpstr>2_Facet</vt:lpstr>
      <vt:lpstr>Theme2</vt:lpstr>
      <vt:lpstr>3_Facet</vt:lpstr>
      <vt:lpstr>4_Facet</vt:lpstr>
      <vt:lpstr>PowerPoint Presentation</vt:lpstr>
      <vt:lpstr> PEMNA TCoP Workshop (Moscow, October 1-3, 2019) </vt:lpstr>
      <vt:lpstr>Indonesian Experience: the Implementation of Accrual Based Accounting in Indonesian Government Financial Statements</vt:lpstr>
      <vt:lpstr>Accounting Basis in Public Financial Management Reform</vt:lpstr>
      <vt:lpstr>Accounting Principle and Standards Used: The Indonesian Government Accounting Standards (IGAS)</vt:lpstr>
      <vt:lpstr>PowerPoint Presentation</vt:lpstr>
      <vt:lpstr>Financial Statements for Spending Units  and State Treasurer</vt:lpstr>
      <vt:lpstr>PowerPoint Presentation</vt:lpstr>
      <vt:lpstr>  Modernizing National Accounting Standards and Whole of Government Reporting</vt:lpstr>
      <vt:lpstr>Reform Planning and Challenges:  Relationship with GFS and Budgets</vt:lpstr>
      <vt:lpstr>The Public Sector Balance Sheet</vt:lpstr>
      <vt:lpstr>Measuring Assets and Liabilities:  IPSASB Public Sector Measurement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Ekaterina A Zaleeva</dc:creator>
  <cp:lastModifiedBy>Galina S. Kuznetsova</cp:lastModifiedBy>
  <cp:revision>44</cp:revision>
  <dcterms:created xsi:type="dcterms:W3CDTF">2019-04-09T18:04:18Z</dcterms:created>
  <dcterms:modified xsi:type="dcterms:W3CDTF">2019-10-13T16:43:50Z</dcterms:modified>
</cp:coreProperties>
</file>