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80" r:id="rId3"/>
    <p:sldMasterId id="2147483797" r:id="rId4"/>
    <p:sldMasterId id="2147483810" r:id="rId5"/>
    <p:sldMasterId id="2147483827" r:id="rId6"/>
  </p:sldMasterIdLst>
  <p:notesMasterIdLst>
    <p:notesMasterId r:id="rId19"/>
  </p:notesMasterIdLst>
  <p:handoutMasterIdLst>
    <p:handoutMasterId r:id="rId20"/>
  </p:handoutMasterIdLst>
  <p:sldIdLst>
    <p:sldId id="457" r:id="rId7"/>
    <p:sldId id="626" r:id="rId8"/>
    <p:sldId id="256" r:id="rId9"/>
    <p:sldId id="261" r:id="rId10"/>
    <p:sldId id="263" r:id="rId11"/>
    <p:sldId id="276" r:id="rId12"/>
    <p:sldId id="271" r:id="rId13"/>
    <p:sldId id="286" r:id="rId14"/>
    <p:sldId id="459" r:id="rId15"/>
    <p:sldId id="575" r:id="rId16"/>
    <p:sldId id="624" r:id="rId17"/>
    <p:sldId id="625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87FC6-8004-F0A1-CAD1-915094E16FEA}" v="137" dt="2019-10-14T08:47:52.924"/>
    <p1510:client id="{EBAA146D-72DA-022F-4FD3-CBFB30BF13FC}" v="110" dt="2019-10-14T07:41:37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0118" autoAdjust="0"/>
    <p:restoredTop sz="89784" autoAdjust="0"/>
  </p:normalViewPr>
  <p:slideViewPr>
    <p:cSldViewPr>
      <p:cViewPr varScale="1">
        <p:scale>
          <a:sx n="60" d="100"/>
          <a:sy n="60" d="100"/>
        </p:scale>
        <p:origin x="18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4C5D0-BBA2-4803-8404-76116A0BD5F5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3C0A0FFF-5606-46F2-9E1C-5C2C5C9A2C1C}">
      <dgm:prSet phldrT="[Text]" custT="1"/>
      <dgm:spPr/>
      <dgm:t>
        <a:bodyPr rtlCol="0"/>
        <a:lstStyle/>
        <a:p>
          <a:pPr rtl="0"/>
          <a:r>
            <a:rPr lang="ru" sz="1800" b="1" dirty="0"/>
            <a:t>Примечания к финансовой отчетности</a:t>
          </a:r>
          <a:endParaRPr lang="en-US" sz="1800" b="1" dirty="0"/>
        </a:p>
      </dgm:t>
    </dgm:pt>
    <dgm:pt modelId="{4FE694A9-75D1-45E2-B605-958B66B47F1F}" type="parTrans" cxnId="{C75E2956-BA50-472A-BEFD-5CE48CF85BBD}">
      <dgm:prSet/>
      <dgm:spPr/>
      <dgm:t>
        <a:bodyPr rtlCol="0"/>
        <a:lstStyle/>
        <a:p>
          <a:pPr rtl="0"/>
          <a:endParaRPr lang="en-US" sz="2000"/>
        </a:p>
      </dgm:t>
    </dgm:pt>
    <dgm:pt modelId="{C349271C-F819-49F4-A3B2-CCF7CFE06A81}" type="sibTrans" cxnId="{C75E2956-BA50-472A-BEFD-5CE48CF85BBD}">
      <dgm:prSet/>
      <dgm:spPr/>
      <dgm:t>
        <a:bodyPr rtlCol="0"/>
        <a:lstStyle/>
        <a:p>
          <a:pPr rtl="0"/>
          <a:endParaRPr lang="en-US" sz="2000"/>
        </a:p>
      </dgm:t>
    </dgm:pt>
    <dgm:pt modelId="{B31DCF8E-BE72-4068-8691-E4CA847780EC}">
      <dgm:prSet custT="1"/>
      <dgm:spPr/>
      <dgm:t>
        <a:bodyPr rtlCol="0"/>
        <a:lstStyle/>
        <a:p>
          <a:pPr rtl="0"/>
          <a:r>
            <a:rPr lang="ru" sz="1600" b="1" dirty="0"/>
            <a:t>Примечания к финансовой отчетности</a:t>
          </a:r>
          <a:endParaRPr lang="en-US" sz="1600" b="1" dirty="0"/>
        </a:p>
      </dgm:t>
    </dgm:pt>
    <dgm:pt modelId="{3B82D6CC-FD67-47D3-8352-514C354E2508}" type="parTrans" cxnId="{E50B5212-3090-49BB-B3EF-8F20CD5FFA34}">
      <dgm:prSet/>
      <dgm:spPr/>
      <dgm:t>
        <a:bodyPr rtlCol="0"/>
        <a:lstStyle/>
        <a:p>
          <a:pPr rtl="0"/>
          <a:endParaRPr lang="en-US" sz="2000"/>
        </a:p>
      </dgm:t>
    </dgm:pt>
    <dgm:pt modelId="{3116BFF8-772A-4272-BEF9-2B6568984EEE}" type="sibTrans" cxnId="{E50B5212-3090-49BB-B3EF-8F20CD5FFA34}">
      <dgm:prSet/>
      <dgm:spPr/>
      <dgm:t>
        <a:bodyPr rtlCol="0"/>
        <a:lstStyle/>
        <a:p>
          <a:pPr rtl="0"/>
          <a:endParaRPr lang="en-US" sz="2000"/>
        </a:p>
      </dgm:t>
    </dgm:pt>
    <dgm:pt modelId="{10E507E9-C93E-45D2-823F-E6493DFB7CB6}">
      <dgm:prSet phldrT="[Text]" custT="1"/>
      <dgm:spPr/>
      <dgm:t>
        <a:bodyPr rtlCol="0"/>
        <a:lstStyle/>
        <a:p>
          <a:pPr rtl="0"/>
          <a:r>
            <a:rPr lang="ru" sz="1600" b="1" dirty="0"/>
            <a:t>Отчет об изменениях в капитале</a:t>
          </a:r>
          <a:endParaRPr lang="en-US" sz="1600" b="1" dirty="0"/>
        </a:p>
      </dgm:t>
    </dgm:pt>
    <dgm:pt modelId="{4C3BA9E4-7470-4474-8CA2-6B6D8BC30EA9}">
      <dgm:prSet phldrT="[Text]" custT="1"/>
      <dgm:spPr/>
      <dgm:t>
        <a:bodyPr rtlCol="0"/>
        <a:lstStyle/>
        <a:p>
          <a:pPr rtl="0"/>
          <a:r>
            <a:rPr lang="ru" sz="1600" b="1" dirty="0"/>
            <a:t>Отчет по </a:t>
          </a:r>
          <a:r>
            <a:rPr lang="ru-RU" sz="1600" b="1" dirty="0"/>
            <a:t>доходам и расходам</a:t>
          </a:r>
          <a:endParaRPr lang="en-US" sz="1600" b="1" dirty="0"/>
        </a:p>
      </dgm:t>
    </dgm:pt>
    <dgm:pt modelId="{E74FFE32-9657-41BC-8C0A-F612657E944F}">
      <dgm:prSet phldrT="[Text]" custT="1"/>
      <dgm:spPr/>
      <dgm:t>
        <a:bodyPr rtlCol="0"/>
        <a:lstStyle/>
        <a:p>
          <a:pPr rtl="0"/>
          <a:r>
            <a:rPr lang="ru" sz="1600" b="1"/>
            <a:t>Бухгалтерский баланс</a:t>
          </a:r>
          <a:endParaRPr lang="en-US" sz="1600" b="1" dirty="0"/>
        </a:p>
      </dgm:t>
    </dgm:pt>
    <dgm:pt modelId="{5C205F8D-74BE-4A99-A7C8-E31177E16B16}">
      <dgm:prSet phldrT="[Text]" custT="1"/>
      <dgm:spPr/>
      <dgm:t>
        <a:bodyPr rtlCol="0"/>
        <a:lstStyle/>
        <a:p>
          <a:pPr rtl="0"/>
          <a:r>
            <a:rPr lang="ru" sz="2000" b="1"/>
            <a:t>Финансовые отчеты</a:t>
          </a:r>
          <a:endParaRPr lang="en-US" sz="2000" b="1" dirty="0"/>
        </a:p>
      </dgm:t>
    </dgm:pt>
    <dgm:pt modelId="{F5BBA5AC-3863-4E9B-8D06-57DC6F237C66}" type="sibTrans" cxnId="{A3E814DD-907B-49BC-91E3-976E205790AC}">
      <dgm:prSet/>
      <dgm:spPr/>
      <dgm:t>
        <a:bodyPr rtlCol="0"/>
        <a:lstStyle/>
        <a:p>
          <a:pPr rtl="0"/>
          <a:endParaRPr lang="en-US" sz="2000"/>
        </a:p>
      </dgm:t>
    </dgm:pt>
    <dgm:pt modelId="{198622F9-14AF-4347-A435-CBDCB431693D}" type="parTrans" cxnId="{A3E814DD-907B-49BC-91E3-976E205790AC}">
      <dgm:prSet/>
      <dgm:spPr/>
      <dgm:t>
        <a:bodyPr rtlCol="0"/>
        <a:lstStyle/>
        <a:p>
          <a:pPr rtl="0"/>
          <a:endParaRPr lang="en-US" sz="2000"/>
        </a:p>
      </dgm:t>
    </dgm:pt>
    <dgm:pt modelId="{085BE845-64CC-4EF7-80FA-40DA65E5C3C3}" type="sibTrans" cxnId="{C9BA0698-1A16-43D0-A8CD-B0926D96B98B}">
      <dgm:prSet/>
      <dgm:spPr/>
      <dgm:t>
        <a:bodyPr rtlCol="0"/>
        <a:lstStyle/>
        <a:p>
          <a:pPr rtl="0"/>
          <a:endParaRPr lang="en-US" sz="2000"/>
        </a:p>
      </dgm:t>
    </dgm:pt>
    <dgm:pt modelId="{F0E51918-2C21-4054-A7E9-434FE63C9D1B}" type="parTrans" cxnId="{C9BA0698-1A16-43D0-A8CD-B0926D96B98B}">
      <dgm:prSet/>
      <dgm:spPr/>
      <dgm:t>
        <a:bodyPr rtlCol="0"/>
        <a:lstStyle/>
        <a:p>
          <a:pPr rtl="0"/>
          <a:endParaRPr lang="en-US" sz="2000"/>
        </a:p>
      </dgm:t>
    </dgm:pt>
    <dgm:pt modelId="{87A74BD5-C26A-45A8-A044-00F46DF4C268}" type="sibTrans" cxnId="{064430D5-0D55-4703-AC39-CE5350D4913D}">
      <dgm:prSet/>
      <dgm:spPr/>
      <dgm:t>
        <a:bodyPr rtlCol="0"/>
        <a:lstStyle/>
        <a:p>
          <a:pPr rtl="0"/>
          <a:endParaRPr lang="en-US" sz="2000"/>
        </a:p>
      </dgm:t>
    </dgm:pt>
    <dgm:pt modelId="{6758CEB0-37A4-49E6-B979-C9839A93BE91}" type="parTrans" cxnId="{064430D5-0D55-4703-AC39-CE5350D4913D}">
      <dgm:prSet/>
      <dgm:spPr/>
      <dgm:t>
        <a:bodyPr rtlCol="0"/>
        <a:lstStyle/>
        <a:p>
          <a:pPr rtl="0"/>
          <a:endParaRPr lang="en-US" sz="2000"/>
        </a:p>
      </dgm:t>
    </dgm:pt>
    <dgm:pt modelId="{142620DA-2F17-41B4-AD8E-BC5B4AA6B7FF}" type="sibTrans" cxnId="{EF04E3FC-AB30-47BA-AFCC-13452823C310}">
      <dgm:prSet/>
      <dgm:spPr/>
      <dgm:t>
        <a:bodyPr rtlCol="0"/>
        <a:lstStyle/>
        <a:p>
          <a:pPr rtl="0"/>
          <a:endParaRPr lang="en-US" sz="2000"/>
        </a:p>
      </dgm:t>
    </dgm:pt>
    <dgm:pt modelId="{C110FE64-6227-4F6B-9FA4-4FE7C20D9346}" type="parTrans" cxnId="{EF04E3FC-AB30-47BA-AFCC-13452823C310}">
      <dgm:prSet/>
      <dgm:spPr/>
      <dgm:t>
        <a:bodyPr rtlCol="0"/>
        <a:lstStyle/>
        <a:p>
          <a:pPr rtl="0"/>
          <a:endParaRPr lang="en-US" sz="2000"/>
        </a:p>
      </dgm:t>
    </dgm:pt>
    <dgm:pt modelId="{4C42624B-70D0-435C-83F1-70E2757124C7}">
      <dgm:prSet phldrT="[Text]" custT="1"/>
      <dgm:spPr/>
      <dgm:t>
        <a:bodyPr rtlCol="0"/>
        <a:lstStyle/>
        <a:p>
          <a:pPr rtl="0"/>
          <a:r>
            <a:rPr lang="ru" sz="1600" b="1"/>
            <a:t>Отчет об исполнении бюджета</a:t>
          </a:r>
          <a:endParaRPr lang="en-US" sz="1600" b="1" dirty="0"/>
        </a:p>
      </dgm:t>
    </dgm:pt>
    <dgm:pt modelId="{C1F09E4C-F75A-4858-BDDA-DD8F2848592F}">
      <dgm:prSet phldrT="[Text]" custT="1"/>
      <dgm:spPr/>
      <dgm:t>
        <a:bodyPr rtlCol="0"/>
        <a:lstStyle/>
        <a:p>
          <a:pPr rtl="0"/>
          <a:r>
            <a:rPr lang="ru" sz="1800" b="1" dirty="0">
              <a:solidFill>
                <a:schemeClr val="tx1"/>
              </a:solidFill>
            </a:rPr>
            <a:t>Бюджетные отчеты </a:t>
          </a:r>
          <a:endParaRPr lang="en-US" sz="1800" b="1" dirty="0">
            <a:solidFill>
              <a:schemeClr val="tx1"/>
            </a:solidFill>
          </a:endParaRPr>
        </a:p>
      </dgm:t>
    </dgm:pt>
    <dgm:pt modelId="{B09BDFD3-0B0E-4845-8974-9B5E63FFC022}" type="sibTrans" cxnId="{75C7362C-DED7-4EA4-BCE4-D97C36BA106C}">
      <dgm:prSet/>
      <dgm:spPr/>
      <dgm:t>
        <a:bodyPr rtlCol="0"/>
        <a:lstStyle/>
        <a:p>
          <a:pPr rtl="0"/>
          <a:endParaRPr lang="en-US" sz="2000"/>
        </a:p>
      </dgm:t>
    </dgm:pt>
    <dgm:pt modelId="{94FB0B93-2882-4CDF-BDEA-55060AACE104}" type="parTrans" cxnId="{75C7362C-DED7-4EA4-BCE4-D97C36BA106C}">
      <dgm:prSet/>
      <dgm:spPr/>
      <dgm:t>
        <a:bodyPr rtlCol="0"/>
        <a:lstStyle/>
        <a:p>
          <a:pPr rtl="0"/>
          <a:endParaRPr lang="en-US" sz="2000"/>
        </a:p>
      </dgm:t>
    </dgm:pt>
    <dgm:pt modelId="{AB87A229-B5BD-4457-A0C8-9E12209BF03A}" type="sibTrans" cxnId="{85C0DE6C-0D34-4976-8AE9-FE2B8FE631F4}">
      <dgm:prSet/>
      <dgm:spPr/>
      <dgm:t>
        <a:bodyPr rtlCol="0"/>
        <a:lstStyle/>
        <a:p>
          <a:pPr rtl="0"/>
          <a:endParaRPr lang="en-US" sz="2000"/>
        </a:p>
      </dgm:t>
    </dgm:pt>
    <dgm:pt modelId="{E723A6FD-A9A3-4162-875C-5382B707F339}" type="parTrans" cxnId="{85C0DE6C-0D34-4976-8AE9-FE2B8FE631F4}">
      <dgm:prSet/>
      <dgm:spPr/>
      <dgm:t>
        <a:bodyPr rtlCol="0"/>
        <a:lstStyle/>
        <a:p>
          <a:pPr rtl="0"/>
          <a:endParaRPr lang="en-US" sz="2000"/>
        </a:p>
      </dgm:t>
    </dgm:pt>
    <dgm:pt modelId="{5B79F37B-D9FF-4B78-B2FB-6A49FDC265D1}">
      <dgm:prSet phldrT="[Text]" custT="1"/>
      <dgm:spPr/>
      <dgm:t>
        <a:bodyPr rtlCol="0"/>
        <a:lstStyle/>
        <a:p>
          <a:pPr rtl="0"/>
          <a:r>
            <a:rPr lang="ru" sz="1600" b="1" dirty="0">
              <a:solidFill>
                <a:schemeClr val="accent2"/>
              </a:solidFill>
            </a:rPr>
            <a:t>Отчет об изменениях  остатков бюджетного профицита</a:t>
          </a:r>
          <a:endParaRPr lang="en-US" sz="1600" b="1" dirty="0">
            <a:solidFill>
              <a:schemeClr val="accent2"/>
            </a:solidFill>
          </a:endParaRPr>
        </a:p>
      </dgm:t>
    </dgm:pt>
    <dgm:pt modelId="{57DF7120-3C28-40BD-81DB-B316C9C8C8F9}" type="parTrans" cxnId="{7BFF6211-D6BF-4DC0-B28E-99F1C6C5142B}">
      <dgm:prSet/>
      <dgm:spPr/>
      <dgm:t>
        <a:bodyPr rtlCol="0"/>
        <a:lstStyle/>
        <a:p>
          <a:pPr rtl="0"/>
          <a:endParaRPr lang="en-US"/>
        </a:p>
      </dgm:t>
    </dgm:pt>
    <dgm:pt modelId="{08E40A89-8FF3-4D6D-BE47-8B1215B72342}" type="sibTrans" cxnId="{7BFF6211-D6BF-4DC0-B28E-99F1C6C5142B}">
      <dgm:prSet/>
      <dgm:spPr/>
      <dgm:t>
        <a:bodyPr rtlCol="0"/>
        <a:lstStyle/>
        <a:p>
          <a:pPr rtl="0"/>
          <a:endParaRPr lang="en-US"/>
        </a:p>
      </dgm:t>
    </dgm:pt>
    <dgm:pt modelId="{036C017A-7247-4843-A309-62D4A75112CC}">
      <dgm:prSet phldrT="[Text]" custT="1"/>
      <dgm:spPr/>
      <dgm:t>
        <a:bodyPr rtlCol="0"/>
        <a:lstStyle/>
        <a:p>
          <a:pPr rtl="0"/>
          <a:r>
            <a:rPr lang="ru" sz="1600" b="1" dirty="0"/>
            <a:t> </a:t>
          </a:r>
          <a:r>
            <a:rPr lang="ru" sz="1600" b="1" dirty="0">
              <a:solidFill>
                <a:schemeClr val="accent2"/>
              </a:solidFill>
            </a:rPr>
            <a:t>Отчет о движении денежных </a:t>
          </a:r>
          <a:r>
            <a:rPr lang="ru-RU" sz="1600" b="1" dirty="0">
              <a:solidFill>
                <a:schemeClr val="accent2"/>
              </a:solidFill>
            </a:rPr>
            <a:t>средств</a:t>
          </a:r>
          <a:endParaRPr lang="en-US" sz="1600" b="1" dirty="0">
            <a:solidFill>
              <a:schemeClr val="accent2"/>
            </a:solidFill>
          </a:endParaRPr>
        </a:p>
      </dgm:t>
    </dgm:pt>
    <dgm:pt modelId="{A12BB071-8032-4962-B3D1-C6D8BCEC71DC}" type="parTrans" cxnId="{BDE87ECD-CCB2-4E6A-8FB4-D0D6CBE68904}">
      <dgm:prSet/>
      <dgm:spPr/>
      <dgm:t>
        <a:bodyPr rtlCol="0"/>
        <a:lstStyle/>
        <a:p>
          <a:pPr rtl="0"/>
          <a:endParaRPr lang="en-US"/>
        </a:p>
      </dgm:t>
    </dgm:pt>
    <dgm:pt modelId="{A89535E0-829D-4D31-8EA5-482D8325DD14}" type="sibTrans" cxnId="{BDE87ECD-CCB2-4E6A-8FB4-D0D6CBE68904}">
      <dgm:prSet/>
      <dgm:spPr/>
      <dgm:t>
        <a:bodyPr rtlCol="0"/>
        <a:lstStyle/>
        <a:p>
          <a:pPr rtl="0"/>
          <a:endParaRPr lang="en-US"/>
        </a:p>
      </dgm:t>
    </dgm:pt>
    <dgm:pt modelId="{B173EA61-4603-4BA6-916E-D71C7797274F}" type="pres">
      <dgm:prSet presAssocID="{D744C5D0-BBA2-4803-8404-76116A0BD5F5}" presName="linear" presStyleCnt="0">
        <dgm:presLayoutVars>
          <dgm:dir/>
          <dgm:animLvl val="lvl"/>
          <dgm:resizeHandles val="exact"/>
        </dgm:presLayoutVars>
      </dgm:prSet>
      <dgm:spPr/>
    </dgm:pt>
    <dgm:pt modelId="{A897D2DE-CBD6-44F0-92ED-4CA9C0F0612C}" type="pres">
      <dgm:prSet presAssocID="{C1F09E4C-F75A-4858-BDDA-DD8F2848592F}" presName="parentLin" presStyleCnt="0"/>
      <dgm:spPr/>
    </dgm:pt>
    <dgm:pt modelId="{8C127D06-FC75-4B74-B7E0-7A9B5B66AE9C}" type="pres">
      <dgm:prSet presAssocID="{C1F09E4C-F75A-4858-BDDA-DD8F2848592F}" presName="parentLeftMargin" presStyleLbl="node1" presStyleIdx="0" presStyleCnt="3"/>
      <dgm:spPr/>
    </dgm:pt>
    <dgm:pt modelId="{F394EA40-742E-4622-A278-291DA5E0ED2D}" type="pres">
      <dgm:prSet presAssocID="{C1F09E4C-F75A-4858-BDDA-DD8F284859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3BE445-3BF7-444F-90DE-DAF7B4B93CAE}" type="pres">
      <dgm:prSet presAssocID="{C1F09E4C-F75A-4858-BDDA-DD8F2848592F}" presName="negativeSpace" presStyleCnt="0"/>
      <dgm:spPr/>
    </dgm:pt>
    <dgm:pt modelId="{41C59347-3CEF-4EA6-9242-364F959FCB4C}" type="pres">
      <dgm:prSet presAssocID="{C1F09E4C-F75A-4858-BDDA-DD8F2848592F}" presName="childText" presStyleLbl="conFgAcc1" presStyleIdx="0" presStyleCnt="3">
        <dgm:presLayoutVars>
          <dgm:bulletEnabled val="1"/>
        </dgm:presLayoutVars>
      </dgm:prSet>
      <dgm:spPr/>
    </dgm:pt>
    <dgm:pt modelId="{FBF55FE6-F4B0-4633-BB8F-EE2AA7D5988E}" type="pres">
      <dgm:prSet presAssocID="{B09BDFD3-0B0E-4845-8974-9B5E63FFC022}" presName="spaceBetweenRectangles" presStyleCnt="0"/>
      <dgm:spPr/>
    </dgm:pt>
    <dgm:pt modelId="{704E4570-FED1-45C8-9E02-10E957D139C4}" type="pres">
      <dgm:prSet presAssocID="{5C205F8D-74BE-4A99-A7C8-E31177E16B16}" presName="parentLin" presStyleCnt="0"/>
      <dgm:spPr/>
    </dgm:pt>
    <dgm:pt modelId="{AF87AD53-C46F-4B31-93F7-50AFAEBFD086}" type="pres">
      <dgm:prSet presAssocID="{5C205F8D-74BE-4A99-A7C8-E31177E16B16}" presName="parentLeftMargin" presStyleLbl="node1" presStyleIdx="0" presStyleCnt="3"/>
      <dgm:spPr/>
    </dgm:pt>
    <dgm:pt modelId="{A2C5A008-6B11-43D3-AD54-CF6D87B08E7C}" type="pres">
      <dgm:prSet presAssocID="{5C205F8D-74BE-4A99-A7C8-E31177E16B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6310F7-85C9-4AA0-A5AB-250E9D8D47AA}" type="pres">
      <dgm:prSet presAssocID="{5C205F8D-74BE-4A99-A7C8-E31177E16B16}" presName="negativeSpace" presStyleCnt="0"/>
      <dgm:spPr/>
    </dgm:pt>
    <dgm:pt modelId="{4B459AED-0C50-4640-B68F-A344ADF848C5}" type="pres">
      <dgm:prSet presAssocID="{5C205F8D-74BE-4A99-A7C8-E31177E16B16}" presName="childText" presStyleLbl="conFgAcc1" presStyleIdx="1" presStyleCnt="3">
        <dgm:presLayoutVars>
          <dgm:bulletEnabled val="1"/>
        </dgm:presLayoutVars>
      </dgm:prSet>
      <dgm:spPr/>
    </dgm:pt>
    <dgm:pt modelId="{3548B37E-7346-4D53-8551-CD0237EB0B97}" type="pres">
      <dgm:prSet presAssocID="{F5BBA5AC-3863-4E9B-8D06-57DC6F237C66}" presName="spaceBetweenRectangles" presStyleCnt="0"/>
      <dgm:spPr/>
    </dgm:pt>
    <dgm:pt modelId="{32957744-D5AA-4C25-AD4D-D862178D93B9}" type="pres">
      <dgm:prSet presAssocID="{3C0A0FFF-5606-46F2-9E1C-5C2C5C9A2C1C}" presName="parentLin" presStyleCnt="0"/>
      <dgm:spPr/>
    </dgm:pt>
    <dgm:pt modelId="{8454EF04-1314-4928-A2FB-2C8BF3F0C921}" type="pres">
      <dgm:prSet presAssocID="{3C0A0FFF-5606-46F2-9E1C-5C2C5C9A2C1C}" presName="parentLeftMargin" presStyleLbl="node1" presStyleIdx="1" presStyleCnt="3"/>
      <dgm:spPr/>
    </dgm:pt>
    <dgm:pt modelId="{E30CFC0A-7169-4F74-B065-30223C81DD5E}" type="pres">
      <dgm:prSet presAssocID="{3C0A0FFF-5606-46F2-9E1C-5C2C5C9A2C1C}" presName="parentText" presStyleLbl="node1" presStyleIdx="2" presStyleCnt="3" custScaleX="111088" custScaleY="137527" custLinFactNeighborX="-18167" custLinFactNeighborY="-11093">
        <dgm:presLayoutVars>
          <dgm:chMax val="0"/>
          <dgm:bulletEnabled val="1"/>
        </dgm:presLayoutVars>
      </dgm:prSet>
      <dgm:spPr/>
    </dgm:pt>
    <dgm:pt modelId="{ED9D953C-7AB8-4636-A0E0-FCE3827115E9}" type="pres">
      <dgm:prSet presAssocID="{3C0A0FFF-5606-46F2-9E1C-5C2C5C9A2C1C}" presName="negativeSpace" presStyleCnt="0"/>
      <dgm:spPr/>
    </dgm:pt>
    <dgm:pt modelId="{CADA9493-8217-44C8-8605-4A2C6A733F33}" type="pres">
      <dgm:prSet presAssocID="{3C0A0FFF-5606-46F2-9E1C-5C2C5C9A2C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845007-6710-4BFB-A6E8-A8F75B30729D}" type="presOf" srcId="{3C0A0FFF-5606-46F2-9E1C-5C2C5C9A2C1C}" destId="{E30CFC0A-7169-4F74-B065-30223C81DD5E}" srcOrd="1" destOrd="0" presId="urn:microsoft.com/office/officeart/2005/8/layout/list1"/>
    <dgm:cxn modelId="{B7C4690F-DCB1-4607-B6A6-55656F022BB5}" type="presOf" srcId="{10E507E9-C93E-45D2-823F-E6493DFB7CB6}" destId="{4B459AED-0C50-4640-B68F-A344ADF848C5}" srcOrd="0" destOrd="2" presId="urn:microsoft.com/office/officeart/2005/8/layout/list1"/>
    <dgm:cxn modelId="{7BFF6211-D6BF-4DC0-B28E-99F1C6C5142B}" srcId="{C1F09E4C-F75A-4858-BDDA-DD8F2848592F}" destId="{5B79F37B-D9FF-4B78-B2FB-6A49FDC265D1}" srcOrd="1" destOrd="0" parTransId="{57DF7120-3C28-40BD-81DB-B316C9C8C8F9}" sibTransId="{08E40A89-8FF3-4D6D-BE47-8B1215B72342}"/>
    <dgm:cxn modelId="{E50B5212-3090-49BB-B3EF-8F20CD5FFA34}" srcId="{3C0A0FFF-5606-46F2-9E1C-5C2C5C9A2C1C}" destId="{B31DCF8E-BE72-4068-8691-E4CA847780EC}" srcOrd="0" destOrd="0" parTransId="{3B82D6CC-FD67-47D3-8352-514C354E2508}" sibTransId="{3116BFF8-772A-4272-BEF9-2B6568984EEE}"/>
    <dgm:cxn modelId="{F8F30718-8632-4E5D-9752-869B14398FDA}" type="presOf" srcId="{5B79F37B-D9FF-4B78-B2FB-6A49FDC265D1}" destId="{41C59347-3CEF-4EA6-9242-364F959FCB4C}" srcOrd="0" destOrd="1" presId="urn:microsoft.com/office/officeart/2005/8/layout/list1"/>
    <dgm:cxn modelId="{89F79E24-24FD-44B4-81AF-7B33181F657F}" type="presOf" srcId="{5C205F8D-74BE-4A99-A7C8-E31177E16B16}" destId="{A2C5A008-6B11-43D3-AD54-CF6D87B08E7C}" srcOrd="1" destOrd="0" presId="urn:microsoft.com/office/officeart/2005/8/layout/list1"/>
    <dgm:cxn modelId="{B24EC225-DC50-42FB-B3E7-1A3A4A70E840}" type="presOf" srcId="{3C0A0FFF-5606-46F2-9E1C-5C2C5C9A2C1C}" destId="{8454EF04-1314-4928-A2FB-2C8BF3F0C921}" srcOrd="0" destOrd="0" presId="urn:microsoft.com/office/officeart/2005/8/layout/list1"/>
    <dgm:cxn modelId="{75C7362C-DED7-4EA4-BCE4-D97C36BA106C}" srcId="{D744C5D0-BBA2-4803-8404-76116A0BD5F5}" destId="{C1F09E4C-F75A-4858-BDDA-DD8F2848592F}" srcOrd="0" destOrd="0" parTransId="{94FB0B93-2882-4CDF-BDEA-55060AACE104}" sibTransId="{B09BDFD3-0B0E-4845-8974-9B5E63FFC022}"/>
    <dgm:cxn modelId="{B1F7C738-3400-4101-B955-7B34596F0D48}" type="presOf" srcId="{B31DCF8E-BE72-4068-8691-E4CA847780EC}" destId="{CADA9493-8217-44C8-8605-4A2C6A733F33}" srcOrd="0" destOrd="0" presId="urn:microsoft.com/office/officeart/2005/8/layout/list1"/>
    <dgm:cxn modelId="{8AF8EF39-DFEE-40DB-B0F8-8B42707287B1}" type="presOf" srcId="{036C017A-7247-4843-A309-62D4A75112CC}" destId="{4B459AED-0C50-4640-B68F-A344ADF848C5}" srcOrd="0" destOrd="3" presId="urn:microsoft.com/office/officeart/2005/8/layout/list1"/>
    <dgm:cxn modelId="{8BA63160-22E7-498E-BE93-15AD00F98AE7}" type="presOf" srcId="{5C205F8D-74BE-4A99-A7C8-E31177E16B16}" destId="{AF87AD53-C46F-4B31-93F7-50AFAEBFD086}" srcOrd="0" destOrd="0" presId="urn:microsoft.com/office/officeart/2005/8/layout/list1"/>
    <dgm:cxn modelId="{E6B51341-DADE-4667-98C8-17CAFF468219}" type="presOf" srcId="{4C3BA9E4-7470-4474-8CA2-6B6D8BC30EA9}" destId="{4B459AED-0C50-4640-B68F-A344ADF848C5}" srcOrd="0" destOrd="1" presId="urn:microsoft.com/office/officeart/2005/8/layout/list1"/>
    <dgm:cxn modelId="{6286BE45-85A3-468E-B068-BBAF46D57A48}" type="presOf" srcId="{4C42624B-70D0-435C-83F1-70E2757124C7}" destId="{41C59347-3CEF-4EA6-9242-364F959FCB4C}" srcOrd="0" destOrd="0" presId="urn:microsoft.com/office/officeart/2005/8/layout/list1"/>
    <dgm:cxn modelId="{85C0DE6C-0D34-4976-8AE9-FE2B8FE631F4}" srcId="{C1F09E4C-F75A-4858-BDDA-DD8F2848592F}" destId="{4C42624B-70D0-435C-83F1-70E2757124C7}" srcOrd="0" destOrd="0" parTransId="{E723A6FD-A9A3-4162-875C-5382B707F339}" sibTransId="{AB87A229-B5BD-4457-A0C8-9E12209BF03A}"/>
    <dgm:cxn modelId="{C75E2956-BA50-472A-BEFD-5CE48CF85BBD}" srcId="{D744C5D0-BBA2-4803-8404-76116A0BD5F5}" destId="{3C0A0FFF-5606-46F2-9E1C-5C2C5C9A2C1C}" srcOrd="2" destOrd="0" parTransId="{4FE694A9-75D1-45E2-B605-958B66B47F1F}" sibTransId="{C349271C-F819-49F4-A3B2-CCF7CFE06A81}"/>
    <dgm:cxn modelId="{C9BA0698-1A16-43D0-A8CD-B0926D96B98B}" srcId="{5C205F8D-74BE-4A99-A7C8-E31177E16B16}" destId="{10E507E9-C93E-45D2-823F-E6493DFB7CB6}" srcOrd="2" destOrd="0" parTransId="{F0E51918-2C21-4054-A7E9-434FE63C9D1B}" sibTransId="{085BE845-64CC-4EF7-80FA-40DA65E5C3C3}"/>
    <dgm:cxn modelId="{EE0EE3B6-5746-438F-A5AF-AB9824D2726B}" type="presOf" srcId="{C1F09E4C-F75A-4858-BDDA-DD8F2848592F}" destId="{8C127D06-FC75-4B74-B7E0-7A9B5B66AE9C}" srcOrd="0" destOrd="0" presId="urn:microsoft.com/office/officeart/2005/8/layout/list1"/>
    <dgm:cxn modelId="{F38E5DB9-9B80-4CD4-B163-B8837D556944}" type="presOf" srcId="{E74FFE32-9657-41BC-8C0A-F612657E944F}" destId="{4B459AED-0C50-4640-B68F-A344ADF848C5}" srcOrd="0" destOrd="0" presId="urn:microsoft.com/office/officeart/2005/8/layout/list1"/>
    <dgm:cxn modelId="{D17B33C7-5578-4B00-9771-5E4F401567EE}" type="presOf" srcId="{D744C5D0-BBA2-4803-8404-76116A0BD5F5}" destId="{B173EA61-4603-4BA6-916E-D71C7797274F}" srcOrd="0" destOrd="0" presId="urn:microsoft.com/office/officeart/2005/8/layout/list1"/>
    <dgm:cxn modelId="{BDE87ECD-CCB2-4E6A-8FB4-D0D6CBE68904}" srcId="{5C205F8D-74BE-4A99-A7C8-E31177E16B16}" destId="{036C017A-7247-4843-A309-62D4A75112CC}" srcOrd="3" destOrd="0" parTransId="{A12BB071-8032-4962-B3D1-C6D8BCEC71DC}" sibTransId="{A89535E0-829D-4D31-8EA5-482D8325DD14}"/>
    <dgm:cxn modelId="{064430D5-0D55-4703-AC39-CE5350D4913D}" srcId="{5C205F8D-74BE-4A99-A7C8-E31177E16B16}" destId="{4C3BA9E4-7470-4474-8CA2-6B6D8BC30EA9}" srcOrd="1" destOrd="0" parTransId="{6758CEB0-37A4-49E6-B979-C9839A93BE91}" sibTransId="{87A74BD5-C26A-45A8-A044-00F46DF4C268}"/>
    <dgm:cxn modelId="{A3E814DD-907B-49BC-91E3-976E205790AC}" srcId="{D744C5D0-BBA2-4803-8404-76116A0BD5F5}" destId="{5C205F8D-74BE-4A99-A7C8-E31177E16B16}" srcOrd="1" destOrd="0" parTransId="{198622F9-14AF-4347-A435-CBDCB431693D}" sibTransId="{F5BBA5AC-3863-4E9B-8D06-57DC6F237C66}"/>
    <dgm:cxn modelId="{400643EB-E3E5-4D8B-9D3E-A566979C0F6D}" type="presOf" srcId="{C1F09E4C-F75A-4858-BDDA-DD8F2848592F}" destId="{F394EA40-742E-4622-A278-291DA5E0ED2D}" srcOrd="1" destOrd="0" presId="urn:microsoft.com/office/officeart/2005/8/layout/list1"/>
    <dgm:cxn modelId="{EF04E3FC-AB30-47BA-AFCC-13452823C310}" srcId="{5C205F8D-74BE-4A99-A7C8-E31177E16B16}" destId="{E74FFE32-9657-41BC-8C0A-F612657E944F}" srcOrd="0" destOrd="0" parTransId="{C110FE64-6227-4F6B-9FA4-4FE7C20D9346}" sibTransId="{142620DA-2F17-41B4-AD8E-BC5B4AA6B7FF}"/>
    <dgm:cxn modelId="{DC158352-1DC1-4A6C-97BA-93311DFD4FA9}" type="presParOf" srcId="{B173EA61-4603-4BA6-916E-D71C7797274F}" destId="{A897D2DE-CBD6-44F0-92ED-4CA9C0F0612C}" srcOrd="0" destOrd="0" presId="urn:microsoft.com/office/officeart/2005/8/layout/list1"/>
    <dgm:cxn modelId="{B4314F75-5390-4EAC-AEBE-7A86D0E522DC}" type="presParOf" srcId="{A897D2DE-CBD6-44F0-92ED-4CA9C0F0612C}" destId="{8C127D06-FC75-4B74-B7E0-7A9B5B66AE9C}" srcOrd="0" destOrd="0" presId="urn:microsoft.com/office/officeart/2005/8/layout/list1"/>
    <dgm:cxn modelId="{BC92CAEB-EE07-49D2-9E44-D0984438FECB}" type="presParOf" srcId="{A897D2DE-CBD6-44F0-92ED-4CA9C0F0612C}" destId="{F394EA40-742E-4622-A278-291DA5E0ED2D}" srcOrd="1" destOrd="0" presId="urn:microsoft.com/office/officeart/2005/8/layout/list1"/>
    <dgm:cxn modelId="{BC1DD6B1-14E3-42E7-B6DF-89DAA2A3B711}" type="presParOf" srcId="{B173EA61-4603-4BA6-916E-D71C7797274F}" destId="{6C3BE445-3BF7-444F-90DE-DAF7B4B93CAE}" srcOrd="1" destOrd="0" presId="urn:microsoft.com/office/officeart/2005/8/layout/list1"/>
    <dgm:cxn modelId="{C8621D2C-2784-41D1-BE56-344CF0357C77}" type="presParOf" srcId="{B173EA61-4603-4BA6-916E-D71C7797274F}" destId="{41C59347-3CEF-4EA6-9242-364F959FCB4C}" srcOrd="2" destOrd="0" presId="urn:microsoft.com/office/officeart/2005/8/layout/list1"/>
    <dgm:cxn modelId="{C6A504A4-2515-4435-B0A7-39F91C34E7AA}" type="presParOf" srcId="{B173EA61-4603-4BA6-916E-D71C7797274F}" destId="{FBF55FE6-F4B0-4633-BB8F-EE2AA7D5988E}" srcOrd="3" destOrd="0" presId="urn:microsoft.com/office/officeart/2005/8/layout/list1"/>
    <dgm:cxn modelId="{AC3A5AF4-CF20-417F-8BC9-6448622D380E}" type="presParOf" srcId="{B173EA61-4603-4BA6-916E-D71C7797274F}" destId="{704E4570-FED1-45C8-9E02-10E957D139C4}" srcOrd="4" destOrd="0" presId="urn:microsoft.com/office/officeart/2005/8/layout/list1"/>
    <dgm:cxn modelId="{6382D3E6-E3E5-4573-BD55-4E79E3F8BED7}" type="presParOf" srcId="{704E4570-FED1-45C8-9E02-10E957D139C4}" destId="{AF87AD53-C46F-4B31-93F7-50AFAEBFD086}" srcOrd="0" destOrd="0" presId="urn:microsoft.com/office/officeart/2005/8/layout/list1"/>
    <dgm:cxn modelId="{47B45942-DEB8-462D-A2AE-9357018C85A2}" type="presParOf" srcId="{704E4570-FED1-45C8-9E02-10E957D139C4}" destId="{A2C5A008-6B11-43D3-AD54-CF6D87B08E7C}" srcOrd="1" destOrd="0" presId="urn:microsoft.com/office/officeart/2005/8/layout/list1"/>
    <dgm:cxn modelId="{0856E2F8-FDB4-4578-A342-D6D0CB1BB862}" type="presParOf" srcId="{B173EA61-4603-4BA6-916E-D71C7797274F}" destId="{0D6310F7-85C9-4AA0-A5AB-250E9D8D47AA}" srcOrd="5" destOrd="0" presId="urn:microsoft.com/office/officeart/2005/8/layout/list1"/>
    <dgm:cxn modelId="{97C9E6CD-D469-4596-8C44-AF52D6C338F5}" type="presParOf" srcId="{B173EA61-4603-4BA6-916E-D71C7797274F}" destId="{4B459AED-0C50-4640-B68F-A344ADF848C5}" srcOrd="6" destOrd="0" presId="urn:microsoft.com/office/officeart/2005/8/layout/list1"/>
    <dgm:cxn modelId="{DB64EE86-4784-43C7-B590-09F8EB1FCDE8}" type="presParOf" srcId="{B173EA61-4603-4BA6-916E-D71C7797274F}" destId="{3548B37E-7346-4D53-8551-CD0237EB0B97}" srcOrd="7" destOrd="0" presId="urn:microsoft.com/office/officeart/2005/8/layout/list1"/>
    <dgm:cxn modelId="{9AAC36DE-B0A3-4707-A926-58AF2037C440}" type="presParOf" srcId="{B173EA61-4603-4BA6-916E-D71C7797274F}" destId="{32957744-D5AA-4C25-AD4D-D862178D93B9}" srcOrd="8" destOrd="0" presId="urn:microsoft.com/office/officeart/2005/8/layout/list1"/>
    <dgm:cxn modelId="{295E39B4-1A1A-4F3E-9CDF-27198D5F8BD7}" type="presParOf" srcId="{32957744-D5AA-4C25-AD4D-D862178D93B9}" destId="{8454EF04-1314-4928-A2FB-2C8BF3F0C921}" srcOrd="0" destOrd="0" presId="urn:microsoft.com/office/officeart/2005/8/layout/list1"/>
    <dgm:cxn modelId="{EC4EB7CF-9AE7-4B1A-ACB5-C7DA3FD99027}" type="presParOf" srcId="{32957744-D5AA-4C25-AD4D-D862178D93B9}" destId="{E30CFC0A-7169-4F74-B065-30223C81DD5E}" srcOrd="1" destOrd="0" presId="urn:microsoft.com/office/officeart/2005/8/layout/list1"/>
    <dgm:cxn modelId="{3D78B0E7-6DA9-4A3F-BA7F-FC124C8ECB2D}" type="presParOf" srcId="{B173EA61-4603-4BA6-916E-D71C7797274F}" destId="{ED9D953C-7AB8-4636-A0E0-FCE3827115E9}" srcOrd="9" destOrd="0" presId="urn:microsoft.com/office/officeart/2005/8/layout/list1"/>
    <dgm:cxn modelId="{9CBCD669-600D-4EB9-8F1B-286F49E9FCCC}" type="presParOf" srcId="{B173EA61-4603-4BA6-916E-D71C7797274F}" destId="{CADA9493-8217-44C8-8605-4A2C6A733F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AC51E-42BE-4CE6-93B4-12E281DCAC2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B00DC0D-5478-47CB-8482-7082513E8BF3}">
      <dgm:prSet phldrT="[Text]"/>
      <dgm:spPr/>
      <dgm:t>
        <a:bodyPr rtlCol="0"/>
        <a:lstStyle/>
        <a:p>
          <a:pPr rtl="0"/>
          <a:r>
            <a:rPr lang="ru" b="1">
              <a:solidFill>
                <a:schemeClr val="tx1"/>
              </a:solidFill>
              <a:latin typeface="Calibri" pitchFamily="34" charset="0"/>
            </a:rPr>
            <a:t>Результат</a:t>
          </a:r>
          <a:endParaRPr lang="en-US" dirty="0"/>
        </a:p>
      </dgm:t>
    </dgm:pt>
    <dgm:pt modelId="{CB837680-C6D7-4875-A8D1-4F7799FB2EC3}" type="parTrans" cxnId="{6F113924-7FE4-4715-98E6-5486C5A5D072}">
      <dgm:prSet/>
      <dgm:spPr/>
      <dgm:t>
        <a:bodyPr rtlCol="0"/>
        <a:lstStyle/>
        <a:p>
          <a:pPr rtl="0"/>
          <a:endParaRPr lang="en-US"/>
        </a:p>
      </dgm:t>
    </dgm:pt>
    <dgm:pt modelId="{2655850C-0AE2-4FA9-8799-1A5B7DD8DCE8}" type="sibTrans" cxnId="{6F113924-7FE4-4715-98E6-5486C5A5D072}">
      <dgm:prSet/>
      <dgm:spPr/>
      <dgm:t>
        <a:bodyPr rtlCol="0"/>
        <a:lstStyle/>
        <a:p>
          <a:pPr rtl="0"/>
          <a:endParaRPr lang="en-US"/>
        </a:p>
      </dgm:t>
    </dgm:pt>
    <dgm:pt modelId="{E3585EAC-4784-4378-8557-EEC557931343}">
      <dgm:prSet phldrT="[Text]"/>
      <dgm:spPr/>
      <dgm:t>
        <a:bodyPr rtlCol="0"/>
        <a:lstStyle/>
        <a:p>
          <a:pPr rtl="0"/>
          <a:r>
            <a:rPr lang="ru"/>
            <a:t>Улучшение подотчетности деятельности правительства</a:t>
          </a:r>
          <a:endParaRPr lang="en-US" dirty="0"/>
        </a:p>
      </dgm:t>
    </dgm:pt>
    <dgm:pt modelId="{0E558269-41D3-4D1D-800E-E7051BE800D0}" type="parTrans" cxnId="{F21644BB-57C5-4110-867A-AA32FCFE788D}">
      <dgm:prSet/>
      <dgm:spPr/>
      <dgm:t>
        <a:bodyPr rtlCol="0"/>
        <a:lstStyle/>
        <a:p>
          <a:pPr rtl="0"/>
          <a:endParaRPr lang="en-US"/>
        </a:p>
      </dgm:t>
    </dgm:pt>
    <dgm:pt modelId="{32FFCA99-0095-46AE-8497-B4E4BD691F83}" type="sibTrans" cxnId="{F21644BB-57C5-4110-867A-AA32FCFE788D}">
      <dgm:prSet/>
      <dgm:spPr/>
      <dgm:t>
        <a:bodyPr rtlCol="0"/>
        <a:lstStyle/>
        <a:p>
          <a:pPr rtl="0"/>
          <a:endParaRPr lang="en-US"/>
        </a:p>
      </dgm:t>
    </dgm:pt>
    <dgm:pt modelId="{0F166F68-992D-46DE-A328-E3E685DBB8D1}">
      <dgm:prSet phldrT="[Text]"/>
      <dgm:spPr/>
      <dgm:t>
        <a:bodyPr rtlCol="0"/>
        <a:lstStyle/>
        <a:p>
          <a:pPr rtl="0"/>
          <a:r>
            <a:rPr lang="ru"/>
            <a:t>Увеличение поддержки и приверженности высшего руководства</a:t>
          </a:r>
          <a:endParaRPr lang="en-US" dirty="0"/>
        </a:p>
      </dgm:t>
    </dgm:pt>
    <dgm:pt modelId="{6B6FA642-EA73-46BE-A448-891F841E8DF2}" type="parTrans" cxnId="{28EAA77C-76C2-4E08-91A6-C80C85BBADAE}">
      <dgm:prSet/>
      <dgm:spPr/>
      <dgm:t>
        <a:bodyPr rtlCol="0"/>
        <a:lstStyle/>
        <a:p>
          <a:pPr rtl="0"/>
          <a:endParaRPr lang="en-US"/>
        </a:p>
      </dgm:t>
    </dgm:pt>
    <dgm:pt modelId="{58E6C9F1-E156-4A95-9CBC-CB7A35F8E123}" type="sibTrans" cxnId="{28EAA77C-76C2-4E08-91A6-C80C85BBADAE}">
      <dgm:prSet/>
      <dgm:spPr/>
      <dgm:t>
        <a:bodyPr rtlCol="0"/>
        <a:lstStyle/>
        <a:p>
          <a:pPr rtl="0"/>
          <a:endParaRPr lang="en-US"/>
        </a:p>
      </dgm:t>
    </dgm:pt>
    <dgm:pt modelId="{B9266B73-5065-4F0D-AC5F-86988ADB126E}">
      <dgm:prSet phldrT="[Text]"/>
      <dgm:spPr/>
      <dgm:t>
        <a:bodyPr rtlCol="0"/>
        <a:lstStyle/>
        <a:p>
          <a:pPr rtl="0"/>
          <a:r>
            <a:rPr lang="ru" b="1">
              <a:solidFill>
                <a:schemeClr val="tx1"/>
              </a:solidFill>
              <a:latin typeface="Calibri" pitchFamily="34" charset="0"/>
            </a:rPr>
            <a:t>Проблемы</a:t>
          </a:r>
          <a:endParaRPr lang="en-US" dirty="0"/>
        </a:p>
      </dgm:t>
    </dgm:pt>
    <dgm:pt modelId="{7F243398-509E-4B34-A194-5E1EDE4DF17A}" type="parTrans" cxnId="{C4FC92FC-3DCC-4316-B281-E31B6F879CB1}">
      <dgm:prSet/>
      <dgm:spPr/>
      <dgm:t>
        <a:bodyPr rtlCol="0"/>
        <a:lstStyle/>
        <a:p>
          <a:pPr rtl="0"/>
          <a:endParaRPr lang="en-US"/>
        </a:p>
      </dgm:t>
    </dgm:pt>
    <dgm:pt modelId="{1E081070-6D3E-46DF-9933-51BC18D02249}" type="sibTrans" cxnId="{C4FC92FC-3DCC-4316-B281-E31B6F879CB1}">
      <dgm:prSet/>
      <dgm:spPr/>
      <dgm:t>
        <a:bodyPr rtlCol="0"/>
        <a:lstStyle/>
        <a:p>
          <a:pPr rtl="0"/>
          <a:endParaRPr lang="en-US"/>
        </a:p>
      </dgm:t>
    </dgm:pt>
    <dgm:pt modelId="{1978D5E7-31CE-41C6-86F8-D29D766643B9}">
      <dgm:prSet phldrT="[Text]"/>
      <dgm:spPr/>
      <dgm:t>
        <a:bodyPr rtlCol="0"/>
        <a:lstStyle/>
        <a:p>
          <a:pPr rtl="0"/>
          <a:r>
            <a:rPr lang="ru"/>
            <a:t>Недостаток квалифицированных человеческих ресурсов</a:t>
          </a:r>
          <a:endParaRPr lang="en-US" dirty="0"/>
        </a:p>
      </dgm:t>
    </dgm:pt>
    <dgm:pt modelId="{0E206B0C-932F-48C8-94C8-7D7C18DF770D}" type="parTrans" cxnId="{429139C1-DFA2-472E-A6D3-BEACE746151D}">
      <dgm:prSet/>
      <dgm:spPr/>
      <dgm:t>
        <a:bodyPr rtlCol="0"/>
        <a:lstStyle/>
        <a:p>
          <a:pPr rtl="0"/>
          <a:endParaRPr lang="en-US"/>
        </a:p>
      </dgm:t>
    </dgm:pt>
    <dgm:pt modelId="{2E8BC27F-601B-4FC5-B47A-197A906B90EC}" type="sibTrans" cxnId="{429139C1-DFA2-472E-A6D3-BEACE746151D}">
      <dgm:prSet/>
      <dgm:spPr/>
      <dgm:t>
        <a:bodyPr rtlCol="0"/>
        <a:lstStyle/>
        <a:p>
          <a:pPr rtl="0"/>
          <a:endParaRPr lang="en-US"/>
        </a:p>
      </dgm:t>
    </dgm:pt>
    <dgm:pt modelId="{8DA4EC63-0FD5-40FB-9B0C-06A822656AC5}">
      <dgm:prSet phldrT="[Text]"/>
      <dgm:spPr/>
      <dgm:t>
        <a:bodyPr rtlCol="0"/>
        <a:lstStyle/>
        <a:p>
          <a:pPr rtl="0"/>
          <a:r>
            <a:rPr lang="ru"/>
            <a:t>Неадекватная государственная система внутреннего контроля</a:t>
          </a:r>
          <a:endParaRPr lang="en-US" dirty="0"/>
        </a:p>
      </dgm:t>
    </dgm:pt>
    <dgm:pt modelId="{FA4B2CB8-138F-4C18-A507-DD43CEDE0706}" type="parTrans" cxnId="{3A11A145-899E-462A-8B3A-C9D072C52C75}">
      <dgm:prSet/>
      <dgm:spPr/>
      <dgm:t>
        <a:bodyPr rtlCol="0"/>
        <a:lstStyle/>
        <a:p>
          <a:pPr rtl="0"/>
          <a:endParaRPr lang="en-US"/>
        </a:p>
      </dgm:t>
    </dgm:pt>
    <dgm:pt modelId="{4EFF7C94-FEAE-4215-A89D-4521D0D33CD8}" type="sibTrans" cxnId="{3A11A145-899E-462A-8B3A-C9D072C52C75}">
      <dgm:prSet/>
      <dgm:spPr/>
      <dgm:t>
        <a:bodyPr rtlCol="0"/>
        <a:lstStyle/>
        <a:p>
          <a:pPr rtl="0"/>
          <a:endParaRPr lang="en-US"/>
        </a:p>
      </dgm:t>
    </dgm:pt>
    <dgm:pt modelId="{BB55E3C1-305C-4E05-BE00-9BF0A5A91DD9}">
      <dgm:prSet/>
      <dgm:spPr/>
      <dgm:t>
        <a:bodyPr rtlCol="0"/>
        <a:lstStyle/>
        <a:p>
          <a:pPr rtl="0"/>
          <a:r>
            <a:rPr lang="ru"/>
            <a:t>Повышение осведомленности общественности о государственном учете</a:t>
          </a:r>
          <a:endParaRPr lang="en-US" dirty="0"/>
        </a:p>
      </dgm:t>
    </dgm:pt>
    <dgm:pt modelId="{6BD899C7-D06A-4346-8979-DD8FB2A4956F}" type="parTrans" cxnId="{05FCCC17-DC2B-4594-B740-A6D033536551}">
      <dgm:prSet/>
      <dgm:spPr/>
      <dgm:t>
        <a:bodyPr rtlCol="0"/>
        <a:lstStyle/>
        <a:p>
          <a:pPr rtl="0"/>
          <a:endParaRPr lang="en-US"/>
        </a:p>
      </dgm:t>
    </dgm:pt>
    <dgm:pt modelId="{00E955FE-18B4-40E1-B70E-0F82C218DAE3}" type="sibTrans" cxnId="{05FCCC17-DC2B-4594-B740-A6D033536551}">
      <dgm:prSet/>
      <dgm:spPr/>
      <dgm:t>
        <a:bodyPr rtlCol="0"/>
        <a:lstStyle/>
        <a:p>
          <a:pPr rtl="0"/>
          <a:endParaRPr lang="en-US"/>
        </a:p>
      </dgm:t>
    </dgm:pt>
    <dgm:pt modelId="{A31A5DF2-3874-4635-926A-9DD4629FCB53}">
      <dgm:prSet/>
      <dgm:spPr/>
      <dgm:t>
        <a:bodyPr rtlCol="0"/>
        <a:lstStyle/>
        <a:p>
          <a:pPr rtl="0"/>
          <a:r>
            <a:rPr lang="ru"/>
            <a:t>Уровень соответствия законам и нормативам</a:t>
          </a:r>
          <a:endParaRPr lang="en-US" dirty="0"/>
        </a:p>
      </dgm:t>
    </dgm:pt>
    <dgm:pt modelId="{220448E7-FB10-4570-B218-F55A1DB83062}" type="parTrans" cxnId="{C4D40BA9-F3AB-4D30-9641-CE6B13FDA082}">
      <dgm:prSet/>
      <dgm:spPr/>
      <dgm:t>
        <a:bodyPr rtlCol="0"/>
        <a:lstStyle/>
        <a:p>
          <a:pPr rtl="0"/>
          <a:endParaRPr lang="en-US"/>
        </a:p>
      </dgm:t>
    </dgm:pt>
    <dgm:pt modelId="{45F3FA5B-CD17-4E36-9783-5643F9B201AD}" type="sibTrans" cxnId="{C4D40BA9-F3AB-4D30-9641-CE6B13FDA082}">
      <dgm:prSet/>
      <dgm:spPr/>
      <dgm:t>
        <a:bodyPr rtlCol="0"/>
        <a:lstStyle/>
        <a:p>
          <a:pPr rtl="0"/>
          <a:endParaRPr lang="en-US"/>
        </a:p>
      </dgm:t>
    </dgm:pt>
    <dgm:pt modelId="{B5CAD3FE-9CE0-4DF5-AA5D-7DBCD8656C9C}">
      <dgm:prSet/>
      <dgm:spPr/>
      <dgm:t>
        <a:bodyPr rtlCol="0"/>
        <a:lstStyle/>
        <a:p>
          <a:pPr rtl="0"/>
          <a:r>
            <a:rPr lang="ru"/>
            <a:t>Интегрированная информация по методу начисления</a:t>
          </a:r>
          <a:endParaRPr lang="en-US" dirty="0"/>
        </a:p>
      </dgm:t>
    </dgm:pt>
    <dgm:pt modelId="{AF57F3FA-D52D-4412-BF31-0A4F724B9C7D}" type="parTrans" cxnId="{494FFDA7-15F4-43F3-B3C3-6F06C2C6A8B0}">
      <dgm:prSet/>
      <dgm:spPr/>
      <dgm:t>
        <a:bodyPr rtlCol="0"/>
        <a:lstStyle/>
        <a:p>
          <a:pPr rtl="0"/>
          <a:endParaRPr lang="en-US"/>
        </a:p>
      </dgm:t>
    </dgm:pt>
    <dgm:pt modelId="{6579C8B0-3115-4828-BD87-A80EBE50B7B8}" type="sibTrans" cxnId="{494FFDA7-15F4-43F3-B3C3-6F06C2C6A8B0}">
      <dgm:prSet/>
      <dgm:spPr/>
      <dgm:t>
        <a:bodyPr rtlCol="0"/>
        <a:lstStyle/>
        <a:p>
          <a:pPr rtl="0"/>
          <a:endParaRPr lang="en-US"/>
        </a:p>
      </dgm:t>
    </dgm:pt>
    <dgm:pt modelId="{2F797808-E8E1-4A40-88C7-F3FF162726D2}" type="pres">
      <dgm:prSet presAssocID="{440AC51E-42BE-4CE6-93B4-12E281DCAC28}" presName="theList" presStyleCnt="0">
        <dgm:presLayoutVars>
          <dgm:dir/>
          <dgm:animLvl val="lvl"/>
          <dgm:resizeHandles val="exact"/>
        </dgm:presLayoutVars>
      </dgm:prSet>
      <dgm:spPr/>
    </dgm:pt>
    <dgm:pt modelId="{5F0911F8-54A8-43F8-BDED-34A0AD30C224}" type="pres">
      <dgm:prSet presAssocID="{0B00DC0D-5478-47CB-8482-7082513E8BF3}" presName="compNode" presStyleCnt="0"/>
      <dgm:spPr/>
    </dgm:pt>
    <dgm:pt modelId="{FD242776-9069-4C22-8ADA-CC75413947E3}" type="pres">
      <dgm:prSet presAssocID="{0B00DC0D-5478-47CB-8482-7082513E8BF3}" presName="aNode" presStyleLbl="bgShp" presStyleIdx="0" presStyleCnt="2"/>
      <dgm:spPr/>
    </dgm:pt>
    <dgm:pt modelId="{F36B19FA-0529-44AD-A77A-8DD5A9BAB2C0}" type="pres">
      <dgm:prSet presAssocID="{0B00DC0D-5478-47CB-8482-7082513E8BF3}" presName="textNode" presStyleLbl="bgShp" presStyleIdx="0" presStyleCnt="2"/>
      <dgm:spPr/>
    </dgm:pt>
    <dgm:pt modelId="{BBDE6756-6512-49D2-847C-9C9981C2BE25}" type="pres">
      <dgm:prSet presAssocID="{0B00DC0D-5478-47CB-8482-7082513E8BF3}" presName="compChildNode" presStyleCnt="0"/>
      <dgm:spPr/>
    </dgm:pt>
    <dgm:pt modelId="{5DD826B0-F167-4237-A221-0FBEB08FD635}" type="pres">
      <dgm:prSet presAssocID="{0B00DC0D-5478-47CB-8482-7082513E8BF3}" presName="theInnerList" presStyleCnt="0"/>
      <dgm:spPr/>
    </dgm:pt>
    <dgm:pt modelId="{DDA1DA8B-AFC1-4210-8DE4-6EC257626122}" type="pres">
      <dgm:prSet presAssocID="{E3585EAC-4784-4378-8557-EEC557931343}" presName="childNode" presStyleLbl="node1" presStyleIdx="0" presStyleCnt="7">
        <dgm:presLayoutVars>
          <dgm:bulletEnabled val="1"/>
        </dgm:presLayoutVars>
      </dgm:prSet>
      <dgm:spPr/>
    </dgm:pt>
    <dgm:pt modelId="{CA1711D8-D52E-4B30-8CC3-4C5496E980B9}" type="pres">
      <dgm:prSet presAssocID="{E3585EAC-4784-4378-8557-EEC557931343}" presName="aSpace2" presStyleCnt="0"/>
      <dgm:spPr/>
    </dgm:pt>
    <dgm:pt modelId="{72ACFFF9-969C-4D99-9BE3-C41C8722568C}" type="pres">
      <dgm:prSet presAssocID="{0F166F68-992D-46DE-A328-E3E685DBB8D1}" presName="childNode" presStyleLbl="node1" presStyleIdx="1" presStyleCnt="7">
        <dgm:presLayoutVars>
          <dgm:bulletEnabled val="1"/>
        </dgm:presLayoutVars>
      </dgm:prSet>
      <dgm:spPr/>
    </dgm:pt>
    <dgm:pt modelId="{E3F09CF8-F466-4E61-BC91-6F5EC417AA1B}" type="pres">
      <dgm:prSet presAssocID="{0F166F68-992D-46DE-A328-E3E685DBB8D1}" presName="aSpace2" presStyleCnt="0"/>
      <dgm:spPr/>
    </dgm:pt>
    <dgm:pt modelId="{BCA4727E-1DF5-47CC-B373-459121E4B91E}" type="pres">
      <dgm:prSet presAssocID="{BB55E3C1-305C-4E05-BE00-9BF0A5A91DD9}" presName="childNode" presStyleLbl="node1" presStyleIdx="2" presStyleCnt="7">
        <dgm:presLayoutVars>
          <dgm:bulletEnabled val="1"/>
        </dgm:presLayoutVars>
      </dgm:prSet>
      <dgm:spPr/>
    </dgm:pt>
    <dgm:pt modelId="{EB495B0A-B2EC-489E-ABF6-A0E69C8D11F7}" type="pres">
      <dgm:prSet presAssocID="{0B00DC0D-5478-47CB-8482-7082513E8BF3}" presName="aSpace" presStyleCnt="0"/>
      <dgm:spPr/>
    </dgm:pt>
    <dgm:pt modelId="{11948F84-3A8D-4A1B-BE62-758655A00A43}" type="pres">
      <dgm:prSet presAssocID="{B9266B73-5065-4F0D-AC5F-86988ADB126E}" presName="compNode" presStyleCnt="0"/>
      <dgm:spPr/>
    </dgm:pt>
    <dgm:pt modelId="{E55A6925-88C2-4F81-B44C-C7B921FE485F}" type="pres">
      <dgm:prSet presAssocID="{B9266B73-5065-4F0D-AC5F-86988ADB126E}" presName="aNode" presStyleLbl="bgShp" presStyleIdx="1" presStyleCnt="2"/>
      <dgm:spPr/>
    </dgm:pt>
    <dgm:pt modelId="{31FA0BA7-4603-4CF0-B237-FA1E6CE71F20}" type="pres">
      <dgm:prSet presAssocID="{B9266B73-5065-4F0D-AC5F-86988ADB126E}" presName="textNode" presStyleLbl="bgShp" presStyleIdx="1" presStyleCnt="2"/>
      <dgm:spPr/>
    </dgm:pt>
    <dgm:pt modelId="{E3303E18-271A-4DC2-BB53-C53E81F247C5}" type="pres">
      <dgm:prSet presAssocID="{B9266B73-5065-4F0D-AC5F-86988ADB126E}" presName="compChildNode" presStyleCnt="0"/>
      <dgm:spPr/>
    </dgm:pt>
    <dgm:pt modelId="{9CEEC5AF-25FB-4260-922A-A401287C8078}" type="pres">
      <dgm:prSet presAssocID="{B9266B73-5065-4F0D-AC5F-86988ADB126E}" presName="theInnerList" presStyleCnt="0"/>
      <dgm:spPr/>
    </dgm:pt>
    <dgm:pt modelId="{886428E5-E3A0-4E78-BD70-52D7C4B65C8E}" type="pres">
      <dgm:prSet presAssocID="{1978D5E7-31CE-41C6-86F8-D29D766643B9}" presName="childNode" presStyleLbl="node1" presStyleIdx="3" presStyleCnt="7">
        <dgm:presLayoutVars>
          <dgm:bulletEnabled val="1"/>
        </dgm:presLayoutVars>
      </dgm:prSet>
      <dgm:spPr/>
    </dgm:pt>
    <dgm:pt modelId="{A49420E6-29E1-4BBA-BD13-9916A8547258}" type="pres">
      <dgm:prSet presAssocID="{1978D5E7-31CE-41C6-86F8-D29D766643B9}" presName="aSpace2" presStyleCnt="0"/>
      <dgm:spPr/>
    </dgm:pt>
    <dgm:pt modelId="{26D97A15-EA42-4543-AF33-C54197ED3000}" type="pres">
      <dgm:prSet presAssocID="{8DA4EC63-0FD5-40FB-9B0C-06A822656AC5}" presName="childNode" presStyleLbl="node1" presStyleIdx="4" presStyleCnt="7">
        <dgm:presLayoutVars>
          <dgm:bulletEnabled val="1"/>
        </dgm:presLayoutVars>
      </dgm:prSet>
      <dgm:spPr/>
    </dgm:pt>
    <dgm:pt modelId="{CEDA4795-D73A-4A51-AB25-9921BE08B66C}" type="pres">
      <dgm:prSet presAssocID="{8DA4EC63-0FD5-40FB-9B0C-06A822656AC5}" presName="aSpace2" presStyleCnt="0"/>
      <dgm:spPr/>
    </dgm:pt>
    <dgm:pt modelId="{76CA7513-38B6-4DC6-805F-0F2E0639D4C1}" type="pres">
      <dgm:prSet presAssocID="{A31A5DF2-3874-4635-926A-9DD4629FCB53}" presName="childNode" presStyleLbl="node1" presStyleIdx="5" presStyleCnt="7">
        <dgm:presLayoutVars>
          <dgm:bulletEnabled val="1"/>
        </dgm:presLayoutVars>
      </dgm:prSet>
      <dgm:spPr/>
    </dgm:pt>
    <dgm:pt modelId="{4520CBE5-6886-484D-A711-E5A371DA8751}" type="pres">
      <dgm:prSet presAssocID="{A31A5DF2-3874-4635-926A-9DD4629FCB53}" presName="aSpace2" presStyleCnt="0"/>
      <dgm:spPr/>
    </dgm:pt>
    <dgm:pt modelId="{D71C6747-22E6-43B6-A8E7-40BC0B465518}" type="pres">
      <dgm:prSet presAssocID="{B5CAD3FE-9CE0-4DF5-AA5D-7DBCD8656C9C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5B8A6D15-BCCA-42C0-989A-72F4479D2492}" type="presOf" srcId="{8DA4EC63-0FD5-40FB-9B0C-06A822656AC5}" destId="{26D97A15-EA42-4543-AF33-C54197ED3000}" srcOrd="0" destOrd="0" presId="urn:microsoft.com/office/officeart/2005/8/layout/lProcess2"/>
    <dgm:cxn modelId="{05FCCC17-DC2B-4594-B740-A6D033536551}" srcId="{0B00DC0D-5478-47CB-8482-7082513E8BF3}" destId="{BB55E3C1-305C-4E05-BE00-9BF0A5A91DD9}" srcOrd="2" destOrd="0" parTransId="{6BD899C7-D06A-4346-8979-DD8FB2A4956F}" sibTransId="{00E955FE-18B4-40E1-B70E-0F82C218DAE3}"/>
    <dgm:cxn modelId="{6F113924-7FE4-4715-98E6-5486C5A5D072}" srcId="{440AC51E-42BE-4CE6-93B4-12E281DCAC28}" destId="{0B00DC0D-5478-47CB-8482-7082513E8BF3}" srcOrd="0" destOrd="0" parTransId="{CB837680-C6D7-4875-A8D1-4F7799FB2EC3}" sibTransId="{2655850C-0AE2-4FA9-8799-1A5B7DD8DCE8}"/>
    <dgm:cxn modelId="{D4BF9D2A-A12B-4BD5-843F-4434058FC64D}" type="presOf" srcId="{B5CAD3FE-9CE0-4DF5-AA5D-7DBCD8656C9C}" destId="{D71C6747-22E6-43B6-A8E7-40BC0B465518}" srcOrd="0" destOrd="0" presId="urn:microsoft.com/office/officeart/2005/8/layout/lProcess2"/>
    <dgm:cxn modelId="{EBC3D92D-104D-4267-BAF8-0B493111B962}" type="presOf" srcId="{B9266B73-5065-4F0D-AC5F-86988ADB126E}" destId="{E55A6925-88C2-4F81-B44C-C7B921FE485F}" srcOrd="0" destOrd="0" presId="urn:microsoft.com/office/officeart/2005/8/layout/lProcess2"/>
    <dgm:cxn modelId="{E12FD444-B7E8-42E0-A1E6-D99C43B964A3}" type="presOf" srcId="{0B00DC0D-5478-47CB-8482-7082513E8BF3}" destId="{F36B19FA-0529-44AD-A77A-8DD5A9BAB2C0}" srcOrd="1" destOrd="0" presId="urn:microsoft.com/office/officeart/2005/8/layout/lProcess2"/>
    <dgm:cxn modelId="{3A11A145-899E-462A-8B3A-C9D072C52C75}" srcId="{B9266B73-5065-4F0D-AC5F-86988ADB126E}" destId="{8DA4EC63-0FD5-40FB-9B0C-06A822656AC5}" srcOrd="1" destOrd="0" parTransId="{FA4B2CB8-138F-4C18-A507-DD43CEDE0706}" sibTransId="{4EFF7C94-FEAE-4215-A89D-4521D0D33CD8}"/>
    <dgm:cxn modelId="{3104FC47-A965-4A69-8701-142C84B3EF31}" type="presOf" srcId="{B9266B73-5065-4F0D-AC5F-86988ADB126E}" destId="{31FA0BA7-4603-4CF0-B237-FA1E6CE71F20}" srcOrd="1" destOrd="0" presId="urn:microsoft.com/office/officeart/2005/8/layout/lProcess2"/>
    <dgm:cxn modelId="{DD63EF57-F293-49B8-849C-A5D770EE83A1}" type="presOf" srcId="{440AC51E-42BE-4CE6-93B4-12E281DCAC28}" destId="{2F797808-E8E1-4A40-88C7-F3FF162726D2}" srcOrd="0" destOrd="0" presId="urn:microsoft.com/office/officeart/2005/8/layout/lProcess2"/>
    <dgm:cxn modelId="{28EAA77C-76C2-4E08-91A6-C80C85BBADAE}" srcId="{0B00DC0D-5478-47CB-8482-7082513E8BF3}" destId="{0F166F68-992D-46DE-A328-E3E685DBB8D1}" srcOrd="1" destOrd="0" parTransId="{6B6FA642-EA73-46BE-A448-891F841E8DF2}" sibTransId="{58E6C9F1-E156-4A95-9CBC-CB7A35F8E123}"/>
    <dgm:cxn modelId="{78DC897E-A688-43E1-A44E-71F870AEA498}" type="presOf" srcId="{E3585EAC-4784-4378-8557-EEC557931343}" destId="{DDA1DA8B-AFC1-4210-8DE4-6EC257626122}" srcOrd="0" destOrd="0" presId="urn:microsoft.com/office/officeart/2005/8/layout/lProcess2"/>
    <dgm:cxn modelId="{BEF20D8A-9B13-4EDA-8899-62056947C1C1}" type="presOf" srcId="{1978D5E7-31CE-41C6-86F8-D29D766643B9}" destId="{886428E5-E3A0-4E78-BD70-52D7C4B65C8E}" srcOrd="0" destOrd="0" presId="urn:microsoft.com/office/officeart/2005/8/layout/lProcess2"/>
    <dgm:cxn modelId="{494FFDA7-15F4-43F3-B3C3-6F06C2C6A8B0}" srcId="{B9266B73-5065-4F0D-AC5F-86988ADB126E}" destId="{B5CAD3FE-9CE0-4DF5-AA5D-7DBCD8656C9C}" srcOrd="3" destOrd="0" parTransId="{AF57F3FA-D52D-4412-BF31-0A4F724B9C7D}" sibTransId="{6579C8B0-3115-4828-BD87-A80EBE50B7B8}"/>
    <dgm:cxn modelId="{C4D40BA9-F3AB-4D30-9641-CE6B13FDA082}" srcId="{B9266B73-5065-4F0D-AC5F-86988ADB126E}" destId="{A31A5DF2-3874-4635-926A-9DD4629FCB53}" srcOrd="2" destOrd="0" parTransId="{220448E7-FB10-4570-B218-F55A1DB83062}" sibTransId="{45F3FA5B-CD17-4E36-9783-5643F9B201AD}"/>
    <dgm:cxn modelId="{16CEB1BA-342D-44F3-86D7-1C0D4E6073B6}" type="presOf" srcId="{A31A5DF2-3874-4635-926A-9DD4629FCB53}" destId="{76CA7513-38B6-4DC6-805F-0F2E0639D4C1}" srcOrd="0" destOrd="0" presId="urn:microsoft.com/office/officeart/2005/8/layout/lProcess2"/>
    <dgm:cxn modelId="{F21644BB-57C5-4110-867A-AA32FCFE788D}" srcId="{0B00DC0D-5478-47CB-8482-7082513E8BF3}" destId="{E3585EAC-4784-4378-8557-EEC557931343}" srcOrd="0" destOrd="0" parTransId="{0E558269-41D3-4D1D-800E-E7051BE800D0}" sibTransId="{32FFCA99-0095-46AE-8497-B4E4BD691F83}"/>
    <dgm:cxn modelId="{429139C1-DFA2-472E-A6D3-BEACE746151D}" srcId="{B9266B73-5065-4F0D-AC5F-86988ADB126E}" destId="{1978D5E7-31CE-41C6-86F8-D29D766643B9}" srcOrd="0" destOrd="0" parTransId="{0E206B0C-932F-48C8-94C8-7D7C18DF770D}" sibTransId="{2E8BC27F-601B-4FC5-B47A-197A906B90EC}"/>
    <dgm:cxn modelId="{A5B575C5-F125-4713-B3C4-C940B658E505}" type="presOf" srcId="{0B00DC0D-5478-47CB-8482-7082513E8BF3}" destId="{FD242776-9069-4C22-8ADA-CC75413947E3}" srcOrd="0" destOrd="0" presId="urn:microsoft.com/office/officeart/2005/8/layout/lProcess2"/>
    <dgm:cxn modelId="{129EA3C7-F24C-4E80-8E64-87291825B496}" type="presOf" srcId="{0F166F68-992D-46DE-A328-E3E685DBB8D1}" destId="{72ACFFF9-969C-4D99-9BE3-C41C8722568C}" srcOrd="0" destOrd="0" presId="urn:microsoft.com/office/officeart/2005/8/layout/lProcess2"/>
    <dgm:cxn modelId="{7537C4D4-405A-400E-B1E1-17DBD5053955}" type="presOf" srcId="{BB55E3C1-305C-4E05-BE00-9BF0A5A91DD9}" destId="{BCA4727E-1DF5-47CC-B373-459121E4B91E}" srcOrd="0" destOrd="0" presId="urn:microsoft.com/office/officeart/2005/8/layout/lProcess2"/>
    <dgm:cxn modelId="{C4FC92FC-3DCC-4316-B281-E31B6F879CB1}" srcId="{440AC51E-42BE-4CE6-93B4-12E281DCAC28}" destId="{B9266B73-5065-4F0D-AC5F-86988ADB126E}" srcOrd="1" destOrd="0" parTransId="{7F243398-509E-4B34-A194-5E1EDE4DF17A}" sibTransId="{1E081070-6D3E-46DF-9933-51BC18D02249}"/>
    <dgm:cxn modelId="{09DE423A-EF3D-4ACE-9680-97A9DC52E0F5}" type="presParOf" srcId="{2F797808-E8E1-4A40-88C7-F3FF162726D2}" destId="{5F0911F8-54A8-43F8-BDED-34A0AD30C224}" srcOrd="0" destOrd="0" presId="urn:microsoft.com/office/officeart/2005/8/layout/lProcess2"/>
    <dgm:cxn modelId="{2DA0F019-130C-4B3F-B1A2-4AE21B6FD403}" type="presParOf" srcId="{5F0911F8-54A8-43F8-BDED-34A0AD30C224}" destId="{FD242776-9069-4C22-8ADA-CC75413947E3}" srcOrd="0" destOrd="0" presId="urn:microsoft.com/office/officeart/2005/8/layout/lProcess2"/>
    <dgm:cxn modelId="{0A936DEC-76D8-450D-81A2-9810A17D3788}" type="presParOf" srcId="{5F0911F8-54A8-43F8-BDED-34A0AD30C224}" destId="{F36B19FA-0529-44AD-A77A-8DD5A9BAB2C0}" srcOrd="1" destOrd="0" presId="urn:microsoft.com/office/officeart/2005/8/layout/lProcess2"/>
    <dgm:cxn modelId="{E6E33A4B-D855-4515-89BF-4F3B09190228}" type="presParOf" srcId="{5F0911F8-54A8-43F8-BDED-34A0AD30C224}" destId="{BBDE6756-6512-49D2-847C-9C9981C2BE25}" srcOrd="2" destOrd="0" presId="urn:microsoft.com/office/officeart/2005/8/layout/lProcess2"/>
    <dgm:cxn modelId="{57361FF2-FF27-44E9-9824-99BA7C032D39}" type="presParOf" srcId="{BBDE6756-6512-49D2-847C-9C9981C2BE25}" destId="{5DD826B0-F167-4237-A221-0FBEB08FD635}" srcOrd="0" destOrd="0" presId="urn:microsoft.com/office/officeart/2005/8/layout/lProcess2"/>
    <dgm:cxn modelId="{764D467A-E2D7-4D70-B0FE-D48778354EED}" type="presParOf" srcId="{5DD826B0-F167-4237-A221-0FBEB08FD635}" destId="{DDA1DA8B-AFC1-4210-8DE4-6EC257626122}" srcOrd="0" destOrd="0" presId="urn:microsoft.com/office/officeart/2005/8/layout/lProcess2"/>
    <dgm:cxn modelId="{22F11A47-9D7D-4BED-B0C8-2578B2FD9732}" type="presParOf" srcId="{5DD826B0-F167-4237-A221-0FBEB08FD635}" destId="{CA1711D8-D52E-4B30-8CC3-4C5496E980B9}" srcOrd="1" destOrd="0" presId="urn:microsoft.com/office/officeart/2005/8/layout/lProcess2"/>
    <dgm:cxn modelId="{FA092632-32A2-4BFB-9EFB-873746B1E3C9}" type="presParOf" srcId="{5DD826B0-F167-4237-A221-0FBEB08FD635}" destId="{72ACFFF9-969C-4D99-9BE3-C41C8722568C}" srcOrd="2" destOrd="0" presId="urn:microsoft.com/office/officeart/2005/8/layout/lProcess2"/>
    <dgm:cxn modelId="{2D6C0953-2C18-47E0-9B1C-DC7326796CB4}" type="presParOf" srcId="{5DD826B0-F167-4237-A221-0FBEB08FD635}" destId="{E3F09CF8-F466-4E61-BC91-6F5EC417AA1B}" srcOrd="3" destOrd="0" presId="urn:microsoft.com/office/officeart/2005/8/layout/lProcess2"/>
    <dgm:cxn modelId="{C13D3ACD-A92A-4EAA-89BC-5C48227DF1A9}" type="presParOf" srcId="{5DD826B0-F167-4237-A221-0FBEB08FD635}" destId="{BCA4727E-1DF5-47CC-B373-459121E4B91E}" srcOrd="4" destOrd="0" presId="urn:microsoft.com/office/officeart/2005/8/layout/lProcess2"/>
    <dgm:cxn modelId="{12C5B133-DCBF-43CB-B7F3-E53F3F7D12AA}" type="presParOf" srcId="{2F797808-E8E1-4A40-88C7-F3FF162726D2}" destId="{EB495B0A-B2EC-489E-ABF6-A0E69C8D11F7}" srcOrd="1" destOrd="0" presId="urn:microsoft.com/office/officeart/2005/8/layout/lProcess2"/>
    <dgm:cxn modelId="{F635CE96-E046-42C4-90DF-EAC60D7B015D}" type="presParOf" srcId="{2F797808-E8E1-4A40-88C7-F3FF162726D2}" destId="{11948F84-3A8D-4A1B-BE62-758655A00A43}" srcOrd="2" destOrd="0" presId="urn:microsoft.com/office/officeart/2005/8/layout/lProcess2"/>
    <dgm:cxn modelId="{B0B37B10-1198-443B-9302-41807AB9939D}" type="presParOf" srcId="{11948F84-3A8D-4A1B-BE62-758655A00A43}" destId="{E55A6925-88C2-4F81-B44C-C7B921FE485F}" srcOrd="0" destOrd="0" presId="urn:microsoft.com/office/officeart/2005/8/layout/lProcess2"/>
    <dgm:cxn modelId="{88B83E15-2C29-4C02-946B-BBCC62083E1D}" type="presParOf" srcId="{11948F84-3A8D-4A1B-BE62-758655A00A43}" destId="{31FA0BA7-4603-4CF0-B237-FA1E6CE71F20}" srcOrd="1" destOrd="0" presId="urn:microsoft.com/office/officeart/2005/8/layout/lProcess2"/>
    <dgm:cxn modelId="{CB9D1B26-4F21-4BFD-AC50-CF488CBE0A99}" type="presParOf" srcId="{11948F84-3A8D-4A1B-BE62-758655A00A43}" destId="{E3303E18-271A-4DC2-BB53-C53E81F247C5}" srcOrd="2" destOrd="0" presId="urn:microsoft.com/office/officeart/2005/8/layout/lProcess2"/>
    <dgm:cxn modelId="{69070F1F-BD35-4A50-900C-E6DCF26E8E42}" type="presParOf" srcId="{E3303E18-271A-4DC2-BB53-C53E81F247C5}" destId="{9CEEC5AF-25FB-4260-922A-A401287C8078}" srcOrd="0" destOrd="0" presId="urn:microsoft.com/office/officeart/2005/8/layout/lProcess2"/>
    <dgm:cxn modelId="{B0E0B6F2-4791-424B-BD74-152EA03563B8}" type="presParOf" srcId="{9CEEC5AF-25FB-4260-922A-A401287C8078}" destId="{886428E5-E3A0-4E78-BD70-52D7C4B65C8E}" srcOrd="0" destOrd="0" presId="urn:microsoft.com/office/officeart/2005/8/layout/lProcess2"/>
    <dgm:cxn modelId="{4AAE1DDE-4AD4-4AA4-B8B5-5DB8349A748D}" type="presParOf" srcId="{9CEEC5AF-25FB-4260-922A-A401287C8078}" destId="{A49420E6-29E1-4BBA-BD13-9916A8547258}" srcOrd="1" destOrd="0" presId="urn:microsoft.com/office/officeart/2005/8/layout/lProcess2"/>
    <dgm:cxn modelId="{46C087C8-F8D4-4AF1-8FE2-A9417E476A69}" type="presParOf" srcId="{9CEEC5AF-25FB-4260-922A-A401287C8078}" destId="{26D97A15-EA42-4543-AF33-C54197ED3000}" srcOrd="2" destOrd="0" presId="urn:microsoft.com/office/officeart/2005/8/layout/lProcess2"/>
    <dgm:cxn modelId="{DEBDD578-A896-473D-BA47-F4306ECFB610}" type="presParOf" srcId="{9CEEC5AF-25FB-4260-922A-A401287C8078}" destId="{CEDA4795-D73A-4A51-AB25-9921BE08B66C}" srcOrd="3" destOrd="0" presId="urn:microsoft.com/office/officeart/2005/8/layout/lProcess2"/>
    <dgm:cxn modelId="{41D15507-36BE-4434-A1A0-D8CD5EA92112}" type="presParOf" srcId="{9CEEC5AF-25FB-4260-922A-A401287C8078}" destId="{76CA7513-38B6-4DC6-805F-0F2E0639D4C1}" srcOrd="4" destOrd="0" presId="urn:microsoft.com/office/officeart/2005/8/layout/lProcess2"/>
    <dgm:cxn modelId="{94694EC4-57CF-48CE-AFEA-12C030433B72}" type="presParOf" srcId="{9CEEC5AF-25FB-4260-922A-A401287C8078}" destId="{4520CBE5-6886-484D-A711-E5A371DA8751}" srcOrd="5" destOrd="0" presId="urn:microsoft.com/office/officeart/2005/8/layout/lProcess2"/>
    <dgm:cxn modelId="{7D453812-167E-4815-BBDC-5F632F9BB48E}" type="presParOf" srcId="{9CEEC5AF-25FB-4260-922A-A401287C8078}" destId="{D71C6747-22E6-43B6-A8E7-40BC0B46551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59347-3CEF-4EA6-9242-364F959FCB4C}">
      <dsp:nvSpPr>
        <dsp:cNvPr id="0" name=""/>
        <dsp:cNvSpPr/>
      </dsp:nvSpPr>
      <dsp:spPr>
        <a:xfrm>
          <a:off x="0" y="223493"/>
          <a:ext cx="5143501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9193" tIns="229108" rIns="399193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600" b="1" kern="1200"/>
            <a:t>Отчет об исполнении бюджета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600" b="1" kern="1200" dirty="0">
              <a:solidFill>
                <a:schemeClr val="accent2"/>
              </a:solidFill>
            </a:rPr>
            <a:t>Отчет об изменениях  остатков бюджетного профицита</a:t>
          </a:r>
          <a:endParaRPr lang="en-US" sz="1600" b="1" kern="1200" dirty="0">
            <a:solidFill>
              <a:schemeClr val="accent2"/>
            </a:solidFill>
          </a:endParaRPr>
        </a:p>
      </dsp:txBody>
      <dsp:txXfrm>
        <a:off x="0" y="223493"/>
        <a:ext cx="5143501" cy="1056825"/>
      </dsp:txXfrm>
    </dsp:sp>
    <dsp:sp modelId="{F394EA40-742E-4622-A278-291DA5E0ED2D}">
      <dsp:nvSpPr>
        <dsp:cNvPr id="0" name=""/>
        <dsp:cNvSpPr/>
      </dsp:nvSpPr>
      <dsp:spPr>
        <a:xfrm>
          <a:off x="257175" y="61133"/>
          <a:ext cx="3600450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088" tIns="0" rIns="136088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800" b="1" kern="1200" dirty="0">
              <a:solidFill>
                <a:schemeClr val="tx1"/>
              </a:solidFill>
            </a:rPr>
            <a:t>Бюджетные отчеты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73027" y="76985"/>
        <a:ext cx="3568746" cy="293016"/>
      </dsp:txXfrm>
    </dsp:sp>
    <dsp:sp modelId="{4B459AED-0C50-4640-B68F-A344ADF848C5}">
      <dsp:nvSpPr>
        <dsp:cNvPr id="0" name=""/>
        <dsp:cNvSpPr/>
      </dsp:nvSpPr>
      <dsp:spPr>
        <a:xfrm>
          <a:off x="0" y="1502078"/>
          <a:ext cx="5143501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82419"/>
              <a:satOff val="-5985"/>
              <a:lumOff val="-588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9193" tIns="229108" rIns="399193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600" b="1" kern="1200"/>
            <a:t>Бухгалтерский баланс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600" b="1" kern="1200" dirty="0"/>
            <a:t>Отчет по </a:t>
          </a:r>
          <a:r>
            <a:rPr lang="ru-RU" sz="1600" b="1" kern="1200" dirty="0"/>
            <a:t>доходам и расходам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600" b="1" kern="1200" dirty="0"/>
            <a:t>Отчет об изменениях в капитале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600" b="1" kern="1200" dirty="0"/>
            <a:t> </a:t>
          </a:r>
          <a:r>
            <a:rPr lang="ru" sz="1600" b="1" kern="1200" dirty="0">
              <a:solidFill>
                <a:schemeClr val="accent2"/>
              </a:solidFill>
            </a:rPr>
            <a:t>Отчет о движении денежных </a:t>
          </a:r>
          <a:r>
            <a:rPr lang="ru-RU" sz="1600" b="1" kern="1200" dirty="0">
              <a:solidFill>
                <a:schemeClr val="accent2"/>
              </a:solidFill>
            </a:rPr>
            <a:t>средств</a:t>
          </a:r>
          <a:endParaRPr lang="en-US" sz="1600" b="1" kern="1200" dirty="0">
            <a:solidFill>
              <a:schemeClr val="accent2"/>
            </a:solidFill>
          </a:endParaRPr>
        </a:p>
      </dsp:txBody>
      <dsp:txXfrm>
        <a:off x="0" y="1502078"/>
        <a:ext cx="5143501" cy="1351349"/>
      </dsp:txXfrm>
    </dsp:sp>
    <dsp:sp modelId="{A2C5A008-6B11-43D3-AD54-CF6D87B08E7C}">
      <dsp:nvSpPr>
        <dsp:cNvPr id="0" name=""/>
        <dsp:cNvSpPr/>
      </dsp:nvSpPr>
      <dsp:spPr>
        <a:xfrm>
          <a:off x="257175" y="1339718"/>
          <a:ext cx="3600450" cy="324720"/>
        </a:xfrm>
        <a:prstGeom prst="roundRect">
          <a:avLst/>
        </a:prstGeom>
        <a:gradFill rotWithShape="0">
          <a:gsLst>
            <a:gs pos="0">
              <a:schemeClr val="accent5">
                <a:hueOff val="5182419"/>
                <a:satOff val="-5985"/>
                <a:lumOff val="-588"/>
                <a:alphaOff val="0"/>
                <a:shade val="60000"/>
              </a:schemeClr>
            </a:gs>
            <a:gs pos="33000">
              <a:schemeClr val="accent5">
                <a:hueOff val="5182419"/>
                <a:satOff val="-5985"/>
                <a:lumOff val="-588"/>
                <a:alphaOff val="0"/>
                <a:tint val="86500"/>
              </a:schemeClr>
            </a:gs>
            <a:gs pos="46750">
              <a:schemeClr val="accent5">
                <a:hueOff val="5182419"/>
                <a:satOff val="-5985"/>
                <a:lumOff val="-588"/>
                <a:alphaOff val="0"/>
                <a:tint val="71000"/>
                <a:satMod val="112000"/>
              </a:schemeClr>
            </a:gs>
            <a:gs pos="53000">
              <a:schemeClr val="accent5">
                <a:hueOff val="5182419"/>
                <a:satOff val="-5985"/>
                <a:lumOff val="-588"/>
                <a:alphaOff val="0"/>
                <a:tint val="71000"/>
                <a:satMod val="112000"/>
              </a:schemeClr>
            </a:gs>
            <a:gs pos="68000">
              <a:schemeClr val="accent5">
                <a:hueOff val="5182419"/>
                <a:satOff val="-5985"/>
                <a:lumOff val="-588"/>
                <a:alphaOff val="0"/>
                <a:tint val="86000"/>
              </a:schemeClr>
            </a:gs>
            <a:gs pos="100000">
              <a:schemeClr val="accent5">
                <a:hueOff val="5182419"/>
                <a:satOff val="-5985"/>
                <a:lumOff val="-588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088" tIns="0" rIns="136088" bIns="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000" b="1" kern="1200"/>
            <a:t>Финансовые отчеты</a:t>
          </a:r>
          <a:endParaRPr lang="en-US" sz="2000" b="1" kern="1200" dirty="0"/>
        </a:p>
      </dsp:txBody>
      <dsp:txXfrm>
        <a:off x="273027" y="1355570"/>
        <a:ext cx="3568746" cy="293016"/>
      </dsp:txXfrm>
    </dsp:sp>
    <dsp:sp modelId="{CADA9493-8217-44C8-8605-4A2C6A733F33}">
      <dsp:nvSpPr>
        <dsp:cNvPr id="0" name=""/>
        <dsp:cNvSpPr/>
      </dsp:nvSpPr>
      <dsp:spPr>
        <a:xfrm>
          <a:off x="0" y="3197045"/>
          <a:ext cx="5143501" cy="571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364837"/>
              <a:satOff val="-11970"/>
              <a:lumOff val="-1176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9193" tIns="229108" rIns="399193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" sz="1600" b="1" kern="1200" dirty="0"/>
            <a:t>Примечания к финансовой отчетности</a:t>
          </a:r>
          <a:endParaRPr lang="en-US" sz="1600" b="1" kern="1200" dirty="0"/>
        </a:p>
      </dsp:txBody>
      <dsp:txXfrm>
        <a:off x="0" y="3197045"/>
        <a:ext cx="5143501" cy="571725"/>
      </dsp:txXfrm>
    </dsp:sp>
    <dsp:sp modelId="{E30CFC0A-7169-4F74-B065-30223C81DD5E}">
      <dsp:nvSpPr>
        <dsp:cNvPr id="0" name=""/>
        <dsp:cNvSpPr/>
      </dsp:nvSpPr>
      <dsp:spPr>
        <a:xfrm>
          <a:off x="210454" y="2876806"/>
          <a:ext cx="3999668" cy="446577"/>
        </a:xfrm>
        <a:prstGeom prst="roundRect">
          <a:avLst/>
        </a:prstGeom>
        <a:gradFill rotWithShape="0">
          <a:gsLst>
            <a:gs pos="0">
              <a:schemeClr val="accent5">
                <a:hueOff val="10364837"/>
                <a:satOff val="-11970"/>
                <a:lumOff val="-1176"/>
                <a:alphaOff val="0"/>
                <a:shade val="60000"/>
              </a:schemeClr>
            </a:gs>
            <a:gs pos="33000">
              <a:schemeClr val="accent5">
                <a:hueOff val="10364837"/>
                <a:satOff val="-11970"/>
                <a:lumOff val="-1176"/>
                <a:alphaOff val="0"/>
                <a:tint val="86500"/>
              </a:schemeClr>
            </a:gs>
            <a:gs pos="46750">
              <a:schemeClr val="accent5">
                <a:hueOff val="10364837"/>
                <a:satOff val="-11970"/>
                <a:lumOff val="-1176"/>
                <a:alphaOff val="0"/>
                <a:tint val="71000"/>
                <a:satMod val="112000"/>
              </a:schemeClr>
            </a:gs>
            <a:gs pos="53000">
              <a:schemeClr val="accent5">
                <a:hueOff val="10364837"/>
                <a:satOff val="-11970"/>
                <a:lumOff val="-1176"/>
                <a:alphaOff val="0"/>
                <a:tint val="71000"/>
                <a:satMod val="112000"/>
              </a:schemeClr>
            </a:gs>
            <a:gs pos="68000">
              <a:schemeClr val="accent5">
                <a:hueOff val="10364837"/>
                <a:satOff val="-11970"/>
                <a:lumOff val="-1176"/>
                <a:alphaOff val="0"/>
                <a:tint val="86000"/>
              </a:schemeClr>
            </a:gs>
            <a:gs pos="100000">
              <a:schemeClr val="accent5">
                <a:hueOff val="10364837"/>
                <a:satOff val="-11970"/>
                <a:lumOff val="-117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088" tIns="0" rIns="136088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800" b="1" kern="1200" dirty="0"/>
            <a:t>Примечания к финансовой отчетности</a:t>
          </a:r>
          <a:endParaRPr lang="en-US" sz="1800" b="1" kern="1200" dirty="0"/>
        </a:p>
      </dsp:txBody>
      <dsp:txXfrm>
        <a:off x="232254" y="2898606"/>
        <a:ext cx="3956068" cy="402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42776-9069-4C22-8ADA-CC75413947E3}">
      <dsp:nvSpPr>
        <dsp:cNvPr id="0" name=""/>
        <dsp:cNvSpPr/>
      </dsp:nvSpPr>
      <dsp:spPr>
        <a:xfrm>
          <a:off x="3947" y="0"/>
          <a:ext cx="3797014" cy="4132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rtlCol="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5600" b="1" kern="1200">
              <a:solidFill>
                <a:schemeClr val="tx1"/>
              </a:solidFill>
              <a:latin typeface="Calibri" pitchFamily="34" charset="0"/>
            </a:rPr>
            <a:t>Результат</a:t>
          </a:r>
          <a:endParaRPr lang="en-US" sz="5600" kern="1200" dirty="0"/>
        </a:p>
      </dsp:txBody>
      <dsp:txXfrm>
        <a:off x="3947" y="0"/>
        <a:ext cx="3797014" cy="1239792"/>
      </dsp:txXfrm>
    </dsp:sp>
    <dsp:sp modelId="{DDA1DA8B-AFC1-4210-8DE4-6EC257626122}">
      <dsp:nvSpPr>
        <dsp:cNvPr id="0" name=""/>
        <dsp:cNvSpPr/>
      </dsp:nvSpPr>
      <dsp:spPr>
        <a:xfrm>
          <a:off x="383648" y="1240145"/>
          <a:ext cx="3037611" cy="81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/>
            <a:t>Улучшение подотчетности деятельности правительства</a:t>
          </a:r>
          <a:endParaRPr lang="en-US" sz="1600" kern="1200" dirty="0"/>
        </a:p>
      </dsp:txBody>
      <dsp:txXfrm>
        <a:off x="407428" y="1263925"/>
        <a:ext cx="2990051" cy="764338"/>
      </dsp:txXfrm>
    </dsp:sp>
    <dsp:sp modelId="{72ACFFF9-969C-4D99-9BE3-C41C8722568C}">
      <dsp:nvSpPr>
        <dsp:cNvPr id="0" name=""/>
        <dsp:cNvSpPr/>
      </dsp:nvSpPr>
      <dsp:spPr>
        <a:xfrm>
          <a:off x="383648" y="2176951"/>
          <a:ext cx="3037611" cy="81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/>
            <a:t>Увеличение поддержки и приверженности высшего руководства</a:t>
          </a:r>
          <a:endParaRPr lang="en-US" sz="1600" kern="1200" dirty="0"/>
        </a:p>
      </dsp:txBody>
      <dsp:txXfrm>
        <a:off x="407428" y="2200731"/>
        <a:ext cx="2990051" cy="764338"/>
      </dsp:txXfrm>
    </dsp:sp>
    <dsp:sp modelId="{BCA4727E-1DF5-47CC-B373-459121E4B91E}">
      <dsp:nvSpPr>
        <dsp:cNvPr id="0" name=""/>
        <dsp:cNvSpPr/>
      </dsp:nvSpPr>
      <dsp:spPr>
        <a:xfrm>
          <a:off x="383648" y="3113758"/>
          <a:ext cx="3037611" cy="81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/>
            <a:t>Повышение осведомленности общественности о государственном учете</a:t>
          </a:r>
          <a:endParaRPr lang="en-US" sz="1600" kern="1200" dirty="0"/>
        </a:p>
      </dsp:txBody>
      <dsp:txXfrm>
        <a:off x="407428" y="3137538"/>
        <a:ext cx="2990051" cy="764338"/>
      </dsp:txXfrm>
    </dsp:sp>
    <dsp:sp modelId="{E55A6925-88C2-4F81-B44C-C7B921FE485F}">
      <dsp:nvSpPr>
        <dsp:cNvPr id="0" name=""/>
        <dsp:cNvSpPr/>
      </dsp:nvSpPr>
      <dsp:spPr>
        <a:xfrm>
          <a:off x="4085738" y="0"/>
          <a:ext cx="3797014" cy="4132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rtlCol="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5600" b="1" kern="1200">
              <a:solidFill>
                <a:schemeClr val="tx1"/>
              </a:solidFill>
              <a:latin typeface="Calibri" pitchFamily="34" charset="0"/>
            </a:rPr>
            <a:t>Проблемы</a:t>
          </a:r>
          <a:endParaRPr lang="en-US" sz="5600" kern="1200" dirty="0"/>
        </a:p>
      </dsp:txBody>
      <dsp:txXfrm>
        <a:off x="4085738" y="0"/>
        <a:ext cx="3797014" cy="1239792"/>
      </dsp:txXfrm>
    </dsp:sp>
    <dsp:sp modelId="{886428E5-E3A0-4E78-BD70-52D7C4B65C8E}">
      <dsp:nvSpPr>
        <dsp:cNvPr id="0" name=""/>
        <dsp:cNvSpPr/>
      </dsp:nvSpPr>
      <dsp:spPr>
        <a:xfrm>
          <a:off x="4465439" y="1239893"/>
          <a:ext cx="3037611" cy="602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/>
            <a:t>Недостаток квалифицированных человеческих ресурсов</a:t>
          </a:r>
          <a:endParaRPr lang="en-US" sz="1600" kern="1200" dirty="0"/>
        </a:p>
      </dsp:txBody>
      <dsp:txXfrm>
        <a:off x="4483072" y="1257526"/>
        <a:ext cx="3002345" cy="566771"/>
      </dsp:txXfrm>
    </dsp:sp>
    <dsp:sp modelId="{26D97A15-EA42-4543-AF33-C54197ED3000}">
      <dsp:nvSpPr>
        <dsp:cNvPr id="0" name=""/>
        <dsp:cNvSpPr/>
      </dsp:nvSpPr>
      <dsp:spPr>
        <a:xfrm>
          <a:off x="4465439" y="1934552"/>
          <a:ext cx="3037611" cy="602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/>
            <a:t>Неадекватная государственная система внутреннего контроля</a:t>
          </a:r>
          <a:endParaRPr lang="en-US" sz="1600" kern="1200" dirty="0"/>
        </a:p>
      </dsp:txBody>
      <dsp:txXfrm>
        <a:off x="4483072" y="1952185"/>
        <a:ext cx="3002345" cy="566771"/>
      </dsp:txXfrm>
    </dsp:sp>
    <dsp:sp modelId="{76CA7513-38B6-4DC6-805F-0F2E0639D4C1}">
      <dsp:nvSpPr>
        <dsp:cNvPr id="0" name=""/>
        <dsp:cNvSpPr/>
      </dsp:nvSpPr>
      <dsp:spPr>
        <a:xfrm>
          <a:off x="4465439" y="2629211"/>
          <a:ext cx="3037611" cy="602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/>
            <a:t>Уровень соответствия законам и нормативам</a:t>
          </a:r>
          <a:endParaRPr lang="en-US" sz="1600" kern="1200" dirty="0"/>
        </a:p>
      </dsp:txBody>
      <dsp:txXfrm>
        <a:off x="4483072" y="2646844"/>
        <a:ext cx="3002345" cy="566771"/>
      </dsp:txXfrm>
    </dsp:sp>
    <dsp:sp modelId="{D71C6747-22E6-43B6-A8E7-40BC0B465518}">
      <dsp:nvSpPr>
        <dsp:cNvPr id="0" name=""/>
        <dsp:cNvSpPr/>
      </dsp:nvSpPr>
      <dsp:spPr>
        <a:xfrm>
          <a:off x="4465439" y="3323871"/>
          <a:ext cx="3037611" cy="602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kern="1200"/>
            <a:t>Интегрированная информация по методу начисления</a:t>
          </a:r>
          <a:endParaRPr lang="en-US" sz="1600" kern="1200" dirty="0"/>
        </a:p>
      </dsp:txBody>
      <dsp:txXfrm>
        <a:off x="4483072" y="3341504"/>
        <a:ext cx="3002345" cy="566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2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760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BCF4A-D3EC-4511-9E2C-48701148348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2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522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53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2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4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B96-01CE-469D-977A-9992FD5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6B86A-A33E-4CF4-A66E-DFEEA8A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7120-BE71-46F7-85A5-6A1CD4B5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F9338-B658-48B9-9B3B-B898A051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7CF810-53B9-4FA5-A487-05D8EDDBC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15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80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79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85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4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0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1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7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4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2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7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87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2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8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4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08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82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41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2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87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8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28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1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2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2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9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66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71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9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9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7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0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84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D27F39D-8AD6-4A12-BAFC-7561808F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81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4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62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5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2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rtlCol="0" anchor="ctr"/>
          <a:lstStyle/>
          <a:p>
            <a:pPr rtl="0"/>
            <a:endParaRPr lang="en-US" sz="135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rtlCol="0" anchor="ctr"/>
          <a:lstStyle/>
          <a:p>
            <a:pPr rtl="0"/>
            <a:endParaRPr lang="en-US" sz="135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2" y="1460502"/>
            <a:ext cx="8440305" cy="4600863"/>
          </a:xfrm>
        </p:spPr>
        <p:txBody>
          <a:bodyPr rtlCol="0">
            <a:normAutofit/>
          </a:bodyPr>
          <a:lstStyle>
            <a:lvl1pPr>
              <a:lnSpc>
                <a:spcPct val="130000"/>
              </a:lnSpc>
              <a:spcBef>
                <a:spcPts val="9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9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418338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 rtl="0">
              <a:defRPr/>
            </a:pPr>
            <a:fld id="{2901925F-EC9C-4077-B2B4-5B768C4AB821}" type="slidenum">
              <a:rPr lang="en-US" altLang="en-US"/>
              <a:pPr rtl="0"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 rtlCol="0"/>
          <a:lstStyle>
            <a:lvl1pPr>
              <a:defRPr sz="2400" b="1" i="0">
                <a:solidFill>
                  <a:schemeClr val="tx1"/>
                </a:solidFill>
              </a:defRPr>
            </a:lvl1pPr>
          </a:lstStyle>
          <a:p>
            <a:pPr rtl="0"/>
            <a:r>
              <a:rPr lang="r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66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92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5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28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4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04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47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9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0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13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69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8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98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9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7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0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2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24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84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4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9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79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2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9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0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71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2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3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74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6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53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42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44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6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27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asb.org/system/files/meetings/files/1-1.6-Agenda-Item-GFS_Tracking_Table_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ac.org/publications-resources/measureme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>
            <a:extLst>
              <a:ext uri="{FF2B5EF4-FFF2-40B4-BE49-F238E27FC236}">
                <a16:creationId xmlns:a16="http://schemas.microsoft.com/office/drawing/2014/main" id="{3440C0EC-59F1-40AD-A866-CA352EA5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56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F8E707-FDBD-4B53-8F18-2F8ED28E0D3D}"/>
              </a:ext>
            </a:extLst>
          </p:cNvPr>
          <p:cNvSpPr/>
          <p:nvPr/>
        </p:nvSpPr>
        <p:spPr>
          <a:xfrm>
            <a:off x="2936711" y="2120198"/>
            <a:ext cx="4096219" cy="18213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PEMPAL-PEMNA </a:t>
            </a:r>
            <a:r>
              <a:rPr lang="ru-RU" sz="2400" dirty="0"/>
              <a:t>Казначейское сообщество обмен новостями в 201</a:t>
            </a:r>
            <a:r>
              <a:rPr lang="en-US" sz="2400" dirty="0"/>
              <a:t>9</a:t>
            </a:r>
            <a:r>
              <a:rPr lang="ru-RU" sz="2400" dirty="0"/>
              <a:t>-м году</a:t>
            </a:r>
            <a:endParaRPr lang="ru-RU" sz="2400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3E950F-877D-4480-804C-990B56B1B098}"/>
              </a:ext>
            </a:extLst>
          </p:cNvPr>
          <p:cNvSpPr/>
          <p:nvPr/>
        </p:nvSpPr>
        <p:spPr>
          <a:xfrm>
            <a:off x="2664296" y="61085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b="1" dirty="0">
                <a:solidFill>
                  <a:srgbClr val="0070C0"/>
                </a:solidFill>
              </a:rPr>
              <a:t>Москва, Российская Федерация</a:t>
            </a:r>
          </a:p>
          <a:p>
            <a:pPr algn="ctr"/>
            <a:r>
              <a:rPr lang="ru-RU" altLang="en-US" b="1" dirty="0">
                <a:solidFill>
                  <a:srgbClr val="0070C0"/>
                </a:solidFill>
              </a:rPr>
              <a:t>октябрь</a:t>
            </a:r>
            <a:r>
              <a:rPr lang="en-US" altLang="en-US" b="1" dirty="0">
                <a:solidFill>
                  <a:srgbClr val="0070C0"/>
                </a:solidFill>
              </a:rPr>
              <a:t> 2019</a:t>
            </a:r>
            <a:r>
              <a:rPr lang="ru-RU" altLang="en-US" b="1" dirty="0">
                <a:solidFill>
                  <a:srgbClr val="0070C0"/>
                </a:solidFill>
              </a:rPr>
              <a:t> г.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9FD60-4C40-4534-AEC2-08A37BD05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995142"/>
            <a:ext cx="14668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586A4-E489-448E-AB5C-4C165AD5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l" rtl="0" fontAlgn="base" latinLnBrk="0">
              <a:spcBef>
                <a:spcPct val="0"/>
              </a:spcBef>
              <a:spcAft>
                <a:spcPct val="0"/>
              </a:spcAft>
              <a:defRPr/>
            </a:pPr>
            <a:fld id="{2901925F-EC9C-4077-B2B4-5B768C4AB821}" type="slidenum">
              <a:rPr lang="en-US" altLang="en-US" sz="825">
                <a:solidFill>
                  <a:srgbClr val="595959"/>
                </a:solidFill>
                <a:latin typeface="Andes" panose="02000000000000000000" pitchFamily="50" charset="0"/>
                <a:ea typeface="MS PGothic" panose="020B0600070205080204" pitchFamily="34" charset="-128"/>
                <a:cs typeface="Times New Roman" panose="02020603050405020304" pitchFamily="18" charset="0"/>
              </a:rPr>
              <a:pPr algn="l" rtl="0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825">
              <a:solidFill>
                <a:srgbClr val="595959"/>
              </a:solidFill>
              <a:latin typeface="Andes" panose="02000000000000000000" pitchFamily="50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60FF2-2237-408A-AD12-7281E380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" sz="1650" dirty="0">
                <a:solidFill>
                  <a:prstClr val="black"/>
                </a:solidFill>
              </a:rPr>
              <a:t>Планирование реформ и проблемы: </a:t>
            </a:r>
            <a:br>
              <a:rPr lang="en-US" sz="1650" dirty="0">
                <a:solidFill>
                  <a:prstClr val="black"/>
                </a:solidFill>
              </a:rPr>
            </a:br>
            <a:r>
              <a:rPr lang="ru" sz="1650" dirty="0">
                <a:ea typeface="MS PGothic"/>
              </a:rPr>
              <a:t>Отношения с GFS и бюджетами</a:t>
            </a:r>
            <a:endParaRPr lang="en-US" sz="165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008AADC-01CC-4602-BAA8-9CD8E7CE01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>
            <a:normAutofit/>
          </a:bodyPr>
          <a:lstStyle/>
          <a:p>
            <a:pPr marL="260604" lvl="1" indent="0">
              <a:buNone/>
            </a:pPr>
            <a:r>
              <a:rPr lang="ru"/>
              <a:t> </a:t>
            </a:r>
          </a:p>
          <a:p>
            <a:pPr lvl="1" rtl="0"/>
            <a:endParaRPr lang="en-US"/>
          </a:p>
          <a:p>
            <a:pPr lvl="1" rtl="0"/>
            <a:endParaRPr lang="en-US"/>
          </a:p>
          <a:p>
            <a:pPr lvl="1" rtl="0"/>
            <a:endParaRPr lang="en-US"/>
          </a:p>
          <a:p>
            <a:pPr lvl="1"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51A480-8555-411D-B3F8-A7031B4D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673"/>
              </p:ext>
            </p:extLst>
          </p:nvPr>
        </p:nvGraphicFramePr>
        <p:xfrm>
          <a:off x="469491" y="1707023"/>
          <a:ext cx="8102542" cy="35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18">
                  <a:extLst>
                    <a:ext uri="{9D8B030D-6E8A-4147-A177-3AD203B41FA5}">
                      <a16:colId xmlns:a16="http://schemas.microsoft.com/office/drawing/2014/main" val="184110845"/>
                    </a:ext>
                  </a:extLst>
                </a:gridCol>
                <a:gridCol w="1725431">
                  <a:extLst>
                    <a:ext uri="{9D8B030D-6E8A-4147-A177-3AD203B41FA5}">
                      <a16:colId xmlns:a16="http://schemas.microsoft.com/office/drawing/2014/main" val="4133377237"/>
                    </a:ext>
                  </a:extLst>
                </a:gridCol>
                <a:gridCol w="1725431">
                  <a:extLst>
                    <a:ext uri="{9D8B030D-6E8A-4147-A177-3AD203B41FA5}">
                      <a16:colId xmlns:a16="http://schemas.microsoft.com/office/drawing/2014/main" val="3435062872"/>
                    </a:ext>
                  </a:extLst>
                </a:gridCol>
                <a:gridCol w="1725431">
                  <a:extLst>
                    <a:ext uri="{9D8B030D-6E8A-4147-A177-3AD203B41FA5}">
                      <a16:colId xmlns:a16="http://schemas.microsoft.com/office/drawing/2014/main" val="2512934911"/>
                    </a:ext>
                  </a:extLst>
                </a:gridCol>
                <a:gridCol w="1725431">
                  <a:extLst>
                    <a:ext uri="{9D8B030D-6E8A-4147-A177-3AD203B41FA5}">
                      <a16:colId xmlns:a16="http://schemas.microsoft.com/office/drawing/2014/main" val="3771712314"/>
                    </a:ext>
                  </a:extLst>
                </a:gridCol>
              </a:tblGrid>
              <a:tr h="285275">
                <a:tc>
                  <a:txBody>
                    <a:bodyPr/>
                    <a:lstStyle/>
                    <a:p>
                      <a:pPr algn="ctr" rtl="0"/>
                      <a:endParaRPr lang="en-US" sz="9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Бюджет</a:t>
                      </a:r>
                      <a:endParaRPr lang="en-US" sz="9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МСУГС по кассовому методу</a:t>
                      </a:r>
                      <a:endParaRPr lang="en-US" sz="9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МСУГС по методу начисления</a:t>
                      </a:r>
                      <a:endParaRPr lang="en-US" sz="9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GFS</a:t>
                      </a:r>
                      <a:endParaRPr lang="en-US" sz="9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7711377"/>
                  </a:ext>
                </a:extLst>
              </a:tr>
              <a:tr h="445497">
                <a:tc>
                  <a:txBody>
                    <a:bodyPr/>
                    <a:lstStyle/>
                    <a:p>
                      <a:pPr algn="l" rtl="0"/>
                      <a:r>
                        <a:rPr lang="ru" sz="900" dirty="0"/>
                        <a:t>Задача</a:t>
                      </a:r>
                      <a:endParaRPr lang="en-US" sz="9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 </a:t>
                      </a:r>
                    </a:p>
                    <a:p>
                      <a:pPr algn="ctr" rtl="0"/>
                      <a:r>
                        <a:rPr lang="ru" sz="900" dirty="0"/>
                        <a:t>Управление </a:t>
                      </a:r>
                      <a:r>
                        <a:rPr lang="ru-RU" sz="900" dirty="0"/>
                        <a:t>бюджетом</a:t>
                      </a:r>
                      <a:endParaRPr lang="ru" sz="900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Подотчетность и принятие решений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Макроэкономический </a:t>
                      </a:r>
                      <a:endParaRPr lang="ru" sz="900"/>
                    </a:p>
                    <a:p>
                      <a:pPr algn="ctr" rtl="0"/>
                      <a:r>
                        <a:rPr lang="ru" sz="900" dirty="0"/>
                        <a:t>Анализ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44883413"/>
                  </a:ext>
                </a:extLst>
              </a:tr>
              <a:tr h="445497">
                <a:tc>
                  <a:txBody>
                    <a:bodyPr/>
                    <a:lstStyle/>
                    <a:p>
                      <a:pPr algn="l" rtl="0"/>
                      <a:r>
                        <a:rPr lang="ru" sz="900" dirty="0"/>
                        <a:t>Базис </a:t>
                      </a:r>
                      <a:endParaRPr lang="ru" sz="900"/>
                    </a:p>
                    <a:p>
                      <a:pPr algn="l" rtl="0"/>
                      <a:r>
                        <a:rPr lang="ru" sz="900" dirty="0"/>
                        <a:t>учета</a:t>
                      </a:r>
                      <a:endParaRPr lang="en-US" sz="9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dirty="0"/>
                        <a:t>Принятые </a:t>
                      </a:r>
                      <a:r>
                        <a:rPr lang="ru" sz="900" dirty="0"/>
                        <a:t> обязательства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Кассовая основа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Принцип начисления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Принцип начисления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4607605"/>
                  </a:ext>
                </a:extLst>
              </a:tr>
              <a:tr h="445497">
                <a:tc>
                  <a:txBody>
                    <a:bodyPr/>
                    <a:lstStyle/>
                    <a:p>
                      <a:pPr rtl="0"/>
                      <a:r>
                        <a:rPr lang="ru" sz="900" dirty="0"/>
                        <a:t>Объем</a:t>
                      </a:r>
                      <a:endParaRPr lang="en-US" sz="9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Бюджетный сектор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 dirty="0"/>
                        <a:t>Организации, контролируемые объекты - Опционально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Управляемые </a:t>
                      </a:r>
                      <a:endParaRPr lang="ru" sz="900"/>
                    </a:p>
                    <a:p>
                      <a:pPr algn="ctr" rtl="0"/>
                      <a:r>
                        <a:rPr lang="ru" sz="900" dirty="0"/>
                        <a:t>Организации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Все </a:t>
                      </a:r>
                      <a:endParaRPr lang="ru" sz="900"/>
                    </a:p>
                    <a:p>
                      <a:pPr algn="ctr" rtl="0"/>
                      <a:r>
                        <a:rPr lang="ru" sz="900" dirty="0"/>
                        <a:t>Правительство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17134647"/>
                  </a:ext>
                </a:extLst>
              </a:tr>
              <a:tr h="1008231">
                <a:tc>
                  <a:txBody>
                    <a:bodyPr/>
                    <a:lstStyle/>
                    <a:p>
                      <a:pPr rtl="0"/>
                      <a:r>
                        <a:rPr lang="ru-RU" sz="900" b="0" dirty="0"/>
                        <a:t>Объекты учета</a:t>
                      </a:r>
                      <a:endParaRPr lang="en-US" sz="9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Ассигнования, </a:t>
                      </a:r>
                    </a:p>
                    <a:p>
                      <a:pPr algn="ctr" rtl="0"/>
                      <a:r>
                        <a:rPr lang="ru" sz="900" dirty="0"/>
                        <a:t>распределение / </a:t>
                      </a:r>
                    </a:p>
                    <a:p>
                      <a:pPr algn="ctr" rtl="0"/>
                      <a:r>
                        <a:rPr lang="ru" sz="900" dirty="0"/>
                        <a:t>выделения, </a:t>
                      </a:r>
                    </a:p>
                    <a:p>
                      <a:pPr algn="ctr" rtl="0"/>
                      <a:endParaRPr lang="ru" sz="900" dirty="0"/>
                    </a:p>
                    <a:p>
                      <a:pPr algn="ctr" rtl="0"/>
                      <a:r>
                        <a:rPr lang="ru" sz="900" dirty="0"/>
                        <a:t>обязательства, платежи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 dirty="0"/>
                        <a:t>Остаток денежных средств, поступления денежных средств, платежи наличными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 dirty="0"/>
                        <a:t>Активы,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 dirty="0"/>
                        <a:t>обязательства, доходы, расходы,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 dirty="0"/>
                        <a:t>чистые активы / капитал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Активы,</a:t>
                      </a:r>
                    </a:p>
                    <a:p>
                      <a:pPr algn="ctr" rtl="0"/>
                      <a:r>
                        <a:rPr lang="ru" sz="900" dirty="0"/>
                        <a:t>обязательства,</a:t>
                      </a:r>
                    </a:p>
                    <a:p>
                      <a:pPr algn="ctr" rtl="0"/>
                      <a:r>
                        <a:rPr lang="ru" sz="900"/>
                        <a:t>доходы, расходы,</a:t>
                      </a:r>
                    </a:p>
                    <a:p>
                      <a:pPr algn="ctr" rtl="0"/>
                      <a:r>
                        <a:rPr lang="ru" sz="900" dirty="0"/>
                        <a:t>капитал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5038965"/>
                  </a:ext>
                </a:extLst>
              </a:tr>
              <a:tr h="820652">
                <a:tc>
                  <a:txBody>
                    <a:bodyPr/>
                    <a:lstStyle/>
                    <a:p>
                      <a:pPr rtl="0"/>
                      <a:r>
                        <a:rPr lang="ru" sz="900" dirty="0"/>
                        <a:t>Отчеты или финансовые отчеты</a:t>
                      </a:r>
                      <a:endParaRPr lang="en-US" sz="9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Исполнение бюджета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dirty="0"/>
                        <a:t>Отчет о денежных поступлениях и платежах </a:t>
                      </a:r>
                    </a:p>
                    <a:p>
                      <a:pPr algn="ctr" rtl="0"/>
                      <a:r>
                        <a:rPr lang="ru" sz="900" dirty="0"/>
                        <a:t>Примечания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900" dirty="0"/>
                        <a:t>Отчет о финансовом результате,</a:t>
                      </a:r>
                      <a:r>
                        <a:rPr lang="ru" sz="900" dirty="0"/>
                        <a:t> </a:t>
                      </a:r>
                    </a:p>
                    <a:p>
                      <a:pPr algn="ctr" rtl="0"/>
                      <a:r>
                        <a:rPr lang="ru-RU" sz="900" dirty="0"/>
                        <a:t>Отчет о результатах деятельности</a:t>
                      </a:r>
                      <a:r>
                        <a:rPr lang="ru" sz="900" dirty="0"/>
                        <a:t> </a:t>
                      </a:r>
                    </a:p>
                    <a:p>
                      <a:pPr algn="ctr" rtl="0"/>
                      <a:r>
                        <a:rPr lang="ru" sz="900" dirty="0"/>
                        <a:t>результаты деятельности, </a:t>
                      </a:r>
                    </a:p>
                    <a:p>
                      <a:pPr algn="ctr" rtl="0"/>
                      <a:r>
                        <a:rPr lang="ru" sz="900" dirty="0"/>
                        <a:t>денежные потоки,</a:t>
                      </a:r>
                    </a:p>
                    <a:p>
                      <a:pPr algn="ctr" rtl="0"/>
                      <a:r>
                        <a:rPr lang="ru" sz="900" dirty="0"/>
                        <a:t> Примечания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Различные статистические </a:t>
                      </a:r>
                    </a:p>
                    <a:p>
                      <a:pPr algn="ctr" rtl="0"/>
                      <a:r>
                        <a:rPr lang="ru" sz="900" dirty="0"/>
                        <a:t>отчеты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403103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414E1D-4A48-489B-A686-FA755087C63B}"/>
              </a:ext>
            </a:extLst>
          </p:cNvPr>
          <p:cNvSpPr txBox="1"/>
          <p:nvPr/>
        </p:nvSpPr>
        <p:spPr>
          <a:xfrm>
            <a:off x="356935" y="5497531"/>
            <a:ext cx="860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dirty="0">
                <a:hlinkClick r:id="rId3"/>
              </a:rPr>
              <a:t>https://www.МСУГСb.org/system/files/meetings/files/1-1.6-Agenda-Item-GFS_Tracking_Table_Final.pdf</a:t>
            </a:r>
            <a:r>
              <a:rPr lang="ru" dirty="0"/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7268" t="46071" r="55524" b="34822"/>
          <a:stretch>
            <a:fillRect/>
          </a:stretch>
        </p:blipFill>
        <p:spPr bwMode="auto">
          <a:xfrm>
            <a:off x="1" y="857250"/>
            <a:ext cx="1611749" cy="6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614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010F3A-CD54-460F-B91C-7B395143F5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364685" y="1696261"/>
            <a:ext cx="6711819" cy="44690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2BBFF-1713-413C-8B45-67757774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693" y="5624513"/>
            <a:ext cx="420007" cy="27384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450"/>
              </a:spcAft>
              <a:defRPr/>
            </a:pPr>
            <a:fld id="{2901925F-EC9C-4077-B2B4-5B768C4AB821}" type="slidenum">
              <a:rPr lang="en-US" altLang="en-US">
                <a:solidFill>
                  <a:srgbClr val="898989"/>
                </a:solidFill>
              </a:rPr>
              <a:pPr>
                <a:spcAft>
                  <a:spcPts val="450"/>
                </a:spcAft>
                <a:defRPr/>
              </a:pPr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F77B97-02FB-4DC8-801D-C3F0A98D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302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rtl="0" latinLnBrk="0"/>
            <a:r>
              <a:rPr lang="ru" sz="1350" dirty="0">
                <a:solidFill>
                  <a:srgbClr val="FFFFFF"/>
                </a:solidFill>
              </a:rPr>
              <a:t>Баланс государственного сектора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7268" t="46071" r="55524" b="34822"/>
          <a:stretch>
            <a:fillRect/>
          </a:stretch>
        </p:blipFill>
        <p:spPr bwMode="auto">
          <a:xfrm>
            <a:off x="1" y="857250"/>
            <a:ext cx="1611749" cy="6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F544B-E50D-4544-9B49-C90329BFB829}"/>
              </a:ext>
            </a:extLst>
          </p:cNvPr>
          <p:cNvSpPr txBox="1"/>
          <p:nvPr/>
        </p:nvSpPr>
        <p:spPr>
          <a:xfrm>
            <a:off x="4788024" y="5954157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МВФ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2997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648FC-1AE8-4C47-9F5F-8413E9A5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" sz="1650"/>
              <a:t>Измерение активов и пассивов: </a:t>
            </a:r>
            <a:br>
              <a:rPr lang="en-US" sz="1650" dirty="0"/>
            </a:br>
            <a:r>
              <a:rPr lang="ru" sz="1650"/>
              <a:t>МСУГСB Проект измерения общественного сектора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0E4D5FE-9CB9-4860-B72A-F9CF6C021C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799490" y="2217051"/>
            <a:ext cx="5001589" cy="2557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02454-1EB5-4007-AAD1-F5BCE785E690}"/>
              </a:ext>
            </a:extLst>
          </p:cNvPr>
          <p:cNvSpPr txBox="1"/>
          <p:nvPr/>
        </p:nvSpPr>
        <p:spPr>
          <a:xfrm>
            <a:off x="5506619" y="3966820"/>
            <a:ext cx="274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 sz="1200" b="1" dirty="0"/>
              <a:t>На развитие влияют сравнения с:</a:t>
            </a:r>
          </a:p>
          <a:p>
            <a:pPr marL="257175" indent="-257175">
              <a:buFontTx/>
              <a:buChar char="-"/>
            </a:pPr>
            <a:r>
              <a:rPr lang="ru" sz="1200" b="1" dirty="0"/>
              <a:t>Стандарты IVSC</a:t>
            </a:r>
          </a:p>
          <a:p>
            <a:pPr marL="257175" indent="-257175">
              <a:buFontTx/>
              <a:buChar char="-"/>
            </a:pPr>
            <a:r>
              <a:rPr lang="ru" sz="1200" b="1" dirty="0"/>
              <a:t>Требования GFS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12793-B3F0-4D31-92CA-7C8EAACB4A16}"/>
              </a:ext>
            </a:extLst>
          </p:cNvPr>
          <p:cNvSpPr txBox="1"/>
          <p:nvPr/>
        </p:nvSpPr>
        <p:spPr>
          <a:xfrm>
            <a:off x="419470" y="5014949"/>
            <a:ext cx="78867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" sz="900" b="1">
                <a:solidFill>
                  <a:srgbClr val="002345"/>
                </a:solidFill>
                <a:ea typeface="MS PGothic" panose="020B0600070205080204" pitchFamily="34" charset="-128"/>
              </a:rPr>
              <a:t>Источник </a:t>
            </a:r>
            <a:r>
              <a:rPr lang="ru" sz="900" b="1" i="1">
                <a:solidFill>
                  <a:srgbClr val="002345"/>
                </a:solidFill>
                <a:ea typeface="MS PGothic" panose="020B0600070205080204" pitchFamily="34" charset="-128"/>
              </a:rPr>
              <a:t>: Международный совет по стандартам государственного сектора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CABBD-E7C0-4D85-B75C-6270542F1206}"/>
              </a:ext>
            </a:extLst>
          </p:cNvPr>
          <p:cNvSpPr txBox="1"/>
          <p:nvPr/>
        </p:nvSpPr>
        <p:spPr>
          <a:xfrm flipH="1">
            <a:off x="419470" y="5324416"/>
            <a:ext cx="578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">
                <a:hlinkClick r:id="rId3"/>
              </a:rPr>
              <a:t>https://www.ifac.org/publications-resources/measurement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7268" t="46071" r="55524" b="34822"/>
          <a:stretch>
            <a:fillRect/>
          </a:stretch>
        </p:blipFill>
        <p:spPr bwMode="auto">
          <a:xfrm>
            <a:off x="1" y="857250"/>
            <a:ext cx="1611749" cy="6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81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60648"/>
            <a:ext cx="7199585" cy="1110757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br>
              <a:rPr lang="ru-RU" altLang="en-US" sz="2800" dirty="0">
                <a:solidFill>
                  <a:schemeClr val="tx1"/>
                </a:solidFill>
              </a:rPr>
            </a:br>
            <a:r>
              <a:rPr lang="ru-RU" altLang="en-US" sz="2800" dirty="0">
                <a:solidFill>
                  <a:schemeClr val="tx1"/>
                </a:solidFill>
              </a:rPr>
              <a:t>Мероприятие казначейского сообщества </a:t>
            </a:r>
            <a:r>
              <a:rPr lang="en-US" altLang="en-US" sz="2800" dirty="0">
                <a:solidFill>
                  <a:schemeClr val="tx1"/>
                </a:solidFill>
              </a:rPr>
              <a:t>PEMNA</a:t>
            </a:r>
            <a:b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Москва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alt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октябрь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1-3, 2019</a:t>
            </a:r>
            <a:br>
              <a:rPr lang="en-US" alt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84783"/>
            <a:ext cx="7560840" cy="511256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Сеть</a:t>
            </a:r>
            <a:r>
              <a:rPr lang="en-US" sz="1800" dirty="0"/>
              <a:t> </a:t>
            </a:r>
            <a:r>
              <a:rPr lang="ru-RU" sz="1800" dirty="0"/>
              <a:t>управления государственными расходами в Азии</a:t>
            </a:r>
            <a:r>
              <a:rPr lang="en-US" sz="1800" dirty="0"/>
              <a:t> </a:t>
            </a:r>
            <a:r>
              <a:rPr lang="ru-RU" sz="1800" dirty="0"/>
              <a:t>(</a:t>
            </a:r>
            <a:r>
              <a:rPr lang="en-US" sz="1800" dirty="0"/>
              <a:t>PEMNA) </a:t>
            </a:r>
            <a:r>
              <a:rPr lang="ru-RU" sz="1800" dirty="0"/>
              <a:t>была основана в </a:t>
            </a:r>
            <a:r>
              <a:rPr lang="en-US" sz="1800" dirty="0"/>
              <a:t>2012</a:t>
            </a:r>
            <a:r>
              <a:rPr lang="ru-RU" sz="1800" dirty="0"/>
              <a:t> году и включает казначейское и бюджетное сообщества. </a:t>
            </a:r>
            <a:r>
              <a:rPr lang="en-US" sz="1800" dirty="0"/>
              <a:t> </a:t>
            </a:r>
            <a:endParaRPr lang="ru-RU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Страны-члены включают Бруней, Камбоджу, Китай, Индонезию, Республику Корея, Демократическую Республику Лао</a:t>
            </a:r>
            <a:r>
              <a:rPr lang="en-US" sz="1800" dirty="0"/>
              <a:t>c</a:t>
            </a:r>
            <a:r>
              <a:rPr lang="ru-RU" sz="1800" dirty="0"/>
              <a:t>, Малайзию, Мьянма, Монголию</a:t>
            </a:r>
            <a:r>
              <a:rPr lang="en-US" sz="1800" dirty="0"/>
              <a:t>,</a:t>
            </a:r>
            <a:r>
              <a:rPr lang="ru-RU" sz="1800" dirty="0"/>
              <a:t> Филиппины, Сингапур, Таиланд, Восточный Тимор и Вьетнам. Российская Федерация участвует в статусе наблюдателя. </a:t>
            </a:r>
            <a:endParaRPr 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Программа мероприятия включала разделы по </a:t>
            </a:r>
            <a:r>
              <a:rPr lang="en-US" sz="1800" dirty="0"/>
              <a:t>(i)</a:t>
            </a:r>
            <a:r>
              <a:rPr lang="ru-RU" sz="1800" dirty="0"/>
              <a:t> бухгалтерскому учету и отчетности в госсекторе</a:t>
            </a:r>
            <a:r>
              <a:rPr lang="en-US" sz="1800" dirty="0"/>
              <a:t>, (ii) </a:t>
            </a:r>
            <a:r>
              <a:rPr lang="ru-RU" sz="1800" dirty="0"/>
              <a:t>управлению ликвидности</a:t>
            </a:r>
            <a:r>
              <a:rPr lang="en-US" sz="1800" dirty="0"/>
              <a:t>, (iii) </a:t>
            </a:r>
            <a:r>
              <a:rPr lang="ru-RU" sz="1800" dirty="0"/>
              <a:t>госзакупкам</a:t>
            </a:r>
            <a:r>
              <a:rPr lang="en-US" sz="1800" dirty="0"/>
              <a:t>, </a:t>
            </a:r>
            <a:r>
              <a:rPr lang="ru-RU" sz="1800" dirty="0"/>
              <a:t>и</a:t>
            </a:r>
            <a:r>
              <a:rPr lang="en-US" sz="1800" dirty="0"/>
              <a:t> (iv) </a:t>
            </a:r>
            <a:r>
              <a:rPr lang="ru-RU" sz="1800" dirty="0"/>
              <a:t>контролю обязательств</a:t>
            </a:r>
            <a:r>
              <a:rPr lang="en-US" sz="1800" dirty="0"/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Данное мероприятие было уникальным, поскольку впервые проводилось за пределами Азии.</a:t>
            </a:r>
            <a:endParaRPr lang="en-US" sz="18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1A490D-2148-40D9-BF22-0E37E86C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D18894-696F-48CF-82E7-76E5CCB6D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193" y="2247900"/>
            <a:ext cx="7037615" cy="868086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sz="2250" b="1" dirty="0">
                <a:latin typeface="Arial" pitchFamily="34" charset="0"/>
                <a:cs typeface="Arial" pitchFamily="34" charset="0"/>
              </a:rPr>
              <a:t>Внедрение учета по методу начисления в финансовой отчетности правительства Индонезии</a:t>
            </a:r>
            <a:endParaRPr lang="ko-KR" altLang="en-US" sz="225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02ED270-0B0A-4EE6-8A58-52326472E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95943"/>
            <a:ext cx="6858000" cy="1629644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ru" dirty="0"/>
              <a:t>Рахмат Мулёно</a:t>
            </a:r>
            <a:endParaRPr lang="en-US" altLang="ko-KR" dirty="0"/>
          </a:p>
          <a:p>
            <a:pPr rtl="0"/>
            <a:r>
              <a:rPr lang="ru" dirty="0"/>
              <a:t>Заместитель директора по бухгалтерскому учету</a:t>
            </a:r>
          </a:p>
          <a:p>
            <a:pPr rtl="0"/>
            <a:r>
              <a:rPr lang="ru" dirty="0"/>
              <a:t>Управление бухгалтерского учета и финансовой отчетности</a:t>
            </a:r>
            <a:endParaRPr lang="en-US" altLang="ko-KR" dirty="0"/>
          </a:p>
          <a:p>
            <a:pPr rtl="0"/>
            <a:r>
              <a:rPr lang="ru" dirty="0"/>
              <a:t>(Главное управление казначейства Министерства финансов Республики Индонезия)</a:t>
            </a:r>
            <a:endParaRPr lang="en-US" altLang="ko-KR" dirty="0"/>
          </a:p>
          <a:p>
            <a:pPr rtl="0"/>
            <a:endParaRPr lang="en-US" altLang="ko-K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7469" t="38571" r="24702" b="39465"/>
          <a:stretch>
            <a:fillRect/>
          </a:stretch>
        </p:blipFill>
        <p:spPr bwMode="auto">
          <a:xfrm>
            <a:off x="480061" y="857250"/>
            <a:ext cx="5221877" cy="11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32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503" y="478038"/>
            <a:ext cx="6947807" cy="857250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>
                <a:latin typeface="Arial" pitchFamily="34" charset="0"/>
                <a:cs typeface="Arial" pitchFamily="34" charset="0"/>
              </a:rPr>
              <a:t>Эволюция</a:t>
            </a:r>
            <a:r>
              <a:rPr lang="ru" sz="2400" b="1" dirty="0">
                <a:latin typeface="Arial" pitchFamily="34" charset="0"/>
                <a:cs typeface="Arial" pitchFamily="34" charset="0"/>
              </a:rPr>
              <a:t> бухгалтерского учета в реформе управления государственными финансами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66C0C-0094-48AD-BA0B-57E3E14A4EA8}"/>
              </a:ext>
            </a:extLst>
          </p:cNvPr>
          <p:cNvGrpSpPr/>
          <p:nvPr/>
        </p:nvGrpSpPr>
        <p:grpSpPr>
          <a:xfrm>
            <a:off x="619708" y="1319099"/>
            <a:ext cx="8272772" cy="3334037"/>
            <a:chOff x="619708" y="1326345"/>
            <a:chExt cx="8272772" cy="3334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2D8D6F-D3D9-449A-B0C1-BFCF0F91B94F}"/>
                </a:ext>
              </a:extLst>
            </p:cNvPr>
            <p:cNvSpPr/>
            <p:nvPr/>
          </p:nvSpPr>
          <p:spPr>
            <a:xfrm>
              <a:off x="751227" y="1412948"/>
              <a:ext cx="1564787" cy="216000"/>
            </a:xfrm>
            <a:custGeom>
              <a:avLst/>
              <a:gdLst>
                <a:gd name="connsiteX0" fmla="*/ 0 w 1564787"/>
                <a:gd name="connsiteY0" fmla="*/ 21600 h 216000"/>
                <a:gd name="connsiteX1" fmla="*/ 21600 w 1564787"/>
                <a:gd name="connsiteY1" fmla="*/ 0 h 216000"/>
                <a:gd name="connsiteX2" fmla="*/ 1543187 w 1564787"/>
                <a:gd name="connsiteY2" fmla="*/ 0 h 216000"/>
                <a:gd name="connsiteX3" fmla="*/ 1564787 w 1564787"/>
                <a:gd name="connsiteY3" fmla="*/ 21600 h 216000"/>
                <a:gd name="connsiteX4" fmla="*/ 1564787 w 1564787"/>
                <a:gd name="connsiteY4" fmla="*/ 194400 h 216000"/>
                <a:gd name="connsiteX5" fmla="*/ 1543187 w 1564787"/>
                <a:gd name="connsiteY5" fmla="*/ 216000 h 216000"/>
                <a:gd name="connsiteX6" fmla="*/ 21600 w 1564787"/>
                <a:gd name="connsiteY6" fmla="*/ 216000 h 216000"/>
                <a:gd name="connsiteX7" fmla="*/ 0 w 1564787"/>
                <a:gd name="connsiteY7" fmla="*/ 194400 h 216000"/>
                <a:gd name="connsiteX8" fmla="*/ 0 w 1564787"/>
                <a:gd name="connsiteY8" fmla="*/ 2160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787" h="21600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1543187" y="0"/>
                  </a:lnTo>
                  <a:cubicBezTo>
                    <a:pt x="1555116" y="0"/>
                    <a:pt x="1564787" y="9671"/>
                    <a:pt x="1564787" y="21600"/>
                  </a:cubicBezTo>
                  <a:lnTo>
                    <a:pt x="1564787" y="194400"/>
                  </a:lnTo>
                  <a:cubicBezTo>
                    <a:pt x="1564787" y="206329"/>
                    <a:pt x="1555116" y="216000"/>
                    <a:pt x="1543187" y="216000"/>
                  </a:cubicBezTo>
                  <a:lnTo>
                    <a:pt x="21600" y="216000"/>
                  </a:lnTo>
                  <a:cubicBezTo>
                    <a:pt x="9671" y="216000"/>
                    <a:pt x="0" y="206329"/>
                    <a:pt x="0" y="1944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91050" numCol="1" spcCol="1270" rtlCol="0" anchor="t" anchorCtr="0">
              <a:noAutofit/>
            </a:bodyPr>
            <a:lstStyle/>
            <a:p>
              <a:pPr marL="0" lvl="0" indent="0" algn="l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b="1" kern="1200" dirty="0">
                  <a:latin typeface="Arial" pitchFamily="34" charset="0"/>
                  <a:cs typeface="Arial" pitchFamily="34" charset="0"/>
                </a:rPr>
                <a:t>До 2004 года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3D758C-382B-46F4-AC23-120246024A62}"/>
                </a:ext>
              </a:extLst>
            </p:cNvPr>
            <p:cNvSpPr/>
            <p:nvPr/>
          </p:nvSpPr>
          <p:spPr>
            <a:xfrm>
              <a:off x="619708" y="1772964"/>
              <a:ext cx="2218212" cy="2887418"/>
            </a:xfrm>
            <a:custGeom>
              <a:avLst/>
              <a:gdLst>
                <a:gd name="connsiteX0" fmla="*/ 0 w 2218212"/>
                <a:gd name="connsiteY0" fmla="*/ 205286 h 2052857"/>
                <a:gd name="connsiteX1" fmla="*/ 205286 w 2218212"/>
                <a:gd name="connsiteY1" fmla="*/ 0 h 2052857"/>
                <a:gd name="connsiteX2" fmla="*/ 2012926 w 2218212"/>
                <a:gd name="connsiteY2" fmla="*/ 0 h 2052857"/>
                <a:gd name="connsiteX3" fmla="*/ 2218212 w 2218212"/>
                <a:gd name="connsiteY3" fmla="*/ 205286 h 2052857"/>
                <a:gd name="connsiteX4" fmla="*/ 2218212 w 2218212"/>
                <a:gd name="connsiteY4" fmla="*/ 1847571 h 2052857"/>
                <a:gd name="connsiteX5" fmla="*/ 2012926 w 2218212"/>
                <a:gd name="connsiteY5" fmla="*/ 2052857 h 2052857"/>
                <a:gd name="connsiteX6" fmla="*/ 205286 w 2218212"/>
                <a:gd name="connsiteY6" fmla="*/ 2052857 h 2052857"/>
                <a:gd name="connsiteX7" fmla="*/ 0 w 2218212"/>
                <a:gd name="connsiteY7" fmla="*/ 1847571 h 2052857"/>
                <a:gd name="connsiteX8" fmla="*/ 0 w 2218212"/>
                <a:gd name="connsiteY8" fmla="*/ 205286 h 205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212" h="2052857">
                  <a:moveTo>
                    <a:pt x="0" y="205286"/>
                  </a:moveTo>
                  <a:cubicBezTo>
                    <a:pt x="0" y="91910"/>
                    <a:pt x="91910" y="0"/>
                    <a:pt x="205286" y="0"/>
                  </a:cubicBezTo>
                  <a:lnTo>
                    <a:pt x="2012926" y="0"/>
                  </a:lnTo>
                  <a:cubicBezTo>
                    <a:pt x="2126302" y="0"/>
                    <a:pt x="2218212" y="91910"/>
                    <a:pt x="2218212" y="205286"/>
                  </a:cubicBezTo>
                  <a:lnTo>
                    <a:pt x="2218212" y="1847571"/>
                  </a:lnTo>
                  <a:cubicBezTo>
                    <a:pt x="2218212" y="1960947"/>
                    <a:pt x="2126302" y="2052857"/>
                    <a:pt x="2012926" y="2052857"/>
                  </a:cubicBezTo>
                  <a:lnTo>
                    <a:pt x="205286" y="2052857"/>
                  </a:lnTo>
                  <a:cubicBezTo>
                    <a:pt x="91910" y="2052857"/>
                    <a:pt x="0" y="1960947"/>
                    <a:pt x="0" y="1847571"/>
                  </a:cubicBezTo>
                  <a:lnTo>
                    <a:pt x="0" y="2052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358" tIns="138358" rIns="138358" bIns="138358" numCol="1" spcCol="1270" rtlCol="0" anchor="t" anchorCtr="0">
              <a:noAutofit/>
            </a:bodyPr>
            <a:lstStyle/>
            <a:p>
              <a:pPr marL="57150" lvl="1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 pitchFamily="34" charset="0"/>
                </a:rPr>
                <a:t>Система однократной записи</a:t>
              </a:r>
              <a:endParaRPr lang="en-US" sz="1050" kern="1200" dirty="0">
                <a:solidFill>
                  <a:schemeClr val="tx1"/>
                </a:solidFill>
              </a:endParaRPr>
            </a:p>
            <a:p>
              <a:pPr marL="57150" lvl="1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 pitchFamily="34" charset="0"/>
                </a:rPr>
                <a:t>Кассовая отчетность (камеральная система)</a:t>
              </a:r>
            </a:p>
            <a:p>
              <a:pPr marL="57150" lvl="1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 pitchFamily="34" charset="0"/>
                </a:rPr>
                <a:t>Нет стандартов бухгалтерского учета</a:t>
              </a:r>
            </a:p>
            <a:p>
              <a:pPr marL="57150" lvl="1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 pitchFamily="34" charset="0"/>
                </a:rPr>
                <a:t>Отсутствие интегрированных систем записи</a:t>
              </a:r>
            </a:p>
            <a:p>
              <a:pPr marL="57150" lvl="1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 pitchFamily="34" charset="0"/>
                </a:rPr>
                <a:t>Несовместимые источники данных</a:t>
              </a:r>
            </a:p>
            <a:p>
              <a:pPr marL="57150" lvl="1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/>
                </a:rPr>
                <a:t>Значительный  временной разрыв между траназкцией и составлением отчетности </a:t>
              </a:r>
            </a:p>
            <a:p>
              <a:pPr marL="57150" lvl="1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/>
                </a:rPr>
                <a:t>Низкий спрос на достоверную финансо</a:t>
              </a:r>
              <a:r>
                <a:rPr lang="ru-RU" sz="1050" b="1" kern="1200" dirty="0">
                  <a:solidFill>
                    <a:schemeClr val="tx1"/>
                  </a:solidFill>
                  <a:latin typeface="Arial Narrow"/>
                </a:rPr>
                <a:t>в</a:t>
              </a:r>
              <a:r>
                <a:rPr lang="ru" sz="1050" b="1" kern="1200" dirty="0">
                  <a:solidFill>
                    <a:schemeClr val="tx1"/>
                  </a:solidFill>
                  <a:latin typeface="Arial Narrow"/>
                </a:rPr>
                <a:t>ую отчетность</a:t>
              </a:r>
              <a:endParaRPr lang="en-US" sz="1050" b="1" kern="1200" dirty="0">
                <a:solidFill>
                  <a:schemeClr val="tx1"/>
                </a:solidFill>
                <a:latin typeface="Arial Narrow"/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/>
                </a:rPr>
                <a:t>Дефицит грамотных бухгалтерских кадров</a:t>
              </a:r>
              <a:endParaRPr lang="en-US" b="1" kern="1200" dirty="0">
                <a:latin typeface="Arial Narrow"/>
              </a:endParaRPr>
            </a:p>
            <a:p>
              <a:pPr marL="57150" lvl="1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50" b="1" kern="1200" dirty="0">
                  <a:solidFill>
                    <a:schemeClr val="tx1"/>
                  </a:solidFill>
                  <a:latin typeface="Arial Narrow" pitchFamily="34" charset="0"/>
                </a:rPr>
                <a:t>Разрозненная ИТ-поддержка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89150A6-A406-46B1-A03C-83A0603E5D3C}"/>
                </a:ext>
              </a:extLst>
            </p:cNvPr>
            <p:cNvSpPr/>
            <p:nvPr/>
          </p:nvSpPr>
          <p:spPr>
            <a:xfrm>
              <a:off x="2697764" y="1326345"/>
              <a:ext cx="810010" cy="389206"/>
            </a:xfrm>
            <a:custGeom>
              <a:avLst/>
              <a:gdLst>
                <a:gd name="connsiteX0" fmla="*/ 0 w 810010"/>
                <a:gd name="connsiteY0" fmla="*/ 77841 h 389206"/>
                <a:gd name="connsiteX1" fmla="*/ 615407 w 810010"/>
                <a:gd name="connsiteY1" fmla="*/ 77841 h 389206"/>
                <a:gd name="connsiteX2" fmla="*/ 615407 w 810010"/>
                <a:gd name="connsiteY2" fmla="*/ 0 h 389206"/>
                <a:gd name="connsiteX3" fmla="*/ 810010 w 810010"/>
                <a:gd name="connsiteY3" fmla="*/ 194603 h 389206"/>
                <a:gd name="connsiteX4" fmla="*/ 615407 w 810010"/>
                <a:gd name="connsiteY4" fmla="*/ 389206 h 389206"/>
                <a:gd name="connsiteX5" fmla="*/ 615407 w 810010"/>
                <a:gd name="connsiteY5" fmla="*/ 311365 h 389206"/>
                <a:gd name="connsiteX6" fmla="*/ 0 w 810010"/>
                <a:gd name="connsiteY6" fmla="*/ 311365 h 389206"/>
                <a:gd name="connsiteX7" fmla="*/ 0 w 810010"/>
                <a:gd name="connsiteY7" fmla="*/ 77841 h 38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010" h="389206">
                  <a:moveTo>
                    <a:pt x="0" y="77841"/>
                  </a:moveTo>
                  <a:lnTo>
                    <a:pt x="615407" y="77841"/>
                  </a:lnTo>
                  <a:lnTo>
                    <a:pt x="615407" y="0"/>
                  </a:lnTo>
                  <a:lnTo>
                    <a:pt x="810010" y="194603"/>
                  </a:lnTo>
                  <a:lnTo>
                    <a:pt x="615407" y="389206"/>
                  </a:lnTo>
                  <a:lnTo>
                    <a:pt x="615407" y="311365"/>
                  </a:lnTo>
                  <a:lnTo>
                    <a:pt x="0" y="311365"/>
                  </a:lnTo>
                  <a:lnTo>
                    <a:pt x="0" y="77841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7841" rIns="116761" bIns="77840" numCol="1" spcCol="1270" rtlCol="0" anchor="ctr" anchorCtr="0">
              <a:noAutofit/>
            </a:bodyPr>
            <a:lstStyle/>
            <a:p>
              <a:pPr marL="0" lvl="0" indent="0" algn="ctr" defTabSz="177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99FC0D-47AF-47BD-BE17-55F4950B40A6}"/>
                </a:ext>
              </a:extLst>
            </p:cNvPr>
            <p:cNvSpPr/>
            <p:nvPr/>
          </p:nvSpPr>
          <p:spPr>
            <a:xfrm>
              <a:off x="3789606" y="1412948"/>
              <a:ext cx="1564787" cy="216000"/>
            </a:xfrm>
            <a:custGeom>
              <a:avLst/>
              <a:gdLst>
                <a:gd name="connsiteX0" fmla="*/ 0 w 1564787"/>
                <a:gd name="connsiteY0" fmla="*/ 21600 h 216000"/>
                <a:gd name="connsiteX1" fmla="*/ 21600 w 1564787"/>
                <a:gd name="connsiteY1" fmla="*/ 0 h 216000"/>
                <a:gd name="connsiteX2" fmla="*/ 1543187 w 1564787"/>
                <a:gd name="connsiteY2" fmla="*/ 0 h 216000"/>
                <a:gd name="connsiteX3" fmla="*/ 1564787 w 1564787"/>
                <a:gd name="connsiteY3" fmla="*/ 21600 h 216000"/>
                <a:gd name="connsiteX4" fmla="*/ 1564787 w 1564787"/>
                <a:gd name="connsiteY4" fmla="*/ 194400 h 216000"/>
                <a:gd name="connsiteX5" fmla="*/ 1543187 w 1564787"/>
                <a:gd name="connsiteY5" fmla="*/ 216000 h 216000"/>
                <a:gd name="connsiteX6" fmla="*/ 21600 w 1564787"/>
                <a:gd name="connsiteY6" fmla="*/ 216000 h 216000"/>
                <a:gd name="connsiteX7" fmla="*/ 0 w 1564787"/>
                <a:gd name="connsiteY7" fmla="*/ 194400 h 216000"/>
                <a:gd name="connsiteX8" fmla="*/ 0 w 1564787"/>
                <a:gd name="connsiteY8" fmla="*/ 2160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787" h="21600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1543187" y="0"/>
                  </a:lnTo>
                  <a:cubicBezTo>
                    <a:pt x="1555116" y="0"/>
                    <a:pt x="1564787" y="9671"/>
                    <a:pt x="1564787" y="21600"/>
                  </a:cubicBezTo>
                  <a:lnTo>
                    <a:pt x="1564787" y="194400"/>
                  </a:lnTo>
                  <a:cubicBezTo>
                    <a:pt x="1564787" y="206329"/>
                    <a:pt x="1555116" y="216000"/>
                    <a:pt x="1543187" y="216000"/>
                  </a:cubicBezTo>
                  <a:lnTo>
                    <a:pt x="21600" y="216000"/>
                  </a:lnTo>
                  <a:cubicBezTo>
                    <a:pt x="9671" y="216000"/>
                    <a:pt x="0" y="206329"/>
                    <a:pt x="0" y="1944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91050" numCol="1" spcCol="1270" rtlCol="0" anchor="t" anchorCtr="0">
              <a:noAutofit/>
            </a:bodyPr>
            <a:lstStyle/>
            <a:p>
              <a:pPr marL="0" lvl="0" indent="0" algn="l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b="1" kern="1200" dirty="0">
                  <a:latin typeface="Arial" pitchFamily="34" charset="0"/>
                  <a:cs typeface="Arial" pitchFamily="34" charset="0"/>
                </a:rPr>
                <a:t>2004 - 2014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BD398E-B2F5-41BA-9493-7717D8D09957}"/>
                </a:ext>
              </a:extLst>
            </p:cNvPr>
            <p:cNvSpPr/>
            <p:nvPr/>
          </p:nvSpPr>
          <p:spPr>
            <a:xfrm>
              <a:off x="3465673" y="1794940"/>
              <a:ext cx="2711214" cy="2387888"/>
            </a:xfrm>
            <a:custGeom>
              <a:avLst/>
              <a:gdLst>
                <a:gd name="connsiteX0" fmla="*/ 0 w 2711214"/>
                <a:gd name="connsiteY0" fmla="*/ 184929 h 1849288"/>
                <a:gd name="connsiteX1" fmla="*/ 184929 w 2711214"/>
                <a:gd name="connsiteY1" fmla="*/ 0 h 1849288"/>
                <a:gd name="connsiteX2" fmla="*/ 2526285 w 2711214"/>
                <a:gd name="connsiteY2" fmla="*/ 0 h 1849288"/>
                <a:gd name="connsiteX3" fmla="*/ 2711214 w 2711214"/>
                <a:gd name="connsiteY3" fmla="*/ 184929 h 1849288"/>
                <a:gd name="connsiteX4" fmla="*/ 2711214 w 2711214"/>
                <a:gd name="connsiteY4" fmla="*/ 1664359 h 1849288"/>
                <a:gd name="connsiteX5" fmla="*/ 2526285 w 2711214"/>
                <a:gd name="connsiteY5" fmla="*/ 1849288 h 1849288"/>
                <a:gd name="connsiteX6" fmla="*/ 184929 w 2711214"/>
                <a:gd name="connsiteY6" fmla="*/ 1849288 h 1849288"/>
                <a:gd name="connsiteX7" fmla="*/ 0 w 2711214"/>
                <a:gd name="connsiteY7" fmla="*/ 1664359 h 1849288"/>
                <a:gd name="connsiteX8" fmla="*/ 0 w 2711214"/>
                <a:gd name="connsiteY8" fmla="*/ 184929 h 18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214" h="1849288">
                  <a:moveTo>
                    <a:pt x="0" y="184929"/>
                  </a:moveTo>
                  <a:cubicBezTo>
                    <a:pt x="0" y="82796"/>
                    <a:pt x="82796" y="0"/>
                    <a:pt x="184929" y="0"/>
                  </a:cubicBezTo>
                  <a:lnTo>
                    <a:pt x="2526285" y="0"/>
                  </a:lnTo>
                  <a:cubicBezTo>
                    <a:pt x="2628418" y="0"/>
                    <a:pt x="2711214" y="82796"/>
                    <a:pt x="2711214" y="184929"/>
                  </a:cubicBezTo>
                  <a:lnTo>
                    <a:pt x="2711214" y="1664359"/>
                  </a:lnTo>
                  <a:cubicBezTo>
                    <a:pt x="2711214" y="1766492"/>
                    <a:pt x="2628418" y="1849288"/>
                    <a:pt x="2526285" y="1849288"/>
                  </a:cubicBezTo>
                  <a:lnTo>
                    <a:pt x="184929" y="1849288"/>
                  </a:lnTo>
                  <a:cubicBezTo>
                    <a:pt x="82796" y="1849288"/>
                    <a:pt x="0" y="1766492"/>
                    <a:pt x="0" y="1664359"/>
                  </a:cubicBezTo>
                  <a:lnTo>
                    <a:pt x="0" y="18492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72" tIns="118172" rIns="118172" bIns="118172" numCol="1" spcCol="1270" rtlCol="0" anchor="t" anchorCtr="0">
              <a:noAutofit/>
            </a:bodyPr>
            <a:lstStyle/>
            <a:p>
              <a:pPr marL="57150" lvl="1" indent="-57150" algn="l" defTabSz="4000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900" b="1" kern="1200" dirty="0">
                  <a:solidFill>
                    <a:schemeClr val="tx1"/>
                  </a:solidFill>
                  <a:latin typeface="Arial Narrow"/>
                </a:rPr>
                <a:t>Ведение ежедневной записи транзакций на основе произошедших кассовых операций </a:t>
              </a:r>
              <a:endParaRPr lang="en-US" sz="900" kern="1200" dirty="0">
                <a:solidFill>
                  <a:schemeClr val="tx1"/>
                </a:solidFill>
              </a:endParaRPr>
            </a:p>
            <a:p>
              <a:pPr marL="57150" lvl="1" indent="-57150" algn="l" defTabSz="4000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900" b="1" kern="1200" dirty="0">
                  <a:solidFill>
                    <a:schemeClr val="tx1"/>
                  </a:solidFill>
                  <a:latin typeface="Arial Narrow"/>
                </a:rPr>
                <a:t>Создание записей по операциям, влияющим на положение капитализированных активов или обязательств</a:t>
              </a:r>
              <a:endParaRPr lang="en-US" sz="900" b="1" kern="1200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57150" lvl="1" indent="-57150" algn="l" defTabSz="4000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900" b="1" kern="1200" dirty="0">
                  <a:solidFill>
                    <a:schemeClr val="tx1"/>
                  </a:solidFill>
                  <a:latin typeface="Arial Narrow" pitchFamily="34" charset="0"/>
                </a:rPr>
                <a:t>Требование корректирующих записей на конец года для отражения новых остатков дебиторской задолженности, запасов, инвестиций и кредиторской задолженности (периодический подход)</a:t>
              </a:r>
              <a:endParaRPr lang="en-US" sz="900" b="1" kern="1200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57150" lvl="1" indent="-57150" algn="l" defTabSz="4000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900" b="1" kern="1200" dirty="0">
                  <a:solidFill>
                    <a:schemeClr val="tx1"/>
                  </a:solidFill>
                  <a:latin typeface="Arial Narrow"/>
                </a:rPr>
                <a:t>Минимизация сложного согласовани</a:t>
              </a:r>
              <a:r>
                <a:rPr lang="ru-RU" sz="900" b="1" kern="1200" dirty="0">
                  <a:solidFill>
                    <a:schemeClr val="tx1"/>
                  </a:solidFill>
                  <a:latin typeface="Arial Narrow"/>
                </a:rPr>
                <a:t>я</a:t>
              </a:r>
              <a:endParaRPr lang="en-US" sz="900" b="1" kern="1200" dirty="0">
                <a:solidFill>
                  <a:schemeClr val="tx1"/>
                </a:solidFill>
                <a:latin typeface="Arial Narrow"/>
              </a:endParaRPr>
            </a:p>
            <a:p>
              <a:pPr marL="57150" lvl="1" indent="-57150" algn="l" defTabSz="4000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900" b="1" kern="1200" dirty="0">
                  <a:solidFill>
                    <a:schemeClr val="tx1"/>
                  </a:solidFill>
                  <a:latin typeface="Arial Narrow" pitchFamily="34" charset="0"/>
                </a:rPr>
                <a:t>Формирование отчетов по бюджетной отчетности в соответствии с моделью бюджетирования на кассовой основе</a:t>
              </a:r>
              <a:endParaRPr lang="en-US" sz="900" b="1" kern="1200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57150" lvl="1" indent="-57150" algn="l" defTabSz="4000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900" b="1" kern="1200" dirty="0">
                  <a:solidFill>
                    <a:schemeClr val="tx1"/>
                  </a:solidFill>
                  <a:latin typeface="Arial Narrow"/>
                </a:rPr>
                <a:t>Получение информации по методу начисления, на основании  которого составлен баланс</a:t>
              </a:r>
              <a:endParaRPr lang="en-US" sz="900" kern="1200" dirty="0">
                <a:solidFill>
                  <a:schemeClr val="tx1"/>
                </a:solidFill>
                <a:latin typeface="Arial Narrow"/>
              </a:endParaRPr>
            </a:p>
            <a:p>
              <a:pPr marL="57150" lvl="1" indent="-5715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8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906553-A7F1-47B3-B2AA-198B5D7EF112}"/>
                </a:ext>
              </a:extLst>
            </p:cNvPr>
            <p:cNvSpPr/>
            <p:nvPr/>
          </p:nvSpPr>
          <p:spPr>
            <a:xfrm>
              <a:off x="5788482" y="1326345"/>
              <a:ext cx="806407" cy="389206"/>
            </a:xfrm>
            <a:custGeom>
              <a:avLst/>
              <a:gdLst>
                <a:gd name="connsiteX0" fmla="*/ 0 w 806407"/>
                <a:gd name="connsiteY0" fmla="*/ 77841 h 389206"/>
                <a:gd name="connsiteX1" fmla="*/ 611804 w 806407"/>
                <a:gd name="connsiteY1" fmla="*/ 77841 h 389206"/>
                <a:gd name="connsiteX2" fmla="*/ 611804 w 806407"/>
                <a:gd name="connsiteY2" fmla="*/ 0 h 389206"/>
                <a:gd name="connsiteX3" fmla="*/ 806407 w 806407"/>
                <a:gd name="connsiteY3" fmla="*/ 194603 h 389206"/>
                <a:gd name="connsiteX4" fmla="*/ 611804 w 806407"/>
                <a:gd name="connsiteY4" fmla="*/ 389206 h 389206"/>
                <a:gd name="connsiteX5" fmla="*/ 611804 w 806407"/>
                <a:gd name="connsiteY5" fmla="*/ 311365 h 389206"/>
                <a:gd name="connsiteX6" fmla="*/ 0 w 806407"/>
                <a:gd name="connsiteY6" fmla="*/ 311365 h 389206"/>
                <a:gd name="connsiteX7" fmla="*/ 0 w 806407"/>
                <a:gd name="connsiteY7" fmla="*/ 77841 h 38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407" h="389206">
                  <a:moveTo>
                    <a:pt x="0" y="77841"/>
                  </a:moveTo>
                  <a:lnTo>
                    <a:pt x="611804" y="77841"/>
                  </a:lnTo>
                  <a:lnTo>
                    <a:pt x="611804" y="0"/>
                  </a:lnTo>
                  <a:lnTo>
                    <a:pt x="806407" y="194603"/>
                  </a:lnTo>
                  <a:lnTo>
                    <a:pt x="611804" y="389206"/>
                  </a:lnTo>
                  <a:lnTo>
                    <a:pt x="611804" y="311365"/>
                  </a:lnTo>
                  <a:lnTo>
                    <a:pt x="0" y="311365"/>
                  </a:lnTo>
                  <a:lnTo>
                    <a:pt x="0" y="77841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77841" rIns="116762" bIns="77840" numCol="1" spcCol="1270" rtlCol="0" anchor="ctr" anchorCtr="0">
              <a:noAutofit/>
            </a:bodyPr>
            <a:lstStyle/>
            <a:p>
              <a:pPr marL="0" lvl="0" indent="0" algn="ctr" defTabSz="177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B9EA14-8C81-4896-890F-18E016B27EBC}"/>
                </a:ext>
              </a:extLst>
            </p:cNvPr>
            <p:cNvSpPr/>
            <p:nvPr/>
          </p:nvSpPr>
          <p:spPr>
            <a:xfrm>
              <a:off x="7092280" y="1412948"/>
              <a:ext cx="1564787" cy="216000"/>
            </a:xfrm>
            <a:custGeom>
              <a:avLst/>
              <a:gdLst>
                <a:gd name="connsiteX0" fmla="*/ 0 w 1564787"/>
                <a:gd name="connsiteY0" fmla="*/ 21600 h 216000"/>
                <a:gd name="connsiteX1" fmla="*/ 21600 w 1564787"/>
                <a:gd name="connsiteY1" fmla="*/ 0 h 216000"/>
                <a:gd name="connsiteX2" fmla="*/ 1543187 w 1564787"/>
                <a:gd name="connsiteY2" fmla="*/ 0 h 216000"/>
                <a:gd name="connsiteX3" fmla="*/ 1564787 w 1564787"/>
                <a:gd name="connsiteY3" fmla="*/ 21600 h 216000"/>
                <a:gd name="connsiteX4" fmla="*/ 1564787 w 1564787"/>
                <a:gd name="connsiteY4" fmla="*/ 194400 h 216000"/>
                <a:gd name="connsiteX5" fmla="*/ 1543187 w 1564787"/>
                <a:gd name="connsiteY5" fmla="*/ 216000 h 216000"/>
                <a:gd name="connsiteX6" fmla="*/ 21600 w 1564787"/>
                <a:gd name="connsiteY6" fmla="*/ 216000 h 216000"/>
                <a:gd name="connsiteX7" fmla="*/ 0 w 1564787"/>
                <a:gd name="connsiteY7" fmla="*/ 194400 h 216000"/>
                <a:gd name="connsiteX8" fmla="*/ 0 w 1564787"/>
                <a:gd name="connsiteY8" fmla="*/ 2160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4787" h="21600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1543187" y="0"/>
                  </a:lnTo>
                  <a:cubicBezTo>
                    <a:pt x="1555116" y="0"/>
                    <a:pt x="1564787" y="9671"/>
                    <a:pt x="1564787" y="21600"/>
                  </a:cubicBezTo>
                  <a:lnTo>
                    <a:pt x="1564787" y="194400"/>
                  </a:lnTo>
                  <a:cubicBezTo>
                    <a:pt x="1564787" y="206329"/>
                    <a:pt x="1555116" y="216000"/>
                    <a:pt x="1543187" y="216000"/>
                  </a:cubicBezTo>
                  <a:lnTo>
                    <a:pt x="21600" y="216000"/>
                  </a:lnTo>
                  <a:cubicBezTo>
                    <a:pt x="9671" y="216000"/>
                    <a:pt x="0" y="206329"/>
                    <a:pt x="0" y="1944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91050" numCol="1" spcCol="1270" rtlCol="0" anchor="t" anchorCtr="0">
              <a:noAutofit/>
            </a:bodyPr>
            <a:lstStyle/>
            <a:p>
              <a:pPr marL="0" lvl="0" indent="0" algn="l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b="1" kern="1200" dirty="0">
                  <a:latin typeface="Arial" pitchFamily="34" charset="0"/>
                  <a:cs typeface="Arial" pitchFamily="34" charset="0"/>
                </a:rPr>
                <a:t>2015 - дальше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8B73CA-FF40-4C0A-9328-7F5A47C737FC}"/>
                </a:ext>
              </a:extLst>
            </p:cNvPr>
            <p:cNvSpPr/>
            <p:nvPr/>
          </p:nvSpPr>
          <p:spPr>
            <a:xfrm>
              <a:off x="6660232" y="2036720"/>
              <a:ext cx="2232248" cy="1646681"/>
            </a:xfrm>
            <a:custGeom>
              <a:avLst/>
              <a:gdLst>
                <a:gd name="connsiteX0" fmla="*/ 0 w 2016088"/>
                <a:gd name="connsiteY0" fmla="*/ 164668 h 1646681"/>
                <a:gd name="connsiteX1" fmla="*/ 164668 w 2016088"/>
                <a:gd name="connsiteY1" fmla="*/ 0 h 1646681"/>
                <a:gd name="connsiteX2" fmla="*/ 1851420 w 2016088"/>
                <a:gd name="connsiteY2" fmla="*/ 0 h 1646681"/>
                <a:gd name="connsiteX3" fmla="*/ 2016088 w 2016088"/>
                <a:gd name="connsiteY3" fmla="*/ 164668 h 1646681"/>
                <a:gd name="connsiteX4" fmla="*/ 2016088 w 2016088"/>
                <a:gd name="connsiteY4" fmla="*/ 1482013 h 1646681"/>
                <a:gd name="connsiteX5" fmla="*/ 1851420 w 2016088"/>
                <a:gd name="connsiteY5" fmla="*/ 1646681 h 1646681"/>
                <a:gd name="connsiteX6" fmla="*/ 164668 w 2016088"/>
                <a:gd name="connsiteY6" fmla="*/ 1646681 h 1646681"/>
                <a:gd name="connsiteX7" fmla="*/ 0 w 2016088"/>
                <a:gd name="connsiteY7" fmla="*/ 1482013 h 1646681"/>
                <a:gd name="connsiteX8" fmla="*/ 0 w 2016088"/>
                <a:gd name="connsiteY8" fmla="*/ 164668 h 164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088" h="1646681">
                  <a:moveTo>
                    <a:pt x="0" y="164668"/>
                  </a:moveTo>
                  <a:cubicBezTo>
                    <a:pt x="0" y="73724"/>
                    <a:pt x="73724" y="0"/>
                    <a:pt x="164668" y="0"/>
                  </a:cubicBezTo>
                  <a:lnTo>
                    <a:pt x="1851420" y="0"/>
                  </a:lnTo>
                  <a:cubicBezTo>
                    <a:pt x="1942364" y="0"/>
                    <a:pt x="2016088" y="73724"/>
                    <a:pt x="2016088" y="164668"/>
                  </a:cubicBezTo>
                  <a:lnTo>
                    <a:pt x="2016088" y="1482013"/>
                  </a:lnTo>
                  <a:cubicBezTo>
                    <a:pt x="2016088" y="1572957"/>
                    <a:pt x="1942364" y="1646681"/>
                    <a:pt x="1851420" y="1646681"/>
                  </a:cubicBezTo>
                  <a:lnTo>
                    <a:pt x="164668" y="1646681"/>
                  </a:lnTo>
                  <a:cubicBezTo>
                    <a:pt x="73724" y="1646681"/>
                    <a:pt x="0" y="1572957"/>
                    <a:pt x="0" y="1482013"/>
                  </a:cubicBezTo>
                  <a:lnTo>
                    <a:pt x="0" y="16466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350" tIns="119350" rIns="119350" bIns="119350" numCol="1" spcCol="1270" rtlCol="0" anchor="t" anchorCtr="0">
              <a:noAutofit/>
            </a:bodyPr>
            <a:lstStyle/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00" kern="1200" dirty="0"/>
                <a:t>Двойная запись</a:t>
              </a:r>
              <a:endParaRPr lang="en-US" sz="1000" kern="1200" dirty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00" kern="1200" dirty="0">
                  <a:latin typeface="Calibri"/>
                </a:rPr>
                <a:t>Главная книга по кассовому методу и методу начисления</a:t>
              </a:r>
              <a:endParaRPr lang="ru" sz="1000" kern="1200" dirty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00" kern="1200" dirty="0"/>
                <a:t>Принцип начисления</a:t>
              </a:r>
              <a:endParaRPr lang="en-US" sz="1000" kern="1200" dirty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00" kern="1200" dirty="0"/>
                <a:t>Электронная веб-сверка</a:t>
              </a:r>
              <a:endParaRPr lang="en-US" sz="1000" kern="1200" dirty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" sz="1000" kern="1200" dirty="0"/>
                <a:t>Разработка учетной политики на основе IGAS,  Система счетов и План счетов (CoA)</a:t>
              </a:r>
              <a:endParaRPr lang="en-US" sz="1000" kern="1200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669312" y="4797152"/>
            <a:ext cx="2210939" cy="1415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ru" sz="1200" dirty="0">
                <a:solidFill>
                  <a:schemeClr val="tx1"/>
                </a:solidFill>
              </a:rPr>
              <a:t>Отчет</a:t>
            </a:r>
            <a:r>
              <a:rPr lang="ru-RU" sz="1200" dirty="0" err="1">
                <a:solidFill>
                  <a:schemeClr val="tx1"/>
                </a:solidFill>
              </a:rPr>
              <a:t>ность</a:t>
            </a:r>
            <a:r>
              <a:rPr lang="ru" sz="1200" dirty="0">
                <a:solidFill>
                  <a:schemeClr val="tx1"/>
                </a:solidFill>
              </a:rPr>
              <a:t>:</a:t>
            </a:r>
          </a:p>
          <a:p>
            <a:pPr algn="just" rtl="0"/>
            <a:r>
              <a:rPr lang="ru-RU" sz="1200" dirty="0">
                <a:solidFill>
                  <a:schemeClr val="tx1"/>
                </a:solidFill>
              </a:rPr>
              <a:t>Отчет об освоении бюджета</a:t>
            </a:r>
            <a:endParaRPr lang="ru" sz="1200" dirty="0">
              <a:solidFill>
                <a:schemeClr val="tx1"/>
              </a:solidFill>
            </a:endParaRPr>
          </a:p>
          <a:p>
            <a:pPr algn="just" rtl="0"/>
            <a:endParaRPr lang="ru" sz="1200" dirty="0">
              <a:solidFill>
                <a:schemeClr val="tx1"/>
              </a:solidFill>
            </a:endParaRPr>
          </a:p>
          <a:p>
            <a:pPr algn="just" rtl="0"/>
            <a:endParaRPr lang="en-ID" sz="1200" dirty="0">
              <a:solidFill>
                <a:schemeClr val="tx1"/>
              </a:solidFill>
            </a:endParaRPr>
          </a:p>
          <a:p>
            <a:pPr algn="just" rtl="0"/>
            <a:endParaRPr lang="en-ID" sz="1200" dirty="0"/>
          </a:p>
          <a:p>
            <a:pPr algn="just" rtl="0"/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3532975" y="4485281"/>
            <a:ext cx="2700553" cy="1415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br>
              <a:rPr lang="en-ID" sz="825" dirty="0">
                <a:solidFill>
                  <a:schemeClr val="tx1"/>
                </a:solidFill>
              </a:rPr>
            </a:br>
            <a:br>
              <a:rPr lang="en-ID" sz="825" dirty="0">
                <a:solidFill>
                  <a:schemeClr val="tx1"/>
                </a:solidFill>
              </a:rPr>
            </a:br>
            <a:endParaRPr lang="en-ID" sz="825" dirty="0">
              <a:solidFill>
                <a:schemeClr val="tx1"/>
              </a:solidFill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ru" sz="1100" dirty="0">
                <a:solidFill>
                  <a:schemeClr val="tx1"/>
                </a:solidFill>
              </a:rPr>
              <a:t>Отчет об исполнении бюджета;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1050" dirty="0">
                <a:solidFill>
                  <a:schemeClr val="tx1"/>
                </a:solidFill>
              </a:rPr>
              <a:t>Бухгалтерский баланс;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1050" b="1" dirty="0">
                <a:solidFill>
                  <a:srgbClr val="C00000"/>
                </a:solidFill>
              </a:rPr>
              <a:t>Отчет о движении денежных </a:t>
            </a:r>
            <a:r>
              <a:rPr lang="ru-RU" sz="1050" b="1" dirty="0">
                <a:solidFill>
                  <a:srgbClr val="C00000"/>
                </a:solidFill>
              </a:rPr>
              <a:t>средств</a:t>
            </a:r>
            <a:r>
              <a:rPr lang="ru" sz="1050" b="1" dirty="0">
                <a:solidFill>
                  <a:srgbClr val="C00000"/>
                </a:solidFill>
              </a:rPr>
              <a:t>;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1050" dirty="0">
                <a:solidFill>
                  <a:schemeClr val="tx1"/>
                </a:solidFill>
              </a:rPr>
              <a:t>Примечания к финансовой отчетности.</a:t>
            </a:r>
          </a:p>
          <a:p>
            <a:pPr marL="257175" indent="-257175" algn="just">
              <a:buFont typeface="+mj-lt"/>
              <a:buAutoNum type="arabicPeriod"/>
            </a:pPr>
            <a:endParaRPr lang="en-ID" sz="825" dirty="0">
              <a:solidFill>
                <a:schemeClr val="tx1"/>
              </a:solidFill>
            </a:endParaRPr>
          </a:p>
          <a:p>
            <a:pPr algn="just" rtl="0"/>
            <a:endParaRPr lang="en-ID" sz="1050" dirty="0"/>
          </a:p>
          <a:p>
            <a:pPr algn="just" rtl="0"/>
            <a:endParaRPr lang="en-US" sz="1050" dirty="0"/>
          </a:p>
        </p:txBody>
      </p:sp>
      <p:sp>
        <p:nvSpPr>
          <p:cNvPr id="6" name="Rounded Rectangle 5"/>
          <p:cNvSpPr/>
          <p:nvPr/>
        </p:nvSpPr>
        <p:spPr>
          <a:xfrm>
            <a:off x="6656842" y="3984543"/>
            <a:ext cx="2232248" cy="24269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endParaRPr lang="en-ID" sz="825" dirty="0">
              <a:solidFill>
                <a:schemeClr val="tx1"/>
              </a:solidFill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ru" sz="1100" dirty="0">
                <a:solidFill>
                  <a:schemeClr val="tx1"/>
                </a:solidFill>
              </a:rPr>
              <a:t>Отчет об исполнении бюджета;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1100" b="1" dirty="0">
                <a:solidFill>
                  <a:srgbClr val="C00000"/>
                </a:solidFill>
              </a:rPr>
              <a:t>Отчет об изменениях </a:t>
            </a:r>
            <a:r>
              <a:rPr lang="ru-RU" sz="1100" b="1" dirty="0">
                <a:solidFill>
                  <a:srgbClr val="C00000"/>
                </a:solidFill>
              </a:rPr>
              <a:t>остатков</a:t>
            </a:r>
            <a:r>
              <a:rPr lang="ru" sz="1100" b="1" dirty="0">
                <a:solidFill>
                  <a:srgbClr val="C00000"/>
                </a:solidFill>
              </a:rPr>
              <a:t> бюджет</a:t>
            </a:r>
            <a:r>
              <a:rPr lang="ru-RU" sz="1100" b="1" dirty="0" err="1">
                <a:solidFill>
                  <a:srgbClr val="C00000"/>
                </a:solidFill>
              </a:rPr>
              <a:t>ного</a:t>
            </a:r>
            <a:r>
              <a:rPr lang="ru-RU" sz="1100" b="1" dirty="0">
                <a:solidFill>
                  <a:srgbClr val="C00000"/>
                </a:solidFill>
              </a:rPr>
              <a:t> профицита</a:t>
            </a:r>
            <a:r>
              <a:rPr lang="ru" sz="1100" b="1" dirty="0">
                <a:solidFill>
                  <a:srgbClr val="C00000"/>
                </a:solidFill>
              </a:rPr>
              <a:t>;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1100" dirty="0">
                <a:solidFill>
                  <a:schemeClr val="tx1"/>
                </a:solidFill>
              </a:rPr>
              <a:t>Бухгалтерский баланс;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О</a:t>
            </a:r>
            <a:r>
              <a:rPr lang="ru" sz="1100" dirty="0">
                <a:solidFill>
                  <a:schemeClr val="tx1"/>
                </a:solidFill>
              </a:rPr>
              <a:t>тчет </a:t>
            </a:r>
            <a:r>
              <a:rPr lang="ru-RU" sz="1100" dirty="0">
                <a:solidFill>
                  <a:schemeClr val="tx1"/>
                </a:solidFill>
              </a:rPr>
              <a:t>по доходам и расходам</a:t>
            </a:r>
            <a:r>
              <a:rPr lang="ru" sz="1100" dirty="0">
                <a:solidFill>
                  <a:schemeClr val="tx1"/>
                </a:solidFill>
              </a:rPr>
              <a:t>;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1100" b="1" dirty="0">
                <a:solidFill>
                  <a:srgbClr val="C00000"/>
                </a:solidFill>
              </a:rPr>
              <a:t>Отчет о движении денежных  </a:t>
            </a:r>
            <a:r>
              <a:rPr lang="ru-RU" sz="1100" b="1" dirty="0">
                <a:solidFill>
                  <a:srgbClr val="C00000"/>
                </a:solidFill>
              </a:rPr>
              <a:t>средств</a:t>
            </a:r>
            <a:endParaRPr lang="ru" sz="1100" b="1" dirty="0">
              <a:solidFill>
                <a:srgbClr val="C00000"/>
              </a:solidFill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ru" sz="1100" dirty="0">
                <a:solidFill>
                  <a:schemeClr val="tx1"/>
                </a:solidFill>
              </a:rPr>
              <a:t>Отчет об изменениях в капитале;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1100" dirty="0">
                <a:solidFill>
                  <a:schemeClr val="tx1"/>
                </a:solidFill>
              </a:rPr>
              <a:t>Примечания к финансовой отчетности.</a:t>
            </a:r>
            <a:endParaRPr lang="en-ID" sz="1100" dirty="0"/>
          </a:p>
          <a:p>
            <a:pPr algn="just" rtl="0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781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FBA1BAD5-E2E7-4E83-9A76-E63B7D2804C2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27596" y="358329"/>
            <a:ext cx="7631658" cy="935356"/>
          </a:xfrm>
        </p:spPr>
        <p:txBody>
          <a:bodyPr rtlCol="0">
            <a:noAutofit/>
          </a:bodyPr>
          <a:lstStyle/>
          <a:p>
            <a:pPr lvl="0" algn="ctr" rtl="0"/>
            <a:r>
              <a:rPr lang="ru" sz="2000" b="1" dirty="0"/>
              <a:t>Принципы бухгалтерского учета и используемые стандарты:</a:t>
            </a:r>
            <a:br>
              <a:rPr lang="id-ID" sz="2000" b="1" dirty="0"/>
            </a:br>
            <a:r>
              <a:rPr lang="ru" sz="2000" b="1" dirty="0"/>
              <a:t>Индонезийские государственные стандарты бухгалтерского учета (IGAS)</a:t>
            </a:r>
            <a:endParaRPr lang="id-ID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1338740" y="1433290"/>
            <a:ext cx="6343650" cy="5715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IGAS обнародованы постановлением правительства № 71  2010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16"/>
          <p:cNvSpPr>
            <a:spLocks noGrp="1"/>
          </p:cNvSpPr>
          <p:nvPr>
            <p:ph idx="1"/>
          </p:nvPr>
        </p:nvSpPr>
        <p:spPr>
          <a:xfrm>
            <a:off x="583441" y="4094376"/>
            <a:ext cx="7775813" cy="1792074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Autofit/>
          </a:bodyPr>
          <a:lstStyle/>
          <a:p>
            <a:pPr marL="0" lvl="1" indent="0">
              <a:buNone/>
            </a:pPr>
            <a:r>
              <a:rPr lang="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</a:t>
            </a:r>
            <a:r>
              <a:rPr lang="ru-R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зличия</a:t>
            </a:r>
            <a:r>
              <a:rPr lang="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 IPSAS</a:t>
            </a:r>
            <a:endParaRPr lang="id-ID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ru" sz="1350" dirty="0">
                <a:solidFill>
                  <a:srgbClr val="FFFF00"/>
                </a:solidFill>
              </a:rPr>
              <a:t>IGAS адаптирует Международные стандарты учета в государственном секторе (IPSAS).</a:t>
            </a:r>
            <a:endParaRPr lang="en-US" sz="1350" dirty="0">
              <a:solidFill>
                <a:srgbClr val="FFFF00"/>
              </a:solidFill>
            </a:endParaRPr>
          </a:p>
          <a:p>
            <a:pPr algn="just" rtl="0"/>
            <a:r>
              <a:rPr lang="ru" sz="1350" dirty="0">
                <a:solidFill>
                  <a:srgbClr val="FFFF00"/>
                </a:solidFill>
              </a:rPr>
              <a:t>В недавней разработке IGAS подготовили к сближению несколько аспектов IPSAS, которые не мог</a:t>
            </a:r>
            <a:r>
              <a:rPr lang="ru-RU" sz="1350" dirty="0">
                <a:solidFill>
                  <a:srgbClr val="FFFF00"/>
                </a:solidFill>
              </a:rPr>
              <a:t>ли</a:t>
            </a:r>
            <a:r>
              <a:rPr lang="ru" sz="1350" dirty="0">
                <a:solidFill>
                  <a:srgbClr val="FFFF00"/>
                </a:solidFill>
              </a:rPr>
              <a:t> быть соблюдены при подготовке в 2010 году. </a:t>
            </a:r>
            <a:endParaRPr lang="id-ID" sz="1800" dirty="0">
              <a:solidFill>
                <a:srgbClr val="FFFF00"/>
              </a:solidFill>
            </a:endParaRPr>
          </a:p>
          <a:p>
            <a:pPr algn="just" rtl="0"/>
            <a:r>
              <a:rPr lang="ru" sz="1350" dirty="0">
                <a:solidFill>
                  <a:srgbClr val="FFFF00"/>
                </a:solidFill>
              </a:rPr>
              <a:t>Многие аспекты IGAS считаются согласованными с IPSAS в основном по аспектам, основанным на начислении.</a:t>
            </a:r>
            <a:endParaRPr lang="en-US" sz="135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14046" y="2244015"/>
            <a:ext cx="5938024" cy="76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49" indent="-257149">
              <a:buAutoNum type="arabicPeriod"/>
            </a:pPr>
            <a:r>
              <a:rPr lang="ru" sz="1050" b="1" dirty="0">
                <a:latin typeface="Arial" panose="020B0604020202020204" pitchFamily="34" charset="0"/>
                <a:cs typeface="Arial" panose="020B0604020202020204" pitchFamily="34" charset="0"/>
              </a:rPr>
              <a:t>Центральное правительство:</a:t>
            </a:r>
          </a:p>
          <a:p>
            <a:pPr marL="509535" lvl="1" indent="-257149">
              <a:buFont typeface="+mj-lt"/>
              <a:buAutoNum type="alphaLcPeriod"/>
            </a:pPr>
            <a:r>
              <a:rPr lang="ru" sz="1050" b="1" dirty="0">
                <a:latin typeface="Arial" panose="020B0604020202020204" pitchFamily="34" charset="0"/>
                <a:cs typeface="Arial" panose="020B0604020202020204" pitchFamily="34" charset="0"/>
              </a:rPr>
              <a:t>     1 Центральное правительство (CGFS)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35" lvl="1" indent="-257149">
              <a:buFont typeface="+mj-lt"/>
              <a:buAutoNum type="alphaLcPeriod"/>
            </a:pPr>
            <a:r>
              <a:rPr lang="ru" sz="1050" b="1" dirty="0">
                <a:latin typeface="Arial" panose="020B0604020202020204" pitchFamily="34" charset="0"/>
                <a:cs typeface="Arial" panose="020B0604020202020204" pitchFamily="34" charset="0"/>
              </a:rPr>
              <a:t>   87 подотчетных организаций (отраслевых министерств) с 28 303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подведомственными учреждениями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14045" y="3030010"/>
            <a:ext cx="5938024" cy="988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+mj-lt"/>
              <a:buAutoNum type="arabicPeriod" startAt="2"/>
            </a:pPr>
            <a:r>
              <a:rPr lang="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Местное правительство:</a:t>
            </a:r>
          </a:p>
          <a:p>
            <a:pPr marL="509535" lvl="1" indent="-257149">
              <a:buFont typeface="+mj-lt"/>
              <a:buAutoNum type="alphaLcPeriod"/>
            </a:pPr>
            <a:r>
              <a:rPr lang="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34 провинции</a:t>
            </a:r>
          </a:p>
          <a:p>
            <a:pPr marL="509535" lvl="1" indent="-257149">
              <a:buFont typeface="+mj-lt"/>
              <a:buAutoNum type="alphaLcPeriod"/>
            </a:pPr>
            <a:r>
              <a:rPr lang="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416 муниципалитетов</a:t>
            </a:r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35" lvl="1" indent="-257149">
              <a:buFont typeface="+mj-lt"/>
              <a:buAutoNum type="alphaLcPeriod"/>
            </a:pPr>
            <a:r>
              <a:rPr lang="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05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98 городов</a:t>
            </a:r>
            <a:r>
              <a:rPr lang="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57149" indent="-257149">
              <a:buAutoNum type="arabicPeriod" startAt="2"/>
            </a:pPr>
            <a:r>
              <a:rPr lang="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 </a:t>
            </a:r>
            <a:r>
              <a:rPr lang="ru" sz="105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 объектов</a:t>
            </a:r>
            <a:endParaRPr lang="en-US" sz="105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06276" y="2244015"/>
            <a:ext cx="1597538" cy="76112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" sz="1050" b="1" dirty="0">
                <a:solidFill>
                  <a:schemeClr val="tx1"/>
                </a:solidFill>
              </a:rPr>
              <a:t>Под управлением </a:t>
            </a:r>
          </a:p>
          <a:p>
            <a:pPr algn="ctr" rtl="0"/>
            <a:r>
              <a:rPr lang="ru" sz="1050" b="1" dirty="0">
                <a:solidFill>
                  <a:schemeClr val="tx1"/>
                </a:solidFill>
              </a:rPr>
              <a:t>Министерства финансов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06277" y="3158811"/>
            <a:ext cx="1597538" cy="78189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" sz="1050" b="1" dirty="0">
                <a:solidFill>
                  <a:schemeClr val="tx1"/>
                </a:solidFill>
              </a:rPr>
              <a:t>Под управлением </a:t>
            </a:r>
          </a:p>
          <a:p>
            <a:pPr algn="ctr" rtl="0"/>
            <a:r>
              <a:rPr lang="ru" sz="1050" b="1" dirty="0">
                <a:solidFill>
                  <a:schemeClr val="tx1"/>
                </a:solidFill>
              </a:rPr>
              <a:t>министерства </a:t>
            </a:r>
          </a:p>
          <a:p>
            <a:pPr algn="ctr" rtl="0"/>
            <a:r>
              <a:rPr lang="ru" sz="1050" b="1" dirty="0">
                <a:solidFill>
                  <a:schemeClr val="tx1"/>
                </a:solidFill>
              </a:rPr>
              <a:t>внутренних дел</a:t>
            </a:r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60150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93424"/>
              </p:ext>
            </p:extLst>
          </p:nvPr>
        </p:nvGraphicFramePr>
        <p:xfrm>
          <a:off x="292168" y="1309496"/>
          <a:ext cx="6643688" cy="436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318">
                <a:tc>
                  <a:txBody>
                    <a:bodyPr/>
                    <a:lstStyle/>
                    <a:p>
                      <a:pPr rtl="0"/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dirty="0"/>
                        <a:t>Кассовый к начислению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/>
                        <a:t>Начисление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Концептуальная основа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Концептуальная основа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01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Представление финансовой отчетности</a:t>
                      </a: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Представление финансовой отчетности</a:t>
                      </a: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02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Отчет об исполнении бюджета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800"/>
                        <a:t>Отчет об исполнении бюджета на кассовой основе</a:t>
                      </a:r>
                      <a:endParaRPr lang="id-ID" sz="8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03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Отчет о движении денежных потоков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Отчет о движении денежных потоков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04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 dirty="0"/>
                        <a:t>Примечания к финансовой отчетности</a:t>
                      </a: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Примечания к финансовой отчетности</a:t>
                      </a: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05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запасов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запасов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06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инвестиций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инвестиций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07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основных средств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основных средств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08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незавершенного строительства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незавершенного строительства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09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обязательств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Учет обязательств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rtl="0"/>
                      <a:r>
                        <a:rPr lang="ru" sz="800"/>
                        <a:t>PSAP 10</a:t>
                      </a:r>
                      <a:endParaRPr lang="id-ID" sz="8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800"/>
                        <a:t>Исправление ошибок, изменений в учетной политике и чрезвычайных событий</a:t>
                      </a:r>
                      <a:endParaRPr lang="id-ID" sz="8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800"/>
                        <a:t>Исправление ошибок, изменений в учетной политике, изменений в оценке бухгалтерского учета и прекращенных операциях</a:t>
                      </a:r>
                      <a:endParaRPr lang="id-ID" sz="8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11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900"/>
                        <a:t>Консолидация финансовой отчетности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800"/>
                        <a:t>Консолидация финансовой отчетности</a:t>
                      </a:r>
                      <a:endParaRPr lang="id-ID" sz="8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12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 -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800" b="0">
                          <a:solidFill>
                            <a:srgbClr val="000099"/>
                          </a:solidFill>
                          <a:effectLst/>
                        </a:rPr>
                        <a:t>Ведомость операций</a:t>
                      </a:r>
                      <a:endParaRPr lang="id-ID" sz="800" b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13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 -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800" b="0">
                          <a:solidFill>
                            <a:srgbClr val="000099"/>
                          </a:solidFill>
                          <a:effectLst/>
                        </a:rPr>
                        <a:t>Бухгалтерский учет органов государственной службы</a:t>
                      </a: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PSAP 14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" sz="900"/>
                        <a:t> -</a:t>
                      </a:r>
                      <a:endParaRPr lang="id-ID" sz="900" dirty="0"/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800" b="0" dirty="0">
                          <a:solidFill>
                            <a:srgbClr val="000099"/>
                          </a:solidFill>
                          <a:effectLst/>
                        </a:rPr>
                        <a:t>Учет нематериальных активов</a:t>
                      </a:r>
                      <a:endParaRPr lang="id-ID" sz="800" b="0" dirty="0">
                        <a:solidFill>
                          <a:srgbClr val="000099"/>
                        </a:solidFill>
                        <a:effectLst/>
                      </a:endParaRPr>
                    </a:p>
                  </a:txBody>
                  <a:tcPr marL="68579" marR="68579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83047" y="848885"/>
            <a:ext cx="7983087" cy="50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rtl="0" eaLnBrk="1" hangingPunct="1">
              <a:defRPr/>
            </a:pPr>
            <a:r>
              <a:rPr lang="ru" sz="1500" dirty="0">
                <a:solidFill>
                  <a:schemeClr val="tx1"/>
                </a:solidFill>
              </a:rPr>
              <a:t>Индонезийские государственные стандарты бухгалтерского учета (IGAS)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>
              <a:defRPr/>
            </a:pPr>
            <a:fld id="{2E389157-038B-4F58-93B5-B162FF0F4453}" type="slidenum">
              <a:rPr lang="id-ID" smtClean="0"/>
              <a:pPr rtl="0">
                <a:defRPr/>
              </a:pPr>
              <a:t>6</a:t>
            </a:fld>
            <a:endParaRPr lang="id-ID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16422" y="1401617"/>
            <a:ext cx="1770797" cy="50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rtl="0" eaLnBrk="1" hangingPunct="1">
              <a:defRPr/>
            </a:pPr>
            <a:r>
              <a:rPr lang="ru" sz="2100">
                <a:solidFill>
                  <a:schemeClr val="tx1"/>
                </a:solidFill>
              </a:rPr>
              <a:t>В процессе: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32009" y="1903172"/>
            <a:ext cx="1855210" cy="3539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Договоры аренды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Совместное соглашение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Сервисная концессия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Доход от валютных операций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Выручка от невалютных  операций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Инвестиционная недвижимость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События после отчетной даты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Вознаграждения работникам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dirty="0"/>
              <a:t>Сельское хозяйство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ru" sz="825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Резервы, условные обязательства и условные активы</a:t>
            </a:r>
            <a:endParaRPr lang="en-ID" sz="825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ru" sz="825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инструменты: Раскрытие, Презентация</a:t>
            </a:r>
            <a:endParaRPr lang="en-US" sz="8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1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3141546"/>
              </p:ext>
            </p:extLst>
          </p:nvPr>
        </p:nvGraphicFramePr>
        <p:xfrm>
          <a:off x="440140" y="1744771"/>
          <a:ext cx="5143501" cy="382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440140" y="914400"/>
            <a:ext cx="8157949" cy="628650"/>
          </a:xfrm>
          <a:solidFill>
            <a:srgbClr val="002060"/>
          </a:solidFill>
        </p:spPr>
        <p:txBody>
          <a:bodyPr rtlCol="0">
            <a:noAutofit/>
          </a:bodyPr>
          <a:lstStyle/>
          <a:p>
            <a:pPr algn="ctr" rtl="0" eaLnBrk="1" hangingPunct="1"/>
            <a:r>
              <a:rPr lang="ru" sz="2100" b="1" dirty="0">
                <a:solidFill>
                  <a:srgbClr val="FFFF00"/>
                </a:solidFill>
              </a:rPr>
              <a:t>Финансовая отчетность </a:t>
            </a:r>
            <a:r>
              <a:rPr lang="ru-RU" sz="2100" b="1" dirty="0">
                <a:solidFill>
                  <a:srgbClr val="FFFF00"/>
                </a:solidFill>
              </a:rPr>
              <a:t>для подведомственных учреждений</a:t>
            </a:r>
            <a:r>
              <a:rPr lang="ru" sz="2100" b="1" dirty="0">
                <a:solidFill>
                  <a:srgbClr val="FFFF00"/>
                </a:solidFill>
              </a:rPr>
              <a:t> </a:t>
            </a:r>
            <a:br>
              <a:rPr lang="en-US" sz="2100" b="1" dirty="0">
                <a:solidFill>
                  <a:srgbClr val="FFFF00"/>
                </a:solidFill>
              </a:rPr>
            </a:br>
            <a:r>
              <a:rPr lang="ru" sz="2100" b="1" dirty="0">
                <a:solidFill>
                  <a:srgbClr val="FFFF00"/>
                </a:solidFill>
              </a:rPr>
              <a:t>и </a:t>
            </a:r>
            <a:r>
              <a:rPr lang="ru" sz="2100" b="1" dirty="0">
                <a:solidFill>
                  <a:schemeClr val="accent2"/>
                </a:solidFill>
              </a:rPr>
              <a:t>казначей</a:t>
            </a:r>
            <a:r>
              <a:rPr lang="ru-RU" sz="2100" b="1" dirty="0" err="1">
                <a:solidFill>
                  <a:schemeClr val="accent2"/>
                </a:solidFill>
              </a:rPr>
              <a:t>ства</a:t>
            </a:r>
            <a:endParaRPr lang="ru" sz="21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57371"/>
              </p:ext>
            </p:extLst>
          </p:nvPr>
        </p:nvGraphicFramePr>
        <p:xfrm>
          <a:off x="5868144" y="1930678"/>
          <a:ext cx="2729945" cy="3643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45">
                <a:tc>
                  <a:txBody>
                    <a:bodyPr/>
                    <a:lstStyle/>
                    <a:p>
                      <a:pPr algn="ctr" rtl="0"/>
                      <a:r>
                        <a:rPr lang="ru" sz="900" b="1" dirty="0"/>
                        <a:t>Кассовая основа</a:t>
                      </a:r>
                      <a:endParaRPr lang="en-US" sz="900" b="1" dirty="0"/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900" b="1"/>
                        <a:t>Принцип начисления</a:t>
                      </a:r>
                      <a:endParaRPr lang="en-US" sz="900" b="1" dirty="0"/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65">
                <a:tc>
                  <a:txBody>
                    <a:bodyPr/>
                    <a:lstStyle/>
                    <a:p>
                      <a:pPr algn="ctr" rtl="0"/>
                      <a:endParaRPr lang="en-US" sz="800" b="1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√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endParaRPr lang="en-US" sz="800" b="1" dirty="0"/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rtl="0"/>
                      <a:r>
                        <a:rPr lang="ru" sz="11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√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/>
                      <a:endParaRPr lang="en-US" sz="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endParaRPr lang="en-US" sz="800" b="1" dirty="0"/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208">
                <a:tc>
                  <a:txBody>
                    <a:bodyPr/>
                    <a:lstStyle/>
                    <a:p>
                      <a:pPr algn="ctr" rtl="0"/>
                      <a:endParaRPr lang="en-US" sz="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/>
                      <a:endParaRPr lang="en-US" sz="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/>
                      <a:endParaRPr lang="en-US" sz="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endParaRPr lang="en-US" sz="800" b="1" dirty="0"/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25">
                <a:tc>
                  <a:txBody>
                    <a:bodyPr/>
                    <a:lstStyle/>
                    <a:p>
                      <a:pPr algn="ctr" rtl="0"/>
                      <a:endParaRPr lang="en-US" sz="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1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√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25">
                <a:tc>
                  <a:txBody>
                    <a:bodyPr/>
                    <a:lstStyle/>
                    <a:p>
                      <a:pPr algn="ctr" rtl="0"/>
                      <a:endParaRPr lang="en-US" sz="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1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√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25">
                <a:tc>
                  <a:txBody>
                    <a:bodyPr/>
                    <a:lstStyle/>
                    <a:p>
                      <a:pPr algn="ctr" rtl="0"/>
                      <a:endParaRPr lang="en-US" sz="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1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√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b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√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endParaRPr lang="en-US" sz="800" b="1" dirty="0"/>
                    </a:p>
                    <a:p>
                      <a:pPr algn="ctr" rtl="0"/>
                      <a:endParaRPr lang="en-US" sz="800" b="1" dirty="0"/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12">
                <a:tc>
                  <a:txBody>
                    <a:bodyPr/>
                    <a:lstStyle/>
                    <a:p>
                      <a:pPr algn="ctr" rtl="0"/>
                      <a:endParaRPr lang="en-US" sz="800" b="1" dirty="0"/>
                    </a:p>
                    <a:p>
                      <a:pPr algn="ctr" rtl="0"/>
                      <a:endParaRPr lang="en-US" sz="800" b="1" dirty="0"/>
                    </a:p>
                  </a:txBody>
                  <a:tcPr marL="66188" marR="66188" marT="33086" marB="33086"/>
                </a:tc>
                <a:tc>
                  <a:txBody>
                    <a:bodyPr/>
                    <a:lstStyle/>
                    <a:p>
                      <a:pPr algn="ctr" rtl="0"/>
                      <a:endParaRPr lang="en-US" sz="800" b="1" dirty="0"/>
                    </a:p>
                  </a:txBody>
                  <a:tcPr marL="66188" marR="66188" marT="33086" marB="3308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976">
                <a:tc gridSpan="2">
                  <a:txBody>
                    <a:bodyPr/>
                    <a:lstStyle/>
                    <a:p>
                      <a:pPr algn="ctr" rtl="0"/>
                      <a:endParaRPr lang="en-US" sz="800" b="1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√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188" marR="66188" marT="33086" marB="33086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 marL="88230" marR="88230" marT="44115" marB="441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8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>
              <a:defRPr/>
            </a:pPr>
            <a:fld id="{2E389157-038B-4F58-93B5-B162FF0F4453}" type="slidenum">
              <a:rPr lang="id-ID" smtClean="0"/>
              <a:pPr rtl="0">
                <a:defRPr/>
              </a:pPr>
              <a:t>8</a:t>
            </a:fld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4245" y="919133"/>
            <a:ext cx="8751627" cy="5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8573" tIns="34286" rIns="68573" bIns="34286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" sz="2250" b="1">
                <a:solidFill>
                  <a:schemeClr val="tx1"/>
                </a:solidFill>
                <a:latin typeface="Calibri" pitchFamily="34" charset="0"/>
              </a:rPr>
              <a:t>Итоги и проблемы внедрения метода начисления</a:t>
            </a:r>
            <a:endParaRPr lang="en-US" sz="225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21825" y="1491871"/>
          <a:ext cx="7886700" cy="413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5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D18894-696F-48CF-82E7-76E5CCB6D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09451"/>
            <a:ext cx="7049530" cy="868086"/>
          </a:xfrm>
        </p:spPr>
        <p:txBody>
          <a:bodyPr rtlCol="0">
            <a:noAutofit/>
          </a:bodyPr>
          <a:lstStyle/>
          <a:p>
            <a:pPr rtl="0"/>
            <a:br>
              <a:rPr lang="en-US" sz="2100" dirty="0"/>
            </a:br>
            <a:r>
              <a:rPr lang="ru" sz="2100" dirty="0"/>
              <a:t> </a:t>
            </a:r>
            <a:r>
              <a:rPr lang="ru" sz="2100" b="1" dirty="0"/>
              <a:t>Модернизация национальных стандартов бухгалтерского учета и отчетности правительства в целом</a:t>
            </a:r>
            <a:endParaRPr lang="en-US" sz="21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02ED270-0B0A-4EE6-8A58-52326472E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95943"/>
            <a:ext cx="6858000" cy="1241822"/>
          </a:xfrm>
        </p:spPr>
        <p:txBody>
          <a:bodyPr rtlCol="0">
            <a:normAutofit fontScale="47500" lnSpcReduction="20000"/>
          </a:bodyPr>
          <a:lstStyle/>
          <a:p>
            <a:pPr rtl="0"/>
            <a:r>
              <a:rPr lang="ru-RU" altLang="ko-KR" dirty="0"/>
              <a:t>Бонни </a:t>
            </a:r>
            <a:r>
              <a:rPr lang="ru-RU" altLang="ko-KR" dirty="0" err="1"/>
              <a:t>Сируа</a:t>
            </a:r>
            <a:r>
              <a:rPr lang="ru-RU" altLang="ko-KR" dirty="0"/>
              <a:t> </a:t>
            </a:r>
          </a:p>
          <a:p>
            <a:pPr rtl="0"/>
            <a:r>
              <a:rPr lang="ru-RU" altLang="ko-KR" dirty="0"/>
              <a:t>Старший специалист по финансовому управлению Всемирного Банка</a:t>
            </a:r>
          </a:p>
          <a:p>
            <a:pPr rtl="0"/>
            <a:endParaRPr lang="en-US" altLang="ko-KR" dirty="0"/>
          </a:p>
          <a:p>
            <a:pPr rtl="0"/>
            <a:r>
              <a:rPr lang="ru" dirty="0"/>
              <a:t>Бонни Сируа</a:t>
            </a:r>
          </a:p>
          <a:p>
            <a:pPr rtl="0"/>
            <a:endParaRPr lang="en-US" altLang="ko-KR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078B9172-2823-4681-A396-FF44BEA5D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r="-89" b="-1269"/>
          <a:stretch/>
        </p:blipFill>
        <p:spPr>
          <a:xfrm>
            <a:off x="3263710" y="4116854"/>
            <a:ext cx="2457425" cy="4921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7469" t="38571" r="24702" b="39465"/>
          <a:stretch>
            <a:fillRect/>
          </a:stretch>
        </p:blipFill>
        <p:spPr bwMode="auto">
          <a:xfrm>
            <a:off x="1783081" y="1033600"/>
            <a:ext cx="5099633" cy="108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73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62E732-01BF-4C3B-87E1-EA2A51BC582F}" vid="{C0D52903-F4C7-476D-BB9C-B69B6F39568F}"/>
    </a:ext>
  </a:extLst>
</a:theme>
</file>

<file path=ppt/theme/theme2.xml><?xml version="1.0" encoding="utf-8"?>
<a:theme xmlns:a="http://schemas.openxmlformats.org/drawingml/2006/main" name="1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heme2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FF5BC5E-2B52-47B8-B274-003260379418}" vid="{802F6FD2-7257-492E-A048-B01F86A6C526}"/>
    </a:ext>
  </a:extLst>
</a:theme>
</file>

<file path=ppt/theme/theme5.xml><?xml version="1.0" encoding="utf-8"?>
<a:theme xmlns:a="http://schemas.openxmlformats.org/drawingml/2006/main" name="3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785</Words>
  <Application>Microsoft Office PowerPoint</Application>
  <PresentationFormat>On-screen Show (4:3)</PresentationFormat>
  <Paragraphs>252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Andes</vt:lpstr>
      <vt:lpstr>Arial</vt:lpstr>
      <vt:lpstr>Arial Narrow</vt:lpstr>
      <vt:lpstr>Calibri</vt:lpstr>
      <vt:lpstr>Cambria</vt:lpstr>
      <vt:lpstr>Trebuchet MS</vt:lpstr>
      <vt:lpstr>Wingdings</vt:lpstr>
      <vt:lpstr>Wingdings 3</vt:lpstr>
      <vt:lpstr>Theme1</vt:lpstr>
      <vt:lpstr>1_Facet</vt:lpstr>
      <vt:lpstr>2_Facet</vt:lpstr>
      <vt:lpstr>Theme2</vt:lpstr>
      <vt:lpstr>3_Facet</vt:lpstr>
      <vt:lpstr>4_Facet</vt:lpstr>
      <vt:lpstr>PowerPoint Presentation</vt:lpstr>
      <vt:lpstr> Мероприятие казначейского сообщества PEMNA Москва, октябрь 1-3, 2019 </vt:lpstr>
      <vt:lpstr>Внедрение учета по методу начисления в финансовой отчетности правительства Индонезии</vt:lpstr>
      <vt:lpstr>Эволюция бухгалтерского учета в реформе управления государственными финансами</vt:lpstr>
      <vt:lpstr>Принципы бухгалтерского учета и используемые стандарты: Индонезийские государственные стандарты бухгалтерского учета (IGAS)</vt:lpstr>
      <vt:lpstr>PowerPoint Presentation</vt:lpstr>
      <vt:lpstr>Финансовая отчетность для подведомственных учреждений  и казначейства</vt:lpstr>
      <vt:lpstr>PowerPoint Presentation</vt:lpstr>
      <vt:lpstr>  Модернизация национальных стандартов бухгалтерского учета и отчетности правительства в целом</vt:lpstr>
      <vt:lpstr>Планирование реформ и проблемы:  Отношения с GFS и бюджетами</vt:lpstr>
      <vt:lpstr>Баланс государственного сектора</vt:lpstr>
      <vt:lpstr>Измерение активов и пассивов:  МСУГСB Проект измерения общественного сектора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A Zaleeva</dc:creator>
  <cp:lastModifiedBy>Galina S. Kuznetsova</cp:lastModifiedBy>
  <cp:revision>166</cp:revision>
  <dcterms:created xsi:type="dcterms:W3CDTF">2019-04-09T18:04:18Z</dcterms:created>
  <dcterms:modified xsi:type="dcterms:W3CDTF">2019-11-11T08:39:05Z</dcterms:modified>
</cp:coreProperties>
</file>