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473" r:id="rId5"/>
    <p:sldId id="1221" r:id="rId6"/>
    <p:sldId id="481" r:id="rId7"/>
    <p:sldId id="482" r:id="rId8"/>
    <p:sldId id="483" r:id="rId9"/>
    <p:sldId id="1220" r:id="rId10"/>
    <p:sldId id="1222" r:id="rId11"/>
    <p:sldId id="4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86533" autoAdjust="0"/>
  </p:normalViewPr>
  <p:slideViewPr>
    <p:cSldViewPr>
      <p:cViewPr varScale="1">
        <p:scale>
          <a:sx n="58" d="100"/>
          <a:sy n="58" d="100"/>
        </p:scale>
        <p:origin x="160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10/18/2019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6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Poglavlje 3. – U tom se poglavlju navodi da je izrada jedinstvenog računskog plana moguća zahvaljujući modernom ISFU-u U njemu se isto tako opisuje najbolji način izrade jedinstvenog računskog plana, koji uključuje razumijevanje svih zahtjeva za izvještavanje o PFM-u i podatkovnih zahtjeva, što se prikazuje na primjeru Gruzije i referentnog modela za riznicu koji je izradila Svjetska banka/MMF  </a:t>
            </a:r>
          </a:p>
          <a:p>
            <a:endParaRPr lang="en-US"/>
          </a:p>
          <a:p>
            <a:r>
              <a:rPr lang="hr-HR"/>
              <a:t>Poglavlje 13. – ključno je osigurati integraciju u različitim sustavima PFM-a – navedeno je povezano i sa sljedećim komentarom o sustavima nabave – vidjeti šesti slajd</a:t>
            </a:r>
          </a:p>
          <a:p>
            <a:endParaRPr lang="en-US"/>
          </a:p>
          <a:p>
            <a:r>
              <a:rPr lang="hr-HR"/>
              <a:t>Poglavlje 5. – GFMS2014./IPSAS – dodatni tekst u svrhu daljnje rasprave – poseban naglasak stavlja se na činjenicu da se važni zahtjevi za izvještavanje razlikuju – izvještavanje o proračunu, od mikrofiskalnog do IPSAS-a i GFSM2014. Navedeno predstavlja cjeloviti jedinstveni računski plan. Potrebno je osigurati jedinstveni računski plan koji može podržati detaljne zahtjeve IPSA-a/GFSM2014.</a:t>
            </a:r>
          </a:p>
          <a:p>
            <a:r>
              <a:rPr lang="hr-HR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0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805543"/>
            <a:ext cx="7924800" cy="1470025"/>
          </a:xfrm>
        </p:spPr>
        <p:txBody>
          <a:bodyPr>
            <a:normAutofit fontScale="90000"/>
          </a:bodyPr>
          <a:lstStyle/>
          <a:p>
            <a:r>
              <a:rPr lang="hr-HR" sz="5300">
                <a:solidFill>
                  <a:srgbClr val="C00000"/>
                </a:solidFill>
              </a:rPr>
              <a:t> </a:t>
            </a:r>
            <a:br>
              <a:rPr lang="hr-HR" b="1">
                <a:solidFill>
                  <a:srgbClr val="C00000"/>
                </a:solidFill>
              </a:rPr>
            </a:br>
            <a:r>
              <a:rPr lang="hr-HR" b="1">
                <a:solidFill>
                  <a:srgbClr val="C00000"/>
                </a:solidFill>
              </a:rPr>
              <a:t>Pregled i najnovije informacije </a:t>
            </a:r>
            <a:br>
              <a:rPr lang="hr-HR" b="1">
                <a:solidFill>
                  <a:srgbClr val="C00000"/>
                </a:solidFill>
              </a:rPr>
            </a:br>
            <a:r>
              <a:rPr lang="hr-HR" b="1">
                <a:solidFill>
                  <a:srgbClr val="C00000"/>
                </a:solidFill>
              </a:rPr>
              <a:t>o dokumentu PEMPAL-a </a:t>
            </a:r>
            <a:br>
              <a:rPr lang="hr-HR" b="1">
                <a:solidFill>
                  <a:srgbClr val="C00000"/>
                </a:solidFill>
              </a:rPr>
            </a:br>
            <a:r>
              <a:rPr lang="hr-HR" b="1">
                <a:solidFill>
                  <a:srgbClr val="C00000"/>
                </a:solidFill>
              </a:rPr>
              <a:t>o jedinstvenom računskom planu (UCoA) iz 2014.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858000" cy="3352800"/>
          </a:xfrm>
        </p:spPr>
        <p:txBody>
          <a:bodyPr>
            <a:normAutofit fontScale="70000" lnSpcReduction="20000"/>
          </a:bodyPr>
          <a:lstStyle/>
          <a:p>
            <a:br>
              <a:rPr lang="hr-HR"/>
            </a:br>
            <a:endParaRPr lang="hr-HR"/>
          </a:p>
          <a:p>
            <a:r>
              <a:rPr lang="hr-HR" sz="5100"/>
              <a:t>Mark Silins, savjetnik za upravljanje javnim financijama</a:t>
            </a:r>
          </a:p>
          <a:p>
            <a:r>
              <a:rPr lang="hr-HR" sz="5100"/>
              <a:t>Moskva, Ruska Federacija</a:t>
            </a:r>
          </a:p>
          <a:p>
            <a:r>
              <a:rPr lang="hr-HR" sz="5100"/>
              <a:t>Zajednica prakse za riznicu  </a:t>
            </a:r>
          </a:p>
          <a:p>
            <a:r>
              <a:rPr lang="hr-HR" sz="5100"/>
              <a:t>24. listopada 2019.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8038-6F0D-6B4E-83A7-D3A559B2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Sažetak – Ostvareni napredak!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87C2-5FB9-284B-84A7-6DF93D92E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/>
              <a:t>2012. – izrađen Računski plan (CoA) radne skupine </a:t>
            </a:r>
          </a:p>
          <a:p>
            <a:r>
              <a:rPr lang="hr-HR"/>
              <a:t>2014. – izrađen prvi dokument o integraciji proračunske klasifikacije i CoA-a</a:t>
            </a:r>
          </a:p>
          <a:p>
            <a:r>
              <a:rPr lang="hr-HR"/>
              <a:t>2018. –  Odluka računovodstva radne skupine TCOP-a o proširenju i ažuriranju dokumenta</a:t>
            </a:r>
          </a:p>
          <a:p>
            <a:r>
              <a:rPr lang="hr-HR"/>
              <a:t>2019. – Videokonferencija iz siječnja u svrhu pregleda prvog nacrta ažuriranog dokumenta</a:t>
            </a:r>
          </a:p>
          <a:p>
            <a:r>
              <a:rPr lang="hr-HR"/>
              <a:t>2019. – Druga videokonferencija u rujnu u svrhu razmatranja drugog nacrta i rasprave o sljedećim koracima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604F3-4A0E-7148-8305-9E1C9E87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8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8EF4-4597-FD44-B97B-B707608E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>
                <a:solidFill>
                  <a:srgbClr val="C00000"/>
                </a:solidFill>
              </a:rPr>
              <a:t>Velike promjene u nacrtu dokumenta od siječnja 2019.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EEE0-EDF6-F141-A34A-A9FE0968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382000" cy="5705475"/>
          </a:xfrm>
        </p:spPr>
        <p:txBody>
          <a:bodyPr>
            <a:normAutofit fontScale="70000" lnSpcReduction="20000"/>
          </a:bodyPr>
          <a:lstStyle/>
          <a:p>
            <a:r>
              <a:rPr lang="hr-HR"/>
              <a:t>Nova poglavlja o sljedećim segmentima: </a:t>
            </a:r>
          </a:p>
          <a:p>
            <a:pPr lvl="1"/>
            <a:r>
              <a:rPr lang="hr-HR"/>
              <a:t>Izvor sredstava </a:t>
            </a:r>
          </a:p>
          <a:p>
            <a:pPr lvl="1"/>
            <a:r>
              <a:rPr lang="hr-HR"/>
              <a:t>Organizacijski</a:t>
            </a:r>
          </a:p>
          <a:p>
            <a:pPr lvl="1"/>
            <a:r>
              <a:rPr lang="hr-HR"/>
              <a:t>Funkcija</a:t>
            </a:r>
          </a:p>
          <a:p>
            <a:pPr lvl="1"/>
            <a:r>
              <a:rPr lang="hr-HR"/>
              <a:t>Geografski</a:t>
            </a:r>
          </a:p>
          <a:p>
            <a:pPr lvl="1"/>
            <a:r>
              <a:rPr lang="hr-HR"/>
              <a:t>Projektni</a:t>
            </a:r>
          </a:p>
          <a:p>
            <a:pPr lvl="1"/>
            <a:r>
              <a:rPr lang="hr-HR"/>
              <a:t>Programski</a:t>
            </a:r>
          </a:p>
          <a:p>
            <a:r>
              <a:rPr lang="hr-HR"/>
              <a:t>Novo poglavlje o općim načelima izrade CoA-a</a:t>
            </a:r>
          </a:p>
          <a:p>
            <a:r>
              <a:rPr lang="hr-HR"/>
              <a:t>Novo poglavlje o CoA-u i proračunu</a:t>
            </a:r>
          </a:p>
          <a:p>
            <a:r>
              <a:rPr lang="hr-HR"/>
              <a:t>Prošireno poglavlje o CoA-u i ISFU-u  </a:t>
            </a:r>
          </a:p>
          <a:p>
            <a:r>
              <a:rPr lang="hr-HR"/>
              <a:t>Proširenje gospodarskog segmenta, uključujući referencu na hrvatski pristup i uključivanje primjedbi o pitanjima kompatibilnosti GFSM-a/IPSAS-a, uključujući upućivanje na dokument PULSAR-a</a:t>
            </a:r>
          </a:p>
          <a:p>
            <a:r>
              <a:rPr lang="hr-HR"/>
              <a:t>Predgovor, sadržaj, akronimi i neke dodatne strukture te kratki dodaci sadržaju izvornog dokumenta  </a:t>
            </a:r>
          </a:p>
          <a:p>
            <a:r>
              <a:rPr lang="hr-HR" sz="3100"/>
              <a:t>Dodani su i novi prilozi o izborima sredstava, funkcionalni segmenti i struktura priručnika za CoA</a:t>
            </a:r>
          </a:p>
          <a:p>
            <a:pPr marL="514350" indent="-45720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02327-A403-9E47-A7FE-A7ED3E70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5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E58E4-CC7F-654C-AEDF-D2055944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800" dirty="0">
                <a:solidFill>
                  <a:srgbClr val="C00000"/>
                </a:solidFill>
              </a:rPr>
              <a:t>Konkretni problemi utvrđeni tijekom videokonferencije u siječnju 2019.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ABBBD-78C8-E147-9048-952A1467E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001000" cy="5400675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hr-HR" sz="6000" dirty="0"/>
              <a:t>Kako najbolje iskoristiti </a:t>
            </a:r>
            <a:r>
              <a:rPr lang="hr-HR" sz="6000" dirty="0" err="1"/>
              <a:t>mogućnsti</a:t>
            </a:r>
            <a:r>
              <a:rPr lang="hr-HR" sz="6000" dirty="0"/>
              <a:t> suvremenih informacijskih sustava financijskog upravljanja (ISFU) u razvoju optimalnog računskog plana (</a:t>
            </a:r>
            <a:r>
              <a:rPr lang="hr-HR" sz="6000" dirty="0" err="1"/>
              <a:t>Bjelarus</a:t>
            </a:r>
            <a:r>
              <a:rPr lang="hr-HR" sz="6000" dirty="0"/>
              <a:t>) </a:t>
            </a:r>
            <a:r>
              <a:rPr lang="hr-HR" sz="6000" i="1" dirty="0"/>
              <a:t>(poglavlje 3. – današnja struktura računskog plana</a:t>
            </a:r>
            <a:r>
              <a:rPr lang="hr-HR" sz="6000" dirty="0"/>
              <a:t>);</a:t>
            </a:r>
          </a:p>
          <a:p>
            <a:pPr lvl="0"/>
            <a:r>
              <a:rPr lang="hr-HR" sz="6000" dirty="0"/>
              <a:t>Kako provesti novi jedinstveni računski plan u ISFU-u (Tadžikistan, </a:t>
            </a:r>
            <a:r>
              <a:rPr lang="hr-HR" sz="6000" dirty="0" err="1"/>
              <a:t>Kirgiska</a:t>
            </a:r>
            <a:r>
              <a:rPr lang="hr-HR" sz="6000" dirty="0"/>
              <a:t> Republika)</a:t>
            </a:r>
            <a:r>
              <a:rPr lang="hr-HR" sz="6000" i="1" dirty="0"/>
              <a:t> (poglavlje 13. – Računski plan i ISFU)</a:t>
            </a:r>
            <a:r>
              <a:rPr lang="hr-HR" sz="6000" dirty="0"/>
              <a:t>;</a:t>
            </a:r>
          </a:p>
          <a:p>
            <a:r>
              <a:rPr lang="hr-HR" sz="6000" dirty="0"/>
              <a:t>Kako povezati riznicu i sustave nabave i kako upotrijebiti jedinstveni računski plan za uspostavu takve poveznice (Tadžikistan) </a:t>
            </a:r>
            <a:r>
              <a:rPr lang="hr-HR" sz="6000" i="1" dirty="0"/>
              <a:t>(poglavlje 13. – Računski plan i ISFU)</a:t>
            </a:r>
            <a:r>
              <a:rPr lang="hr-HR" sz="6000" dirty="0"/>
              <a:t>; </a:t>
            </a:r>
          </a:p>
          <a:p>
            <a:r>
              <a:rPr lang="hr-HR" sz="6000" dirty="0"/>
              <a:t>Kako pristupiti zahtjevima izvještavanja GFS-a i IPSAS-a pri izradi jedinstvenog računskog plana (</a:t>
            </a:r>
            <a:r>
              <a:rPr lang="hr-HR" sz="6000" dirty="0" err="1"/>
              <a:t>Moldova</a:t>
            </a:r>
            <a:r>
              <a:rPr lang="hr-HR" sz="6000" dirty="0"/>
              <a:t>, Hrvatska) (</a:t>
            </a:r>
            <a:r>
              <a:rPr lang="hr-HR" sz="6000" i="1" dirty="0"/>
              <a:t>poglavlje 5. - Ekonomski segment - Kako upravljati različitim zahtjevima izvještavanja za IPSAS i GFSM2014 (zajedno sa širim zahtjevima izvještavanja</a:t>
            </a:r>
            <a:r>
              <a:rPr lang="hr-HR" sz="6000" dirty="0"/>
              <a:t>)</a:t>
            </a:r>
          </a:p>
          <a:p>
            <a:r>
              <a:rPr lang="hr-HR" sz="6000" dirty="0"/>
              <a:t>Kako osigurati ravnotežu između razine detalja jedinstvenog računskog plana i različitih zahtjeva izvještavanja, npr. statističko izvještavanje (Hrvatska) (</a:t>
            </a:r>
            <a:r>
              <a:rPr lang="hr-HR" sz="6000" i="1" dirty="0"/>
              <a:t>poglavlje 5. - Kako upravljati različitim zahtjevima izvještavanja za IPSAS i GFSM2014. (zajedno sa širim zahtjevima izvještavanja</a:t>
            </a:r>
            <a:r>
              <a:rPr lang="hr-HR" sz="6000" dirty="0"/>
              <a:t>)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E3FBA-92B3-6D4F-A97D-B286B1182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9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D8C2-803A-644A-B86E-2E9238A3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>
                <a:solidFill>
                  <a:srgbClr val="C00000"/>
                </a:solidFill>
              </a:rPr>
              <a:t>Konkretni problemi utvrđeni tijekom videokonferencije u siječnju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09CEF-790B-9046-AAEA-116D014F1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458200" cy="612140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hr-HR" sz="4300" b="1"/>
              <a:t>Kako osigurati uporabu ispravnih brojčanih oznaka kada je novi računski plan vrlo detaljan</a:t>
            </a:r>
            <a:r>
              <a:rPr lang="hr-HR" sz="4300"/>
              <a:t> (</a:t>
            </a:r>
            <a:r>
              <a:rPr lang="hr-HR" sz="4300" i="1"/>
              <a:t>poglavlje 4. tekstni okvir 3. - Na koji način pravilna izrada računskog plana smanjuje složenost i povećava pouzdanost izvještavanja</a:t>
            </a:r>
            <a:r>
              <a:rPr lang="hr-HR" sz="4300"/>
              <a:t>)</a:t>
            </a:r>
            <a:r>
              <a:rPr lang="hr-HR" sz="4300" i="1"/>
              <a:t>  </a:t>
            </a:r>
          </a:p>
          <a:p>
            <a:pPr marL="0" indent="0">
              <a:buNone/>
            </a:pPr>
            <a:r>
              <a:rPr lang="hr-HR" sz="4300"/>
              <a:t> </a:t>
            </a:r>
          </a:p>
          <a:p>
            <a:r>
              <a:rPr lang="hr-HR"/>
              <a:t>Razlike u klasifikaciji između IPSAS-a i GFS-a u </a:t>
            </a:r>
            <a:r>
              <a:rPr lang="hr-HR" i="1"/>
              <a:t>(poglavlje 5. – Gospodarski segment – Kako upravljati različitim zahtjevima izvještavanja za IPSAS i GFSM2014. (zajedno sa širim zahtjevima izvještavanja)</a:t>
            </a:r>
          </a:p>
          <a:p>
            <a:pPr lvl="1"/>
            <a:r>
              <a:rPr lang="hr-HR" sz="4300"/>
              <a:t>IPSAS-ova klasifikacija kratkotrajna/dugotrajna i GSF-ova financijska/nefinancijska nisu kompatibilne - kako pristupiti ovom problemu</a:t>
            </a:r>
          </a:p>
          <a:p>
            <a:pPr lvl="1"/>
            <a:r>
              <a:rPr lang="hr-HR" sz="4300"/>
              <a:t>S obzirom na gore navedeno, raspravlja se o izradi dva odvojena dokumenta, i to nove ekonomske klasifikacije i novog RP-a usklađenih s IPSAS-om</a:t>
            </a:r>
          </a:p>
          <a:p>
            <a:pPr lvl="1"/>
            <a:r>
              <a:rPr lang="hr-HR" sz="4300"/>
              <a:t>Kad je riječ o standardu GFS, nematerijalna imovina navedena je pod nefinancijskom imovinom, međutim prema IPSAS-u ona nije dio ove kategorije, već se umjesto toga navodi kao zasebna kategorija</a:t>
            </a:r>
          </a:p>
          <a:p>
            <a:pPr lvl="1"/>
            <a:r>
              <a:rPr lang="hr-HR" sz="4300"/>
              <a:t>Novčani primitci od prodaje nefinancijske imovine priznaju se kao kapitalni rashodi (CAPEX) sa znakom minusa. Prema IPSAS-u, oni se prikazuju kao prihodi. Gdje ispravno prikazati novčane primitke od prodaje nefinancijske imovine: na računu prihoda ili na računu rashoda (sa znakom minusa)? </a:t>
            </a:r>
          </a:p>
          <a:p>
            <a:pPr marL="0" indent="0">
              <a:buNone/>
            </a:pPr>
            <a:r>
              <a:rPr lang="hr-HR" sz="4300"/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D79C4-6D21-5E40-B80B-2EF7F419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0DC612-8972-474D-8E07-867F1CD2C6F2}"/>
              </a:ext>
            </a:extLst>
          </p:cNvPr>
          <p:cNvSpPr/>
          <p:nvPr/>
        </p:nvSpPr>
        <p:spPr>
          <a:xfrm>
            <a:off x="3789045" y="900827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Priprema proračuna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641311-1C8F-124D-8ECB-DF41C878EBBE}"/>
              </a:ext>
            </a:extLst>
          </p:cNvPr>
          <p:cNvSpPr/>
          <p:nvPr/>
        </p:nvSpPr>
        <p:spPr>
          <a:xfrm>
            <a:off x="534352" y="1423035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E-Nabava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82428-37E9-1A40-8F90-2D656CC984C5}"/>
              </a:ext>
            </a:extLst>
          </p:cNvPr>
          <p:cNvSpPr/>
          <p:nvPr/>
        </p:nvSpPr>
        <p:spPr>
          <a:xfrm>
            <a:off x="534352" y="2250281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Upravljanje dugom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D26229-D0EA-B94D-BF84-E42F4551224B}"/>
              </a:ext>
            </a:extLst>
          </p:cNvPr>
          <p:cNvSpPr/>
          <p:nvPr/>
        </p:nvSpPr>
        <p:spPr>
          <a:xfrm>
            <a:off x="534352" y="3063240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Računovodstveni sustavi MOA-a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BE9666-C9CF-5246-B3F1-6E13F5A1912C}"/>
              </a:ext>
            </a:extLst>
          </p:cNvPr>
          <p:cNvSpPr/>
          <p:nvPr/>
        </p:nvSpPr>
        <p:spPr>
          <a:xfrm>
            <a:off x="534352" y="4689158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Sustavi upravljanja</a:t>
            </a:r>
          </a:p>
          <a:p>
            <a:pPr algn="ctr"/>
            <a:r>
              <a:rPr lang="hr-HR" sz="1350"/>
              <a:t>prihodima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FE3768-19F5-6A42-9C80-F544D4D512C0}"/>
              </a:ext>
            </a:extLst>
          </p:cNvPr>
          <p:cNvSpPr/>
          <p:nvPr/>
        </p:nvSpPr>
        <p:spPr>
          <a:xfrm>
            <a:off x="3789045" y="2108835"/>
            <a:ext cx="1723073" cy="2125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ISFU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635ACC-2BFD-854C-89C9-B2941620BABB}"/>
              </a:ext>
            </a:extLst>
          </p:cNvPr>
          <p:cNvSpPr/>
          <p:nvPr/>
        </p:nvSpPr>
        <p:spPr>
          <a:xfrm>
            <a:off x="7000875" y="2743200"/>
            <a:ext cx="1723073" cy="8572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Bankarski sustav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927E70-EF1A-8749-B3A5-E64E4D54BB0C}"/>
              </a:ext>
            </a:extLst>
          </p:cNvPr>
          <p:cNvSpPr/>
          <p:nvPr/>
        </p:nvSpPr>
        <p:spPr>
          <a:xfrm>
            <a:off x="3789045" y="4727019"/>
            <a:ext cx="1723073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Skladište podataka</a:t>
            </a:r>
          </a:p>
          <a:p>
            <a:pPr algn="ctr"/>
            <a:r>
              <a:rPr lang="hr-HR" sz="1350"/>
              <a:t>(Izvještavanje)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6F2F28-A319-F74E-B043-7E50B5592AB2}"/>
              </a:ext>
            </a:extLst>
          </p:cNvPr>
          <p:cNvSpPr/>
          <p:nvPr/>
        </p:nvSpPr>
        <p:spPr>
          <a:xfrm>
            <a:off x="534352" y="3876199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Upravljanje novčanim sredstvima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730EEF-CEBA-0744-B72C-9F70310866CD}"/>
              </a:ext>
            </a:extLst>
          </p:cNvPr>
          <p:cNvSpPr/>
          <p:nvPr/>
        </p:nvSpPr>
        <p:spPr>
          <a:xfrm>
            <a:off x="385763" y="5502117"/>
            <a:ext cx="8469630" cy="498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/>
              <a:t>Jedinstveni računski plan (osigurava integritet podataka u svim sustavima PFM-a) 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0EDC1C2C-1572-784A-B80C-3D8F79FB3291}"/>
              </a:ext>
            </a:extLst>
          </p:cNvPr>
          <p:cNvSpPr/>
          <p:nvPr/>
        </p:nvSpPr>
        <p:spPr>
          <a:xfrm>
            <a:off x="2511743" y="1551622"/>
            <a:ext cx="480060" cy="3763328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Left-right Arrow 19">
            <a:extLst>
              <a:ext uri="{FF2B5EF4-FFF2-40B4-BE49-F238E27FC236}">
                <a16:creationId xmlns:a16="http://schemas.microsoft.com/office/drawing/2014/main" id="{C21FDEFF-224B-234A-87B5-999001A893E6}"/>
              </a:ext>
            </a:extLst>
          </p:cNvPr>
          <p:cNvSpPr/>
          <p:nvPr/>
        </p:nvSpPr>
        <p:spPr>
          <a:xfrm rot="16200000">
            <a:off x="4389120" y="434732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Left-right Arrow 20">
            <a:extLst>
              <a:ext uri="{FF2B5EF4-FFF2-40B4-BE49-F238E27FC236}">
                <a16:creationId xmlns:a16="http://schemas.microsoft.com/office/drawing/2014/main" id="{2AB1DBD8-89DF-C247-9351-7B82482B575E}"/>
              </a:ext>
            </a:extLst>
          </p:cNvPr>
          <p:cNvSpPr/>
          <p:nvPr/>
        </p:nvSpPr>
        <p:spPr>
          <a:xfrm rot="5400000">
            <a:off x="4389120" y="169556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095ADFD3-A6EC-AF4B-9669-5F16A46B03EA}"/>
              </a:ext>
            </a:extLst>
          </p:cNvPr>
          <p:cNvSpPr/>
          <p:nvPr/>
        </p:nvSpPr>
        <p:spPr>
          <a:xfrm>
            <a:off x="6022181" y="3034665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Left-right Arrow 22">
            <a:extLst>
              <a:ext uri="{FF2B5EF4-FFF2-40B4-BE49-F238E27FC236}">
                <a16:creationId xmlns:a16="http://schemas.microsoft.com/office/drawing/2014/main" id="{A9BA0D95-A64F-8846-AA60-DECCB960A758}"/>
              </a:ext>
            </a:extLst>
          </p:cNvPr>
          <p:cNvSpPr/>
          <p:nvPr/>
        </p:nvSpPr>
        <p:spPr>
          <a:xfrm>
            <a:off x="3128962" y="3268980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Left-right Arrow 23">
            <a:extLst>
              <a:ext uri="{FF2B5EF4-FFF2-40B4-BE49-F238E27FC236}">
                <a16:creationId xmlns:a16="http://schemas.microsoft.com/office/drawing/2014/main" id="{2975AB3B-4AB8-1A47-A56A-EC753BEAC1D8}"/>
              </a:ext>
            </a:extLst>
          </p:cNvPr>
          <p:cNvSpPr/>
          <p:nvPr/>
        </p:nvSpPr>
        <p:spPr>
          <a:xfrm>
            <a:off x="3081814" y="4894898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02EC39-F60D-C241-A8F9-317EC282E11E}"/>
              </a:ext>
            </a:extLst>
          </p:cNvPr>
          <p:cNvSpPr txBox="1"/>
          <p:nvPr/>
        </p:nvSpPr>
        <p:spPr>
          <a:xfrm>
            <a:off x="152400" y="62508"/>
            <a:ext cx="8702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/>
              <a:t>Jedinstveni računski plan podupire interoperabilnost u svim sustavima PFM-a</a:t>
            </a:r>
          </a:p>
        </p:txBody>
      </p:sp>
    </p:spTree>
    <p:extLst>
      <p:ext uri="{BB962C8B-B14F-4D97-AF65-F5344CB8AC3E}">
        <p14:creationId xmlns:p14="http://schemas.microsoft.com/office/powerpoint/2010/main" val="594740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B0EF3-9D8A-5F4F-AAD6-51E6A7415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>
                <a:solidFill>
                  <a:srgbClr val="C00000"/>
                </a:solidFill>
              </a:rPr>
              <a:t>Povratna informacija i komentari s videokonferencije u rujnu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B0474-75D6-D24D-B2E7-73B3C2D82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7848600" cy="5029200"/>
          </a:xfrm>
        </p:spPr>
        <p:txBody>
          <a:bodyPr>
            <a:normAutofit fontScale="55000" lnSpcReduction="20000"/>
          </a:bodyPr>
          <a:lstStyle/>
          <a:p>
            <a:endParaRPr lang="en-AU" dirty="0"/>
          </a:p>
          <a:p>
            <a:r>
              <a:rPr lang="hr-HR"/>
              <a:t>Brojne su zemlje utvrdile postojanje izazova u pogledu integracije računovodstva na gotovinskoj osnovi i računskih planova za obračunsko računovodstvo</a:t>
            </a:r>
          </a:p>
          <a:p>
            <a:r>
              <a:rPr lang="hr-HR"/>
              <a:t>Kazahstan je naveo da već neko vrijeme radi uz pomoć jedinstvenog računskog plana, ali da upotrebljava i računovodstvo na gotovinskoj osnovi te smatra da bi trebao upotrebljavati odvojene strukture za proračunske i financijske izvještaje</a:t>
            </a:r>
          </a:p>
          <a:p>
            <a:r>
              <a:rPr lang="hr-HR"/>
              <a:t>Gruzija je postavila pitanje je li širi opseg informacija koji omogućava računski plan jednako vrijedan za suradnike za proračun</a:t>
            </a:r>
          </a:p>
          <a:p>
            <a:r>
              <a:rPr lang="hr-HR"/>
              <a:t>Tadžikistan je pitao postoji li zemlja koja u potpunosti upotrebljava integrirani i ujedinjeni računski plan kao osnovu za pripremu proračuna </a:t>
            </a:r>
          </a:p>
          <a:p>
            <a:r>
              <a:rPr lang="hr-HR"/>
              <a:t>Postavljeno je i pitanje kako osigurati planiranje proračuna na gotovinskoj osnovi koje uključuje pravilnu integraciju JRR-a u opći obračunski okvir</a:t>
            </a:r>
            <a:br>
              <a:rPr lang="hr-HR"/>
            </a:br>
            <a:endParaRPr lang="hr-HR"/>
          </a:p>
          <a:p>
            <a:pPr marL="0" indent="0" algn="just">
              <a:buNone/>
            </a:pPr>
            <a:r>
              <a:rPr lang="hr-HR">
                <a:solidFill>
                  <a:srgbClr val="FF0000"/>
                </a:solidFill>
              </a:rPr>
              <a:t>U načelu, to su pitanja koja se nastoje riješiti u nacrtu dokumenta iz 2014. Međutim, postalo je jasno da ih je potrebno ponovno pregledati i razjasniti u Moskvi. Možda je i te elemente bilo potrebno dodatno poboljšati u najnovijem nacrtu dokumenta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E7DD1-A1F6-C84F-BD34-3F919B569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F991C-DCAC-DB4A-8B26-612E45F8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C00000"/>
                </a:solidFill>
              </a:rPr>
              <a:t>Sljedeći koraci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E6AD-BD87-6F40-B8A7-F52EA22A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90600"/>
            <a:ext cx="7569200" cy="51054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hr-HR" dirty="0"/>
              <a:t>Dodat će se još priloga i primjera - </a:t>
            </a:r>
            <a:r>
              <a:rPr lang="hr-HR" i="1" dirty="0"/>
              <a:t>žele li se sudionici dobrovoljno javiti za obavljanje dijela ovog posla?</a:t>
            </a:r>
          </a:p>
          <a:p>
            <a:pPr>
              <a:spcBef>
                <a:spcPts val="1200"/>
              </a:spcBef>
            </a:pPr>
            <a:r>
              <a:rPr lang="hr-HR" dirty="0"/>
              <a:t>Dodavanje referenci na PULSAR-ove dokumente (neke su već dodane)</a:t>
            </a:r>
          </a:p>
          <a:p>
            <a:pPr>
              <a:spcBef>
                <a:spcPts val="1200"/>
              </a:spcBef>
            </a:pPr>
            <a:r>
              <a:rPr lang="hr-HR" dirty="0"/>
              <a:t>Predlaže se da hrvatski dokumenti i primjeri drugih zemalja budu dostupni na internetskim poveznicama iz dokumenta u knjižnici znanja</a:t>
            </a:r>
          </a:p>
          <a:p>
            <a:pPr>
              <a:spcBef>
                <a:spcPts val="1200"/>
              </a:spcBef>
            </a:pPr>
            <a:r>
              <a:rPr lang="hr-HR" dirty="0"/>
              <a:t>Nakon ovog sastanka pripremit će se nova verzija u kojoj će se određeni sadržaji dodatno proširiti. Članovi grupe bit će pozvani da sudjeluju u pregledu. </a:t>
            </a:r>
          </a:p>
          <a:p>
            <a:pPr>
              <a:spcBef>
                <a:spcPts val="1200"/>
              </a:spcBef>
            </a:pPr>
            <a:r>
              <a:rPr lang="hr-HR" dirty="0"/>
              <a:t>Moguća je još jedna videokonferencija početkom 2020.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E62D-01F7-8746-B2CA-D43CC49F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86835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D135C35F46F242ABD78D63C2151323" ma:contentTypeVersion="12" ma:contentTypeDescription="Create a new document." ma:contentTypeScope="" ma:versionID="f92e0c141e6d9ea4bda0ba3101893f6c">
  <xsd:schema xmlns:xsd="http://www.w3.org/2001/XMLSchema" xmlns:xs="http://www.w3.org/2001/XMLSchema" xmlns:p="http://schemas.microsoft.com/office/2006/metadata/properties" xmlns:ns3="0c867391-8214-4b58-86b3-de07547409f9" xmlns:ns4="fddef6a8-5936-4909-96e0-2ad7a6b1720b" targetNamespace="http://schemas.microsoft.com/office/2006/metadata/properties" ma:root="true" ma:fieldsID="a55c6833f10a3db33a66c22508ca2fd7" ns3:_="" ns4:_="">
    <xsd:import namespace="0c867391-8214-4b58-86b3-de07547409f9"/>
    <xsd:import namespace="fddef6a8-5936-4909-96e0-2ad7a6b172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391-8214-4b58-86b3-de0754740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ef6a8-5936-4909-96e0-2ad7a6b17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28BC45-4372-41E8-B493-250C1FAC7A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67391-8214-4b58-86b3-de07547409f9"/>
    <ds:schemaRef ds:uri="fddef6a8-5936-4909-96e0-2ad7a6b17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EC2C10-9238-44F4-93F2-9A806A87E7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2B3F48-2CC2-45D2-B372-B9D3C71CB543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fddef6a8-5936-4909-96e0-2ad7a6b1720b"/>
    <ds:schemaRef ds:uri="0c867391-8214-4b58-86b3-de07547409f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16530</TotalTime>
  <Words>497</Words>
  <Application>Microsoft Office PowerPoint</Application>
  <PresentationFormat>On-screen Show (4:3)</PresentationFormat>
  <Paragraphs>83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PEMPAL</vt:lpstr>
      <vt:lpstr>  Pregled i najnovije informacije  o dokumentu PEMPAL-a  o jedinstvenom računskom planu (UCoA) iz 2014.</vt:lpstr>
      <vt:lpstr>Sažetak – Ostvareni napredak!</vt:lpstr>
      <vt:lpstr>Velike promjene u nacrtu dokumenta od siječnja 2019.</vt:lpstr>
      <vt:lpstr>Konkretni problemi utvrđeni tijekom videokonferencije u siječnju 2019. </vt:lpstr>
      <vt:lpstr>Konkretni problemi utvrđeni tijekom videokonferencije u siječnju </vt:lpstr>
      <vt:lpstr>PowerPoint Presentation</vt:lpstr>
      <vt:lpstr>Povratna informacija i komentari s videokonferencije u rujnu</vt:lpstr>
      <vt:lpstr>Sljedeći koraci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482</cp:revision>
  <dcterms:created xsi:type="dcterms:W3CDTF">2010-10-04T16:57:49Z</dcterms:created>
  <dcterms:modified xsi:type="dcterms:W3CDTF">2019-10-18T08:24:14Z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0x01010000D135C35F46F242ABD78D63C2151323</vt:lpwstr>
  </property>
</Properties>
</file>