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84" r:id="rId4"/>
  </p:sldMasterIdLst>
  <p:notesMasterIdLst>
    <p:notesMasterId r:id="rId13"/>
  </p:notesMasterIdLst>
  <p:handoutMasterIdLst>
    <p:handoutMasterId r:id="rId14"/>
  </p:handoutMasterIdLst>
  <p:sldIdLst>
    <p:sldId id="473" r:id="rId5"/>
    <p:sldId id="1221" r:id="rId6"/>
    <p:sldId id="481" r:id="rId7"/>
    <p:sldId id="482" r:id="rId8"/>
    <p:sldId id="483" r:id="rId9"/>
    <p:sldId id="1220" r:id="rId10"/>
    <p:sldId id="1222" r:id="rId11"/>
    <p:sldId id="48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 Parry" initials="MJP"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133F51-3D0D-B5D3-75C7-40E1885C2177}" v="111" dt="2019-10-15T13:35:57.504"/>
  </p1510:revLst>
</p1510:revInfo>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54" autoAdjust="0"/>
    <p:restoredTop sz="86533" autoAdjust="0"/>
  </p:normalViewPr>
  <p:slideViewPr>
    <p:cSldViewPr>
      <p:cViewPr varScale="1">
        <p:scale>
          <a:sx n="58" d="100"/>
          <a:sy n="58" d="100"/>
        </p:scale>
        <p:origin x="1604" y="44"/>
      </p:cViewPr>
      <p:guideLst>
        <p:guide orient="horz" pos="2160"/>
        <p:guide pos="2880"/>
      </p:guideLst>
    </p:cSldViewPr>
  </p:slideViewPr>
  <p:outlineViewPr>
    <p:cViewPr>
      <p:scale>
        <a:sx n="33" d="100"/>
        <a:sy n="33" d="100"/>
      </p:scale>
      <p:origin x="0" y="8568"/>
    </p:cViewPr>
  </p:outlineViewPr>
  <p:notesTextViewPr>
    <p:cViewPr>
      <p:scale>
        <a:sx n="100" d="100"/>
        <a:sy n="100" d="100"/>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37B7219-18CD-4E2D-8D47-5B46F2159EA2}" type="slidenum">
              <a:rPr lang="en-US" smtClean="0"/>
              <a:pPr/>
              <a:t>‹#›</a:t>
            </a:fld>
            <a:endParaRPr lang="en-US" dirty="0"/>
          </a:p>
        </p:txBody>
      </p:sp>
      <p:pic>
        <p:nvPicPr>
          <p:cNvPr id="6" name="Рисунок 15" descr="pempal-logo-top.gif"/>
          <p:cNvPicPr>
            <a:picLocks noChangeAspect="1"/>
          </p:cNvPicPr>
          <p:nvPr/>
        </p:nvPicPr>
        <p:blipFill>
          <a:blip r:embed="rId2" cstate="print"/>
          <a:srcRect/>
          <a:stretch>
            <a:fillRect/>
          </a:stretch>
        </p:blipFill>
        <p:spPr bwMode="auto">
          <a:xfrm>
            <a:off x="1752600" y="152400"/>
            <a:ext cx="3581400" cy="381000"/>
          </a:xfrm>
          <a:prstGeom prst="rect">
            <a:avLst/>
          </a:prstGeom>
          <a:noFill/>
          <a:ln w="9525">
            <a:noFill/>
            <a:miter lim="800000"/>
            <a:headEnd/>
            <a:tailEnd/>
          </a:ln>
        </p:spPr>
      </p:pic>
    </p:spTree>
    <p:extLst>
      <p:ext uri="{BB962C8B-B14F-4D97-AF65-F5344CB8AC3E}">
        <p14:creationId xmlns:p14="http://schemas.microsoft.com/office/powerpoint/2010/main" val="14176942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BAB6F2-249B-4AD5-9CB7-0699889A5EE1}" type="datetimeFigureOut">
              <a:rPr lang="en-US" smtClean="0"/>
              <a:pPr/>
              <a:t>10/15/2019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848F76-DF40-4FCB-BA1A-6E42BED63A3B}" type="slidenum">
              <a:rPr lang="en-US" smtClean="0"/>
              <a:pPr/>
              <a:t>‹#›</a:t>
            </a:fld>
            <a:endParaRPr lang="en-US" dirty="0"/>
          </a:p>
        </p:txBody>
      </p:sp>
    </p:spTree>
    <p:extLst>
      <p:ext uri="{BB962C8B-B14F-4D97-AF65-F5344CB8AC3E}">
        <p14:creationId xmlns:p14="http://schemas.microsoft.com/office/powerpoint/2010/main" val="143971315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5848F76-DF40-4FCB-BA1A-6E42BED63A3B}" type="slidenum">
              <a:rPr lang="en-US" smtClean="0"/>
              <a:pPr/>
              <a:t>3</a:t>
            </a:fld>
            <a:endParaRPr lang="en-US"/>
          </a:p>
        </p:txBody>
      </p:sp>
    </p:spTree>
    <p:extLst>
      <p:ext uri="{BB962C8B-B14F-4D97-AF65-F5344CB8AC3E}">
        <p14:creationId xmlns:p14="http://schemas.microsoft.com/office/powerpoint/2010/main" val="33664653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Chapter 3- The point this chapter makes is that it is because of modern FMIS that UCOA design is possible. It also goes on to describe how to best design the UCOA, by understanding all of your PFM reporting and data requirements and it uses Georgia’s design and TRM produced by WB/IMF to show this  </a:t>
            </a:r>
          </a:p>
          <a:p>
            <a:endParaRPr lang="en-US"/>
          </a:p>
          <a:p>
            <a:r>
              <a:rPr lang="en-US"/>
              <a:t>Chapter 13 – ensuring integration across different PFM systems is key  - this also links to the next comment on procurement systems – see slide 6</a:t>
            </a:r>
          </a:p>
          <a:p>
            <a:endParaRPr lang="en-US"/>
          </a:p>
          <a:p>
            <a:r>
              <a:rPr lang="en-US"/>
              <a:t>Chapter 5  - GFSM14/IPSAS – additional text to discuss this further – particularly emphasizing the point that all major reporting requirements differ – budget reporting, from macrofiscal, so to IPSAS and GFSM2014. This is the whole of the UCOA. Need to ensure the UCOA is able to support the detailed requirements of IPSA/GFSM2014</a:t>
            </a:r>
          </a:p>
          <a:p>
            <a:r>
              <a:rPr lang="en-US"/>
              <a:t> </a:t>
            </a:r>
          </a:p>
        </p:txBody>
      </p:sp>
      <p:sp>
        <p:nvSpPr>
          <p:cNvPr id="4" name="Slide Number Placeholder 3"/>
          <p:cNvSpPr>
            <a:spLocks noGrp="1"/>
          </p:cNvSpPr>
          <p:nvPr>
            <p:ph type="sldNum" sz="quarter" idx="5"/>
          </p:nvPr>
        </p:nvSpPr>
        <p:spPr/>
        <p:txBody>
          <a:bodyPr/>
          <a:lstStyle/>
          <a:p>
            <a:fld id="{F5848F76-DF40-4FCB-BA1A-6E42BED63A3B}" type="slidenum">
              <a:rPr lang="en-US" smtClean="0"/>
              <a:pPr/>
              <a:t>4</a:t>
            </a:fld>
            <a:endParaRPr lang="en-US"/>
          </a:p>
        </p:txBody>
      </p:sp>
    </p:spTree>
    <p:extLst>
      <p:ext uri="{BB962C8B-B14F-4D97-AF65-F5344CB8AC3E}">
        <p14:creationId xmlns:p14="http://schemas.microsoft.com/office/powerpoint/2010/main" val="35313019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a:xfrm>
            <a:off x="685800" y="1371600"/>
            <a:ext cx="8001000" cy="452596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dirty="0"/>
              <a:t>Drag picture to placeholder or click icon to add</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5400"/>
            <a:ext cx="80010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685800" y="1341437"/>
            <a:ext cx="8001000" cy="4830763"/>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6" name="Slide Number Placeholder 5"/>
          <p:cNvSpPr>
            <a:spLocks noGrp="1"/>
          </p:cNvSpPr>
          <p:nvPr>
            <p:ph type="sldNum" sz="quarter" idx="4"/>
          </p:nvPr>
        </p:nvSpPr>
        <p:spPr>
          <a:xfrm>
            <a:off x="8001000" y="6518275"/>
            <a:ext cx="1143000" cy="304800"/>
          </a:xfrm>
          <a:prstGeom prst="rect">
            <a:avLst/>
          </a:prstGeom>
        </p:spPr>
        <p:txBody>
          <a:bodyPr vert="horz" lIns="91440" tIns="45720" rIns="91440" bIns="45720" rtlCol="0" anchor="ctr"/>
          <a:lstStyle>
            <a:lvl1pPr algn="r">
              <a:defRPr sz="1200">
                <a:solidFill>
                  <a:schemeClr val="tx1">
                    <a:tint val="75000"/>
                  </a:schemeClr>
                </a:solidFill>
              </a:defRPr>
            </a:lvl1pPr>
          </a:lstStyle>
          <a:p>
            <a:fld id="{E59B3EB4-F75D-4221-891B-A2BAA9BB7BFA}" type="slidenum">
              <a:rPr lang="en-US" smtClean="0"/>
              <a:pPr/>
              <a:t>‹#›</a:t>
            </a:fld>
            <a:endParaRPr lang="en-US" dirty="0"/>
          </a:p>
        </p:txBody>
      </p:sp>
      <p:pic>
        <p:nvPicPr>
          <p:cNvPr id="7" name="Рисунок 11" descr="pempal-logo.jpg"/>
          <p:cNvPicPr>
            <a:picLocks noChangeAspect="1"/>
          </p:cNvPicPr>
          <p:nvPr/>
        </p:nvPicPr>
        <p:blipFill>
          <a:blip r:embed="rId13" cstate="print"/>
          <a:srcRect/>
          <a:stretch>
            <a:fillRect/>
          </a:stretch>
        </p:blipFill>
        <p:spPr bwMode="auto">
          <a:xfrm>
            <a:off x="0" y="0"/>
            <a:ext cx="704850" cy="6858000"/>
          </a:xfrm>
          <a:prstGeom prst="rect">
            <a:avLst/>
          </a:prstGeom>
          <a:noFill/>
          <a:ln w="9525">
            <a:noFill/>
            <a:miter lim="800000"/>
            <a:headEnd/>
            <a:tailEnd/>
          </a:ln>
        </p:spPr>
      </p:pic>
      <p:pic>
        <p:nvPicPr>
          <p:cNvPr id="8" name="Рисунок 15" descr="pempal-logo-top.gif"/>
          <p:cNvPicPr>
            <a:picLocks noChangeAspect="1"/>
          </p:cNvPicPr>
          <p:nvPr/>
        </p:nvPicPr>
        <p:blipFill>
          <a:blip r:embed="rId14" cstate="print"/>
          <a:srcRect/>
          <a:stretch>
            <a:fillRect/>
          </a:stretch>
        </p:blipFill>
        <p:spPr bwMode="auto">
          <a:xfrm>
            <a:off x="3200400" y="6324600"/>
            <a:ext cx="3581400" cy="381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2C73E-09FF-7E43-9B2B-BDFE8D738311}"/>
              </a:ext>
            </a:extLst>
          </p:cNvPr>
          <p:cNvSpPr>
            <a:spLocks noGrp="1"/>
          </p:cNvSpPr>
          <p:nvPr>
            <p:ph type="ctrTitle"/>
          </p:nvPr>
        </p:nvSpPr>
        <p:spPr>
          <a:xfrm>
            <a:off x="1206604" y="805543"/>
            <a:ext cx="7556396" cy="1470025"/>
          </a:xfrm>
        </p:spPr>
        <p:txBody>
          <a:bodyPr>
            <a:normAutofit fontScale="90000"/>
          </a:bodyPr>
          <a:lstStyle/>
          <a:p>
            <a:r>
              <a:rPr lang="en-US" sz="5300" dirty="0">
                <a:solidFill>
                  <a:srgbClr val="C00000"/>
                </a:solidFill>
              </a:rPr>
              <a:t> </a:t>
            </a:r>
            <a:br>
              <a:rPr lang="en-US" b="1" dirty="0">
                <a:solidFill>
                  <a:srgbClr val="C00000"/>
                </a:solidFill>
              </a:rPr>
            </a:br>
            <a:r>
              <a:rPr lang="en-US" b="1" dirty="0">
                <a:solidFill>
                  <a:srgbClr val="C00000"/>
                </a:solidFill>
              </a:rPr>
              <a:t>Optimizing the Design of the Unified Chart of Accounts (</a:t>
            </a:r>
            <a:r>
              <a:rPr lang="en-US" b="1" dirty="0" err="1">
                <a:solidFill>
                  <a:srgbClr val="C00000"/>
                </a:solidFill>
              </a:rPr>
              <a:t>UCoA</a:t>
            </a:r>
            <a:r>
              <a:rPr lang="en-US" b="1" dirty="0">
                <a:solidFill>
                  <a:srgbClr val="C00000"/>
                </a:solidFill>
              </a:rPr>
              <a:t>)  – next TCOP knowledge product</a:t>
            </a:r>
            <a:endParaRPr lang="en-US" dirty="0">
              <a:solidFill>
                <a:srgbClr val="C00000"/>
              </a:solidFill>
            </a:endParaRPr>
          </a:p>
        </p:txBody>
      </p:sp>
      <p:sp>
        <p:nvSpPr>
          <p:cNvPr id="3" name="Subtitle 2">
            <a:extLst>
              <a:ext uri="{FF2B5EF4-FFF2-40B4-BE49-F238E27FC236}">
                <a16:creationId xmlns:a16="http://schemas.microsoft.com/office/drawing/2014/main" id="{676695B0-F7FF-3247-ACC7-37F565C9B23A}"/>
              </a:ext>
            </a:extLst>
          </p:cNvPr>
          <p:cNvSpPr>
            <a:spLocks noGrp="1"/>
          </p:cNvSpPr>
          <p:nvPr>
            <p:ph type="subTitle" idx="1"/>
          </p:nvPr>
        </p:nvSpPr>
        <p:spPr>
          <a:xfrm>
            <a:off x="1295400" y="2667000"/>
            <a:ext cx="6858000" cy="3352800"/>
          </a:xfrm>
        </p:spPr>
        <p:txBody>
          <a:bodyPr>
            <a:normAutofit fontScale="70000" lnSpcReduction="20000"/>
          </a:bodyPr>
          <a:lstStyle/>
          <a:p>
            <a:br>
              <a:rPr lang="en-US" dirty="0"/>
            </a:br>
            <a:endParaRPr lang="en-US" sz="7000" dirty="0"/>
          </a:p>
          <a:p>
            <a:r>
              <a:rPr lang="en-US" sz="5100" dirty="0"/>
              <a:t>Mark Silins, PFM Advisor</a:t>
            </a:r>
          </a:p>
          <a:p>
            <a:r>
              <a:rPr lang="en-US" sz="5100" dirty="0"/>
              <a:t>Moscow, Russian Federation</a:t>
            </a:r>
          </a:p>
          <a:p>
            <a:r>
              <a:rPr lang="en-US" sz="5100" dirty="0"/>
              <a:t>Treasury Community of Practice  </a:t>
            </a:r>
          </a:p>
          <a:p>
            <a:r>
              <a:rPr lang="en-US" sz="5100" dirty="0"/>
              <a:t>24 October 2019</a:t>
            </a:r>
          </a:p>
          <a:p>
            <a:endParaRPr lang="en-US" dirty="0"/>
          </a:p>
        </p:txBody>
      </p:sp>
    </p:spTree>
    <p:extLst>
      <p:ext uri="{BB962C8B-B14F-4D97-AF65-F5344CB8AC3E}">
        <p14:creationId xmlns:p14="http://schemas.microsoft.com/office/powerpoint/2010/main" val="16888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C8038-6F0D-6B4E-83A7-D3A559B26440}"/>
              </a:ext>
            </a:extLst>
          </p:cNvPr>
          <p:cNvSpPr>
            <a:spLocks noGrp="1"/>
          </p:cNvSpPr>
          <p:nvPr>
            <p:ph type="title"/>
          </p:nvPr>
        </p:nvSpPr>
        <p:spPr/>
        <p:txBody>
          <a:bodyPr/>
          <a:lstStyle/>
          <a:p>
            <a:r>
              <a:rPr lang="en-US" dirty="0">
                <a:solidFill>
                  <a:srgbClr val="C00000"/>
                </a:solidFill>
              </a:rPr>
              <a:t>Recap – Progress to date!</a:t>
            </a:r>
          </a:p>
        </p:txBody>
      </p:sp>
      <p:sp>
        <p:nvSpPr>
          <p:cNvPr id="3" name="Content Placeholder 2">
            <a:extLst>
              <a:ext uri="{FF2B5EF4-FFF2-40B4-BE49-F238E27FC236}">
                <a16:creationId xmlns:a16="http://schemas.microsoft.com/office/drawing/2014/main" id="{03D987C2-5FB9-284B-84A7-6DF93D92EBF9}"/>
              </a:ext>
            </a:extLst>
          </p:cNvPr>
          <p:cNvSpPr>
            <a:spLocks noGrp="1"/>
          </p:cNvSpPr>
          <p:nvPr>
            <p:ph idx="1"/>
          </p:nvPr>
        </p:nvSpPr>
        <p:spPr/>
        <p:txBody>
          <a:bodyPr>
            <a:normAutofit fontScale="92500" lnSpcReduction="20000"/>
          </a:bodyPr>
          <a:lstStyle/>
          <a:p>
            <a:r>
              <a:rPr lang="en-US" dirty="0"/>
              <a:t>2012  - Chart of Accounts (CoA) Working Group (WG) Established </a:t>
            </a:r>
          </a:p>
          <a:p>
            <a:r>
              <a:rPr lang="en-US" dirty="0"/>
              <a:t>2014  - First paper on Integration of the Budget Classification and CoA produced</a:t>
            </a:r>
          </a:p>
          <a:p>
            <a:r>
              <a:rPr lang="en-US" dirty="0"/>
              <a:t>2018 -  Decision by the Accounting WG of TCOP to expand and update the paper</a:t>
            </a:r>
          </a:p>
          <a:p>
            <a:r>
              <a:rPr lang="en-US" dirty="0"/>
              <a:t>2019 - January VC to review first draft of the updated paper</a:t>
            </a:r>
          </a:p>
          <a:p>
            <a:r>
              <a:rPr lang="en-US" dirty="0"/>
              <a:t>2019 - September Second VC to consider second draft and discuss next steps</a:t>
            </a:r>
          </a:p>
          <a:p>
            <a:endParaRPr lang="en-US" dirty="0"/>
          </a:p>
        </p:txBody>
      </p:sp>
      <p:sp>
        <p:nvSpPr>
          <p:cNvPr id="4" name="Slide Number Placeholder 3">
            <a:extLst>
              <a:ext uri="{FF2B5EF4-FFF2-40B4-BE49-F238E27FC236}">
                <a16:creationId xmlns:a16="http://schemas.microsoft.com/office/drawing/2014/main" id="{6DC604F3-4A0E-7148-8305-9E1C9E87E3FD}"/>
              </a:ext>
            </a:extLst>
          </p:cNvPr>
          <p:cNvSpPr>
            <a:spLocks noGrp="1"/>
          </p:cNvSpPr>
          <p:nvPr>
            <p:ph type="sldNum" sz="quarter" idx="12"/>
          </p:nvPr>
        </p:nvSpPr>
        <p:spPr/>
        <p:txBody>
          <a:bodyPr/>
          <a:lstStyle/>
          <a:p>
            <a:fld id="{E59B3EB4-F75D-4221-891B-A2BAA9BB7BFA}" type="slidenum">
              <a:rPr lang="en-US" smtClean="0"/>
              <a:pPr/>
              <a:t>2</a:t>
            </a:fld>
            <a:endParaRPr lang="en-US" dirty="0"/>
          </a:p>
        </p:txBody>
      </p:sp>
    </p:spTree>
    <p:extLst>
      <p:ext uri="{BB962C8B-B14F-4D97-AF65-F5344CB8AC3E}">
        <p14:creationId xmlns:p14="http://schemas.microsoft.com/office/powerpoint/2010/main" val="3027580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58EF4-4597-FD44-B97B-B707608E1B62}"/>
              </a:ext>
            </a:extLst>
          </p:cNvPr>
          <p:cNvSpPr>
            <a:spLocks noGrp="1"/>
          </p:cNvSpPr>
          <p:nvPr>
            <p:ph type="title"/>
          </p:nvPr>
        </p:nvSpPr>
        <p:spPr/>
        <p:txBody>
          <a:bodyPr>
            <a:normAutofit fontScale="90000"/>
          </a:bodyPr>
          <a:lstStyle/>
          <a:p>
            <a:r>
              <a:rPr lang="en-US" dirty="0">
                <a:solidFill>
                  <a:srgbClr val="C00000"/>
                </a:solidFill>
              </a:rPr>
              <a:t>Major Changes to the draft paper since January 2019</a:t>
            </a:r>
          </a:p>
        </p:txBody>
      </p:sp>
      <p:sp>
        <p:nvSpPr>
          <p:cNvPr id="3" name="Content Placeholder 2">
            <a:extLst>
              <a:ext uri="{FF2B5EF4-FFF2-40B4-BE49-F238E27FC236}">
                <a16:creationId xmlns:a16="http://schemas.microsoft.com/office/drawing/2014/main" id="{A2DAEEE0-EDF6-F141-A34A-A9FE0968EF75}"/>
              </a:ext>
            </a:extLst>
          </p:cNvPr>
          <p:cNvSpPr>
            <a:spLocks noGrp="1"/>
          </p:cNvSpPr>
          <p:nvPr>
            <p:ph idx="1"/>
          </p:nvPr>
        </p:nvSpPr>
        <p:spPr>
          <a:xfrm>
            <a:off x="685800" y="1117600"/>
            <a:ext cx="8382000" cy="5705475"/>
          </a:xfrm>
        </p:spPr>
        <p:txBody>
          <a:bodyPr>
            <a:normAutofit fontScale="70000" lnSpcReduction="20000"/>
          </a:bodyPr>
          <a:lstStyle/>
          <a:p>
            <a:r>
              <a:rPr lang="en-US" dirty="0"/>
              <a:t>New chapters on segments: </a:t>
            </a:r>
          </a:p>
          <a:p>
            <a:pPr lvl="1"/>
            <a:r>
              <a:rPr lang="en-US" dirty="0"/>
              <a:t>Source of Funds </a:t>
            </a:r>
          </a:p>
          <a:p>
            <a:pPr lvl="1"/>
            <a:r>
              <a:rPr lang="en-US" dirty="0"/>
              <a:t>Organizational</a:t>
            </a:r>
          </a:p>
          <a:p>
            <a:pPr lvl="1"/>
            <a:r>
              <a:rPr lang="en-US" dirty="0"/>
              <a:t>Function</a:t>
            </a:r>
          </a:p>
          <a:p>
            <a:pPr lvl="1"/>
            <a:r>
              <a:rPr lang="en-US" dirty="0"/>
              <a:t>Geographic</a:t>
            </a:r>
          </a:p>
          <a:p>
            <a:pPr lvl="1"/>
            <a:r>
              <a:rPr lang="en-US" dirty="0"/>
              <a:t>Project</a:t>
            </a:r>
          </a:p>
          <a:p>
            <a:pPr lvl="1"/>
            <a:r>
              <a:rPr lang="en-US" dirty="0"/>
              <a:t>Program</a:t>
            </a:r>
          </a:p>
          <a:p>
            <a:r>
              <a:rPr lang="en-US" dirty="0"/>
              <a:t>New Chapter on General Principals of CoA design</a:t>
            </a:r>
          </a:p>
          <a:p>
            <a:r>
              <a:rPr lang="en-US" dirty="0"/>
              <a:t>New Chapter on CoA and the Budget</a:t>
            </a:r>
          </a:p>
          <a:p>
            <a:r>
              <a:rPr lang="en-US" dirty="0"/>
              <a:t>Expanded section on CoA and the FMIS  </a:t>
            </a:r>
          </a:p>
          <a:p>
            <a:r>
              <a:rPr lang="en-US" dirty="0"/>
              <a:t>Expansion on economic segment including reference to Croatia’s approach and incorporating comments on GFSM/IPSAS compatibility issues including references to PULSAR paper</a:t>
            </a:r>
          </a:p>
          <a:p>
            <a:r>
              <a:rPr lang="en-US" dirty="0"/>
              <a:t>Preface, Table of Contents, Acronyms and some additional structure and some small additions to the original paper’s content  </a:t>
            </a:r>
          </a:p>
          <a:p>
            <a:r>
              <a:rPr lang="en-US" sz="3100" dirty="0"/>
              <a:t>Also added new Appendices on Sources of Funds, Functional segments and structure of a CoA manual</a:t>
            </a:r>
          </a:p>
          <a:p>
            <a:pPr marL="514350" indent="-457200"/>
            <a:endParaRPr lang="en-US" dirty="0"/>
          </a:p>
        </p:txBody>
      </p:sp>
      <p:sp>
        <p:nvSpPr>
          <p:cNvPr id="4" name="Slide Number Placeholder 3">
            <a:extLst>
              <a:ext uri="{FF2B5EF4-FFF2-40B4-BE49-F238E27FC236}">
                <a16:creationId xmlns:a16="http://schemas.microsoft.com/office/drawing/2014/main" id="{E6C02327-A403-9E47-A7FE-A7ED3E70EE81}"/>
              </a:ext>
            </a:extLst>
          </p:cNvPr>
          <p:cNvSpPr>
            <a:spLocks noGrp="1"/>
          </p:cNvSpPr>
          <p:nvPr>
            <p:ph type="sldNum" sz="quarter" idx="12"/>
          </p:nvPr>
        </p:nvSpPr>
        <p:spPr/>
        <p:txBody>
          <a:bodyPr/>
          <a:lstStyle/>
          <a:p>
            <a:fld id="{E59B3EB4-F75D-4221-891B-A2BAA9BB7BFA}" type="slidenum">
              <a:rPr lang="en-US" smtClean="0"/>
              <a:pPr/>
              <a:t>3</a:t>
            </a:fld>
            <a:endParaRPr lang="en-US"/>
          </a:p>
        </p:txBody>
      </p:sp>
    </p:spTree>
    <p:extLst>
      <p:ext uri="{BB962C8B-B14F-4D97-AF65-F5344CB8AC3E}">
        <p14:creationId xmlns:p14="http://schemas.microsoft.com/office/powerpoint/2010/main" val="3909157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7E58E4-CC7F-654C-AEDF-D2055944C604}"/>
              </a:ext>
            </a:extLst>
          </p:cNvPr>
          <p:cNvSpPr>
            <a:spLocks noGrp="1"/>
          </p:cNvSpPr>
          <p:nvPr>
            <p:ph type="title"/>
          </p:nvPr>
        </p:nvSpPr>
        <p:spPr/>
        <p:txBody>
          <a:bodyPr>
            <a:normAutofit fontScale="90000"/>
          </a:bodyPr>
          <a:lstStyle/>
          <a:p>
            <a:r>
              <a:rPr lang="en-US">
                <a:solidFill>
                  <a:srgbClr val="C00000"/>
                </a:solidFill>
              </a:rPr>
              <a:t>Specific issues identified in the January 2019 VC </a:t>
            </a:r>
          </a:p>
        </p:txBody>
      </p:sp>
      <p:sp>
        <p:nvSpPr>
          <p:cNvPr id="3" name="Content Placeholder 2">
            <a:extLst>
              <a:ext uri="{FF2B5EF4-FFF2-40B4-BE49-F238E27FC236}">
                <a16:creationId xmlns:a16="http://schemas.microsoft.com/office/drawing/2014/main" id="{DB6ABBBD-78C8-E147-9048-952A1467E767}"/>
              </a:ext>
            </a:extLst>
          </p:cNvPr>
          <p:cNvSpPr>
            <a:spLocks noGrp="1"/>
          </p:cNvSpPr>
          <p:nvPr>
            <p:ph idx="1"/>
          </p:nvPr>
        </p:nvSpPr>
        <p:spPr>
          <a:xfrm>
            <a:off x="685800" y="1117600"/>
            <a:ext cx="8001000" cy="5400675"/>
          </a:xfrm>
        </p:spPr>
        <p:txBody>
          <a:bodyPr>
            <a:normAutofit fontScale="70000" lnSpcReduction="20000"/>
          </a:bodyPr>
          <a:lstStyle/>
          <a:p>
            <a:pPr lvl="0"/>
            <a:r>
              <a:rPr lang="en-US"/>
              <a:t>How to make best use of the modern financial management information systems (FMIS) capabilities in developing the optimal CoA (Belarus) </a:t>
            </a:r>
            <a:r>
              <a:rPr lang="en-US" i="1"/>
              <a:t>(Chapter 3 - contemporary CoA Design</a:t>
            </a:r>
            <a:r>
              <a:rPr lang="en-US"/>
              <a:t>);</a:t>
            </a:r>
            <a:endParaRPr lang="en-AU"/>
          </a:p>
          <a:p>
            <a:pPr lvl="0"/>
            <a:r>
              <a:rPr lang="en-US"/>
              <a:t>How to implement the new UCoA in the FMIS (Tajikistan, Kyrgyzstan) </a:t>
            </a:r>
            <a:r>
              <a:rPr lang="en-US" i="1"/>
              <a:t>(Chapter 13  - CoA and the FMIS);</a:t>
            </a:r>
            <a:endParaRPr lang="en-AU" i="1"/>
          </a:p>
          <a:p>
            <a:r>
              <a:rPr lang="en-US"/>
              <a:t>How to link treasury and procurement systems and how to make use of the UCoA to establish such links (Tajikistan) </a:t>
            </a:r>
            <a:r>
              <a:rPr lang="en-US" i="1"/>
              <a:t>(Chapter 13  - CoA and the FMIS)</a:t>
            </a:r>
            <a:r>
              <a:rPr lang="en-US"/>
              <a:t>; </a:t>
            </a:r>
            <a:endParaRPr lang="en-AU"/>
          </a:p>
          <a:p>
            <a:r>
              <a:rPr lang="en-US"/>
              <a:t>How to address GFS and IPSAS reporting requirements in designing the UCoA (Moldova, Croatia</a:t>
            </a:r>
            <a:r>
              <a:rPr lang="en-US" i="1"/>
              <a:t>) (Chapter  5 –Economic Segment - </a:t>
            </a:r>
            <a:r>
              <a:rPr lang="en-GB" i="1"/>
              <a:t>How to Deal with the Different Reporting Requirements for IPSAS and GFSM2014 along with broader reporting requirements)</a:t>
            </a:r>
            <a:endParaRPr lang="en-AU" i="1"/>
          </a:p>
          <a:p>
            <a:r>
              <a:rPr lang="en-US"/>
              <a:t>How to ensure a balance between the level of detail of the UCoA and different reporting requirements, e.g. statistical reporting (Croatia) </a:t>
            </a:r>
            <a:r>
              <a:rPr lang="en-US" i="1"/>
              <a:t>(Chapter  5 – Economic Segment - </a:t>
            </a:r>
            <a:r>
              <a:rPr lang="en-GB" i="1"/>
              <a:t>How to Deal with the Different Reporting Requirements for IPSAS and GFSM2014 along with broader reporting requirements)</a:t>
            </a:r>
            <a:endParaRPr lang="en-AU" i="1"/>
          </a:p>
          <a:p>
            <a:endParaRPr lang="en-AU"/>
          </a:p>
          <a:p>
            <a:endParaRPr lang="en-US"/>
          </a:p>
        </p:txBody>
      </p:sp>
      <p:sp>
        <p:nvSpPr>
          <p:cNvPr id="4" name="Slide Number Placeholder 3">
            <a:extLst>
              <a:ext uri="{FF2B5EF4-FFF2-40B4-BE49-F238E27FC236}">
                <a16:creationId xmlns:a16="http://schemas.microsoft.com/office/drawing/2014/main" id="{805E3FBA-92B3-6D4F-A97D-B286B1182371}"/>
              </a:ext>
            </a:extLst>
          </p:cNvPr>
          <p:cNvSpPr>
            <a:spLocks noGrp="1"/>
          </p:cNvSpPr>
          <p:nvPr>
            <p:ph type="sldNum" sz="quarter" idx="12"/>
          </p:nvPr>
        </p:nvSpPr>
        <p:spPr/>
        <p:txBody>
          <a:bodyPr/>
          <a:lstStyle/>
          <a:p>
            <a:fld id="{E59B3EB4-F75D-4221-891B-A2BAA9BB7BFA}" type="slidenum">
              <a:rPr lang="en-US" smtClean="0"/>
              <a:pPr/>
              <a:t>4</a:t>
            </a:fld>
            <a:endParaRPr lang="en-US"/>
          </a:p>
        </p:txBody>
      </p:sp>
    </p:spTree>
    <p:extLst>
      <p:ext uri="{BB962C8B-B14F-4D97-AF65-F5344CB8AC3E}">
        <p14:creationId xmlns:p14="http://schemas.microsoft.com/office/powerpoint/2010/main" val="1547491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7D8C2-803A-644A-B86E-2E9238A334ED}"/>
              </a:ext>
            </a:extLst>
          </p:cNvPr>
          <p:cNvSpPr>
            <a:spLocks noGrp="1"/>
          </p:cNvSpPr>
          <p:nvPr>
            <p:ph type="title"/>
          </p:nvPr>
        </p:nvSpPr>
        <p:spPr/>
        <p:txBody>
          <a:bodyPr>
            <a:normAutofit fontScale="90000"/>
          </a:bodyPr>
          <a:lstStyle/>
          <a:p>
            <a:r>
              <a:rPr lang="en-US">
                <a:solidFill>
                  <a:srgbClr val="C00000"/>
                </a:solidFill>
              </a:rPr>
              <a:t>Specific issues identified in the January VC </a:t>
            </a:r>
          </a:p>
        </p:txBody>
      </p:sp>
      <p:sp>
        <p:nvSpPr>
          <p:cNvPr id="3" name="Content Placeholder 2">
            <a:extLst>
              <a:ext uri="{FF2B5EF4-FFF2-40B4-BE49-F238E27FC236}">
                <a16:creationId xmlns:a16="http://schemas.microsoft.com/office/drawing/2014/main" id="{F8D09CEF-790B-9046-AAEA-116D014F1556}"/>
              </a:ext>
            </a:extLst>
          </p:cNvPr>
          <p:cNvSpPr>
            <a:spLocks noGrp="1"/>
          </p:cNvSpPr>
          <p:nvPr>
            <p:ph idx="1"/>
          </p:nvPr>
        </p:nvSpPr>
        <p:spPr>
          <a:xfrm>
            <a:off x="685800" y="1117600"/>
            <a:ext cx="8458200" cy="6121400"/>
          </a:xfrm>
        </p:spPr>
        <p:txBody>
          <a:bodyPr>
            <a:normAutofit fontScale="47500" lnSpcReduction="20000"/>
          </a:bodyPr>
          <a:lstStyle/>
          <a:p>
            <a:pPr lvl="0"/>
            <a:r>
              <a:rPr lang="ro-MD" sz="4300" b="1" dirty="0"/>
              <a:t>How to ensure correct codes are used where the new CoA is very detailed </a:t>
            </a:r>
            <a:r>
              <a:rPr lang="ro-MD" sz="4300" i="1" dirty="0"/>
              <a:t>(Chapter 4 Box 3 - </a:t>
            </a:r>
            <a:r>
              <a:rPr lang="en-GB" sz="4300" i="1" dirty="0"/>
              <a:t>How proper design of a </a:t>
            </a:r>
            <a:r>
              <a:rPr lang="en-GB" sz="4300" i="1" dirty="0" err="1"/>
              <a:t>UCoA</a:t>
            </a:r>
            <a:r>
              <a:rPr lang="en-GB" sz="4300" i="1" dirty="0"/>
              <a:t> reduces complexity and improves the reliability of reporting)</a:t>
            </a:r>
            <a:r>
              <a:rPr lang="en-AU" sz="4300" i="1" dirty="0"/>
              <a:t> </a:t>
            </a:r>
            <a:r>
              <a:rPr lang="ro-MD" sz="4300" i="1" dirty="0"/>
              <a:t> </a:t>
            </a:r>
          </a:p>
          <a:p>
            <a:pPr marL="0" indent="0">
              <a:buNone/>
            </a:pPr>
            <a:r>
              <a:rPr lang="en-US" sz="4300" dirty="0"/>
              <a:t> </a:t>
            </a:r>
            <a:endParaRPr lang="en-AU" sz="4300" dirty="0"/>
          </a:p>
          <a:p>
            <a:r>
              <a:rPr lang="en-AU" sz="4300" dirty="0"/>
              <a:t>Classification Variations between IPSAS and GFS </a:t>
            </a:r>
            <a:r>
              <a:rPr lang="en-AU" sz="4300" i="1" dirty="0"/>
              <a:t>(</a:t>
            </a:r>
            <a:r>
              <a:rPr lang="en-US" sz="4300" i="1" dirty="0"/>
              <a:t>Chapter  5 – Economic Segment - </a:t>
            </a:r>
            <a:r>
              <a:rPr lang="en-GB" sz="4400" i="1" dirty="0"/>
              <a:t>How to Deal with the Different Reporting Requirements for IPSAS and GFSM2014 along with broader reporting requirements)</a:t>
            </a:r>
            <a:endParaRPr lang="en-AU" sz="4300" i="1" dirty="0"/>
          </a:p>
          <a:p>
            <a:pPr lvl="1"/>
            <a:r>
              <a:rPr lang="en-AU" sz="4300" dirty="0"/>
              <a:t>IPSAS current/non-current and GFS financial/non-financial are not compatible – how do we address this issue</a:t>
            </a:r>
            <a:endParaRPr lang="en-US" sz="4300" b="1" dirty="0"/>
          </a:p>
          <a:p>
            <a:pPr lvl="1"/>
            <a:r>
              <a:rPr lang="en-US" sz="4300" dirty="0"/>
              <a:t>Given the above, there is a discussion on designing two separate documents, - a new economic classification and a new CoA compliant with the IPSAS</a:t>
            </a:r>
            <a:endParaRPr lang="en-AU" sz="4300" dirty="0"/>
          </a:p>
          <a:p>
            <a:pPr lvl="1"/>
            <a:r>
              <a:rPr lang="en-US" sz="4300" dirty="0"/>
              <a:t>As per the </a:t>
            </a:r>
            <a:r>
              <a:rPr lang="ro-RO" sz="4300" dirty="0"/>
              <a:t>GFS standard</a:t>
            </a:r>
            <a:r>
              <a:rPr lang="en-US" sz="4300" dirty="0"/>
              <a:t>, non-tangible assets are listed under non-financial  assets, but under the IPSAS they do not fall under this category, – instead they are listed as a separate category</a:t>
            </a:r>
          </a:p>
          <a:p>
            <a:pPr lvl="1"/>
            <a:r>
              <a:rPr lang="ro-RO" sz="4300" dirty="0"/>
              <a:t>cash receipts </a:t>
            </a:r>
            <a:r>
              <a:rPr lang="en-US" sz="4300" dirty="0"/>
              <a:t>from</a:t>
            </a:r>
            <a:r>
              <a:rPr lang="ro-RO" sz="4300" dirty="0"/>
              <a:t> sales of non-financial assets are recognized as CapEx with a minus sign</a:t>
            </a:r>
            <a:r>
              <a:rPr lang="en-US" sz="4300" dirty="0"/>
              <a:t>. As per the IPSAS, they are shown as revenues. Where to correctly show cash receipts from sales of </a:t>
            </a:r>
            <a:r>
              <a:rPr lang="ro-RO" sz="4300" dirty="0"/>
              <a:t>non-financial assets</a:t>
            </a:r>
            <a:r>
              <a:rPr lang="en-US" sz="4300" dirty="0"/>
              <a:t>: on revenues account or expenditures account (with a minus sign)? </a:t>
            </a:r>
            <a:endParaRPr lang="en-AU" sz="4300" dirty="0"/>
          </a:p>
          <a:p>
            <a:pPr marL="0" indent="0">
              <a:buNone/>
            </a:pPr>
            <a:r>
              <a:rPr lang="en-US" sz="4300" dirty="0"/>
              <a:t> </a:t>
            </a:r>
            <a:endParaRPr lang="en-AU" sz="4300" dirty="0"/>
          </a:p>
          <a:p>
            <a:endParaRPr lang="en-US" dirty="0"/>
          </a:p>
        </p:txBody>
      </p:sp>
      <p:sp>
        <p:nvSpPr>
          <p:cNvPr id="4" name="Slide Number Placeholder 3">
            <a:extLst>
              <a:ext uri="{FF2B5EF4-FFF2-40B4-BE49-F238E27FC236}">
                <a16:creationId xmlns:a16="http://schemas.microsoft.com/office/drawing/2014/main" id="{28BD79C4-6D21-5E40-B80B-2EF7F419E96E}"/>
              </a:ext>
            </a:extLst>
          </p:cNvPr>
          <p:cNvSpPr>
            <a:spLocks noGrp="1"/>
          </p:cNvSpPr>
          <p:nvPr>
            <p:ph type="sldNum" sz="quarter" idx="12"/>
          </p:nvPr>
        </p:nvSpPr>
        <p:spPr/>
        <p:txBody>
          <a:bodyPr/>
          <a:lstStyle/>
          <a:p>
            <a:fld id="{E59B3EB4-F75D-4221-891B-A2BAA9BB7BFA}" type="slidenum">
              <a:rPr lang="en-US" smtClean="0"/>
              <a:pPr/>
              <a:t>5</a:t>
            </a:fld>
            <a:endParaRPr lang="en-US"/>
          </a:p>
        </p:txBody>
      </p:sp>
    </p:spTree>
    <p:extLst>
      <p:ext uri="{BB962C8B-B14F-4D97-AF65-F5344CB8AC3E}">
        <p14:creationId xmlns:p14="http://schemas.microsoft.com/office/powerpoint/2010/main" val="10810193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20DC612-8972-474D-8E07-867F1CD2C6F2}"/>
              </a:ext>
            </a:extLst>
          </p:cNvPr>
          <p:cNvSpPr/>
          <p:nvPr/>
        </p:nvSpPr>
        <p:spPr>
          <a:xfrm>
            <a:off x="3789045" y="900827"/>
            <a:ext cx="1723073" cy="6858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a:t>Budget Preparation</a:t>
            </a:r>
          </a:p>
        </p:txBody>
      </p:sp>
      <p:sp>
        <p:nvSpPr>
          <p:cNvPr id="5" name="Rectangle 4">
            <a:extLst>
              <a:ext uri="{FF2B5EF4-FFF2-40B4-BE49-F238E27FC236}">
                <a16:creationId xmlns:a16="http://schemas.microsoft.com/office/drawing/2014/main" id="{99641311-1C8F-124D-8ECB-DF41C878EBBE}"/>
              </a:ext>
            </a:extLst>
          </p:cNvPr>
          <p:cNvSpPr/>
          <p:nvPr/>
        </p:nvSpPr>
        <p:spPr>
          <a:xfrm>
            <a:off x="534352" y="1423035"/>
            <a:ext cx="1723073" cy="6858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a:t>E-Procurement</a:t>
            </a:r>
          </a:p>
        </p:txBody>
      </p:sp>
      <p:sp>
        <p:nvSpPr>
          <p:cNvPr id="6" name="Rectangle 5">
            <a:extLst>
              <a:ext uri="{FF2B5EF4-FFF2-40B4-BE49-F238E27FC236}">
                <a16:creationId xmlns:a16="http://schemas.microsoft.com/office/drawing/2014/main" id="{CFC82428-37E9-1A40-8F90-2D656CC984C5}"/>
              </a:ext>
            </a:extLst>
          </p:cNvPr>
          <p:cNvSpPr/>
          <p:nvPr/>
        </p:nvSpPr>
        <p:spPr>
          <a:xfrm>
            <a:off x="534352" y="2250281"/>
            <a:ext cx="1723073" cy="6858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a:t>Debt Management</a:t>
            </a:r>
          </a:p>
        </p:txBody>
      </p:sp>
      <p:sp>
        <p:nvSpPr>
          <p:cNvPr id="7" name="Rectangle 6">
            <a:extLst>
              <a:ext uri="{FF2B5EF4-FFF2-40B4-BE49-F238E27FC236}">
                <a16:creationId xmlns:a16="http://schemas.microsoft.com/office/drawing/2014/main" id="{42D26229-D0EA-B94D-BF84-E42F4551224B}"/>
              </a:ext>
            </a:extLst>
          </p:cNvPr>
          <p:cNvSpPr/>
          <p:nvPr/>
        </p:nvSpPr>
        <p:spPr>
          <a:xfrm>
            <a:off x="534352" y="3063240"/>
            <a:ext cx="1723073" cy="6858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MDA Accounting Systems</a:t>
            </a:r>
          </a:p>
        </p:txBody>
      </p:sp>
      <p:sp>
        <p:nvSpPr>
          <p:cNvPr id="9" name="Rectangle 8">
            <a:extLst>
              <a:ext uri="{FF2B5EF4-FFF2-40B4-BE49-F238E27FC236}">
                <a16:creationId xmlns:a16="http://schemas.microsoft.com/office/drawing/2014/main" id="{E4BE9666-C9CF-5246-B3F1-6E13F5A1912C}"/>
              </a:ext>
            </a:extLst>
          </p:cNvPr>
          <p:cNvSpPr/>
          <p:nvPr/>
        </p:nvSpPr>
        <p:spPr>
          <a:xfrm>
            <a:off x="534352" y="4689158"/>
            <a:ext cx="1723073" cy="6858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a:t>Revenue Management</a:t>
            </a:r>
          </a:p>
          <a:p>
            <a:pPr algn="ctr"/>
            <a:r>
              <a:rPr lang="en-US" sz="1350"/>
              <a:t>Systems</a:t>
            </a:r>
          </a:p>
        </p:txBody>
      </p:sp>
      <p:sp>
        <p:nvSpPr>
          <p:cNvPr id="10" name="Rectangle 9">
            <a:extLst>
              <a:ext uri="{FF2B5EF4-FFF2-40B4-BE49-F238E27FC236}">
                <a16:creationId xmlns:a16="http://schemas.microsoft.com/office/drawing/2014/main" id="{49FE3768-19F5-6A42-9C80-F544D4D512C0}"/>
              </a:ext>
            </a:extLst>
          </p:cNvPr>
          <p:cNvSpPr/>
          <p:nvPr/>
        </p:nvSpPr>
        <p:spPr>
          <a:xfrm>
            <a:off x="3789045" y="2108835"/>
            <a:ext cx="1723073" cy="21259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a:t>FMIS</a:t>
            </a:r>
          </a:p>
        </p:txBody>
      </p:sp>
      <p:sp>
        <p:nvSpPr>
          <p:cNvPr id="12" name="Rectangle 11">
            <a:extLst>
              <a:ext uri="{FF2B5EF4-FFF2-40B4-BE49-F238E27FC236}">
                <a16:creationId xmlns:a16="http://schemas.microsoft.com/office/drawing/2014/main" id="{ED635ACC-2BFD-854C-89C9-B2941620BABB}"/>
              </a:ext>
            </a:extLst>
          </p:cNvPr>
          <p:cNvSpPr/>
          <p:nvPr/>
        </p:nvSpPr>
        <p:spPr>
          <a:xfrm>
            <a:off x="7000875" y="2743200"/>
            <a:ext cx="1723073" cy="85725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a:t>Banking System</a:t>
            </a:r>
          </a:p>
        </p:txBody>
      </p:sp>
      <p:sp>
        <p:nvSpPr>
          <p:cNvPr id="14" name="Rectangle 13">
            <a:extLst>
              <a:ext uri="{FF2B5EF4-FFF2-40B4-BE49-F238E27FC236}">
                <a16:creationId xmlns:a16="http://schemas.microsoft.com/office/drawing/2014/main" id="{97927E70-EF1A-8749-B3A5-E64E4D54BB0C}"/>
              </a:ext>
            </a:extLst>
          </p:cNvPr>
          <p:cNvSpPr/>
          <p:nvPr/>
        </p:nvSpPr>
        <p:spPr>
          <a:xfrm>
            <a:off x="3789045" y="4727019"/>
            <a:ext cx="1723073" cy="685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a:t>Data Warehouse</a:t>
            </a:r>
          </a:p>
          <a:p>
            <a:pPr algn="ctr"/>
            <a:r>
              <a:rPr lang="en-US" sz="1350"/>
              <a:t>(Reporting)</a:t>
            </a:r>
          </a:p>
        </p:txBody>
      </p:sp>
      <p:sp>
        <p:nvSpPr>
          <p:cNvPr id="15" name="Rectangle 14">
            <a:extLst>
              <a:ext uri="{FF2B5EF4-FFF2-40B4-BE49-F238E27FC236}">
                <a16:creationId xmlns:a16="http://schemas.microsoft.com/office/drawing/2014/main" id="{006F2F28-A319-F74E-B043-7E50B5592AB2}"/>
              </a:ext>
            </a:extLst>
          </p:cNvPr>
          <p:cNvSpPr/>
          <p:nvPr/>
        </p:nvSpPr>
        <p:spPr>
          <a:xfrm>
            <a:off x="534352" y="3876199"/>
            <a:ext cx="1723073" cy="6858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a:t>Cash Management</a:t>
            </a:r>
          </a:p>
        </p:txBody>
      </p:sp>
      <p:sp>
        <p:nvSpPr>
          <p:cNvPr id="16" name="Rectangle 15">
            <a:extLst>
              <a:ext uri="{FF2B5EF4-FFF2-40B4-BE49-F238E27FC236}">
                <a16:creationId xmlns:a16="http://schemas.microsoft.com/office/drawing/2014/main" id="{AC730EEF-CEBA-0744-B72C-9F70310866CD}"/>
              </a:ext>
            </a:extLst>
          </p:cNvPr>
          <p:cNvSpPr/>
          <p:nvPr/>
        </p:nvSpPr>
        <p:spPr>
          <a:xfrm>
            <a:off x="385763" y="5502117"/>
            <a:ext cx="8469630" cy="4986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Unified Chart of Accounts (ensures data integrity across PFM systems) </a:t>
            </a:r>
          </a:p>
        </p:txBody>
      </p:sp>
      <p:sp>
        <p:nvSpPr>
          <p:cNvPr id="17" name="Right Brace 16">
            <a:extLst>
              <a:ext uri="{FF2B5EF4-FFF2-40B4-BE49-F238E27FC236}">
                <a16:creationId xmlns:a16="http://schemas.microsoft.com/office/drawing/2014/main" id="{0EDC1C2C-1572-784A-B80C-3D8F79FB3291}"/>
              </a:ext>
            </a:extLst>
          </p:cNvPr>
          <p:cNvSpPr/>
          <p:nvPr/>
        </p:nvSpPr>
        <p:spPr>
          <a:xfrm>
            <a:off x="2511743" y="1551622"/>
            <a:ext cx="480060" cy="3763328"/>
          </a:xfrm>
          <a:prstGeom prst="rightBrace">
            <a:avLst/>
          </a:prstGeom>
          <a:ln w="762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20" name="Left-right Arrow 19">
            <a:extLst>
              <a:ext uri="{FF2B5EF4-FFF2-40B4-BE49-F238E27FC236}">
                <a16:creationId xmlns:a16="http://schemas.microsoft.com/office/drawing/2014/main" id="{C21FDEFF-224B-234A-87B5-999001A893E6}"/>
              </a:ext>
            </a:extLst>
          </p:cNvPr>
          <p:cNvSpPr/>
          <p:nvPr/>
        </p:nvSpPr>
        <p:spPr>
          <a:xfrm rot="16200000">
            <a:off x="4389120" y="4347329"/>
            <a:ext cx="522923" cy="27432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 name="Left-right Arrow 20">
            <a:extLst>
              <a:ext uri="{FF2B5EF4-FFF2-40B4-BE49-F238E27FC236}">
                <a16:creationId xmlns:a16="http://schemas.microsoft.com/office/drawing/2014/main" id="{2AB1DBD8-89DF-C247-9351-7B82482B575E}"/>
              </a:ext>
            </a:extLst>
          </p:cNvPr>
          <p:cNvSpPr/>
          <p:nvPr/>
        </p:nvSpPr>
        <p:spPr>
          <a:xfrm rot="5400000">
            <a:off x="4389120" y="1695569"/>
            <a:ext cx="522923" cy="27432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2" name="Left-right Arrow 21">
            <a:extLst>
              <a:ext uri="{FF2B5EF4-FFF2-40B4-BE49-F238E27FC236}">
                <a16:creationId xmlns:a16="http://schemas.microsoft.com/office/drawing/2014/main" id="{095ADFD3-A6EC-AF4B-9669-5F16A46B03EA}"/>
              </a:ext>
            </a:extLst>
          </p:cNvPr>
          <p:cNvSpPr/>
          <p:nvPr/>
        </p:nvSpPr>
        <p:spPr>
          <a:xfrm>
            <a:off x="6022181" y="3034665"/>
            <a:ext cx="522923" cy="27432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3" name="Left-right Arrow 22">
            <a:extLst>
              <a:ext uri="{FF2B5EF4-FFF2-40B4-BE49-F238E27FC236}">
                <a16:creationId xmlns:a16="http://schemas.microsoft.com/office/drawing/2014/main" id="{A9BA0D95-A64F-8846-AA60-DECCB960A758}"/>
              </a:ext>
            </a:extLst>
          </p:cNvPr>
          <p:cNvSpPr/>
          <p:nvPr/>
        </p:nvSpPr>
        <p:spPr>
          <a:xfrm>
            <a:off x="3128962" y="3268980"/>
            <a:ext cx="522923" cy="27432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4" name="Left-right Arrow 23">
            <a:extLst>
              <a:ext uri="{FF2B5EF4-FFF2-40B4-BE49-F238E27FC236}">
                <a16:creationId xmlns:a16="http://schemas.microsoft.com/office/drawing/2014/main" id="{2975AB3B-4AB8-1A47-A56A-EC753BEAC1D8}"/>
              </a:ext>
            </a:extLst>
          </p:cNvPr>
          <p:cNvSpPr/>
          <p:nvPr/>
        </p:nvSpPr>
        <p:spPr>
          <a:xfrm>
            <a:off x="3081814" y="4894898"/>
            <a:ext cx="522923" cy="27432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extBox 1">
            <a:extLst>
              <a:ext uri="{FF2B5EF4-FFF2-40B4-BE49-F238E27FC236}">
                <a16:creationId xmlns:a16="http://schemas.microsoft.com/office/drawing/2014/main" id="{F702EC39-F60D-C241-A8F9-317EC282E11E}"/>
              </a:ext>
            </a:extLst>
          </p:cNvPr>
          <p:cNvSpPr txBox="1"/>
          <p:nvPr/>
        </p:nvSpPr>
        <p:spPr>
          <a:xfrm>
            <a:off x="152400" y="62508"/>
            <a:ext cx="8702993" cy="830997"/>
          </a:xfrm>
          <a:prstGeom prst="rect">
            <a:avLst/>
          </a:prstGeom>
          <a:noFill/>
        </p:spPr>
        <p:txBody>
          <a:bodyPr wrap="square" rtlCol="0">
            <a:spAutoFit/>
          </a:bodyPr>
          <a:lstStyle/>
          <a:p>
            <a:pPr algn="ctr"/>
            <a:r>
              <a:rPr lang="en-US" sz="2400" b="1"/>
              <a:t>Unified Chart of Accounts Underpins Interoperability across all PFM systems</a:t>
            </a:r>
          </a:p>
        </p:txBody>
      </p:sp>
    </p:spTree>
    <p:extLst>
      <p:ext uri="{BB962C8B-B14F-4D97-AF65-F5344CB8AC3E}">
        <p14:creationId xmlns:p14="http://schemas.microsoft.com/office/powerpoint/2010/main" val="594740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B0EF3-9D8A-5F4F-AAD6-51E6A74155D5}"/>
              </a:ext>
            </a:extLst>
          </p:cNvPr>
          <p:cNvSpPr>
            <a:spLocks noGrp="1"/>
          </p:cNvSpPr>
          <p:nvPr>
            <p:ph type="title"/>
          </p:nvPr>
        </p:nvSpPr>
        <p:spPr/>
        <p:txBody>
          <a:bodyPr>
            <a:normAutofit fontScale="90000"/>
          </a:bodyPr>
          <a:lstStyle/>
          <a:p>
            <a:r>
              <a:rPr lang="en-US" b="1">
                <a:solidFill>
                  <a:srgbClr val="C00000"/>
                </a:solidFill>
              </a:rPr>
              <a:t>Feedback and Comments from September Video Conference</a:t>
            </a:r>
          </a:p>
        </p:txBody>
      </p:sp>
      <p:sp>
        <p:nvSpPr>
          <p:cNvPr id="3" name="Content Placeholder 2">
            <a:extLst>
              <a:ext uri="{FF2B5EF4-FFF2-40B4-BE49-F238E27FC236}">
                <a16:creationId xmlns:a16="http://schemas.microsoft.com/office/drawing/2014/main" id="{063B0474-75D6-D24D-B2E7-73B3C2D8252F}"/>
              </a:ext>
            </a:extLst>
          </p:cNvPr>
          <p:cNvSpPr>
            <a:spLocks noGrp="1"/>
          </p:cNvSpPr>
          <p:nvPr>
            <p:ph idx="1"/>
          </p:nvPr>
        </p:nvSpPr>
        <p:spPr>
          <a:xfrm>
            <a:off x="838200" y="1371600"/>
            <a:ext cx="7848600" cy="5029200"/>
          </a:xfrm>
        </p:spPr>
        <p:txBody>
          <a:bodyPr vert="horz" lIns="91440" tIns="45720" rIns="91440" bIns="45720" rtlCol="0" anchor="t">
            <a:normAutofit fontScale="62500" lnSpcReduction="20000"/>
          </a:bodyPr>
          <a:lstStyle/>
          <a:p>
            <a:endParaRPr lang="en-AU" dirty="0"/>
          </a:p>
          <a:p>
            <a:pPr>
              <a:spcAft>
                <a:spcPts val="400"/>
              </a:spcAft>
            </a:pPr>
            <a:r>
              <a:rPr lang="en-AU" dirty="0"/>
              <a:t>There were a number of countries that identified challenges with integration of cash based budgeting and accrual based </a:t>
            </a:r>
            <a:r>
              <a:rPr lang="en-AU" dirty="0" err="1"/>
              <a:t>CoAs</a:t>
            </a:r>
            <a:endParaRPr lang="en-AU" dirty="0">
              <a:cs typeface="Calibri"/>
            </a:endParaRPr>
          </a:p>
          <a:p>
            <a:pPr>
              <a:spcAft>
                <a:spcPts val="400"/>
              </a:spcAft>
            </a:pPr>
            <a:r>
              <a:rPr lang="en-AU" dirty="0"/>
              <a:t>Kazakhstan indicated that they have been working with the </a:t>
            </a:r>
            <a:r>
              <a:rPr lang="en-AU" dirty="0" err="1"/>
              <a:t>UCoA</a:t>
            </a:r>
            <a:r>
              <a:rPr lang="en-AU" dirty="0"/>
              <a:t> for some time but also have cash based budget accounting and feel they need to use separate structures for budget and financial reports</a:t>
            </a:r>
            <a:endParaRPr lang="en-AU" dirty="0">
              <a:cs typeface="Calibri"/>
            </a:endParaRPr>
          </a:p>
          <a:p>
            <a:pPr>
              <a:spcAft>
                <a:spcPts val="400"/>
              </a:spcAft>
            </a:pPr>
            <a:r>
              <a:rPr lang="en-AU" dirty="0"/>
              <a:t>Georgia questioned whether broader information possible with the CoA was equally valuable for budgetary colleagues</a:t>
            </a:r>
            <a:endParaRPr lang="en-AU" dirty="0">
              <a:cs typeface="Calibri"/>
            </a:endParaRPr>
          </a:p>
          <a:p>
            <a:pPr>
              <a:spcAft>
                <a:spcPts val="400"/>
              </a:spcAft>
            </a:pPr>
            <a:r>
              <a:rPr lang="en-AU" dirty="0"/>
              <a:t>Tajikistan queried whether there was any country that had a truly integrated and unified CoA used as a basis for budget preparation </a:t>
            </a:r>
            <a:br>
              <a:rPr lang="en-AU" dirty="0"/>
            </a:br>
            <a:endParaRPr lang="en-AU" dirty="0">
              <a:cs typeface="Calibri"/>
            </a:endParaRPr>
          </a:p>
          <a:p>
            <a:pPr marL="0" indent="0" algn="just">
              <a:buNone/>
            </a:pPr>
            <a:r>
              <a:rPr lang="en-AU" dirty="0">
                <a:solidFill>
                  <a:srgbClr val="FF0000"/>
                </a:solidFill>
              </a:rPr>
              <a:t>In general, these were issues that the original draft paper from 2014 sought to address – however, it became clear that they needed to be revisited and clarified in Moscow – perhaps these elements also needed to be further strengthened in the latest draft paper</a:t>
            </a:r>
            <a:endParaRPr lang="en-US" dirty="0">
              <a:solidFill>
                <a:srgbClr val="FF0000"/>
              </a:solidFill>
            </a:endParaRPr>
          </a:p>
        </p:txBody>
      </p:sp>
      <p:sp>
        <p:nvSpPr>
          <p:cNvPr id="4" name="Slide Number Placeholder 3">
            <a:extLst>
              <a:ext uri="{FF2B5EF4-FFF2-40B4-BE49-F238E27FC236}">
                <a16:creationId xmlns:a16="http://schemas.microsoft.com/office/drawing/2014/main" id="{31CE7DD1-A1F6-C84F-BD34-3F919B569CD4}"/>
              </a:ext>
            </a:extLst>
          </p:cNvPr>
          <p:cNvSpPr>
            <a:spLocks noGrp="1"/>
          </p:cNvSpPr>
          <p:nvPr>
            <p:ph type="sldNum" sz="quarter" idx="12"/>
          </p:nvPr>
        </p:nvSpPr>
        <p:spPr/>
        <p:txBody>
          <a:bodyPr/>
          <a:lstStyle/>
          <a:p>
            <a:fld id="{E59B3EB4-F75D-4221-891B-A2BAA9BB7BFA}" type="slidenum">
              <a:rPr lang="en-US" smtClean="0"/>
              <a:pPr/>
              <a:t>7</a:t>
            </a:fld>
            <a:endParaRPr lang="en-US" dirty="0"/>
          </a:p>
        </p:txBody>
      </p:sp>
    </p:spTree>
    <p:extLst>
      <p:ext uri="{BB962C8B-B14F-4D97-AF65-F5344CB8AC3E}">
        <p14:creationId xmlns:p14="http://schemas.microsoft.com/office/powerpoint/2010/main" val="39051244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F991C-DCAC-DB4A-8B26-612E45F8C2BC}"/>
              </a:ext>
            </a:extLst>
          </p:cNvPr>
          <p:cNvSpPr>
            <a:spLocks noGrp="1"/>
          </p:cNvSpPr>
          <p:nvPr>
            <p:ph type="title"/>
          </p:nvPr>
        </p:nvSpPr>
        <p:spPr/>
        <p:txBody>
          <a:bodyPr/>
          <a:lstStyle/>
          <a:p>
            <a:r>
              <a:rPr lang="en-US" dirty="0">
                <a:solidFill>
                  <a:srgbClr val="C00000"/>
                </a:solidFill>
              </a:rPr>
              <a:t>Next Steps</a:t>
            </a:r>
          </a:p>
        </p:txBody>
      </p:sp>
      <p:sp>
        <p:nvSpPr>
          <p:cNvPr id="3" name="Content Placeholder 2">
            <a:extLst>
              <a:ext uri="{FF2B5EF4-FFF2-40B4-BE49-F238E27FC236}">
                <a16:creationId xmlns:a16="http://schemas.microsoft.com/office/drawing/2014/main" id="{D01EE6AD-BD87-6F40-B8A7-F52EA22A29BE}"/>
              </a:ext>
            </a:extLst>
          </p:cNvPr>
          <p:cNvSpPr>
            <a:spLocks noGrp="1"/>
          </p:cNvSpPr>
          <p:nvPr>
            <p:ph idx="1"/>
          </p:nvPr>
        </p:nvSpPr>
        <p:spPr>
          <a:xfrm>
            <a:off x="1143000" y="990600"/>
            <a:ext cx="7569200" cy="5105400"/>
          </a:xfrm>
        </p:spPr>
        <p:txBody>
          <a:bodyPr>
            <a:normAutofit fontScale="77500" lnSpcReduction="20000"/>
          </a:bodyPr>
          <a:lstStyle/>
          <a:p>
            <a:endParaRPr lang="en-US" dirty="0"/>
          </a:p>
          <a:p>
            <a:r>
              <a:rPr lang="en-US" dirty="0"/>
              <a:t>Further annexes and examples to be added – </a:t>
            </a:r>
            <a:br>
              <a:rPr lang="en-US" dirty="0"/>
            </a:br>
            <a:r>
              <a:rPr lang="en-US" i="1" dirty="0">
                <a:solidFill>
                  <a:srgbClr val="C00000"/>
                </a:solidFill>
              </a:rPr>
              <a:t>Do participants want to volunteer for some of this work</a:t>
            </a:r>
            <a:r>
              <a:rPr lang="en-US" dirty="0"/>
              <a:t>?</a:t>
            </a:r>
          </a:p>
          <a:p>
            <a:pPr>
              <a:spcBef>
                <a:spcPts val="1200"/>
              </a:spcBef>
            </a:pPr>
            <a:r>
              <a:rPr lang="en-US" dirty="0"/>
              <a:t>Building in references to PULSAR papers (some already added)</a:t>
            </a:r>
          </a:p>
          <a:p>
            <a:pPr>
              <a:spcBef>
                <a:spcPts val="1200"/>
              </a:spcBef>
            </a:pPr>
            <a:r>
              <a:rPr lang="en-US" dirty="0"/>
              <a:t>It is suggested that the Croatian documents and other country examples be available through weblinks from the paper in the knowledge library</a:t>
            </a:r>
          </a:p>
          <a:p>
            <a:pPr>
              <a:spcBef>
                <a:spcPts val="1200"/>
              </a:spcBef>
            </a:pPr>
            <a:r>
              <a:rPr lang="en-US" dirty="0"/>
              <a:t>After this meeting, a new version will be prepared expanding further on some of the content. Group members will be invited to take part in the review. </a:t>
            </a:r>
          </a:p>
          <a:p>
            <a:pPr>
              <a:spcBef>
                <a:spcPts val="1200"/>
              </a:spcBef>
            </a:pPr>
            <a:r>
              <a:rPr lang="en-US" dirty="0"/>
              <a:t>One more videoconference is possible in early 2020. </a:t>
            </a:r>
          </a:p>
        </p:txBody>
      </p:sp>
      <p:sp>
        <p:nvSpPr>
          <p:cNvPr id="4" name="Slide Number Placeholder 3">
            <a:extLst>
              <a:ext uri="{FF2B5EF4-FFF2-40B4-BE49-F238E27FC236}">
                <a16:creationId xmlns:a16="http://schemas.microsoft.com/office/drawing/2014/main" id="{191AE62D-01F7-8746-B2CA-D43CC49F7232}"/>
              </a:ext>
            </a:extLst>
          </p:cNvPr>
          <p:cNvSpPr>
            <a:spLocks noGrp="1"/>
          </p:cNvSpPr>
          <p:nvPr>
            <p:ph type="sldNum" sz="quarter" idx="12"/>
          </p:nvPr>
        </p:nvSpPr>
        <p:spPr/>
        <p:txBody>
          <a:bodyPr/>
          <a:lstStyle/>
          <a:p>
            <a:fld id="{E59B3EB4-F75D-4221-891B-A2BAA9BB7BFA}" type="slidenum">
              <a:rPr lang="en-US" smtClean="0"/>
              <a:pPr/>
              <a:t>8</a:t>
            </a:fld>
            <a:endParaRPr lang="en-US" dirty="0"/>
          </a:p>
        </p:txBody>
      </p:sp>
    </p:spTree>
    <p:extLst>
      <p:ext uri="{BB962C8B-B14F-4D97-AF65-F5344CB8AC3E}">
        <p14:creationId xmlns:p14="http://schemas.microsoft.com/office/powerpoint/2010/main" val="2658586835"/>
      </p:ext>
    </p:extLst>
  </p:cSld>
  <p:clrMapOvr>
    <a:masterClrMapping/>
  </p:clrMapOvr>
</p:sld>
</file>

<file path=ppt/theme/theme1.xml><?xml version="1.0" encoding="utf-8"?>
<a:theme xmlns:a="http://schemas.openxmlformats.org/drawingml/2006/main" name="PEMP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0D135C35F46F242ABD78D63C2151323" ma:contentTypeVersion="12" ma:contentTypeDescription="Create a new document." ma:contentTypeScope="" ma:versionID="f92e0c141e6d9ea4bda0ba3101893f6c">
  <xsd:schema xmlns:xsd="http://www.w3.org/2001/XMLSchema" xmlns:xs="http://www.w3.org/2001/XMLSchema" xmlns:p="http://schemas.microsoft.com/office/2006/metadata/properties" xmlns:ns3="0c867391-8214-4b58-86b3-de07547409f9" xmlns:ns4="fddef6a8-5936-4909-96e0-2ad7a6b1720b" targetNamespace="http://schemas.microsoft.com/office/2006/metadata/properties" ma:root="true" ma:fieldsID="a55c6833f10a3db33a66c22508ca2fd7" ns3:_="" ns4:_="">
    <xsd:import namespace="0c867391-8214-4b58-86b3-de07547409f9"/>
    <xsd:import namespace="fddef6a8-5936-4909-96e0-2ad7a6b1720b"/>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EventHashCode" minOccurs="0"/>
                <xsd:element ref="ns4:MediaServiceGenerationTim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867391-8214-4b58-86b3-de07547409f9"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ddef6a8-5936-4909-96e0-2ad7a6b1720b"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DEC2C10-9238-44F4-93F2-9A806A87E706}">
  <ds:schemaRefs>
    <ds:schemaRef ds:uri="http://schemas.microsoft.com/sharepoint/v3/contenttype/forms"/>
  </ds:schemaRefs>
</ds:datastoreItem>
</file>

<file path=customXml/itemProps2.xml><?xml version="1.0" encoding="utf-8"?>
<ds:datastoreItem xmlns:ds="http://schemas.openxmlformats.org/officeDocument/2006/customXml" ds:itemID="{722B3F48-2CC2-45D2-B372-B9D3C71CB543}">
  <ds:schemaRefs>
    <ds:schemaRef ds:uri="http://schemas.microsoft.com/office/2006/documentManagement/types"/>
    <ds:schemaRef ds:uri="http://purl.org/dc/elements/1.1/"/>
    <ds:schemaRef ds:uri="fddef6a8-5936-4909-96e0-2ad7a6b1720b"/>
    <ds:schemaRef ds:uri="http://purl.org/dc/dcmitype/"/>
    <ds:schemaRef ds:uri="http://schemas.microsoft.com/office/2006/metadata/properties"/>
    <ds:schemaRef ds:uri="http://purl.org/dc/terms/"/>
    <ds:schemaRef ds:uri="http://schemas.openxmlformats.org/package/2006/metadata/core-properties"/>
    <ds:schemaRef ds:uri="http://schemas.microsoft.com/office/infopath/2007/PartnerControls"/>
    <ds:schemaRef ds:uri="0c867391-8214-4b58-86b3-de07547409f9"/>
    <ds:schemaRef ds:uri="http://www.w3.org/XML/1998/namespace"/>
  </ds:schemaRefs>
</ds:datastoreItem>
</file>

<file path=customXml/itemProps3.xml><?xml version="1.0" encoding="utf-8"?>
<ds:datastoreItem xmlns:ds="http://schemas.openxmlformats.org/officeDocument/2006/customXml" ds:itemID="{6B28BC45-4372-41E8-B493-250C1FAC7A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c867391-8214-4b58-86b3-de07547409f9"/>
    <ds:schemaRef ds:uri="fddef6a8-5936-4909-96e0-2ad7a6b1720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PEMPAL.potx</Template>
  <TotalTime>16530</TotalTime>
  <Words>711</Words>
  <Application>Microsoft Office PowerPoint</Application>
  <PresentationFormat>On-screen Show (4:3)</PresentationFormat>
  <Paragraphs>82</Paragraphs>
  <Slides>8</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PEMPAL</vt:lpstr>
      <vt:lpstr>  Optimizing the Design of the Unified Chart of Accounts (UCoA)  – next TCOP knowledge product</vt:lpstr>
      <vt:lpstr>Recap – Progress to date!</vt:lpstr>
      <vt:lpstr>Major Changes to the draft paper since January 2019</vt:lpstr>
      <vt:lpstr>Specific issues identified in the January 2019 VC </vt:lpstr>
      <vt:lpstr>Specific issues identified in the January VC </vt:lpstr>
      <vt:lpstr>PowerPoint Presentation</vt:lpstr>
      <vt:lpstr>Feedback and Comments from September Video Conference</vt:lpstr>
      <vt:lpstr>Next Steps</vt:lpstr>
    </vt:vector>
  </TitlesOfParts>
  <Company>The World Bank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budget classification (BC) used in a country</dc:title>
  <dc:creator>wb76141</dc:creator>
  <cp:lastModifiedBy>Ekaterina A Zaleeva</cp:lastModifiedBy>
  <cp:revision>501</cp:revision>
  <dcterms:created xsi:type="dcterms:W3CDTF">2010-10-04T16:57:49Z</dcterms:created>
  <dcterms:modified xsi:type="dcterms:W3CDTF">2019-10-15T17:04:08Z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0x01010000D135C35F46F242ABD78D63C2151323</vt:lpwstr>
  </property>
</Properties>
</file>