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2" r:id="rId6"/>
    <p:sldId id="264" r:id="rId7"/>
    <p:sldId id="265" r:id="rId8"/>
    <p:sldId id="267" r:id="rId9"/>
    <p:sldId id="269" r:id="rId10"/>
    <p:sldId id="268" r:id="rId11"/>
    <p:sldId id="271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8A3A"/>
    <a:srgbClr val="50B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97767-ADA5-46A7-9F99-214DCB225BB1}" type="datetimeFigureOut">
              <a:rPr lang="ru-RU" smtClean="0"/>
              <a:t>21.11.2019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BF079-9EEB-475F-8506-C7255EEB5D55}" type="slidenum">
              <a:rPr lang="ru-RU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26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033713" y="44450"/>
            <a:ext cx="3943350" cy="295751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52301" y="3037360"/>
            <a:ext cx="9742874" cy="32243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032" algn="just">
              <a:spcAft>
                <a:spcPts val="300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10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2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4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40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7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03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0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33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8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1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80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8BF8-D2CE-4665-B7BB-D68E06C6EC78}" type="datetimeFigureOut">
              <a:rPr lang="ru-RU" smtClean="0"/>
              <a:t>21.11.2019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17B5-D6A9-41FE-A665-0C54E511D3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56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Прямоугольник 8"/>
          <p:cNvSpPr/>
          <p:nvPr/>
        </p:nvSpPr>
        <p:spPr>
          <a:xfrm>
            <a:off x="0" y="5774339"/>
            <a:ext cx="9144000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" y="0"/>
            <a:ext cx="913264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62525" y="3861048"/>
            <a:ext cx="7344816" cy="954107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4821"/>
                </a:solidFill>
                <a:latin typeface="Cambria" panose="02040503050406030204" pitchFamily="18" charset="0"/>
                <a:cs typeface="Arial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r>
              <a:rPr lang="hr-HR"/>
              <a:t>Jedinstveni računski plan </a:t>
            </a:r>
          </a:p>
          <a:p>
            <a:r>
              <a:rPr lang="hr-HR"/>
              <a:t>Ruske Federacije</a:t>
            </a:r>
          </a:p>
        </p:txBody>
      </p:sp>
      <p:sp useBgFill="1">
        <p:nvSpPr>
          <p:cNvPr id="8" name="Прямоугольник 7"/>
          <p:cNvSpPr/>
          <p:nvPr/>
        </p:nvSpPr>
        <p:spPr>
          <a:xfrm>
            <a:off x="143931" y="220206"/>
            <a:ext cx="4491002" cy="10836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5427801"/>
            <a:ext cx="3705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>
                <a:latin typeface="Cambria" panose="02040503050406030204" pitchFamily="18" charset="0"/>
              </a:rPr>
              <a:t>Zamjenik direktora Odjela za metodologiju proračuna i financijsko izvještavanje u javnom sektoru, Ministarstvo financija Rusije</a:t>
            </a:r>
          </a:p>
          <a:p>
            <a:pPr algn="r"/>
            <a:r>
              <a:rPr lang="hr-HR" sz="1400">
                <a:latin typeface="Cambria" panose="02040503050406030204" pitchFamily="18" charset="0"/>
              </a:rPr>
              <a:t>S.V. Sivets</a:t>
            </a:r>
          </a:p>
        </p:txBody>
      </p:sp>
    </p:spTree>
    <p:extLst>
      <p:ext uri="{BB962C8B-B14F-4D97-AF65-F5344CB8AC3E}">
        <p14:creationId xmlns:p14="http://schemas.microsoft.com/office/powerpoint/2010/main" val="19327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376241" y="2409527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Funkcija</a:t>
            </a: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3451911" y="2400409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Ciljna stavka</a:t>
            </a:r>
          </a:p>
        </p:txBody>
      </p:sp>
      <p:sp>
        <p:nvSpPr>
          <p:cNvPr id="5" name="AutoShape 57"/>
          <p:cNvSpPr>
            <a:spLocks/>
          </p:cNvSpPr>
          <p:nvPr/>
        </p:nvSpPr>
        <p:spPr bwMode="auto">
          <a:xfrm rot="5400000">
            <a:off x="2239610" y="1691007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6899822" y="2412504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Vrsta troškova</a:t>
            </a: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715234" y="1758411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48582" y="2412504"/>
            <a:ext cx="84309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>
                <a:latin typeface="Cambria" panose="02040503050406030204" pitchFamily="18" charset="0"/>
              </a:rPr>
              <a:t>Voditelj </a:t>
            </a:r>
          </a:p>
        </p:txBody>
      </p:sp>
      <p:sp>
        <p:nvSpPr>
          <p:cNvPr id="9" name="AutoShape 57"/>
          <p:cNvSpPr>
            <a:spLocks/>
          </p:cNvSpPr>
          <p:nvPr/>
        </p:nvSpPr>
        <p:spPr bwMode="auto">
          <a:xfrm rot="5400000">
            <a:off x="4849925" y="284006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10" name="AutoShape 57"/>
          <p:cNvSpPr>
            <a:spLocks/>
          </p:cNvSpPr>
          <p:nvPr/>
        </p:nvSpPr>
        <p:spPr bwMode="auto">
          <a:xfrm rot="5400000">
            <a:off x="1172719" y="1855282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891984" y="1556792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0" idx="2"/>
          </p:cNvCxnSpPr>
          <p:nvPr/>
        </p:nvCxnSpPr>
        <p:spPr>
          <a:xfrm>
            <a:off x="848582" y="1628800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51338" y="1628801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2"/>
          </p:cNvCxnSpPr>
          <p:nvPr/>
        </p:nvCxnSpPr>
        <p:spPr>
          <a:xfrm flipH="1">
            <a:off x="1744166" y="1628800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75473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47482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35235" y="1556792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95354" y="1556792"/>
            <a:ext cx="976446" cy="929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78276" y="1555034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523546" y="1551517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11483" y="1553601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51538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85025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47682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90339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7"/>
          <p:cNvSpPr>
            <a:spLocks/>
          </p:cNvSpPr>
          <p:nvPr/>
        </p:nvSpPr>
        <p:spPr bwMode="auto">
          <a:xfrm rot="5400000">
            <a:off x="7541671" y="1630622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24495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979930" y="1560307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998541" y="292494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hr-HR" sz="2000" b="1">
                <a:solidFill>
                  <a:srgbClr val="FFFFFF"/>
                </a:solidFill>
                <a:latin typeface="Cambria" panose="02040503050406030204" pitchFamily="18" charset="0"/>
              </a:rPr>
              <a:t>Klasifikacija proračunskih rashoda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8580" y="1196752"/>
            <a:ext cx="80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0  9  2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91680" y="1187460"/>
            <a:ext cx="1296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0  1    1   3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947480" y="1164486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3  9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3457" y="1181223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11483" y="1164486"/>
            <a:ext cx="73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   Х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47682" y="1187460"/>
            <a:ext cx="223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     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79927" y="1164486"/>
            <a:ext cx="129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4     1     Х</a:t>
            </a:r>
          </a:p>
        </p:txBody>
      </p:sp>
      <p:graphicFrame>
        <p:nvGraphicFramePr>
          <p:cNvPr id="39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572540"/>
              </p:ext>
            </p:extLst>
          </p:nvPr>
        </p:nvGraphicFramePr>
        <p:xfrm>
          <a:off x="271653" y="4653136"/>
          <a:ext cx="8568951" cy="118463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91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hr-HR" sz="2000" b="1" u="sng">
                          <a:latin typeface="Cambria" panose="02040503050406030204" pitchFamily="18" charset="0"/>
                        </a:rPr>
                        <a:t>BCC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 1        0         1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1          5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 3              1             0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1–17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2771800" y="4283804"/>
            <a:ext cx="3459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hr-HR" b="1">
                <a:latin typeface="Cambria" pitchFamily="18" charset="0"/>
              </a:rPr>
              <a:t>Oznaka proračunskog računa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773944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457200">
              <a:defRPr/>
            </a:pPr>
            <a:fld id="{5F91366C-C707-45FC-9663-1DE7BB98C4B2}" type="slidenum">
              <a:rPr lang="ru-RU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10</a:t>
            </a:fld>
            <a:endParaRPr lang="ru-RU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471887" y="188640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Računovodstvo za dugotrajnu imovinu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899822" y="620688"/>
            <a:ext cx="1497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Ulaganja</a:t>
            </a:r>
          </a:p>
        </p:txBody>
      </p:sp>
      <p:sp>
        <p:nvSpPr>
          <p:cNvPr id="46" name="Стрелка вниз 45"/>
          <p:cNvSpPr/>
          <p:nvPr/>
        </p:nvSpPr>
        <p:spPr>
          <a:xfrm flipH="1" flipV="1">
            <a:off x="7452320" y="947562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376241" y="2409527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Funkcija</a:t>
            </a:r>
          </a:p>
        </p:txBody>
      </p:sp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3451911" y="2400409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Ciljna stavka</a:t>
            </a:r>
          </a:p>
        </p:txBody>
      </p:sp>
      <p:sp>
        <p:nvSpPr>
          <p:cNvPr id="5" name="AutoShape 57"/>
          <p:cNvSpPr>
            <a:spLocks/>
          </p:cNvSpPr>
          <p:nvPr/>
        </p:nvSpPr>
        <p:spPr bwMode="auto">
          <a:xfrm rot="5400000">
            <a:off x="2239610" y="1691007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6899822" y="2412504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Vrsta troškova</a:t>
            </a:r>
          </a:p>
        </p:txBody>
      </p:sp>
      <p:sp>
        <p:nvSpPr>
          <p:cNvPr id="7" name="Rectangle 42"/>
          <p:cNvSpPr>
            <a:spLocks noChangeArrowheads="1"/>
          </p:cNvSpPr>
          <p:nvPr/>
        </p:nvSpPr>
        <p:spPr bwMode="auto">
          <a:xfrm>
            <a:off x="715234" y="1758411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</a:p>
        </p:txBody>
      </p: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848582" y="2412504"/>
            <a:ext cx="707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Voditelj </a:t>
            </a:r>
          </a:p>
        </p:txBody>
      </p:sp>
      <p:sp>
        <p:nvSpPr>
          <p:cNvPr id="9" name="AutoShape 57"/>
          <p:cNvSpPr>
            <a:spLocks/>
          </p:cNvSpPr>
          <p:nvPr/>
        </p:nvSpPr>
        <p:spPr bwMode="auto">
          <a:xfrm rot="5400000">
            <a:off x="4849925" y="284006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10" name="AutoShape 57"/>
          <p:cNvSpPr>
            <a:spLocks/>
          </p:cNvSpPr>
          <p:nvPr/>
        </p:nvSpPr>
        <p:spPr bwMode="auto">
          <a:xfrm rot="5400000">
            <a:off x="1172719" y="1855282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891984" y="1556792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10" idx="2"/>
          </p:cNvCxnSpPr>
          <p:nvPr/>
        </p:nvCxnSpPr>
        <p:spPr>
          <a:xfrm>
            <a:off x="848582" y="1628800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51338" y="1628801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2"/>
          </p:cNvCxnSpPr>
          <p:nvPr/>
        </p:nvCxnSpPr>
        <p:spPr>
          <a:xfrm flipH="1">
            <a:off x="1744166" y="1628800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75473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947482" y="1635831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35235" y="1556792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95354" y="1556792"/>
            <a:ext cx="976446" cy="929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78276" y="1555034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523546" y="1551517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11483" y="1553601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51538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885025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47682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90339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7"/>
          <p:cNvSpPr>
            <a:spLocks/>
          </p:cNvSpPr>
          <p:nvPr/>
        </p:nvSpPr>
        <p:spPr bwMode="auto">
          <a:xfrm rot="5400000">
            <a:off x="7541671" y="1630622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8244954" y="1620463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979930" y="1560307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998541" y="292494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hr-HR" sz="2000" b="1">
                <a:solidFill>
                  <a:srgbClr val="FFFFFF"/>
                </a:solidFill>
                <a:latin typeface="Cambria" panose="02040503050406030204" pitchFamily="18" charset="0"/>
              </a:rPr>
              <a:t>Klasifikacija proračunskih rashoda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48580" y="1196752"/>
            <a:ext cx="80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0  9  2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91680" y="1187460"/>
            <a:ext cx="1296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0  1    1   3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947480" y="1164486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3  9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3457" y="1181223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11483" y="1164486"/>
            <a:ext cx="73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   Х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47682" y="1187460"/>
            <a:ext cx="2232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     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  <a:r>
              <a:rPr lang="hr-HR"/>
              <a:t>     </a:t>
            </a:r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Х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79927" y="1164486"/>
            <a:ext cx="129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>
                <a:solidFill>
                  <a:srgbClr val="FF0000"/>
                </a:solidFill>
                <a:latin typeface="Times New Roman" panose="02020603050405020304" pitchFamily="18" charset="0"/>
              </a:rPr>
              <a:t>4     1     Х</a:t>
            </a:r>
          </a:p>
        </p:txBody>
      </p:sp>
      <p:graphicFrame>
        <p:nvGraphicFramePr>
          <p:cNvPr id="39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032810"/>
              </p:ext>
            </p:extLst>
          </p:nvPr>
        </p:nvGraphicFramePr>
        <p:xfrm>
          <a:off x="300987" y="4230380"/>
          <a:ext cx="8568951" cy="118463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915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hr-HR" sz="2000" b="1" u="sng">
                          <a:latin typeface="Cambria" panose="02040503050406030204" pitchFamily="18" charset="0"/>
                        </a:rPr>
                        <a:t>BCC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 3        0         2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3          1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    7              3             3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1–17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0" name="Прямоугольник 39"/>
          <p:cNvSpPr/>
          <p:nvPr/>
        </p:nvSpPr>
        <p:spPr>
          <a:xfrm>
            <a:off x="2801134" y="3861048"/>
            <a:ext cx="345908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hr-HR" b="1">
                <a:latin typeface="Cambria" pitchFamily="18" charset="0"/>
              </a:rPr>
              <a:t>Oznaka proračunskog računa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8773944" y="638132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457200">
              <a:defRPr/>
            </a:pPr>
            <a:fld id="{5F91366C-C707-45FC-9663-1DE7BB98C4B2}" type="slidenum">
              <a:rPr lang="ru-RU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11</a:t>
            </a:fld>
            <a:endParaRPr lang="ru-RU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771123" y="224878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Oznaka proračunske klasifikacije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899822" y="620688"/>
            <a:ext cx="1497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Ulaganja</a:t>
            </a:r>
          </a:p>
        </p:txBody>
      </p:sp>
      <p:sp>
        <p:nvSpPr>
          <p:cNvPr id="46" name="Стрелка вниз 45"/>
          <p:cNvSpPr/>
          <p:nvPr/>
        </p:nvSpPr>
        <p:spPr>
          <a:xfrm flipH="1" flipV="1">
            <a:off x="7452320" y="947562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987822" y="5517232"/>
            <a:ext cx="190416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Novčana obveza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56066" y="5517232"/>
            <a:ext cx="1516134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650">
                <a:latin typeface="Times New Roman" panose="02020603050405020304" pitchFamily="18" charset="0"/>
              </a:rPr>
              <a:t>za stjecanje dugotrajne imovine</a:t>
            </a:r>
          </a:p>
        </p:txBody>
      </p:sp>
      <p:sp>
        <p:nvSpPr>
          <p:cNvPr id="47" name="Левая фигурная скобка 46"/>
          <p:cNvSpPr/>
          <p:nvPr/>
        </p:nvSpPr>
        <p:spPr>
          <a:xfrm rot="16200000">
            <a:off x="7470322" y="4275095"/>
            <a:ext cx="180021" cy="2520280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7043327" y="5589240"/>
            <a:ext cx="107038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</a:rPr>
              <a:t>Od koga?</a:t>
            </a:r>
          </a:p>
        </p:txBody>
      </p:sp>
      <p:sp>
        <p:nvSpPr>
          <p:cNvPr id="49" name="Стрелка вниз 48"/>
          <p:cNvSpPr/>
          <p:nvPr/>
        </p:nvSpPr>
        <p:spPr>
          <a:xfrm rot="10800000" flipH="1" flipV="1">
            <a:off x="7452320" y="5949280"/>
            <a:ext cx="236908" cy="216924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477772" y="6166205"/>
            <a:ext cx="2110008" cy="600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650">
                <a:latin typeface="Times New Roman" panose="02020603050405020304" pitchFamily="18" charset="0"/>
              </a:rPr>
              <a:t>733 – državna korporacija 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892962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47480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300192" y="5408349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6549173" y="3834869"/>
            <a:ext cx="2224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</a:pPr>
            <a:r>
              <a:rPr kumimoji="0" lang="hr-HR" b="1" i="1" u="none" strike="noStrike" cap="none" normalizeH="0" baseline="0">
                <a:ln>
                  <a:noFill/>
                </a:ln>
                <a:solidFill>
                  <a:srgbClr val="FF0000"/>
                </a:solidFill>
                <a:latin typeface="Cambria" panose="02040503050406030204" pitchFamily="18" charset="0"/>
              </a:rPr>
              <a:t>7              3              Х</a:t>
            </a:r>
          </a:p>
        </p:txBody>
      </p:sp>
    </p:spTree>
    <p:extLst>
      <p:ext uri="{BB962C8B-B14F-4D97-AF65-F5344CB8AC3E}">
        <p14:creationId xmlns:p14="http://schemas.microsoft.com/office/powerpoint/2010/main" val="371252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1723638" y="1395037"/>
            <a:ext cx="716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400" b="1">
                <a:latin typeface="Cambria" pitchFamily="18" charset="0"/>
              </a:rPr>
              <a:t>Računski plan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779912" y="2420888"/>
            <a:ext cx="4285391" cy="2554545"/>
          </a:xfrm>
          <a:prstGeom prst="rect">
            <a:avLst/>
          </a:prstGeom>
          <a:solidFill>
            <a:schemeClr val="bg1"/>
          </a:solidFill>
          <a:ln>
            <a:solidFill>
              <a:srgbClr val="247632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3200" b="1">
                <a:solidFill>
                  <a:srgbClr val="247632"/>
                </a:solidFill>
                <a:latin typeface="Times New Roman" panose="02020603050405020304" pitchFamily="18" charset="0"/>
              </a:rPr>
              <a:t>Jezik na kojem računovođa vodi evidenciju (povijest) javnih financija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Picture 33" descr="C:\Users\2323\AppData\Local\Temp\networking-2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55" y="1137564"/>
            <a:ext cx="720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"/>
          <p:cNvSpPr txBox="1">
            <a:spLocks/>
          </p:cNvSpPr>
          <p:nvPr/>
        </p:nvSpPr>
        <p:spPr>
          <a:xfrm>
            <a:off x="8657728" y="6342781"/>
            <a:ext cx="48627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12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2011670" y="2636912"/>
            <a:ext cx="1152128" cy="720080"/>
          </a:xfrm>
          <a:prstGeom prst="rightArrow">
            <a:avLst/>
          </a:prstGeom>
          <a:solidFill>
            <a:srgbClr val="247632"/>
          </a:solidFill>
          <a:ln>
            <a:solidFill>
              <a:srgbClr val="2476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5400000">
            <a:off x="1747709" y="2260893"/>
            <a:ext cx="1152128" cy="608022"/>
          </a:xfrm>
          <a:prstGeom prst="rightArrow">
            <a:avLst>
              <a:gd name="adj1" fmla="val 50000"/>
              <a:gd name="adj2" fmla="val 53082"/>
            </a:avLst>
          </a:prstGeom>
          <a:solidFill>
            <a:srgbClr val="247632"/>
          </a:solidFill>
          <a:ln>
            <a:solidFill>
              <a:srgbClr val="24763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95736" y="149797"/>
            <a:ext cx="6480720" cy="1190971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Regulatorni sustav od 2018.</a:t>
            </a: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1267624" y="2177190"/>
            <a:ext cx="237327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1800" dirty="0">
                <a:latin typeface="Cambria" pitchFamily="18" charset="0"/>
              </a:rPr>
              <a:t>Federalni zakon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 dirty="0">
                <a:latin typeface="Cambria" pitchFamily="18" charset="0"/>
              </a:rPr>
              <a:t>„O </a:t>
            </a:r>
            <a:r>
              <a:rPr lang="hr-HR" sz="2000" b="1" dirty="0" smtClean="0">
                <a:latin typeface="Cambria" pitchFamily="18" charset="0"/>
              </a:rPr>
              <a:t>računovodstvu</a:t>
            </a:r>
            <a:r>
              <a:rPr lang="hr-HR" sz="2000" b="1" dirty="0">
                <a:latin typeface="Cambria" pitchFamily="18" charset="0"/>
              </a:rPr>
              <a:t>”</a:t>
            </a:r>
          </a:p>
        </p:txBody>
      </p:sp>
      <p:sp>
        <p:nvSpPr>
          <p:cNvPr id="11" name="Прямоугольник 4"/>
          <p:cNvSpPr>
            <a:spLocks noChangeArrowheads="1"/>
          </p:cNvSpPr>
          <p:nvPr/>
        </p:nvSpPr>
        <p:spPr bwMode="auto">
          <a:xfrm>
            <a:off x="5703291" y="2228025"/>
            <a:ext cx="17430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>
                <a:latin typeface="Cambria" pitchFamily="18" charset="0"/>
              </a:rPr>
              <a:t>Zakon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>
                <a:latin typeface="Cambria" pitchFamily="18" charset="0"/>
              </a:rPr>
              <a:t>o proračunu</a:t>
            </a:r>
          </a:p>
        </p:txBody>
      </p:sp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1279631" y="4294809"/>
            <a:ext cx="286207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>
                <a:latin typeface="Cambria" pitchFamily="18" charset="0"/>
              </a:rPr>
              <a:t>Federalni standardi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>
                <a:latin typeface="Cambria" pitchFamily="18" charset="0"/>
              </a:rPr>
              <a:t>računovodstva</a:t>
            </a:r>
          </a:p>
        </p:txBody>
      </p:sp>
      <p:sp>
        <p:nvSpPr>
          <p:cNvPr id="15" name="Прямоугольник 4"/>
          <p:cNvSpPr>
            <a:spLocks noChangeArrowheads="1"/>
          </p:cNvSpPr>
          <p:nvPr/>
        </p:nvSpPr>
        <p:spPr bwMode="auto">
          <a:xfrm>
            <a:off x="5703291" y="4306641"/>
            <a:ext cx="324827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 dirty="0">
                <a:latin typeface="Cambria" pitchFamily="18" charset="0"/>
              </a:rPr>
              <a:t>Računski plan, </a:t>
            </a:r>
            <a:endParaRPr lang="hr-HR" sz="2000" b="1" dirty="0" smtClean="0">
              <a:latin typeface="Cambria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 dirty="0" smtClean="0">
                <a:latin typeface="Cambria" pitchFamily="18" charset="0"/>
              </a:rPr>
              <a:t>proračunska klasifikacija</a:t>
            </a:r>
            <a:r>
              <a:rPr lang="hr-HR" sz="2000" b="1" dirty="0">
                <a:latin typeface="Cambria" pitchFamily="18" charset="0"/>
              </a:rPr>
              <a:t>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000" b="1" dirty="0">
                <a:latin typeface="Cambria" pitchFamily="18" charset="0"/>
              </a:rPr>
              <a:t>izvještavanje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858826" y="3024906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4"/>
          <p:cNvSpPr>
            <a:spLocks noChangeArrowheads="1"/>
          </p:cNvSpPr>
          <p:nvPr/>
        </p:nvSpPr>
        <p:spPr bwMode="auto">
          <a:xfrm>
            <a:off x="858826" y="3089994"/>
            <a:ext cx="3190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1800">
                <a:latin typeface="Cambria" pitchFamily="18" charset="0"/>
              </a:rPr>
              <a:t>Okvir za računovodstvo i izvještavanje u Ruskoj Federaciji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5198740" y="3001093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Прямоугольник 4"/>
          <p:cNvSpPr>
            <a:spLocks noChangeArrowheads="1"/>
          </p:cNvSpPr>
          <p:nvPr/>
        </p:nvSpPr>
        <p:spPr bwMode="auto">
          <a:xfrm>
            <a:off x="5159101" y="3089994"/>
            <a:ext cx="31896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1800">
                <a:latin typeface="Cambria" pitchFamily="18" charset="0"/>
              </a:rPr>
              <a:t>Okvir proračunskih odnosa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895735" y="5345831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Прямоугольник 4"/>
          <p:cNvSpPr>
            <a:spLocks noChangeArrowheads="1"/>
          </p:cNvSpPr>
          <p:nvPr/>
        </p:nvSpPr>
        <p:spPr bwMode="auto">
          <a:xfrm>
            <a:off x="908311" y="5406156"/>
            <a:ext cx="3190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1800">
                <a:latin typeface="Cambria" pitchFamily="18" charset="0"/>
              </a:rPr>
              <a:t>Računovodstveni predmeti, postupak procjene, priznavanje i objava informacija.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5185642" y="5345831"/>
            <a:ext cx="290869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3" name="Прямоугольник 4"/>
          <p:cNvSpPr>
            <a:spLocks noChangeArrowheads="1"/>
          </p:cNvSpPr>
          <p:nvPr/>
        </p:nvSpPr>
        <p:spPr bwMode="auto">
          <a:xfrm>
            <a:off x="5198739" y="5406156"/>
            <a:ext cx="318968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1800">
                <a:latin typeface="Cambria" pitchFamily="18" charset="0"/>
              </a:rPr>
              <a:t>„Mehanizmi” osvrta na operacije i objave u izvještajima</a:t>
            </a:r>
          </a:p>
        </p:txBody>
      </p:sp>
      <p:pic>
        <p:nvPicPr>
          <p:cNvPr id="24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22" y="2228025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82" y="2220931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581" y="4514922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13" descr="C:\Users\2323\AppData\Local\Temp\pros-and-cons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21" y="4484040"/>
            <a:ext cx="576709" cy="57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Номер слайда 2"/>
          <p:cNvSpPr txBox="1">
            <a:spLocks/>
          </p:cNvSpPr>
          <p:nvPr/>
        </p:nvSpPr>
        <p:spPr>
          <a:xfrm>
            <a:off x="8545363" y="6307071"/>
            <a:ext cx="40620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2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27022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195736" y="149797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Jedinstveni računski plan i proračunska klasifikacija</a:t>
            </a:r>
          </a:p>
        </p:txBody>
      </p:sp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971676" y="1484784"/>
            <a:ext cx="74811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400" b="1">
                <a:latin typeface="Cambria" pitchFamily="18" charset="0"/>
              </a:rPr>
              <a:t>Struktura oznake proračunskog računa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411370"/>
              </p:ext>
            </p:extLst>
          </p:nvPr>
        </p:nvGraphicFramePr>
        <p:xfrm>
          <a:off x="251521" y="2589406"/>
          <a:ext cx="8568951" cy="2516582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7281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hr-HR" sz="2000" b="1" u="sng">
                          <a:latin typeface="Cambria" panose="02040503050406030204" pitchFamily="18" charset="0"/>
                        </a:rPr>
                        <a:t>Oznaka proračunske klasifikacije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Vrsta aktivnosti</a:t>
                      </a:r>
                    </a:p>
                  </a:txBody>
                  <a:tcPr vert="vert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Oznaka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 sintetičkog računa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Oznaka analitičkog računa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Klasifikacija poslova opće države (GGOC)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1–17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7" name="Text Box 36"/>
          <p:cNvSpPr txBox="1">
            <a:spLocks noChangeArrowheads="1"/>
          </p:cNvSpPr>
          <p:nvPr/>
        </p:nvSpPr>
        <p:spPr bwMode="auto">
          <a:xfrm>
            <a:off x="1420018" y="5517232"/>
            <a:ext cx="7128792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/>
              <a:t>BCC (oznaka proračunske klasifikacije) integrirana je u račun proračunskog računovodstva = datum programa, funkcionalna, ekonomska klasifikacija u oznaci računa</a:t>
            </a: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3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565" y="5714883"/>
            <a:ext cx="722710" cy="722710"/>
          </a:xfrm>
          <a:prstGeom prst="rect">
            <a:avLst/>
          </a:prstGeom>
        </p:spPr>
      </p:pic>
      <p:sp>
        <p:nvSpPr>
          <p:cNvPr id="13" name="Стрелка вниз 12"/>
          <p:cNvSpPr/>
          <p:nvPr/>
        </p:nvSpPr>
        <p:spPr>
          <a:xfrm>
            <a:off x="888908" y="5193217"/>
            <a:ext cx="216024" cy="360040"/>
          </a:xfrm>
          <a:prstGeom prst="downArrow">
            <a:avLst/>
          </a:prstGeom>
          <a:gradFill>
            <a:gsLst>
              <a:gs pos="0">
                <a:srgbClr val="2AA686"/>
              </a:gs>
              <a:gs pos="100000">
                <a:schemeClr val="tx2">
                  <a:lumMod val="40000"/>
                  <a:lumOff val="60000"/>
                </a:schemeClr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0" y="-99392"/>
            <a:ext cx="914400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Jedinstveni računski plan i proračunska klasifikacija</a:t>
            </a:r>
          </a:p>
        </p:txBody>
      </p: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51753"/>
              </p:ext>
            </p:extLst>
          </p:nvPr>
        </p:nvGraphicFramePr>
        <p:xfrm>
          <a:off x="251521" y="3123416"/>
          <a:ext cx="8568951" cy="3553968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097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hr-HR" sz="2000" b="1" u="none" dirty="0">
                          <a:latin typeface="Cambria" panose="02040503050406030204" pitchFamily="18" charset="0"/>
                        </a:rPr>
                        <a:t>BCC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Oznaka financijskog izvještaja (FRC)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Oznaka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 sintetičkog računa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Oznaka analitičkog računa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GGOC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411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ru-RU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altLang="ru-RU" sz="2800" u="none" strike="noStrike" cap="none" normalizeH="0" baseline="0" dirty="0" smtClean="0">
                        <a:ln>
                          <a:noFill/>
                        </a:ln>
                        <a:effectLst/>
                        <a:latin typeface="Cambria" panose="020405030504060302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1–17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 dirty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 dirty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4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2411760" y="764704"/>
            <a:ext cx="0" cy="2376264"/>
          </a:xfrm>
          <a:prstGeom prst="line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411760" y="764704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411760" y="1844824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430840" y="2276872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411760" y="2780928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43808" y="668303"/>
            <a:ext cx="56886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5,6 – ciljni računi</a:t>
            </a:r>
            <a:r>
              <a:rPr lang="hr-HR"/>
              <a:t> 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>
                <a:latin typeface="Times New Roman" panose="02020603050405020304" pitchFamily="18" charset="0"/>
              </a:rPr>
              <a:t>7 – zdravstveno osiguranje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>
                <a:latin typeface="Times New Roman" panose="02020603050405020304" pitchFamily="18" charset="0"/>
              </a:rPr>
              <a:t>3 privremeni novac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>
                <a:latin typeface="Times New Roman" panose="02020603050405020304" pitchFamily="18" charset="0"/>
              </a:rPr>
              <a:t>2 – aktivnosti koje donose prihode (vrsta proračuna)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>
                <a:latin typeface="Times New Roman" panose="02020603050405020304" pitchFamily="18" charset="0"/>
              </a:rPr>
              <a:t>1 – proračun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2400360" y="1340768"/>
            <a:ext cx="457200" cy="0"/>
          </a:xfrm>
          <a:prstGeom prst="straightConnector1">
            <a:avLst/>
          </a:prstGeom>
          <a:ln w="25400" cmpd="sng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фигурная скобка 22"/>
          <p:cNvSpPr/>
          <p:nvPr/>
        </p:nvSpPr>
        <p:spPr>
          <a:xfrm rot="16200000">
            <a:off x="4378092" y="3235093"/>
            <a:ext cx="360040" cy="3340144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stCxn id="23" idx="0"/>
          </p:cNvCxnSpPr>
          <p:nvPr/>
        </p:nvCxnSpPr>
        <p:spPr>
          <a:xfrm>
            <a:off x="2888040" y="4725145"/>
            <a:ext cx="0" cy="7920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4860032" y="4905164"/>
            <a:ext cx="0" cy="61206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228184" y="4725145"/>
            <a:ext cx="0" cy="79208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19872" y="4941169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Predmet računovodstva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43808" y="5229201"/>
            <a:ext cx="2134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>
                <a:latin typeface="Times New Roman" panose="02020603050405020304" pitchFamily="18" charset="0"/>
              </a:rPr>
              <a:t>Dugotrajna imovina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860032" y="4725145"/>
            <a:ext cx="0" cy="18001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трелка углом вверх 42"/>
          <p:cNvSpPr/>
          <p:nvPr/>
        </p:nvSpPr>
        <p:spPr>
          <a:xfrm rot="5400000">
            <a:off x="5475884" y="5260134"/>
            <a:ext cx="648072" cy="1162270"/>
          </a:xfrm>
          <a:prstGeom prst="bentUpArrow">
            <a:avLst>
              <a:gd name="adj1" fmla="val 2868"/>
              <a:gd name="adj2" fmla="val 6880"/>
              <a:gd name="adj3" fmla="val 26575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углом вверх 47"/>
          <p:cNvSpPr/>
          <p:nvPr/>
        </p:nvSpPr>
        <p:spPr>
          <a:xfrm rot="5400000">
            <a:off x="5615515" y="5684460"/>
            <a:ext cx="995482" cy="563433"/>
          </a:xfrm>
          <a:prstGeom prst="bentUpArrow">
            <a:avLst>
              <a:gd name="adj1" fmla="val 2868"/>
              <a:gd name="adj2" fmla="val 10031"/>
              <a:gd name="adj3" fmla="val 26575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394973" y="5962355"/>
            <a:ext cx="1633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Times New Roman" panose="02020603050405020304" pitchFamily="18" charset="0"/>
              </a:rPr>
              <a:t>Nekretnine</a:t>
            </a:r>
          </a:p>
          <a:p>
            <a:r>
              <a:rPr lang="hr-HR" dirty="0">
                <a:latin typeface="Times New Roman" panose="02020603050405020304" pitchFamily="18" charset="0"/>
              </a:rPr>
              <a:t>Vozila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6372200" y="5013176"/>
            <a:ext cx="50405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876256" y="4797152"/>
            <a:ext cx="1944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Povećanje 310</a:t>
            </a:r>
          </a:p>
          <a:p>
            <a:r>
              <a:rPr lang="hr-HR">
                <a:latin typeface="Times New Roman" panose="02020603050405020304" pitchFamily="18" charset="0"/>
              </a:rPr>
              <a:t>Smanjenje 410</a:t>
            </a:r>
          </a:p>
        </p:txBody>
      </p:sp>
      <p:sp>
        <p:nvSpPr>
          <p:cNvPr id="55" name="Левая фигурная скобка 54"/>
          <p:cNvSpPr/>
          <p:nvPr/>
        </p:nvSpPr>
        <p:spPr>
          <a:xfrm rot="10800000">
            <a:off x="7936400" y="6059970"/>
            <a:ext cx="169106" cy="49420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8112937" y="6175101"/>
            <a:ext cx="10310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>
                <a:latin typeface="Times New Roman" panose="02020603050405020304" pitchFamily="18" charset="0"/>
              </a:rPr>
              <a:t>Zrakoplovi</a:t>
            </a: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2888040" y="2996952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921651" y="2492896"/>
            <a:ext cx="510673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958256" y="1988840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2921651" y="1484784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V="1">
            <a:off x="2921651" y="980728"/>
            <a:ext cx="29098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827584" y="4653136"/>
            <a:ext cx="72008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50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8803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95736" y="149797"/>
            <a:ext cx="6480720" cy="68691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Predmet računovodstva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9550" y="980728"/>
            <a:ext cx="2520282" cy="864096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100</a:t>
            </a:r>
            <a:r>
              <a:rPr lang="hr-HR" sz="2000" b="1">
                <a:solidFill>
                  <a:schemeClr val="bg1"/>
                </a:solidFill>
              </a:rPr>
              <a:t> Nefinancijska imovina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0" y="1988841"/>
            <a:ext cx="2520278" cy="927275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200</a:t>
            </a:r>
            <a:r>
              <a:rPr lang="hr-HR" sz="2000" b="1">
                <a:solidFill>
                  <a:schemeClr val="bg1"/>
                </a:solidFill>
              </a:rPr>
              <a:t> Financijska imovina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5055" y="3071224"/>
            <a:ext cx="2520278" cy="754503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300</a:t>
            </a:r>
            <a:r>
              <a:rPr lang="hr-HR" sz="2000" b="1">
                <a:solidFill>
                  <a:schemeClr val="bg1"/>
                </a:solidFill>
              </a:rPr>
              <a:t> Obveze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9552" y="3940811"/>
            <a:ext cx="2520277" cy="588962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400</a:t>
            </a:r>
            <a:r>
              <a:rPr lang="hr-HR" sz="2000" b="1">
                <a:solidFill>
                  <a:schemeClr val="bg1"/>
                </a:solidFill>
              </a:rPr>
              <a:t> Financijski rezultat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9552" y="4666299"/>
            <a:ext cx="2520275" cy="588963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500</a:t>
            </a:r>
            <a:r>
              <a:rPr lang="hr-HR" sz="2000" b="1">
                <a:solidFill>
                  <a:schemeClr val="bg1"/>
                </a:solidFill>
              </a:rPr>
              <a:t>    Proračunski podaci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39552" y="5370529"/>
            <a:ext cx="2520275" cy="771722"/>
          </a:xfrm>
          <a:prstGeom prst="round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hr-HR" sz="2000" b="1">
                <a:solidFill>
                  <a:srgbClr val="FFFF00"/>
                </a:solidFill>
              </a:rPr>
              <a:t>XX</a:t>
            </a:r>
            <a:r>
              <a:rPr lang="hr-HR"/>
              <a:t> Izvanbilančni zapisi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07904" y="980728"/>
            <a:ext cx="5152926" cy="864096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r-HR">
                <a:solidFill>
                  <a:schemeClr val="tx1"/>
                </a:solidFill>
              </a:rPr>
              <a:t>Dugotrajna imovina (građevinski objekti, vozila), nematerijalna imovina (isključivo pravo na upotrebu), zalihe itd.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07904" y="1988840"/>
            <a:ext cx="5152925" cy="927275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>
                <a:solidFill>
                  <a:schemeClr val="tx1"/>
                </a:solidFill>
              </a:rPr>
              <a:t>Institucionalna gotovina (novac u blagajni); financijska ulaganja (dionice); dospjela potraživanja 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707903" y="3071224"/>
            <a:ext cx="5152926" cy="754503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>
                <a:solidFill>
                  <a:schemeClr val="tx1"/>
                </a:solidFill>
              </a:rPr>
              <a:t>Namire s vjerovnicima o nepodmirenim dugovima; obveze prema dobavljačima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07903" y="3940811"/>
            <a:ext cx="5152926" cy="588962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>
                <a:solidFill>
                  <a:schemeClr val="tx1"/>
                </a:solidFill>
              </a:rPr>
              <a:t>Prihodi, troškovi tekuće financijske godine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07903" y="4666299"/>
            <a:ext cx="5152926" cy="588963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r-HR">
                <a:solidFill>
                  <a:schemeClr val="tx1"/>
                </a:solidFill>
              </a:rPr>
              <a:t>Proračunska sredstva; </a:t>
            </a:r>
          </a:p>
          <a:p>
            <a:pPr algn="ctr" defTabSz="800100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hr-HR">
                <a:solidFill>
                  <a:schemeClr val="tx1"/>
                </a:solidFill>
              </a:rPr>
              <a:t>ograničenja proračunskih obveza itd.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707902" y="5370528"/>
            <a:ext cx="5152927" cy="771722"/>
          </a:xfrm>
          <a:prstGeom prst="roundRect">
            <a:avLst/>
          </a:prstGeom>
          <a:solidFill>
            <a:srgbClr val="C7EA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001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hr-HR">
                <a:solidFill>
                  <a:schemeClr val="tx1"/>
                </a:solidFill>
              </a:rPr>
              <a:t>Imovina primljena za upotrebu; pohranjena imovina; muzejski predmeti itd.</a:t>
            </a:r>
          </a:p>
        </p:txBody>
      </p:sp>
      <p:cxnSp>
        <p:nvCxnSpPr>
          <p:cNvPr id="36" name="Прямая соединительная линия 35"/>
          <p:cNvCxnSpPr>
            <a:stCxn id="12" idx="3"/>
            <a:endCxn id="22" idx="1"/>
          </p:cNvCxnSpPr>
          <p:nvPr/>
        </p:nvCxnSpPr>
        <p:spPr>
          <a:xfrm>
            <a:off x="3059832" y="1412776"/>
            <a:ext cx="648072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3" idx="3"/>
            <a:endCxn id="23" idx="1"/>
          </p:cNvCxnSpPr>
          <p:nvPr/>
        </p:nvCxnSpPr>
        <p:spPr>
          <a:xfrm flipV="1">
            <a:off x="3059828" y="2452478"/>
            <a:ext cx="648076" cy="1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4" idx="3"/>
            <a:endCxn id="26" idx="1"/>
          </p:cNvCxnSpPr>
          <p:nvPr/>
        </p:nvCxnSpPr>
        <p:spPr>
          <a:xfrm>
            <a:off x="3055333" y="3448476"/>
            <a:ext cx="652570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6" idx="3"/>
            <a:endCxn id="27" idx="1"/>
          </p:cNvCxnSpPr>
          <p:nvPr/>
        </p:nvCxnSpPr>
        <p:spPr>
          <a:xfrm>
            <a:off x="3059829" y="4235292"/>
            <a:ext cx="648074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8" idx="3"/>
            <a:endCxn id="28" idx="1"/>
          </p:cNvCxnSpPr>
          <p:nvPr/>
        </p:nvCxnSpPr>
        <p:spPr>
          <a:xfrm>
            <a:off x="3059827" y="4960781"/>
            <a:ext cx="648076" cy="0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21" idx="3"/>
            <a:endCxn id="29" idx="1"/>
          </p:cNvCxnSpPr>
          <p:nvPr/>
        </p:nvCxnSpPr>
        <p:spPr>
          <a:xfrm flipV="1">
            <a:off x="3059827" y="5756389"/>
            <a:ext cx="648075" cy="1"/>
          </a:xfrm>
          <a:prstGeom prst="line">
            <a:avLst/>
          </a:prstGeom>
          <a:ln w="28575">
            <a:solidFill>
              <a:srgbClr val="24763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Номер слайда 2"/>
          <p:cNvSpPr txBox="1">
            <a:spLocks/>
          </p:cNvSpPr>
          <p:nvPr/>
        </p:nvSpPr>
        <p:spPr>
          <a:xfrm>
            <a:off x="8657728" y="6342781"/>
            <a:ext cx="40620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5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62902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888908" y="365821"/>
            <a:ext cx="7787548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Povećanje broja zrakoplova (parobroda)  </a:t>
            </a:r>
          </a:p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kao dugotrajne imovine </a:t>
            </a:r>
          </a:p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na račun proračuna!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467544" y="6093296"/>
            <a:ext cx="807781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41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898754"/>
              </p:ext>
            </p:extLst>
          </p:nvPr>
        </p:nvGraphicFramePr>
        <p:xfrm>
          <a:off x="251521" y="2589406"/>
          <a:ext cx="8568951" cy="14119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75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592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2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235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hr-HR" sz="2000" b="1" u="sng">
                          <a:latin typeface="Cambria" panose="02040503050406030204" pitchFamily="18" charset="0"/>
                        </a:rPr>
                        <a:t>BCC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    1        0         1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   1          5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mbria" panose="02040503050406030204" pitchFamily="18" charset="0"/>
                        </a:rPr>
                        <a:t>    3              1             0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83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1–17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800" u="none" strike="noStrike" cap="none" normalizeH="0" baseline="0">
                          <a:ln>
                            <a:noFill/>
                          </a:ln>
                          <a:latin typeface="Cambria" panose="02040503050406030204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6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12" name="Левая фигурная скобка 11"/>
          <p:cNvSpPr/>
          <p:nvPr/>
        </p:nvSpPr>
        <p:spPr>
          <a:xfrm rot="16200000">
            <a:off x="3694016" y="3199088"/>
            <a:ext cx="360040" cy="197199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Левая фигурная скобка 13"/>
          <p:cNvSpPr/>
          <p:nvPr/>
        </p:nvSpPr>
        <p:spPr>
          <a:xfrm rot="16200000">
            <a:off x="5377619" y="3514539"/>
            <a:ext cx="360040" cy="1341090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7344308" y="2892548"/>
            <a:ext cx="360040" cy="2592288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483768" y="3996916"/>
            <a:ext cx="0" cy="86409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839737" y="4365104"/>
            <a:ext cx="206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Dugotrajna imovina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0032" y="42930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Nekretnine</a:t>
            </a:r>
          </a:p>
          <a:p>
            <a:r>
              <a:rPr lang="hr-HR">
                <a:latin typeface="Times New Roman" panose="02020603050405020304" pitchFamily="18" charset="0"/>
              </a:rPr>
              <a:t>Vozilo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48264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Povećanje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78108" y="4861013"/>
            <a:ext cx="103429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Proračun</a:t>
            </a:r>
          </a:p>
        </p:txBody>
      </p:sp>
      <p:sp>
        <p:nvSpPr>
          <p:cNvPr id="22" name="Левая фигурная скобка 21"/>
          <p:cNvSpPr/>
          <p:nvPr/>
        </p:nvSpPr>
        <p:spPr>
          <a:xfrm rot="5400000">
            <a:off x="935596" y="1556791"/>
            <a:ext cx="360040" cy="1728192"/>
          </a:xfrm>
          <a:prstGeom prst="leftBrace">
            <a:avLst>
              <a:gd name="adj1" fmla="val 43758"/>
              <a:gd name="adj2" fmla="val 49772"/>
            </a:avLst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27584" y="1772816"/>
            <a:ext cx="54006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r>
              <a:rPr lang="hr-HR">
                <a:latin typeface="Times New Roman" panose="02020603050405020304" pitchFamily="18" charset="0"/>
              </a:rPr>
              <a:t>        Od koga i kako, u koju svrhu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115616" y="2060848"/>
            <a:ext cx="36004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8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2195736" y="149797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Proračunska klasifikacija</a:t>
            </a:r>
          </a:p>
        </p:txBody>
      </p:sp>
      <p:sp>
        <p:nvSpPr>
          <p:cNvPr id="60" name="Прямоугольник 4"/>
          <p:cNvSpPr>
            <a:spLocks noChangeArrowheads="1"/>
          </p:cNvSpPr>
          <p:nvPr/>
        </p:nvSpPr>
        <p:spPr bwMode="auto">
          <a:xfrm>
            <a:off x="1723638" y="1395037"/>
            <a:ext cx="716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sz="2400" b="1">
                <a:latin typeface="Cambria" pitchFamily="18" charset="0"/>
              </a:rPr>
              <a:t>Sastavnice kvalifikacije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39077" y="2708920"/>
            <a:ext cx="3568227" cy="1747140"/>
          </a:xfrm>
          <a:prstGeom prst="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r-HR" sz="2400"/>
              <a:t>Proračunska klasifikacija – planiranje i izvršenje proračuna</a:t>
            </a:r>
          </a:p>
          <a:p>
            <a:endParaRPr lang="en-US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395536" y="5639032"/>
            <a:ext cx="3919433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400" b="1">
                <a:latin typeface="+mn-lt"/>
              </a:rPr>
              <a:t>GGOC (GFS 2014.)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95536" y="4172887"/>
            <a:ext cx="39194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400" b="1">
                <a:latin typeface="+mn-lt"/>
              </a:rPr>
              <a:t>Proračunska klasifikacija izvora financiranja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95535" y="3242423"/>
            <a:ext cx="39194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400" b="1">
                <a:latin typeface="+mn-lt"/>
              </a:rPr>
              <a:t>Proračunska klasifikacija rashoda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5534" y="2285151"/>
            <a:ext cx="39194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sz="2400" b="1">
                <a:latin typeface="+mn-lt"/>
              </a:rPr>
              <a:t>Proračunska klasifikacija prihoda</a:t>
            </a:r>
          </a:p>
        </p:txBody>
      </p:sp>
      <p:sp>
        <p:nvSpPr>
          <p:cNvPr id="66" name="Правая фигурная скобка 65"/>
          <p:cNvSpPr/>
          <p:nvPr/>
        </p:nvSpPr>
        <p:spPr>
          <a:xfrm>
            <a:off x="4396979" y="2285151"/>
            <a:ext cx="703660" cy="3088065"/>
          </a:xfrm>
          <a:prstGeom prst="rightBrace">
            <a:avLst>
              <a:gd name="adj1" fmla="val 35353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67" name="Прямая со стрелкой 66"/>
          <p:cNvCxnSpPr>
            <a:stCxn id="62" idx="3"/>
          </p:cNvCxnSpPr>
          <p:nvPr/>
        </p:nvCxnSpPr>
        <p:spPr>
          <a:xfrm flipV="1">
            <a:off x="4314969" y="5864327"/>
            <a:ext cx="617967" cy="56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239077" y="4773051"/>
            <a:ext cx="3568227" cy="1830690"/>
          </a:xfrm>
          <a:prstGeom prst="rect">
            <a:avLst/>
          </a:prstGeom>
          <a:solidFill>
            <a:srgbClr val="2AA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20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hr-HR" sz="2400"/>
              <a:t>Ekonomska klasifikacija – Statistika državnih financija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71676" y="1916832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Picture 33" descr="C:\Users\2323\AppData\Local\Temp\networking-2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55" y="1137564"/>
            <a:ext cx="720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"/>
          <p:cNvSpPr txBox="1">
            <a:spLocks/>
          </p:cNvSpPr>
          <p:nvPr/>
        </p:nvSpPr>
        <p:spPr>
          <a:xfrm>
            <a:off x="8657728" y="6342781"/>
            <a:ext cx="48627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7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</p:spTree>
    <p:extLst>
      <p:ext uri="{BB962C8B-B14F-4D97-AF65-F5344CB8AC3E}">
        <p14:creationId xmlns:p14="http://schemas.microsoft.com/office/powerpoint/2010/main" val="11311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471887" y="188640"/>
            <a:ext cx="6480720" cy="758923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2800">
                <a:solidFill>
                  <a:srgbClr val="004821"/>
                </a:solidFill>
                <a:latin typeface="Cambria" panose="02040503050406030204" pitchFamily="18" charset="0"/>
              </a:rPr>
              <a:t>Proračunska klasifikacija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938783" y="937939"/>
            <a:ext cx="705670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1344575" y="5145831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Funkcija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420245" y="5136713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Ciljna stavka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938783" y="5762004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hr-HR" sz="2000" b="1">
                <a:solidFill>
                  <a:srgbClr val="FFFFFF"/>
                </a:solidFill>
                <a:latin typeface="Cambria" panose="02040503050406030204" pitchFamily="18" charset="0"/>
              </a:rPr>
              <a:t>Klasifikacija proračunskih rashoda</a:t>
            </a:r>
          </a:p>
        </p:txBody>
      </p:sp>
      <p:sp>
        <p:nvSpPr>
          <p:cNvPr id="52" name="AutoShape 57"/>
          <p:cNvSpPr>
            <a:spLocks/>
          </p:cNvSpPr>
          <p:nvPr/>
        </p:nvSpPr>
        <p:spPr bwMode="auto">
          <a:xfrm rot="5400000">
            <a:off x="2207944" y="4427311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6868156" y="5148808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Vrsta troškova</a:t>
            </a:r>
          </a:p>
        </p:txBody>
      </p:sp>
      <p:sp>
        <p:nvSpPr>
          <p:cNvPr id="70" name="Rectangle 42"/>
          <p:cNvSpPr>
            <a:spLocks noChangeArrowheads="1"/>
          </p:cNvSpPr>
          <p:nvPr/>
        </p:nvSpPr>
        <p:spPr bwMode="auto">
          <a:xfrm>
            <a:off x="683568" y="4494715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816916" y="5148808"/>
            <a:ext cx="8955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>
                <a:latin typeface="Cambria" panose="02040503050406030204" pitchFamily="18" charset="0"/>
              </a:rPr>
              <a:t>Voditelj </a:t>
            </a:r>
          </a:p>
        </p:txBody>
      </p:sp>
      <p:sp>
        <p:nvSpPr>
          <p:cNvPr id="77" name="AutoShape 57"/>
          <p:cNvSpPr>
            <a:spLocks/>
          </p:cNvSpPr>
          <p:nvPr/>
        </p:nvSpPr>
        <p:spPr bwMode="auto">
          <a:xfrm rot="5400000">
            <a:off x="4818259" y="3020310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10800000">
            <a:off x="1110277" y="1591724"/>
            <a:ext cx="108015" cy="2485346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8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2" name="AutoShape 57"/>
          <p:cNvSpPr>
            <a:spLocks/>
          </p:cNvSpPr>
          <p:nvPr/>
        </p:nvSpPr>
        <p:spPr bwMode="auto">
          <a:xfrm rot="5400000">
            <a:off x="1141053" y="4591586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60318" y="4293096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2" idx="2"/>
          </p:cNvCxnSpPr>
          <p:nvPr/>
        </p:nvCxnSpPr>
        <p:spPr>
          <a:xfrm>
            <a:off x="816916" y="4365104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19672" y="4365105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52" idx="2"/>
          </p:cNvCxnSpPr>
          <p:nvPr/>
        </p:nvCxnSpPr>
        <p:spPr>
          <a:xfrm flipH="1">
            <a:off x="1712500" y="4365104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43807" y="4372135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15816" y="4372135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67484" y="4005064"/>
            <a:ext cx="75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Tko?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11500" y="1210724"/>
            <a:ext cx="557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092 – Ministarstvo financija Ruske Federacije 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903569" y="4293096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40964" y="1570764"/>
            <a:ext cx="5303244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763688" y="4293096"/>
            <a:ext cx="356167" cy="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12500" y="4005064"/>
            <a:ext cx="48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01</a:t>
            </a:r>
          </a:p>
        </p:txBody>
      </p:sp>
      <p:sp>
        <p:nvSpPr>
          <p:cNvPr id="67" name="Стрелка вниз 66"/>
          <p:cNvSpPr/>
          <p:nvPr/>
        </p:nvSpPr>
        <p:spPr>
          <a:xfrm rot="10800000">
            <a:off x="1847507" y="1961056"/>
            <a:ext cx="108014" cy="2116013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1764452" y="1591724"/>
            <a:ext cx="324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Javna uprava</a:t>
            </a: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844748" y="1915602"/>
            <a:ext cx="2979652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2946610" y="4291338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3" name="Стрелка вниз 82"/>
          <p:cNvSpPr/>
          <p:nvPr/>
        </p:nvSpPr>
        <p:spPr>
          <a:xfrm rot="10800000">
            <a:off x="3090768" y="2348880"/>
            <a:ext cx="108014" cy="1872208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2987824" y="197050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Državni program </a:t>
            </a: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3090767" y="2328808"/>
            <a:ext cx="272998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491880" y="4287821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Стрелка вниз 87"/>
          <p:cNvSpPr/>
          <p:nvPr/>
        </p:nvSpPr>
        <p:spPr>
          <a:xfrm rot="10800000">
            <a:off x="3617893" y="2924944"/>
            <a:ext cx="108014" cy="1304776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3491880" y="254003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Potprogram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3563888" y="2852936"/>
            <a:ext cx="151216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1" name="Стрелка вниз 90"/>
          <p:cNvSpPr/>
          <p:nvPr/>
        </p:nvSpPr>
        <p:spPr>
          <a:xfrm rot="10800000">
            <a:off x="4265964" y="3284983"/>
            <a:ext cx="126015" cy="878805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979817" y="4289905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48744" y="2896742"/>
            <a:ext cx="2395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Nacionalni projekt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104234" y="3212976"/>
            <a:ext cx="226796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419872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853359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716016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871728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57"/>
          <p:cNvSpPr>
            <a:spLocks/>
          </p:cNvSpPr>
          <p:nvPr/>
        </p:nvSpPr>
        <p:spPr bwMode="auto">
          <a:xfrm rot="5400000">
            <a:off x="7510005" y="4366926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8213288" y="4356767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963992" y="3892403"/>
            <a:ext cx="176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U koju svrhu?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881822" y="1702256"/>
            <a:ext cx="1357934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Times New Roman" panose="02020603050405020304" pitchFamily="18" charset="0"/>
              </a:rPr>
              <a:t>410 – Proračunska ulaganja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600" dirty="0">
                <a:latin typeface="Times New Roman" panose="02020603050405020304" pitchFamily="18" charset="0"/>
              </a:rPr>
              <a:t>240 – Nabava drugih dobara, radova i usluga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6948264" y="4296611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1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79512" y="188640"/>
            <a:ext cx="8925245" cy="1656184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ru-RU" sz="2400" b="1" kern="1200" dirty="0">
                <a:solidFill>
                  <a:srgbClr val="00449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9E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hr-HR" sz="1600">
                <a:solidFill>
                  <a:srgbClr val="004821"/>
                </a:solidFill>
                <a:latin typeface="Cambria" panose="02040503050406030204" pitchFamily="18" charset="0"/>
              </a:rPr>
              <a:t>Nabava Ministarstva financija Ruske Federacije u okviru državnog programa Ruske Federacije „Financijsko upravljanje u javnom sektoru i regulacija financijskih tržišta” na račun proračunskih sredstava za ulaganja (4XX – stjecanje (izgradnja) dugotrajne imovine u obliku prijevoznog sredstva (nekretnine) – zrakoplov za vlastite potrebe  </a:t>
            </a: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1344575" y="5422502"/>
            <a:ext cx="1800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Funkcija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3420245" y="5413384"/>
            <a:ext cx="280831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Ciljna stavka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938783" y="5949280"/>
            <a:ext cx="7115175" cy="619324"/>
          </a:xfrm>
          <a:prstGeom prst="rect">
            <a:avLst/>
          </a:prstGeom>
          <a:solidFill>
            <a:srgbClr val="247632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/>
          <a:extLst/>
        </p:spPr>
        <p:txBody>
          <a:bodyPr tIns="108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4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rgbClr val="003366"/>
              </a:buClr>
              <a:buSzPct val="85000"/>
              <a:buFont typeface="Wingdings" panose="05000000000000000000" pitchFamily="2" charset="2"/>
              <a:buNone/>
            </a:pPr>
            <a:r>
              <a:rPr lang="hr-HR" sz="2000" b="1">
                <a:solidFill>
                  <a:srgbClr val="FFFFFF"/>
                </a:solidFill>
                <a:latin typeface="Cambria" panose="02040503050406030204" pitchFamily="18" charset="0"/>
              </a:rPr>
              <a:t>Klasifikacija proračunskih rashoda</a:t>
            </a:r>
          </a:p>
        </p:txBody>
      </p:sp>
      <p:sp>
        <p:nvSpPr>
          <p:cNvPr id="52" name="AutoShape 57"/>
          <p:cNvSpPr>
            <a:spLocks/>
          </p:cNvSpPr>
          <p:nvPr/>
        </p:nvSpPr>
        <p:spPr bwMode="auto">
          <a:xfrm rot="5400000">
            <a:off x="2207944" y="4703982"/>
            <a:ext cx="140419" cy="1131307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56" name="Text Box 35"/>
          <p:cNvSpPr txBox="1">
            <a:spLocks noChangeArrowheads="1"/>
          </p:cNvSpPr>
          <p:nvPr/>
        </p:nvSpPr>
        <p:spPr bwMode="auto">
          <a:xfrm>
            <a:off x="6868156" y="5425479"/>
            <a:ext cx="1371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>
                <a:latin typeface="Cambria" panose="02040503050406030204" pitchFamily="18" charset="0"/>
              </a:rPr>
              <a:t>Vrsta troškova</a:t>
            </a:r>
          </a:p>
        </p:txBody>
      </p:sp>
      <p:sp>
        <p:nvSpPr>
          <p:cNvPr id="70" name="Rectangle 42"/>
          <p:cNvSpPr>
            <a:spLocks noChangeArrowheads="1"/>
          </p:cNvSpPr>
          <p:nvPr/>
        </p:nvSpPr>
        <p:spPr bwMode="auto">
          <a:xfrm>
            <a:off x="683568" y="4771386"/>
            <a:ext cx="76817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hr-HR"/>
              <a:t> </a:t>
            </a:r>
            <a:r>
              <a:rPr lang="hr-HR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2   3   4   5   6   7   8   9   10   11   12   13   14   15   16   17   18   19   20</a:t>
            </a: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816916" y="5425479"/>
            <a:ext cx="89558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400" b="1" dirty="0">
                <a:latin typeface="Cambria" panose="02040503050406030204" pitchFamily="18" charset="0"/>
              </a:rPr>
              <a:t>Voditelj </a:t>
            </a:r>
          </a:p>
        </p:txBody>
      </p:sp>
      <p:sp>
        <p:nvSpPr>
          <p:cNvPr id="77" name="AutoShape 57"/>
          <p:cNvSpPr>
            <a:spLocks/>
          </p:cNvSpPr>
          <p:nvPr/>
        </p:nvSpPr>
        <p:spPr bwMode="auto">
          <a:xfrm rot="5400000">
            <a:off x="4818259" y="3296981"/>
            <a:ext cx="147451" cy="3952340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 rot="10800000">
            <a:off x="1110276" y="2084419"/>
            <a:ext cx="133301" cy="2208677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Номер слайда 2"/>
          <p:cNvSpPr txBox="1">
            <a:spLocks/>
          </p:cNvSpPr>
          <p:nvPr/>
        </p:nvSpPr>
        <p:spPr>
          <a:xfrm>
            <a:off x="8545362" y="6307071"/>
            <a:ext cx="491133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defRPr/>
            </a:pPr>
            <a:fld id="{5F91366C-C707-45FC-9663-1DE7BB98C4B2}" type="slidenum">
              <a:rPr lang="ru-RU" smtClean="0">
                <a:solidFill>
                  <a:srgbClr val="DEAA46"/>
                </a:solidFill>
                <a:latin typeface="DINPro-Light"/>
              </a:rPr>
              <a:pPr algn="r" defTabSz="457200">
                <a:defRPr/>
              </a:pPr>
              <a:t>9</a:t>
            </a:fld>
            <a:endParaRPr lang="ru-RU" smtClean="0">
              <a:solidFill>
                <a:srgbClr val="DEAA46"/>
              </a:solidFill>
              <a:latin typeface="DINPro-Light"/>
            </a:endParaRPr>
          </a:p>
        </p:txBody>
      </p:sp>
      <p:sp>
        <p:nvSpPr>
          <p:cNvPr id="42" name="AutoShape 57"/>
          <p:cNvSpPr>
            <a:spLocks/>
          </p:cNvSpPr>
          <p:nvPr/>
        </p:nvSpPr>
        <p:spPr bwMode="auto">
          <a:xfrm rot="5400000">
            <a:off x="1141053" y="4868257"/>
            <a:ext cx="154481" cy="802756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860318" y="4569767"/>
            <a:ext cx="1920862" cy="0"/>
          </a:xfrm>
          <a:prstGeom prst="straightConnector1">
            <a:avLst/>
          </a:prstGeom>
          <a:ln>
            <a:solidFill>
              <a:srgbClr val="3E8A3A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2" idx="2"/>
          </p:cNvCxnSpPr>
          <p:nvPr/>
        </p:nvCxnSpPr>
        <p:spPr>
          <a:xfrm>
            <a:off x="816916" y="4641775"/>
            <a:ext cx="0" cy="55062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19672" y="4641776"/>
            <a:ext cx="0" cy="550619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52" idx="2"/>
          </p:cNvCxnSpPr>
          <p:nvPr/>
        </p:nvCxnSpPr>
        <p:spPr>
          <a:xfrm flipH="1">
            <a:off x="1712500" y="4641775"/>
            <a:ext cx="4" cy="557651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43807" y="4648806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2915816" y="4648806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67484" y="4281735"/>
            <a:ext cx="75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Tko?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11500" y="1703419"/>
            <a:ext cx="5576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092 – Ministarstvo financija Ruske Federacije 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903569" y="4569767"/>
            <a:ext cx="568318" cy="703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1140964" y="2063459"/>
            <a:ext cx="5303244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763688" y="4569767"/>
            <a:ext cx="356167" cy="1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1712500" y="4281735"/>
            <a:ext cx="486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01</a:t>
            </a:r>
          </a:p>
        </p:txBody>
      </p:sp>
      <p:sp>
        <p:nvSpPr>
          <p:cNvPr id="67" name="Стрелка вниз 66"/>
          <p:cNvSpPr/>
          <p:nvPr/>
        </p:nvSpPr>
        <p:spPr>
          <a:xfrm rot="10800000">
            <a:off x="1847506" y="2453750"/>
            <a:ext cx="108015" cy="1839345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1764452" y="2084419"/>
            <a:ext cx="324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Javna uprava</a:t>
            </a: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844748" y="2408297"/>
            <a:ext cx="2979652" cy="1102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2946610" y="4568009"/>
            <a:ext cx="432048" cy="3517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3" name="Стрелка вниз 82"/>
          <p:cNvSpPr/>
          <p:nvPr/>
        </p:nvSpPr>
        <p:spPr>
          <a:xfrm rot="10800000">
            <a:off x="3090768" y="2841574"/>
            <a:ext cx="108014" cy="1451521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2987824" y="246319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Državni program </a:t>
            </a: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3090767" y="2821503"/>
            <a:ext cx="2729982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3491880" y="4564492"/>
            <a:ext cx="360040" cy="3518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88" name="Стрелка вниз 87"/>
          <p:cNvSpPr/>
          <p:nvPr/>
        </p:nvSpPr>
        <p:spPr>
          <a:xfrm rot="10800000">
            <a:off x="3617893" y="3417639"/>
            <a:ext cx="108014" cy="875457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TextBox 88"/>
          <p:cNvSpPr txBox="1"/>
          <p:nvPr/>
        </p:nvSpPr>
        <p:spPr>
          <a:xfrm>
            <a:off x="3491880" y="303272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Potprogram</a:t>
            </a: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3563888" y="3345631"/>
            <a:ext cx="151216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1" name="Стрелка вниз 90"/>
          <p:cNvSpPr/>
          <p:nvPr/>
        </p:nvSpPr>
        <p:spPr>
          <a:xfrm rot="10800000">
            <a:off x="4265963" y="3777677"/>
            <a:ext cx="126015" cy="515419"/>
          </a:xfrm>
          <a:prstGeom prst="downArrow">
            <a:avLst/>
          </a:prstGeom>
          <a:gradFill>
            <a:gsLst>
              <a:gs pos="0">
                <a:srgbClr val="336600"/>
              </a:gs>
              <a:gs pos="100000">
                <a:srgbClr val="4AA05A"/>
              </a:gs>
            </a:gsLst>
          </a:gra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979817" y="4566576"/>
            <a:ext cx="68030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48744" y="3389437"/>
            <a:ext cx="2395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Nacionalni projekt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>
            <a:off x="4104234" y="3705671"/>
            <a:ext cx="2267966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3419872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3853359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716016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6871728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AutoShape 57"/>
          <p:cNvSpPr>
            <a:spLocks/>
          </p:cNvSpPr>
          <p:nvPr/>
        </p:nvSpPr>
        <p:spPr bwMode="auto">
          <a:xfrm rot="5400000">
            <a:off x="7510005" y="4643597"/>
            <a:ext cx="141539" cy="1265024"/>
          </a:xfrm>
          <a:prstGeom prst="rightBrace">
            <a:avLst>
              <a:gd name="adj1" fmla="val 31053"/>
              <a:gd name="adj2" fmla="val 50000"/>
            </a:avLst>
          </a:prstGeom>
          <a:noFill/>
          <a:ln w="38100">
            <a:solidFill>
              <a:srgbClr val="2476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latin typeface="Cambria" panose="02040503050406030204" pitchFamily="18" charset="0"/>
            </a:endParaRPr>
          </a:p>
        </p:txBody>
      </p:sp>
      <p:cxnSp>
        <p:nvCxnSpPr>
          <p:cNvPr id="100" name="Прямая соединительная линия 99"/>
          <p:cNvCxnSpPr/>
          <p:nvPr/>
        </p:nvCxnSpPr>
        <p:spPr>
          <a:xfrm>
            <a:off x="8213288" y="4633438"/>
            <a:ext cx="0" cy="557650"/>
          </a:xfrm>
          <a:prstGeom prst="line">
            <a:avLst/>
          </a:prstGeom>
          <a:ln w="25400">
            <a:solidFill>
              <a:srgbClr val="3E8A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963992" y="4169074"/>
            <a:ext cx="1768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Times New Roman" panose="02020603050405020304" pitchFamily="18" charset="0"/>
              </a:rPr>
              <a:t>U koju svrhu?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881822" y="2251898"/>
            <a:ext cx="135793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Times New Roman" panose="02020603050405020304" pitchFamily="18" charset="0"/>
              </a:rPr>
              <a:t>410 – Proračunska ulaganja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1600" dirty="0">
                <a:latin typeface="Times New Roman" panose="02020603050405020304" pitchFamily="18" charset="0"/>
              </a:rPr>
              <a:t>240 – Nabava drugih dobara i usluga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6948264" y="4573282"/>
            <a:ext cx="1105694" cy="351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6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756</Words>
  <Application>Microsoft Office PowerPoint</Application>
  <PresentationFormat>On-screen Show (4:3)</PresentationFormat>
  <Paragraphs>235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КУЛИЕВ АЗРЕТ ПАХВАТДИНОВИЧ</dc:creator>
  <cp:lastModifiedBy>Željka</cp:lastModifiedBy>
  <cp:revision>25</cp:revision>
  <dcterms:created xsi:type="dcterms:W3CDTF">2019-10-24T09:01:48Z</dcterms:created>
  <dcterms:modified xsi:type="dcterms:W3CDTF">2019-11-21T09:10:28Z</dcterms:modified>
</cp:coreProperties>
</file>