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58" r:id="rId3"/>
    <p:sldId id="259" r:id="rId4"/>
    <p:sldId id="260" r:id="rId5"/>
    <p:sldId id="262" r:id="rId6"/>
    <p:sldId id="264" r:id="rId7"/>
    <p:sldId id="265" r:id="rId8"/>
    <p:sldId id="267" r:id="rId9"/>
    <p:sldId id="269" r:id="rId10"/>
    <p:sldId id="268" r:id="rId11"/>
    <p:sldId id="271" r:id="rId12"/>
    <p:sldId id="273"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E8A3A"/>
    <a:srgbClr val="50BB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8" d="100"/>
          <a:sy n="58" d="100"/>
        </p:scale>
        <p:origin x="968"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497767-ADA5-46A7-9F99-214DCB225BB1}" type="datetimeFigureOut">
              <a:rPr lang="ru-RU" smtClean="0"/>
              <a:t>30.10.2019</a:t>
            </a:fld>
            <a:endParaRPr lang="en-US"/>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BBF079-9EEB-475F-8506-C7255EEB5D55}" type="slidenum">
              <a:rPr lang="ru-RU" smtClean="0"/>
              <a:t>‹#›</a:t>
            </a:fld>
            <a:endParaRPr lang="en-US"/>
          </a:p>
        </p:txBody>
      </p:sp>
    </p:spTree>
    <p:extLst>
      <p:ext uri="{BB962C8B-B14F-4D97-AF65-F5344CB8AC3E}">
        <p14:creationId xmlns:p14="http://schemas.microsoft.com/office/powerpoint/2010/main" val="25302628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Образ слайда 1"/>
          <p:cNvSpPr>
            <a:spLocks noGrp="1" noRot="1" noChangeAspect="1" noTextEdit="1"/>
          </p:cNvSpPr>
          <p:nvPr>
            <p:ph type="sldImg"/>
          </p:nvPr>
        </p:nvSpPr>
        <p:spPr bwMode="auto">
          <a:xfrm>
            <a:off x="3033713" y="44450"/>
            <a:ext cx="3943350" cy="29575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Заметки 2"/>
          <p:cNvSpPr>
            <a:spLocks noGrp="1"/>
          </p:cNvSpPr>
          <p:nvPr>
            <p:ph type="body" idx="1"/>
          </p:nvPr>
        </p:nvSpPr>
        <p:spPr>
          <a:xfrm>
            <a:off x="152301" y="3037360"/>
            <a:ext cx="9742874" cy="322437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indent="287032" algn="just">
              <a:spcAft>
                <a:spcPts val="300"/>
              </a:spcAft>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037185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6CFB8BF8-D2CE-4665-B7BB-D68E06C6EC78}" type="datetimeFigureOut">
              <a:rPr lang="ru-RU" smtClean="0"/>
              <a:t>30.10.2019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CAE17B5-D6A9-41FE-A665-0C54E511D3DE}" type="slidenum">
              <a:rPr lang="ru-RU" smtClean="0"/>
              <a:t>‹#›</a:t>
            </a:fld>
            <a:endParaRPr lang="ru-RU"/>
          </a:p>
        </p:txBody>
      </p:sp>
    </p:spTree>
    <p:extLst>
      <p:ext uri="{BB962C8B-B14F-4D97-AF65-F5344CB8AC3E}">
        <p14:creationId xmlns:p14="http://schemas.microsoft.com/office/powerpoint/2010/main" val="41821016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CFB8BF8-D2CE-4665-B7BB-D68E06C6EC78}" type="datetimeFigureOut">
              <a:rPr lang="ru-RU" smtClean="0"/>
              <a:t>30.10.2019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CAE17B5-D6A9-41FE-A665-0C54E511D3DE}" type="slidenum">
              <a:rPr lang="ru-RU" smtClean="0"/>
              <a:t>‹#›</a:t>
            </a:fld>
            <a:endParaRPr lang="ru-RU"/>
          </a:p>
        </p:txBody>
      </p:sp>
    </p:spTree>
    <p:extLst>
      <p:ext uri="{BB962C8B-B14F-4D97-AF65-F5344CB8AC3E}">
        <p14:creationId xmlns:p14="http://schemas.microsoft.com/office/powerpoint/2010/main" val="3519120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CFB8BF8-D2CE-4665-B7BB-D68E06C6EC78}" type="datetimeFigureOut">
              <a:rPr lang="ru-RU" smtClean="0"/>
              <a:t>30.10.2019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CAE17B5-D6A9-41FE-A665-0C54E511D3DE}" type="slidenum">
              <a:rPr lang="ru-RU" smtClean="0"/>
              <a:t>‹#›</a:t>
            </a:fld>
            <a:endParaRPr lang="ru-RU"/>
          </a:p>
        </p:txBody>
      </p:sp>
    </p:spTree>
    <p:extLst>
      <p:ext uri="{BB962C8B-B14F-4D97-AF65-F5344CB8AC3E}">
        <p14:creationId xmlns:p14="http://schemas.microsoft.com/office/powerpoint/2010/main" val="4188041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CFB8BF8-D2CE-4665-B7BB-D68E06C6EC78}" type="datetimeFigureOut">
              <a:rPr lang="ru-RU" smtClean="0"/>
              <a:t>30.10.2019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CAE17B5-D6A9-41FE-A665-0C54E511D3DE}" type="slidenum">
              <a:rPr lang="ru-RU" smtClean="0"/>
              <a:t>‹#›</a:t>
            </a:fld>
            <a:endParaRPr lang="ru-RU"/>
          </a:p>
        </p:txBody>
      </p:sp>
    </p:spTree>
    <p:extLst>
      <p:ext uri="{BB962C8B-B14F-4D97-AF65-F5344CB8AC3E}">
        <p14:creationId xmlns:p14="http://schemas.microsoft.com/office/powerpoint/2010/main" val="3545408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6CFB8BF8-D2CE-4665-B7BB-D68E06C6EC78}" type="datetimeFigureOut">
              <a:rPr lang="ru-RU" smtClean="0"/>
              <a:t>30.10.2019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CAE17B5-D6A9-41FE-A665-0C54E511D3DE}" type="slidenum">
              <a:rPr lang="ru-RU" smtClean="0"/>
              <a:t>‹#›</a:t>
            </a:fld>
            <a:endParaRPr lang="ru-RU"/>
          </a:p>
        </p:txBody>
      </p:sp>
    </p:spTree>
    <p:extLst>
      <p:ext uri="{BB962C8B-B14F-4D97-AF65-F5344CB8AC3E}">
        <p14:creationId xmlns:p14="http://schemas.microsoft.com/office/powerpoint/2010/main" val="1263972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6CFB8BF8-D2CE-4665-B7BB-D68E06C6EC78}" type="datetimeFigureOut">
              <a:rPr lang="ru-RU" smtClean="0"/>
              <a:t>30.10.2019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CAE17B5-D6A9-41FE-A665-0C54E511D3DE}" type="slidenum">
              <a:rPr lang="ru-RU" smtClean="0"/>
              <a:t>‹#›</a:t>
            </a:fld>
            <a:endParaRPr lang="ru-RU"/>
          </a:p>
        </p:txBody>
      </p:sp>
    </p:spTree>
    <p:extLst>
      <p:ext uri="{BB962C8B-B14F-4D97-AF65-F5344CB8AC3E}">
        <p14:creationId xmlns:p14="http://schemas.microsoft.com/office/powerpoint/2010/main" val="3919031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6CFB8BF8-D2CE-4665-B7BB-D68E06C6EC78}" type="datetimeFigureOut">
              <a:rPr lang="ru-RU" smtClean="0"/>
              <a:t>30.10.2019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CAE17B5-D6A9-41FE-A665-0C54E511D3DE}" type="slidenum">
              <a:rPr lang="ru-RU" smtClean="0"/>
              <a:t>‹#›</a:t>
            </a:fld>
            <a:endParaRPr lang="ru-RU"/>
          </a:p>
        </p:txBody>
      </p:sp>
    </p:spTree>
    <p:extLst>
      <p:ext uri="{BB962C8B-B14F-4D97-AF65-F5344CB8AC3E}">
        <p14:creationId xmlns:p14="http://schemas.microsoft.com/office/powerpoint/2010/main" val="676503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6CFB8BF8-D2CE-4665-B7BB-D68E06C6EC78}" type="datetimeFigureOut">
              <a:rPr lang="ru-RU" smtClean="0"/>
              <a:t>30.10.2019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CAE17B5-D6A9-41FE-A665-0C54E511D3DE}" type="slidenum">
              <a:rPr lang="ru-RU" smtClean="0"/>
              <a:t>‹#›</a:t>
            </a:fld>
            <a:endParaRPr lang="ru-RU"/>
          </a:p>
        </p:txBody>
      </p:sp>
    </p:spTree>
    <p:extLst>
      <p:ext uri="{BB962C8B-B14F-4D97-AF65-F5344CB8AC3E}">
        <p14:creationId xmlns:p14="http://schemas.microsoft.com/office/powerpoint/2010/main" val="3840334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CFB8BF8-D2CE-4665-B7BB-D68E06C6EC78}" type="datetimeFigureOut">
              <a:rPr lang="ru-RU" smtClean="0"/>
              <a:t>30.10.2019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CAE17B5-D6A9-41FE-A665-0C54E511D3DE}" type="slidenum">
              <a:rPr lang="ru-RU" smtClean="0"/>
              <a:t>‹#›</a:t>
            </a:fld>
            <a:endParaRPr lang="ru-RU"/>
          </a:p>
        </p:txBody>
      </p:sp>
    </p:spTree>
    <p:extLst>
      <p:ext uri="{BB962C8B-B14F-4D97-AF65-F5344CB8AC3E}">
        <p14:creationId xmlns:p14="http://schemas.microsoft.com/office/powerpoint/2010/main" val="3546864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CFB8BF8-D2CE-4665-B7BB-D68E06C6EC78}" type="datetimeFigureOut">
              <a:rPr lang="ru-RU" smtClean="0"/>
              <a:t>30.10.2019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CAE17B5-D6A9-41FE-A665-0C54E511D3DE}" type="slidenum">
              <a:rPr lang="ru-RU" smtClean="0"/>
              <a:t>‹#›</a:t>
            </a:fld>
            <a:endParaRPr lang="ru-RU"/>
          </a:p>
        </p:txBody>
      </p:sp>
    </p:spTree>
    <p:extLst>
      <p:ext uri="{BB962C8B-B14F-4D97-AF65-F5344CB8AC3E}">
        <p14:creationId xmlns:p14="http://schemas.microsoft.com/office/powerpoint/2010/main" val="2043614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CFB8BF8-D2CE-4665-B7BB-D68E06C6EC78}" type="datetimeFigureOut">
              <a:rPr lang="ru-RU" smtClean="0"/>
              <a:t>30.10.2019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CAE17B5-D6A9-41FE-A665-0C54E511D3DE}" type="slidenum">
              <a:rPr lang="ru-RU" smtClean="0"/>
              <a:t>‹#›</a:t>
            </a:fld>
            <a:endParaRPr lang="ru-RU"/>
          </a:p>
        </p:txBody>
      </p:sp>
    </p:spTree>
    <p:extLst>
      <p:ext uri="{BB962C8B-B14F-4D97-AF65-F5344CB8AC3E}">
        <p14:creationId xmlns:p14="http://schemas.microsoft.com/office/powerpoint/2010/main" val="3642800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FB8BF8-D2CE-4665-B7BB-D68E06C6EC78}" type="datetimeFigureOut">
              <a:rPr lang="ru-RU" smtClean="0"/>
              <a:t>30.10.2019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AE17B5-D6A9-41FE-A665-0C54E511D3DE}" type="slidenum">
              <a:rPr lang="ru-RU" smtClean="0"/>
              <a:t>‹#›</a:t>
            </a:fld>
            <a:endParaRPr lang="ru-RU"/>
          </a:p>
        </p:txBody>
      </p:sp>
    </p:spTree>
    <p:extLst>
      <p:ext uri="{BB962C8B-B14F-4D97-AF65-F5344CB8AC3E}">
        <p14:creationId xmlns:p14="http://schemas.microsoft.com/office/powerpoint/2010/main" val="39515631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Прямоугольник 8"/>
          <p:cNvSpPr/>
          <p:nvPr/>
        </p:nvSpPr>
        <p:spPr>
          <a:xfrm>
            <a:off x="0" y="5774339"/>
            <a:ext cx="9144000" cy="108366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79" y="0"/>
            <a:ext cx="9132641" cy="6858000"/>
          </a:xfrm>
          <a:prstGeom prst="rect">
            <a:avLst/>
          </a:prstGeom>
        </p:spPr>
      </p:pic>
      <p:sp>
        <p:nvSpPr>
          <p:cNvPr id="2" name="TextBox 1"/>
          <p:cNvSpPr txBox="1"/>
          <p:nvPr/>
        </p:nvSpPr>
        <p:spPr>
          <a:xfrm>
            <a:off x="962525" y="3861048"/>
            <a:ext cx="7344816" cy="954107"/>
          </a:xfrm>
          <a:prstGeom prst="rect">
            <a:avLst/>
          </a:prstGeom>
        </p:spPr>
        <p:txBody>
          <a:bodyPr anchor="ctr"/>
          <a:lstStyle>
            <a:defPPr>
              <a:defRPr lang="ru-RU"/>
            </a:defPPr>
            <a:lvl1pPr algn="ctr" eaLnBrk="0" fontAlgn="base" hangingPunct="0">
              <a:spcBef>
                <a:spcPct val="0"/>
              </a:spcBef>
              <a:spcAft>
                <a:spcPct val="0"/>
              </a:spcAft>
              <a:defRPr sz="2800" b="1">
                <a:solidFill>
                  <a:srgbClr val="004821"/>
                </a:solidFill>
                <a:latin typeface="Cambria" panose="02040503050406030204" pitchFamily="18" charset="0"/>
                <a:cs typeface="Arial" charset="0"/>
              </a:defRPr>
            </a:lvl1pPr>
            <a:lvl2pPr eaLnBrk="0" fontAlgn="base" hangingPunct="0">
              <a:spcBef>
                <a:spcPct val="0"/>
              </a:spcBef>
              <a:spcAft>
                <a:spcPct val="0"/>
              </a:spcAft>
              <a:defRPr sz="2400" b="1">
                <a:solidFill>
                  <a:srgbClr val="00449E"/>
                </a:solidFill>
                <a:latin typeface="Calibri" pitchFamily="34" charset="0"/>
              </a:defRPr>
            </a:lvl2pPr>
            <a:lvl3pPr eaLnBrk="0" fontAlgn="base" hangingPunct="0">
              <a:spcBef>
                <a:spcPct val="0"/>
              </a:spcBef>
              <a:spcAft>
                <a:spcPct val="0"/>
              </a:spcAft>
              <a:defRPr sz="2400" b="1">
                <a:solidFill>
                  <a:srgbClr val="00449E"/>
                </a:solidFill>
                <a:latin typeface="Calibri" pitchFamily="34" charset="0"/>
              </a:defRPr>
            </a:lvl3pPr>
            <a:lvl4pPr eaLnBrk="0" fontAlgn="base" hangingPunct="0">
              <a:spcBef>
                <a:spcPct val="0"/>
              </a:spcBef>
              <a:spcAft>
                <a:spcPct val="0"/>
              </a:spcAft>
              <a:defRPr sz="2400" b="1">
                <a:solidFill>
                  <a:srgbClr val="00449E"/>
                </a:solidFill>
                <a:latin typeface="Calibri" pitchFamily="34" charset="0"/>
              </a:defRPr>
            </a:lvl4pPr>
            <a:lvl5pPr eaLnBrk="0" fontAlgn="base" hangingPunct="0">
              <a:spcBef>
                <a:spcPct val="0"/>
              </a:spcBef>
              <a:spcAft>
                <a:spcPct val="0"/>
              </a:spcAft>
              <a:defRPr sz="2400" b="1">
                <a:solidFill>
                  <a:srgbClr val="00449E"/>
                </a:solidFill>
                <a:latin typeface="Calibri" pitchFamily="34" charset="0"/>
              </a:defRPr>
            </a:lvl5pPr>
            <a:lvl6pPr marL="457200" fontAlgn="base">
              <a:spcBef>
                <a:spcPct val="0"/>
              </a:spcBef>
              <a:spcAft>
                <a:spcPct val="0"/>
              </a:spcAft>
              <a:defRPr sz="2400" b="1">
                <a:solidFill>
                  <a:srgbClr val="00449E"/>
                </a:solidFill>
                <a:latin typeface="Calibri" pitchFamily="34" charset="0"/>
              </a:defRPr>
            </a:lvl6pPr>
            <a:lvl7pPr marL="914400" fontAlgn="base">
              <a:spcBef>
                <a:spcPct val="0"/>
              </a:spcBef>
              <a:spcAft>
                <a:spcPct val="0"/>
              </a:spcAft>
              <a:defRPr sz="2400" b="1">
                <a:solidFill>
                  <a:srgbClr val="00449E"/>
                </a:solidFill>
                <a:latin typeface="Calibri" pitchFamily="34" charset="0"/>
              </a:defRPr>
            </a:lvl7pPr>
            <a:lvl8pPr marL="1371600" fontAlgn="base">
              <a:spcBef>
                <a:spcPct val="0"/>
              </a:spcBef>
              <a:spcAft>
                <a:spcPct val="0"/>
              </a:spcAft>
              <a:defRPr sz="2400" b="1">
                <a:solidFill>
                  <a:srgbClr val="00449E"/>
                </a:solidFill>
                <a:latin typeface="Calibri" pitchFamily="34" charset="0"/>
              </a:defRPr>
            </a:lvl8pPr>
            <a:lvl9pPr marL="1828800" fontAlgn="base">
              <a:spcBef>
                <a:spcPct val="0"/>
              </a:spcBef>
              <a:spcAft>
                <a:spcPct val="0"/>
              </a:spcAft>
              <a:defRPr sz="2400" b="1">
                <a:solidFill>
                  <a:srgbClr val="00449E"/>
                </a:solidFill>
                <a:latin typeface="Calibri" pitchFamily="34" charset="0"/>
              </a:defRPr>
            </a:lvl9pPr>
          </a:lstStyle>
          <a:p>
            <a:r>
              <a:rPr lang="en-US" smtClean="0"/>
              <a:t>Unified Chart of Accounts </a:t>
            </a:r>
          </a:p>
          <a:p>
            <a:r>
              <a:rPr lang="en-US" smtClean="0"/>
              <a:t>of the Russian Federation</a:t>
            </a:r>
          </a:p>
        </p:txBody>
      </p:sp>
      <p:sp useBgFill="1">
        <p:nvSpPr>
          <p:cNvPr id="8" name="Прямоугольник 7"/>
          <p:cNvSpPr/>
          <p:nvPr/>
        </p:nvSpPr>
        <p:spPr>
          <a:xfrm>
            <a:off x="143931" y="220206"/>
            <a:ext cx="4491002" cy="108366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 name="TextBox 2"/>
          <p:cNvSpPr txBox="1"/>
          <p:nvPr/>
        </p:nvSpPr>
        <p:spPr>
          <a:xfrm>
            <a:off x="5220072" y="5427801"/>
            <a:ext cx="3705614" cy="1169551"/>
          </a:xfrm>
          <a:prstGeom prst="rect">
            <a:avLst/>
          </a:prstGeom>
          <a:noFill/>
        </p:spPr>
        <p:txBody>
          <a:bodyPr wrap="square" rtlCol="0">
            <a:spAutoFit/>
          </a:bodyPr>
          <a:lstStyle/>
          <a:p>
            <a:pPr algn="r"/>
            <a:r>
              <a:rPr lang="en-US" sz="1400" dirty="0" smtClean="0">
                <a:latin typeface="Cambria" panose="02040503050406030204" pitchFamily="18" charset="0"/>
              </a:rPr>
              <a:t>Deputy Director of the Department for Budget Methodology and Financial Reporting in the Public Sector of the Ministry of Finance of Russia</a:t>
            </a:r>
          </a:p>
          <a:p>
            <a:pPr algn="r"/>
            <a:r>
              <a:rPr lang="en-US" sz="1400" dirty="0">
                <a:latin typeface="Cambria" panose="02040503050406030204" pitchFamily="18" charset="0"/>
              </a:rPr>
              <a:t>S.V. Sivets</a:t>
            </a:r>
          </a:p>
        </p:txBody>
      </p:sp>
    </p:spTree>
    <p:extLst>
      <p:ext uri="{BB962C8B-B14F-4D97-AF65-F5344CB8AC3E}">
        <p14:creationId xmlns:p14="http://schemas.microsoft.com/office/powerpoint/2010/main" val="1932781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7"/>
          <p:cNvSpPr txBox="1">
            <a:spLocks noChangeArrowheads="1"/>
          </p:cNvSpPr>
          <p:nvPr/>
        </p:nvSpPr>
        <p:spPr bwMode="auto">
          <a:xfrm>
            <a:off x="1376241" y="2409527"/>
            <a:ext cx="1800200" cy="307777"/>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9525">
                <a:solidFill>
                  <a:srgbClr val="CCFF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ru-RU" sz="1400" b="1" dirty="0" smtClean="0">
                <a:latin typeface="Cambria" panose="02040503050406030204" pitchFamily="18" charset="0"/>
              </a:rPr>
              <a:t>Function</a:t>
            </a:r>
            <a:endParaRPr lang="en-US" altLang="ru-RU" sz="1400" b="1" dirty="0">
              <a:effectLst/>
              <a:latin typeface="Cambria" panose="02040503050406030204" pitchFamily="18" charset="0"/>
            </a:endParaRPr>
          </a:p>
        </p:txBody>
      </p:sp>
      <p:sp>
        <p:nvSpPr>
          <p:cNvPr id="4" name="Text Box 38"/>
          <p:cNvSpPr txBox="1">
            <a:spLocks noChangeArrowheads="1"/>
          </p:cNvSpPr>
          <p:nvPr/>
        </p:nvSpPr>
        <p:spPr bwMode="auto">
          <a:xfrm>
            <a:off x="3451911" y="2400409"/>
            <a:ext cx="2808311" cy="307777"/>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9525">
                <a:solidFill>
                  <a:srgbClr val="CCFF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ru-RU" sz="1400" b="1" dirty="0" smtClean="0">
                <a:effectLst/>
                <a:latin typeface="Cambria" panose="02040503050406030204" pitchFamily="18" charset="0"/>
              </a:rPr>
              <a:t>Target item</a:t>
            </a:r>
            <a:endParaRPr lang="en-US" altLang="ru-RU" sz="1400" b="1" dirty="0">
              <a:effectLst/>
              <a:latin typeface="Cambria" panose="02040503050406030204" pitchFamily="18" charset="0"/>
            </a:endParaRPr>
          </a:p>
        </p:txBody>
      </p:sp>
      <p:sp>
        <p:nvSpPr>
          <p:cNvPr id="5" name="AutoShape 57"/>
          <p:cNvSpPr>
            <a:spLocks/>
          </p:cNvSpPr>
          <p:nvPr/>
        </p:nvSpPr>
        <p:spPr bwMode="auto">
          <a:xfrm rot="5400000">
            <a:off x="2239610" y="1691007"/>
            <a:ext cx="140419" cy="1131307"/>
          </a:xfrm>
          <a:prstGeom prst="rightBrace">
            <a:avLst>
              <a:gd name="adj1" fmla="val 31053"/>
              <a:gd name="adj2" fmla="val 50000"/>
            </a:avLst>
          </a:prstGeom>
          <a:noFill/>
          <a:ln w="38100">
            <a:solidFill>
              <a:srgbClr val="24763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latin typeface="Cambria" panose="02040503050406030204" pitchFamily="18" charset="0"/>
            </a:endParaRPr>
          </a:p>
        </p:txBody>
      </p:sp>
      <p:sp>
        <p:nvSpPr>
          <p:cNvPr id="6" name="Text Box 35"/>
          <p:cNvSpPr txBox="1">
            <a:spLocks noChangeArrowheads="1"/>
          </p:cNvSpPr>
          <p:nvPr/>
        </p:nvSpPr>
        <p:spPr bwMode="auto">
          <a:xfrm>
            <a:off x="6899822" y="2412504"/>
            <a:ext cx="1371600" cy="304800"/>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9525">
                <a:solidFill>
                  <a:srgbClr val="CCFF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ru-RU" sz="1400" b="1" dirty="0" smtClean="0">
                <a:latin typeface="Cambria" panose="02040503050406030204" pitchFamily="18" charset="0"/>
              </a:rPr>
              <a:t>Type of expenses</a:t>
            </a:r>
            <a:endParaRPr lang="en-US" altLang="ru-RU" sz="1400" b="1" dirty="0">
              <a:latin typeface="Cambria" panose="02040503050406030204" pitchFamily="18" charset="0"/>
            </a:endParaRPr>
          </a:p>
        </p:txBody>
      </p:sp>
      <p:sp>
        <p:nvSpPr>
          <p:cNvPr id="7" name="Rectangle 42"/>
          <p:cNvSpPr>
            <a:spLocks noChangeArrowheads="1"/>
          </p:cNvSpPr>
          <p:nvPr/>
        </p:nvSpPr>
        <p:spPr bwMode="auto">
          <a:xfrm>
            <a:off x="715234" y="1758411"/>
            <a:ext cx="768179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mtClean="0"/>
              <a:t> </a:t>
            </a:r>
            <a:r>
              <a:rPr lang="en-US" altLang="ru-RU" sz="2000" b="1" dirty="0" smtClean="0">
                <a:effectLst>
                  <a:outerShdw blurRad="38100" dist="38100" dir="2700000" algn="tl">
                    <a:srgbClr val="000000"/>
                  </a:outerShdw>
                </a:effectLst>
              </a:rPr>
              <a:t>1</a:t>
            </a:r>
            <a:r>
              <a:rPr lang="en-US" smtClean="0"/>
              <a:t> </a:t>
            </a:r>
            <a:r>
              <a:rPr lang="en-US" altLang="ru-RU" sz="2000" b="1" dirty="0" smtClean="0">
                <a:effectLst>
                  <a:outerShdw blurRad="38100" dist="38100" dir="2700000" algn="tl">
                    <a:srgbClr val="000000"/>
                  </a:outerShdw>
                </a:effectLst>
              </a:rPr>
              <a:t>  2   3   4   5   6   7   8   9   10   11   12   13   14   15   16   17   18   19   20</a:t>
            </a:r>
            <a:endParaRPr lang="en-US" altLang="ru-RU" sz="2000" b="1" dirty="0">
              <a:effectLst>
                <a:outerShdw blurRad="38100" dist="38100" dir="2700000" algn="tl">
                  <a:srgbClr val="000000"/>
                </a:outerShdw>
              </a:effectLst>
            </a:endParaRPr>
          </a:p>
        </p:txBody>
      </p:sp>
      <p:sp>
        <p:nvSpPr>
          <p:cNvPr id="8" name="Text Box 31"/>
          <p:cNvSpPr txBox="1">
            <a:spLocks noChangeArrowheads="1"/>
          </p:cNvSpPr>
          <p:nvPr/>
        </p:nvSpPr>
        <p:spPr bwMode="auto">
          <a:xfrm>
            <a:off x="848582" y="2412504"/>
            <a:ext cx="707679" cy="307777"/>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9525">
                <a:solidFill>
                  <a:srgbClr val="CCFF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ru-RU" sz="1400" b="1" dirty="0" smtClean="0">
                <a:effectLst/>
                <a:latin typeface="Cambria" panose="02040503050406030204" pitchFamily="18" charset="0"/>
              </a:rPr>
              <a:t>Head </a:t>
            </a:r>
            <a:endParaRPr lang="en-US" altLang="ru-RU" sz="1400" b="1" dirty="0">
              <a:effectLst/>
              <a:latin typeface="Cambria" panose="02040503050406030204" pitchFamily="18" charset="0"/>
            </a:endParaRPr>
          </a:p>
        </p:txBody>
      </p:sp>
      <p:sp>
        <p:nvSpPr>
          <p:cNvPr id="9" name="AutoShape 57"/>
          <p:cNvSpPr>
            <a:spLocks/>
          </p:cNvSpPr>
          <p:nvPr/>
        </p:nvSpPr>
        <p:spPr bwMode="auto">
          <a:xfrm rot="5400000">
            <a:off x="4849925" y="284006"/>
            <a:ext cx="147451" cy="3952340"/>
          </a:xfrm>
          <a:prstGeom prst="rightBrace">
            <a:avLst>
              <a:gd name="adj1" fmla="val 31053"/>
              <a:gd name="adj2" fmla="val 50000"/>
            </a:avLst>
          </a:prstGeom>
          <a:noFill/>
          <a:ln w="38100">
            <a:solidFill>
              <a:srgbClr val="24763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latin typeface="Cambria" panose="02040503050406030204" pitchFamily="18" charset="0"/>
            </a:endParaRPr>
          </a:p>
        </p:txBody>
      </p:sp>
      <p:sp>
        <p:nvSpPr>
          <p:cNvPr id="10" name="AutoShape 57"/>
          <p:cNvSpPr>
            <a:spLocks/>
          </p:cNvSpPr>
          <p:nvPr/>
        </p:nvSpPr>
        <p:spPr bwMode="auto">
          <a:xfrm rot="5400000">
            <a:off x="1172719" y="1855282"/>
            <a:ext cx="154481" cy="802756"/>
          </a:xfrm>
          <a:prstGeom prst="rightBrace">
            <a:avLst>
              <a:gd name="adj1" fmla="val 31053"/>
              <a:gd name="adj2" fmla="val 50000"/>
            </a:avLst>
          </a:prstGeom>
          <a:noFill/>
          <a:ln w="38100">
            <a:solidFill>
              <a:srgbClr val="24763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latin typeface="Cambria" panose="02040503050406030204" pitchFamily="18" charset="0"/>
            </a:endParaRPr>
          </a:p>
        </p:txBody>
      </p:sp>
      <p:cxnSp>
        <p:nvCxnSpPr>
          <p:cNvPr id="11" name="Прямая со стрелкой 10"/>
          <p:cNvCxnSpPr/>
          <p:nvPr/>
        </p:nvCxnSpPr>
        <p:spPr>
          <a:xfrm>
            <a:off x="4891984" y="1556792"/>
            <a:ext cx="1920862" cy="0"/>
          </a:xfrm>
          <a:prstGeom prst="straightConnector1">
            <a:avLst/>
          </a:prstGeom>
          <a:ln>
            <a:solidFill>
              <a:srgbClr val="3E8A3A"/>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p:cNvCxnSpPr>
            <a:endCxn id="10" idx="2"/>
          </p:cNvCxnSpPr>
          <p:nvPr/>
        </p:nvCxnSpPr>
        <p:spPr>
          <a:xfrm>
            <a:off x="848582" y="1628800"/>
            <a:ext cx="0" cy="550620"/>
          </a:xfrm>
          <a:prstGeom prst="line">
            <a:avLst/>
          </a:prstGeom>
          <a:ln w="25400">
            <a:solidFill>
              <a:srgbClr val="3E8A3A"/>
            </a:solidFill>
          </a:ln>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1651338" y="1628801"/>
            <a:ext cx="0" cy="550619"/>
          </a:xfrm>
          <a:prstGeom prst="line">
            <a:avLst/>
          </a:prstGeom>
          <a:ln w="25400">
            <a:solidFill>
              <a:srgbClr val="3E8A3A"/>
            </a:solidFill>
          </a:ln>
        </p:spPr>
        <p:style>
          <a:lnRef idx="1">
            <a:schemeClr val="accent1"/>
          </a:lnRef>
          <a:fillRef idx="0">
            <a:schemeClr val="accent1"/>
          </a:fillRef>
          <a:effectRef idx="0">
            <a:schemeClr val="accent1"/>
          </a:effectRef>
          <a:fontRef idx="minor">
            <a:schemeClr val="tx1"/>
          </a:fontRef>
        </p:style>
      </p:cxnSp>
      <p:cxnSp>
        <p:nvCxnSpPr>
          <p:cNvPr id="14" name="Прямая соединительная линия 13"/>
          <p:cNvCxnSpPr>
            <a:endCxn id="5" idx="2"/>
          </p:cNvCxnSpPr>
          <p:nvPr/>
        </p:nvCxnSpPr>
        <p:spPr>
          <a:xfrm flipH="1">
            <a:off x="1744166" y="1628800"/>
            <a:ext cx="4" cy="557651"/>
          </a:xfrm>
          <a:prstGeom prst="line">
            <a:avLst/>
          </a:prstGeom>
          <a:ln w="25400">
            <a:solidFill>
              <a:srgbClr val="3E8A3A"/>
            </a:solidFill>
          </a:ln>
        </p:spPr>
        <p:style>
          <a:lnRef idx="1">
            <a:schemeClr val="accent1"/>
          </a:lnRef>
          <a:fillRef idx="0">
            <a:schemeClr val="accent1"/>
          </a:fillRef>
          <a:effectRef idx="0">
            <a:schemeClr val="accent1"/>
          </a:effectRef>
          <a:fontRef idx="minor">
            <a:schemeClr val="tx1"/>
          </a:fontRef>
        </p:style>
      </p:cxnSp>
      <p:cxnSp>
        <p:nvCxnSpPr>
          <p:cNvPr id="15" name="Прямая соединительная линия 14"/>
          <p:cNvCxnSpPr/>
          <p:nvPr/>
        </p:nvCxnSpPr>
        <p:spPr>
          <a:xfrm>
            <a:off x="2875473" y="1635831"/>
            <a:ext cx="0" cy="557650"/>
          </a:xfrm>
          <a:prstGeom prst="line">
            <a:avLst/>
          </a:prstGeom>
          <a:ln w="25400">
            <a:solidFill>
              <a:srgbClr val="3E8A3A"/>
            </a:solidFill>
          </a:ln>
        </p:spPr>
        <p:style>
          <a:lnRef idx="1">
            <a:schemeClr val="accent1"/>
          </a:lnRef>
          <a:fillRef idx="0">
            <a:schemeClr val="accent1"/>
          </a:fillRef>
          <a:effectRef idx="0">
            <a:schemeClr val="accent1"/>
          </a:effectRef>
          <a:fontRef idx="minor">
            <a:schemeClr val="tx1"/>
          </a:fontRef>
        </p:style>
      </p:cxnSp>
      <p:cxnSp>
        <p:nvCxnSpPr>
          <p:cNvPr id="16" name="Прямая соединительная линия 15"/>
          <p:cNvCxnSpPr/>
          <p:nvPr/>
        </p:nvCxnSpPr>
        <p:spPr>
          <a:xfrm>
            <a:off x="2947482" y="1635831"/>
            <a:ext cx="0" cy="557650"/>
          </a:xfrm>
          <a:prstGeom prst="line">
            <a:avLst/>
          </a:prstGeom>
          <a:ln w="25400">
            <a:solidFill>
              <a:srgbClr val="3E8A3A"/>
            </a:solidFill>
          </a:ln>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flipV="1">
            <a:off x="935235" y="1556792"/>
            <a:ext cx="568318" cy="7031"/>
          </a:xfrm>
          <a:prstGeom prst="line">
            <a:avLst/>
          </a:prstGeom>
          <a:ln w="19050">
            <a:solidFill>
              <a:schemeClr val="accent3">
                <a:lumMod val="75000"/>
              </a:schemeClr>
            </a:solidFill>
          </a:ln>
        </p:spPr>
        <p:style>
          <a:lnRef idx="1">
            <a:schemeClr val="accent3"/>
          </a:lnRef>
          <a:fillRef idx="0">
            <a:schemeClr val="accent3"/>
          </a:fillRef>
          <a:effectRef idx="0">
            <a:schemeClr val="accent3"/>
          </a:effectRef>
          <a:fontRef idx="minor">
            <a:schemeClr val="tx1"/>
          </a:fontRef>
        </p:style>
      </p:cxnSp>
      <p:cxnSp>
        <p:nvCxnSpPr>
          <p:cNvPr id="18" name="Прямая соединительная линия 17"/>
          <p:cNvCxnSpPr/>
          <p:nvPr/>
        </p:nvCxnSpPr>
        <p:spPr>
          <a:xfrm>
            <a:off x="1795354" y="1556792"/>
            <a:ext cx="976446" cy="9292"/>
          </a:xfrm>
          <a:prstGeom prst="line">
            <a:avLst/>
          </a:prstGeom>
          <a:ln w="19050">
            <a:solidFill>
              <a:schemeClr val="accent3">
                <a:lumMod val="75000"/>
              </a:schemeClr>
            </a:solidFill>
          </a:ln>
        </p:spPr>
        <p:style>
          <a:lnRef idx="1">
            <a:schemeClr val="accent3"/>
          </a:lnRef>
          <a:fillRef idx="0">
            <a:schemeClr val="accent3"/>
          </a:fillRef>
          <a:effectRef idx="0">
            <a:schemeClr val="accent3"/>
          </a:effectRef>
          <a:fontRef idx="minor">
            <a:schemeClr val="tx1"/>
          </a:fontRef>
        </p:style>
      </p:cxnSp>
      <p:cxnSp>
        <p:nvCxnSpPr>
          <p:cNvPr id="19" name="Прямая соединительная линия 18"/>
          <p:cNvCxnSpPr/>
          <p:nvPr/>
        </p:nvCxnSpPr>
        <p:spPr>
          <a:xfrm flipV="1">
            <a:off x="2978276" y="1555034"/>
            <a:ext cx="432048" cy="3517"/>
          </a:xfrm>
          <a:prstGeom prst="line">
            <a:avLst/>
          </a:prstGeom>
          <a:ln w="19050">
            <a:solidFill>
              <a:schemeClr val="accent3">
                <a:lumMod val="75000"/>
              </a:schemeClr>
            </a:solidFill>
          </a:ln>
        </p:spPr>
        <p:style>
          <a:lnRef idx="1">
            <a:schemeClr val="accent3"/>
          </a:lnRef>
          <a:fillRef idx="0">
            <a:schemeClr val="accent3"/>
          </a:fillRef>
          <a:effectRef idx="0">
            <a:schemeClr val="accent3"/>
          </a:effectRef>
          <a:fontRef idx="minor">
            <a:schemeClr val="tx1"/>
          </a:fontRef>
        </p:style>
      </p:cxnSp>
      <p:cxnSp>
        <p:nvCxnSpPr>
          <p:cNvPr id="20" name="Прямая соединительная линия 19"/>
          <p:cNvCxnSpPr/>
          <p:nvPr/>
        </p:nvCxnSpPr>
        <p:spPr>
          <a:xfrm flipV="1">
            <a:off x="3523546" y="1551517"/>
            <a:ext cx="360040" cy="3518"/>
          </a:xfrm>
          <a:prstGeom prst="line">
            <a:avLst/>
          </a:prstGeom>
          <a:ln w="19050">
            <a:solidFill>
              <a:schemeClr val="accent3">
                <a:lumMod val="75000"/>
              </a:schemeClr>
            </a:solidFill>
          </a:ln>
        </p:spPr>
        <p:style>
          <a:lnRef idx="1">
            <a:schemeClr val="accent3"/>
          </a:lnRef>
          <a:fillRef idx="0">
            <a:schemeClr val="accent3"/>
          </a:fillRef>
          <a:effectRef idx="0">
            <a:schemeClr val="accent3"/>
          </a:effectRef>
          <a:fontRef idx="minor">
            <a:schemeClr val="tx1"/>
          </a:fontRef>
        </p:style>
      </p:cxnSp>
      <p:cxnSp>
        <p:nvCxnSpPr>
          <p:cNvPr id="21" name="Прямая соединительная линия 20"/>
          <p:cNvCxnSpPr/>
          <p:nvPr/>
        </p:nvCxnSpPr>
        <p:spPr>
          <a:xfrm>
            <a:off x="4011483" y="1553601"/>
            <a:ext cx="680307" cy="0"/>
          </a:xfrm>
          <a:prstGeom prst="line">
            <a:avLst/>
          </a:prstGeom>
          <a:ln w="19050">
            <a:solidFill>
              <a:schemeClr val="accent3">
                <a:lumMod val="75000"/>
              </a:schemeClr>
            </a:solidFill>
          </a:ln>
        </p:spPr>
        <p:style>
          <a:lnRef idx="1">
            <a:schemeClr val="accent3"/>
          </a:lnRef>
          <a:fillRef idx="0">
            <a:schemeClr val="accent3"/>
          </a:fillRef>
          <a:effectRef idx="0">
            <a:schemeClr val="accent3"/>
          </a:effectRef>
          <a:fontRef idx="minor">
            <a:schemeClr val="tx1"/>
          </a:fontRef>
        </p:style>
      </p:cxnSp>
      <p:cxnSp>
        <p:nvCxnSpPr>
          <p:cNvPr id="22" name="Прямая соединительная линия 21"/>
          <p:cNvCxnSpPr/>
          <p:nvPr/>
        </p:nvCxnSpPr>
        <p:spPr>
          <a:xfrm>
            <a:off x="3451538" y="1620463"/>
            <a:ext cx="0" cy="557650"/>
          </a:xfrm>
          <a:prstGeom prst="line">
            <a:avLst/>
          </a:prstGeom>
          <a:ln w="25400">
            <a:solidFill>
              <a:srgbClr val="3E8A3A"/>
            </a:solidFill>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a:off x="3885025" y="1620463"/>
            <a:ext cx="0" cy="557650"/>
          </a:xfrm>
          <a:prstGeom prst="line">
            <a:avLst/>
          </a:prstGeom>
          <a:ln w="25400">
            <a:solidFill>
              <a:srgbClr val="3E8A3A"/>
            </a:solidFill>
          </a:ln>
        </p:spPr>
        <p:style>
          <a:lnRef idx="1">
            <a:schemeClr val="accent1"/>
          </a:lnRef>
          <a:fillRef idx="0">
            <a:schemeClr val="accent1"/>
          </a:fillRef>
          <a:effectRef idx="0">
            <a:schemeClr val="accent1"/>
          </a:effectRef>
          <a:fontRef idx="minor">
            <a:schemeClr val="tx1"/>
          </a:fontRef>
        </p:style>
      </p:cxnSp>
      <p:cxnSp>
        <p:nvCxnSpPr>
          <p:cNvPr id="24" name="Прямая соединительная линия 23"/>
          <p:cNvCxnSpPr/>
          <p:nvPr/>
        </p:nvCxnSpPr>
        <p:spPr>
          <a:xfrm>
            <a:off x="4747682" y="1620463"/>
            <a:ext cx="0" cy="557650"/>
          </a:xfrm>
          <a:prstGeom prst="line">
            <a:avLst/>
          </a:prstGeom>
          <a:ln w="25400">
            <a:solidFill>
              <a:srgbClr val="3E8A3A"/>
            </a:solidFill>
          </a:ln>
        </p:spPr>
        <p:style>
          <a:lnRef idx="1">
            <a:schemeClr val="accent1"/>
          </a:lnRef>
          <a:fillRef idx="0">
            <a:schemeClr val="accent1"/>
          </a:fillRef>
          <a:effectRef idx="0">
            <a:schemeClr val="accent1"/>
          </a:effectRef>
          <a:fontRef idx="minor">
            <a:schemeClr val="tx1"/>
          </a:fontRef>
        </p:style>
      </p:cxnSp>
      <p:cxnSp>
        <p:nvCxnSpPr>
          <p:cNvPr id="25" name="Прямая соединительная линия 24"/>
          <p:cNvCxnSpPr/>
          <p:nvPr/>
        </p:nvCxnSpPr>
        <p:spPr>
          <a:xfrm>
            <a:off x="6903394" y="1620463"/>
            <a:ext cx="0" cy="557650"/>
          </a:xfrm>
          <a:prstGeom prst="line">
            <a:avLst/>
          </a:prstGeom>
          <a:ln w="25400">
            <a:solidFill>
              <a:srgbClr val="3E8A3A"/>
            </a:solidFill>
          </a:ln>
        </p:spPr>
        <p:style>
          <a:lnRef idx="1">
            <a:schemeClr val="accent1"/>
          </a:lnRef>
          <a:fillRef idx="0">
            <a:schemeClr val="accent1"/>
          </a:fillRef>
          <a:effectRef idx="0">
            <a:schemeClr val="accent1"/>
          </a:effectRef>
          <a:fontRef idx="minor">
            <a:schemeClr val="tx1"/>
          </a:fontRef>
        </p:style>
      </p:cxnSp>
      <p:sp>
        <p:nvSpPr>
          <p:cNvPr id="26" name="AutoShape 57"/>
          <p:cNvSpPr>
            <a:spLocks/>
          </p:cNvSpPr>
          <p:nvPr/>
        </p:nvSpPr>
        <p:spPr bwMode="auto">
          <a:xfrm rot="5400000">
            <a:off x="7541671" y="1630622"/>
            <a:ext cx="141539" cy="1265024"/>
          </a:xfrm>
          <a:prstGeom prst="rightBrace">
            <a:avLst>
              <a:gd name="adj1" fmla="val 31053"/>
              <a:gd name="adj2" fmla="val 50000"/>
            </a:avLst>
          </a:prstGeom>
          <a:noFill/>
          <a:ln w="38100">
            <a:solidFill>
              <a:srgbClr val="24763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latin typeface="Cambria" panose="02040503050406030204" pitchFamily="18" charset="0"/>
            </a:endParaRPr>
          </a:p>
        </p:txBody>
      </p:sp>
      <p:cxnSp>
        <p:nvCxnSpPr>
          <p:cNvPr id="27" name="Прямая соединительная линия 26"/>
          <p:cNvCxnSpPr/>
          <p:nvPr/>
        </p:nvCxnSpPr>
        <p:spPr>
          <a:xfrm>
            <a:off x="8244954" y="1620463"/>
            <a:ext cx="0" cy="557650"/>
          </a:xfrm>
          <a:prstGeom prst="line">
            <a:avLst/>
          </a:prstGeom>
          <a:ln w="25400">
            <a:solidFill>
              <a:srgbClr val="3E8A3A"/>
            </a:solidFill>
          </a:ln>
        </p:spPr>
        <p:style>
          <a:lnRef idx="1">
            <a:schemeClr val="accent1"/>
          </a:lnRef>
          <a:fillRef idx="0">
            <a:schemeClr val="accent1"/>
          </a:fillRef>
          <a:effectRef idx="0">
            <a:schemeClr val="accent1"/>
          </a:effectRef>
          <a:fontRef idx="minor">
            <a:schemeClr val="tx1"/>
          </a:fontRef>
        </p:style>
      </p:cxnSp>
      <p:cxnSp>
        <p:nvCxnSpPr>
          <p:cNvPr id="28" name="Прямая соединительная линия 27"/>
          <p:cNvCxnSpPr/>
          <p:nvPr/>
        </p:nvCxnSpPr>
        <p:spPr>
          <a:xfrm>
            <a:off x="6979930" y="1560307"/>
            <a:ext cx="1105694" cy="3516"/>
          </a:xfrm>
          <a:prstGeom prst="line">
            <a:avLst/>
          </a:prstGeom>
          <a:ln w="19050">
            <a:solidFill>
              <a:schemeClr val="accent3">
                <a:lumMod val="75000"/>
              </a:schemeClr>
            </a:solidFill>
          </a:ln>
        </p:spPr>
        <p:style>
          <a:lnRef idx="1">
            <a:schemeClr val="accent3"/>
          </a:lnRef>
          <a:fillRef idx="0">
            <a:schemeClr val="accent3"/>
          </a:fillRef>
          <a:effectRef idx="0">
            <a:schemeClr val="accent3"/>
          </a:effectRef>
          <a:fontRef idx="minor">
            <a:schemeClr val="tx1"/>
          </a:fontRef>
        </p:style>
      </p:cxnSp>
      <p:sp>
        <p:nvSpPr>
          <p:cNvPr id="30" name="Text Box 44"/>
          <p:cNvSpPr txBox="1">
            <a:spLocks noChangeArrowheads="1"/>
          </p:cNvSpPr>
          <p:nvPr/>
        </p:nvSpPr>
        <p:spPr bwMode="auto">
          <a:xfrm>
            <a:off x="998541" y="2924944"/>
            <a:ext cx="7115175" cy="619324"/>
          </a:xfrm>
          <a:prstGeom prst="rect">
            <a:avLst/>
          </a:prstGeom>
          <a:solidFill>
            <a:srgbClr val="247632"/>
          </a:solidFill>
          <a:ln w="9525" algn="ctr">
            <a:solidFill>
              <a:srgbClr val="808080"/>
            </a:solidFill>
            <a:miter lim="800000"/>
            <a:headEnd/>
            <a:tailEnd/>
          </a:ln>
          <a:effectLst/>
          <a:extLst/>
        </p:spPr>
        <p:txBody>
          <a:bodyPr tIns="10800" rIns="72000" anchor="ctr"/>
          <a:lstStyle>
            <a:lvl1pPr>
              <a:defRPr>
                <a:solidFill>
                  <a:schemeClr val="tx1"/>
                </a:solidFill>
                <a:latin typeface="Arial" panose="020B0604020202020204" pitchFamily="34" charset="0"/>
              </a:defRPr>
            </a:lvl1pPr>
            <a:lvl2pPr marL="534988">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a:buClr>
                <a:srgbClr val="003366"/>
              </a:buClr>
              <a:buSzPct val="85000"/>
              <a:buFont typeface="Wingdings" panose="05000000000000000000" pitchFamily="2" charset="2"/>
              <a:buNone/>
            </a:pPr>
            <a:r>
              <a:rPr lang="en-US" altLang="ru-RU" sz="2000" b="1" dirty="0">
                <a:solidFill>
                  <a:srgbClr val="FFFFFF"/>
                </a:solidFill>
                <a:latin typeface="Cambria" panose="02040503050406030204" pitchFamily="18" charset="0"/>
              </a:rPr>
              <a:t>Classification of budget expenses</a:t>
            </a:r>
          </a:p>
        </p:txBody>
      </p:sp>
      <p:sp>
        <p:nvSpPr>
          <p:cNvPr id="31" name="TextBox 30"/>
          <p:cNvSpPr txBox="1"/>
          <p:nvPr/>
        </p:nvSpPr>
        <p:spPr>
          <a:xfrm>
            <a:off x="848580" y="1196752"/>
            <a:ext cx="802757" cy="369332"/>
          </a:xfrm>
          <a:prstGeom prst="rect">
            <a:avLst/>
          </a:prstGeom>
          <a:noFill/>
        </p:spPr>
        <p:txBody>
          <a:bodyPr wrap="square" rtlCol="0">
            <a:spAutoFit/>
          </a:bodyPr>
          <a:lstStyle/>
          <a:p>
            <a:r>
              <a:rPr lang="en-US" b="1" dirty="0" smtClean="0">
                <a:solidFill>
                  <a:srgbClr val="FF0000"/>
                </a:solidFill>
                <a:latin typeface="Times New Roman" panose="02020603050405020304" pitchFamily="18" charset="0"/>
              </a:rPr>
              <a:t>0  9  2</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32" name="TextBox 31"/>
          <p:cNvSpPr txBox="1"/>
          <p:nvPr/>
        </p:nvSpPr>
        <p:spPr>
          <a:xfrm>
            <a:off x="1691680" y="1187460"/>
            <a:ext cx="1296142" cy="369332"/>
          </a:xfrm>
          <a:prstGeom prst="rect">
            <a:avLst/>
          </a:prstGeom>
          <a:noFill/>
        </p:spPr>
        <p:txBody>
          <a:bodyPr wrap="square" rtlCol="0">
            <a:spAutoFit/>
          </a:bodyPr>
          <a:lstStyle/>
          <a:p>
            <a:r>
              <a:rPr lang="en-US" b="1" dirty="0" smtClean="0">
                <a:solidFill>
                  <a:srgbClr val="FF0000"/>
                </a:solidFill>
                <a:latin typeface="Times New Roman" panose="02020603050405020304" pitchFamily="18" charset="0"/>
              </a:rPr>
              <a:t>0  1    1   3</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34" name="TextBox 33"/>
          <p:cNvSpPr txBox="1"/>
          <p:nvPr/>
        </p:nvSpPr>
        <p:spPr>
          <a:xfrm>
            <a:off x="2947480" y="1164486"/>
            <a:ext cx="576065" cy="369332"/>
          </a:xfrm>
          <a:prstGeom prst="rect">
            <a:avLst/>
          </a:prstGeom>
          <a:noFill/>
        </p:spPr>
        <p:txBody>
          <a:bodyPr wrap="square" rtlCol="0">
            <a:spAutoFit/>
          </a:bodyPr>
          <a:lstStyle/>
          <a:p>
            <a:r>
              <a:rPr lang="en-US" b="1" dirty="0" smtClean="0">
                <a:solidFill>
                  <a:srgbClr val="FF0000"/>
                </a:solidFill>
                <a:latin typeface="Times New Roman" panose="02020603050405020304" pitchFamily="18" charset="0"/>
              </a:rPr>
              <a:t>3  9</a:t>
            </a:r>
          </a:p>
        </p:txBody>
      </p:sp>
      <p:sp>
        <p:nvSpPr>
          <p:cNvPr id="35" name="TextBox 34"/>
          <p:cNvSpPr txBox="1"/>
          <p:nvPr/>
        </p:nvSpPr>
        <p:spPr>
          <a:xfrm>
            <a:off x="3493457" y="1181223"/>
            <a:ext cx="576065" cy="369332"/>
          </a:xfrm>
          <a:prstGeom prst="rect">
            <a:avLst/>
          </a:prstGeom>
          <a:noFill/>
        </p:spPr>
        <p:txBody>
          <a:bodyPr wrap="square" rtlCol="0">
            <a:spAutoFit/>
          </a:bodyPr>
          <a:lstStyle/>
          <a:p>
            <a:r>
              <a:rPr lang="en-US" b="1" dirty="0" smtClean="0">
                <a:solidFill>
                  <a:srgbClr val="FF0000"/>
                </a:solidFill>
                <a:latin typeface="Times New Roman" panose="02020603050405020304" pitchFamily="18" charset="0"/>
              </a:rPr>
              <a:t>Х</a:t>
            </a:r>
          </a:p>
        </p:txBody>
      </p:sp>
      <p:sp>
        <p:nvSpPr>
          <p:cNvPr id="36" name="TextBox 35"/>
          <p:cNvSpPr txBox="1"/>
          <p:nvPr/>
        </p:nvSpPr>
        <p:spPr>
          <a:xfrm>
            <a:off x="4011483" y="1164486"/>
            <a:ext cx="736199" cy="369332"/>
          </a:xfrm>
          <a:prstGeom prst="rect">
            <a:avLst/>
          </a:prstGeom>
          <a:noFill/>
        </p:spPr>
        <p:txBody>
          <a:bodyPr wrap="square" rtlCol="0">
            <a:spAutoFit/>
          </a:bodyPr>
          <a:lstStyle/>
          <a:p>
            <a:r>
              <a:rPr lang="en-US" b="1" dirty="0" smtClean="0">
                <a:solidFill>
                  <a:srgbClr val="FF0000"/>
                </a:solidFill>
                <a:latin typeface="Times New Roman" panose="02020603050405020304" pitchFamily="18" charset="0"/>
              </a:rPr>
              <a:t>Х   Х</a:t>
            </a:r>
            <a:endParaRPr lang="en-US" b="1" dirty="0" smtClean="0">
              <a:solidFill>
                <a:srgbClr val="FF0000"/>
              </a:solidFill>
              <a:latin typeface="Times New Roman" panose="02020603050405020304" pitchFamily="18" charset="0"/>
              <a:cs typeface="Times New Roman" panose="02020603050405020304" pitchFamily="18" charset="0"/>
            </a:endParaRPr>
          </a:p>
        </p:txBody>
      </p:sp>
      <p:sp>
        <p:nvSpPr>
          <p:cNvPr id="37" name="TextBox 36"/>
          <p:cNvSpPr txBox="1"/>
          <p:nvPr/>
        </p:nvSpPr>
        <p:spPr>
          <a:xfrm>
            <a:off x="4747682" y="1187460"/>
            <a:ext cx="2232246" cy="369332"/>
          </a:xfrm>
          <a:prstGeom prst="rect">
            <a:avLst/>
          </a:prstGeom>
          <a:noFill/>
        </p:spPr>
        <p:txBody>
          <a:bodyPr wrap="square" rtlCol="0">
            <a:spAutoFit/>
          </a:bodyPr>
          <a:lstStyle/>
          <a:p>
            <a:r>
              <a:rPr lang="en-US" b="1" dirty="0" smtClean="0">
                <a:solidFill>
                  <a:srgbClr val="FF0000"/>
                </a:solidFill>
                <a:latin typeface="Times New Roman" panose="02020603050405020304" pitchFamily="18" charset="0"/>
              </a:rPr>
              <a:t>Х     Х</a:t>
            </a:r>
            <a:r>
              <a:rPr lang="en-US" smtClean="0"/>
              <a:t>     </a:t>
            </a:r>
            <a:r>
              <a:rPr lang="en-US" b="1" dirty="0" smtClean="0">
                <a:solidFill>
                  <a:srgbClr val="FF0000"/>
                </a:solidFill>
                <a:latin typeface="Times New Roman" panose="02020603050405020304" pitchFamily="18" charset="0"/>
              </a:rPr>
              <a:t>Х</a:t>
            </a:r>
            <a:r>
              <a:rPr lang="en-US" smtClean="0"/>
              <a:t>     </a:t>
            </a:r>
            <a:r>
              <a:rPr lang="en-US" b="1" dirty="0" smtClean="0">
                <a:solidFill>
                  <a:srgbClr val="FF0000"/>
                </a:solidFill>
                <a:latin typeface="Times New Roman" panose="02020603050405020304" pitchFamily="18" charset="0"/>
              </a:rPr>
              <a:t>Х</a:t>
            </a:r>
            <a:r>
              <a:rPr lang="en-US" smtClean="0"/>
              <a:t>     </a:t>
            </a:r>
            <a:r>
              <a:rPr lang="en-US" b="1" dirty="0" smtClean="0">
                <a:solidFill>
                  <a:srgbClr val="FF0000"/>
                </a:solidFill>
                <a:latin typeface="Times New Roman" panose="02020603050405020304" pitchFamily="18" charset="0"/>
              </a:rPr>
              <a:t>Х</a:t>
            </a:r>
            <a:endParaRPr lang="en-US" b="1" dirty="0" smtClean="0">
              <a:solidFill>
                <a:srgbClr val="FF0000"/>
              </a:solidFill>
              <a:latin typeface="Times New Roman" panose="02020603050405020304" pitchFamily="18" charset="0"/>
              <a:cs typeface="Times New Roman" panose="02020603050405020304" pitchFamily="18" charset="0"/>
            </a:endParaRPr>
          </a:p>
        </p:txBody>
      </p:sp>
      <p:sp>
        <p:nvSpPr>
          <p:cNvPr id="38" name="TextBox 37"/>
          <p:cNvSpPr txBox="1"/>
          <p:nvPr/>
        </p:nvSpPr>
        <p:spPr>
          <a:xfrm>
            <a:off x="6979927" y="1164486"/>
            <a:ext cx="1291495" cy="369332"/>
          </a:xfrm>
          <a:prstGeom prst="rect">
            <a:avLst/>
          </a:prstGeom>
          <a:noFill/>
        </p:spPr>
        <p:txBody>
          <a:bodyPr wrap="square" rtlCol="0">
            <a:spAutoFit/>
          </a:bodyPr>
          <a:lstStyle/>
          <a:p>
            <a:r>
              <a:rPr lang="en-US" b="1" dirty="0" smtClean="0">
                <a:solidFill>
                  <a:srgbClr val="FF0000"/>
                </a:solidFill>
                <a:latin typeface="Times New Roman" panose="02020603050405020304" pitchFamily="18" charset="0"/>
              </a:rPr>
              <a:t>4     1     Х</a:t>
            </a:r>
          </a:p>
        </p:txBody>
      </p:sp>
      <p:graphicFrame>
        <p:nvGraphicFramePr>
          <p:cNvPr id="39" name="Group 44"/>
          <p:cNvGraphicFramePr>
            <a:graphicFrameLocks noGrp="1"/>
          </p:cNvGraphicFramePr>
          <p:nvPr>
            <p:extLst>
              <p:ext uri="{D42A27DB-BD31-4B8C-83A1-F6EECF244321}">
                <p14:modId xmlns:p14="http://schemas.microsoft.com/office/powerpoint/2010/main" val="645572540"/>
              </p:ext>
            </p:extLst>
          </p:nvPr>
        </p:nvGraphicFramePr>
        <p:xfrm>
          <a:off x="271653" y="4653136"/>
          <a:ext cx="8568951" cy="1184630"/>
        </p:xfrm>
        <a:graphic>
          <a:graphicData uri="http://schemas.openxmlformats.org/drawingml/2006/table">
            <a:tbl>
              <a:tblPr>
                <a:tableStyleId>{0505E3EF-67EA-436B-97B2-0124C06EBD24}</a:tableStyleId>
              </a:tblPr>
              <a:tblGrid>
                <a:gridCol w="1758188">
                  <a:extLst>
                    <a:ext uri="{9D8B030D-6E8A-4147-A177-3AD203B41FA5}">
                      <a16:colId xmlns:a16="http://schemas.microsoft.com/office/drawing/2014/main" val="20000"/>
                    </a:ext>
                  </a:extLst>
                </a:gridCol>
                <a:gridCol w="878968">
                  <a:extLst>
                    <a:ext uri="{9D8B030D-6E8A-4147-A177-3AD203B41FA5}">
                      <a16:colId xmlns:a16="http://schemas.microsoft.com/office/drawing/2014/main" val="20001"/>
                    </a:ext>
                  </a:extLst>
                </a:gridCol>
                <a:gridCol w="659226">
                  <a:extLst>
                    <a:ext uri="{9D8B030D-6E8A-4147-A177-3AD203B41FA5}">
                      <a16:colId xmlns:a16="http://schemas.microsoft.com/office/drawing/2014/main" val="20002"/>
                    </a:ext>
                  </a:extLst>
                </a:gridCol>
                <a:gridCol w="592049">
                  <a:extLst>
                    <a:ext uri="{9D8B030D-6E8A-4147-A177-3AD203B41FA5}">
                      <a16:colId xmlns:a16="http://schemas.microsoft.com/office/drawing/2014/main" val="20003"/>
                    </a:ext>
                  </a:extLst>
                </a:gridCol>
                <a:gridCol w="720080">
                  <a:extLst>
                    <a:ext uri="{9D8B030D-6E8A-4147-A177-3AD203B41FA5}">
                      <a16:colId xmlns:a16="http://schemas.microsoft.com/office/drawing/2014/main" val="20004"/>
                    </a:ext>
                  </a:extLst>
                </a:gridCol>
                <a:gridCol w="720080">
                  <a:extLst>
                    <a:ext uri="{9D8B030D-6E8A-4147-A177-3AD203B41FA5}">
                      <a16:colId xmlns:a16="http://schemas.microsoft.com/office/drawing/2014/main" val="20005"/>
                    </a:ext>
                  </a:extLst>
                </a:gridCol>
                <a:gridCol w="648072">
                  <a:extLst>
                    <a:ext uri="{9D8B030D-6E8A-4147-A177-3AD203B41FA5}">
                      <a16:colId xmlns:a16="http://schemas.microsoft.com/office/drawing/2014/main" val="20006"/>
                    </a:ext>
                  </a:extLst>
                </a:gridCol>
                <a:gridCol w="792088">
                  <a:extLst>
                    <a:ext uri="{9D8B030D-6E8A-4147-A177-3AD203B41FA5}">
                      <a16:colId xmlns:a16="http://schemas.microsoft.com/office/drawing/2014/main" val="20007"/>
                    </a:ext>
                  </a:extLst>
                </a:gridCol>
                <a:gridCol w="936104">
                  <a:extLst>
                    <a:ext uri="{9D8B030D-6E8A-4147-A177-3AD203B41FA5}">
                      <a16:colId xmlns:a16="http://schemas.microsoft.com/office/drawing/2014/main" val="20008"/>
                    </a:ext>
                  </a:extLst>
                </a:gridCol>
                <a:gridCol w="864096">
                  <a:extLst>
                    <a:ext uri="{9D8B030D-6E8A-4147-A177-3AD203B41FA5}">
                      <a16:colId xmlns:a16="http://schemas.microsoft.com/office/drawing/2014/main" val="20009"/>
                    </a:ext>
                  </a:extLst>
                </a:gridCol>
              </a:tblGrid>
              <a:tr h="191522">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lang="en-US" altLang="ru-RU" sz="2000" b="1" u="sng" dirty="0" smtClean="0">
                          <a:latin typeface="Cambria" panose="02040503050406030204" pitchFamily="18" charset="0"/>
                        </a:rPr>
                        <a:t>BCC</a:t>
                      </a:r>
                    </a:p>
                  </a:txBody>
                  <a:tcP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000" b="1" i="1" u="none" strike="noStrike" cap="none" normalizeH="0" baseline="0" dirty="0" smtClean="0">
                          <a:ln>
                            <a:noFill/>
                          </a:ln>
                          <a:solidFill>
                            <a:srgbClr val="FF0000"/>
                          </a:solidFill>
                          <a:effectLst/>
                          <a:latin typeface="Cambria" panose="02040503050406030204" pitchFamily="18" charset="0"/>
                        </a:rPr>
                        <a:t>1</a:t>
                      </a:r>
                    </a:p>
                  </a:txBody>
                  <a:tcP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gridSpan="3">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000" b="1" i="1" u="none" strike="noStrike" cap="none" normalizeH="0" baseline="0" dirty="0" smtClean="0">
                          <a:ln>
                            <a:noFill/>
                          </a:ln>
                          <a:solidFill>
                            <a:srgbClr val="FF0000"/>
                          </a:solidFill>
                          <a:effectLst/>
                          <a:latin typeface="Cambria" panose="02040503050406030204" pitchFamily="18" charset="0"/>
                        </a:rPr>
                        <a:t>    1        0         1</a:t>
                      </a:r>
                    </a:p>
                  </a:txBody>
                  <a:tcP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hMerge="1">
                  <a:txBody>
                    <a:bodyPr/>
                    <a:lstStyle/>
                    <a:p>
                      <a:endParaRPr lang="ru-RU"/>
                    </a:p>
                  </a:txBody>
                  <a:tcPr/>
                </a:tc>
                <a:tc hMerge="1">
                  <a:txBody>
                    <a:bodyPr/>
                    <a:lstStyle/>
                    <a:p>
                      <a:endParaRPr lang="ru-RU"/>
                    </a:p>
                  </a:txBody>
                  <a:tcPr/>
                </a:tc>
                <a:tc gridSpan="2">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000" b="1" i="1" u="none" strike="noStrike" cap="none" normalizeH="0" baseline="0" dirty="0" smtClean="0">
                          <a:ln>
                            <a:noFill/>
                          </a:ln>
                          <a:solidFill>
                            <a:srgbClr val="FF0000"/>
                          </a:solidFill>
                          <a:effectLst/>
                          <a:latin typeface="Cambria" panose="02040503050406030204" pitchFamily="18" charset="0"/>
                        </a:rPr>
                        <a:t>   1          5</a:t>
                      </a:r>
                    </a:p>
                  </a:txBody>
                  <a:tcP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hMerge="1">
                  <a:txBody>
                    <a:bodyPr/>
                    <a:lstStyle/>
                    <a:p>
                      <a:endParaRPr lang="ru-RU"/>
                    </a:p>
                  </a:txBody>
                  <a:tcPr/>
                </a:tc>
                <a:tc gridSpan="3">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000" b="1" i="1" u="none" strike="noStrike" cap="none" normalizeH="0" baseline="0" dirty="0" smtClean="0">
                          <a:ln>
                            <a:noFill/>
                          </a:ln>
                          <a:solidFill>
                            <a:srgbClr val="FF0000"/>
                          </a:solidFill>
                          <a:effectLst/>
                          <a:latin typeface="Cambria" panose="02040503050406030204" pitchFamily="18" charset="0"/>
                        </a:rPr>
                        <a:t>    3              1             0</a:t>
                      </a:r>
                    </a:p>
                  </a:txBody>
                  <a:tcP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0"/>
                  </a:ext>
                </a:extLst>
              </a:tr>
              <a:tr h="788390">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800" u="none" strike="noStrike" cap="none" normalizeH="0" baseline="0" dirty="0" smtClean="0">
                          <a:ln>
                            <a:noFill/>
                          </a:ln>
                          <a:effectLst/>
                          <a:latin typeface="Cambria" panose="02040503050406030204" pitchFamily="18" charset="0"/>
                        </a:rPr>
                        <a:t>1-17</a:t>
                      </a:r>
                      <a:endParaRPr kumimoji="0" lang="en-US" altLang="ru-RU" sz="2800" b="0" i="0" u="none" strike="noStrike" cap="none" normalizeH="0" baseline="0" dirty="0" smtClean="0">
                        <a:ln>
                          <a:noFill/>
                        </a:ln>
                        <a:solidFill>
                          <a:srgbClr val="000000"/>
                        </a:solidFill>
                        <a:effectLst/>
                        <a:latin typeface="Cambria" panose="02040503050406030204" pitchFamily="18" charset="0"/>
                      </a:endParaRPr>
                    </a:p>
                  </a:txBody>
                  <a:tcPr anchor="ct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800" u="none" strike="noStrike" cap="none" normalizeH="0" baseline="0" dirty="0" smtClean="0">
                          <a:ln>
                            <a:noFill/>
                          </a:ln>
                          <a:effectLst/>
                          <a:latin typeface="Cambria" panose="02040503050406030204" pitchFamily="18" charset="0"/>
                        </a:rPr>
                        <a:t>18</a:t>
                      </a:r>
                      <a:endParaRPr kumimoji="0" lang="en-US" altLang="ru-RU" sz="2800" b="0" i="0" u="none" strike="noStrike" cap="none" normalizeH="0" baseline="0" dirty="0" smtClean="0">
                        <a:ln>
                          <a:noFill/>
                        </a:ln>
                        <a:solidFill>
                          <a:srgbClr val="000000"/>
                        </a:solidFill>
                        <a:effectLst/>
                        <a:latin typeface="Cambria" panose="02040503050406030204" pitchFamily="18" charset="0"/>
                      </a:endParaRPr>
                    </a:p>
                  </a:txBody>
                  <a:tcPr anchor="ct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800" u="none" strike="noStrike" cap="none" normalizeH="0" baseline="0" dirty="0" smtClean="0">
                          <a:ln>
                            <a:noFill/>
                          </a:ln>
                          <a:effectLst/>
                          <a:latin typeface="Cambria" panose="02040503050406030204" pitchFamily="18" charset="0"/>
                        </a:rPr>
                        <a:t>19</a:t>
                      </a:r>
                      <a:endParaRPr kumimoji="0" lang="en-US" altLang="ru-RU" sz="2800" b="0" i="0" u="none" strike="noStrike" cap="none" normalizeH="0" baseline="0" dirty="0" smtClean="0">
                        <a:ln>
                          <a:noFill/>
                        </a:ln>
                        <a:solidFill>
                          <a:srgbClr val="000000"/>
                        </a:solidFill>
                        <a:effectLst/>
                        <a:latin typeface="Cambria" panose="02040503050406030204" pitchFamily="18" charset="0"/>
                      </a:endParaRPr>
                    </a:p>
                  </a:txBody>
                  <a:tcPr anchor="ct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800" u="none" strike="noStrike" cap="none" normalizeH="0" baseline="0" dirty="0" smtClean="0">
                          <a:ln>
                            <a:noFill/>
                          </a:ln>
                          <a:effectLst/>
                          <a:latin typeface="Cambria" panose="02040503050406030204" pitchFamily="18" charset="0"/>
                        </a:rPr>
                        <a:t>20</a:t>
                      </a:r>
                      <a:endParaRPr kumimoji="0" lang="en-US" altLang="ru-RU" sz="2800" b="0" i="0" u="none" strike="noStrike" cap="none" normalizeH="0" baseline="0" dirty="0" smtClean="0">
                        <a:ln>
                          <a:noFill/>
                        </a:ln>
                        <a:solidFill>
                          <a:srgbClr val="000000"/>
                        </a:solidFill>
                        <a:effectLst/>
                        <a:latin typeface="Cambria" panose="02040503050406030204" pitchFamily="18" charset="0"/>
                      </a:endParaRPr>
                    </a:p>
                  </a:txBody>
                  <a:tcPr anchor="ct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800" u="none" strike="noStrike" cap="none" normalizeH="0" baseline="0" smtClean="0">
                          <a:ln>
                            <a:noFill/>
                          </a:ln>
                          <a:effectLst/>
                          <a:latin typeface="Cambria" panose="02040503050406030204" pitchFamily="18" charset="0"/>
                        </a:rPr>
                        <a:t>21</a:t>
                      </a:r>
                      <a:endParaRPr kumimoji="0" lang="en-US" altLang="ru-RU" sz="2800" b="0" i="0" u="none" strike="noStrike" cap="none" normalizeH="0" baseline="0" smtClean="0">
                        <a:ln>
                          <a:noFill/>
                        </a:ln>
                        <a:solidFill>
                          <a:srgbClr val="000000"/>
                        </a:solidFill>
                        <a:effectLst/>
                        <a:latin typeface="Cambria" panose="02040503050406030204" pitchFamily="18" charset="0"/>
                      </a:endParaRPr>
                    </a:p>
                  </a:txBody>
                  <a:tcPr anchor="ct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800" u="none" strike="noStrike" cap="none" normalizeH="0" baseline="0" dirty="0" smtClean="0">
                          <a:ln>
                            <a:noFill/>
                          </a:ln>
                          <a:effectLst/>
                          <a:latin typeface="Cambria" panose="02040503050406030204" pitchFamily="18" charset="0"/>
                        </a:rPr>
                        <a:t>22</a:t>
                      </a:r>
                      <a:endParaRPr kumimoji="0" lang="en-US" altLang="ru-RU" sz="2800" b="0" i="0" u="none" strike="noStrike" cap="none" normalizeH="0" baseline="0" dirty="0" smtClean="0">
                        <a:ln>
                          <a:noFill/>
                        </a:ln>
                        <a:solidFill>
                          <a:srgbClr val="000000"/>
                        </a:solidFill>
                        <a:effectLst/>
                        <a:latin typeface="Cambria" panose="02040503050406030204" pitchFamily="18" charset="0"/>
                      </a:endParaRPr>
                    </a:p>
                  </a:txBody>
                  <a:tcPr anchor="ct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800" u="none" strike="noStrike" cap="none" normalizeH="0" baseline="0" dirty="0" smtClean="0">
                          <a:ln>
                            <a:noFill/>
                          </a:ln>
                          <a:effectLst/>
                          <a:latin typeface="Cambria" panose="02040503050406030204" pitchFamily="18" charset="0"/>
                        </a:rPr>
                        <a:t>23</a:t>
                      </a:r>
                      <a:endParaRPr kumimoji="0" lang="en-US" altLang="ru-RU" sz="2800" b="0" i="0" u="none" strike="noStrike" cap="none" normalizeH="0" baseline="0" dirty="0" smtClean="0">
                        <a:ln>
                          <a:noFill/>
                        </a:ln>
                        <a:solidFill>
                          <a:srgbClr val="000000"/>
                        </a:solidFill>
                        <a:effectLst/>
                        <a:latin typeface="Cambria" panose="02040503050406030204" pitchFamily="18" charset="0"/>
                      </a:endParaRPr>
                    </a:p>
                  </a:txBody>
                  <a:tcPr anchor="ct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800" u="none" strike="noStrike" cap="none" normalizeH="0" baseline="0" dirty="0" smtClean="0">
                          <a:ln>
                            <a:noFill/>
                          </a:ln>
                          <a:effectLst/>
                          <a:latin typeface="Cambria" panose="02040503050406030204" pitchFamily="18" charset="0"/>
                        </a:rPr>
                        <a:t>24</a:t>
                      </a:r>
                      <a:endParaRPr kumimoji="0" lang="en-US" altLang="ru-RU" sz="2800" b="0" i="0" u="none" strike="noStrike" cap="none" normalizeH="0" baseline="0" dirty="0" smtClean="0">
                        <a:ln>
                          <a:noFill/>
                        </a:ln>
                        <a:solidFill>
                          <a:srgbClr val="000000"/>
                        </a:solidFill>
                        <a:effectLst/>
                        <a:latin typeface="Cambria" panose="02040503050406030204" pitchFamily="18" charset="0"/>
                      </a:endParaRPr>
                    </a:p>
                  </a:txBody>
                  <a:tcPr anchor="ct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800" u="none" strike="noStrike" cap="none" normalizeH="0" baseline="0" dirty="0" smtClean="0">
                          <a:ln>
                            <a:noFill/>
                          </a:ln>
                          <a:effectLst/>
                          <a:latin typeface="Cambria" panose="02040503050406030204" pitchFamily="18" charset="0"/>
                        </a:rPr>
                        <a:t>25</a:t>
                      </a:r>
                      <a:endParaRPr kumimoji="0" lang="en-US" altLang="ru-RU" sz="2800" b="0" i="0" u="none" strike="noStrike" cap="none" normalizeH="0" baseline="0" dirty="0" smtClean="0">
                        <a:ln>
                          <a:noFill/>
                        </a:ln>
                        <a:solidFill>
                          <a:srgbClr val="000000"/>
                        </a:solidFill>
                        <a:effectLst/>
                        <a:latin typeface="Cambria" panose="02040503050406030204" pitchFamily="18" charset="0"/>
                      </a:endParaRPr>
                    </a:p>
                  </a:txBody>
                  <a:tcPr anchor="ct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800" u="none" strike="noStrike" cap="none" normalizeH="0" baseline="0" dirty="0" smtClean="0">
                          <a:ln>
                            <a:noFill/>
                          </a:ln>
                          <a:effectLst/>
                          <a:latin typeface="Cambria" panose="02040503050406030204" pitchFamily="18" charset="0"/>
                        </a:rPr>
                        <a:t>26</a:t>
                      </a:r>
                      <a:endParaRPr kumimoji="0" lang="en-US" altLang="ru-RU" sz="2800" b="0" i="0" u="none" strike="noStrike" cap="none" normalizeH="0" baseline="0" dirty="0" smtClean="0">
                        <a:ln>
                          <a:noFill/>
                        </a:ln>
                        <a:solidFill>
                          <a:srgbClr val="000000"/>
                        </a:solidFill>
                        <a:effectLst/>
                        <a:latin typeface="Cambria" panose="02040503050406030204" pitchFamily="18" charset="0"/>
                      </a:endParaRPr>
                    </a:p>
                  </a:txBody>
                  <a:tcPr anchor="ct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bl>
          </a:graphicData>
        </a:graphic>
      </p:graphicFrame>
      <p:sp>
        <p:nvSpPr>
          <p:cNvPr id="40" name="Прямоугольник 39"/>
          <p:cNvSpPr/>
          <p:nvPr/>
        </p:nvSpPr>
        <p:spPr>
          <a:xfrm>
            <a:off x="2771800" y="4283804"/>
            <a:ext cx="3459088" cy="369332"/>
          </a:xfrm>
          <a:prstGeom prst="rect">
            <a:avLst/>
          </a:prstGeom>
          <a:solidFill>
            <a:schemeClr val="accent1">
              <a:lumMod val="20000"/>
              <a:lumOff val="80000"/>
            </a:schemeClr>
          </a:solidFill>
          <a:ln>
            <a:solidFill>
              <a:schemeClr val="tx1"/>
            </a:solidFill>
          </a:ln>
        </p:spPr>
        <p:txBody>
          <a:bodyPr wrap="none">
            <a:spAutoFit/>
          </a:bodyPr>
          <a:lstStyle/>
          <a:p>
            <a:r>
              <a:rPr lang="en-US" altLang="ru-RU" b="1" dirty="0" smtClean="0">
                <a:latin typeface="Cambria" pitchFamily="18" charset="0"/>
              </a:rPr>
              <a:t>Budget Account Code</a:t>
            </a:r>
            <a:endParaRPr lang="en-US" dirty="0"/>
          </a:p>
        </p:txBody>
      </p:sp>
      <p:sp>
        <p:nvSpPr>
          <p:cNvPr id="41" name="Прямоугольник 40"/>
          <p:cNvSpPr/>
          <p:nvPr/>
        </p:nvSpPr>
        <p:spPr>
          <a:xfrm>
            <a:off x="8773944" y="6381328"/>
            <a:ext cx="312906" cy="369332"/>
          </a:xfrm>
          <a:prstGeom prst="rect">
            <a:avLst/>
          </a:prstGeom>
        </p:spPr>
        <p:txBody>
          <a:bodyPr wrap="none">
            <a:spAutoFit/>
          </a:bodyPr>
          <a:lstStyle/>
          <a:p>
            <a:pPr algn="r" defTabSz="457200">
              <a:defRPr/>
            </a:pPr>
            <a:fld id="{5F91366C-C707-45FC-9663-1DE7BB98C4B2}" type="slidenum">
              <a:rPr lang="ru-RU">
                <a:solidFill>
                  <a:srgbClr val="DEAA46"/>
                </a:solidFill>
                <a:latin typeface="DINPro-Light"/>
              </a:rPr>
              <a:pPr algn="r" defTabSz="457200">
                <a:defRPr/>
              </a:pPr>
              <a:t>10</a:t>
            </a:fld>
            <a:endParaRPr lang="en-US" dirty="0">
              <a:solidFill>
                <a:srgbClr val="DEAA46"/>
              </a:solidFill>
              <a:latin typeface="DINPro-Light"/>
            </a:endParaRPr>
          </a:p>
        </p:txBody>
      </p:sp>
      <p:sp>
        <p:nvSpPr>
          <p:cNvPr id="43" name="Заголовок 1"/>
          <p:cNvSpPr txBox="1">
            <a:spLocks/>
          </p:cNvSpPr>
          <p:nvPr/>
        </p:nvSpPr>
        <p:spPr>
          <a:xfrm>
            <a:off x="1471887" y="188640"/>
            <a:ext cx="6480720" cy="758923"/>
          </a:xfrm>
          <a:prstGeom prst="rect">
            <a:avLst/>
          </a:prstGeom>
        </p:spPr>
        <p:txBody>
          <a:bodyPr anchor="ctr"/>
          <a:lstStyle>
            <a:lvl1pPr algn="l" rtl="0" eaLnBrk="0" fontAlgn="base" hangingPunct="0">
              <a:spcBef>
                <a:spcPct val="0"/>
              </a:spcBef>
              <a:spcAft>
                <a:spcPct val="0"/>
              </a:spcAft>
              <a:defRPr lang="ru-RU" sz="2400" b="1" kern="1200" dirty="0">
                <a:solidFill>
                  <a:srgbClr val="00449E"/>
                </a:solidFill>
                <a:latin typeface="+mj-lt"/>
                <a:ea typeface="+mj-ea"/>
                <a:cs typeface="+mj-cs"/>
              </a:defRPr>
            </a:lvl1pPr>
            <a:lvl2pPr algn="l" rtl="0" eaLnBrk="0" fontAlgn="base" hangingPunct="0">
              <a:spcBef>
                <a:spcPct val="0"/>
              </a:spcBef>
              <a:spcAft>
                <a:spcPct val="0"/>
              </a:spcAft>
              <a:defRPr sz="2400" b="1">
                <a:solidFill>
                  <a:srgbClr val="00449E"/>
                </a:solidFill>
                <a:latin typeface="Calibri" pitchFamily="34" charset="0"/>
              </a:defRPr>
            </a:lvl2pPr>
            <a:lvl3pPr algn="l" rtl="0" eaLnBrk="0" fontAlgn="base" hangingPunct="0">
              <a:spcBef>
                <a:spcPct val="0"/>
              </a:spcBef>
              <a:spcAft>
                <a:spcPct val="0"/>
              </a:spcAft>
              <a:defRPr sz="2400" b="1">
                <a:solidFill>
                  <a:srgbClr val="00449E"/>
                </a:solidFill>
                <a:latin typeface="Calibri" pitchFamily="34" charset="0"/>
              </a:defRPr>
            </a:lvl3pPr>
            <a:lvl4pPr algn="l" rtl="0" eaLnBrk="0" fontAlgn="base" hangingPunct="0">
              <a:spcBef>
                <a:spcPct val="0"/>
              </a:spcBef>
              <a:spcAft>
                <a:spcPct val="0"/>
              </a:spcAft>
              <a:defRPr sz="2400" b="1">
                <a:solidFill>
                  <a:srgbClr val="00449E"/>
                </a:solidFill>
                <a:latin typeface="Calibri" pitchFamily="34" charset="0"/>
              </a:defRPr>
            </a:lvl4pPr>
            <a:lvl5pPr algn="l" rtl="0" eaLnBrk="0" fontAlgn="base" hangingPunct="0">
              <a:spcBef>
                <a:spcPct val="0"/>
              </a:spcBef>
              <a:spcAft>
                <a:spcPct val="0"/>
              </a:spcAft>
              <a:defRPr sz="2400" b="1">
                <a:solidFill>
                  <a:srgbClr val="00449E"/>
                </a:solidFill>
                <a:latin typeface="Calibri" pitchFamily="34" charset="0"/>
              </a:defRPr>
            </a:lvl5pPr>
            <a:lvl6pPr marL="457200" algn="l" rtl="0" fontAlgn="base">
              <a:spcBef>
                <a:spcPct val="0"/>
              </a:spcBef>
              <a:spcAft>
                <a:spcPct val="0"/>
              </a:spcAft>
              <a:defRPr sz="2400" b="1">
                <a:solidFill>
                  <a:srgbClr val="00449E"/>
                </a:solidFill>
                <a:latin typeface="Calibri" pitchFamily="34" charset="0"/>
              </a:defRPr>
            </a:lvl6pPr>
            <a:lvl7pPr marL="914400" algn="l" rtl="0" fontAlgn="base">
              <a:spcBef>
                <a:spcPct val="0"/>
              </a:spcBef>
              <a:spcAft>
                <a:spcPct val="0"/>
              </a:spcAft>
              <a:defRPr sz="2400" b="1">
                <a:solidFill>
                  <a:srgbClr val="00449E"/>
                </a:solidFill>
                <a:latin typeface="Calibri" pitchFamily="34" charset="0"/>
              </a:defRPr>
            </a:lvl7pPr>
            <a:lvl8pPr marL="1371600" algn="l" rtl="0" fontAlgn="base">
              <a:spcBef>
                <a:spcPct val="0"/>
              </a:spcBef>
              <a:spcAft>
                <a:spcPct val="0"/>
              </a:spcAft>
              <a:defRPr sz="2400" b="1">
                <a:solidFill>
                  <a:srgbClr val="00449E"/>
                </a:solidFill>
                <a:latin typeface="Calibri" pitchFamily="34" charset="0"/>
              </a:defRPr>
            </a:lvl8pPr>
            <a:lvl9pPr marL="1828800" algn="l" rtl="0" fontAlgn="base">
              <a:spcBef>
                <a:spcPct val="0"/>
              </a:spcBef>
              <a:spcAft>
                <a:spcPct val="0"/>
              </a:spcAft>
              <a:defRPr sz="2400" b="1">
                <a:solidFill>
                  <a:srgbClr val="00449E"/>
                </a:solidFill>
                <a:latin typeface="Calibri" pitchFamily="34" charset="0"/>
              </a:defRPr>
            </a:lvl9pPr>
          </a:lstStyle>
          <a:p>
            <a:pPr algn="ctr">
              <a:defRPr/>
            </a:pPr>
            <a:r>
              <a:rPr lang="en-US" sz="2800" dirty="0" smtClean="0">
                <a:solidFill>
                  <a:srgbClr val="004821"/>
                </a:solidFill>
                <a:latin typeface="Cambria" panose="02040503050406030204" pitchFamily="18" charset="0"/>
              </a:rPr>
              <a:t>Fixed Asset Accounting</a:t>
            </a:r>
            <a:endParaRPr lang="en-US" sz="2800" dirty="0">
              <a:solidFill>
                <a:srgbClr val="004821"/>
              </a:solidFill>
              <a:latin typeface="Cambria" panose="02040503050406030204" pitchFamily="18" charset="0"/>
              <a:ea typeface="+mn-ea"/>
              <a:cs typeface="Arial" charset="0"/>
            </a:endParaRPr>
          </a:p>
        </p:txBody>
      </p:sp>
      <p:sp>
        <p:nvSpPr>
          <p:cNvPr id="44" name="Прямоугольник 43"/>
          <p:cNvSpPr/>
          <p:nvPr/>
        </p:nvSpPr>
        <p:spPr>
          <a:xfrm>
            <a:off x="6899822" y="620688"/>
            <a:ext cx="1497202" cy="369332"/>
          </a:xfrm>
          <a:prstGeom prst="rect">
            <a:avLst/>
          </a:prstGeom>
        </p:spPr>
        <p:txBody>
          <a:bodyPr wrap="square">
            <a:spAutoFit/>
          </a:bodyPr>
          <a:lstStyle/>
          <a:p>
            <a:r>
              <a:rPr lang="en-US" dirty="0" smtClean="0">
                <a:latin typeface="Times New Roman" panose="02020603050405020304" pitchFamily="18" charset="0"/>
              </a:rPr>
              <a:t>Investments</a:t>
            </a:r>
            <a:endParaRPr lang="en-US" dirty="0"/>
          </a:p>
        </p:txBody>
      </p:sp>
      <p:sp>
        <p:nvSpPr>
          <p:cNvPr id="46" name="Стрелка вниз 45"/>
          <p:cNvSpPr/>
          <p:nvPr/>
        </p:nvSpPr>
        <p:spPr>
          <a:xfrm flipH="1" flipV="1">
            <a:off x="7452320" y="947562"/>
            <a:ext cx="236908" cy="216924"/>
          </a:xfrm>
          <a:prstGeom prst="downArrow">
            <a:avLst/>
          </a:prstGeom>
          <a:gradFill>
            <a:gsLst>
              <a:gs pos="0">
                <a:srgbClr val="2AA686"/>
              </a:gs>
              <a:gs pos="100000">
                <a:schemeClr val="tx2">
                  <a:lumMod val="40000"/>
                  <a:lumOff val="60000"/>
                </a:schemeClr>
              </a:gs>
            </a:gsLst>
          </a:gra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3655819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7"/>
          <p:cNvSpPr txBox="1">
            <a:spLocks noChangeArrowheads="1"/>
          </p:cNvSpPr>
          <p:nvPr/>
        </p:nvSpPr>
        <p:spPr bwMode="auto">
          <a:xfrm>
            <a:off x="1376241" y="2409527"/>
            <a:ext cx="1800200" cy="307777"/>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9525">
                <a:solidFill>
                  <a:srgbClr val="CCFF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ru-RU" sz="1400" b="1" dirty="0" smtClean="0">
                <a:latin typeface="Cambria" panose="02040503050406030204" pitchFamily="18" charset="0"/>
              </a:rPr>
              <a:t>Function</a:t>
            </a:r>
            <a:endParaRPr lang="en-US" altLang="ru-RU" sz="1400" b="1" dirty="0">
              <a:effectLst/>
              <a:latin typeface="Cambria" panose="02040503050406030204" pitchFamily="18" charset="0"/>
            </a:endParaRPr>
          </a:p>
        </p:txBody>
      </p:sp>
      <p:sp>
        <p:nvSpPr>
          <p:cNvPr id="4" name="Text Box 38"/>
          <p:cNvSpPr txBox="1">
            <a:spLocks noChangeArrowheads="1"/>
          </p:cNvSpPr>
          <p:nvPr/>
        </p:nvSpPr>
        <p:spPr bwMode="auto">
          <a:xfrm>
            <a:off x="3451911" y="2400409"/>
            <a:ext cx="2808311" cy="307777"/>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9525">
                <a:solidFill>
                  <a:srgbClr val="CCFF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ru-RU" sz="1400" b="1" dirty="0" smtClean="0">
                <a:effectLst/>
                <a:latin typeface="Cambria" panose="02040503050406030204" pitchFamily="18" charset="0"/>
              </a:rPr>
              <a:t>Target item</a:t>
            </a:r>
            <a:endParaRPr lang="en-US" altLang="ru-RU" sz="1400" b="1" dirty="0">
              <a:effectLst/>
              <a:latin typeface="Cambria" panose="02040503050406030204" pitchFamily="18" charset="0"/>
            </a:endParaRPr>
          </a:p>
        </p:txBody>
      </p:sp>
      <p:sp>
        <p:nvSpPr>
          <p:cNvPr id="5" name="AutoShape 57"/>
          <p:cNvSpPr>
            <a:spLocks/>
          </p:cNvSpPr>
          <p:nvPr/>
        </p:nvSpPr>
        <p:spPr bwMode="auto">
          <a:xfrm rot="5400000">
            <a:off x="2239610" y="1691007"/>
            <a:ext cx="140419" cy="1131307"/>
          </a:xfrm>
          <a:prstGeom prst="rightBrace">
            <a:avLst>
              <a:gd name="adj1" fmla="val 31053"/>
              <a:gd name="adj2" fmla="val 50000"/>
            </a:avLst>
          </a:prstGeom>
          <a:noFill/>
          <a:ln w="38100">
            <a:solidFill>
              <a:srgbClr val="24763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latin typeface="Cambria" panose="02040503050406030204" pitchFamily="18" charset="0"/>
            </a:endParaRPr>
          </a:p>
        </p:txBody>
      </p:sp>
      <p:sp>
        <p:nvSpPr>
          <p:cNvPr id="6" name="Text Box 35"/>
          <p:cNvSpPr txBox="1">
            <a:spLocks noChangeArrowheads="1"/>
          </p:cNvSpPr>
          <p:nvPr/>
        </p:nvSpPr>
        <p:spPr bwMode="auto">
          <a:xfrm>
            <a:off x="6899822" y="2412504"/>
            <a:ext cx="1371600" cy="304800"/>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9525">
                <a:solidFill>
                  <a:srgbClr val="CCFF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ru-RU" sz="1400" b="1" dirty="0" smtClean="0">
                <a:latin typeface="Cambria" panose="02040503050406030204" pitchFamily="18" charset="0"/>
              </a:rPr>
              <a:t>Type of expenses</a:t>
            </a:r>
            <a:endParaRPr lang="en-US" altLang="ru-RU" sz="1400" b="1" dirty="0">
              <a:latin typeface="Cambria" panose="02040503050406030204" pitchFamily="18" charset="0"/>
            </a:endParaRPr>
          </a:p>
        </p:txBody>
      </p:sp>
      <p:sp>
        <p:nvSpPr>
          <p:cNvPr id="7" name="Rectangle 42"/>
          <p:cNvSpPr>
            <a:spLocks noChangeArrowheads="1"/>
          </p:cNvSpPr>
          <p:nvPr/>
        </p:nvSpPr>
        <p:spPr bwMode="auto">
          <a:xfrm>
            <a:off x="715234" y="1758411"/>
            <a:ext cx="768179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mtClean="0"/>
              <a:t> </a:t>
            </a:r>
            <a:r>
              <a:rPr lang="en-US" altLang="ru-RU" sz="2000" b="1" dirty="0" smtClean="0">
                <a:effectLst>
                  <a:outerShdw blurRad="38100" dist="38100" dir="2700000" algn="tl">
                    <a:srgbClr val="000000"/>
                  </a:outerShdw>
                </a:effectLst>
              </a:rPr>
              <a:t>1</a:t>
            </a:r>
            <a:r>
              <a:rPr lang="en-US" smtClean="0"/>
              <a:t> </a:t>
            </a:r>
            <a:r>
              <a:rPr lang="en-US" altLang="ru-RU" sz="2000" b="1" dirty="0" smtClean="0">
                <a:effectLst>
                  <a:outerShdw blurRad="38100" dist="38100" dir="2700000" algn="tl">
                    <a:srgbClr val="000000"/>
                  </a:outerShdw>
                </a:effectLst>
              </a:rPr>
              <a:t>  2   3   4   5   6   7   8   9   10   11   12   13   14   15   16   17   18   19   20</a:t>
            </a:r>
            <a:endParaRPr lang="en-US" altLang="ru-RU" sz="2000" b="1" dirty="0">
              <a:effectLst>
                <a:outerShdw blurRad="38100" dist="38100" dir="2700000" algn="tl">
                  <a:srgbClr val="000000"/>
                </a:outerShdw>
              </a:effectLst>
            </a:endParaRPr>
          </a:p>
        </p:txBody>
      </p:sp>
      <p:sp>
        <p:nvSpPr>
          <p:cNvPr id="8" name="Text Box 31"/>
          <p:cNvSpPr txBox="1">
            <a:spLocks noChangeArrowheads="1"/>
          </p:cNvSpPr>
          <p:nvPr/>
        </p:nvSpPr>
        <p:spPr bwMode="auto">
          <a:xfrm>
            <a:off x="848582" y="2412504"/>
            <a:ext cx="707679" cy="307777"/>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9525">
                <a:solidFill>
                  <a:srgbClr val="CCFF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ru-RU" sz="1400" b="1" dirty="0" smtClean="0">
                <a:effectLst/>
                <a:latin typeface="Cambria" panose="02040503050406030204" pitchFamily="18" charset="0"/>
              </a:rPr>
              <a:t>Head </a:t>
            </a:r>
            <a:endParaRPr lang="en-US" altLang="ru-RU" sz="1400" b="1" dirty="0">
              <a:effectLst/>
              <a:latin typeface="Cambria" panose="02040503050406030204" pitchFamily="18" charset="0"/>
            </a:endParaRPr>
          </a:p>
        </p:txBody>
      </p:sp>
      <p:sp>
        <p:nvSpPr>
          <p:cNvPr id="9" name="AutoShape 57"/>
          <p:cNvSpPr>
            <a:spLocks/>
          </p:cNvSpPr>
          <p:nvPr/>
        </p:nvSpPr>
        <p:spPr bwMode="auto">
          <a:xfrm rot="5400000">
            <a:off x="4849925" y="284006"/>
            <a:ext cx="147451" cy="3952340"/>
          </a:xfrm>
          <a:prstGeom prst="rightBrace">
            <a:avLst>
              <a:gd name="adj1" fmla="val 31053"/>
              <a:gd name="adj2" fmla="val 50000"/>
            </a:avLst>
          </a:prstGeom>
          <a:noFill/>
          <a:ln w="38100">
            <a:solidFill>
              <a:srgbClr val="24763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latin typeface="Cambria" panose="02040503050406030204" pitchFamily="18" charset="0"/>
            </a:endParaRPr>
          </a:p>
        </p:txBody>
      </p:sp>
      <p:sp>
        <p:nvSpPr>
          <p:cNvPr id="10" name="AutoShape 57"/>
          <p:cNvSpPr>
            <a:spLocks/>
          </p:cNvSpPr>
          <p:nvPr/>
        </p:nvSpPr>
        <p:spPr bwMode="auto">
          <a:xfrm rot="5400000">
            <a:off x="1172719" y="1855282"/>
            <a:ext cx="154481" cy="802756"/>
          </a:xfrm>
          <a:prstGeom prst="rightBrace">
            <a:avLst>
              <a:gd name="adj1" fmla="val 31053"/>
              <a:gd name="adj2" fmla="val 50000"/>
            </a:avLst>
          </a:prstGeom>
          <a:noFill/>
          <a:ln w="38100">
            <a:solidFill>
              <a:srgbClr val="24763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latin typeface="Cambria" panose="02040503050406030204" pitchFamily="18" charset="0"/>
            </a:endParaRPr>
          </a:p>
        </p:txBody>
      </p:sp>
      <p:cxnSp>
        <p:nvCxnSpPr>
          <p:cNvPr id="11" name="Прямая со стрелкой 10"/>
          <p:cNvCxnSpPr/>
          <p:nvPr/>
        </p:nvCxnSpPr>
        <p:spPr>
          <a:xfrm>
            <a:off x="4891984" y="1556792"/>
            <a:ext cx="1920862" cy="0"/>
          </a:xfrm>
          <a:prstGeom prst="straightConnector1">
            <a:avLst/>
          </a:prstGeom>
          <a:ln>
            <a:solidFill>
              <a:srgbClr val="3E8A3A"/>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p:cNvCxnSpPr>
            <a:endCxn id="10" idx="2"/>
          </p:cNvCxnSpPr>
          <p:nvPr/>
        </p:nvCxnSpPr>
        <p:spPr>
          <a:xfrm>
            <a:off x="848582" y="1628800"/>
            <a:ext cx="0" cy="550620"/>
          </a:xfrm>
          <a:prstGeom prst="line">
            <a:avLst/>
          </a:prstGeom>
          <a:ln w="25400">
            <a:solidFill>
              <a:srgbClr val="3E8A3A"/>
            </a:solidFill>
          </a:ln>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1651338" y="1628801"/>
            <a:ext cx="0" cy="550619"/>
          </a:xfrm>
          <a:prstGeom prst="line">
            <a:avLst/>
          </a:prstGeom>
          <a:ln w="25400">
            <a:solidFill>
              <a:srgbClr val="3E8A3A"/>
            </a:solidFill>
          </a:ln>
        </p:spPr>
        <p:style>
          <a:lnRef idx="1">
            <a:schemeClr val="accent1"/>
          </a:lnRef>
          <a:fillRef idx="0">
            <a:schemeClr val="accent1"/>
          </a:fillRef>
          <a:effectRef idx="0">
            <a:schemeClr val="accent1"/>
          </a:effectRef>
          <a:fontRef idx="minor">
            <a:schemeClr val="tx1"/>
          </a:fontRef>
        </p:style>
      </p:cxnSp>
      <p:cxnSp>
        <p:nvCxnSpPr>
          <p:cNvPr id="14" name="Прямая соединительная линия 13"/>
          <p:cNvCxnSpPr>
            <a:endCxn id="5" idx="2"/>
          </p:cNvCxnSpPr>
          <p:nvPr/>
        </p:nvCxnSpPr>
        <p:spPr>
          <a:xfrm flipH="1">
            <a:off x="1744166" y="1628800"/>
            <a:ext cx="4" cy="557651"/>
          </a:xfrm>
          <a:prstGeom prst="line">
            <a:avLst/>
          </a:prstGeom>
          <a:ln w="25400">
            <a:solidFill>
              <a:srgbClr val="3E8A3A"/>
            </a:solidFill>
          </a:ln>
        </p:spPr>
        <p:style>
          <a:lnRef idx="1">
            <a:schemeClr val="accent1"/>
          </a:lnRef>
          <a:fillRef idx="0">
            <a:schemeClr val="accent1"/>
          </a:fillRef>
          <a:effectRef idx="0">
            <a:schemeClr val="accent1"/>
          </a:effectRef>
          <a:fontRef idx="minor">
            <a:schemeClr val="tx1"/>
          </a:fontRef>
        </p:style>
      </p:cxnSp>
      <p:cxnSp>
        <p:nvCxnSpPr>
          <p:cNvPr id="15" name="Прямая соединительная линия 14"/>
          <p:cNvCxnSpPr/>
          <p:nvPr/>
        </p:nvCxnSpPr>
        <p:spPr>
          <a:xfrm>
            <a:off x="2875473" y="1635831"/>
            <a:ext cx="0" cy="557650"/>
          </a:xfrm>
          <a:prstGeom prst="line">
            <a:avLst/>
          </a:prstGeom>
          <a:ln w="25400">
            <a:solidFill>
              <a:srgbClr val="3E8A3A"/>
            </a:solidFill>
          </a:ln>
        </p:spPr>
        <p:style>
          <a:lnRef idx="1">
            <a:schemeClr val="accent1"/>
          </a:lnRef>
          <a:fillRef idx="0">
            <a:schemeClr val="accent1"/>
          </a:fillRef>
          <a:effectRef idx="0">
            <a:schemeClr val="accent1"/>
          </a:effectRef>
          <a:fontRef idx="minor">
            <a:schemeClr val="tx1"/>
          </a:fontRef>
        </p:style>
      </p:cxnSp>
      <p:cxnSp>
        <p:nvCxnSpPr>
          <p:cNvPr id="16" name="Прямая соединительная линия 15"/>
          <p:cNvCxnSpPr/>
          <p:nvPr/>
        </p:nvCxnSpPr>
        <p:spPr>
          <a:xfrm>
            <a:off x="2947482" y="1635831"/>
            <a:ext cx="0" cy="557650"/>
          </a:xfrm>
          <a:prstGeom prst="line">
            <a:avLst/>
          </a:prstGeom>
          <a:ln w="25400">
            <a:solidFill>
              <a:srgbClr val="3E8A3A"/>
            </a:solidFill>
          </a:ln>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flipV="1">
            <a:off x="935235" y="1556792"/>
            <a:ext cx="568318" cy="7031"/>
          </a:xfrm>
          <a:prstGeom prst="line">
            <a:avLst/>
          </a:prstGeom>
          <a:ln w="19050">
            <a:solidFill>
              <a:schemeClr val="accent3">
                <a:lumMod val="75000"/>
              </a:schemeClr>
            </a:solidFill>
          </a:ln>
        </p:spPr>
        <p:style>
          <a:lnRef idx="1">
            <a:schemeClr val="accent3"/>
          </a:lnRef>
          <a:fillRef idx="0">
            <a:schemeClr val="accent3"/>
          </a:fillRef>
          <a:effectRef idx="0">
            <a:schemeClr val="accent3"/>
          </a:effectRef>
          <a:fontRef idx="minor">
            <a:schemeClr val="tx1"/>
          </a:fontRef>
        </p:style>
      </p:cxnSp>
      <p:cxnSp>
        <p:nvCxnSpPr>
          <p:cNvPr id="18" name="Прямая соединительная линия 17"/>
          <p:cNvCxnSpPr/>
          <p:nvPr/>
        </p:nvCxnSpPr>
        <p:spPr>
          <a:xfrm>
            <a:off x="1795354" y="1556792"/>
            <a:ext cx="976446" cy="9292"/>
          </a:xfrm>
          <a:prstGeom prst="line">
            <a:avLst/>
          </a:prstGeom>
          <a:ln w="19050">
            <a:solidFill>
              <a:schemeClr val="accent3">
                <a:lumMod val="75000"/>
              </a:schemeClr>
            </a:solidFill>
          </a:ln>
        </p:spPr>
        <p:style>
          <a:lnRef idx="1">
            <a:schemeClr val="accent3"/>
          </a:lnRef>
          <a:fillRef idx="0">
            <a:schemeClr val="accent3"/>
          </a:fillRef>
          <a:effectRef idx="0">
            <a:schemeClr val="accent3"/>
          </a:effectRef>
          <a:fontRef idx="minor">
            <a:schemeClr val="tx1"/>
          </a:fontRef>
        </p:style>
      </p:cxnSp>
      <p:cxnSp>
        <p:nvCxnSpPr>
          <p:cNvPr id="19" name="Прямая соединительная линия 18"/>
          <p:cNvCxnSpPr/>
          <p:nvPr/>
        </p:nvCxnSpPr>
        <p:spPr>
          <a:xfrm flipV="1">
            <a:off x="2978276" y="1555034"/>
            <a:ext cx="432048" cy="3517"/>
          </a:xfrm>
          <a:prstGeom prst="line">
            <a:avLst/>
          </a:prstGeom>
          <a:ln w="19050">
            <a:solidFill>
              <a:schemeClr val="accent3">
                <a:lumMod val="75000"/>
              </a:schemeClr>
            </a:solidFill>
          </a:ln>
        </p:spPr>
        <p:style>
          <a:lnRef idx="1">
            <a:schemeClr val="accent3"/>
          </a:lnRef>
          <a:fillRef idx="0">
            <a:schemeClr val="accent3"/>
          </a:fillRef>
          <a:effectRef idx="0">
            <a:schemeClr val="accent3"/>
          </a:effectRef>
          <a:fontRef idx="minor">
            <a:schemeClr val="tx1"/>
          </a:fontRef>
        </p:style>
      </p:cxnSp>
      <p:cxnSp>
        <p:nvCxnSpPr>
          <p:cNvPr id="20" name="Прямая соединительная линия 19"/>
          <p:cNvCxnSpPr/>
          <p:nvPr/>
        </p:nvCxnSpPr>
        <p:spPr>
          <a:xfrm flipV="1">
            <a:off x="3523546" y="1551517"/>
            <a:ext cx="360040" cy="3518"/>
          </a:xfrm>
          <a:prstGeom prst="line">
            <a:avLst/>
          </a:prstGeom>
          <a:ln w="19050">
            <a:solidFill>
              <a:schemeClr val="accent3">
                <a:lumMod val="75000"/>
              </a:schemeClr>
            </a:solidFill>
          </a:ln>
        </p:spPr>
        <p:style>
          <a:lnRef idx="1">
            <a:schemeClr val="accent3"/>
          </a:lnRef>
          <a:fillRef idx="0">
            <a:schemeClr val="accent3"/>
          </a:fillRef>
          <a:effectRef idx="0">
            <a:schemeClr val="accent3"/>
          </a:effectRef>
          <a:fontRef idx="minor">
            <a:schemeClr val="tx1"/>
          </a:fontRef>
        </p:style>
      </p:cxnSp>
      <p:cxnSp>
        <p:nvCxnSpPr>
          <p:cNvPr id="21" name="Прямая соединительная линия 20"/>
          <p:cNvCxnSpPr/>
          <p:nvPr/>
        </p:nvCxnSpPr>
        <p:spPr>
          <a:xfrm>
            <a:off x="4011483" y="1553601"/>
            <a:ext cx="680307" cy="0"/>
          </a:xfrm>
          <a:prstGeom prst="line">
            <a:avLst/>
          </a:prstGeom>
          <a:ln w="19050">
            <a:solidFill>
              <a:schemeClr val="accent3">
                <a:lumMod val="75000"/>
              </a:schemeClr>
            </a:solidFill>
          </a:ln>
        </p:spPr>
        <p:style>
          <a:lnRef idx="1">
            <a:schemeClr val="accent3"/>
          </a:lnRef>
          <a:fillRef idx="0">
            <a:schemeClr val="accent3"/>
          </a:fillRef>
          <a:effectRef idx="0">
            <a:schemeClr val="accent3"/>
          </a:effectRef>
          <a:fontRef idx="minor">
            <a:schemeClr val="tx1"/>
          </a:fontRef>
        </p:style>
      </p:cxnSp>
      <p:cxnSp>
        <p:nvCxnSpPr>
          <p:cNvPr id="22" name="Прямая соединительная линия 21"/>
          <p:cNvCxnSpPr/>
          <p:nvPr/>
        </p:nvCxnSpPr>
        <p:spPr>
          <a:xfrm>
            <a:off x="3451538" y="1620463"/>
            <a:ext cx="0" cy="557650"/>
          </a:xfrm>
          <a:prstGeom prst="line">
            <a:avLst/>
          </a:prstGeom>
          <a:ln w="25400">
            <a:solidFill>
              <a:srgbClr val="3E8A3A"/>
            </a:solidFill>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a:off x="3885025" y="1620463"/>
            <a:ext cx="0" cy="557650"/>
          </a:xfrm>
          <a:prstGeom prst="line">
            <a:avLst/>
          </a:prstGeom>
          <a:ln w="25400">
            <a:solidFill>
              <a:srgbClr val="3E8A3A"/>
            </a:solidFill>
          </a:ln>
        </p:spPr>
        <p:style>
          <a:lnRef idx="1">
            <a:schemeClr val="accent1"/>
          </a:lnRef>
          <a:fillRef idx="0">
            <a:schemeClr val="accent1"/>
          </a:fillRef>
          <a:effectRef idx="0">
            <a:schemeClr val="accent1"/>
          </a:effectRef>
          <a:fontRef idx="minor">
            <a:schemeClr val="tx1"/>
          </a:fontRef>
        </p:style>
      </p:cxnSp>
      <p:cxnSp>
        <p:nvCxnSpPr>
          <p:cNvPr id="24" name="Прямая соединительная линия 23"/>
          <p:cNvCxnSpPr/>
          <p:nvPr/>
        </p:nvCxnSpPr>
        <p:spPr>
          <a:xfrm>
            <a:off x="4747682" y="1620463"/>
            <a:ext cx="0" cy="557650"/>
          </a:xfrm>
          <a:prstGeom prst="line">
            <a:avLst/>
          </a:prstGeom>
          <a:ln w="25400">
            <a:solidFill>
              <a:srgbClr val="3E8A3A"/>
            </a:solidFill>
          </a:ln>
        </p:spPr>
        <p:style>
          <a:lnRef idx="1">
            <a:schemeClr val="accent1"/>
          </a:lnRef>
          <a:fillRef idx="0">
            <a:schemeClr val="accent1"/>
          </a:fillRef>
          <a:effectRef idx="0">
            <a:schemeClr val="accent1"/>
          </a:effectRef>
          <a:fontRef idx="minor">
            <a:schemeClr val="tx1"/>
          </a:fontRef>
        </p:style>
      </p:cxnSp>
      <p:cxnSp>
        <p:nvCxnSpPr>
          <p:cNvPr id="25" name="Прямая соединительная линия 24"/>
          <p:cNvCxnSpPr/>
          <p:nvPr/>
        </p:nvCxnSpPr>
        <p:spPr>
          <a:xfrm>
            <a:off x="6903394" y="1620463"/>
            <a:ext cx="0" cy="557650"/>
          </a:xfrm>
          <a:prstGeom prst="line">
            <a:avLst/>
          </a:prstGeom>
          <a:ln w="25400">
            <a:solidFill>
              <a:srgbClr val="3E8A3A"/>
            </a:solidFill>
          </a:ln>
        </p:spPr>
        <p:style>
          <a:lnRef idx="1">
            <a:schemeClr val="accent1"/>
          </a:lnRef>
          <a:fillRef idx="0">
            <a:schemeClr val="accent1"/>
          </a:fillRef>
          <a:effectRef idx="0">
            <a:schemeClr val="accent1"/>
          </a:effectRef>
          <a:fontRef idx="minor">
            <a:schemeClr val="tx1"/>
          </a:fontRef>
        </p:style>
      </p:cxnSp>
      <p:sp>
        <p:nvSpPr>
          <p:cNvPr id="26" name="AutoShape 57"/>
          <p:cNvSpPr>
            <a:spLocks/>
          </p:cNvSpPr>
          <p:nvPr/>
        </p:nvSpPr>
        <p:spPr bwMode="auto">
          <a:xfrm rot="5400000">
            <a:off x="7541671" y="1630622"/>
            <a:ext cx="141539" cy="1265024"/>
          </a:xfrm>
          <a:prstGeom prst="rightBrace">
            <a:avLst>
              <a:gd name="adj1" fmla="val 31053"/>
              <a:gd name="adj2" fmla="val 50000"/>
            </a:avLst>
          </a:prstGeom>
          <a:noFill/>
          <a:ln w="38100">
            <a:solidFill>
              <a:srgbClr val="24763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latin typeface="Cambria" panose="02040503050406030204" pitchFamily="18" charset="0"/>
            </a:endParaRPr>
          </a:p>
        </p:txBody>
      </p:sp>
      <p:cxnSp>
        <p:nvCxnSpPr>
          <p:cNvPr id="27" name="Прямая соединительная линия 26"/>
          <p:cNvCxnSpPr/>
          <p:nvPr/>
        </p:nvCxnSpPr>
        <p:spPr>
          <a:xfrm>
            <a:off x="8244954" y="1620463"/>
            <a:ext cx="0" cy="557650"/>
          </a:xfrm>
          <a:prstGeom prst="line">
            <a:avLst/>
          </a:prstGeom>
          <a:ln w="25400">
            <a:solidFill>
              <a:srgbClr val="3E8A3A"/>
            </a:solidFill>
          </a:ln>
        </p:spPr>
        <p:style>
          <a:lnRef idx="1">
            <a:schemeClr val="accent1"/>
          </a:lnRef>
          <a:fillRef idx="0">
            <a:schemeClr val="accent1"/>
          </a:fillRef>
          <a:effectRef idx="0">
            <a:schemeClr val="accent1"/>
          </a:effectRef>
          <a:fontRef idx="minor">
            <a:schemeClr val="tx1"/>
          </a:fontRef>
        </p:style>
      </p:cxnSp>
      <p:cxnSp>
        <p:nvCxnSpPr>
          <p:cNvPr id="28" name="Прямая соединительная линия 27"/>
          <p:cNvCxnSpPr/>
          <p:nvPr/>
        </p:nvCxnSpPr>
        <p:spPr>
          <a:xfrm>
            <a:off x="6979930" y="1560307"/>
            <a:ext cx="1105694" cy="3516"/>
          </a:xfrm>
          <a:prstGeom prst="line">
            <a:avLst/>
          </a:prstGeom>
          <a:ln w="19050">
            <a:solidFill>
              <a:schemeClr val="accent3">
                <a:lumMod val="75000"/>
              </a:schemeClr>
            </a:solidFill>
          </a:ln>
        </p:spPr>
        <p:style>
          <a:lnRef idx="1">
            <a:schemeClr val="accent3"/>
          </a:lnRef>
          <a:fillRef idx="0">
            <a:schemeClr val="accent3"/>
          </a:fillRef>
          <a:effectRef idx="0">
            <a:schemeClr val="accent3"/>
          </a:effectRef>
          <a:fontRef idx="minor">
            <a:schemeClr val="tx1"/>
          </a:fontRef>
        </p:style>
      </p:cxnSp>
      <p:sp>
        <p:nvSpPr>
          <p:cNvPr id="30" name="Text Box 44"/>
          <p:cNvSpPr txBox="1">
            <a:spLocks noChangeArrowheads="1"/>
          </p:cNvSpPr>
          <p:nvPr/>
        </p:nvSpPr>
        <p:spPr bwMode="auto">
          <a:xfrm>
            <a:off x="998541" y="2924944"/>
            <a:ext cx="7115175" cy="619324"/>
          </a:xfrm>
          <a:prstGeom prst="rect">
            <a:avLst/>
          </a:prstGeom>
          <a:solidFill>
            <a:srgbClr val="247632"/>
          </a:solidFill>
          <a:ln w="9525" algn="ctr">
            <a:solidFill>
              <a:srgbClr val="808080"/>
            </a:solidFill>
            <a:miter lim="800000"/>
            <a:headEnd/>
            <a:tailEnd/>
          </a:ln>
          <a:effectLst/>
          <a:extLst/>
        </p:spPr>
        <p:txBody>
          <a:bodyPr tIns="10800" rIns="72000" anchor="ctr"/>
          <a:lstStyle>
            <a:lvl1pPr>
              <a:defRPr>
                <a:solidFill>
                  <a:schemeClr val="tx1"/>
                </a:solidFill>
                <a:latin typeface="Arial" panose="020B0604020202020204" pitchFamily="34" charset="0"/>
              </a:defRPr>
            </a:lvl1pPr>
            <a:lvl2pPr marL="534988">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a:buClr>
                <a:srgbClr val="003366"/>
              </a:buClr>
              <a:buSzPct val="85000"/>
              <a:buFont typeface="Wingdings" panose="05000000000000000000" pitchFamily="2" charset="2"/>
              <a:buNone/>
            </a:pPr>
            <a:r>
              <a:rPr lang="en-US" altLang="ru-RU" sz="2000" b="1" dirty="0">
                <a:solidFill>
                  <a:srgbClr val="FFFFFF"/>
                </a:solidFill>
                <a:latin typeface="Cambria" panose="02040503050406030204" pitchFamily="18" charset="0"/>
              </a:rPr>
              <a:t>Classification of budget expenses</a:t>
            </a:r>
          </a:p>
        </p:txBody>
      </p:sp>
      <p:sp>
        <p:nvSpPr>
          <p:cNvPr id="31" name="TextBox 30"/>
          <p:cNvSpPr txBox="1"/>
          <p:nvPr/>
        </p:nvSpPr>
        <p:spPr>
          <a:xfrm>
            <a:off x="848580" y="1196752"/>
            <a:ext cx="802757" cy="369332"/>
          </a:xfrm>
          <a:prstGeom prst="rect">
            <a:avLst/>
          </a:prstGeom>
          <a:noFill/>
        </p:spPr>
        <p:txBody>
          <a:bodyPr wrap="square" rtlCol="0">
            <a:spAutoFit/>
          </a:bodyPr>
          <a:lstStyle/>
          <a:p>
            <a:r>
              <a:rPr lang="en-US" b="1" dirty="0" smtClean="0">
                <a:solidFill>
                  <a:srgbClr val="FF0000"/>
                </a:solidFill>
                <a:latin typeface="Times New Roman" panose="02020603050405020304" pitchFamily="18" charset="0"/>
              </a:rPr>
              <a:t>0  9  2</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32" name="TextBox 31"/>
          <p:cNvSpPr txBox="1"/>
          <p:nvPr/>
        </p:nvSpPr>
        <p:spPr>
          <a:xfrm>
            <a:off x="1691680" y="1187460"/>
            <a:ext cx="1296142" cy="369332"/>
          </a:xfrm>
          <a:prstGeom prst="rect">
            <a:avLst/>
          </a:prstGeom>
          <a:noFill/>
        </p:spPr>
        <p:txBody>
          <a:bodyPr wrap="square" rtlCol="0">
            <a:spAutoFit/>
          </a:bodyPr>
          <a:lstStyle/>
          <a:p>
            <a:r>
              <a:rPr lang="en-US" b="1" dirty="0" smtClean="0">
                <a:solidFill>
                  <a:srgbClr val="FF0000"/>
                </a:solidFill>
                <a:latin typeface="Times New Roman" panose="02020603050405020304" pitchFamily="18" charset="0"/>
              </a:rPr>
              <a:t>0  1    1   3</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34" name="TextBox 33"/>
          <p:cNvSpPr txBox="1"/>
          <p:nvPr/>
        </p:nvSpPr>
        <p:spPr>
          <a:xfrm>
            <a:off x="2947480" y="1164486"/>
            <a:ext cx="576065" cy="369332"/>
          </a:xfrm>
          <a:prstGeom prst="rect">
            <a:avLst/>
          </a:prstGeom>
          <a:noFill/>
        </p:spPr>
        <p:txBody>
          <a:bodyPr wrap="square" rtlCol="0">
            <a:spAutoFit/>
          </a:bodyPr>
          <a:lstStyle/>
          <a:p>
            <a:r>
              <a:rPr lang="en-US" b="1" dirty="0" smtClean="0">
                <a:solidFill>
                  <a:srgbClr val="FF0000"/>
                </a:solidFill>
                <a:latin typeface="Times New Roman" panose="02020603050405020304" pitchFamily="18" charset="0"/>
              </a:rPr>
              <a:t>3  9</a:t>
            </a:r>
          </a:p>
        </p:txBody>
      </p:sp>
      <p:sp>
        <p:nvSpPr>
          <p:cNvPr id="35" name="TextBox 34"/>
          <p:cNvSpPr txBox="1"/>
          <p:nvPr/>
        </p:nvSpPr>
        <p:spPr>
          <a:xfrm>
            <a:off x="3493457" y="1181223"/>
            <a:ext cx="576065" cy="369332"/>
          </a:xfrm>
          <a:prstGeom prst="rect">
            <a:avLst/>
          </a:prstGeom>
          <a:noFill/>
        </p:spPr>
        <p:txBody>
          <a:bodyPr wrap="square" rtlCol="0">
            <a:spAutoFit/>
          </a:bodyPr>
          <a:lstStyle/>
          <a:p>
            <a:r>
              <a:rPr lang="en-US" b="1" dirty="0" smtClean="0">
                <a:solidFill>
                  <a:srgbClr val="FF0000"/>
                </a:solidFill>
                <a:latin typeface="Times New Roman" panose="02020603050405020304" pitchFamily="18" charset="0"/>
              </a:rPr>
              <a:t>Х</a:t>
            </a:r>
          </a:p>
        </p:txBody>
      </p:sp>
      <p:sp>
        <p:nvSpPr>
          <p:cNvPr id="36" name="TextBox 35"/>
          <p:cNvSpPr txBox="1"/>
          <p:nvPr/>
        </p:nvSpPr>
        <p:spPr>
          <a:xfrm>
            <a:off x="4011483" y="1164486"/>
            <a:ext cx="736199" cy="369332"/>
          </a:xfrm>
          <a:prstGeom prst="rect">
            <a:avLst/>
          </a:prstGeom>
          <a:noFill/>
        </p:spPr>
        <p:txBody>
          <a:bodyPr wrap="square" rtlCol="0">
            <a:spAutoFit/>
          </a:bodyPr>
          <a:lstStyle/>
          <a:p>
            <a:r>
              <a:rPr lang="en-US" b="1" dirty="0" smtClean="0">
                <a:solidFill>
                  <a:srgbClr val="FF0000"/>
                </a:solidFill>
                <a:latin typeface="Times New Roman" panose="02020603050405020304" pitchFamily="18" charset="0"/>
              </a:rPr>
              <a:t>Х   Х</a:t>
            </a:r>
            <a:endParaRPr lang="en-US" b="1" dirty="0" smtClean="0">
              <a:solidFill>
                <a:srgbClr val="FF0000"/>
              </a:solidFill>
              <a:latin typeface="Times New Roman" panose="02020603050405020304" pitchFamily="18" charset="0"/>
              <a:cs typeface="Times New Roman" panose="02020603050405020304" pitchFamily="18" charset="0"/>
            </a:endParaRPr>
          </a:p>
        </p:txBody>
      </p:sp>
      <p:sp>
        <p:nvSpPr>
          <p:cNvPr id="37" name="TextBox 36"/>
          <p:cNvSpPr txBox="1"/>
          <p:nvPr/>
        </p:nvSpPr>
        <p:spPr>
          <a:xfrm>
            <a:off x="4747682" y="1187460"/>
            <a:ext cx="2232246" cy="369332"/>
          </a:xfrm>
          <a:prstGeom prst="rect">
            <a:avLst/>
          </a:prstGeom>
          <a:noFill/>
        </p:spPr>
        <p:txBody>
          <a:bodyPr wrap="square" rtlCol="0">
            <a:spAutoFit/>
          </a:bodyPr>
          <a:lstStyle/>
          <a:p>
            <a:r>
              <a:rPr lang="en-US" b="1" dirty="0" smtClean="0">
                <a:solidFill>
                  <a:srgbClr val="FF0000"/>
                </a:solidFill>
                <a:latin typeface="Times New Roman" panose="02020603050405020304" pitchFamily="18" charset="0"/>
              </a:rPr>
              <a:t>Х     Х</a:t>
            </a:r>
            <a:r>
              <a:rPr lang="en-US" smtClean="0"/>
              <a:t>     </a:t>
            </a:r>
            <a:r>
              <a:rPr lang="en-US" b="1" dirty="0" smtClean="0">
                <a:solidFill>
                  <a:srgbClr val="FF0000"/>
                </a:solidFill>
                <a:latin typeface="Times New Roman" panose="02020603050405020304" pitchFamily="18" charset="0"/>
              </a:rPr>
              <a:t>Х</a:t>
            </a:r>
            <a:r>
              <a:rPr lang="en-US" smtClean="0"/>
              <a:t>     </a:t>
            </a:r>
            <a:r>
              <a:rPr lang="en-US" b="1" dirty="0" smtClean="0">
                <a:solidFill>
                  <a:srgbClr val="FF0000"/>
                </a:solidFill>
                <a:latin typeface="Times New Roman" panose="02020603050405020304" pitchFamily="18" charset="0"/>
              </a:rPr>
              <a:t>Х</a:t>
            </a:r>
            <a:r>
              <a:rPr lang="en-US" smtClean="0"/>
              <a:t>     </a:t>
            </a:r>
            <a:r>
              <a:rPr lang="en-US" b="1" dirty="0" smtClean="0">
                <a:solidFill>
                  <a:srgbClr val="FF0000"/>
                </a:solidFill>
                <a:latin typeface="Times New Roman" panose="02020603050405020304" pitchFamily="18" charset="0"/>
              </a:rPr>
              <a:t>Х</a:t>
            </a:r>
            <a:endParaRPr lang="en-US" b="1" dirty="0" smtClean="0">
              <a:solidFill>
                <a:srgbClr val="FF0000"/>
              </a:solidFill>
              <a:latin typeface="Times New Roman" panose="02020603050405020304" pitchFamily="18" charset="0"/>
              <a:cs typeface="Times New Roman" panose="02020603050405020304" pitchFamily="18" charset="0"/>
            </a:endParaRPr>
          </a:p>
        </p:txBody>
      </p:sp>
      <p:sp>
        <p:nvSpPr>
          <p:cNvPr id="38" name="TextBox 37"/>
          <p:cNvSpPr txBox="1"/>
          <p:nvPr/>
        </p:nvSpPr>
        <p:spPr>
          <a:xfrm>
            <a:off x="6979927" y="1164486"/>
            <a:ext cx="1291495" cy="369332"/>
          </a:xfrm>
          <a:prstGeom prst="rect">
            <a:avLst/>
          </a:prstGeom>
          <a:noFill/>
        </p:spPr>
        <p:txBody>
          <a:bodyPr wrap="square" rtlCol="0">
            <a:spAutoFit/>
          </a:bodyPr>
          <a:lstStyle/>
          <a:p>
            <a:r>
              <a:rPr lang="en-US" b="1" dirty="0" smtClean="0">
                <a:solidFill>
                  <a:srgbClr val="FF0000"/>
                </a:solidFill>
                <a:latin typeface="Times New Roman" panose="02020603050405020304" pitchFamily="18" charset="0"/>
              </a:rPr>
              <a:t>4     1     Х</a:t>
            </a:r>
          </a:p>
        </p:txBody>
      </p:sp>
      <p:graphicFrame>
        <p:nvGraphicFramePr>
          <p:cNvPr id="39" name="Group 44"/>
          <p:cNvGraphicFramePr>
            <a:graphicFrameLocks noGrp="1"/>
          </p:cNvGraphicFramePr>
          <p:nvPr>
            <p:extLst>
              <p:ext uri="{D42A27DB-BD31-4B8C-83A1-F6EECF244321}">
                <p14:modId xmlns:p14="http://schemas.microsoft.com/office/powerpoint/2010/main" val="1638032810"/>
              </p:ext>
            </p:extLst>
          </p:nvPr>
        </p:nvGraphicFramePr>
        <p:xfrm>
          <a:off x="300987" y="4230380"/>
          <a:ext cx="8568951" cy="1184630"/>
        </p:xfrm>
        <a:graphic>
          <a:graphicData uri="http://schemas.openxmlformats.org/drawingml/2006/table">
            <a:tbl>
              <a:tblPr>
                <a:tableStyleId>{0505E3EF-67EA-436B-97B2-0124C06EBD24}</a:tableStyleId>
              </a:tblPr>
              <a:tblGrid>
                <a:gridCol w="1758188">
                  <a:extLst>
                    <a:ext uri="{9D8B030D-6E8A-4147-A177-3AD203B41FA5}">
                      <a16:colId xmlns:a16="http://schemas.microsoft.com/office/drawing/2014/main" val="20000"/>
                    </a:ext>
                  </a:extLst>
                </a:gridCol>
                <a:gridCol w="878968">
                  <a:extLst>
                    <a:ext uri="{9D8B030D-6E8A-4147-A177-3AD203B41FA5}">
                      <a16:colId xmlns:a16="http://schemas.microsoft.com/office/drawing/2014/main" val="20001"/>
                    </a:ext>
                  </a:extLst>
                </a:gridCol>
                <a:gridCol w="659226">
                  <a:extLst>
                    <a:ext uri="{9D8B030D-6E8A-4147-A177-3AD203B41FA5}">
                      <a16:colId xmlns:a16="http://schemas.microsoft.com/office/drawing/2014/main" val="20002"/>
                    </a:ext>
                  </a:extLst>
                </a:gridCol>
                <a:gridCol w="592049">
                  <a:extLst>
                    <a:ext uri="{9D8B030D-6E8A-4147-A177-3AD203B41FA5}">
                      <a16:colId xmlns:a16="http://schemas.microsoft.com/office/drawing/2014/main" val="20003"/>
                    </a:ext>
                  </a:extLst>
                </a:gridCol>
                <a:gridCol w="720080">
                  <a:extLst>
                    <a:ext uri="{9D8B030D-6E8A-4147-A177-3AD203B41FA5}">
                      <a16:colId xmlns:a16="http://schemas.microsoft.com/office/drawing/2014/main" val="20004"/>
                    </a:ext>
                  </a:extLst>
                </a:gridCol>
                <a:gridCol w="720080">
                  <a:extLst>
                    <a:ext uri="{9D8B030D-6E8A-4147-A177-3AD203B41FA5}">
                      <a16:colId xmlns:a16="http://schemas.microsoft.com/office/drawing/2014/main" val="20005"/>
                    </a:ext>
                  </a:extLst>
                </a:gridCol>
                <a:gridCol w="648072">
                  <a:extLst>
                    <a:ext uri="{9D8B030D-6E8A-4147-A177-3AD203B41FA5}">
                      <a16:colId xmlns:a16="http://schemas.microsoft.com/office/drawing/2014/main" val="20006"/>
                    </a:ext>
                  </a:extLst>
                </a:gridCol>
                <a:gridCol w="792088">
                  <a:extLst>
                    <a:ext uri="{9D8B030D-6E8A-4147-A177-3AD203B41FA5}">
                      <a16:colId xmlns:a16="http://schemas.microsoft.com/office/drawing/2014/main" val="20007"/>
                    </a:ext>
                  </a:extLst>
                </a:gridCol>
                <a:gridCol w="936104">
                  <a:extLst>
                    <a:ext uri="{9D8B030D-6E8A-4147-A177-3AD203B41FA5}">
                      <a16:colId xmlns:a16="http://schemas.microsoft.com/office/drawing/2014/main" val="20008"/>
                    </a:ext>
                  </a:extLst>
                </a:gridCol>
                <a:gridCol w="864096">
                  <a:extLst>
                    <a:ext uri="{9D8B030D-6E8A-4147-A177-3AD203B41FA5}">
                      <a16:colId xmlns:a16="http://schemas.microsoft.com/office/drawing/2014/main" val="20009"/>
                    </a:ext>
                  </a:extLst>
                </a:gridCol>
              </a:tblGrid>
              <a:tr h="191522">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lang="en-US" altLang="ru-RU" sz="2000" b="1" u="sng" dirty="0" smtClean="0">
                          <a:latin typeface="Cambria" panose="02040503050406030204" pitchFamily="18" charset="0"/>
                        </a:rPr>
                        <a:t>BCC</a:t>
                      </a:r>
                    </a:p>
                  </a:txBody>
                  <a:tcP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000" b="1" i="1" u="none" strike="noStrike" cap="none" normalizeH="0" baseline="0" dirty="0" smtClean="0">
                          <a:ln>
                            <a:noFill/>
                          </a:ln>
                          <a:solidFill>
                            <a:srgbClr val="FF0000"/>
                          </a:solidFill>
                          <a:effectLst/>
                          <a:latin typeface="Cambria" panose="02040503050406030204" pitchFamily="18" charset="0"/>
                        </a:rPr>
                        <a:t>1</a:t>
                      </a:r>
                    </a:p>
                  </a:txBody>
                  <a:tcP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gridSpan="3">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000" b="1" i="1" u="none" strike="noStrike" cap="none" normalizeH="0" baseline="0" dirty="0" smtClean="0">
                          <a:ln>
                            <a:noFill/>
                          </a:ln>
                          <a:solidFill>
                            <a:srgbClr val="FF0000"/>
                          </a:solidFill>
                          <a:effectLst/>
                          <a:latin typeface="Cambria" panose="02040503050406030204" pitchFamily="18" charset="0"/>
                        </a:rPr>
                        <a:t>    3        0         2</a:t>
                      </a:r>
                    </a:p>
                  </a:txBody>
                  <a:tcP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hMerge="1">
                  <a:txBody>
                    <a:bodyPr/>
                    <a:lstStyle/>
                    <a:p>
                      <a:endParaRPr lang="ru-RU"/>
                    </a:p>
                  </a:txBody>
                  <a:tcPr/>
                </a:tc>
                <a:tc hMerge="1">
                  <a:txBody>
                    <a:bodyPr/>
                    <a:lstStyle/>
                    <a:p>
                      <a:endParaRPr lang="ru-RU"/>
                    </a:p>
                  </a:txBody>
                  <a:tcPr/>
                </a:tc>
                <a:tc gridSpan="2">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000" b="1" i="1" u="none" strike="noStrike" cap="none" normalizeH="0" baseline="0" dirty="0" smtClean="0">
                          <a:ln>
                            <a:noFill/>
                          </a:ln>
                          <a:solidFill>
                            <a:srgbClr val="FF0000"/>
                          </a:solidFill>
                          <a:effectLst/>
                          <a:latin typeface="Cambria" panose="02040503050406030204" pitchFamily="18" charset="0"/>
                        </a:rPr>
                        <a:t>   3          1</a:t>
                      </a:r>
                    </a:p>
                  </a:txBody>
                  <a:tcP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hMerge="1">
                  <a:txBody>
                    <a:bodyPr/>
                    <a:lstStyle/>
                    <a:p>
                      <a:endParaRPr lang="ru-RU"/>
                    </a:p>
                  </a:txBody>
                  <a:tcPr/>
                </a:tc>
                <a:tc gridSpan="3">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000" b="1" i="1" u="none" strike="noStrike" cap="none" normalizeH="0" baseline="0" dirty="0" smtClean="0">
                          <a:ln>
                            <a:noFill/>
                          </a:ln>
                          <a:solidFill>
                            <a:srgbClr val="FF0000"/>
                          </a:solidFill>
                          <a:effectLst/>
                          <a:latin typeface="Cambria" panose="02040503050406030204" pitchFamily="18" charset="0"/>
                        </a:rPr>
                        <a:t>    7              3             3</a:t>
                      </a:r>
                    </a:p>
                  </a:txBody>
                  <a:tcP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0"/>
                  </a:ext>
                </a:extLst>
              </a:tr>
              <a:tr h="788390">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800" u="none" strike="noStrike" cap="none" normalizeH="0" baseline="0" dirty="0" smtClean="0">
                          <a:ln>
                            <a:noFill/>
                          </a:ln>
                          <a:effectLst/>
                          <a:latin typeface="Cambria" panose="02040503050406030204" pitchFamily="18" charset="0"/>
                        </a:rPr>
                        <a:t>1-17</a:t>
                      </a:r>
                      <a:endParaRPr kumimoji="0" lang="en-US" altLang="ru-RU" sz="2800" b="0" i="0" u="none" strike="noStrike" cap="none" normalizeH="0" baseline="0" dirty="0" smtClean="0">
                        <a:ln>
                          <a:noFill/>
                        </a:ln>
                        <a:solidFill>
                          <a:srgbClr val="000000"/>
                        </a:solidFill>
                        <a:effectLst/>
                        <a:latin typeface="Cambria" panose="02040503050406030204" pitchFamily="18" charset="0"/>
                      </a:endParaRPr>
                    </a:p>
                  </a:txBody>
                  <a:tcPr anchor="ct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800" u="none" strike="noStrike" cap="none" normalizeH="0" baseline="0" dirty="0" smtClean="0">
                          <a:ln>
                            <a:noFill/>
                          </a:ln>
                          <a:effectLst/>
                          <a:latin typeface="Cambria" panose="02040503050406030204" pitchFamily="18" charset="0"/>
                        </a:rPr>
                        <a:t>18</a:t>
                      </a:r>
                      <a:endParaRPr kumimoji="0" lang="en-US" altLang="ru-RU" sz="2800" b="0" i="0" u="none" strike="noStrike" cap="none" normalizeH="0" baseline="0" dirty="0" smtClean="0">
                        <a:ln>
                          <a:noFill/>
                        </a:ln>
                        <a:solidFill>
                          <a:srgbClr val="000000"/>
                        </a:solidFill>
                        <a:effectLst/>
                        <a:latin typeface="Cambria" panose="02040503050406030204" pitchFamily="18" charset="0"/>
                      </a:endParaRPr>
                    </a:p>
                  </a:txBody>
                  <a:tcPr anchor="ct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800" u="none" strike="noStrike" cap="none" normalizeH="0" baseline="0" dirty="0" smtClean="0">
                          <a:ln>
                            <a:noFill/>
                          </a:ln>
                          <a:effectLst/>
                          <a:latin typeface="Cambria" panose="02040503050406030204" pitchFamily="18" charset="0"/>
                        </a:rPr>
                        <a:t>19</a:t>
                      </a:r>
                      <a:endParaRPr kumimoji="0" lang="en-US" altLang="ru-RU" sz="2800" b="0" i="0" u="none" strike="noStrike" cap="none" normalizeH="0" baseline="0" dirty="0" smtClean="0">
                        <a:ln>
                          <a:noFill/>
                        </a:ln>
                        <a:solidFill>
                          <a:srgbClr val="000000"/>
                        </a:solidFill>
                        <a:effectLst/>
                        <a:latin typeface="Cambria" panose="02040503050406030204" pitchFamily="18" charset="0"/>
                      </a:endParaRPr>
                    </a:p>
                  </a:txBody>
                  <a:tcPr anchor="ct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800" u="none" strike="noStrike" cap="none" normalizeH="0" baseline="0" dirty="0" smtClean="0">
                          <a:ln>
                            <a:noFill/>
                          </a:ln>
                          <a:effectLst/>
                          <a:latin typeface="Cambria" panose="02040503050406030204" pitchFamily="18" charset="0"/>
                        </a:rPr>
                        <a:t>20</a:t>
                      </a:r>
                      <a:endParaRPr kumimoji="0" lang="en-US" altLang="ru-RU" sz="2800" b="0" i="0" u="none" strike="noStrike" cap="none" normalizeH="0" baseline="0" dirty="0" smtClean="0">
                        <a:ln>
                          <a:noFill/>
                        </a:ln>
                        <a:solidFill>
                          <a:srgbClr val="000000"/>
                        </a:solidFill>
                        <a:effectLst/>
                        <a:latin typeface="Cambria" panose="02040503050406030204" pitchFamily="18" charset="0"/>
                      </a:endParaRPr>
                    </a:p>
                  </a:txBody>
                  <a:tcPr anchor="ct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800" u="none" strike="noStrike" cap="none" normalizeH="0" baseline="0" smtClean="0">
                          <a:ln>
                            <a:noFill/>
                          </a:ln>
                          <a:effectLst/>
                          <a:latin typeface="Cambria" panose="02040503050406030204" pitchFamily="18" charset="0"/>
                        </a:rPr>
                        <a:t>21</a:t>
                      </a:r>
                      <a:endParaRPr kumimoji="0" lang="en-US" altLang="ru-RU" sz="2800" b="0" i="0" u="none" strike="noStrike" cap="none" normalizeH="0" baseline="0" smtClean="0">
                        <a:ln>
                          <a:noFill/>
                        </a:ln>
                        <a:solidFill>
                          <a:srgbClr val="000000"/>
                        </a:solidFill>
                        <a:effectLst/>
                        <a:latin typeface="Cambria" panose="02040503050406030204" pitchFamily="18" charset="0"/>
                      </a:endParaRPr>
                    </a:p>
                  </a:txBody>
                  <a:tcPr anchor="ct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800" u="none" strike="noStrike" cap="none" normalizeH="0" baseline="0" dirty="0" smtClean="0">
                          <a:ln>
                            <a:noFill/>
                          </a:ln>
                          <a:effectLst/>
                          <a:latin typeface="Cambria" panose="02040503050406030204" pitchFamily="18" charset="0"/>
                        </a:rPr>
                        <a:t>22</a:t>
                      </a:r>
                      <a:endParaRPr kumimoji="0" lang="en-US" altLang="ru-RU" sz="2800" b="0" i="0" u="none" strike="noStrike" cap="none" normalizeH="0" baseline="0" dirty="0" smtClean="0">
                        <a:ln>
                          <a:noFill/>
                        </a:ln>
                        <a:solidFill>
                          <a:srgbClr val="000000"/>
                        </a:solidFill>
                        <a:effectLst/>
                        <a:latin typeface="Cambria" panose="02040503050406030204" pitchFamily="18" charset="0"/>
                      </a:endParaRPr>
                    </a:p>
                  </a:txBody>
                  <a:tcPr anchor="ct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800" u="none" strike="noStrike" cap="none" normalizeH="0" baseline="0" dirty="0" smtClean="0">
                          <a:ln>
                            <a:noFill/>
                          </a:ln>
                          <a:effectLst/>
                          <a:latin typeface="Cambria" panose="02040503050406030204" pitchFamily="18" charset="0"/>
                        </a:rPr>
                        <a:t>23</a:t>
                      </a:r>
                      <a:endParaRPr kumimoji="0" lang="en-US" altLang="ru-RU" sz="2800" b="0" i="0" u="none" strike="noStrike" cap="none" normalizeH="0" baseline="0" dirty="0" smtClean="0">
                        <a:ln>
                          <a:noFill/>
                        </a:ln>
                        <a:solidFill>
                          <a:srgbClr val="000000"/>
                        </a:solidFill>
                        <a:effectLst/>
                        <a:latin typeface="Cambria" panose="02040503050406030204" pitchFamily="18" charset="0"/>
                      </a:endParaRPr>
                    </a:p>
                  </a:txBody>
                  <a:tcPr anchor="ct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800" u="none" strike="noStrike" cap="none" normalizeH="0" baseline="0" dirty="0" smtClean="0">
                          <a:ln>
                            <a:noFill/>
                          </a:ln>
                          <a:effectLst/>
                          <a:latin typeface="Cambria" panose="02040503050406030204" pitchFamily="18" charset="0"/>
                        </a:rPr>
                        <a:t>24</a:t>
                      </a:r>
                      <a:endParaRPr kumimoji="0" lang="en-US" altLang="ru-RU" sz="2800" b="0" i="0" u="none" strike="noStrike" cap="none" normalizeH="0" baseline="0" dirty="0" smtClean="0">
                        <a:ln>
                          <a:noFill/>
                        </a:ln>
                        <a:solidFill>
                          <a:srgbClr val="000000"/>
                        </a:solidFill>
                        <a:effectLst/>
                        <a:latin typeface="Cambria" panose="02040503050406030204" pitchFamily="18" charset="0"/>
                      </a:endParaRPr>
                    </a:p>
                  </a:txBody>
                  <a:tcPr anchor="ct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800" u="none" strike="noStrike" cap="none" normalizeH="0" baseline="0" dirty="0" smtClean="0">
                          <a:ln>
                            <a:noFill/>
                          </a:ln>
                          <a:effectLst/>
                          <a:latin typeface="Cambria" panose="02040503050406030204" pitchFamily="18" charset="0"/>
                        </a:rPr>
                        <a:t>25</a:t>
                      </a:r>
                      <a:endParaRPr kumimoji="0" lang="en-US" altLang="ru-RU" sz="2800" b="0" i="0" u="none" strike="noStrike" cap="none" normalizeH="0" baseline="0" dirty="0" smtClean="0">
                        <a:ln>
                          <a:noFill/>
                        </a:ln>
                        <a:solidFill>
                          <a:srgbClr val="000000"/>
                        </a:solidFill>
                        <a:effectLst/>
                        <a:latin typeface="Cambria" panose="02040503050406030204" pitchFamily="18" charset="0"/>
                      </a:endParaRPr>
                    </a:p>
                  </a:txBody>
                  <a:tcPr anchor="ct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800" u="none" strike="noStrike" cap="none" normalizeH="0" baseline="0" dirty="0" smtClean="0">
                          <a:ln>
                            <a:noFill/>
                          </a:ln>
                          <a:effectLst/>
                          <a:latin typeface="Cambria" panose="02040503050406030204" pitchFamily="18" charset="0"/>
                        </a:rPr>
                        <a:t>26</a:t>
                      </a:r>
                      <a:endParaRPr kumimoji="0" lang="en-US" altLang="ru-RU" sz="2800" b="0" i="0" u="none" strike="noStrike" cap="none" normalizeH="0" baseline="0" dirty="0" smtClean="0">
                        <a:ln>
                          <a:noFill/>
                        </a:ln>
                        <a:solidFill>
                          <a:srgbClr val="000000"/>
                        </a:solidFill>
                        <a:effectLst/>
                        <a:latin typeface="Cambria" panose="02040503050406030204" pitchFamily="18" charset="0"/>
                      </a:endParaRPr>
                    </a:p>
                  </a:txBody>
                  <a:tcPr anchor="ct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bl>
          </a:graphicData>
        </a:graphic>
      </p:graphicFrame>
      <p:sp>
        <p:nvSpPr>
          <p:cNvPr id="40" name="Прямоугольник 39"/>
          <p:cNvSpPr/>
          <p:nvPr/>
        </p:nvSpPr>
        <p:spPr>
          <a:xfrm>
            <a:off x="2801134" y="3861048"/>
            <a:ext cx="3459088" cy="369332"/>
          </a:xfrm>
          <a:prstGeom prst="rect">
            <a:avLst/>
          </a:prstGeom>
          <a:solidFill>
            <a:schemeClr val="accent1">
              <a:lumMod val="20000"/>
              <a:lumOff val="80000"/>
            </a:schemeClr>
          </a:solidFill>
          <a:ln>
            <a:solidFill>
              <a:schemeClr val="tx1"/>
            </a:solidFill>
          </a:ln>
        </p:spPr>
        <p:txBody>
          <a:bodyPr wrap="none">
            <a:spAutoFit/>
          </a:bodyPr>
          <a:lstStyle/>
          <a:p>
            <a:r>
              <a:rPr lang="en-US" altLang="ru-RU" b="1" dirty="0" smtClean="0">
                <a:latin typeface="Cambria" pitchFamily="18" charset="0"/>
              </a:rPr>
              <a:t>Budget Account Code</a:t>
            </a:r>
            <a:endParaRPr lang="en-US" dirty="0"/>
          </a:p>
        </p:txBody>
      </p:sp>
      <p:sp>
        <p:nvSpPr>
          <p:cNvPr id="41" name="Прямоугольник 40"/>
          <p:cNvSpPr/>
          <p:nvPr/>
        </p:nvSpPr>
        <p:spPr>
          <a:xfrm>
            <a:off x="8773944" y="6381328"/>
            <a:ext cx="312906" cy="369332"/>
          </a:xfrm>
          <a:prstGeom prst="rect">
            <a:avLst/>
          </a:prstGeom>
        </p:spPr>
        <p:txBody>
          <a:bodyPr wrap="none">
            <a:spAutoFit/>
          </a:bodyPr>
          <a:lstStyle/>
          <a:p>
            <a:pPr algn="r" defTabSz="457200">
              <a:defRPr/>
            </a:pPr>
            <a:fld id="{5F91366C-C707-45FC-9663-1DE7BB98C4B2}" type="slidenum">
              <a:rPr lang="ru-RU">
                <a:solidFill>
                  <a:srgbClr val="DEAA46"/>
                </a:solidFill>
                <a:latin typeface="DINPro-Light"/>
              </a:rPr>
              <a:pPr algn="r" defTabSz="457200">
                <a:defRPr/>
              </a:pPr>
              <a:t>11</a:t>
            </a:fld>
            <a:endParaRPr lang="en-US" dirty="0">
              <a:solidFill>
                <a:srgbClr val="DEAA46"/>
              </a:solidFill>
              <a:latin typeface="DINPro-Light"/>
            </a:endParaRPr>
          </a:p>
        </p:txBody>
      </p:sp>
      <p:sp>
        <p:nvSpPr>
          <p:cNvPr id="43" name="Заголовок 1"/>
          <p:cNvSpPr txBox="1">
            <a:spLocks/>
          </p:cNvSpPr>
          <p:nvPr/>
        </p:nvSpPr>
        <p:spPr>
          <a:xfrm>
            <a:off x="771123" y="224878"/>
            <a:ext cx="6480720" cy="758923"/>
          </a:xfrm>
          <a:prstGeom prst="rect">
            <a:avLst/>
          </a:prstGeom>
        </p:spPr>
        <p:txBody>
          <a:bodyPr anchor="ctr"/>
          <a:lstStyle>
            <a:lvl1pPr algn="l" rtl="0" eaLnBrk="0" fontAlgn="base" hangingPunct="0">
              <a:spcBef>
                <a:spcPct val="0"/>
              </a:spcBef>
              <a:spcAft>
                <a:spcPct val="0"/>
              </a:spcAft>
              <a:defRPr lang="ru-RU" sz="2400" b="1" kern="1200" dirty="0">
                <a:solidFill>
                  <a:srgbClr val="00449E"/>
                </a:solidFill>
                <a:latin typeface="+mj-lt"/>
                <a:ea typeface="+mj-ea"/>
                <a:cs typeface="+mj-cs"/>
              </a:defRPr>
            </a:lvl1pPr>
            <a:lvl2pPr algn="l" rtl="0" eaLnBrk="0" fontAlgn="base" hangingPunct="0">
              <a:spcBef>
                <a:spcPct val="0"/>
              </a:spcBef>
              <a:spcAft>
                <a:spcPct val="0"/>
              </a:spcAft>
              <a:defRPr sz="2400" b="1">
                <a:solidFill>
                  <a:srgbClr val="00449E"/>
                </a:solidFill>
                <a:latin typeface="Calibri" pitchFamily="34" charset="0"/>
              </a:defRPr>
            </a:lvl2pPr>
            <a:lvl3pPr algn="l" rtl="0" eaLnBrk="0" fontAlgn="base" hangingPunct="0">
              <a:spcBef>
                <a:spcPct val="0"/>
              </a:spcBef>
              <a:spcAft>
                <a:spcPct val="0"/>
              </a:spcAft>
              <a:defRPr sz="2400" b="1">
                <a:solidFill>
                  <a:srgbClr val="00449E"/>
                </a:solidFill>
                <a:latin typeface="Calibri" pitchFamily="34" charset="0"/>
              </a:defRPr>
            </a:lvl3pPr>
            <a:lvl4pPr algn="l" rtl="0" eaLnBrk="0" fontAlgn="base" hangingPunct="0">
              <a:spcBef>
                <a:spcPct val="0"/>
              </a:spcBef>
              <a:spcAft>
                <a:spcPct val="0"/>
              </a:spcAft>
              <a:defRPr sz="2400" b="1">
                <a:solidFill>
                  <a:srgbClr val="00449E"/>
                </a:solidFill>
                <a:latin typeface="Calibri" pitchFamily="34" charset="0"/>
              </a:defRPr>
            </a:lvl4pPr>
            <a:lvl5pPr algn="l" rtl="0" eaLnBrk="0" fontAlgn="base" hangingPunct="0">
              <a:spcBef>
                <a:spcPct val="0"/>
              </a:spcBef>
              <a:spcAft>
                <a:spcPct val="0"/>
              </a:spcAft>
              <a:defRPr sz="2400" b="1">
                <a:solidFill>
                  <a:srgbClr val="00449E"/>
                </a:solidFill>
                <a:latin typeface="Calibri" pitchFamily="34" charset="0"/>
              </a:defRPr>
            </a:lvl5pPr>
            <a:lvl6pPr marL="457200" algn="l" rtl="0" fontAlgn="base">
              <a:spcBef>
                <a:spcPct val="0"/>
              </a:spcBef>
              <a:spcAft>
                <a:spcPct val="0"/>
              </a:spcAft>
              <a:defRPr sz="2400" b="1">
                <a:solidFill>
                  <a:srgbClr val="00449E"/>
                </a:solidFill>
                <a:latin typeface="Calibri" pitchFamily="34" charset="0"/>
              </a:defRPr>
            </a:lvl6pPr>
            <a:lvl7pPr marL="914400" algn="l" rtl="0" fontAlgn="base">
              <a:spcBef>
                <a:spcPct val="0"/>
              </a:spcBef>
              <a:spcAft>
                <a:spcPct val="0"/>
              </a:spcAft>
              <a:defRPr sz="2400" b="1">
                <a:solidFill>
                  <a:srgbClr val="00449E"/>
                </a:solidFill>
                <a:latin typeface="Calibri" pitchFamily="34" charset="0"/>
              </a:defRPr>
            </a:lvl7pPr>
            <a:lvl8pPr marL="1371600" algn="l" rtl="0" fontAlgn="base">
              <a:spcBef>
                <a:spcPct val="0"/>
              </a:spcBef>
              <a:spcAft>
                <a:spcPct val="0"/>
              </a:spcAft>
              <a:defRPr sz="2400" b="1">
                <a:solidFill>
                  <a:srgbClr val="00449E"/>
                </a:solidFill>
                <a:latin typeface="Calibri" pitchFamily="34" charset="0"/>
              </a:defRPr>
            </a:lvl8pPr>
            <a:lvl9pPr marL="1828800" algn="l" rtl="0" fontAlgn="base">
              <a:spcBef>
                <a:spcPct val="0"/>
              </a:spcBef>
              <a:spcAft>
                <a:spcPct val="0"/>
              </a:spcAft>
              <a:defRPr sz="2400" b="1">
                <a:solidFill>
                  <a:srgbClr val="00449E"/>
                </a:solidFill>
                <a:latin typeface="Calibri" pitchFamily="34" charset="0"/>
              </a:defRPr>
            </a:lvl9pPr>
          </a:lstStyle>
          <a:p>
            <a:pPr algn="ctr">
              <a:defRPr/>
            </a:pPr>
            <a:r>
              <a:rPr lang="en-US" sz="2800" dirty="0" smtClean="0">
                <a:solidFill>
                  <a:srgbClr val="004821"/>
                </a:solidFill>
                <a:latin typeface="Cambria" panose="02040503050406030204" pitchFamily="18" charset="0"/>
              </a:rPr>
              <a:t>Budget classification code </a:t>
            </a:r>
            <a:endParaRPr lang="en-US" sz="2800" dirty="0">
              <a:solidFill>
                <a:srgbClr val="004821"/>
              </a:solidFill>
              <a:latin typeface="Cambria" panose="02040503050406030204" pitchFamily="18" charset="0"/>
              <a:ea typeface="+mn-ea"/>
              <a:cs typeface="Arial" charset="0"/>
            </a:endParaRPr>
          </a:p>
        </p:txBody>
      </p:sp>
      <p:sp>
        <p:nvSpPr>
          <p:cNvPr id="44" name="Прямоугольник 43"/>
          <p:cNvSpPr/>
          <p:nvPr/>
        </p:nvSpPr>
        <p:spPr>
          <a:xfrm>
            <a:off x="6899822" y="620688"/>
            <a:ext cx="1497202" cy="369332"/>
          </a:xfrm>
          <a:prstGeom prst="rect">
            <a:avLst/>
          </a:prstGeom>
        </p:spPr>
        <p:txBody>
          <a:bodyPr wrap="square">
            <a:spAutoFit/>
          </a:bodyPr>
          <a:lstStyle/>
          <a:p>
            <a:r>
              <a:rPr lang="en-US" dirty="0" smtClean="0">
                <a:latin typeface="Times New Roman" panose="02020603050405020304" pitchFamily="18" charset="0"/>
              </a:rPr>
              <a:t>Investments</a:t>
            </a:r>
            <a:endParaRPr lang="en-US" dirty="0"/>
          </a:p>
        </p:txBody>
      </p:sp>
      <p:sp>
        <p:nvSpPr>
          <p:cNvPr id="46" name="Стрелка вниз 45"/>
          <p:cNvSpPr/>
          <p:nvPr/>
        </p:nvSpPr>
        <p:spPr>
          <a:xfrm flipH="1" flipV="1">
            <a:off x="7452320" y="947562"/>
            <a:ext cx="236908" cy="216924"/>
          </a:xfrm>
          <a:prstGeom prst="downArrow">
            <a:avLst/>
          </a:prstGeom>
          <a:gradFill>
            <a:gsLst>
              <a:gs pos="0">
                <a:srgbClr val="2AA686"/>
              </a:gs>
              <a:gs pos="100000">
                <a:schemeClr val="tx2">
                  <a:lumMod val="40000"/>
                  <a:lumOff val="60000"/>
                </a:schemeClr>
              </a:gs>
            </a:gsLst>
          </a:gra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sp>
        <p:nvSpPr>
          <p:cNvPr id="2" name="TextBox 1"/>
          <p:cNvSpPr txBox="1"/>
          <p:nvPr/>
        </p:nvSpPr>
        <p:spPr>
          <a:xfrm>
            <a:off x="2987822" y="5517232"/>
            <a:ext cx="1904162" cy="646331"/>
          </a:xfrm>
          <a:prstGeom prst="rect">
            <a:avLst/>
          </a:prstGeom>
          <a:solidFill>
            <a:schemeClr val="accent2">
              <a:lumMod val="20000"/>
              <a:lumOff val="80000"/>
            </a:schemeClr>
          </a:solidFill>
        </p:spPr>
        <p:txBody>
          <a:bodyPr wrap="square" rtlCol="0">
            <a:spAutoFit/>
          </a:bodyPr>
          <a:lstStyle/>
          <a:p>
            <a:r>
              <a:rPr lang="en-US" dirty="0" smtClean="0">
                <a:latin typeface="Times New Roman" panose="02020603050405020304" pitchFamily="18" charset="0"/>
              </a:rPr>
              <a:t>Cash liability</a:t>
            </a:r>
          </a:p>
        </p:txBody>
      </p:sp>
      <p:sp>
        <p:nvSpPr>
          <p:cNvPr id="45" name="TextBox 44"/>
          <p:cNvSpPr txBox="1"/>
          <p:nvPr/>
        </p:nvSpPr>
        <p:spPr>
          <a:xfrm>
            <a:off x="4856066" y="5517232"/>
            <a:ext cx="1516134" cy="1107996"/>
          </a:xfrm>
          <a:prstGeom prst="rect">
            <a:avLst/>
          </a:prstGeom>
          <a:solidFill>
            <a:schemeClr val="accent2">
              <a:lumMod val="20000"/>
              <a:lumOff val="80000"/>
            </a:schemeClr>
          </a:solidFill>
        </p:spPr>
        <p:txBody>
          <a:bodyPr wrap="square" rtlCol="0">
            <a:spAutoFit/>
          </a:bodyPr>
          <a:lstStyle/>
          <a:p>
            <a:r>
              <a:rPr lang="en-US" sz="1650" dirty="0">
                <a:latin typeface="Times New Roman" panose="02020603050405020304" pitchFamily="18" charset="0"/>
              </a:rPr>
              <a:t>for the acquisition of fixed assets</a:t>
            </a:r>
          </a:p>
        </p:txBody>
      </p:sp>
      <p:sp>
        <p:nvSpPr>
          <p:cNvPr id="47" name="Левая фигурная скобка 46"/>
          <p:cNvSpPr/>
          <p:nvPr/>
        </p:nvSpPr>
        <p:spPr>
          <a:xfrm rot="16200000">
            <a:off x="7470322" y="4275095"/>
            <a:ext cx="180021" cy="2520280"/>
          </a:xfrm>
          <a:prstGeom prst="leftBrace">
            <a:avLst>
              <a:gd name="adj1" fmla="val 43758"/>
              <a:gd name="adj2" fmla="val 49772"/>
            </a:avLst>
          </a:prstGeom>
          <a:ln w="254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48" name="TextBox 47"/>
          <p:cNvSpPr txBox="1"/>
          <p:nvPr/>
        </p:nvSpPr>
        <p:spPr>
          <a:xfrm>
            <a:off x="7043327" y="5589240"/>
            <a:ext cx="978899" cy="369332"/>
          </a:xfrm>
          <a:prstGeom prst="rect">
            <a:avLst/>
          </a:prstGeom>
          <a:solidFill>
            <a:schemeClr val="accent3">
              <a:lumMod val="40000"/>
              <a:lumOff val="60000"/>
            </a:schemeClr>
          </a:solidFill>
        </p:spPr>
        <p:txBody>
          <a:bodyPr wrap="square" rtlCol="0">
            <a:spAutoFit/>
          </a:bodyPr>
          <a:lstStyle/>
          <a:p>
            <a:r>
              <a:rPr lang="en-US" dirty="0" smtClean="0">
                <a:latin typeface="Times New Roman" panose="02020603050405020304" pitchFamily="18" charset="0"/>
              </a:rPr>
              <a:t>From whom?</a:t>
            </a:r>
          </a:p>
        </p:txBody>
      </p:sp>
      <p:sp>
        <p:nvSpPr>
          <p:cNvPr id="49" name="Стрелка вниз 48"/>
          <p:cNvSpPr/>
          <p:nvPr/>
        </p:nvSpPr>
        <p:spPr>
          <a:xfrm rot="10800000" flipH="1" flipV="1">
            <a:off x="7452320" y="5949280"/>
            <a:ext cx="236908" cy="216924"/>
          </a:xfrm>
          <a:prstGeom prst="downArrow">
            <a:avLst/>
          </a:prstGeom>
          <a:gradFill>
            <a:gsLst>
              <a:gs pos="0">
                <a:srgbClr val="2AA686"/>
              </a:gs>
              <a:gs pos="100000">
                <a:schemeClr val="tx2">
                  <a:lumMod val="40000"/>
                  <a:lumOff val="60000"/>
                </a:schemeClr>
              </a:gs>
            </a:gsLst>
          </a:gra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sp>
        <p:nvSpPr>
          <p:cNvPr id="50" name="TextBox 49"/>
          <p:cNvSpPr txBox="1"/>
          <p:nvPr/>
        </p:nvSpPr>
        <p:spPr>
          <a:xfrm>
            <a:off x="6477772" y="6166205"/>
            <a:ext cx="2110008" cy="600164"/>
          </a:xfrm>
          <a:prstGeom prst="rect">
            <a:avLst/>
          </a:prstGeom>
          <a:solidFill>
            <a:schemeClr val="accent2">
              <a:lumMod val="20000"/>
              <a:lumOff val="80000"/>
            </a:schemeClr>
          </a:solidFill>
        </p:spPr>
        <p:txBody>
          <a:bodyPr wrap="square" rtlCol="0">
            <a:spAutoFit/>
          </a:bodyPr>
          <a:lstStyle/>
          <a:p>
            <a:r>
              <a:rPr lang="en-US" sz="1650" dirty="0" smtClean="0">
                <a:latin typeface="Times New Roman" panose="02020603050405020304" pitchFamily="18" charset="0"/>
              </a:rPr>
              <a:t>733 -State Corporation </a:t>
            </a:r>
          </a:p>
        </p:txBody>
      </p:sp>
      <p:cxnSp>
        <p:nvCxnSpPr>
          <p:cNvPr id="33" name="Прямая соединительная линия 32"/>
          <p:cNvCxnSpPr/>
          <p:nvPr/>
        </p:nvCxnSpPr>
        <p:spPr>
          <a:xfrm>
            <a:off x="4892962" y="5408349"/>
            <a:ext cx="0" cy="1008112"/>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Прямая соединительная линия 50"/>
          <p:cNvCxnSpPr/>
          <p:nvPr/>
        </p:nvCxnSpPr>
        <p:spPr>
          <a:xfrm>
            <a:off x="2947480" y="5408349"/>
            <a:ext cx="0" cy="1008112"/>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Прямая соединительная линия 51"/>
          <p:cNvCxnSpPr/>
          <p:nvPr/>
        </p:nvCxnSpPr>
        <p:spPr>
          <a:xfrm>
            <a:off x="6300192" y="5408349"/>
            <a:ext cx="0" cy="1008112"/>
          </a:xfrm>
          <a:prstGeom prst="line">
            <a:avLst/>
          </a:prstGeom>
        </p:spPr>
        <p:style>
          <a:lnRef idx="1">
            <a:schemeClr val="accent1"/>
          </a:lnRef>
          <a:fillRef idx="0">
            <a:schemeClr val="accent1"/>
          </a:fillRef>
          <a:effectRef idx="0">
            <a:schemeClr val="accent1"/>
          </a:effectRef>
          <a:fontRef idx="minor">
            <a:schemeClr val="tx1"/>
          </a:fontRef>
        </p:style>
      </p:cxnSp>
      <p:sp>
        <p:nvSpPr>
          <p:cNvPr id="42" name="Прямоугольник 41"/>
          <p:cNvSpPr/>
          <p:nvPr/>
        </p:nvSpPr>
        <p:spPr>
          <a:xfrm>
            <a:off x="6549173" y="3834869"/>
            <a:ext cx="2224771" cy="369332"/>
          </a:xfrm>
          <a:prstGeom prst="rect">
            <a:avLst/>
          </a:prstGeom>
        </p:spPr>
        <p:txBody>
          <a:bodyPr wrap="square">
            <a:spAutoFit/>
          </a:bodyPr>
          <a:lstStyle/>
          <a:p>
            <a:pPr lvl="0" fontAlgn="base">
              <a:spcBef>
                <a:spcPct val="20000"/>
              </a:spcBef>
              <a:spcAft>
                <a:spcPct val="0"/>
              </a:spcAft>
              <a:buClr>
                <a:schemeClr val="bg2"/>
              </a:buClr>
              <a:buSzPct val="75000"/>
            </a:pPr>
            <a:r>
              <a:rPr kumimoji="0" lang="en-US" altLang="ru-RU" b="1" i="1" u="none" strike="noStrike" cap="none" normalizeH="0" baseline="0" dirty="0" smtClean="0">
                <a:ln>
                  <a:noFill/>
                </a:ln>
                <a:solidFill>
                  <a:srgbClr val="FF0000"/>
                </a:solidFill>
                <a:effectLst/>
                <a:latin typeface="Cambria" panose="02040503050406030204" pitchFamily="18" charset="0"/>
              </a:rPr>
              <a:t>7              3              Х</a:t>
            </a:r>
          </a:p>
        </p:txBody>
      </p:sp>
    </p:spTree>
    <p:extLst>
      <p:ext uri="{BB962C8B-B14F-4D97-AF65-F5344CB8AC3E}">
        <p14:creationId xmlns:p14="http://schemas.microsoft.com/office/powerpoint/2010/main" val="37125279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Прямоугольник 4"/>
          <p:cNvSpPr>
            <a:spLocks noChangeArrowheads="1"/>
          </p:cNvSpPr>
          <p:nvPr/>
        </p:nvSpPr>
        <p:spPr bwMode="auto">
          <a:xfrm>
            <a:off x="1723638" y="1395037"/>
            <a:ext cx="716929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charset="0"/>
              <a:buChar char="•"/>
              <a:defRPr sz="2800">
                <a:solidFill>
                  <a:schemeClr val="tx1"/>
                </a:solidFill>
                <a:latin typeface="Calibri" pitchFamily="34" charset="0"/>
              </a:defRPr>
            </a:lvl1pPr>
            <a:lvl2pPr marL="742950" indent="-285750">
              <a:lnSpc>
                <a:spcPct val="90000"/>
              </a:lnSpc>
              <a:spcBef>
                <a:spcPts val="500"/>
              </a:spcBef>
              <a:buFont typeface="Arial" charset="0"/>
              <a:buChar char="•"/>
              <a:defRPr sz="2400">
                <a:solidFill>
                  <a:schemeClr val="tx1"/>
                </a:solidFill>
                <a:latin typeface="Calibri" pitchFamily="34" charset="0"/>
              </a:defRPr>
            </a:lvl2pPr>
            <a:lvl3pPr marL="1143000" indent="-228600">
              <a:lnSpc>
                <a:spcPct val="90000"/>
              </a:lnSpc>
              <a:spcBef>
                <a:spcPts val="500"/>
              </a:spcBef>
              <a:buFont typeface="Arial" charset="0"/>
              <a:buChar char="•"/>
              <a:defRPr sz="2000">
                <a:solidFill>
                  <a:schemeClr val="tx1"/>
                </a:solidFill>
                <a:latin typeface="Calibri" pitchFamily="34" charset="0"/>
              </a:defRPr>
            </a:lvl3pPr>
            <a:lvl4pPr marL="1600200" indent="-228600">
              <a:lnSpc>
                <a:spcPct val="90000"/>
              </a:lnSpc>
              <a:spcBef>
                <a:spcPts val="500"/>
              </a:spcBef>
              <a:buFont typeface="Arial" charset="0"/>
              <a:buChar char="•"/>
              <a:defRPr>
                <a:solidFill>
                  <a:schemeClr val="tx1"/>
                </a:solidFill>
                <a:latin typeface="Calibri" pitchFamily="34" charset="0"/>
              </a:defRPr>
            </a:lvl4pPr>
            <a:lvl5pPr marL="2057400" indent="-228600">
              <a:lnSpc>
                <a:spcPct val="90000"/>
              </a:lnSpc>
              <a:spcBef>
                <a:spcPts val="500"/>
              </a:spcBef>
              <a:buFont typeface="Arial"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a:lnSpc>
                <a:spcPct val="100000"/>
              </a:lnSpc>
              <a:spcBef>
                <a:spcPct val="0"/>
              </a:spcBef>
              <a:buFontTx/>
              <a:buNone/>
            </a:pPr>
            <a:r>
              <a:rPr lang="en-US" altLang="ru-RU" sz="2400" b="1" dirty="0" smtClean="0">
                <a:latin typeface="Cambria" pitchFamily="18" charset="0"/>
              </a:rPr>
              <a:t>Chart of Accounts</a:t>
            </a:r>
            <a:endParaRPr lang="en-US" altLang="ru-RU" sz="2400" b="1" dirty="0">
              <a:latin typeface="Cambria" pitchFamily="18" charset="0"/>
            </a:endParaRPr>
          </a:p>
        </p:txBody>
      </p:sp>
      <p:sp>
        <p:nvSpPr>
          <p:cNvPr id="65" name="TextBox 64"/>
          <p:cNvSpPr txBox="1"/>
          <p:nvPr/>
        </p:nvSpPr>
        <p:spPr>
          <a:xfrm>
            <a:off x="3779912" y="2420888"/>
            <a:ext cx="4285391" cy="2554545"/>
          </a:xfrm>
          <a:prstGeom prst="rect">
            <a:avLst/>
          </a:prstGeom>
          <a:solidFill>
            <a:schemeClr val="bg1"/>
          </a:solidFill>
          <a:ln>
            <a:solidFill>
              <a:srgbClr val="247632"/>
            </a:solidFill>
          </a:ln>
        </p:spPr>
        <p:txBody>
          <a:bodyPr wrap="square">
            <a:spAutoFit/>
          </a:bodyPr>
          <a:lstStyle/>
          <a:p>
            <a:pPr algn="ctr">
              <a:defRPr/>
            </a:pPr>
            <a:r>
              <a:rPr lang="en-US" sz="3200" b="1" dirty="0" smtClean="0">
                <a:solidFill>
                  <a:srgbClr val="247632"/>
                </a:solidFill>
                <a:latin typeface="Times New Roman" panose="02020603050405020304" pitchFamily="18" charset="0"/>
              </a:rPr>
              <a:t>The language in which an accountant keeps a record (history) of public finance</a:t>
            </a:r>
            <a:endParaRPr lang="en-US" sz="3200" b="1" dirty="0">
              <a:solidFill>
                <a:srgbClr val="247632"/>
              </a:solidFill>
              <a:latin typeface="Times New Roman" panose="02020603050405020304" pitchFamily="18" charset="0"/>
              <a:cs typeface="Times New Roman" panose="02020603050405020304" pitchFamily="18" charset="0"/>
            </a:endParaRPr>
          </a:p>
        </p:txBody>
      </p:sp>
      <p:cxnSp>
        <p:nvCxnSpPr>
          <p:cNvPr id="14" name="Прямая соединительная линия 13"/>
          <p:cNvCxnSpPr/>
          <p:nvPr/>
        </p:nvCxnSpPr>
        <p:spPr>
          <a:xfrm>
            <a:off x="971676" y="1916832"/>
            <a:ext cx="7056708" cy="0"/>
          </a:xfrm>
          <a:prstGeom prst="line">
            <a:avLst/>
          </a:prstGeom>
          <a:ln w="19050">
            <a:solidFill>
              <a:schemeClr val="accent3">
                <a:lumMod val="75000"/>
              </a:schemeClr>
            </a:solidFill>
          </a:ln>
        </p:spPr>
        <p:style>
          <a:lnRef idx="1">
            <a:schemeClr val="accent3"/>
          </a:lnRef>
          <a:fillRef idx="0">
            <a:schemeClr val="accent3"/>
          </a:fillRef>
          <a:effectRef idx="0">
            <a:schemeClr val="accent3"/>
          </a:effectRef>
          <a:fontRef idx="minor">
            <a:schemeClr val="tx1"/>
          </a:fontRef>
        </p:style>
      </p:cxnSp>
      <p:pic>
        <p:nvPicPr>
          <p:cNvPr id="15" name="Picture 33" descr="C:\Users\2323\AppData\Local\Temp\networking-2.png"/>
          <p:cNvPicPr>
            <a:picLocks noChangeAspect="1" noChangeArrowheads="1"/>
          </p:cNvPicPr>
          <p:nvPr/>
        </p:nvPicPr>
        <p:blipFill>
          <a:blip r:embed="rId2">
            <a:duotone>
              <a:prstClr val="black"/>
              <a:schemeClr val="accent3">
                <a:tint val="45000"/>
                <a:satMod val="400000"/>
              </a:schemeClr>
            </a:duotone>
            <a:extLst>
              <a:ext uri="{BEBA8EAE-BF5A-486C-A8C5-ECC9F3942E4B}">
                <a14:imgProps xmlns:a14="http://schemas.microsoft.com/office/drawing/2010/main">
                  <a14:imgLayer r:embed="rId3">
                    <a14:imgEffect>
                      <a14:colorTemperature colorTemp="11500"/>
                    </a14:imgEffect>
                  </a14:imgLayer>
                </a14:imgProps>
              </a:ext>
              <a:ext uri="{28A0092B-C50C-407E-A947-70E740481C1C}">
                <a14:useLocalDpi xmlns:a14="http://schemas.microsoft.com/office/drawing/2010/main" val="0"/>
              </a:ext>
            </a:extLst>
          </a:blip>
          <a:srcRect/>
          <a:stretch>
            <a:fillRect/>
          </a:stretch>
        </p:blipFill>
        <p:spPr bwMode="auto">
          <a:xfrm>
            <a:off x="970955" y="1137564"/>
            <a:ext cx="720725"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Номер слайда 2"/>
          <p:cNvSpPr txBox="1">
            <a:spLocks/>
          </p:cNvSpPr>
          <p:nvPr/>
        </p:nvSpPr>
        <p:spPr>
          <a:xfrm>
            <a:off x="8657728" y="6342781"/>
            <a:ext cx="486272" cy="365125"/>
          </a:xfrm>
          <a:prstGeom prst="rect">
            <a:avLst/>
          </a:prstGeom>
        </p:spPr>
        <p:txBody>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457200">
              <a:defRPr/>
            </a:pPr>
            <a:fld id="{5F91366C-C707-45FC-9663-1DE7BB98C4B2}" type="slidenum">
              <a:rPr lang="ru-RU" smtClean="0">
                <a:solidFill>
                  <a:srgbClr val="DEAA46"/>
                </a:solidFill>
                <a:latin typeface="DINPro-Light"/>
              </a:rPr>
              <a:pPr algn="r" defTabSz="457200">
                <a:defRPr/>
              </a:pPr>
              <a:t>12</a:t>
            </a:fld>
            <a:endParaRPr lang="en-US" dirty="0">
              <a:solidFill>
                <a:srgbClr val="DEAA46"/>
              </a:solidFill>
              <a:latin typeface="DINPro-Light"/>
            </a:endParaRPr>
          </a:p>
        </p:txBody>
      </p:sp>
      <p:sp>
        <p:nvSpPr>
          <p:cNvPr id="2" name="Стрелка вправо 1"/>
          <p:cNvSpPr/>
          <p:nvPr/>
        </p:nvSpPr>
        <p:spPr>
          <a:xfrm>
            <a:off x="2011670" y="2636912"/>
            <a:ext cx="1152128" cy="720080"/>
          </a:xfrm>
          <a:prstGeom prst="rightArrow">
            <a:avLst/>
          </a:prstGeom>
          <a:solidFill>
            <a:srgbClr val="247632"/>
          </a:solidFill>
          <a:ln>
            <a:solidFill>
              <a:srgbClr val="24763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sp>
        <p:nvSpPr>
          <p:cNvPr id="9" name="Стрелка вправо 8"/>
          <p:cNvSpPr/>
          <p:nvPr/>
        </p:nvSpPr>
        <p:spPr>
          <a:xfrm rot="5400000">
            <a:off x="1747709" y="2260893"/>
            <a:ext cx="1152128" cy="608022"/>
          </a:xfrm>
          <a:prstGeom prst="rightArrow">
            <a:avLst>
              <a:gd name="adj1" fmla="val 50000"/>
              <a:gd name="adj2" fmla="val 53082"/>
            </a:avLst>
          </a:prstGeom>
          <a:solidFill>
            <a:srgbClr val="247632"/>
          </a:solidFill>
          <a:ln>
            <a:solidFill>
              <a:srgbClr val="24763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1664408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1"/>
          <p:cNvSpPr txBox="1">
            <a:spLocks/>
          </p:cNvSpPr>
          <p:nvPr/>
        </p:nvSpPr>
        <p:spPr>
          <a:xfrm>
            <a:off x="2195736" y="149797"/>
            <a:ext cx="6480720" cy="1190971"/>
          </a:xfrm>
          <a:prstGeom prst="rect">
            <a:avLst/>
          </a:prstGeom>
        </p:spPr>
        <p:txBody>
          <a:bodyPr anchor="ctr"/>
          <a:lstStyle>
            <a:lvl1pPr algn="l" rtl="0" eaLnBrk="0" fontAlgn="base" hangingPunct="0">
              <a:spcBef>
                <a:spcPct val="0"/>
              </a:spcBef>
              <a:spcAft>
                <a:spcPct val="0"/>
              </a:spcAft>
              <a:defRPr lang="ru-RU" sz="2400" b="1" kern="1200" dirty="0">
                <a:solidFill>
                  <a:srgbClr val="00449E"/>
                </a:solidFill>
                <a:latin typeface="+mj-lt"/>
                <a:ea typeface="+mj-ea"/>
                <a:cs typeface="+mj-cs"/>
              </a:defRPr>
            </a:lvl1pPr>
            <a:lvl2pPr algn="l" rtl="0" eaLnBrk="0" fontAlgn="base" hangingPunct="0">
              <a:spcBef>
                <a:spcPct val="0"/>
              </a:spcBef>
              <a:spcAft>
                <a:spcPct val="0"/>
              </a:spcAft>
              <a:defRPr sz="2400" b="1">
                <a:solidFill>
                  <a:srgbClr val="00449E"/>
                </a:solidFill>
                <a:latin typeface="Calibri" pitchFamily="34" charset="0"/>
              </a:defRPr>
            </a:lvl2pPr>
            <a:lvl3pPr algn="l" rtl="0" eaLnBrk="0" fontAlgn="base" hangingPunct="0">
              <a:spcBef>
                <a:spcPct val="0"/>
              </a:spcBef>
              <a:spcAft>
                <a:spcPct val="0"/>
              </a:spcAft>
              <a:defRPr sz="2400" b="1">
                <a:solidFill>
                  <a:srgbClr val="00449E"/>
                </a:solidFill>
                <a:latin typeface="Calibri" pitchFamily="34" charset="0"/>
              </a:defRPr>
            </a:lvl3pPr>
            <a:lvl4pPr algn="l" rtl="0" eaLnBrk="0" fontAlgn="base" hangingPunct="0">
              <a:spcBef>
                <a:spcPct val="0"/>
              </a:spcBef>
              <a:spcAft>
                <a:spcPct val="0"/>
              </a:spcAft>
              <a:defRPr sz="2400" b="1">
                <a:solidFill>
                  <a:srgbClr val="00449E"/>
                </a:solidFill>
                <a:latin typeface="Calibri" pitchFamily="34" charset="0"/>
              </a:defRPr>
            </a:lvl4pPr>
            <a:lvl5pPr algn="l" rtl="0" eaLnBrk="0" fontAlgn="base" hangingPunct="0">
              <a:spcBef>
                <a:spcPct val="0"/>
              </a:spcBef>
              <a:spcAft>
                <a:spcPct val="0"/>
              </a:spcAft>
              <a:defRPr sz="2400" b="1">
                <a:solidFill>
                  <a:srgbClr val="00449E"/>
                </a:solidFill>
                <a:latin typeface="Calibri" pitchFamily="34" charset="0"/>
              </a:defRPr>
            </a:lvl5pPr>
            <a:lvl6pPr marL="457200" algn="l" rtl="0" fontAlgn="base">
              <a:spcBef>
                <a:spcPct val="0"/>
              </a:spcBef>
              <a:spcAft>
                <a:spcPct val="0"/>
              </a:spcAft>
              <a:defRPr sz="2400" b="1">
                <a:solidFill>
                  <a:srgbClr val="00449E"/>
                </a:solidFill>
                <a:latin typeface="Calibri" pitchFamily="34" charset="0"/>
              </a:defRPr>
            </a:lvl6pPr>
            <a:lvl7pPr marL="914400" algn="l" rtl="0" fontAlgn="base">
              <a:spcBef>
                <a:spcPct val="0"/>
              </a:spcBef>
              <a:spcAft>
                <a:spcPct val="0"/>
              </a:spcAft>
              <a:defRPr sz="2400" b="1">
                <a:solidFill>
                  <a:srgbClr val="00449E"/>
                </a:solidFill>
                <a:latin typeface="Calibri" pitchFamily="34" charset="0"/>
              </a:defRPr>
            </a:lvl7pPr>
            <a:lvl8pPr marL="1371600" algn="l" rtl="0" fontAlgn="base">
              <a:spcBef>
                <a:spcPct val="0"/>
              </a:spcBef>
              <a:spcAft>
                <a:spcPct val="0"/>
              </a:spcAft>
              <a:defRPr sz="2400" b="1">
                <a:solidFill>
                  <a:srgbClr val="00449E"/>
                </a:solidFill>
                <a:latin typeface="Calibri" pitchFamily="34" charset="0"/>
              </a:defRPr>
            </a:lvl8pPr>
            <a:lvl9pPr marL="1828800" algn="l" rtl="0" fontAlgn="base">
              <a:spcBef>
                <a:spcPct val="0"/>
              </a:spcBef>
              <a:spcAft>
                <a:spcPct val="0"/>
              </a:spcAft>
              <a:defRPr sz="2400" b="1">
                <a:solidFill>
                  <a:srgbClr val="00449E"/>
                </a:solidFill>
                <a:latin typeface="Calibri" pitchFamily="34" charset="0"/>
              </a:defRPr>
            </a:lvl9pPr>
          </a:lstStyle>
          <a:p>
            <a:pPr algn="ctr">
              <a:defRPr/>
            </a:pPr>
            <a:r>
              <a:rPr lang="en-US" sz="2800" dirty="0">
                <a:solidFill>
                  <a:srgbClr val="004821"/>
                </a:solidFill>
                <a:latin typeface="Cambria" panose="02040503050406030204" pitchFamily="18" charset="0"/>
              </a:rPr>
              <a:t>Regulatory system since 2018</a:t>
            </a:r>
            <a:endParaRPr lang="en-US" sz="2800" dirty="0">
              <a:solidFill>
                <a:srgbClr val="004821"/>
              </a:solidFill>
              <a:latin typeface="Cambria" panose="02040503050406030204" pitchFamily="18" charset="0"/>
              <a:ea typeface="+mn-ea"/>
              <a:cs typeface="Arial" charset="0"/>
            </a:endParaRPr>
          </a:p>
        </p:txBody>
      </p:sp>
      <p:sp>
        <p:nvSpPr>
          <p:cNvPr id="9" name="Прямоугольник 4"/>
          <p:cNvSpPr>
            <a:spLocks noChangeArrowheads="1"/>
          </p:cNvSpPr>
          <p:nvPr/>
        </p:nvSpPr>
        <p:spPr bwMode="auto">
          <a:xfrm>
            <a:off x="1279631" y="2016208"/>
            <a:ext cx="2448234" cy="984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charset="0"/>
              <a:buChar char="•"/>
              <a:defRPr sz="2800">
                <a:solidFill>
                  <a:schemeClr val="tx1"/>
                </a:solidFill>
                <a:latin typeface="Calibri" pitchFamily="34" charset="0"/>
              </a:defRPr>
            </a:lvl1pPr>
            <a:lvl2pPr marL="742950" indent="-285750">
              <a:lnSpc>
                <a:spcPct val="90000"/>
              </a:lnSpc>
              <a:spcBef>
                <a:spcPts val="500"/>
              </a:spcBef>
              <a:buFont typeface="Arial" charset="0"/>
              <a:buChar char="•"/>
              <a:defRPr sz="2400">
                <a:solidFill>
                  <a:schemeClr val="tx1"/>
                </a:solidFill>
                <a:latin typeface="Calibri" pitchFamily="34" charset="0"/>
              </a:defRPr>
            </a:lvl2pPr>
            <a:lvl3pPr marL="1143000" indent="-228600">
              <a:lnSpc>
                <a:spcPct val="90000"/>
              </a:lnSpc>
              <a:spcBef>
                <a:spcPts val="500"/>
              </a:spcBef>
              <a:buFont typeface="Arial" charset="0"/>
              <a:buChar char="•"/>
              <a:defRPr sz="2000">
                <a:solidFill>
                  <a:schemeClr val="tx1"/>
                </a:solidFill>
                <a:latin typeface="Calibri" pitchFamily="34" charset="0"/>
              </a:defRPr>
            </a:lvl3pPr>
            <a:lvl4pPr marL="1600200" indent="-228600">
              <a:lnSpc>
                <a:spcPct val="90000"/>
              </a:lnSpc>
              <a:spcBef>
                <a:spcPts val="500"/>
              </a:spcBef>
              <a:buFont typeface="Arial" charset="0"/>
              <a:buChar char="•"/>
              <a:defRPr>
                <a:solidFill>
                  <a:schemeClr val="tx1"/>
                </a:solidFill>
                <a:latin typeface="Calibri" pitchFamily="34" charset="0"/>
              </a:defRPr>
            </a:lvl4pPr>
            <a:lvl5pPr marL="2057400" indent="-228600">
              <a:lnSpc>
                <a:spcPct val="90000"/>
              </a:lnSpc>
              <a:spcBef>
                <a:spcPts val="500"/>
              </a:spcBef>
              <a:buFont typeface="Arial"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a:lnSpc>
                <a:spcPct val="100000"/>
              </a:lnSpc>
              <a:spcBef>
                <a:spcPct val="0"/>
              </a:spcBef>
              <a:buFontTx/>
              <a:buNone/>
            </a:pPr>
            <a:r>
              <a:rPr lang="en-US" altLang="ru-RU" sz="1800" dirty="0">
                <a:latin typeface="Cambria" pitchFamily="18" charset="0"/>
              </a:rPr>
              <a:t>Federal law</a:t>
            </a:r>
          </a:p>
          <a:p>
            <a:pPr>
              <a:lnSpc>
                <a:spcPct val="100000"/>
              </a:lnSpc>
              <a:spcBef>
                <a:spcPct val="0"/>
              </a:spcBef>
              <a:buFontTx/>
              <a:buNone/>
            </a:pPr>
            <a:r>
              <a:rPr lang="en-US" altLang="ru-RU" sz="2000" b="1" dirty="0">
                <a:latin typeface="Cambria" pitchFamily="18" charset="0"/>
              </a:rPr>
              <a:t>“On </a:t>
            </a:r>
          </a:p>
          <a:p>
            <a:pPr>
              <a:lnSpc>
                <a:spcPct val="100000"/>
              </a:lnSpc>
              <a:spcBef>
                <a:spcPct val="0"/>
              </a:spcBef>
              <a:buFontTx/>
              <a:buNone/>
            </a:pPr>
            <a:r>
              <a:rPr lang="en-US" altLang="ru-RU" sz="2000" b="1" dirty="0">
                <a:latin typeface="Cambria" pitchFamily="18" charset="0"/>
              </a:rPr>
              <a:t>accounting”</a:t>
            </a:r>
          </a:p>
        </p:txBody>
      </p:sp>
      <p:sp>
        <p:nvSpPr>
          <p:cNvPr id="11" name="Прямоугольник 4"/>
          <p:cNvSpPr>
            <a:spLocks noChangeArrowheads="1"/>
          </p:cNvSpPr>
          <p:nvPr/>
        </p:nvSpPr>
        <p:spPr bwMode="auto">
          <a:xfrm>
            <a:off x="5703291" y="2228025"/>
            <a:ext cx="1743041"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charset="0"/>
              <a:buChar char="•"/>
              <a:defRPr sz="2800">
                <a:solidFill>
                  <a:schemeClr val="tx1"/>
                </a:solidFill>
                <a:latin typeface="Calibri" pitchFamily="34" charset="0"/>
              </a:defRPr>
            </a:lvl1pPr>
            <a:lvl2pPr marL="742950" indent="-285750">
              <a:lnSpc>
                <a:spcPct val="90000"/>
              </a:lnSpc>
              <a:spcBef>
                <a:spcPts val="500"/>
              </a:spcBef>
              <a:buFont typeface="Arial" charset="0"/>
              <a:buChar char="•"/>
              <a:defRPr sz="2400">
                <a:solidFill>
                  <a:schemeClr val="tx1"/>
                </a:solidFill>
                <a:latin typeface="Calibri" pitchFamily="34" charset="0"/>
              </a:defRPr>
            </a:lvl2pPr>
            <a:lvl3pPr marL="1143000" indent="-228600">
              <a:lnSpc>
                <a:spcPct val="90000"/>
              </a:lnSpc>
              <a:spcBef>
                <a:spcPts val="500"/>
              </a:spcBef>
              <a:buFont typeface="Arial" charset="0"/>
              <a:buChar char="•"/>
              <a:defRPr sz="2000">
                <a:solidFill>
                  <a:schemeClr val="tx1"/>
                </a:solidFill>
                <a:latin typeface="Calibri" pitchFamily="34" charset="0"/>
              </a:defRPr>
            </a:lvl3pPr>
            <a:lvl4pPr marL="1600200" indent="-228600">
              <a:lnSpc>
                <a:spcPct val="90000"/>
              </a:lnSpc>
              <a:spcBef>
                <a:spcPts val="500"/>
              </a:spcBef>
              <a:buFont typeface="Arial" charset="0"/>
              <a:buChar char="•"/>
              <a:defRPr>
                <a:solidFill>
                  <a:schemeClr val="tx1"/>
                </a:solidFill>
                <a:latin typeface="Calibri" pitchFamily="34" charset="0"/>
              </a:defRPr>
            </a:lvl4pPr>
            <a:lvl5pPr marL="2057400" indent="-228600">
              <a:lnSpc>
                <a:spcPct val="90000"/>
              </a:lnSpc>
              <a:spcBef>
                <a:spcPts val="500"/>
              </a:spcBef>
              <a:buFont typeface="Arial"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a:lnSpc>
                <a:spcPct val="100000"/>
              </a:lnSpc>
              <a:spcBef>
                <a:spcPct val="0"/>
              </a:spcBef>
              <a:buFontTx/>
              <a:buNone/>
            </a:pPr>
            <a:r>
              <a:rPr lang="en-US" altLang="ru-RU" sz="2000" b="1" dirty="0">
                <a:latin typeface="Cambria" pitchFamily="18" charset="0"/>
              </a:rPr>
              <a:t>Budget </a:t>
            </a:r>
          </a:p>
          <a:p>
            <a:pPr>
              <a:lnSpc>
                <a:spcPct val="100000"/>
              </a:lnSpc>
              <a:spcBef>
                <a:spcPct val="0"/>
              </a:spcBef>
              <a:buFontTx/>
              <a:buNone/>
            </a:pPr>
            <a:r>
              <a:rPr lang="en-US" altLang="ru-RU" sz="2000" b="1" dirty="0">
                <a:latin typeface="Cambria" pitchFamily="18" charset="0"/>
              </a:rPr>
              <a:t>Code</a:t>
            </a:r>
            <a:endParaRPr lang="en-US" altLang="ru-RU" sz="2000" dirty="0">
              <a:latin typeface="Cambria" pitchFamily="18" charset="0"/>
            </a:endParaRPr>
          </a:p>
        </p:txBody>
      </p:sp>
      <p:sp>
        <p:nvSpPr>
          <p:cNvPr id="13" name="Прямоугольник 4"/>
          <p:cNvSpPr>
            <a:spLocks noChangeArrowheads="1"/>
          </p:cNvSpPr>
          <p:nvPr/>
        </p:nvSpPr>
        <p:spPr bwMode="auto">
          <a:xfrm>
            <a:off x="1279631" y="4294809"/>
            <a:ext cx="2862077"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charset="0"/>
              <a:buChar char="•"/>
              <a:defRPr sz="2800">
                <a:solidFill>
                  <a:schemeClr val="tx1"/>
                </a:solidFill>
                <a:latin typeface="Calibri" pitchFamily="34" charset="0"/>
              </a:defRPr>
            </a:lvl1pPr>
            <a:lvl2pPr marL="742950" indent="-285750">
              <a:lnSpc>
                <a:spcPct val="90000"/>
              </a:lnSpc>
              <a:spcBef>
                <a:spcPts val="500"/>
              </a:spcBef>
              <a:buFont typeface="Arial" charset="0"/>
              <a:buChar char="•"/>
              <a:defRPr sz="2400">
                <a:solidFill>
                  <a:schemeClr val="tx1"/>
                </a:solidFill>
                <a:latin typeface="Calibri" pitchFamily="34" charset="0"/>
              </a:defRPr>
            </a:lvl2pPr>
            <a:lvl3pPr marL="1143000" indent="-228600">
              <a:lnSpc>
                <a:spcPct val="90000"/>
              </a:lnSpc>
              <a:spcBef>
                <a:spcPts val="500"/>
              </a:spcBef>
              <a:buFont typeface="Arial" charset="0"/>
              <a:buChar char="•"/>
              <a:defRPr sz="2000">
                <a:solidFill>
                  <a:schemeClr val="tx1"/>
                </a:solidFill>
                <a:latin typeface="Calibri" pitchFamily="34" charset="0"/>
              </a:defRPr>
            </a:lvl3pPr>
            <a:lvl4pPr marL="1600200" indent="-228600">
              <a:lnSpc>
                <a:spcPct val="90000"/>
              </a:lnSpc>
              <a:spcBef>
                <a:spcPts val="500"/>
              </a:spcBef>
              <a:buFont typeface="Arial" charset="0"/>
              <a:buChar char="•"/>
              <a:defRPr>
                <a:solidFill>
                  <a:schemeClr val="tx1"/>
                </a:solidFill>
                <a:latin typeface="Calibri" pitchFamily="34" charset="0"/>
              </a:defRPr>
            </a:lvl4pPr>
            <a:lvl5pPr marL="2057400" indent="-228600">
              <a:lnSpc>
                <a:spcPct val="90000"/>
              </a:lnSpc>
              <a:spcBef>
                <a:spcPts val="500"/>
              </a:spcBef>
              <a:buFont typeface="Arial"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a:lnSpc>
                <a:spcPct val="100000"/>
              </a:lnSpc>
              <a:spcBef>
                <a:spcPct val="0"/>
              </a:spcBef>
              <a:buFontTx/>
              <a:buNone/>
            </a:pPr>
            <a:r>
              <a:rPr lang="en-US" altLang="ru-RU" sz="2000" b="1" dirty="0">
                <a:latin typeface="Cambria" pitchFamily="18" charset="0"/>
              </a:rPr>
              <a:t>Federal standards </a:t>
            </a:r>
          </a:p>
          <a:p>
            <a:pPr>
              <a:lnSpc>
                <a:spcPct val="100000"/>
              </a:lnSpc>
              <a:spcBef>
                <a:spcPct val="0"/>
              </a:spcBef>
              <a:buFontTx/>
              <a:buNone/>
            </a:pPr>
            <a:r>
              <a:rPr lang="en-US" altLang="ru-RU" sz="2000" b="1" dirty="0">
                <a:latin typeface="Cambria" pitchFamily="18" charset="0"/>
              </a:rPr>
              <a:t>of accounting</a:t>
            </a:r>
          </a:p>
        </p:txBody>
      </p:sp>
      <p:sp>
        <p:nvSpPr>
          <p:cNvPr id="15" name="Прямоугольник 4"/>
          <p:cNvSpPr>
            <a:spLocks noChangeArrowheads="1"/>
          </p:cNvSpPr>
          <p:nvPr/>
        </p:nvSpPr>
        <p:spPr bwMode="auto">
          <a:xfrm>
            <a:off x="5703291" y="4306641"/>
            <a:ext cx="3214534"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charset="0"/>
              <a:buChar char="•"/>
              <a:defRPr sz="2800">
                <a:solidFill>
                  <a:schemeClr val="tx1"/>
                </a:solidFill>
                <a:latin typeface="Calibri" pitchFamily="34" charset="0"/>
              </a:defRPr>
            </a:lvl1pPr>
            <a:lvl2pPr marL="742950" indent="-285750">
              <a:lnSpc>
                <a:spcPct val="90000"/>
              </a:lnSpc>
              <a:spcBef>
                <a:spcPts val="500"/>
              </a:spcBef>
              <a:buFont typeface="Arial" charset="0"/>
              <a:buChar char="•"/>
              <a:defRPr sz="2400">
                <a:solidFill>
                  <a:schemeClr val="tx1"/>
                </a:solidFill>
                <a:latin typeface="Calibri" pitchFamily="34" charset="0"/>
              </a:defRPr>
            </a:lvl2pPr>
            <a:lvl3pPr marL="1143000" indent="-228600">
              <a:lnSpc>
                <a:spcPct val="90000"/>
              </a:lnSpc>
              <a:spcBef>
                <a:spcPts val="500"/>
              </a:spcBef>
              <a:buFont typeface="Arial" charset="0"/>
              <a:buChar char="•"/>
              <a:defRPr sz="2000">
                <a:solidFill>
                  <a:schemeClr val="tx1"/>
                </a:solidFill>
                <a:latin typeface="Calibri" pitchFamily="34" charset="0"/>
              </a:defRPr>
            </a:lvl3pPr>
            <a:lvl4pPr marL="1600200" indent="-228600">
              <a:lnSpc>
                <a:spcPct val="90000"/>
              </a:lnSpc>
              <a:spcBef>
                <a:spcPts val="500"/>
              </a:spcBef>
              <a:buFont typeface="Arial" charset="0"/>
              <a:buChar char="•"/>
              <a:defRPr>
                <a:solidFill>
                  <a:schemeClr val="tx1"/>
                </a:solidFill>
                <a:latin typeface="Calibri" pitchFamily="34" charset="0"/>
              </a:defRPr>
            </a:lvl4pPr>
            <a:lvl5pPr marL="2057400" indent="-228600">
              <a:lnSpc>
                <a:spcPct val="90000"/>
              </a:lnSpc>
              <a:spcBef>
                <a:spcPts val="500"/>
              </a:spcBef>
              <a:buFont typeface="Arial"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a:lnSpc>
                <a:spcPct val="100000"/>
              </a:lnSpc>
              <a:spcBef>
                <a:spcPct val="0"/>
              </a:spcBef>
              <a:buFontTx/>
              <a:buNone/>
            </a:pPr>
            <a:r>
              <a:rPr lang="en-US" altLang="ru-RU" sz="2000" b="1" dirty="0">
                <a:latin typeface="Cambria" pitchFamily="18" charset="0"/>
              </a:rPr>
              <a:t>Chart of Accounts, budget</a:t>
            </a:r>
          </a:p>
          <a:p>
            <a:pPr>
              <a:lnSpc>
                <a:spcPct val="100000"/>
              </a:lnSpc>
              <a:spcBef>
                <a:spcPct val="0"/>
              </a:spcBef>
              <a:buFontTx/>
              <a:buNone/>
            </a:pPr>
            <a:r>
              <a:rPr lang="en-US" altLang="ru-RU" sz="2000" b="1" dirty="0">
                <a:latin typeface="Cambria" pitchFamily="18" charset="0"/>
              </a:rPr>
              <a:t>classification, </a:t>
            </a:r>
          </a:p>
          <a:p>
            <a:pPr>
              <a:lnSpc>
                <a:spcPct val="100000"/>
              </a:lnSpc>
              <a:spcBef>
                <a:spcPct val="0"/>
              </a:spcBef>
              <a:buFontTx/>
              <a:buNone/>
            </a:pPr>
            <a:r>
              <a:rPr lang="en-US" altLang="ru-RU" sz="2000" b="1" dirty="0">
                <a:latin typeface="Cambria" pitchFamily="18" charset="0"/>
              </a:rPr>
              <a:t>reporting</a:t>
            </a:r>
          </a:p>
        </p:txBody>
      </p:sp>
      <p:cxnSp>
        <p:nvCxnSpPr>
          <p:cNvPr id="16" name="Прямая соединительная линия 15"/>
          <p:cNvCxnSpPr/>
          <p:nvPr/>
        </p:nvCxnSpPr>
        <p:spPr>
          <a:xfrm flipV="1">
            <a:off x="858826" y="3024906"/>
            <a:ext cx="2909888" cy="0"/>
          </a:xfrm>
          <a:prstGeom prst="line">
            <a:avLst/>
          </a:prstGeom>
          <a:ln w="19050">
            <a:solidFill>
              <a:schemeClr val="accent3">
                <a:lumMod val="75000"/>
              </a:schemeClr>
            </a:solidFill>
          </a:ln>
        </p:spPr>
        <p:style>
          <a:lnRef idx="1">
            <a:schemeClr val="accent3"/>
          </a:lnRef>
          <a:fillRef idx="0">
            <a:schemeClr val="accent3"/>
          </a:fillRef>
          <a:effectRef idx="0">
            <a:schemeClr val="accent3"/>
          </a:effectRef>
          <a:fontRef idx="minor">
            <a:schemeClr val="tx1"/>
          </a:fontRef>
        </p:style>
      </p:cxnSp>
      <p:sp>
        <p:nvSpPr>
          <p:cNvPr id="17" name="Прямоугольник 4"/>
          <p:cNvSpPr>
            <a:spLocks noChangeArrowheads="1"/>
          </p:cNvSpPr>
          <p:nvPr/>
        </p:nvSpPr>
        <p:spPr bwMode="auto">
          <a:xfrm>
            <a:off x="858826" y="3089994"/>
            <a:ext cx="31908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charset="0"/>
              <a:buChar char="•"/>
              <a:defRPr sz="2800">
                <a:solidFill>
                  <a:schemeClr val="tx1"/>
                </a:solidFill>
                <a:latin typeface="Calibri" pitchFamily="34" charset="0"/>
              </a:defRPr>
            </a:lvl1pPr>
            <a:lvl2pPr marL="742950" indent="-285750">
              <a:lnSpc>
                <a:spcPct val="90000"/>
              </a:lnSpc>
              <a:spcBef>
                <a:spcPts val="500"/>
              </a:spcBef>
              <a:buFont typeface="Arial" charset="0"/>
              <a:buChar char="•"/>
              <a:defRPr sz="2400">
                <a:solidFill>
                  <a:schemeClr val="tx1"/>
                </a:solidFill>
                <a:latin typeface="Calibri" pitchFamily="34" charset="0"/>
              </a:defRPr>
            </a:lvl2pPr>
            <a:lvl3pPr marL="1143000" indent="-228600">
              <a:lnSpc>
                <a:spcPct val="90000"/>
              </a:lnSpc>
              <a:spcBef>
                <a:spcPts val="500"/>
              </a:spcBef>
              <a:buFont typeface="Arial" charset="0"/>
              <a:buChar char="•"/>
              <a:defRPr sz="2000">
                <a:solidFill>
                  <a:schemeClr val="tx1"/>
                </a:solidFill>
                <a:latin typeface="Calibri" pitchFamily="34" charset="0"/>
              </a:defRPr>
            </a:lvl3pPr>
            <a:lvl4pPr marL="1600200" indent="-228600">
              <a:lnSpc>
                <a:spcPct val="90000"/>
              </a:lnSpc>
              <a:spcBef>
                <a:spcPts val="500"/>
              </a:spcBef>
              <a:buFont typeface="Arial" charset="0"/>
              <a:buChar char="•"/>
              <a:defRPr>
                <a:solidFill>
                  <a:schemeClr val="tx1"/>
                </a:solidFill>
                <a:latin typeface="Calibri" pitchFamily="34" charset="0"/>
              </a:defRPr>
            </a:lvl4pPr>
            <a:lvl5pPr marL="2057400" indent="-228600">
              <a:lnSpc>
                <a:spcPct val="90000"/>
              </a:lnSpc>
              <a:spcBef>
                <a:spcPts val="500"/>
              </a:spcBef>
              <a:buFont typeface="Arial"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a:lnSpc>
                <a:spcPct val="100000"/>
              </a:lnSpc>
              <a:spcBef>
                <a:spcPct val="0"/>
              </a:spcBef>
              <a:buFontTx/>
              <a:buNone/>
            </a:pPr>
            <a:r>
              <a:rPr lang="en-US" altLang="ru-RU" sz="1800" dirty="0">
                <a:latin typeface="Cambria" pitchFamily="18" charset="0"/>
              </a:rPr>
              <a:t>Accounting and reporting framework in the Russian Federation</a:t>
            </a:r>
          </a:p>
        </p:txBody>
      </p:sp>
      <p:cxnSp>
        <p:nvCxnSpPr>
          <p:cNvPr id="18" name="Прямая соединительная линия 17"/>
          <p:cNvCxnSpPr/>
          <p:nvPr/>
        </p:nvCxnSpPr>
        <p:spPr>
          <a:xfrm flipV="1">
            <a:off x="5198740" y="3001093"/>
            <a:ext cx="2908697" cy="0"/>
          </a:xfrm>
          <a:prstGeom prst="line">
            <a:avLst/>
          </a:prstGeom>
          <a:ln w="19050">
            <a:solidFill>
              <a:schemeClr val="accent3">
                <a:lumMod val="75000"/>
              </a:schemeClr>
            </a:solidFill>
          </a:ln>
        </p:spPr>
        <p:style>
          <a:lnRef idx="1">
            <a:schemeClr val="accent3"/>
          </a:lnRef>
          <a:fillRef idx="0">
            <a:schemeClr val="accent3"/>
          </a:fillRef>
          <a:effectRef idx="0">
            <a:schemeClr val="accent3"/>
          </a:effectRef>
          <a:fontRef idx="minor">
            <a:schemeClr val="tx1"/>
          </a:fontRef>
        </p:style>
      </p:cxnSp>
      <p:sp>
        <p:nvSpPr>
          <p:cNvPr id="19" name="Прямоугольник 4"/>
          <p:cNvSpPr>
            <a:spLocks noChangeArrowheads="1"/>
          </p:cNvSpPr>
          <p:nvPr/>
        </p:nvSpPr>
        <p:spPr bwMode="auto">
          <a:xfrm>
            <a:off x="5159101" y="3089994"/>
            <a:ext cx="318968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charset="0"/>
              <a:buChar char="•"/>
              <a:defRPr sz="2800">
                <a:solidFill>
                  <a:schemeClr val="tx1"/>
                </a:solidFill>
                <a:latin typeface="Calibri" pitchFamily="34" charset="0"/>
              </a:defRPr>
            </a:lvl1pPr>
            <a:lvl2pPr marL="742950" indent="-285750">
              <a:lnSpc>
                <a:spcPct val="90000"/>
              </a:lnSpc>
              <a:spcBef>
                <a:spcPts val="500"/>
              </a:spcBef>
              <a:buFont typeface="Arial" charset="0"/>
              <a:buChar char="•"/>
              <a:defRPr sz="2400">
                <a:solidFill>
                  <a:schemeClr val="tx1"/>
                </a:solidFill>
                <a:latin typeface="Calibri" pitchFamily="34" charset="0"/>
              </a:defRPr>
            </a:lvl2pPr>
            <a:lvl3pPr marL="1143000" indent="-228600">
              <a:lnSpc>
                <a:spcPct val="90000"/>
              </a:lnSpc>
              <a:spcBef>
                <a:spcPts val="500"/>
              </a:spcBef>
              <a:buFont typeface="Arial" charset="0"/>
              <a:buChar char="•"/>
              <a:defRPr sz="2000">
                <a:solidFill>
                  <a:schemeClr val="tx1"/>
                </a:solidFill>
                <a:latin typeface="Calibri" pitchFamily="34" charset="0"/>
              </a:defRPr>
            </a:lvl3pPr>
            <a:lvl4pPr marL="1600200" indent="-228600">
              <a:lnSpc>
                <a:spcPct val="90000"/>
              </a:lnSpc>
              <a:spcBef>
                <a:spcPts val="500"/>
              </a:spcBef>
              <a:buFont typeface="Arial" charset="0"/>
              <a:buChar char="•"/>
              <a:defRPr>
                <a:solidFill>
                  <a:schemeClr val="tx1"/>
                </a:solidFill>
                <a:latin typeface="Calibri" pitchFamily="34" charset="0"/>
              </a:defRPr>
            </a:lvl4pPr>
            <a:lvl5pPr marL="2057400" indent="-228600">
              <a:lnSpc>
                <a:spcPct val="90000"/>
              </a:lnSpc>
              <a:spcBef>
                <a:spcPts val="500"/>
              </a:spcBef>
              <a:buFont typeface="Arial"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a:lnSpc>
                <a:spcPct val="100000"/>
              </a:lnSpc>
              <a:spcBef>
                <a:spcPct val="0"/>
              </a:spcBef>
              <a:buFontTx/>
              <a:buNone/>
            </a:pPr>
            <a:r>
              <a:rPr lang="en-US" altLang="ru-RU" sz="1800" dirty="0">
                <a:latin typeface="Cambria" pitchFamily="18" charset="0"/>
              </a:rPr>
              <a:t>Budget relations framework</a:t>
            </a:r>
          </a:p>
        </p:txBody>
      </p:sp>
      <p:cxnSp>
        <p:nvCxnSpPr>
          <p:cNvPr id="20" name="Прямая соединительная линия 19"/>
          <p:cNvCxnSpPr/>
          <p:nvPr/>
        </p:nvCxnSpPr>
        <p:spPr>
          <a:xfrm flipV="1">
            <a:off x="895735" y="5345831"/>
            <a:ext cx="2908697" cy="0"/>
          </a:xfrm>
          <a:prstGeom prst="line">
            <a:avLst/>
          </a:prstGeom>
          <a:ln w="19050">
            <a:solidFill>
              <a:schemeClr val="accent3">
                <a:lumMod val="75000"/>
              </a:schemeClr>
            </a:solidFill>
          </a:ln>
        </p:spPr>
        <p:style>
          <a:lnRef idx="1">
            <a:schemeClr val="accent3"/>
          </a:lnRef>
          <a:fillRef idx="0">
            <a:schemeClr val="accent3"/>
          </a:fillRef>
          <a:effectRef idx="0">
            <a:schemeClr val="accent3"/>
          </a:effectRef>
          <a:fontRef idx="minor">
            <a:schemeClr val="tx1"/>
          </a:fontRef>
        </p:style>
      </p:cxnSp>
      <p:sp>
        <p:nvSpPr>
          <p:cNvPr id="21" name="Прямоугольник 4"/>
          <p:cNvSpPr>
            <a:spLocks noChangeArrowheads="1"/>
          </p:cNvSpPr>
          <p:nvPr/>
        </p:nvSpPr>
        <p:spPr bwMode="auto">
          <a:xfrm>
            <a:off x="908311" y="5406156"/>
            <a:ext cx="3190875"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charset="0"/>
              <a:buChar char="•"/>
              <a:defRPr sz="2800">
                <a:solidFill>
                  <a:schemeClr val="tx1"/>
                </a:solidFill>
                <a:latin typeface="Calibri" pitchFamily="34" charset="0"/>
              </a:defRPr>
            </a:lvl1pPr>
            <a:lvl2pPr marL="742950" indent="-285750">
              <a:lnSpc>
                <a:spcPct val="90000"/>
              </a:lnSpc>
              <a:spcBef>
                <a:spcPts val="500"/>
              </a:spcBef>
              <a:buFont typeface="Arial" charset="0"/>
              <a:buChar char="•"/>
              <a:defRPr sz="2400">
                <a:solidFill>
                  <a:schemeClr val="tx1"/>
                </a:solidFill>
                <a:latin typeface="Calibri" pitchFamily="34" charset="0"/>
              </a:defRPr>
            </a:lvl2pPr>
            <a:lvl3pPr marL="1143000" indent="-228600">
              <a:lnSpc>
                <a:spcPct val="90000"/>
              </a:lnSpc>
              <a:spcBef>
                <a:spcPts val="500"/>
              </a:spcBef>
              <a:buFont typeface="Arial" charset="0"/>
              <a:buChar char="•"/>
              <a:defRPr sz="2000">
                <a:solidFill>
                  <a:schemeClr val="tx1"/>
                </a:solidFill>
                <a:latin typeface="Calibri" pitchFamily="34" charset="0"/>
              </a:defRPr>
            </a:lvl3pPr>
            <a:lvl4pPr marL="1600200" indent="-228600">
              <a:lnSpc>
                <a:spcPct val="90000"/>
              </a:lnSpc>
              <a:spcBef>
                <a:spcPts val="500"/>
              </a:spcBef>
              <a:buFont typeface="Arial" charset="0"/>
              <a:buChar char="•"/>
              <a:defRPr>
                <a:solidFill>
                  <a:schemeClr val="tx1"/>
                </a:solidFill>
                <a:latin typeface="Calibri" pitchFamily="34" charset="0"/>
              </a:defRPr>
            </a:lvl4pPr>
            <a:lvl5pPr marL="2057400" indent="-228600">
              <a:lnSpc>
                <a:spcPct val="90000"/>
              </a:lnSpc>
              <a:spcBef>
                <a:spcPts val="500"/>
              </a:spcBef>
              <a:buFont typeface="Arial"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a:lnSpc>
                <a:spcPct val="100000"/>
              </a:lnSpc>
              <a:spcBef>
                <a:spcPct val="0"/>
              </a:spcBef>
              <a:buFontTx/>
              <a:buNone/>
            </a:pPr>
            <a:r>
              <a:rPr lang="en-US" altLang="ru-RU" sz="1800" dirty="0">
                <a:latin typeface="Cambria" pitchFamily="18" charset="0"/>
              </a:rPr>
              <a:t>Objects of accounting, the procedure for assessment, recognition and disclosure of information.</a:t>
            </a:r>
          </a:p>
        </p:txBody>
      </p:sp>
      <p:cxnSp>
        <p:nvCxnSpPr>
          <p:cNvPr id="22" name="Прямая соединительная линия 21"/>
          <p:cNvCxnSpPr/>
          <p:nvPr/>
        </p:nvCxnSpPr>
        <p:spPr>
          <a:xfrm flipV="1">
            <a:off x="5185642" y="5345831"/>
            <a:ext cx="2908697" cy="0"/>
          </a:xfrm>
          <a:prstGeom prst="line">
            <a:avLst/>
          </a:prstGeom>
          <a:ln w="19050">
            <a:solidFill>
              <a:schemeClr val="accent3">
                <a:lumMod val="75000"/>
              </a:schemeClr>
            </a:solidFill>
          </a:ln>
        </p:spPr>
        <p:style>
          <a:lnRef idx="1">
            <a:schemeClr val="accent3"/>
          </a:lnRef>
          <a:fillRef idx="0">
            <a:schemeClr val="accent3"/>
          </a:fillRef>
          <a:effectRef idx="0">
            <a:schemeClr val="accent3"/>
          </a:effectRef>
          <a:fontRef idx="minor">
            <a:schemeClr val="tx1"/>
          </a:fontRef>
        </p:style>
      </p:cxnSp>
      <p:sp>
        <p:nvSpPr>
          <p:cNvPr id="23" name="Прямоугольник 4"/>
          <p:cNvSpPr>
            <a:spLocks noChangeArrowheads="1"/>
          </p:cNvSpPr>
          <p:nvPr/>
        </p:nvSpPr>
        <p:spPr bwMode="auto">
          <a:xfrm>
            <a:off x="5198739" y="5406156"/>
            <a:ext cx="3189685"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charset="0"/>
              <a:buChar char="•"/>
              <a:defRPr sz="2800">
                <a:solidFill>
                  <a:schemeClr val="tx1"/>
                </a:solidFill>
                <a:latin typeface="Calibri" pitchFamily="34" charset="0"/>
              </a:defRPr>
            </a:lvl1pPr>
            <a:lvl2pPr marL="742950" indent="-285750">
              <a:lnSpc>
                <a:spcPct val="90000"/>
              </a:lnSpc>
              <a:spcBef>
                <a:spcPts val="500"/>
              </a:spcBef>
              <a:buFont typeface="Arial" charset="0"/>
              <a:buChar char="•"/>
              <a:defRPr sz="2400">
                <a:solidFill>
                  <a:schemeClr val="tx1"/>
                </a:solidFill>
                <a:latin typeface="Calibri" pitchFamily="34" charset="0"/>
              </a:defRPr>
            </a:lvl2pPr>
            <a:lvl3pPr marL="1143000" indent="-228600">
              <a:lnSpc>
                <a:spcPct val="90000"/>
              </a:lnSpc>
              <a:spcBef>
                <a:spcPts val="500"/>
              </a:spcBef>
              <a:buFont typeface="Arial" charset="0"/>
              <a:buChar char="•"/>
              <a:defRPr sz="2000">
                <a:solidFill>
                  <a:schemeClr val="tx1"/>
                </a:solidFill>
                <a:latin typeface="Calibri" pitchFamily="34" charset="0"/>
              </a:defRPr>
            </a:lvl3pPr>
            <a:lvl4pPr marL="1600200" indent="-228600">
              <a:lnSpc>
                <a:spcPct val="90000"/>
              </a:lnSpc>
              <a:spcBef>
                <a:spcPts val="500"/>
              </a:spcBef>
              <a:buFont typeface="Arial" charset="0"/>
              <a:buChar char="•"/>
              <a:defRPr>
                <a:solidFill>
                  <a:schemeClr val="tx1"/>
                </a:solidFill>
                <a:latin typeface="Calibri" pitchFamily="34" charset="0"/>
              </a:defRPr>
            </a:lvl4pPr>
            <a:lvl5pPr marL="2057400" indent="-228600">
              <a:lnSpc>
                <a:spcPct val="90000"/>
              </a:lnSpc>
              <a:spcBef>
                <a:spcPts val="500"/>
              </a:spcBef>
              <a:buFont typeface="Arial"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a:lnSpc>
                <a:spcPct val="100000"/>
              </a:lnSpc>
              <a:spcBef>
                <a:spcPct val="0"/>
              </a:spcBef>
              <a:buFontTx/>
              <a:buNone/>
            </a:pPr>
            <a:r>
              <a:rPr lang="en-US" altLang="ru-RU" sz="1800">
                <a:latin typeface="Cambria" pitchFamily="18" charset="0"/>
              </a:rPr>
              <a:t>"Mechanics" of operations reflection and disclosure in reporting</a:t>
            </a:r>
          </a:p>
        </p:txBody>
      </p:sp>
      <p:pic>
        <p:nvPicPr>
          <p:cNvPr id="24" name="Picture 13" descr="C:\Users\2323\AppData\Local\Temp\pros-and-cons.png"/>
          <p:cNvPicPr>
            <a:picLocks noChangeAspect="1" noChangeArrowheads="1"/>
          </p:cNvPicPr>
          <p:nvPr/>
        </p:nvPicPr>
        <p:blipFill>
          <a:blip r:embed="rId2">
            <a:duotone>
              <a:prstClr val="black"/>
              <a:schemeClr val="accent3">
                <a:tint val="45000"/>
                <a:satMod val="400000"/>
              </a:schemeClr>
            </a:duotone>
            <a:extLst>
              <a:ext uri="{BEBA8EAE-BF5A-486C-A8C5-ECC9F3942E4B}">
                <a14:imgProps xmlns:a14="http://schemas.microsoft.com/office/drawing/2010/main">
                  <a14:imgLayer r:embed="rId3">
                    <a14:imgEffect>
                      <a14:colorTemperature colorTemp="11500"/>
                    </a14:imgEffect>
                    <a14:imgEffect>
                      <a14:saturation sat="10000"/>
                    </a14:imgEffect>
                  </a14:imgLayer>
                </a14:imgProps>
              </a:ext>
              <a:ext uri="{28A0092B-C50C-407E-A947-70E740481C1C}">
                <a14:useLocalDpi xmlns:a14="http://schemas.microsoft.com/office/drawing/2010/main" val="0"/>
              </a:ext>
            </a:extLst>
          </a:blip>
          <a:srcRect/>
          <a:stretch>
            <a:fillRect/>
          </a:stretch>
        </p:blipFill>
        <p:spPr bwMode="auto">
          <a:xfrm>
            <a:off x="702922" y="2228025"/>
            <a:ext cx="576709" cy="57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13" descr="C:\Users\2323\AppData\Local\Temp\pros-and-cons.png"/>
          <p:cNvPicPr>
            <a:picLocks noChangeAspect="1" noChangeArrowheads="1"/>
          </p:cNvPicPr>
          <p:nvPr/>
        </p:nvPicPr>
        <p:blipFill>
          <a:blip r:embed="rId2">
            <a:duotone>
              <a:prstClr val="black"/>
              <a:schemeClr val="accent3">
                <a:tint val="45000"/>
                <a:satMod val="400000"/>
              </a:schemeClr>
            </a:duotone>
            <a:extLst>
              <a:ext uri="{BEBA8EAE-BF5A-486C-A8C5-ECC9F3942E4B}">
                <a14:imgProps xmlns:a14="http://schemas.microsoft.com/office/drawing/2010/main">
                  <a14:imgLayer r:embed="rId3">
                    <a14:imgEffect>
                      <a14:colorTemperature colorTemp="11500"/>
                    </a14:imgEffect>
                    <a14:imgEffect>
                      <a14:saturation sat="10000"/>
                    </a14:imgEffect>
                  </a14:imgLayer>
                </a14:imgProps>
              </a:ext>
              <a:ext uri="{28A0092B-C50C-407E-A947-70E740481C1C}">
                <a14:useLocalDpi xmlns:a14="http://schemas.microsoft.com/office/drawing/2010/main" val="0"/>
              </a:ext>
            </a:extLst>
          </a:blip>
          <a:srcRect/>
          <a:stretch>
            <a:fillRect/>
          </a:stretch>
        </p:blipFill>
        <p:spPr bwMode="auto">
          <a:xfrm>
            <a:off x="5126582" y="2220931"/>
            <a:ext cx="576709" cy="57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Picture 13" descr="C:\Users\2323\AppData\Local\Temp\pros-and-cons.png"/>
          <p:cNvPicPr>
            <a:picLocks noChangeAspect="1" noChangeArrowheads="1"/>
          </p:cNvPicPr>
          <p:nvPr/>
        </p:nvPicPr>
        <p:blipFill>
          <a:blip r:embed="rId2">
            <a:duotone>
              <a:prstClr val="black"/>
              <a:schemeClr val="accent3">
                <a:tint val="45000"/>
                <a:satMod val="400000"/>
              </a:schemeClr>
            </a:duotone>
            <a:extLst>
              <a:ext uri="{BEBA8EAE-BF5A-486C-A8C5-ECC9F3942E4B}">
                <a14:imgProps xmlns:a14="http://schemas.microsoft.com/office/drawing/2010/main">
                  <a14:imgLayer r:embed="rId3">
                    <a14:imgEffect>
                      <a14:colorTemperature colorTemp="11500"/>
                    </a14:imgEffect>
                    <a14:imgEffect>
                      <a14:saturation sat="10000"/>
                    </a14:imgEffect>
                  </a14:imgLayer>
                </a14:imgProps>
              </a:ext>
              <a:ext uri="{28A0092B-C50C-407E-A947-70E740481C1C}">
                <a14:useLocalDpi xmlns:a14="http://schemas.microsoft.com/office/drawing/2010/main" val="0"/>
              </a:ext>
            </a:extLst>
          </a:blip>
          <a:srcRect/>
          <a:stretch>
            <a:fillRect/>
          </a:stretch>
        </p:blipFill>
        <p:spPr bwMode="auto">
          <a:xfrm>
            <a:off x="5126581" y="4514922"/>
            <a:ext cx="576709" cy="57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Picture 13" descr="C:\Users\2323\AppData\Local\Temp\pros-and-cons.png"/>
          <p:cNvPicPr>
            <a:picLocks noChangeAspect="1" noChangeArrowheads="1"/>
          </p:cNvPicPr>
          <p:nvPr/>
        </p:nvPicPr>
        <p:blipFill>
          <a:blip r:embed="rId2">
            <a:duotone>
              <a:prstClr val="black"/>
              <a:schemeClr val="accent3">
                <a:tint val="45000"/>
                <a:satMod val="400000"/>
              </a:schemeClr>
            </a:duotone>
            <a:extLst>
              <a:ext uri="{BEBA8EAE-BF5A-486C-A8C5-ECC9F3942E4B}">
                <a14:imgProps xmlns:a14="http://schemas.microsoft.com/office/drawing/2010/main">
                  <a14:imgLayer r:embed="rId3">
                    <a14:imgEffect>
                      <a14:colorTemperature colorTemp="11500"/>
                    </a14:imgEffect>
                    <a14:imgEffect>
                      <a14:saturation sat="10000"/>
                    </a14:imgEffect>
                  </a14:imgLayer>
                </a14:imgProps>
              </a:ext>
              <a:ext uri="{28A0092B-C50C-407E-A947-70E740481C1C}">
                <a14:useLocalDpi xmlns:a14="http://schemas.microsoft.com/office/drawing/2010/main" val="0"/>
              </a:ext>
            </a:extLst>
          </a:blip>
          <a:srcRect/>
          <a:stretch>
            <a:fillRect/>
          </a:stretch>
        </p:blipFill>
        <p:spPr bwMode="auto">
          <a:xfrm>
            <a:off x="702921" y="4484040"/>
            <a:ext cx="576709" cy="57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 name="Номер слайда 2"/>
          <p:cNvSpPr txBox="1">
            <a:spLocks/>
          </p:cNvSpPr>
          <p:nvPr/>
        </p:nvSpPr>
        <p:spPr>
          <a:xfrm>
            <a:off x="8545363" y="6307071"/>
            <a:ext cx="406202" cy="365125"/>
          </a:xfrm>
          <a:prstGeom prst="rect">
            <a:avLst/>
          </a:prstGeom>
        </p:spPr>
        <p:txBody>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457200">
              <a:defRPr/>
            </a:pPr>
            <a:fld id="{5F91366C-C707-45FC-9663-1DE7BB98C4B2}" type="slidenum">
              <a:rPr lang="ru-RU" smtClean="0">
                <a:solidFill>
                  <a:srgbClr val="DEAA46"/>
                </a:solidFill>
                <a:latin typeface="DINPro-Light"/>
              </a:rPr>
              <a:pPr algn="r" defTabSz="457200">
                <a:defRPr/>
              </a:pPr>
              <a:t>2</a:t>
            </a:fld>
            <a:endParaRPr lang="en-US" dirty="0">
              <a:solidFill>
                <a:srgbClr val="DEAA46"/>
              </a:solidFill>
              <a:latin typeface="DINPro-Light"/>
            </a:endParaRPr>
          </a:p>
        </p:txBody>
      </p:sp>
    </p:spTree>
    <p:extLst>
      <p:ext uri="{BB962C8B-B14F-4D97-AF65-F5344CB8AC3E}">
        <p14:creationId xmlns:p14="http://schemas.microsoft.com/office/powerpoint/2010/main" val="27022921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1"/>
          <p:cNvSpPr txBox="1">
            <a:spLocks/>
          </p:cNvSpPr>
          <p:nvPr/>
        </p:nvSpPr>
        <p:spPr>
          <a:xfrm>
            <a:off x="2195736" y="149797"/>
            <a:ext cx="6480720" cy="758923"/>
          </a:xfrm>
          <a:prstGeom prst="rect">
            <a:avLst/>
          </a:prstGeom>
        </p:spPr>
        <p:txBody>
          <a:bodyPr anchor="ctr"/>
          <a:lstStyle>
            <a:lvl1pPr algn="l" rtl="0" eaLnBrk="0" fontAlgn="base" hangingPunct="0">
              <a:spcBef>
                <a:spcPct val="0"/>
              </a:spcBef>
              <a:spcAft>
                <a:spcPct val="0"/>
              </a:spcAft>
              <a:defRPr lang="ru-RU" sz="2400" b="1" kern="1200" dirty="0">
                <a:solidFill>
                  <a:srgbClr val="00449E"/>
                </a:solidFill>
                <a:latin typeface="+mj-lt"/>
                <a:ea typeface="+mj-ea"/>
                <a:cs typeface="+mj-cs"/>
              </a:defRPr>
            </a:lvl1pPr>
            <a:lvl2pPr algn="l" rtl="0" eaLnBrk="0" fontAlgn="base" hangingPunct="0">
              <a:spcBef>
                <a:spcPct val="0"/>
              </a:spcBef>
              <a:spcAft>
                <a:spcPct val="0"/>
              </a:spcAft>
              <a:defRPr sz="2400" b="1">
                <a:solidFill>
                  <a:srgbClr val="00449E"/>
                </a:solidFill>
                <a:latin typeface="Calibri" pitchFamily="34" charset="0"/>
              </a:defRPr>
            </a:lvl2pPr>
            <a:lvl3pPr algn="l" rtl="0" eaLnBrk="0" fontAlgn="base" hangingPunct="0">
              <a:spcBef>
                <a:spcPct val="0"/>
              </a:spcBef>
              <a:spcAft>
                <a:spcPct val="0"/>
              </a:spcAft>
              <a:defRPr sz="2400" b="1">
                <a:solidFill>
                  <a:srgbClr val="00449E"/>
                </a:solidFill>
                <a:latin typeface="Calibri" pitchFamily="34" charset="0"/>
              </a:defRPr>
            </a:lvl3pPr>
            <a:lvl4pPr algn="l" rtl="0" eaLnBrk="0" fontAlgn="base" hangingPunct="0">
              <a:spcBef>
                <a:spcPct val="0"/>
              </a:spcBef>
              <a:spcAft>
                <a:spcPct val="0"/>
              </a:spcAft>
              <a:defRPr sz="2400" b="1">
                <a:solidFill>
                  <a:srgbClr val="00449E"/>
                </a:solidFill>
                <a:latin typeface="Calibri" pitchFamily="34" charset="0"/>
              </a:defRPr>
            </a:lvl4pPr>
            <a:lvl5pPr algn="l" rtl="0" eaLnBrk="0" fontAlgn="base" hangingPunct="0">
              <a:spcBef>
                <a:spcPct val="0"/>
              </a:spcBef>
              <a:spcAft>
                <a:spcPct val="0"/>
              </a:spcAft>
              <a:defRPr sz="2400" b="1">
                <a:solidFill>
                  <a:srgbClr val="00449E"/>
                </a:solidFill>
                <a:latin typeface="Calibri" pitchFamily="34" charset="0"/>
              </a:defRPr>
            </a:lvl5pPr>
            <a:lvl6pPr marL="457200" algn="l" rtl="0" fontAlgn="base">
              <a:spcBef>
                <a:spcPct val="0"/>
              </a:spcBef>
              <a:spcAft>
                <a:spcPct val="0"/>
              </a:spcAft>
              <a:defRPr sz="2400" b="1">
                <a:solidFill>
                  <a:srgbClr val="00449E"/>
                </a:solidFill>
                <a:latin typeface="Calibri" pitchFamily="34" charset="0"/>
              </a:defRPr>
            </a:lvl6pPr>
            <a:lvl7pPr marL="914400" algn="l" rtl="0" fontAlgn="base">
              <a:spcBef>
                <a:spcPct val="0"/>
              </a:spcBef>
              <a:spcAft>
                <a:spcPct val="0"/>
              </a:spcAft>
              <a:defRPr sz="2400" b="1">
                <a:solidFill>
                  <a:srgbClr val="00449E"/>
                </a:solidFill>
                <a:latin typeface="Calibri" pitchFamily="34" charset="0"/>
              </a:defRPr>
            </a:lvl7pPr>
            <a:lvl8pPr marL="1371600" algn="l" rtl="0" fontAlgn="base">
              <a:spcBef>
                <a:spcPct val="0"/>
              </a:spcBef>
              <a:spcAft>
                <a:spcPct val="0"/>
              </a:spcAft>
              <a:defRPr sz="2400" b="1">
                <a:solidFill>
                  <a:srgbClr val="00449E"/>
                </a:solidFill>
                <a:latin typeface="Calibri" pitchFamily="34" charset="0"/>
              </a:defRPr>
            </a:lvl8pPr>
            <a:lvl9pPr marL="1828800" algn="l" rtl="0" fontAlgn="base">
              <a:spcBef>
                <a:spcPct val="0"/>
              </a:spcBef>
              <a:spcAft>
                <a:spcPct val="0"/>
              </a:spcAft>
              <a:defRPr sz="2400" b="1">
                <a:solidFill>
                  <a:srgbClr val="00449E"/>
                </a:solidFill>
                <a:latin typeface="Calibri" pitchFamily="34" charset="0"/>
              </a:defRPr>
            </a:lvl9pPr>
          </a:lstStyle>
          <a:p>
            <a:pPr algn="ctr">
              <a:defRPr/>
            </a:pPr>
            <a:r>
              <a:rPr lang="en-US" sz="2800" dirty="0">
                <a:solidFill>
                  <a:srgbClr val="004821"/>
                </a:solidFill>
                <a:latin typeface="Cambria" panose="02040503050406030204" pitchFamily="18" charset="0"/>
              </a:rPr>
              <a:t>Unified </a:t>
            </a:r>
            <a:r>
              <a:rPr lang="en-US" sz="2800" dirty="0" smtClean="0">
                <a:solidFill>
                  <a:srgbClr val="004821"/>
                </a:solidFill>
                <a:latin typeface="Cambria" panose="02040503050406030204" pitchFamily="18" charset="0"/>
              </a:rPr>
              <a:t>Chart </a:t>
            </a:r>
            <a:r>
              <a:rPr lang="en-US" sz="2800" dirty="0">
                <a:solidFill>
                  <a:srgbClr val="004821"/>
                </a:solidFill>
                <a:latin typeface="Cambria" panose="02040503050406030204" pitchFamily="18" charset="0"/>
              </a:rPr>
              <a:t>of </a:t>
            </a:r>
            <a:r>
              <a:rPr lang="en-US" sz="2800" dirty="0">
                <a:solidFill>
                  <a:srgbClr val="004821"/>
                </a:solidFill>
                <a:latin typeface="Cambria" panose="02040503050406030204" pitchFamily="18" charset="0"/>
              </a:rPr>
              <a:t>A</a:t>
            </a:r>
            <a:r>
              <a:rPr lang="en-US" sz="2800" dirty="0" smtClean="0">
                <a:solidFill>
                  <a:srgbClr val="004821"/>
                </a:solidFill>
                <a:latin typeface="Cambria" panose="02040503050406030204" pitchFamily="18" charset="0"/>
              </a:rPr>
              <a:t>ccounts </a:t>
            </a:r>
            <a:r>
              <a:rPr lang="en-US" sz="2800" dirty="0">
                <a:solidFill>
                  <a:srgbClr val="004821"/>
                </a:solidFill>
                <a:latin typeface="Cambria" panose="02040503050406030204" pitchFamily="18" charset="0"/>
              </a:rPr>
              <a:t>and </a:t>
            </a:r>
            <a:r>
              <a:rPr lang="en-US" sz="2800" dirty="0" smtClean="0">
                <a:solidFill>
                  <a:srgbClr val="004821"/>
                </a:solidFill>
                <a:latin typeface="Cambria" panose="02040503050406030204" pitchFamily="18" charset="0"/>
              </a:rPr>
              <a:t>Budget Classification</a:t>
            </a:r>
            <a:endParaRPr lang="en-US" sz="2800" dirty="0">
              <a:solidFill>
                <a:srgbClr val="004821"/>
              </a:solidFill>
              <a:latin typeface="Cambria" panose="02040503050406030204" pitchFamily="18" charset="0"/>
              <a:ea typeface="+mn-ea"/>
              <a:cs typeface="Arial" charset="0"/>
            </a:endParaRPr>
          </a:p>
        </p:txBody>
      </p:sp>
      <p:sp>
        <p:nvSpPr>
          <p:cNvPr id="60" name="Прямоугольник 4"/>
          <p:cNvSpPr>
            <a:spLocks noChangeArrowheads="1"/>
          </p:cNvSpPr>
          <p:nvPr/>
        </p:nvSpPr>
        <p:spPr bwMode="auto">
          <a:xfrm>
            <a:off x="971676" y="1484784"/>
            <a:ext cx="748114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charset="0"/>
              <a:buChar char="•"/>
              <a:defRPr sz="2800">
                <a:solidFill>
                  <a:schemeClr val="tx1"/>
                </a:solidFill>
                <a:latin typeface="Calibri" pitchFamily="34" charset="0"/>
              </a:defRPr>
            </a:lvl1pPr>
            <a:lvl2pPr marL="742950" indent="-285750">
              <a:lnSpc>
                <a:spcPct val="90000"/>
              </a:lnSpc>
              <a:spcBef>
                <a:spcPts val="500"/>
              </a:spcBef>
              <a:buFont typeface="Arial" charset="0"/>
              <a:buChar char="•"/>
              <a:defRPr sz="2400">
                <a:solidFill>
                  <a:schemeClr val="tx1"/>
                </a:solidFill>
                <a:latin typeface="Calibri" pitchFamily="34" charset="0"/>
              </a:defRPr>
            </a:lvl2pPr>
            <a:lvl3pPr marL="1143000" indent="-228600">
              <a:lnSpc>
                <a:spcPct val="90000"/>
              </a:lnSpc>
              <a:spcBef>
                <a:spcPts val="500"/>
              </a:spcBef>
              <a:buFont typeface="Arial" charset="0"/>
              <a:buChar char="•"/>
              <a:defRPr sz="2000">
                <a:solidFill>
                  <a:schemeClr val="tx1"/>
                </a:solidFill>
                <a:latin typeface="Calibri" pitchFamily="34" charset="0"/>
              </a:defRPr>
            </a:lvl3pPr>
            <a:lvl4pPr marL="1600200" indent="-228600">
              <a:lnSpc>
                <a:spcPct val="90000"/>
              </a:lnSpc>
              <a:spcBef>
                <a:spcPts val="500"/>
              </a:spcBef>
              <a:buFont typeface="Arial" charset="0"/>
              <a:buChar char="•"/>
              <a:defRPr>
                <a:solidFill>
                  <a:schemeClr val="tx1"/>
                </a:solidFill>
                <a:latin typeface="Calibri" pitchFamily="34" charset="0"/>
              </a:defRPr>
            </a:lvl4pPr>
            <a:lvl5pPr marL="2057400" indent="-228600">
              <a:lnSpc>
                <a:spcPct val="90000"/>
              </a:lnSpc>
              <a:spcBef>
                <a:spcPts val="500"/>
              </a:spcBef>
              <a:buFont typeface="Arial"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a:lnSpc>
                <a:spcPct val="100000"/>
              </a:lnSpc>
              <a:spcBef>
                <a:spcPct val="0"/>
              </a:spcBef>
              <a:buFontTx/>
              <a:buNone/>
            </a:pPr>
            <a:r>
              <a:rPr lang="en-US" altLang="ru-RU" sz="2400" b="1" dirty="0">
                <a:latin typeface="Cambria" pitchFamily="18" charset="0"/>
              </a:rPr>
              <a:t>Budget Account Code Structure</a:t>
            </a:r>
          </a:p>
        </p:txBody>
      </p:sp>
      <p:cxnSp>
        <p:nvCxnSpPr>
          <p:cNvPr id="61" name="Прямая соединительная линия 60"/>
          <p:cNvCxnSpPr/>
          <p:nvPr/>
        </p:nvCxnSpPr>
        <p:spPr>
          <a:xfrm>
            <a:off x="971676" y="1916832"/>
            <a:ext cx="7056708" cy="0"/>
          </a:xfrm>
          <a:prstGeom prst="line">
            <a:avLst/>
          </a:prstGeom>
          <a:ln w="19050">
            <a:solidFill>
              <a:schemeClr val="accent3">
                <a:lumMod val="75000"/>
              </a:schemeClr>
            </a:solidFill>
          </a:ln>
        </p:spPr>
        <p:style>
          <a:lnRef idx="1">
            <a:schemeClr val="accent3"/>
          </a:lnRef>
          <a:fillRef idx="0">
            <a:schemeClr val="accent3"/>
          </a:fillRef>
          <a:effectRef idx="0">
            <a:schemeClr val="accent3"/>
          </a:effectRef>
          <a:fontRef idx="minor">
            <a:schemeClr val="tx1"/>
          </a:fontRef>
        </p:style>
      </p:cxnSp>
      <p:graphicFrame>
        <p:nvGraphicFramePr>
          <p:cNvPr id="41" name="Group 44"/>
          <p:cNvGraphicFramePr>
            <a:graphicFrameLocks noGrp="1"/>
          </p:cNvGraphicFramePr>
          <p:nvPr>
            <p:extLst>
              <p:ext uri="{D42A27DB-BD31-4B8C-83A1-F6EECF244321}">
                <p14:modId xmlns:p14="http://schemas.microsoft.com/office/powerpoint/2010/main" val="2783411370"/>
              </p:ext>
            </p:extLst>
          </p:nvPr>
        </p:nvGraphicFramePr>
        <p:xfrm>
          <a:off x="251521" y="2589406"/>
          <a:ext cx="8568951" cy="2516582"/>
        </p:xfrm>
        <a:graphic>
          <a:graphicData uri="http://schemas.openxmlformats.org/drawingml/2006/table">
            <a:tbl>
              <a:tblPr>
                <a:tableStyleId>{0505E3EF-67EA-436B-97B2-0124C06EBD24}</a:tableStyleId>
              </a:tblPr>
              <a:tblGrid>
                <a:gridCol w="1758188">
                  <a:extLst>
                    <a:ext uri="{9D8B030D-6E8A-4147-A177-3AD203B41FA5}">
                      <a16:colId xmlns:a16="http://schemas.microsoft.com/office/drawing/2014/main" val="20000"/>
                    </a:ext>
                  </a:extLst>
                </a:gridCol>
                <a:gridCol w="878968">
                  <a:extLst>
                    <a:ext uri="{9D8B030D-6E8A-4147-A177-3AD203B41FA5}">
                      <a16:colId xmlns:a16="http://schemas.microsoft.com/office/drawing/2014/main" val="20001"/>
                    </a:ext>
                  </a:extLst>
                </a:gridCol>
                <a:gridCol w="659226">
                  <a:extLst>
                    <a:ext uri="{9D8B030D-6E8A-4147-A177-3AD203B41FA5}">
                      <a16:colId xmlns:a16="http://schemas.microsoft.com/office/drawing/2014/main" val="20002"/>
                    </a:ext>
                  </a:extLst>
                </a:gridCol>
                <a:gridCol w="592049">
                  <a:extLst>
                    <a:ext uri="{9D8B030D-6E8A-4147-A177-3AD203B41FA5}">
                      <a16:colId xmlns:a16="http://schemas.microsoft.com/office/drawing/2014/main" val="20003"/>
                    </a:ext>
                  </a:extLst>
                </a:gridCol>
                <a:gridCol w="720080">
                  <a:extLst>
                    <a:ext uri="{9D8B030D-6E8A-4147-A177-3AD203B41FA5}">
                      <a16:colId xmlns:a16="http://schemas.microsoft.com/office/drawing/2014/main" val="20004"/>
                    </a:ext>
                  </a:extLst>
                </a:gridCol>
                <a:gridCol w="720080">
                  <a:extLst>
                    <a:ext uri="{9D8B030D-6E8A-4147-A177-3AD203B41FA5}">
                      <a16:colId xmlns:a16="http://schemas.microsoft.com/office/drawing/2014/main" val="20005"/>
                    </a:ext>
                  </a:extLst>
                </a:gridCol>
                <a:gridCol w="648072">
                  <a:extLst>
                    <a:ext uri="{9D8B030D-6E8A-4147-A177-3AD203B41FA5}">
                      <a16:colId xmlns:a16="http://schemas.microsoft.com/office/drawing/2014/main" val="20006"/>
                    </a:ext>
                  </a:extLst>
                </a:gridCol>
                <a:gridCol w="792088">
                  <a:extLst>
                    <a:ext uri="{9D8B030D-6E8A-4147-A177-3AD203B41FA5}">
                      <a16:colId xmlns:a16="http://schemas.microsoft.com/office/drawing/2014/main" val="20007"/>
                    </a:ext>
                  </a:extLst>
                </a:gridCol>
                <a:gridCol w="936104">
                  <a:extLst>
                    <a:ext uri="{9D8B030D-6E8A-4147-A177-3AD203B41FA5}">
                      <a16:colId xmlns:a16="http://schemas.microsoft.com/office/drawing/2014/main" val="20008"/>
                    </a:ext>
                  </a:extLst>
                </a:gridCol>
                <a:gridCol w="864096">
                  <a:extLst>
                    <a:ext uri="{9D8B030D-6E8A-4147-A177-3AD203B41FA5}">
                      <a16:colId xmlns:a16="http://schemas.microsoft.com/office/drawing/2014/main" val="20009"/>
                    </a:ext>
                  </a:extLst>
                </a:gridCol>
              </a:tblGrid>
              <a:tr h="1728192">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lang="en-US" altLang="ru-RU" sz="2000" b="1" u="sng" dirty="0" smtClean="0">
                          <a:latin typeface="Cambria" panose="02040503050406030204" pitchFamily="18" charset="0"/>
                        </a:rPr>
                        <a:t>Budget </a:t>
                      </a:r>
                      <a:r>
                        <a:rPr lang="en-US" altLang="ru-RU" sz="2000" b="1" u="sng" dirty="0" smtClean="0">
                          <a:latin typeface="Cambria" panose="02040503050406030204" pitchFamily="18" charset="0"/>
                        </a:rPr>
                        <a:t>Classification </a:t>
                      </a:r>
                      <a:r>
                        <a:rPr lang="en-US" altLang="ru-RU" sz="2000" b="1" u="sng" dirty="0" smtClean="0">
                          <a:latin typeface="Cambria" panose="02040503050406030204" pitchFamily="18" charset="0"/>
                        </a:rPr>
                        <a:t>code</a:t>
                      </a:r>
                      <a:endParaRPr kumimoji="0" lang="en-US" altLang="ru-RU" sz="2000" b="1" i="1" u="sng" strike="noStrike" cap="none" normalizeH="0" baseline="0" dirty="0" smtClean="0">
                        <a:ln>
                          <a:noFill/>
                        </a:ln>
                        <a:solidFill>
                          <a:srgbClr val="000000"/>
                        </a:solidFill>
                        <a:effectLst/>
                        <a:latin typeface="Cambria" panose="02040503050406030204" pitchFamily="18" charset="0"/>
                      </a:endParaRPr>
                    </a:p>
                  </a:txBody>
                  <a:tcP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000" u="none" strike="noStrike" cap="none" normalizeH="0" baseline="0" dirty="0" smtClean="0">
                          <a:ln>
                            <a:noFill/>
                          </a:ln>
                          <a:effectLst/>
                          <a:latin typeface="Cambria" panose="02040503050406030204" pitchFamily="18" charset="0"/>
                        </a:rPr>
                        <a:t>Type of activity</a:t>
                      </a:r>
                      <a:endParaRPr kumimoji="0" lang="en-US" altLang="ru-RU" sz="2000" b="1" i="1" u="none" strike="noStrike" cap="none" normalizeH="0" baseline="0" dirty="0" smtClean="0">
                        <a:ln>
                          <a:noFill/>
                        </a:ln>
                        <a:solidFill>
                          <a:srgbClr val="000000"/>
                        </a:solidFill>
                        <a:effectLst/>
                        <a:latin typeface="Cambria" panose="02040503050406030204" pitchFamily="18" charset="0"/>
                      </a:endParaRPr>
                    </a:p>
                  </a:txBody>
                  <a:tcPr vert="vert"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gridSpan="3">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000" u="none" strike="noStrike" cap="none" normalizeH="0" baseline="0" dirty="0" smtClean="0">
                          <a:ln>
                            <a:noFill/>
                          </a:ln>
                          <a:effectLst/>
                          <a:latin typeface="Cambria" panose="02040503050406030204" pitchFamily="18" charset="0"/>
                        </a:rPr>
                        <a:t>Synthetic</a:t>
                      </a:r>
                    </a:p>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000" u="none" strike="noStrike" cap="none" normalizeH="0" baseline="0" dirty="0" smtClean="0">
                          <a:ln>
                            <a:noFill/>
                          </a:ln>
                          <a:effectLst/>
                          <a:latin typeface="Cambria" panose="02040503050406030204" pitchFamily="18" charset="0"/>
                        </a:rPr>
                        <a:t> account code </a:t>
                      </a:r>
                      <a:endParaRPr kumimoji="0" lang="en-US" altLang="ru-RU" sz="2000" b="1" i="1" u="none" strike="noStrike" cap="none" normalizeH="0" baseline="0" dirty="0" smtClean="0">
                        <a:ln>
                          <a:noFill/>
                        </a:ln>
                        <a:solidFill>
                          <a:srgbClr val="000000"/>
                        </a:solidFill>
                        <a:effectLst/>
                        <a:latin typeface="Cambria" panose="02040503050406030204" pitchFamily="18" charset="0"/>
                      </a:endParaRPr>
                    </a:p>
                  </a:txBody>
                  <a:tcP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hMerge="1">
                  <a:txBody>
                    <a:bodyPr/>
                    <a:lstStyle/>
                    <a:p>
                      <a:endParaRPr lang="ru-RU"/>
                    </a:p>
                  </a:txBody>
                  <a:tcPr/>
                </a:tc>
                <a:tc hMerge="1">
                  <a:txBody>
                    <a:bodyPr/>
                    <a:lstStyle/>
                    <a:p>
                      <a:endParaRPr lang="ru-RU"/>
                    </a:p>
                  </a:txBody>
                  <a:tcPr/>
                </a:tc>
                <a:tc gridSpan="2">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000" u="none" strike="noStrike" cap="none" normalizeH="0" baseline="0" dirty="0" smtClean="0">
                          <a:ln>
                            <a:noFill/>
                          </a:ln>
                          <a:effectLst/>
                          <a:latin typeface="Cambria" panose="02040503050406030204" pitchFamily="18" charset="0"/>
                        </a:rPr>
                        <a:t>Analytical account code </a:t>
                      </a:r>
                    </a:p>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altLang="ru-RU" sz="2000" b="1" i="1" u="none" strike="noStrike" cap="none" normalizeH="0" baseline="0" dirty="0" smtClean="0">
                        <a:ln>
                          <a:noFill/>
                        </a:ln>
                        <a:solidFill>
                          <a:srgbClr val="000000"/>
                        </a:solidFill>
                        <a:effectLst/>
                        <a:latin typeface="Cambria" panose="02040503050406030204" pitchFamily="18" charset="0"/>
                      </a:endParaRPr>
                    </a:p>
                  </a:txBody>
                  <a:tcP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hMerge="1">
                  <a:txBody>
                    <a:bodyPr/>
                    <a:lstStyle/>
                    <a:p>
                      <a:endParaRPr lang="ru-RU"/>
                    </a:p>
                  </a:txBody>
                  <a:tcPr/>
                </a:tc>
                <a:tc gridSpan="3">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000" u="none" strike="noStrike" cap="none" normalizeH="0" baseline="0" dirty="0" smtClean="0">
                          <a:ln>
                            <a:noFill/>
                          </a:ln>
                          <a:effectLst/>
                          <a:latin typeface="Cambria" panose="02040503050406030204" pitchFamily="18" charset="0"/>
                        </a:rPr>
                        <a:t>General government operations classification (GGOC)</a:t>
                      </a:r>
                      <a:endParaRPr kumimoji="0" lang="en-US" altLang="ru-RU" sz="2000" b="1" i="1" u="none" strike="noStrike" cap="none" normalizeH="0" baseline="0" dirty="0" smtClean="0">
                        <a:ln>
                          <a:noFill/>
                        </a:ln>
                        <a:solidFill>
                          <a:srgbClr val="000000"/>
                        </a:solidFill>
                        <a:effectLst/>
                        <a:latin typeface="Cambria" panose="02040503050406030204" pitchFamily="18" charset="0"/>
                      </a:endParaRPr>
                    </a:p>
                  </a:txBody>
                  <a:tcP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0"/>
                  </a:ext>
                </a:extLst>
              </a:tr>
              <a:tr h="788390">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800" u="none" strike="noStrike" cap="none" normalizeH="0" baseline="0" smtClean="0">
                          <a:ln>
                            <a:noFill/>
                          </a:ln>
                          <a:effectLst/>
                          <a:latin typeface="Cambria" panose="02040503050406030204" pitchFamily="18" charset="0"/>
                        </a:rPr>
                        <a:t>1-17</a:t>
                      </a:r>
                      <a:endParaRPr kumimoji="0" lang="en-US" altLang="ru-RU" sz="2800" b="0" i="0" u="none" strike="noStrike" cap="none" normalizeH="0" baseline="0" smtClean="0">
                        <a:ln>
                          <a:noFill/>
                        </a:ln>
                        <a:solidFill>
                          <a:srgbClr val="000000"/>
                        </a:solidFill>
                        <a:effectLst/>
                        <a:latin typeface="Cambria" panose="02040503050406030204" pitchFamily="18" charset="0"/>
                      </a:endParaRPr>
                    </a:p>
                  </a:txBody>
                  <a:tcPr anchor="ct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800" u="none" strike="noStrike" cap="none" normalizeH="0" baseline="0" smtClean="0">
                          <a:ln>
                            <a:noFill/>
                          </a:ln>
                          <a:effectLst/>
                          <a:latin typeface="Cambria" panose="02040503050406030204" pitchFamily="18" charset="0"/>
                        </a:rPr>
                        <a:t>18</a:t>
                      </a:r>
                      <a:endParaRPr kumimoji="0" lang="en-US" altLang="ru-RU" sz="2800" b="0" i="0" u="none" strike="noStrike" cap="none" normalizeH="0" baseline="0" smtClean="0">
                        <a:ln>
                          <a:noFill/>
                        </a:ln>
                        <a:solidFill>
                          <a:srgbClr val="000000"/>
                        </a:solidFill>
                        <a:effectLst/>
                        <a:latin typeface="Cambria" panose="02040503050406030204" pitchFamily="18" charset="0"/>
                      </a:endParaRPr>
                    </a:p>
                  </a:txBody>
                  <a:tcPr anchor="ct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800" u="none" strike="noStrike" cap="none" normalizeH="0" baseline="0" dirty="0" smtClean="0">
                          <a:ln>
                            <a:noFill/>
                          </a:ln>
                          <a:effectLst/>
                          <a:latin typeface="Cambria" panose="02040503050406030204" pitchFamily="18" charset="0"/>
                        </a:rPr>
                        <a:t>19</a:t>
                      </a:r>
                      <a:endParaRPr kumimoji="0" lang="en-US" altLang="ru-RU" sz="2800" b="0" i="0" u="none" strike="noStrike" cap="none" normalizeH="0" baseline="0" dirty="0" smtClean="0">
                        <a:ln>
                          <a:noFill/>
                        </a:ln>
                        <a:solidFill>
                          <a:srgbClr val="000000"/>
                        </a:solidFill>
                        <a:effectLst/>
                        <a:latin typeface="Cambria" panose="02040503050406030204" pitchFamily="18" charset="0"/>
                      </a:endParaRPr>
                    </a:p>
                  </a:txBody>
                  <a:tcPr anchor="ct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800" u="none" strike="noStrike" cap="none" normalizeH="0" baseline="0" dirty="0" smtClean="0">
                          <a:ln>
                            <a:noFill/>
                          </a:ln>
                          <a:effectLst/>
                          <a:latin typeface="Cambria" panose="02040503050406030204" pitchFamily="18" charset="0"/>
                        </a:rPr>
                        <a:t>20</a:t>
                      </a:r>
                      <a:endParaRPr kumimoji="0" lang="en-US" altLang="ru-RU" sz="2800" b="0" i="0" u="none" strike="noStrike" cap="none" normalizeH="0" baseline="0" dirty="0" smtClean="0">
                        <a:ln>
                          <a:noFill/>
                        </a:ln>
                        <a:solidFill>
                          <a:srgbClr val="000000"/>
                        </a:solidFill>
                        <a:effectLst/>
                        <a:latin typeface="Cambria" panose="02040503050406030204" pitchFamily="18" charset="0"/>
                      </a:endParaRPr>
                    </a:p>
                  </a:txBody>
                  <a:tcPr anchor="ct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800" u="none" strike="noStrike" cap="none" normalizeH="0" baseline="0" smtClean="0">
                          <a:ln>
                            <a:noFill/>
                          </a:ln>
                          <a:effectLst/>
                          <a:latin typeface="Cambria" panose="02040503050406030204" pitchFamily="18" charset="0"/>
                        </a:rPr>
                        <a:t>21</a:t>
                      </a:r>
                      <a:endParaRPr kumimoji="0" lang="en-US" altLang="ru-RU" sz="2800" b="0" i="0" u="none" strike="noStrike" cap="none" normalizeH="0" baseline="0" smtClean="0">
                        <a:ln>
                          <a:noFill/>
                        </a:ln>
                        <a:solidFill>
                          <a:srgbClr val="000000"/>
                        </a:solidFill>
                        <a:effectLst/>
                        <a:latin typeface="Cambria" panose="02040503050406030204" pitchFamily="18" charset="0"/>
                      </a:endParaRPr>
                    </a:p>
                  </a:txBody>
                  <a:tcPr anchor="ct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800" u="none" strike="noStrike" cap="none" normalizeH="0" baseline="0" dirty="0" smtClean="0">
                          <a:ln>
                            <a:noFill/>
                          </a:ln>
                          <a:effectLst/>
                          <a:latin typeface="Cambria" panose="02040503050406030204" pitchFamily="18" charset="0"/>
                        </a:rPr>
                        <a:t>22</a:t>
                      </a:r>
                      <a:endParaRPr kumimoji="0" lang="en-US" altLang="ru-RU" sz="2800" b="0" i="0" u="none" strike="noStrike" cap="none" normalizeH="0" baseline="0" dirty="0" smtClean="0">
                        <a:ln>
                          <a:noFill/>
                        </a:ln>
                        <a:solidFill>
                          <a:srgbClr val="000000"/>
                        </a:solidFill>
                        <a:effectLst/>
                        <a:latin typeface="Cambria" panose="02040503050406030204" pitchFamily="18" charset="0"/>
                      </a:endParaRPr>
                    </a:p>
                  </a:txBody>
                  <a:tcPr anchor="ct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800" u="none" strike="noStrike" cap="none" normalizeH="0" baseline="0" dirty="0" smtClean="0">
                          <a:ln>
                            <a:noFill/>
                          </a:ln>
                          <a:effectLst/>
                          <a:latin typeface="Cambria" panose="02040503050406030204" pitchFamily="18" charset="0"/>
                        </a:rPr>
                        <a:t>23</a:t>
                      </a:r>
                      <a:endParaRPr kumimoji="0" lang="en-US" altLang="ru-RU" sz="2800" b="0" i="0" u="none" strike="noStrike" cap="none" normalizeH="0" baseline="0" dirty="0" smtClean="0">
                        <a:ln>
                          <a:noFill/>
                        </a:ln>
                        <a:solidFill>
                          <a:srgbClr val="000000"/>
                        </a:solidFill>
                        <a:effectLst/>
                        <a:latin typeface="Cambria" panose="02040503050406030204" pitchFamily="18" charset="0"/>
                      </a:endParaRPr>
                    </a:p>
                  </a:txBody>
                  <a:tcPr anchor="ct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800" u="none" strike="noStrike" cap="none" normalizeH="0" baseline="0" dirty="0" smtClean="0">
                          <a:ln>
                            <a:noFill/>
                          </a:ln>
                          <a:effectLst/>
                          <a:latin typeface="Cambria" panose="02040503050406030204" pitchFamily="18" charset="0"/>
                        </a:rPr>
                        <a:t>24</a:t>
                      </a:r>
                      <a:endParaRPr kumimoji="0" lang="en-US" altLang="ru-RU" sz="2800" b="0" i="0" u="none" strike="noStrike" cap="none" normalizeH="0" baseline="0" dirty="0" smtClean="0">
                        <a:ln>
                          <a:noFill/>
                        </a:ln>
                        <a:solidFill>
                          <a:srgbClr val="000000"/>
                        </a:solidFill>
                        <a:effectLst/>
                        <a:latin typeface="Cambria" panose="02040503050406030204" pitchFamily="18" charset="0"/>
                      </a:endParaRPr>
                    </a:p>
                  </a:txBody>
                  <a:tcPr anchor="ct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800" u="none" strike="noStrike" cap="none" normalizeH="0" baseline="0" dirty="0" smtClean="0">
                          <a:ln>
                            <a:noFill/>
                          </a:ln>
                          <a:effectLst/>
                          <a:latin typeface="Cambria" panose="02040503050406030204" pitchFamily="18" charset="0"/>
                        </a:rPr>
                        <a:t>25</a:t>
                      </a:r>
                      <a:endParaRPr kumimoji="0" lang="en-US" altLang="ru-RU" sz="2800" b="0" i="0" u="none" strike="noStrike" cap="none" normalizeH="0" baseline="0" dirty="0" smtClean="0">
                        <a:ln>
                          <a:noFill/>
                        </a:ln>
                        <a:solidFill>
                          <a:srgbClr val="000000"/>
                        </a:solidFill>
                        <a:effectLst/>
                        <a:latin typeface="Cambria" panose="02040503050406030204" pitchFamily="18" charset="0"/>
                      </a:endParaRPr>
                    </a:p>
                  </a:txBody>
                  <a:tcPr anchor="ct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800" u="none" strike="noStrike" cap="none" normalizeH="0" baseline="0" dirty="0" smtClean="0">
                          <a:ln>
                            <a:noFill/>
                          </a:ln>
                          <a:effectLst/>
                          <a:latin typeface="Cambria" panose="02040503050406030204" pitchFamily="18" charset="0"/>
                        </a:rPr>
                        <a:t>26</a:t>
                      </a:r>
                      <a:endParaRPr kumimoji="0" lang="en-US" altLang="ru-RU" sz="2800" b="0" i="0" u="none" strike="noStrike" cap="none" normalizeH="0" baseline="0" dirty="0" smtClean="0">
                        <a:ln>
                          <a:noFill/>
                        </a:ln>
                        <a:solidFill>
                          <a:srgbClr val="000000"/>
                        </a:solidFill>
                        <a:effectLst/>
                        <a:latin typeface="Cambria" panose="02040503050406030204" pitchFamily="18" charset="0"/>
                      </a:endParaRPr>
                    </a:p>
                  </a:txBody>
                  <a:tcPr anchor="ct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bl>
          </a:graphicData>
        </a:graphic>
      </p:graphicFrame>
      <p:sp>
        <p:nvSpPr>
          <p:cNvPr id="47" name="Text Box 36"/>
          <p:cNvSpPr txBox="1">
            <a:spLocks noChangeArrowheads="1"/>
          </p:cNvSpPr>
          <p:nvPr/>
        </p:nvSpPr>
        <p:spPr bwMode="auto">
          <a:xfrm>
            <a:off x="1420018" y="5517232"/>
            <a:ext cx="712879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mtClean="0"/>
              <a:t>BCC (budget classification code) is integrated into the account of budget accounting = data of program, functional, economic classification in the account code</a:t>
            </a:r>
            <a:endParaRPr lang="en-US" altLang="ru-RU" sz="2400" b="1" i="1" dirty="0">
              <a:solidFill>
                <a:srgbClr val="000000"/>
              </a:solidFill>
              <a:latin typeface="Cambria" panose="02040503050406030204" pitchFamily="18" charset="0"/>
            </a:endParaRPr>
          </a:p>
        </p:txBody>
      </p:sp>
      <p:sp>
        <p:nvSpPr>
          <p:cNvPr id="11" name="Номер слайда 2"/>
          <p:cNvSpPr txBox="1">
            <a:spLocks/>
          </p:cNvSpPr>
          <p:nvPr/>
        </p:nvSpPr>
        <p:spPr>
          <a:xfrm>
            <a:off x="8545362" y="6307071"/>
            <a:ext cx="491133" cy="365125"/>
          </a:xfrm>
          <a:prstGeom prst="rect">
            <a:avLst/>
          </a:prstGeom>
        </p:spPr>
        <p:txBody>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457200">
              <a:defRPr/>
            </a:pPr>
            <a:fld id="{5F91366C-C707-45FC-9663-1DE7BB98C4B2}" type="slidenum">
              <a:rPr lang="ru-RU" smtClean="0">
                <a:solidFill>
                  <a:srgbClr val="DEAA46"/>
                </a:solidFill>
                <a:latin typeface="DINPro-Light"/>
              </a:rPr>
              <a:pPr algn="r" defTabSz="457200">
                <a:defRPr/>
              </a:pPr>
              <a:t>3</a:t>
            </a:fld>
            <a:endParaRPr lang="en-US" dirty="0">
              <a:solidFill>
                <a:srgbClr val="DEAA46"/>
              </a:solidFill>
              <a:latin typeface="DINPro-Light"/>
            </a:endParaRPr>
          </a:p>
        </p:txBody>
      </p:sp>
      <p:pic>
        <p:nvPicPr>
          <p:cNvPr id="3" name="Рисунок 2"/>
          <p:cNvPicPr>
            <a:picLocks noChangeAspect="1"/>
          </p:cNvPicPr>
          <p:nvPr/>
        </p:nvPicPr>
        <p:blipFill>
          <a:blip r:embed="rId2">
            <a:duotone>
              <a:prstClr val="black"/>
              <a:schemeClr val="accent3">
                <a:tint val="45000"/>
                <a:satMod val="400000"/>
              </a:schemeClr>
            </a:duotone>
            <a:extLst>
              <a:ext uri="{28A0092B-C50C-407E-A947-70E740481C1C}">
                <a14:useLocalDpi xmlns:a14="http://schemas.microsoft.com/office/drawing/2010/main" val="0"/>
              </a:ext>
            </a:extLst>
          </a:blip>
          <a:stretch>
            <a:fillRect/>
          </a:stretch>
        </p:blipFill>
        <p:spPr>
          <a:xfrm>
            <a:off x="635565" y="5714883"/>
            <a:ext cx="722710" cy="722710"/>
          </a:xfrm>
          <a:prstGeom prst="rect">
            <a:avLst/>
          </a:prstGeom>
        </p:spPr>
      </p:pic>
      <p:sp>
        <p:nvSpPr>
          <p:cNvPr id="13" name="Стрелка вниз 12"/>
          <p:cNvSpPr/>
          <p:nvPr/>
        </p:nvSpPr>
        <p:spPr>
          <a:xfrm>
            <a:off x="888908" y="5193217"/>
            <a:ext cx="216024" cy="360040"/>
          </a:xfrm>
          <a:prstGeom prst="downArrow">
            <a:avLst/>
          </a:prstGeom>
          <a:gradFill>
            <a:gsLst>
              <a:gs pos="0">
                <a:srgbClr val="2AA686"/>
              </a:gs>
              <a:gs pos="100000">
                <a:schemeClr val="tx2">
                  <a:lumMod val="40000"/>
                  <a:lumOff val="60000"/>
                </a:schemeClr>
              </a:gs>
            </a:gsLst>
          </a:gra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2285463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1"/>
          <p:cNvSpPr txBox="1">
            <a:spLocks/>
          </p:cNvSpPr>
          <p:nvPr/>
        </p:nvSpPr>
        <p:spPr>
          <a:xfrm>
            <a:off x="0" y="-99392"/>
            <a:ext cx="9144000" cy="758923"/>
          </a:xfrm>
          <a:prstGeom prst="rect">
            <a:avLst/>
          </a:prstGeom>
        </p:spPr>
        <p:txBody>
          <a:bodyPr anchor="ctr"/>
          <a:lstStyle>
            <a:lvl1pPr algn="l" rtl="0" eaLnBrk="0" fontAlgn="base" hangingPunct="0">
              <a:spcBef>
                <a:spcPct val="0"/>
              </a:spcBef>
              <a:spcAft>
                <a:spcPct val="0"/>
              </a:spcAft>
              <a:defRPr lang="ru-RU" sz="2400" b="1" kern="1200" dirty="0">
                <a:solidFill>
                  <a:srgbClr val="00449E"/>
                </a:solidFill>
                <a:latin typeface="+mj-lt"/>
                <a:ea typeface="+mj-ea"/>
                <a:cs typeface="+mj-cs"/>
              </a:defRPr>
            </a:lvl1pPr>
            <a:lvl2pPr algn="l" rtl="0" eaLnBrk="0" fontAlgn="base" hangingPunct="0">
              <a:spcBef>
                <a:spcPct val="0"/>
              </a:spcBef>
              <a:spcAft>
                <a:spcPct val="0"/>
              </a:spcAft>
              <a:defRPr sz="2400" b="1">
                <a:solidFill>
                  <a:srgbClr val="00449E"/>
                </a:solidFill>
                <a:latin typeface="Calibri" pitchFamily="34" charset="0"/>
              </a:defRPr>
            </a:lvl2pPr>
            <a:lvl3pPr algn="l" rtl="0" eaLnBrk="0" fontAlgn="base" hangingPunct="0">
              <a:spcBef>
                <a:spcPct val="0"/>
              </a:spcBef>
              <a:spcAft>
                <a:spcPct val="0"/>
              </a:spcAft>
              <a:defRPr sz="2400" b="1">
                <a:solidFill>
                  <a:srgbClr val="00449E"/>
                </a:solidFill>
                <a:latin typeface="Calibri" pitchFamily="34" charset="0"/>
              </a:defRPr>
            </a:lvl3pPr>
            <a:lvl4pPr algn="l" rtl="0" eaLnBrk="0" fontAlgn="base" hangingPunct="0">
              <a:spcBef>
                <a:spcPct val="0"/>
              </a:spcBef>
              <a:spcAft>
                <a:spcPct val="0"/>
              </a:spcAft>
              <a:defRPr sz="2400" b="1">
                <a:solidFill>
                  <a:srgbClr val="00449E"/>
                </a:solidFill>
                <a:latin typeface="Calibri" pitchFamily="34" charset="0"/>
              </a:defRPr>
            </a:lvl4pPr>
            <a:lvl5pPr algn="l" rtl="0" eaLnBrk="0" fontAlgn="base" hangingPunct="0">
              <a:spcBef>
                <a:spcPct val="0"/>
              </a:spcBef>
              <a:spcAft>
                <a:spcPct val="0"/>
              </a:spcAft>
              <a:defRPr sz="2400" b="1">
                <a:solidFill>
                  <a:srgbClr val="00449E"/>
                </a:solidFill>
                <a:latin typeface="Calibri" pitchFamily="34" charset="0"/>
              </a:defRPr>
            </a:lvl5pPr>
            <a:lvl6pPr marL="457200" algn="l" rtl="0" fontAlgn="base">
              <a:spcBef>
                <a:spcPct val="0"/>
              </a:spcBef>
              <a:spcAft>
                <a:spcPct val="0"/>
              </a:spcAft>
              <a:defRPr sz="2400" b="1">
                <a:solidFill>
                  <a:srgbClr val="00449E"/>
                </a:solidFill>
                <a:latin typeface="Calibri" pitchFamily="34" charset="0"/>
              </a:defRPr>
            </a:lvl6pPr>
            <a:lvl7pPr marL="914400" algn="l" rtl="0" fontAlgn="base">
              <a:spcBef>
                <a:spcPct val="0"/>
              </a:spcBef>
              <a:spcAft>
                <a:spcPct val="0"/>
              </a:spcAft>
              <a:defRPr sz="2400" b="1">
                <a:solidFill>
                  <a:srgbClr val="00449E"/>
                </a:solidFill>
                <a:latin typeface="Calibri" pitchFamily="34" charset="0"/>
              </a:defRPr>
            </a:lvl7pPr>
            <a:lvl8pPr marL="1371600" algn="l" rtl="0" fontAlgn="base">
              <a:spcBef>
                <a:spcPct val="0"/>
              </a:spcBef>
              <a:spcAft>
                <a:spcPct val="0"/>
              </a:spcAft>
              <a:defRPr sz="2400" b="1">
                <a:solidFill>
                  <a:srgbClr val="00449E"/>
                </a:solidFill>
                <a:latin typeface="Calibri" pitchFamily="34" charset="0"/>
              </a:defRPr>
            </a:lvl8pPr>
            <a:lvl9pPr marL="1828800" algn="l" rtl="0" fontAlgn="base">
              <a:spcBef>
                <a:spcPct val="0"/>
              </a:spcBef>
              <a:spcAft>
                <a:spcPct val="0"/>
              </a:spcAft>
              <a:defRPr sz="2400" b="1">
                <a:solidFill>
                  <a:srgbClr val="00449E"/>
                </a:solidFill>
                <a:latin typeface="Calibri" pitchFamily="34" charset="0"/>
              </a:defRPr>
            </a:lvl9pPr>
          </a:lstStyle>
          <a:p>
            <a:pPr algn="ctr">
              <a:defRPr/>
            </a:pPr>
            <a:r>
              <a:rPr lang="en-US" sz="2800" dirty="0">
                <a:solidFill>
                  <a:srgbClr val="004821"/>
                </a:solidFill>
                <a:latin typeface="Cambria" panose="02040503050406030204" pitchFamily="18" charset="0"/>
              </a:rPr>
              <a:t>Unified </a:t>
            </a:r>
            <a:r>
              <a:rPr lang="en-US" sz="2800" dirty="0" smtClean="0">
                <a:solidFill>
                  <a:srgbClr val="004821"/>
                </a:solidFill>
                <a:latin typeface="Cambria" panose="02040503050406030204" pitchFamily="18" charset="0"/>
              </a:rPr>
              <a:t>Chart </a:t>
            </a:r>
            <a:r>
              <a:rPr lang="en-US" sz="2800" dirty="0">
                <a:solidFill>
                  <a:srgbClr val="004821"/>
                </a:solidFill>
                <a:latin typeface="Cambria" panose="02040503050406030204" pitchFamily="18" charset="0"/>
              </a:rPr>
              <a:t>of </a:t>
            </a:r>
            <a:r>
              <a:rPr lang="en-US" sz="2800" dirty="0" smtClean="0">
                <a:solidFill>
                  <a:srgbClr val="004821"/>
                </a:solidFill>
                <a:latin typeface="Cambria" panose="02040503050406030204" pitchFamily="18" charset="0"/>
              </a:rPr>
              <a:t>Accounts </a:t>
            </a:r>
            <a:r>
              <a:rPr lang="en-US" sz="2800" dirty="0">
                <a:solidFill>
                  <a:srgbClr val="004821"/>
                </a:solidFill>
                <a:latin typeface="Cambria" panose="02040503050406030204" pitchFamily="18" charset="0"/>
              </a:rPr>
              <a:t>and </a:t>
            </a:r>
            <a:r>
              <a:rPr lang="en-US" sz="2800" dirty="0" smtClean="0">
                <a:solidFill>
                  <a:srgbClr val="004821"/>
                </a:solidFill>
                <a:latin typeface="Cambria" panose="02040503050406030204" pitchFamily="18" charset="0"/>
              </a:rPr>
              <a:t>Budget Classification</a:t>
            </a:r>
            <a:endParaRPr lang="en-US" sz="2800" dirty="0">
              <a:solidFill>
                <a:srgbClr val="004821"/>
              </a:solidFill>
              <a:latin typeface="Cambria" panose="02040503050406030204" pitchFamily="18" charset="0"/>
              <a:ea typeface="+mn-ea"/>
              <a:cs typeface="Arial" charset="0"/>
            </a:endParaRPr>
          </a:p>
        </p:txBody>
      </p:sp>
      <p:graphicFrame>
        <p:nvGraphicFramePr>
          <p:cNvPr id="41" name="Group 44"/>
          <p:cNvGraphicFramePr>
            <a:graphicFrameLocks noGrp="1"/>
          </p:cNvGraphicFramePr>
          <p:nvPr>
            <p:extLst>
              <p:ext uri="{D42A27DB-BD31-4B8C-83A1-F6EECF244321}">
                <p14:modId xmlns:p14="http://schemas.microsoft.com/office/powerpoint/2010/main" val="41950423"/>
              </p:ext>
            </p:extLst>
          </p:nvPr>
        </p:nvGraphicFramePr>
        <p:xfrm>
          <a:off x="251521" y="3123416"/>
          <a:ext cx="8568951" cy="3462528"/>
        </p:xfrm>
        <a:graphic>
          <a:graphicData uri="http://schemas.openxmlformats.org/drawingml/2006/table">
            <a:tbl>
              <a:tblPr>
                <a:tableStyleId>{0505E3EF-67EA-436B-97B2-0124C06EBD24}</a:tableStyleId>
              </a:tblPr>
              <a:tblGrid>
                <a:gridCol w="1758188">
                  <a:extLst>
                    <a:ext uri="{9D8B030D-6E8A-4147-A177-3AD203B41FA5}">
                      <a16:colId xmlns:a16="http://schemas.microsoft.com/office/drawing/2014/main" val="20000"/>
                    </a:ext>
                  </a:extLst>
                </a:gridCol>
                <a:gridCol w="878968">
                  <a:extLst>
                    <a:ext uri="{9D8B030D-6E8A-4147-A177-3AD203B41FA5}">
                      <a16:colId xmlns:a16="http://schemas.microsoft.com/office/drawing/2014/main" val="20001"/>
                    </a:ext>
                  </a:extLst>
                </a:gridCol>
                <a:gridCol w="659226">
                  <a:extLst>
                    <a:ext uri="{9D8B030D-6E8A-4147-A177-3AD203B41FA5}">
                      <a16:colId xmlns:a16="http://schemas.microsoft.com/office/drawing/2014/main" val="20002"/>
                    </a:ext>
                  </a:extLst>
                </a:gridCol>
                <a:gridCol w="592049">
                  <a:extLst>
                    <a:ext uri="{9D8B030D-6E8A-4147-A177-3AD203B41FA5}">
                      <a16:colId xmlns:a16="http://schemas.microsoft.com/office/drawing/2014/main" val="20003"/>
                    </a:ext>
                  </a:extLst>
                </a:gridCol>
                <a:gridCol w="720080">
                  <a:extLst>
                    <a:ext uri="{9D8B030D-6E8A-4147-A177-3AD203B41FA5}">
                      <a16:colId xmlns:a16="http://schemas.microsoft.com/office/drawing/2014/main" val="20004"/>
                    </a:ext>
                  </a:extLst>
                </a:gridCol>
                <a:gridCol w="720080">
                  <a:extLst>
                    <a:ext uri="{9D8B030D-6E8A-4147-A177-3AD203B41FA5}">
                      <a16:colId xmlns:a16="http://schemas.microsoft.com/office/drawing/2014/main" val="20005"/>
                    </a:ext>
                  </a:extLst>
                </a:gridCol>
                <a:gridCol w="648072">
                  <a:extLst>
                    <a:ext uri="{9D8B030D-6E8A-4147-A177-3AD203B41FA5}">
                      <a16:colId xmlns:a16="http://schemas.microsoft.com/office/drawing/2014/main" val="20006"/>
                    </a:ext>
                  </a:extLst>
                </a:gridCol>
                <a:gridCol w="792088">
                  <a:extLst>
                    <a:ext uri="{9D8B030D-6E8A-4147-A177-3AD203B41FA5}">
                      <a16:colId xmlns:a16="http://schemas.microsoft.com/office/drawing/2014/main" val="20007"/>
                    </a:ext>
                  </a:extLst>
                </a:gridCol>
                <a:gridCol w="936104">
                  <a:extLst>
                    <a:ext uri="{9D8B030D-6E8A-4147-A177-3AD203B41FA5}">
                      <a16:colId xmlns:a16="http://schemas.microsoft.com/office/drawing/2014/main" val="20008"/>
                    </a:ext>
                  </a:extLst>
                </a:gridCol>
                <a:gridCol w="864096">
                  <a:extLst>
                    <a:ext uri="{9D8B030D-6E8A-4147-A177-3AD203B41FA5}">
                      <a16:colId xmlns:a16="http://schemas.microsoft.com/office/drawing/2014/main" val="20009"/>
                    </a:ext>
                  </a:extLst>
                </a:gridCol>
              </a:tblGrid>
              <a:tr h="1097672">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lang="en-US" altLang="ru-RU" sz="2000" b="1" u="none" dirty="0" smtClean="0">
                          <a:latin typeface="Cambria" panose="02040503050406030204" pitchFamily="18" charset="0"/>
                        </a:rPr>
                        <a:t>BCC</a:t>
                      </a:r>
                      <a:endParaRPr kumimoji="0" lang="en-US" altLang="ru-RU" sz="2000" b="1" i="1" u="none" strike="noStrike" cap="none" normalizeH="0" baseline="0" dirty="0" smtClean="0">
                        <a:ln>
                          <a:noFill/>
                        </a:ln>
                        <a:solidFill>
                          <a:srgbClr val="000000"/>
                        </a:solidFill>
                        <a:effectLst/>
                        <a:latin typeface="Cambria" panose="02040503050406030204" pitchFamily="18" charset="0"/>
                      </a:endParaRPr>
                    </a:p>
                  </a:txBody>
                  <a:tcP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000" b="1" i="1" u="none" strike="noStrike" cap="none" normalizeH="0" baseline="0" dirty="0" smtClean="0">
                          <a:ln>
                            <a:noFill/>
                          </a:ln>
                          <a:solidFill>
                            <a:srgbClr val="000000"/>
                          </a:solidFill>
                          <a:effectLst/>
                          <a:latin typeface="Cambria" panose="02040503050406030204" pitchFamily="18" charset="0"/>
                        </a:rPr>
                        <a:t>Financial reporting code (FRC)</a:t>
                      </a:r>
                    </a:p>
                  </a:txBody>
                  <a:tcP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gridSpan="3">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000" u="none" strike="noStrike" cap="none" normalizeH="0" baseline="0" dirty="0" smtClean="0">
                          <a:ln>
                            <a:noFill/>
                          </a:ln>
                          <a:effectLst/>
                          <a:latin typeface="Cambria" panose="02040503050406030204" pitchFamily="18" charset="0"/>
                        </a:rPr>
                        <a:t>Synthetic</a:t>
                      </a:r>
                    </a:p>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000" u="none" strike="noStrike" cap="none" normalizeH="0" baseline="0" dirty="0" smtClean="0">
                          <a:ln>
                            <a:noFill/>
                          </a:ln>
                          <a:effectLst/>
                          <a:latin typeface="Cambria" panose="02040503050406030204" pitchFamily="18" charset="0"/>
                        </a:rPr>
                        <a:t> account code </a:t>
                      </a:r>
                      <a:endParaRPr kumimoji="0" lang="en-US" altLang="ru-RU" sz="2000" b="1" i="1" u="none" strike="noStrike" cap="none" normalizeH="0" baseline="0" dirty="0" smtClean="0">
                        <a:ln>
                          <a:noFill/>
                        </a:ln>
                        <a:solidFill>
                          <a:srgbClr val="000000"/>
                        </a:solidFill>
                        <a:effectLst/>
                        <a:latin typeface="Cambria" panose="02040503050406030204" pitchFamily="18" charset="0"/>
                      </a:endParaRPr>
                    </a:p>
                  </a:txBody>
                  <a:tcP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hMerge="1">
                  <a:txBody>
                    <a:bodyPr/>
                    <a:lstStyle/>
                    <a:p>
                      <a:endParaRPr lang="ru-RU"/>
                    </a:p>
                  </a:txBody>
                  <a:tcPr/>
                </a:tc>
                <a:tc hMerge="1">
                  <a:txBody>
                    <a:bodyPr/>
                    <a:lstStyle/>
                    <a:p>
                      <a:endParaRPr lang="ru-RU"/>
                    </a:p>
                  </a:txBody>
                  <a:tcPr/>
                </a:tc>
                <a:tc gridSpan="2">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000" u="none" strike="noStrike" cap="none" normalizeH="0" baseline="0" dirty="0" smtClean="0">
                          <a:ln>
                            <a:noFill/>
                          </a:ln>
                          <a:effectLst/>
                          <a:latin typeface="Cambria" panose="02040503050406030204" pitchFamily="18" charset="0"/>
                        </a:rPr>
                        <a:t>Analytical account code </a:t>
                      </a:r>
                      <a:endParaRPr kumimoji="0" lang="en-US" altLang="ru-RU" sz="2000" b="1" i="1" u="none" strike="noStrike" cap="none" normalizeH="0" baseline="0" dirty="0" smtClean="0">
                        <a:ln>
                          <a:noFill/>
                        </a:ln>
                        <a:solidFill>
                          <a:srgbClr val="000000"/>
                        </a:solidFill>
                        <a:effectLst/>
                        <a:latin typeface="Cambria" panose="02040503050406030204" pitchFamily="18" charset="0"/>
                      </a:endParaRPr>
                    </a:p>
                  </a:txBody>
                  <a:tcP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hMerge="1">
                  <a:txBody>
                    <a:bodyPr/>
                    <a:lstStyle/>
                    <a:p>
                      <a:endParaRPr lang="ru-RU"/>
                    </a:p>
                  </a:txBody>
                  <a:tcPr/>
                </a:tc>
                <a:tc gridSpan="3">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000" b="1" i="1" u="none" strike="noStrike" cap="none" normalizeH="0" baseline="0" dirty="0" smtClean="0">
                          <a:ln>
                            <a:noFill/>
                          </a:ln>
                          <a:solidFill>
                            <a:srgbClr val="000000"/>
                          </a:solidFill>
                          <a:effectLst/>
                          <a:latin typeface="Cambria" panose="02040503050406030204" pitchFamily="18" charset="0"/>
                        </a:rPr>
                        <a:t>GGOC</a:t>
                      </a:r>
                    </a:p>
                  </a:txBody>
                  <a:tcP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0"/>
                  </a:ext>
                </a:extLst>
              </a:tr>
              <a:tr h="454115">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altLang="ru-RU" sz="2800" u="none" strike="noStrike" cap="none" normalizeH="0" baseline="0" dirty="0" smtClean="0">
                        <a:ln>
                          <a:noFill/>
                        </a:ln>
                        <a:effectLst/>
                        <a:latin typeface="Cambria" panose="02040503050406030204" pitchFamily="18" charset="0"/>
                      </a:endParaRPr>
                    </a:p>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altLang="ru-RU" sz="2800" u="none" strike="noStrike" cap="none" normalizeH="0" baseline="0" dirty="0" smtClean="0">
                        <a:ln>
                          <a:noFill/>
                        </a:ln>
                        <a:effectLst/>
                        <a:latin typeface="Cambria" panose="02040503050406030204" pitchFamily="18" charset="0"/>
                      </a:endParaRPr>
                    </a:p>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800" u="none" strike="noStrike" cap="none" normalizeH="0" baseline="0" dirty="0" smtClean="0">
                          <a:ln>
                            <a:noFill/>
                          </a:ln>
                          <a:effectLst/>
                          <a:latin typeface="Cambria" panose="02040503050406030204" pitchFamily="18" charset="0"/>
                        </a:rPr>
                        <a:t>1-17</a:t>
                      </a:r>
                      <a:endParaRPr kumimoji="0" lang="en-US" altLang="ru-RU" sz="2800" b="0" i="0" u="none" strike="noStrike" cap="none" normalizeH="0" baseline="0" dirty="0" smtClean="0">
                        <a:ln>
                          <a:noFill/>
                        </a:ln>
                        <a:solidFill>
                          <a:srgbClr val="000000"/>
                        </a:solidFill>
                        <a:effectLst/>
                        <a:latin typeface="Cambria" panose="02040503050406030204" pitchFamily="18" charset="0"/>
                      </a:endParaRPr>
                    </a:p>
                  </a:txBody>
                  <a:tcPr anchor="ct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800" u="none" strike="noStrike" cap="none" normalizeH="0" baseline="0" smtClean="0">
                          <a:ln>
                            <a:noFill/>
                          </a:ln>
                          <a:effectLst/>
                          <a:latin typeface="Cambria" panose="02040503050406030204" pitchFamily="18" charset="0"/>
                        </a:rPr>
                        <a:t>18</a:t>
                      </a:r>
                      <a:endParaRPr kumimoji="0" lang="en-US" altLang="ru-RU" sz="2800" b="0" i="0" u="none" strike="noStrike" cap="none" normalizeH="0" baseline="0" smtClean="0">
                        <a:ln>
                          <a:noFill/>
                        </a:ln>
                        <a:solidFill>
                          <a:srgbClr val="000000"/>
                        </a:solidFill>
                        <a:effectLst/>
                        <a:latin typeface="Cambria" panose="02040503050406030204" pitchFamily="18" charset="0"/>
                      </a:endParaRPr>
                    </a:p>
                  </a:txBody>
                  <a:tcPr anchor="ct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800" u="none" strike="noStrike" cap="none" normalizeH="0" baseline="0" dirty="0" smtClean="0">
                          <a:ln>
                            <a:noFill/>
                          </a:ln>
                          <a:effectLst/>
                          <a:latin typeface="Cambria" panose="02040503050406030204" pitchFamily="18" charset="0"/>
                        </a:rPr>
                        <a:t>19</a:t>
                      </a:r>
                      <a:endParaRPr kumimoji="0" lang="en-US" altLang="ru-RU" sz="2800" b="0" i="0" u="none" strike="noStrike" cap="none" normalizeH="0" baseline="0" dirty="0" smtClean="0">
                        <a:ln>
                          <a:noFill/>
                        </a:ln>
                        <a:solidFill>
                          <a:srgbClr val="000000"/>
                        </a:solidFill>
                        <a:effectLst/>
                        <a:latin typeface="Cambria" panose="02040503050406030204" pitchFamily="18" charset="0"/>
                      </a:endParaRPr>
                    </a:p>
                  </a:txBody>
                  <a:tcPr anchor="ct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800" u="none" strike="noStrike" cap="none" normalizeH="0" baseline="0" dirty="0" smtClean="0">
                          <a:ln>
                            <a:noFill/>
                          </a:ln>
                          <a:effectLst/>
                          <a:latin typeface="Cambria" panose="02040503050406030204" pitchFamily="18" charset="0"/>
                        </a:rPr>
                        <a:t>20</a:t>
                      </a:r>
                      <a:endParaRPr kumimoji="0" lang="en-US" altLang="ru-RU" sz="2800" b="0" i="0" u="none" strike="noStrike" cap="none" normalizeH="0" baseline="0" dirty="0" smtClean="0">
                        <a:ln>
                          <a:noFill/>
                        </a:ln>
                        <a:solidFill>
                          <a:srgbClr val="000000"/>
                        </a:solidFill>
                        <a:effectLst/>
                        <a:latin typeface="Cambria" panose="02040503050406030204" pitchFamily="18" charset="0"/>
                      </a:endParaRPr>
                    </a:p>
                  </a:txBody>
                  <a:tcPr anchor="ct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800" u="none" strike="noStrike" cap="none" normalizeH="0" baseline="0" dirty="0" smtClean="0">
                          <a:ln>
                            <a:noFill/>
                          </a:ln>
                          <a:effectLst/>
                          <a:latin typeface="Cambria" panose="02040503050406030204" pitchFamily="18" charset="0"/>
                        </a:rPr>
                        <a:t>21</a:t>
                      </a:r>
                      <a:endParaRPr kumimoji="0" lang="en-US" altLang="ru-RU" sz="2800" b="0" i="0" u="none" strike="noStrike" cap="none" normalizeH="0" baseline="0" dirty="0" smtClean="0">
                        <a:ln>
                          <a:noFill/>
                        </a:ln>
                        <a:solidFill>
                          <a:srgbClr val="000000"/>
                        </a:solidFill>
                        <a:effectLst/>
                        <a:latin typeface="Cambria" panose="02040503050406030204" pitchFamily="18" charset="0"/>
                      </a:endParaRPr>
                    </a:p>
                  </a:txBody>
                  <a:tcPr anchor="ct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800" u="none" strike="noStrike" cap="none" normalizeH="0" baseline="0" dirty="0" smtClean="0">
                          <a:ln>
                            <a:noFill/>
                          </a:ln>
                          <a:effectLst/>
                          <a:latin typeface="Cambria" panose="02040503050406030204" pitchFamily="18" charset="0"/>
                        </a:rPr>
                        <a:t>22</a:t>
                      </a:r>
                      <a:endParaRPr kumimoji="0" lang="en-US" altLang="ru-RU" sz="2800" b="0" i="0" u="none" strike="noStrike" cap="none" normalizeH="0" baseline="0" dirty="0" smtClean="0">
                        <a:ln>
                          <a:noFill/>
                        </a:ln>
                        <a:solidFill>
                          <a:srgbClr val="000000"/>
                        </a:solidFill>
                        <a:effectLst/>
                        <a:latin typeface="Cambria" panose="02040503050406030204" pitchFamily="18" charset="0"/>
                      </a:endParaRPr>
                    </a:p>
                  </a:txBody>
                  <a:tcPr anchor="ct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800" u="none" strike="noStrike" cap="none" normalizeH="0" baseline="0" dirty="0" smtClean="0">
                          <a:ln>
                            <a:noFill/>
                          </a:ln>
                          <a:effectLst/>
                          <a:latin typeface="Cambria" panose="02040503050406030204" pitchFamily="18" charset="0"/>
                        </a:rPr>
                        <a:t>23</a:t>
                      </a:r>
                      <a:endParaRPr kumimoji="0" lang="en-US" altLang="ru-RU" sz="2800" b="0" i="0" u="none" strike="noStrike" cap="none" normalizeH="0" baseline="0" dirty="0" smtClean="0">
                        <a:ln>
                          <a:noFill/>
                        </a:ln>
                        <a:solidFill>
                          <a:srgbClr val="000000"/>
                        </a:solidFill>
                        <a:effectLst/>
                        <a:latin typeface="Cambria" panose="02040503050406030204" pitchFamily="18" charset="0"/>
                      </a:endParaRPr>
                    </a:p>
                  </a:txBody>
                  <a:tcPr anchor="ct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800" u="none" strike="noStrike" cap="none" normalizeH="0" baseline="0" dirty="0" smtClean="0">
                          <a:ln>
                            <a:noFill/>
                          </a:ln>
                          <a:effectLst/>
                          <a:latin typeface="Cambria" panose="02040503050406030204" pitchFamily="18" charset="0"/>
                        </a:rPr>
                        <a:t>24</a:t>
                      </a:r>
                      <a:endParaRPr kumimoji="0" lang="en-US" altLang="ru-RU" sz="2800" b="0" i="0" u="none" strike="noStrike" cap="none" normalizeH="0" baseline="0" dirty="0" smtClean="0">
                        <a:ln>
                          <a:noFill/>
                        </a:ln>
                        <a:solidFill>
                          <a:srgbClr val="000000"/>
                        </a:solidFill>
                        <a:effectLst/>
                        <a:latin typeface="Cambria" panose="02040503050406030204" pitchFamily="18" charset="0"/>
                      </a:endParaRPr>
                    </a:p>
                  </a:txBody>
                  <a:tcPr anchor="ct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800" u="none" strike="noStrike" cap="none" normalizeH="0" baseline="0" dirty="0" smtClean="0">
                          <a:ln>
                            <a:noFill/>
                          </a:ln>
                          <a:effectLst/>
                          <a:latin typeface="Cambria" panose="02040503050406030204" pitchFamily="18" charset="0"/>
                        </a:rPr>
                        <a:t>25</a:t>
                      </a:r>
                      <a:endParaRPr kumimoji="0" lang="en-US" altLang="ru-RU" sz="2800" b="0" i="0" u="none" strike="noStrike" cap="none" normalizeH="0" baseline="0" dirty="0" smtClean="0">
                        <a:ln>
                          <a:noFill/>
                        </a:ln>
                        <a:solidFill>
                          <a:srgbClr val="000000"/>
                        </a:solidFill>
                        <a:effectLst/>
                        <a:latin typeface="Cambria" panose="02040503050406030204" pitchFamily="18" charset="0"/>
                      </a:endParaRPr>
                    </a:p>
                  </a:txBody>
                  <a:tcPr anchor="ct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800" u="none" strike="noStrike" cap="none" normalizeH="0" baseline="0" dirty="0" smtClean="0">
                          <a:ln>
                            <a:noFill/>
                          </a:ln>
                          <a:effectLst/>
                          <a:latin typeface="Cambria" panose="02040503050406030204" pitchFamily="18" charset="0"/>
                        </a:rPr>
                        <a:t>26</a:t>
                      </a:r>
                      <a:endParaRPr kumimoji="0" lang="en-US" altLang="ru-RU" sz="2800" b="0" i="0" u="none" strike="noStrike" cap="none" normalizeH="0" baseline="0" dirty="0" smtClean="0">
                        <a:ln>
                          <a:noFill/>
                        </a:ln>
                        <a:solidFill>
                          <a:srgbClr val="000000"/>
                        </a:solidFill>
                        <a:effectLst/>
                        <a:latin typeface="Cambria" panose="02040503050406030204" pitchFamily="18" charset="0"/>
                      </a:endParaRPr>
                    </a:p>
                  </a:txBody>
                  <a:tcPr anchor="ct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bl>
          </a:graphicData>
        </a:graphic>
      </p:graphicFrame>
      <p:sp>
        <p:nvSpPr>
          <p:cNvPr id="11" name="Номер слайда 2"/>
          <p:cNvSpPr txBox="1">
            <a:spLocks/>
          </p:cNvSpPr>
          <p:nvPr/>
        </p:nvSpPr>
        <p:spPr>
          <a:xfrm>
            <a:off x="8545362" y="6307071"/>
            <a:ext cx="491133" cy="365125"/>
          </a:xfrm>
          <a:prstGeom prst="rect">
            <a:avLst/>
          </a:prstGeom>
        </p:spPr>
        <p:txBody>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457200">
              <a:defRPr/>
            </a:pPr>
            <a:fld id="{5F91366C-C707-45FC-9663-1DE7BB98C4B2}" type="slidenum">
              <a:rPr lang="ru-RU" smtClean="0">
                <a:solidFill>
                  <a:srgbClr val="DEAA46"/>
                </a:solidFill>
                <a:latin typeface="DINPro-Light"/>
              </a:rPr>
              <a:pPr algn="r" defTabSz="457200">
                <a:defRPr/>
              </a:pPr>
              <a:t>4</a:t>
            </a:fld>
            <a:endParaRPr lang="en-US" dirty="0">
              <a:solidFill>
                <a:srgbClr val="DEAA46"/>
              </a:solidFill>
              <a:latin typeface="DINPro-Light"/>
            </a:endParaRPr>
          </a:p>
        </p:txBody>
      </p:sp>
      <p:cxnSp>
        <p:nvCxnSpPr>
          <p:cNvPr id="15" name="Прямая соединительная линия 14"/>
          <p:cNvCxnSpPr/>
          <p:nvPr/>
        </p:nvCxnSpPr>
        <p:spPr>
          <a:xfrm flipV="1">
            <a:off x="2411760" y="764704"/>
            <a:ext cx="0" cy="2376264"/>
          </a:xfrm>
          <a:prstGeom prst="line">
            <a:avLst/>
          </a:prstGeom>
          <a:ln w="25400" cmpd="sng">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0" name="Прямая со стрелкой 19"/>
          <p:cNvCxnSpPr/>
          <p:nvPr/>
        </p:nvCxnSpPr>
        <p:spPr>
          <a:xfrm>
            <a:off x="2411760" y="764704"/>
            <a:ext cx="457200" cy="0"/>
          </a:xfrm>
          <a:prstGeom prst="straightConnector1">
            <a:avLst/>
          </a:prstGeom>
          <a:ln w="25400" cmpd="sng">
            <a:solidFill>
              <a:schemeClr val="tx2">
                <a:lumMod val="40000"/>
                <a:lumOff val="6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6" name="Прямая со стрелкой 25"/>
          <p:cNvCxnSpPr/>
          <p:nvPr/>
        </p:nvCxnSpPr>
        <p:spPr>
          <a:xfrm>
            <a:off x="2411760" y="1844824"/>
            <a:ext cx="457200" cy="0"/>
          </a:xfrm>
          <a:prstGeom prst="straightConnector1">
            <a:avLst/>
          </a:prstGeom>
          <a:ln w="25400" cmpd="sng">
            <a:solidFill>
              <a:schemeClr val="tx2">
                <a:lumMod val="40000"/>
                <a:lumOff val="6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7" name="Прямая со стрелкой 26"/>
          <p:cNvCxnSpPr/>
          <p:nvPr/>
        </p:nvCxnSpPr>
        <p:spPr>
          <a:xfrm>
            <a:off x="2430840" y="2276872"/>
            <a:ext cx="457200" cy="0"/>
          </a:xfrm>
          <a:prstGeom prst="straightConnector1">
            <a:avLst/>
          </a:prstGeom>
          <a:ln w="25400" cmpd="sng">
            <a:solidFill>
              <a:schemeClr val="tx2">
                <a:lumMod val="40000"/>
                <a:lumOff val="6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8" name="Прямая со стрелкой 27"/>
          <p:cNvCxnSpPr/>
          <p:nvPr/>
        </p:nvCxnSpPr>
        <p:spPr>
          <a:xfrm>
            <a:off x="2411760" y="2780928"/>
            <a:ext cx="457200" cy="0"/>
          </a:xfrm>
          <a:prstGeom prst="straightConnector1">
            <a:avLst/>
          </a:prstGeom>
          <a:ln w="25400" cmpd="sng">
            <a:solidFill>
              <a:schemeClr val="tx2">
                <a:lumMod val="40000"/>
                <a:lumOff val="60000"/>
              </a:schemeClr>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2843808" y="668303"/>
            <a:ext cx="5688632" cy="2400657"/>
          </a:xfrm>
          <a:prstGeom prst="rect">
            <a:avLst/>
          </a:prstGeom>
          <a:noFill/>
        </p:spPr>
        <p:txBody>
          <a:bodyPr wrap="square" rtlCol="0">
            <a:spAutoFit/>
          </a:bodyPr>
          <a:lstStyle/>
          <a:p>
            <a:r>
              <a:rPr lang="en-US" dirty="0" smtClean="0">
                <a:latin typeface="Times New Roman" panose="02020603050405020304" pitchFamily="18" charset="0"/>
              </a:rPr>
              <a:t>5,6 – Target accounts</a:t>
            </a:r>
            <a:r>
              <a:rPr lang="en-US" smtClean="0"/>
              <a:t> </a:t>
            </a:r>
            <a:endParaRPr lang="en-US" dirty="0" smtClean="0">
              <a:latin typeface="Times New Roman" panose="02020603050405020304" pitchFamily="18" charset="0"/>
              <a:cs typeface="Times New Roman" panose="02020603050405020304" pitchFamily="18" charset="0"/>
            </a:endParaRPr>
          </a:p>
          <a:p>
            <a:endParaRPr lang="en-US" sz="1400"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rPr>
              <a:t>7 - Insurance medicine</a:t>
            </a:r>
          </a:p>
          <a:p>
            <a:endParaRPr lang="en-US" sz="1400"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rPr>
              <a:t>3 Temporary money</a:t>
            </a:r>
          </a:p>
          <a:p>
            <a:endParaRPr lang="en-US" sz="1400"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rPr>
              <a:t>2 - Income-generating activities (type of budget)</a:t>
            </a:r>
          </a:p>
          <a:p>
            <a:endParaRPr lang="en-US" sz="1400"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rPr>
              <a:t>1 - Budget</a:t>
            </a:r>
            <a:endParaRPr lang="en-US" dirty="0">
              <a:latin typeface="Times New Roman" panose="02020603050405020304" pitchFamily="18" charset="0"/>
              <a:cs typeface="Times New Roman" panose="02020603050405020304" pitchFamily="18" charset="0"/>
            </a:endParaRPr>
          </a:p>
        </p:txBody>
      </p:sp>
      <p:cxnSp>
        <p:nvCxnSpPr>
          <p:cNvPr id="30" name="Прямая со стрелкой 29"/>
          <p:cNvCxnSpPr/>
          <p:nvPr/>
        </p:nvCxnSpPr>
        <p:spPr>
          <a:xfrm>
            <a:off x="2400360" y="1340768"/>
            <a:ext cx="457200" cy="0"/>
          </a:xfrm>
          <a:prstGeom prst="straightConnector1">
            <a:avLst/>
          </a:prstGeom>
          <a:ln w="25400" cmpd="sng">
            <a:solidFill>
              <a:schemeClr val="tx2">
                <a:lumMod val="40000"/>
                <a:lumOff val="60000"/>
              </a:schemeClr>
            </a:solidFill>
            <a:tailEnd type="arrow"/>
          </a:ln>
        </p:spPr>
        <p:style>
          <a:lnRef idx="1">
            <a:schemeClr val="accent1"/>
          </a:lnRef>
          <a:fillRef idx="0">
            <a:schemeClr val="accent1"/>
          </a:fillRef>
          <a:effectRef idx="0">
            <a:schemeClr val="accent1"/>
          </a:effectRef>
          <a:fontRef idx="minor">
            <a:schemeClr val="tx1"/>
          </a:fontRef>
        </p:style>
      </p:cxnSp>
      <p:sp>
        <p:nvSpPr>
          <p:cNvPr id="23" name="Левая фигурная скобка 22"/>
          <p:cNvSpPr/>
          <p:nvPr/>
        </p:nvSpPr>
        <p:spPr>
          <a:xfrm rot="16200000">
            <a:off x="4378092" y="3235093"/>
            <a:ext cx="360040" cy="3340144"/>
          </a:xfrm>
          <a:prstGeom prst="leftBrace">
            <a:avLst>
              <a:gd name="adj1" fmla="val 43758"/>
              <a:gd name="adj2" fmla="val 49772"/>
            </a:avLst>
          </a:prstGeom>
          <a:ln w="254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cxnSp>
        <p:nvCxnSpPr>
          <p:cNvPr id="25" name="Прямая соединительная линия 24"/>
          <p:cNvCxnSpPr>
            <a:stCxn id="23" idx="0"/>
          </p:cNvCxnSpPr>
          <p:nvPr/>
        </p:nvCxnSpPr>
        <p:spPr>
          <a:xfrm>
            <a:off x="2888040" y="4725145"/>
            <a:ext cx="0" cy="792088"/>
          </a:xfrm>
          <a:prstGeom prst="line">
            <a:avLst/>
          </a:prstGeom>
          <a:ln w="254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5" name="Прямая соединительная линия 34"/>
          <p:cNvCxnSpPr/>
          <p:nvPr/>
        </p:nvCxnSpPr>
        <p:spPr>
          <a:xfrm>
            <a:off x="4860032" y="4905164"/>
            <a:ext cx="0" cy="612069"/>
          </a:xfrm>
          <a:prstGeom prst="line">
            <a:avLst/>
          </a:prstGeom>
          <a:ln w="254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7" name="Прямая соединительная линия 36"/>
          <p:cNvCxnSpPr/>
          <p:nvPr/>
        </p:nvCxnSpPr>
        <p:spPr>
          <a:xfrm>
            <a:off x="6228184" y="4725145"/>
            <a:ext cx="0" cy="792088"/>
          </a:xfrm>
          <a:prstGeom prst="line">
            <a:avLst/>
          </a:prstGeom>
          <a:ln w="254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3419872" y="4941169"/>
            <a:ext cx="2736304" cy="369332"/>
          </a:xfrm>
          <a:prstGeom prst="rect">
            <a:avLst/>
          </a:prstGeom>
          <a:noFill/>
        </p:spPr>
        <p:txBody>
          <a:bodyPr wrap="square" rtlCol="0">
            <a:spAutoFit/>
          </a:bodyPr>
          <a:lstStyle/>
          <a:p>
            <a:r>
              <a:rPr lang="en-US" dirty="0" smtClean="0">
                <a:latin typeface="Times New Roman" panose="02020603050405020304" pitchFamily="18" charset="0"/>
              </a:rPr>
              <a:t>A c c o u n t i n g  o b j e c t </a:t>
            </a:r>
            <a:endParaRPr lang="en-US" dirty="0">
              <a:latin typeface="Times New Roman" panose="02020603050405020304" pitchFamily="18" charset="0"/>
              <a:cs typeface="Times New Roman" panose="02020603050405020304" pitchFamily="18" charset="0"/>
            </a:endParaRPr>
          </a:p>
        </p:txBody>
      </p:sp>
      <p:sp>
        <p:nvSpPr>
          <p:cNvPr id="39" name="TextBox 38"/>
          <p:cNvSpPr txBox="1"/>
          <p:nvPr/>
        </p:nvSpPr>
        <p:spPr>
          <a:xfrm>
            <a:off x="2843808" y="5229201"/>
            <a:ext cx="2134284" cy="338554"/>
          </a:xfrm>
          <a:prstGeom prst="rect">
            <a:avLst/>
          </a:prstGeom>
          <a:noFill/>
        </p:spPr>
        <p:txBody>
          <a:bodyPr wrap="square" rtlCol="0">
            <a:spAutoFit/>
          </a:bodyPr>
          <a:lstStyle/>
          <a:p>
            <a:r>
              <a:rPr lang="en-US" sz="1600" dirty="0">
                <a:latin typeface="Times New Roman" panose="02020603050405020304" pitchFamily="18" charset="0"/>
              </a:rPr>
              <a:t>fixed assets</a:t>
            </a:r>
          </a:p>
        </p:txBody>
      </p:sp>
      <p:cxnSp>
        <p:nvCxnSpPr>
          <p:cNvPr id="45" name="Прямая соединительная линия 44"/>
          <p:cNvCxnSpPr/>
          <p:nvPr/>
        </p:nvCxnSpPr>
        <p:spPr>
          <a:xfrm>
            <a:off x="4860032" y="4725145"/>
            <a:ext cx="0" cy="180019"/>
          </a:xfrm>
          <a:prstGeom prst="line">
            <a:avLst/>
          </a:prstGeom>
          <a:ln w="254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43" name="Стрелка углом вверх 42"/>
          <p:cNvSpPr/>
          <p:nvPr/>
        </p:nvSpPr>
        <p:spPr>
          <a:xfrm rot="5400000">
            <a:off x="5489801" y="5128748"/>
            <a:ext cx="648072" cy="1162270"/>
          </a:xfrm>
          <a:prstGeom prst="bentUpArrow">
            <a:avLst>
              <a:gd name="adj1" fmla="val 2868"/>
              <a:gd name="adj2" fmla="val 6880"/>
              <a:gd name="adj3" fmla="val 26575"/>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8" name="Стрелка углом вверх 47"/>
          <p:cNvSpPr/>
          <p:nvPr/>
        </p:nvSpPr>
        <p:spPr>
          <a:xfrm rot="5400000">
            <a:off x="5615515" y="5601872"/>
            <a:ext cx="995482" cy="563433"/>
          </a:xfrm>
          <a:prstGeom prst="bentUpArrow">
            <a:avLst>
              <a:gd name="adj1" fmla="val 2868"/>
              <a:gd name="adj2" fmla="val 10031"/>
              <a:gd name="adj3" fmla="val 26575"/>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4" name="TextBox 43"/>
          <p:cNvSpPr txBox="1"/>
          <p:nvPr/>
        </p:nvSpPr>
        <p:spPr>
          <a:xfrm>
            <a:off x="6394973" y="5805264"/>
            <a:ext cx="1633411" cy="646331"/>
          </a:xfrm>
          <a:prstGeom prst="rect">
            <a:avLst/>
          </a:prstGeom>
          <a:noFill/>
        </p:spPr>
        <p:txBody>
          <a:bodyPr wrap="square" rtlCol="0">
            <a:spAutoFit/>
          </a:bodyPr>
          <a:lstStyle/>
          <a:p>
            <a:r>
              <a:rPr lang="en-US" dirty="0">
                <a:latin typeface="Times New Roman" panose="02020603050405020304" pitchFamily="18" charset="0"/>
              </a:rPr>
              <a:t>real estate</a:t>
            </a:r>
          </a:p>
          <a:p>
            <a:r>
              <a:rPr lang="en-US" dirty="0">
                <a:latin typeface="Times New Roman" panose="02020603050405020304" pitchFamily="18" charset="0"/>
              </a:rPr>
              <a:t>vehicles</a:t>
            </a:r>
          </a:p>
        </p:txBody>
      </p:sp>
      <p:cxnSp>
        <p:nvCxnSpPr>
          <p:cNvPr id="49" name="Прямая со стрелкой 48"/>
          <p:cNvCxnSpPr/>
          <p:nvPr/>
        </p:nvCxnSpPr>
        <p:spPr>
          <a:xfrm>
            <a:off x="6372200" y="5013176"/>
            <a:ext cx="504056" cy="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6876256" y="4797152"/>
            <a:ext cx="1944215" cy="646331"/>
          </a:xfrm>
          <a:prstGeom prst="rect">
            <a:avLst/>
          </a:prstGeom>
          <a:noFill/>
        </p:spPr>
        <p:txBody>
          <a:bodyPr wrap="square" rtlCol="0">
            <a:spAutoFit/>
          </a:bodyPr>
          <a:lstStyle/>
          <a:p>
            <a:r>
              <a:rPr lang="en-US" dirty="0" smtClean="0">
                <a:latin typeface="Times New Roman" panose="02020603050405020304" pitchFamily="18" charset="0"/>
              </a:rPr>
              <a:t>Increase 310</a:t>
            </a:r>
          </a:p>
          <a:p>
            <a:r>
              <a:rPr lang="en-US" dirty="0" smtClean="0">
                <a:latin typeface="Times New Roman" panose="02020603050405020304" pitchFamily="18" charset="0"/>
              </a:rPr>
              <a:t>Decrease 410</a:t>
            </a:r>
          </a:p>
        </p:txBody>
      </p:sp>
      <p:sp>
        <p:nvSpPr>
          <p:cNvPr id="55" name="Левая фигурная скобка 54"/>
          <p:cNvSpPr/>
          <p:nvPr/>
        </p:nvSpPr>
        <p:spPr>
          <a:xfrm rot="10800000">
            <a:off x="7943831" y="5929045"/>
            <a:ext cx="169106" cy="494202"/>
          </a:xfrm>
          <a:prstGeom prst="leftBrace">
            <a:avLst>
              <a:gd name="adj1" fmla="val 43758"/>
              <a:gd name="adj2" fmla="val 49772"/>
            </a:avLst>
          </a:prstGeom>
          <a:ln w="254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53" name="TextBox 52"/>
          <p:cNvSpPr txBox="1"/>
          <p:nvPr/>
        </p:nvSpPr>
        <p:spPr>
          <a:xfrm>
            <a:off x="8112937" y="5991480"/>
            <a:ext cx="1031063" cy="369332"/>
          </a:xfrm>
          <a:prstGeom prst="rect">
            <a:avLst/>
          </a:prstGeom>
          <a:noFill/>
        </p:spPr>
        <p:txBody>
          <a:bodyPr wrap="square" rtlCol="0">
            <a:spAutoFit/>
          </a:bodyPr>
          <a:lstStyle/>
          <a:p>
            <a:r>
              <a:rPr lang="en-US" dirty="0" smtClean="0">
                <a:latin typeface="Times New Roman" panose="02020603050405020304" pitchFamily="18" charset="0"/>
              </a:rPr>
              <a:t>aircraft</a:t>
            </a:r>
            <a:endParaRPr lang="en-US" dirty="0">
              <a:latin typeface="Times New Roman" panose="02020603050405020304" pitchFamily="18" charset="0"/>
              <a:cs typeface="Times New Roman" panose="02020603050405020304" pitchFamily="18" charset="0"/>
            </a:endParaRPr>
          </a:p>
        </p:txBody>
      </p:sp>
      <p:cxnSp>
        <p:nvCxnSpPr>
          <p:cNvPr id="57" name="Прямая соединительная линия 56"/>
          <p:cNvCxnSpPr/>
          <p:nvPr/>
        </p:nvCxnSpPr>
        <p:spPr>
          <a:xfrm flipV="1">
            <a:off x="2888040" y="2996952"/>
            <a:ext cx="2909888" cy="0"/>
          </a:xfrm>
          <a:prstGeom prst="line">
            <a:avLst/>
          </a:prstGeom>
          <a:ln w="19050">
            <a:solidFill>
              <a:schemeClr val="accent3">
                <a:lumMod val="75000"/>
              </a:schemeClr>
            </a:solidFill>
          </a:ln>
        </p:spPr>
        <p:style>
          <a:lnRef idx="1">
            <a:schemeClr val="accent3"/>
          </a:lnRef>
          <a:fillRef idx="0">
            <a:schemeClr val="accent3"/>
          </a:fillRef>
          <a:effectRef idx="0">
            <a:schemeClr val="accent3"/>
          </a:effectRef>
          <a:fontRef idx="minor">
            <a:schemeClr val="tx1"/>
          </a:fontRef>
        </p:style>
      </p:cxnSp>
      <p:cxnSp>
        <p:nvCxnSpPr>
          <p:cNvPr id="58" name="Прямая соединительная линия 57"/>
          <p:cNvCxnSpPr/>
          <p:nvPr/>
        </p:nvCxnSpPr>
        <p:spPr>
          <a:xfrm>
            <a:off x="2921651" y="2492896"/>
            <a:ext cx="5106732" cy="0"/>
          </a:xfrm>
          <a:prstGeom prst="line">
            <a:avLst/>
          </a:prstGeom>
          <a:ln w="19050">
            <a:solidFill>
              <a:schemeClr val="accent3">
                <a:lumMod val="75000"/>
              </a:schemeClr>
            </a:solidFill>
          </a:ln>
        </p:spPr>
        <p:style>
          <a:lnRef idx="1">
            <a:schemeClr val="accent3"/>
          </a:lnRef>
          <a:fillRef idx="0">
            <a:schemeClr val="accent3"/>
          </a:fillRef>
          <a:effectRef idx="0">
            <a:schemeClr val="accent3"/>
          </a:effectRef>
          <a:fontRef idx="minor">
            <a:schemeClr val="tx1"/>
          </a:fontRef>
        </p:style>
      </p:cxnSp>
      <p:cxnSp>
        <p:nvCxnSpPr>
          <p:cNvPr id="62" name="Прямая соединительная линия 61"/>
          <p:cNvCxnSpPr/>
          <p:nvPr/>
        </p:nvCxnSpPr>
        <p:spPr>
          <a:xfrm flipV="1">
            <a:off x="2958256" y="1988840"/>
            <a:ext cx="2909888" cy="0"/>
          </a:xfrm>
          <a:prstGeom prst="line">
            <a:avLst/>
          </a:prstGeom>
          <a:ln w="19050">
            <a:solidFill>
              <a:schemeClr val="accent3">
                <a:lumMod val="75000"/>
              </a:schemeClr>
            </a:solidFill>
          </a:ln>
        </p:spPr>
        <p:style>
          <a:lnRef idx="1">
            <a:schemeClr val="accent3"/>
          </a:lnRef>
          <a:fillRef idx="0">
            <a:schemeClr val="accent3"/>
          </a:fillRef>
          <a:effectRef idx="0">
            <a:schemeClr val="accent3"/>
          </a:effectRef>
          <a:fontRef idx="minor">
            <a:schemeClr val="tx1"/>
          </a:fontRef>
        </p:style>
      </p:cxnSp>
      <p:cxnSp>
        <p:nvCxnSpPr>
          <p:cNvPr id="63" name="Прямая соединительная линия 62"/>
          <p:cNvCxnSpPr/>
          <p:nvPr/>
        </p:nvCxnSpPr>
        <p:spPr>
          <a:xfrm flipV="1">
            <a:off x="2921651" y="1484784"/>
            <a:ext cx="2909888" cy="0"/>
          </a:xfrm>
          <a:prstGeom prst="line">
            <a:avLst/>
          </a:prstGeom>
          <a:ln w="19050">
            <a:solidFill>
              <a:schemeClr val="accent3">
                <a:lumMod val="75000"/>
              </a:schemeClr>
            </a:solidFill>
          </a:ln>
        </p:spPr>
        <p:style>
          <a:lnRef idx="1">
            <a:schemeClr val="accent3"/>
          </a:lnRef>
          <a:fillRef idx="0">
            <a:schemeClr val="accent3"/>
          </a:fillRef>
          <a:effectRef idx="0">
            <a:schemeClr val="accent3"/>
          </a:effectRef>
          <a:fontRef idx="minor">
            <a:schemeClr val="tx1"/>
          </a:fontRef>
        </p:style>
      </p:cxnSp>
      <p:cxnSp>
        <p:nvCxnSpPr>
          <p:cNvPr id="64" name="Прямая соединительная линия 63"/>
          <p:cNvCxnSpPr/>
          <p:nvPr/>
        </p:nvCxnSpPr>
        <p:spPr>
          <a:xfrm flipV="1">
            <a:off x="2921651" y="980728"/>
            <a:ext cx="2909888" cy="0"/>
          </a:xfrm>
          <a:prstGeom prst="line">
            <a:avLst/>
          </a:prstGeom>
          <a:ln w="19050">
            <a:solidFill>
              <a:schemeClr val="accent3">
                <a:lumMod val="75000"/>
              </a:schemeClr>
            </a:solidFill>
          </a:ln>
        </p:spPr>
        <p:style>
          <a:lnRef idx="1">
            <a:schemeClr val="accent3"/>
          </a:lnRef>
          <a:fillRef idx="0">
            <a:schemeClr val="accent3"/>
          </a:fillRef>
          <a:effectRef idx="0">
            <a:schemeClr val="accent3"/>
          </a:effectRef>
          <a:fontRef idx="minor">
            <a:schemeClr val="tx1"/>
          </a:fontRef>
        </p:style>
      </p:cxnSp>
      <p:sp>
        <p:nvSpPr>
          <p:cNvPr id="56" name="TextBox 55"/>
          <p:cNvSpPr txBox="1"/>
          <p:nvPr/>
        </p:nvSpPr>
        <p:spPr>
          <a:xfrm>
            <a:off x="827584" y="4653136"/>
            <a:ext cx="720080" cy="1862048"/>
          </a:xfrm>
          <a:prstGeom prst="rect">
            <a:avLst/>
          </a:prstGeom>
          <a:noFill/>
        </p:spPr>
        <p:txBody>
          <a:bodyPr wrap="square" rtlCol="0">
            <a:spAutoFit/>
          </a:bodyPr>
          <a:lstStyle/>
          <a:p>
            <a:r>
              <a:rPr lang="en-US" sz="11500" dirty="0" smtClean="0">
                <a:solidFill>
                  <a:schemeClr val="accent3">
                    <a:lumMod val="75000"/>
                  </a:schemeClr>
                </a:solidFill>
                <a:latin typeface="Times New Roman" panose="02020603050405020304" pitchFamily="18" charset="0"/>
              </a:rPr>
              <a:t>!</a:t>
            </a:r>
            <a:endParaRPr lang="en-US" sz="11500" dirty="0">
              <a:solidFill>
                <a:schemeClr val="accent3">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80301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1"/>
          <p:cNvSpPr txBox="1">
            <a:spLocks/>
          </p:cNvSpPr>
          <p:nvPr/>
        </p:nvSpPr>
        <p:spPr>
          <a:xfrm>
            <a:off x="2195736" y="149797"/>
            <a:ext cx="6480720" cy="686915"/>
          </a:xfrm>
          <a:prstGeom prst="rect">
            <a:avLst/>
          </a:prstGeom>
        </p:spPr>
        <p:txBody>
          <a:bodyPr anchor="ctr"/>
          <a:lstStyle>
            <a:lvl1pPr algn="l" rtl="0" eaLnBrk="0" fontAlgn="base" hangingPunct="0">
              <a:spcBef>
                <a:spcPct val="0"/>
              </a:spcBef>
              <a:spcAft>
                <a:spcPct val="0"/>
              </a:spcAft>
              <a:defRPr lang="ru-RU" sz="2400" b="1" kern="1200" dirty="0">
                <a:solidFill>
                  <a:srgbClr val="00449E"/>
                </a:solidFill>
                <a:latin typeface="+mj-lt"/>
                <a:ea typeface="+mj-ea"/>
                <a:cs typeface="+mj-cs"/>
              </a:defRPr>
            </a:lvl1pPr>
            <a:lvl2pPr algn="l" rtl="0" eaLnBrk="0" fontAlgn="base" hangingPunct="0">
              <a:spcBef>
                <a:spcPct val="0"/>
              </a:spcBef>
              <a:spcAft>
                <a:spcPct val="0"/>
              </a:spcAft>
              <a:defRPr sz="2400" b="1">
                <a:solidFill>
                  <a:srgbClr val="00449E"/>
                </a:solidFill>
                <a:latin typeface="Calibri" pitchFamily="34" charset="0"/>
              </a:defRPr>
            </a:lvl2pPr>
            <a:lvl3pPr algn="l" rtl="0" eaLnBrk="0" fontAlgn="base" hangingPunct="0">
              <a:spcBef>
                <a:spcPct val="0"/>
              </a:spcBef>
              <a:spcAft>
                <a:spcPct val="0"/>
              </a:spcAft>
              <a:defRPr sz="2400" b="1">
                <a:solidFill>
                  <a:srgbClr val="00449E"/>
                </a:solidFill>
                <a:latin typeface="Calibri" pitchFamily="34" charset="0"/>
              </a:defRPr>
            </a:lvl3pPr>
            <a:lvl4pPr algn="l" rtl="0" eaLnBrk="0" fontAlgn="base" hangingPunct="0">
              <a:spcBef>
                <a:spcPct val="0"/>
              </a:spcBef>
              <a:spcAft>
                <a:spcPct val="0"/>
              </a:spcAft>
              <a:defRPr sz="2400" b="1">
                <a:solidFill>
                  <a:srgbClr val="00449E"/>
                </a:solidFill>
                <a:latin typeface="Calibri" pitchFamily="34" charset="0"/>
              </a:defRPr>
            </a:lvl4pPr>
            <a:lvl5pPr algn="l" rtl="0" eaLnBrk="0" fontAlgn="base" hangingPunct="0">
              <a:spcBef>
                <a:spcPct val="0"/>
              </a:spcBef>
              <a:spcAft>
                <a:spcPct val="0"/>
              </a:spcAft>
              <a:defRPr sz="2400" b="1">
                <a:solidFill>
                  <a:srgbClr val="00449E"/>
                </a:solidFill>
                <a:latin typeface="Calibri" pitchFamily="34" charset="0"/>
              </a:defRPr>
            </a:lvl5pPr>
            <a:lvl6pPr marL="457200" algn="l" rtl="0" fontAlgn="base">
              <a:spcBef>
                <a:spcPct val="0"/>
              </a:spcBef>
              <a:spcAft>
                <a:spcPct val="0"/>
              </a:spcAft>
              <a:defRPr sz="2400" b="1">
                <a:solidFill>
                  <a:srgbClr val="00449E"/>
                </a:solidFill>
                <a:latin typeface="Calibri" pitchFamily="34" charset="0"/>
              </a:defRPr>
            </a:lvl6pPr>
            <a:lvl7pPr marL="914400" algn="l" rtl="0" fontAlgn="base">
              <a:spcBef>
                <a:spcPct val="0"/>
              </a:spcBef>
              <a:spcAft>
                <a:spcPct val="0"/>
              </a:spcAft>
              <a:defRPr sz="2400" b="1">
                <a:solidFill>
                  <a:srgbClr val="00449E"/>
                </a:solidFill>
                <a:latin typeface="Calibri" pitchFamily="34" charset="0"/>
              </a:defRPr>
            </a:lvl7pPr>
            <a:lvl8pPr marL="1371600" algn="l" rtl="0" fontAlgn="base">
              <a:spcBef>
                <a:spcPct val="0"/>
              </a:spcBef>
              <a:spcAft>
                <a:spcPct val="0"/>
              </a:spcAft>
              <a:defRPr sz="2400" b="1">
                <a:solidFill>
                  <a:srgbClr val="00449E"/>
                </a:solidFill>
                <a:latin typeface="Calibri" pitchFamily="34" charset="0"/>
              </a:defRPr>
            </a:lvl8pPr>
            <a:lvl9pPr marL="1828800" algn="l" rtl="0" fontAlgn="base">
              <a:spcBef>
                <a:spcPct val="0"/>
              </a:spcBef>
              <a:spcAft>
                <a:spcPct val="0"/>
              </a:spcAft>
              <a:defRPr sz="2400" b="1">
                <a:solidFill>
                  <a:srgbClr val="00449E"/>
                </a:solidFill>
                <a:latin typeface="Calibri" pitchFamily="34" charset="0"/>
              </a:defRPr>
            </a:lvl9pPr>
          </a:lstStyle>
          <a:p>
            <a:pPr algn="ctr">
              <a:defRPr/>
            </a:pPr>
            <a:r>
              <a:rPr lang="en-US" sz="2800" dirty="0">
                <a:solidFill>
                  <a:srgbClr val="004821"/>
                </a:solidFill>
                <a:latin typeface="Cambria" panose="02040503050406030204" pitchFamily="18" charset="0"/>
              </a:rPr>
              <a:t>Accounting objects</a:t>
            </a:r>
            <a:endParaRPr lang="en-US" sz="2800" dirty="0">
              <a:solidFill>
                <a:srgbClr val="004821"/>
              </a:solidFill>
              <a:latin typeface="Cambria" panose="02040503050406030204" pitchFamily="18" charset="0"/>
              <a:ea typeface="+mn-ea"/>
              <a:cs typeface="Arial" charset="0"/>
            </a:endParaRPr>
          </a:p>
        </p:txBody>
      </p:sp>
      <p:sp>
        <p:nvSpPr>
          <p:cNvPr id="12" name="Скругленный прямоугольник 11"/>
          <p:cNvSpPr/>
          <p:nvPr/>
        </p:nvSpPr>
        <p:spPr>
          <a:xfrm>
            <a:off x="539550" y="980728"/>
            <a:ext cx="2520282" cy="864096"/>
          </a:xfrm>
          <a:prstGeom prst="roundRect">
            <a:avLst/>
          </a:prstGeom>
          <a:solidFill>
            <a:srgbClr val="2AA68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2000" b="1" dirty="0" smtClean="0">
                <a:solidFill>
                  <a:srgbClr val="FFFF00"/>
                </a:solidFill>
              </a:rPr>
              <a:t>100</a:t>
            </a:r>
            <a:r>
              <a:rPr lang="en-US" sz="2000" b="1" dirty="0" smtClean="0">
                <a:solidFill>
                  <a:schemeClr val="bg1"/>
                </a:solidFill>
              </a:rPr>
              <a:t> Non-financial assets</a:t>
            </a:r>
            <a:endParaRPr lang="en-US" sz="2000" b="1" dirty="0">
              <a:solidFill>
                <a:schemeClr val="bg1"/>
              </a:solidFill>
            </a:endParaRPr>
          </a:p>
        </p:txBody>
      </p:sp>
      <p:sp>
        <p:nvSpPr>
          <p:cNvPr id="13" name="Скругленный прямоугольник 12"/>
          <p:cNvSpPr/>
          <p:nvPr/>
        </p:nvSpPr>
        <p:spPr>
          <a:xfrm>
            <a:off x="539550" y="1988841"/>
            <a:ext cx="2520278" cy="927275"/>
          </a:xfrm>
          <a:prstGeom prst="roundRect">
            <a:avLst/>
          </a:prstGeom>
          <a:solidFill>
            <a:srgbClr val="2AA68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2000" b="1" dirty="0" smtClean="0">
                <a:solidFill>
                  <a:srgbClr val="FFFF00"/>
                </a:solidFill>
              </a:rPr>
              <a:t>200</a:t>
            </a:r>
            <a:r>
              <a:rPr lang="en-US" sz="2000" b="1" dirty="0" smtClean="0">
                <a:solidFill>
                  <a:schemeClr val="bg1"/>
                </a:solidFill>
              </a:rPr>
              <a:t> Financial assets</a:t>
            </a:r>
          </a:p>
        </p:txBody>
      </p:sp>
      <p:sp>
        <p:nvSpPr>
          <p:cNvPr id="14" name="Скругленный прямоугольник 13"/>
          <p:cNvSpPr/>
          <p:nvPr/>
        </p:nvSpPr>
        <p:spPr>
          <a:xfrm>
            <a:off x="535055" y="3071224"/>
            <a:ext cx="2520278" cy="754503"/>
          </a:xfrm>
          <a:prstGeom prst="roundRect">
            <a:avLst/>
          </a:prstGeom>
          <a:solidFill>
            <a:srgbClr val="2AA68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2000" b="1" dirty="0" smtClean="0">
                <a:solidFill>
                  <a:srgbClr val="FFFF00"/>
                </a:solidFill>
              </a:rPr>
              <a:t>300</a:t>
            </a:r>
            <a:r>
              <a:rPr lang="en-US" sz="2000" b="1" dirty="0" smtClean="0">
                <a:solidFill>
                  <a:schemeClr val="bg1"/>
                </a:solidFill>
              </a:rPr>
              <a:t> Liabilities</a:t>
            </a:r>
            <a:endParaRPr lang="en-US" b="1" dirty="0">
              <a:solidFill>
                <a:schemeClr val="bg1"/>
              </a:solidFill>
            </a:endParaRPr>
          </a:p>
        </p:txBody>
      </p:sp>
      <p:sp>
        <p:nvSpPr>
          <p:cNvPr id="16" name="Скругленный прямоугольник 15"/>
          <p:cNvSpPr/>
          <p:nvPr/>
        </p:nvSpPr>
        <p:spPr>
          <a:xfrm>
            <a:off x="539552" y="3940811"/>
            <a:ext cx="2520277" cy="588962"/>
          </a:xfrm>
          <a:prstGeom prst="roundRect">
            <a:avLst/>
          </a:prstGeom>
          <a:solidFill>
            <a:srgbClr val="2AA68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2000" b="1" dirty="0" smtClean="0">
                <a:solidFill>
                  <a:srgbClr val="FFFF00"/>
                </a:solidFill>
              </a:rPr>
              <a:t>400</a:t>
            </a:r>
            <a:r>
              <a:rPr lang="en-US" sz="2000" b="1" dirty="0" smtClean="0">
                <a:solidFill>
                  <a:schemeClr val="bg1"/>
                </a:solidFill>
              </a:rPr>
              <a:t> Financial result </a:t>
            </a:r>
          </a:p>
        </p:txBody>
      </p:sp>
      <p:sp>
        <p:nvSpPr>
          <p:cNvPr id="18" name="Скругленный прямоугольник 17"/>
          <p:cNvSpPr/>
          <p:nvPr/>
        </p:nvSpPr>
        <p:spPr>
          <a:xfrm>
            <a:off x="539552" y="4666299"/>
            <a:ext cx="2520275" cy="588963"/>
          </a:xfrm>
          <a:prstGeom prst="roundRect">
            <a:avLst/>
          </a:prstGeom>
          <a:solidFill>
            <a:srgbClr val="2AA68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2000" b="1" dirty="0" smtClean="0">
                <a:solidFill>
                  <a:srgbClr val="FFFF00"/>
                </a:solidFill>
              </a:rPr>
              <a:t>500</a:t>
            </a:r>
            <a:r>
              <a:rPr lang="en-US" sz="2000" b="1" dirty="0" smtClean="0">
                <a:solidFill>
                  <a:schemeClr val="bg1"/>
                </a:solidFill>
              </a:rPr>
              <a:t>    Budget data</a:t>
            </a:r>
          </a:p>
        </p:txBody>
      </p:sp>
      <p:sp>
        <p:nvSpPr>
          <p:cNvPr id="21" name="Скругленный прямоугольник 20"/>
          <p:cNvSpPr/>
          <p:nvPr/>
        </p:nvSpPr>
        <p:spPr>
          <a:xfrm>
            <a:off x="539552" y="5370529"/>
            <a:ext cx="2520275" cy="771722"/>
          </a:xfrm>
          <a:prstGeom prst="roundRect">
            <a:avLst/>
          </a:prstGeom>
          <a:solidFill>
            <a:srgbClr val="2AA68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2000" b="1" dirty="0" smtClean="0">
                <a:solidFill>
                  <a:srgbClr val="FFFF00"/>
                </a:solidFill>
              </a:rPr>
              <a:t>XX</a:t>
            </a:r>
            <a:r>
              <a:rPr lang="en-US" smtClean="0"/>
              <a:t> </a:t>
            </a:r>
            <a:r>
              <a:rPr lang="en-US" sz="2000" b="1" dirty="0">
                <a:solidFill>
                  <a:schemeClr val="bg1"/>
                </a:solidFill>
              </a:rPr>
              <a:t>Off-balance accounts</a:t>
            </a:r>
          </a:p>
        </p:txBody>
      </p:sp>
      <p:sp>
        <p:nvSpPr>
          <p:cNvPr id="22" name="Скругленный прямоугольник 21"/>
          <p:cNvSpPr/>
          <p:nvPr/>
        </p:nvSpPr>
        <p:spPr>
          <a:xfrm>
            <a:off x="3707904" y="980728"/>
            <a:ext cx="5152926" cy="864096"/>
          </a:xfrm>
          <a:prstGeom prst="roundRect">
            <a:avLst/>
          </a:prstGeom>
          <a:solidFill>
            <a:srgbClr val="C7EAE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00100" eaLnBrk="1" hangingPunct="1">
              <a:lnSpc>
                <a:spcPct val="90000"/>
              </a:lnSpc>
              <a:spcAft>
                <a:spcPts val="0"/>
              </a:spcAft>
              <a:defRPr/>
            </a:pPr>
            <a:r>
              <a:rPr lang="en-US" dirty="0">
                <a:solidFill>
                  <a:schemeClr val="tx1"/>
                </a:solidFill>
              </a:rPr>
              <a:t>Fixed assets (buildings, vehicles); Intangible assets (exclusive rights to use), Inventories, etc.</a:t>
            </a:r>
          </a:p>
        </p:txBody>
      </p:sp>
      <p:sp>
        <p:nvSpPr>
          <p:cNvPr id="23" name="Скругленный прямоугольник 22"/>
          <p:cNvSpPr/>
          <p:nvPr/>
        </p:nvSpPr>
        <p:spPr>
          <a:xfrm>
            <a:off x="3707904" y="1988840"/>
            <a:ext cx="5152925" cy="927275"/>
          </a:xfrm>
          <a:prstGeom prst="roundRect">
            <a:avLst/>
          </a:prstGeom>
          <a:solidFill>
            <a:srgbClr val="C7EAE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00100" eaLnBrk="1" hangingPunct="1">
              <a:lnSpc>
                <a:spcPct val="90000"/>
              </a:lnSpc>
              <a:spcAft>
                <a:spcPct val="35000"/>
              </a:spcAft>
              <a:defRPr/>
            </a:pPr>
            <a:r>
              <a:rPr lang="en-US" dirty="0">
                <a:solidFill>
                  <a:schemeClr val="tx1"/>
                </a:solidFill>
              </a:rPr>
              <a:t>Institutional cash (cash in cash office); Financial investments (stocks); Accounts receivable </a:t>
            </a:r>
            <a:endParaRPr lang="en-US" dirty="0">
              <a:solidFill>
                <a:schemeClr val="tx1"/>
              </a:solidFill>
              <a:cs typeface="Times New Roman" panose="02020603050405020304" pitchFamily="18" charset="0"/>
            </a:endParaRPr>
          </a:p>
        </p:txBody>
      </p:sp>
      <p:sp>
        <p:nvSpPr>
          <p:cNvPr id="26" name="Скругленный прямоугольник 25"/>
          <p:cNvSpPr/>
          <p:nvPr/>
        </p:nvSpPr>
        <p:spPr>
          <a:xfrm>
            <a:off x="3707903" y="3071224"/>
            <a:ext cx="5152926" cy="754503"/>
          </a:xfrm>
          <a:prstGeom prst="roundRect">
            <a:avLst/>
          </a:prstGeom>
          <a:solidFill>
            <a:srgbClr val="C7EAE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00100" eaLnBrk="1" hangingPunct="1">
              <a:lnSpc>
                <a:spcPct val="90000"/>
              </a:lnSpc>
              <a:spcAft>
                <a:spcPct val="35000"/>
              </a:spcAft>
              <a:defRPr/>
            </a:pPr>
            <a:r>
              <a:rPr lang="en-US" dirty="0">
                <a:solidFill>
                  <a:schemeClr val="tx1"/>
                </a:solidFill>
              </a:rPr>
              <a:t>Settlements with creditors on debt obligations; Accounts payable</a:t>
            </a:r>
          </a:p>
        </p:txBody>
      </p:sp>
      <p:sp>
        <p:nvSpPr>
          <p:cNvPr id="27" name="Скругленный прямоугольник 26"/>
          <p:cNvSpPr/>
          <p:nvPr/>
        </p:nvSpPr>
        <p:spPr>
          <a:xfrm>
            <a:off x="3707903" y="3940811"/>
            <a:ext cx="5152926" cy="588962"/>
          </a:xfrm>
          <a:prstGeom prst="roundRect">
            <a:avLst/>
          </a:prstGeom>
          <a:solidFill>
            <a:srgbClr val="C7EAE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00100" eaLnBrk="1" hangingPunct="1">
              <a:lnSpc>
                <a:spcPct val="90000"/>
              </a:lnSpc>
              <a:spcAft>
                <a:spcPct val="35000"/>
              </a:spcAft>
              <a:defRPr/>
            </a:pPr>
            <a:r>
              <a:rPr lang="en-US" dirty="0">
                <a:solidFill>
                  <a:schemeClr val="tx1"/>
                </a:solidFill>
              </a:rPr>
              <a:t>Revenues, expenses of the current financial year</a:t>
            </a:r>
          </a:p>
        </p:txBody>
      </p:sp>
      <p:sp>
        <p:nvSpPr>
          <p:cNvPr id="28" name="Скругленный прямоугольник 27"/>
          <p:cNvSpPr/>
          <p:nvPr/>
        </p:nvSpPr>
        <p:spPr>
          <a:xfrm>
            <a:off x="3707903" y="4666299"/>
            <a:ext cx="5152926" cy="588963"/>
          </a:xfrm>
          <a:prstGeom prst="roundRect">
            <a:avLst/>
          </a:prstGeom>
          <a:solidFill>
            <a:srgbClr val="C7EAE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00100" eaLnBrk="1" hangingPunct="1">
              <a:lnSpc>
                <a:spcPct val="90000"/>
              </a:lnSpc>
              <a:spcAft>
                <a:spcPts val="0"/>
              </a:spcAft>
              <a:defRPr/>
            </a:pPr>
            <a:r>
              <a:rPr lang="en-US" dirty="0">
                <a:solidFill>
                  <a:schemeClr val="tx1"/>
                </a:solidFill>
              </a:rPr>
              <a:t>Budget appropriations; </a:t>
            </a:r>
          </a:p>
          <a:p>
            <a:pPr algn="ctr" defTabSz="800100" eaLnBrk="1" hangingPunct="1">
              <a:lnSpc>
                <a:spcPct val="90000"/>
              </a:lnSpc>
              <a:spcAft>
                <a:spcPts val="0"/>
              </a:spcAft>
              <a:defRPr/>
            </a:pPr>
            <a:r>
              <a:rPr lang="en-US" dirty="0">
                <a:solidFill>
                  <a:schemeClr val="tx1"/>
                </a:solidFill>
              </a:rPr>
              <a:t>Limits of budgetary obligations, etc.</a:t>
            </a:r>
          </a:p>
        </p:txBody>
      </p:sp>
      <p:sp>
        <p:nvSpPr>
          <p:cNvPr id="29" name="Скругленный прямоугольник 28"/>
          <p:cNvSpPr/>
          <p:nvPr/>
        </p:nvSpPr>
        <p:spPr>
          <a:xfrm>
            <a:off x="3707902" y="5370528"/>
            <a:ext cx="5152927" cy="771722"/>
          </a:xfrm>
          <a:prstGeom prst="roundRect">
            <a:avLst/>
          </a:prstGeom>
          <a:solidFill>
            <a:srgbClr val="C7EAE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00100" eaLnBrk="1" hangingPunct="1">
              <a:lnSpc>
                <a:spcPct val="90000"/>
              </a:lnSpc>
              <a:spcAft>
                <a:spcPct val="35000"/>
              </a:spcAft>
              <a:defRPr/>
            </a:pPr>
            <a:r>
              <a:rPr lang="en-US" dirty="0">
                <a:solidFill>
                  <a:schemeClr val="tx1"/>
                </a:solidFill>
              </a:rPr>
              <a:t>Property received for use; property in storage; museum valuables, etc.</a:t>
            </a:r>
          </a:p>
        </p:txBody>
      </p:sp>
      <p:cxnSp>
        <p:nvCxnSpPr>
          <p:cNvPr id="36" name="Прямая соединительная линия 35"/>
          <p:cNvCxnSpPr>
            <a:stCxn id="12" idx="3"/>
            <a:endCxn id="22" idx="1"/>
          </p:cNvCxnSpPr>
          <p:nvPr/>
        </p:nvCxnSpPr>
        <p:spPr>
          <a:xfrm>
            <a:off x="3059832" y="1412776"/>
            <a:ext cx="648072" cy="0"/>
          </a:xfrm>
          <a:prstGeom prst="line">
            <a:avLst/>
          </a:prstGeom>
          <a:ln w="28575">
            <a:solidFill>
              <a:srgbClr val="247632"/>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7" name="Прямая соединительная линия 36"/>
          <p:cNvCxnSpPr>
            <a:stCxn id="13" idx="3"/>
            <a:endCxn id="23" idx="1"/>
          </p:cNvCxnSpPr>
          <p:nvPr/>
        </p:nvCxnSpPr>
        <p:spPr>
          <a:xfrm flipV="1">
            <a:off x="3059828" y="2452478"/>
            <a:ext cx="648076" cy="1"/>
          </a:xfrm>
          <a:prstGeom prst="line">
            <a:avLst/>
          </a:prstGeom>
          <a:ln w="28575">
            <a:solidFill>
              <a:srgbClr val="247632"/>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8" name="Прямая соединительная линия 37"/>
          <p:cNvCxnSpPr>
            <a:stCxn id="14" idx="3"/>
            <a:endCxn id="26" idx="1"/>
          </p:cNvCxnSpPr>
          <p:nvPr/>
        </p:nvCxnSpPr>
        <p:spPr>
          <a:xfrm>
            <a:off x="3055333" y="3448476"/>
            <a:ext cx="652570" cy="0"/>
          </a:xfrm>
          <a:prstGeom prst="line">
            <a:avLst/>
          </a:prstGeom>
          <a:ln w="28575">
            <a:solidFill>
              <a:srgbClr val="247632"/>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9" name="Прямая соединительная линия 38"/>
          <p:cNvCxnSpPr>
            <a:stCxn id="16" idx="3"/>
            <a:endCxn id="27" idx="1"/>
          </p:cNvCxnSpPr>
          <p:nvPr/>
        </p:nvCxnSpPr>
        <p:spPr>
          <a:xfrm>
            <a:off x="3059829" y="4235292"/>
            <a:ext cx="648074" cy="0"/>
          </a:xfrm>
          <a:prstGeom prst="line">
            <a:avLst/>
          </a:prstGeom>
          <a:ln w="28575">
            <a:solidFill>
              <a:srgbClr val="247632"/>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0" name="Прямая соединительная линия 39"/>
          <p:cNvCxnSpPr>
            <a:stCxn id="18" idx="3"/>
            <a:endCxn id="28" idx="1"/>
          </p:cNvCxnSpPr>
          <p:nvPr/>
        </p:nvCxnSpPr>
        <p:spPr>
          <a:xfrm>
            <a:off x="3059827" y="4960781"/>
            <a:ext cx="648076" cy="0"/>
          </a:xfrm>
          <a:prstGeom prst="line">
            <a:avLst/>
          </a:prstGeom>
          <a:ln w="28575">
            <a:solidFill>
              <a:srgbClr val="247632"/>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1" name="Прямая соединительная линия 40"/>
          <p:cNvCxnSpPr>
            <a:stCxn id="21" idx="3"/>
            <a:endCxn id="29" idx="1"/>
          </p:cNvCxnSpPr>
          <p:nvPr/>
        </p:nvCxnSpPr>
        <p:spPr>
          <a:xfrm flipV="1">
            <a:off x="3059827" y="5756389"/>
            <a:ext cx="648075" cy="1"/>
          </a:xfrm>
          <a:prstGeom prst="line">
            <a:avLst/>
          </a:prstGeom>
          <a:ln w="28575">
            <a:solidFill>
              <a:srgbClr val="247632"/>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0" name="Номер слайда 2"/>
          <p:cNvSpPr txBox="1">
            <a:spLocks/>
          </p:cNvSpPr>
          <p:nvPr/>
        </p:nvSpPr>
        <p:spPr>
          <a:xfrm>
            <a:off x="8657728" y="6342781"/>
            <a:ext cx="406202" cy="365125"/>
          </a:xfrm>
          <a:prstGeom prst="rect">
            <a:avLst/>
          </a:prstGeom>
        </p:spPr>
        <p:txBody>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457200">
              <a:defRPr/>
            </a:pPr>
            <a:fld id="{5F91366C-C707-45FC-9663-1DE7BB98C4B2}" type="slidenum">
              <a:rPr lang="ru-RU" smtClean="0">
                <a:solidFill>
                  <a:srgbClr val="DEAA46"/>
                </a:solidFill>
                <a:latin typeface="DINPro-Light"/>
              </a:rPr>
              <a:pPr algn="r" defTabSz="457200">
                <a:defRPr/>
              </a:pPr>
              <a:t>5</a:t>
            </a:fld>
            <a:endParaRPr lang="en-US" dirty="0">
              <a:solidFill>
                <a:srgbClr val="DEAA46"/>
              </a:solidFill>
              <a:latin typeface="DINPro-Light"/>
            </a:endParaRPr>
          </a:p>
        </p:txBody>
      </p:sp>
    </p:spTree>
    <p:extLst>
      <p:ext uri="{BB962C8B-B14F-4D97-AF65-F5344CB8AC3E}">
        <p14:creationId xmlns:p14="http://schemas.microsoft.com/office/powerpoint/2010/main" val="16290215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1"/>
          <p:cNvSpPr txBox="1">
            <a:spLocks/>
          </p:cNvSpPr>
          <p:nvPr/>
        </p:nvSpPr>
        <p:spPr>
          <a:xfrm>
            <a:off x="888908" y="365821"/>
            <a:ext cx="7787548" cy="758923"/>
          </a:xfrm>
          <a:prstGeom prst="rect">
            <a:avLst/>
          </a:prstGeom>
        </p:spPr>
        <p:txBody>
          <a:bodyPr anchor="ctr"/>
          <a:lstStyle>
            <a:lvl1pPr algn="l" rtl="0" eaLnBrk="0" fontAlgn="base" hangingPunct="0">
              <a:spcBef>
                <a:spcPct val="0"/>
              </a:spcBef>
              <a:spcAft>
                <a:spcPct val="0"/>
              </a:spcAft>
              <a:defRPr lang="ru-RU" sz="2400" b="1" kern="1200" dirty="0">
                <a:solidFill>
                  <a:srgbClr val="00449E"/>
                </a:solidFill>
                <a:latin typeface="+mj-lt"/>
                <a:ea typeface="+mj-ea"/>
                <a:cs typeface="+mj-cs"/>
              </a:defRPr>
            </a:lvl1pPr>
            <a:lvl2pPr algn="l" rtl="0" eaLnBrk="0" fontAlgn="base" hangingPunct="0">
              <a:spcBef>
                <a:spcPct val="0"/>
              </a:spcBef>
              <a:spcAft>
                <a:spcPct val="0"/>
              </a:spcAft>
              <a:defRPr sz="2400" b="1">
                <a:solidFill>
                  <a:srgbClr val="00449E"/>
                </a:solidFill>
                <a:latin typeface="Calibri" pitchFamily="34" charset="0"/>
              </a:defRPr>
            </a:lvl2pPr>
            <a:lvl3pPr algn="l" rtl="0" eaLnBrk="0" fontAlgn="base" hangingPunct="0">
              <a:spcBef>
                <a:spcPct val="0"/>
              </a:spcBef>
              <a:spcAft>
                <a:spcPct val="0"/>
              </a:spcAft>
              <a:defRPr sz="2400" b="1">
                <a:solidFill>
                  <a:srgbClr val="00449E"/>
                </a:solidFill>
                <a:latin typeface="Calibri" pitchFamily="34" charset="0"/>
              </a:defRPr>
            </a:lvl3pPr>
            <a:lvl4pPr algn="l" rtl="0" eaLnBrk="0" fontAlgn="base" hangingPunct="0">
              <a:spcBef>
                <a:spcPct val="0"/>
              </a:spcBef>
              <a:spcAft>
                <a:spcPct val="0"/>
              </a:spcAft>
              <a:defRPr sz="2400" b="1">
                <a:solidFill>
                  <a:srgbClr val="00449E"/>
                </a:solidFill>
                <a:latin typeface="Calibri" pitchFamily="34" charset="0"/>
              </a:defRPr>
            </a:lvl4pPr>
            <a:lvl5pPr algn="l" rtl="0" eaLnBrk="0" fontAlgn="base" hangingPunct="0">
              <a:spcBef>
                <a:spcPct val="0"/>
              </a:spcBef>
              <a:spcAft>
                <a:spcPct val="0"/>
              </a:spcAft>
              <a:defRPr sz="2400" b="1">
                <a:solidFill>
                  <a:srgbClr val="00449E"/>
                </a:solidFill>
                <a:latin typeface="Calibri" pitchFamily="34" charset="0"/>
              </a:defRPr>
            </a:lvl5pPr>
            <a:lvl6pPr marL="457200" algn="l" rtl="0" fontAlgn="base">
              <a:spcBef>
                <a:spcPct val="0"/>
              </a:spcBef>
              <a:spcAft>
                <a:spcPct val="0"/>
              </a:spcAft>
              <a:defRPr sz="2400" b="1">
                <a:solidFill>
                  <a:srgbClr val="00449E"/>
                </a:solidFill>
                <a:latin typeface="Calibri" pitchFamily="34" charset="0"/>
              </a:defRPr>
            </a:lvl6pPr>
            <a:lvl7pPr marL="914400" algn="l" rtl="0" fontAlgn="base">
              <a:spcBef>
                <a:spcPct val="0"/>
              </a:spcBef>
              <a:spcAft>
                <a:spcPct val="0"/>
              </a:spcAft>
              <a:defRPr sz="2400" b="1">
                <a:solidFill>
                  <a:srgbClr val="00449E"/>
                </a:solidFill>
                <a:latin typeface="Calibri" pitchFamily="34" charset="0"/>
              </a:defRPr>
            </a:lvl7pPr>
            <a:lvl8pPr marL="1371600" algn="l" rtl="0" fontAlgn="base">
              <a:spcBef>
                <a:spcPct val="0"/>
              </a:spcBef>
              <a:spcAft>
                <a:spcPct val="0"/>
              </a:spcAft>
              <a:defRPr sz="2400" b="1">
                <a:solidFill>
                  <a:srgbClr val="00449E"/>
                </a:solidFill>
                <a:latin typeface="Calibri" pitchFamily="34" charset="0"/>
              </a:defRPr>
            </a:lvl8pPr>
            <a:lvl9pPr marL="1828800" algn="l" rtl="0" fontAlgn="base">
              <a:spcBef>
                <a:spcPct val="0"/>
              </a:spcBef>
              <a:spcAft>
                <a:spcPct val="0"/>
              </a:spcAft>
              <a:defRPr sz="2400" b="1">
                <a:solidFill>
                  <a:srgbClr val="00449E"/>
                </a:solidFill>
                <a:latin typeface="Calibri" pitchFamily="34" charset="0"/>
              </a:defRPr>
            </a:lvl9pPr>
          </a:lstStyle>
          <a:p>
            <a:pPr algn="ctr">
              <a:defRPr/>
            </a:pPr>
            <a:r>
              <a:rPr lang="en-US" sz="2800" dirty="0" smtClean="0">
                <a:solidFill>
                  <a:srgbClr val="004821"/>
                </a:solidFill>
                <a:latin typeface="Cambria" panose="02040503050406030204" pitchFamily="18" charset="0"/>
              </a:rPr>
              <a:t>Increase in the aircraft (steamboat)  </a:t>
            </a:r>
          </a:p>
          <a:p>
            <a:pPr algn="ctr">
              <a:defRPr/>
            </a:pPr>
            <a:r>
              <a:rPr lang="en-US" sz="2800" dirty="0" smtClean="0">
                <a:solidFill>
                  <a:srgbClr val="004821"/>
                </a:solidFill>
                <a:latin typeface="Cambria" panose="02040503050406030204" pitchFamily="18" charset="0"/>
              </a:rPr>
              <a:t>as a fixed asset </a:t>
            </a:r>
          </a:p>
          <a:p>
            <a:pPr algn="ctr">
              <a:defRPr/>
            </a:pPr>
            <a:r>
              <a:rPr lang="en-US" sz="2800" dirty="0" smtClean="0">
                <a:solidFill>
                  <a:srgbClr val="004821"/>
                </a:solidFill>
                <a:latin typeface="Cambria" panose="02040503050406030204" pitchFamily="18" charset="0"/>
              </a:rPr>
              <a:t>on account of the budget!</a:t>
            </a:r>
          </a:p>
        </p:txBody>
      </p:sp>
      <p:cxnSp>
        <p:nvCxnSpPr>
          <p:cNvPr id="61" name="Прямая соединительная линия 60"/>
          <p:cNvCxnSpPr/>
          <p:nvPr/>
        </p:nvCxnSpPr>
        <p:spPr>
          <a:xfrm>
            <a:off x="467544" y="6093296"/>
            <a:ext cx="8077818" cy="0"/>
          </a:xfrm>
          <a:prstGeom prst="line">
            <a:avLst/>
          </a:prstGeom>
          <a:ln w="19050">
            <a:solidFill>
              <a:schemeClr val="accent3">
                <a:lumMod val="75000"/>
              </a:schemeClr>
            </a:solidFill>
          </a:ln>
        </p:spPr>
        <p:style>
          <a:lnRef idx="1">
            <a:schemeClr val="accent3"/>
          </a:lnRef>
          <a:fillRef idx="0">
            <a:schemeClr val="accent3"/>
          </a:fillRef>
          <a:effectRef idx="0">
            <a:schemeClr val="accent3"/>
          </a:effectRef>
          <a:fontRef idx="minor">
            <a:schemeClr val="tx1"/>
          </a:fontRef>
        </p:style>
      </p:cxnSp>
      <p:graphicFrame>
        <p:nvGraphicFramePr>
          <p:cNvPr id="41" name="Group 44"/>
          <p:cNvGraphicFramePr>
            <a:graphicFrameLocks noGrp="1"/>
          </p:cNvGraphicFramePr>
          <p:nvPr>
            <p:extLst>
              <p:ext uri="{D42A27DB-BD31-4B8C-83A1-F6EECF244321}">
                <p14:modId xmlns:p14="http://schemas.microsoft.com/office/powerpoint/2010/main" val="1043898754"/>
              </p:ext>
            </p:extLst>
          </p:nvPr>
        </p:nvGraphicFramePr>
        <p:xfrm>
          <a:off x="251521" y="2589406"/>
          <a:ext cx="8568951" cy="1411960"/>
        </p:xfrm>
        <a:graphic>
          <a:graphicData uri="http://schemas.openxmlformats.org/drawingml/2006/table">
            <a:tbl>
              <a:tblPr>
                <a:tableStyleId>{0505E3EF-67EA-436B-97B2-0124C06EBD24}</a:tableStyleId>
              </a:tblPr>
              <a:tblGrid>
                <a:gridCol w="1758188">
                  <a:extLst>
                    <a:ext uri="{9D8B030D-6E8A-4147-A177-3AD203B41FA5}">
                      <a16:colId xmlns:a16="http://schemas.microsoft.com/office/drawing/2014/main" val="20000"/>
                    </a:ext>
                  </a:extLst>
                </a:gridCol>
                <a:gridCol w="878968">
                  <a:extLst>
                    <a:ext uri="{9D8B030D-6E8A-4147-A177-3AD203B41FA5}">
                      <a16:colId xmlns:a16="http://schemas.microsoft.com/office/drawing/2014/main" val="20001"/>
                    </a:ext>
                  </a:extLst>
                </a:gridCol>
                <a:gridCol w="659226">
                  <a:extLst>
                    <a:ext uri="{9D8B030D-6E8A-4147-A177-3AD203B41FA5}">
                      <a16:colId xmlns:a16="http://schemas.microsoft.com/office/drawing/2014/main" val="20002"/>
                    </a:ext>
                  </a:extLst>
                </a:gridCol>
                <a:gridCol w="592049">
                  <a:extLst>
                    <a:ext uri="{9D8B030D-6E8A-4147-A177-3AD203B41FA5}">
                      <a16:colId xmlns:a16="http://schemas.microsoft.com/office/drawing/2014/main" val="20003"/>
                    </a:ext>
                  </a:extLst>
                </a:gridCol>
                <a:gridCol w="720080">
                  <a:extLst>
                    <a:ext uri="{9D8B030D-6E8A-4147-A177-3AD203B41FA5}">
                      <a16:colId xmlns:a16="http://schemas.microsoft.com/office/drawing/2014/main" val="20004"/>
                    </a:ext>
                  </a:extLst>
                </a:gridCol>
                <a:gridCol w="720080">
                  <a:extLst>
                    <a:ext uri="{9D8B030D-6E8A-4147-A177-3AD203B41FA5}">
                      <a16:colId xmlns:a16="http://schemas.microsoft.com/office/drawing/2014/main" val="20005"/>
                    </a:ext>
                  </a:extLst>
                </a:gridCol>
                <a:gridCol w="648072">
                  <a:extLst>
                    <a:ext uri="{9D8B030D-6E8A-4147-A177-3AD203B41FA5}">
                      <a16:colId xmlns:a16="http://schemas.microsoft.com/office/drawing/2014/main" val="20006"/>
                    </a:ext>
                  </a:extLst>
                </a:gridCol>
                <a:gridCol w="792088">
                  <a:extLst>
                    <a:ext uri="{9D8B030D-6E8A-4147-A177-3AD203B41FA5}">
                      <a16:colId xmlns:a16="http://schemas.microsoft.com/office/drawing/2014/main" val="20007"/>
                    </a:ext>
                  </a:extLst>
                </a:gridCol>
                <a:gridCol w="936104">
                  <a:extLst>
                    <a:ext uri="{9D8B030D-6E8A-4147-A177-3AD203B41FA5}">
                      <a16:colId xmlns:a16="http://schemas.microsoft.com/office/drawing/2014/main" val="20008"/>
                    </a:ext>
                  </a:extLst>
                </a:gridCol>
                <a:gridCol w="864096">
                  <a:extLst>
                    <a:ext uri="{9D8B030D-6E8A-4147-A177-3AD203B41FA5}">
                      <a16:colId xmlns:a16="http://schemas.microsoft.com/office/drawing/2014/main" val="20009"/>
                    </a:ext>
                  </a:extLst>
                </a:gridCol>
              </a:tblGrid>
              <a:tr h="623570">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lang="en-US" altLang="ru-RU" sz="2000" b="1" u="sng" dirty="0" smtClean="0">
                          <a:latin typeface="Cambria" panose="02040503050406030204" pitchFamily="18" charset="0"/>
                        </a:rPr>
                        <a:t>BCC</a:t>
                      </a:r>
                    </a:p>
                  </a:txBody>
                  <a:tcP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000" b="1" i="1" u="none" strike="noStrike" cap="none" normalizeH="0" baseline="0" dirty="0" smtClean="0">
                          <a:ln>
                            <a:noFill/>
                          </a:ln>
                          <a:solidFill>
                            <a:srgbClr val="000000"/>
                          </a:solidFill>
                          <a:effectLst/>
                          <a:latin typeface="Cambria" panose="02040503050406030204" pitchFamily="18" charset="0"/>
                        </a:rPr>
                        <a:t>1</a:t>
                      </a:r>
                    </a:p>
                  </a:txBody>
                  <a:tcP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gridSpan="3">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000" b="1" i="1" u="none" strike="noStrike" cap="none" normalizeH="0" baseline="0" dirty="0" smtClean="0">
                          <a:ln>
                            <a:noFill/>
                          </a:ln>
                          <a:solidFill>
                            <a:srgbClr val="000000"/>
                          </a:solidFill>
                          <a:effectLst/>
                          <a:latin typeface="Cambria" panose="02040503050406030204" pitchFamily="18" charset="0"/>
                        </a:rPr>
                        <a:t>    1        0         1</a:t>
                      </a:r>
                    </a:p>
                  </a:txBody>
                  <a:tcP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hMerge="1">
                  <a:txBody>
                    <a:bodyPr/>
                    <a:lstStyle/>
                    <a:p>
                      <a:endParaRPr lang="ru-RU"/>
                    </a:p>
                  </a:txBody>
                  <a:tcPr/>
                </a:tc>
                <a:tc hMerge="1">
                  <a:txBody>
                    <a:bodyPr/>
                    <a:lstStyle/>
                    <a:p>
                      <a:endParaRPr lang="ru-RU"/>
                    </a:p>
                  </a:txBody>
                  <a:tcPr/>
                </a:tc>
                <a:tc gridSpan="2">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000" b="1" i="1" u="none" strike="noStrike" cap="none" normalizeH="0" baseline="0" dirty="0" smtClean="0">
                          <a:ln>
                            <a:noFill/>
                          </a:ln>
                          <a:solidFill>
                            <a:srgbClr val="000000"/>
                          </a:solidFill>
                          <a:effectLst/>
                          <a:latin typeface="Cambria" panose="02040503050406030204" pitchFamily="18" charset="0"/>
                        </a:rPr>
                        <a:t>   1          5</a:t>
                      </a:r>
                    </a:p>
                  </a:txBody>
                  <a:tcP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hMerge="1">
                  <a:txBody>
                    <a:bodyPr/>
                    <a:lstStyle/>
                    <a:p>
                      <a:endParaRPr lang="ru-RU"/>
                    </a:p>
                  </a:txBody>
                  <a:tcPr/>
                </a:tc>
                <a:tc gridSpan="3">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000" b="1" i="1" u="none" strike="noStrike" cap="none" normalizeH="0" baseline="0" dirty="0" smtClean="0">
                          <a:ln>
                            <a:noFill/>
                          </a:ln>
                          <a:solidFill>
                            <a:srgbClr val="000000"/>
                          </a:solidFill>
                          <a:effectLst/>
                          <a:latin typeface="Cambria" panose="02040503050406030204" pitchFamily="18" charset="0"/>
                        </a:rPr>
                        <a:t>    3              1             0</a:t>
                      </a:r>
                    </a:p>
                  </a:txBody>
                  <a:tcP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0"/>
                  </a:ext>
                </a:extLst>
              </a:tr>
              <a:tr h="788390">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800" u="none" strike="noStrike" cap="none" normalizeH="0" baseline="0" dirty="0" smtClean="0">
                          <a:ln>
                            <a:noFill/>
                          </a:ln>
                          <a:effectLst/>
                          <a:latin typeface="Cambria" panose="02040503050406030204" pitchFamily="18" charset="0"/>
                        </a:rPr>
                        <a:t>1-17</a:t>
                      </a:r>
                      <a:endParaRPr kumimoji="0" lang="en-US" altLang="ru-RU" sz="2800" b="0" i="0" u="none" strike="noStrike" cap="none" normalizeH="0" baseline="0" dirty="0" smtClean="0">
                        <a:ln>
                          <a:noFill/>
                        </a:ln>
                        <a:solidFill>
                          <a:srgbClr val="000000"/>
                        </a:solidFill>
                        <a:effectLst/>
                        <a:latin typeface="Cambria" panose="02040503050406030204" pitchFamily="18" charset="0"/>
                      </a:endParaRPr>
                    </a:p>
                  </a:txBody>
                  <a:tcPr anchor="ct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800" u="none" strike="noStrike" cap="none" normalizeH="0" baseline="0" dirty="0" smtClean="0">
                          <a:ln>
                            <a:noFill/>
                          </a:ln>
                          <a:effectLst/>
                          <a:latin typeface="Cambria" panose="02040503050406030204" pitchFamily="18" charset="0"/>
                        </a:rPr>
                        <a:t>18</a:t>
                      </a:r>
                      <a:endParaRPr kumimoji="0" lang="en-US" altLang="ru-RU" sz="2800" b="0" i="0" u="none" strike="noStrike" cap="none" normalizeH="0" baseline="0" dirty="0" smtClean="0">
                        <a:ln>
                          <a:noFill/>
                        </a:ln>
                        <a:solidFill>
                          <a:srgbClr val="000000"/>
                        </a:solidFill>
                        <a:effectLst/>
                        <a:latin typeface="Cambria" panose="02040503050406030204" pitchFamily="18" charset="0"/>
                      </a:endParaRPr>
                    </a:p>
                  </a:txBody>
                  <a:tcPr anchor="ct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800" u="none" strike="noStrike" cap="none" normalizeH="0" baseline="0" dirty="0" smtClean="0">
                          <a:ln>
                            <a:noFill/>
                          </a:ln>
                          <a:effectLst/>
                          <a:latin typeface="Cambria" panose="02040503050406030204" pitchFamily="18" charset="0"/>
                        </a:rPr>
                        <a:t>19</a:t>
                      </a:r>
                      <a:endParaRPr kumimoji="0" lang="en-US" altLang="ru-RU" sz="2800" b="0" i="0" u="none" strike="noStrike" cap="none" normalizeH="0" baseline="0" dirty="0" smtClean="0">
                        <a:ln>
                          <a:noFill/>
                        </a:ln>
                        <a:solidFill>
                          <a:srgbClr val="000000"/>
                        </a:solidFill>
                        <a:effectLst/>
                        <a:latin typeface="Cambria" panose="02040503050406030204" pitchFamily="18" charset="0"/>
                      </a:endParaRPr>
                    </a:p>
                  </a:txBody>
                  <a:tcPr anchor="ct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800" u="none" strike="noStrike" cap="none" normalizeH="0" baseline="0" dirty="0" smtClean="0">
                          <a:ln>
                            <a:noFill/>
                          </a:ln>
                          <a:effectLst/>
                          <a:latin typeface="Cambria" panose="02040503050406030204" pitchFamily="18" charset="0"/>
                        </a:rPr>
                        <a:t>20</a:t>
                      </a:r>
                      <a:endParaRPr kumimoji="0" lang="en-US" altLang="ru-RU" sz="2800" b="0" i="0" u="none" strike="noStrike" cap="none" normalizeH="0" baseline="0" dirty="0" smtClean="0">
                        <a:ln>
                          <a:noFill/>
                        </a:ln>
                        <a:solidFill>
                          <a:srgbClr val="000000"/>
                        </a:solidFill>
                        <a:effectLst/>
                        <a:latin typeface="Cambria" panose="02040503050406030204" pitchFamily="18" charset="0"/>
                      </a:endParaRPr>
                    </a:p>
                  </a:txBody>
                  <a:tcPr anchor="ct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800" u="none" strike="noStrike" cap="none" normalizeH="0" baseline="0" smtClean="0">
                          <a:ln>
                            <a:noFill/>
                          </a:ln>
                          <a:effectLst/>
                          <a:latin typeface="Cambria" panose="02040503050406030204" pitchFamily="18" charset="0"/>
                        </a:rPr>
                        <a:t>21</a:t>
                      </a:r>
                      <a:endParaRPr kumimoji="0" lang="en-US" altLang="ru-RU" sz="2800" b="0" i="0" u="none" strike="noStrike" cap="none" normalizeH="0" baseline="0" smtClean="0">
                        <a:ln>
                          <a:noFill/>
                        </a:ln>
                        <a:solidFill>
                          <a:srgbClr val="000000"/>
                        </a:solidFill>
                        <a:effectLst/>
                        <a:latin typeface="Cambria" panose="02040503050406030204" pitchFamily="18" charset="0"/>
                      </a:endParaRPr>
                    </a:p>
                  </a:txBody>
                  <a:tcPr anchor="ct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800" u="none" strike="noStrike" cap="none" normalizeH="0" baseline="0" dirty="0" smtClean="0">
                          <a:ln>
                            <a:noFill/>
                          </a:ln>
                          <a:effectLst/>
                          <a:latin typeface="Cambria" panose="02040503050406030204" pitchFamily="18" charset="0"/>
                        </a:rPr>
                        <a:t>22</a:t>
                      </a:r>
                      <a:endParaRPr kumimoji="0" lang="en-US" altLang="ru-RU" sz="2800" b="0" i="0" u="none" strike="noStrike" cap="none" normalizeH="0" baseline="0" dirty="0" smtClean="0">
                        <a:ln>
                          <a:noFill/>
                        </a:ln>
                        <a:solidFill>
                          <a:srgbClr val="000000"/>
                        </a:solidFill>
                        <a:effectLst/>
                        <a:latin typeface="Cambria" panose="02040503050406030204" pitchFamily="18" charset="0"/>
                      </a:endParaRPr>
                    </a:p>
                  </a:txBody>
                  <a:tcPr anchor="ct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800" u="none" strike="noStrike" cap="none" normalizeH="0" baseline="0" dirty="0" smtClean="0">
                          <a:ln>
                            <a:noFill/>
                          </a:ln>
                          <a:effectLst/>
                          <a:latin typeface="Cambria" panose="02040503050406030204" pitchFamily="18" charset="0"/>
                        </a:rPr>
                        <a:t>23</a:t>
                      </a:r>
                      <a:endParaRPr kumimoji="0" lang="en-US" altLang="ru-RU" sz="2800" b="0" i="0" u="none" strike="noStrike" cap="none" normalizeH="0" baseline="0" dirty="0" smtClean="0">
                        <a:ln>
                          <a:noFill/>
                        </a:ln>
                        <a:solidFill>
                          <a:srgbClr val="000000"/>
                        </a:solidFill>
                        <a:effectLst/>
                        <a:latin typeface="Cambria" panose="02040503050406030204" pitchFamily="18" charset="0"/>
                      </a:endParaRPr>
                    </a:p>
                  </a:txBody>
                  <a:tcPr anchor="ct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800" u="none" strike="noStrike" cap="none" normalizeH="0" baseline="0" dirty="0" smtClean="0">
                          <a:ln>
                            <a:noFill/>
                          </a:ln>
                          <a:effectLst/>
                          <a:latin typeface="Cambria" panose="02040503050406030204" pitchFamily="18" charset="0"/>
                        </a:rPr>
                        <a:t>24</a:t>
                      </a:r>
                      <a:endParaRPr kumimoji="0" lang="en-US" altLang="ru-RU" sz="2800" b="0" i="0" u="none" strike="noStrike" cap="none" normalizeH="0" baseline="0" dirty="0" smtClean="0">
                        <a:ln>
                          <a:noFill/>
                        </a:ln>
                        <a:solidFill>
                          <a:srgbClr val="000000"/>
                        </a:solidFill>
                        <a:effectLst/>
                        <a:latin typeface="Cambria" panose="02040503050406030204" pitchFamily="18" charset="0"/>
                      </a:endParaRPr>
                    </a:p>
                  </a:txBody>
                  <a:tcPr anchor="ct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800" u="none" strike="noStrike" cap="none" normalizeH="0" baseline="0" dirty="0" smtClean="0">
                          <a:ln>
                            <a:noFill/>
                          </a:ln>
                          <a:effectLst/>
                          <a:latin typeface="Cambria" panose="02040503050406030204" pitchFamily="18" charset="0"/>
                        </a:rPr>
                        <a:t>25</a:t>
                      </a:r>
                      <a:endParaRPr kumimoji="0" lang="en-US" altLang="ru-RU" sz="2800" b="0" i="0" u="none" strike="noStrike" cap="none" normalizeH="0" baseline="0" dirty="0" smtClean="0">
                        <a:ln>
                          <a:noFill/>
                        </a:ln>
                        <a:solidFill>
                          <a:srgbClr val="000000"/>
                        </a:solidFill>
                        <a:effectLst/>
                        <a:latin typeface="Cambria" panose="02040503050406030204" pitchFamily="18" charset="0"/>
                      </a:endParaRPr>
                    </a:p>
                  </a:txBody>
                  <a:tcPr anchor="ct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tc>
                  <a:txBody>
                    <a:bodyPr/>
                    <a:lstStyle>
                      <a:lvl1pPr>
                        <a:spcBef>
                          <a:spcPct val="20000"/>
                        </a:spcBef>
                        <a:buClr>
                          <a:schemeClr val="bg2"/>
                        </a:buClr>
                        <a:buSzPct val="75000"/>
                        <a:buFont typeface="Wingdings" pitchFamily="2" charset="2"/>
                        <a:defRPr sz="2800">
                          <a:solidFill>
                            <a:schemeClr val="tx1"/>
                          </a:solidFill>
                          <a:latin typeface="Arial" pitchFamily="34" charset="0"/>
                        </a:defRPr>
                      </a:lvl1pPr>
                      <a:lvl2pPr>
                        <a:spcBef>
                          <a:spcPct val="20000"/>
                        </a:spcBef>
                        <a:buClr>
                          <a:schemeClr val="accent2"/>
                        </a:buClr>
                        <a:buSzPct val="80000"/>
                        <a:buFont typeface="Wingdings" pitchFamily="2" charset="2"/>
                        <a:defRPr sz="2400">
                          <a:solidFill>
                            <a:schemeClr val="tx1"/>
                          </a:solidFill>
                          <a:latin typeface="Arial" pitchFamily="34" charset="0"/>
                        </a:defRPr>
                      </a:lvl2pPr>
                      <a:lvl3pPr>
                        <a:spcBef>
                          <a:spcPct val="20000"/>
                        </a:spcBef>
                        <a:buClr>
                          <a:schemeClr val="bg2"/>
                        </a:buClr>
                        <a:buSzPct val="65000"/>
                        <a:buFont typeface="Wingdings" pitchFamily="2" charset="2"/>
                        <a:defRPr sz="2000">
                          <a:solidFill>
                            <a:schemeClr val="tx1"/>
                          </a:solidFill>
                          <a:latin typeface="Arial" pitchFamily="34" charset="0"/>
                        </a:defRPr>
                      </a:lvl3pPr>
                      <a:lvl4pPr>
                        <a:spcBef>
                          <a:spcPct val="20000"/>
                        </a:spcBef>
                        <a:buClr>
                          <a:schemeClr val="accent2"/>
                        </a:buClr>
                        <a:buSzPct val="70000"/>
                        <a:buFont typeface="Wingdings" pitchFamily="2" charset="2"/>
                        <a:defRPr>
                          <a:solidFill>
                            <a:schemeClr val="tx1"/>
                          </a:solidFill>
                          <a:latin typeface="Arial" pitchFamily="34" charset="0"/>
                        </a:defRPr>
                      </a:lvl4pPr>
                      <a:lvl5pPr>
                        <a:spcBef>
                          <a:spcPct val="20000"/>
                        </a:spcBef>
                        <a:buClr>
                          <a:schemeClr val="bg2"/>
                        </a:buClr>
                        <a:buFont typeface="Wingdings" pitchFamily="2" charset="2"/>
                        <a:defRPr>
                          <a:solidFill>
                            <a:schemeClr val="tx1"/>
                          </a:solidFill>
                          <a:latin typeface="Arial" pitchFamily="34" charset="0"/>
                        </a:defRPr>
                      </a:lvl5pPr>
                      <a:lvl6pPr fontAlgn="base">
                        <a:spcBef>
                          <a:spcPct val="20000"/>
                        </a:spcBef>
                        <a:spcAft>
                          <a:spcPct val="0"/>
                        </a:spcAft>
                        <a:buClr>
                          <a:schemeClr val="bg2"/>
                        </a:buClr>
                        <a:buFont typeface="Wingdings" pitchFamily="2" charset="2"/>
                        <a:defRPr>
                          <a:solidFill>
                            <a:schemeClr val="tx1"/>
                          </a:solidFill>
                          <a:latin typeface="Arial" pitchFamily="34" charset="0"/>
                        </a:defRPr>
                      </a:lvl6pPr>
                      <a:lvl7pPr fontAlgn="base">
                        <a:spcBef>
                          <a:spcPct val="20000"/>
                        </a:spcBef>
                        <a:spcAft>
                          <a:spcPct val="0"/>
                        </a:spcAft>
                        <a:buClr>
                          <a:schemeClr val="bg2"/>
                        </a:buClr>
                        <a:buFont typeface="Wingdings" pitchFamily="2" charset="2"/>
                        <a:defRPr>
                          <a:solidFill>
                            <a:schemeClr val="tx1"/>
                          </a:solidFill>
                          <a:latin typeface="Arial" pitchFamily="34" charset="0"/>
                        </a:defRPr>
                      </a:lvl7pPr>
                      <a:lvl8pPr fontAlgn="base">
                        <a:spcBef>
                          <a:spcPct val="20000"/>
                        </a:spcBef>
                        <a:spcAft>
                          <a:spcPct val="0"/>
                        </a:spcAft>
                        <a:buClr>
                          <a:schemeClr val="bg2"/>
                        </a:buClr>
                        <a:buFont typeface="Wingdings" pitchFamily="2" charset="2"/>
                        <a:defRPr>
                          <a:solidFill>
                            <a:schemeClr val="tx1"/>
                          </a:solidFill>
                          <a:latin typeface="Arial" pitchFamily="34" charset="0"/>
                        </a:defRPr>
                      </a:lvl8pPr>
                      <a:lvl9pPr fontAlgn="base">
                        <a:spcBef>
                          <a:spcPct val="20000"/>
                        </a:spcBef>
                        <a:spcAft>
                          <a:spcPct val="0"/>
                        </a:spcAft>
                        <a:buClr>
                          <a:schemeClr val="bg2"/>
                        </a:buClr>
                        <a:buFont typeface="Wingdings" pitchFamily="2" charset="2"/>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altLang="ru-RU" sz="2800" u="none" strike="noStrike" cap="none" normalizeH="0" baseline="0" dirty="0" smtClean="0">
                          <a:ln>
                            <a:noFill/>
                          </a:ln>
                          <a:effectLst/>
                          <a:latin typeface="Cambria" panose="02040503050406030204" pitchFamily="18" charset="0"/>
                        </a:rPr>
                        <a:t>26</a:t>
                      </a:r>
                      <a:endParaRPr kumimoji="0" lang="en-US" altLang="ru-RU" sz="2800" b="0" i="0" u="none" strike="noStrike" cap="none" normalizeH="0" baseline="0" dirty="0" smtClean="0">
                        <a:ln>
                          <a:noFill/>
                        </a:ln>
                        <a:solidFill>
                          <a:srgbClr val="000000"/>
                        </a:solidFill>
                        <a:effectLst/>
                        <a:latin typeface="Cambria" panose="02040503050406030204" pitchFamily="18" charset="0"/>
                      </a:endParaRPr>
                    </a:p>
                  </a:txBody>
                  <a:tcPr anchor="ctr" horzOverflow="overflow">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lumMod val="60000"/>
                          <a:lumOff val="40000"/>
                        </a:schemeClr>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bl>
          </a:graphicData>
        </a:graphic>
      </p:graphicFrame>
      <p:sp>
        <p:nvSpPr>
          <p:cNvPr id="11" name="Номер слайда 2"/>
          <p:cNvSpPr txBox="1">
            <a:spLocks/>
          </p:cNvSpPr>
          <p:nvPr/>
        </p:nvSpPr>
        <p:spPr>
          <a:xfrm>
            <a:off x="8545362" y="6307071"/>
            <a:ext cx="491133" cy="365125"/>
          </a:xfrm>
          <a:prstGeom prst="rect">
            <a:avLst/>
          </a:prstGeom>
        </p:spPr>
        <p:txBody>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457200">
              <a:defRPr/>
            </a:pPr>
            <a:fld id="{5F91366C-C707-45FC-9663-1DE7BB98C4B2}" type="slidenum">
              <a:rPr lang="ru-RU" smtClean="0">
                <a:solidFill>
                  <a:srgbClr val="DEAA46"/>
                </a:solidFill>
                <a:latin typeface="DINPro-Light"/>
              </a:rPr>
              <a:pPr algn="r" defTabSz="457200">
                <a:defRPr/>
              </a:pPr>
              <a:t>6</a:t>
            </a:fld>
            <a:endParaRPr lang="en-US" dirty="0">
              <a:solidFill>
                <a:srgbClr val="DEAA46"/>
              </a:solidFill>
              <a:latin typeface="DINPro-Light"/>
            </a:endParaRPr>
          </a:p>
        </p:txBody>
      </p:sp>
      <p:sp>
        <p:nvSpPr>
          <p:cNvPr id="12" name="Левая фигурная скобка 11"/>
          <p:cNvSpPr/>
          <p:nvPr/>
        </p:nvSpPr>
        <p:spPr>
          <a:xfrm rot="16200000">
            <a:off x="3694016" y="3199088"/>
            <a:ext cx="360040" cy="1971992"/>
          </a:xfrm>
          <a:prstGeom prst="leftBrace">
            <a:avLst>
              <a:gd name="adj1" fmla="val 43758"/>
              <a:gd name="adj2" fmla="val 49772"/>
            </a:avLst>
          </a:prstGeom>
          <a:ln w="254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14" name="Левая фигурная скобка 13"/>
          <p:cNvSpPr/>
          <p:nvPr/>
        </p:nvSpPr>
        <p:spPr>
          <a:xfrm rot="16200000">
            <a:off x="5377619" y="3514539"/>
            <a:ext cx="360040" cy="1341090"/>
          </a:xfrm>
          <a:prstGeom prst="leftBrace">
            <a:avLst>
              <a:gd name="adj1" fmla="val 43758"/>
              <a:gd name="adj2" fmla="val 49772"/>
            </a:avLst>
          </a:prstGeom>
          <a:ln w="254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15" name="Левая фигурная скобка 14"/>
          <p:cNvSpPr/>
          <p:nvPr/>
        </p:nvSpPr>
        <p:spPr>
          <a:xfrm rot="16200000">
            <a:off x="7344308" y="2892548"/>
            <a:ext cx="360040" cy="2592288"/>
          </a:xfrm>
          <a:prstGeom prst="leftBrace">
            <a:avLst>
              <a:gd name="adj1" fmla="val 43758"/>
              <a:gd name="adj2" fmla="val 49772"/>
            </a:avLst>
          </a:prstGeom>
          <a:ln w="254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cxnSp>
        <p:nvCxnSpPr>
          <p:cNvPr id="16" name="Прямая со стрелкой 15"/>
          <p:cNvCxnSpPr/>
          <p:nvPr/>
        </p:nvCxnSpPr>
        <p:spPr>
          <a:xfrm>
            <a:off x="2483768" y="3996916"/>
            <a:ext cx="0" cy="864097"/>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2839737" y="4365104"/>
            <a:ext cx="2068598" cy="369332"/>
          </a:xfrm>
          <a:prstGeom prst="rect">
            <a:avLst/>
          </a:prstGeom>
          <a:noFill/>
        </p:spPr>
        <p:txBody>
          <a:bodyPr wrap="square" rtlCol="0">
            <a:spAutoFit/>
          </a:bodyPr>
          <a:lstStyle/>
          <a:p>
            <a:r>
              <a:rPr lang="en-US" dirty="0">
                <a:latin typeface="Times New Roman" panose="02020603050405020304" pitchFamily="18" charset="0"/>
              </a:rPr>
              <a:t>fixed asset</a:t>
            </a:r>
            <a:endParaRPr lang="en-US" dirty="0">
              <a:latin typeface="Times New Roman" panose="02020603050405020304" pitchFamily="18" charset="0"/>
              <a:cs typeface="Times New Roman" panose="02020603050405020304" pitchFamily="18" charset="0"/>
            </a:endParaRPr>
          </a:p>
        </p:txBody>
      </p:sp>
      <p:sp>
        <p:nvSpPr>
          <p:cNvPr id="6" name="TextBox 5"/>
          <p:cNvSpPr txBox="1"/>
          <p:nvPr/>
        </p:nvSpPr>
        <p:spPr>
          <a:xfrm>
            <a:off x="4860032" y="4293096"/>
            <a:ext cx="1584176" cy="646331"/>
          </a:xfrm>
          <a:prstGeom prst="rect">
            <a:avLst/>
          </a:prstGeom>
          <a:noFill/>
        </p:spPr>
        <p:txBody>
          <a:bodyPr wrap="square" rtlCol="0">
            <a:spAutoFit/>
          </a:bodyPr>
          <a:lstStyle/>
          <a:p>
            <a:r>
              <a:rPr lang="en-US" dirty="0">
                <a:latin typeface="Times New Roman" panose="02020603050405020304" pitchFamily="18" charset="0"/>
              </a:rPr>
              <a:t>real estate</a:t>
            </a:r>
          </a:p>
          <a:p>
            <a:r>
              <a:rPr lang="en-US" dirty="0" smtClean="0">
                <a:latin typeface="Times New Roman" panose="02020603050405020304" pitchFamily="18" charset="0"/>
              </a:rPr>
              <a:t>vehicle</a:t>
            </a:r>
            <a:endParaRPr lang="en-US" dirty="0">
              <a:latin typeface="Times New Roman" panose="02020603050405020304" pitchFamily="18" charset="0"/>
              <a:cs typeface="Times New Roman" panose="02020603050405020304" pitchFamily="18" charset="0"/>
            </a:endParaRPr>
          </a:p>
        </p:txBody>
      </p:sp>
      <p:sp>
        <p:nvSpPr>
          <p:cNvPr id="18" name="TextBox 17"/>
          <p:cNvSpPr txBox="1"/>
          <p:nvPr/>
        </p:nvSpPr>
        <p:spPr>
          <a:xfrm>
            <a:off x="6948264" y="4365104"/>
            <a:ext cx="1440160" cy="369332"/>
          </a:xfrm>
          <a:prstGeom prst="rect">
            <a:avLst/>
          </a:prstGeom>
          <a:noFill/>
        </p:spPr>
        <p:txBody>
          <a:bodyPr wrap="square" rtlCol="0">
            <a:spAutoFit/>
          </a:bodyPr>
          <a:lstStyle/>
          <a:p>
            <a:r>
              <a:rPr lang="en-US" dirty="0" smtClean="0">
                <a:latin typeface="Times New Roman" panose="02020603050405020304" pitchFamily="18" charset="0"/>
              </a:rPr>
              <a:t>increase</a:t>
            </a:r>
            <a:endParaRPr lang="en-US" dirty="0">
              <a:latin typeface="Times New Roman" panose="02020603050405020304" pitchFamily="18" charset="0"/>
              <a:cs typeface="Times New Roman" panose="02020603050405020304" pitchFamily="18" charset="0"/>
            </a:endParaRPr>
          </a:p>
        </p:txBody>
      </p:sp>
      <p:sp>
        <p:nvSpPr>
          <p:cNvPr id="21" name="TextBox 20"/>
          <p:cNvSpPr txBox="1"/>
          <p:nvPr/>
        </p:nvSpPr>
        <p:spPr>
          <a:xfrm>
            <a:off x="1978108" y="4861013"/>
            <a:ext cx="1034299" cy="369332"/>
          </a:xfrm>
          <a:prstGeom prst="rect">
            <a:avLst/>
          </a:prstGeom>
          <a:solidFill>
            <a:schemeClr val="tx2">
              <a:lumMod val="20000"/>
              <a:lumOff val="80000"/>
            </a:schemeClr>
          </a:solidFill>
        </p:spPr>
        <p:txBody>
          <a:bodyPr wrap="square" rtlCol="0">
            <a:spAutoFit/>
          </a:bodyPr>
          <a:lstStyle/>
          <a:p>
            <a:r>
              <a:rPr lang="en-US" dirty="0" smtClean="0">
                <a:latin typeface="Times New Roman" panose="02020603050405020304" pitchFamily="18" charset="0"/>
              </a:rPr>
              <a:t>budget</a:t>
            </a:r>
            <a:endParaRPr lang="en-US" dirty="0">
              <a:latin typeface="Times New Roman" panose="02020603050405020304" pitchFamily="18" charset="0"/>
              <a:cs typeface="Times New Roman" panose="02020603050405020304" pitchFamily="18" charset="0"/>
            </a:endParaRPr>
          </a:p>
        </p:txBody>
      </p:sp>
      <p:sp>
        <p:nvSpPr>
          <p:cNvPr id="22" name="Левая фигурная скобка 21"/>
          <p:cNvSpPr/>
          <p:nvPr/>
        </p:nvSpPr>
        <p:spPr>
          <a:xfrm rot="5400000">
            <a:off x="935596" y="1556791"/>
            <a:ext cx="360040" cy="1728192"/>
          </a:xfrm>
          <a:prstGeom prst="leftBrace">
            <a:avLst>
              <a:gd name="adj1" fmla="val 43758"/>
              <a:gd name="adj2" fmla="val 49772"/>
            </a:avLst>
          </a:prstGeom>
          <a:ln w="254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9" name="TextBox 8"/>
          <p:cNvSpPr txBox="1"/>
          <p:nvPr/>
        </p:nvSpPr>
        <p:spPr>
          <a:xfrm>
            <a:off x="827584" y="1772816"/>
            <a:ext cx="5400600" cy="461665"/>
          </a:xfrm>
          <a:prstGeom prst="rect">
            <a:avLst/>
          </a:prstGeom>
          <a:solidFill>
            <a:schemeClr val="accent4">
              <a:lumMod val="20000"/>
              <a:lumOff val="80000"/>
            </a:schemeClr>
          </a:solidFill>
        </p:spPr>
        <p:txBody>
          <a:bodyPr wrap="square" rtlCol="0">
            <a:spAutoFit/>
          </a:bodyPr>
          <a:lstStyle/>
          <a:p>
            <a:r>
              <a:rPr lang="en-US" sz="2400" b="1" dirty="0" smtClean="0">
                <a:solidFill>
                  <a:srgbClr val="FF0000"/>
                </a:solidFill>
                <a:latin typeface="Times New Roman" panose="02020603050405020304" pitchFamily="18" charset="0"/>
              </a:rPr>
              <a:t>?</a:t>
            </a:r>
            <a:r>
              <a:rPr lang="en-US" dirty="0" smtClean="0">
                <a:latin typeface="Times New Roman" panose="02020603050405020304" pitchFamily="18" charset="0"/>
              </a:rPr>
              <a:t>        By whom and how, for what purpose</a:t>
            </a:r>
            <a:endParaRPr lang="en-US" dirty="0">
              <a:latin typeface="Times New Roman" panose="02020603050405020304" pitchFamily="18" charset="0"/>
              <a:cs typeface="Times New Roman" panose="02020603050405020304" pitchFamily="18" charset="0"/>
            </a:endParaRPr>
          </a:p>
        </p:txBody>
      </p:sp>
      <p:cxnSp>
        <p:nvCxnSpPr>
          <p:cNvPr id="19" name="Прямая со стрелкой 18"/>
          <p:cNvCxnSpPr/>
          <p:nvPr/>
        </p:nvCxnSpPr>
        <p:spPr>
          <a:xfrm>
            <a:off x="1115616" y="2060848"/>
            <a:ext cx="36004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98866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1"/>
          <p:cNvSpPr txBox="1">
            <a:spLocks/>
          </p:cNvSpPr>
          <p:nvPr/>
        </p:nvSpPr>
        <p:spPr>
          <a:xfrm>
            <a:off x="2195736" y="149797"/>
            <a:ext cx="6480720" cy="758923"/>
          </a:xfrm>
          <a:prstGeom prst="rect">
            <a:avLst/>
          </a:prstGeom>
        </p:spPr>
        <p:txBody>
          <a:bodyPr anchor="ctr"/>
          <a:lstStyle>
            <a:lvl1pPr algn="l" rtl="0" eaLnBrk="0" fontAlgn="base" hangingPunct="0">
              <a:spcBef>
                <a:spcPct val="0"/>
              </a:spcBef>
              <a:spcAft>
                <a:spcPct val="0"/>
              </a:spcAft>
              <a:defRPr lang="ru-RU" sz="2400" b="1" kern="1200" dirty="0">
                <a:solidFill>
                  <a:srgbClr val="00449E"/>
                </a:solidFill>
                <a:latin typeface="+mj-lt"/>
                <a:ea typeface="+mj-ea"/>
                <a:cs typeface="+mj-cs"/>
              </a:defRPr>
            </a:lvl1pPr>
            <a:lvl2pPr algn="l" rtl="0" eaLnBrk="0" fontAlgn="base" hangingPunct="0">
              <a:spcBef>
                <a:spcPct val="0"/>
              </a:spcBef>
              <a:spcAft>
                <a:spcPct val="0"/>
              </a:spcAft>
              <a:defRPr sz="2400" b="1">
                <a:solidFill>
                  <a:srgbClr val="00449E"/>
                </a:solidFill>
                <a:latin typeface="Calibri" pitchFamily="34" charset="0"/>
              </a:defRPr>
            </a:lvl2pPr>
            <a:lvl3pPr algn="l" rtl="0" eaLnBrk="0" fontAlgn="base" hangingPunct="0">
              <a:spcBef>
                <a:spcPct val="0"/>
              </a:spcBef>
              <a:spcAft>
                <a:spcPct val="0"/>
              </a:spcAft>
              <a:defRPr sz="2400" b="1">
                <a:solidFill>
                  <a:srgbClr val="00449E"/>
                </a:solidFill>
                <a:latin typeface="Calibri" pitchFamily="34" charset="0"/>
              </a:defRPr>
            </a:lvl3pPr>
            <a:lvl4pPr algn="l" rtl="0" eaLnBrk="0" fontAlgn="base" hangingPunct="0">
              <a:spcBef>
                <a:spcPct val="0"/>
              </a:spcBef>
              <a:spcAft>
                <a:spcPct val="0"/>
              </a:spcAft>
              <a:defRPr sz="2400" b="1">
                <a:solidFill>
                  <a:srgbClr val="00449E"/>
                </a:solidFill>
                <a:latin typeface="Calibri" pitchFamily="34" charset="0"/>
              </a:defRPr>
            </a:lvl4pPr>
            <a:lvl5pPr algn="l" rtl="0" eaLnBrk="0" fontAlgn="base" hangingPunct="0">
              <a:spcBef>
                <a:spcPct val="0"/>
              </a:spcBef>
              <a:spcAft>
                <a:spcPct val="0"/>
              </a:spcAft>
              <a:defRPr sz="2400" b="1">
                <a:solidFill>
                  <a:srgbClr val="00449E"/>
                </a:solidFill>
                <a:latin typeface="Calibri" pitchFamily="34" charset="0"/>
              </a:defRPr>
            </a:lvl5pPr>
            <a:lvl6pPr marL="457200" algn="l" rtl="0" fontAlgn="base">
              <a:spcBef>
                <a:spcPct val="0"/>
              </a:spcBef>
              <a:spcAft>
                <a:spcPct val="0"/>
              </a:spcAft>
              <a:defRPr sz="2400" b="1">
                <a:solidFill>
                  <a:srgbClr val="00449E"/>
                </a:solidFill>
                <a:latin typeface="Calibri" pitchFamily="34" charset="0"/>
              </a:defRPr>
            </a:lvl6pPr>
            <a:lvl7pPr marL="914400" algn="l" rtl="0" fontAlgn="base">
              <a:spcBef>
                <a:spcPct val="0"/>
              </a:spcBef>
              <a:spcAft>
                <a:spcPct val="0"/>
              </a:spcAft>
              <a:defRPr sz="2400" b="1">
                <a:solidFill>
                  <a:srgbClr val="00449E"/>
                </a:solidFill>
                <a:latin typeface="Calibri" pitchFamily="34" charset="0"/>
              </a:defRPr>
            </a:lvl7pPr>
            <a:lvl8pPr marL="1371600" algn="l" rtl="0" fontAlgn="base">
              <a:spcBef>
                <a:spcPct val="0"/>
              </a:spcBef>
              <a:spcAft>
                <a:spcPct val="0"/>
              </a:spcAft>
              <a:defRPr sz="2400" b="1">
                <a:solidFill>
                  <a:srgbClr val="00449E"/>
                </a:solidFill>
                <a:latin typeface="Calibri" pitchFamily="34" charset="0"/>
              </a:defRPr>
            </a:lvl8pPr>
            <a:lvl9pPr marL="1828800" algn="l" rtl="0" fontAlgn="base">
              <a:spcBef>
                <a:spcPct val="0"/>
              </a:spcBef>
              <a:spcAft>
                <a:spcPct val="0"/>
              </a:spcAft>
              <a:defRPr sz="2400" b="1">
                <a:solidFill>
                  <a:srgbClr val="00449E"/>
                </a:solidFill>
                <a:latin typeface="Calibri" pitchFamily="34" charset="0"/>
              </a:defRPr>
            </a:lvl9pPr>
          </a:lstStyle>
          <a:p>
            <a:pPr algn="ctr">
              <a:defRPr/>
            </a:pPr>
            <a:r>
              <a:rPr lang="en-US" sz="2800" dirty="0" smtClean="0">
                <a:solidFill>
                  <a:srgbClr val="004821"/>
                </a:solidFill>
                <a:latin typeface="Cambria" panose="02040503050406030204" pitchFamily="18" charset="0"/>
              </a:rPr>
              <a:t>Budget </a:t>
            </a:r>
            <a:r>
              <a:rPr lang="en-US" sz="2800" dirty="0" smtClean="0">
                <a:solidFill>
                  <a:srgbClr val="004821"/>
                </a:solidFill>
                <a:latin typeface="Cambria" panose="02040503050406030204" pitchFamily="18" charset="0"/>
              </a:rPr>
              <a:t>Classification</a:t>
            </a:r>
            <a:endParaRPr lang="en-US" sz="2800" dirty="0">
              <a:solidFill>
                <a:srgbClr val="004821"/>
              </a:solidFill>
              <a:latin typeface="Cambria" panose="02040503050406030204" pitchFamily="18" charset="0"/>
              <a:ea typeface="+mn-ea"/>
              <a:cs typeface="Arial" charset="0"/>
            </a:endParaRPr>
          </a:p>
        </p:txBody>
      </p:sp>
      <p:sp>
        <p:nvSpPr>
          <p:cNvPr id="60" name="Прямоугольник 4"/>
          <p:cNvSpPr>
            <a:spLocks noChangeArrowheads="1"/>
          </p:cNvSpPr>
          <p:nvPr/>
        </p:nvSpPr>
        <p:spPr bwMode="auto">
          <a:xfrm>
            <a:off x="1723638" y="1395037"/>
            <a:ext cx="716929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charset="0"/>
              <a:buChar char="•"/>
              <a:defRPr sz="2800">
                <a:solidFill>
                  <a:schemeClr val="tx1"/>
                </a:solidFill>
                <a:latin typeface="Calibri" pitchFamily="34" charset="0"/>
              </a:defRPr>
            </a:lvl1pPr>
            <a:lvl2pPr marL="742950" indent="-285750">
              <a:lnSpc>
                <a:spcPct val="90000"/>
              </a:lnSpc>
              <a:spcBef>
                <a:spcPts val="500"/>
              </a:spcBef>
              <a:buFont typeface="Arial" charset="0"/>
              <a:buChar char="•"/>
              <a:defRPr sz="2400">
                <a:solidFill>
                  <a:schemeClr val="tx1"/>
                </a:solidFill>
                <a:latin typeface="Calibri" pitchFamily="34" charset="0"/>
              </a:defRPr>
            </a:lvl2pPr>
            <a:lvl3pPr marL="1143000" indent="-228600">
              <a:lnSpc>
                <a:spcPct val="90000"/>
              </a:lnSpc>
              <a:spcBef>
                <a:spcPts val="500"/>
              </a:spcBef>
              <a:buFont typeface="Arial" charset="0"/>
              <a:buChar char="•"/>
              <a:defRPr sz="2000">
                <a:solidFill>
                  <a:schemeClr val="tx1"/>
                </a:solidFill>
                <a:latin typeface="Calibri" pitchFamily="34" charset="0"/>
              </a:defRPr>
            </a:lvl3pPr>
            <a:lvl4pPr marL="1600200" indent="-228600">
              <a:lnSpc>
                <a:spcPct val="90000"/>
              </a:lnSpc>
              <a:spcBef>
                <a:spcPts val="500"/>
              </a:spcBef>
              <a:buFont typeface="Arial" charset="0"/>
              <a:buChar char="•"/>
              <a:defRPr>
                <a:solidFill>
                  <a:schemeClr val="tx1"/>
                </a:solidFill>
                <a:latin typeface="Calibri" pitchFamily="34" charset="0"/>
              </a:defRPr>
            </a:lvl4pPr>
            <a:lvl5pPr marL="2057400" indent="-228600">
              <a:lnSpc>
                <a:spcPct val="90000"/>
              </a:lnSpc>
              <a:spcBef>
                <a:spcPts val="500"/>
              </a:spcBef>
              <a:buFont typeface="Arial"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a:lnSpc>
                <a:spcPct val="100000"/>
              </a:lnSpc>
              <a:spcBef>
                <a:spcPct val="0"/>
              </a:spcBef>
              <a:buFontTx/>
              <a:buNone/>
            </a:pPr>
            <a:r>
              <a:rPr lang="en-US" altLang="ru-RU" sz="2400" b="1" dirty="0">
                <a:latin typeface="Cambria" pitchFamily="18" charset="0"/>
              </a:rPr>
              <a:t>Components of the classification</a:t>
            </a:r>
          </a:p>
        </p:txBody>
      </p:sp>
      <p:sp>
        <p:nvSpPr>
          <p:cNvPr id="50" name="TextBox 49"/>
          <p:cNvSpPr txBox="1"/>
          <p:nvPr/>
        </p:nvSpPr>
        <p:spPr>
          <a:xfrm>
            <a:off x="5239077" y="2708920"/>
            <a:ext cx="3568227" cy="1747140"/>
          </a:xfrm>
          <a:prstGeom prst="rect">
            <a:avLst/>
          </a:prstGeom>
          <a:solidFill>
            <a:srgbClr val="2AA686"/>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ru-RU"/>
            </a:defPPr>
            <a:lvl1pPr algn="ctr">
              <a:defRPr sz="2000" b="1">
                <a:solidFill>
                  <a:schemeClr val="bg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sz="2400" dirty="0"/>
              <a:t>Budget </a:t>
            </a:r>
            <a:r>
              <a:rPr lang="en-US" sz="2400" dirty="0" smtClean="0"/>
              <a:t>Classification </a:t>
            </a:r>
            <a:r>
              <a:rPr lang="en-US" sz="2400" dirty="0"/>
              <a:t>- budget planning and execution</a:t>
            </a:r>
          </a:p>
          <a:p>
            <a:endParaRPr lang="en-US" sz="2400" dirty="0"/>
          </a:p>
        </p:txBody>
      </p:sp>
      <p:sp>
        <p:nvSpPr>
          <p:cNvPr id="62" name="TextBox 61"/>
          <p:cNvSpPr txBox="1"/>
          <p:nvPr/>
        </p:nvSpPr>
        <p:spPr>
          <a:xfrm>
            <a:off x="395536" y="5639032"/>
            <a:ext cx="3919433" cy="461963"/>
          </a:xfrm>
          <a:prstGeom prst="rect">
            <a:avLst/>
          </a:prstGeom>
          <a:solidFill>
            <a:schemeClr val="accent1">
              <a:lumMod val="20000"/>
              <a:lumOff val="80000"/>
            </a:schemeClr>
          </a:solidFill>
          <a:ln>
            <a:solidFill>
              <a:schemeClr val="accent1"/>
            </a:solidFill>
          </a:ln>
        </p:spPr>
        <p:txBody>
          <a:bodyPr wrap="square">
            <a:spAutoFit/>
          </a:bodyPr>
          <a:lstStyle/>
          <a:p>
            <a:pPr algn="ctr">
              <a:defRPr/>
            </a:pPr>
            <a:r>
              <a:rPr lang="en-US" sz="2400" b="1" dirty="0" smtClean="0">
                <a:latin typeface="+mn-lt"/>
              </a:rPr>
              <a:t>GGOC (GFS 2014)</a:t>
            </a:r>
            <a:endParaRPr lang="en-US" sz="2400" b="1" dirty="0">
              <a:latin typeface="+mn-lt"/>
              <a:cs typeface="Times New Roman" panose="02020603050405020304" pitchFamily="18" charset="0"/>
            </a:endParaRPr>
          </a:p>
        </p:txBody>
      </p:sp>
      <p:sp>
        <p:nvSpPr>
          <p:cNvPr id="63" name="TextBox 62"/>
          <p:cNvSpPr txBox="1"/>
          <p:nvPr/>
        </p:nvSpPr>
        <p:spPr>
          <a:xfrm>
            <a:off x="395536" y="4172887"/>
            <a:ext cx="3919435" cy="830997"/>
          </a:xfrm>
          <a:prstGeom prst="rect">
            <a:avLst/>
          </a:prstGeom>
          <a:solidFill>
            <a:schemeClr val="accent1">
              <a:lumMod val="20000"/>
              <a:lumOff val="80000"/>
            </a:schemeClr>
          </a:solidFill>
          <a:ln>
            <a:solidFill>
              <a:schemeClr val="accent1"/>
            </a:solidFill>
          </a:ln>
        </p:spPr>
        <p:txBody>
          <a:bodyPr wrap="square">
            <a:spAutoFit/>
          </a:bodyPr>
          <a:lstStyle/>
          <a:p>
            <a:pPr algn="ctr">
              <a:defRPr/>
            </a:pPr>
            <a:r>
              <a:rPr lang="en-US" sz="2400" b="1" dirty="0">
                <a:latin typeface="+mn-lt"/>
              </a:rPr>
              <a:t>Budget </a:t>
            </a:r>
            <a:r>
              <a:rPr lang="en-US" sz="2400" b="1" dirty="0" smtClean="0">
                <a:latin typeface="+mn-lt"/>
              </a:rPr>
              <a:t>Classification </a:t>
            </a:r>
            <a:r>
              <a:rPr lang="en-US" sz="2400" b="1" dirty="0">
                <a:latin typeface="+mn-lt"/>
              </a:rPr>
              <a:t>of sources of financing</a:t>
            </a:r>
          </a:p>
        </p:txBody>
      </p:sp>
      <p:sp>
        <p:nvSpPr>
          <p:cNvPr id="64" name="TextBox 63"/>
          <p:cNvSpPr txBox="1"/>
          <p:nvPr/>
        </p:nvSpPr>
        <p:spPr>
          <a:xfrm>
            <a:off x="395535" y="3242423"/>
            <a:ext cx="3919435" cy="830997"/>
          </a:xfrm>
          <a:prstGeom prst="rect">
            <a:avLst/>
          </a:prstGeom>
          <a:solidFill>
            <a:schemeClr val="accent1">
              <a:lumMod val="20000"/>
              <a:lumOff val="80000"/>
            </a:schemeClr>
          </a:solidFill>
          <a:ln>
            <a:solidFill>
              <a:schemeClr val="accent1"/>
            </a:solidFill>
          </a:ln>
        </p:spPr>
        <p:txBody>
          <a:bodyPr wrap="square">
            <a:spAutoFit/>
          </a:bodyPr>
          <a:lstStyle/>
          <a:p>
            <a:pPr algn="ctr">
              <a:defRPr/>
            </a:pPr>
            <a:r>
              <a:rPr lang="en-US" sz="2400" b="1" dirty="0">
                <a:latin typeface="+mn-lt"/>
              </a:rPr>
              <a:t>Budget </a:t>
            </a:r>
            <a:r>
              <a:rPr lang="en-US" sz="2400" b="1" dirty="0" smtClean="0">
                <a:latin typeface="+mn-lt"/>
              </a:rPr>
              <a:t>Classification </a:t>
            </a:r>
            <a:r>
              <a:rPr lang="en-US" sz="2400" b="1" dirty="0">
                <a:latin typeface="+mn-lt"/>
              </a:rPr>
              <a:t>of expenses</a:t>
            </a:r>
          </a:p>
        </p:txBody>
      </p:sp>
      <p:sp>
        <p:nvSpPr>
          <p:cNvPr id="65" name="TextBox 64"/>
          <p:cNvSpPr txBox="1"/>
          <p:nvPr/>
        </p:nvSpPr>
        <p:spPr>
          <a:xfrm>
            <a:off x="395534" y="2285151"/>
            <a:ext cx="3919435" cy="830997"/>
          </a:xfrm>
          <a:prstGeom prst="rect">
            <a:avLst/>
          </a:prstGeom>
          <a:solidFill>
            <a:schemeClr val="accent1">
              <a:lumMod val="20000"/>
              <a:lumOff val="80000"/>
            </a:schemeClr>
          </a:solidFill>
          <a:ln>
            <a:solidFill>
              <a:schemeClr val="accent1"/>
            </a:solidFill>
          </a:ln>
        </p:spPr>
        <p:txBody>
          <a:bodyPr wrap="square">
            <a:spAutoFit/>
          </a:bodyPr>
          <a:lstStyle/>
          <a:p>
            <a:pPr algn="ctr">
              <a:defRPr/>
            </a:pPr>
            <a:r>
              <a:rPr lang="en-US" sz="2400" b="1" dirty="0">
                <a:latin typeface="+mn-lt"/>
              </a:rPr>
              <a:t>Budget Classification of Income</a:t>
            </a:r>
          </a:p>
        </p:txBody>
      </p:sp>
      <p:sp>
        <p:nvSpPr>
          <p:cNvPr id="66" name="Правая фигурная скобка 65"/>
          <p:cNvSpPr/>
          <p:nvPr/>
        </p:nvSpPr>
        <p:spPr>
          <a:xfrm>
            <a:off x="4396979" y="2285151"/>
            <a:ext cx="703660" cy="3088065"/>
          </a:xfrm>
          <a:prstGeom prst="rightBrace">
            <a:avLst>
              <a:gd name="adj1" fmla="val 35353"/>
              <a:gd name="adj2" fmla="val 50000"/>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ru-RU"/>
          </a:p>
        </p:txBody>
      </p:sp>
      <p:cxnSp>
        <p:nvCxnSpPr>
          <p:cNvPr id="67" name="Прямая со стрелкой 66"/>
          <p:cNvCxnSpPr>
            <a:stCxn id="62" idx="3"/>
          </p:cNvCxnSpPr>
          <p:nvPr/>
        </p:nvCxnSpPr>
        <p:spPr>
          <a:xfrm flipV="1">
            <a:off x="4314969" y="5864327"/>
            <a:ext cx="617967" cy="5687"/>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8" name="TextBox 67"/>
          <p:cNvSpPr txBox="1"/>
          <p:nvPr/>
        </p:nvSpPr>
        <p:spPr>
          <a:xfrm>
            <a:off x="5239077" y="4773051"/>
            <a:ext cx="3568227" cy="1830690"/>
          </a:xfrm>
          <a:prstGeom prst="rect">
            <a:avLst/>
          </a:prstGeom>
          <a:solidFill>
            <a:srgbClr val="2AA686"/>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ru-RU"/>
            </a:defPPr>
            <a:lvl1pPr algn="ctr">
              <a:defRPr sz="2000" b="1">
                <a:solidFill>
                  <a:schemeClr val="bg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sz="2400" dirty="0"/>
              <a:t>Economic Classification - Government Finance Statistics</a:t>
            </a:r>
          </a:p>
        </p:txBody>
      </p:sp>
      <p:cxnSp>
        <p:nvCxnSpPr>
          <p:cNvPr id="14" name="Прямая соединительная линия 13"/>
          <p:cNvCxnSpPr/>
          <p:nvPr/>
        </p:nvCxnSpPr>
        <p:spPr>
          <a:xfrm>
            <a:off x="971676" y="1916832"/>
            <a:ext cx="7056708" cy="0"/>
          </a:xfrm>
          <a:prstGeom prst="line">
            <a:avLst/>
          </a:prstGeom>
          <a:ln w="19050">
            <a:solidFill>
              <a:schemeClr val="accent3">
                <a:lumMod val="75000"/>
              </a:schemeClr>
            </a:solidFill>
          </a:ln>
        </p:spPr>
        <p:style>
          <a:lnRef idx="1">
            <a:schemeClr val="accent3"/>
          </a:lnRef>
          <a:fillRef idx="0">
            <a:schemeClr val="accent3"/>
          </a:fillRef>
          <a:effectRef idx="0">
            <a:schemeClr val="accent3"/>
          </a:effectRef>
          <a:fontRef idx="minor">
            <a:schemeClr val="tx1"/>
          </a:fontRef>
        </p:style>
      </p:cxnSp>
      <p:pic>
        <p:nvPicPr>
          <p:cNvPr id="15" name="Picture 33" descr="C:\Users\2323\AppData\Local\Temp\networking-2.png"/>
          <p:cNvPicPr>
            <a:picLocks noChangeAspect="1" noChangeArrowheads="1"/>
          </p:cNvPicPr>
          <p:nvPr/>
        </p:nvPicPr>
        <p:blipFill>
          <a:blip r:embed="rId2">
            <a:duotone>
              <a:prstClr val="black"/>
              <a:schemeClr val="accent3">
                <a:tint val="45000"/>
                <a:satMod val="400000"/>
              </a:schemeClr>
            </a:duotone>
            <a:extLst>
              <a:ext uri="{BEBA8EAE-BF5A-486C-A8C5-ECC9F3942E4B}">
                <a14:imgProps xmlns:a14="http://schemas.microsoft.com/office/drawing/2010/main">
                  <a14:imgLayer r:embed="rId3">
                    <a14:imgEffect>
                      <a14:colorTemperature colorTemp="11500"/>
                    </a14:imgEffect>
                  </a14:imgLayer>
                </a14:imgProps>
              </a:ext>
              <a:ext uri="{28A0092B-C50C-407E-A947-70E740481C1C}">
                <a14:useLocalDpi xmlns:a14="http://schemas.microsoft.com/office/drawing/2010/main" val="0"/>
              </a:ext>
            </a:extLst>
          </a:blip>
          <a:srcRect/>
          <a:stretch>
            <a:fillRect/>
          </a:stretch>
        </p:blipFill>
        <p:spPr bwMode="auto">
          <a:xfrm>
            <a:off x="970955" y="1137564"/>
            <a:ext cx="720725"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Номер слайда 2"/>
          <p:cNvSpPr txBox="1">
            <a:spLocks/>
          </p:cNvSpPr>
          <p:nvPr/>
        </p:nvSpPr>
        <p:spPr>
          <a:xfrm>
            <a:off x="8657728" y="6342781"/>
            <a:ext cx="486272" cy="365125"/>
          </a:xfrm>
          <a:prstGeom prst="rect">
            <a:avLst/>
          </a:prstGeom>
        </p:spPr>
        <p:txBody>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457200">
              <a:defRPr/>
            </a:pPr>
            <a:fld id="{5F91366C-C707-45FC-9663-1DE7BB98C4B2}" type="slidenum">
              <a:rPr lang="ru-RU" smtClean="0">
                <a:solidFill>
                  <a:srgbClr val="DEAA46"/>
                </a:solidFill>
                <a:latin typeface="DINPro-Light"/>
              </a:rPr>
              <a:pPr algn="r" defTabSz="457200">
                <a:defRPr/>
              </a:pPr>
              <a:t>7</a:t>
            </a:fld>
            <a:endParaRPr lang="en-US" dirty="0">
              <a:solidFill>
                <a:srgbClr val="DEAA46"/>
              </a:solidFill>
              <a:latin typeface="DINPro-Light"/>
            </a:endParaRPr>
          </a:p>
        </p:txBody>
      </p:sp>
    </p:spTree>
    <p:extLst>
      <p:ext uri="{BB962C8B-B14F-4D97-AF65-F5344CB8AC3E}">
        <p14:creationId xmlns:p14="http://schemas.microsoft.com/office/powerpoint/2010/main" val="11311883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1"/>
          <p:cNvSpPr txBox="1">
            <a:spLocks/>
          </p:cNvSpPr>
          <p:nvPr/>
        </p:nvSpPr>
        <p:spPr>
          <a:xfrm>
            <a:off x="1471887" y="188640"/>
            <a:ext cx="6480720" cy="758923"/>
          </a:xfrm>
          <a:prstGeom prst="rect">
            <a:avLst/>
          </a:prstGeom>
        </p:spPr>
        <p:txBody>
          <a:bodyPr anchor="ctr"/>
          <a:lstStyle>
            <a:lvl1pPr algn="l" rtl="0" eaLnBrk="0" fontAlgn="base" hangingPunct="0">
              <a:spcBef>
                <a:spcPct val="0"/>
              </a:spcBef>
              <a:spcAft>
                <a:spcPct val="0"/>
              </a:spcAft>
              <a:defRPr lang="ru-RU" sz="2400" b="1" kern="1200" dirty="0">
                <a:solidFill>
                  <a:srgbClr val="00449E"/>
                </a:solidFill>
                <a:latin typeface="+mj-lt"/>
                <a:ea typeface="+mj-ea"/>
                <a:cs typeface="+mj-cs"/>
              </a:defRPr>
            </a:lvl1pPr>
            <a:lvl2pPr algn="l" rtl="0" eaLnBrk="0" fontAlgn="base" hangingPunct="0">
              <a:spcBef>
                <a:spcPct val="0"/>
              </a:spcBef>
              <a:spcAft>
                <a:spcPct val="0"/>
              </a:spcAft>
              <a:defRPr sz="2400" b="1">
                <a:solidFill>
                  <a:srgbClr val="00449E"/>
                </a:solidFill>
                <a:latin typeface="Calibri" pitchFamily="34" charset="0"/>
              </a:defRPr>
            </a:lvl2pPr>
            <a:lvl3pPr algn="l" rtl="0" eaLnBrk="0" fontAlgn="base" hangingPunct="0">
              <a:spcBef>
                <a:spcPct val="0"/>
              </a:spcBef>
              <a:spcAft>
                <a:spcPct val="0"/>
              </a:spcAft>
              <a:defRPr sz="2400" b="1">
                <a:solidFill>
                  <a:srgbClr val="00449E"/>
                </a:solidFill>
                <a:latin typeface="Calibri" pitchFamily="34" charset="0"/>
              </a:defRPr>
            </a:lvl3pPr>
            <a:lvl4pPr algn="l" rtl="0" eaLnBrk="0" fontAlgn="base" hangingPunct="0">
              <a:spcBef>
                <a:spcPct val="0"/>
              </a:spcBef>
              <a:spcAft>
                <a:spcPct val="0"/>
              </a:spcAft>
              <a:defRPr sz="2400" b="1">
                <a:solidFill>
                  <a:srgbClr val="00449E"/>
                </a:solidFill>
                <a:latin typeface="Calibri" pitchFamily="34" charset="0"/>
              </a:defRPr>
            </a:lvl4pPr>
            <a:lvl5pPr algn="l" rtl="0" eaLnBrk="0" fontAlgn="base" hangingPunct="0">
              <a:spcBef>
                <a:spcPct val="0"/>
              </a:spcBef>
              <a:spcAft>
                <a:spcPct val="0"/>
              </a:spcAft>
              <a:defRPr sz="2400" b="1">
                <a:solidFill>
                  <a:srgbClr val="00449E"/>
                </a:solidFill>
                <a:latin typeface="Calibri" pitchFamily="34" charset="0"/>
              </a:defRPr>
            </a:lvl5pPr>
            <a:lvl6pPr marL="457200" algn="l" rtl="0" fontAlgn="base">
              <a:spcBef>
                <a:spcPct val="0"/>
              </a:spcBef>
              <a:spcAft>
                <a:spcPct val="0"/>
              </a:spcAft>
              <a:defRPr sz="2400" b="1">
                <a:solidFill>
                  <a:srgbClr val="00449E"/>
                </a:solidFill>
                <a:latin typeface="Calibri" pitchFamily="34" charset="0"/>
              </a:defRPr>
            </a:lvl6pPr>
            <a:lvl7pPr marL="914400" algn="l" rtl="0" fontAlgn="base">
              <a:spcBef>
                <a:spcPct val="0"/>
              </a:spcBef>
              <a:spcAft>
                <a:spcPct val="0"/>
              </a:spcAft>
              <a:defRPr sz="2400" b="1">
                <a:solidFill>
                  <a:srgbClr val="00449E"/>
                </a:solidFill>
                <a:latin typeface="Calibri" pitchFamily="34" charset="0"/>
              </a:defRPr>
            </a:lvl7pPr>
            <a:lvl8pPr marL="1371600" algn="l" rtl="0" fontAlgn="base">
              <a:spcBef>
                <a:spcPct val="0"/>
              </a:spcBef>
              <a:spcAft>
                <a:spcPct val="0"/>
              </a:spcAft>
              <a:defRPr sz="2400" b="1">
                <a:solidFill>
                  <a:srgbClr val="00449E"/>
                </a:solidFill>
                <a:latin typeface="Calibri" pitchFamily="34" charset="0"/>
              </a:defRPr>
            </a:lvl8pPr>
            <a:lvl9pPr marL="1828800" algn="l" rtl="0" fontAlgn="base">
              <a:spcBef>
                <a:spcPct val="0"/>
              </a:spcBef>
              <a:spcAft>
                <a:spcPct val="0"/>
              </a:spcAft>
              <a:defRPr sz="2400" b="1">
                <a:solidFill>
                  <a:srgbClr val="00449E"/>
                </a:solidFill>
                <a:latin typeface="Calibri" pitchFamily="34" charset="0"/>
              </a:defRPr>
            </a:lvl9pPr>
          </a:lstStyle>
          <a:p>
            <a:pPr algn="ctr">
              <a:defRPr/>
            </a:pPr>
            <a:r>
              <a:rPr lang="en-US" sz="2800" dirty="0" smtClean="0">
                <a:solidFill>
                  <a:srgbClr val="004821"/>
                </a:solidFill>
                <a:latin typeface="Cambria" panose="02040503050406030204" pitchFamily="18" charset="0"/>
              </a:rPr>
              <a:t>Budget </a:t>
            </a:r>
            <a:r>
              <a:rPr lang="en-US" sz="2800" dirty="0" smtClean="0">
                <a:solidFill>
                  <a:srgbClr val="004821"/>
                </a:solidFill>
                <a:latin typeface="Cambria" panose="02040503050406030204" pitchFamily="18" charset="0"/>
              </a:rPr>
              <a:t>Classification</a:t>
            </a:r>
            <a:endParaRPr lang="en-US" sz="2800" dirty="0">
              <a:solidFill>
                <a:srgbClr val="004821"/>
              </a:solidFill>
              <a:latin typeface="Cambria" panose="02040503050406030204" pitchFamily="18" charset="0"/>
              <a:ea typeface="+mn-ea"/>
              <a:cs typeface="Arial" charset="0"/>
            </a:endParaRPr>
          </a:p>
        </p:txBody>
      </p:sp>
      <p:cxnSp>
        <p:nvCxnSpPr>
          <p:cNvPr id="61" name="Прямая соединительная линия 60"/>
          <p:cNvCxnSpPr/>
          <p:nvPr/>
        </p:nvCxnSpPr>
        <p:spPr>
          <a:xfrm>
            <a:off x="938783" y="937939"/>
            <a:ext cx="7056708" cy="0"/>
          </a:xfrm>
          <a:prstGeom prst="line">
            <a:avLst/>
          </a:prstGeom>
          <a:ln w="19050">
            <a:solidFill>
              <a:schemeClr val="accent3">
                <a:lumMod val="75000"/>
              </a:schemeClr>
            </a:solidFill>
          </a:ln>
        </p:spPr>
        <p:style>
          <a:lnRef idx="1">
            <a:schemeClr val="accent3"/>
          </a:lnRef>
          <a:fillRef idx="0">
            <a:schemeClr val="accent3"/>
          </a:fillRef>
          <a:effectRef idx="0">
            <a:schemeClr val="accent3"/>
          </a:effectRef>
          <a:fontRef idx="minor">
            <a:schemeClr val="tx1"/>
          </a:fontRef>
        </p:style>
      </p:cxnSp>
      <p:sp>
        <p:nvSpPr>
          <p:cNvPr id="39" name="Text Box 37"/>
          <p:cNvSpPr txBox="1">
            <a:spLocks noChangeArrowheads="1"/>
          </p:cNvSpPr>
          <p:nvPr/>
        </p:nvSpPr>
        <p:spPr bwMode="auto">
          <a:xfrm>
            <a:off x="1344575" y="5145831"/>
            <a:ext cx="1800200" cy="307777"/>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9525">
                <a:solidFill>
                  <a:srgbClr val="CCFF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ru-RU" sz="1400" b="1" dirty="0" smtClean="0">
                <a:latin typeface="Cambria" panose="02040503050406030204" pitchFamily="18" charset="0"/>
              </a:rPr>
              <a:t>Function</a:t>
            </a:r>
            <a:endParaRPr lang="en-US" altLang="ru-RU" sz="1400" b="1" dirty="0">
              <a:effectLst/>
              <a:latin typeface="Cambria" panose="02040503050406030204" pitchFamily="18" charset="0"/>
            </a:endParaRPr>
          </a:p>
        </p:txBody>
      </p:sp>
      <p:sp>
        <p:nvSpPr>
          <p:cNvPr id="40" name="Text Box 38"/>
          <p:cNvSpPr txBox="1">
            <a:spLocks noChangeArrowheads="1"/>
          </p:cNvSpPr>
          <p:nvPr/>
        </p:nvSpPr>
        <p:spPr bwMode="auto">
          <a:xfrm>
            <a:off x="3420245" y="5136713"/>
            <a:ext cx="2808311" cy="307777"/>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9525">
                <a:solidFill>
                  <a:srgbClr val="CCFF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ru-RU" sz="1400" b="1" dirty="0" smtClean="0">
                <a:effectLst/>
                <a:latin typeface="Cambria" panose="02040503050406030204" pitchFamily="18" charset="0"/>
              </a:rPr>
              <a:t>Target item</a:t>
            </a:r>
            <a:endParaRPr lang="en-US" altLang="ru-RU" sz="1400" b="1" dirty="0">
              <a:effectLst/>
              <a:latin typeface="Cambria" panose="02040503050406030204" pitchFamily="18" charset="0"/>
            </a:endParaRPr>
          </a:p>
        </p:txBody>
      </p:sp>
      <p:sp>
        <p:nvSpPr>
          <p:cNvPr id="44" name="Text Box 44"/>
          <p:cNvSpPr txBox="1">
            <a:spLocks noChangeArrowheads="1"/>
          </p:cNvSpPr>
          <p:nvPr/>
        </p:nvSpPr>
        <p:spPr bwMode="auto">
          <a:xfrm>
            <a:off x="938783" y="5762004"/>
            <a:ext cx="7115175" cy="619324"/>
          </a:xfrm>
          <a:prstGeom prst="rect">
            <a:avLst/>
          </a:prstGeom>
          <a:solidFill>
            <a:srgbClr val="247632"/>
          </a:solidFill>
          <a:ln w="9525" algn="ctr">
            <a:solidFill>
              <a:srgbClr val="808080"/>
            </a:solidFill>
            <a:miter lim="800000"/>
            <a:headEnd/>
            <a:tailEnd/>
          </a:ln>
          <a:effectLst/>
          <a:extLst/>
        </p:spPr>
        <p:txBody>
          <a:bodyPr tIns="10800" rIns="72000" anchor="ctr"/>
          <a:lstStyle>
            <a:lvl1pPr>
              <a:defRPr>
                <a:solidFill>
                  <a:schemeClr val="tx1"/>
                </a:solidFill>
                <a:latin typeface="Arial" panose="020B0604020202020204" pitchFamily="34" charset="0"/>
              </a:defRPr>
            </a:lvl1pPr>
            <a:lvl2pPr marL="534988">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a:buClr>
                <a:srgbClr val="003366"/>
              </a:buClr>
              <a:buSzPct val="85000"/>
              <a:buFont typeface="Wingdings" panose="05000000000000000000" pitchFamily="2" charset="2"/>
              <a:buNone/>
            </a:pPr>
            <a:r>
              <a:rPr lang="en-US" altLang="ru-RU" sz="2000" b="1" dirty="0">
                <a:solidFill>
                  <a:srgbClr val="FFFFFF"/>
                </a:solidFill>
                <a:latin typeface="Cambria" panose="02040503050406030204" pitchFamily="18" charset="0"/>
              </a:rPr>
              <a:t>Classification of budget expenses</a:t>
            </a:r>
          </a:p>
        </p:txBody>
      </p:sp>
      <p:sp>
        <p:nvSpPr>
          <p:cNvPr id="52" name="AutoShape 57"/>
          <p:cNvSpPr>
            <a:spLocks/>
          </p:cNvSpPr>
          <p:nvPr/>
        </p:nvSpPr>
        <p:spPr bwMode="auto">
          <a:xfrm rot="5400000">
            <a:off x="2207944" y="4427311"/>
            <a:ext cx="140419" cy="1131307"/>
          </a:xfrm>
          <a:prstGeom prst="rightBrace">
            <a:avLst>
              <a:gd name="adj1" fmla="val 31053"/>
              <a:gd name="adj2" fmla="val 50000"/>
            </a:avLst>
          </a:prstGeom>
          <a:noFill/>
          <a:ln w="38100">
            <a:solidFill>
              <a:srgbClr val="24763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latin typeface="Cambria" panose="02040503050406030204" pitchFamily="18" charset="0"/>
            </a:endParaRPr>
          </a:p>
        </p:txBody>
      </p:sp>
      <p:sp>
        <p:nvSpPr>
          <p:cNvPr id="56" name="Text Box 35"/>
          <p:cNvSpPr txBox="1">
            <a:spLocks noChangeArrowheads="1"/>
          </p:cNvSpPr>
          <p:nvPr/>
        </p:nvSpPr>
        <p:spPr bwMode="auto">
          <a:xfrm>
            <a:off x="6868156" y="5148808"/>
            <a:ext cx="1371600" cy="304800"/>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9525">
                <a:solidFill>
                  <a:srgbClr val="CCFF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ru-RU" sz="1400" b="1" dirty="0" smtClean="0">
                <a:latin typeface="Cambria" panose="02040503050406030204" pitchFamily="18" charset="0"/>
              </a:rPr>
              <a:t>Type of expenses</a:t>
            </a:r>
            <a:endParaRPr lang="en-US" altLang="ru-RU" sz="1400" b="1" dirty="0">
              <a:latin typeface="Cambria" panose="02040503050406030204" pitchFamily="18" charset="0"/>
            </a:endParaRPr>
          </a:p>
        </p:txBody>
      </p:sp>
      <p:sp>
        <p:nvSpPr>
          <p:cNvPr id="70" name="Rectangle 42"/>
          <p:cNvSpPr>
            <a:spLocks noChangeArrowheads="1"/>
          </p:cNvSpPr>
          <p:nvPr/>
        </p:nvSpPr>
        <p:spPr bwMode="auto">
          <a:xfrm>
            <a:off x="683568" y="4494715"/>
            <a:ext cx="768179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mtClean="0"/>
              <a:t> </a:t>
            </a:r>
            <a:r>
              <a:rPr lang="en-US" altLang="ru-RU" sz="2000" b="1" dirty="0" smtClean="0">
                <a:effectLst>
                  <a:outerShdw blurRad="38100" dist="38100" dir="2700000" algn="tl">
                    <a:srgbClr val="000000"/>
                  </a:outerShdw>
                </a:effectLst>
              </a:rPr>
              <a:t>1</a:t>
            </a:r>
            <a:r>
              <a:rPr lang="en-US" smtClean="0"/>
              <a:t> </a:t>
            </a:r>
            <a:r>
              <a:rPr lang="en-US" altLang="ru-RU" sz="2000" b="1" dirty="0" smtClean="0">
                <a:effectLst>
                  <a:outerShdw blurRad="38100" dist="38100" dir="2700000" algn="tl">
                    <a:srgbClr val="000000"/>
                  </a:outerShdw>
                </a:effectLst>
              </a:rPr>
              <a:t>  2   3   4   5   6   7   8   9   10   11   12   13   14   15   16   17   18   19   20</a:t>
            </a:r>
            <a:endParaRPr lang="en-US" altLang="ru-RU" sz="2000" b="1" dirty="0">
              <a:effectLst>
                <a:outerShdw blurRad="38100" dist="38100" dir="2700000" algn="tl">
                  <a:srgbClr val="000000"/>
                </a:outerShdw>
              </a:effectLst>
            </a:endParaRPr>
          </a:p>
        </p:txBody>
      </p:sp>
      <p:sp>
        <p:nvSpPr>
          <p:cNvPr id="71" name="Text Box 31"/>
          <p:cNvSpPr txBox="1">
            <a:spLocks noChangeArrowheads="1"/>
          </p:cNvSpPr>
          <p:nvPr/>
        </p:nvSpPr>
        <p:spPr bwMode="auto">
          <a:xfrm>
            <a:off x="816916" y="5148808"/>
            <a:ext cx="707679" cy="307777"/>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9525">
                <a:solidFill>
                  <a:srgbClr val="CCFF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ru-RU" sz="1400" b="1" dirty="0" smtClean="0">
                <a:effectLst/>
                <a:latin typeface="Cambria" panose="02040503050406030204" pitchFamily="18" charset="0"/>
              </a:rPr>
              <a:t>Head </a:t>
            </a:r>
            <a:endParaRPr lang="en-US" altLang="ru-RU" sz="1400" b="1" dirty="0">
              <a:effectLst/>
              <a:latin typeface="Cambria" panose="02040503050406030204" pitchFamily="18" charset="0"/>
            </a:endParaRPr>
          </a:p>
        </p:txBody>
      </p:sp>
      <p:sp>
        <p:nvSpPr>
          <p:cNvPr id="77" name="AutoShape 57"/>
          <p:cNvSpPr>
            <a:spLocks/>
          </p:cNvSpPr>
          <p:nvPr/>
        </p:nvSpPr>
        <p:spPr bwMode="auto">
          <a:xfrm rot="5400000">
            <a:off x="4818259" y="3020310"/>
            <a:ext cx="147451" cy="3952340"/>
          </a:xfrm>
          <a:prstGeom prst="rightBrace">
            <a:avLst>
              <a:gd name="adj1" fmla="val 31053"/>
              <a:gd name="adj2" fmla="val 50000"/>
            </a:avLst>
          </a:prstGeom>
          <a:noFill/>
          <a:ln w="38100">
            <a:solidFill>
              <a:srgbClr val="24763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latin typeface="Cambria" panose="02040503050406030204" pitchFamily="18" charset="0"/>
            </a:endParaRPr>
          </a:p>
        </p:txBody>
      </p:sp>
      <p:sp>
        <p:nvSpPr>
          <p:cNvPr id="2" name="Стрелка вниз 1"/>
          <p:cNvSpPr/>
          <p:nvPr/>
        </p:nvSpPr>
        <p:spPr>
          <a:xfrm rot="10800000">
            <a:off x="1110277" y="1591724"/>
            <a:ext cx="108015" cy="2485346"/>
          </a:xfrm>
          <a:prstGeom prst="downArrow">
            <a:avLst/>
          </a:prstGeom>
          <a:gradFill>
            <a:gsLst>
              <a:gs pos="0">
                <a:srgbClr val="336600"/>
              </a:gs>
              <a:gs pos="100000">
                <a:srgbClr val="4AA05A"/>
              </a:gs>
            </a:gsLst>
          </a:gra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sp>
        <p:nvSpPr>
          <p:cNvPr id="41" name="Номер слайда 2"/>
          <p:cNvSpPr txBox="1">
            <a:spLocks/>
          </p:cNvSpPr>
          <p:nvPr/>
        </p:nvSpPr>
        <p:spPr>
          <a:xfrm>
            <a:off x="8545362" y="6307071"/>
            <a:ext cx="491133" cy="365125"/>
          </a:xfrm>
          <a:prstGeom prst="rect">
            <a:avLst/>
          </a:prstGeom>
        </p:spPr>
        <p:txBody>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457200">
              <a:defRPr/>
            </a:pPr>
            <a:fld id="{5F91366C-C707-45FC-9663-1DE7BB98C4B2}" type="slidenum">
              <a:rPr lang="ru-RU" smtClean="0">
                <a:solidFill>
                  <a:srgbClr val="DEAA46"/>
                </a:solidFill>
                <a:latin typeface="DINPro-Light"/>
              </a:rPr>
              <a:pPr algn="r" defTabSz="457200">
                <a:defRPr/>
              </a:pPr>
              <a:t>8</a:t>
            </a:fld>
            <a:endParaRPr lang="en-US" dirty="0">
              <a:solidFill>
                <a:srgbClr val="DEAA46"/>
              </a:solidFill>
              <a:latin typeface="DINPro-Light"/>
            </a:endParaRPr>
          </a:p>
        </p:txBody>
      </p:sp>
      <p:sp>
        <p:nvSpPr>
          <p:cNvPr id="42" name="AutoShape 57"/>
          <p:cNvSpPr>
            <a:spLocks/>
          </p:cNvSpPr>
          <p:nvPr/>
        </p:nvSpPr>
        <p:spPr bwMode="auto">
          <a:xfrm rot="5400000">
            <a:off x="1141053" y="4591586"/>
            <a:ext cx="154481" cy="802756"/>
          </a:xfrm>
          <a:prstGeom prst="rightBrace">
            <a:avLst>
              <a:gd name="adj1" fmla="val 31053"/>
              <a:gd name="adj2" fmla="val 50000"/>
            </a:avLst>
          </a:prstGeom>
          <a:noFill/>
          <a:ln w="38100">
            <a:solidFill>
              <a:srgbClr val="24763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latin typeface="Cambria" panose="02040503050406030204" pitchFamily="18" charset="0"/>
            </a:endParaRPr>
          </a:p>
        </p:txBody>
      </p:sp>
      <p:cxnSp>
        <p:nvCxnSpPr>
          <p:cNvPr id="4" name="Прямая со стрелкой 3"/>
          <p:cNvCxnSpPr/>
          <p:nvPr/>
        </p:nvCxnSpPr>
        <p:spPr>
          <a:xfrm>
            <a:off x="4860318" y="4293096"/>
            <a:ext cx="1920862" cy="0"/>
          </a:xfrm>
          <a:prstGeom prst="straightConnector1">
            <a:avLst/>
          </a:prstGeom>
          <a:ln>
            <a:solidFill>
              <a:srgbClr val="3E8A3A"/>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6" name="Прямая соединительная линия 5"/>
          <p:cNvCxnSpPr>
            <a:endCxn id="42" idx="2"/>
          </p:cNvCxnSpPr>
          <p:nvPr/>
        </p:nvCxnSpPr>
        <p:spPr>
          <a:xfrm>
            <a:off x="816916" y="4365104"/>
            <a:ext cx="0" cy="550620"/>
          </a:xfrm>
          <a:prstGeom prst="line">
            <a:avLst/>
          </a:prstGeom>
          <a:ln w="25400">
            <a:solidFill>
              <a:srgbClr val="3E8A3A"/>
            </a:solidFill>
          </a:ln>
        </p:spPr>
        <p:style>
          <a:lnRef idx="1">
            <a:schemeClr val="accent1"/>
          </a:lnRef>
          <a:fillRef idx="0">
            <a:schemeClr val="accent1"/>
          </a:fillRef>
          <a:effectRef idx="0">
            <a:schemeClr val="accent1"/>
          </a:effectRef>
          <a:fontRef idx="minor">
            <a:schemeClr val="tx1"/>
          </a:fontRef>
        </p:style>
      </p:cxnSp>
      <p:cxnSp>
        <p:nvCxnSpPr>
          <p:cNvPr id="47" name="Прямая соединительная линия 46"/>
          <p:cNvCxnSpPr/>
          <p:nvPr/>
        </p:nvCxnSpPr>
        <p:spPr>
          <a:xfrm>
            <a:off x="1619672" y="4365105"/>
            <a:ext cx="0" cy="550619"/>
          </a:xfrm>
          <a:prstGeom prst="line">
            <a:avLst/>
          </a:prstGeom>
          <a:ln w="25400">
            <a:solidFill>
              <a:srgbClr val="3E8A3A"/>
            </a:solidFill>
          </a:ln>
        </p:spPr>
        <p:style>
          <a:lnRef idx="1">
            <a:schemeClr val="accent1"/>
          </a:lnRef>
          <a:fillRef idx="0">
            <a:schemeClr val="accent1"/>
          </a:fillRef>
          <a:effectRef idx="0">
            <a:schemeClr val="accent1"/>
          </a:effectRef>
          <a:fontRef idx="minor">
            <a:schemeClr val="tx1"/>
          </a:fontRef>
        </p:style>
      </p:cxnSp>
      <p:cxnSp>
        <p:nvCxnSpPr>
          <p:cNvPr id="49" name="Прямая соединительная линия 48"/>
          <p:cNvCxnSpPr>
            <a:endCxn id="52" idx="2"/>
          </p:cNvCxnSpPr>
          <p:nvPr/>
        </p:nvCxnSpPr>
        <p:spPr>
          <a:xfrm flipH="1">
            <a:off x="1712500" y="4365104"/>
            <a:ext cx="4" cy="557651"/>
          </a:xfrm>
          <a:prstGeom prst="line">
            <a:avLst/>
          </a:prstGeom>
          <a:ln w="25400">
            <a:solidFill>
              <a:srgbClr val="3E8A3A"/>
            </a:solidFill>
          </a:ln>
        </p:spPr>
        <p:style>
          <a:lnRef idx="1">
            <a:schemeClr val="accent1"/>
          </a:lnRef>
          <a:fillRef idx="0">
            <a:schemeClr val="accent1"/>
          </a:fillRef>
          <a:effectRef idx="0">
            <a:schemeClr val="accent1"/>
          </a:effectRef>
          <a:fontRef idx="minor">
            <a:schemeClr val="tx1"/>
          </a:fontRef>
        </p:style>
      </p:cxnSp>
      <p:cxnSp>
        <p:nvCxnSpPr>
          <p:cNvPr id="50" name="Прямая соединительная линия 49"/>
          <p:cNvCxnSpPr/>
          <p:nvPr/>
        </p:nvCxnSpPr>
        <p:spPr>
          <a:xfrm>
            <a:off x="2843807" y="4372135"/>
            <a:ext cx="0" cy="557650"/>
          </a:xfrm>
          <a:prstGeom prst="line">
            <a:avLst/>
          </a:prstGeom>
          <a:ln w="25400">
            <a:solidFill>
              <a:srgbClr val="3E8A3A"/>
            </a:solidFill>
          </a:ln>
        </p:spPr>
        <p:style>
          <a:lnRef idx="1">
            <a:schemeClr val="accent1"/>
          </a:lnRef>
          <a:fillRef idx="0">
            <a:schemeClr val="accent1"/>
          </a:fillRef>
          <a:effectRef idx="0">
            <a:schemeClr val="accent1"/>
          </a:effectRef>
          <a:fontRef idx="minor">
            <a:schemeClr val="tx1"/>
          </a:fontRef>
        </p:style>
      </p:cxnSp>
      <p:cxnSp>
        <p:nvCxnSpPr>
          <p:cNvPr id="51" name="Прямая соединительная линия 50"/>
          <p:cNvCxnSpPr/>
          <p:nvPr/>
        </p:nvCxnSpPr>
        <p:spPr>
          <a:xfrm>
            <a:off x="2915816" y="4372135"/>
            <a:ext cx="0" cy="557650"/>
          </a:xfrm>
          <a:prstGeom prst="line">
            <a:avLst/>
          </a:prstGeom>
          <a:ln w="25400">
            <a:solidFill>
              <a:srgbClr val="3E8A3A"/>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867484" y="4005064"/>
            <a:ext cx="752188" cy="369332"/>
          </a:xfrm>
          <a:prstGeom prst="rect">
            <a:avLst/>
          </a:prstGeom>
          <a:noFill/>
        </p:spPr>
        <p:txBody>
          <a:bodyPr wrap="square" rtlCol="0">
            <a:spAutoFit/>
          </a:bodyPr>
          <a:lstStyle/>
          <a:p>
            <a:r>
              <a:rPr lang="en-US" dirty="0" smtClean="0">
                <a:latin typeface="Times New Roman" panose="02020603050405020304" pitchFamily="18" charset="0"/>
              </a:rPr>
              <a:t>Who?</a:t>
            </a:r>
            <a:endParaRPr lang="en-US" dirty="0">
              <a:latin typeface="Times New Roman" panose="02020603050405020304" pitchFamily="18" charset="0"/>
              <a:cs typeface="Times New Roman" panose="02020603050405020304" pitchFamily="18" charset="0"/>
            </a:endParaRPr>
          </a:p>
        </p:txBody>
      </p:sp>
      <p:sp>
        <p:nvSpPr>
          <p:cNvPr id="14" name="TextBox 13"/>
          <p:cNvSpPr txBox="1"/>
          <p:nvPr/>
        </p:nvSpPr>
        <p:spPr>
          <a:xfrm>
            <a:off x="1011500" y="1210724"/>
            <a:ext cx="5576724" cy="369332"/>
          </a:xfrm>
          <a:prstGeom prst="rect">
            <a:avLst/>
          </a:prstGeom>
          <a:noFill/>
        </p:spPr>
        <p:txBody>
          <a:bodyPr wrap="square" rtlCol="0">
            <a:spAutoFit/>
          </a:bodyPr>
          <a:lstStyle/>
          <a:p>
            <a:r>
              <a:rPr lang="en-US" dirty="0" smtClean="0">
                <a:latin typeface="Times New Roman" panose="02020603050405020304" pitchFamily="18" charset="0"/>
              </a:rPr>
              <a:t>092 - Ministry of Finance of the Russian Federation </a:t>
            </a:r>
            <a:endParaRPr lang="en-US" dirty="0">
              <a:latin typeface="Times New Roman" panose="02020603050405020304" pitchFamily="18" charset="0"/>
              <a:cs typeface="Times New Roman" panose="02020603050405020304" pitchFamily="18" charset="0"/>
            </a:endParaRPr>
          </a:p>
        </p:txBody>
      </p:sp>
      <p:cxnSp>
        <p:nvCxnSpPr>
          <p:cNvPr id="62" name="Прямая соединительная линия 61"/>
          <p:cNvCxnSpPr/>
          <p:nvPr/>
        </p:nvCxnSpPr>
        <p:spPr>
          <a:xfrm flipV="1">
            <a:off x="903569" y="4293096"/>
            <a:ext cx="568318" cy="7031"/>
          </a:xfrm>
          <a:prstGeom prst="line">
            <a:avLst/>
          </a:prstGeom>
          <a:ln w="19050">
            <a:solidFill>
              <a:schemeClr val="accent3">
                <a:lumMod val="75000"/>
              </a:schemeClr>
            </a:solidFill>
          </a:ln>
        </p:spPr>
        <p:style>
          <a:lnRef idx="1">
            <a:schemeClr val="accent3"/>
          </a:lnRef>
          <a:fillRef idx="0">
            <a:schemeClr val="accent3"/>
          </a:fillRef>
          <a:effectRef idx="0">
            <a:schemeClr val="accent3"/>
          </a:effectRef>
          <a:fontRef idx="minor">
            <a:schemeClr val="tx1"/>
          </a:fontRef>
        </p:style>
      </p:cxnSp>
      <p:cxnSp>
        <p:nvCxnSpPr>
          <p:cNvPr id="63" name="Прямая соединительная линия 62"/>
          <p:cNvCxnSpPr/>
          <p:nvPr/>
        </p:nvCxnSpPr>
        <p:spPr>
          <a:xfrm>
            <a:off x="1140964" y="1570764"/>
            <a:ext cx="5303244" cy="11028"/>
          </a:xfrm>
          <a:prstGeom prst="line">
            <a:avLst/>
          </a:prstGeom>
          <a:ln w="19050">
            <a:solidFill>
              <a:schemeClr val="accent3">
                <a:lumMod val="75000"/>
              </a:schemeClr>
            </a:solidFill>
          </a:ln>
        </p:spPr>
        <p:style>
          <a:lnRef idx="1">
            <a:schemeClr val="accent3"/>
          </a:lnRef>
          <a:fillRef idx="0">
            <a:schemeClr val="accent3"/>
          </a:fillRef>
          <a:effectRef idx="0">
            <a:schemeClr val="accent3"/>
          </a:effectRef>
          <a:fontRef idx="minor">
            <a:schemeClr val="tx1"/>
          </a:fontRef>
        </p:style>
      </p:cxnSp>
      <p:cxnSp>
        <p:nvCxnSpPr>
          <p:cNvPr id="65" name="Прямая соединительная линия 64"/>
          <p:cNvCxnSpPr/>
          <p:nvPr/>
        </p:nvCxnSpPr>
        <p:spPr>
          <a:xfrm>
            <a:off x="1763688" y="4293096"/>
            <a:ext cx="356167" cy="1"/>
          </a:xfrm>
          <a:prstGeom prst="line">
            <a:avLst/>
          </a:prstGeom>
          <a:ln w="19050">
            <a:solidFill>
              <a:schemeClr val="accent3">
                <a:lumMod val="75000"/>
              </a:schemeClr>
            </a:solidFill>
          </a:ln>
        </p:spPr>
        <p:style>
          <a:lnRef idx="1">
            <a:schemeClr val="accent3"/>
          </a:lnRef>
          <a:fillRef idx="0">
            <a:schemeClr val="accent3"/>
          </a:fillRef>
          <a:effectRef idx="0">
            <a:schemeClr val="accent3"/>
          </a:effectRef>
          <a:fontRef idx="minor">
            <a:schemeClr val="tx1"/>
          </a:fontRef>
        </p:style>
      </p:cxnSp>
      <p:sp>
        <p:nvSpPr>
          <p:cNvPr id="66" name="TextBox 65"/>
          <p:cNvSpPr txBox="1"/>
          <p:nvPr/>
        </p:nvSpPr>
        <p:spPr>
          <a:xfrm>
            <a:off x="1712500" y="4005064"/>
            <a:ext cx="486043" cy="369332"/>
          </a:xfrm>
          <a:prstGeom prst="rect">
            <a:avLst/>
          </a:prstGeom>
          <a:noFill/>
        </p:spPr>
        <p:txBody>
          <a:bodyPr wrap="square" rtlCol="0">
            <a:spAutoFit/>
          </a:bodyPr>
          <a:lstStyle/>
          <a:p>
            <a:r>
              <a:rPr lang="en-US" dirty="0" smtClean="0">
                <a:latin typeface="Times New Roman" panose="02020603050405020304" pitchFamily="18" charset="0"/>
              </a:rPr>
              <a:t>01</a:t>
            </a:r>
          </a:p>
        </p:txBody>
      </p:sp>
      <p:sp>
        <p:nvSpPr>
          <p:cNvPr id="67" name="Стрелка вниз 66"/>
          <p:cNvSpPr/>
          <p:nvPr/>
        </p:nvSpPr>
        <p:spPr>
          <a:xfrm rot="10800000">
            <a:off x="1847507" y="1961056"/>
            <a:ext cx="108014" cy="2116013"/>
          </a:xfrm>
          <a:prstGeom prst="downArrow">
            <a:avLst/>
          </a:prstGeom>
          <a:gradFill>
            <a:gsLst>
              <a:gs pos="0">
                <a:srgbClr val="336600"/>
              </a:gs>
              <a:gs pos="100000">
                <a:srgbClr val="4AA05A"/>
              </a:gs>
            </a:gsLst>
          </a:gra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sp>
        <p:nvSpPr>
          <p:cNvPr id="68" name="TextBox 67"/>
          <p:cNvSpPr txBox="1"/>
          <p:nvPr/>
        </p:nvSpPr>
        <p:spPr>
          <a:xfrm>
            <a:off x="1764452" y="1591724"/>
            <a:ext cx="3240646" cy="369332"/>
          </a:xfrm>
          <a:prstGeom prst="rect">
            <a:avLst/>
          </a:prstGeom>
          <a:noFill/>
        </p:spPr>
        <p:txBody>
          <a:bodyPr wrap="square" rtlCol="0">
            <a:spAutoFit/>
          </a:bodyPr>
          <a:lstStyle/>
          <a:p>
            <a:r>
              <a:rPr lang="en-US" dirty="0" smtClean="0">
                <a:latin typeface="Times New Roman" panose="02020603050405020304" pitchFamily="18" charset="0"/>
              </a:rPr>
              <a:t>Public administration</a:t>
            </a:r>
            <a:endParaRPr lang="en-US" dirty="0">
              <a:latin typeface="Times New Roman" panose="02020603050405020304" pitchFamily="18" charset="0"/>
              <a:cs typeface="Times New Roman" panose="02020603050405020304" pitchFamily="18" charset="0"/>
            </a:endParaRPr>
          </a:p>
        </p:txBody>
      </p:sp>
      <p:cxnSp>
        <p:nvCxnSpPr>
          <p:cNvPr id="81" name="Прямая соединительная линия 80"/>
          <p:cNvCxnSpPr/>
          <p:nvPr/>
        </p:nvCxnSpPr>
        <p:spPr>
          <a:xfrm>
            <a:off x="1844748" y="1915602"/>
            <a:ext cx="2979652" cy="11028"/>
          </a:xfrm>
          <a:prstGeom prst="line">
            <a:avLst/>
          </a:prstGeom>
          <a:ln w="19050">
            <a:solidFill>
              <a:schemeClr val="accent3">
                <a:lumMod val="75000"/>
              </a:schemeClr>
            </a:solidFill>
          </a:ln>
        </p:spPr>
        <p:style>
          <a:lnRef idx="1">
            <a:schemeClr val="accent3"/>
          </a:lnRef>
          <a:fillRef idx="0">
            <a:schemeClr val="accent3"/>
          </a:fillRef>
          <a:effectRef idx="0">
            <a:schemeClr val="accent3"/>
          </a:effectRef>
          <a:fontRef idx="minor">
            <a:schemeClr val="tx1"/>
          </a:fontRef>
        </p:style>
      </p:cxnSp>
      <p:cxnSp>
        <p:nvCxnSpPr>
          <p:cNvPr id="82" name="Прямая соединительная линия 81"/>
          <p:cNvCxnSpPr/>
          <p:nvPr/>
        </p:nvCxnSpPr>
        <p:spPr>
          <a:xfrm flipV="1">
            <a:off x="2946610" y="4291338"/>
            <a:ext cx="432048" cy="3517"/>
          </a:xfrm>
          <a:prstGeom prst="line">
            <a:avLst/>
          </a:prstGeom>
          <a:ln w="19050">
            <a:solidFill>
              <a:schemeClr val="accent3">
                <a:lumMod val="75000"/>
              </a:schemeClr>
            </a:solidFill>
          </a:ln>
        </p:spPr>
        <p:style>
          <a:lnRef idx="1">
            <a:schemeClr val="accent3"/>
          </a:lnRef>
          <a:fillRef idx="0">
            <a:schemeClr val="accent3"/>
          </a:fillRef>
          <a:effectRef idx="0">
            <a:schemeClr val="accent3"/>
          </a:effectRef>
          <a:fontRef idx="minor">
            <a:schemeClr val="tx1"/>
          </a:fontRef>
        </p:style>
      </p:cxnSp>
      <p:sp>
        <p:nvSpPr>
          <p:cNvPr id="83" name="Стрелка вниз 82"/>
          <p:cNvSpPr/>
          <p:nvPr/>
        </p:nvSpPr>
        <p:spPr>
          <a:xfrm rot="10800000">
            <a:off x="3090768" y="2348880"/>
            <a:ext cx="108014" cy="1872208"/>
          </a:xfrm>
          <a:prstGeom prst="downArrow">
            <a:avLst/>
          </a:prstGeom>
          <a:gradFill>
            <a:gsLst>
              <a:gs pos="0">
                <a:srgbClr val="336600"/>
              </a:gs>
              <a:gs pos="100000">
                <a:srgbClr val="4AA05A"/>
              </a:gs>
            </a:gsLst>
          </a:gra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sp>
        <p:nvSpPr>
          <p:cNvPr id="84" name="TextBox 83"/>
          <p:cNvSpPr txBox="1"/>
          <p:nvPr/>
        </p:nvSpPr>
        <p:spPr>
          <a:xfrm>
            <a:off x="2987824" y="1970504"/>
            <a:ext cx="3024336" cy="369332"/>
          </a:xfrm>
          <a:prstGeom prst="rect">
            <a:avLst/>
          </a:prstGeom>
          <a:noFill/>
        </p:spPr>
        <p:txBody>
          <a:bodyPr wrap="square" rtlCol="0">
            <a:spAutoFit/>
          </a:bodyPr>
          <a:lstStyle/>
          <a:p>
            <a:r>
              <a:rPr lang="en-US" dirty="0" smtClean="0">
                <a:latin typeface="Times New Roman" panose="02020603050405020304" pitchFamily="18" charset="0"/>
              </a:rPr>
              <a:t>State program </a:t>
            </a:r>
            <a:endParaRPr lang="en-US" dirty="0">
              <a:latin typeface="Times New Roman" panose="02020603050405020304" pitchFamily="18" charset="0"/>
              <a:cs typeface="Times New Roman" panose="02020603050405020304" pitchFamily="18" charset="0"/>
            </a:endParaRPr>
          </a:p>
        </p:txBody>
      </p:sp>
      <p:cxnSp>
        <p:nvCxnSpPr>
          <p:cNvPr id="85" name="Прямая соединительная линия 84"/>
          <p:cNvCxnSpPr/>
          <p:nvPr/>
        </p:nvCxnSpPr>
        <p:spPr>
          <a:xfrm>
            <a:off x="3090767" y="2328808"/>
            <a:ext cx="2729982" cy="0"/>
          </a:xfrm>
          <a:prstGeom prst="line">
            <a:avLst/>
          </a:prstGeom>
          <a:ln w="19050">
            <a:solidFill>
              <a:schemeClr val="accent3">
                <a:lumMod val="75000"/>
              </a:schemeClr>
            </a:solidFill>
          </a:ln>
        </p:spPr>
        <p:style>
          <a:lnRef idx="1">
            <a:schemeClr val="accent3"/>
          </a:lnRef>
          <a:fillRef idx="0">
            <a:schemeClr val="accent3"/>
          </a:fillRef>
          <a:effectRef idx="0">
            <a:schemeClr val="accent3"/>
          </a:effectRef>
          <a:fontRef idx="minor">
            <a:schemeClr val="tx1"/>
          </a:fontRef>
        </p:style>
      </p:cxnSp>
      <p:cxnSp>
        <p:nvCxnSpPr>
          <p:cNvPr id="86" name="Прямая соединительная линия 85"/>
          <p:cNvCxnSpPr/>
          <p:nvPr/>
        </p:nvCxnSpPr>
        <p:spPr>
          <a:xfrm flipV="1">
            <a:off x="3491880" y="4287821"/>
            <a:ext cx="360040" cy="3518"/>
          </a:xfrm>
          <a:prstGeom prst="line">
            <a:avLst/>
          </a:prstGeom>
          <a:ln w="19050">
            <a:solidFill>
              <a:schemeClr val="accent3">
                <a:lumMod val="75000"/>
              </a:schemeClr>
            </a:solidFill>
          </a:ln>
        </p:spPr>
        <p:style>
          <a:lnRef idx="1">
            <a:schemeClr val="accent3"/>
          </a:lnRef>
          <a:fillRef idx="0">
            <a:schemeClr val="accent3"/>
          </a:fillRef>
          <a:effectRef idx="0">
            <a:schemeClr val="accent3"/>
          </a:effectRef>
          <a:fontRef idx="minor">
            <a:schemeClr val="tx1"/>
          </a:fontRef>
        </p:style>
      </p:cxnSp>
      <p:sp>
        <p:nvSpPr>
          <p:cNvPr id="88" name="Стрелка вниз 87"/>
          <p:cNvSpPr/>
          <p:nvPr/>
        </p:nvSpPr>
        <p:spPr>
          <a:xfrm rot="10800000">
            <a:off x="3617893" y="2924944"/>
            <a:ext cx="108014" cy="1304776"/>
          </a:xfrm>
          <a:prstGeom prst="downArrow">
            <a:avLst/>
          </a:prstGeom>
          <a:gradFill>
            <a:gsLst>
              <a:gs pos="0">
                <a:srgbClr val="336600"/>
              </a:gs>
              <a:gs pos="100000">
                <a:srgbClr val="4AA05A"/>
              </a:gs>
            </a:gsLst>
          </a:gra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sp>
        <p:nvSpPr>
          <p:cNvPr id="89" name="TextBox 88"/>
          <p:cNvSpPr txBox="1"/>
          <p:nvPr/>
        </p:nvSpPr>
        <p:spPr>
          <a:xfrm>
            <a:off x="3491880" y="2540030"/>
            <a:ext cx="1800200" cy="369332"/>
          </a:xfrm>
          <a:prstGeom prst="rect">
            <a:avLst/>
          </a:prstGeom>
          <a:noFill/>
        </p:spPr>
        <p:txBody>
          <a:bodyPr wrap="square" rtlCol="0">
            <a:spAutoFit/>
          </a:bodyPr>
          <a:lstStyle/>
          <a:p>
            <a:r>
              <a:rPr lang="en-US" dirty="0" smtClean="0">
                <a:latin typeface="Times New Roman" panose="02020603050405020304" pitchFamily="18" charset="0"/>
              </a:rPr>
              <a:t>Subprogram</a:t>
            </a:r>
          </a:p>
        </p:txBody>
      </p:sp>
      <p:cxnSp>
        <p:nvCxnSpPr>
          <p:cNvPr id="90" name="Прямая соединительная линия 89"/>
          <p:cNvCxnSpPr/>
          <p:nvPr/>
        </p:nvCxnSpPr>
        <p:spPr>
          <a:xfrm>
            <a:off x="3563888" y="2852936"/>
            <a:ext cx="1512168" cy="0"/>
          </a:xfrm>
          <a:prstGeom prst="line">
            <a:avLst/>
          </a:prstGeom>
          <a:ln w="19050">
            <a:solidFill>
              <a:schemeClr val="accent3">
                <a:lumMod val="75000"/>
              </a:schemeClr>
            </a:solidFill>
          </a:ln>
        </p:spPr>
        <p:style>
          <a:lnRef idx="1">
            <a:schemeClr val="accent3"/>
          </a:lnRef>
          <a:fillRef idx="0">
            <a:schemeClr val="accent3"/>
          </a:fillRef>
          <a:effectRef idx="0">
            <a:schemeClr val="accent3"/>
          </a:effectRef>
          <a:fontRef idx="minor">
            <a:schemeClr val="tx1"/>
          </a:fontRef>
        </p:style>
      </p:cxnSp>
      <p:sp>
        <p:nvSpPr>
          <p:cNvPr id="91" name="Стрелка вниз 90"/>
          <p:cNvSpPr/>
          <p:nvPr/>
        </p:nvSpPr>
        <p:spPr>
          <a:xfrm rot="10800000">
            <a:off x="4265964" y="3284983"/>
            <a:ext cx="126015" cy="878805"/>
          </a:xfrm>
          <a:prstGeom prst="downArrow">
            <a:avLst/>
          </a:prstGeom>
          <a:gradFill>
            <a:gsLst>
              <a:gs pos="0">
                <a:srgbClr val="336600"/>
              </a:gs>
              <a:gs pos="100000">
                <a:srgbClr val="4AA05A"/>
              </a:gs>
            </a:gsLst>
          </a:gra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cxnSp>
        <p:nvCxnSpPr>
          <p:cNvPr id="92" name="Прямая соединительная линия 91"/>
          <p:cNvCxnSpPr/>
          <p:nvPr/>
        </p:nvCxnSpPr>
        <p:spPr>
          <a:xfrm>
            <a:off x="3979817" y="4289905"/>
            <a:ext cx="680307" cy="0"/>
          </a:xfrm>
          <a:prstGeom prst="line">
            <a:avLst/>
          </a:prstGeom>
          <a:ln w="19050">
            <a:solidFill>
              <a:schemeClr val="accent3">
                <a:lumMod val="75000"/>
              </a:schemeClr>
            </a:solidFill>
          </a:ln>
        </p:spPr>
        <p:style>
          <a:lnRef idx="1">
            <a:schemeClr val="accent3"/>
          </a:lnRef>
          <a:fillRef idx="0">
            <a:schemeClr val="accent3"/>
          </a:fillRef>
          <a:effectRef idx="0">
            <a:schemeClr val="accent3"/>
          </a:effectRef>
          <a:fontRef idx="minor">
            <a:schemeClr val="tx1"/>
          </a:fontRef>
        </p:style>
      </p:cxnSp>
      <p:sp>
        <p:nvSpPr>
          <p:cNvPr id="53" name="Прямоугольник 52"/>
          <p:cNvSpPr/>
          <p:nvPr/>
        </p:nvSpPr>
        <p:spPr>
          <a:xfrm>
            <a:off x="4048744" y="2896742"/>
            <a:ext cx="2395464" cy="369332"/>
          </a:xfrm>
          <a:prstGeom prst="rect">
            <a:avLst/>
          </a:prstGeom>
        </p:spPr>
        <p:txBody>
          <a:bodyPr wrap="none">
            <a:spAutoFit/>
          </a:bodyPr>
          <a:lstStyle/>
          <a:p>
            <a:r>
              <a:rPr lang="en-US" dirty="0" smtClean="0">
                <a:latin typeface="Times New Roman" panose="02020603050405020304" pitchFamily="18" charset="0"/>
              </a:rPr>
              <a:t>National project</a:t>
            </a:r>
            <a:endParaRPr lang="en-US" dirty="0"/>
          </a:p>
        </p:txBody>
      </p:sp>
      <p:cxnSp>
        <p:nvCxnSpPr>
          <p:cNvPr id="93" name="Прямая соединительная линия 92"/>
          <p:cNvCxnSpPr/>
          <p:nvPr/>
        </p:nvCxnSpPr>
        <p:spPr>
          <a:xfrm>
            <a:off x="4104234" y="3212976"/>
            <a:ext cx="2267966" cy="0"/>
          </a:xfrm>
          <a:prstGeom prst="line">
            <a:avLst/>
          </a:prstGeom>
          <a:ln w="19050">
            <a:solidFill>
              <a:schemeClr val="accent3">
                <a:lumMod val="75000"/>
              </a:schemeClr>
            </a:solidFill>
          </a:ln>
        </p:spPr>
        <p:style>
          <a:lnRef idx="1">
            <a:schemeClr val="accent3"/>
          </a:lnRef>
          <a:fillRef idx="0">
            <a:schemeClr val="accent3"/>
          </a:fillRef>
          <a:effectRef idx="0">
            <a:schemeClr val="accent3"/>
          </a:effectRef>
          <a:fontRef idx="minor">
            <a:schemeClr val="tx1"/>
          </a:fontRef>
        </p:style>
      </p:cxnSp>
      <p:cxnSp>
        <p:nvCxnSpPr>
          <p:cNvPr id="94" name="Прямая соединительная линия 93"/>
          <p:cNvCxnSpPr/>
          <p:nvPr/>
        </p:nvCxnSpPr>
        <p:spPr>
          <a:xfrm>
            <a:off x="3419872" y="4356767"/>
            <a:ext cx="0" cy="557650"/>
          </a:xfrm>
          <a:prstGeom prst="line">
            <a:avLst/>
          </a:prstGeom>
          <a:ln w="25400">
            <a:solidFill>
              <a:srgbClr val="3E8A3A"/>
            </a:solidFill>
          </a:ln>
        </p:spPr>
        <p:style>
          <a:lnRef idx="1">
            <a:schemeClr val="accent1"/>
          </a:lnRef>
          <a:fillRef idx="0">
            <a:schemeClr val="accent1"/>
          </a:fillRef>
          <a:effectRef idx="0">
            <a:schemeClr val="accent1"/>
          </a:effectRef>
          <a:fontRef idx="minor">
            <a:schemeClr val="tx1"/>
          </a:fontRef>
        </p:style>
      </p:cxnSp>
      <p:cxnSp>
        <p:nvCxnSpPr>
          <p:cNvPr id="96" name="Прямая соединительная линия 95"/>
          <p:cNvCxnSpPr/>
          <p:nvPr/>
        </p:nvCxnSpPr>
        <p:spPr>
          <a:xfrm>
            <a:off x="3853359" y="4356767"/>
            <a:ext cx="0" cy="557650"/>
          </a:xfrm>
          <a:prstGeom prst="line">
            <a:avLst/>
          </a:prstGeom>
          <a:ln w="25400">
            <a:solidFill>
              <a:srgbClr val="3E8A3A"/>
            </a:solidFill>
          </a:ln>
        </p:spPr>
        <p:style>
          <a:lnRef idx="1">
            <a:schemeClr val="accent1"/>
          </a:lnRef>
          <a:fillRef idx="0">
            <a:schemeClr val="accent1"/>
          </a:fillRef>
          <a:effectRef idx="0">
            <a:schemeClr val="accent1"/>
          </a:effectRef>
          <a:fontRef idx="minor">
            <a:schemeClr val="tx1"/>
          </a:fontRef>
        </p:style>
      </p:cxnSp>
      <p:cxnSp>
        <p:nvCxnSpPr>
          <p:cNvPr id="97" name="Прямая соединительная линия 96"/>
          <p:cNvCxnSpPr/>
          <p:nvPr/>
        </p:nvCxnSpPr>
        <p:spPr>
          <a:xfrm>
            <a:off x="4716016" y="4356767"/>
            <a:ext cx="0" cy="557650"/>
          </a:xfrm>
          <a:prstGeom prst="line">
            <a:avLst/>
          </a:prstGeom>
          <a:ln w="25400">
            <a:solidFill>
              <a:srgbClr val="3E8A3A"/>
            </a:solidFill>
          </a:ln>
        </p:spPr>
        <p:style>
          <a:lnRef idx="1">
            <a:schemeClr val="accent1"/>
          </a:lnRef>
          <a:fillRef idx="0">
            <a:schemeClr val="accent1"/>
          </a:fillRef>
          <a:effectRef idx="0">
            <a:schemeClr val="accent1"/>
          </a:effectRef>
          <a:fontRef idx="minor">
            <a:schemeClr val="tx1"/>
          </a:fontRef>
        </p:style>
      </p:cxnSp>
      <p:cxnSp>
        <p:nvCxnSpPr>
          <p:cNvPr id="98" name="Прямая соединительная линия 97"/>
          <p:cNvCxnSpPr/>
          <p:nvPr/>
        </p:nvCxnSpPr>
        <p:spPr>
          <a:xfrm>
            <a:off x="6871728" y="4356767"/>
            <a:ext cx="0" cy="557650"/>
          </a:xfrm>
          <a:prstGeom prst="line">
            <a:avLst/>
          </a:prstGeom>
          <a:ln w="25400">
            <a:solidFill>
              <a:srgbClr val="3E8A3A"/>
            </a:solidFill>
          </a:ln>
        </p:spPr>
        <p:style>
          <a:lnRef idx="1">
            <a:schemeClr val="accent1"/>
          </a:lnRef>
          <a:fillRef idx="0">
            <a:schemeClr val="accent1"/>
          </a:fillRef>
          <a:effectRef idx="0">
            <a:schemeClr val="accent1"/>
          </a:effectRef>
          <a:fontRef idx="minor">
            <a:schemeClr val="tx1"/>
          </a:fontRef>
        </p:style>
      </p:cxnSp>
      <p:sp>
        <p:nvSpPr>
          <p:cNvPr id="99" name="AutoShape 57"/>
          <p:cNvSpPr>
            <a:spLocks/>
          </p:cNvSpPr>
          <p:nvPr/>
        </p:nvSpPr>
        <p:spPr bwMode="auto">
          <a:xfrm rot="5400000">
            <a:off x="7510005" y="4366926"/>
            <a:ext cx="141539" cy="1265024"/>
          </a:xfrm>
          <a:prstGeom prst="rightBrace">
            <a:avLst>
              <a:gd name="adj1" fmla="val 31053"/>
              <a:gd name="adj2" fmla="val 50000"/>
            </a:avLst>
          </a:prstGeom>
          <a:noFill/>
          <a:ln w="38100">
            <a:solidFill>
              <a:srgbClr val="24763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latin typeface="Cambria" panose="02040503050406030204" pitchFamily="18" charset="0"/>
            </a:endParaRPr>
          </a:p>
        </p:txBody>
      </p:sp>
      <p:cxnSp>
        <p:nvCxnSpPr>
          <p:cNvPr id="100" name="Прямая соединительная линия 99"/>
          <p:cNvCxnSpPr/>
          <p:nvPr/>
        </p:nvCxnSpPr>
        <p:spPr>
          <a:xfrm>
            <a:off x="8213288" y="4356767"/>
            <a:ext cx="0" cy="557650"/>
          </a:xfrm>
          <a:prstGeom prst="line">
            <a:avLst/>
          </a:prstGeom>
          <a:ln w="25400">
            <a:solidFill>
              <a:srgbClr val="3E8A3A"/>
            </a:solidFill>
          </a:ln>
        </p:spPr>
        <p:style>
          <a:lnRef idx="1">
            <a:schemeClr val="accent1"/>
          </a:lnRef>
          <a:fillRef idx="0">
            <a:schemeClr val="accent1"/>
          </a:fillRef>
          <a:effectRef idx="0">
            <a:schemeClr val="accent1"/>
          </a:effectRef>
          <a:fontRef idx="minor">
            <a:schemeClr val="tx1"/>
          </a:fontRef>
        </p:style>
      </p:cxnSp>
      <p:sp>
        <p:nvSpPr>
          <p:cNvPr id="103" name="TextBox 102"/>
          <p:cNvSpPr txBox="1"/>
          <p:nvPr/>
        </p:nvSpPr>
        <p:spPr>
          <a:xfrm>
            <a:off x="4963992" y="3892403"/>
            <a:ext cx="1768248" cy="369332"/>
          </a:xfrm>
          <a:prstGeom prst="rect">
            <a:avLst/>
          </a:prstGeom>
          <a:noFill/>
        </p:spPr>
        <p:txBody>
          <a:bodyPr wrap="square" rtlCol="0">
            <a:spAutoFit/>
          </a:bodyPr>
          <a:lstStyle/>
          <a:p>
            <a:r>
              <a:rPr lang="en-US" dirty="0" smtClean="0">
                <a:latin typeface="Times New Roman" panose="02020603050405020304" pitchFamily="18" charset="0"/>
              </a:rPr>
              <a:t>For what purpose? </a:t>
            </a:r>
            <a:endParaRPr lang="en-US" dirty="0">
              <a:latin typeface="Times New Roman" panose="02020603050405020304" pitchFamily="18" charset="0"/>
              <a:cs typeface="Times New Roman" panose="02020603050405020304" pitchFamily="18" charset="0"/>
            </a:endParaRPr>
          </a:p>
        </p:txBody>
      </p:sp>
      <p:sp>
        <p:nvSpPr>
          <p:cNvPr id="104" name="TextBox 103"/>
          <p:cNvSpPr txBox="1"/>
          <p:nvPr/>
        </p:nvSpPr>
        <p:spPr>
          <a:xfrm>
            <a:off x="6881822" y="1702256"/>
            <a:ext cx="1357934" cy="2446824"/>
          </a:xfrm>
          <a:prstGeom prst="rect">
            <a:avLst/>
          </a:prstGeom>
          <a:solidFill>
            <a:schemeClr val="accent3">
              <a:lumMod val="20000"/>
              <a:lumOff val="80000"/>
            </a:schemeClr>
          </a:solidFill>
        </p:spPr>
        <p:txBody>
          <a:bodyPr wrap="square" rtlCol="0">
            <a:spAutoFit/>
          </a:bodyPr>
          <a:lstStyle/>
          <a:p>
            <a:r>
              <a:rPr lang="en-US" sz="1700" dirty="0" smtClean="0">
                <a:latin typeface="Times New Roman" panose="02020603050405020304" pitchFamily="18" charset="0"/>
              </a:rPr>
              <a:t>410 - Budget Investments</a:t>
            </a:r>
          </a:p>
          <a:p>
            <a:endParaRPr lang="en-US" sz="1700" dirty="0">
              <a:latin typeface="Times New Roman" panose="02020603050405020304" pitchFamily="18" charset="0"/>
              <a:cs typeface="Times New Roman" panose="02020603050405020304" pitchFamily="18" charset="0"/>
            </a:endParaRPr>
          </a:p>
          <a:p>
            <a:r>
              <a:rPr lang="en-US" sz="1700" dirty="0" smtClean="0">
                <a:latin typeface="Times New Roman" panose="02020603050405020304" pitchFamily="18" charset="0"/>
              </a:rPr>
              <a:t>240 - Procurement of other goods, works and services</a:t>
            </a:r>
          </a:p>
        </p:txBody>
      </p:sp>
      <p:cxnSp>
        <p:nvCxnSpPr>
          <p:cNvPr id="105" name="Прямая соединительная линия 104"/>
          <p:cNvCxnSpPr/>
          <p:nvPr/>
        </p:nvCxnSpPr>
        <p:spPr>
          <a:xfrm>
            <a:off x="6948264" y="4296611"/>
            <a:ext cx="1105694" cy="3516"/>
          </a:xfrm>
          <a:prstGeom prst="line">
            <a:avLst/>
          </a:prstGeom>
          <a:ln w="19050">
            <a:solidFill>
              <a:schemeClr val="accent3">
                <a:lumMod val="75000"/>
              </a:schemeClr>
            </a:solidFill>
          </a:ln>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14181362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1"/>
          <p:cNvSpPr txBox="1">
            <a:spLocks/>
          </p:cNvSpPr>
          <p:nvPr/>
        </p:nvSpPr>
        <p:spPr>
          <a:xfrm>
            <a:off x="179512" y="188640"/>
            <a:ext cx="8925245" cy="1656184"/>
          </a:xfrm>
          <a:prstGeom prst="rect">
            <a:avLst/>
          </a:prstGeom>
        </p:spPr>
        <p:txBody>
          <a:bodyPr anchor="ctr"/>
          <a:lstStyle>
            <a:lvl1pPr algn="l" rtl="0" eaLnBrk="0" fontAlgn="base" hangingPunct="0">
              <a:spcBef>
                <a:spcPct val="0"/>
              </a:spcBef>
              <a:spcAft>
                <a:spcPct val="0"/>
              </a:spcAft>
              <a:defRPr lang="ru-RU" sz="2400" b="1" kern="1200" dirty="0">
                <a:solidFill>
                  <a:srgbClr val="00449E"/>
                </a:solidFill>
                <a:latin typeface="+mj-lt"/>
                <a:ea typeface="+mj-ea"/>
                <a:cs typeface="+mj-cs"/>
              </a:defRPr>
            </a:lvl1pPr>
            <a:lvl2pPr algn="l" rtl="0" eaLnBrk="0" fontAlgn="base" hangingPunct="0">
              <a:spcBef>
                <a:spcPct val="0"/>
              </a:spcBef>
              <a:spcAft>
                <a:spcPct val="0"/>
              </a:spcAft>
              <a:defRPr sz="2400" b="1">
                <a:solidFill>
                  <a:srgbClr val="00449E"/>
                </a:solidFill>
                <a:latin typeface="Calibri" pitchFamily="34" charset="0"/>
              </a:defRPr>
            </a:lvl2pPr>
            <a:lvl3pPr algn="l" rtl="0" eaLnBrk="0" fontAlgn="base" hangingPunct="0">
              <a:spcBef>
                <a:spcPct val="0"/>
              </a:spcBef>
              <a:spcAft>
                <a:spcPct val="0"/>
              </a:spcAft>
              <a:defRPr sz="2400" b="1">
                <a:solidFill>
                  <a:srgbClr val="00449E"/>
                </a:solidFill>
                <a:latin typeface="Calibri" pitchFamily="34" charset="0"/>
              </a:defRPr>
            </a:lvl3pPr>
            <a:lvl4pPr algn="l" rtl="0" eaLnBrk="0" fontAlgn="base" hangingPunct="0">
              <a:spcBef>
                <a:spcPct val="0"/>
              </a:spcBef>
              <a:spcAft>
                <a:spcPct val="0"/>
              </a:spcAft>
              <a:defRPr sz="2400" b="1">
                <a:solidFill>
                  <a:srgbClr val="00449E"/>
                </a:solidFill>
                <a:latin typeface="Calibri" pitchFamily="34" charset="0"/>
              </a:defRPr>
            </a:lvl4pPr>
            <a:lvl5pPr algn="l" rtl="0" eaLnBrk="0" fontAlgn="base" hangingPunct="0">
              <a:spcBef>
                <a:spcPct val="0"/>
              </a:spcBef>
              <a:spcAft>
                <a:spcPct val="0"/>
              </a:spcAft>
              <a:defRPr sz="2400" b="1">
                <a:solidFill>
                  <a:srgbClr val="00449E"/>
                </a:solidFill>
                <a:latin typeface="Calibri" pitchFamily="34" charset="0"/>
              </a:defRPr>
            </a:lvl5pPr>
            <a:lvl6pPr marL="457200" algn="l" rtl="0" fontAlgn="base">
              <a:spcBef>
                <a:spcPct val="0"/>
              </a:spcBef>
              <a:spcAft>
                <a:spcPct val="0"/>
              </a:spcAft>
              <a:defRPr sz="2400" b="1">
                <a:solidFill>
                  <a:srgbClr val="00449E"/>
                </a:solidFill>
                <a:latin typeface="Calibri" pitchFamily="34" charset="0"/>
              </a:defRPr>
            </a:lvl6pPr>
            <a:lvl7pPr marL="914400" algn="l" rtl="0" fontAlgn="base">
              <a:spcBef>
                <a:spcPct val="0"/>
              </a:spcBef>
              <a:spcAft>
                <a:spcPct val="0"/>
              </a:spcAft>
              <a:defRPr sz="2400" b="1">
                <a:solidFill>
                  <a:srgbClr val="00449E"/>
                </a:solidFill>
                <a:latin typeface="Calibri" pitchFamily="34" charset="0"/>
              </a:defRPr>
            </a:lvl7pPr>
            <a:lvl8pPr marL="1371600" algn="l" rtl="0" fontAlgn="base">
              <a:spcBef>
                <a:spcPct val="0"/>
              </a:spcBef>
              <a:spcAft>
                <a:spcPct val="0"/>
              </a:spcAft>
              <a:defRPr sz="2400" b="1">
                <a:solidFill>
                  <a:srgbClr val="00449E"/>
                </a:solidFill>
                <a:latin typeface="Calibri" pitchFamily="34" charset="0"/>
              </a:defRPr>
            </a:lvl8pPr>
            <a:lvl9pPr marL="1828800" algn="l" rtl="0" fontAlgn="base">
              <a:spcBef>
                <a:spcPct val="0"/>
              </a:spcBef>
              <a:spcAft>
                <a:spcPct val="0"/>
              </a:spcAft>
              <a:defRPr sz="2400" b="1">
                <a:solidFill>
                  <a:srgbClr val="00449E"/>
                </a:solidFill>
                <a:latin typeface="Calibri" pitchFamily="34" charset="0"/>
              </a:defRPr>
            </a:lvl9pPr>
          </a:lstStyle>
          <a:p>
            <a:pPr algn="ctr">
              <a:defRPr/>
            </a:pPr>
            <a:r>
              <a:rPr lang="en-US" sz="1600" dirty="0" smtClean="0">
                <a:solidFill>
                  <a:srgbClr val="004821"/>
                </a:solidFill>
                <a:latin typeface="Cambria" panose="02040503050406030204" pitchFamily="18" charset="0"/>
              </a:rPr>
              <a:t>The acquisition by the Ministry of Finance of the Russian Federation within the framework of the state program of the Russian Federation “Public Financial Management and Regulation of Financial Markets” at the expense of appropriations for investments (4XX - acquisition (construction) of a fixed asset in the form of transport  vehicle (real estate) - an aircraft for operation for own needs  </a:t>
            </a:r>
            <a:endParaRPr lang="en-US" sz="1600" dirty="0">
              <a:solidFill>
                <a:srgbClr val="004821"/>
              </a:solidFill>
              <a:latin typeface="Cambria" panose="02040503050406030204" pitchFamily="18" charset="0"/>
              <a:ea typeface="+mn-ea"/>
              <a:cs typeface="Arial" charset="0"/>
            </a:endParaRPr>
          </a:p>
        </p:txBody>
      </p:sp>
      <p:sp>
        <p:nvSpPr>
          <p:cNvPr id="39" name="Text Box 37"/>
          <p:cNvSpPr txBox="1">
            <a:spLocks noChangeArrowheads="1"/>
          </p:cNvSpPr>
          <p:nvPr/>
        </p:nvSpPr>
        <p:spPr bwMode="auto">
          <a:xfrm>
            <a:off x="1344575" y="5422502"/>
            <a:ext cx="1800200" cy="307777"/>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9525">
                <a:solidFill>
                  <a:srgbClr val="CCFF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ru-RU" sz="1400" b="1" dirty="0" smtClean="0">
                <a:latin typeface="Cambria" panose="02040503050406030204" pitchFamily="18" charset="0"/>
              </a:rPr>
              <a:t>Function</a:t>
            </a:r>
            <a:endParaRPr lang="en-US" altLang="ru-RU" sz="1400" b="1" dirty="0">
              <a:effectLst/>
              <a:latin typeface="Cambria" panose="02040503050406030204" pitchFamily="18" charset="0"/>
            </a:endParaRPr>
          </a:p>
        </p:txBody>
      </p:sp>
      <p:sp>
        <p:nvSpPr>
          <p:cNvPr id="40" name="Text Box 38"/>
          <p:cNvSpPr txBox="1">
            <a:spLocks noChangeArrowheads="1"/>
          </p:cNvSpPr>
          <p:nvPr/>
        </p:nvSpPr>
        <p:spPr bwMode="auto">
          <a:xfrm>
            <a:off x="3420245" y="5413384"/>
            <a:ext cx="2808311" cy="307777"/>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9525">
                <a:solidFill>
                  <a:srgbClr val="CCFF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ru-RU" sz="1400" b="1" dirty="0" smtClean="0">
                <a:effectLst/>
                <a:latin typeface="Cambria" panose="02040503050406030204" pitchFamily="18" charset="0"/>
              </a:rPr>
              <a:t>Target item</a:t>
            </a:r>
            <a:endParaRPr lang="en-US" altLang="ru-RU" sz="1400" b="1" dirty="0">
              <a:effectLst/>
              <a:latin typeface="Cambria" panose="02040503050406030204" pitchFamily="18" charset="0"/>
            </a:endParaRPr>
          </a:p>
        </p:txBody>
      </p:sp>
      <p:sp>
        <p:nvSpPr>
          <p:cNvPr id="44" name="Text Box 44"/>
          <p:cNvSpPr txBox="1">
            <a:spLocks noChangeArrowheads="1"/>
          </p:cNvSpPr>
          <p:nvPr/>
        </p:nvSpPr>
        <p:spPr bwMode="auto">
          <a:xfrm>
            <a:off x="938783" y="5949280"/>
            <a:ext cx="7115175" cy="619324"/>
          </a:xfrm>
          <a:prstGeom prst="rect">
            <a:avLst/>
          </a:prstGeom>
          <a:solidFill>
            <a:srgbClr val="247632"/>
          </a:solidFill>
          <a:ln w="9525" algn="ctr">
            <a:solidFill>
              <a:srgbClr val="808080"/>
            </a:solidFill>
            <a:miter lim="800000"/>
            <a:headEnd/>
            <a:tailEnd/>
          </a:ln>
          <a:effectLst/>
          <a:extLst/>
        </p:spPr>
        <p:txBody>
          <a:bodyPr tIns="10800" rIns="72000" anchor="ctr"/>
          <a:lstStyle>
            <a:lvl1pPr>
              <a:defRPr>
                <a:solidFill>
                  <a:schemeClr val="tx1"/>
                </a:solidFill>
                <a:latin typeface="Arial" panose="020B0604020202020204" pitchFamily="34" charset="0"/>
              </a:defRPr>
            </a:lvl1pPr>
            <a:lvl2pPr marL="534988">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a:buClr>
                <a:srgbClr val="003366"/>
              </a:buClr>
              <a:buSzPct val="85000"/>
              <a:buFont typeface="Wingdings" panose="05000000000000000000" pitchFamily="2" charset="2"/>
              <a:buNone/>
            </a:pPr>
            <a:r>
              <a:rPr lang="en-US" altLang="ru-RU" sz="2000" b="1" dirty="0">
                <a:solidFill>
                  <a:srgbClr val="FFFFFF"/>
                </a:solidFill>
                <a:latin typeface="Cambria" panose="02040503050406030204" pitchFamily="18" charset="0"/>
              </a:rPr>
              <a:t>Classification of budget expenses</a:t>
            </a:r>
          </a:p>
        </p:txBody>
      </p:sp>
      <p:sp>
        <p:nvSpPr>
          <p:cNvPr id="52" name="AutoShape 57"/>
          <p:cNvSpPr>
            <a:spLocks/>
          </p:cNvSpPr>
          <p:nvPr/>
        </p:nvSpPr>
        <p:spPr bwMode="auto">
          <a:xfrm rot="5400000">
            <a:off x="2207944" y="4703982"/>
            <a:ext cx="140419" cy="1131307"/>
          </a:xfrm>
          <a:prstGeom prst="rightBrace">
            <a:avLst>
              <a:gd name="adj1" fmla="val 31053"/>
              <a:gd name="adj2" fmla="val 50000"/>
            </a:avLst>
          </a:prstGeom>
          <a:noFill/>
          <a:ln w="38100">
            <a:solidFill>
              <a:srgbClr val="24763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latin typeface="Cambria" panose="02040503050406030204" pitchFamily="18" charset="0"/>
            </a:endParaRPr>
          </a:p>
        </p:txBody>
      </p:sp>
      <p:sp>
        <p:nvSpPr>
          <p:cNvPr id="56" name="Text Box 35"/>
          <p:cNvSpPr txBox="1">
            <a:spLocks noChangeArrowheads="1"/>
          </p:cNvSpPr>
          <p:nvPr/>
        </p:nvSpPr>
        <p:spPr bwMode="auto">
          <a:xfrm>
            <a:off x="6868156" y="5425479"/>
            <a:ext cx="1371600" cy="304800"/>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9525">
                <a:solidFill>
                  <a:srgbClr val="CCFF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ru-RU" sz="1400" b="1" dirty="0" smtClean="0">
                <a:latin typeface="Cambria" panose="02040503050406030204" pitchFamily="18" charset="0"/>
              </a:rPr>
              <a:t>Type of expenses</a:t>
            </a:r>
            <a:endParaRPr lang="en-US" altLang="ru-RU" sz="1400" b="1" dirty="0">
              <a:latin typeface="Cambria" panose="02040503050406030204" pitchFamily="18" charset="0"/>
            </a:endParaRPr>
          </a:p>
        </p:txBody>
      </p:sp>
      <p:sp>
        <p:nvSpPr>
          <p:cNvPr id="70" name="Rectangle 42"/>
          <p:cNvSpPr>
            <a:spLocks noChangeArrowheads="1"/>
          </p:cNvSpPr>
          <p:nvPr/>
        </p:nvSpPr>
        <p:spPr bwMode="auto">
          <a:xfrm>
            <a:off x="683568" y="4771386"/>
            <a:ext cx="768179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mtClean="0"/>
              <a:t> </a:t>
            </a:r>
            <a:r>
              <a:rPr lang="en-US" altLang="ru-RU" sz="2000" b="1" dirty="0" smtClean="0">
                <a:effectLst>
                  <a:outerShdw blurRad="38100" dist="38100" dir="2700000" algn="tl">
                    <a:srgbClr val="000000"/>
                  </a:outerShdw>
                </a:effectLst>
              </a:rPr>
              <a:t>1</a:t>
            </a:r>
            <a:r>
              <a:rPr lang="en-US" smtClean="0"/>
              <a:t> </a:t>
            </a:r>
            <a:r>
              <a:rPr lang="en-US" altLang="ru-RU" sz="2000" b="1" dirty="0" smtClean="0">
                <a:effectLst>
                  <a:outerShdw blurRad="38100" dist="38100" dir="2700000" algn="tl">
                    <a:srgbClr val="000000"/>
                  </a:outerShdw>
                </a:effectLst>
              </a:rPr>
              <a:t>  2   3   4   5   6   7   8   9   10   11   12   13   14   15   16   17   18   19   20</a:t>
            </a:r>
            <a:endParaRPr lang="en-US" altLang="ru-RU" sz="2000" b="1" dirty="0">
              <a:effectLst>
                <a:outerShdw blurRad="38100" dist="38100" dir="2700000" algn="tl">
                  <a:srgbClr val="000000"/>
                </a:outerShdw>
              </a:effectLst>
            </a:endParaRPr>
          </a:p>
        </p:txBody>
      </p:sp>
      <p:sp>
        <p:nvSpPr>
          <p:cNvPr id="71" name="Text Box 31"/>
          <p:cNvSpPr txBox="1">
            <a:spLocks noChangeArrowheads="1"/>
          </p:cNvSpPr>
          <p:nvPr/>
        </p:nvSpPr>
        <p:spPr bwMode="auto">
          <a:xfrm>
            <a:off x="816916" y="5425479"/>
            <a:ext cx="707679" cy="307777"/>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9525">
                <a:solidFill>
                  <a:srgbClr val="CCFF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ru-RU" sz="1400" b="1" dirty="0" smtClean="0">
                <a:effectLst/>
                <a:latin typeface="Cambria" panose="02040503050406030204" pitchFamily="18" charset="0"/>
              </a:rPr>
              <a:t>Head </a:t>
            </a:r>
            <a:endParaRPr lang="en-US" altLang="ru-RU" sz="1400" b="1" dirty="0">
              <a:effectLst/>
              <a:latin typeface="Cambria" panose="02040503050406030204" pitchFamily="18" charset="0"/>
            </a:endParaRPr>
          </a:p>
        </p:txBody>
      </p:sp>
      <p:sp>
        <p:nvSpPr>
          <p:cNvPr id="77" name="AutoShape 57"/>
          <p:cNvSpPr>
            <a:spLocks/>
          </p:cNvSpPr>
          <p:nvPr/>
        </p:nvSpPr>
        <p:spPr bwMode="auto">
          <a:xfrm rot="5400000">
            <a:off x="4818259" y="3296981"/>
            <a:ext cx="147451" cy="3952340"/>
          </a:xfrm>
          <a:prstGeom prst="rightBrace">
            <a:avLst>
              <a:gd name="adj1" fmla="val 31053"/>
              <a:gd name="adj2" fmla="val 50000"/>
            </a:avLst>
          </a:prstGeom>
          <a:noFill/>
          <a:ln w="38100">
            <a:solidFill>
              <a:srgbClr val="24763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latin typeface="Cambria" panose="02040503050406030204" pitchFamily="18" charset="0"/>
            </a:endParaRPr>
          </a:p>
        </p:txBody>
      </p:sp>
      <p:sp>
        <p:nvSpPr>
          <p:cNvPr id="2" name="Стрелка вниз 1"/>
          <p:cNvSpPr/>
          <p:nvPr/>
        </p:nvSpPr>
        <p:spPr>
          <a:xfrm rot="10800000">
            <a:off x="1110276" y="2084419"/>
            <a:ext cx="133301" cy="2208677"/>
          </a:xfrm>
          <a:prstGeom prst="downArrow">
            <a:avLst/>
          </a:prstGeom>
          <a:gradFill>
            <a:gsLst>
              <a:gs pos="0">
                <a:srgbClr val="336600"/>
              </a:gs>
              <a:gs pos="100000">
                <a:srgbClr val="4AA05A"/>
              </a:gs>
            </a:gsLst>
          </a:gra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sp>
        <p:nvSpPr>
          <p:cNvPr id="41" name="Номер слайда 2"/>
          <p:cNvSpPr txBox="1">
            <a:spLocks/>
          </p:cNvSpPr>
          <p:nvPr/>
        </p:nvSpPr>
        <p:spPr>
          <a:xfrm>
            <a:off x="8545362" y="6307071"/>
            <a:ext cx="491133" cy="365125"/>
          </a:xfrm>
          <a:prstGeom prst="rect">
            <a:avLst/>
          </a:prstGeom>
        </p:spPr>
        <p:txBody>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457200">
              <a:defRPr/>
            </a:pPr>
            <a:fld id="{5F91366C-C707-45FC-9663-1DE7BB98C4B2}" type="slidenum">
              <a:rPr lang="ru-RU" smtClean="0">
                <a:solidFill>
                  <a:srgbClr val="DEAA46"/>
                </a:solidFill>
                <a:latin typeface="DINPro-Light"/>
              </a:rPr>
              <a:pPr algn="r" defTabSz="457200">
                <a:defRPr/>
              </a:pPr>
              <a:t>9</a:t>
            </a:fld>
            <a:endParaRPr lang="en-US" dirty="0">
              <a:solidFill>
                <a:srgbClr val="DEAA46"/>
              </a:solidFill>
              <a:latin typeface="DINPro-Light"/>
            </a:endParaRPr>
          </a:p>
        </p:txBody>
      </p:sp>
      <p:sp>
        <p:nvSpPr>
          <p:cNvPr id="42" name="AutoShape 57"/>
          <p:cNvSpPr>
            <a:spLocks/>
          </p:cNvSpPr>
          <p:nvPr/>
        </p:nvSpPr>
        <p:spPr bwMode="auto">
          <a:xfrm rot="5400000">
            <a:off x="1141053" y="4868257"/>
            <a:ext cx="154481" cy="802756"/>
          </a:xfrm>
          <a:prstGeom prst="rightBrace">
            <a:avLst>
              <a:gd name="adj1" fmla="val 31053"/>
              <a:gd name="adj2" fmla="val 50000"/>
            </a:avLst>
          </a:prstGeom>
          <a:noFill/>
          <a:ln w="38100">
            <a:solidFill>
              <a:srgbClr val="24763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latin typeface="Cambria" panose="02040503050406030204" pitchFamily="18" charset="0"/>
            </a:endParaRPr>
          </a:p>
        </p:txBody>
      </p:sp>
      <p:cxnSp>
        <p:nvCxnSpPr>
          <p:cNvPr id="4" name="Прямая со стрелкой 3"/>
          <p:cNvCxnSpPr/>
          <p:nvPr/>
        </p:nvCxnSpPr>
        <p:spPr>
          <a:xfrm>
            <a:off x="4860318" y="4569767"/>
            <a:ext cx="1920862" cy="0"/>
          </a:xfrm>
          <a:prstGeom prst="straightConnector1">
            <a:avLst/>
          </a:prstGeom>
          <a:ln>
            <a:solidFill>
              <a:srgbClr val="3E8A3A"/>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6" name="Прямая соединительная линия 5"/>
          <p:cNvCxnSpPr>
            <a:endCxn id="42" idx="2"/>
          </p:cNvCxnSpPr>
          <p:nvPr/>
        </p:nvCxnSpPr>
        <p:spPr>
          <a:xfrm>
            <a:off x="816916" y="4641775"/>
            <a:ext cx="0" cy="550620"/>
          </a:xfrm>
          <a:prstGeom prst="line">
            <a:avLst/>
          </a:prstGeom>
          <a:ln w="25400">
            <a:solidFill>
              <a:srgbClr val="3E8A3A"/>
            </a:solidFill>
          </a:ln>
        </p:spPr>
        <p:style>
          <a:lnRef idx="1">
            <a:schemeClr val="accent1"/>
          </a:lnRef>
          <a:fillRef idx="0">
            <a:schemeClr val="accent1"/>
          </a:fillRef>
          <a:effectRef idx="0">
            <a:schemeClr val="accent1"/>
          </a:effectRef>
          <a:fontRef idx="minor">
            <a:schemeClr val="tx1"/>
          </a:fontRef>
        </p:style>
      </p:cxnSp>
      <p:cxnSp>
        <p:nvCxnSpPr>
          <p:cNvPr id="47" name="Прямая соединительная линия 46"/>
          <p:cNvCxnSpPr/>
          <p:nvPr/>
        </p:nvCxnSpPr>
        <p:spPr>
          <a:xfrm>
            <a:off x="1619672" y="4641776"/>
            <a:ext cx="0" cy="550619"/>
          </a:xfrm>
          <a:prstGeom prst="line">
            <a:avLst/>
          </a:prstGeom>
          <a:ln w="25400">
            <a:solidFill>
              <a:srgbClr val="3E8A3A"/>
            </a:solidFill>
          </a:ln>
        </p:spPr>
        <p:style>
          <a:lnRef idx="1">
            <a:schemeClr val="accent1"/>
          </a:lnRef>
          <a:fillRef idx="0">
            <a:schemeClr val="accent1"/>
          </a:fillRef>
          <a:effectRef idx="0">
            <a:schemeClr val="accent1"/>
          </a:effectRef>
          <a:fontRef idx="minor">
            <a:schemeClr val="tx1"/>
          </a:fontRef>
        </p:style>
      </p:cxnSp>
      <p:cxnSp>
        <p:nvCxnSpPr>
          <p:cNvPr id="49" name="Прямая соединительная линия 48"/>
          <p:cNvCxnSpPr>
            <a:endCxn id="52" idx="2"/>
          </p:cNvCxnSpPr>
          <p:nvPr/>
        </p:nvCxnSpPr>
        <p:spPr>
          <a:xfrm flipH="1">
            <a:off x="1712500" y="4641775"/>
            <a:ext cx="4" cy="557651"/>
          </a:xfrm>
          <a:prstGeom prst="line">
            <a:avLst/>
          </a:prstGeom>
          <a:ln w="25400">
            <a:solidFill>
              <a:srgbClr val="3E8A3A"/>
            </a:solidFill>
          </a:ln>
        </p:spPr>
        <p:style>
          <a:lnRef idx="1">
            <a:schemeClr val="accent1"/>
          </a:lnRef>
          <a:fillRef idx="0">
            <a:schemeClr val="accent1"/>
          </a:fillRef>
          <a:effectRef idx="0">
            <a:schemeClr val="accent1"/>
          </a:effectRef>
          <a:fontRef idx="minor">
            <a:schemeClr val="tx1"/>
          </a:fontRef>
        </p:style>
      </p:cxnSp>
      <p:cxnSp>
        <p:nvCxnSpPr>
          <p:cNvPr id="50" name="Прямая соединительная линия 49"/>
          <p:cNvCxnSpPr/>
          <p:nvPr/>
        </p:nvCxnSpPr>
        <p:spPr>
          <a:xfrm>
            <a:off x="2843807" y="4648806"/>
            <a:ext cx="0" cy="557650"/>
          </a:xfrm>
          <a:prstGeom prst="line">
            <a:avLst/>
          </a:prstGeom>
          <a:ln w="25400">
            <a:solidFill>
              <a:srgbClr val="3E8A3A"/>
            </a:solidFill>
          </a:ln>
        </p:spPr>
        <p:style>
          <a:lnRef idx="1">
            <a:schemeClr val="accent1"/>
          </a:lnRef>
          <a:fillRef idx="0">
            <a:schemeClr val="accent1"/>
          </a:fillRef>
          <a:effectRef idx="0">
            <a:schemeClr val="accent1"/>
          </a:effectRef>
          <a:fontRef idx="minor">
            <a:schemeClr val="tx1"/>
          </a:fontRef>
        </p:style>
      </p:cxnSp>
      <p:cxnSp>
        <p:nvCxnSpPr>
          <p:cNvPr id="51" name="Прямая соединительная линия 50"/>
          <p:cNvCxnSpPr/>
          <p:nvPr/>
        </p:nvCxnSpPr>
        <p:spPr>
          <a:xfrm>
            <a:off x="2915816" y="4648806"/>
            <a:ext cx="0" cy="557650"/>
          </a:xfrm>
          <a:prstGeom prst="line">
            <a:avLst/>
          </a:prstGeom>
          <a:ln w="25400">
            <a:solidFill>
              <a:srgbClr val="3E8A3A"/>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867484" y="4281735"/>
            <a:ext cx="752188" cy="369332"/>
          </a:xfrm>
          <a:prstGeom prst="rect">
            <a:avLst/>
          </a:prstGeom>
          <a:noFill/>
        </p:spPr>
        <p:txBody>
          <a:bodyPr wrap="square" rtlCol="0">
            <a:spAutoFit/>
          </a:bodyPr>
          <a:lstStyle/>
          <a:p>
            <a:r>
              <a:rPr lang="en-US" dirty="0" smtClean="0">
                <a:latin typeface="Times New Roman" panose="02020603050405020304" pitchFamily="18" charset="0"/>
              </a:rPr>
              <a:t>Who?</a:t>
            </a:r>
            <a:endParaRPr lang="en-US" dirty="0">
              <a:latin typeface="Times New Roman" panose="02020603050405020304" pitchFamily="18" charset="0"/>
              <a:cs typeface="Times New Roman" panose="02020603050405020304" pitchFamily="18" charset="0"/>
            </a:endParaRPr>
          </a:p>
        </p:txBody>
      </p:sp>
      <p:sp>
        <p:nvSpPr>
          <p:cNvPr id="14" name="TextBox 13"/>
          <p:cNvSpPr txBox="1"/>
          <p:nvPr/>
        </p:nvSpPr>
        <p:spPr>
          <a:xfrm>
            <a:off x="1011500" y="1703419"/>
            <a:ext cx="5576724" cy="369332"/>
          </a:xfrm>
          <a:prstGeom prst="rect">
            <a:avLst/>
          </a:prstGeom>
          <a:noFill/>
        </p:spPr>
        <p:txBody>
          <a:bodyPr wrap="square" rtlCol="0">
            <a:spAutoFit/>
          </a:bodyPr>
          <a:lstStyle/>
          <a:p>
            <a:r>
              <a:rPr lang="en-US" dirty="0" smtClean="0">
                <a:latin typeface="Times New Roman" panose="02020603050405020304" pitchFamily="18" charset="0"/>
              </a:rPr>
              <a:t>092 - Ministry of Finance of the Russian Federation </a:t>
            </a:r>
            <a:endParaRPr lang="en-US" dirty="0">
              <a:latin typeface="Times New Roman" panose="02020603050405020304" pitchFamily="18" charset="0"/>
              <a:cs typeface="Times New Roman" panose="02020603050405020304" pitchFamily="18" charset="0"/>
            </a:endParaRPr>
          </a:p>
        </p:txBody>
      </p:sp>
      <p:cxnSp>
        <p:nvCxnSpPr>
          <p:cNvPr id="62" name="Прямая соединительная линия 61"/>
          <p:cNvCxnSpPr/>
          <p:nvPr/>
        </p:nvCxnSpPr>
        <p:spPr>
          <a:xfrm flipV="1">
            <a:off x="903569" y="4569767"/>
            <a:ext cx="568318" cy="7031"/>
          </a:xfrm>
          <a:prstGeom prst="line">
            <a:avLst/>
          </a:prstGeom>
          <a:ln w="19050">
            <a:solidFill>
              <a:schemeClr val="accent3">
                <a:lumMod val="75000"/>
              </a:schemeClr>
            </a:solidFill>
          </a:ln>
        </p:spPr>
        <p:style>
          <a:lnRef idx="1">
            <a:schemeClr val="accent3"/>
          </a:lnRef>
          <a:fillRef idx="0">
            <a:schemeClr val="accent3"/>
          </a:fillRef>
          <a:effectRef idx="0">
            <a:schemeClr val="accent3"/>
          </a:effectRef>
          <a:fontRef idx="minor">
            <a:schemeClr val="tx1"/>
          </a:fontRef>
        </p:style>
      </p:cxnSp>
      <p:cxnSp>
        <p:nvCxnSpPr>
          <p:cNvPr id="63" name="Прямая соединительная линия 62"/>
          <p:cNvCxnSpPr/>
          <p:nvPr/>
        </p:nvCxnSpPr>
        <p:spPr>
          <a:xfrm>
            <a:off x="1140964" y="2063459"/>
            <a:ext cx="5303244" cy="11028"/>
          </a:xfrm>
          <a:prstGeom prst="line">
            <a:avLst/>
          </a:prstGeom>
          <a:ln w="19050">
            <a:solidFill>
              <a:schemeClr val="accent3">
                <a:lumMod val="75000"/>
              </a:schemeClr>
            </a:solidFill>
          </a:ln>
        </p:spPr>
        <p:style>
          <a:lnRef idx="1">
            <a:schemeClr val="accent3"/>
          </a:lnRef>
          <a:fillRef idx="0">
            <a:schemeClr val="accent3"/>
          </a:fillRef>
          <a:effectRef idx="0">
            <a:schemeClr val="accent3"/>
          </a:effectRef>
          <a:fontRef idx="minor">
            <a:schemeClr val="tx1"/>
          </a:fontRef>
        </p:style>
      </p:cxnSp>
      <p:cxnSp>
        <p:nvCxnSpPr>
          <p:cNvPr id="65" name="Прямая соединительная линия 64"/>
          <p:cNvCxnSpPr/>
          <p:nvPr/>
        </p:nvCxnSpPr>
        <p:spPr>
          <a:xfrm>
            <a:off x="1763688" y="4569767"/>
            <a:ext cx="356167" cy="1"/>
          </a:xfrm>
          <a:prstGeom prst="line">
            <a:avLst/>
          </a:prstGeom>
          <a:ln w="19050">
            <a:solidFill>
              <a:schemeClr val="accent3">
                <a:lumMod val="75000"/>
              </a:schemeClr>
            </a:solidFill>
          </a:ln>
        </p:spPr>
        <p:style>
          <a:lnRef idx="1">
            <a:schemeClr val="accent3"/>
          </a:lnRef>
          <a:fillRef idx="0">
            <a:schemeClr val="accent3"/>
          </a:fillRef>
          <a:effectRef idx="0">
            <a:schemeClr val="accent3"/>
          </a:effectRef>
          <a:fontRef idx="minor">
            <a:schemeClr val="tx1"/>
          </a:fontRef>
        </p:style>
      </p:cxnSp>
      <p:sp>
        <p:nvSpPr>
          <p:cNvPr id="66" name="TextBox 65"/>
          <p:cNvSpPr txBox="1"/>
          <p:nvPr/>
        </p:nvSpPr>
        <p:spPr>
          <a:xfrm>
            <a:off x="1712500" y="4281735"/>
            <a:ext cx="486043" cy="369332"/>
          </a:xfrm>
          <a:prstGeom prst="rect">
            <a:avLst/>
          </a:prstGeom>
          <a:noFill/>
        </p:spPr>
        <p:txBody>
          <a:bodyPr wrap="square" rtlCol="0">
            <a:spAutoFit/>
          </a:bodyPr>
          <a:lstStyle/>
          <a:p>
            <a:r>
              <a:rPr lang="en-US" dirty="0" smtClean="0">
                <a:latin typeface="Times New Roman" panose="02020603050405020304" pitchFamily="18" charset="0"/>
              </a:rPr>
              <a:t>01</a:t>
            </a:r>
          </a:p>
        </p:txBody>
      </p:sp>
      <p:sp>
        <p:nvSpPr>
          <p:cNvPr id="67" name="Стрелка вниз 66"/>
          <p:cNvSpPr/>
          <p:nvPr/>
        </p:nvSpPr>
        <p:spPr>
          <a:xfrm rot="10800000">
            <a:off x="1847506" y="2453750"/>
            <a:ext cx="108015" cy="1839345"/>
          </a:xfrm>
          <a:prstGeom prst="downArrow">
            <a:avLst/>
          </a:prstGeom>
          <a:gradFill>
            <a:gsLst>
              <a:gs pos="0">
                <a:srgbClr val="336600"/>
              </a:gs>
              <a:gs pos="100000">
                <a:srgbClr val="4AA05A"/>
              </a:gs>
            </a:gsLst>
          </a:gra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sp>
        <p:nvSpPr>
          <p:cNvPr id="68" name="TextBox 67"/>
          <p:cNvSpPr txBox="1"/>
          <p:nvPr/>
        </p:nvSpPr>
        <p:spPr>
          <a:xfrm>
            <a:off x="1764452" y="2084419"/>
            <a:ext cx="3240646" cy="369332"/>
          </a:xfrm>
          <a:prstGeom prst="rect">
            <a:avLst/>
          </a:prstGeom>
          <a:noFill/>
        </p:spPr>
        <p:txBody>
          <a:bodyPr wrap="square" rtlCol="0">
            <a:spAutoFit/>
          </a:bodyPr>
          <a:lstStyle/>
          <a:p>
            <a:r>
              <a:rPr lang="en-US" dirty="0" smtClean="0">
                <a:latin typeface="Times New Roman" panose="02020603050405020304" pitchFamily="18" charset="0"/>
              </a:rPr>
              <a:t>Public administration</a:t>
            </a:r>
            <a:endParaRPr lang="en-US" dirty="0">
              <a:latin typeface="Times New Roman" panose="02020603050405020304" pitchFamily="18" charset="0"/>
              <a:cs typeface="Times New Roman" panose="02020603050405020304" pitchFamily="18" charset="0"/>
            </a:endParaRPr>
          </a:p>
        </p:txBody>
      </p:sp>
      <p:cxnSp>
        <p:nvCxnSpPr>
          <p:cNvPr id="81" name="Прямая соединительная линия 80"/>
          <p:cNvCxnSpPr/>
          <p:nvPr/>
        </p:nvCxnSpPr>
        <p:spPr>
          <a:xfrm>
            <a:off x="1844748" y="2408297"/>
            <a:ext cx="2979652" cy="11028"/>
          </a:xfrm>
          <a:prstGeom prst="line">
            <a:avLst/>
          </a:prstGeom>
          <a:ln w="19050">
            <a:solidFill>
              <a:schemeClr val="accent3">
                <a:lumMod val="75000"/>
              </a:schemeClr>
            </a:solidFill>
          </a:ln>
        </p:spPr>
        <p:style>
          <a:lnRef idx="1">
            <a:schemeClr val="accent3"/>
          </a:lnRef>
          <a:fillRef idx="0">
            <a:schemeClr val="accent3"/>
          </a:fillRef>
          <a:effectRef idx="0">
            <a:schemeClr val="accent3"/>
          </a:effectRef>
          <a:fontRef idx="minor">
            <a:schemeClr val="tx1"/>
          </a:fontRef>
        </p:style>
      </p:cxnSp>
      <p:cxnSp>
        <p:nvCxnSpPr>
          <p:cNvPr id="82" name="Прямая соединительная линия 81"/>
          <p:cNvCxnSpPr/>
          <p:nvPr/>
        </p:nvCxnSpPr>
        <p:spPr>
          <a:xfrm flipV="1">
            <a:off x="2946610" y="4568009"/>
            <a:ext cx="432048" cy="3517"/>
          </a:xfrm>
          <a:prstGeom prst="line">
            <a:avLst/>
          </a:prstGeom>
          <a:ln w="19050">
            <a:solidFill>
              <a:schemeClr val="accent3">
                <a:lumMod val="75000"/>
              </a:schemeClr>
            </a:solidFill>
          </a:ln>
        </p:spPr>
        <p:style>
          <a:lnRef idx="1">
            <a:schemeClr val="accent3"/>
          </a:lnRef>
          <a:fillRef idx="0">
            <a:schemeClr val="accent3"/>
          </a:fillRef>
          <a:effectRef idx="0">
            <a:schemeClr val="accent3"/>
          </a:effectRef>
          <a:fontRef idx="minor">
            <a:schemeClr val="tx1"/>
          </a:fontRef>
        </p:style>
      </p:cxnSp>
      <p:sp>
        <p:nvSpPr>
          <p:cNvPr id="83" name="Стрелка вниз 82"/>
          <p:cNvSpPr/>
          <p:nvPr/>
        </p:nvSpPr>
        <p:spPr>
          <a:xfrm rot="10800000">
            <a:off x="3090768" y="2841574"/>
            <a:ext cx="108014" cy="1451521"/>
          </a:xfrm>
          <a:prstGeom prst="downArrow">
            <a:avLst/>
          </a:prstGeom>
          <a:gradFill>
            <a:gsLst>
              <a:gs pos="0">
                <a:srgbClr val="336600"/>
              </a:gs>
              <a:gs pos="100000">
                <a:srgbClr val="4AA05A"/>
              </a:gs>
            </a:gsLst>
          </a:gra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sp>
        <p:nvSpPr>
          <p:cNvPr id="84" name="TextBox 83"/>
          <p:cNvSpPr txBox="1"/>
          <p:nvPr/>
        </p:nvSpPr>
        <p:spPr>
          <a:xfrm>
            <a:off x="2987824" y="2463199"/>
            <a:ext cx="3024336" cy="369332"/>
          </a:xfrm>
          <a:prstGeom prst="rect">
            <a:avLst/>
          </a:prstGeom>
          <a:noFill/>
        </p:spPr>
        <p:txBody>
          <a:bodyPr wrap="square" rtlCol="0">
            <a:spAutoFit/>
          </a:bodyPr>
          <a:lstStyle/>
          <a:p>
            <a:r>
              <a:rPr lang="en-US" dirty="0" smtClean="0">
                <a:latin typeface="Times New Roman" panose="02020603050405020304" pitchFamily="18" charset="0"/>
              </a:rPr>
              <a:t>State program </a:t>
            </a:r>
            <a:endParaRPr lang="en-US" dirty="0">
              <a:latin typeface="Times New Roman" panose="02020603050405020304" pitchFamily="18" charset="0"/>
              <a:cs typeface="Times New Roman" panose="02020603050405020304" pitchFamily="18" charset="0"/>
            </a:endParaRPr>
          </a:p>
        </p:txBody>
      </p:sp>
      <p:cxnSp>
        <p:nvCxnSpPr>
          <p:cNvPr id="85" name="Прямая соединительная линия 84"/>
          <p:cNvCxnSpPr/>
          <p:nvPr/>
        </p:nvCxnSpPr>
        <p:spPr>
          <a:xfrm>
            <a:off x="3090767" y="2821503"/>
            <a:ext cx="2729982" cy="0"/>
          </a:xfrm>
          <a:prstGeom prst="line">
            <a:avLst/>
          </a:prstGeom>
          <a:ln w="19050">
            <a:solidFill>
              <a:schemeClr val="accent3">
                <a:lumMod val="75000"/>
              </a:schemeClr>
            </a:solidFill>
          </a:ln>
        </p:spPr>
        <p:style>
          <a:lnRef idx="1">
            <a:schemeClr val="accent3"/>
          </a:lnRef>
          <a:fillRef idx="0">
            <a:schemeClr val="accent3"/>
          </a:fillRef>
          <a:effectRef idx="0">
            <a:schemeClr val="accent3"/>
          </a:effectRef>
          <a:fontRef idx="minor">
            <a:schemeClr val="tx1"/>
          </a:fontRef>
        </p:style>
      </p:cxnSp>
      <p:cxnSp>
        <p:nvCxnSpPr>
          <p:cNvPr id="86" name="Прямая соединительная линия 85"/>
          <p:cNvCxnSpPr/>
          <p:nvPr/>
        </p:nvCxnSpPr>
        <p:spPr>
          <a:xfrm flipV="1">
            <a:off x="3491880" y="4564492"/>
            <a:ext cx="360040" cy="3518"/>
          </a:xfrm>
          <a:prstGeom prst="line">
            <a:avLst/>
          </a:prstGeom>
          <a:ln w="19050">
            <a:solidFill>
              <a:schemeClr val="accent3">
                <a:lumMod val="75000"/>
              </a:schemeClr>
            </a:solidFill>
          </a:ln>
        </p:spPr>
        <p:style>
          <a:lnRef idx="1">
            <a:schemeClr val="accent3"/>
          </a:lnRef>
          <a:fillRef idx="0">
            <a:schemeClr val="accent3"/>
          </a:fillRef>
          <a:effectRef idx="0">
            <a:schemeClr val="accent3"/>
          </a:effectRef>
          <a:fontRef idx="minor">
            <a:schemeClr val="tx1"/>
          </a:fontRef>
        </p:style>
      </p:cxnSp>
      <p:sp>
        <p:nvSpPr>
          <p:cNvPr id="88" name="Стрелка вниз 87"/>
          <p:cNvSpPr/>
          <p:nvPr/>
        </p:nvSpPr>
        <p:spPr>
          <a:xfrm rot="10800000">
            <a:off x="3617893" y="3417639"/>
            <a:ext cx="108014" cy="875457"/>
          </a:xfrm>
          <a:prstGeom prst="downArrow">
            <a:avLst/>
          </a:prstGeom>
          <a:gradFill>
            <a:gsLst>
              <a:gs pos="0">
                <a:srgbClr val="336600"/>
              </a:gs>
              <a:gs pos="100000">
                <a:srgbClr val="4AA05A"/>
              </a:gs>
            </a:gsLst>
          </a:gra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sp>
        <p:nvSpPr>
          <p:cNvPr id="89" name="TextBox 88"/>
          <p:cNvSpPr txBox="1"/>
          <p:nvPr/>
        </p:nvSpPr>
        <p:spPr>
          <a:xfrm>
            <a:off x="3491880" y="3032725"/>
            <a:ext cx="1800200" cy="369332"/>
          </a:xfrm>
          <a:prstGeom prst="rect">
            <a:avLst/>
          </a:prstGeom>
          <a:noFill/>
        </p:spPr>
        <p:txBody>
          <a:bodyPr wrap="square" rtlCol="0">
            <a:spAutoFit/>
          </a:bodyPr>
          <a:lstStyle/>
          <a:p>
            <a:r>
              <a:rPr lang="en-US" dirty="0" smtClean="0">
                <a:latin typeface="Times New Roman" panose="02020603050405020304" pitchFamily="18" charset="0"/>
              </a:rPr>
              <a:t>Subprogram</a:t>
            </a:r>
          </a:p>
        </p:txBody>
      </p:sp>
      <p:cxnSp>
        <p:nvCxnSpPr>
          <p:cNvPr id="90" name="Прямая соединительная линия 89"/>
          <p:cNvCxnSpPr/>
          <p:nvPr/>
        </p:nvCxnSpPr>
        <p:spPr>
          <a:xfrm>
            <a:off x="3563888" y="3345631"/>
            <a:ext cx="1512168" cy="0"/>
          </a:xfrm>
          <a:prstGeom prst="line">
            <a:avLst/>
          </a:prstGeom>
          <a:ln w="19050">
            <a:solidFill>
              <a:schemeClr val="accent3">
                <a:lumMod val="75000"/>
              </a:schemeClr>
            </a:solidFill>
          </a:ln>
        </p:spPr>
        <p:style>
          <a:lnRef idx="1">
            <a:schemeClr val="accent3"/>
          </a:lnRef>
          <a:fillRef idx="0">
            <a:schemeClr val="accent3"/>
          </a:fillRef>
          <a:effectRef idx="0">
            <a:schemeClr val="accent3"/>
          </a:effectRef>
          <a:fontRef idx="minor">
            <a:schemeClr val="tx1"/>
          </a:fontRef>
        </p:style>
      </p:cxnSp>
      <p:sp>
        <p:nvSpPr>
          <p:cNvPr id="91" name="Стрелка вниз 90"/>
          <p:cNvSpPr/>
          <p:nvPr/>
        </p:nvSpPr>
        <p:spPr>
          <a:xfrm rot="10800000">
            <a:off x="4265963" y="3777677"/>
            <a:ext cx="126015" cy="515419"/>
          </a:xfrm>
          <a:prstGeom prst="downArrow">
            <a:avLst/>
          </a:prstGeom>
          <a:gradFill>
            <a:gsLst>
              <a:gs pos="0">
                <a:srgbClr val="336600"/>
              </a:gs>
              <a:gs pos="100000">
                <a:srgbClr val="4AA05A"/>
              </a:gs>
            </a:gsLst>
          </a:gra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cxnSp>
        <p:nvCxnSpPr>
          <p:cNvPr id="92" name="Прямая соединительная линия 91"/>
          <p:cNvCxnSpPr/>
          <p:nvPr/>
        </p:nvCxnSpPr>
        <p:spPr>
          <a:xfrm>
            <a:off x="3979817" y="4566576"/>
            <a:ext cx="680307" cy="0"/>
          </a:xfrm>
          <a:prstGeom prst="line">
            <a:avLst/>
          </a:prstGeom>
          <a:ln w="19050">
            <a:solidFill>
              <a:schemeClr val="accent3">
                <a:lumMod val="75000"/>
              </a:schemeClr>
            </a:solidFill>
          </a:ln>
        </p:spPr>
        <p:style>
          <a:lnRef idx="1">
            <a:schemeClr val="accent3"/>
          </a:lnRef>
          <a:fillRef idx="0">
            <a:schemeClr val="accent3"/>
          </a:fillRef>
          <a:effectRef idx="0">
            <a:schemeClr val="accent3"/>
          </a:effectRef>
          <a:fontRef idx="minor">
            <a:schemeClr val="tx1"/>
          </a:fontRef>
        </p:style>
      </p:cxnSp>
      <p:sp>
        <p:nvSpPr>
          <p:cNvPr id="53" name="Прямоугольник 52"/>
          <p:cNvSpPr/>
          <p:nvPr/>
        </p:nvSpPr>
        <p:spPr>
          <a:xfrm>
            <a:off x="4048744" y="3389437"/>
            <a:ext cx="2395464" cy="369332"/>
          </a:xfrm>
          <a:prstGeom prst="rect">
            <a:avLst/>
          </a:prstGeom>
        </p:spPr>
        <p:txBody>
          <a:bodyPr wrap="none">
            <a:spAutoFit/>
          </a:bodyPr>
          <a:lstStyle/>
          <a:p>
            <a:r>
              <a:rPr lang="en-US" dirty="0" smtClean="0">
                <a:latin typeface="Times New Roman" panose="02020603050405020304" pitchFamily="18" charset="0"/>
              </a:rPr>
              <a:t>National project</a:t>
            </a:r>
            <a:endParaRPr lang="en-US" dirty="0"/>
          </a:p>
        </p:txBody>
      </p:sp>
      <p:cxnSp>
        <p:nvCxnSpPr>
          <p:cNvPr id="93" name="Прямая соединительная линия 92"/>
          <p:cNvCxnSpPr/>
          <p:nvPr/>
        </p:nvCxnSpPr>
        <p:spPr>
          <a:xfrm>
            <a:off x="4104234" y="3705671"/>
            <a:ext cx="2267966" cy="0"/>
          </a:xfrm>
          <a:prstGeom prst="line">
            <a:avLst/>
          </a:prstGeom>
          <a:ln w="19050">
            <a:solidFill>
              <a:schemeClr val="accent3">
                <a:lumMod val="75000"/>
              </a:schemeClr>
            </a:solidFill>
          </a:ln>
        </p:spPr>
        <p:style>
          <a:lnRef idx="1">
            <a:schemeClr val="accent3"/>
          </a:lnRef>
          <a:fillRef idx="0">
            <a:schemeClr val="accent3"/>
          </a:fillRef>
          <a:effectRef idx="0">
            <a:schemeClr val="accent3"/>
          </a:effectRef>
          <a:fontRef idx="minor">
            <a:schemeClr val="tx1"/>
          </a:fontRef>
        </p:style>
      </p:cxnSp>
      <p:cxnSp>
        <p:nvCxnSpPr>
          <p:cNvPr id="94" name="Прямая соединительная линия 93"/>
          <p:cNvCxnSpPr/>
          <p:nvPr/>
        </p:nvCxnSpPr>
        <p:spPr>
          <a:xfrm>
            <a:off x="3419872" y="4633438"/>
            <a:ext cx="0" cy="557650"/>
          </a:xfrm>
          <a:prstGeom prst="line">
            <a:avLst/>
          </a:prstGeom>
          <a:ln w="25400">
            <a:solidFill>
              <a:srgbClr val="3E8A3A"/>
            </a:solidFill>
          </a:ln>
        </p:spPr>
        <p:style>
          <a:lnRef idx="1">
            <a:schemeClr val="accent1"/>
          </a:lnRef>
          <a:fillRef idx="0">
            <a:schemeClr val="accent1"/>
          </a:fillRef>
          <a:effectRef idx="0">
            <a:schemeClr val="accent1"/>
          </a:effectRef>
          <a:fontRef idx="minor">
            <a:schemeClr val="tx1"/>
          </a:fontRef>
        </p:style>
      </p:cxnSp>
      <p:cxnSp>
        <p:nvCxnSpPr>
          <p:cNvPr id="96" name="Прямая соединительная линия 95"/>
          <p:cNvCxnSpPr/>
          <p:nvPr/>
        </p:nvCxnSpPr>
        <p:spPr>
          <a:xfrm>
            <a:off x="3853359" y="4633438"/>
            <a:ext cx="0" cy="557650"/>
          </a:xfrm>
          <a:prstGeom prst="line">
            <a:avLst/>
          </a:prstGeom>
          <a:ln w="25400">
            <a:solidFill>
              <a:srgbClr val="3E8A3A"/>
            </a:solidFill>
          </a:ln>
        </p:spPr>
        <p:style>
          <a:lnRef idx="1">
            <a:schemeClr val="accent1"/>
          </a:lnRef>
          <a:fillRef idx="0">
            <a:schemeClr val="accent1"/>
          </a:fillRef>
          <a:effectRef idx="0">
            <a:schemeClr val="accent1"/>
          </a:effectRef>
          <a:fontRef idx="minor">
            <a:schemeClr val="tx1"/>
          </a:fontRef>
        </p:style>
      </p:cxnSp>
      <p:cxnSp>
        <p:nvCxnSpPr>
          <p:cNvPr id="97" name="Прямая соединительная линия 96"/>
          <p:cNvCxnSpPr/>
          <p:nvPr/>
        </p:nvCxnSpPr>
        <p:spPr>
          <a:xfrm>
            <a:off x="4716016" y="4633438"/>
            <a:ext cx="0" cy="557650"/>
          </a:xfrm>
          <a:prstGeom prst="line">
            <a:avLst/>
          </a:prstGeom>
          <a:ln w="25400">
            <a:solidFill>
              <a:srgbClr val="3E8A3A"/>
            </a:solidFill>
          </a:ln>
        </p:spPr>
        <p:style>
          <a:lnRef idx="1">
            <a:schemeClr val="accent1"/>
          </a:lnRef>
          <a:fillRef idx="0">
            <a:schemeClr val="accent1"/>
          </a:fillRef>
          <a:effectRef idx="0">
            <a:schemeClr val="accent1"/>
          </a:effectRef>
          <a:fontRef idx="minor">
            <a:schemeClr val="tx1"/>
          </a:fontRef>
        </p:style>
      </p:cxnSp>
      <p:cxnSp>
        <p:nvCxnSpPr>
          <p:cNvPr id="98" name="Прямая соединительная линия 97"/>
          <p:cNvCxnSpPr/>
          <p:nvPr/>
        </p:nvCxnSpPr>
        <p:spPr>
          <a:xfrm>
            <a:off x="6871728" y="4633438"/>
            <a:ext cx="0" cy="557650"/>
          </a:xfrm>
          <a:prstGeom prst="line">
            <a:avLst/>
          </a:prstGeom>
          <a:ln w="25400">
            <a:solidFill>
              <a:srgbClr val="3E8A3A"/>
            </a:solidFill>
          </a:ln>
        </p:spPr>
        <p:style>
          <a:lnRef idx="1">
            <a:schemeClr val="accent1"/>
          </a:lnRef>
          <a:fillRef idx="0">
            <a:schemeClr val="accent1"/>
          </a:fillRef>
          <a:effectRef idx="0">
            <a:schemeClr val="accent1"/>
          </a:effectRef>
          <a:fontRef idx="minor">
            <a:schemeClr val="tx1"/>
          </a:fontRef>
        </p:style>
      </p:cxnSp>
      <p:sp>
        <p:nvSpPr>
          <p:cNvPr id="99" name="AutoShape 57"/>
          <p:cNvSpPr>
            <a:spLocks/>
          </p:cNvSpPr>
          <p:nvPr/>
        </p:nvSpPr>
        <p:spPr bwMode="auto">
          <a:xfrm rot="5400000">
            <a:off x="7510005" y="4643597"/>
            <a:ext cx="141539" cy="1265024"/>
          </a:xfrm>
          <a:prstGeom prst="rightBrace">
            <a:avLst>
              <a:gd name="adj1" fmla="val 31053"/>
              <a:gd name="adj2" fmla="val 50000"/>
            </a:avLst>
          </a:prstGeom>
          <a:noFill/>
          <a:ln w="38100">
            <a:solidFill>
              <a:srgbClr val="24763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latin typeface="Cambria" panose="02040503050406030204" pitchFamily="18" charset="0"/>
            </a:endParaRPr>
          </a:p>
        </p:txBody>
      </p:sp>
      <p:cxnSp>
        <p:nvCxnSpPr>
          <p:cNvPr id="100" name="Прямая соединительная линия 99"/>
          <p:cNvCxnSpPr/>
          <p:nvPr/>
        </p:nvCxnSpPr>
        <p:spPr>
          <a:xfrm>
            <a:off x="8213288" y="4633438"/>
            <a:ext cx="0" cy="557650"/>
          </a:xfrm>
          <a:prstGeom prst="line">
            <a:avLst/>
          </a:prstGeom>
          <a:ln w="25400">
            <a:solidFill>
              <a:srgbClr val="3E8A3A"/>
            </a:solidFill>
          </a:ln>
        </p:spPr>
        <p:style>
          <a:lnRef idx="1">
            <a:schemeClr val="accent1"/>
          </a:lnRef>
          <a:fillRef idx="0">
            <a:schemeClr val="accent1"/>
          </a:fillRef>
          <a:effectRef idx="0">
            <a:schemeClr val="accent1"/>
          </a:effectRef>
          <a:fontRef idx="minor">
            <a:schemeClr val="tx1"/>
          </a:fontRef>
        </p:style>
      </p:cxnSp>
      <p:sp>
        <p:nvSpPr>
          <p:cNvPr id="103" name="TextBox 102"/>
          <p:cNvSpPr txBox="1"/>
          <p:nvPr/>
        </p:nvSpPr>
        <p:spPr>
          <a:xfrm>
            <a:off x="4963992" y="4169074"/>
            <a:ext cx="1768248" cy="369332"/>
          </a:xfrm>
          <a:prstGeom prst="rect">
            <a:avLst/>
          </a:prstGeom>
          <a:noFill/>
        </p:spPr>
        <p:txBody>
          <a:bodyPr wrap="square" rtlCol="0">
            <a:spAutoFit/>
          </a:bodyPr>
          <a:lstStyle/>
          <a:p>
            <a:r>
              <a:rPr lang="en-US" dirty="0" smtClean="0">
                <a:latin typeface="Times New Roman" panose="02020603050405020304" pitchFamily="18" charset="0"/>
              </a:rPr>
              <a:t>For what purpose? </a:t>
            </a:r>
            <a:endParaRPr lang="en-US" dirty="0">
              <a:latin typeface="Times New Roman" panose="02020603050405020304" pitchFamily="18" charset="0"/>
              <a:cs typeface="Times New Roman" panose="02020603050405020304" pitchFamily="18" charset="0"/>
            </a:endParaRPr>
          </a:p>
        </p:txBody>
      </p:sp>
      <p:sp>
        <p:nvSpPr>
          <p:cNvPr id="104" name="TextBox 103"/>
          <p:cNvSpPr txBox="1"/>
          <p:nvPr/>
        </p:nvSpPr>
        <p:spPr>
          <a:xfrm>
            <a:off x="6881822" y="2251898"/>
            <a:ext cx="1357934" cy="2185214"/>
          </a:xfrm>
          <a:prstGeom prst="rect">
            <a:avLst/>
          </a:prstGeom>
          <a:solidFill>
            <a:schemeClr val="accent3">
              <a:lumMod val="20000"/>
              <a:lumOff val="80000"/>
            </a:schemeClr>
          </a:solidFill>
        </p:spPr>
        <p:txBody>
          <a:bodyPr wrap="square" rtlCol="0">
            <a:spAutoFit/>
          </a:bodyPr>
          <a:lstStyle/>
          <a:p>
            <a:r>
              <a:rPr lang="en-US" sz="1700" dirty="0" smtClean="0">
                <a:latin typeface="Times New Roman" panose="02020603050405020304" pitchFamily="18" charset="0"/>
              </a:rPr>
              <a:t>410 - Budget Investments</a:t>
            </a:r>
          </a:p>
          <a:p>
            <a:endParaRPr lang="en-US" sz="1700" dirty="0">
              <a:latin typeface="Times New Roman" panose="02020603050405020304" pitchFamily="18" charset="0"/>
              <a:cs typeface="Times New Roman" panose="02020603050405020304" pitchFamily="18" charset="0"/>
            </a:endParaRPr>
          </a:p>
          <a:p>
            <a:r>
              <a:rPr lang="en-US" sz="1700" dirty="0" smtClean="0">
                <a:latin typeface="Times New Roman" panose="02020603050405020304" pitchFamily="18" charset="0"/>
              </a:rPr>
              <a:t>240 – Procurement of other goods and services</a:t>
            </a:r>
          </a:p>
        </p:txBody>
      </p:sp>
      <p:cxnSp>
        <p:nvCxnSpPr>
          <p:cNvPr id="105" name="Прямая соединительная линия 104"/>
          <p:cNvCxnSpPr/>
          <p:nvPr/>
        </p:nvCxnSpPr>
        <p:spPr>
          <a:xfrm>
            <a:off x="6948264" y="4573282"/>
            <a:ext cx="1105694" cy="3516"/>
          </a:xfrm>
          <a:prstGeom prst="line">
            <a:avLst/>
          </a:prstGeom>
          <a:ln w="19050">
            <a:solidFill>
              <a:schemeClr val="accent3">
                <a:lumMod val="75000"/>
              </a:schemeClr>
            </a:solidFill>
          </a:ln>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2121611693"/>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227</TotalTime>
  <Words>848</Words>
  <Application>Microsoft Office PowerPoint</Application>
  <PresentationFormat>Экран (4:3)</PresentationFormat>
  <Paragraphs>236</Paragraphs>
  <Slides>12</Slides>
  <Notes>1</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12</vt:i4>
      </vt:variant>
    </vt:vector>
  </HeadingPairs>
  <TitlesOfParts>
    <vt:vector size="19" baseType="lpstr">
      <vt:lpstr>Arial</vt:lpstr>
      <vt:lpstr>Calibri</vt:lpstr>
      <vt:lpstr>Cambria</vt:lpstr>
      <vt:lpstr>DINPro-Light</vt:lpstr>
      <vt:lpstr>Times New Roman</vt:lpstr>
      <vt:lpstr>Wingdings</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КУЛИЕВ АЗРЕТ ПАХВАТДИНОВИЧ</dc:creator>
  <cp:lastModifiedBy>Владимир Иванович</cp:lastModifiedBy>
  <cp:revision>24</cp:revision>
  <dcterms:created xsi:type="dcterms:W3CDTF">2019-10-24T09:01:48Z</dcterms:created>
  <dcterms:modified xsi:type="dcterms:W3CDTF">2019-10-30T11:37:28Z</dcterms:modified>
</cp:coreProperties>
</file>