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67" r:id="rId9"/>
    <p:sldId id="269" r:id="rId10"/>
    <p:sldId id="268" r:id="rId11"/>
    <p:sldId id="271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A3A"/>
    <a:srgbClr val="50B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97767-ADA5-46A7-9F99-214DCB225BB1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BF079-9EEB-475F-8506-C7255EEB5D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26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33713" y="44450"/>
            <a:ext cx="3943350" cy="2957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52301" y="3037360"/>
            <a:ext cx="9742874" cy="32243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032" algn="just">
              <a:spcAft>
                <a:spcPts val="30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10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12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04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0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7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3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0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33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1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0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B8BF8-D2CE-4665-B7BB-D68E06C6EC78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6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/>
          <p:cNvSpPr/>
          <p:nvPr/>
        </p:nvSpPr>
        <p:spPr>
          <a:xfrm>
            <a:off x="0" y="5774339"/>
            <a:ext cx="9144000" cy="10836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" y="0"/>
            <a:ext cx="913264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62525" y="3861048"/>
            <a:ext cx="7344816" cy="954107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821"/>
                </a:solidFill>
                <a:latin typeface="Cambria" panose="02040503050406030204" pitchFamily="18" charset="0"/>
                <a:cs typeface="Arial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r>
              <a:rPr lang="ru-RU" dirty="0" smtClean="0"/>
              <a:t>Единый План счетов </a:t>
            </a:r>
          </a:p>
          <a:p>
            <a:r>
              <a:rPr lang="ru-RU" dirty="0" smtClean="0"/>
              <a:t>Российской </a:t>
            </a:r>
            <a:r>
              <a:rPr lang="ru-RU" dirty="0"/>
              <a:t>Федерации</a:t>
            </a:r>
          </a:p>
        </p:txBody>
      </p:sp>
      <p:sp useBgFill="1">
        <p:nvSpPr>
          <p:cNvPr id="8" name="Прямоугольник 7"/>
          <p:cNvSpPr/>
          <p:nvPr/>
        </p:nvSpPr>
        <p:spPr>
          <a:xfrm>
            <a:off x="143931" y="220206"/>
            <a:ext cx="4491002" cy="10836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5427801"/>
            <a:ext cx="37056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Cambria" panose="02040503050406030204" pitchFamily="18" charset="0"/>
              </a:rPr>
              <a:t>Заместитель директора </a:t>
            </a:r>
            <a:r>
              <a:rPr lang="ru-RU" sz="1400" dirty="0">
                <a:latin typeface="Cambria" panose="02040503050406030204" pitchFamily="18" charset="0"/>
              </a:rPr>
              <a:t>Департамента бюджетной методологии и финансовой отчетности в государственном секторе Минфина России</a:t>
            </a:r>
          </a:p>
          <a:p>
            <a:pPr algn="r"/>
            <a:r>
              <a:rPr lang="ru-RU" sz="1400" dirty="0">
                <a:latin typeface="Cambria" panose="02040503050406030204" pitchFamily="18" charset="0"/>
              </a:rPr>
              <a:t>С.В. </a:t>
            </a:r>
            <a:r>
              <a:rPr lang="ru-RU" sz="1400" dirty="0" err="1" smtClean="0">
                <a:latin typeface="Cambria" panose="02040503050406030204" pitchFamily="18" charset="0"/>
              </a:rPr>
              <a:t>Сивец</a:t>
            </a:r>
            <a:endParaRPr lang="ru-RU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7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1376241" y="2409527"/>
            <a:ext cx="18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Cambria" panose="02040503050406030204" pitchFamily="18" charset="0"/>
              </a:rPr>
              <a:t>Функция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3451911" y="2400409"/>
            <a:ext cx="28083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effectLst/>
                <a:latin typeface="Cambria" panose="02040503050406030204" pitchFamily="18" charset="0"/>
              </a:rPr>
              <a:t>Ц е л е в а я   с т а т ь я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5" name="AutoShape 57"/>
          <p:cNvSpPr>
            <a:spLocks/>
          </p:cNvSpPr>
          <p:nvPr/>
        </p:nvSpPr>
        <p:spPr bwMode="auto">
          <a:xfrm rot="5400000">
            <a:off x="2239610" y="1691007"/>
            <a:ext cx="140419" cy="1131307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6899822" y="2412504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Cambria" panose="02040503050406030204" pitchFamily="18" charset="0"/>
              </a:rPr>
              <a:t>Вид расходов</a:t>
            </a:r>
            <a:endParaRPr lang="ru-RU" altLang="ru-RU" sz="1400" b="1" dirty="0">
              <a:latin typeface="Cambria" panose="02040503050406030204" pitchFamily="18" charset="0"/>
            </a:endParaRP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715234" y="1758411"/>
            <a:ext cx="7681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2   3   4   5   6   7   8   9   10   11   12   13   14   15   16   17   18   19   20</a:t>
            </a:r>
            <a:endParaRPr lang="ru-RU" altLang="ru-RU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848582" y="2412504"/>
            <a:ext cx="7076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effectLst/>
                <a:latin typeface="Cambria" panose="02040503050406030204" pitchFamily="18" charset="0"/>
              </a:rPr>
              <a:t>Глава 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9" name="AutoShape 57"/>
          <p:cNvSpPr>
            <a:spLocks/>
          </p:cNvSpPr>
          <p:nvPr/>
        </p:nvSpPr>
        <p:spPr bwMode="auto">
          <a:xfrm rot="5400000">
            <a:off x="4849925" y="284006"/>
            <a:ext cx="147451" cy="3952340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10" name="AutoShape 57"/>
          <p:cNvSpPr>
            <a:spLocks/>
          </p:cNvSpPr>
          <p:nvPr/>
        </p:nvSpPr>
        <p:spPr bwMode="auto">
          <a:xfrm rot="5400000">
            <a:off x="1172719" y="1855282"/>
            <a:ext cx="154481" cy="802756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891984" y="1556792"/>
            <a:ext cx="1920862" cy="0"/>
          </a:xfrm>
          <a:prstGeom prst="straightConnector1">
            <a:avLst/>
          </a:prstGeom>
          <a:ln>
            <a:solidFill>
              <a:srgbClr val="3E8A3A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0" idx="2"/>
          </p:cNvCxnSpPr>
          <p:nvPr/>
        </p:nvCxnSpPr>
        <p:spPr>
          <a:xfrm>
            <a:off x="848582" y="1628800"/>
            <a:ext cx="0" cy="55062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51338" y="1628801"/>
            <a:ext cx="0" cy="550619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5" idx="2"/>
          </p:cNvCxnSpPr>
          <p:nvPr/>
        </p:nvCxnSpPr>
        <p:spPr>
          <a:xfrm flipH="1">
            <a:off x="1744166" y="1628800"/>
            <a:ext cx="4" cy="557651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75473" y="1635831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47482" y="1635831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935235" y="1556792"/>
            <a:ext cx="568318" cy="70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95354" y="1556792"/>
            <a:ext cx="976446" cy="9292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78276" y="1555034"/>
            <a:ext cx="432048" cy="3517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523546" y="1551517"/>
            <a:ext cx="360040" cy="351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11483" y="1553601"/>
            <a:ext cx="68030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51538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885025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47682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03394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57"/>
          <p:cNvSpPr>
            <a:spLocks/>
          </p:cNvSpPr>
          <p:nvPr/>
        </p:nvSpPr>
        <p:spPr bwMode="auto">
          <a:xfrm rot="5400000">
            <a:off x="7541671" y="1630622"/>
            <a:ext cx="141539" cy="1265024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244954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979930" y="1560307"/>
            <a:ext cx="1105694" cy="351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998541" y="2924944"/>
            <a:ext cx="7115175" cy="619324"/>
          </a:xfrm>
          <a:prstGeom prst="rect">
            <a:avLst/>
          </a:prstGeom>
          <a:solidFill>
            <a:srgbClr val="247632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tIns="108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3366"/>
              </a:buClr>
              <a:buSzPct val="85000"/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rgbClr val="FFFFFF"/>
                </a:solidFill>
                <a:latin typeface="Cambria" panose="02040503050406030204" pitchFamily="18" charset="0"/>
              </a:rPr>
              <a:t>Классификация </a:t>
            </a:r>
            <a:r>
              <a:rPr lang="ru-RU" altLang="ru-RU" sz="2000" b="1" dirty="0" smtClean="0">
                <a:solidFill>
                  <a:srgbClr val="FFFFFF"/>
                </a:solidFill>
                <a:latin typeface="Cambria" panose="02040503050406030204" pitchFamily="18" charset="0"/>
              </a:rPr>
              <a:t>расходов бюджета</a:t>
            </a:r>
            <a:endParaRPr lang="ru-RU" altLang="ru-RU" sz="2000" b="1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8580" y="1196752"/>
            <a:ext cx="80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0  9  2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1680" y="1187460"/>
            <a:ext cx="129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0  1    1   3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47480" y="1164486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93457" y="1181223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11483" y="1164486"/>
            <a:ext cx="73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 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7682" y="1187460"/>
            <a:ext cx="223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   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79927" y="1164486"/>
            <a:ext cx="1291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  1     Х</a:t>
            </a:r>
          </a:p>
        </p:txBody>
      </p:sp>
      <p:graphicFrame>
        <p:nvGraphicFramePr>
          <p:cNvPr id="39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572540"/>
              </p:ext>
            </p:extLst>
          </p:nvPr>
        </p:nvGraphicFramePr>
        <p:xfrm>
          <a:off x="271653" y="4653136"/>
          <a:ext cx="8568951" cy="118463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58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8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92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20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91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altLang="ru-RU" sz="2000" b="1" u="sng" dirty="0" smtClean="0">
                          <a:latin typeface="Cambria" panose="02040503050406030204" pitchFamily="18" charset="0"/>
                        </a:rPr>
                        <a:t>КБК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   1        0         1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  1          5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   3              1             0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8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1-17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18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20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23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24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25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26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2771800" y="4283804"/>
            <a:ext cx="34590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altLang="ru-RU" b="1" dirty="0" smtClean="0">
                <a:latin typeface="Cambria" pitchFamily="18" charset="0"/>
              </a:rPr>
              <a:t>К</a:t>
            </a:r>
            <a:r>
              <a:rPr lang="ru-RU" altLang="ru-RU" b="1" dirty="0" smtClean="0">
                <a:latin typeface="Cambria" pitchFamily="18" charset="0"/>
              </a:rPr>
              <a:t>од счета бюджетного учета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73944" y="63813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fld id="{5F91366C-C707-45FC-9663-1DE7BB98C4B2}" type="slidenum">
              <a:rPr lang="ru-RU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10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471887" y="188640"/>
            <a:ext cx="648072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8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Учет основного средства</a:t>
            </a:r>
            <a:endParaRPr sz="2800" dirty="0">
              <a:solidFill>
                <a:srgbClr val="004821"/>
              </a:solidFill>
              <a:latin typeface="Cambria" panose="02040503050406030204" pitchFamily="18" charset="0"/>
              <a:ea typeface="+mn-ea"/>
              <a:cs typeface="Arial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99822" y="620688"/>
            <a:ext cx="1497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</a:t>
            </a:r>
            <a:endParaRPr lang="ru-RU" dirty="0"/>
          </a:p>
        </p:txBody>
      </p:sp>
      <p:sp>
        <p:nvSpPr>
          <p:cNvPr id="46" name="Стрелка вниз 45"/>
          <p:cNvSpPr/>
          <p:nvPr/>
        </p:nvSpPr>
        <p:spPr>
          <a:xfrm flipH="1" flipV="1">
            <a:off x="7452320" y="947562"/>
            <a:ext cx="236908" cy="216924"/>
          </a:xfrm>
          <a:prstGeom prst="downArrow">
            <a:avLst/>
          </a:prstGeom>
          <a:gradFill>
            <a:gsLst>
              <a:gs pos="0">
                <a:srgbClr val="2AA686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8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1376241" y="2409527"/>
            <a:ext cx="18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Cambria" panose="02040503050406030204" pitchFamily="18" charset="0"/>
              </a:rPr>
              <a:t>Функция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3451911" y="2400409"/>
            <a:ext cx="28083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effectLst/>
                <a:latin typeface="Cambria" panose="02040503050406030204" pitchFamily="18" charset="0"/>
              </a:rPr>
              <a:t>Ц е л е в а я   с т а т ь я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5" name="AutoShape 57"/>
          <p:cNvSpPr>
            <a:spLocks/>
          </p:cNvSpPr>
          <p:nvPr/>
        </p:nvSpPr>
        <p:spPr bwMode="auto">
          <a:xfrm rot="5400000">
            <a:off x="2239610" y="1691007"/>
            <a:ext cx="140419" cy="1131307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6899822" y="2412504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Cambria" panose="02040503050406030204" pitchFamily="18" charset="0"/>
              </a:rPr>
              <a:t>Вид расходов</a:t>
            </a:r>
            <a:endParaRPr lang="ru-RU" altLang="ru-RU" sz="1400" b="1" dirty="0">
              <a:latin typeface="Cambria" panose="02040503050406030204" pitchFamily="18" charset="0"/>
            </a:endParaRP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715234" y="1758411"/>
            <a:ext cx="7681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2   3   4   5   6   7   8   9   10   11   12   13   14   15   16   17   18   19   20</a:t>
            </a:r>
            <a:endParaRPr lang="ru-RU" altLang="ru-RU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848582" y="2412504"/>
            <a:ext cx="7076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effectLst/>
                <a:latin typeface="Cambria" panose="02040503050406030204" pitchFamily="18" charset="0"/>
              </a:rPr>
              <a:t>Глава 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9" name="AutoShape 57"/>
          <p:cNvSpPr>
            <a:spLocks/>
          </p:cNvSpPr>
          <p:nvPr/>
        </p:nvSpPr>
        <p:spPr bwMode="auto">
          <a:xfrm rot="5400000">
            <a:off x="4849925" y="284006"/>
            <a:ext cx="147451" cy="3952340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10" name="AutoShape 57"/>
          <p:cNvSpPr>
            <a:spLocks/>
          </p:cNvSpPr>
          <p:nvPr/>
        </p:nvSpPr>
        <p:spPr bwMode="auto">
          <a:xfrm rot="5400000">
            <a:off x="1172719" y="1855282"/>
            <a:ext cx="154481" cy="802756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891984" y="1556792"/>
            <a:ext cx="1920862" cy="0"/>
          </a:xfrm>
          <a:prstGeom prst="straightConnector1">
            <a:avLst/>
          </a:prstGeom>
          <a:ln>
            <a:solidFill>
              <a:srgbClr val="3E8A3A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0" idx="2"/>
          </p:cNvCxnSpPr>
          <p:nvPr/>
        </p:nvCxnSpPr>
        <p:spPr>
          <a:xfrm>
            <a:off x="848582" y="1628800"/>
            <a:ext cx="0" cy="55062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51338" y="1628801"/>
            <a:ext cx="0" cy="550619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5" idx="2"/>
          </p:cNvCxnSpPr>
          <p:nvPr/>
        </p:nvCxnSpPr>
        <p:spPr>
          <a:xfrm flipH="1">
            <a:off x="1744166" y="1628800"/>
            <a:ext cx="4" cy="557651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75473" y="1635831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47482" y="1635831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935235" y="1556792"/>
            <a:ext cx="568318" cy="70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95354" y="1556792"/>
            <a:ext cx="976446" cy="9292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78276" y="1555034"/>
            <a:ext cx="432048" cy="3517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523546" y="1551517"/>
            <a:ext cx="360040" cy="351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11483" y="1553601"/>
            <a:ext cx="68030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51538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885025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47682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03394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57"/>
          <p:cNvSpPr>
            <a:spLocks/>
          </p:cNvSpPr>
          <p:nvPr/>
        </p:nvSpPr>
        <p:spPr bwMode="auto">
          <a:xfrm rot="5400000">
            <a:off x="7541671" y="1630622"/>
            <a:ext cx="141539" cy="1265024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244954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979930" y="1560307"/>
            <a:ext cx="1105694" cy="351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998541" y="2924944"/>
            <a:ext cx="7115175" cy="619324"/>
          </a:xfrm>
          <a:prstGeom prst="rect">
            <a:avLst/>
          </a:prstGeom>
          <a:solidFill>
            <a:srgbClr val="247632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tIns="108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3366"/>
              </a:buClr>
              <a:buSzPct val="85000"/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rgbClr val="FFFFFF"/>
                </a:solidFill>
                <a:latin typeface="Cambria" panose="02040503050406030204" pitchFamily="18" charset="0"/>
              </a:rPr>
              <a:t>Классификация </a:t>
            </a:r>
            <a:r>
              <a:rPr lang="ru-RU" altLang="ru-RU" sz="2000" b="1" dirty="0" smtClean="0">
                <a:solidFill>
                  <a:srgbClr val="FFFFFF"/>
                </a:solidFill>
                <a:latin typeface="Cambria" panose="02040503050406030204" pitchFamily="18" charset="0"/>
              </a:rPr>
              <a:t>расходов бюджета</a:t>
            </a:r>
            <a:endParaRPr lang="ru-RU" altLang="ru-RU" sz="2000" b="1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8580" y="1196752"/>
            <a:ext cx="80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0  9  2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1680" y="1187460"/>
            <a:ext cx="129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0  1    1   3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47480" y="1164486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93457" y="1181223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11483" y="1164486"/>
            <a:ext cx="73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 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7682" y="1187460"/>
            <a:ext cx="223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   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79927" y="1164486"/>
            <a:ext cx="1291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  1     Х</a:t>
            </a:r>
          </a:p>
        </p:txBody>
      </p:sp>
      <p:graphicFrame>
        <p:nvGraphicFramePr>
          <p:cNvPr id="39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32810"/>
              </p:ext>
            </p:extLst>
          </p:nvPr>
        </p:nvGraphicFramePr>
        <p:xfrm>
          <a:off x="300987" y="4230380"/>
          <a:ext cx="8568951" cy="118463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58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8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92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20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91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altLang="ru-RU" sz="2000" b="1" u="sng" dirty="0" smtClean="0">
                          <a:latin typeface="Cambria" panose="02040503050406030204" pitchFamily="18" charset="0"/>
                        </a:rPr>
                        <a:t>КБК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   3        0         2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  3          1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   7              3             3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8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1-17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18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20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23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24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25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26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2801134" y="3861048"/>
            <a:ext cx="34590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altLang="ru-RU" b="1" dirty="0" smtClean="0">
                <a:latin typeface="Cambria" pitchFamily="18" charset="0"/>
              </a:rPr>
              <a:t>К</a:t>
            </a:r>
            <a:r>
              <a:rPr lang="ru-RU" altLang="ru-RU" b="1" dirty="0" smtClean="0">
                <a:latin typeface="Cambria" pitchFamily="18" charset="0"/>
              </a:rPr>
              <a:t>од счета бюджетного учета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73944" y="63813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fld id="{5F91366C-C707-45FC-9663-1DE7BB98C4B2}" type="slidenum">
              <a:rPr lang="ru-RU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11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771123" y="224878"/>
            <a:ext cx="648072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8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Код бюджетной классификации </a:t>
            </a:r>
            <a:endParaRPr sz="2800" dirty="0">
              <a:solidFill>
                <a:srgbClr val="004821"/>
              </a:solidFill>
              <a:latin typeface="Cambria" panose="02040503050406030204" pitchFamily="18" charset="0"/>
              <a:ea typeface="+mn-ea"/>
              <a:cs typeface="Arial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99822" y="620688"/>
            <a:ext cx="1497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</a:t>
            </a:r>
            <a:endParaRPr lang="ru-RU" dirty="0"/>
          </a:p>
        </p:txBody>
      </p:sp>
      <p:sp>
        <p:nvSpPr>
          <p:cNvPr id="46" name="Стрелка вниз 45"/>
          <p:cNvSpPr/>
          <p:nvPr/>
        </p:nvSpPr>
        <p:spPr>
          <a:xfrm flipH="1" flipV="1">
            <a:off x="7452320" y="947562"/>
            <a:ext cx="236908" cy="216924"/>
          </a:xfrm>
          <a:prstGeom prst="downArrow">
            <a:avLst/>
          </a:prstGeom>
          <a:gradFill>
            <a:gsLst>
              <a:gs pos="0">
                <a:srgbClr val="2AA686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987822" y="5517232"/>
            <a:ext cx="190416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Денежное обязательство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56066" y="5517232"/>
            <a:ext cx="1516134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приобретению основных средств</a:t>
            </a:r>
          </a:p>
        </p:txBody>
      </p:sp>
      <p:sp>
        <p:nvSpPr>
          <p:cNvPr id="47" name="Левая фигурная скобка 46"/>
          <p:cNvSpPr/>
          <p:nvPr/>
        </p:nvSpPr>
        <p:spPr>
          <a:xfrm rot="16200000">
            <a:off x="7470322" y="4275095"/>
            <a:ext cx="180021" cy="2520280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7043327" y="5589240"/>
            <a:ext cx="97889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кого?</a:t>
            </a:r>
          </a:p>
        </p:txBody>
      </p:sp>
      <p:sp>
        <p:nvSpPr>
          <p:cNvPr id="49" name="Стрелка вниз 48"/>
          <p:cNvSpPr/>
          <p:nvPr/>
        </p:nvSpPr>
        <p:spPr>
          <a:xfrm rot="10800000" flipH="1" flipV="1">
            <a:off x="7452320" y="5949280"/>
            <a:ext cx="236908" cy="216924"/>
          </a:xfrm>
          <a:prstGeom prst="downArrow">
            <a:avLst/>
          </a:prstGeom>
          <a:gradFill>
            <a:gsLst>
              <a:gs pos="0">
                <a:srgbClr val="2AA686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477772" y="6166205"/>
            <a:ext cx="2110008" cy="6001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733 -государственная корпорация 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892962" y="5408349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47480" y="5408349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300192" y="5408349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549173" y="3834869"/>
            <a:ext cx="2224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</a:rPr>
              <a:t>7              3              Х</a:t>
            </a:r>
            <a:endParaRPr kumimoji="0" lang="ru-RU" alt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4"/>
          <p:cNvSpPr>
            <a:spLocks noChangeArrowheads="1"/>
          </p:cNvSpPr>
          <p:nvPr/>
        </p:nvSpPr>
        <p:spPr bwMode="auto">
          <a:xfrm>
            <a:off x="1723638" y="1395037"/>
            <a:ext cx="7169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Cambria" pitchFamily="18" charset="0"/>
              </a:rPr>
              <a:t>План счетов</a:t>
            </a:r>
            <a:endParaRPr lang="ru-RU" altLang="ru-RU" sz="2400" b="1" dirty="0">
              <a:latin typeface="Cambria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79912" y="2420888"/>
            <a:ext cx="4285391" cy="2554545"/>
          </a:xfrm>
          <a:prstGeom prst="rect">
            <a:avLst/>
          </a:prstGeom>
          <a:solidFill>
            <a:schemeClr val="bg1"/>
          </a:solidFill>
          <a:ln>
            <a:solidFill>
              <a:srgbClr val="24763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2476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Язык, которым бухгалтер </a:t>
            </a:r>
            <a:r>
              <a:rPr lang="ru-RU" sz="3200" b="1" dirty="0" smtClean="0">
                <a:solidFill>
                  <a:srgbClr val="2476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ведёт </a:t>
            </a:r>
            <a:r>
              <a:rPr lang="ru-RU" sz="3200" b="1" dirty="0" smtClean="0">
                <a:solidFill>
                  <a:srgbClr val="2476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летопись (историю) государственных финансов</a:t>
            </a:r>
            <a:endParaRPr lang="ru-RU" sz="3200" b="1" dirty="0">
              <a:solidFill>
                <a:srgbClr val="24763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71676" y="1916832"/>
            <a:ext cx="705670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5" name="Picture 33" descr="C:\Users\2323\AppData\Local\Temp\networking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55" y="1137564"/>
            <a:ext cx="720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"/>
          <p:cNvSpPr txBox="1">
            <a:spLocks/>
          </p:cNvSpPr>
          <p:nvPr/>
        </p:nvSpPr>
        <p:spPr>
          <a:xfrm>
            <a:off x="8657728" y="6342781"/>
            <a:ext cx="48627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12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011670" y="2636912"/>
            <a:ext cx="1152128" cy="720080"/>
          </a:xfrm>
          <a:prstGeom prst="rightArrow">
            <a:avLst/>
          </a:prstGeom>
          <a:solidFill>
            <a:srgbClr val="247632"/>
          </a:solidFill>
          <a:ln>
            <a:solidFill>
              <a:srgbClr val="24763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1747709" y="2260893"/>
            <a:ext cx="1152128" cy="608022"/>
          </a:xfrm>
          <a:prstGeom prst="rightArrow">
            <a:avLst>
              <a:gd name="adj1" fmla="val 50000"/>
              <a:gd name="adj2" fmla="val 53082"/>
            </a:avLst>
          </a:prstGeom>
          <a:solidFill>
            <a:srgbClr val="247632"/>
          </a:solidFill>
          <a:ln>
            <a:solidFill>
              <a:srgbClr val="24763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4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195736" y="149797"/>
            <a:ext cx="6480720" cy="1190971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800" dirty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Система нормативного </a:t>
            </a:r>
            <a:r>
              <a:rPr lang="ru-RU" sz="28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регулирования с 2018 года</a:t>
            </a:r>
            <a:endParaRPr sz="2800" dirty="0">
              <a:solidFill>
                <a:srgbClr val="004821"/>
              </a:solidFill>
              <a:latin typeface="Cambria" panose="02040503050406030204" pitchFamily="18" charset="0"/>
              <a:ea typeface="+mn-ea"/>
              <a:cs typeface="Arial" charset="0"/>
            </a:endParaRP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1279631" y="2016208"/>
            <a:ext cx="2448234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mbria" pitchFamily="18" charset="0"/>
              </a:rPr>
              <a:t>Федеральный закон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mbria" pitchFamily="18" charset="0"/>
              </a:rPr>
              <a:t>«О бухгалтерском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mbria" pitchFamily="18" charset="0"/>
              </a:rPr>
              <a:t>учете»</a:t>
            </a:r>
          </a:p>
        </p:txBody>
      </p:sp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5703291" y="2228025"/>
            <a:ext cx="17430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mbria" pitchFamily="18" charset="0"/>
              </a:rPr>
              <a:t>Бюджетный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mbria" pitchFamily="18" charset="0"/>
              </a:rPr>
              <a:t>кодекс</a:t>
            </a:r>
            <a:endParaRPr lang="ru-RU" altLang="ru-RU" sz="2000" dirty="0">
              <a:latin typeface="Cambria" pitchFamily="18" charset="0"/>
            </a:endParaRPr>
          </a:p>
        </p:txBody>
      </p: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1279631" y="4294809"/>
            <a:ext cx="286207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mbria" pitchFamily="18" charset="0"/>
              </a:rPr>
              <a:t>Федеральные стандарты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mbria" pitchFamily="18" charset="0"/>
              </a:rPr>
              <a:t>бухгалтерского </a:t>
            </a:r>
            <a:r>
              <a:rPr lang="ru-RU" altLang="ru-RU" sz="2000" b="1" dirty="0" smtClean="0">
                <a:latin typeface="Cambria" pitchFamily="18" charset="0"/>
              </a:rPr>
              <a:t>учета</a:t>
            </a:r>
            <a:endParaRPr lang="ru-RU" altLang="ru-RU" sz="2000" b="1" dirty="0">
              <a:latin typeface="Cambria" pitchFamily="18" charset="0"/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5703291" y="4306641"/>
            <a:ext cx="32145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mbria" pitchFamily="18" charset="0"/>
              </a:rPr>
              <a:t>План счетов, бюджетная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mbria" pitchFamily="18" charset="0"/>
              </a:rPr>
              <a:t>классификация,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Cambria" pitchFamily="18" charset="0"/>
              </a:rPr>
              <a:t>отчетность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858826" y="3024906"/>
            <a:ext cx="29098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Прямоугольник 4"/>
          <p:cNvSpPr>
            <a:spLocks noChangeArrowheads="1"/>
          </p:cNvSpPr>
          <p:nvPr/>
        </p:nvSpPr>
        <p:spPr bwMode="auto">
          <a:xfrm>
            <a:off x="858826" y="3089994"/>
            <a:ext cx="3190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mbria" pitchFamily="18" charset="0"/>
              </a:rPr>
              <a:t>Основы бухгалтерского учета и отчетности в РФ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5198740" y="3001093"/>
            <a:ext cx="290869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5159101" y="3089994"/>
            <a:ext cx="31896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mbria" pitchFamily="18" charset="0"/>
              </a:rPr>
              <a:t>Основы бюджетных правоотношений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895735" y="5345831"/>
            <a:ext cx="290869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Прямоугольник 4"/>
          <p:cNvSpPr>
            <a:spLocks noChangeArrowheads="1"/>
          </p:cNvSpPr>
          <p:nvPr/>
        </p:nvSpPr>
        <p:spPr bwMode="auto">
          <a:xfrm>
            <a:off x="908311" y="5406156"/>
            <a:ext cx="3190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ambria" pitchFamily="18" charset="0"/>
              </a:rPr>
              <a:t>Объекты учета, порядок оценки, признания и раскрытия информации.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5185642" y="5345831"/>
            <a:ext cx="290869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Прямоугольник 4"/>
          <p:cNvSpPr>
            <a:spLocks noChangeArrowheads="1"/>
          </p:cNvSpPr>
          <p:nvPr/>
        </p:nvSpPr>
        <p:spPr bwMode="auto">
          <a:xfrm>
            <a:off x="5198739" y="5406156"/>
            <a:ext cx="318968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>
                <a:latin typeface="Cambria" pitchFamily="18" charset="0"/>
              </a:rPr>
              <a:t>«Механика» отражения операций и раскрытия их в отчетности</a:t>
            </a:r>
          </a:p>
        </p:txBody>
      </p:sp>
      <p:pic>
        <p:nvPicPr>
          <p:cNvPr id="24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22" y="2228025"/>
            <a:ext cx="576709" cy="5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82" y="2220931"/>
            <a:ext cx="576709" cy="5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81" y="4514922"/>
            <a:ext cx="576709" cy="5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21" y="4484040"/>
            <a:ext cx="576709" cy="5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Номер слайда 2"/>
          <p:cNvSpPr txBox="1">
            <a:spLocks/>
          </p:cNvSpPr>
          <p:nvPr/>
        </p:nvSpPr>
        <p:spPr>
          <a:xfrm>
            <a:off x="8545363" y="6307071"/>
            <a:ext cx="40620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2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7022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195736" y="149797"/>
            <a:ext cx="648072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800" dirty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Единый план счетов и бюджетная классификация</a:t>
            </a:r>
            <a:endParaRPr sz="2800" dirty="0">
              <a:solidFill>
                <a:srgbClr val="004821"/>
              </a:solidFill>
              <a:latin typeface="Cambria" panose="02040503050406030204" pitchFamily="18" charset="0"/>
              <a:ea typeface="+mn-ea"/>
              <a:cs typeface="Arial" charset="0"/>
            </a:endParaRPr>
          </a:p>
        </p:txBody>
      </p:sp>
      <p:sp>
        <p:nvSpPr>
          <p:cNvPr id="60" name="Прямоугольник 4"/>
          <p:cNvSpPr>
            <a:spLocks noChangeArrowheads="1"/>
          </p:cNvSpPr>
          <p:nvPr/>
        </p:nvSpPr>
        <p:spPr bwMode="auto">
          <a:xfrm>
            <a:off x="971676" y="1484784"/>
            <a:ext cx="74811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Cambria" pitchFamily="18" charset="0"/>
              </a:rPr>
              <a:t>Структура кода счета бюджетного учета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971676" y="1916832"/>
            <a:ext cx="705670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41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70741"/>
              </p:ext>
            </p:extLst>
          </p:nvPr>
        </p:nvGraphicFramePr>
        <p:xfrm>
          <a:off x="251521" y="2589406"/>
          <a:ext cx="8568951" cy="251658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58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8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92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20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7281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altLang="ru-RU" sz="2000" b="1" u="sng" dirty="0" smtClean="0">
                          <a:latin typeface="Cambria" panose="02040503050406030204" pitchFamily="18" charset="0"/>
                        </a:rPr>
                        <a:t>Код бюджетной </a:t>
                      </a:r>
                      <a:r>
                        <a:rPr lang="ru-RU" altLang="ru-RU" sz="2000" b="1" u="sng" dirty="0" err="1" smtClean="0">
                          <a:latin typeface="Cambria" panose="02040503050406030204" pitchFamily="18" charset="0"/>
                        </a:rPr>
                        <a:t>классифи-кации</a:t>
                      </a:r>
                      <a:endParaRPr kumimoji="0" lang="ru-RU" altLang="ru-RU" sz="2000" b="1" i="1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Вид деятельности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vert="vert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Синтетический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 код счета 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Аналити-ческий</a:t>
                      </a: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 код счета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Классификация операций сектора государственного управления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8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1-17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18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20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23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24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25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26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Text Box 36"/>
          <p:cNvSpPr txBox="1">
            <a:spLocks noChangeArrowheads="1"/>
          </p:cNvSpPr>
          <p:nvPr/>
        </p:nvSpPr>
        <p:spPr bwMode="auto">
          <a:xfrm>
            <a:off x="1420018" y="5517232"/>
            <a:ext cx="712879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КБК интегрирован в счет бюджетного учета = </a:t>
            </a:r>
            <a:r>
              <a:rPr lang="ru-RU" altLang="ru-RU" sz="2000" b="1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данные программной, функциональной, экономической классификации в коде счета</a:t>
            </a:r>
            <a:endParaRPr lang="ru-RU" altLang="ru-RU" sz="2400" b="1" i="1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Номер слайда 2"/>
          <p:cNvSpPr txBox="1">
            <a:spLocks/>
          </p:cNvSpPr>
          <p:nvPr/>
        </p:nvSpPr>
        <p:spPr>
          <a:xfrm>
            <a:off x="8545362" y="6307071"/>
            <a:ext cx="49113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3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65" y="5714883"/>
            <a:ext cx="722710" cy="722710"/>
          </a:xfrm>
          <a:prstGeom prst="rect">
            <a:avLst/>
          </a:prstGeom>
        </p:spPr>
      </p:pic>
      <p:sp>
        <p:nvSpPr>
          <p:cNvPr id="13" name="Стрелка вниз 12"/>
          <p:cNvSpPr/>
          <p:nvPr/>
        </p:nvSpPr>
        <p:spPr>
          <a:xfrm>
            <a:off x="888908" y="5193217"/>
            <a:ext cx="216024" cy="360040"/>
          </a:xfrm>
          <a:prstGeom prst="downArrow">
            <a:avLst/>
          </a:prstGeom>
          <a:gradFill>
            <a:gsLst>
              <a:gs pos="0">
                <a:srgbClr val="2AA686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0" y="-99392"/>
            <a:ext cx="914400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800" dirty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Единый план счетов и </a:t>
            </a:r>
            <a:r>
              <a:rPr lang="ru-RU" sz="28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бюджетная классификация</a:t>
            </a:r>
            <a:endParaRPr sz="2800" dirty="0">
              <a:solidFill>
                <a:srgbClr val="004821"/>
              </a:solidFill>
              <a:latin typeface="Cambria" panose="02040503050406030204" pitchFamily="18" charset="0"/>
              <a:ea typeface="+mn-ea"/>
              <a:cs typeface="Arial" charset="0"/>
            </a:endParaRPr>
          </a:p>
        </p:txBody>
      </p:sp>
      <p:graphicFrame>
        <p:nvGraphicFramePr>
          <p:cNvPr id="41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832864"/>
              </p:ext>
            </p:extLst>
          </p:nvPr>
        </p:nvGraphicFramePr>
        <p:xfrm>
          <a:off x="251521" y="3123416"/>
          <a:ext cx="8568951" cy="161583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58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8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92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20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0976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altLang="ru-RU" sz="2000" b="1" u="none" dirty="0" smtClean="0">
                          <a:latin typeface="Cambria" panose="02040503050406030204" pitchFamily="18" charset="0"/>
                        </a:rPr>
                        <a:t>КБК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КФО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Синтетический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 код счета 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Аналити-ческий</a:t>
                      </a: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 код счета 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КОСГУ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4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1-17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18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20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21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23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24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25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26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Номер слайда 2"/>
          <p:cNvSpPr txBox="1">
            <a:spLocks/>
          </p:cNvSpPr>
          <p:nvPr/>
        </p:nvSpPr>
        <p:spPr>
          <a:xfrm>
            <a:off x="8545362" y="6307071"/>
            <a:ext cx="49113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4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411760" y="764704"/>
            <a:ext cx="0" cy="2376264"/>
          </a:xfrm>
          <a:prstGeom prst="line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411760" y="764704"/>
            <a:ext cx="457200" cy="0"/>
          </a:xfrm>
          <a:prstGeom prst="straightConnector1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411760" y="1844824"/>
            <a:ext cx="457200" cy="0"/>
          </a:xfrm>
          <a:prstGeom prst="straightConnector1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430840" y="2276872"/>
            <a:ext cx="457200" cy="0"/>
          </a:xfrm>
          <a:prstGeom prst="straightConnector1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411760" y="2780928"/>
            <a:ext cx="457200" cy="0"/>
          </a:xfrm>
          <a:prstGeom prst="straightConnector1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43808" y="668303"/>
            <a:ext cx="56886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5,6 – Целевые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– Страховая медицина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Временные деньги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Приносящая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бюджета)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Бюджет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(budget)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400360" y="1340768"/>
            <a:ext cx="457200" cy="0"/>
          </a:xfrm>
          <a:prstGeom prst="straightConnector1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Левая фигурная скобка 22"/>
          <p:cNvSpPr/>
          <p:nvPr/>
        </p:nvSpPr>
        <p:spPr>
          <a:xfrm rot="16200000">
            <a:off x="4378092" y="3235093"/>
            <a:ext cx="360040" cy="3340144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23" idx="0"/>
          </p:cNvCxnSpPr>
          <p:nvPr/>
        </p:nvCxnSpPr>
        <p:spPr>
          <a:xfrm>
            <a:off x="2888040" y="4725145"/>
            <a:ext cx="0" cy="7920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860032" y="4905164"/>
            <a:ext cx="0" cy="612069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228184" y="4725145"/>
            <a:ext cx="0" cy="7920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19872" y="494116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б ъ е к т    у ч е т 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43808" y="5229201"/>
            <a:ext cx="2134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сновные средства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860032" y="4725145"/>
            <a:ext cx="0" cy="180019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трелка углом вверх 42"/>
          <p:cNvSpPr/>
          <p:nvPr/>
        </p:nvSpPr>
        <p:spPr>
          <a:xfrm rot="5400000">
            <a:off x="5489801" y="5128748"/>
            <a:ext cx="648072" cy="1162270"/>
          </a:xfrm>
          <a:prstGeom prst="bentUpArrow">
            <a:avLst>
              <a:gd name="adj1" fmla="val 2868"/>
              <a:gd name="adj2" fmla="val 6880"/>
              <a:gd name="adj3" fmla="val 26575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углом вверх 47"/>
          <p:cNvSpPr/>
          <p:nvPr/>
        </p:nvSpPr>
        <p:spPr>
          <a:xfrm rot="5400000">
            <a:off x="5615515" y="5601872"/>
            <a:ext cx="995482" cy="563433"/>
          </a:xfrm>
          <a:prstGeom prst="bentUpArrow">
            <a:avLst>
              <a:gd name="adj1" fmla="val 2868"/>
              <a:gd name="adj2" fmla="val 10031"/>
              <a:gd name="adj3" fmla="val 26575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6394973" y="5805264"/>
            <a:ext cx="1633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едвижимость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ранспорт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6372200" y="5013176"/>
            <a:ext cx="5040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6256" y="4797152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310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410</a:t>
            </a:r>
          </a:p>
        </p:txBody>
      </p:sp>
      <p:sp>
        <p:nvSpPr>
          <p:cNvPr id="55" name="Левая фигурная скобка 54"/>
          <p:cNvSpPr/>
          <p:nvPr/>
        </p:nvSpPr>
        <p:spPr>
          <a:xfrm rot="10800000">
            <a:off x="7943831" y="5929045"/>
            <a:ext cx="169106" cy="494202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8112937" y="5991480"/>
            <a:ext cx="1031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самолет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2888040" y="2996952"/>
            <a:ext cx="29098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921651" y="2492896"/>
            <a:ext cx="5106732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2958256" y="1988840"/>
            <a:ext cx="29098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2921651" y="1484784"/>
            <a:ext cx="29098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2921651" y="980728"/>
            <a:ext cx="29098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27584" y="4653136"/>
            <a:ext cx="7200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115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195736" y="149797"/>
            <a:ext cx="6480720" cy="686915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800" dirty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О</a:t>
            </a:r>
            <a:r>
              <a:rPr lang="ru-RU" sz="28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бъекты </a:t>
            </a:r>
            <a:r>
              <a:rPr lang="ru-RU" sz="2800" dirty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учета</a:t>
            </a:r>
            <a:endParaRPr sz="2800" dirty="0">
              <a:solidFill>
                <a:srgbClr val="004821"/>
              </a:solidFill>
              <a:latin typeface="Cambria" panose="02040503050406030204" pitchFamily="18" charset="0"/>
              <a:ea typeface="+mn-ea"/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0" y="980728"/>
            <a:ext cx="2520282" cy="864096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100</a:t>
            </a:r>
            <a:r>
              <a:rPr lang="ru-RU" sz="2000" b="1" dirty="0" smtClean="0">
                <a:solidFill>
                  <a:schemeClr val="bg1"/>
                </a:solidFill>
              </a:rPr>
              <a:t> Нефинансовые активы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0" y="1988841"/>
            <a:ext cx="2520278" cy="927275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200</a:t>
            </a:r>
            <a:r>
              <a:rPr lang="ru-RU" sz="2000" b="1" dirty="0" smtClean="0">
                <a:solidFill>
                  <a:schemeClr val="bg1"/>
                </a:solidFill>
              </a:rPr>
              <a:t> Финансовые </a:t>
            </a:r>
            <a:r>
              <a:rPr lang="ru-RU" sz="2000" b="1" dirty="0">
                <a:solidFill>
                  <a:schemeClr val="bg1"/>
                </a:solidFill>
              </a:rPr>
              <a:t>активы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5055" y="3071224"/>
            <a:ext cx="2520278" cy="754503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300</a:t>
            </a:r>
            <a:r>
              <a:rPr lang="ru-RU" sz="2000" b="1" dirty="0" smtClean="0">
                <a:solidFill>
                  <a:schemeClr val="bg1"/>
                </a:solidFill>
              </a:rPr>
              <a:t> Обязательства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2" y="3940811"/>
            <a:ext cx="2520277" cy="588962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400</a:t>
            </a:r>
            <a:r>
              <a:rPr lang="ru-RU" sz="2000" b="1" dirty="0" smtClean="0">
                <a:solidFill>
                  <a:schemeClr val="bg1"/>
                </a:solidFill>
              </a:rPr>
              <a:t> Финансовый </a:t>
            </a:r>
            <a:r>
              <a:rPr lang="ru-RU" sz="2000" b="1" dirty="0">
                <a:solidFill>
                  <a:schemeClr val="bg1"/>
                </a:solidFill>
              </a:rPr>
              <a:t>результат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9552" y="4666299"/>
            <a:ext cx="2520275" cy="588963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500</a:t>
            </a:r>
            <a:r>
              <a:rPr lang="ru-RU" sz="2000" b="1" dirty="0" smtClean="0">
                <a:solidFill>
                  <a:schemeClr val="bg1"/>
                </a:solidFill>
              </a:rPr>
              <a:t> Бюджетные </a:t>
            </a:r>
            <a:r>
              <a:rPr lang="ru-RU" sz="2000" b="1" dirty="0">
                <a:solidFill>
                  <a:schemeClr val="bg1"/>
                </a:solidFill>
              </a:rPr>
              <a:t>данные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9552" y="5370529"/>
            <a:ext cx="2520275" cy="771722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XX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Забалансовые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счета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07904" y="980728"/>
            <a:ext cx="5152926" cy="864096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Основные средства (здания, транспорт);  Нематериальные активы (исключительные права пользования), Материальные </a:t>
            </a: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запасы 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и др.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07904" y="1988840"/>
            <a:ext cx="5152925" cy="927275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Денежные средства учреждения (деньги в кассе); Финансовые вложения (акции); Дебиторская </a:t>
            </a: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задолженность </a:t>
            </a:r>
            <a:endParaRPr 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707903" y="3071224"/>
            <a:ext cx="5152926" cy="754503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Расчеты с кредиторами по долговым обязательствам; Кредиторская задолженность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07903" y="3940811"/>
            <a:ext cx="5152926" cy="588962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Доходы, расходы текущего финансового года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07903" y="4666299"/>
            <a:ext cx="5152926" cy="588963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Бюджетные ассигнования; </a:t>
            </a:r>
          </a:p>
          <a:p>
            <a:pPr algn="ctr" defTabSz="800100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Лимиты бюджетных обязательств и т.д.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707902" y="5370528"/>
            <a:ext cx="5152927" cy="771722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Имущество, полученное в пользование; </a:t>
            </a: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имущество на хранении; музейные ценности и 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т.п.</a:t>
            </a:r>
          </a:p>
        </p:txBody>
      </p:sp>
      <p:cxnSp>
        <p:nvCxnSpPr>
          <p:cNvPr id="36" name="Прямая соединительная линия 35"/>
          <p:cNvCxnSpPr>
            <a:stCxn id="12" idx="3"/>
            <a:endCxn id="22" idx="1"/>
          </p:cNvCxnSpPr>
          <p:nvPr/>
        </p:nvCxnSpPr>
        <p:spPr>
          <a:xfrm>
            <a:off x="3059832" y="1412776"/>
            <a:ext cx="648072" cy="0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3" idx="3"/>
            <a:endCxn id="23" idx="1"/>
          </p:cNvCxnSpPr>
          <p:nvPr/>
        </p:nvCxnSpPr>
        <p:spPr>
          <a:xfrm flipV="1">
            <a:off x="3059828" y="2452478"/>
            <a:ext cx="648076" cy="1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4" idx="3"/>
            <a:endCxn id="26" idx="1"/>
          </p:cNvCxnSpPr>
          <p:nvPr/>
        </p:nvCxnSpPr>
        <p:spPr>
          <a:xfrm>
            <a:off x="3055333" y="3448476"/>
            <a:ext cx="652570" cy="0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6" idx="3"/>
            <a:endCxn id="27" idx="1"/>
          </p:cNvCxnSpPr>
          <p:nvPr/>
        </p:nvCxnSpPr>
        <p:spPr>
          <a:xfrm>
            <a:off x="3059829" y="4235292"/>
            <a:ext cx="648074" cy="0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8" idx="3"/>
            <a:endCxn id="28" idx="1"/>
          </p:cNvCxnSpPr>
          <p:nvPr/>
        </p:nvCxnSpPr>
        <p:spPr>
          <a:xfrm>
            <a:off x="3059827" y="4960781"/>
            <a:ext cx="648076" cy="0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21" idx="3"/>
            <a:endCxn id="29" idx="1"/>
          </p:cNvCxnSpPr>
          <p:nvPr/>
        </p:nvCxnSpPr>
        <p:spPr>
          <a:xfrm flipV="1">
            <a:off x="3059827" y="5756389"/>
            <a:ext cx="648075" cy="1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Номер слайда 2"/>
          <p:cNvSpPr txBox="1">
            <a:spLocks/>
          </p:cNvSpPr>
          <p:nvPr/>
        </p:nvSpPr>
        <p:spPr>
          <a:xfrm>
            <a:off x="8657728" y="6342781"/>
            <a:ext cx="40620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5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6290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888908" y="365821"/>
            <a:ext cx="7787548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8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Увеличение самолета (парохода) 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как основного средства 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за счет бюджета!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67544" y="6093296"/>
            <a:ext cx="807781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41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898754"/>
              </p:ext>
            </p:extLst>
          </p:nvPr>
        </p:nvGraphicFramePr>
        <p:xfrm>
          <a:off x="251521" y="2589406"/>
          <a:ext cx="8568951" cy="14119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58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8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92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20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6235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altLang="ru-RU" sz="2000" b="1" u="sng" dirty="0" smtClean="0">
                          <a:latin typeface="Cambria" panose="02040503050406030204" pitchFamily="18" charset="0"/>
                        </a:rPr>
                        <a:t>КБК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1        0         1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1          5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3              1             0</a:t>
                      </a:r>
                      <a:endParaRPr kumimoji="0" lang="ru-RU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8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1-17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18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20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23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24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25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" panose="02040503050406030204" pitchFamily="18" charset="0"/>
                        </a:rPr>
                        <a:t>26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Номер слайда 2"/>
          <p:cNvSpPr txBox="1">
            <a:spLocks/>
          </p:cNvSpPr>
          <p:nvPr/>
        </p:nvSpPr>
        <p:spPr>
          <a:xfrm>
            <a:off x="8545362" y="6307071"/>
            <a:ext cx="49113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6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3694016" y="3199088"/>
            <a:ext cx="360040" cy="1971992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 rot="16200000">
            <a:off x="5377619" y="3514539"/>
            <a:ext cx="360040" cy="1341090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7344308" y="2892548"/>
            <a:ext cx="360040" cy="2592288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483768" y="3996916"/>
            <a:ext cx="0" cy="8640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39737" y="4365104"/>
            <a:ext cx="206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сновное средство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едвижимое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8264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78108" y="4861013"/>
            <a:ext cx="103429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Левая фигурная скобка 21"/>
          <p:cNvSpPr/>
          <p:nvPr/>
        </p:nvSpPr>
        <p:spPr>
          <a:xfrm rot="5400000">
            <a:off x="935596" y="1556791"/>
            <a:ext cx="360040" cy="1728192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27584" y="1772816"/>
            <a:ext cx="54006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Кем и каким образом, для чего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115616" y="2060848"/>
            <a:ext cx="3600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88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195736" y="149797"/>
            <a:ext cx="648072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8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Бюджетная </a:t>
            </a:r>
            <a:r>
              <a:rPr lang="ru-RU" sz="2800" dirty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классификация</a:t>
            </a:r>
            <a:endParaRPr sz="2800" dirty="0">
              <a:solidFill>
                <a:srgbClr val="004821"/>
              </a:solidFill>
              <a:latin typeface="Cambria" panose="02040503050406030204" pitchFamily="18" charset="0"/>
              <a:ea typeface="+mn-ea"/>
              <a:cs typeface="Arial" charset="0"/>
            </a:endParaRPr>
          </a:p>
        </p:txBody>
      </p:sp>
      <p:sp>
        <p:nvSpPr>
          <p:cNvPr id="60" name="Прямоугольник 4"/>
          <p:cNvSpPr>
            <a:spLocks noChangeArrowheads="1"/>
          </p:cNvSpPr>
          <p:nvPr/>
        </p:nvSpPr>
        <p:spPr bwMode="auto">
          <a:xfrm>
            <a:off x="1723638" y="1395037"/>
            <a:ext cx="7169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Cambria" pitchFamily="18" charset="0"/>
              </a:rPr>
              <a:t>Составляющие </a:t>
            </a:r>
            <a:r>
              <a:rPr lang="ru-RU" altLang="ru-RU" sz="2400" b="1" dirty="0" smtClean="0">
                <a:latin typeface="Cambria" pitchFamily="18" charset="0"/>
              </a:rPr>
              <a:t>элементы классификации</a:t>
            </a:r>
            <a:endParaRPr lang="ru-RU" altLang="ru-RU" sz="2400" b="1" dirty="0">
              <a:latin typeface="Cambria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39077" y="2708920"/>
            <a:ext cx="3568227" cy="1747140"/>
          </a:xfrm>
          <a:prstGeom prst="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2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400" dirty="0"/>
              <a:t>Бюджетная </a:t>
            </a:r>
            <a:r>
              <a:rPr lang="ru-RU" sz="2400" dirty="0" smtClean="0"/>
              <a:t>классификация</a:t>
            </a:r>
            <a:r>
              <a:rPr lang="en-US" sz="2400" dirty="0" smtClean="0"/>
              <a:t> – </a:t>
            </a:r>
            <a:r>
              <a:rPr lang="ru-RU" sz="2400" dirty="0" smtClean="0"/>
              <a:t>планирование и исполнение бюджета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395536" y="5639032"/>
            <a:ext cx="3919433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atin typeface="+mn-lt"/>
                <a:cs typeface="Times New Roman" panose="02020603050405020304" pitchFamily="18" charset="0"/>
              </a:rPr>
              <a:t>КОСГУ (СГФ 2014)</a:t>
            </a:r>
            <a:endParaRPr lang="ru-RU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5536" y="4172887"/>
            <a:ext cx="391943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n-lt"/>
                <a:cs typeface="Times New Roman" panose="02020603050405020304" pitchFamily="18" charset="0"/>
              </a:rPr>
              <a:t>Бюджетная классификация источников финансирования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95535" y="3242423"/>
            <a:ext cx="391943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n-lt"/>
                <a:cs typeface="Times New Roman" panose="02020603050405020304" pitchFamily="18" charset="0"/>
              </a:rPr>
              <a:t>Бюджетная классификация расходов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5534" y="2285151"/>
            <a:ext cx="391943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n-lt"/>
                <a:cs typeface="Times New Roman" panose="02020603050405020304" pitchFamily="18" charset="0"/>
              </a:rPr>
              <a:t>Бюджетная классификация доходов</a:t>
            </a:r>
          </a:p>
        </p:txBody>
      </p:sp>
      <p:sp>
        <p:nvSpPr>
          <p:cNvPr id="66" name="Правая фигурная скобка 65"/>
          <p:cNvSpPr/>
          <p:nvPr/>
        </p:nvSpPr>
        <p:spPr>
          <a:xfrm>
            <a:off x="4396979" y="2285151"/>
            <a:ext cx="703660" cy="3088065"/>
          </a:xfrm>
          <a:prstGeom prst="rightBrace">
            <a:avLst>
              <a:gd name="adj1" fmla="val 3535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7" name="Прямая со стрелкой 66"/>
          <p:cNvCxnSpPr>
            <a:stCxn id="62" idx="3"/>
          </p:cNvCxnSpPr>
          <p:nvPr/>
        </p:nvCxnSpPr>
        <p:spPr>
          <a:xfrm flipV="1">
            <a:off x="4314969" y="5864327"/>
            <a:ext cx="617967" cy="56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239077" y="4773051"/>
            <a:ext cx="3568227" cy="1830690"/>
          </a:xfrm>
          <a:prstGeom prst="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2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400" dirty="0"/>
              <a:t>Экономическая классификация </a:t>
            </a:r>
            <a:r>
              <a:rPr lang="ru-RU" sz="2400" dirty="0" smtClean="0"/>
              <a:t> - статистика государственных финансов</a:t>
            </a:r>
            <a:endParaRPr lang="ru-RU" sz="24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71676" y="1916832"/>
            <a:ext cx="705670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5" name="Picture 33" descr="C:\Users\2323\AppData\Local\Temp\networking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55" y="1137564"/>
            <a:ext cx="720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"/>
          <p:cNvSpPr txBox="1">
            <a:spLocks/>
          </p:cNvSpPr>
          <p:nvPr/>
        </p:nvSpPr>
        <p:spPr>
          <a:xfrm>
            <a:off x="8657728" y="6342781"/>
            <a:ext cx="48627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7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1311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471887" y="188640"/>
            <a:ext cx="648072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28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Бюджетная </a:t>
            </a:r>
            <a:r>
              <a:rPr lang="ru-RU" sz="2800" dirty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классификация</a:t>
            </a:r>
            <a:endParaRPr sz="2800" dirty="0">
              <a:solidFill>
                <a:srgbClr val="004821"/>
              </a:solidFill>
              <a:latin typeface="Cambria" panose="02040503050406030204" pitchFamily="18" charset="0"/>
              <a:ea typeface="+mn-ea"/>
              <a:cs typeface="Arial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938783" y="937939"/>
            <a:ext cx="705670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344575" y="5145831"/>
            <a:ext cx="18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Cambria" panose="02040503050406030204" pitchFamily="18" charset="0"/>
              </a:rPr>
              <a:t>Функция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3420245" y="5136713"/>
            <a:ext cx="28083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effectLst/>
                <a:latin typeface="Cambria" panose="02040503050406030204" pitchFamily="18" charset="0"/>
              </a:rPr>
              <a:t>Ц е л е в а я   с т а т ь я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938783" y="5762004"/>
            <a:ext cx="7115175" cy="619324"/>
          </a:xfrm>
          <a:prstGeom prst="rect">
            <a:avLst/>
          </a:prstGeom>
          <a:solidFill>
            <a:srgbClr val="247632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tIns="108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3366"/>
              </a:buClr>
              <a:buSzPct val="85000"/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rgbClr val="FFFFFF"/>
                </a:solidFill>
                <a:latin typeface="Cambria" panose="02040503050406030204" pitchFamily="18" charset="0"/>
              </a:rPr>
              <a:t>Классификация </a:t>
            </a:r>
            <a:r>
              <a:rPr lang="ru-RU" altLang="ru-RU" sz="2000" b="1" dirty="0" smtClean="0">
                <a:solidFill>
                  <a:srgbClr val="FFFFFF"/>
                </a:solidFill>
                <a:latin typeface="Cambria" panose="02040503050406030204" pitchFamily="18" charset="0"/>
              </a:rPr>
              <a:t>расходов бюджета</a:t>
            </a:r>
            <a:endParaRPr lang="ru-RU" altLang="ru-RU" sz="2000" b="1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52" name="AutoShape 57"/>
          <p:cNvSpPr>
            <a:spLocks/>
          </p:cNvSpPr>
          <p:nvPr/>
        </p:nvSpPr>
        <p:spPr bwMode="auto">
          <a:xfrm rot="5400000">
            <a:off x="2207944" y="4427311"/>
            <a:ext cx="140419" cy="1131307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56" name="Text Box 35"/>
          <p:cNvSpPr txBox="1">
            <a:spLocks noChangeArrowheads="1"/>
          </p:cNvSpPr>
          <p:nvPr/>
        </p:nvSpPr>
        <p:spPr bwMode="auto">
          <a:xfrm>
            <a:off x="6868156" y="5148808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Cambria" panose="02040503050406030204" pitchFamily="18" charset="0"/>
              </a:rPr>
              <a:t>Вид расходов</a:t>
            </a:r>
            <a:endParaRPr lang="ru-RU" altLang="ru-RU" sz="1400" b="1" dirty="0">
              <a:latin typeface="Cambria" panose="02040503050406030204" pitchFamily="18" charset="0"/>
            </a:endParaRPr>
          </a:p>
        </p:txBody>
      </p:sp>
      <p:sp>
        <p:nvSpPr>
          <p:cNvPr id="70" name="Rectangle 42"/>
          <p:cNvSpPr>
            <a:spLocks noChangeArrowheads="1"/>
          </p:cNvSpPr>
          <p:nvPr/>
        </p:nvSpPr>
        <p:spPr bwMode="auto">
          <a:xfrm>
            <a:off x="683568" y="4494715"/>
            <a:ext cx="7681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2   3   4   5   6   7   8   9   10   11   12   13   14   15   16   17   18   19   20</a:t>
            </a:r>
            <a:endParaRPr lang="ru-RU" altLang="ru-RU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816916" y="5148808"/>
            <a:ext cx="7076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effectLst/>
                <a:latin typeface="Cambria" panose="02040503050406030204" pitchFamily="18" charset="0"/>
              </a:rPr>
              <a:t>Глава 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77" name="AutoShape 57"/>
          <p:cNvSpPr>
            <a:spLocks/>
          </p:cNvSpPr>
          <p:nvPr/>
        </p:nvSpPr>
        <p:spPr bwMode="auto">
          <a:xfrm rot="5400000">
            <a:off x="4818259" y="3020310"/>
            <a:ext cx="147451" cy="3952340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0800000">
            <a:off x="1110277" y="1591724"/>
            <a:ext cx="108015" cy="2485346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Номер слайда 2"/>
          <p:cNvSpPr txBox="1">
            <a:spLocks/>
          </p:cNvSpPr>
          <p:nvPr/>
        </p:nvSpPr>
        <p:spPr>
          <a:xfrm>
            <a:off x="8545362" y="6307071"/>
            <a:ext cx="49113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8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42" name="AutoShape 57"/>
          <p:cNvSpPr>
            <a:spLocks/>
          </p:cNvSpPr>
          <p:nvPr/>
        </p:nvSpPr>
        <p:spPr bwMode="auto">
          <a:xfrm rot="5400000">
            <a:off x="1141053" y="4591586"/>
            <a:ext cx="154481" cy="802756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860318" y="4293096"/>
            <a:ext cx="1920862" cy="0"/>
          </a:xfrm>
          <a:prstGeom prst="straightConnector1">
            <a:avLst/>
          </a:prstGeom>
          <a:ln>
            <a:solidFill>
              <a:srgbClr val="3E8A3A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42" idx="2"/>
          </p:cNvCxnSpPr>
          <p:nvPr/>
        </p:nvCxnSpPr>
        <p:spPr>
          <a:xfrm>
            <a:off x="816916" y="4365104"/>
            <a:ext cx="0" cy="55062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19672" y="4365105"/>
            <a:ext cx="0" cy="550619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52" idx="2"/>
          </p:cNvCxnSpPr>
          <p:nvPr/>
        </p:nvCxnSpPr>
        <p:spPr>
          <a:xfrm flipH="1">
            <a:off x="1712500" y="4365104"/>
            <a:ext cx="4" cy="557651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43807" y="4372135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15816" y="4372135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7484" y="4005064"/>
            <a:ext cx="75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1500" y="1210724"/>
            <a:ext cx="557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Министерство финансов Российской Федерации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903569" y="4293096"/>
            <a:ext cx="568318" cy="70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140964" y="1570764"/>
            <a:ext cx="5303244" cy="1102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763688" y="4293096"/>
            <a:ext cx="356167" cy="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12500" y="4005064"/>
            <a:ext cx="48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</p:txBody>
      </p:sp>
      <p:sp>
        <p:nvSpPr>
          <p:cNvPr id="67" name="Стрелка вниз 66"/>
          <p:cNvSpPr/>
          <p:nvPr/>
        </p:nvSpPr>
        <p:spPr>
          <a:xfrm rot="10800000">
            <a:off x="1847507" y="1961056"/>
            <a:ext cx="108014" cy="2116013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1764452" y="1591724"/>
            <a:ext cx="324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управление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844748" y="1915602"/>
            <a:ext cx="2979652" cy="1102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2946610" y="4291338"/>
            <a:ext cx="432048" cy="3517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3" name="Стрелка вниз 82"/>
          <p:cNvSpPr/>
          <p:nvPr/>
        </p:nvSpPr>
        <p:spPr>
          <a:xfrm rot="10800000">
            <a:off x="3090768" y="2348880"/>
            <a:ext cx="108014" cy="1872208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2987824" y="19705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3090767" y="2328808"/>
            <a:ext cx="2729982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3491880" y="4287821"/>
            <a:ext cx="360040" cy="351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8" name="Стрелка вниз 87"/>
          <p:cNvSpPr/>
          <p:nvPr/>
        </p:nvSpPr>
        <p:spPr>
          <a:xfrm rot="10800000">
            <a:off x="3617893" y="2924944"/>
            <a:ext cx="108014" cy="1304776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3491880" y="254003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</a:t>
            </a: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3563888" y="2852936"/>
            <a:ext cx="151216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1" name="Стрелка вниз 90"/>
          <p:cNvSpPr/>
          <p:nvPr/>
        </p:nvSpPr>
        <p:spPr>
          <a:xfrm rot="10800000">
            <a:off x="4265964" y="3284983"/>
            <a:ext cx="126015" cy="878805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3979817" y="4289905"/>
            <a:ext cx="68030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048744" y="2896742"/>
            <a:ext cx="2395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</a:t>
            </a:r>
            <a:endParaRPr lang="ru-RU" dirty="0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4104234" y="3212976"/>
            <a:ext cx="2267966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419872" y="4356767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853359" y="4356767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716016" y="4356767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871728" y="4356767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AutoShape 57"/>
          <p:cNvSpPr>
            <a:spLocks/>
          </p:cNvSpPr>
          <p:nvPr/>
        </p:nvSpPr>
        <p:spPr bwMode="auto">
          <a:xfrm rot="5400000">
            <a:off x="7510005" y="4366926"/>
            <a:ext cx="141539" cy="1265024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8213288" y="4356767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963992" y="3892403"/>
            <a:ext cx="176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881822" y="1702256"/>
            <a:ext cx="1357934" cy="24468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410 – Бюджетные инвестиции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 – Иные закупки товаров работ и услуг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6948264" y="4296611"/>
            <a:ext cx="1105694" cy="351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1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188640"/>
            <a:ext cx="8925245" cy="1656184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ru-RU" sz="16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Приобретение Министерством финансов Российской Федерации в рамках государственной программы </a:t>
            </a:r>
            <a:r>
              <a:rPr lang="ru-RU" sz="1600" dirty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Российской Федерации </a:t>
            </a:r>
            <a:r>
              <a:rPr lang="ru-RU" sz="16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«Управление </a:t>
            </a:r>
            <a:r>
              <a:rPr lang="ru-RU" sz="1600" dirty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государственными финансами и регулирование финансовых </a:t>
            </a:r>
            <a:r>
              <a:rPr lang="ru-RU" sz="1600" dirty="0" smtClean="0">
                <a:solidFill>
                  <a:srgbClr val="004821"/>
                </a:solidFill>
                <a:latin typeface="Cambria" panose="02040503050406030204" pitchFamily="18" charset="0"/>
                <a:ea typeface="+mn-ea"/>
                <a:cs typeface="Arial" charset="0"/>
              </a:rPr>
              <a:t>рынков» за счет ассигнований на инвестиции (4ХХ – приобретение (строительство) основного средства в виде транспорта (недвижимости) – самолета в целях эксплуатации для собственного содержания  </a:t>
            </a:r>
            <a:endParaRPr lang="ru-RU" sz="1600" dirty="0">
              <a:solidFill>
                <a:srgbClr val="004821"/>
              </a:solidFill>
              <a:latin typeface="Cambria" panose="02040503050406030204" pitchFamily="18" charset="0"/>
              <a:ea typeface="+mn-ea"/>
              <a:cs typeface="Arial" charset="0"/>
            </a:endParaRP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344575" y="5422502"/>
            <a:ext cx="18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Cambria" panose="02040503050406030204" pitchFamily="18" charset="0"/>
              </a:rPr>
              <a:t>Функция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3420245" y="5413384"/>
            <a:ext cx="28083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effectLst/>
                <a:latin typeface="Cambria" panose="02040503050406030204" pitchFamily="18" charset="0"/>
              </a:rPr>
              <a:t>Ц е л е в а я   с т а т ь я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938783" y="5949280"/>
            <a:ext cx="7115175" cy="619324"/>
          </a:xfrm>
          <a:prstGeom prst="rect">
            <a:avLst/>
          </a:prstGeom>
          <a:solidFill>
            <a:srgbClr val="247632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tIns="108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3366"/>
              </a:buClr>
              <a:buSzPct val="85000"/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rgbClr val="FFFFFF"/>
                </a:solidFill>
                <a:latin typeface="Cambria" panose="02040503050406030204" pitchFamily="18" charset="0"/>
              </a:rPr>
              <a:t>Классификация </a:t>
            </a:r>
            <a:r>
              <a:rPr lang="ru-RU" altLang="ru-RU" sz="2000" b="1" dirty="0" smtClean="0">
                <a:solidFill>
                  <a:srgbClr val="FFFFFF"/>
                </a:solidFill>
                <a:latin typeface="Cambria" panose="02040503050406030204" pitchFamily="18" charset="0"/>
              </a:rPr>
              <a:t>расходов бюджета</a:t>
            </a:r>
            <a:endParaRPr lang="ru-RU" altLang="ru-RU" sz="2000" b="1" dirty="0">
              <a:solidFill>
                <a:srgbClr val="FFFFFF"/>
              </a:solidFill>
              <a:latin typeface="Cambria" panose="02040503050406030204" pitchFamily="18" charset="0"/>
            </a:endParaRPr>
          </a:p>
        </p:txBody>
      </p:sp>
      <p:sp>
        <p:nvSpPr>
          <p:cNvPr id="52" name="AutoShape 57"/>
          <p:cNvSpPr>
            <a:spLocks/>
          </p:cNvSpPr>
          <p:nvPr/>
        </p:nvSpPr>
        <p:spPr bwMode="auto">
          <a:xfrm rot="5400000">
            <a:off x="2207944" y="4703982"/>
            <a:ext cx="140419" cy="1131307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56" name="Text Box 35"/>
          <p:cNvSpPr txBox="1">
            <a:spLocks noChangeArrowheads="1"/>
          </p:cNvSpPr>
          <p:nvPr/>
        </p:nvSpPr>
        <p:spPr bwMode="auto">
          <a:xfrm>
            <a:off x="6868156" y="5425479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latin typeface="Cambria" panose="02040503050406030204" pitchFamily="18" charset="0"/>
              </a:rPr>
              <a:t>Вид расходов</a:t>
            </a:r>
            <a:endParaRPr lang="ru-RU" altLang="ru-RU" sz="1400" b="1" dirty="0">
              <a:latin typeface="Cambria" panose="02040503050406030204" pitchFamily="18" charset="0"/>
            </a:endParaRPr>
          </a:p>
        </p:txBody>
      </p:sp>
      <p:sp>
        <p:nvSpPr>
          <p:cNvPr id="70" name="Rectangle 42"/>
          <p:cNvSpPr>
            <a:spLocks noChangeArrowheads="1"/>
          </p:cNvSpPr>
          <p:nvPr/>
        </p:nvSpPr>
        <p:spPr bwMode="auto">
          <a:xfrm>
            <a:off x="683568" y="4771386"/>
            <a:ext cx="7681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alt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2   3   4   5   6   7   8   9   10   11   12   13   14   15   16   17   18   19   20</a:t>
            </a:r>
            <a:endParaRPr lang="ru-RU" altLang="ru-RU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816916" y="5425479"/>
            <a:ext cx="7076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effectLst/>
                <a:latin typeface="Cambria" panose="02040503050406030204" pitchFamily="18" charset="0"/>
              </a:rPr>
              <a:t>Глава </a:t>
            </a:r>
            <a:endParaRPr lang="ru-RU" altLang="ru-RU" sz="1400" b="1" dirty="0">
              <a:effectLst/>
              <a:latin typeface="Cambria" panose="02040503050406030204" pitchFamily="18" charset="0"/>
            </a:endParaRPr>
          </a:p>
        </p:txBody>
      </p:sp>
      <p:sp>
        <p:nvSpPr>
          <p:cNvPr id="77" name="AutoShape 57"/>
          <p:cNvSpPr>
            <a:spLocks/>
          </p:cNvSpPr>
          <p:nvPr/>
        </p:nvSpPr>
        <p:spPr bwMode="auto">
          <a:xfrm rot="5400000">
            <a:off x="4818259" y="3296981"/>
            <a:ext cx="147451" cy="3952340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0800000">
            <a:off x="1110276" y="2084419"/>
            <a:ext cx="133301" cy="2208677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Номер слайда 2"/>
          <p:cNvSpPr txBox="1">
            <a:spLocks/>
          </p:cNvSpPr>
          <p:nvPr/>
        </p:nvSpPr>
        <p:spPr>
          <a:xfrm>
            <a:off x="8545362" y="6307071"/>
            <a:ext cx="49113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9</a:t>
            </a:fld>
            <a:endParaRPr lang="ru-RU" dirty="0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42" name="AutoShape 57"/>
          <p:cNvSpPr>
            <a:spLocks/>
          </p:cNvSpPr>
          <p:nvPr/>
        </p:nvSpPr>
        <p:spPr bwMode="auto">
          <a:xfrm rot="5400000">
            <a:off x="1141053" y="4868257"/>
            <a:ext cx="154481" cy="802756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860318" y="4569767"/>
            <a:ext cx="1920862" cy="0"/>
          </a:xfrm>
          <a:prstGeom prst="straightConnector1">
            <a:avLst/>
          </a:prstGeom>
          <a:ln>
            <a:solidFill>
              <a:srgbClr val="3E8A3A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42" idx="2"/>
          </p:cNvCxnSpPr>
          <p:nvPr/>
        </p:nvCxnSpPr>
        <p:spPr>
          <a:xfrm>
            <a:off x="816916" y="4641775"/>
            <a:ext cx="0" cy="55062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19672" y="4641776"/>
            <a:ext cx="0" cy="550619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52" idx="2"/>
          </p:cNvCxnSpPr>
          <p:nvPr/>
        </p:nvCxnSpPr>
        <p:spPr>
          <a:xfrm flipH="1">
            <a:off x="1712500" y="4641775"/>
            <a:ext cx="4" cy="557651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43807" y="4648806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15816" y="4648806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7484" y="4281735"/>
            <a:ext cx="75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1500" y="1703419"/>
            <a:ext cx="557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Министерство финансов Российской Федерации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903569" y="4569767"/>
            <a:ext cx="568318" cy="70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140964" y="2063459"/>
            <a:ext cx="5303244" cy="1102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763688" y="4569767"/>
            <a:ext cx="356167" cy="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12500" y="4281735"/>
            <a:ext cx="48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</p:txBody>
      </p:sp>
      <p:sp>
        <p:nvSpPr>
          <p:cNvPr id="67" name="Стрелка вниз 66"/>
          <p:cNvSpPr/>
          <p:nvPr/>
        </p:nvSpPr>
        <p:spPr>
          <a:xfrm rot="10800000">
            <a:off x="1847506" y="2453750"/>
            <a:ext cx="108015" cy="1839345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1764452" y="2084419"/>
            <a:ext cx="324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управление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844748" y="2408297"/>
            <a:ext cx="2979652" cy="1102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2946610" y="4568009"/>
            <a:ext cx="432048" cy="3517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3" name="Стрелка вниз 82"/>
          <p:cNvSpPr/>
          <p:nvPr/>
        </p:nvSpPr>
        <p:spPr>
          <a:xfrm rot="10800000">
            <a:off x="3090768" y="2841574"/>
            <a:ext cx="108014" cy="1451521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2987824" y="246319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3090767" y="2821503"/>
            <a:ext cx="2729982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3491880" y="4564492"/>
            <a:ext cx="360040" cy="351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8" name="Стрелка вниз 87"/>
          <p:cNvSpPr/>
          <p:nvPr/>
        </p:nvSpPr>
        <p:spPr>
          <a:xfrm rot="10800000">
            <a:off x="3617893" y="3417639"/>
            <a:ext cx="108014" cy="875457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3491880" y="303272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</a:t>
            </a: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3563888" y="3345631"/>
            <a:ext cx="151216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1" name="Стрелка вниз 90"/>
          <p:cNvSpPr/>
          <p:nvPr/>
        </p:nvSpPr>
        <p:spPr>
          <a:xfrm rot="10800000">
            <a:off x="4265963" y="3777677"/>
            <a:ext cx="126015" cy="515419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3979817" y="4566576"/>
            <a:ext cx="68030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048744" y="3389437"/>
            <a:ext cx="2395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</a:t>
            </a:r>
            <a:endParaRPr lang="ru-RU" dirty="0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4104234" y="3705671"/>
            <a:ext cx="2267966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419872" y="4633438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853359" y="4633438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716016" y="4633438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871728" y="4633438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AutoShape 57"/>
          <p:cNvSpPr>
            <a:spLocks/>
          </p:cNvSpPr>
          <p:nvPr/>
        </p:nvSpPr>
        <p:spPr bwMode="auto">
          <a:xfrm rot="5400000">
            <a:off x="7510005" y="4643597"/>
            <a:ext cx="141539" cy="1265024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8213288" y="4633438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963992" y="4169074"/>
            <a:ext cx="176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881822" y="2251898"/>
            <a:ext cx="1357934" cy="21852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410 – Бюджетные инвестиции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Иные закупки товаров и услуг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6948264" y="4573282"/>
            <a:ext cx="1105694" cy="351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6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798</Words>
  <Application>Microsoft Office PowerPoint</Application>
  <PresentationFormat>Экран (4:3)</PresentationFormat>
  <Paragraphs>234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КУЛИЕВ АЗРЕТ ПАХВАТДИНОВИЧ</dc:creator>
  <cp:lastModifiedBy>КУЛИЕВ АЗРЕТ ПАХВАТДИНОВИЧ</cp:lastModifiedBy>
  <cp:revision>23</cp:revision>
  <dcterms:created xsi:type="dcterms:W3CDTF">2019-10-24T09:01:48Z</dcterms:created>
  <dcterms:modified xsi:type="dcterms:W3CDTF">2019-10-24T12:42:44Z</dcterms:modified>
</cp:coreProperties>
</file>