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3" r:id="rId2"/>
    <p:sldId id="264" r:id="rId3"/>
    <p:sldId id="266" r:id="rId4"/>
    <p:sldId id="276" r:id="rId5"/>
    <p:sldId id="267" r:id="rId6"/>
    <p:sldId id="268" r:id="rId7"/>
    <p:sldId id="269" r:id="rId8"/>
    <p:sldId id="273" r:id="rId9"/>
    <p:sldId id="271" r:id="rId10"/>
    <p:sldId id="272" r:id="rId11"/>
    <p:sldId id="274" r:id="rId12"/>
    <p:sldId id="275" r:id="rId13"/>
    <p:sldId id="277" r:id="rId14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5494"/>
    <a:srgbClr val="3166CF"/>
    <a:srgbClr val="2D5EC1"/>
    <a:srgbClr val="FFD624"/>
    <a:srgbClr val="3E6FD2"/>
    <a:srgbClr val="BDDEFF"/>
    <a:srgbClr val="99CCFF"/>
    <a:srgbClr val="808080"/>
    <a:srgbClr val="009F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7029" autoAdjust="0"/>
  </p:normalViewPr>
  <p:slideViewPr>
    <p:cSldViewPr>
      <p:cViewPr>
        <p:scale>
          <a:sx n="75" d="100"/>
          <a:sy n="75" d="100"/>
        </p:scale>
        <p:origin x="-1986" y="-6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172" y="-9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EC7A9CE-B5D3-4830-AA57-DD8049CE9F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7662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36441B25-C4D1-47DB-817D-B9C4FC5392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9238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4070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1125538"/>
            <a:ext cx="9144000" cy="5732462"/>
          </a:xfrm>
          <a:prstGeom prst="rect">
            <a:avLst/>
          </a:prstGeom>
          <a:solidFill>
            <a:srgbClr val="0F5494"/>
          </a:solidFill>
          <a:ln w="73025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06000" y="309600"/>
            <a:ext cx="1584325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 userDrawn="1"/>
        </p:nvSpPr>
        <p:spPr>
          <a:xfrm>
            <a:off x="4230000" y="6669360"/>
            <a:ext cx="684213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39952" y="1700808"/>
            <a:ext cx="4536504" cy="2016224"/>
          </a:xfrm>
        </p:spPr>
        <p:txBody>
          <a:bodyPr/>
          <a:lstStyle>
            <a:lvl1pPr indent="0">
              <a:defRPr sz="4800">
                <a:solidFill>
                  <a:srgbClr val="FFD624"/>
                </a:solidFill>
              </a:defRPr>
            </a:lvl1pPr>
          </a:lstStyle>
          <a:p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7544" y="3933056"/>
            <a:ext cx="3744416" cy="1872208"/>
          </a:xfrm>
        </p:spPr>
        <p:txBody>
          <a:bodyPr/>
          <a:lstStyle>
            <a:lvl1pPr marL="0" indent="0">
              <a:buNone/>
              <a:defRPr sz="3000" b="1" i="0">
                <a:solidFill>
                  <a:schemeClr val="bg1"/>
                </a:solidFill>
              </a:defRPr>
            </a:lvl1pPr>
            <a:lvl3pPr marL="228600" indent="-228600" algn="l">
              <a:defRPr sz="3000" b="1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BB59E6E-B967-488E-B209-8B7FA0D7AF9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98375-5C84-4176-84A5-B6A3E0825F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123950"/>
            <a:ext cx="2058988" cy="48974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23950"/>
            <a:ext cx="6029325" cy="48974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C7773-6390-40B5-8F3A-46FD9E5B709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7013" y="6145213"/>
            <a:ext cx="2243137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9366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37126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67544" y="6297439"/>
            <a:ext cx="2133600" cy="476250"/>
          </a:xfrm>
        </p:spPr>
        <p:txBody>
          <a:bodyPr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613C7AE-910F-40AA-A5FB-688A3574FAB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844824"/>
            <a:ext cx="8229600" cy="4065836"/>
          </a:xfrm>
        </p:spPr>
        <p:txBody>
          <a:bodyPr/>
          <a:lstStyle>
            <a:lvl1pPr marL="342900" indent="-342900">
              <a:spcAft>
                <a:spcPts val="1200"/>
              </a:spcAft>
              <a:buClr>
                <a:srgbClr val="0F5494"/>
              </a:buClr>
              <a:buFont typeface="Arial" pitchFamily="34" charset="0"/>
              <a:buChar char="•"/>
              <a:defRPr b="0" i="0"/>
            </a:lvl1pPr>
            <a:lvl2pPr>
              <a:spcAft>
                <a:spcPts val="1200"/>
              </a:spcAft>
              <a:buClr>
                <a:srgbClr val="0F5494"/>
              </a:buClr>
              <a:buSzPct val="90000"/>
              <a:defRPr b="0"/>
            </a:lvl2pPr>
            <a:lvl3pPr marL="1200150" indent="-285750">
              <a:spcAft>
                <a:spcPts val="1200"/>
              </a:spcAft>
              <a:buFont typeface="Verdana" panose="020B0604030504040204" pitchFamily="34" charset="0"/>
              <a:buChar char="-"/>
              <a:defRPr sz="1600" b="0"/>
            </a:lvl3pPr>
          </a:lstStyle>
          <a:p>
            <a:pPr lvl="0"/>
            <a:r>
              <a:rPr lang="fr-BE" dirty="0" smtClean="0"/>
              <a:t>Et </a:t>
            </a:r>
            <a:r>
              <a:rPr lang="fr-BE" dirty="0" err="1" smtClean="0"/>
              <a:t>dolor</a:t>
            </a:r>
            <a:r>
              <a:rPr lang="fr-BE" dirty="0" smtClean="0"/>
              <a:t> </a:t>
            </a:r>
            <a:r>
              <a:rPr lang="fr-BE" dirty="0" err="1" smtClean="0"/>
              <a:t>fragum</a:t>
            </a:r>
            <a:endParaRPr lang="en-GB" dirty="0" smtClean="0"/>
          </a:p>
          <a:p>
            <a:pPr lvl="1"/>
            <a:r>
              <a:rPr lang="en-GB" dirty="0" smtClean="0"/>
              <a:t>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  <a:p>
            <a:pPr lvl="2"/>
            <a:r>
              <a:rPr lang="en-GB" dirty="0" smtClean="0"/>
              <a:t>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88F9B-71EE-4D5C-B44E-012EF44E925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87600"/>
            <a:ext cx="40386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87600"/>
            <a:ext cx="40386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CDD1B-50E0-44E8-82B7-F85F69F6D4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8177A-0CE3-43B6-B11B-ED2E8AEAD8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55DDF-6655-40F2-8D9E-CA15739A7E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BFC62-E3CF-4012-8A8B-ABF1C18EA0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800BF-55FD-4017-8F82-94A8DE4F57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47253-C9BC-4251-8AE3-8910CE9253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7544" y="548680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Lorem ipsum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44824"/>
            <a:ext cx="8229600" cy="4176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dirty="0" smtClean="0"/>
              <a:t>Et dolor fragum</a:t>
            </a:r>
            <a:endParaRPr lang="en-GB" dirty="0" smtClean="0"/>
          </a:p>
          <a:p>
            <a:pPr lvl="1"/>
            <a:r>
              <a:rPr lang="en-GB" dirty="0" smtClean="0"/>
              <a:t>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  <a:p>
            <a:pPr lvl="2"/>
            <a:r>
              <a:rPr lang="en-GB" dirty="0" smtClean="0"/>
              <a:t>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lang="en-GB" sz="1400" b="0" kern="12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rgbClr val="FF0000"/>
                </a:solidFill>
                <a:latin typeface="Arial" charset="0"/>
              </a:defRPr>
            </a:lvl1pPr>
          </a:lstStyle>
          <a:p>
            <a:pPr>
              <a:defRPr/>
            </a:pPr>
            <a:fld id="{8FB19B9A-B81C-426F-8204-36A8874B36FE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2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hdr="0" ftr="0" dt="0"/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ts val="1200"/>
        </a:spcAft>
        <a:buClr>
          <a:srgbClr val="3166CF"/>
        </a:buClr>
        <a:buChar char="•"/>
        <a:defRPr sz="2400" i="0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ts val="900"/>
        </a:spcAft>
        <a:buClr>
          <a:srgbClr val="3166CF"/>
        </a:buClr>
        <a:buFont typeface="Wingdings" panose="05000000000000000000" pitchFamily="2" charset="2"/>
        <a:buChar char="Ø"/>
        <a:defRPr sz="2000" b="0">
          <a:solidFill>
            <a:srgbClr val="0F5494"/>
          </a:solidFill>
          <a:latin typeface="+mn-lt"/>
        </a:defRPr>
      </a:lvl2pPr>
      <a:lvl3pPr marL="1200150" indent="-285750" algn="l" rtl="0" eaLnBrk="0" fontAlgn="base" hangingPunct="0">
        <a:spcBef>
          <a:spcPct val="20000"/>
        </a:spcBef>
        <a:spcAft>
          <a:spcPts val="1200"/>
        </a:spcAft>
        <a:buClr>
          <a:srgbClr val="3166CF"/>
        </a:buClr>
        <a:buFont typeface="Verdana" panose="020B0604030504040204" pitchFamily="34" charset="0"/>
        <a:buChar char="-"/>
        <a:defRPr sz="1400">
          <a:solidFill>
            <a:srgbClr val="0F5494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igmaweb.org/publications/Principles-Public-Administration-Nov2014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1880" y="1700808"/>
            <a:ext cx="5184576" cy="2016224"/>
          </a:xfrm>
        </p:spPr>
        <p:txBody>
          <a:bodyPr/>
          <a:lstStyle/>
          <a:p>
            <a:r>
              <a:rPr lang="hr-HR" sz="3200" dirty="0" smtClean="0"/>
              <a:t>Ocjenjivanje nacionalnog sustava </a:t>
            </a:r>
            <a:r>
              <a:rPr lang="hr-HR" sz="3200" dirty="0" smtClean="0"/>
              <a:t>unutarnje kontrole </a:t>
            </a:r>
            <a:r>
              <a:rPr lang="hr-HR" sz="3200" dirty="0" smtClean="0"/>
              <a:t>u javnom sektoru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437112"/>
            <a:ext cx="5688632" cy="1944216"/>
          </a:xfrm>
        </p:spPr>
        <p:txBody>
          <a:bodyPr>
            <a:normAutofit fontScale="62500" lnSpcReduction="20000"/>
          </a:bodyPr>
          <a:lstStyle/>
          <a:p>
            <a:r>
              <a:rPr lang="hr-HR" dirty="0" err="1" smtClean="0"/>
              <a:t>Raymond</a:t>
            </a:r>
            <a:r>
              <a:rPr lang="hr-HR" dirty="0" smtClean="0"/>
              <a:t> </a:t>
            </a:r>
            <a:r>
              <a:rPr lang="hr-HR" dirty="0" err="1" smtClean="0"/>
              <a:t>Hill</a:t>
            </a:r>
            <a:endParaRPr lang="hr-HR" dirty="0" smtClean="0"/>
          </a:p>
          <a:p>
            <a:r>
              <a:rPr lang="hr-HR" sz="2400" dirty="0" smtClean="0"/>
              <a:t>Voditelj tima, Grupa stručnjaka (engl. </a:t>
            </a:r>
            <a:r>
              <a:rPr lang="hr-HR" sz="2400" i="1" dirty="0" err="1" smtClean="0"/>
              <a:t>Task</a:t>
            </a:r>
            <a:r>
              <a:rPr lang="hr-HR" sz="2400" i="1" dirty="0" smtClean="0"/>
              <a:t> </a:t>
            </a:r>
            <a:r>
              <a:rPr lang="hr-HR" sz="2400" i="1" dirty="0" err="1" smtClean="0"/>
              <a:t>force</a:t>
            </a:r>
            <a:r>
              <a:rPr lang="hr-HR" sz="2400" dirty="0" smtClean="0"/>
              <a:t>) za sustav unutarnjih kontrola u javnom sektoru Europska komisija</a:t>
            </a:r>
          </a:p>
          <a:p>
            <a:endParaRPr lang="hr-HR" sz="2400" dirty="0" smtClean="0"/>
          </a:p>
          <a:p>
            <a:r>
              <a:rPr lang="hr-HR" sz="2400" dirty="0" smtClean="0"/>
              <a:t>PEMPAL – 24. ožujka 2016.</a:t>
            </a:r>
            <a:endParaRPr lang="hr-H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Načela ocjenjivanja na temelju </a:t>
            </a:r>
            <a:r>
              <a:rPr lang="en-GB" dirty="0" err="1" smtClean="0"/>
              <a:t>Sigm</a:t>
            </a:r>
            <a:r>
              <a:rPr lang="hr-HR" dirty="0" smtClean="0"/>
              <a:t>a-e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sz="2800" dirty="0" smtClean="0"/>
              <a:t>Ključno područje reforme</a:t>
            </a:r>
            <a:r>
              <a:rPr lang="en-GB" sz="2800" dirty="0" smtClean="0"/>
              <a:t>: </a:t>
            </a:r>
            <a:r>
              <a:rPr lang="hr-HR" sz="2800" dirty="0" smtClean="0"/>
              <a:t>„Financijsko upravljanje u javnom sektoru”</a:t>
            </a:r>
            <a:endParaRPr lang="en-GB" dirty="0" smtClean="0"/>
          </a:p>
          <a:p>
            <a:r>
              <a:rPr lang="en-GB" dirty="0" smtClean="0"/>
              <a:t>8 </a:t>
            </a:r>
            <a:r>
              <a:rPr lang="hr-HR" dirty="0" smtClean="0"/>
              <a:t>ključnih zahtjeva </a:t>
            </a:r>
            <a:endParaRPr lang="en-GB" dirty="0" smtClean="0"/>
          </a:p>
          <a:p>
            <a:r>
              <a:rPr lang="en-GB" dirty="0" smtClean="0"/>
              <a:t>16 </a:t>
            </a:r>
            <a:r>
              <a:rPr lang="hr-HR" dirty="0" smtClean="0"/>
              <a:t>načela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* </a:t>
            </a:r>
            <a:r>
              <a:rPr lang="en-GB" sz="1800" dirty="0" smtClean="0">
                <a:hlinkClick r:id="rId2"/>
              </a:rPr>
              <a:t>http</a:t>
            </a:r>
            <a:r>
              <a:rPr lang="en-GB" sz="1800" dirty="0">
                <a:hlinkClick r:id="rId2"/>
              </a:rPr>
              <a:t>://</a:t>
            </a:r>
            <a:r>
              <a:rPr lang="en-GB" sz="1800" dirty="0" smtClean="0">
                <a:hlinkClick r:id="rId2"/>
              </a:rPr>
              <a:t>www.sigmaweb.org/publications/Principles-Public-Administration-Nov2014.pdf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13C7AE-910F-40AA-A5FB-688A3574FAB9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586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Načelo</a:t>
            </a:r>
            <a:r>
              <a:rPr lang="en-GB" dirty="0" smtClean="0"/>
              <a:t> 6 </a:t>
            </a:r>
            <a:r>
              <a:rPr lang="hr-HR" dirty="0"/>
              <a:t>i</a:t>
            </a:r>
            <a:r>
              <a:rPr lang="en-GB" dirty="0" smtClean="0"/>
              <a:t> 7 – </a:t>
            </a:r>
            <a:r>
              <a:rPr lang="hr-HR" dirty="0" smtClean="0"/>
              <a:t>unutarnja kontrola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3000"/>
              </a:spcAft>
            </a:pPr>
            <a:r>
              <a:rPr lang="hr-HR" b="1" dirty="0" smtClean="0"/>
              <a:t>Načelo</a:t>
            </a:r>
            <a:r>
              <a:rPr lang="en-GB" b="1" dirty="0" smtClean="0"/>
              <a:t> 6: </a:t>
            </a:r>
            <a:r>
              <a:rPr lang="hr-HR" dirty="0" smtClean="0"/>
              <a:t>Operativnim okvirom za unutarnje kontrole definiraju se odgovornosti i ovlasti, a njegova primjena od strane proračunskih organizacija u skladu je sa zakonskim propisima kojima se uređuje financijsko upravljanje u javnom sektoru i reforma javne uprave.</a:t>
            </a:r>
          </a:p>
          <a:p>
            <a:r>
              <a:rPr lang="hr-HR" b="1" dirty="0" smtClean="0"/>
              <a:t>Načelo</a:t>
            </a:r>
            <a:r>
              <a:rPr lang="en-GB" b="1" dirty="0" smtClean="0"/>
              <a:t> </a:t>
            </a:r>
            <a:r>
              <a:rPr lang="en-GB" b="1" dirty="0"/>
              <a:t>7</a:t>
            </a:r>
            <a:r>
              <a:rPr lang="en-GB" b="1" dirty="0" smtClean="0"/>
              <a:t>: </a:t>
            </a:r>
            <a:r>
              <a:rPr lang="hr-HR" dirty="0" smtClean="0"/>
              <a:t>Svaka javna organizacija provodi </a:t>
            </a:r>
            <a:r>
              <a:rPr lang="hr-HR" dirty="0" smtClean="0"/>
              <a:t>unutarnju kontrolu </a:t>
            </a:r>
            <a:r>
              <a:rPr lang="hr-HR" dirty="0" smtClean="0"/>
              <a:t>u skladu s općim dokumentima o politici </a:t>
            </a:r>
            <a:r>
              <a:rPr lang="hr-HR" dirty="0" smtClean="0"/>
              <a:t>unutarnje kontrole.</a:t>
            </a:r>
            <a:endParaRPr lang="hr-HR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13C7AE-910F-40AA-A5FB-688A3574FAB9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972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Načelo</a:t>
            </a:r>
            <a:r>
              <a:rPr lang="en-GB" dirty="0" smtClean="0"/>
              <a:t> 8 </a:t>
            </a:r>
            <a:r>
              <a:rPr lang="hr-HR" dirty="0"/>
              <a:t>i</a:t>
            </a:r>
            <a:r>
              <a:rPr lang="en-GB" dirty="0" smtClean="0"/>
              <a:t> 9 – </a:t>
            </a:r>
            <a:r>
              <a:rPr lang="hr-HR" dirty="0" smtClean="0"/>
              <a:t>unutarnja revizija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3000"/>
              </a:spcAft>
            </a:pPr>
            <a:r>
              <a:rPr lang="hr-HR" b="1" dirty="0" smtClean="0"/>
              <a:t>Načelo</a:t>
            </a:r>
            <a:r>
              <a:rPr lang="en-GB" b="1" dirty="0" smtClean="0"/>
              <a:t> </a:t>
            </a:r>
            <a:r>
              <a:rPr lang="en-GB" b="1" dirty="0"/>
              <a:t>8: </a:t>
            </a:r>
            <a:r>
              <a:rPr lang="hr-HR" dirty="0" smtClean="0"/>
              <a:t>Operativni okvir unutarnje revizije odražava međunarodne norme, a njegova primjena u skladu je sa zakonskim propisima kojima se uređuje javna uprava i financijsko upravljanje u javnom sektoru.</a:t>
            </a:r>
            <a:endParaRPr lang="hr-HR" b="1" dirty="0" smtClean="0"/>
          </a:p>
          <a:p>
            <a:r>
              <a:rPr lang="hr-HR" b="1" dirty="0" smtClean="0"/>
              <a:t>Načelo</a:t>
            </a:r>
            <a:r>
              <a:rPr lang="en-GB" b="1" dirty="0" smtClean="0"/>
              <a:t> </a:t>
            </a:r>
            <a:r>
              <a:rPr lang="en-GB" b="1" dirty="0"/>
              <a:t>9: </a:t>
            </a:r>
            <a:r>
              <a:rPr lang="hr-HR" dirty="0" smtClean="0"/>
              <a:t>Svaka javna organizacija provodi unutarnju reviziju u skladu s općim dokumentima politike unutarnje revizije prema potrebi dotične organizacije.</a:t>
            </a:r>
            <a:endParaRPr lang="hr-HR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13C7AE-910F-40AA-A5FB-688A3574FAB9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226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006997"/>
          </a:xfrm>
        </p:spPr>
        <p:txBody>
          <a:bodyPr/>
          <a:lstStyle/>
          <a:p>
            <a:r>
              <a:rPr lang="hr-HR" dirty="0" smtClean="0"/>
              <a:t>Model zrelosti </a:t>
            </a:r>
            <a:r>
              <a:rPr lang="hr-HR" dirty="0" smtClean="0"/>
              <a:t>unutarnje kontrole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13C7AE-910F-40AA-A5FB-688A3574FAB9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95536" y="2276872"/>
            <a:ext cx="8301608" cy="4176464"/>
          </a:xfrm>
        </p:spPr>
        <p:txBody>
          <a:bodyPr>
            <a:normAutofit fontScale="62500" lnSpcReduction="20000"/>
          </a:bodyPr>
          <a:lstStyle/>
          <a:p>
            <a:pPr>
              <a:spcAft>
                <a:spcPts val="900"/>
              </a:spcAft>
            </a:pPr>
            <a:r>
              <a:rPr lang="hr-HR" b="1" dirty="0" smtClean="0"/>
              <a:t>Početna faza	</a:t>
            </a:r>
            <a:r>
              <a:rPr lang="hr-HR" b="1" dirty="0"/>
              <a:t>	</a:t>
            </a:r>
            <a:r>
              <a:rPr lang="hr-HR" dirty="0" smtClean="0"/>
              <a:t>Ustroj </a:t>
            </a:r>
            <a:r>
              <a:rPr lang="hr-HR" dirty="0" smtClean="0"/>
              <a:t>kontrole </a:t>
            </a:r>
            <a:r>
              <a:rPr lang="hr-HR" dirty="0" smtClean="0"/>
              <a:t>nije definiran</a:t>
            </a:r>
            <a:r>
              <a:rPr lang="fr-BE" dirty="0" smtClean="0"/>
              <a:t>. </a:t>
            </a:r>
            <a:r>
              <a:rPr lang="hr-HR" dirty="0" smtClean="0"/>
              <a:t>Kontrola </a:t>
            </a:r>
            <a:r>
              <a:rPr lang="hr-HR" dirty="0" smtClean="0"/>
              <a:t>se 				</a:t>
            </a:r>
            <a:r>
              <a:rPr lang="hr-HR" dirty="0" smtClean="0"/>
              <a:t>pojavljuje </a:t>
            </a:r>
            <a:r>
              <a:rPr lang="hr-HR" dirty="0" smtClean="0"/>
              <a:t>sporadično.</a:t>
            </a:r>
            <a:r>
              <a:rPr lang="fr-BE" dirty="0" smtClean="0"/>
              <a:t>			</a:t>
            </a:r>
            <a:endParaRPr lang="hr-HR" dirty="0" smtClean="0"/>
          </a:p>
          <a:p>
            <a:pPr>
              <a:spcAft>
                <a:spcPts val="900"/>
              </a:spcAft>
            </a:pPr>
            <a:r>
              <a:rPr lang="hr-HR" b="1" dirty="0" smtClean="0"/>
              <a:t>Faza ponavljanja</a:t>
            </a:r>
            <a:r>
              <a:rPr lang="hr-HR" dirty="0" smtClean="0"/>
              <a:t>	Ustroj </a:t>
            </a:r>
            <a:r>
              <a:rPr lang="hr-HR" dirty="0" smtClean="0"/>
              <a:t>kontrole </a:t>
            </a:r>
            <a:r>
              <a:rPr lang="hr-HR" dirty="0" smtClean="0"/>
              <a:t>nije definiran, ali procesi </a:t>
            </a:r>
            <a:r>
              <a:rPr lang="hr-HR" dirty="0" smtClean="0"/>
              <a:t>kontrole </a:t>
            </a:r>
            <a:r>
              <a:rPr lang="hr-HR" dirty="0" smtClean="0"/>
              <a:t>			mogu se pojavljivati na temelju prošlog uspjeha 			i upravljačkog nadzora.</a:t>
            </a:r>
            <a:endParaRPr lang="hr-HR" dirty="0"/>
          </a:p>
          <a:p>
            <a:pPr>
              <a:spcAft>
                <a:spcPts val="900"/>
              </a:spcAft>
            </a:pPr>
            <a:r>
              <a:rPr lang="hr-HR" b="1" dirty="0"/>
              <a:t>F</a:t>
            </a:r>
            <a:r>
              <a:rPr lang="hr-HR" b="1" dirty="0" smtClean="0"/>
              <a:t>aza definiranja</a:t>
            </a:r>
            <a:r>
              <a:rPr lang="fr-BE" dirty="0" smtClean="0"/>
              <a:t> 	</a:t>
            </a:r>
            <a:r>
              <a:rPr lang="hr-HR" dirty="0" smtClean="0"/>
              <a:t>Ustroj </a:t>
            </a:r>
            <a:r>
              <a:rPr lang="hr-HR" dirty="0" smtClean="0"/>
              <a:t>kontrole </a:t>
            </a:r>
            <a:r>
              <a:rPr lang="hr-HR" dirty="0" smtClean="0"/>
              <a:t>je dokumentiran, standardiziran i 			uvršten u procese kontrole u organizaciji.</a:t>
            </a:r>
          </a:p>
          <a:p>
            <a:pPr>
              <a:spcAft>
                <a:spcPts val="900"/>
              </a:spcAft>
            </a:pPr>
            <a:r>
              <a:rPr lang="hr-HR" b="1" dirty="0" smtClean="0"/>
              <a:t>Faza upravljanja</a:t>
            </a:r>
            <a:r>
              <a:rPr lang="fr-BE" b="1" dirty="0" smtClean="0"/>
              <a:t> </a:t>
            </a:r>
            <a:r>
              <a:rPr lang="fr-BE" dirty="0" smtClean="0"/>
              <a:t>	</a:t>
            </a:r>
            <a:r>
              <a:rPr lang="hr-HR" dirty="0" smtClean="0"/>
              <a:t>Proces </a:t>
            </a:r>
            <a:r>
              <a:rPr lang="hr-HR" dirty="0" smtClean="0"/>
              <a:t>kontrole </a:t>
            </a:r>
            <a:r>
              <a:rPr lang="hr-HR" dirty="0" smtClean="0"/>
              <a:t>redovito se ocjenjuje i ispituje. 			</a:t>
            </a:r>
            <a:r>
              <a:rPr lang="hr-HR" dirty="0" smtClean="0"/>
              <a:t>              Prikupljaju </a:t>
            </a:r>
            <a:r>
              <a:rPr lang="hr-HR" dirty="0" smtClean="0"/>
              <a:t>se detaljne mjere procesa </a:t>
            </a:r>
            <a:r>
              <a:rPr lang="hr-HR" dirty="0" smtClean="0"/>
              <a:t>kontrole, </a:t>
            </a:r>
            <a:r>
              <a:rPr lang="hr-HR" dirty="0" smtClean="0"/>
              <a:t>o 			kojima se podnose izvješća.</a:t>
            </a:r>
          </a:p>
          <a:p>
            <a:pPr>
              <a:spcAft>
                <a:spcPts val="1800"/>
              </a:spcAft>
            </a:pPr>
            <a:r>
              <a:rPr lang="hr-HR" b="1" dirty="0" smtClean="0"/>
              <a:t>Faza optimizacije</a:t>
            </a:r>
            <a:r>
              <a:rPr lang="fr-BE" dirty="0" smtClean="0"/>
              <a:t>	</a:t>
            </a:r>
            <a:r>
              <a:rPr lang="hr-HR" dirty="0" smtClean="0"/>
              <a:t>Kontinuirano unapređenje procesa omogućeno je 			kvantitativnim povratnim informacijama iz procesa 			</a:t>
            </a:r>
            <a:r>
              <a:rPr lang="hr-HR" dirty="0" smtClean="0"/>
              <a:t>kontrole.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Predvidljivost, učinkovitost i djelotvornost </a:t>
            </a:r>
            <a:r>
              <a:rPr lang="hr-HR" dirty="0" smtClean="0"/>
              <a:t>unutarnje kontrole </a:t>
            </a:r>
            <a:r>
              <a:rPr lang="hr-HR" dirty="0" smtClean="0"/>
              <a:t>organizacije unaprjeđuju se kako organizacija prolazi kroz gore navedene faze.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</p:txBody>
      </p:sp>
      <p:sp>
        <p:nvSpPr>
          <p:cNvPr id="6" name="Pentagon 5"/>
          <p:cNvSpPr/>
          <p:nvPr/>
        </p:nvSpPr>
        <p:spPr>
          <a:xfrm>
            <a:off x="467544" y="1268760"/>
            <a:ext cx="1368152" cy="720080"/>
          </a:xfrm>
          <a:prstGeom prst="homePlate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hr-HR" sz="1400" dirty="0" smtClean="0"/>
              <a:t>Početna faza</a:t>
            </a:r>
            <a:endParaRPr lang="en-GB" sz="1400" dirty="0"/>
          </a:p>
        </p:txBody>
      </p:sp>
      <p:sp>
        <p:nvSpPr>
          <p:cNvPr id="7" name="Chevron 6"/>
          <p:cNvSpPr/>
          <p:nvPr/>
        </p:nvSpPr>
        <p:spPr>
          <a:xfrm>
            <a:off x="1619672" y="1268760"/>
            <a:ext cx="1872208" cy="720080"/>
          </a:xfrm>
          <a:prstGeom prst="chevron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hr-HR" sz="1200" dirty="0" smtClean="0">
                <a:solidFill>
                  <a:schemeClr val="bg1"/>
                </a:solidFill>
              </a:rPr>
              <a:t>Faza ponavlja-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hr-HR" sz="1200" dirty="0" err="1" smtClean="0">
                <a:solidFill>
                  <a:schemeClr val="bg1"/>
                </a:solidFill>
              </a:rPr>
              <a:t>nja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3267832" y="1268760"/>
            <a:ext cx="1800200" cy="720080"/>
          </a:xfrm>
          <a:prstGeom prst="chevron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hr-HR" sz="1400" dirty="0" smtClean="0">
                <a:solidFill>
                  <a:schemeClr val="bg1"/>
                </a:solidFill>
              </a:rPr>
              <a:t>Faza definira-</a:t>
            </a:r>
            <a:r>
              <a:rPr lang="hr-HR" sz="1400" dirty="0" err="1" smtClean="0">
                <a:solidFill>
                  <a:schemeClr val="bg1"/>
                </a:solidFill>
              </a:rPr>
              <a:t>nja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9" name="Chevron 8"/>
          <p:cNvSpPr/>
          <p:nvPr/>
        </p:nvSpPr>
        <p:spPr>
          <a:xfrm>
            <a:off x="4844144" y="1268760"/>
            <a:ext cx="1800200" cy="720080"/>
          </a:xfrm>
          <a:prstGeom prst="chevron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hr-HR" sz="1300" dirty="0" smtClean="0">
                <a:solidFill>
                  <a:schemeClr val="bg1"/>
                </a:solidFill>
              </a:rPr>
              <a:t>Faza upravlja-</a:t>
            </a:r>
            <a:r>
              <a:rPr lang="hr-HR" sz="1300" dirty="0" err="1" smtClean="0">
                <a:solidFill>
                  <a:schemeClr val="bg1"/>
                </a:solidFill>
              </a:rPr>
              <a:t>nja</a:t>
            </a:r>
            <a:endParaRPr lang="en-GB" sz="1300" dirty="0">
              <a:solidFill>
                <a:schemeClr val="bg1"/>
              </a:solidFill>
            </a:endParaRPr>
          </a:p>
        </p:txBody>
      </p:sp>
      <p:sp>
        <p:nvSpPr>
          <p:cNvPr id="10" name="Chevron 9"/>
          <p:cNvSpPr/>
          <p:nvPr/>
        </p:nvSpPr>
        <p:spPr>
          <a:xfrm>
            <a:off x="6415980" y="1267644"/>
            <a:ext cx="1900436" cy="720080"/>
          </a:xfrm>
          <a:prstGeom prst="chevron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hr-HR" sz="1200" dirty="0" smtClean="0">
                <a:solidFill>
                  <a:schemeClr val="bg1"/>
                </a:solidFill>
              </a:rPr>
              <a:t>Faza </a:t>
            </a:r>
            <a:r>
              <a:rPr lang="hr-HR" sz="1200" dirty="0" err="1" smtClean="0">
                <a:solidFill>
                  <a:schemeClr val="bg1"/>
                </a:solidFill>
              </a:rPr>
              <a:t>optimiza</a:t>
            </a:r>
            <a:r>
              <a:rPr lang="hr-HR" sz="1200" smtClean="0">
                <a:solidFill>
                  <a:schemeClr val="bg1"/>
                </a:solidFill>
              </a:rPr>
              <a:t>-cije</a:t>
            </a:r>
            <a:endParaRPr lang="en-GB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52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Sadržaj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13C7AE-910F-40AA-A5FB-688A3574FAB9}" type="slidenum">
              <a:rPr lang="en-GB" smtClean="0"/>
              <a:t>2</a:t>
            </a:fld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Ocjenivanje</a:t>
            </a:r>
            <a:r>
              <a:rPr lang="hr-HR" dirty="0" smtClean="0"/>
              <a:t> u odnosu na što?</a:t>
            </a:r>
          </a:p>
          <a:p>
            <a:r>
              <a:rPr lang="hr-HR" dirty="0" smtClean="0"/>
              <a:t>Diferencijacija prema vrsti klijenta</a:t>
            </a:r>
          </a:p>
          <a:p>
            <a:r>
              <a:rPr lang="hr-HR" dirty="0" smtClean="0"/>
              <a:t>Koraci u procesu pristupanja EU-u</a:t>
            </a:r>
          </a:p>
          <a:p>
            <a:r>
              <a:rPr lang="hr-HR" dirty="0" smtClean="0"/>
              <a:t>Alati za </a:t>
            </a:r>
            <a:r>
              <a:rPr lang="hr-HR" dirty="0" err="1" smtClean="0"/>
              <a:t>monitoring</a:t>
            </a:r>
            <a:r>
              <a:rPr lang="hr-HR" dirty="0" smtClean="0"/>
              <a:t> i </a:t>
            </a:r>
            <a:r>
              <a:rPr lang="hr-HR" dirty="0" smtClean="0"/>
              <a:t>kriteriji ocjenjivanja </a:t>
            </a:r>
          </a:p>
          <a:p>
            <a:r>
              <a:rPr lang="hr-HR" dirty="0" smtClean="0"/>
              <a:t>OECD/SIGMA – načela ocjenjivanja javne uprave </a:t>
            </a:r>
          </a:p>
          <a:p>
            <a:pPr lvl="1"/>
            <a:r>
              <a:rPr lang="hr-HR" dirty="0" smtClean="0"/>
              <a:t>Načela za </a:t>
            </a:r>
            <a:r>
              <a:rPr lang="hr-HR" dirty="0" smtClean="0"/>
              <a:t>unutarnju kontrolu </a:t>
            </a:r>
            <a:r>
              <a:rPr lang="hr-HR" dirty="0" smtClean="0"/>
              <a:t>i unutarnju reviziju</a:t>
            </a:r>
          </a:p>
          <a:p>
            <a:r>
              <a:rPr lang="hr-HR" dirty="0" smtClean="0"/>
              <a:t>Model zrelosti </a:t>
            </a:r>
            <a:r>
              <a:rPr lang="hr-HR" dirty="0" smtClean="0"/>
              <a:t>unutarnje kontrole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157086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Ocjenjivanje u odnosu na što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hr-HR" dirty="0" smtClean="0"/>
              <a:t>Ne postoji „pravna stečevina” kojom se zahtijeva prenošenje u nacionalno zakonodavstvo</a:t>
            </a:r>
          </a:p>
          <a:p>
            <a:pPr>
              <a:spcAft>
                <a:spcPts val="1200"/>
              </a:spcAft>
            </a:pPr>
            <a:r>
              <a:rPr lang="hr-HR" dirty="0" smtClean="0"/>
              <a:t>Zemlje se mole da usvoje međunarodno priznate norme za </a:t>
            </a:r>
            <a:r>
              <a:rPr lang="hr-HR" dirty="0" smtClean="0"/>
              <a:t>unutarnju kontrolu </a:t>
            </a:r>
            <a:r>
              <a:rPr lang="hr-HR" dirty="0" smtClean="0"/>
              <a:t>i reviziju i dobre prakse EU-a u javnom sektoru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r-HR" dirty="0" smtClean="0"/>
              <a:t>COSO model – </a:t>
            </a:r>
            <a:r>
              <a:rPr lang="hr-HR" dirty="0" smtClean="0"/>
              <a:t>unutarnja kontrola</a:t>
            </a:r>
            <a:endParaRPr lang="hr-HR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hr-HR" dirty="0" smtClean="0"/>
              <a:t>Norme Međunarodnog okvira profesionalnog djelovanja (engl. IPPF – </a:t>
            </a:r>
            <a:r>
              <a:rPr lang="hr-HR" i="1" dirty="0" err="1" smtClean="0"/>
              <a:t>International</a:t>
            </a:r>
            <a:r>
              <a:rPr lang="hr-HR" i="1" dirty="0" smtClean="0"/>
              <a:t> Professional </a:t>
            </a:r>
            <a:r>
              <a:rPr lang="hr-HR" i="1" dirty="0" err="1" smtClean="0"/>
              <a:t>Practices</a:t>
            </a:r>
            <a:r>
              <a:rPr lang="hr-HR" i="1" dirty="0" smtClean="0"/>
              <a:t> Framework</a:t>
            </a:r>
            <a:r>
              <a:rPr lang="hr-HR" dirty="0" smtClean="0"/>
              <a:t>) – unutarnja revizija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13C7AE-910F-40AA-A5FB-688A3574FAB9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968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Diferencijacija prema vrsti klijenta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Država kandidatkinja</a:t>
            </a:r>
            <a:endParaRPr lang="en-GB" dirty="0" smtClean="0"/>
          </a:p>
          <a:p>
            <a:r>
              <a:rPr lang="hr-HR" dirty="0" smtClean="0"/>
              <a:t>Potencijalna država kandidatkinja </a:t>
            </a:r>
            <a:endParaRPr lang="en-GB" dirty="0" smtClean="0"/>
          </a:p>
          <a:p>
            <a:r>
              <a:rPr lang="hr-HR" dirty="0" smtClean="0"/>
              <a:t>Država europskog susjedstva 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13C7AE-910F-40AA-A5FB-688A3574FAB9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777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Proces pristupanja EU-u </a:t>
            </a:r>
            <a:r>
              <a:rPr lang="en-GB" dirty="0" smtClean="0"/>
              <a:t>– </a:t>
            </a:r>
            <a:r>
              <a:rPr lang="hr-HR" dirty="0" smtClean="0"/>
              <a:t>države kandidatkinje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b="1" dirty="0" smtClean="0"/>
              <a:t>Izvješće o analitičkom pregledu pravne stečevine (engl. </a:t>
            </a:r>
            <a:r>
              <a:rPr lang="hr-HR" b="1" i="1" dirty="0" err="1" smtClean="0"/>
              <a:t>screening</a:t>
            </a:r>
            <a:r>
              <a:rPr lang="hr-HR" b="1" dirty="0" smtClean="0"/>
              <a:t>)</a:t>
            </a:r>
            <a:r>
              <a:rPr lang="hr-HR" dirty="0" smtClean="0"/>
              <a:t> – Europska komisija provodi detaljni pregled kojim određuje razinu spremnosti države iz kojeg nastaje izvješće u kojem su sadržane preporuke o tome hoće li se pregovori otvoriti ili ne </a:t>
            </a:r>
          </a:p>
          <a:p>
            <a:r>
              <a:rPr lang="hr-HR" b="1" dirty="0" smtClean="0"/>
              <a:t>Pregovaračko stajalište </a:t>
            </a:r>
            <a:r>
              <a:rPr lang="hr-HR" dirty="0" smtClean="0"/>
              <a:t>– država kandidatkinja mora podnijeti svoje stajalište, a EU mora usvojiti zajedničko stajalište.</a:t>
            </a:r>
          </a:p>
          <a:p>
            <a:r>
              <a:rPr lang="hr-HR" b="1" dirty="0" smtClean="0"/>
              <a:t>Zatvaranje poglavlja </a:t>
            </a:r>
            <a:r>
              <a:rPr lang="hr-HR" dirty="0" smtClean="0"/>
              <a:t>– poglavlja se mogu zatvoriti samo nakon što svaka vlada EU-a bude zadovoljna napretkom države kandidatkinje, u skladu s analizom Komisije.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13C7AE-910F-40AA-A5FB-688A3574FAB9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392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Alati </a:t>
            </a:r>
            <a:r>
              <a:rPr lang="hr-HR" dirty="0" smtClean="0"/>
              <a:t>za </a:t>
            </a:r>
            <a:r>
              <a:rPr lang="hr-HR" dirty="0" err="1" smtClean="0"/>
              <a:t>monitoring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dirty="0" smtClean="0"/>
              <a:t>Vlastiti </a:t>
            </a:r>
            <a:r>
              <a:rPr lang="hr-HR" dirty="0" err="1" smtClean="0"/>
              <a:t>monitoring</a:t>
            </a:r>
            <a:endParaRPr lang="en-GB" dirty="0" smtClean="0"/>
          </a:p>
          <a:p>
            <a:pPr lvl="1"/>
            <a:r>
              <a:rPr lang="hr-HR" dirty="0" smtClean="0"/>
              <a:t>Vlastita ocjena GU-a za proračun</a:t>
            </a:r>
          </a:p>
          <a:p>
            <a:pPr lvl="1"/>
            <a:r>
              <a:rPr lang="hr-HR" dirty="0" smtClean="0"/>
              <a:t>Delegacija EU-a</a:t>
            </a:r>
            <a:endParaRPr lang="en-GB" dirty="0" smtClean="0"/>
          </a:p>
          <a:p>
            <a:r>
              <a:rPr lang="hr-HR" dirty="0" smtClean="0"/>
              <a:t>Nacionalni </a:t>
            </a:r>
            <a:r>
              <a:rPr lang="hr-HR" dirty="0" err="1" smtClean="0"/>
              <a:t>monitoring</a:t>
            </a:r>
            <a:endParaRPr lang="en-GB" dirty="0" smtClean="0"/>
          </a:p>
          <a:p>
            <a:pPr lvl="1"/>
            <a:r>
              <a:rPr lang="hr-HR" dirty="0" smtClean="0"/>
              <a:t>Upravljačka samo-ocjena</a:t>
            </a:r>
            <a:endParaRPr lang="en-GB" dirty="0" smtClean="0"/>
          </a:p>
          <a:p>
            <a:pPr lvl="1"/>
            <a:r>
              <a:rPr lang="hr-HR" dirty="0" smtClean="0"/>
              <a:t>Godišnje ocjene sustava </a:t>
            </a:r>
            <a:r>
              <a:rPr lang="hr-HR" dirty="0" smtClean="0"/>
              <a:t>unutarnje financijske kontrole </a:t>
            </a:r>
            <a:r>
              <a:rPr lang="hr-HR" dirty="0" smtClean="0"/>
              <a:t>u javnom sektoru</a:t>
            </a:r>
            <a:endParaRPr lang="en-GB" dirty="0" smtClean="0"/>
          </a:p>
          <a:p>
            <a:pPr lvl="1"/>
            <a:r>
              <a:rPr lang="hr-HR" dirty="0" smtClean="0"/>
              <a:t>Izvješća Državnog ureda za reviziju</a:t>
            </a:r>
            <a:endParaRPr lang="en-GB" dirty="0" smtClean="0"/>
          </a:p>
          <a:p>
            <a:r>
              <a:rPr lang="hr-HR" dirty="0" smtClean="0"/>
              <a:t>Neovisna ocjena</a:t>
            </a:r>
            <a:endParaRPr lang="en-GB" dirty="0" smtClean="0"/>
          </a:p>
          <a:p>
            <a:pPr lvl="1"/>
            <a:r>
              <a:rPr lang="en-GB" dirty="0" smtClean="0"/>
              <a:t>OECD/SIGMA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13C7AE-910F-40AA-A5FB-688A3574FAB9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49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Ocjena GU-a za proračun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Stalna ocjena</a:t>
            </a:r>
          </a:p>
          <a:p>
            <a:pPr lvl="1"/>
            <a:r>
              <a:rPr lang="hr-HR" dirty="0" smtClean="0"/>
              <a:t>Pripremni pregled dokumenata i zakonskih propisa o politikama </a:t>
            </a:r>
          </a:p>
          <a:p>
            <a:pPr lvl="1"/>
            <a:r>
              <a:rPr lang="hr-HR" dirty="0" smtClean="0"/>
              <a:t>Misije za utvrđivanje činjenica, uključujući sastanke sa:</a:t>
            </a:r>
            <a:endParaRPr lang="en-GB" dirty="0" smtClean="0"/>
          </a:p>
          <a:p>
            <a:pPr lvl="2">
              <a:spcAft>
                <a:spcPts val="600"/>
              </a:spcAft>
              <a:buClr>
                <a:srgbClr val="0F5494"/>
              </a:buClr>
            </a:pPr>
            <a:r>
              <a:rPr lang="hr-HR" sz="1800" dirty="0" smtClean="0"/>
              <a:t>Središnjom harmonizacijskom jedinicom</a:t>
            </a:r>
            <a:endParaRPr lang="en-GB" sz="1800" dirty="0" smtClean="0"/>
          </a:p>
          <a:p>
            <a:pPr lvl="2">
              <a:spcAft>
                <a:spcPts val="600"/>
              </a:spcAft>
              <a:buClr>
                <a:srgbClr val="0F5494"/>
              </a:buClr>
            </a:pPr>
            <a:r>
              <a:rPr lang="hr-HR" sz="1800" dirty="0"/>
              <a:t>p</a:t>
            </a:r>
            <a:r>
              <a:rPr lang="hr-HR" sz="1800" dirty="0" smtClean="0"/>
              <a:t>roračunskim korisnicima</a:t>
            </a:r>
            <a:endParaRPr lang="en-GB" sz="1800" dirty="0" smtClean="0"/>
          </a:p>
          <a:p>
            <a:pPr lvl="1"/>
            <a:r>
              <a:rPr lang="hr-HR" dirty="0" smtClean="0"/>
              <a:t>Godišnja izvješća o napretku</a:t>
            </a:r>
            <a:endParaRPr lang="en-GB" dirty="0" smtClean="0"/>
          </a:p>
          <a:p>
            <a:pPr lvl="1"/>
            <a:r>
              <a:rPr lang="hr-HR" dirty="0" smtClean="0"/>
              <a:t>Rezultati nacionalne ocjene (godišnje izvješće o napretku)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13C7AE-910F-40AA-A5FB-688A3574FAB9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53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Kriteriji ocjenjivanja EU-a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Strateški okvir i politički nadzor</a:t>
            </a:r>
          </a:p>
          <a:p>
            <a:r>
              <a:rPr lang="hr-HR" dirty="0" smtClean="0"/>
              <a:t>Učinkoviti i </a:t>
            </a:r>
            <a:r>
              <a:rPr lang="hr-HR" dirty="0" err="1" smtClean="0"/>
              <a:t>proaktivni</a:t>
            </a:r>
            <a:r>
              <a:rPr lang="hr-HR" dirty="0" smtClean="0"/>
              <a:t> SHJ</a:t>
            </a:r>
            <a:endParaRPr lang="en-GB" dirty="0" smtClean="0"/>
          </a:p>
          <a:p>
            <a:r>
              <a:rPr lang="hr-HR" dirty="0" smtClean="0"/>
              <a:t>Pravni okvir za </a:t>
            </a:r>
            <a:r>
              <a:rPr lang="hr-HR" dirty="0" smtClean="0"/>
              <a:t>unutarnju kontrolu </a:t>
            </a:r>
            <a:r>
              <a:rPr lang="hr-HR" dirty="0" smtClean="0"/>
              <a:t>i unutarnju reviziju</a:t>
            </a:r>
            <a:endParaRPr lang="en-GB" dirty="0" smtClean="0"/>
          </a:p>
          <a:p>
            <a:r>
              <a:rPr lang="hr-HR" dirty="0" smtClean="0"/>
              <a:t>Omogućavanje upravljačke odgovornosti</a:t>
            </a:r>
            <a:endParaRPr lang="en-GB" dirty="0" smtClean="0"/>
          </a:p>
          <a:p>
            <a:r>
              <a:rPr lang="hr-HR" dirty="0" smtClean="0"/>
              <a:t>Uspostavljanje (centraliziranog) financijskog nadzora (inspekcije)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13C7AE-910F-40AA-A5FB-688A3574FAB9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896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OECD</a:t>
            </a:r>
            <a:r>
              <a:rPr lang="hr-HR" dirty="0" smtClean="0"/>
              <a:t>/</a:t>
            </a:r>
            <a:r>
              <a:rPr lang="hr-HR" dirty="0" err="1" smtClean="0"/>
              <a:t>Sigma</a:t>
            </a:r>
            <a:r>
              <a:rPr lang="en-GB" dirty="0" smtClean="0"/>
              <a:t> – </a:t>
            </a:r>
            <a:r>
              <a:rPr lang="hr-HR" dirty="0" smtClean="0"/>
              <a:t>Načela javne uprave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57200" y="2387600"/>
            <a:ext cx="4330824" cy="3633788"/>
          </a:xfrm>
        </p:spPr>
        <p:txBody>
          <a:bodyPr>
            <a:normAutofit lnSpcReduction="10000"/>
          </a:bodyPr>
          <a:lstStyle/>
          <a:p>
            <a:pPr>
              <a:spcAft>
                <a:spcPts val="900"/>
              </a:spcAft>
              <a:buClr>
                <a:srgbClr val="0F5494"/>
              </a:buClr>
            </a:pPr>
            <a:r>
              <a:rPr lang="hr-HR" dirty="0" smtClean="0"/>
              <a:t>Načela su razvrstana prema 6 ključnih područja reforme</a:t>
            </a:r>
          </a:p>
          <a:p>
            <a:pPr>
              <a:buClr>
                <a:srgbClr val="0F5494"/>
              </a:buClr>
            </a:pPr>
            <a:r>
              <a:rPr lang="hr-HR" dirty="0" smtClean="0"/>
              <a:t>Ujedno i okvir za </a:t>
            </a:r>
            <a:r>
              <a:rPr lang="hr-HR" dirty="0" err="1" smtClean="0"/>
              <a:t>monitoring</a:t>
            </a:r>
            <a:r>
              <a:rPr lang="hr-HR" dirty="0" smtClean="0"/>
              <a:t> </a:t>
            </a:r>
            <a:r>
              <a:rPr lang="hr-HR" dirty="0" smtClean="0"/>
              <a:t>– kvantitativni i kvalitativni pokazatelji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2204864"/>
            <a:ext cx="2851596" cy="4028446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CDD1B-50E0-44E8-82B7-F85F69F6D40C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199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33176"/>
        </a:solidFill>
        <a:ln>
          <a:solidFill>
            <a:srgbClr val="133176"/>
          </a:solidFill>
        </a:ln>
      </a:spPr>
      <a:bodyPr anchor="ctr"/>
      <a:lstStyle>
        <a:defPPr algn="ctr" defTabSz="457200" fontAlgn="auto">
          <a:spcBef>
            <a:spcPts val="0"/>
          </a:spcBef>
          <a:spcAft>
            <a:spcPts val="0"/>
          </a:spcAft>
          <a:defRPr sz="1800" b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2400" b="0" dirty="0" err="1" smtClean="0">
            <a:solidFill>
              <a:srgbClr val="0F5494"/>
            </a:solidFill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2369</TotalTime>
  <Words>551</Words>
  <Application>Microsoft Office PowerPoint</Application>
  <PresentationFormat>On-screen Show (4:3)</PresentationFormat>
  <Paragraphs>95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Default Design</vt:lpstr>
      <vt:lpstr>Ocjenjivanje nacionalnog sustava unutarnje kontrole u javnom sektoru</vt:lpstr>
      <vt:lpstr>Sadržaj</vt:lpstr>
      <vt:lpstr>Ocjenjivanje u odnosu na što?</vt:lpstr>
      <vt:lpstr>Diferencijacija prema vrsti klijenta</vt:lpstr>
      <vt:lpstr>Proces pristupanja EU-u – države kandidatkinje</vt:lpstr>
      <vt:lpstr>Alati za monitoring</vt:lpstr>
      <vt:lpstr>Ocjena GU-a za proračun</vt:lpstr>
      <vt:lpstr>Kriteriji ocjenjivanja EU-a</vt:lpstr>
      <vt:lpstr>OECD/Sigma – Načela javne uprave</vt:lpstr>
      <vt:lpstr>Načela ocjenjivanja na temelju Sigma-e</vt:lpstr>
      <vt:lpstr>Načelo 6 i 7 – unutarnja kontrola</vt:lpstr>
      <vt:lpstr>Načelo 8 i 9 – unutarnja revizija</vt:lpstr>
      <vt:lpstr>Model zrelosti unutarnje kontrole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turneem</dc:creator>
  <cp:lastModifiedBy>Assia</cp:lastModifiedBy>
  <cp:revision>157</cp:revision>
  <dcterms:created xsi:type="dcterms:W3CDTF">2011-10-28T10:25:18Z</dcterms:created>
  <dcterms:modified xsi:type="dcterms:W3CDTF">2016-03-10T13:17:49Z</dcterms:modified>
</cp:coreProperties>
</file>