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27"/>
  </p:notesMasterIdLst>
  <p:handoutMasterIdLst>
    <p:handoutMasterId r:id="rId28"/>
  </p:handoutMasterIdLst>
  <p:sldIdLst>
    <p:sldId id="363" r:id="rId2"/>
    <p:sldId id="300" r:id="rId3"/>
    <p:sldId id="336" r:id="rId4"/>
    <p:sldId id="391" r:id="rId5"/>
    <p:sldId id="377" r:id="rId6"/>
    <p:sldId id="306" r:id="rId7"/>
    <p:sldId id="366" r:id="rId8"/>
    <p:sldId id="365" r:id="rId9"/>
    <p:sldId id="340" r:id="rId10"/>
    <p:sldId id="341" r:id="rId11"/>
    <p:sldId id="316" r:id="rId12"/>
    <p:sldId id="311" r:id="rId13"/>
    <p:sldId id="367" r:id="rId14"/>
    <p:sldId id="313" r:id="rId15"/>
    <p:sldId id="314" r:id="rId16"/>
    <p:sldId id="315" r:id="rId17"/>
    <p:sldId id="379" r:id="rId18"/>
    <p:sldId id="380" r:id="rId19"/>
    <p:sldId id="381" r:id="rId20"/>
    <p:sldId id="387" r:id="rId21"/>
    <p:sldId id="389" r:id="rId22"/>
    <p:sldId id="390" r:id="rId23"/>
    <p:sldId id="388" r:id="rId24"/>
    <p:sldId id="334" r:id="rId25"/>
    <p:sldId id="335" r:id="rId26"/>
  </p:sldIdLst>
  <p:sldSz cx="10691813" cy="7578725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40" userDrawn="1">
          <p15:clr>
            <a:srgbClr val="A4A3A4"/>
          </p15:clr>
        </p15:guide>
        <p15:guide id="2" pos="3390" userDrawn="1">
          <p15:clr>
            <a:srgbClr val="A4A3A4"/>
          </p15:clr>
        </p15:guide>
        <p15:guide id="3" orient="horz" pos="822" userDrawn="1">
          <p15:clr>
            <a:srgbClr val="A4A3A4"/>
          </p15:clr>
        </p15:guide>
        <p15:guide id="4" orient="horz" pos="1457" userDrawn="1">
          <p15:clr>
            <a:srgbClr val="A4A3A4"/>
          </p15:clr>
        </p15:guide>
        <p15:guide id="5" orient="horz" pos="2115" userDrawn="1">
          <p15:clr>
            <a:srgbClr val="A4A3A4"/>
          </p15:clr>
        </p15:guide>
        <p15:guide id="6" orient="horz" pos="2727" userDrawn="1">
          <p15:clr>
            <a:srgbClr val="A4A3A4"/>
          </p15:clr>
        </p15:guide>
        <p15:guide id="7" orient="horz" pos="3362" userDrawn="1">
          <p15:clr>
            <a:srgbClr val="A4A3A4"/>
          </p15:clr>
        </p15:guide>
        <p15:guide id="8" orient="horz" pos="2773" userDrawn="1">
          <p15:clr>
            <a:srgbClr val="A4A3A4"/>
          </p15:clr>
        </p15:guide>
        <p15:guide id="9" orient="horz" pos="1865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orient="horz" pos="1004" userDrawn="1">
          <p15:clr>
            <a:srgbClr val="A4A3A4"/>
          </p15:clr>
        </p15:guide>
        <p15:guide id="12" orient="horz" pos="958" userDrawn="1">
          <p15:clr>
            <a:srgbClr val="A4A3A4"/>
          </p15:clr>
        </p15:guide>
        <p15:guide id="13" pos="895" userDrawn="1">
          <p15:clr>
            <a:srgbClr val="A4A3A4"/>
          </p15:clr>
        </p15:guide>
        <p15:guide id="14" pos="3594" userDrawn="1">
          <p15:clr>
            <a:srgbClr val="A4A3A4"/>
          </p15:clr>
        </p15:guide>
        <p15:guide id="15" pos="44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DCF5"/>
    <a:srgbClr val="66CCFF"/>
    <a:srgbClr val="FFC9C9"/>
    <a:srgbClr val="0083CB"/>
    <a:srgbClr val="0054C8"/>
    <a:srgbClr val="0C2FCF"/>
    <a:srgbClr val="FFFFFF"/>
    <a:srgbClr val="0825AC"/>
    <a:srgbClr val="194F9D"/>
    <a:srgbClr val="041B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68" autoAdjust="0"/>
    <p:restoredTop sz="79612" autoAdjust="0"/>
  </p:normalViewPr>
  <p:slideViewPr>
    <p:cSldViewPr snapToGrid="0" showGuides="1">
      <p:cViewPr varScale="1">
        <p:scale>
          <a:sx n="83" d="100"/>
          <a:sy n="83" d="100"/>
        </p:scale>
        <p:origin x="2094" y="90"/>
      </p:cViewPr>
      <p:guideLst>
        <p:guide orient="horz" pos="3340"/>
        <p:guide pos="3390"/>
        <p:guide orient="horz" pos="822"/>
        <p:guide orient="horz" pos="1457"/>
        <p:guide orient="horz" pos="2115"/>
        <p:guide orient="horz" pos="2727"/>
        <p:guide orient="horz" pos="3362"/>
        <p:guide orient="horz" pos="2773"/>
        <p:guide orient="horz" pos="1865"/>
        <p:guide orient="horz" pos="2160"/>
        <p:guide orient="horz" pos="1004"/>
        <p:guide orient="horz" pos="958"/>
        <p:guide pos="895"/>
        <p:guide pos="3594"/>
        <p:guide pos="44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2706"/>
    </p:cViewPr>
  </p:sorterViewPr>
  <p:notesViewPr>
    <p:cSldViewPr snapToGrid="0" showGuides="1">
      <p:cViewPr varScale="1">
        <p:scale>
          <a:sx n="112" d="100"/>
          <a:sy n="112" d="100"/>
        </p:scale>
        <p:origin x="1290" y="10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31DEBE44-E529-44E3-8C13-542E59EAFDB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CEF1B9D2-D3E4-4CF3-B000-09B3CE79818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53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4A0911-8718-48BF-8AB7-A88E8A84A1BE}" type="datetimeFigureOut">
              <a:rPr lang="ko-KR" altLang="en-US" smtClean="0"/>
              <a:t>2021-11-11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04681D16-BEE6-43A4-9BE8-D55B5C03AB5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D9877344-4B66-4522-A461-8109F4A04B3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53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49248-B6BA-4540-90C0-D7A23C52FDA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59939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2B29D3-2D1B-4490-A7F6-DA69EA40FB74}" type="datetimeFigureOut">
              <a:rPr lang="ko-KR" altLang="en-US" smtClean="0"/>
              <a:t>2021-11-11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1039813" y="1243013"/>
            <a:ext cx="4718050" cy="3346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1C7237-1565-4F5D-983C-A93800A8510B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91683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1pPr>
    <a:lvl2pPr marL="44087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2pPr>
    <a:lvl3pPr marL="88175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3pPr>
    <a:lvl4pPr marL="132263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4pPr>
    <a:lvl5pPr marL="1763512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5pPr>
    <a:lvl6pPr marL="220439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6pPr>
    <a:lvl7pPr marL="264526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7pPr>
    <a:lvl8pPr marL="308614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8pPr>
    <a:lvl9pPr marL="352702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smtClean="0"/>
              <a:t>안녕하십니까</a:t>
            </a:r>
            <a:r>
              <a:rPr lang="en-US" altLang="ko-KR" dirty="0" smtClean="0"/>
              <a:t>? </a:t>
            </a:r>
            <a:r>
              <a:rPr lang="ko-KR" altLang="en-US" dirty="0" smtClean="0"/>
              <a:t>한국재정정보원의 이기영 과장입니다</a:t>
            </a:r>
            <a:r>
              <a:rPr lang="en-US" altLang="ko-KR" dirty="0" smtClean="0"/>
              <a:t>.</a:t>
            </a:r>
          </a:p>
          <a:p>
            <a:endParaRPr lang="en-US" altLang="ko-KR" dirty="0" smtClean="0"/>
          </a:p>
          <a:p>
            <a:endParaRPr lang="en-US" altLang="ko-KR" dirty="0" smtClean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52187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시스템의 기대효과입니다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시스템에서 제공하는 다양한 서비스는 국민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국회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부처</a:t>
            </a:r>
            <a:r>
              <a:rPr lang="en-US" altLang="ko-KR" sz="1100" dirty="0" smtClean="0"/>
              <a:t>, </a:t>
            </a:r>
            <a:r>
              <a:rPr lang="ko-KR" altLang="en-US" sz="1100" dirty="0" err="1" smtClean="0"/>
              <a:t>재정당국</a:t>
            </a:r>
            <a:r>
              <a:rPr lang="ko-KR" altLang="en-US" sz="1100" dirty="0" smtClean="0"/>
              <a:t> 등 각 </a:t>
            </a:r>
            <a:r>
              <a:rPr lang="ko-KR" altLang="en-US" sz="1100" dirty="0" err="1" smtClean="0"/>
              <a:t>재정활동</a:t>
            </a:r>
            <a:r>
              <a:rPr lang="ko-KR" altLang="en-US" sz="1100" dirty="0" smtClean="0"/>
              <a:t> </a:t>
            </a:r>
            <a:r>
              <a:rPr lang="ko-KR" altLang="en-US" sz="1100" dirty="0" err="1" smtClean="0"/>
              <a:t>주체별로</a:t>
            </a:r>
            <a:r>
              <a:rPr lang="ko-KR" altLang="en-US" sz="1100" dirty="0" smtClean="0"/>
              <a:t> </a:t>
            </a:r>
            <a:r>
              <a:rPr lang="ko-KR" altLang="en-US" sz="1100" dirty="0" err="1" smtClean="0"/>
              <a:t>재정정보에</a:t>
            </a:r>
            <a:r>
              <a:rPr lang="ko-KR" altLang="en-US" sz="1100" dirty="0" smtClean="0"/>
              <a:t> 대한 만족도와 활용도를 제고시키고 있습니다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ko-KR" altLang="en-US" sz="1100" dirty="0" smtClean="0"/>
          </a:p>
          <a:p>
            <a:pPr algn="just" fontAlgn="base"/>
            <a:r>
              <a:rPr lang="ko-KR" altLang="en-US" sz="1100" dirty="0" smtClean="0"/>
              <a:t>우선 국민들은 </a:t>
            </a:r>
            <a:r>
              <a:rPr lang="ko-KR" altLang="en-US" sz="1100" dirty="0" err="1" smtClean="0"/>
              <a:t>재정정보를</a:t>
            </a:r>
            <a:r>
              <a:rPr lang="ko-KR" altLang="en-US" sz="1100" dirty="0" smtClean="0"/>
              <a:t> 쉽게 파악할 수 있으며 이를 통해 국민에 의한 </a:t>
            </a:r>
            <a:r>
              <a:rPr lang="ko-KR" altLang="en-US" sz="1100" dirty="0" err="1" smtClean="0"/>
              <a:t>재정활동</a:t>
            </a:r>
            <a:r>
              <a:rPr lang="ko-KR" altLang="en-US" sz="1100" dirty="0" smtClean="0"/>
              <a:t> 감시가 더욱 용이해졌습니다</a:t>
            </a:r>
            <a:r>
              <a:rPr lang="en-US" altLang="ko-KR" sz="1100" dirty="0" smtClean="0"/>
              <a:t>. </a:t>
            </a:r>
            <a:endParaRPr lang="ko-KR" altLang="en-US" sz="1100" dirty="0" smtClean="0"/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국회는 </a:t>
            </a:r>
            <a:r>
              <a:rPr lang="ko-KR" altLang="en-US" sz="1100" dirty="0" err="1" smtClean="0"/>
              <a:t>정책활동별</a:t>
            </a:r>
            <a:r>
              <a:rPr lang="ko-KR" altLang="en-US" sz="1100" dirty="0" smtClean="0"/>
              <a:t> 예산 및 </a:t>
            </a:r>
            <a:r>
              <a:rPr lang="ko-KR" altLang="en-US" sz="1100" dirty="0" err="1" smtClean="0"/>
              <a:t>성과분석이</a:t>
            </a:r>
            <a:r>
              <a:rPr lang="ko-KR" altLang="en-US" sz="1100" dirty="0" smtClean="0"/>
              <a:t> </a:t>
            </a:r>
            <a:r>
              <a:rPr lang="ko-KR" altLang="en-US" sz="1100" dirty="0" err="1" smtClean="0"/>
              <a:t>용이해졌으며</a:t>
            </a:r>
            <a:r>
              <a:rPr lang="en-US" altLang="ko-KR" sz="1100" dirty="0" smtClean="0"/>
              <a:t>, </a:t>
            </a:r>
            <a:r>
              <a:rPr lang="ko-KR" altLang="en-US" sz="1100" dirty="0" err="1" smtClean="0"/>
              <a:t>예결산</a:t>
            </a:r>
            <a:r>
              <a:rPr lang="ko-KR" altLang="en-US" sz="1100" dirty="0" smtClean="0"/>
              <a:t> 심의의 효율성 또한 향상되었습니다</a:t>
            </a:r>
            <a:r>
              <a:rPr lang="en-US" altLang="ko-KR" sz="1100" dirty="0" smtClean="0"/>
              <a:t>. </a:t>
            </a:r>
            <a:endParaRPr lang="ko-KR" altLang="en-US" sz="1100" dirty="0" smtClean="0"/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각 부처는 사업 집행상황을 실시간 모니터링하면서 집행과정상의 책임성이 제고되고 업무능력 또한 향상되었습니다</a:t>
            </a:r>
            <a:r>
              <a:rPr lang="en-US" altLang="ko-KR" sz="1100" dirty="0" smtClean="0"/>
              <a:t>. </a:t>
            </a:r>
            <a:endParaRPr lang="ko-KR" altLang="en-US" sz="1100" dirty="0" smtClean="0"/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err="1" smtClean="0"/>
              <a:t>재정당국은</a:t>
            </a:r>
            <a:r>
              <a:rPr lang="ko-KR" altLang="en-US" sz="1100" dirty="0" smtClean="0"/>
              <a:t> </a:t>
            </a:r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을 통해 </a:t>
            </a:r>
            <a:r>
              <a:rPr lang="ko-KR" altLang="en-US" sz="1100" dirty="0" err="1" smtClean="0"/>
              <a:t>재정위험</a:t>
            </a:r>
            <a:r>
              <a:rPr lang="ko-KR" altLang="en-US" sz="1100" dirty="0" smtClean="0"/>
              <a:t> 관리능력과 재정건전성을 확보하고 글로벌 금융위기 등 </a:t>
            </a:r>
            <a:r>
              <a:rPr lang="ko-KR" altLang="en-US" sz="1100" dirty="0" err="1" smtClean="0"/>
              <a:t>재정충격</a:t>
            </a:r>
            <a:r>
              <a:rPr lang="ko-KR" altLang="en-US" sz="1100" dirty="0" smtClean="0"/>
              <a:t> 요인에 대한 선제적 대응이 가능해졌습니다</a:t>
            </a:r>
            <a:r>
              <a:rPr lang="en-US" altLang="ko-KR" sz="1100" dirty="0" smtClean="0"/>
              <a:t>. </a:t>
            </a:r>
            <a:endParaRPr lang="ko-KR" altLang="en-US" sz="1100" dirty="0" smtClean="0"/>
          </a:p>
          <a:p>
            <a:pPr marL="0" marR="0" lvl="0" indent="0" algn="l" defTabSz="82939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80000"/>
              <a:buFontTx/>
              <a:buNone/>
              <a:tabLst>
                <a:tab pos="161268" algn="l"/>
                <a:tab pos="728585" algn="l"/>
              </a:tabLst>
              <a:defRPr/>
            </a:pPr>
            <a:endParaRPr lang="en-US" altLang="ko-KR" sz="11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124707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마지막 순서로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필요성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일정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765502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먼저 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필요성입니다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2007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개통된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개통 완료 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년이라는 시간이 흐르면서 여러 문제에 봉착하였습니다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인치로 고정된 화면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멀티태스킹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지원 불가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액티브엑스를 이용한 각종 기능 설치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낮은 성능으로 인한 속도 저하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 이외에는 상담 불가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빅데이터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AI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등 최신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ICT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기술 도입 불가 등이 대표적인 문제였습니다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이런 문제들은 지속적인 사용자 불편을 초래하고 있었습니다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이에 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구축은 선택이 아닌 필수 사항이었습니다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606802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이번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장표는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일정입니다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en-US" altLang="ko-KR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시스템구축을 위해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2019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7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 구축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추진단이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출범하였고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같은 해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12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구축사업이 착수되었습니다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올해인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2021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5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회계연도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예산입력을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위한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예산편성 지원시스템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을 우선 개통하고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</a:p>
          <a:p>
            <a:pPr fontAlgn="base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전면적인 차세대 </a:t>
            </a:r>
            <a:r>
              <a:rPr lang="en-US" altLang="ko-KR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개통은 내년인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 하게 됩니다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56158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다음은 현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비교하여 차세대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크게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특징이 있습니다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그것은 ‘업무범위 확대’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확대’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정책결정지원’입니다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첫번째</a:t>
            </a:r>
            <a:r>
              <a:rPr lang="ko-KR" altLang="en-US" sz="1199" kern="1200" baseline="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특징인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업무범위 확대입니다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현재의 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시스템에는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개의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있는데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차세대에서는 현재의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단위업무를 포함해서 </a:t>
            </a:r>
            <a:endParaRPr lang="en-US" altLang="ko-KR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총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단위업무로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확대가 되면서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11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신규로 구축됩니다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아래 그림을 보시면 파란색은 현재 운용되고 있는 업무이고 빨간색으로 표시된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부담금관리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GFS,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재정추계예측 등이 새로 구축되게 됩니다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41459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두번째 </a:t>
            </a:r>
            <a:r>
              <a:rPr lang="ko-KR" altLang="en-US" sz="1199" kern="1200" baseline="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특징인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정책결정에 필요한 통합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재정통계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자동산출을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위해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중앙재정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(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)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외부에서 생성되는 </a:t>
            </a: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지방재정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거시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관련 데이터들을 연계를 통해 확보하여 활용할 수 있는 기반을 마련합니다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비교해 보자면 연계 기관이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49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 무려 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807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개로 대폭 확대됩니다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확대 대상은 지방재정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공공기관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공기업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국제협력기구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국내외 통계 기관 등입니다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200" b="0" baseline="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578527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세번째</a:t>
            </a:r>
            <a:r>
              <a:rPr lang="ko-KR" altLang="en-US" sz="1199" kern="1200" baseline="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특징은 </a:t>
            </a:r>
            <a:r>
              <a:rPr lang="en-US" altLang="ko-KR" sz="1199" kern="1200" baseline="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정책결정지원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업무처리 중심으로 설계되어 있습니다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그렇기 때문에 다차원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분석및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다양한 시각화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분석기능이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부족합니다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다른 경제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사회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행정지표와의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연계분석이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안되기 때문에 부가가치를 높일 수 있는 분석이 어렵습니다</a:t>
            </a:r>
          </a:p>
          <a:p>
            <a:pPr fontAlgn="base" latinLnBrk="1"/>
            <a:endParaRPr lang="en-US" altLang="ko-KR" sz="1199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그래서 차세대 </a:t>
            </a:r>
            <a:r>
              <a:rPr lang="en-US" altLang="ko-KR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에서는 재정 의사결정 지원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재정정보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예측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 편성 지원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 정보 공개 등을 통해 데이터 기반 정책결정 지원을 할 수 있도록 할 예정입니다</a:t>
            </a:r>
            <a:r>
              <a:rPr lang="en-US" altLang="ko-KR" sz="1199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40769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세번째 순서는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일부가 운영되고 있고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 시스템 오픈은 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2021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월에 오픈하는</a:t>
            </a:r>
            <a:endParaRPr lang="en-US" altLang="ko-KR" baseline="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lang="ko-KR" altLang="en-US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sz="1100" b="1" spc="-100" dirty="0" err="1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en-US" altLang="ko-KR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 연계 개선방안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”</a:t>
            </a:r>
            <a:r>
              <a:rPr lang="ko-KR" altLang="en-US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에 대해 말씀드리겠습니다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. </a:t>
            </a: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내용으로는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01.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전략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02.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개선방안 비교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03.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아키텍처 개념도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04.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ESB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적용방안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05.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협의체 운영 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순서로 </a:t>
            </a:r>
            <a:r>
              <a:rPr lang="ko-KR" altLang="en-US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 </a:t>
            </a: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64568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D.N.A.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개요입니다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은 데이터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키워드를 어우르는 사용자 중심의 시스템이 될 것이며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 통해 데이터 기반 정책결정지원을 실현할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궁극적으로는 범정부 데이터 기반 행정 및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AI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정부 인프라가 구축될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91929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“데이터 기반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정책결정지원”의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근간이 되는 것은 데이터입니다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다양한 분야의 방대한 데이터가 모이는 만큼 데이터를 체계적이고 효율적으로 사용할 수 있어야 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이를위해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각 분야의 전문가들이 참여하여 데이터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관리원칙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조직을 정의하는 데이터 거버넌스를 정립하였습니다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8740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 smtClean="0"/>
              <a:t>발표드릴</a:t>
            </a:r>
            <a:r>
              <a:rPr lang="ko-KR" altLang="en-US" dirty="0" smtClean="0"/>
              <a:t> 목차는 다음과 같이</a:t>
            </a:r>
            <a:endParaRPr lang="en-US" altLang="ko-KR" dirty="0" smtClean="0"/>
          </a:p>
          <a:p>
            <a:endParaRPr lang="en-US" altLang="ko-KR" dirty="0" smtClean="0"/>
          </a:p>
          <a:p>
            <a:pPr marL="228600" indent="-228600">
              <a:buAutoNum type="arabicPeriod"/>
            </a:pPr>
            <a:r>
              <a:rPr lang="ko-KR" altLang="en-US" dirty="0" smtClean="0"/>
              <a:t>현재 운영중인  한국의 재정정보시스템인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시스템과 그 구성 등을 간략히 살펴본 후에 </a:t>
            </a:r>
            <a:endParaRPr lang="en-US" altLang="ko-KR" dirty="0" smtClean="0"/>
          </a:p>
          <a:p>
            <a:pPr marL="228600" indent="-228600">
              <a:buAutoNum type="arabicPeriod"/>
            </a:pPr>
            <a:r>
              <a:rPr lang="ko-KR" altLang="en-US" dirty="0" smtClean="0"/>
              <a:t>마지막으로 현재 진행중인 차세대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 구축 사업에 대해 소개해 드리고자 합니다</a:t>
            </a:r>
            <a:r>
              <a:rPr lang="en-US" altLang="ko-KR" dirty="0" smtClean="0"/>
              <a:t>. 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85289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sz="1100" dirty="0" smtClean="0"/>
              <a:t>차세대 </a:t>
            </a:r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의 재정정보만으로는 아무리 좋은 분석</a:t>
            </a:r>
            <a:r>
              <a:rPr lang="ko-KR" altLang="en-US" sz="1100" baseline="0" dirty="0" smtClean="0"/>
              <a:t> 기술과 분석 도구를 가지고 있더라도</a:t>
            </a:r>
            <a:endParaRPr lang="en-US" altLang="ko-KR" sz="1100" baseline="0" dirty="0" smtClean="0"/>
          </a:p>
          <a:p>
            <a:r>
              <a:rPr lang="ko-KR" altLang="en-US" sz="1100" dirty="0" err="1" smtClean="0"/>
              <a:t>의미있는</a:t>
            </a:r>
            <a:r>
              <a:rPr lang="ko-KR" altLang="en-US" sz="1100" dirty="0" smtClean="0"/>
              <a:t> 정보나 </a:t>
            </a:r>
            <a:r>
              <a:rPr lang="ko-KR" altLang="en-US" sz="1100" dirty="0" err="1" smtClean="0"/>
              <a:t>가치있는</a:t>
            </a:r>
            <a:r>
              <a:rPr lang="ko-KR" altLang="en-US" sz="1100" dirty="0" smtClean="0"/>
              <a:t> 정보의</a:t>
            </a:r>
            <a:r>
              <a:rPr lang="ko-KR" altLang="en-US" sz="1100" baseline="0" dirty="0" smtClean="0"/>
              <a:t> 생성에 한계가 있습니다</a:t>
            </a:r>
            <a:r>
              <a:rPr lang="en-US" altLang="ko-KR" sz="1100" baseline="0" dirty="0" smtClean="0"/>
              <a:t>.</a:t>
            </a:r>
            <a:endParaRPr lang="en-US" altLang="ko-KR" sz="1100" dirty="0" smtClean="0"/>
          </a:p>
          <a:p>
            <a:endParaRPr lang="en-US" altLang="ko-KR" sz="1100" dirty="0" smtClean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err="1" smtClean="0"/>
              <a:t>중앙재정과</a:t>
            </a:r>
            <a:r>
              <a:rPr lang="ko-KR" altLang="en-US" sz="1100" dirty="0" smtClean="0"/>
              <a:t> 지방재정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교육재정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거시경제지표</a:t>
            </a:r>
            <a:r>
              <a:rPr lang="en-US" altLang="ko-KR" sz="1100" dirty="0" smtClean="0"/>
              <a:t>,</a:t>
            </a:r>
            <a:r>
              <a:rPr lang="ko-KR" altLang="en-US" sz="1100" dirty="0" smtClean="0"/>
              <a:t> 행정</a:t>
            </a:r>
            <a:r>
              <a:rPr lang="en-US" altLang="ko-KR" sz="1100" dirty="0" smtClean="0"/>
              <a:t>·</a:t>
            </a:r>
            <a:r>
              <a:rPr lang="ko-KR" altLang="en-US" sz="1100" dirty="0" err="1" smtClean="0"/>
              <a:t>사회지표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지역통계 등을 연계는 필수이며</a:t>
            </a:r>
            <a:endParaRPr lang="en-US" altLang="ko-KR" sz="1100" dirty="0" smtClean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smtClean="0"/>
              <a:t>이를 통해 데이터 기반 재정운영 및 </a:t>
            </a:r>
            <a:r>
              <a:rPr lang="ko-KR" altLang="en-US" sz="1100" dirty="0" err="1" smtClean="0"/>
              <a:t>정책상황</a:t>
            </a:r>
            <a:r>
              <a:rPr lang="ko-KR" altLang="en-US" sz="1100" dirty="0" smtClean="0"/>
              <a:t> 관리 기능을 구현할 예정입니다</a:t>
            </a:r>
            <a:r>
              <a:rPr lang="en-US" altLang="ko-KR" sz="1100" dirty="0" smtClean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 smtClean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smtClean="0"/>
              <a:t>또한 데이터 연계를 위해서 </a:t>
            </a:r>
            <a:r>
              <a:rPr lang="en-US" altLang="ko-KR" sz="1100" dirty="0" smtClean="0"/>
              <a:t>DW</a:t>
            </a:r>
            <a:r>
              <a:rPr lang="ko-KR" altLang="en-US" sz="1100" dirty="0" smtClean="0"/>
              <a:t>와 빅데이터 기술을 활용될 예정입니다</a:t>
            </a:r>
            <a:r>
              <a:rPr lang="en-US" altLang="ko-KR" sz="1100" dirty="0" smtClean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 smtClean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smtClean="0"/>
              <a:t>거기에 추가 </a:t>
            </a:r>
            <a:r>
              <a:rPr lang="ko-KR" altLang="en-US" sz="1100" dirty="0" err="1" smtClean="0"/>
              <a:t>재정정보와</a:t>
            </a:r>
            <a:r>
              <a:rPr lang="ko-KR" altLang="en-US" sz="1100" dirty="0" smtClean="0"/>
              <a:t> 외부의 다양한 데이터의 연계는 기존의 전통적인 </a:t>
            </a:r>
            <a:r>
              <a:rPr lang="en-US" altLang="ko-KR" sz="1100" dirty="0" smtClean="0"/>
              <a:t>OLAP</a:t>
            </a:r>
            <a:r>
              <a:rPr lang="ko-KR" altLang="en-US" sz="1100" dirty="0" smtClean="0"/>
              <a:t>에도 분석 영역의 확장 효과를 가져올 것입니다</a:t>
            </a:r>
            <a:r>
              <a:rPr lang="en-US" altLang="ko-KR" sz="1100" dirty="0" smtClean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915663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데이터 거버넌스와 연계</a:t>
            </a:r>
            <a:r>
              <a:rPr kumimoji="1" lang="ko-KR" altLang="en-US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확장을 기반으로 인공지능을 활용한 다양한 예측이 가능합니다</a:t>
            </a:r>
            <a:r>
              <a:rPr kumimoji="1" lang="en-US" altLang="ko-KR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재정 추계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 3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가지에 대해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그 중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예측입니다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국고잔액이란 세입과 세출로 계산한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여유자금에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단기차입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계정간 이동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국채 발행 등의 ‘자금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조달’이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반영된 금액을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이야기힙니다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 </a:t>
            </a:r>
            <a:r>
              <a:rPr kumimoji="1" lang="en-US" altLang="ko-KR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에서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예측은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월단위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중심의 단기 세수 예측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(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전체 세수 및 주요 세목별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)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을 대상으로 합니다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익월부터 당해 연말까지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세입</a:t>
            </a:r>
            <a:r>
              <a:rPr kumimoji="1" lang="en-US" altLang="ko-KR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주요 세수 </a:t>
            </a:r>
            <a:r>
              <a:rPr kumimoji="1" lang="ko-KR" altLang="en-US" sz="1100" b="0" spc="-2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예측치를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제공하게 되며 </a:t>
            </a:r>
            <a:endParaRPr kumimoji="1" lang="en-US" altLang="ko-KR" sz="1100" b="0" spc="-2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 수입</a:t>
            </a:r>
            <a:r>
              <a:rPr kumimoji="1" lang="en-US" altLang="ko-KR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계획</a:t>
            </a:r>
            <a:r>
              <a:rPr kumimoji="1" lang="en-US" altLang="ko-KR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실적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을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종합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하여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자금조달</a:t>
            </a:r>
            <a:r>
              <a:rPr kumimoji="1" lang="en-US" altLang="ko-KR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및 여유자금운용 계획 수립을 지원할 수 있게 됩니다</a:t>
            </a:r>
            <a:r>
              <a:rPr kumimoji="1" lang="en-US" altLang="ko-KR" sz="1100" b="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.</a:t>
            </a:r>
          </a:p>
          <a:p>
            <a:pPr>
              <a:defRPr/>
            </a:pPr>
            <a:endParaRPr kumimoji="1" lang="en-US" altLang="ko-KR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또한 과거</a:t>
            </a:r>
            <a:r>
              <a:rPr kumimoji="1" lang="ko-KR" altLang="en-US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이슈 자료와 이슈 영향도 분석을 통해 미래 이슈 발생 예상 시뮬레이션도 가능합니다</a:t>
            </a:r>
            <a:r>
              <a:rPr kumimoji="1" lang="en-US" altLang="ko-KR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이를 위해서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머신러닝과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kumimoji="1" lang="ko-KR" altLang="en-US" sz="110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딥러닝</a:t>
            </a:r>
            <a:r>
              <a:rPr kumimoji="1" lang="ko-KR" altLang="en-US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기술이 적용됩니다</a:t>
            </a:r>
            <a:r>
              <a:rPr kumimoji="1" lang="en-US" altLang="ko-KR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  <a:endParaRPr kumimoji="1" lang="en-US" altLang="ko-KR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endParaRPr kumimoji="1" lang="ko-KR" altLang="en-US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01139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다음으로 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AI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추계입니다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대상은 실시간 경기 상황</a:t>
            </a:r>
            <a:r>
              <a:rPr kumimoji="1" lang="en-US" altLang="ko-KR" sz="110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</a:t>
            </a:r>
            <a:r>
              <a:rPr kumimoji="1" lang="en-US" altLang="ko-KR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GDP</a:t>
            </a:r>
            <a:r>
              <a:rPr kumimoji="1" lang="ko-KR" altLang="en-US" sz="110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이며</a:t>
            </a:r>
            <a:endParaRPr kumimoji="1" lang="en-US" altLang="ko-KR" sz="1100" baseline="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목표는 경기 변동 상황을 매우 짧은 주기로 관찰하거나</a:t>
            </a:r>
            <a:r>
              <a:rPr kumimoji="1" lang="en-US" altLang="ko-KR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실시간으로 </a:t>
            </a:r>
            <a:r>
              <a:rPr kumimoji="1" lang="ko-KR" altLang="en-US" sz="1100" spc="-2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예측치를</a:t>
            </a: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업데이트하며</a:t>
            </a:r>
            <a:r>
              <a:rPr kumimoji="1" lang="en-US" altLang="ko-KR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</a:t>
            </a: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외부 충격에 대한 효과까지 분석하는 것입니다</a:t>
            </a:r>
            <a:r>
              <a:rPr kumimoji="1" lang="en-US" altLang="ko-KR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이를 위해 </a:t>
            </a:r>
            <a:r>
              <a:rPr kumimoji="1" lang="en-US" altLang="ko-KR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</a:t>
            </a:r>
            <a:r>
              <a:rPr kumimoji="1" lang="en-US" altLang="ko-KR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Learning</a:t>
            </a:r>
            <a:r>
              <a:rPr kumimoji="1" lang="ko-KR" altLang="en-US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 활용되며 현재 설명 가능 모델도 적용을 </a:t>
            </a:r>
            <a:r>
              <a:rPr kumimoji="1" lang="ko-KR" altLang="en-US" sz="1100" spc="-20" baseline="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고려중입니다</a:t>
            </a:r>
            <a:r>
              <a:rPr kumimoji="1" lang="en-US" altLang="ko-KR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baseline="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또한 </a:t>
            </a:r>
            <a:r>
              <a:rPr kumimoji="1" lang="en-US" altLang="ko-KR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 Learning </a:t>
            </a:r>
            <a:r>
              <a:rPr kumimoji="1" lang="ko-KR" altLang="en-US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방식의 부족한 설명력을 보완하기 위해 한국형 </a:t>
            </a: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경제지표</a:t>
            </a:r>
            <a:r>
              <a:rPr kumimoji="1" lang="en-US" altLang="ko-KR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(WEI),</a:t>
            </a:r>
            <a:r>
              <a:rPr kumimoji="1" lang="ko-KR" altLang="en-US" sz="1100" spc="-2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한국형 </a:t>
            </a:r>
            <a:r>
              <a:rPr kumimoji="1" lang="en-US" altLang="ko-KR" sz="1100" spc="-2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Nowcasting</a:t>
            </a:r>
            <a:r>
              <a:rPr kumimoji="1" lang="en-US" altLang="ko-KR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현행 경제 모형 기법 등이 </a:t>
            </a:r>
            <a:endParaRPr kumimoji="1" lang="en-US" altLang="ko-KR" sz="1100" spc="-20" baseline="0" dirty="0" smtClean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 err="1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하이브리드</a:t>
            </a:r>
            <a:r>
              <a:rPr kumimoji="1" lang="ko-KR" altLang="en-US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방식으로 보조를 맞추게 됩니다</a:t>
            </a:r>
            <a:r>
              <a:rPr kumimoji="1" lang="en-US" altLang="ko-KR" sz="1100" spc="-20" baseline="0" dirty="0" smtClean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7471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시간에만 가능했던 사용자 문의 상담 서비스가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챗봇을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통해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365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일 가능하게 됩니다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챗봇에도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인공지능 기능이 적용됩니다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서비스는 실시간 인공지능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상담과 지식검색 등을 통해 제공되는데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353" rtl="0" eaLnBrk="1" fontAlgn="b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상담은 기존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FAQ,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게시판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상담사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녹취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통해 확보된 데이터를 기반으로 하고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Rule Base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와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머신러닝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방식을 혼용하여 제공이 됩니다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지식검색은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국가재정법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회계법등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유관 법령과 매뉴얼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교육자료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사례집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화하여 활용합니다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" latinLnBrk="1"/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단순 문의는 </a:t>
            </a:r>
            <a:r>
              <a:rPr lang="ko-KR" altLang="en-US" sz="1100" kern="1200" dirty="0" err="1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챗봇이</a:t>
            </a:r>
            <a:r>
              <a:rPr lang="ko-KR" altLang="en-US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응대하고 심층 문의는 상담원이 응대하는 역할 분담으로 상담 효율성 향상을 기대할 수 있습니다</a:t>
            </a:r>
            <a:r>
              <a:rPr lang="en-US" altLang="ko-KR" sz="1100" kern="1200" dirty="0" smtClean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 smtClean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88357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smtClean="0"/>
              <a:t>이제까지 짧은 시간 동안 </a:t>
            </a:r>
            <a:r>
              <a:rPr lang="ko-KR" altLang="en-US" dirty="0" err="1" smtClean="0"/>
              <a:t>햔재</a:t>
            </a:r>
            <a:r>
              <a:rPr lang="ko-KR" altLang="en-US" dirty="0" smtClean="0"/>
              <a:t> 운영중인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시스템과 </a:t>
            </a:r>
            <a:endParaRPr lang="en-US" altLang="ko-KR" dirty="0" smtClean="0"/>
          </a:p>
          <a:p>
            <a:r>
              <a:rPr lang="ko-KR" altLang="en-US" dirty="0" smtClean="0"/>
              <a:t>내년부터 </a:t>
            </a:r>
            <a:r>
              <a:rPr lang="ko-KR" altLang="en-US" dirty="0" err="1" smtClean="0"/>
              <a:t>가동예정인</a:t>
            </a:r>
            <a:r>
              <a:rPr lang="ko-KR" altLang="en-US" dirty="0" smtClean="0"/>
              <a:t> 차세대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 구축 사업에 대해 간략하게 살펴보았습니다</a:t>
            </a:r>
            <a:r>
              <a:rPr lang="en-US" altLang="ko-KR" dirty="0" smtClean="0"/>
              <a:t>.</a:t>
            </a:r>
          </a:p>
          <a:p>
            <a:endParaRPr lang="en-US" altLang="ko-KR" dirty="0" smtClean="0"/>
          </a:p>
          <a:p>
            <a:r>
              <a:rPr lang="ko-KR" altLang="en-US" dirty="0" smtClean="0"/>
              <a:t>지금부터 발표 내용 관련하여 질문 있으시면 </a:t>
            </a:r>
            <a:r>
              <a:rPr lang="ko-KR" altLang="en-US" dirty="0" err="1" smtClean="0"/>
              <a:t>답변드리도록</a:t>
            </a:r>
            <a:r>
              <a:rPr lang="ko-KR" altLang="en-US" dirty="0" smtClean="0"/>
              <a:t> 하겠습니다</a:t>
            </a:r>
            <a:r>
              <a:rPr lang="en-US" altLang="ko-KR" dirty="0" smtClean="0"/>
              <a:t>.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05237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baseline="0" dirty="0" smtClean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771514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549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sz="1100" dirty="0" smtClean="0"/>
              <a:t>한국의 </a:t>
            </a:r>
            <a:r>
              <a:rPr lang="ko-KR" altLang="en-US" sz="1100" dirty="0" err="1" smtClean="0"/>
              <a:t>통합재정정보시스템인</a:t>
            </a:r>
            <a:r>
              <a:rPr lang="ko-KR" altLang="en-US" sz="1100" dirty="0" smtClean="0"/>
              <a:t> </a:t>
            </a:r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시스템은 국가 </a:t>
            </a:r>
            <a:r>
              <a:rPr lang="ko-KR" altLang="en-US" sz="1100" dirty="0" err="1" smtClean="0"/>
              <a:t>재정업무</a:t>
            </a:r>
            <a:r>
              <a:rPr lang="ko-KR" altLang="en-US" sz="1100" dirty="0" smtClean="0"/>
              <a:t> 전 과정의 </a:t>
            </a:r>
            <a:r>
              <a:rPr lang="en-US" altLang="ko-KR" sz="1100" dirty="0" smtClean="0"/>
              <a:t>Life Cycle</a:t>
            </a:r>
            <a:r>
              <a:rPr lang="ko-KR" altLang="en-US" sz="1100" dirty="0" smtClean="0"/>
              <a:t>을 관리합니다</a:t>
            </a:r>
            <a:r>
              <a:rPr lang="en-US" altLang="ko-KR" sz="1100" dirty="0" smtClean="0"/>
              <a:t>.</a:t>
            </a:r>
            <a:endParaRPr lang="ko-KR" altLang="en-US" sz="1100" dirty="0" smtClean="0"/>
          </a:p>
          <a:p>
            <a:endParaRPr lang="en-US" altLang="ko-KR" sz="1100" dirty="0" smtClean="0"/>
          </a:p>
          <a:p>
            <a:r>
              <a:rPr lang="ko-KR" altLang="en-US" sz="1100" dirty="0" smtClean="0"/>
              <a:t>다시 말해 </a:t>
            </a:r>
            <a:endParaRPr lang="en-US" altLang="ko-KR" sz="1100" dirty="0" smtClean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국가재정운용계획 수립</a:t>
            </a:r>
            <a:r>
              <a:rPr lang="en-US" altLang="ko-KR" sz="1100" dirty="0" smtClean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예산편성 및 집행</a:t>
            </a:r>
            <a:r>
              <a:rPr lang="en-US" altLang="ko-KR" sz="1100" dirty="0" smtClean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자산</a:t>
            </a:r>
            <a:r>
              <a:rPr lang="ko-KR" altLang="en-US" sz="1100" baseline="0" dirty="0" smtClean="0"/>
              <a:t> </a:t>
            </a:r>
            <a:r>
              <a:rPr lang="ko-KR" altLang="en-US" sz="1100" dirty="0" smtClean="0"/>
              <a:t>및 부채관리</a:t>
            </a:r>
            <a:r>
              <a:rPr lang="en-US" altLang="ko-KR" sz="1100" dirty="0" smtClean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err="1" smtClean="0"/>
              <a:t>회계결산</a:t>
            </a:r>
            <a:r>
              <a:rPr lang="en-US" altLang="ko-KR" sz="1100" dirty="0" smtClean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성과평가로 이루어지는 모든 </a:t>
            </a:r>
            <a:r>
              <a:rPr lang="ko-KR" altLang="en-US" sz="1100" dirty="0" err="1" smtClean="0"/>
              <a:t>재정활동이</a:t>
            </a:r>
            <a:r>
              <a:rPr lang="ko-KR" altLang="en-US" sz="1100" dirty="0" smtClean="0"/>
              <a:t> </a:t>
            </a:r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시스템을 통해 이루어집니다</a:t>
            </a:r>
            <a:r>
              <a:rPr lang="en-US" altLang="ko-KR" sz="1100" dirty="0" smtClean="0"/>
              <a:t>.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이라는 별칭은 </a:t>
            </a:r>
            <a:r>
              <a:rPr lang="en-US" altLang="ko-KR" sz="1100" dirty="0" smtClean="0"/>
              <a:t>digital</a:t>
            </a:r>
            <a:r>
              <a:rPr lang="ko-KR" altLang="en-US" sz="1100" dirty="0" smtClean="0"/>
              <a:t>을 의미하는 “</a:t>
            </a:r>
            <a:r>
              <a:rPr lang="en-US" altLang="ko-KR" sz="1100" dirty="0" smtClean="0"/>
              <a:t>d”</a:t>
            </a:r>
            <a:r>
              <a:rPr lang="ko-KR" altLang="en-US" sz="1100" dirty="0" smtClean="0"/>
              <a:t>와 “</a:t>
            </a:r>
            <a:r>
              <a:rPr lang="en-US" altLang="ko-KR" sz="1100" dirty="0" smtClean="0"/>
              <a:t>Brain”</a:t>
            </a:r>
            <a:r>
              <a:rPr lang="ko-KR" altLang="en-US" sz="1100" dirty="0" smtClean="0"/>
              <a:t>이 조합된 형태로서 </a:t>
            </a:r>
            <a:endParaRPr lang="en-US" altLang="ko-KR" sz="1100" dirty="0" smtClean="0"/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en-US" altLang="ko-KR" sz="1100" dirty="0" smtClean="0"/>
              <a:t>d</a:t>
            </a:r>
            <a:r>
              <a:rPr lang="ko-KR" altLang="en-US" sz="1100" dirty="0" smtClean="0"/>
              <a:t>는 </a:t>
            </a:r>
            <a:r>
              <a:rPr lang="ko-KR" altLang="en-US" sz="1100" dirty="0" err="1" smtClean="0"/>
              <a:t>재정업무의</a:t>
            </a:r>
            <a:r>
              <a:rPr lang="ko-KR" altLang="en-US" sz="1100" dirty="0" smtClean="0"/>
              <a:t> 디지털화</a:t>
            </a:r>
            <a:r>
              <a:rPr lang="en-US" altLang="ko-KR" sz="1100" dirty="0" smtClean="0"/>
              <a:t>, Brain</a:t>
            </a:r>
            <a:r>
              <a:rPr lang="ko-KR" altLang="en-US" sz="1100" dirty="0" smtClean="0"/>
              <a:t>은 정확하고 고도화된 </a:t>
            </a:r>
            <a:r>
              <a:rPr lang="ko-KR" altLang="en-US" sz="1100" dirty="0" err="1" smtClean="0"/>
              <a:t>재정업무</a:t>
            </a:r>
            <a:r>
              <a:rPr lang="ko-KR" altLang="en-US" sz="1100" dirty="0" smtClean="0"/>
              <a:t> 지원체계를 의미합니다</a:t>
            </a:r>
            <a:r>
              <a:rPr lang="en-US" altLang="ko-KR" sz="1100" dirty="0" smtClean="0"/>
              <a:t>. </a:t>
            </a:r>
          </a:p>
          <a:p>
            <a:pPr defTabSz="881507">
              <a:defRPr/>
            </a:pPr>
            <a:endParaRPr lang="en-US" altLang="ko-KR" sz="1100" dirty="0" smtClean="0"/>
          </a:p>
          <a:p>
            <a:pPr defTabSz="881507">
              <a:defRPr/>
            </a:pPr>
            <a:r>
              <a:rPr lang="ko-KR" altLang="en-US" sz="1100" dirty="0" smtClean="0"/>
              <a:t>이러한 </a:t>
            </a:r>
            <a:r>
              <a:rPr lang="en-US" altLang="ko-KR" sz="1100" dirty="0" err="1" smtClean="0"/>
              <a:t>dBrain</a:t>
            </a:r>
            <a:r>
              <a:rPr lang="en-US" altLang="ko-KR" sz="1100" dirty="0" smtClean="0"/>
              <a:t> </a:t>
            </a:r>
            <a:r>
              <a:rPr lang="ko-KR" altLang="en-US" sz="1100" dirty="0" smtClean="0"/>
              <a:t>시스템을 구축하게 된 </a:t>
            </a:r>
            <a:r>
              <a:rPr lang="ko-KR" altLang="en-US" sz="1100" dirty="0" err="1" smtClean="0"/>
              <a:t>운영경과에</a:t>
            </a:r>
            <a:r>
              <a:rPr lang="ko-KR" altLang="en-US" sz="1100" dirty="0" smtClean="0"/>
              <a:t> 대해 다음 슬라이드에서 말씀 드리겠습니다</a:t>
            </a:r>
            <a:r>
              <a:rPr lang="en-US" altLang="ko-KR" sz="1100" dirty="0" smtClean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41211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시스템의 </a:t>
            </a:r>
            <a:r>
              <a:rPr lang="ko-KR" altLang="en-US" sz="1100" dirty="0" err="1" smtClean="0"/>
              <a:t>도입배경입니다</a:t>
            </a:r>
            <a:r>
              <a:rPr lang="en-US" altLang="ko-KR" sz="1100" dirty="0" smtClean="0"/>
              <a:t>.</a:t>
            </a:r>
          </a:p>
          <a:p>
            <a:endParaRPr lang="en-US" altLang="ko-KR" sz="1100" dirty="0" smtClean="0"/>
          </a:p>
          <a:p>
            <a:pPr algn="just" fontAlgn="base"/>
            <a:r>
              <a:rPr lang="ko-KR" altLang="en-US" sz="1100" b="1" u="sng" dirty="0" smtClean="0"/>
              <a:t>첫번째로는 대내외 경제환경 변화를 들 수 있습니다</a:t>
            </a:r>
            <a:r>
              <a:rPr lang="en-US" altLang="ko-KR" sz="1100" b="1" u="sng" dirty="0" smtClean="0"/>
              <a:t>. </a:t>
            </a:r>
            <a:endParaRPr lang="ko-KR" altLang="en-US" sz="1100" b="1" u="sng" dirty="0" smtClean="0"/>
          </a:p>
          <a:p>
            <a:pPr algn="just" fontAlgn="base"/>
            <a:endParaRPr lang="en-US" altLang="ko-KR" sz="1100" b="1" u="sng" dirty="0" smtClean="0"/>
          </a:p>
          <a:p>
            <a:pPr algn="just" fontAlgn="base"/>
            <a:r>
              <a:rPr lang="ko-KR" altLang="en-US" sz="1100" dirty="0" smtClean="0"/>
              <a:t>한국정부는 </a:t>
            </a:r>
            <a:r>
              <a:rPr lang="en-US" altLang="ko-KR" sz="1100" dirty="0" smtClean="0"/>
              <a:t>1997</a:t>
            </a:r>
            <a:r>
              <a:rPr lang="ko-KR" altLang="en-US" sz="1100" dirty="0" smtClean="0"/>
              <a:t>년 외환위기를 겪으면서 경기침체 극복을 위해 재정지출 삭감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기업 구조조정 등 많은 수업료를 지불해야 했습니다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당시 재정당국자들은 위기극복을 위한 든든한 재정건전성의 확보와 효율적인 재정운용의 필요성을 절감했습니다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국내 </a:t>
            </a:r>
            <a:r>
              <a:rPr lang="ko-KR" altLang="en-US" sz="1100" dirty="0" err="1" smtClean="0"/>
              <a:t>재정환경</a:t>
            </a:r>
            <a:r>
              <a:rPr lang="ko-KR" altLang="en-US" sz="1100" dirty="0" smtClean="0"/>
              <a:t> 또한 </a:t>
            </a:r>
            <a:r>
              <a:rPr lang="ko-KR" altLang="en-US" sz="1100" dirty="0" err="1" smtClean="0"/>
              <a:t>저출산</a:t>
            </a:r>
            <a:r>
              <a:rPr lang="ko-KR" altLang="en-US" sz="1100" dirty="0" smtClean="0"/>
              <a:t> 고령화 추세로 인한 세수감소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경제성장동력 저하에 따른 사회복지지출 증가로 인해 재정부담의 급속한 증가가 예견되고 있는 상황이었습니다</a:t>
            </a:r>
            <a:r>
              <a:rPr lang="en-US" altLang="ko-KR" sz="1100" dirty="0" smtClean="0"/>
              <a:t>.</a:t>
            </a:r>
            <a:endParaRPr lang="ko-KR" altLang="en-US" sz="1100" dirty="0" smtClean="0"/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그런데 이러한 </a:t>
            </a:r>
            <a:r>
              <a:rPr lang="ko-KR" altLang="en-US" sz="1100" dirty="0" err="1" smtClean="0"/>
              <a:t>재정환경의</a:t>
            </a:r>
            <a:r>
              <a:rPr lang="ko-KR" altLang="en-US" sz="1100" dirty="0" smtClean="0"/>
              <a:t> 변화를 예측하고 대응하며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정부의 재정 </a:t>
            </a:r>
            <a:r>
              <a:rPr lang="ko-KR" altLang="en-US" sz="1100" dirty="0" err="1" smtClean="0"/>
              <a:t>운용방향을</a:t>
            </a:r>
            <a:r>
              <a:rPr lang="ko-KR" altLang="en-US" sz="1100" dirty="0" smtClean="0"/>
              <a:t> 설정하는데 필요한 </a:t>
            </a:r>
            <a:r>
              <a:rPr lang="ko-KR" altLang="en-US" sz="1100" dirty="0" err="1" smtClean="0"/>
              <a:t>재정정보를</a:t>
            </a:r>
            <a:r>
              <a:rPr lang="ko-KR" altLang="en-US" sz="1100" dirty="0" smtClean="0"/>
              <a:t> 산출</a:t>
            </a:r>
            <a:r>
              <a:rPr lang="en-US" altLang="ko-KR" sz="1100" dirty="0" smtClean="0"/>
              <a:t>‧</a:t>
            </a:r>
            <a:r>
              <a:rPr lang="ko-KR" altLang="en-US" sz="1100" dirty="0" smtClean="0"/>
              <a:t>관리하는 체제가 부재하였습니다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b="1" u="sng" dirty="0" smtClean="0"/>
              <a:t>한국정부가 </a:t>
            </a:r>
            <a:r>
              <a:rPr lang="en-US" altLang="ko-KR" sz="1100" b="1" u="sng" dirty="0" err="1" smtClean="0"/>
              <a:t>dBrain</a:t>
            </a:r>
            <a:r>
              <a:rPr lang="en-US" altLang="ko-KR" sz="1100" b="1" u="sng" dirty="0" smtClean="0"/>
              <a:t> </a:t>
            </a:r>
            <a:r>
              <a:rPr lang="ko-KR" altLang="en-US" sz="1100" b="1" u="sng" dirty="0" smtClean="0"/>
              <a:t>구축을 결심하게 된 두 번째 배경에는 </a:t>
            </a:r>
            <a:r>
              <a:rPr lang="en-US" altLang="ko-KR" sz="1100" b="1" u="sng" dirty="0" smtClean="0"/>
              <a:t>10</a:t>
            </a:r>
            <a:r>
              <a:rPr lang="ko-KR" altLang="en-US" sz="1100" b="1" u="sng" dirty="0" smtClean="0"/>
              <a:t>여년 전 단행한 </a:t>
            </a:r>
            <a:r>
              <a:rPr lang="ko-KR" altLang="en-US" sz="1100" b="1" u="sng" dirty="0" err="1" smtClean="0"/>
              <a:t>재정혁신이</a:t>
            </a:r>
            <a:r>
              <a:rPr lang="ko-KR" altLang="en-US" sz="1100" b="1" u="sng" dirty="0" smtClean="0"/>
              <a:t> 있었습니다</a:t>
            </a:r>
            <a:r>
              <a:rPr lang="en-US" altLang="ko-KR" sz="1100" b="1" u="sng" dirty="0" smtClean="0"/>
              <a:t>. 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당시 한국정부는 열악한 대내외 </a:t>
            </a:r>
            <a:r>
              <a:rPr lang="ko-KR" altLang="en-US" sz="1100" dirty="0" err="1" smtClean="0"/>
              <a:t>재정환경에</a:t>
            </a:r>
            <a:r>
              <a:rPr lang="ko-KR" altLang="en-US" sz="1100" dirty="0" smtClean="0"/>
              <a:t> 대응하여 재정운용의 틀을 획기적으로 바꾸는 </a:t>
            </a:r>
            <a:r>
              <a:rPr lang="ko-KR" altLang="en-US" sz="1100" dirty="0" err="1" smtClean="0"/>
              <a:t>빅뱅방식</a:t>
            </a:r>
            <a:r>
              <a:rPr lang="ko-KR" altLang="en-US" sz="1100" dirty="0" smtClean="0"/>
              <a:t> 재정제도 개혁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소위 </a:t>
            </a:r>
            <a:r>
              <a:rPr lang="en-US" altLang="ko-KR" sz="1100" dirty="0" smtClean="0"/>
              <a:t>4</a:t>
            </a:r>
            <a:r>
              <a:rPr lang="ko-KR" altLang="en-US" sz="1100" dirty="0" smtClean="0"/>
              <a:t>대 재정개혁을 추진하였습니다</a:t>
            </a:r>
            <a:r>
              <a:rPr lang="en-US" altLang="ko-KR" sz="1100" dirty="0" smtClean="0"/>
              <a:t>.</a:t>
            </a:r>
          </a:p>
          <a:p>
            <a:pPr algn="just" fontAlgn="base"/>
            <a:r>
              <a:rPr lang="en-US" altLang="ko-KR" sz="1100" dirty="0" smtClean="0"/>
              <a:t> </a:t>
            </a:r>
            <a:endParaRPr lang="ko-KR" altLang="en-US" sz="1100" dirty="0" smtClean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첫번째는 중장기적 시각에서의 국가발전전략과 </a:t>
            </a:r>
            <a:r>
              <a:rPr lang="ko-KR" altLang="en-US" sz="1100" dirty="0" err="1" smtClean="0"/>
              <a:t>단년도</a:t>
            </a:r>
            <a:r>
              <a:rPr lang="ko-KR" altLang="en-US" sz="1100" dirty="0" smtClean="0"/>
              <a:t> 예산을 연계하는 국가재정운용계획</a:t>
            </a:r>
            <a:r>
              <a:rPr lang="en-US" altLang="ko-KR" sz="1100" dirty="0" smtClean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 smtClean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두번째는 국가재정운용계획에 따른 전략적 </a:t>
            </a:r>
            <a:r>
              <a:rPr lang="ko-KR" altLang="en-US" sz="1100" dirty="0" err="1" smtClean="0"/>
              <a:t>자원배분과</a:t>
            </a:r>
            <a:r>
              <a:rPr lang="ko-KR" altLang="en-US" sz="1100" dirty="0" smtClean="0"/>
              <a:t> 부처의 </a:t>
            </a:r>
            <a:r>
              <a:rPr lang="ko-KR" altLang="en-US" sz="1100" dirty="0" err="1" smtClean="0"/>
              <a:t>자율편성을</a:t>
            </a:r>
            <a:r>
              <a:rPr lang="ko-KR" altLang="en-US" sz="1100" dirty="0" smtClean="0"/>
              <a:t> 통해 재정운용 효율성을 담보하는 </a:t>
            </a:r>
            <a:r>
              <a:rPr lang="en-US" altLang="ko-KR" sz="1100" dirty="0" smtClean="0"/>
              <a:t>top-down </a:t>
            </a:r>
            <a:r>
              <a:rPr lang="ko-KR" altLang="en-US" sz="1100" dirty="0" smtClean="0"/>
              <a:t>예산제도</a:t>
            </a:r>
            <a:r>
              <a:rPr lang="en-US" altLang="ko-KR" sz="1100" dirty="0" smtClean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 smtClean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세번째는 투입</a:t>
            </a:r>
            <a:r>
              <a:rPr lang="en-US" altLang="ko-KR" sz="1100" dirty="0" smtClean="0"/>
              <a:t>‧</a:t>
            </a:r>
            <a:r>
              <a:rPr lang="ko-KR" altLang="en-US" sz="1100" dirty="0" smtClean="0"/>
              <a:t>통제중심에서 성과 재정체계로의 전환을 위한 성과관리제도</a:t>
            </a:r>
            <a:r>
              <a:rPr lang="en-US" altLang="ko-KR" sz="1100" dirty="0" smtClean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 smtClean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smtClean="0"/>
              <a:t>네번째는 통일되고 일관된 회계처리를 통해 재정운용의 투명성을 높이는 발생주의</a:t>
            </a:r>
            <a:r>
              <a:rPr lang="en-US" altLang="ko-KR" sz="1100" dirty="0" smtClean="0"/>
              <a:t>/</a:t>
            </a:r>
            <a:r>
              <a:rPr lang="ko-KR" altLang="en-US" sz="1100" dirty="0" smtClean="0"/>
              <a:t>복식부기 </a:t>
            </a:r>
            <a:r>
              <a:rPr lang="ko-KR" altLang="en-US" sz="1100" dirty="0" err="1" smtClean="0"/>
              <a:t>회계제도였습니다</a:t>
            </a:r>
            <a:r>
              <a:rPr lang="en-US" altLang="ko-KR" sz="1100" dirty="0" smtClean="0"/>
              <a:t>.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이 </a:t>
            </a:r>
            <a:r>
              <a:rPr lang="en-US" altLang="ko-KR" sz="1100" dirty="0" smtClean="0"/>
              <a:t>4</a:t>
            </a:r>
            <a:r>
              <a:rPr lang="ko-KR" altLang="en-US" sz="1100" dirty="0" smtClean="0"/>
              <a:t>대 </a:t>
            </a:r>
            <a:r>
              <a:rPr lang="ko-KR" altLang="en-US" sz="1100" dirty="0" err="1" smtClean="0"/>
              <a:t>재정개혁은</a:t>
            </a:r>
            <a:r>
              <a:rPr lang="ko-KR" altLang="en-US" sz="1100" dirty="0" smtClean="0"/>
              <a:t> 성과중심 재정운용 체계로의 전환이라는 일관된 기조 하에 추진되어야 했는데</a:t>
            </a:r>
            <a:r>
              <a:rPr lang="en-US" altLang="ko-KR" sz="1100" dirty="0" smtClean="0"/>
              <a:t>, </a:t>
            </a:r>
          </a:p>
          <a:p>
            <a:pPr algn="just" fontAlgn="base"/>
            <a:endParaRPr lang="en-US" altLang="ko-KR" sz="1100" dirty="0" smtClean="0"/>
          </a:p>
          <a:p>
            <a:pPr algn="just" fontAlgn="base"/>
            <a:r>
              <a:rPr lang="ko-KR" altLang="en-US" sz="1100" dirty="0" smtClean="0"/>
              <a:t>이 </a:t>
            </a:r>
            <a:r>
              <a:rPr lang="en-US" altLang="ko-KR" sz="1100" dirty="0" smtClean="0"/>
              <a:t>4</a:t>
            </a:r>
            <a:r>
              <a:rPr lang="ko-KR" altLang="en-US" sz="1100" dirty="0" smtClean="0"/>
              <a:t>대 개혁과제를 효율적으로 연계하고 실제 업무환경에 정착시키기 위한 </a:t>
            </a:r>
            <a:r>
              <a:rPr lang="ko-KR" altLang="en-US" sz="1100" b="1" dirty="0" smtClean="0"/>
              <a:t>지원체계로서 “</a:t>
            </a:r>
            <a:r>
              <a:rPr lang="ko-KR" altLang="en-US" sz="1100" b="1" dirty="0" err="1" smtClean="0"/>
              <a:t>통합재정정보시스템”의</a:t>
            </a:r>
            <a:r>
              <a:rPr lang="ko-KR" altLang="en-US" sz="1100" b="1" dirty="0" smtClean="0"/>
              <a:t> 개발</a:t>
            </a:r>
            <a:r>
              <a:rPr lang="ko-KR" altLang="en-US" sz="1100" dirty="0" smtClean="0"/>
              <a:t>이 필요하다는 결론에 이르렀습니다</a:t>
            </a:r>
            <a:r>
              <a:rPr lang="en-US" altLang="ko-KR" sz="1100" dirty="0" smtClean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9671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dirty="0" smtClean="0"/>
              <a:t>이러한 </a:t>
            </a:r>
            <a:r>
              <a:rPr lang="en-US" altLang="ko-KR" dirty="0" smtClean="0"/>
              <a:t>4</a:t>
            </a:r>
            <a:r>
              <a:rPr lang="ko-KR" altLang="en-US" dirty="0" smtClean="0"/>
              <a:t>대 </a:t>
            </a:r>
            <a:r>
              <a:rPr lang="ko-KR" altLang="en-US" dirty="0" err="1" smtClean="0"/>
              <a:t>재정혁신</a:t>
            </a:r>
            <a:r>
              <a:rPr lang="ko-KR" altLang="en-US" dirty="0" smtClean="0"/>
              <a:t> 과제와 연계되어 추진된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 개발은 기존의 재정시스템들을 통합하고</a:t>
            </a:r>
            <a:r>
              <a:rPr lang="en-US" altLang="ko-KR" dirty="0" smtClean="0"/>
              <a:t>,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지방재정과 공기업 등 여타 공공부문 전체의 재정정보까지 연계하여 국가재정 전체를 아우르는 국가재정시스템 통합을 목표로 하였습니다</a:t>
            </a:r>
            <a:r>
              <a:rPr lang="en-US" altLang="ko-KR" dirty="0" smtClean="0"/>
              <a:t>. </a:t>
            </a:r>
          </a:p>
          <a:p>
            <a:pPr algn="just" fontAlgn="base"/>
            <a:endParaRPr lang="ko-KR" altLang="en-US" dirty="0" smtClean="0"/>
          </a:p>
          <a:p>
            <a:pPr algn="just" fontAlgn="base"/>
            <a:r>
              <a:rPr lang="en-US" altLang="ko-KR" dirty="0" err="1" smtClean="0"/>
              <a:t>dBrain</a:t>
            </a:r>
            <a:r>
              <a:rPr lang="en-US" altLang="ko-KR" dirty="0" smtClean="0"/>
              <a:t> </a:t>
            </a:r>
            <a:r>
              <a:rPr lang="ko-KR" altLang="en-US" dirty="0" smtClean="0"/>
              <a:t>이전의 한국의 재정정보시스템은 </a:t>
            </a:r>
            <a:endParaRPr lang="en-US" altLang="ko-KR" dirty="0" smtClean="0"/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중앙정부의 경우 크게 예산기능은 기획예산처의 </a:t>
            </a:r>
            <a:r>
              <a:rPr lang="en-US" altLang="ko-KR" dirty="0" err="1" smtClean="0"/>
              <a:t>FIMSys</a:t>
            </a:r>
            <a:r>
              <a:rPr lang="en-US" altLang="ko-KR" dirty="0" smtClean="0"/>
              <a:t>,</a:t>
            </a:r>
            <a:r>
              <a:rPr lang="en-US" altLang="ko-KR" baseline="0" dirty="0" smtClean="0"/>
              <a:t> </a:t>
            </a:r>
          </a:p>
          <a:p>
            <a:pPr algn="just" fontAlgn="base"/>
            <a:endParaRPr lang="en-US" altLang="ko-KR" baseline="0" dirty="0" smtClean="0"/>
          </a:p>
          <a:p>
            <a:pPr algn="just" fontAlgn="base"/>
            <a:r>
              <a:rPr lang="ko-KR" altLang="en-US" dirty="0" smtClean="0"/>
              <a:t>회계결산기능은 재정경제부의 </a:t>
            </a:r>
            <a:r>
              <a:rPr lang="en-US" altLang="ko-KR" dirty="0" err="1" smtClean="0"/>
              <a:t>NaFIS</a:t>
            </a:r>
            <a:r>
              <a:rPr lang="ko-KR" altLang="en-US" dirty="0" smtClean="0"/>
              <a:t>로 분리 운영되고 있었으며</a:t>
            </a:r>
            <a:r>
              <a:rPr lang="en-US" altLang="ko-KR" dirty="0" smtClean="0"/>
              <a:t>,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주요 사업부처별로 재정시스템을 따로 운영하고 있었습니다</a:t>
            </a:r>
            <a:r>
              <a:rPr lang="en-US" altLang="ko-KR" dirty="0" smtClean="0"/>
              <a:t>.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지방재정과 지방교육재정 시스템도 분리되고 있었고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정부부처외</a:t>
            </a:r>
            <a:r>
              <a:rPr lang="ko-KR" altLang="en-US" dirty="0" smtClean="0"/>
              <a:t> 공공기관의 </a:t>
            </a:r>
            <a:r>
              <a:rPr lang="ko-KR" altLang="en-US" dirty="0" err="1" smtClean="0"/>
              <a:t>예산회계도</a:t>
            </a:r>
            <a:r>
              <a:rPr lang="ko-KR" altLang="en-US" dirty="0" smtClean="0"/>
              <a:t> 통합적으로 운영하는 시스템이 없는 상황이었습니다</a:t>
            </a:r>
            <a:r>
              <a:rPr lang="en-US" altLang="ko-KR" dirty="0" smtClean="0"/>
              <a:t>. </a:t>
            </a:r>
          </a:p>
          <a:p>
            <a:pPr algn="just" fontAlgn="base"/>
            <a:endParaRPr lang="en-US" altLang="ko-KR" dirty="0" smtClean="0"/>
          </a:p>
          <a:p>
            <a:pPr>
              <a:lnSpc>
                <a:spcPct val="130000"/>
              </a:lnSpc>
            </a:pPr>
            <a:r>
              <a:rPr lang="ko-KR" altLang="en-US" baseline="0" dirty="0" smtClean="0"/>
              <a:t>이를 위해 두 시스템을 </a:t>
            </a:r>
            <a:r>
              <a:rPr lang="en-US" altLang="ko-KR" baseline="0" dirty="0" smtClean="0"/>
              <a:t>2007</a:t>
            </a:r>
            <a:r>
              <a:rPr lang="ko-KR" altLang="en-US" baseline="0" dirty="0" smtClean="0"/>
              <a:t>년도에 </a:t>
            </a:r>
            <a:r>
              <a:rPr lang="en-US" altLang="ko-KR" baseline="0" dirty="0" err="1" smtClean="0"/>
              <a:t>dBrain</a:t>
            </a:r>
            <a:r>
              <a:rPr lang="ko-KR" altLang="en-US" baseline="0" dirty="0" smtClean="0"/>
              <a:t>으로 통합하고 조직은 </a:t>
            </a:r>
            <a:r>
              <a:rPr lang="en-US" altLang="ko-KR" baseline="0" dirty="0" smtClean="0"/>
              <a:t>2008</a:t>
            </a:r>
            <a:r>
              <a:rPr lang="ko-KR" altLang="en-US" baseline="0" dirty="0" smtClean="0"/>
              <a:t>년도에 기획재정부로 통합하였습니다</a:t>
            </a:r>
            <a:r>
              <a:rPr lang="en-US" altLang="ko-KR" baseline="0" dirty="0" smtClean="0"/>
              <a:t>.</a:t>
            </a:r>
          </a:p>
          <a:p>
            <a:pPr>
              <a:lnSpc>
                <a:spcPct val="130000"/>
              </a:lnSpc>
            </a:pPr>
            <a:endParaRPr lang="en-US" altLang="ko-KR" baseline="0" dirty="0" smtClean="0"/>
          </a:p>
          <a:p>
            <a:pPr>
              <a:lnSpc>
                <a:spcPct val="130000"/>
              </a:lnSpc>
            </a:pPr>
            <a:r>
              <a:rPr lang="ko-KR" altLang="en-US" baseline="0" dirty="0" smtClean="0"/>
              <a:t>그리고 지방정부와 산하기관의 </a:t>
            </a:r>
            <a:r>
              <a:rPr lang="ko-KR" altLang="en-US" baseline="0" dirty="0" err="1" smtClean="0"/>
              <a:t>재정정보도</a:t>
            </a:r>
            <a:r>
              <a:rPr lang="ko-KR" altLang="en-US" baseline="0" dirty="0" smtClean="0"/>
              <a:t> 연계하여 </a:t>
            </a:r>
            <a:r>
              <a:rPr lang="ko-KR" altLang="en-US" baseline="0" dirty="0" err="1" smtClean="0"/>
              <a:t>통합재정을</a:t>
            </a:r>
            <a:r>
              <a:rPr lang="ko-KR" altLang="en-US" baseline="0" dirty="0" smtClean="0"/>
              <a:t> 실현하였습니다</a:t>
            </a:r>
            <a:r>
              <a:rPr lang="en-US" altLang="ko-KR" baseline="0" dirty="0" smtClean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38942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err="1" smtClean="0"/>
              <a:t>dBrain</a:t>
            </a:r>
            <a:r>
              <a:rPr lang="ko-KR" altLang="en-US" dirty="0" smtClean="0"/>
              <a:t>시스템 중 </a:t>
            </a:r>
            <a:r>
              <a:rPr lang="en-US" altLang="ko-KR" dirty="0" smtClean="0"/>
              <a:t>“</a:t>
            </a:r>
            <a:r>
              <a:rPr lang="ko-KR" altLang="en-US" dirty="0" smtClean="0"/>
              <a:t>중앙재정관리시스템</a:t>
            </a:r>
            <a:r>
              <a:rPr lang="en-US" altLang="ko-KR" dirty="0" smtClean="0"/>
              <a:t>”</a:t>
            </a:r>
            <a:r>
              <a:rPr lang="ko-KR" altLang="en-US" dirty="0" smtClean="0"/>
              <a:t>은 재정운용계획</a:t>
            </a:r>
            <a:r>
              <a:rPr lang="en-US" altLang="ko-KR" dirty="0" smtClean="0"/>
              <a:t>, </a:t>
            </a:r>
            <a:r>
              <a:rPr lang="ko-KR" altLang="en-US" dirty="0" smtClean="0"/>
              <a:t>예산편성</a:t>
            </a:r>
            <a:r>
              <a:rPr lang="en-US" altLang="ko-KR" dirty="0" smtClean="0"/>
              <a:t>, </a:t>
            </a:r>
            <a:r>
              <a:rPr lang="ko-KR" altLang="en-US" dirty="0" smtClean="0"/>
              <a:t>재정집행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회계ㆍ결산</a:t>
            </a:r>
            <a:r>
              <a:rPr lang="en-US" altLang="ko-KR" dirty="0" smtClean="0"/>
              <a:t>, </a:t>
            </a:r>
            <a:r>
              <a:rPr lang="ko-KR" altLang="en-US" dirty="0" smtClean="0"/>
              <a:t>성과관리 등  </a:t>
            </a:r>
            <a:r>
              <a:rPr lang="ko-KR" altLang="en-US" dirty="0" err="1" smtClean="0"/>
              <a:t>재정업무</a:t>
            </a:r>
            <a:r>
              <a:rPr lang="ko-KR" altLang="en-US" dirty="0" smtClean="0"/>
              <a:t> 전 과정을 처리하는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의 핵심 시스템입니다</a:t>
            </a:r>
            <a:r>
              <a:rPr lang="en-US" altLang="ko-KR" dirty="0" smtClean="0"/>
              <a:t>.</a:t>
            </a:r>
          </a:p>
          <a:p>
            <a:endParaRPr lang="en-US" altLang="ko-KR" dirty="0" smtClean="0"/>
          </a:p>
          <a:p>
            <a:pPr algn="just" fontAlgn="base"/>
            <a:r>
              <a:rPr lang="ko-KR" altLang="en-US" dirty="0" smtClean="0"/>
              <a:t>재정 주기에 따라 단계별 업무처리 기능을 제공하는데 </a:t>
            </a:r>
            <a:endParaRPr lang="en-US" altLang="ko-KR" dirty="0" smtClean="0"/>
          </a:p>
          <a:p>
            <a:pPr algn="just" fontAlgn="base"/>
            <a:endParaRPr lang="ko-KR" altLang="en-US" dirty="0" smtClean="0"/>
          </a:p>
          <a:p>
            <a:pPr algn="just" fontAlgn="base"/>
            <a:r>
              <a:rPr lang="ko-KR" altLang="en-US" dirty="0" smtClean="0"/>
              <a:t>재정운용계획 수립과 </a:t>
            </a:r>
            <a:r>
              <a:rPr lang="ko-KR" altLang="en-US" dirty="0" err="1" smtClean="0"/>
              <a:t>예선편성</a:t>
            </a:r>
            <a:r>
              <a:rPr lang="ko-KR" altLang="en-US" dirty="0" smtClean="0"/>
              <a:t> 업무처리를 위한 </a:t>
            </a:r>
            <a:r>
              <a:rPr lang="ko-KR" altLang="en-US" dirty="0" err="1" smtClean="0"/>
              <a:t>예산관리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수입ㆍ지출을</a:t>
            </a:r>
            <a:r>
              <a:rPr lang="ko-KR" altLang="en-US" dirty="0" smtClean="0"/>
              <a:t> 관리하는 </a:t>
            </a:r>
            <a:r>
              <a:rPr lang="ko-KR" altLang="en-US" dirty="0" err="1" smtClean="0"/>
              <a:t>집행관리</a:t>
            </a:r>
            <a:r>
              <a:rPr lang="en-US" altLang="ko-KR" dirty="0" smtClean="0"/>
              <a:t>,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err="1" smtClean="0"/>
              <a:t>국유재산ㆍ물품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채권ㆍ채무</a:t>
            </a:r>
            <a:r>
              <a:rPr lang="ko-KR" altLang="en-US" dirty="0" smtClean="0"/>
              <a:t> 상황을 관리하는 </a:t>
            </a:r>
            <a:r>
              <a:rPr lang="ko-KR" altLang="en-US" dirty="0" err="1" smtClean="0"/>
              <a:t>자산ㆍ부채관리</a:t>
            </a:r>
            <a:r>
              <a:rPr lang="en-US" altLang="ko-KR" dirty="0" smtClean="0"/>
              <a:t>,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실시간 국고금 수납을 처리하는 </a:t>
            </a:r>
            <a:r>
              <a:rPr lang="ko-KR" altLang="en-US" dirty="0" err="1" smtClean="0"/>
              <a:t>국고금관리</a:t>
            </a:r>
            <a:r>
              <a:rPr lang="en-US" altLang="ko-KR" dirty="0" smtClean="0"/>
              <a:t>, </a:t>
            </a:r>
          </a:p>
          <a:p>
            <a:pPr algn="just" fontAlgn="base"/>
            <a:endParaRPr lang="en-US" altLang="ko-KR" dirty="0" smtClean="0"/>
          </a:p>
          <a:p>
            <a:pPr algn="just" fontAlgn="base"/>
            <a:r>
              <a:rPr lang="ko-KR" altLang="en-US" dirty="0" smtClean="0"/>
              <a:t>결산보고서 작성 및 회계처리를 위한 회계관리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성과보고서</a:t>
            </a:r>
            <a:r>
              <a:rPr lang="ko-KR" altLang="en-US" dirty="0" smtClean="0"/>
              <a:t> 작성 및 재정사업 성과평가를 지원하는 성과관리 기능 등이 있습니다</a:t>
            </a:r>
            <a:r>
              <a:rPr lang="en-US" altLang="ko-KR" dirty="0" smtClean="0"/>
              <a:t>. 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82430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smtClean="0"/>
              <a:t>보시는 </a:t>
            </a:r>
            <a:r>
              <a:rPr lang="ko-KR" altLang="en-US" dirty="0" err="1" smtClean="0"/>
              <a:t>장표는</a:t>
            </a:r>
            <a:r>
              <a:rPr lang="ko-KR" altLang="en-US" baseline="0" dirty="0" smtClean="0"/>
              <a:t> </a:t>
            </a:r>
            <a:r>
              <a:rPr lang="en-US" altLang="ko-KR" dirty="0" err="1" smtClean="0"/>
              <a:t>dBrain</a:t>
            </a:r>
            <a:r>
              <a:rPr lang="ko-KR" altLang="en-US" dirty="0" smtClean="0"/>
              <a:t>시스템 중  재정연계시스템을 설명하고 있습니다</a:t>
            </a:r>
            <a:r>
              <a:rPr lang="en-US" altLang="ko-KR" dirty="0" smtClean="0"/>
              <a:t>.</a:t>
            </a:r>
          </a:p>
          <a:p>
            <a:endParaRPr lang="en-US" altLang="ko-KR" dirty="0" smtClean="0"/>
          </a:p>
          <a:p>
            <a:r>
              <a:rPr lang="en-US" altLang="ko-KR" dirty="0" err="1" smtClean="0"/>
              <a:t>dBrain</a:t>
            </a:r>
            <a:r>
              <a:rPr lang="ko-KR" altLang="en-US" dirty="0" smtClean="0"/>
              <a:t>시스템은 </a:t>
            </a:r>
            <a:r>
              <a:rPr lang="en-US" altLang="ko-KR" dirty="0" smtClean="0"/>
              <a:t>49</a:t>
            </a:r>
            <a:r>
              <a:rPr lang="ko-KR" altLang="en-US" dirty="0" smtClean="0"/>
              <a:t>개 기관</a:t>
            </a:r>
            <a:r>
              <a:rPr lang="en-US" altLang="ko-KR" dirty="0" smtClean="0"/>
              <a:t>, 85</a:t>
            </a:r>
            <a:r>
              <a:rPr lang="ko-KR" altLang="en-US" dirty="0" smtClean="0"/>
              <a:t>개의 외부 정보시스템들과 연계를 하고 있습니다</a:t>
            </a:r>
            <a:r>
              <a:rPr lang="en-US" altLang="ko-KR" dirty="0" smtClean="0"/>
              <a:t>.</a:t>
            </a:r>
          </a:p>
          <a:p>
            <a:endParaRPr lang="en-US" altLang="ko-KR" dirty="0" smtClean="0"/>
          </a:p>
          <a:p>
            <a:r>
              <a:rPr lang="ko-KR" altLang="en-US" dirty="0" smtClean="0"/>
              <a:t>외부정보시스템에는 한국은행</a:t>
            </a:r>
            <a:r>
              <a:rPr lang="en-US" altLang="ko-KR" dirty="0" smtClean="0"/>
              <a:t>, </a:t>
            </a:r>
            <a:r>
              <a:rPr lang="ko-KR" altLang="en-US" dirty="0" smtClean="0"/>
              <a:t>금융결제원 등 금융기관들과 </a:t>
            </a:r>
            <a:endParaRPr lang="en-US" altLang="ko-KR" dirty="0" smtClean="0"/>
          </a:p>
          <a:p>
            <a:r>
              <a:rPr lang="ko-KR" altLang="en-US" dirty="0" smtClean="0"/>
              <a:t>국세청</a:t>
            </a:r>
            <a:r>
              <a:rPr lang="en-US" altLang="ko-KR" dirty="0" smtClean="0"/>
              <a:t>,</a:t>
            </a:r>
            <a:r>
              <a:rPr lang="ko-KR" altLang="en-US" dirty="0" smtClean="0"/>
              <a:t>관세청 등</a:t>
            </a:r>
            <a:r>
              <a:rPr lang="en-US" altLang="ko-KR" baseline="0" dirty="0" smtClean="0"/>
              <a:t> </a:t>
            </a:r>
            <a:r>
              <a:rPr lang="ko-KR" altLang="en-US" dirty="0" smtClean="0"/>
              <a:t>대량의 </a:t>
            </a:r>
            <a:r>
              <a:rPr lang="ko-KR" altLang="en-US" dirty="0" err="1" smtClean="0"/>
              <a:t>징수기관</a:t>
            </a:r>
            <a:r>
              <a:rPr lang="en-US" altLang="ko-KR" dirty="0" smtClean="0"/>
              <a:t>, </a:t>
            </a:r>
          </a:p>
          <a:p>
            <a:r>
              <a:rPr lang="ko-KR" altLang="en-US" dirty="0" smtClean="0"/>
              <a:t>지방자치의 지방재정</a:t>
            </a:r>
            <a:r>
              <a:rPr lang="en-US" altLang="ko-KR" dirty="0" smtClean="0"/>
              <a:t>, </a:t>
            </a:r>
            <a:r>
              <a:rPr lang="ko-KR" altLang="en-US" dirty="0" smtClean="0"/>
              <a:t>자체 재정정보시스템 </a:t>
            </a:r>
            <a:r>
              <a:rPr lang="ko-KR" altLang="en-US" dirty="0" err="1" smtClean="0"/>
              <a:t>보유기관</a:t>
            </a:r>
            <a:r>
              <a:rPr lang="ko-KR" altLang="en-US" dirty="0" smtClean="0"/>
              <a:t> 등이 있습니다</a:t>
            </a:r>
            <a:r>
              <a:rPr lang="en-US" altLang="ko-KR" dirty="0" smtClean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09541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시스템은 성과중심으로 </a:t>
            </a:r>
            <a:r>
              <a:rPr lang="ko-KR" altLang="en-US" sz="1100" dirty="0" err="1" smtClean="0"/>
              <a:t>재정환류를</a:t>
            </a:r>
            <a:r>
              <a:rPr lang="ko-KR" altLang="en-US" sz="1100" dirty="0" smtClean="0"/>
              <a:t> 지원하는 </a:t>
            </a:r>
            <a:r>
              <a:rPr lang="en-US" altLang="ko-KR" sz="1100" dirty="0" smtClean="0"/>
              <a:t>World</a:t>
            </a:r>
            <a:r>
              <a:rPr lang="en-US" altLang="ko-KR" sz="1100" baseline="0" dirty="0" smtClean="0"/>
              <a:t> </a:t>
            </a:r>
            <a:r>
              <a:rPr lang="en-US" altLang="ko-KR" sz="1100" dirty="0" smtClean="0"/>
              <a:t>Bank</a:t>
            </a:r>
            <a:r>
              <a:rPr lang="ko-KR" altLang="en-US" sz="1100" dirty="0" smtClean="0"/>
              <a:t>에서 제시한 국제표준에 부합하는 </a:t>
            </a:r>
            <a:r>
              <a:rPr lang="ko-KR" altLang="en-US" sz="1100" dirty="0" err="1" smtClean="0"/>
              <a:t>재정정보시스템입니다</a:t>
            </a:r>
            <a:r>
              <a:rPr lang="en-US" altLang="ko-KR" sz="1100" dirty="0" smtClean="0"/>
              <a:t>.</a:t>
            </a:r>
          </a:p>
          <a:p>
            <a:endParaRPr lang="en-US" altLang="ko-KR" sz="1100" dirty="0" smtClean="0"/>
          </a:p>
          <a:p>
            <a:r>
              <a:rPr lang="en-US" altLang="ko-KR" sz="1100" dirty="0" err="1" smtClean="0"/>
              <a:t>dBrain</a:t>
            </a:r>
            <a:r>
              <a:rPr lang="ko-KR" altLang="en-US" sz="1100" dirty="0" smtClean="0"/>
              <a:t>시스템의 특징에 대하여 알아 보겠습니다</a:t>
            </a:r>
            <a:r>
              <a:rPr lang="en-US" altLang="ko-KR" sz="1100" dirty="0" smtClean="0"/>
              <a:t>.</a:t>
            </a:r>
          </a:p>
          <a:p>
            <a:endParaRPr lang="en-US" altLang="ko-KR" sz="1100" dirty="0" smtClean="0"/>
          </a:p>
          <a:p>
            <a:r>
              <a:rPr lang="ko-KR" altLang="en-US" sz="1100" b="1" u="sng" dirty="0" smtClean="0"/>
              <a:t>첫째</a:t>
            </a:r>
            <a:r>
              <a:rPr lang="en-US" altLang="ko-KR" sz="1100" b="1" u="sng" dirty="0" smtClean="0"/>
              <a:t>, </a:t>
            </a:r>
            <a:r>
              <a:rPr lang="ko-KR" altLang="en-US" sz="1100" b="1" u="sng" dirty="0" smtClean="0"/>
              <a:t>실시간으로 국고금의 관리됩니다</a:t>
            </a:r>
            <a:r>
              <a:rPr lang="en-US" altLang="ko-KR" sz="1100" b="1" u="sng" dirty="0" smtClean="0"/>
              <a:t>.</a:t>
            </a:r>
          </a:p>
          <a:p>
            <a:endParaRPr lang="en-US" altLang="ko-KR" sz="1100" dirty="0" smtClean="0"/>
          </a:p>
          <a:p>
            <a:r>
              <a:rPr lang="en-US" altLang="ko-KR" sz="1100" dirty="0" smtClean="0"/>
              <a:t>EFT</a:t>
            </a:r>
            <a:r>
              <a:rPr lang="ko-KR" altLang="en-US" sz="1100" dirty="0" smtClean="0"/>
              <a:t>와 </a:t>
            </a:r>
            <a:r>
              <a:rPr lang="en-US" altLang="ko-KR" sz="1100" dirty="0" smtClean="0"/>
              <a:t>EBPP</a:t>
            </a:r>
            <a:r>
              <a:rPr lang="ko-KR" altLang="en-US" sz="1100" dirty="0" smtClean="0"/>
              <a:t>시스템을 활용한 국고금의 실시간 지출과 수입은 국고금의 현황을 파악하고 적극적인 국고여유자금의 운용을 가능케합니다</a:t>
            </a:r>
            <a:r>
              <a:rPr lang="en-US" altLang="ko-KR" sz="1100" dirty="0" smtClean="0"/>
              <a:t>. </a:t>
            </a:r>
          </a:p>
          <a:p>
            <a:r>
              <a:rPr lang="ko-KR" altLang="en-US" sz="1100" dirty="0" smtClean="0"/>
              <a:t>또한 </a:t>
            </a:r>
            <a:r>
              <a:rPr lang="ko-KR" altLang="en-US" sz="1100" dirty="0" err="1" smtClean="0"/>
              <a:t>시스템화된</a:t>
            </a:r>
            <a:r>
              <a:rPr lang="ko-KR" altLang="en-US" sz="1100" dirty="0" smtClean="0"/>
              <a:t> 국고금의 </a:t>
            </a:r>
            <a:r>
              <a:rPr lang="ko-KR" altLang="en-US" sz="1100" dirty="0" err="1" smtClean="0"/>
              <a:t>수납및</a:t>
            </a:r>
            <a:r>
              <a:rPr lang="ko-KR" altLang="en-US" sz="1100" dirty="0" smtClean="0"/>
              <a:t> </a:t>
            </a:r>
            <a:r>
              <a:rPr lang="ko-KR" altLang="en-US" sz="1100" dirty="0" err="1" smtClean="0"/>
              <a:t>지급절차는</a:t>
            </a:r>
            <a:r>
              <a:rPr lang="ko-KR" altLang="en-US" sz="1100" dirty="0" smtClean="0"/>
              <a:t> 공무원의 개입이 제한되어 부정이 제거됩니다</a:t>
            </a:r>
            <a:r>
              <a:rPr lang="en-US" altLang="ko-KR" sz="1100" dirty="0" smtClean="0"/>
              <a:t>. </a:t>
            </a:r>
          </a:p>
          <a:p>
            <a:endParaRPr lang="en-US" altLang="ko-KR" sz="1100" dirty="0" smtClean="0"/>
          </a:p>
          <a:p>
            <a:r>
              <a:rPr lang="ko-KR" altLang="en-US" sz="1100" b="1" u="sng" dirty="0" smtClean="0"/>
              <a:t>둘째</a:t>
            </a:r>
            <a:r>
              <a:rPr lang="en-US" altLang="ko-KR" sz="1100" b="1" u="sng" dirty="0" smtClean="0"/>
              <a:t>, </a:t>
            </a:r>
            <a:r>
              <a:rPr lang="ko-KR" altLang="en-US" sz="1100" b="1" u="sng" dirty="0" smtClean="0"/>
              <a:t>모든 </a:t>
            </a:r>
            <a:r>
              <a:rPr lang="ko-KR" altLang="en-US" sz="1100" b="1" u="sng" dirty="0" err="1" smtClean="0"/>
              <a:t>재정업무를</a:t>
            </a:r>
            <a:r>
              <a:rPr lang="ko-KR" altLang="en-US" sz="1100" b="1" u="sng" dirty="0" smtClean="0"/>
              <a:t> 시스템화하여 온라인으로 </a:t>
            </a:r>
            <a:r>
              <a:rPr lang="ko-KR" altLang="en-US" sz="1100" b="1" u="sng" dirty="0" err="1" smtClean="0"/>
              <a:t>재정업무를</a:t>
            </a:r>
            <a:r>
              <a:rPr lang="ko-KR" altLang="en-US" sz="1100" b="1" u="sng" dirty="0" smtClean="0"/>
              <a:t> 할 수 있게 되었습니다</a:t>
            </a:r>
            <a:r>
              <a:rPr lang="en-US" altLang="ko-KR" sz="1100" b="1" u="sng" dirty="0" smtClean="0"/>
              <a:t>.</a:t>
            </a:r>
          </a:p>
          <a:p>
            <a:endParaRPr lang="en-US" altLang="ko-KR" sz="1100" dirty="0" smtClean="0"/>
          </a:p>
          <a:p>
            <a:r>
              <a:rPr lang="ko-KR" altLang="en-US" sz="1100" dirty="0" smtClean="0"/>
              <a:t>이를 통해 재정업무과정에서 발생하는 모든 재정정보들이 시스템에 실시간으로 축적되고 이러한 데이터를 사업을 맡은 각 사업담당자가 실시간으로 사업의 </a:t>
            </a:r>
            <a:r>
              <a:rPr lang="ko-KR" altLang="en-US" sz="1100" dirty="0" err="1" smtClean="0"/>
              <a:t>진행현황을</a:t>
            </a:r>
            <a:r>
              <a:rPr lang="ko-KR" altLang="en-US" sz="1100" dirty="0" smtClean="0"/>
              <a:t> 모니터링할 수 있습니다</a:t>
            </a:r>
            <a:r>
              <a:rPr lang="en-US" altLang="ko-KR" sz="1100" dirty="0" smtClean="0"/>
              <a:t>.</a:t>
            </a:r>
          </a:p>
          <a:p>
            <a:endParaRPr lang="en-US" altLang="ko-KR" sz="1100" dirty="0" smtClean="0"/>
          </a:p>
          <a:p>
            <a:r>
              <a:rPr lang="ko-KR" altLang="en-US" sz="1100" b="1" u="sng" dirty="0" smtClean="0"/>
              <a:t>셋째</a:t>
            </a:r>
            <a:r>
              <a:rPr lang="en-US" altLang="ko-KR" sz="1100" b="1" u="sng" dirty="0" smtClean="0"/>
              <a:t>, </a:t>
            </a:r>
            <a:r>
              <a:rPr lang="ko-KR" altLang="en-US" sz="1100" b="1" u="sng" dirty="0" err="1" smtClean="0"/>
              <a:t>온나라의</a:t>
            </a:r>
            <a:r>
              <a:rPr lang="ko-KR" altLang="en-US" sz="1100" b="1" u="sng" dirty="0" smtClean="0"/>
              <a:t> </a:t>
            </a:r>
            <a:r>
              <a:rPr lang="ko-KR" altLang="en-US" sz="1100" b="1" u="sng" dirty="0" err="1" smtClean="0"/>
              <a:t>재정정보를</a:t>
            </a:r>
            <a:r>
              <a:rPr lang="ko-KR" altLang="en-US" sz="1100" b="1" u="sng" dirty="0" smtClean="0"/>
              <a:t> 연계하고 통합하였습니다</a:t>
            </a:r>
            <a:r>
              <a:rPr lang="en-US" altLang="ko-KR" sz="1100" b="1" u="sng" dirty="0" smtClean="0"/>
              <a:t>.</a:t>
            </a:r>
          </a:p>
          <a:p>
            <a:endParaRPr lang="en-US" altLang="ko-KR" sz="1100" dirty="0" smtClean="0"/>
          </a:p>
          <a:p>
            <a:r>
              <a:rPr lang="ko-KR" altLang="en-US" sz="1100" dirty="0" smtClean="0"/>
              <a:t>기존의 예산과 회계로 분리되어 있던 시스템을 하나의 시스템으로 통합 함으로써 모든 부처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기금의 재정이 통합되었습니다</a:t>
            </a:r>
            <a:r>
              <a:rPr lang="en-US" altLang="ko-KR" sz="1100" dirty="0" smtClean="0"/>
              <a:t>. </a:t>
            </a:r>
          </a:p>
          <a:p>
            <a:r>
              <a:rPr lang="ko-KR" altLang="en-US" sz="1100" dirty="0" smtClean="0"/>
              <a:t>또한 디지털예산회계시스템 외의 기타 지방재정</a:t>
            </a:r>
            <a:r>
              <a:rPr lang="en-US" altLang="ko-KR" sz="1100" dirty="0" smtClean="0"/>
              <a:t>, </a:t>
            </a:r>
            <a:r>
              <a:rPr lang="ko-KR" altLang="en-US" sz="1100" dirty="0" smtClean="0"/>
              <a:t>공기업의 </a:t>
            </a:r>
            <a:r>
              <a:rPr lang="ko-KR" altLang="en-US" sz="1100" dirty="0" err="1" smtClean="0"/>
              <a:t>재정정보를</a:t>
            </a:r>
            <a:r>
              <a:rPr lang="ko-KR" altLang="en-US" sz="1100" dirty="0" smtClean="0"/>
              <a:t> 연계함으로써 공공부문의 </a:t>
            </a:r>
            <a:r>
              <a:rPr lang="ko-KR" altLang="en-US" sz="1100" dirty="0" err="1" smtClean="0"/>
              <a:t>재정범위를</a:t>
            </a:r>
            <a:r>
              <a:rPr lang="ko-KR" altLang="en-US" sz="1100" dirty="0" smtClean="0"/>
              <a:t> </a:t>
            </a:r>
            <a:r>
              <a:rPr lang="en-US" altLang="ko-KR" sz="1100" dirty="0" smtClean="0"/>
              <a:t>IMF</a:t>
            </a:r>
            <a:r>
              <a:rPr lang="ko-KR" altLang="en-US" sz="1100" dirty="0" smtClean="0"/>
              <a:t>기준에 맞춰 재설정하였습니다</a:t>
            </a:r>
            <a:r>
              <a:rPr lang="en-US" altLang="ko-KR" sz="1100" dirty="0" smtClean="0"/>
              <a:t>.</a:t>
            </a:r>
          </a:p>
          <a:p>
            <a:endParaRPr lang="en-US" altLang="ko-KR" sz="1100" dirty="0" smtClean="0"/>
          </a:p>
          <a:p>
            <a:r>
              <a:rPr lang="ko-KR" altLang="en-US" sz="1100" dirty="0" smtClean="0"/>
              <a:t>이러한 디지털예산회계시스템의 주요 특징들은 결국  </a:t>
            </a:r>
            <a:r>
              <a:rPr lang="ko-KR" altLang="en-US" sz="1100" dirty="0" err="1" smtClean="0"/>
              <a:t>국가재원이</a:t>
            </a:r>
            <a:r>
              <a:rPr lang="ko-KR" altLang="en-US" sz="1100" dirty="0" smtClean="0"/>
              <a:t> 전략적으로 배분이 가능하며 성과중심으로 재정운영이 가능한 재정운영체제를 구축하였습니다</a:t>
            </a:r>
            <a:r>
              <a:rPr lang="en-US" altLang="ko-KR" sz="1100" dirty="0" smtClean="0"/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37347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1886" y="1240315"/>
            <a:ext cx="9088041" cy="2638519"/>
          </a:xfrm>
        </p:spPr>
        <p:txBody>
          <a:bodyPr anchor="b"/>
          <a:lstStyle>
            <a:lvl1pPr algn="ctr"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36477" y="3980586"/>
            <a:ext cx="8018860" cy="1829770"/>
          </a:xfrm>
        </p:spPr>
        <p:txBody>
          <a:bodyPr/>
          <a:lstStyle>
            <a:lvl1pPr marL="0" indent="0" algn="ctr">
              <a:buNone/>
              <a:defRPr sz="2652"/>
            </a:lvl1pPr>
            <a:lvl2pPr marL="505252" indent="0" algn="ctr">
              <a:buNone/>
              <a:defRPr sz="2210"/>
            </a:lvl2pPr>
            <a:lvl3pPr marL="1010503" indent="0" algn="ctr">
              <a:buNone/>
              <a:defRPr sz="1989"/>
            </a:lvl3pPr>
            <a:lvl4pPr marL="1515755" indent="0" algn="ctr">
              <a:buNone/>
              <a:defRPr sz="1768"/>
            </a:lvl4pPr>
            <a:lvl5pPr marL="2021007" indent="0" algn="ctr">
              <a:buNone/>
              <a:defRPr sz="1768"/>
            </a:lvl5pPr>
            <a:lvl6pPr marL="2526259" indent="0" algn="ctr">
              <a:buNone/>
              <a:defRPr sz="1768"/>
            </a:lvl6pPr>
            <a:lvl7pPr marL="3031510" indent="0" algn="ctr">
              <a:buNone/>
              <a:defRPr sz="1768"/>
            </a:lvl7pPr>
            <a:lvl8pPr marL="3536762" indent="0" algn="ctr">
              <a:buNone/>
              <a:defRPr sz="1768"/>
            </a:lvl8pPr>
            <a:lvl9pPr marL="4042014" indent="0" algn="ctr">
              <a:buNone/>
              <a:defRPr sz="1768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11044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9494" y="1889420"/>
            <a:ext cx="9221689" cy="3152539"/>
          </a:xfrm>
        </p:spPr>
        <p:txBody>
          <a:bodyPr anchor="b"/>
          <a:lstStyle>
            <a:lvl1pPr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9494" y="5071783"/>
            <a:ext cx="9221689" cy="1657846"/>
          </a:xfrm>
        </p:spPr>
        <p:txBody>
          <a:bodyPr/>
          <a:lstStyle>
            <a:lvl1pPr marL="0" indent="0">
              <a:buNone/>
              <a:defRPr sz="2652">
                <a:solidFill>
                  <a:schemeClr val="tx1"/>
                </a:solidFill>
              </a:defRPr>
            </a:lvl1pPr>
            <a:lvl2pPr marL="505252" indent="0">
              <a:buNone/>
              <a:defRPr sz="2210">
                <a:solidFill>
                  <a:schemeClr val="tx1">
                    <a:tint val="75000"/>
                  </a:schemeClr>
                </a:solidFill>
              </a:defRPr>
            </a:lvl2pPr>
            <a:lvl3pPr marL="1010503" indent="0">
              <a:buNone/>
              <a:defRPr sz="1989">
                <a:solidFill>
                  <a:schemeClr val="tx1">
                    <a:tint val="75000"/>
                  </a:schemeClr>
                </a:solidFill>
              </a:defRPr>
            </a:lvl3pPr>
            <a:lvl4pPr marL="1515755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4pPr>
            <a:lvl5pPr marL="2021007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5pPr>
            <a:lvl6pPr marL="2526259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6pPr>
            <a:lvl7pPr marL="3031510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7pPr>
            <a:lvl8pPr marL="3536762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8pPr>
            <a:lvl9pPr marL="4042014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848679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68638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. 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8947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5887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032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1528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014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7514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35062" y="403499"/>
            <a:ext cx="9221689" cy="1464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5062" y="2017485"/>
            <a:ext cx="9221689" cy="48086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35062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41663" y="7024357"/>
            <a:ext cx="3608487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51093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67024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5" r:id="rId2"/>
    <p:sldLayoutId id="2147483690" r:id="rId3"/>
    <p:sldLayoutId id="2147483683" r:id="rId4"/>
    <p:sldLayoutId id="2147483687" r:id="rId5"/>
    <p:sldLayoutId id="2147483688" r:id="rId6"/>
    <p:sldLayoutId id="2147483691" r:id="rId7"/>
    <p:sldLayoutId id="2147483689" r:id="rId8"/>
    <p:sldLayoutId id="2147483692" r:id="rId9"/>
  </p:sldLayoutIdLst>
  <p:hf hdr="0" ftr="0" dt="0"/>
  <p:txStyles>
    <p:titleStyle>
      <a:lvl1pPr algn="l" defTabSz="1010503" rtl="0" eaLnBrk="1" latinLnBrk="1" hangingPunct="1">
        <a:lnSpc>
          <a:spcPct val="90000"/>
        </a:lnSpc>
        <a:spcBef>
          <a:spcPct val="0"/>
        </a:spcBef>
        <a:buNone/>
        <a:defRPr sz="486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626" indent="-252626" algn="l" defTabSz="1010503" rtl="0" eaLnBrk="1" latinLnBrk="1" hangingPunct="1">
        <a:lnSpc>
          <a:spcPct val="90000"/>
        </a:lnSpc>
        <a:spcBef>
          <a:spcPts val="1105"/>
        </a:spcBef>
        <a:buFont typeface="Arial" panose="020B0604020202020204" pitchFamily="34" charset="0"/>
        <a:buChar char="•"/>
        <a:defRPr sz="3094" kern="1200">
          <a:solidFill>
            <a:schemeClr val="tx1"/>
          </a:solidFill>
          <a:latin typeface="+mn-lt"/>
          <a:ea typeface="+mn-ea"/>
          <a:cs typeface="+mn-cs"/>
        </a:defRPr>
      </a:lvl1pPr>
      <a:lvl2pPr marL="75787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652" kern="1200">
          <a:solidFill>
            <a:schemeClr val="tx1"/>
          </a:solidFill>
          <a:latin typeface="+mn-lt"/>
          <a:ea typeface="+mn-ea"/>
          <a:cs typeface="+mn-cs"/>
        </a:defRPr>
      </a:lvl2pPr>
      <a:lvl3pPr marL="1263129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210" kern="1200">
          <a:solidFill>
            <a:schemeClr val="tx1"/>
          </a:solidFill>
          <a:latin typeface="+mn-lt"/>
          <a:ea typeface="+mn-ea"/>
          <a:cs typeface="+mn-cs"/>
        </a:defRPr>
      </a:lvl3pPr>
      <a:lvl4pPr marL="1768381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273633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778884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284136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78938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294640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1pPr>
      <a:lvl2pPr marL="50525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2pPr>
      <a:lvl3pPr marL="1010503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3pPr>
      <a:lvl4pPr marL="1515755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021007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526259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03151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53676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042014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4" Type="http://schemas.openxmlformats.org/officeDocument/2006/relationships/image" Target="../media/image29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2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47.svg"/><Relationship Id="rId10" Type="http://schemas.openxmlformats.org/officeDocument/2006/relationships/image" Target="../media/image38.png"/><Relationship Id="rId4" Type="http://schemas.openxmlformats.org/officeDocument/2006/relationships/image" Target="../media/image33.png"/><Relationship Id="rId9" Type="http://schemas.openxmlformats.org/officeDocument/2006/relationships/image" Target="../media/image3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0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2.svg"/><Relationship Id="rId4" Type="http://schemas.openxmlformats.org/officeDocument/2006/relationships/image" Target="../media/image4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6.jpe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microsoft.com/office/2007/relationships/hdphoto" Target="../media/hdphoto5.wdp"/><Relationship Id="rId3" Type="http://schemas.openxmlformats.org/officeDocument/2006/relationships/image" Target="../media/image5.png"/><Relationship Id="rId7" Type="http://schemas.microsoft.com/office/2007/relationships/hdphoto" Target="../media/hdphoto2.wdp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microsoft.com/office/2007/relationships/hdphoto" Target="../media/hdphoto6.wdp"/><Relationship Id="rId10" Type="http://schemas.openxmlformats.org/officeDocument/2006/relationships/image" Target="../media/image9.png"/><Relationship Id="rId4" Type="http://schemas.openxmlformats.org/officeDocument/2006/relationships/image" Target="../media/image6.png"/><Relationship Id="rId9" Type="http://schemas.microsoft.com/office/2007/relationships/hdphoto" Target="../media/hdphoto3.wdp"/><Relationship Id="rId1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2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svg"/><Relationship Id="rId5" Type="http://schemas.openxmlformats.org/officeDocument/2006/relationships/image" Target="../media/image13.png"/><Relationship Id="rId4" Type="http://schemas.openxmlformats.org/officeDocument/2006/relationships/image" Target="../media/image27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microsoft.com/office/2007/relationships/hdphoto" Target="../media/hdphoto8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6.emf"/><Relationship Id="rId5" Type="http://schemas.openxmlformats.org/officeDocument/2006/relationships/image" Target="../media/image25.emf"/><Relationship Id="rId4" Type="http://schemas.openxmlformats.org/officeDocument/2006/relationships/image" Target="../media/image24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0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C3D9C12-6485-40DA-BBF4-F1D9A6E37EF4}"/>
              </a:ext>
            </a:extLst>
          </p:cNvPr>
          <p:cNvSpPr txBox="1"/>
          <p:nvPr/>
        </p:nvSpPr>
        <p:spPr>
          <a:xfrm>
            <a:off x="649378" y="4308360"/>
            <a:ext cx="2565189" cy="70788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spc="-80" dirty="0" smtClean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18</a:t>
            </a:r>
            <a:r>
              <a:rPr lang="en-US" altLang="ko-KR" sz="2000" spc="-80" baseline="30000" dirty="0" smtClean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th</a:t>
            </a:r>
            <a:r>
              <a:rPr lang="en-US" altLang="ko-KR" sz="2000" spc="-80" dirty="0" smtClean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November </a:t>
            </a:r>
            <a:r>
              <a:rPr lang="en-US" altLang="ko-KR" sz="20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2021</a:t>
            </a:r>
            <a:endParaRPr lang="ko-KR" altLang="en-US" sz="2000" spc="-8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44" y="6748531"/>
            <a:ext cx="1289611" cy="519490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559659" y="1222977"/>
            <a:ext cx="9433993" cy="156966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KPFIS-PEMPAL Treasury COP Videoconference </a:t>
            </a:r>
          </a:p>
          <a:p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on the Next Generation </a:t>
            </a:r>
            <a:r>
              <a:rPr lang="en-US" altLang="ko-KR" sz="3200" spc="-150" dirty="0" err="1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System </a:t>
            </a:r>
          </a:p>
          <a:p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of the Republic of Korea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985116" y="3279701"/>
            <a:ext cx="10073152" cy="70788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altLang="ko-KR" sz="20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</a:t>
            </a:r>
            <a:r>
              <a:rPr lang="en-US" altLang="ko-KR" sz="20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.(Data, networking, AI) of the </a:t>
            </a:r>
            <a:r>
              <a:rPr lang="en-US" altLang="ko-KR" sz="20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Next </a:t>
            </a:r>
            <a:r>
              <a:rPr lang="en-US" altLang="ko-KR" sz="20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Generation </a:t>
            </a:r>
            <a:r>
              <a:rPr lang="en-US" altLang="ko-KR" sz="2000" spc="-150" dirty="0" err="1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endParaRPr lang="en-US" altLang="ko-KR" sz="20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  <a:p>
            <a:r>
              <a:rPr lang="en-US" altLang="ko-KR" sz="20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  <a:endParaRPr lang="ko-KR" altLang="en-US" sz="20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라운드 Regular" panose="020B0600000101010101" pitchFamily="50" charset="-127"/>
            </a:endParaRP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CDFFAFE2-C477-4848-BBC8-59EDBE28C000}"/>
              </a:ext>
            </a:extLst>
          </p:cNvPr>
          <p:cNvCxnSpPr/>
          <p:nvPr/>
        </p:nvCxnSpPr>
        <p:spPr>
          <a:xfrm flipV="1">
            <a:off x="788688" y="3114272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8065" y="6632293"/>
            <a:ext cx="1268555" cy="732519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contourW="12700">
            <a:contourClr>
              <a:schemeClr val="bg1"/>
            </a:contourClr>
          </a:sp3d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189096" y="113382"/>
            <a:ext cx="1767026" cy="52322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altLang="ko-KR" sz="2800" spc="-150" dirty="0" smtClean="0">
                <a:solidFill>
                  <a:schemeClr val="bg1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Session 2</a:t>
            </a:r>
            <a:endParaRPr lang="ko-KR" altLang="en-US" sz="2800" spc="-150" dirty="0">
              <a:solidFill>
                <a:schemeClr val="bg1"/>
              </a:solidFill>
              <a:latin typeface="Montserrat SemiBold" panose="00000700000000000000" pitchFamily="2" charset="0"/>
              <a:ea typeface="나눔스퀘어라운드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266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161932B-786C-4925-A0F9-A47B21D8697A}"/>
              </a:ext>
            </a:extLst>
          </p:cNvPr>
          <p:cNvSpPr/>
          <p:nvPr/>
        </p:nvSpPr>
        <p:spPr>
          <a:xfrm flipH="1">
            <a:off x="491461" y="2589316"/>
            <a:ext cx="9699588" cy="4528729"/>
          </a:xfrm>
          <a:prstGeom prst="roundRect">
            <a:avLst>
              <a:gd name="adj" fmla="val 95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89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FB6F734-24BE-4A26-BE78-6AE8ADD8689E}"/>
              </a:ext>
            </a:extLst>
          </p:cNvPr>
          <p:cNvSpPr/>
          <p:nvPr/>
        </p:nvSpPr>
        <p:spPr>
          <a:xfrm>
            <a:off x="490826" y="5363519"/>
            <a:ext cx="9700858" cy="1819064"/>
          </a:xfrm>
          <a:prstGeom prst="rect">
            <a:avLst/>
          </a:prstGeom>
          <a:pattFill prst="wdUpDiag">
            <a:fgClr>
              <a:srgbClr val="E2F5FE"/>
            </a:fgClr>
            <a:bgClr>
              <a:srgbClr val="D3EDFD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>
              <a:bevelT h="0"/>
            </a:sp3d>
          </a:bodyPr>
          <a:lstStyle/>
          <a:p>
            <a:pPr algn="ctr" defTabSz="829544"/>
            <a:endParaRPr lang="ko-KR" altLang="en-US" sz="1633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a typeface="KoPub돋움체 Bold" panose="02020603020101020101" pitchFamily="18" charset="-127"/>
            </a:endParaRPr>
          </a:p>
        </p:txBody>
      </p:sp>
      <p:pic>
        <p:nvPicPr>
          <p:cNvPr id="210" name="Picture 5">
            <a:extLst>
              <a:ext uri="{FF2B5EF4-FFF2-40B4-BE49-F238E27FC236}">
                <a16:creationId xmlns:a16="http://schemas.microsoft.com/office/drawing/2014/main" id="{8D298437-A468-4E10-8D34-3D977BA8D90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9236" y="2704688"/>
            <a:ext cx="4119631" cy="1085804"/>
          </a:xfrm>
          <a:prstGeom prst="rect">
            <a:avLst/>
          </a:prstGeom>
        </p:spPr>
      </p:pic>
      <p:sp>
        <p:nvSpPr>
          <p:cNvPr id="211" name="Rectangle 15">
            <a:extLst>
              <a:ext uri="{FF2B5EF4-FFF2-40B4-BE49-F238E27FC236}">
                <a16:creationId xmlns:a16="http://schemas.microsoft.com/office/drawing/2014/main" id="{D9E9D47A-F57E-4682-A912-8FBEE59CB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0930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5B8D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212" name="Rectangle 15">
            <a:extLst>
              <a:ext uri="{FF2B5EF4-FFF2-40B4-BE49-F238E27FC236}">
                <a16:creationId xmlns:a16="http://schemas.microsoft.com/office/drawing/2014/main" id="{8987CC11-A78F-4DF2-AA85-7EE508F53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7628" y="3332136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213" name="직선 연결선 212">
            <a:extLst>
              <a:ext uri="{FF2B5EF4-FFF2-40B4-BE49-F238E27FC236}">
                <a16:creationId xmlns:a16="http://schemas.microsoft.com/office/drawing/2014/main" id="{D19CE9B8-A915-48FE-89FF-D2E0468782B1}"/>
              </a:ext>
            </a:extLst>
          </p:cNvPr>
          <p:cNvCxnSpPr/>
          <p:nvPr/>
        </p:nvCxnSpPr>
        <p:spPr>
          <a:xfrm>
            <a:off x="181528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DB5AC804-C055-472D-9C2C-19D5B2F510D5}"/>
              </a:ext>
            </a:extLst>
          </p:cNvPr>
          <p:cNvSpPr txBox="1"/>
          <p:nvPr/>
        </p:nvSpPr>
        <p:spPr>
          <a:xfrm>
            <a:off x="1944349" y="3926962"/>
            <a:ext cx="836769" cy="251287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Citizens</a:t>
            </a: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E86B0392-A1D2-438A-8458-6FE82BAFCA8F}"/>
              </a:ext>
            </a:extLst>
          </p:cNvPr>
          <p:cNvSpPr txBox="1"/>
          <p:nvPr/>
        </p:nvSpPr>
        <p:spPr>
          <a:xfrm>
            <a:off x="1913491" y="3395071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01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86" name="Rectangle 15">
            <a:extLst>
              <a:ext uri="{FF2B5EF4-FFF2-40B4-BE49-F238E27FC236}">
                <a16:creationId xmlns:a16="http://schemas.microsoft.com/office/drawing/2014/main" id="{4238FB93-AB71-4630-BCC7-99FBE4257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276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83CB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93" name="Rectangle 15">
            <a:extLst>
              <a:ext uri="{FF2B5EF4-FFF2-40B4-BE49-F238E27FC236}">
                <a16:creationId xmlns:a16="http://schemas.microsoft.com/office/drawing/2014/main" id="{EF890E13-1BDB-4E62-B066-D2574625E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975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2" name="직선 연결선 411">
            <a:extLst>
              <a:ext uri="{FF2B5EF4-FFF2-40B4-BE49-F238E27FC236}">
                <a16:creationId xmlns:a16="http://schemas.microsoft.com/office/drawing/2014/main" id="{05E07F71-55D5-4BFA-BA8B-23D40D727AEF}"/>
              </a:ext>
            </a:extLst>
          </p:cNvPr>
          <p:cNvCxnSpPr/>
          <p:nvPr/>
        </p:nvCxnSpPr>
        <p:spPr>
          <a:xfrm>
            <a:off x="3799635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3" name="TextBox 412">
            <a:extLst>
              <a:ext uri="{FF2B5EF4-FFF2-40B4-BE49-F238E27FC236}">
                <a16:creationId xmlns:a16="http://schemas.microsoft.com/office/drawing/2014/main" id="{4F6309F0-5963-4F30-A3BA-512E0F3D747A}"/>
              </a:ext>
            </a:extLst>
          </p:cNvPr>
          <p:cNvSpPr txBox="1"/>
          <p:nvPr/>
        </p:nvSpPr>
        <p:spPr>
          <a:xfrm>
            <a:off x="3832517" y="3801319"/>
            <a:ext cx="1029128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National</a:t>
            </a:r>
          </a:p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Assembly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08495C67-C1CF-4723-B8E4-0301C16E7156}"/>
              </a:ext>
            </a:extLst>
          </p:cNvPr>
          <p:cNvSpPr txBox="1"/>
          <p:nvPr/>
        </p:nvSpPr>
        <p:spPr>
          <a:xfrm>
            <a:off x="3897838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02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6" name="Rectangle 15">
            <a:extLst>
              <a:ext uri="{FF2B5EF4-FFF2-40B4-BE49-F238E27FC236}">
                <a16:creationId xmlns:a16="http://schemas.microsoft.com/office/drawing/2014/main" id="{8F0C10F7-26BF-4670-835B-416EA903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9623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B5D5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7" name="Rectangle 15">
            <a:extLst>
              <a:ext uri="{FF2B5EF4-FFF2-40B4-BE49-F238E27FC236}">
                <a16:creationId xmlns:a16="http://schemas.microsoft.com/office/drawing/2014/main" id="{9F39271A-15ED-4227-A18F-39A5EEF4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321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8" name="직선 연결선 417">
            <a:extLst>
              <a:ext uri="{FF2B5EF4-FFF2-40B4-BE49-F238E27FC236}">
                <a16:creationId xmlns:a16="http://schemas.microsoft.com/office/drawing/2014/main" id="{946A5297-6516-4024-BE4A-6FDB5E48B004}"/>
              </a:ext>
            </a:extLst>
          </p:cNvPr>
          <p:cNvCxnSpPr/>
          <p:nvPr/>
        </p:nvCxnSpPr>
        <p:spPr>
          <a:xfrm>
            <a:off x="5783981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9" name="TextBox 418">
            <a:extLst>
              <a:ext uri="{FF2B5EF4-FFF2-40B4-BE49-F238E27FC236}">
                <a16:creationId xmlns:a16="http://schemas.microsoft.com/office/drawing/2014/main" id="{498399FE-50E3-4BB7-A980-2AAB973CC9AF}"/>
              </a:ext>
            </a:extLst>
          </p:cNvPr>
          <p:cNvSpPr txBox="1"/>
          <p:nvPr/>
        </p:nvSpPr>
        <p:spPr>
          <a:xfrm>
            <a:off x="5808045" y="3801319"/>
            <a:ext cx="1046761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Line-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ministries</a:t>
            </a: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8CA3E3EF-2D6B-4B36-8611-E15270114C36}"/>
              </a:ext>
            </a:extLst>
          </p:cNvPr>
          <p:cNvSpPr txBox="1"/>
          <p:nvPr/>
        </p:nvSpPr>
        <p:spPr>
          <a:xfrm>
            <a:off x="5882184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03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1" name="Rectangle 15">
            <a:extLst>
              <a:ext uri="{FF2B5EF4-FFF2-40B4-BE49-F238E27FC236}">
                <a16:creationId xmlns:a16="http://schemas.microsoft.com/office/drawing/2014/main" id="{CB37E6AF-47F5-4D4B-B75D-C04C9A289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69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F15722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2" name="Rectangle 15">
            <a:extLst>
              <a:ext uri="{FF2B5EF4-FFF2-40B4-BE49-F238E27FC236}">
                <a16:creationId xmlns:a16="http://schemas.microsoft.com/office/drawing/2014/main" id="{53760601-DFCB-4026-9883-D54260E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668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23" name="직선 연결선 422">
            <a:extLst>
              <a:ext uri="{FF2B5EF4-FFF2-40B4-BE49-F238E27FC236}">
                <a16:creationId xmlns:a16="http://schemas.microsoft.com/office/drawing/2014/main" id="{3D969E7D-346A-4ED2-831B-E0F7B9D8E5AA}"/>
              </a:ext>
            </a:extLst>
          </p:cNvPr>
          <p:cNvCxnSpPr/>
          <p:nvPr/>
        </p:nvCxnSpPr>
        <p:spPr>
          <a:xfrm>
            <a:off x="776832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24" name="TextBox 423">
            <a:extLst>
              <a:ext uri="{FF2B5EF4-FFF2-40B4-BE49-F238E27FC236}">
                <a16:creationId xmlns:a16="http://schemas.microsoft.com/office/drawing/2014/main" id="{FE191EA0-A18F-484C-A808-40113AFD0038}"/>
              </a:ext>
            </a:extLst>
          </p:cNvPr>
          <p:cNvSpPr txBox="1"/>
          <p:nvPr/>
        </p:nvSpPr>
        <p:spPr>
          <a:xfrm>
            <a:off x="7813232" y="3801319"/>
            <a:ext cx="1005083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Fiscal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Authority</a:t>
            </a: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0C0E1044-A23B-4B77-BD36-706AC3FDE40C}"/>
              </a:ext>
            </a:extLst>
          </p:cNvPr>
          <p:cNvSpPr txBox="1"/>
          <p:nvPr/>
        </p:nvSpPr>
        <p:spPr>
          <a:xfrm>
            <a:off x="7866531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04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6" name="모서리가 둥근 직사각형 1165">
            <a:extLst>
              <a:ext uri="{FF2B5EF4-FFF2-40B4-BE49-F238E27FC236}">
                <a16:creationId xmlns:a16="http://schemas.microsoft.com/office/drawing/2014/main" id="{F489C9C7-5A48-4EC4-9D83-BF54FF23F2C5}"/>
              </a:ext>
            </a:extLst>
          </p:cNvPr>
          <p:cNvSpPr/>
          <p:nvPr/>
        </p:nvSpPr>
        <p:spPr>
          <a:xfrm>
            <a:off x="953911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7" name="모서리가 둥근 직사각형 1165">
            <a:extLst>
              <a:ext uri="{FF2B5EF4-FFF2-40B4-BE49-F238E27FC236}">
                <a16:creationId xmlns:a16="http://schemas.microsoft.com/office/drawing/2014/main" id="{65CB06D3-2EFD-4C3D-A6AC-C969592C14B0}"/>
              </a:ext>
            </a:extLst>
          </p:cNvPr>
          <p:cNvSpPr/>
          <p:nvPr/>
        </p:nvSpPr>
        <p:spPr>
          <a:xfrm>
            <a:off x="3338802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8" name="모서리가 둥근 직사각형 1165">
            <a:extLst>
              <a:ext uri="{FF2B5EF4-FFF2-40B4-BE49-F238E27FC236}">
                <a16:creationId xmlns:a16="http://schemas.microsoft.com/office/drawing/2014/main" id="{D81C7A9F-B374-4284-9071-B4A0CBFF0CF7}"/>
              </a:ext>
            </a:extLst>
          </p:cNvPr>
          <p:cNvSpPr/>
          <p:nvPr/>
        </p:nvSpPr>
        <p:spPr>
          <a:xfrm>
            <a:off x="5568156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9" name="모서리가 둥근 직사각형 1165">
            <a:extLst>
              <a:ext uri="{FF2B5EF4-FFF2-40B4-BE49-F238E27FC236}">
                <a16:creationId xmlns:a16="http://schemas.microsoft.com/office/drawing/2014/main" id="{38888105-85E3-418C-9C47-472FD37077C7}"/>
              </a:ext>
            </a:extLst>
          </p:cNvPr>
          <p:cNvSpPr/>
          <p:nvPr/>
        </p:nvSpPr>
        <p:spPr>
          <a:xfrm>
            <a:off x="7832074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47B5893E-1013-4CEF-AB55-196FD2FF5C29}"/>
              </a:ext>
            </a:extLst>
          </p:cNvPr>
          <p:cNvSpPr txBox="1"/>
          <p:nvPr/>
        </p:nvSpPr>
        <p:spPr>
          <a:xfrm>
            <a:off x="885331" y="5351525"/>
            <a:ext cx="1938411" cy="113300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00" spc="-27" dirty="0">
                <a:latin typeface="Montserrat" panose="00000500000000000000" pitchFamily="2" charset="0"/>
              </a:rPr>
              <a:t>Public monitoring capability</a:t>
            </a:r>
            <a:br>
              <a:rPr lang="en-US" altLang="ko-KR" sz="1000" spc="-27" dirty="0">
                <a:latin typeface="Montserrat" panose="00000500000000000000" pitchFamily="2" charset="0"/>
              </a:rPr>
            </a:br>
            <a:r>
              <a:rPr lang="en-US" altLang="ko-KR" sz="1000" dirty="0">
                <a:latin typeface="Montserrat" panose="00000500000000000000" pitchFamily="2" charset="0"/>
              </a:rPr>
              <a:t>enhanced thanks to open</a:t>
            </a:r>
            <a:br>
              <a:rPr lang="en-US" altLang="ko-KR" sz="1000" dirty="0">
                <a:latin typeface="Montserrat" panose="00000500000000000000" pitchFamily="2" charset="0"/>
              </a:rPr>
            </a:br>
            <a:r>
              <a:rPr lang="en-US" altLang="ko-KR" sz="1000" dirty="0">
                <a:latin typeface="Montserrat" panose="00000500000000000000" pitchFamily="2" charset="0"/>
              </a:rPr>
              <a:t>data policy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Budget waste reduction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endParaRPr lang="en-US" altLang="ko-KR" sz="1089" dirty="0">
              <a:latin typeface="Montserrat" panose="00000500000000000000" pitchFamily="2" charset="0"/>
            </a:endParaRPr>
          </a:p>
        </p:txBody>
      </p:sp>
      <p:sp>
        <p:nvSpPr>
          <p:cNvPr id="431" name="TextBox 430">
            <a:extLst>
              <a:ext uri="{FF2B5EF4-FFF2-40B4-BE49-F238E27FC236}">
                <a16:creationId xmlns:a16="http://schemas.microsoft.com/office/drawing/2014/main" id="{6AD2D083-0C34-44D1-B576-0997C1D06DFD}"/>
              </a:ext>
            </a:extLst>
          </p:cNvPr>
          <p:cNvSpPr txBox="1"/>
          <p:nvPr/>
        </p:nvSpPr>
        <p:spPr>
          <a:xfrm>
            <a:off x="3270222" y="5351526"/>
            <a:ext cx="1729187" cy="123431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Easy to analyze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performance for each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policy activity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Improved efficiency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during budget and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settlement review</a:t>
            </a: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ECE05032-D2ED-45D2-9EF8-D6D44E6CC894}"/>
              </a:ext>
            </a:extLst>
          </p:cNvPr>
          <p:cNvSpPr txBox="1"/>
          <p:nvPr/>
        </p:nvSpPr>
        <p:spPr>
          <a:xfrm>
            <a:off x="5499576" y="5351526"/>
            <a:ext cx="1677891" cy="123431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Improved policy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implementation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accountability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Enhanced work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capability through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real-time monitoring</a:t>
            </a: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E1B481B7-5C3E-4F11-B8CC-ECC312C6965A}"/>
              </a:ext>
            </a:extLst>
          </p:cNvPr>
          <p:cNvSpPr txBox="1"/>
          <p:nvPr/>
        </p:nvSpPr>
        <p:spPr>
          <a:xfrm>
            <a:off x="7763494" y="5351525"/>
            <a:ext cx="1972844" cy="141865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Enhanced fiscal risk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management and fiscal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soundness management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capability 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en-US" altLang="ko-KR" sz="1089" dirty="0">
                <a:latin typeface="Montserrat" panose="00000500000000000000" pitchFamily="2" charset="0"/>
              </a:rPr>
              <a:t>Proactive and timely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response to global</a:t>
            </a:r>
            <a:br>
              <a:rPr lang="en-US" altLang="ko-KR" sz="1089" dirty="0">
                <a:latin typeface="Montserrat" panose="00000500000000000000" pitchFamily="2" charset="0"/>
              </a:rPr>
            </a:br>
            <a:r>
              <a:rPr lang="en-US" altLang="ko-KR" sz="1089" dirty="0">
                <a:latin typeface="Montserrat" panose="00000500000000000000" pitchFamily="2" charset="0"/>
              </a:rPr>
              <a:t>financial crisis</a:t>
            </a:r>
          </a:p>
        </p:txBody>
      </p:sp>
      <p:grpSp>
        <p:nvGrpSpPr>
          <p:cNvPr id="434" name="그룹 433">
            <a:extLst>
              <a:ext uri="{FF2B5EF4-FFF2-40B4-BE49-F238E27FC236}">
                <a16:creationId xmlns:a16="http://schemas.microsoft.com/office/drawing/2014/main" id="{08F16170-5D94-4111-B5D1-94A0791372D1}"/>
              </a:ext>
            </a:extLst>
          </p:cNvPr>
          <p:cNvGrpSpPr/>
          <p:nvPr/>
        </p:nvGrpSpPr>
        <p:grpSpPr>
          <a:xfrm>
            <a:off x="2000112" y="4371143"/>
            <a:ext cx="687758" cy="455026"/>
            <a:chOff x="-2878138" y="5241925"/>
            <a:chExt cx="1778000" cy="1176338"/>
          </a:xfrm>
        </p:grpSpPr>
        <p:sp>
          <p:nvSpPr>
            <p:cNvPr id="435" name="AutoShape 3">
              <a:extLst>
                <a:ext uri="{FF2B5EF4-FFF2-40B4-BE49-F238E27FC236}">
                  <a16:creationId xmlns:a16="http://schemas.microsoft.com/office/drawing/2014/main" id="{EC7EBEC8-2490-47DE-8A05-29ED4D9D27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874963" y="5245100"/>
              <a:ext cx="1771650" cy="1173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436" name="Freeform 5">
              <a:extLst>
                <a:ext uri="{FF2B5EF4-FFF2-40B4-BE49-F238E27FC236}">
                  <a16:creationId xmlns:a16="http://schemas.microsoft.com/office/drawing/2014/main" id="{EAF2E089-F403-4FB5-971C-555E6355A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379663" y="5468938"/>
              <a:ext cx="762000" cy="946150"/>
            </a:xfrm>
            <a:custGeom>
              <a:avLst/>
              <a:gdLst>
                <a:gd name="T0" fmla="*/ 121 w 201"/>
                <a:gd name="T1" fmla="*/ 117 h 249"/>
                <a:gd name="T2" fmla="*/ 161 w 201"/>
                <a:gd name="T3" fmla="*/ 61 h 249"/>
                <a:gd name="T4" fmla="*/ 100 w 201"/>
                <a:gd name="T5" fmla="*/ 0 h 249"/>
                <a:gd name="T6" fmla="*/ 40 w 201"/>
                <a:gd name="T7" fmla="*/ 61 h 249"/>
                <a:gd name="T8" fmla="*/ 79 w 201"/>
                <a:gd name="T9" fmla="*/ 117 h 249"/>
                <a:gd name="T10" fmla="*/ 0 w 201"/>
                <a:gd name="T11" fmla="*/ 216 h 249"/>
                <a:gd name="T12" fmla="*/ 0 w 201"/>
                <a:gd name="T13" fmla="*/ 239 h 249"/>
                <a:gd name="T14" fmla="*/ 10 w 201"/>
                <a:gd name="T15" fmla="*/ 249 h 249"/>
                <a:gd name="T16" fmla="*/ 191 w 201"/>
                <a:gd name="T17" fmla="*/ 249 h 249"/>
                <a:gd name="T18" fmla="*/ 201 w 201"/>
                <a:gd name="T19" fmla="*/ 239 h 249"/>
                <a:gd name="T20" fmla="*/ 201 w 201"/>
                <a:gd name="T21" fmla="*/ 216 h 249"/>
                <a:gd name="T22" fmla="*/ 121 w 201"/>
                <a:gd name="T23" fmla="*/ 117 h 249"/>
                <a:gd name="T24" fmla="*/ 60 w 201"/>
                <a:gd name="T25" fmla="*/ 61 h 249"/>
                <a:gd name="T26" fmla="*/ 100 w 201"/>
                <a:gd name="T27" fmla="*/ 20 h 249"/>
                <a:gd name="T28" fmla="*/ 141 w 201"/>
                <a:gd name="T29" fmla="*/ 61 h 249"/>
                <a:gd name="T30" fmla="*/ 100 w 201"/>
                <a:gd name="T31" fmla="*/ 101 h 249"/>
                <a:gd name="T32" fmla="*/ 60 w 201"/>
                <a:gd name="T33" fmla="*/ 61 h 249"/>
                <a:gd name="T34" fmla="*/ 181 w 201"/>
                <a:gd name="T35" fmla="*/ 229 h 249"/>
                <a:gd name="T36" fmla="*/ 20 w 201"/>
                <a:gd name="T37" fmla="*/ 229 h 249"/>
                <a:gd name="T38" fmla="*/ 20 w 201"/>
                <a:gd name="T39" fmla="*/ 216 h 249"/>
                <a:gd name="T40" fmla="*/ 100 w 201"/>
                <a:gd name="T41" fmla="*/ 135 h 249"/>
                <a:gd name="T42" fmla="*/ 181 w 201"/>
                <a:gd name="T43" fmla="*/ 216 h 249"/>
                <a:gd name="T44" fmla="*/ 181 w 201"/>
                <a:gd name="T45" fmla="*/ 22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1" h="249">
                  <a:moveTo>
                    <a:pt x="121" y="117"/>
                  </a:moveTo>
                  <a:cubicBezTo>
                    <a:pt x="144" y="109"/>
                    <a:pt x="161" y="87"/>
                    <a:pt x="161" y="61"/>
                  </a:cubicBezTo>
                  <a:cubicBezTo>
                    <a:pt x="161" y="27"/>
                    <a:pt x="134" y="0"/>
                    <a:pt x="100" y="0"/>
                  </a:cubicBezTo>
                  <a:cubicBezTo>
                    <a:pt x="67" y="0"/>
                    <a:pt x="40" y="27"/>
                    <a:pt x="40" y="61"/>
                  </a:cubicBezTo>
                  <a:cubicBezTo>
                    <a:pt x="40" y="87"/>
                    <a:pt x="56" y="109"/>
                    <a:pt x="79" y="117"/>
                  </a:cubicBezTo>
                  <a:cubicBezTo>
                    <a:pt x="34" y="127"/>
                    <a:pt x="0" y="168"/>
                    <a:pt x="0" y="21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45"/>
                    <a:pt x="4" y="249"/>
                    <a:pt x="10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6" y="249"/>
                    <a:pt x="201" y="245"/>
                    <a:pt x="201" y="239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1" y="168"/>
                    <a:pt x="167" y="127"/>
                    <a:pt x="121" y="117"/>
                  </a:cubicBezTo>
                  <a:close/>
                  <a:moveTo>
                    <a:pt x="60" y="61"/>
                  </a:moveTo>
                  <a:cubicBezTo>
                    <a:pt x="60" y="38"/>
                    <a:pt x="78" y="20"/>
                    <a:pt x="100" y="20"/>
                  </a:cubicBezTo>
                  <a:cubicBezTo>
                    <a:pt x="123" y="20"/>
                    <a:pt x="141" y="38"/>
                    <a:pt x="141" y="61"/>
                  </a:cubicBezTo>
                  <a:cubicBezTo>
                    <a:pt x="141" y="83"/>
                    <a:pt x="123" y="101"/>
                    <a:pt x="100" y="101"/>
                  </a:cubicBezTo>
                  <a:cubicBezTo>
                    <a:pt x="78" y="101"/>
                    <a:pt x="60" y="83"/>
                    <a:pt x="60" y="61"/>
                  </a:cubicBezTo>
                  <a:close/>
                  <a:moveTo>
                    <a:pt x="181" y="229"/>
                  </a:moveTo>
                  <a:cubicBezTo>
                    <a:pt x="20" y="229"/>
                    <a:pt x="20" y="229"/>
                    <a:pt x="20" y="229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171"/>
                    <a:pt x="56" y="135"/>
                    <a:pt x="100" y="135"/>
                  </a:cubicBezTo>
                  <a:cubicBezTo>
                    <a:pt x="145" y="135"/>
                    <a:pt x="181" y="171"/>
                    <a:pt x="181" y="216"/>
                  </a:cubicBezTo>
                  <a:lnTo>
                    <a:pt x="181" y="22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7" name="Oval 6">
              <a:extLst>
                <a:ext uri="{FF2B5EF4-FFF2-40B4-BE49-F238E27FC236}">
                  <a16:creationId xmlns:a16="http://schemas.microsoft.com/office/drawing/2014/main" id="{AA5A05D3-3E5F-4524-87A8-357ADB70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030913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8" name="Oval 7">
              <a:extLst>
                <a:ext uri="{FF2B5EF4-FFF2-40B4-BE49-F238E27FC236}">
                  <a16:creationId xmlns:a16="http://schemas.microsoft.com/office/drawing/2014/main" id="{B0C52B39-9ADA-4B3F-B499-CB50594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121400"/>
              <a:ext cx="60325" cy="61913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9" name="Oval 8">
              <a:extLst>
                <a:ext uri="{FF2B5EF4-FFF2-40B4-BE49-F238E27FC236}">
                  <a16:creationId xmlns:a16="http://schemas.microsoft.com/office/drawing/2014/main" id="{CAA3C090-DB41-4EC0-92ED-1F1A0F2A6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213475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0" name="Freeform 11">
              <a:extLst>
                <a:ext uri="{FF2B5EF4-FFF2-40B4-BE49-F238E27FC236}">
                  <a16:creationId xmlns:a16="http://schemas.microsoft.com/office/drawing/2014/main" id="{2B6D3071-5F49-4EAE-818F-53BA06D9D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7988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8" y="113"/>
                    <a:pt x="113" y="88"/>
                    <a:pt x="113" y="57"/>
                  </a:cubicBezTo>
                  <a:cubicBezTo>
                    <a:pt x="113" y="25"/>
                    <a:pt x="88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1" name="Freeform 12">
              <a:extLst>
                <a:ext uri="{FF2B5EF4-FFF2-40B4-BE49-F238E27FC236}">
                  <a16:creationId xmlns:a16="http://schemas.microsoft.com/office/drawing/2014/main" id="{A896EA24-058B-4DA2-9E9B-EF27B5A8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0226" y="5678488"/>
              <a:ext cx="700088" cy="477838"/>
            </a:xfrm>
            <a:custGeom>
              <a:avLst/>
              <a:gdLst>
                <a:gd name="T0" fmla="*/ 88 w 185"/>
                <a:gd name="T1" fmla="*/ 0 h 126"/>
                <a:gd name="T2" fmla="*/ 0 w 185"/>
                <a:gd name="T3" fmla="*/ 58 h 126"/>
                <a:gd name="T4" fmla="*/ 11 w 185"/>
                <a:gd name="T5" fmla="*/ 63 h 126"/>
                <a:gd name="T6" fmla="*/ 88 w 185"/>
                <a:gd name="T7" fmla="*/ 12 h 126"/>
                <a:gd name="T8" fmla="*/ 173 w 185"/>
                <a:gd name="T9" fmla="*/ 97 h 126"/>
                <a:gd name="T10" fmla="*/ 173 w 185"/>
                <a:gd name="T11" fmla="*/ 114 h 126"/>
                <a:gd name="T12" fmla="*/ 48 w 185"/>
                <a:gd name="T13" fmla="*/ 114 h 126"/>
                <a:gd name="T14" fmla="*/ 48 w 185"/>
                <a:gd name="T15" fmla="*/ 126 h 126"/>
                <a:gd name="T16" fmla="*/ 179 w 185"/>
                <a:gd name="T17" fmla="*/ 126 h 126"/>
                <a:gd name="T18" fmla="*/ 185 w 185"/>
                <a:gd name="T19" fmla="*/ 120 h 126"/>
                <a:gd name="T20" fmla="*/ 185 w 185"/>
                <a:gd name="T21" fmla="*/ 97 h 126"/>
                <a:gd name="T22" fmla="*/ 88 w 185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26">
                  <a:moveTo>
                    <a:pt x="88" y="0"/>
                  </a:moveTo>
                  <a:cubicBezTo>
                    <a:pt x="50" y="0"/>
                    <a:pt x="15" y="23"/>
                    <a:pt x="0" y="5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24" y="32"/>
                    <a:pt x="55" y="12"/>
                    <a:pt x="88" y="12"/>
                  </a:cubicBezTo>
                  <a:cubicBezTo>
                    <a:pt x="135" y="12"/>
                    <a:pt x="173" y="50"/>
                    <a:pt x="173" y="97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82" y="126"/>
                    <a:pt x="185" y="124"/>
                    <a:pt x="185" y="120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44"/>
                    <a:pt x="142" y="0"/>
                    <a:pt x="8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2" name="Freeform 13">
              <a:extLst>
                <a:ext uri="{FF2B5EF4-FFF2-40B4-BE49-F238E27FC236}">
                  <a16:creationId xmlns:a16="http://schemas.microsoft.com/office/drawing/2014/main" id="{6099C3B4-BD0C-4759-A46B-2CB56BE59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27326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7" y="113"/>
                    <a:pt x="113" y="88"/>
                    <a:pt x="113" y="57"/>
                  </a:cubicBezTo>
                  <a:cubicBezTo>
                    <a:pt x="113" y="25"/>
                    <a:pt x="87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3" name="Freeform 14">
              <a:extLst>
                <a:ext uri="{FF2B5EF4-FFF2-40B4-BE49-F238E27FC236}">
                  <a16:creationId xmlns:a16="http://schemas.microsoft.com/office/drawing/2014/main" id="{469F18B0-7648-4F0F-82EF-263E2CA56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78138" y="5678488"/>
              <a:ext cx="695325" cy="477838"/>
            </a:xfrm>
            <a:custGeom>
              <a:avLst/>
              <a:gdLst>
                <a:gd name="T0" fmla="*/ 12 w 184"/>
                <a:gd name="T1" fmla="*/ 97 h 126"/>
                <a:gd name="T2" fmla="*/ 96 w 184"/>
                <a:gd name="T3" fmla="*/ 12 h 126"/>
                <a:gd name="T4" fmla="*/ 173 w 184"/>
                <a:gd name="T5" fmla="*/ 61 h 126"/>
                <a:gd name="T6" fmla="*/ 184 w 184"/>
                <a:gd name="T7" fmla="*/ 56 h 126"/>
                <a:gd name="T8" fmla="*/ 96 w 184"/>
                <a:gd name="T9" fmla="*/ 0 h 126"/>
                <a:gd name="T10" fmla="*/ 0 w 184"/>
                <a:gd name="T11" fmla="*/ 97 h 126"/>
                <a:gd name="T12" fmla="*/ 0 w 184"/>
                <a:gd name="T13" fmla="*/ 120 h 126"/>
                <a:gd name="T14" fmla="*/ 6 w 184"/>
                <a:gd name="T15" fmla="*/ 126 h 126"/>
                <a:gd name="T16" fmla="*/ 128 w 184"/>
                <a:gd name="T17" fmla="*/ 126 h 126"/>
                <a:gd name="T18" fmla="*/ 128 w 184"/>
                <a:gd name="T19" fmla="*/ 114 h 126"/>
                <a:gd name="T20" fmla="*/ 12 w 184"/>
                <a:gd name="T21" fmla="*/ 114 h 126"/>
                <a:gd name="T22" fmla="*/ 12 w 184"/>
                <a:gd name="T23" fmla="*/ 9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26">
                  <a:moveTo>
                    <a:pt x="12" y="97"/>
                  </a:moveTo>
                  <a:cubicBezTo>
                    <a:pt x="12" y="50"/>
                    <a:pt x="50" y="12"/>
                    <a:pt x="96" y="12"/>
                  </a:cubicBezTo>
                  <a:cubicBezTo>
                    <a:pt x="129" y="12"/>
                    <a:pt x="159" y="32"/>
                    <a:pt x="173" y="61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68" y="22"/>
                    <a:pt x="134" y="0"/>
                    <a:pt x="96" y="0"/>
                  </a:cubicBezTo>
                  <a:cubicBezTo>
                    <a:pt x="43" y="0"/>
                    <a:pt x="0" y="44"/>
                    <a:pt x="0" y="9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2" y="126"/>
                    <a:pt x="6" y="126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" y="114"/>
                    <a:pt x="12" y="114"/>
                    <a:pt x="12" y="114"/>
                  </a:cubicBezTo>
                  <a:lnTo>
                    <a:pt x="12" y="9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pic>
        <p:nvPicPr>
          <p:cNvPr id="444" name="그림 443">
            <a:extLst>
              <a:ext uri="{FF2B5EF4-FFF2-40B4-BE49-F238E27FC236}">
                <a16:creationId xmlns:a16="http://schemas.microsoft.com/office/drawing/2014/main" id="{FA5E41A8-A0D8-46BD-AB10-6A376788B1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6576" y="4366568"/>
            <a:ext cx="445011" cy="409409"/>
          </a:xfrm>
          <a:prstGeom prst="rect">
            <a:avLst/>
          </a:prstGeom>
        </p:spPr>
      </p:pic>
      <p:pic>
        <p:nvPicPr>
          <p:cNvPr id="445" name="그림 444">
            <a:extLst>
              <a:ext uri="{FF2B5EF4-FFF2-40B4-BE49-F238E27FC236}">
                <a16:creationId xmlns:a16="http://schemas.microsoft.com/office/drawing/2014/main" id="{49693A56-10FA-4D47-AB91-414762F3FEE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7650" y="4366997"/>
            <a:ext cx="391556" cy="410503"/>
          </a:xfrm>
          <a:prstGeom prst="rect">
            <a:avLst/>
          </a:prstGeom>
        </p:spPr>
      </p:pic>
      <p:pic>
        <p:nvPicPr>
          <p:cNvPr id="446" name="그림 445">
            <a:extLst>
              <a:ext uri="{FF2B5EF4-FFF2-40B4-BE49-F238E27FC236}">
                <a16:creationId xmlns:a16="http://schemas.microsoft.com/office/drawing/2014/main" id="{F1B99439-58C0-4EC7-9E0D-4C3AEA1380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04151" y="4313899"/>
            <a:ext cx="427249" cy="467207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8157F177-2170-445E-8FEF-97692652B9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05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54B9B874-24B6-42AD-BF87-AB0DF3EF91C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1" name="사각형: 둥근 위쪽 모서리 70">
              <a:extLst>
                <a:ext uri="{FF2B5EF4-FFF2-40B4-BE49-F238E27FC236}">
                  <a16:creationId xmlns:a16="http://schemas.microsoft.com/office/drawing/2014/main" id="{C420874E-A56D-4CD1-BEF5-C08ECC4F8895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2" name="사각형: 둥근 위쪽 모서리 71">
              <a:extLst>
                <a:ext uri="{FF2B5EF4-FFF2-40B4-BE49-F238E27FC236}">
                  <a16:creationId xmlns:a16="http://schemas.microsoft.com/office/drawing/2014/main" id="{4A92D73E-E58A-4AAA-94B9-8D60FE9379AF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F29A67A-F838-4570-9C37-AE326EEA8F56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D0BB65F-F402-44FC-8437-3517639104B5}"/>
              </a:ext>
            </a:extLst>
          </p:cNvPr>
          <p:cNvSpPr txBox="1"/>
          <p:nvPr/>
        </p:nvSpPr>
        <p:spPr>
          <a:xfrm>
            <a:off x="1327521" y="113212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Benefits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F4EB9C-DED6-48E8-85D5-DEFFA10498E6}"/>
              </a:ext>
            </a:extLst>
          </p:cNvPr>
          <p:cNvSpPr txBox="1"/>
          <p:nvPr/>
        </p:nvSpPr>
        <p:spPr>
          <a:xfrm flipH="1">
            <a:off x="1432874" y="1760232"/>
            <a:ext cx="7826064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Higher satisfaction and fiscal data utilization</a:t>
            </a:r>
          </a:p>
        </p:txBody>
      </p:sp>
      <p:sp>
        <p:nvSpPr>
          <p:cNvPr id="54" name="슬라이드 번호 개체 틀 2">
            <a:extLst>
              <a:ext uri="{FF2B5EF4-FFF2-40B4-BE49-F238E27FC236}">
                <a16:creationId xmlns:a16="http://schemas.microsoft.com/office/drawing/2014/main" id="{B5019D83-C287-46E0-A20C-F62992804F7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10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70295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2BC459B-B614-4805-9883-30F5AADFEE31}"/>
              </a:ext>
            </a:extLst>
          </p:cNvPr>
          <p:cNvSpPr/>
          <p:nvPr/>
        </p:nvSpPr>
        <p:spPr>
          <a:xfrm>
            <a:off x="1887819" y="21630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CDD4C139-E3A2-4686-97E7-5677D5A9B7B9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487560C-AB2A-48DE-A02C-7EE177E1BD3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CCEBA3A5-7AAD-4BAB-913B-85F488E8212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2F09708-162A-460F-A711-783F823C73B7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A9AE843-E7E1-42AE-B332-53E6BB6FB812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Necessity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Timetable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B76A404C-FCBF-4A86-871B-52F531893A0F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11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0565" y="400930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6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2115" y="3828843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38560" y="4035033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Features of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Next Generation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</p:spTree>
    <p:extLst>
      <p:ext uri="{BB962C8B-B14F-4D97-AF65-F5344CB8AC3E}">
        <p14:creationId xmlns:p14="http://schemas.microsoft.com/office/powerpoint/2010/main" val="2197126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Necessity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C100125C-3CDF-4283-8A30-63355D02E70F}"/>
              </a:ext>
            </a:extLst>
          </p:cNvPr>
          <p:cNvSpPr/>
          <p:nvPr/>
        </p:nvSpPr>
        <p:spPr>
          <a:xfrm>
            <a:off x="640243" y="3024066"/>
            <a:ext cx="9555789" cy="4086289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9" name="Rectangle 25">
            <a:extLst>
              <a:ext uri="{FF2B5EF4-FFF2-40B4-BE49-F238E27FC236}">
                <a16:creationId xmlns:a16="http://schemas.microsoft.com/office/drawing/2014/main" id="{A3DEEDF4-F8E5-423B-A7F7-437697E189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234387" y="3517919"/>
            <a:ext cx="771268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Causing user inconvenience and continuous complaints</a:t>
            </a:r>
            <a:endParaRPr lang="ko-KR" altLang="en-US" sz="12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" name="모서리가 둥근 직사각형 141">
            <a:extLst>
              <a:ext uri="{FF2B5EF4-FFF2-40B4-BE49-F238E27FC236}">
                <a16:creationId xmlns:a16="http://schemas.microsoft.com/office/drawing/2014/main" id="{2502968C-4530-4B7D-8018-B89375BD6050}"/>
              </a:ext>
            </a:extLst>
          </p:cNvPr>
          <p:cNvSpPr/>
          <p:nvPr/>
        </p:nvSpPr>
        <p:spPr>
          <a:xfrm>
            <a:off x="8210327" y="292606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1" name="순서도: 지연 10">
            <a:extLst>
              <a:ext uri="{FF2B5EF4-FFF2-40B4-BE49-F238E27FC236}">
                <a16:creationId xmlns:a16="http://schemas.microsoft.com/office/drawing/2014/main" id="{72A0FF57-085E-44EC-A22D-164038B61390}"/>
              </a:ext>
            </a:extLst>
          </p:cNvPr>
          <p:cNvSpPr/>
          <p:nvPr/>
        </p:nvSpPr>
        <p:spPr>
          <a:xfrm rot="5400000" flipH="1">
            <a:off x="8571924" y="287896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2EB11F76-7F96-4E80-9DCD-814C529EAE63}"/>
              </a:ext>
            </a:extLst>
          </p:cNvPr>
          <p:cNvCxnSpPr>
            <a:cxnSpLocks/>
          </p:cNvCxnSpPr>
          <p:nvPr/>
        </p:nvCxnSpPr>
        <p:spPr>
          <a:xfrm>
            <a:off x="979230" y="3799980"/>
            <a:ext cx="8877814" cy="0"/>
          </a:xfrm>
          <a:prstGeom prst="line">
            <a:avLst/>
          </a:prstGeom>
          <a:ln w="12700">
            <a:solidFill>
              <a:srgbClr val="DAE3F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94AD8F2-336E-4B4C-9571-EA021E770520}"/>
              </a:ext>
            </a:extLst>
          </p:cNvPr>
          <p:cNvGrpSpPr/>
          <p:nvPr/>
        </p:nvGrpSpPr>
        <p:grpSpPr>
          <a:xfrm>
            <a:off x="856352" y="3960316"/>
            <a:ext cx="2758798" cy="1291708"/>
            <a:chOff x="877425" y="4161164"/>
            <a:chExt cx="2758798" cy="129170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6862386-641F-4562-BA93-582AEC306FE5}"/>
                </a:ext>
              </a:extLst>
            </p:cNvPr>
            <p:cNvSpPr txBox="1"/>
            <p:nvPr/>
          </p:nvSpPr>
          <p:spPr>
            <a:xfrm>
              <a:off x="924640" y="435294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15" name="TextBox 374">
              <a:extLst>
                <a:ext uri="{FF2B5EF4-FFF2-40B4-BE49-F238E27FC236}">
                  <a16:creationId xmlns:a16="http://schemas.microsoft.com/office/drawing/2014/main" id="{05895459-330C-40C2-AFF8-F5CCAEB1DDD2}"/>
                </a:ext>
              </a:extLst>
            </p:cNvPr>
            <p:cNvSpPr txBox="1"/>
            <p:nvPr/>
          </p:nvSpPr>
          <p:spPr>
            <a:xfrm>
              <a:off x="1054948" y="4778428"/>
              <a:ext cx="1723355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Fixed in 14-inch screen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:</a:t>
              </a:r>
              <a:r>
                <a:rPr lang="ko-KR" altLang="en-US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 </a:t>
              </a: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only few information can be viewed 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5BDED72D-CE0D-4714-BFC1-260C7E829583}"/>
                </a:ext>
              </a:extLst>
            </p:cNvPr>
            <p:cNvGrpSpPr/>
            <p:nvPr/>
          </p:nvGrpSpPr>
          <p:grpSpPr>
            <a:xfrm>
              <a:off x="877425" y="4161164"/>
              <a:ext cx="2058640" cy="392274"/>
              <a:chOff x="3942325" y="3070225"/>
              <a:chExt cx="2058640" cy="358672"/>
            </a:xfrm>
          </p:grpSpPr>
          <p:sp>
            <p:nvSpPr>
              <p:cNvPr id="18" name="Text Box 67">
                <a:extLst>
                  <a:ext uri="{FF2B5EF4-FFF2-40B4-BE49-F238E27FC236}">
                    <a16:creationId xmlns:a16="http://schemas.microsoft.com/office/drawing/2014/main" id="{ADDD1844-FE70-45B2-8E0F-7BAB31E3A5C0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19" name="Text Box 67">
                <a:extLst>
                  <a:ext uri="{FF2B5EF4-FFF2-40B4-BE49-F238E27FC236}">
                    <a16:creationId xmlns:a16="http://schemas.microsoft.com/office/drawing/2014/main" id="{F7ABCEE5-AF7C-4B0B-8ACB-22B491CC6FAF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0" name="직사각형 19">
                <a:extLst>
                  <a:ext uri="{FF2B5EF4-FFF2-40B4-BE49-F238E27FC236}">
                    <a16:creationId xmlns:a16="http://schemas.microsoft.com/office/drawing/2014/main" id="{1438AFA3-73B7-4AF7-AF9C-CE5651D9F1FC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en-US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Small screen size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pic>
          <p:nvPicPr>
            <p:cNvPr id="17" name="그림 16">
              <a:extLst>
                <a:ext uri="{FF2B5EF4-FFF2-40B4-BE49-F238E27FC236}">
                  <a16:creationId xmlns:a16="http://schemas.microsoft.com/office/drawing/2014/main" id="{D0A96BC9-D0E1-4E7A-8343-764795E21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53619" y="4689412"/>
              <a:ext cx="653022" cy="653022"/>
            </a:xfrm>
            <a:prstGeom prst="rect">
              <a:avLst/>
            </a:prstGeom>
          </p:spPr>
        </p:pic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978CA08-7A61-40D4-B022-02EE5682F464}"/>
              </a:ext>
            </a:extLst>
          </p:cNvPr>
          <p:cNvGrpSpPr/>
          <p:nvPr/>
        </p:nvGrpSpPr>
        <p:grpSpPr>
          <a:xfrm>
            <a:off x="4018548" y="3960316"/>
            <a:ext cx="2758326" cy="1291708"/>
            <a:chOff x="3865161" y="4181094"/>
            <a:chExt cx="2758326" cy="129170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9FB562-14D5-47A6-BBCA-F1DE4DEECD68}"/>
                </a:ext>
              </a:extLst>
            </p:cNvPr>
            <p:cNvSpPr txBox="1"/>
            <p:nvPr/>
          </p:nvSpPr>
          <p:spPr>
            <a:xfrm>
              <a:off x="3911904" y="437287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6B30CF8E-E5C7-4244-A176-E03F6E9B340B}"/>
                </a:ext>
              </a:extLst>
            </p:cNvPr>
            <p:cNvGrpSpPr/>
            <p:nvPr/>
          </p:nvGrpSpPr>
          <p:grpSpPr>
            <a:xfrm>
              <a:off x="3865161" y="4181094"/>
              <a:ext cx="2758326" cy="1111828"/>
              <a:chOff x="3865161" y="4181094"/>
              <a:chExt cx="2758326" cy="1111828"/>
            </a:xfrm>
          </p:grpSpPr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3442FEC2-926C-440D-BF12-EEF9CBD31757}"/>
                  </a:ext>
                </a:extLst>
              </p:cNvPr>
              <p:cNvGrpSpPr/>
              <p:nvPr/>
            </p:nvGrpSpPr>
            <p:grpSpPr>
              <a:xfrm>
                <a:off x="3865161" y="4181094"/>
                <a:ext cx="2758326" cy="392274"/>
                <a:chOff x="3942797" y="3070225"/>
                <a:chExt cx="2758326" cy="358672"/>
              </a:xfrm>
            </p:grpSpPr>
            <p:sp>
              <p:nvSpPr>
                <p:cNvPr id="27" name="Text Box 67">
                  <a:extLst>
                    <a:ext uri="{FF2B5EF4-FFF2-40B4-BE49-F238E27FC236}">
                      <a16:creationId xmlns:a16="http://schemas.microsoft.com/office/drawing/2014/main" id="{B40A02E9-2E46-4508-A768-EE352F866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3965615" y="3070225"/>
                  <a:ext cx="2735508" cy="35867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sx="102000" sy="102000" algn="ctr" rotWithShape="0">
                    <a:schemeClr val="bg1">
                      <a:lumMod val="65000"/>
                      <a:alpha val="40000"/>
                    </a:schemeClr>
                  </a:outerShdw>
                </a:effectLst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20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8" name="Text Box 67">
                  <a:extLst>
                    <a:ext uri="{FF2B5EF4-FFF2-40B4-BE49-F238E27FC236}">
                      <a16:creationId xmlns:a16="http://schemas.microsoft.com/office/drawing/2014/main" id="{C15EF600-BE68-49A9-A264-F94289A40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4010555" y="3095472"/>
                  <a:ext cx="2613310" cy="30817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194F9D">
                    <a:alpha val="7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20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588E0998-F010-470C-ACD2-EBAC7B573AC9}"/>
                    </a:ext>
                  </a:extLst>
                </p:cNvPr>
                <p:cNvSpPr/>
                <p:nvPr/>
              </p:nvSpPr>
              <p:spPr>
                <a:xfrm>
                  <a:off x="3942797" y="3124580"/>
                  <a:ext cx="2711582" cy="253272"/>
                </a:xfrm>
                <a:prstGeom prst="rect">
                  <a:avLst/>
                </a:prstGeom>
              </p:spPr>
              <p:txBody>
                <a:bodyPr wrap="square" anchor="ctr" anchorCtr="0">
                  <a:spAutoFit/>
                </a:bodyPr>
                <a:lstStyle/>
                <a:p>
                  <a:pPr algn="ctr" latinLnBrk="0">
                    <a:defRPr/>
                  </a:pPr>
                  <a:r>
                    <a:rPr lang="en-US" altLang="ko-KR" sz="12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Multi-task not supported </a:t>
                  </a:r>
                  <a:endParaRPr lang="ko-KR" altLang="en-US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endParaRPr>
                </a:p>
              </p:txBody>
            </p:sp>
          </p:grpSp>
          <p:sp>
            <p:nvSpPr>
              <p:cNvPr id="25" name="TextBox 374">
                <a:extLst>
                  <a:ext uri="{FF2B5EF4-FFF2-40B4-BE49-F238E27FC236}">
                    <a16:creationId xmlns:a16="http://schemas.microsoft.com/office/drawing/2014/main" id="{38D658AD-4588-487D-841B-3F60D5CD0288}"/>
                  </a:ext>
                </a:extLst>
              </p:cNvPr>
              <p:cNvSpPr txBox="1"/>
              <p:nvPr/>
            </p:nvSpPr>
            <p:spPr>
              <a:xfrm>
                <a:off x="4040665" y="4778428"/>
                <a:ext cx="1999801" cy="484748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b">
                <a:spAutoFit/>
              </a:bodyPr>
              <a:lstStyle>
                <a:defPPr>
                  <a:defRPr lang="ko-KR"/>
                </a:defPPr>
                <a:lvl1pPr lvl="0">
                  <a:defRPr sz="3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YDIYGo540" panose="02030504000101010101" pitchFamily="18" charset="-127"/>
                    <a:ea typeface="YDIYGo540" panose="02030504000101010101" pitchFamily="18" charset="-127"/>
                  </a:defRPr>
                </a:lvl1pPr>
              </a:lstStyle>
              <a:p>
                <a:pPr defTabSz="1019188">
                  <a:defRPr/>
                </a:pPr>
                <a:r>
                  <a:rPr lang="en-US" altLang="ko-KR" sz="1050" kern="0" dirty="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Cannot open multi </a:t>
                </a:r>
              </a:p>
              <a:p>
                <a:pPr defTabSz="1019188">
                  <a:defRPr/>
                </a:pPr>
                <a:r>
                  <a:rPr lang="en-US" altLang="ko-KR" sz="1050" kern="0" dirty="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windows </a:t>
                </a:r>
              </a:p>
              <a:p>
                <a:pPr defTabSz="1019188">
                  <a:defRPr/>
                </a:pPr>
                <a:r>
                  <a:rPr lang="en-US" altLang="ko-KR" sz="1050" kern="0" dirty="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: not suitable for multi-tasks</a:t>
                </a:r>
                <a:endParaRPr lang="ko-KR" altLang="en-US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pic>
            <p:nvPicPr>
              <p:cNvPr id="26" name="그래픽 25">
                <a:extLst>
                  <a:ext uri="{FF2B5EF4-FFF2-40B4-BE49-F238E27FC236}">
                    <a16:creationId xmlns:a16="http://schemas.microsoft.com/office/drawing/2014/main" id="{71484485-7F86-4157-BA7A-B7FFF56043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xmlns="" r:embed="rId5"/>
                  </a:ext>
                </a:extLst>
              </a:blip>
              <a:stretch>
                <a:fillRect/>
              </a:stretch>
            </p:blipFill>
            <p:spPr>
              <a:xfrm>
                <a:off x="5967047" y="4738924"/>
                <a:ext cx="553998" cy="553998"/>
              </a:xfrm>
              <a:prstGeom prst="rect">
                <a:avLst/>
              </a:prstGeom>
            </p:spPr>
          </p:pic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AA920EC-706A-4755-94A2-B16338F7E4A5}"/>
              </a:ext>
            </a:extLst>
          </p:cNvPr>
          <p:cNvGrpSpPr/>
          <p:nvPr/>
        </p:nvGrpSpPr>
        <p:grpSpPr>
          <a:xfrm>
            <a:off x="7180035" y="3960316"/>
            <a:ext cx="2758798" cy="1291708"/>
            <a:chOff x="6858660" y="4176942"/>
            <a:chExt cx="2758798" cy="129170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F1E702-0FF6-40A1-987A-99AEBA290FA1}"/>
                </a:ext>
              </a:extLst>
            </p:cNvPr>
            <p:cNvSpPr txBox="1"/>
            <p:nvPr/>
          </p:nvSpPr>
          <p:spPr>
            <a:xfrm>
              <a:off x="6905875" y="4368724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F15B6FCB-6C48-413B-BFB5-593AE0670ED2}"/>
                </a:ext>
              </a:extLst>
            </p:cNvPr>
            <p:cNvGrpSpPr/>
            <p:nvPr/>
          </p:nvGrpSpPr>
          <p:grpSpPr>
            <a:xfrm>
              <a:off x="6858660" y="4176942"/>
              <a:ext cx="2058640" cy="392274"/>
              <a:chOff x="3942325" y="3070225"/>
              <a:chExt cx="2058640" cy="358672"/>
            </a:xfrm>
          </p:grpSpPr>
          <p:sp>
            <p:nvSpPr>
              <p:cNvPr id="35" name="Text Box 67">
                <a:extLst>
                  <a:ext uri="{FF2B5EF4-FFF2-40B4-BE49-F238E27FC236}">
                    <a16:creationId xmlns:a16="http://schemas.microsoft.com/office/drawing/2014/main" id="{12182064-F2EB-47BD-BDA9-7531DE4594FC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6" name="Text Box 67">
                <a:extLst>
                  <a:ext uri="{FF2B5EF4-FFF2-40B4-BE49-F238E27FC236}">
                    <a16:creationId xmlns:a16="http://schemas.microsoft.com/office/drawing/2014/main" id="{30E9D59E-6646-40E4-AAFC-99F1B84E5CD9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7" name="직사각형 36">
                <a:extLst>
                  <a:ext uri="{FF2B5EF4-FFF2-40B4-BE49-F238E27FC236}">
                    <a16:creationId xmlns:a16="http://schemas.microsoft.com/office/drawing/2014/main" id="{27933D38-F6DA-48C3-930C-023C1C6F8BD2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en-US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Hard to install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33" name="TextBox 374">
              <a:extLst>
                <a:ext uri="{FF2B5EF4-FFF2-40B4-BE49-F238E27FC236}">
                  <a16:creationId xmlns:a16="http://schemas.microsoft.com/office/drawing/2014/main" id="{039C739B-FC36-4535-918F-75E0B5F20050}"/>
                </a:ext>
              </a:extLst>
            </p:cNvPr>
            <p:cNvSpPr txBox="1"/>
            <p:nvPr/>
          </p:nvSpPr>
          <p:spPr>
            <a:xfrm>
              <a:off x="7035056" y="4753444"/>
              <a:ext cx="1723355" cy="323165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Active-X needed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:</a:t>
              </a:r>
              <a:r>
                <a:rPr lang="ko-KR" altLang="en-US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 </a:t>
              </a: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to install in PC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34" name="그림 33">
              <a:extLst>
                <a:ext uri="{FF2B5EF4-FFF2-40B4-BE49-F238E27FC236}">
                  <a16:creationId xmlns:a16="http://schemas.microsoft.com/office/drawing/2014/main" id="{FF08BF96-5614-457D-9551-85D18C6D04F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8637" y="4694733"/>
              <a:ext cx="642381" cy="642381"/>
            </a:xfrm>
            <a:prstGeom prst="rect">
              <a:avLst/>
            </a:prstGeom>
          </p:spPr>
        </p:pic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B9ECF39B-39CD-4F99-B5AD-C04AE716DD43}"/>
              </a:ext>
            </a:extLst>
          </p:cNvPr>
          <p:cNvGrpSpPr/>
          <p:nvPr/>
        </p:nvGrpSpPr>
        <p:grpSpPr>
          <a:xfrm>
            <a:off x="856352" y="5490372"/>
            <a:ext cx="2758798" cy="1291708"/>
            <a:chOff x="877425" y="5679530"/>
            <a:chExt cx="2758798" cy="1291708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EDC878B-973C-4A85-AB4C-DCF22D17CE5B}"/>
                </a:ext>
              </a:extLst>
            </p:cNvPr>
            <p:cNvSpPr txBox="1"/>
            <p:nvPr/>
          </p:nvSpPr>
          <p:spPr>
            <a:xfrm>
              <a:off x="924640" y="5871312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48C6288E-FF0D-4959-8464-63504B6B651B}"/>
                </a:ext>
              </a:extLst>
            </p:cNvPr>
            <p:cNvGrpSpPr/>
            <p:nvPr/>
          </p:nvGrpSpPr>
          <p:grpSpPr>
            <a:xfrm>
              <a:off x="877425" y="5679530"/>
              <a:ext cx="2058640" cy="392274"/>
              <a:chOff x="3942325" y="3070225"/>
              <a:chExt cx="2058640" cy="358672"/>
            </a:xfrm>
          </p:grpSpPr>
          <p:sp>
            <p:nvSpPr>
              <p:cNvPr id="43" name="Text Box 67">
                <a:extLst>
                  <a:ext uri="{FF2B5EF4-FFF2-40B4-BE49-F238E27FC236}">
                    <a16:creationId xmlns:a16="http://schemas.microsoft.com/office/drawing/2014/main" id="{FF5E6645-C679-4DE7-88C2-787126C6948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4" name="Text Box 67">
                <a:extLst>
                  <a:ext uri="{FF2B5EF4-FFF2-40B4-BE49-F238E27FC236}">
                    <a16:creationId xmlns:a16="http://schemas.microsoft.com/office/drawing/2014/main" id="{7D450D5B-6C2E-4927-91F2-AE6006C299A4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5" name="직사각형 44">
                <a:extLst>
                  <a:ext uri="{FF2B5EF4-FFF2-40B4-BE49-F238E27FC236}">
                    <a16:creationId xmlns:a16="http://schemas.microsoft.com/office/drawing/2014/main" id="{55155494-2709-42B5-B18D-80F3B3A58900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en-US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Low performance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41" name="TextBox 374">
              <a:extLst>
                <a:ext uri="{FF2B5EF4-FFF2-40B4-BE49-F238E27FC236}">
                  <a16:creationId xmlns:a16="http://schemas.microsoft.com/office/drawing/2014/main" id="{FE62817C-CC73-4EBC-A58C-6E6C0DB4382B}"/>
                </a:ext>
              </a:extLst>
            </p:cNvPr>
            <p:cNvSpPr txBox="1"/>
            <p:nvPr/>
          </p:nvSpPr>
          <p:spPr>
            <a:xfrm>
              <a:off x="1033456" y="6317552"/>
              <a:ext cx="2058640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Slows down </a:t>
              </a:r>
            </a:p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when look up a large </a:t>
              </a:r>
            </a:p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amount of information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42" name="그림 41">
              <a:extLst>
                <a:ext uri="{FF2B5EF4-FFF2-40B4-BE49-F238E27FC236}">
                  <a16:creationId xmlns:a16="http://schemas.microsoft.com/office/drawing/2014/main" id="{9CE78622-FC0D-4EAE-814E-54711ADDAE5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68591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C3091FA9-F89D-4AA1-9D48-A3A6180B2E42}"/>
              </a:ext>
            </a:extLst>
          </p:cNvPr>
          <p:cNvGrpSpPr/>
          <p:nvPr/>
        </p:nvGrpSpPr>
        <p:grpSpPr>
          <a:xfrm>
            <a:off x="4018312" y="5490372"/>
            <a:ext cx="2758798" cy="1291708"/>
            <a:chOff x="3856980" y="5703543"/>
            <a:chExt cx="2758798" cy="1291708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064EDAE-7D26-4521-880C-70974C548906}"/>
                </a:ext>
              </a:extLst>
            </p:cNvPr>
            <p:cNvSpPr txBox="1"/>
            <p:nvPr/>
          </p:nvSpPr>
          <p:spPr>
            <a:xfrm>
              <a:off x="3904195" y="5895325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122F85AE-1CFA-4ABF-93E1-171978604783}"/>
                </a:ext>
              </a:extLst>
            </p:cNvPr>
            <p:cNvGrpSpPr/>
            <p:nvPr/>
          </p:nvGrpSpPr>
          <p:grpSpPr>
            <a:xfrm>
              <a:off x="3856980" y="5703543"/>
              <a:ext cx="2058640" cy="392274"/>
              <a:chOff x="3942325" y="3070225"/>
              <a:chExt cx="2058640" cy="358672"/>
            </a:xfrm>
          </p:grpSpPr>
          <p:sp>
            <p:nvSpPr>
              <p:cNvPr id="52" name="Text Box 67">
                <a:extLst>
                  <a:ext uri="{FF2B5EF4-FFF2-40B4-BE49-F238E27FC236}">
                    <a16:creationId xmlns:a16="http://schemas.microsoft.com/office/drawing/2014/main" id="{D6FA45D8-7146-45E3-B5D0-5F0264339A4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3" name="Text Box 67">
                <a:extLst>
                  <a:ext uri="{FF2B5EF4-FFF2-40B4-BE49-F238E27FC236}">
                    <a16:creationId xmlns:a16="http://schemas.microsoft.com/office/drawing/2014/main" id="{F63ACC68-5CFB-4388-8D6A-CBC8E257A157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B00753EE-3B2F-42F5-8EF3-70F92080113D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en-US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Enquiry limitation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49" name="TextBox 374">
              <a:extLst>
                <a:ext uri="{FF2B5EF4-FFF2-40B4-BE49-F238E27FC236}">
                  <a16:creationId xmlns:a16="http://schemas.microsoft.com/office/drawing/2014/main" id="{BD8E5A1E-1055-40EE-9391-45C092D03CD9}"/>
                </a:ext>
              </a:extLst>
            </p:cNvPr>
            <p:cNvSpPr txBox="1"/>
            <p:nvPr/>
          </p:nvSpPr>
          <p:spPr>
            <a:xfrm>
              <a:off x="4054072" y="6317552"/>
              <a:ext cx="1723355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Only available during operating hours in weekdays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50" name="그림 49">
              <a:extLst>
                <a:ext uri="{FF2B5EF4-FFF2-40B4-BE49-F238E27FC236}">
                  <a16:creationId xmlns:a16="http://schemas.microsoft.com/office/drawing/2014/main" id="{A0BB8B32-05AA-4DD9-9C35-F9047B13F74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3821" y="6147053"/>
              <a:ext cx="398481" cy="398481"/>
            </a:xfrm>
            <a:prstGeom prst="rect">
              <a:avLst/>
            </a:prstGeom>
          </p:spPr>
        </p:pic>
        <p:pic>
          <p:nvPicPr>
            <p:cNvPr id="51" name="그림 50">
              <a:extLst>
                <a:ext uri="{FF2B5EF4-FFF2-40B4-BE49-F238E27FC236}">
                  <a16:creationId xmlns:a16="http://schemas.microsoft.com/office/drawing/2014/main" id="{36B9DC49-420B-47F1-A0F8-BFD774C541E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67047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1F4018A5-F9BD-4296-A69C-9BF119172143}"/>
              </a:ext>
            </a:extLst>
          </p:cNvPr>
          <p:cNvGrpSpPr/>
          <p:nvPr/>
        </p:nvGrpSpPr>
        <p:grpSpPr>
          <a:xfrm>
            <a:off x="7180035" y="5490372"/>
            <a:ext cx="2758798" cy="1291708"/>
            <a:chOff x="6858279" y="5712441"/>
            <a:chExt cx="2758798" cy="129170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5A6FC43-1F89-422D-AF12-854C21397BDF}"/>
                </a:ext>
              </a:extLst>
            </p:cNvPr>
            <p:cNvSpPr txBox="1"/>
            <p:nvPr/>
          </p:nvSpPr>
          <p:spPr>
            <a:xfrm>
              <a:off x="6905494" y="5904223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119F5060-1FAA-40DD-AB19-79E2035C65BC}"/>
                </a:ext>
              </a:extLst>
            </p:cNvPr>
            <p:cNvGrpSpPr/>
            <p:nvPr/>
          </p:nvGrpSpPr>
          <p:grpSpPr>
            <a:xfrm>
              <a:off x="6858279" y="5712441"/>
              <a:ext cx="2058640" cy="392274"/>
              <a:chOff x="3942325" y="3070225"/>
              <a:chExt cx="2058640" cy="358672"/>
            </a:xfrm>
          </p:grpSpPr>
          <p:sp>
            <p:nvSpPr>
              <p:cNvPr id="61" name="Text Box 67">
                <a:extLst>
                  <a:ext uri="{FF2B5EF4-FFF2-40B4-BE49-F238E27FC236}">
                    <a16:creationId xmlns:a16="http://schemas.microsoft.com/office/drawing/2014/main" id="{4296764C-12B1-4675-AC99-DF740F06F7AB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2" name="Text Box 67">
                <a:extLst>
                  <a:ext uri="{FF2B5EF4-FFF2-40B4-BE49-F238E27FC236}">
                    <a16:creationId xmlns:a16="http://schemas.microsoft.com/office/drawing/2014/main" id="{E7ACEE77-2797-40F3-A98C-BA5D69C8A172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ACCF776E-2F8D-4660-B404-0975293E999A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en-US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Latest ICT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58" name="TextBox 374">
              <a:extLst>
                <a:ext uri="{FF2B5EF4-FFF2-40B4-BE49-F238E27FC236}">
                  <a16:creationId xmlns:a16="http://schemas.microsoft.com/office/drawing/2014/main" id="{7CD09392-16F9-4287-9A1F-512216DE0059}"/>
                </a:ext>
              </a:extLst>
            </p:cNvPr>
            <p:cNvSpPr txBox="1"/>
            <p:nvPr/>
          </p:nvSpPr>
          <p:spPr>
            <a:xfrm>
              <a:off x="7035056" y="6317552"/>
              <a:ext cx="2071025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Unable to apply latest ICT such as</a:t>
              </a:r>
            </a:p>
            <a:p>
              <a:pPr defTabSz="1019188">
                <a:defRPr/>
              </a:pP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Big Data and AI</a:t>
              </a:r>
            </a:p>
          </p:txBody>
        </p:sp>
        <p:pic>
          <p:nvPicPr>
            <p:cNvPr id="59" name="그림 58">
              <a:extLst>
                <a:ext uri="{FF2B5EF4-FFF2-40B4-BE49-F238E27FC236}">
                  <a16:creationId xmlns:a16="http://schemas.microsoft.com/office/drawing/2014/main" id="{4790C1F3-A2A8-4462-98CB-9C7CA17098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6270" y="6481316"/>
              <a:ext cx="385480" cy="385480"/>
            </a:xfrm>
            <a:prstGeom prst="rect">
              <a:avLst/>
            </a:prstGeom>
          </p:spPr>
        </p:pic>
        <p:pic>
          <p:nvPicPr>
            <p:cNvPr id="60" name="그림 59">
              <a:extLst>
                <a:ext uri="{FF2B5EF4-FFF2-40B4-BE49-F238E27FC236}">
                  <a16:creationId xmlns:a16="http://schemas.microsoft.com/office/drawing/2014/main" id="{A0EE5FB1-710F-4641-979E-8FA7B13B9F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65664" y="6322302"/>
              <a:ext cx="446463" cy="446463"/>
            </a:xfrm>
            <a:prstGeom prst="rect">
              <a:avLst/>
            </a:prstGeom>
          </p:spPr>
        </p:pic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C9AE6367-31DB-4491-8564-AD35B503C430}"/>
              </a:ext>
            </a:extLst>
          </p:cNvPr>
          <p:cNvGrpSpPr/>
          <p:nvPr/>
        </p:nvGrpSpPr>
        <p:grpSpPr>
          <a:xfrm>
            <a:off x="1391872" y="2926060"/>
            <a:ext cx="7320117" cy="429758"/>
            <a:chOff x="1391872" y="2926060"/>
            <a:chExt cx="7320117" cy="429758"/>
          </a:xfrm>
        </p:grpSpPr>
        <p:sp>
          <p:nvSpPr>
            <p:cNvPr id="65" name="모서리가 둥근 직사각형 143">
              <a:extLst>
                <a:ext uri="{FF2B5EF4-FFF2-40B4-BE49-F238E27FC236}">
                  <a16:creationId xmlns:a16="http://schemas.microsoft.com/office/drawing/2014/main" id="{B84E05D9-68FD-4600-8440-156FF5CC58AB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6" name="모서리가 둥근 직사각형 145">
              <a:extLst>
                <a:ext uri="{FF2B5EF4-FFF2-40B4-BE49-F238E27FC236}">
                  <a16:creationId xmlns:a16="http://schemas.microsoft.com/office/drawing/2014/main" id="{115C85C4-06BA-43D7-8496-C55AF3C35DCB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D55B0E63-0423-426D-8079-0CAB168048B2}"/>
                </a:ext>
              </a:extLst>
            </p:cNvPr>
            <p:cNvSpPr/>
            <p:nvPr/>
          </p:nvSpPr>
          <p:spPr>
            <a:xfrm>
              <a:off x="1391872" y="3044687"/>
              <a:ext cx="7129453" cy="223138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ko-KR" sz="14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Technology obsolescence, difficulties in improving the services of dBrain</a:t>
              </a:r>
              <a:endParaRPr lang="ko-KR" altLang="en-US" sz="14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68" name="순서도: 지연 67">
              <a:extLst>
                <a:ext uri="{FF2B5EF4-FFF2-40B4-BE49-F238E27FC236}">
                  <a16:creationId xmlns:a16="http://schemas.microsoft.com/office/drawing/2014/main" id="{7C4C3D92-1C0E-4063-9989-B57C5F8379EE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69" name="Freeform 33">
            <a:extLst>
              <a:ext uri="{FF2B5EF4-FFF2-40B4-BE49-F238E27FC236}">
                <a16:creationId xmlns:a16="http://schemas.microsoft.com/office/drawing/2014/main" id="{084FA54F-6B97-44B1-925C-BFB6773B0ADC}"/>
              </a:ext>
            </a:extLst>
          </p:cNvPr>
          <p:cNvSpPr>
            <a:spLocks noEditPoints="1"/>
          </p:cNvSpPr>
          <p:nvPr/>
        </p:nvSpPr>
        <p:spPr bwMode="auto">
          <a:xfrm>
            <a:off x="987147" y="351218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6FA4E95-81BE-4003-BEFF-A0453006ABDE}"/>
              </a:ext>
            </a:extLst>
          </p:cNvPr>
          <p:cNvSpPr txBox="1"/>
          <p:nvPr/>
        </p:nvSpPr>
        <p:spPr>
          <a:xfrm flipH="1">
            <a:off x="1702419" y="2194325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14 years passed 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since operation</a:t>
            </a:r>
            <a:r>
              <a:rPr lang="ko-KR" altLang="en-US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 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of </a:t>
            </a:r>
            <a:r>
              <a:rPr lang="en-US" altLang="ko-KR" sz="1800" b="1" spc="0" dirty="0" err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dBrain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12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36677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Timetable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1" name="모서리가 둥근 직사각형 141">
            <a:extLst>
              <a:ext uri="{FF2B5EF4-FFF2-40B4-BE49-F238E27FC236}">
                <a16:creationId xmlns:a16="http://schemas.microsoft.com/office/drawing/2014/main" id="{A6B87CB0-95B4-4C17-AC7C-BC41CCCF1AF1}"/>
              </a:ext>
            </a:extLst>
          </p:cNvPr>
          <p:cNvSpPr/>
          <p:nvPr/>
        </p:nvSpPr>
        <p:spPr>
          <a:xfrm>
            <a:off x="8210327" y="2765287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3" name="순서도: 지연 72">
            <a:extLst>
              <a:ext uri="{FF2B5EF4-FFF2-40B4-BE49-F238E27FC236}">
                <a16:creationId xmlns:a16="http://schemas.microsoft.com/office/drawing/2014/main" id="{EF1DB46E-4384-4604-9C7A-D04972DA5C13}"/>
              </a:ext>
            </a:extLst>
          </p:cNvPr>
          <p:cNvSpPr/>
          <p:nvPr/>
        </p:nvSpPr>
        <p:spPr>
          <a:xfrm rot="5400000" flipH="1">
            <a:off x="8571924" y="2718190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모서리가 둥근 직사각형 324">
            <a:extLst>
              <a:ext uri="{FF2B5EF4-FFF2-40B4-BE49-F238E27FC236}">
                <a16:creationId xmlns:a16="http://schemas.microsoft.com/office/drawing/2014/main" id="{905BA4E0-8EDC-4B40-9AE9-B00DD2BA2B48}"/>
              </a:ext>
            </a:extLst>
          </p:cNvPr>
          <p:cNvSpPr/>
          <p:nvPr/>
        </p:nvSpPr>
        <p:spPr>
          <a:xfrm>
            <a:off x="276163" y="2850438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DEBEA23-D637-4E7F-871F-9A0612885F20}"/>
              </a:ext>
            </a:extLst>
          </p:cNvPr>
          <p:cNvGrpSpPr/>
          <p:nvPr/>
        </p:nvGrpSpPr>
        <p:grpSpPr>
          <a:xfrm>
            <a:off x="1393613" y="2765286"/>
            <a:ext cx="7318376" cy="429758"/>
            <a:chOff x="1393613" y="2926060"/>
            <a:chExt cx="7318376" cy="429758"/>
          </a:xfrm>
        </p:grpSpPr>
        <p:sp>
          <p:nvSpPr>
            <p:cNvPr id="76" name="모서리가 둥근 직사각형 143">
              <a:extLst>
                <a:ext uri="{FF2B5EF4-FFF2-40B4-BE49-F238E27FC236}">
                  <a16:creationId xmlns:a16="http://schemas.microsoft.com/office/drawing/2014/main" id="{7B65751A-0143-48D4-B739-D1D63FFA302F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145">
              <a:extLst>
                <a:ext uri="{FF2B5EF4-FFF2-40B4-BE49-F238E27FC236}">
                  <a16:creationId xmlns:a16="http://schemas.microsoft.com/office/drawing/2014/main" id="{7F56FEFE-22B4-41AF-B587-3313DFD9F062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55B95EBF-83A1-4317-A904-C90653A5D9D7}"/>
                </a:ext>
              </a:extLst>
            </p:cNvPr>
            <p:cNvSpPr/>
            <p:nvPr/>
          </p:nvSpPr>
          <p:spPr>
            <a:xfrm>
              <a:off x="2051732" y="3033146"/>
              <a:ext cx="5787425" cy="246221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Grand Open of the next generation dBrain in Jan. 2022 </a:t>
              </a:r>
            </a:p>
          </p:txBody>
        </p:sp>
        <p:sp>
          <p:nvSpPr>
            <p:cNvPr id="79" name="순서도: 지연 78">
              <a:extLst>
                <a:ext uri="{FF2B5EF4-FFF2-40B4-BE49-F238E27FC236}">
                  <a16:creationId xmlns:a16="http://schemas.microsoft.com/office/drawing/2014/main" id="{75980523-0626-4CB3-9F0A-AAD11D738DB9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0BCCD537-DE0C-4584-8FD0-33EFCECEACDE}"/>
              </a:ext>
            </a:extLst>
          </p:cNvPr>
          <p:cNvSpPr txBox="1"/>
          <p:nvPr/>
        </p:nvSpPr>
        <p:spPr>
          <a:xfrm>
            <a:off x="617560" y="6888619"/>
            <a:ext cx="311301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*Information System Master Plan</a:t>
            </a:r>
            <a:endParaRPr lang="ko-KR" altLang="en-US" sz="800" dirty="0"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5F8C7B3A-CC37-43D9-A7AB-73B0B05C3148}"/>
              </a:ext>
            </a:extLst>
          </p:cNvPr>
          <p:cNvGrpSpPr/>
          <p:nvPr/>
        </p:nvGrpSpPr>
        <p:grpSpPr>
          <a:xfrm>
            <a:off x="7974374" y="3470936"/>
            <a:ext cx="1276598" cy="666581"/>
            <a:chOff x="8845658" y="3516434"/>
            <a:chExt cx="1492689" cy="779414"/>
          </a:xfrm>
        </p:grpSpPr>
        <p:sp>
          <p:nvSpPr>
            <p:cNvPr id="82" name="사각형: 둥근 모서리 17">
              <a:extLst>
                <a:ext uri="{FF2B5EF4-FFF2-40B4-BE49-F238E27FC236}">
                  <a16:creationId xmlns:a16="http://schemas.microsoft.com/office/drawing/2014/main" id="{3D5E659E-440C-4FDE-B95C-55A5D2ECE0CC}"/>
                </a:ext>
              </a:extLst>
            </p:cNvPr>
            <p:cNvSpPr/>
            <p:nvPr/>
          </p:nvSpPr>
          <p:spPr>
            <a:xfrm>
              <a:off x="8845658" y="3528712"/>
              <a:ext cx="1492689" cy="767136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D7213F6-16B8-4D9D-8916-0F354EC46566}"/>
                </a:ext>
              </a:extLst>
            </p:cNvPr>
            <p:cNvSpPr txBox="1"/>
            <p:nvPr/>
          </p:nvSpPr>
          <p:spPr>
            <a:xfrm>
              <a:off x="8916097" y="3516434"/>
              <a:ext cx="1351811" cy="7192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9737" fontAlgn="base">
                <a:lnSpc>
                  <a:spcPct val="150000"/>
                </a:lnSpc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en-US" altLang="ko-KR" sz="1200" b="1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Grand open</a:t>
              </a:r>
              <a:r>
                <a:rPr lang="ko-KR" altLang="en-US" sz="1200" b="1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</a:t>
              </a:r>
              <a:r>
                <a:rPr lang="en-US" altLang="ko-KR" sz="1200" b="1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in Jan. 2022</a:t>
              </a:r>
            </a:p>
          </p:txBody>
        </p:sp>
      </p:grpSp>
      <p:sp>
        <p:nvSpPr>
          <p:cNvPr id="84" name="Freeform 33">
            <a:extLst>
              <a:ext uri="{FF2B5EF4-FFF2-40B4-BE49-F238E27FC236}">
                <a16:creationId xmlns:a16="http://schemas.microsoft.com/office/drawing/2014/main" id="{01C8CB44-9EE9-44D4-B553-47DBE147A982}"/>
              </a:ext>
            </a:extLst>
          </p:cNvPr>
          <p:cNvSpPr>
            <a:spLocks noEditPoints="1"/>
          </p:cNvSpPr>
          <p:nvPr/>
        </p:nvSpPr>
        <p:spPr bwMode="auto">
          <a:xfrm>
            <a:off x="962060" y="3725609"/>
            <a:ext cx="167733" cy="167734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564029">
              <a:defRPr/>
            </a:pPr>
            <a:endParaRPr lang="ko-KR" altLang="en-US" sz="1539" spc="-34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015C0669-D4AA-41E6-A7A5-140AC2BAC9D6}"/>
              </a:ext>
            </a:extLst>
          </p:cNvPr>
          <p:cNvGrpSpPr/>
          <p:nvPr/>
        </p:nvGrpSpPr>
        <p:grpSpPr>
          <a:xfrm>
            <a:off x="1239779" y="3509474"/>
            <a:ext cx="1963836" cy="600001"/>
            <a:chOff x="5553439" y="1711924"/>
            <a:chExt cx="1836440" cy="695996"/>
          </a:xfrm>
        </p:grpSpPr>
        <p:sp>
          <p:nvSpPr>
            <p:cNvPr id="86" name="사각형: 둥근 모서리 21">
              <a:extLst>
                <a:ext uri="{FF2B5EF4-FFF2-40B4-BE49-F238E27FC236}">
                  <a16:creationId xmlns:a16="http://schemas.microsoft.com/office/drawing/2014/main" id="{24BC4913-0AC4-4942-A8EA-9AD1A4CC2E78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87" name="사각형: 둥근 모서리 22">
              <a:extLst>
                <a:ext uri="{FF2B5EF4-FFF2-40B4-BE49-F238E27FC236}">
                  <a16:creationId xmlns:a16="http://schemas.microsoft.com/office/drawing/2014/main" id="{75512562-2EC4-45B5-B6E6-81CF8A74D7BA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B8C26BD3-3BA4-469F-8394-D9F3EF056ED2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89" name="사각형: 둥근 모서리 24">
                <a:extLst>
                  <a:ext uri="{FF2B5EF4-FFF2-40B4-BE49-F238E27FC236}">
                    <a16:creationId xmlns:a16="http://schemas.microsoft.com/office/drawing/2014/main" id="{5E5B6B23-DEE3-40C7-A77D-B3E1221408C1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0" name="사각형: 둥근 모서리 25">
                <a:extLst>
                  <a:ext uri="{FF2B5EF4-FFF2-40B4-BE49-F238E27FC236}">
                    <a16:creationId xmlns:a16="http://schemas.microsoft.com/office/drawing/2014/main" id="{0B90DAB0-7F7C-4D51-B68E-3EA75420BE61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8725D826-9AD5-4D0A-852A-69FB0FCCB962}"/>
              </a:ext>
            </a:extLst>
          </p:cNvPr>
          <p:cNvGrpSpPr/>
          <p:nvPr/>
        </p:nvGrpSpPr>
        <p:grpSpPr>
          <a:xfrm>
            <a:off x="3588746" y="3527549"/>
            <a:ext cx="2172079" cy="600002"/>
            <a:chOff x="5553439" y="1711924"/>
            <a:chExt cx="1836440" cy="695996"/>
          </a:xfrm>
        </p:grpSpPr>
        <p:sp>
          <p:nvSpPr>
            <p:cNvPr id="92" name="사각형: 둥근 모서리 27">
              <a:extLst>
                <a:ext uri="{FF2B5EF4-FFF2-40B4-BE49-F238E27FC236}">
                  <a16:creationId xmlns:a16="http://schemas.microsoft.com/office/drawing/2014/main" id="{EA7D0462-8BCA-4473-9B3F-FE65F1F5DA3A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93" name="사각형: 둥근 모서리 28">
              <a:extLst>
                <a:ext uri="{FF2B5EF4-FFF2-40B4-BE49-F238E27FC236}">
                  <a16:creationId xmlns:a16="http://schemas.microsoft.com/office/drawing/2014/main" id="{26559895-9E92-47E8-AEFF-576D8032AC91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8A5F189-8822-4083-B0CF-4BF0A765D29A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96" name="사각형: 둥근 모서리 31">
                <a:extLst>
                  <a:ext uri="{FF2B5EF4-FFF2-40B4-BE49-F238E27FC236}">
                    <a16:creationId xmlns:a16="http://schemas.microsoft.com/office/drawing/2014/main" id="{26999E4E-7C7D-4E12-AFED-68980A7FD80E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7" name="사각형: 둥근 모서리 32">
                <a:extLst>
                  <a:ext uri="{FF2B5EF4-FFF2-40B4-BE49-F238E27FC236}">
                    <a16:creationId xmlns:a16="http://schemas.microsoft.com/office/drawing/2014/main" id="{B8DC3B3B-4F64-4627-B058-9BAB2CE3B82F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1FC7F48-AF11-4EB2-85CA-F89AFFC71173}"/>
                </a:ext>
              </a:extLst>
            </p:cNvPr>
            <p:cNvSpPr txBox="1"/>
            <p:nvPr/>
          </p:nvSpPr>
          <p:spPr>
            <a:xfrm>
              <a:off x="5601150" y="1786487"/>
              <a:ext cx="1722197" cy="49982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89737" fontAlgn="base"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</a:rPr>
                <a:t>Start of development and construction in Sep. 2019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5122CEB-F635-46E9-8ABB-577BCE7DB29C}"/>
              </a:ext>
            </a:extLst>
          </p:cNvPr>
          <p:cNvGrpSpPr/>
          <p:nvPr/>
        </p:nvGrpSpPr>
        <p:grpSpPr>
          <a:xfrm>
            <a:off x="6145956" y="3509476"/>
            <a:ext cx="1385329" cy="600002"/>
            <a:chOff x="5525035" y="1711924"/>
            <a:chExt cx="1886895" cy="695996"/>
          </a:xfrm>
        </p:grpSpPr>
        <p:sp>
          <p:nvSpPr>
            <p:cNvPr id="99" name="사각형: 둥근 모서리 34">
              <a:extLst>
                <a:ext uri="{FF2B5EF4-FFF2-40B4-BE49-F238E27FC236}">
                  <a16:creationId xmlns:a16="http://schemas.microsoft.com/office/drawing/2014/main" id="{3F78F4C3-EB71-4B12-9D1A-5871BEFA85A0}"/>
                </a:ext>
              </a:extLst>
            </p:cNvPr>
            <p:cNvSpPr/>
            <p:nvPr/>
          </p:nvSpPr>
          <p:spPr>
            <a:xfrm>
              <a:off x="5525035" y="1904460"/>
              <a:ext cx="1886895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100" name="사각형: 둥근 모서리 35">
              <a:extLst>
                <a:ext uri="{FF2B5EF4-FFF2-40B4-BE49-F238E27FC236}">
                  <a16:creationId xmlns:a16="http://schemas.microsoft.com/office/drawing/2014/main" id="{57504FD4-BA0B-44A2-9F59-C172DC95F766}"/>
                </a:ext>
              </a:extLst>
            </p:cNvPr>
            <p:cNvSpPr/>
            <p:nvPr/>
          </p:nvSpPr>
          <p:spPr>
            <a:xfrm>
              <a:off x="5525035" y="1711924"/>
              <a:ext cx="1886895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515E8E08-0244-4812-BF0D-1527C921410B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102" name="사각형: 둥근 모서리 37">
                <a:extLst>
                  <a:ext uri="{FF2B5EF4-FFF2-40B4-BE49-F238E27FC236}">
                    <a16:creationId xmlns:a16="http://schemas.microsoft.com/office/drawing/2014/main" id="{C8E6DB89-96C3-4BCD-8552-D81F00C19064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3" name="사각형: 둥근 모서리 38">
                <a:extLst>
                  <a:ext uri="{FF2B5EF4-FFF2-40B4-BE49-F238E27FC236}">
                    <a16:creationId xmlns:a16="http://schemas.microsoft.com/office/drawing/2014/main" id="{1EA37C3C-B49E-4F21-A0A1-1F26B1BF7BFB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</p:grpSp>
      <p:graphicFrame>
        <p:nvGraphicFramePr>
          <p:cNvPr id="104" name="표 103">
            <a:extLst>
              <a:ext uri="{FF2B5EF4-FFF2-40B4-BE49-F238E27FC236}">
                <a16:creationId xmlns:a16="http://schemas.microsoft.com/office/drawing/2014/main" id="{EEFBEE84-3B52-439D-8110-1A5E27F87B5D}"/>
              </a:ext>
            </a:extLst>
          </p:cNvPr>
          <p:cNvGraphicFramePr>
            <a:graphicFrameLocks noGrp="1"/>
          </p:cNvGraphicFramePr>
          <p:nvPr/>
        </p:nvGraphicFramePr>
        <p:xfrm>
          <a:off x="511162" y="4231938"/>
          <a:ext cx="9708835" cy="2493738"/>
        </p:xfrm>
        <a:graphic>
          <a:graphicData uri="http://schemas.openxmlformats.org/drawingml/2006/table">
            <a:tbl>
              <a:tblPr/>
              <a:tblGrid>
                <a:gridCol w="3645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43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1233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8709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1843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7305"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2020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2021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2022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18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  <a:endParaRPr kumimoji="1" lang="en-US" sz="11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Montserrat Medium" panose="00000600000000000000" pitchFamily="2" charset="0"/>
                        <a:ea typeface="Noto Sans" panose="020B0502040504020204" pitchFamily="34" charset="0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4115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5" name="양쪽 모서리가 둥근 사각형 34">
            <a:extLst>
              <a:ext uri="{FF2B5EF4-FFF2-40B4-BE49-F238E27FC236}">
                <a16:creationId xmlns:a16="http://schemas.microsoft.com/office/drawing/2014/main" id="{271FD5D8-B94A-46E5-BA52-386292643FA3}"/>
              </a:ext>
            </a:extLst>
          </p:cNvPr>
          <p:cNvSpPr/>
          <p:nvPr/>
        </p:nvSpPr>
        <p:spPr>
          <a:xfrm>
            <a:off x="526829" y="5584363"/>
            <a:ext cx="707435" cy="364786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Request</a:t>
            </a:r>
          </a:p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definition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6" name="양쪽 모서리가 둥근 사각형 35">
            <a:extLst>
              <a:ext uri="{FF2B5EF4-FFF2-40B4-BE49-F238E27FC236}">
                <a16:creationId xmlns:a16="http://schemas.microsoft.com/office/drawing/2014/main" id="{22EF27FA-7AD1-48BC-A100-5F725D9D7020}"/>
              </a:ext>
            </a:extLst>
          </p:cNvPr>
          <p:cNvSpPr/>
          <p:nvPr/>
        </p:nvSpPr>
        <p:spPr>
          <a:xfrm>
            <a:off x="3452671" y="5580132"/>
            <a:ext cx="3234739" cy="373248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Construct and unit testing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7" name="양쪽 모서리가 둥근 사각형 36">
            <a:extLst>
              <a:ext uri="{FF2B5EF4-FFF2-40B4-BE49-F238E27FC236}">
                <a16:creationId xmlns:a16="http://schemas.microsoft.com/office/drawing/2014/main" id="{CAA08723-EF2B-4F5C-BB01-40E8BC80C534}"/>
              </a:ext>
            </a:extLst>
          </p:cNvPr>
          <p:cNvSpPr/>
          <p:nvPr/>
        </p:nvSpPr>
        <p:spPr>
          <a:xfrm>
            <a:off x="6718399" y="5580132"/>
            <a:ext cx="1439454" cy="37324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Integrated test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8" name="양쪽 모서리가 둥근 사각형 37">
            <a:extLst>
              <a:ext uri="{FF2B5EF4-FFF2-40B4-BE49-F238E27FC236}">
                <a16:creationId xmlns:a16="http://schemas.microsoft.com/office/drawing/2014/main" id="{75334A47-9D29-43F4-B15A-B846B7F5B8FB}"/>
              </a:ext>
            </a:extLst>
          </p:cNvPr>
          <p:cNvSpPr/>
          <p:nvPr/>
        </p:nvSpPr>
        <p:spPr>
          <a:xfrm>
            <a:off x="9263451" y="5577097"/>
            <a:ext cx="954153" cy="37931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Stabilization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9" name="양쪽 모서리가 둥근 사각형 38">
            <a:extLst>
              <a:ext uri="{FF2B5EF4-FFF2-40B4-BE49-F238E27FC236}">
                <a16:creationId xmlns:a16="http://schemas.microsoft.com/office/drawing/2014/main" id="{BEECB999-F141-4D4D-B304-9018D0432330}"/>
              </a:ext>
            </a:extLst>
          </p:cNvPr>
          <p:cNvSpPr/>
          <p:nvPr/>
        </p:nvSpPr>
        <p:spPr>
          <a:xfrm>
            <a:off x="1265253" y="5582290"/>
            <a:ext cx="2156429" cy="368932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Analysis and design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10" name="양쪽 모서리가 둥근 사각형 39">
            <a:extLst>
              <a:ext uri="{FF2B5EF4-FFF2-40B4-BE49-F238E27FC236}">
                <a16:creationId xmlns:a16="http://schemas.microsoft.com/office/drawing/2014/main" id="{24FAC411-EFB0-4BFA-BD6E-FBC85C36F2B9}"/>
              </a:ext>
            </a:extLst>
          </p:cNvPr>
          <p:cNvSpPr/>
          <p:nvPr/>
        </p:nvSpPr>
        <p:spPr>
          <a:xfrm>
            <a:off x="8188842" y="5576674"/>
            <a:ext cx="1043622" cy="380164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User test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11" name="Text Box 1414">
            <a:extLst>
              <a:ext uri="{FF2B5EF4-FFF2-40B4-BE49-F238E27FC236}">
                <a16:creationId xmlns:a16="http://schemas.microsoft.com/office/drawing/2014/main" id="{83733076-0675-47D5-94A5-03C22846B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204" y="6033092"/>
            <a:ext cx="1046440" cy="169277"/>
          </a:xfrm>
          <a:prstGeom prst="rect">
            <a:avLst/>
          </a:prstGeom>
          <a:noFill/>
        </p:spPr>
        <p:txBody>
          <a:bodyPr wrap="non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en-US" altLang="ko-KR" sz="110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</a:rPr>
              <a:t>Partial opening</a:t>
            </a:r>
            <a:endParaRPr kumimoji="1" lang="ko-KR" altLang="en-US" sz="110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070C0"/>
              </a:solidFill>
              <a:latin typeface="Montserrat SemiBold" panose="00000700000000000000" pitchFamily="2" charset="0"/>
            </a:endParaRPr>
          </a:p>
        </p:txBody>
      </p:sp>
      <p:cxnSp>
        <p:nvCxnSpPr>
          <p:cNvPr id="112" name="직선 연결선 111">
            <a:extLst>
              <a:ext uri="{FF2B5EF4-FFF2-40B4-BE49-F238E27FC236}">
                <a16:creationId xmlns:a16="http://schemas.microsoft.com/office/drawing/2014/main" id="{BEA5DB7D-F2B9-4380-9DE1-F2A6B24B68D5}"/>
              </a:ext>
            </a:extLst>
          </p:cNvPr>
          <p:cNvCxnSpPr>
            <a:cxnSpLocks/>
          </p:cNvCxnSpPr>
          <p:nvPr/>
        </p:nvCxnSpPr>
        <p:spPr>
          <a:xfrm flipV="1">
            <a:off x="536283" y="5934228"/>
            <a:ext cx="9666986" cy="30319"/>
          </a:xfrm>
          <a:prstGeom prst="line">
            <a:avLst/>
          </a:prstGeom>
          <a:ln w="3175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타원 112">
            <a:extLst>
              <a:ext uri="{FF2B5EF4-FFF2-40B4-BE49-F238E27FC236}">
                <a16:creationId xmlns:a16="http://schemas.microsoft.com/office/drawing/2014/main" id="{A4CB348F-0D1A-4401-A6C9-A41E6B06056A}"/>
              </a:ext>
            </a:extLst>
          </p:cNvPr>
          <p:cNvSpPr/>
          <p:nvPr/>
        </p:nvSpPr>
        <p:spPr>
          <a:xfrm>
            <a:off x="3402418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1195A55A-D8C3-42E6-BAE2-319EA7F5E66D}"/>
              </a:ext>
            </a:extLst>
          </p:cNvPr>
          <p:cNvSpPr/>
          <p:nvPr/>
        </p:nvSpPr>
        <p:spPr>
          <a:xfrm>
            <a:off x="6665720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0EAB9107-DE52-4B16-BBF0-46D4892EEC61}"/>
              </a:ext>
            </a:extLst>
          </p:cNvPr>
          <p:cNvSpPr/>
          <p:nvPr/>
        </p:nvSpPr>
        <p:spPr>
          <a:xfrm>
            <a:off x="813408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80B728C4-00D5-402E-B709-1325762F2D06}"/>
              </a:ext>
            </a:extLst>
          </p:cNvPr>
          <p:cNvSpPr/>
          <p:nvPr/>
        </p:nvSpPr>
        <p:spPr>
          <a:xfrm>
            <a:off x="1206429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2A2C45F1-3FE2-4E63-B8A2-E128CA448FAE}"/>
              </a:ext>
            </a:extLst>
          </p:cNvPr>
          <p:cNvGrpSpPr/>
          <p:nvPr/>
        </p:nvGrpSpPr>
        <p:grpSpPr>
          <a:xfrm>
            <a:off x="6342831" y="6296932"/>
            <a:ext cx="3908062" cy="432448"/>
            <a:chOff x="6024272" y="5388356"/>
            <a:chExt cx="3650290" cy="671771"/>
          </a:xfrm>
        </p:grpSpPr>
        <p:sp>
          <p:nvSpPr>
            <p:cNvPr id="118" name="양쪽 모서리가 둥근 사각형 52">
              <a:extLst>
                <a:ext uri="{FF2B5EF4-FFF2-40B4-BE49-F238E27FC236}">
                  <a16:creationId xmlns:a16="http://schemas.microsoft.com/office/drawing/2014/main" id="{2B1A61BD-4C9A-4B9C-8852-B2695A5D7FA0}"/>
                </a:ext>
              </a:extLst>
            </p:cNvPr>
            <p:cNvSpPr/>
            <p:nvPr/>
          </p:nvSpPr>
          <p:spPr>
            <a:xfrm>
              <a:off x="6084379" y="5388356"/>
              <a:ext cx="3590183" cy="654951"/>
            </a:xfrm>
            <a:prstGeom prst="round2Same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r>
                <a:rPr kumimoji="1" lang="en-US" altLang="ko-KR" sz="1050" spc="-36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Open and operate budget compilation support system</a:t>
              </a:r>
              <a:endParaRPr kumimoji="1" lang="ko-KR" altLang="en-US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cxnSp>
          <p:nvCxnSpPr>
            <p:cNvPr id="119" name="직선 연결선 118">
              <a:extLst>
                <a:ext uri="{FF2B5EF4-FFF2-40B4-BE49-F238E27FC236}">
                  <a16:creationId xmlns:a16="http://schemas.microsoft.com/office/drawing/2014/main" id="{CE3FB293-7527-43F5-9CDC-31EC45E0C998}"/>
                </a:ext>
              </a:extLst>
            </p:cNvPr>
            <p:cNvCxnSpPr>
              <a:cxnSpLocks/>
            </p:cNvCxnSpPr>
            <p:nvPr/>
          </p:nvCxnSpPr>
          <p:spPr>
            <a:xfrm>
              <a:off x="6024272" y="6054373"/>
              <a:ext cx="3621430" cy="5754"/>
            </a:xfrm>
            <a:prstGeom prst="line">
              <a:avLst/>
            </a:prstGeom>
            <a:ln w="31750" cap="rnd">
              <a:solidFill>
                <a:srgbClr val="194F9D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타원 119">
            <a:extLst>
              <a:ext uri="{FF2B5EF4-FFF2-40B4-BE49-F238E27FC236}">
                <a16:creationId xmlns:a16="http://schemas.microsoft.com/office/drawing/2014/main" id="{22F11C5B-519B-4CDE-BB23-C2489156A53B}"/>
              </a:ext>
            </a:extLst>
          </p:cNvPr>
          <p:cNvSpPr/>
          <p:nvPr/>
        </p:nvSpPr>
        <p:spPr>
          <a:xfrm>
            <a:off x="10186455" y="668501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54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E1BAF538-86A4-4F77-8E88-6BAAF5479CB2}"/>
              </a:ext>
            </a:extLst>
          </p:cNvPr>
          <p:cNvSpPr/>
          <p:nvPr/>
        </p:nvSpPr>
        <p:spPr>
          <a:xfrm>
            <a:off x="6321862" y="6691823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2" name="그림 121">
            <a:extLst>
              <a:ext uri="{FF2B5EF4-FFF2-40B4-BE49-F238E27FC236}">
                <a16:creationId xmlns:a16="http://schemas.microsoft.com/office/drawing/2014/main" id="{26F4863F-9AC4-4090-87D0-C6D15B4A1B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24598">
            <a:off x="9249642" y="5161779"/>
            <a:ext cx="360797" cy="360797"/>
          </a:xfrm>
          <a:prstGeom prst="rect">
            <a:avLst/>
          </a:prstGeom>
        </p:spPr>
      </p:pic>
      <p:sp>
        <p:nvSpPr>
          <p:cNvPr id="123" name="Text Box 1414">
            <a:extLst>
              <a:ext uri="{FF2B5EF4-FFF2-40B4-BE49-F238E27FC236}">
                <a16:creationId xmlns:a16="http://schemas.microsoft.com/office/drawing/2014/main" id="{E8614CA8-ADF2-411E-AFC6-5C0E4954F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165" y="4909868"/>
            <a:ext cx="805029" cy="169277"/>
          </a:xfrm>
          <a:prstGeom prst="rect">
            <a:avLst/>
          </a:prstGeom>
          <a:noFill/>
        </p:spPr>
        <p:txBody>
          <a:bodyPr wrap="non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en-US" altLang="ko-KR" sz="110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Grand open</a:t>
            </a:r>
            <a:endParaRPr kumimoji="1" lang="ko-KR" altLang="en-US" sz="110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070C0"/>
              </a:solidFill>
              <a:latin typeface="Montserrat SemiBold" panose="000007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24" name="타원 123">
            <a:extLst>
              <a:ext uri="{FF2B5EF4-FFF2-40B4-BE49-F238E27FC236}">
                <a16:creationId xmlns:a16="http://schemas.microsoft.com/office/drawing/2014/main" id="{2B183608-08DD-4E1A-9C37-66E2152C5246}"/>
              </a:ext>
            </a:extLst>
          </p:cNvPr>
          <p:cNvSpPr/>
          <p:nvPr/>
        </p:nvSpPr>
        <p:spPr>
          <a:xfrm>
            <a:off x="47902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5" name="타원 124">
            <a:extLst>
              <a:ext uri="{FF2B5EF4-FFF2-40B4-BE49-F238E27FC236}">
                <a16:creationId xmlns:a16="http://schemas.microsoft.com/office/drawing/2014/main" id="{E4ED5866-8782-4F33-86F4-73CCA7FD582E}"/>
              </a:ext>
            </a:extLst>
          </p:cNvPr>
          <p:cNvSpPr/>
          <p:nvPr/>
        </p:nvSpPr>
        <p:spPr>
          <a:xfrm>
            <a:off x="9214335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6" name="타원 125">
            <a:extLst>
              <a:ext uri="{FF2B5EF4-FFF2-40B4-BE49-F238E27FC236}">
                <a16:creationId xmlns:a16="http://schemas.microsoft.com/office/drawing/2014/main" id="{A77668A8-C040-4C2A-97A1-0DE73B336EE5}"/>
              </a:ext>
            </a:extLst>
          </p:cNvPr>
          <p:cNvSpPr/>
          <p:nvPr/>
        </p:nvSpPr>
        <p:spPr>
          <a:xfrm>
            <a:off x="10187242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7" name="그림 126">
            <a:extLst>
              <a:ext uri="{FF2B5EF4-FFF2-40B4-BE49-F238E27FC236}">
                <a16:creationId xmlns:a16="http://schemas.microsoft.com/office/drawing/2014/main" id="{A790128F-3C13-4676-B213-B8D5AA51B1E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3000" y="6193548"/>
            <a:ext cx="342582" cy="342582"/>
          </a:xfrm>
          <a:prstGeom prst="rect">
            <a:avLst/>
          </a:prstGeom>
        </p:spPr>
      </p:pic>
      <p:sp>
        <p:nvSpPr>
          <p:cNvPr id="128" name="TextBox 127">
            <a:extLst>
              <a:ext uri="{FF2B5EF4-FFF2-40B4-BE49-F238E27FC236}">
                <a16:creationId xmlns:a16="http://schemas.microsoft.com/office/drawing/2014/main" id="{67CFF2E7-11DB-4B14-85AA-803ADCD5618B}"/>
              </a:ext>
            </a:extLst>
          </p:cNvPr>
          <p:cNvSpPr txBox="1"/>
          <p:nvPr/>
        </p:nvSpPr>
        <p:spPr>
          <a:xfrm>
            <a:off x="1355422" y="3565294"/>
            <a:ext cx="166103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ISMP*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( Nov.2017~Apr.2018)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1CF0E63-7874-4A25-A034-6B99EBCFF0CF}"/>
              </a:ext>
            </a:extLst>
          </p:cNvPr>
          <p:cNvSpPr txBox="1"/>
          <p:nvPr/>
        </p:nvSpPr>
        <p:spPr>
          <a:xfrm>
            <a:off x="6188486" y="3601832"/>
            <a:ext cx="130035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Partial opening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in May 2021</a:t>
            </a:r>
          </a:p>
        </p:txBody>
      </p: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520070B7-D2EF-488B-87A1-CD20C589DCF3}"/>
              </a:ext>
            </a:extLst>
          </p:cNvPr>
          <p:cNvGrpSpPr/>
          <p:nvPr/>
        </p:nvGrpSpPr>
        <p:grpSpPr>
          <a:xfrm>
            <a:off x="3286949" y="3668520"/>
            <a:ext cx="4608733" cy="193983"/>
            <a:chOff x="3377384" y="3829294"/>
            <a:chExt cx="4608733" cy="193983"/>
          </a:xfrm>
        </p:grpSpPr>
        <p:sp>
          <p:nvSpPr>
            <p:cNvPr id="131" name="Arrow: Right 3">
              <a:extLst>
                <a:ext uri="{FF2B5EF4-FFF2-40B4-BE49-F238E27FC236}">
                  <a16:creationId xmlns:a16="http://schemas.microsoft.com/office/drawing/2014/main" id="{ED4BC534-0881-43BA-A7F7-3A6B3CEEA951}"/>
                </a:ext>
              </a:extLst>
            </p:cNvPr>
            <p:cNvSpPr/>
            <p:nvPr/>
          </p:nvSpPr>
          <p:spPr bwMode="auto">
            <a:xfrm>
              <a:off x="3377384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2" name="Arrow: Right 3">
              <a:extLst>
                <a:ext uri="{FF2B5EF4-FFF2-40B4-BE49-F238E27FC236}">
                  <a16:creationId xmlns:a16="http://schemas.microsoft.com/office/drawing/2014/main" id="{86F874E2-E15B-4866-91DA-1717C0EF588A}"/>
                </a:ext>
              </a:extLst>
            </p:cNvPr>
            <p:cNvSpPr/>
            <p:nvPr/>
          </p:nvSpPr>
          <p:spPr bwMode="auto">
            <a:xfrm>
              <a:off x="5911502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3" name="Arrow: Right 3">
              <a:extLst>
                <a:ext uri="{FF2B5EF4-FFF2-40B4-BE49-F238E27FC236}">
                  <a16:creationId xmlns:a16="http://schemas.microsoft.com/office/drawing/2014/main" id="{48472E61-C6EC-4614-9DA0-050E2F9747A8}"/>
                </a:ext>
              </a:extLst>
            </p:cNvPr>
            <p:cNvSpPr/>
            <p:nvPr/>
          </p:nvSpPr>
          <p:spPr bwMode="auto">
            <a:xfrm>
              <a:off x="7733019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F3AA3139-9C6C-4AD0-9542-2CFBD579A6F5}"/>
              </a:ext>
            </a:extLst>
          </p:cNvPr>
          <p:cNvSpPr txBox="1"/>
          <p:nvPr/>
        </p:nvSpPr>
        <p:spPr>
          <a:xfrm flipH="1">
            <a:off x="1702419" y="2047540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From December 2019 to March 2022 (27 months)</a:t>
            </a:r>
          </a:p>
        </p:txBody>
      </p:sp>
      <p:sp>
        <p:nvSpPr>
          <p:cNvPr id="13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758968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모서리가 둥근 직사각형 141">
            <a:extLst>
              <a:ext uri="{FF2B5EF4-FFF2-40B4-BE49-F238E27FC236}">
                <a16:creationId xmlns:a16="http://schemas.microsoft.com/office/drawing/2014/main" id="{AFA2E29F-AE22-46D8-943D-A70E488FBB04}"/>
              </a:ext>
            </a:extLst>
          </p:cNvPr>
          <p:cNvSpPr/>
          <p:nvPr/>
        </p:nvSpPr>
        <p:spPr>
          <a:xfrm>
            <a:off x="8210327" y="282558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" name="순서도: 지연 25">
            <a:extLst>
              <a:ext uri="{FF2B5EF4-FFF2-40B4-BE49-F238E27FC236}">
                <a16:creationId xmlns:a16="http://schemas.microsoft.com/office/drawing/2014/main" id="{67A6112A-CDDD-47DA-ADC2-635423237B73}"/>
              </a:ext>
            </a:extLst>
          </p:cNvPr>
          <p:cNvSpPr/>
          <p:nvPr/>
        </p:nvSpPr>
        <p:spPr>
          <a:xfrm rot="5400000" flipH="1">
            <a:off x="8571924" y="277848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4B320FB-88D5-43EA-B597-2B214FC137AD}"/>
              </a:ext>
            </a:extLst>
          </p:cNvPr>
          <p:cNvSpPr/>
          <p:nvPr/>
        </p:nvSpPr>
        <p:spPr>
          <a:xfrm>
            <a:off x="467834" y="3862502"/>
            <a:ext cx="5762846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320E1D0-C8E0-44C5-8CAE-27E489184DCA}"/>
              </a:ext>
            </a:extLst>
          </p:cNvPr>
          <p:cNvSpPr/>
          <p:nvPr/>
        </p:nvSpPr>
        <p:spPr>
          <a:xfrm>
            <a:off x="6337006" y="3862501"/>
            <a:ext cx="4071932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2977A873-4D56-425B-B09A-EC530ABC003E}"/>
              </a:ext>
            </a:extLst>
          </p:cNvPr>
          <p:cNvSpPr/>
          <p:nvPr/>
        </p:nvSpPr>
        <p:spPr>
          <a:xfrm>
            <a:off x="6453798" y="3947625"/>
            <a:ext cx="910769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en-US" altLang="ko-KR" sz="1100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Statistics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8A6DBF3F-C05D-4F03-8F7A-662305EA6F67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5833B3C9-7E2D-46E8-8D55-5EEAC1A51D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81B53218-D7F1-4115-B098-153D6A6C31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13D04DC5-EBFF-41AB-A90D-63873BAC3D74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883F4-6523-4C0C-82C5-6F4E5995FE1A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Features of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Next Generation(1/3)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5DF62AC-AAD2-4A15-BC63-B8E1847935EB}"/>
              </a:ext>
            </a:extLst>
          </p:cNvPr>
          <p:cNvSpPr txBox="1"/>
          <p:nvPr/>
        </p:nvSpPr>
        <p:spPr>
          <a:xfrm flipH="1">
            <a:off x="558297" y="2107059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       Reconstruction of 13 unit tasks  &amp; new construction of 11 unit tasks</a:t>
            </a: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059C126E-72B6-4B34-9EF3-1197E8908412}"/>
              </a:ext>
            </a:extLst>
          </p:cNvPr>
          <p:cNvSpPr/>
          <p:nvPr/>
        </p:nvSpPr>
        <p:spPr>
          <a:xfrm>
            <a:off x="366589" y="2910732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E4DEEFC5-2377-4466-AAE5-973BF515098F}"/>
              </a:ext>
            </a:extLst>
          </p:cNvPr>
          <p:cNvGrpSpPr/>
          <p:nvPr/>
        </p:nvGrpSpPr>
        <p:grpSpPr>
          <a:xfrm>
            <a:off x="1393613" y="2825580"/>
            <a:ext cx="7318376" cy="429758"/>
            <a:chOff x="1393613" y="2926060"/>
            <a:chExt cx="7318376" cy="429758"/>
          </a:xfrm>
        </p:grpSpPr>
        <p:sp>
          <p:nvSpPr>
            <p:cNvPr id="10" name="모서리가 둥근 직사각형 143">
              <a:extLst>
                <a:ext uri="{FF2B5EF4-FFF2-40B4-BE49-F238E27FC236}">
                  <a16:creationId xmlns:a16="http://schemas.microsoft.com/office/drawing/2014/main" id="{1F2153B4-C201-4FA1-8D9C-9DDA9BBA960A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1" name="모서리가 둥근 직사각형 145">
              <a:extLst>
                <a:ext uri="{FF2B5EF4-FFF2-40B4-BE49-F238E27FC236}">
                  <a16:creationId xmlns:a16="http://schemas.microsoft.com/office/drawing/2014/main" id="{2A8559DE-2D9B-41CC-BADD-E06204191E21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7E3F8337-9955-49BB-9C4A-AF744A721ED3}"/>
                </a:ext>
              </a:extLst>
            </p:cNvPr>
            <p:cNvSpPr/>
            <p:nvPr/>
          </p:nvSpPr>
          <p:spPr>
            <a:xfrm>
              <a:off x="2051732" y="3033146"/>
              <a:ext cx="5787425" cy="246221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Task expansion from 13 to 24</a:t>
              </a:r>
            </a:p>
          </p:txBody>
        </p:sp>
        <p:sp>
          <p:nvSpPr>
            <p:cNvPr id="13" name="순서도: 지연 12">
              <a:extLst>
                <a:ext uri="{FF2B5EF4-FFF2-40B4-BE49-F238E27FC236}">
                  <a16:creationId xmlns:a16="http://schemas.microsoft.com/office/drawing/2014/main" id="{891CD427-5EB9-4889-9CE4-7D8CDEB15A90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15" name="Rectangle 25">
            <a:extLst>
              <a:ext uri="{FF2B5EF4-FFF2-40B4-BE49-F238E27FC236}">
                <a16:creationId xmlns:a16="http://schemas.microsoft.com/office/drawing/2014/main" id="{00CF8243-2D54-454F-A942-5A2125947B5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7" y="3368812"/>
            <a:ext cx="98356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Project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management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: liability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amount, bond, contributions, loan, private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investment, income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outside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of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tax (6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new</a:t>
            </a:r>
            <a:r>
              <a: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rPr>
              <a:t> </a:t>
            </a: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items)</a:t>
            </a:r>
          </a:p>
        </p:txBody>
      </p:sp>
      <p:sp>
        <p:nvSpPr>
          <p:cNvPr id="16" name="Freeform 33">
            <a:extLst>
              <a:ext uri="{FF2B5EF4-FFF2-40B4-BE49-F238E27FC236}">
                <a16:creationId xmlns:a16="http://schemas.microsoft.com/office/drawing/2014/main" id="{31E5DF89-80ED-45E3-8410-3A45E01BF9A7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36308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1D2B59F9-F46C-4B36-B86D-6C36CA1A515F}"/>
              </a:ext>
            </a:extLst>
          </p:cNvPr>
          <p:cNvGrpSpPr/>
          <p:nvPr/>
        </p:nvGrpSpPr>
        <p:grpSpPr>
          <a:xfrm>
            <a:off x="629562" y="3612792"/>
            <a:ext cx="10033150" cy="196126"/>
            <a:chOff x="629562" y="3936562"/>
            <a:chExt cx="10033150" cy="196126"/>
          </a:xfrm>
        </p:grpSpPr>
        <p:sp>
          <p:nvSpPr>
            <p:cNvPr id="18" name="Rectangle 25">
              <a:extLst>
                <a:ext uri="{FF2B5EF4-FFF2-40B4-BE49-F238E27FC236}">
                  <a16:creationId xmlns:a16="http://schemas.microsoft.com/office/drawing/2014/main" id="{4D5E2816-A308-478F-ADE1-331B031024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928507" y="3948022"/>
              <a:ext cx="973420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Statistics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: government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debt, GFS, debt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statistics, finance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estimation, finance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management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expansion(5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new</a:t>
              </a:r>
              <a:r>
                <a:rPr lang="ko-KR" altLang="en-US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items)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4FCE6271-9C53-43EF-831A-D0DBD410B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562" y="3936562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CEEB433-E21D-4E99-AA3A-7D7B31E07906}"/>
              </a:ext>
            </a:extLst>
          </p:cNvPr>
          <p:cNvSpPr txBox="1"/>
          <p:nvPr/>
        </p:nvSpPr>
        <p:spPr>
          <a:xfrm>
            <a:off x="1869090" y="3892349"/>
            <a:ext cx="3864745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900" indent="-88900">
              <a:buFont typeface="Wingdings" panose="05000000000000000000" pitchFamily="2" charset="2"/>
              <a:buChar char="§"/>
            </a:pPr>
            <a:r>
              <a:rPr lang="en-US" altLang="ko-KR" sz="105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Establishing basis for sub-project management</a:t>
            </a: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en-US" altLang="ko-KR" sz="1050" spc="-7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Establishment of attribute classification management base</a:t>
            </a: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en-US" altLang="ko-KR" sz="105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Securing time series between projects</a:t>
            </a:r>
            <a:endParaRPr lang="ko-KR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C4CC953C-0333-42B5-8D5D-C60DB57D90CC}"/>
              </a:ext>
            </a:extLst>
          </p:cNvPr>
          <p:cNvSpPr/>
          <p:nvPr/>
        </p:nvSpPr>
        <p:spPr>
          <a:xfrm>
            <a:off x="574994" y="3965217"/>
            <a:ext cx="1252401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en-US" altLang="ko-KR" sz="1100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Project</a:t>
            </a:r>
          </a:p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en-US" altLang="ko-KR" sz="1100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Management</a:t>
            </a: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0C1B9A7-6A9D-4D8E-90E6-08F2523AA931}"/>
              </a:ext>
            </a:extLst>
          </p:cNvPr>
          <p:cNvGrpSpPr/>
          <p:nvPr/>
        </p:nvGrpSpPr>
        <p:grpSpPr>
          <a:xfrm>
            <a:off x="514233" y="5111976"/>
            <a:ext cx="1609663" cy="1601491"/>
            <a:chOff x="311196" y="5231716"/>
            <a:chExt cx="1609663" cy="1601491"/>
          </a:xfrm>
        </p:grpSpPr>
        <p:pic>
          <p:nvPicPr>
            <p:cNvPr id="29" name="그래픽 28">
              <a:extLst>
                <a:ext uri="{FF2B5EF4-FFF2-40B4-BE49-F238E27FC236}">
                  <a16:creationId xmlns:a16="http://schemas.microsoft.com/office/drawing/2014/main" id="{529BF46A-361A-43CD-A4AA-42FFAC9462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11196" y="5231716"/>
              <a:ext cx="1609663" cy="1601491"/>
            </a:xfrm>
            <a:prstGeom prst="rect">
              <a:avLst/>
            </a:prstGeom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5993DF-BD93-4042-BF24-3242E278CA86}"/>
                </a:ext>
              </a:extLst>
            </p:cNvPr>
            <p:cNvSpPr txBox="1"/>
            <p:nvPr/>
          </p:nvSpPr>
          <p:spPr>
            <a:xfrm>
              <a:off x="383191" y="5784548"/>
              <a:ext cx="1462585" cy="4472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0083CB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Function modularization</a:t>
              </a:r>
            </a:p>
          </p:txBody>
        </p:sp>
      </p:grpSp>
      <p:pic>
        <p:nvPicPr>
          <p:cNvPr id="31" name="그래픽 30">
            <a:extLst>
              <a:ext uri="{FF2B5EF4-FFF2-40B4-BE49-F238E27FC236}">
                <a16:creationId xmlns:a16="http://schemas.microsoft.com/office/drawing/2014/main" id="{340A8B00-2FE6-4ADE-A270-7C0A178C3E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8694193" y="5109740"/>
            <a:ext cx="1611911" cy="160372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81055F90-5199-49D9-80AA-4FB32813F9DB}"/>
              </a:ext>
            </a:extLst>
          </p:cNvPr>
          <p:cNvSpPr txBox="1"/>
          <p:nvPr/>
        </p:nvSpPr>
        <p:spPr>
          <a:xfrm>
            <a:off x="8517657" y="5557660"/>
            <a:ext cx="19621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Expanding network</a:t>
            </a:r>
          </a:p>
          <a:p>
            <a:pPr algn="ctr"/>
            <a:r>
              <a:rPr lang="en-US" altLang="ko-KR" sz="10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among Local/</a:t>
            </a:r>
          </a:p>
          <a:p>
            <a:pPr algn="ctr"/>
            <a:r>
              <a:rPr lang="en-US" altLang="ko-KR" sz="10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education/</a:t>
            </a:r>
          </a:p>
          <a:p>
            <a:pPr algn="ctr"/>
            <a:r>
              <a:rPr lang="en-US" altLang="ko-KR" sz="10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public institution</a:t>
            </a:r>
          </a:p>
        </p:txBody>
      </p:sp>
      <p:sp>
        <p:nvSpPr>
          <p:cNvPr id="34" name="육각형 33">
            <a:extLst>
              <a:ext uri="{FF2B5EF4-FFF2-40B4-BE49-F238E27FC236}">
                <a16:creationId xmlns:a16="http://schemas.microsoft.com/office/drawing/2014/main" id="{9EEF8E04-C41D-4267-A1CA-CC856637EFA7}"/>
              </a:ext>
            </a:extLst>
          </p:cNvPr>
          <p:cNvSpPr/>
          <p:nvPr/>
        </p:nvSpPr>
        <p:spPr>
          <a:xfrm>
            <a:off x="2249005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Finance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5" name="육각형 34">
            <a:extLst>
              <a:ext uri="{FF2B5EF4-FFF2-40B4-BE49-F238E27FC236}">
                <a16:creationId xmlns:a16="http://schemas.microsoft.com/office/drawing/2014/main" id="{FF2E420D-0E38-4F53-BC78-2CB547E1C68D}"/>
              </a:ext>
            </a:extLst>
          </p:cNvPr>
          <p:cNvSpPr/>
          <p:nvPr/>
        </p:nvSpPr>
        <p:spPr>
          <a:xfrm>
            <a:off x="2835642" y="4557197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Revenue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8" name="육각형 37">
            <a:extLst>
              <a:ext uri="{FF2B5EF4-FFF2-40B4-BE49-F238E27FC236}">
                <a16:creationId xmlns:a16="http://schemas.microsoft.com/office/drawing/2014/main" id="{48066130-1591-47E7-8E5F-C8D2DDBD41A7}"/>
              </a:ext>
            </a:extLst>
          </p:cNvPr>
          <p:cNvSpPr/>
          <p:nvPr/>
        </p:nvSpPr>
        <p:spPr>
          <a:xfrm>
            <a:off x="3965361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National asset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9" name="육각형 38">
            <a:extLst>
              <a:ext uri="{FF2B5EF4-FFF2-40B4-BE49-F238E27FC236}">
                <a16:creationId xmlns:a16="http://schemas.microsoft.com/office/drawing/2014/main" id="{1320D3B7-D919-4122-B56A-EBA4247C6A01}"/>
              </a:ext>
            </a:extLst>
          </p:cNvPr>
          <p:cNvSpPr/>
          <p:nvPr/>
        </p:nvSpPr>
        <p:spPr>
          <a:xfrm>
            <a:off x="3940820" y="520298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Debt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4" name="육각형 43">
            <a:extLst>
              <a:ext uri="{FF2B5EF4-FFF2-40B4-BE49-F238E27FC236}">
                <a16:creationId xmlns:a16="http://schemas.microsoft.com/office/drawing/2014/main" id="{BDC97223-1B61-4D44-8F24-D2E3F8EDAF3F}"/>
              </a:ext>
            </a:extLst>
          </p:cNvPr>
          <p:cNvSpPr/>
          <p:nvPr/>
        </p:nvSpPr>
        <p:spPr>
          <a:xfrm>
            <a:off x="5097667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 err="1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Perfor</a:t>
            </a:r>
            <a:endParaRPr kumimoji="1" lang="en-US" altLang="ko-KR" sz="800" dirty="0">
              <a:solidFill>
                <a:srgbClr val="002060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-</a:t>
            </a:r>
            <a:r>
              <a:rPr kumimoji="1" lang="en-US" altLang="ko-KR" sz="800" dirty="0" err="1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mance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6" name="육각형 45">
            <a:extLst>
              <a:ext uri="{FF2B5EF4-FFF2-40B4-BE49-F238E27FC236}">
                <a16:creationId xmlns:a16="http://schemas.microsoft.com/office/drawing/2014/main" id="{F3D4F8A4-4FF0-486D-A775-B9D880C3BA34}"/>
              </a:ext>
            </a:extLst>
          </p:cNvPr>
          <p:cNvSpPr/>
          <p:nvPr/>
        </p:nvSpPr>
        <p:spPr>
          <a:xfrm>
            <a:off x="2244235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Liability amount management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7" name="육각형 46">
            <a:extLst>
              <a:ext uri="{FF2B5EF4-FFF2-40B4-BE49-F238E27FC236}">
                <a16:creationId xmlns:a16="http://schemas.microsoft.com/office/drawing/2014/main" id="{AE3387A6-25F6-48BD-B00B-AD0F436779EC}"/>
              </a:ext>
            </a:extLst>
          </p:cNvPr>
          <p:cNvSpPr/>
          <p:nvPr/>
        </p:nvSpPr>
        <p:spPr>
          <a:xfrm>
            <a:off x="2809094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Bond management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8" name="육각형 47">
            <a:extLst>
              <a:ext uri="{FF2B5EF4-FFF2-40B4-BE49-F238E27FC236}">
                <a16:creationId xmlns:a16="http://schemas.microsoft.com/office/drawing/2014/main" id="{584E10D1-28E8-45D8-8710-AD7A9D0309C1}"/>
              </a:ext>
            </a:extLst>
          </p:cNvPr>
          <p:cNvSpPr/>
          <p:nvPr/>
        </p:nvSpPr>
        <p:spPr>
          <a:xfrm>
            <a:off x="3373954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contributions execution management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9" name="육각형 48">
            <a:extLst>
              <a:ext uri="{FF2B5EF4-FFF2-40B4-BE49-F238E27FC236}">
                <a16:creationId xmlns:a16="http://schemas.microsoft.com/office/drawing/2014/main" id="{FD393808-0748-4815-B5E2-9BA9AB7DB4BB}"/>
              </a:ext>
            </a:extLst>
          </p:cNvPr>
          <p:cNvSpPr/>
          <p:nvPr/>
        </p:nvSpPr>
        <p:spPr>
          <a:xfrm>
            <a:off x="3938813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Loan  execution management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0" name="육각형 49">
            <a:extLst>
              <a:ext uri="{FF2B5EF4-FFF2-40B4-BE49-F238E27FC236}">
                <a16:creationId xmlns:a16="http://schemas.microsoft.com/office/drawing/2014/main" id="{451EA701-CA02-4D09-8E1F-0E32D37D6863}"/>
              </a:ext>
            </a:extLst>
          </p:cNvPr>
          <p:cNvSpPr/>
          <p:nvPr/>
        </p:nvSpPr>
        <p:spPr>
          <a:xfrm>
            <a:off x="4501905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Private investment project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1" name="육각형 50">
            <a:extLst>
              <a:ext uri="{FF2B5EF4-FFF2-40B4-BE49-F238E27FC236}">
                <a16:creationId xmlns:a16="http://schemas.microsoft.com/office/drawing/2014/main" id="{341D5CB3-4578-4DA0-9CFA-AA629A45CBCC}"/>
              </a:ext>
            </a:extLst>
          </p:cNvPr>
          <p:cNvSpPr/>
          <p:nvPr/>
        </p:nvSpPr>
        <p:spPr>
          <a:xfrm>
            <a:off x="5066764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Income outside of  tax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6" name="육각형 35">
            <a:extLst>
              <a:ext uri="{FF2B5EF4-FFF2-40B4-BE49-F238E27FC236}">
                <a16:creationId xmlns:a16="http://schemas.microsoft.com/office/drawing/2014/main" id="{D298966B-CB0C-40DB-A0E9-F06B3D84FCA2}"/>
              </a:ext>
            </a:extLst>
          </p:cNvPr>
          <p:cNvSpPr/>
          <p:nvPr/>
        </p:nvSpPr>
        <p:spPr>
          <a:xfrm>
            <a:off x="2833161" y="5202987"/>
            <a:ext cx="724139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 err="1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Expen-diture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7" name="육각형 36">
            <a:extLst>
              <a:ext uri="{FF2B5EF4-FFF2-40B4-BE49-F238E27FC236}">
                <a16:creationId xmlns:a16="http://schemas.microsoft.com/office/drawing/2014/main" id="{F444D5F4-8ECC-4FF9-B6F9-033F38E0D266}"/>
              </a:ext>
            </a:extLst>
          </p:cNvPr>
          <p:cNvSpPr/>
          <p:nvPr/>
        </p:nvSpPr>
        <p:spPr>
          <a:xfrm>
            <a:off x="3380247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Fund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0" name="육각형 39">
            <a:extLst>
              <a:ext uri="{FF2B5EF4-FFF2-40B4-BE49-F238E27FC236}">
                <a16:creationId xmlns:a16="http://schemas.microsoft.com/office/drawing/2014/main" id="{68E5368B-9C3D-48AA-887B-1BB2D7BF0F8C}"/>
              </a:ext>
            </a:extLst>
          </p:cNvPr>
          <p:cNvSpPr/>
          <p:nvPr/>
        </p:nvSpPr>
        <p:spPr>
          <a:xfrm>
            <a:off x="3378678" y="5520661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Goods manage-</a:t>
            </a:r>
            <a:r>
              <a:rPr kumimoji="1" lang="en-US" altLang="ko-KR" sz="800" dirty="0" err="1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ment</a:t>
            </a:r>
            <a:endParaRPr kumimoji="1" lang="en-US" altLang="ko-KR" sz="800" dirty="0">
              <a:solidFill>
                <a:srgbClr val="002060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41" name="육각형 40">
            <a:extLst>
              <a:ext uri="{FF2B5EF4-FFF2-40B4-BE49-F238E27FC236}">
                <a16:creationId xmlns:a16="http://schemas.microsoft.com/office/drawing/2014/main" id="{8F98F774-1681-46FE-9685-5449DECB0BFD}"/>
              </a:ext>
            </a:extLst>
          </p:cNvPr>
          <p:cNvSpPr/>
          <p:nvPr/>
        </p:nvSpPr>
        <p:spPr>
          <a:xfrm>
            <a:off x="4516549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Financing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3" name="육각형 42">
            <a:extLst>
              <a:ext uri="{FF2B5EF4-FFF2-40B4-BE49-F238E27FC236}">
                <a16:creationId xmlns:a16="http://schemas.microsoft.com/office/drawing/2014/main" id="{6DAE2163-05BB-4016-880E-7B46F86D3388}"/>
              </a:ext>
            </a:extLst>
          </p:cNvPr>
          <p:cNvSpPr/>
          <p:nvPr/>
        </p:nvSpPr>
        <p:spPr>
          <a:xfrm>
            <a:off x="4521701" y="5519664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Settle-ment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2" name="육각형 41">
            <a:extLst>
              <a:ext uri="{FF2B5EF4-FFF2-40B4-BE49-F238E27FC236}">
                <a16:creationId xmlns:a16="http://schemas.microsoft.com/office/drawing/2014/main" id="{DE54281E-FFD9-47E8-BACF-830F946B3AFB}"/>
              </a:ext>
            </a:extLst>
          </p:cNvPr>
          <p:cNvSpPr/>
          <p:nvPr/>
        </p:nvSpPr>
        <p:spPr>
          <a:xfrm>
            <a:off x="5088551" y="5208982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EBPP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/EFT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3" name="육각형 52">
            <a:extLst>
              <a:ext uri="{FF2B5EF4-FFF2-40B4-BE49-F238E27FC236}">
                <a16:creationId xmlns:a16="http://schemas.microsoft.com/office/drawing/2014/main" id="{A77F4D90-597F-4BE4-B494-C7E523D485DB}"/>
              </a:ext>
            </a:extLst>
          </p:cNvPr>
          <p:cNvSpPr/>
          <p:nvPr/>
        </p:nvSpPr>
        <p:spPr>
          <a:xfrm>
            <a:off x="6666179" y="497520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</a:rPr>
              <a:t>OLAP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4" name="육각형 53">
            <a:extLst>
              <a:ext uri="{FF2B5EF4-FFF2-40B4-BE49-F238E27FC236}">
                <a16:creationId xmlns:a16="http://schemas.microsoft.com/office/drawing/2014/main" id="{40A42152-D411-4FB5-A7B9-78049537B3EC}"/>
              </a:ext>
            </a:extLst>
          </p:cNvPr>
          <p:cNvSpPr/>
          <p:nvPr/>
        </p:nvSpPr>
        <p:spPr>
          <a:xfrm>
            <a:off x="7252816" y="4652868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</a:rPr>
              <a:t>EIS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5" name="육각형 54">
            <a:extLst>
              <a:ext uri="{FF2B5EF4-FFF2-40B4-BE49-F238E27FC236}">
                <a16:creationId xmlns:a16="http://schemas.microsoft.com/office/drawing/2014/main" id="{C700D405-A4FB-4C9D-ABF7-623FFE1901EB}"/>
              </a:ext>
            </a:extLst>
          </p:cNvPr>
          <p:cNvSpPr/>
          <p:nvPr/>
        </p:nvSpPr>
        <p:spPr>
          <a:xfrm>
            <a:off x="7812708" y="496885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Finance estimation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6" name="육각형 55">
            <a:extLst>
              <a:ext uri="{FF2B5EF4-FFF2-40B4-BE49-F238E27FC236}">
                <a16:creationId xmlns:a16="http://schemas.microsoft.com/office/drawing/2014/main" id="{B608B978-CED6-4202-8C53-A6EF1257B318}"/>
              </a:ext>
            </a:extLst>
          </p:cNvPr>
          <p:cNvSpPr/>
          <p:nvPr/>
        </p:nvSpPr>
        <p:spPr>
          <a:xfrm>
            <a:off x="6682989" y="582140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Govern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-</a:t>
            </a:r>
            <a:r>
              <a:rPr kumimoji="1" lang="en-US" altLang="ko-KR" sz="800" spc="-80" dirty="0" err="1">
                <a:solidFill>
                  <a:srgbClr val="C00000"/>
                </a:solidFill>
                <a:latin typeface="Montserrat Medium" panose="00000600000000000000" pitchFamily="2" charset="0"/>
              </a:rPr>
              <a:t>ment</a:t>
            </a:r>
            <a:r>
              <a:rPr kumimoji="1" lang="ko-KR" altLang="en-US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 </a:t>
            </a: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debt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7" name="육각형 56">
            <a:extLst>
              <a:ext uri="{FF2B5EF4-FFF2-40B4-BE49-F238E27FC236}">
                <a16:creationId xmlns:a16="http://schemas.microsoft.com/office/drawing/2014/main" id="{527C436F-A800-42D0-B157-17F3E0568ACB}"/>
              </a:ext>
            </a:extLst>
          </p:cNvPr>
          <p:cNvSpPr/>
          <p:nvPr/>
        </p:nvSpPr>
        <p:spPr>
          <a:xfrm>
            <a:off x="7247848" y="549435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GFS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8" name="육각형 57">
            <a:extLst>
              <a:ext uri="{FF2B5EF4-FFF2-40B4-BE49-F238E27FC236}">
                <a16:creationId xmlns:a16="http://schemas.microsoft.com/office/drawing/2014/main" id="{EA20D9FA-0FCE-4003-BF59-EB19EEF1A82E}"/>
              </a:ext>
            </a:extLst>
          </p:cNvPr>
          <p:cNvSpPr/>
          <p:nvPr/>
        </p:nvSpPr>
        <p:spPr>
          <a:xfrm>
            <a:off x="7812708" y="582140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Debt statistics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9" name="육각형 58">
            <a:extLst>
              <a:ext uri="{FF2B5EF4-FFF2-40B4-BE49-F238E27FC236}">
                <a16:creationId xmlns:a16="http://schemas.microsoft.com/office/drawing/2014/main" id="{506D570A-B62C-493C-AAC6-28DE083BCF2A}"/>
              </a:ext>
            </a:extLst>
          </p:cNvPr>
          <p:cNvSpPr/>
          <p:nvPr/>
        </p:nvSpPr>
        <p:spPr>
          <a:xfrm>
            <a:off x="7247848" y="6139756"/>
            <a:ext cx="732023" cy="642558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Finance mana-</a:t>
            </a:r>
            <a:r>
              <a:rPr kumimoji="1" lang="en-US" altLang="ko-KR" sz="800" spc="-80" dirty="0" err="1">
                <a:solidFill>
                  <a:srgbClr val="C00000"/>
                </a:solidFill>
                <a:latin typeface="Montserrat Medium" panose="00000600000000000000" pitchFamily="2" charset="0"/>
              </a:rPr>
              <a:t>gement</a:t>
            </a:r>
            <a:r>
              <a:rPr kumimoji="1" lang="en-US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 expansion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61" name="슬라이드 번호 개체 틀 2">
            <a:extLst>
              <a:ext uri="{FF2B5EF4-FFF2-40B4-BE49-F238E27FC236}">
                <a16:creationId xmlns:a16="http://schemas.microsoft.com/office/drawing/2014/main" id="{2CCAC348-0BAE-4074-8ED1-A801FB1500B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6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88224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>
            <a:extLst>
              <a:ext uri="{FF2B5EF4-FFF2-40B4-BE49-F238E27FC236}">
                <a16:creationId xmlns:a16="http://schemas.microsoft.com/office/drawing/2014/main" id="{1E3CD6D4-4366-436C-90E6-97C2F0DB33F5}"/>
              </a:ext>
            </a:extLst>
          </p:cNvPr>
          <p:cNvGrpSpPr/>
          <p:nvPr/>
        </p:nvGrpSpPr>
        <p:grpSpPr>
          <a:xfrm>
            <a:off x="348395" y="2825118"/>
            <a:ext cx="10139486" cy="4351040"/>
            <a:chOff x="366589" y="2926060"/>
            <a:chExt cx="10139486" cy="4351040"/>
          </a:xfrm>
        </p:grpSpPr>
        <p:sp>
          <p:nvSpPr>
            <p:cNvPr id="8" name="모서리가 둥근 직사각형 324">
              <a:extLst>
                <a:ext uri="{FF2B5EF4-FFF2-40B4-BE49-F238E27FC236}">
                  <a16:creationId xmlns:a16="http://schemas.microsoft.com/office/drawing/2014/main" id="{F3F7834F-E448-451D-89F2-4360ADAC9DF9}"/>
                </a:ext>
              </a:extLst>
            </p:cNvPr>
            <p:cNvSpPr/>
            <p:nvPr/>
          </p:nvSpPr>
          <p:spPr>
            <a:xfrm>
              <a:off x="366589" y="3011212"/>
              <a:ext cx="10139486" cy="426588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58340F8C-D3E5-4CEE-BEB3-C295A5C80739}"/>
                </a:ext>
              </a:extLst>
            </p:cNvPr>
            <p:cNvGrpSpPr/>
            <p:nvPr/>
          </p:nvGrpSpPr>
          <p:grpSpPr>
            <a:xfrm>
              <a:off x="1393613" y="2926060"/>
              <a:ext cx="7318376" cy="429758"/>
              <a:chOff x="1393613" y="2926060"/>
              <a:chExt cx="7318376" cy="429758"/>
            </a:xfrm>
          </p:grpSpPr>
          <p:sp>
            <p:nvSpPr>
              <p:cNvPr id="10" name="모서리가 둥근 직사각형 143">
                <a:extLst>
                  <a:ext uri="{FF2B5EF4-FFF2-40B4-BE49-F238E27FC236}">
                    <a16:creationId xmlns:a16="http://schemas.microsoft.com/office/drawing/2014/main" id="{1F5E4D44-2E8F-40FB-BCA9-1425C4B590DA}"/>
                  </a:ext>
                </a:extLst>
              </p:cNvPr>
              <p:cNvSpPr/>
              <p:nvPr/>
            </p:nvSpPr>
            <p:spPr>
              <a:xfrm flipH="1" flipV="1">
                <a:off x="1395355" y="2990728"/>
                <a:ext cx="7101981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1" name="모서리가 둥근 직사각형 145">
                <a:extLst>
                  <a:ext uri="{FF2B5EF4-FFF2-40B4-BE49-F238E27FC236}">
                    <a16:creationId xmlns:a16="http://schemas.microsoft.com/office/drawing/2014/main" id="{358A5511-1191-41CA-81CF-F3AF3A3A12EC}"/>
                  </a:ext>
                </a:extLst>
              </p:cNvPr>
              <p:cNvSpPr/>
              <p:nvPr/>
            </p:nvSpPr>
            <p:spPr>
              <a:xfrm flipH="1" flipV="1">
                <a:off x="1393613" y="2926060"/>
                <a:ext cx="7103665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FEA3BC78-8F08-4CA8-800A-2996707A25AE}"/>
                  </a:ext>
                </a:extLst>
              </p:cNvPr>
              <p:cNvSpPr/>
              <p:nvPr/>
            </p:nvSpPr>
            <p:spPr>
              <a:xfrm>
                <a:off x="2051732" y="3033146"/>
                <a:ext cx="5787425" cy="246221"/>
              </a:xfrm>
              <a:prstGeom prst="rect">
                <a:avLst/>
              </a:prstGeom>
              <a:solidFill>
                <a:srgbClr val="194F9D"/>
              </a:solidFill>
            </p:spPr>
            <p:txBody>
              <a:bodyPr wrap="squar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ko-KR" sz="16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Expansion and integration of financial data</a:t>
                </a:r>
              </a:p>
            </p:txBody>
          </p:sp>
          <p:sp>
            <p:nvSpPr>
              <p:cNvPr id="13" name="순서도: 지연 12">
                <a:extLst>
                  <a:ext uri="{FF2B5EF4-FFF2-40B4-BE49-F238E27FC236}">
                    <a16:creationId xmlns:a16="http://schemas.microsoft.com/office/drawing/2014/main" id="{7DEBD76C-BBBF-423A-B306-479019BF3A26}"/>
                  </a:ext>
                </a:extLst>
              </p:cNvPr>
              <p:cNvSpPr/>
              <p:nvPr/>
            </p:nvSpPr>
            <p:spPr>
              <a:xfrm rot="5400000" flipH="1">
                <a:off x="8570183" y="2881016"/>
                <a:ext cx="94690" cy="188923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14" name="모서리가 둥근 직사각형 141">
            <a:extLst>
              <a:ext uri="{FF2B5EF4-FFF2-40B4-BE49-F238E27FC236}">
                <a16:creationId xmlns:a16="http://schemas.microsoft.com/office/drawing/2014/main" id="{BFBB4009-C981-460A-A278-363035B66EFC}"/>
              </a:ext>
            </a:extLst>
          </p:cNvPr>
          <p:cNvSpPr/>
          <p:nvPr/>
        </p:nvSpPr>
        <p:spPr>
          <a:xfrm>
            <a:off x="8210327" y="2815533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5" name="순서도: 지연 14">
            <a:extLst>
              <a:ext uri="{FF2B5EF4-FFF2-40B4-BE49-F238E27FC236}">
                <a16:creationId xmlns:a16="http://schemas.microsoft.com/office/drawing/2014/main" id="{CF640C2C-CCBB-4E9F-8436-5A0CABBE9691}"/>
              </a:ext>
            </a:extLst>
          </p:cNvPr>
          <p:cNvSpPr/>
          <p:nvPr/>
        </p:nvSpPr>
        <p:spPr>
          <a:xfrm rot="5400000" flipH="1">
            <a:off x="8571924" y="2768436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6" name="Rectangle 25">
            <a:extLst>
              <a:ext uri="{FF2B5EF4-FFF2-40B4-BE49-F238E27FC236}">
                <a16:creationId xmlns:a16="http://schemas.microsoft.com/office/drawing/2014/main" id="{F1E3FA8F-B28A-4DC8-A504-B8DB364864A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7" y="3885648"/>
            <a:ext cx="264403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Expanding connected institutions</a:t>
            </a:r>
          </a:p>
        </p:txBody>
      </p:sp>
      <p:sp>
        <p:nvSpPr>
          <p:cNvPr id="17" name="Freeform 33">
            <a:extLst>
              <a:ext uri="{FF2B5EF4-FFF2-40B4-BE49-F238E27FC236}">
                <a16:creationId xmlns:a16="http://schemas.microsoft.com/office/drawing/2014/main" id="{9A1F886E-2025-486A-9B96-C430835B5D6F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85026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8" name="Rectangle 25">
            <a:extLst>
              <a:ext uri="{FF2B5EF4-FFF2-40B4-BE49-F238E27FC236}">
                <a16:creationId xmlns:a16="http://schemas.microsoft.com/office/drawing/2014/main" id="{ACDF19D3-59EB-4E74-A205-76DF75EF51E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92297" y="4119444"/>
            <a:ext cx="412627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Expanding from 49 to 807 including central organization, local government, educational institution, public institution, etc.</a:t>
            </a:r>
          </a:p>
        </p:txBody>
      </p:sp>
      <p:sp>
        <p:nvSpPr>
          <p:cNvPr id="19" name="Rectangle 25">
            <a:extLst>
              <a:ext uri="{FF2B5EF4-FFF2-40B4-BE49-F238E27FC236}">
                <a16:creationId xmlns:a16="http://schemas.microsoft.com/office/drawing/2014/main" id="{4B6EAD14-E205-4C0B-9F93-2F16E6B42F0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03709" y="5161557"/>
            <a:ext cx="463585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Lay the groundwork for integrated utilization of financial statistics and macro and administrative indicators</a:t>
            </a:r>
          </a:p>
        </p:txBody>
      </p:sp>
      <p:sp>
        <p:nvSpPr>
          <p:cNvPr id="20" name="Freeform 33">
            <a:extLst>
              <a:ext uri="{FF2B5EF4-FFF2-40B4-BE49-F238E27FC236}">
                <a16:creationId xmlns:a16="http://schemas.microsoft.com/office/drawing/2014/main" id="{23A4EB67-A690-4130-96AF-7A554F179F1C}"/>
              </a:ext>
            </a:extLst>
          </p:cNvPr>
          <p:cNvSpPr>
            <a:spLocks noEditPoints="1"/>
          </p:cNvSpPr>
          <p:nvPr/>
        </p:nvSpPr>
        <p:spPr bwMode="auto">
          <a:xfrm>
            <a:off x="604767" y="5218503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1" name="Rectangle 25">
            <a:extLst>
              <a:ext uri="{FF2B5EF4-FFF2-40B4-BE49-F238E27FC236}">
                <a16:creationId xmlns:a16="http://schemas.microsoft.com/office/drawing/2014/main" id="{49E223CA-2FCC-45ED-BE16-5933D0C09A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67501" y="5583609"/>
            <a:ext cx="412627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Executing real-time information connection to control progress of policy execution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DEF7E675-1AB3-4383-96DF-D8F7821428D2}"/>
              </a:ext>
            </a:extLst>
          </p:cNvPr>
          <p:cNvGrpSpPr/>
          <p:nvPr/>
        </p:nvGrpSpPr>
        <p:grpSpPr>
          <a:xfrm>
            <a:off x="5505999" y="3340883"/>
            <a:ext cx="4819225" cy="3747434"/>
            <a:chOff x="965476" y="2598869"/>
            <a:chExt cx="4456473" cy="4813397"/>
          </a:xfrm>
        </p:grpSpPr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34141C46-CCB2-4AA6-8488-F5F015726AF6}"/>
                </a:ext>
              </a:extLst>
            </p:cNvPr>
            <p:cNvGrpSpPr/>
            <p:nvPr/>
          </p:nvGrpSpPr>
          <p:grpSpPr>
            <a:xfrm>
              <a:off x="965476" y="2812263"/>
              <a:ext cx="4456473" cy="4600003"/>
              <a:chOff x="-2635394" y="4389919"/>
              <a:chExt cx="2757578" cy="2666762"/>
            </a:xfrm>
          </p:grpSpPr>
          <p:sp>
            <p:nvSpPr>
              <p:cNvPr id="28" name="사각형: 둥근 모서리 27">
                <a:extLst>
                  <a:ext uri="{FF2B5EF4-FFF2-40B4-BE49-F238E27FC236}">
                    <a16:creationId xmlns:a16="http://schemas.microsoft.com/office/drawing/2014/main" id="{74792308-0D98-42BD-9042-1AE19CC65DAF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9" name="사각형: 둥근 모서리 28">
                <a:extLst>
                  <a:ext uri="{FF2B5EF4-FFF2-40B4-BE49-F238E27FC236}">
                    <a16:creationId xmlns:a16="http://schemas.microsoft.com/office/drawing/2014/main" id="{93AEBDBA-3CC0-492E-905F-B3A040EAD2FA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D7479D02-AD6F-45C4-A7E9-751CF7F66B66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25" name="사각형: 둥근 모서리 24">
                <a:extLst>
                  <a:ext uri="{FF2B5EF4-FFF2-40B4-BE49-F238E27FC236}">
                    <a16:creationId xmlns:a16="http://schemas.microsoft.com/office/drawing/2014/main" id="{AB8182E0-DFA0-4F8C-85F6-5EA6EA7164DF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6" name="사각형: 둥근 모서리 25">
                <a:extLst>
                  <a:ext uri="{FF2B5EF4-FFF2-40B4-BE49-F238E27FC236}">
                    <a16:creationId xmlns:a16="http://schemas.microsoft.com/office/drawing/2014/main" id="{46DB5663-2380-47EF-A852-DC8A67242C3D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7" name="직사각형 26">
                <a:extLst>
                  <a:ext uri="{FF2B5EF4-FFF2-40B4-BE49-F238E27FC236}">
                    <a16:creationId xmlns:a16="http://schemas.microsoft.com/office/drawing/2014/main" id="{88637379-25A6-48ED-8BA4-DB84F05A9AA3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768841B-E3AF-45C8-B52B-2B94621FC4DD}"/>
              </a:ext>
            </a:extLst>
          </p:cNvPr>
          <p:cNvGrpSpPr/>
          <p:nvPr/>
        </p:nvGrpSpPr>
        <p:grpSpPr>
          <a:xfrm>
            <a:off x="5505999" y="3324490"/>
            <a:ext cx="4819226" cy="516402"/>
            <a:chOff x="840031" y="2756867"/>
            <a:chExt cx="5634979" cy="603813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9A37DAC1-D7D7-4F2F-A0B6-FBB507DD1EBB}"/>
                </a:ext>
              </a:extLst>
            </p:cNvPr>
            <p:cNvSpPr/>
            <p:nvPr/>
          </p:nvSpPr>
          <p:spPr>
            <a:xfrm>
              <a:off x="840031" y="2756867"/>
              <a:ext cx="5634979" cy="603813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latin typeface="Montserrat SemiBold" panose="00000700000000000000" pitchFamily="2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705FE57-6873-4644-8F60-3DFC6E940E9A}"/>
                </a:ext>
              </a:extLst>
            </p:cNvPr>
            <p:cNvSpPr txBox="1"/>
            <p:nvPr/>
          </p:nvSpPr>
          <p:spPr>
            <a:xfrm flipH="1">
              <a:off x="1073738" y="2859603"/>
              <a:ext cx="5129565" cy="431849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algn="ctr" latinLnBrk="0"/>
              <a:r>
                <a:rPr lang="en-US" altLang="ko-KR" sz="1200" b="1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Automatic calculation of integrated financial statistics needed to make policy decisions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CDC55788-984B-4146-964A-65DD1AE659D7}"/>
              </a:ext>
            </a:extLst>
          </p:cNvPr>
          <p:cNvSpPr txBox="1"/>
          <p:nvPr/>
        </p:nvSpPr>
        <p:spPr>
          <a:xfrm>
            <a:off x="5573180" y="3899674"/>
            <a:ext cx="470192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050" dirty="0">
                <a:latin typeface="Montserrat SemiBold" panose="00000700000000000000" pitchFamily="2" charset="0"/>
              </a:rPr>
              <a:t>Central budget (next generation budget and accounting system)</a:t>
            </a:r>
          </a:p>
        </p:txBody>
      </p:sp>
      <p:sp>
        <p:nvSpPr>
          <p:cNvPr id="34" name="원호 33">
            <a:extLst>
              <a:ext uri="{FF2B5EF4-FFF2-40B4-BE49-F238E27FC236}">
                <a16:creationId xmlns:a16="http://schemas.microsoft.com/office/drawing/2014/main" id="{AE426279-4014-462F-A52A-48080C5D948A}"/>
              </a:ext>
            </a:extLst>
          </p:cNvPr>
          <p:cNvSpPr/>
          <p:nvPr/>
        </p:nvSpPr>
        <p:spPr>
          <a:xfrm rot="13043956">
            <a:off x="7161620" y="3983530"/>
            <a:ext cx="1325800" cy="1322408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5" name="원호 34">
            <a:extLst>
              <a:ext uri="{FF2B5EF4-FFF2-40B4-BE49-F238E27FC236}">
                <a16:creationId xmlns:a16="http://schemas.microsoft.com/office/drawing/2014/main" id="{91993647-6D9D-4308-A9E5-FDB25408C76A}"/>
              </a:ext>
            </a:extLst>
          </p:cNvPr>
          <p:cNvSpPr/>
          <p:nvPr/>
        </p:nvSpPr>
        <p:spPr>
          <a:xfrm rot="20445125">
            <a:off x="7385224" y="4622062"/>
            <a:ext cx="1188536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6" name="원호 35">
            <a:extLst>
              <a:ext uri="{FF2B5EF4-FFF2-40B4-BE49-F238E27FC236}">
                <a16:creationId xmlns:a16="http://schemas.microsoft.com/office/drawing/2014/main" id="{B53C8A89-AB8E-4635-ACD7-9637CFBE41E8}"/>
              </a:ext>
            </a:extLst>
          </p:cNvPr>
          <p:cNvSpPr/>
          <p:nvPr/>
        </p:nvSpPr>
        <p:spPr>
          <a:xfrm rot="5400000">
            <a:off x="7227923" y="4683443"/>
            <a:ext cx="1188537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D8F1315-F429-4FAF-8F00-58393378065D}"/>
              </a:ext>
            </a:extLst>
          </p:cNvPr>
          <p:cNvGrpSpPr/>
          <p:nvPr/>
        </p:nvGrpSpPr>
        <p:grpSpPr>
          <a:xfrm>
            <a:off x="8137034" y="5032524"/>
            <a:ext cx="505751" cy="424268"/>
            <a:chOff x="7248620" y="4891346"/>
            <a:chExt cx="943460" cy="791458"/>
          </a:xfrm>
        </p:grpSpPr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90B706BA-2B3F-495F-BBFF-F51733DE04C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54912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8 w 1568"/>
                <a:gd name="T23" fmla="*/ 1506 h 1569"/>
                <a:gd name="T24" fmla="*/ 1016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5 w 1568"/>
                <a:gd name="T41" fmla="*/ 1491 h 1569"/>
                <a:gd name="T42" fmla="*/ 379 w 1568"/>
                <a:gd name="T43" fmla="*/ 1455 h 1569"/>
                <a:gd name="T44" fmla="*/ 316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3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6 w 1568"/>
                <a:gd name="T81" fmla="*/ 133 h 1569"/>
                <a:gd name="T82" fmla="*/ 409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1 w 1568"/>
                <a:gd name="T97" fmla="*/ 9 h 1569"/>
                <a:gd name="T98" fmla="*/ 979 w 1568"/>
                <a:gd name="T99" fmla="*/ 25 h 1569"/>
                <a:gd name="T100" fmla="*/ 1052 w 1568"/>
                <a:gd name="T101" fmla="*/ 46 h 1569"/>
                <a:gd name="T102" fmla="*/ 1124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4" y="1491"/>
                  </a:lnTo>
                  <a:lnTo>
                    <a:pt x="1088" y="1506"/>
                  </a:lnTo>
                  <a:lnTo>
                    <a:pt x="1052" y="1521"/>
                  </a:lnTo>
                  <a:lnTo>
                    <a:pt x="1016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1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5" y="1491"/>
                  </a:lnTo>
                  <a:lnTo>
                    <a:pt x="409" y="1473"/>
                  </a:lnTo>
                  <a:lnTo>
                    <a:pt x="379" y="1455"/>
                  </a:lnTo>
                  <a:lnTo>
                    <a:pt x="346" y="1434"/>
                  </a:lnTo>
                  <a:lnTo>
                    <a:pt x="316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3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3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6" y="154"/>
                  </a:lnTo>
                  <a:lnTo>
                    <a:pt x="346" y="133"/>
                  </a:lnTo>
                  <a:lnTo>
                    <a:pt x="379" y="112"/>
                  </a:lnTo>
                  <a:lnTo>
                    <a:pt x="409" y="94"/>
                  </a:lnTo>
                  <a:lnTo>
                    <a:pt x="445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1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6" y="34"/>
                  </a:lnTo>
                  <a:lnTo>
                    <a:pt x="1052" y="46"/>
                  </a:lnTo>
                  <a:lnTo>
                    <a:pt x="1088" y="61"/>
                  </a:lnTo>
                  <a:lnTo>
                    <a:pt x="1124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FEA692F7-3732-4763-BD11-30FEEE760B2E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7408702" y="4891346"/>
              <a:ext cx="623950" cy="624169"/>
            </a:xfrm>
            <a:custGeom>
              <a:avLst/>
              <a:gdLst>
                <a:gd name="T0" fmla="*/ 2494 w 2857"/>
                <a:gd name="T1" fmla="*/ 1040 h 2858"/>
                <a:gd name="T2" fmla="*/ 2569 w 2857"/>
                <a:gd name="T3" fmla="*/ 640 h 2858"/>
                <a:gd name="T4" fmla="*/ 2587 w 2857"/>
                <a:gd name="T5" fmla="*/ 580 h 2858"/>
                <a:gd name="T6" fmla="*/ 2301 w 2857"/>
                <a:gd name="T7" fmla="*/ 283 h 2858"/>
                <a:gd name="T8" fmla="*/ 2229 w 2857"/>
                <a:gd name="T9" fmla="*/ 283 h 2858"/>
                <a:gd name="T10" fmla="*/ 1908 w 2857"/>
                <a:gd name="T11" fmla="*/ 403 h 2858"/>
                <a:gd name="T12" fmla="*/ 1677 w 2857"/>
                <a:gd name="T13" fmla="*/ 67 h 2858"/>
                <a:gd name="T14" fmla="*/ 1647 w 2857"/>
                <a:gd name="T15" fmla="*/ 12 h 2858"/>
                <a:gd name="T16" fmla="*/ 1235 w 2857"/>
                <a:gd name="T17" fmla="*/ 0 h 2858"/>
                <a:gd name="T18" fmla="*/ 1184 w 2857"/>
                <a:gd name="T19" fmla="*/ 52 h 2858"/>
                <a:gd name="T20" fmla="*/ 1040 w 2857"/>
                <a:gd name="T21" fmla="*/ 364 h 2858"/>
                <a:gd name="T22" fmla="*/ 640 w 2857"/>
                <a:gd name="T23" fmla="*/ 289 h 2858"/>
                <a:gd name="T24" fmla="*/ 580 w 2857"/>
                <a:gd name="T25" fmla="*/ 271 h 2858"/>
                <a:gd name="T26" fmla="*/ 282 w 2857"/>
                <a:gd name="T27" fmla="*/ 556 h 2858"/>
                <a:gd name="T28" fmla="*/ 282 w 2857"/>
                <a:gd name="T29" fmla="*/ 628 h 2858"/>
                <a:gd name="T30" fmla="*/ 403 w 2857"/>
                <a:gd name="T31" fmla="*/ 950 h 2858"/>
                <a:gd name="T32" fmla="*/ 66 w 2857"/>
                <a:gd name="T33" fmla="*/ 1181 h 2858"/>
                <a:gd name="T34" fmla="*/ 12 w 2857"/>
                <a:gd name="T35" fmla="*/ 1211 h 2858"/>
                <a:gd name="T36" fmla="*/ 3 w 2857"/>
                <a:gd name="T37" fmla="*/ 1623 h 2858"/>
                <a:gd name="T38" fmla="*/ 51 w 2857"/>
                <a:gd name="T39" fmla="*/ 1674 h 2858"/>
                <a:gd name="T40" fmla="*/ 367 w 2857"/>
                <a:gd name="T41" fmla="*/ 1818 h 2858"/>
                <a:gd name="T42" fmla="*/ 292 w 2857"/>
                <a:gd name="T43" fmla="*/ 2218 h 2858"/>
                <a:gd name="T44" fmla="*/ 273 w 2857"/>
                <a:gd name="T45" fmla="*/ 2278 h 2858"/>
                <a:gd name="T46" fmla="*/ 559 w 2857"/>
                <a:gd name="T47" fmla="*/ 2576 h 2858"/>
                <a:gd name="T48" fmla="*/ 628 w 2857"/>
                <a:gd name="T49" fmla="*/ 2576 h 2858"/>
                <a:gd name="T50" fmla="*/ 949 w 2857"/>
                <a:gd name="T51" fmla="*/ 2455 h 2858"/>
                <a:gd name="T52" fmla="*/ 1184 w 2857"/>
                <a:gd name="T53" fmla="*/ 2795 h 2858"/>
                <a:gd name="T54" fmla="*/ 1211 w 2857"/>
                <a:gd name="T55" fmla="*/ 2849 h 2858"/>
                <a:gd name="T56" fmla="*/ 1625 w 2857"/>
                <a:gd name="T57" fmla="*/ 2858 h 2858"/>
                <a:gd name="T58" fmla="*/ 1677 w 2857"/>
                <a:gd name="T59" fmla="*/ 2807 h 2858"/>
                <a:gd name="T60" fmla="*/ 1818 w 2857"/>
                <a:gd name="T61" fmla="*/ 2494 h 2858"/>
                <a:gd name="T62" fmla="*/ 2220 w 2857"/>
                <a:gd name="T63" fmla="*/ 2570 h 2858"/>
                <a:gd name="T64" fmla="*/ 2277 w 2857"/>
                <a:gd name="T65" fmla="*/ 2588 h 2858"/>
                <a:gd name="T66" fmla="*/ 2578 w 2857"/>
                <a:gd name="T67" fmla="*/ 2302 h 2858"/>
                <a:gd name="T68" fmla="*/ 2578 w 2857"/>
                <a:gd name="T69" fmla="*/ 2230 h 2858"/>
                <a:gd name="T70" fmla="*/ 2458 w 2857"/>
                <a:gd name="T71" fmla="*/ 1908 h 2858"/>
                <a:gd name="T72" fmla="*/ 2794 w 2857"/>
                <a:gd name="T73" fmla="*/ 1677 h 2858"/>
                <a:gd name="T74" fmla="*/ 2848 w 2857"/>
                <a:gd name="T75" fmla="*/ 1647 h 2858"/>
                <a:gd name="T76" fmla="*/ 2857 w 2857"/>
                <a:gd name="T77" fmla="*/ 1235 h 2858"/>
                <a:gd name="T78" fmla="*/ 2806 w 2857"/>
                <a:gd name="T79" fmla="*/ 1184 h 2858"/>
                <a:gd name="T80" fmla="*/ 1340 w 2857"/>
                <a:gd name="T81" fmla="*/ 2308 h 2858"/>
                <a:gd name="T82" fmla="*/ 1088 w 2857"/>
                <a:gd name="T83" fmla="*/ 2242 h 2858"/>
                <a:gd name="T84" fmla="*/ 868 w 2857"/>
                <a:gd name="T85" fmla="*/ 2110 h 2858"/>
                <a:gd name="T86" fmla="*/ 697 w 2857"/>
                <a:gd name="T87" fmla="*/ 1923 h 2858"/>
                <a:gd name="T88" fmla="*/ 586 w 2857"/>
                <a:gd name="T89" fmla="*/ 1692 h 2858"/>
                <a:gd name="T90" fmla="*/ 547 w 2857"/>
                <a:gd name="T91" fmla="*/ 1431 h 2858"/>
                <a:gd name="T92" fmla="*/ 577 w 2857"/>
                <a:gd name="T93" fmla="*/ 1208 h 2858"/>
                <a:gd name="T94" fmla="*/ 676 w 2857"/>
                <a:gd name="T95" fmla="*/ 971 h 2858"/>
                <a:gd name="T96" fmla="*/ 838 w 2857"/>
                <a:gd name="T97" fmla="*/ 776 h 2858"/>
                <a:gd name="T98" fmla="*/ 1049 w 2857"/>
                <a:gd name="T99" fmla="*/ 634 h 2858"/>
                <a:gd name="T100" fmla="*/ 1295 w 2857"/>
                <a:gd name="T101" fmla="*/ 556 h 2858"/>
                <a:gd name="T102" fmla="*/ 1520 w 2857"/>
                <a:gd name="T103" fmla="*/ 553 h 2858"/>
                <a:gd name="T104" fmla="*/ 1773 w 2857"/>
                <a:gd name="T105" fmla="*/ 616 h 2858"/>
                <a:gd name="T106" fmla="*/ 1989 w 2857"/>
                <a:gd name="T107" fmla="*/ 749 h 2858"/>
                <a:gd name="T108" fmla="*/ 2160 w 2857"/>
                <a:gd name="T109" fmla="*/ 938 h 2858"/>
                <a:gd name="T110" fmla="*/ 2271 w 2857"/>
                <a:gd name="T111" fmla="*/ 1166 h 2858"/>
                <a:gd name="T112" fmla="*/ 2310 w 2857"/>
                <a:gd name="T113" fmla="*/ 1431 h 2858"/>
                <a:gd name="T114" fmla="*/ 2283 w 2857"/>
                <a:gd name="T115" fmla="*/ 1650 h 2858"/>
                <a:gd name="T116" fmla="*/ 2184 w 2857"/>
                <a:gd name="T117" fmla="*/ 1887 h 2858"/>
                <a:gd name="T118" fmla="*/ 2022 w 2857"/>
                <a:gd name="T119" fmla="*/ 2083 h 2858"/>
                <a:gd name="T120" fmla="*/ 1812 w 2857"/>
                <a:gd name="T121" fmla="*/ 2224 h 2858"/>
                <a:gd name="T122" fmla="*/ 1562 w 2857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57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4" y="905"/>
                  </a:lnTo>
                  <a:lnTo>
                    <a:pt x="2413" y="863"/>
                  </a:lnTo>
                  <a:lnTo>
                    <a:pt x="2386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3" y="349"/>
                  </a:lnTo>
                  <a:lnTo>
                    <a:pt x="1725" y="334"/>
                  </a:lnTo>
                  <a:lnTo>
                    <a:pt x="1677" y="322"/>
                  </a:lnTo>
                  <a:lnTo>
                    <a:pt x="1677" y="67"/>
                  </a:lnTo>
                  <a:lnTo>
                    <a:pt x="1677" y="67"/>
                  </a:lnTo>
                  <a:lnTo>
                    <a:pt x="1677" y="52"/>
                  </a:lnTo>
                  <a:lnTo>
                    <a:pt x="1671" y="40"/>
                  </a:lnTo>
                  <a:lnTo>
                    <a:pt x="1665" y="27"/>
                  </a:lnTo>
                  <a:lnTo>
                    <a:pt x="1659" y="18"/>
                  </a:lnTo>
                  <a:lnTo>
                    <a:pt x="1647" y="12"/>
                  </a:lnTo>
                  <a:lnTo>
                    <a:pt x="1638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8" y="349"/>
                  </a:lnTo>
                  <a:lnTo>
                    <a:pt x="1040" y="364"/>
                  </a:lnTo>
                  <a:lnTo>
                    <a:pt x="995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28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2" y="547"/>
                  </a:lnTo>
                  <a:lnTo>
                    <a:pt x="292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2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3" y="950"/>
                  </a:lnTo>
                  <a:lnTo>
                    <a:pt x="382" y="995"/>
                  </a:lnTo>
                  <a:lnTo>
                    <a:pt x="367" y="1040"/>
                  </a:lnTo>
                  <a:lnTo>
                    <a:pt x="349" y="1085"/>
                  </a:lnTo>
                  <a:lnTo>
                    <a:pt x="337" y="1133"/>
                  </a:lnTo>
                  <a:lnTo>
                    <a:pt x="325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5" y="1677"/>
                  </a:lnTo>
                  <a:lnTo>
                    <a:pt x="325" y="1677"/>
                  </a:lnTo>
                  <a:lnTo>
                    <a:pt x="337" y="1725"/>
                  </a:lnTo>
                  <a:lnTo>
                    <a:pt x="349" y="1773"/>
                  </a:lnTo>
                  <a:lnTo>
                    <a:pt x="367" y="1818"/>
                  </a:lnTo>
                  <a:lnTo>
                    <a:pt x="382" y="1863"/>
                  </a:lnTo>
                  <a:lnTo>
                    <a:pt x="403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2" y="2218"/>
                  </a:lnTo>
                  <a:lnTo>
                    <a:pt x="292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2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28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5" y="2476"/>
                  </a:lnTo>
                  <a:lnTo>
                    <a:pt x="1040" y="2494"/>
                  </a:lnTo>
                  <a:lnTo>
                    <a:pt x="1088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8" y="2855"/>
                  </a:lnTo>
                  <a:lnTo>
                    <a:pt x="1647" y="2849"/>
                  </a:lnTo>
                  <a:lnTo>
                    <a:pt x="1659" y="2840"/>
                  </a:lnTo>
                  <a:lnTo>
                    <a:pt x="1665" y="2831"/>
                  </a:lnTo>
                  <a:lnTo>
                    <a:pt x="1671" y="2819"/>
                  </a:lnTo>
                  <a:lnTo>
                    <a:pt x="1677" y="2807"/>
                  </a:lnTo>
                  <a:lnTo>
                    <a:pt x="1677" y="2795"/>
                  </a:lnTo>
                  <a:lnTo>
                    <a:pt x="1677" y="2536"/>
                  </a:lnTo>
                  <a:lnTo>
                    <a:pt x="1677" y="2536"/>
                  </a:lnTo>
                  <a:lnTo>
                    <a:pt x="1725" y="2524"/>
                  </a:lnTo>
                  <a:lnTo>
                    <a:pt x="1773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6" y="2038"/>
                  </a:lnTo>
                  <a:lnTo>
                    <a:pt x="2386" y="2038"/>
                  </a:lnTo>
                  <a:lnTo>
                    <a:pt x="2413" y="1996"/>
                  </a:lnTo>
                  <a:lnTo>
                    <a:pt x="2434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57" y="1611"/>
                  </a:lnTo>
                  <a:lnTo>
                    <a:pt x="2857" y="1247"/>
                  </a:lnTo>
                  <a:lnTo>
                    <a:pt x="2857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8" y="2242"/>
                  </a:lnTo>
                  <a:lnTo>
                    <a:pt x="1049" y="2224"/>
                  </a:lnTo>
                  <a:lnTo>
                    <a:pt x="1010" y="2206"/>
                  </a:lnTo>
                  <a:lnTo>
                    <a:pt x="974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6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6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4" y="677"/>
                  </a:lnTo>
                  <a:lnTo>
                    <a:pt x="1010" y="655"/>
                  </a:lnTo>
                  <a:lnTo>
                    <a:pt x="1049" y="634"/>
                  </a:lnTo>
                  <a:lnTo>
                    <a:pt x="1088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50" y="574"/>
                  </a:lnTo>
                  <a:lnTo>
                    <a:pt x="1692" y="586"/>
                  </a:lnTo>
                  <a:lnTo>
                    <a:pt x="1734" y="601"/>
                  </a:lnTo>
                  <a:lnTo>
                    <a:pt x="1773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3" y="2242"/>
                  </a:lnTo>
                  <a:lnTo>
                    <a:pt x="1734" y="2257"/>
                  </a:lnTo>
                  <a:lnTo>
                    <a:pt x="1692" y="2272"/>
                  </a:lnTo>
                  <a:lnTo>
                    <a:pt x="1650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84E8B3D4-B3EE-4B00-A466-0614B7C4EB9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4862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2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4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9 w 4320"/>
                <a:gd name="T37" fmla="*/ 1635 h 2356"/>
                <a:gd name="T38" fmla="*/ 400 w 4320"/>
                <a:gd name="T39" fmla="*/ 1980 h 2356"/>
                <a:gd name="T40" fmla="*/ 388 w 4320"/>
                <a:gd name="T41" fmla="*/ 2179 h 2356"/>
                <a:gd name="T42" fmla="*/ 367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2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3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2" y="1635"/>
                  </a:lnTo>
                  <a:lnTo>
                    <a:pt x="3822" y="1551"/>
                  </a:lnTo>
                  <a:lnTo>
                    <a:pt x="3792" y="1473"/>
                  </a:lnTo>
                  <a:lnTo>
                    <a:pt x="3756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9" y="691"/>
                  </a:lnTo>
                  <a:lnTo>
                    <a:pt x="3077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8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3" y="424"/>
                  </a:lnTo>
                  <a:lnTo>
                    <a:pt x="1719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100" y="742"/>
                  </a:lnTo>
                  <a:lnTo>
                    <a:pt x="1034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9" y="1635"/>
                  </a:lnTo>
                  <a:lnTo>
                    <a:pt x="445" y="1719"/>
                  </a:lnTo>
                  <a:lnTo>
                    <a:pt x="424" y="1803"/>
                  </a:lnTo>
                  <a:lnTo>
                    <a:pt x="409" y="1890"/>
                  </a:lnTo>
                  <a:lnTo>
                    <a:pt x="400" y="1980"/>
                  </a:lnTo>
                  <a:lnTo>
                    <a:pt x="391" y="2068"/>
                  </a:lnTo>
                  <a:lnTo>
                    <a:pt x="388" y="2161"/>
                  </a:lnTo>
                  <a:lnTo>
                    <a:pt x="388" y="2161"/>
                  </a:lnTo>
                  <a:lnTo>
                    <a:pt x="388" y="2179"/>
                  </a:lnTo>
                  <a:lnTo>
                    <a:pt x="385" y="2200"/>
                  </a:lnTo>
                  <a:lnTo>
                    <a:pt x="382" y="2218"/>
                  </a:lnTo>
                  <a:lnTo>
                    <a:pt x="373" y="2236"/>
                  </a:lnTo>
                  <a:lnTo>
                    <a:pt x="367" y="2254"/>
                  </a:lnTo>
                  <a:lnTo>
                    <a:pt x="355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1" y="962"/>
                  </a:lnTo>
                  <a:lnTo>
                    <a:pt x="421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2" y="304"/>
                  </a:lnTo>
                  <a:lnTo>
                    <a:pt x="1142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4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4" y="9"/>
                  </a:lnTo>
                  <a:lnTo>
                    <a:pt x="2479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3" y="205"/>
                  </a:lnTo>
                  <a:lnTo>
                    <a:pt x="3176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2" y="709"/>
                  </a:lnTo>
                  <a:lnTo>
                    <a:pt x="3831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826D3DE7-FD24-43E6-A000-ECDE131F4CE6}"/>
              </a:ext>
            </a:extLst>
          </p:cNvPr>
          <p:cNvGrpSpPr/>
          <p:nvPr/>
        </p:nvGrpSpPr>
        <p:grpSpPr>
          <a:xfrm>
            <a:off x="7600751" y="4523869"/>
            <a:ext cx="505752" cy="423567"/>
            <a:chOff x="6390333" y="4529686"/>
            <a:chExt cx="943460" cy="790148"/>
          </a:xfrm>
        </p:grpSpPr>
        <p:sp>
          <p:nvSpPr>
            <p:cNvPr id="42" name="Freeform 27">
              <a:extLst>
                <a:ext uri="{FF2B5EF4-FFF2-40B4-BE49-F238E27FC236}">
                  <a16:creationId xmlns:a16="http://schemas.microsoft.com/office/drawing/2014/main" id="{47B23144-1A56-44A9-B6FA-386EE4FBA0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690843" y="4836311"/>
              <a:ext cx="342441" cy="342441"/>
            </a:xfrm>
            <a:custGeom>
              <a:avLst/>
              <a:gdLst>
                <a:gd name="T0" fmla="*/ 1568 w 1568"/>
                <a:gd name="T1" fmla="*/ 784 h 1568"/>
                <a:gd name="T2" fmla="*/ 1565 w 1568"/>
                <a:gd name="T3" fmla="*/ 865 h 1568"/>
                <a:gd name="T4" fmla="*/ 1553 w 1568"/>
                <a:gd name="T5" fmla="*/ 943 h 1568"/>
                <a:gd name="T6" fmla="*/ 1532 w 1568"/>
                <a:gd name="T7" fmla="*/ 1018 h 1568"/>
                <a:gd name="T8" fmla="*/ 1508 w 1568"/>
                <a:gd name="T9" fmla="*/ 1091 h 1568"/>
                <a:gd name="T10" fmla="*/ 1475 w 1568"/>
                <a:gd name="T11" fmla="*/ 1160 h 1568"/>
                <a:gd name="T12" fmla="*/ 1436 w 1568"/>
                <a:gd name="T13" fmla="*/ 1223 h 1568"/>
                <a:gd name="T14" fmla="*/ 1391 w 1568"/>
                <a:gd name="T15" fmla="*/ 1283 h 1568"/>
                <a:gd name="T16" fmla="*/ 1283 w 1568"/>
                <a:gd name="T17" fmla="*/ 1391 h 1568"/>
                <a:gd name="T18" fmla="*/ 1223 w 1568"/>
                <a:gd name="T19" fmla="*/ 1436 h 1568"/>
                <a:gd name="T20" fmla="*/ 1160 w 1568"/>
                <a:gd name="T21" fmla="*/ 1475 h 1568"/>
                <a:gd name="T22" fmla="*/ 1090 w 1568"/>
                <a:gd name="T23" fmla="*/ 1508 h 1568"/>
                <a:gd name="T24" fmla="*/ 1018 w 1568"/>
                <a:gd name="T25" fmla="*/ 1532 h 1568"/>
                <a:gd name="T26" fmla="*/ 943 w 1568"/>
                <a:gd name="T27" fmla="*/ 1553 h 1568"/>
                <a:gd name="T28" fmla="*/ 865 w 1568"/>
                <a:gd name="T29" fmla="*/ 1565 h 1568"/>
                <a:gd name="T30" fmla="*/ 784 w 1568"/>
                <a:gd name="T31" fmla="*/ 1568 h 1568"/>
                <a:gd name="T32" fmla="*/ 745 w 1568"/>
                <a:gd name="T33" fmla="*/ 1568 h 1568"/>
                <a:gd name="T34" fmla="*/ 664 w 1568"/>
                <a:gd name="T35" fmla="*/ 1559 h 1568"/>
                <a:gd name="T36" fmla="*/ 589 w 1568"/>
                <a:gd name="T37" fmla="*/ 1544 h 1568"/>
                <a:gd name="T38" fmla="*/ 517 w 1568"/>
                <a:gd name="T39" fmla="*/ 1520 h 1568"/>
                <a:gd name="T40" fmla="*/ 445 w 1568"/>
                <a:gd name="T41" fmla="*/ 1490 h 1568"/>
                <a:gd name="T42" fmla="*/ 378 w 1568"/>
                <a:gd name="T43" fmla="*/ 1454 h 1568"/>
                <a:gd name="T44" fmla="*/ 315 w 1568"/>
                <a:gd name="T45" fmla="*/ 1412 h 1568"/>
                <a:gd name="T46" fmla="*/ 231 w 1568"/>
                <a:gd name="T47" fmla="*/ 1340 h 1568"/>
                <a:gd name="T48" fmla="*/ 156 w 1568"/>
                <a:gd name="T49" fmla="*/ 1253 h 1568"/>
                <a:gd name="T50" fmla="*/ 114 w 1568"/>
                <a:gd name="T51" fmla="*/ 1190 h 1568"/>
                <a:gd name="T52" fmla="*/ 78 w 1568"/>
                <a:gd name="T53" fmla="*/ 1124 h 1568"/>
                <a:gd name="T54" fmla="*/ 48 w 1568"/>
                <a:gd name="T55" fmla="*/ 1055 h 1568"/>
                <a:gd name="T56" fmla="*/ 24 w 1568"/>
                <a:gd name="T57" fmla="*/ 979 h 1568"/>
                <a:gd name="T58" fmla="*/ 9 w 1568"/>
                <a:gd name="T59" fmla="*/ 904 h 1568"/>
                <a:gd name="T60" fmla="*/ 0 w 1568"/>
                <a:gd name="T61" fmla="*/ 826 h 1568"/>
                <a:gd name="T62" fmla="*/ 0 w 1568"/>
                <a:gd name="T63" fmla="*/ 784 h 1568"/>
                <a:gd name="T64" fmla="*/ 3 w 1568"/>
                <a:gd name="T65" fmla="*/ 706 h 1568"/>
                <a:gd name="T66" fmla="*/ 15 w 1568"/>
                <a:gd name="T67" fmla="*/ 628 h 1568"/>
                <a:gd name="T68" fmla="*/ 36 w 1568"/>
                <a:gd name="T69" fmla="*/ 553 h 1568"/>
                <a:gd name="T70" fmla="*/ 63 w 1568"/>
                <a:gd name="T71" fmla="*/ 481 h 1568"/>
                <a:gd name="T72" fmla="*/ 96 w 1568"/>
                <a:gd name="T73" fmla="*/ 412 h 1568"/>
                <a:gd name="T74" fmla="*/ 135 w 1568"/>
                <a:gd name="T75" fmla="*/ 345 h 1568"/>
                <a:gd name="T76" fmla="*/ 180 w 1568"/>
                <a:gd name="T77" fmla="*/ 285 h 1568"/>
                <a:gd name="T78" fmla="*/ 285 w 1568"/>
                <a:gd name="T79" fmla="*/ 180 h 1568"/>
                <a:gd name="T80" fmla="*/ 345 w 1568"/>
                <a:gd name="T81" fmla="*/ 135 h 1568"/>
                <a:gd name="T82" fmla="*/ 411 w 1568"/>
                <a:gd name="T83" fmla="*/ 96 h 1568"/>
                <a:gd name="T84" fmla="*/ 481 w 1568"/>
                <a:gd name="T85" fmla="*/ 63 h 1568"/>
                <a:gd name="T86" fmla="*/ 553 w 1568"/>
                <a:gd name="T87" fmla="*/ 36 h 1568"/>
                <a:gd name="T88" fmla="*/ 628 w 1568"/>
                <a:gd name="T89" fmla="*/ 15 h 1568"/>
                <a:gd name="T90" fmla="*/ 706 w 1568"/>
                <a:gd name="T91" fmla="*/ 3 h 1568"/>
                <a:gd name="T92" fmla="*/ 784 w 1568"/>
                <a:gd name="T93" fmla="*/ 0 h 1568"/>
                <a:gd name="T94" fmla="*/ 826 w 1568"/>
                <a:gd name="T95" fmla="*/ 0 h 1568"/>
                <a:gd name="T96" fmla="*/ 904 w 1568"/>
                <a:gd name="T97" fmla="*/ 9 h 1568"/>
                <a:gd name="T98" fmla="*/ 979 w 1568"/>
                <a:gd name="T99" fmla="*/ 24 h 1568"/>
                <a:gd name="T100" fmla="*/ 1054 w 1568"/>
                <a:gd name="T101" fmla="*/ 48 h 1568"/>
                <a:gd name="T102" fmla="*/ 1124 w 1568"/>
                <a:gd name="T103" fmla="*/ 78 h 1568"/>
                <a:gd name="T104" fmla="*/ 1190 w 1568"/>
                <a:gd name="T105" fmla="*/ 114 h 1568"/>
                <a:gd name="T106" fmla="*/ 1253 w 1568"/>
                <a:gd name="T107" fmla="*/ 156 h 1568"/>
                <a:gd name="T108" fmla="*/ 1340 w 1568"/>
                <a:gd name="T109" fmla="*/ 231 h 1568"/>
                <a:gd name="T110" fmla="*/ 1412 w 1568"/>
                <a:gd name="T111" fmla="*/ 315 h 1568"/>
                <a:gd name="T112" fmla="*/ 1454 w 1568"/>
                <a:gd name="T113" fmla="*/ 378 h 1568"/>
                <a:gd name="T114" fmla="*/ 1490 w 1568"/>
                <a:gd name="T115" fmla="*/ 445 h 1568"/>
                <a:gd name="T116" fmla="*/ 1520 w 1568"/>
                <a:gd name="T117" fmla="*/ 514 h 1568"/>
                <a:gd name="T118" fmla="*/ 1544 w 1568"/>
                <a:gd name="T119" fmla="*/ 589 h 1568"/>
                <a:gd name="T120" fmla="*/ 1559 w 1568"/>
                <a:gd name="T121" fmla="*/ 664 h 1568"/>
                <a:gd name="T122" fmla="*/ 1568 w 1568"/>
                <a:gd name="T123" fmla="*/ 745 h 1568"/>
                <a:gd name="T124" fmla="*/ 1568 w 1568"/>
                <a:gd name="T125" fmla="*/ 78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8">
                  <a:moveTo>
                    <a:pt x="1568" y="784"/>
                  </a:moveTo>
                  <a:lnTo>
                    <a:pt x="1568" y="784"/>
                  </a:lnTo>
                  <a:lnTo>
                    <a:pt x="1568" y="826"/>
                  </a:lnTo>
                  <a:lnTo>
                    <a:pt x="1565" y="865"/>
                  </a:lnTo>
                  <a:lnTo>
                    <a:pt x="1559" y="904"/>
                  </a:lnTo>
                  <a:lnTo>
                    <a:pt x="1553" y="943"/>
                  </a:lnTo>
                  <a:lnTo>
                    <a:pt x="1544" y="979"/>
                  </a:lnTo>
                  <a:lnTo>
                    <a:pt x="1532" y="1018"/>
                  </a:lnTo>
                  <a:lnTo>
                    <a:pt x="1520" y="1055"/>
                  </a:lnTo>
                  <a:lnTo>
                    <a:pt x="1508" y="1091"/>
                  </a:lnTo>
                  <a:lnTo>
                    <a:pt x="1490" y="1124"/>
                  </a:lnTo>
                  <a:lnTo>
                    <a:pt x="1475" y="1160"/>
                  </a:lnTo>
                  <a:lnTo>
                    <a:pt x="1454" y="1190"/>
                  </a:lnTo>
                  <a:lnTo>
                    <a:pt x="1436" y="1223"/>
                  </a:lnTo>
                  <a:lnTo>
                    <a:pt x="1412" y="1253"/>
                  </a:lnTo>
                  <a:lnTo>
                    <a:pt x="1391" y="1283"/>
                  </a:lnTo>
                  <a:lnTo>
                    <a:pt x="1340" y="1340"/>
                  </a:lnTo>
                  <a:lnTo>
                    <a:pt x="1283" y="1391"/>
                  </a:lnTo>
                  <a:lnTo>
                    <a:pt x="1253" y="1412"/>
                  </a:lnTo>
                  <a:lnTo>
                    <a:pt x="1223" y="1436"/>
                  </a:lnTo>
                  <a:lnTo>
                    <a:pt x="1190" y="1454"/>
                  </a:lnTo>
                  <a:lnTo>
                    <a:pt x="1160" y="1475"/>
                  </a:lnTo>
                  <a:lnTo>
                    <a:pt x="1124" y="1490"/>
                  </a:lnTo>
                  <a:lnTo>
                    <a:pt x="1090" y="1508"/>
                  </a:lnTo>
                  <a:lnTo>
                    <a:pt x="1054" y="1520"/>
                  </a:lnTo>
                  <a:lnTo>
                    <a:pt x="1018" y="1532"/>
                  </a:lnTo>
                  <a:lnTo>
                    <a:pt x="979" y="1544"/>
                  </a:lnTo>
                  <a:lnTo>
                    <a:pt x="943" y="1553"/>
                  </a:lnTo>
                  <a:lnTo>
                    <a:pt x="904" y="1559"/>
                  </a:lnTo>
                  <a:lnTo>
                    <a:pt x="865" y="1565"/>
                  </a:lnTo>
                  <a:lnTo>
                    <a:pt x="826" y="1568"/>
                  </a:lnTo>
                  <a:lnTo>
                    <a:pt x="784" y="1568"/>
                  </a:lnTo>
                  <a:lnTo>
                    <a:pt x="784" y="1568"/>
                  </a:lnTo>
                  <a:lnTo>
                    <a:pt x="745" y="1568"/>
                  </a:lnTo>
                  <a:lnTo>
                    <a:pt x="706" y="1565"/>
                  </a:lnTo>
                  <a:lnTo>
                    <a:pt x="664" y="1559"/>
                  </a:lnTo>
                  <a:lnTo>
                    <a:pt x="628" y="1553"/>
                  </a:lnTo>
                  <a:lnTo>
                    <a:pt x="589" y="1544"/>
                  </a:lnTo>
                  <a:lnTo>
                    <a:pt x="553" y="1532"/>
                  </a:lnTo>
                  <a:lnTo>
                    <a:pt x="517" y="1520"/>
                  </a:lnTo>
                  <a:lnTo>
                    <a:pt x="481" y="1508"/>
                  </a:lnTo>
                  <a:lnTo>
                    <a:pt x="445" y="1490"/>
                  </a:lnTo>
                  <a:lnTo>
                    <a:pt x="411" y="1475"/>
                  </a:lnTo>
                  <a:lnTo>
                    <a:pt x="378" y="1454"/>
                  </a:lnTo>
                  <a:lnTo>
                    <a:pt x="345" y="1436"/>
                  </a:lnTo>
                  <a:lnTo>
                    <a:pt x="315" y="1412"/>
                  </a:lnTo>
                  <a:lnTo>
                    <a:pt x="285" y="1391"/>
                  </a:lnTo>
                  <a:lnTo>
                    <a:pt x="231" y="1340"/>
                  </a:lnTo>
                  <a:lnTo>
                    <a:pt x="180" y="1283"/>
                  </a:lnTo>
                  <a:lnTo>
                    <a:pt x="156" y="1253"/>
                  </a:lnTo>
                  <a:lnTo>
                    <a:pt x="135" y="1223"/>
                  </a:lnTo>
                  <a:lnTo>
                    <a:pt x="114" y="1190"/>
                  </a:lnTo>
                  <a:lnTo>
                    <a:pt x="96" y="1160"/>
                  </a:lnTo>
                  <a:lnTo>
                    <a:pt x="78" y="1124"/>
                  </a:lnTo>
                  <a:lnTo>
                    <a:pt x="63" y="1091"/>
                  </a:lnTo>
                  <a:lnTo>
                    <a:pt x="48" y="1055"/>
                  </a:lnTo>
                  <a:lnTo>
                    <a:pt x="36" y="1018"/>
                  </a:lnTo>
                  <a:lnTo>
                    <a:pt x="24" y="979"/>
                  </a:lnTo>
                  <a:lnTo>
                    <a:pt x="15" y="943"/>
                  </a:lnTo>
                  <a:lnTo>
                    <a:pt x="9" y="904"/>
                  </a:lnTo>
                  <a:lnTo>
                    <a:pt x="3" y="865"/>
                  </a:lnTo>
                  <a:lnTo>
                    <a:pt x="0" y="826"/>
                  </a:lnTo>
                  <a:lnTo>
                    <a:pt x="0" y="784"/>
                  </a:lnTo>
                  <a:lnTo>
                    <a:pt x="0" y="784"/>
                  </a:lnTo>
                  <a:lnTo>
                    <a:pt x="0" y="745"/>
                  </a:lnTo>
                  <a:lnTo>
                    <a:pt x="3" y="706"/>
                  </a:lnTo>
                  <a:lnTo>
                    <a:pt x="9" y="664"/>
                  </a:lnTo>
                  <a:lnTo>
                    <a:pt x="15" y="628"/>
                  </a:lnTo>
                  <a:lnTo>
                    <a:pt x="24" y="589"/>
                  </a:lnTo>
                  <a:lnTo>
                    <a:pt x="36" y="553"/>
                  </a:lnTo>
                  <a:lnTo>
                    <a:pt x="48" y="514"/>
                  </a:lnTo>
                  <a:lnTo>
                    <a:pt x="63" y="481"/>
                  </a:lnTo>
                  <a:lnTo>
                    <a:pt x="78" y="445"/>
                  </a:lnTo>
                  <a:lnTo>
                    <a:pt x="96" y="412"/>
                  </a:lnTo>
                  <a:lnTo>
                    <a:pt x="114" y="378"/>
                  </a:lnTo>
                  <a:lnTo>
                    <a:pt x="135" y="345"/>
                  </a:lnTo>
                  <a:lnTo>
                    <a:pt x="156" y="315"/>
                  </a:lnTo>
                  <a:lnTo>
                    <a:pt x="180" y="285"/>
                  </a:lnTo>
                  <a:lnTo>
                    <a:pt x="231" y="231"/>
                  </a:lnTo>
                  <a:lnTo>
                    <a:pt x="285" y="180"/>
                  </a:lnTo>
                  <a:lnTo>
                    <a:pt x="315" y="156"/>
                  </a:lnTo>
                  <a:lnTo>
                    <a:pt x="345" y="135"/>
                  </a:lnTo>
                  <a:lnTo>
                    <a:pt x="378" y="114"/>
                  </a:lnTo>
                  <a:lnTo>
                    <a:pt x="411" y="96"/>
                  </a:lnTo>
                  <a:lnTo>
                    <a:pt x="445" y="78"/>
                  </a:lnTo>
                  <a:lnTo>
                    <a:pt x="481" y="63"/>
                  </a:lnTo>
                  <a:lnTo>
                    <a:pt x="517" y="48"/>
                  </a:lnTo>
                  <a:lnTo>
                    <a:pt x="553" y="36"/>
                  </a:lnTo>
                  <a:lnTo>
                    <a:pt x="589" y="24"/>
                  </a:lnTo>
                  <a:lnTo>
                    <a:pt x="628" y="15"/>
                  </a:lnTo>
                  <a:lnTo>
                    <a:pt x="664" y="9"/>
                  </a:lnTo>
                  <a:lnTo>
                    <a:pt x="706" y="3"/>
                  </a:lnTo>
                  <a:lnTo>
                    <a:pt x="745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6" y="0"/>
                  </a:lnTo>
                  <a:lnTo>
                    <a:pt x="865" y="3"/>
                  </a:lnTo>
                  <a:lnTo>
                    <a:pt x="904" y="9"/>
                  </a:lnTo>
                  <a:lnTo>
                    <a:pt x="943" y="15"/>
                  </a:lnTo>
                  <a:lnTo>
                    <a:pt x="979" y="24"/>
                  </a:lnTo>
                  <a:lnTo>
                    <a:pt x="1018" y="36"/>
                  </a:lnTo>
                  <a:lnTo>
                    <a:pt x="1054" y="48"/>
                  </a:lnTo>
                  <a:lnTo>
                    <a:pt x="1090" y="63"/>
                  </a:lnTo>
                  <a:lnTo>
                    <a:pt x="1124" y="78"/>
                  </a:lnTo>
                  <a:lnTo>
                    <a:pt x="1160" y="96"/>
                  </a:lnTo>
                  <a:lnTo>
                    <a:pt x="1190" y="114"/>
                  </a:lnTo>
                  <a:lnTo>
                    <a:pt x="1223" y="135"/>
                  </a:lnTo>
                  <a:lnTo>
                    <a:pt x="1253" y="156"/>
                  </a:lnTo>
                  <a:lnTo>
                    <a:pt x="1283" y="180"/>
                  </a:lnTo>
                  <a:lnTo>
                    <a:pt x="1340" y="231"/>
                  </a:lnTo>
                  <a:lnTo>
                    <a:pt x="1391" y="285"/>
                  </a:lnTo>
                  <a:lnTo>
                    <a:pt x="1412" y="315"/>
                  </a:lnTo>
                  <a:lnTo>
                    <a:pt x="1436" y="345"/>
                  </a:lnTo>
                  <a:lnTo>
                    <a:pt x="1454" y="378"/>
                  </a:lnTo>
                  <a:lnTo>
                    <a:pt x="1475" y="412"/>
                  </a:lnTo>
                  <a:lnTo>
                    <a:pt x="1490" y="445"/>
                  </a:lnTo>
                  <a:lnTo>
                    <a:pt x="1508" y="481"/>
                  </a:lnTo>
                  <a:lnTo>
                    <a:pt x="1520" y="514"/>
                  </a:lnTo>
                  <a:lnTo>
                    <a:pt x="1532" y="553"/>
                  </a:lnTo>
                  <a:lnTo>
                    <a:pt x="1544" y="589"/>
                  </a:lnTo>
                  <a:lnTo>
                    <a:pt x="1553" y="628"/>
                  </a:lnTo>
                  <a:lnTo>
                    <a:pt x="1559" y="664"/>
                  </a:lnTo>
                  <a:lnTo>
                    <a:pt x="1565" y="706"/>
                  </a:lnTo>
                  <a:lnTo>
                    <a:pt x="1568" y="745"/>
                  </a:lnTo>
                  <a:lnTo>
                    <a:pt x="1568" y="784"/>
                  </a:lnTo>
                  <a:lnTo>
                    <a:pt x="1568" y="78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3" name="Freeform 28">
              <a:extLst>
                <a:ext uri="{FF2B5EF4-FFF2-40B4-BE49-F238E27FC236}">
                  <a16:creationId xmlns:a16="http://schemas.microsoft.com/office/drawing/2014/main" id="{C193FDEA-F100-4BB8-805F-F0CB00DED8EC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549761" y="4695228"/>
              <a:ext cx="624605" cy="624606"/>
            </a:xfrm>
            <a:custGeom>
              <a:avLst/>
              <a:gdLst>
                <a:gd name="T0" fmla="*/ 2494 w 2860"/>
                <a:gd name="T1" fmla="*/ 1043 h 2860"/>
                <a:gd name="T2" fmla="*/ 2569 w 2860"/>
                <a:gd name="T3" fmla="*/ 640 h 2860"/>
                <a:gd name="T4" fmla="*/ 2587 w 2860"/>
                <a:gd name="T5" fmla="*/ 583 h 2860"/>
                <a:gd name="T6" fmla="*/ 2301 w 2860"/>
                <a:gd name="T7" fmla="*/ 282 h 2860"/>
                <a:gd name="T8" fmla="*/ 2229 w 2860"/>
                <a:gd name="T9" fmla="*/ 282 h 2860"/>
                <a:gd name="T10" fmla="*/ 1911 w 2860"/>
                <a:gd name="T11" fmla="*/ 402 h 2860"/>
                <a:gd name="T12" fmla="*/ 1676 w 2860"/>
                <a:gd name="T13" fmla="*/ 66 h 2860"/>
                <a:gd name="T14" fmla="*/ 1649 w 2860"/>
                <a:gd name="T15" fmla="*/ 12 h 2860"/>
                <a:gd name="T16" fmla="*/ 1235 w 2860"/>
                <a:gd name="T17" fmla="*/ 3 h 2860"/>
                <a:gd name="T18" fmla="*/ 1184 w 2860"/>
                <a:gd name="T19" fmla="*/ 54 h 2860"/>
                <a:gd name="T20" fmla="*/ 1042 w 2860"/>
                <a:gd name="T21" fmla="*/ 366 h 2860"/>
                <a:gd name="T22" fmla="*/ 640 w 2860"/>
                <a:gd name="T23" fmla="*/ 291 h 2860"/>
                <a:gd name="T24" fmla="*/ 583 w 2860"/>
                <a:gd name="T25" fmla="*/ 273 h 2860"/>
                <a:gd name="T26" fmla="*/ 282 w 2860"/>
                <a:gd name="T27" fmla="*/ 559 h 2860"/>
                <a:gd name="T28" fmla="*/ 282 w 2860"/>
                <a:gd name="T29" fmla="*/ 631 h 2860"/>
                <a:gd name="T30" fmla="*/ 402 w 2860"/>
                <a:gd name="T31" fmla="*/ 949 h 2860"/>
                <a:gd name="T32" fmla="*/ 66 w 2860"/>
                <a:gd name="T33" fmla="*/ 1184 h 2860"/>
                <a:gd name="T34" fmla="*/ 12 w 2860"/>
                <a:gd name="T35" fmla="*/ 1214 h 2860"/>
                <a:gd name="T36" fmla="*/ 3 w 2860"/>
                <a:gd name="T37" fmla="*/ 1625 h 2860"/>
                <a:gd name="T38" fmla="*/ 54 w 2860"/>
                <a:gd name="T39" fmla="*/ 1677 h 2860"/>
                <a:gd name="T40" fmla="*/ 366 w 2860"/>
                <a:gd name="T41" fmla="*/ 1821 h 2860"/>
                <a:gd name="T42" fmla="*/ 291 w 2860"/>
                <a:gd name="T43" fmla="*/ 2220 h 2860"/>
                <a:gd name="T44" fmla="*/ 273 w 2860"/>
                <a:gd name="T45" fmla="*/ 2280 h 2860"/>
                <a:gd name="T46" fmla="*/ 559 w 2860"/>
                <a:gd name="T47" fmla="*/ 2578 h 2860"/>
                <a:gd name="T48" fmla="*/ 631 w 2860"/>
                <a:gd name="T49" fmla="*/ 2578 h 2860"/>
                <a:gd name="T50" fmla="*/ 952 w 2860"/>
                <a:gd name="T51" fmla="*/ 2458 h 2860"/>
                <a:gd name="T52" fmla="*/ 1184 w 2860"/>
                <a:gd name="T53" fmla="*/ 2794 h 2860"/>
                <a:gd name="T54" fmla="*/ 1214 w 2860"/>
                <a:gd name="T55" fmla="*/ 2848 h 2860"/>
                <a:gd name="T56" fmla="*/ 1625 w 2860"/>
                <a:gd name="T57" fmla="*/ 2857 h 2860"/>
                <a:gd name="T58" fmla="*/ 1676 w 2860"/>
                <a:gd name="T59" fmla="*/ 2809 h 2860"/>
                <a:gd name="T60" fmla="*/ 1821 w 2860"/>
                <a:gd name="T61" fmla="*/ 2494 h 2860"/>
                <a:gd name="T62" fmla="*/ 2220 w 2860"/>
                <a:gd name="T63" fmla="*/ 2569 h 2860"/>
                <a:gd name="T64" fmla="*/ 2280 w 2860"/>
                <a:gd name="T65" fmla="*/ 2587 h 2860"/>
                <a:gd name="T66" fmla="*/ 2578 w 2860"/>
                <a:gd name="T67" fmla="*/ 2301 h 2860"/>
                <a:gd name="T68" fmla="*/ 2578 w 2860"/>
                <a:gd name="T69" fmla="*/ 2229 h 2860"/>
                <a:gd name="T70" fmla="*/ 2458 w 2860"/>
                <a:gd name="T71" fmla="*/ 1911 h 2860"/>
                <a:gd name="T72" fmla="*/ 2794 w 2860"/>
                <a:gd name="T73" fmla="*/ 1677 h 2860"/>
                <a:gd name="T74" fmla="*/ 2848 w 2860"/>
                <a:gd name="T75" fmla="*/ 1649 h 2860"/>
                <a:gd name="T76" fmla="*/ 2857 w 2860"/>
                <a:gd name="T77" fmla="*/ 1235 h 2860"/>
                <a:gd name="T78" fmla="*/ 2809 w 2860"/>
                <a:gd name="T79" fmla="*/ 1184 h 2860"/>
                <a:gd name="T80" fmla="*/ 1340 w 2860"/>
                <a:gd name="T81" fmla="*/ 2308 h 2860"/>
                <a:gd name="T82" fmla="*/ 1088 w 2860"/>
                <a:gd name="T83" fmla="*/ 2244 h 2860"/>
                <a:gd name="T84" fmla="*/ 871 w 2860"/>
                <a:gd name="T85" fmla="*/ 2112 h 2860"/>
                <a:gd name="T86" fmla="*/ 700 w 2860"/>
                <a:gd name="T87" fmla="*/ 1923 h 2860"/>
                <a:gd name="T88" fmla="*/ 589 w 2860"/>
                <a:gd name="T89" fmla="*/ 1692 h 2860"/>
                <a:gd name="T90" fmla="*/ 550 w 2860"/>
                <a:gd name="T91" fmla="*/ 1430 h 2860"/>
                <a:gd name="T92" fmla="*/ 577 w 2860"/>
                <a:gd name="T93" fmla="*/ 1211 h 2860"/>
                <a:gd name="T94" fmla="*/ 676 w 2860"/>
                <a:gd name="T95" fmla="*/ 973 h 2860"/>
                <a:gd name="T96" fmla="*/ 838 w 2860"/>
                <a:gd name="T97" fmla="*/ 778 h 2860"/>
                <a:gd name="T98" fmla="*/ 1048 w 2860"/>
                <a:gd name="T99" fmla="*/ 637 h 2860"/>
                <a:gd name="T100" fmla="*/ 1298 w 2860"/>
                <a:gd name="T101" fmla="*/ 559 h 2860"/>
                <a:gd name="T102" fmla="*/ 1520 w 2860"/>
                <a:gd name="T103" fmla="*/ 553 h 2860"/>
                <a:gd name="T104" fmla="*/ 1773 w 2860"/>
                <a:gd name="T105" fmla="*/ 619 h 2860"/>
                <a:gd name="T106" fmla="*/ 1992 w 2860"/>
                <a:gd name="T107" fmla="*/ 751 h 2860"/>
                <a:gd name="T108" fmla="*/ 2160 w 2860"/>
                <a:gd name="T109" fmla="*/ 937 h 2860"/>
                <a:gd name="T110" fmla="*/ 2271 w 2860"/>
                <a:gd name="T111" fmla="*/ 1169 h 2860"/>
                <a:gd name="T112" fmla="*/ 2313 w 2860"/>
                <a:gd name="T113" fmla="*/ 1430 h 2860"/>
                <a:gd name="T114" fmla="*/ 2283 w 2860"/>
                <a:gd name="T115" fmla="*/ 1649 h 2860"/>
                <a:gd name="T116" fmla="*/ 2184 w 2860"/>
                <a:gd name="T117" fmla="*/ 1887 h 2860"/>
                <a:gd name="T118" fmla="*/ 2022 w 2860"/>
                <a:gd name="T119" fmla="*/ 2082 h 2860"/>
                <a:gd name="T120" fmla="*/ 1812 w 2860"/>
                <a:gd name="T121" fmla="*/ 2226 h 2860"/>
                <a:gd name="T122" fmla="*/ 1565 w 2860"/>
                <a:gd name="T123" fmla="*/ 2301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60">
                  <a:moveTo>
                    <a:pt x="2794" y="1184"/>
                  </a:moveTo>
                  <a:lnTo>
                    <a:pt x="2536" y="1184"/>
                  </a:lnTo>
                  <a:lnTo>
                    <a:pt x="2536" y="1184"/>
                  </a:lnTo>
                  <a:lnTo>
                    <a:pt x="2524" y="1136"/>
                  </a:lnTo>
                  <a:lnTo>
                    <a:pt x="2512" y="1088"/>
                  </a:lnTo>
                  <a:lnTo>
                    <a:pt x="2494" y="1043"/>
                  </a:lnTo>
                  <a:lnTo>
                    <a:pt x="2479" y="994"/>
                  </a:lnTo>
                  <a:lnTo>
                    <a:pt x="2458" y="949"/>
                  </a:lnTo>
                  <a:lnTo>
                    <a:pt x="2436" y="907"/>
                  </a:lnTo>
                  <a:lnTo>
                    <a:pt x="2412" y="865"/>
                  </a:lnTo>
                  <a:lnTo>
                    <a:pt x="2388" y="823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31"/>
                  </a:lnTo>
                  <a:lnTo>
                    <a:pt x="2584" y="619"/>
                  </a:lnTo>
                  <a:lnTo>
                    <a:pt x="2587" y="607"/>
                  </a:lnTo>
                  <a:lnTo>
                    <a:pt x="2590" y="595"/>
                  </a:lnTo>
                  <a:lnTo>
                    <a:pt x="2587" y="583"/>
                  </a:lnTo>
                  <a:lnTo>
                    <a:pt x="2584" y="571"/>
                  </a:lnTo>
                  <a:lnTo>
                    <a:pt x="2578" y="559"/>
                  </a:lnTo>
                  <a:lnTo>
                    <a:pt x="2569" y="550"/>
                  </a:lnTo>
                  <a:lnTo>
                    <a:pt x="2313" y="291"/>
                  </a:lnTo>
                  <a:lnTo>
                    <a:pt x="2313" y="291"/>
                  </a:lnTo>
                  <a:lnTo>
                    <a:pt x="2301" y="282"/>
                  </a:lnTo>
                  <a:lnTo>
                    <a:pt x="2292" y="276"/>
                  </a:lnTo>
                  <a:lnTo>
                    <a:pt x="2280" y="273"/>
                  </a:lnTo>
                  <a:lnTo>
                    <a:pt x="2265" y="273"/>
                  </a:lnTo>
                  <a:lnTo>
                    <a:pt x="2253" y="273"/>
                  </a:lnTo>
                  <a:lnTo>
                    <a:pt x="2241" y="276"/>
                  </a:lnTo>
                  <a:lnTo>
                    <a:pt x="2229" y="282"/>
                  </a:lnTo>
                  <a:lnTo>
                    <a:pt x="2220" y="291"/>
                  </a:lnTo>
                  <a:lnTo>
                    <a:pt x="2037" y="475"/>
                  </a:lnTo>
                  <a:lnTo>
                    <a:pt x="2037" y="475"/>
                  </a:lnTo>
                  <a:lnTo>
                    <a:pt x="1998" y="448"/>
                  </a:lnTo>
                  <a:lnTo>
                    <a:pt x="1953" y="427"/>
                  </a:lnTo>
                  <a:lnTo>
                    <a:pt x="1911" y="402"/>
                  </a:lnTo>
                  <a:lnTo>
                    <a:pt x="1866" y="384"/>
                  </a:lnTo>
                  <a:lnTo>
                    <a:pt x="1821" y="366"/>
                  </a:lnTo>
                  <a:lnTo>
                    <a:pt x="1773" y="351"/>
                  </a:lnTo>
                  <a:lnTo>
                    <a:pt x="1724" y="336"/>
                  </a:lnTo>
                  <a:lnTo>
                    <a:pt x="1676" y="324"/>
                  </a:lnTo>
                  <a:lnTo>
                    <a:pt x="1676" y="66"/>
                  </a:lnTo>
                  <a:lnTo>
                    <a:pt x="1676" y="66"/>
                  </a:lnTo>
                  <a:lnTo>
                    <a:pt x="1676" y="54"/>
                  </a:lnTo>
                  <a:lnTo>
                    <a:pt x="1673" y="42"/>
                  </a:lnTo>
                  <a:lnTo>
                    <a:pt x="1667" y="30"/>
                  </a:lnTo>
                  <a:lnTo>
                    <a:pt x="1658" y="21"/>
                  </a:lnTo>
                  <a:lnTo>
                    <a:pt x="1649" y="12"/>
                  </a:lnTo>
                  <a:lnTo>
                    <a:pt x="1637" y="6"/>
                  </a:lnTo>
                  <a:lnTo>
                    <a:pt x="1625" y="3"/>
                  </a:lnTo>
                  <a:lnTo>
                    <a:pt x="1613" y="0"/>
                  </a:lnTo>
                  <a:lnTo>
                    <a:pt x="1250" y="0"/>
                  </a:lnTo>
                  <a:lnTo>
                    <a:pt x="1250" y="0"/>
                  </a:lnTo>
                  <a:lnTo>
                    <a:pt x="1235" y="3"/>
                  </a:lnTo>
                  <a:lnTo>
                    <a:pt x="1223" y="6"/>
                  </a:lnTo>
                  <a:lnTo>
                    <a:pt x="1214" y="12"/>
                  </a:lnTo>
                  <a:lnTo>
                    <a:pt x="1202" y="21"/>
                  </a:lnTo>
                  <a:lnTo>
                    <a:pt x="1196" y="30"/>
                  </a:lnTo>
                  <a:lnTo>
                    <a:pt x="1190" y="42"/>
                  </a:lnTo>
                  <a:lnTo>
                    <a:pt x="1184" y="54"/>
                  </a:lnTo>
                  <a:lnTo>
                    <a:pt x="1184" y="66"/>
                  </a:lnTo>
                  <a:lnTo>
                    <a:pt x="1184" y="324"/>
                  </a:lnTo>
                  <a:lnTo>
                    <a:pt x="1184" y="324"/>
                  </a:lnTo>
                  <a:lnTo>
                    <a:pt x="1136" y="336"/>
                  </a:lnTo>
                  <a:lnTo>
                    <a:pt x="1088" y="351"/>
                  </a:lnTo>
                  <a:lnTo>
                    <a:pt x="1042" y="366"/>
                  </a:lnTo>
                  <a:lnTo>
                    <a:pt x="994" y="384"/>
                  </a:lnTo>
                  <a:lnTo>
                    <a:pt x="952" y="402"/>
                  </a:lnTo>
                  <a:lnTo>
                    <a:pt x="907" y="427"/>
                  </a:lnTo>
                  <a:lnTo>
                    <a:pt x="865" y="448"/>
                  </a:lnTo>
                  <a:lnTo>
                    <a:pt x="823" y="475"/>
                  </a:lnTo>
                  <a:lnTo>
                    <a:pt x="640" y="291"/>
                  </a:lnTo>
                  <a:lnTo>
                    <a:pt x="640" y="291"/>
                  </a:lnTo>
                  <a:lnTo>
                    <a:pt x="631" y="282"/>
                  </a:lnTo>
                  <a:lnTo>
                    <a:pt x="619" y="276"/>
                  </a:lnTo>
                  <a:lnTo>
                    <a:pt x="607" y="273"/>
                  </a:lnTo>
                  <a:lnTo>
                    <a:pt x="595" y="273"/>
                  </a:lnTo>
                  <a:lnTo>
                    <a:pt x="583" y="273"/>
                  </a:lnTo>
                  <a:lnTo>
                    <a:pt x="571" y="276"/>
                  </a:lnTo>
                  <a:lnTo>
                    <a:pt x="559" y="282"/>
                  </a:lnTo>
                  <a:lnTo>
                    <a:pt x="550" y="291"/>
                  </a:lnTo>
                  <a:lnTo>
                    <a:pt x="291" y="550"/>
                  </a:lnTo>
                  <a:lnTo>
                    <a:pt x="291" y="550"/>
                  </a:lnTo>
                  <a:lnTo>
                    <a:pt x="282" y="559"/>
                  </a:lnTo>
                  <a:lnTo>
                    <a:pt x="276" y="571"/>
                  </a:lnTo>
                  <a:lnTo>
                    <a:pt x="273" y="583"/>
                  </a:lnTo>
                  <a:lnTo>
                    <a:pt x="273" y="595"/>
                  </a:lnTo>
                  <a:lnTo>
                    <a:pt x="273" y="607"/>
                  </a:lnTo>
                  <a:lnTo>
                    <a:pt x="276" y="619"/>
                  </a:lnTo>
                  <a:lnTo>
                    <a:pt x="282" y="631"/>
                  </a:lnTo>
                  <a:lnTo>
                    <a:pt x="291" y="640"/>
                  </a:lnTo>
                  <a:lnTo>
                    <a:pt x="475" y="823"/>
                  </a:lnTo>
                  <a:lnTo>
                    <a:pt x="475" y="823"/>
                  </a:lnTo>
                  <a:lnTo>
                    <a:pt x="448" y="865"/>
                  </a:lnTo>
                  <a:lnTo>
                    <a:pt x="427" y="907"/>
                  </a:lnTo>
                  <a:lnTo>
                    <a:pt x="402" y="949"/>
                  </a:lnTo>
                  <a:lnTo>
                    <a:pt x="384" y="994"/>
                  </a:lnTo>
                  <a:lnTo>
                    <a:pt x="366" y="1043"/>
                  </a:lnTo>
                  <a:lnTo>
                    <a:pt x="351" y="1088"/>
                  </a:lnTo>
                  <a:lnTo>
                    <a:pt x="336" y="1136"/>
                  </a:lnTo>
                  <a:lnTo>
                    <a:pt x="324" y="1184"/>
                  </a:lnTo>
                  <a:lnTo>
                    <a:pt x="66" y="1184"/>
                  </a:lnTo>
                  <a:lnTo>
                    <a:pt x="66" y="1184"/>
                  </a:lnTo>
                  <a:lnTo>
                    <a:pt x="54" y="1184"/>
                  </a:lnTo>
                  <a:lnTo>
                    <a:pt x="42" y="1190"/>
                  </a:lnTo>
                  <a:lnTo>
                    <a:pt x="30" y="1196"/>
                  </a:lnTo>
                  <a:lnTo>
                    <a:pt x="21" y="1202"/>
                  </a:lnTo>
                  <a:lnTo>
                    <a:pt x="12" y="1214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50"/>
                  </a:lnTo>
                  <a:lnTo>
                    <a:pt x="0" y="1613"/>
                  </a:lnTo>
                  <a:lnTo>
                    <a:pt x="0" y="1613"/>
                  </a:lnTo>
                  <a:lnTo>
                    <a:pt x="3" y="1625"/>
                  </a:lnTo>
                  <a:lnTo>
                    <a:pt x="6" y="1637"/>
                  </a:lnTo>
                  <a:lnTo>
                    <a:pt x="12" y="1649"/>
                  </a:lnTo>
                  <a:lnTo>
                    <a:pt x="21" y="1658"/>
                  </a:lnTo>
                  <a:lnTo>
                    <a:pt x="30" y="1667"/>
                  </a:lnTo>
                  <a:lnTo>
                    <a:pt x="42" y="1674"/>
                  </a:lnTo>
                  <a:lnTo>
                    <a:pt x="54" y="1677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51" y="1773"/>
                  </a:lnTo>
                  <a:lnTo>
                    <a:pt x="366" y="1821"/>
                  </a:lnTo>
                  <a:lnTo>
                    <a:pt x="384" y="1866"/>
                  </a:lnTo>
                  <a:lnTo>
                    <a:pt x="402" y="1911"/>
                  </a:lnTo>
                  <a:lnTo>
                    <a:pt x="427" y="1953"/>
                  </a:lnTo>
                  <a:lnTo>
                    <a:pt x="448" y="1998"/>
                  </a:lnTo>
                  <a:lnTo>
                    <a:pt x="475" y="2037"/>
                  </a:lnTo>
                  <a:lnTo>
                    <a:pt x="291" y="2220"/>
                  </a:lnTo>
                  <a:lnTo>
                    <a:pt x="291" y="2220"/>
                  </a:lnTo>
                  <a:lnTo>
                    <a:pt x="282" y="2229"/>
                  </a:lnTo>
                  <a:lnTo>
                    <a:pt x="276" y="2241"/>
                  </a:lnTo>
                  <a:lnTo>
                    <a:pt x="273" y="2253"/>
                  </a:lnTo>
                  <a:lnTo>
                    <a:pt x="273" y="2265"/>
                  </a:lnTo>
                  <a:lnTo>
                    <a:pt x="273" y="2280"/>
                  </a:lnTo>
                  <a:lnTo>
                    <a:pt x="276" y="2292"/>
                  </a:lnTo>
                  <a:lnTo>
                    <a:pt x="282" y="2301"/>
                  </a:lnTo>
                  <a:lnTo>
                    <a:pt x="291" y="2314"/>
                  </a:lnTo>
                  <a:lnTo>
                    <a:pt x="550" y="2569"/>
                  </a:lnTo>
                  <a:lnTo>
                    <a:pt x="550" y="2569"/>
                  </a:lnTo>
                  <a:lnTo>
                    <a:pt x="559" y="2578"/>
                  </a:lnTo>
                  <a:lnTo>
                    <a:pt x="571" y="2584"/>
                  </a:lnTo>
                  <a:lnTo>
                    <a:pt x="583" y="2587"/>
                  </a:lnTo>
                  <a:lnTo>
                    <a:pt x="595" y="2590"/>
                  </a:lnTo>
                  <a:lnTo>
                    <a:pt x="607" y="2587"/>
                  </a:lnTo>
                  <a:lnTo>
                    <a:pt x="619" y="2584"/>
                  </a:lnTo>
                  <a:lnTo>
                    <a:pt x="631" y="2578"/>
                  </a:lnTo>
                  <a:lnTo>
                    <a:pt x="640" y="2569"/>
                  </a:lnTo>
                  <a:lnTo>
                    <a:pt x="823" y="2389"/>
                  </a:lnTo>
                  <a:lnTo>
                    <a:pt x="823" y="2389"/>
                  </a:lnTo>
                  <a:lnTo>
                    <a:pt x="865" y="2413"/>
                  </a:lnTo>
                  <a:lnTo>
                    <a:pt x="907" y="2437"/>
                  </a:lnTo>
                  <a:lnTo>
                    <a:pt x="952" y="2458"/>
                  </a:lnTo>
                  <a:lnTo>
                    <a:pt x="994" y="2479"/>
                  </a:lnTo>
                  <a:lnTo>
                    <a:pt x="1042" y="2494"/>
                  </a:lnTo>
                  <a:lnTo>
                    <a:pt x="1088" y="2512"/>
                  </a:lnTo>
                  <a:lnTo>
                    <a:pt x="1136" y="2524"/>
                  </a:lnTo>
                  <a:lnTo>
                    <a:pt x="1184" y="2536"/>
                  </a:lnTo>
                  <a:lnTo>
                    <a:pt x="1184" y="2794"/>
                  </a:lnTo>
                  <a:lnTo>
                    <a:pt x="1184" y="2794"/>
                  </a:lnTo>
                  <a:lnTo>
                    <a:pt x="1184" y="2809"/>
                  </a:lnTo>
                  <a:lnTo>
                    <a:pt x="1190" y="2821"/>
                  </a:lnTo>
                  <a:lnTo>
                    <a:pt x="1196" y="2830"/>
                  </a:lnTo>
                  <a:lnTo>
                    <a:pt x="1202" y="2842"/>
                  </a:lnTo>
                  <a:lnTo>
                    <a:pt x="1214" y="2848"/>
                  </a:lnTo>
                  <a:lnTo>
                    <a:pt x="1223" y="2854"/>
                  </a:lnTo>
                  <a:lnTo>
                    <a:pt x="1235" y="2857"/>
                  </a:lnTo>
                  <a:lnTo>
                    <a:pt x="1250" y="2860"/>
                  </a:lnTo>
                  <a:lnTo>
                    <a:pt x="1613" y="2860"/>
                  </a:lnTo>
                  <a:lnTo>
                    <a:pt x="1613" y="2860"/>
                  </a:lnTo>
                  <a:lnTo>
                    <a:pt x="1625" y="2857"/>
                  </a:lnTo>
                  <a:lnTo>
                    <a:pt x="1637" y="2854"/>
                  </a:lnTo>
                  <a:lnTo>
                    <a:pt x="1649" y="2848"/>
                  </a:lnTo>
                  <a:lnTo>
                    <a:pt x="1658" y="2842"/>
                  </a:lnTo>
                  <a:lnTo>
                    <a:pt x="1667" y="2830"/>
                  </a:lnTo>
                  <a:lnTo>
                    <a:pt x="1673" y="2821"/>
                  </a:lnTo>
                  <a:lnTo>
                    <a:pt x="1676" y="2809"/>
                  </a:lnTo>
                  <a:lnTo>
                    <a:pt x="1676" y="2794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3" y="2512"/>
                  </a:lnTo>
                  <a:lnTo>
                    <a:pt x="1821" y="2494"/>
                  </a:lnTo>
                  <a:lnTo>
                    <a:pt x="1866" y="2479"/>
                  </a:lnTo>
                  <a:lnTo>
                    <a:pt x="1911" y="2458"/>
                  </a:lnTo>
                  <a:lnTo>
                    <a:pt x="1953" y="2437"/>
                  </a:lnTo>
                  <a:lnTo>
                    <a:pt x="1998" y="2413"/>
                  </a:lnTo>
                  <a:lnTo>
                    <a:pt x="2037" y="2389"/>
                  </a:lnTo>
                  <a:lnTo>
                    <a:pt x="2220" y="2569"/>
                  </a:lnTo>
                  <a:lnTo>
                    <a:pt x="2220" y="2569"/>
                  </a:lnTo>
                  <a:lnTo>
                    <a:pt x="2229" y="2578"/>
                  </a:lnTo>
                  <a:lnTo>
                    <a:pt x="2241" y="2584"/>
                  </a:lnTo>
                  <a:lnTo>
                    <a:pt x="2253" y="2587"/>
                  </a:lnTo>
                  <a:lnTo>
                    <a:pt x="2265" y="2590"/>
                  </a:lnTo>
                  <a:lnTo>
                    <a:pt x="2280" y="2587"/>
                  </a:lnTo>
                  <a:lnTo>
                    <a:pt x="2292" y="2584"/>
                  </a:lnTo>
                  <a:lnTo>
                    <a:pt x="2301" y="2578"/>
                  </a:lnTo>
                  <a:lnTo>
                    <a:pt x="2313" y="2569"/>
                  </a:lnTo>
                  <a:lnTo>
                    <a:pt x="2569" y="2314"/>
                  </a:lnTo>
                  <a:lnTo>
                    <a:pt x="2569" y="2314"/>
                  </a:lnTo>
                  <a:lnTo>
                    <a:pt x="2578" y="2301"/>
                  </a:lnTo>
                  <a:lnTo>
                    <a:pt x="2584" y="2292"/>
                  </a:lnTo>
                  <a:lnTo>
                    <a:pt x="2587" y="2280"/>
                  </a:lnTo>
                  <a:lnTo>
                    <a:pt x="2590" y="2265"/>
                  </a:lnTo>
                  <a:lnTo>
                    <a:pt x="2587" y="2253"/>
                  </a:lnTo>
                  <a:lnTo>
                    <a:pt x="2584" y="2241"/>
                  </a:lnTo>
                  <a:lnTo>
                    <a:pt x="2578" y="2229"/>
                  </a:lnTo>
                  <a:lnTo>
                    <a:pt x="2569" y="2220"/>
                  </a:lnTo>
                  <a:lnTo>
                    <a:pt x="2388" y="2037"/>
                  </a:lnTo>
                  <a:lnTo>
                    <a:pt x="2388" y="2037"/>
                  </a:lnTo>
                  <a:lnTo>
                    <a:pt x="2412" y="1998"/>
                  </a:lnTo>
                  <a:lnTo>
                    <a:pt x="2436" y="1953"/>
                  </a:lnTo>
                  <a:lnTo>
                    <a:pt x="2458" y="1911"/>
                  </a:lnTo>
                  <a:lnTo>
                    <a:pt x="2479" y="1866"/>
                  </a:lnTo>
                  <a:lnTo>
                    <a:pt x="2494" y="1821"/>
                  </a:lnTo>
                  <a:lnTo>
                    <a:pt x="2512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9" y="1677"/>
                  </a:lnTo>
                  <a:lnTo>
                    <a:pt x="2821" y="1674"/>
                  </a:lnTo>
                  <a:lnTo>
                    <a:pt x="2830" y="1667"/>
                  </a:lnTo>
                  <a:lnTo>
                    <a:pt x="2842" y="1658"/>
                  </a:lnTo>
                  <a:lnTo>
                    <a:pt x="2848" y="1649"/>
                  </a:lnTo>
                  <a:lnTo>
                    <a:pt x="2854" y="1637"/>
                  </a:lnTo>
                  <a:lnTo>
                    <a:pt x="2857" y="1625"/>
                  </a:lnTo>
                  <a:lnTo>
                    <a:pt x="2860" y="1613"/>
                  </a:lnTo>
                  <a:lnTo>
                    <a:pt x="2860" y="1250"/>
                  </a:lnTo>
                  <a:lnTo>
                    <a:pt x="2860" y="1250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4"/>
                  </a:lnTo>
                  <a:lnTo>
                    <a:pt x="2842" y="1202"/>
                  </a:lnTo>
                  <a:lnTo>
                    <a:pt x="2830" y="1196"/>
                  </a:lnTo>
                  <a:lnTo>
                    <a:pt x="2821" y="1190"/>
                  </a:lnTo>
                  <a:lnTo>
                    <a:pt x="2809" y="1184"/>
                  </a:lnTo>
                  <a:lnTo>
                    <a:pt x="2794" y="1184"/>
                  </a:lnTo>
                  <a:lnTo>
                    <a:pt x="2794" y="1184"/>
                  </a:lnTo>
                  <a:close/>
                  <a:moveTo>
                    <a:pt x="1430" y="2314"/>
                  </a:moveTo>
                  <a:lnTo>
                    <a:pt x="1430" y="2314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8" y="2301"/>
                  </a:lnTo>
                  <a:lnTo>
                    <a:pt x="1253" y="2295"/>
                  </a:lnTo>
                  <a:lnTo>
                    <a:pt x="1211" y="2283"/>
                  </a:lnTo>
                  <a:lnTo>
                    <a:pt x="1169" y="2271"/>
                  </a:lnTo>
                  <a:lnTo>
                    <a:pt x="1127" y="2259"/>
                  </a:lnTo>
                  <a:lnTo>
                    <a:pt x="1088" y="2244"/>
                  </a:lnTo>
                  <a:lnTo>
                    <a:pt x="1048" y="2226"/>
                  </a:lnTo>
                  <a:lnTo>
                    <a:pt x="1009" y="2205"/>
                  </a:lnTo>
                  <a:lnTo>
                    <a:pt x="973" y="2184"/>
                  </a:lnTo>
                  <a:lnTo>
                    <a:pt x="937" y="2160"/>
                  </a:lnTo>
                  <a:lnTo>
                    <a:pt x="904" y="2136"/>
                  </a:lnTo>
                  <a:lnTo>
                    <a:pt x="871" y="2112"/>
                  </a:lnTo>
                  <a:lnTo>
                    <a:pt x="838" y="2082"/>
                  </a:lnTo>
                  <a:lnTo>
                    <a:pt x="808" y="2055"/>
                  </a:lnTo>
                  <a:lnTo>
                    <a:pt x="778" y="2022"/>
                  </a:lnTo>
                  <a:lnTo>
                    <a:pt x="751" y="1992"/>
                  </a:lnTo>
                  <a:lnTo>
                    <a:pt x="724" y="1959"/>
                  </a:lnTo>
                  <a:lnTo>
                    <a:pt x="700" y="1923"/>
                  </a:lnTo>
                  <a:lnTo>
                    <a:pt x="676" y="1887"/>
                  </a:lnTo>
                  <a:lnTo>
                    <a:pt x="655" y="1851"/>
                  </a:lnTo>
                  <a:lnTo>
                    <a:pt x="637" y="1812"/>
                  </a:lnTo>
                  <a:lnTo>
                    <a:pt x="619" y="1773"/>
                  </a:lnTo>
                  <a:lnTo>
                    <a:pt x="604" y="1734"/>
                  </a:lnTo>
                  <a:lnTo>
                    <a:pt x="589" y="1692"/>
                  </a:lnTo>
                  <a:lnTo>
                    <a:pt x="577" y="1649"/>
                  </a:lnTo>
                  <a:lnTo>
                    <a:pt x="568" y="1607"/>
                  </a:lnTo>
                  <a:lnTo>
                    <a:pt x="559" y="1565"/>
                  </a:lnTo>
                  <a:lnTo>
                    <a:pt x="553" y="1520"/>
                  </a:lnTo>
                  <a:lnTo>
                    <a:pt x="550" y="1475"/>
                  </a:lnTo>
                  <a:lnTo>
                    <a:pt x="550" y="1430"/>
                  </a:lnTo>
                  <a:lnTo>
                    <a:pt x="550" y="1430"/>
                  </a:lnTo>
                  <a:lnTo>
                    <a:pt x="550" y="1385"/>
                  </a:lnTo>
                  <a:lnTo>
                    <a:pt x="553" y="1340"/>
                  </a:lnTo>
                  <a:lnTo>
                    <a:pt x="559" y="1298"/>
                  </a:lnTo>
                  <a:lnTo>
                    <a:pt x="568" y="1253"/>
                  </a:lnTo>
                  <a:lnTo>
                    <a:pt x="577" y="1211"/>
                  </a:lnTo>
                  <a:lnTo>
                    <a:pt x="589" y="1169"/>
                  </a:lnTo>
                  <a:lnTo>
                    <a:pt x="604" y="1127"/>
                  </a:lnTo>
                  <a:lnTo>
                    <a:pt x="619" y="1088"/>
                  </a:lnTo>
                  <a:lnTo>
                    <a:pt x="637" y="1049"/>
                  </a:lnTo>
                  <a:lnTo>
                    <a:pt x="655" y="1009"/>
                  </a:lnTo>
                  <a:lnTo>
                    <a:pt x="676" y="973"/>
                  </a:lnTo>
                  <a:lnTo>
                    <a:pt x="700" y="937"/>
                  </a:lnTo>
                  <a:lnTo>
                    <a:pt x="724" y="904"/>
                  </a:lnTo>
                  <a:lnTo>
                    <a:pt x="751" y="871"/>
                  </a:lnTo>
                  <a:lnTo>
                    <a:pt x="778" y="838"/>
                  </a:lnTo>
                  <a:lnTo>
                    <a:pt x="808" y="808"/>
                  </a:lnTo>
                  <a:lnTo>
                    <a:pt x="838" y="778"/>
                  </a:lnTo>
                  <a:lnTo>
                    <a:pt x="871" y="751"/>
                  </a:lnTo>
                  <a:lnTo>
                    <a:pt x="904" y="724"/>
                  </a:lnTo>
                  <a:lnTo>
                    <a:pt x="937" y="700"/>
                  </a:lnTo>
                  <a:lnTo>
                    <a:pt x="973" y="676"/>
                  </a:lnTo>
                  <a:lnTo>
                    <a:pt x="1009" y="655"/>
                  </a:lnTo>
                  <a:lnTo>
                    <a:pt x="1048" y="637"/>
                  </a:lnTo>
                  <a:lnTo>
                    <a:pt x="1088" y="619"/>
                  </a:lnTo>
                  <a:lnTo>
                    <a:pt x="1127" y="601"/>
                  </a:lnTo>
                  <a:lnTo>
                    <a:pt x="1169" y="589"/>
                  </a:lnTo>
                  <a:lnTo>
                    <a:pt x="1211" y="577"/>
                  </a:lnTo>
                  <a:lnTo>
                    <a:pt x="1253" y="568"/>
                  </a:lnTo>
                  <a:lnTo>
                    <a:pt x="1298" y="559"/>
                  </a:lnTo>
                  <a:lnTo>
                    <a:pt x="1340" y="553"/>
                  </a:lnTo>
                  <a:lnTo>
                    <a:pt x="1385" y="550"/>
                  </a:lnTo>
                  <a:lnTo>
                    <a:pt x="1430" y="550"/>
                  </a:lnTo>
                  <a:lnTo>
                    <a:pt x="1430" y="550"/>
                  </a:lnTo>
                  <a:lnTo>
                    <a:pt x="1475" y="550"/>
                  </a:lnTo>
                  <a:lnTo>
                    <a:pt x="1520" y="553"/>
                  </a:lnTo>
                  <a:lnTo>
                    <a:pt x="1565" y="559"/>
                  </a:lnTo>
                  <a:lnTo>
                    <a:pt x="1607" y="568"/>
                  </a:lnTo>
                  <a:lnTo>
                    <a:pt x="1649" y="577"/>
                  </a:lnTo>
                  <a:lnTo>
                    <a:pt x="1691" y="589"/>
                  </a:lnTo>
                  <a:lnTo>
                    <a:pt x="1733" y="601"/>
                  </a:lnTo>
                  <a:lnTo>
                    <a:pt x="1773" y="619"/>
                  </a:lnTo>
                  <a:lnTo>
                    <a:pt x="1812" y="637"/>
                  </a:lnTo>
                  <a:lnTo>
                    <a:pt x="1851" y="655"/>
                  </a:lnTo>
                  <a:lnTo>
                    <a:pt x="1887" y="676"/>
                  </a:lnTo>
                  <a:lnTo>
                    <a:pt x="1923" y="700"/>
                  </a:lnTo>
                  <a:lnTo>
                    <a:pt x="1959" y="724"/>
                  </a:lnTo>
                  <a:lnTo>
                    <a:pt x="1992" y="751"/>
                  </a:lnTo>
                  <a:lnTo>
                    <a:pt x="2022" y="778"/>
                  </a:lnTo>
                  <a:lnTo>
                    <a:pt x="2055" y="808"/>
                  </a:lnTo>
                  <a:lnTo>
                    <a:pt x="2082" y="838"/>
                  </a:lnTo>
                  <a:lnTo>
                    <a:pt x="2112" y="871"/>
                  </a:lnTo>
                  <a:lnTo>
                    <a:pt x="2136" y="904"/>
                  </a:lnTo>
                  <a:lnTo>
                    <a:pt x="2160" y="937"/>
                  </a:lnTo>
                  <a:lnTo>
                    <a:pt x="2184" y="973"/>
                  </a:lnTo>
                  <a:lnTo>
                    <a:pt x="2205" y="1009"/>
                  </a:lnTo>
                  <a:lnTo>
                    <a:pt x="2226" y="1049"/>
                  </a:lnTo>
                  <a:lnTo>
                    <a:pt x="2244" y="1088"/>
                  </a:lnTo>
                  <a:lnTo>
                    <a:pt x="2259" y="1127"/>
                  </a:lnTo>
                  <a:lnTo>
                    <a:pt x="2271" y="1169"/>
                  </a:lnTo>
                  <a:lnTo>
                    <a:pt x="2283" y="1211"/>
                  </a:lnTo>
                  <a:lnTo>
                    <a:pt x="2295" y="1253"/>
                  </a:lnTo>
                  <a:lnTo>
                    <a:pt x="2301" y="1298"/>
                  </a:lnTo>
                  <a:lnTo>
                    <a:pt x="2307" y="1340"/>
                  </a:lnTo>
                  <a:lnTo>
                    <a:pt x="2310" y="1385"/>
                  </a:lnTo>
                  <a:lnTo>
                    <a:pt x="2313" y="1430"/>
                  </a:lnTo>
                  <a:lnTo>
                    <a:pt x="2313" y="1430"/>
                  </a:lnTo>
                  <a:lnTo>
                    <a:pt x="2310" y="1475"/>
                  </a:lnTo>
                  <a:lnTo>
                    <a:pt x="2307" y="1520"/>
                  </a:lnTo>
                  <a:lnTo>
                    <a:pt x="2301" y="1565"/>
                  </a:lnTo>
                  <a:lnTo>
                    <a:pt x="2295" y="1607"/>
                  </a:lnTo>
                  <a:lnTo>
                    <a:pt x="2283" y="1649"/>
                  </a:lnTo>
                  <a:lnTo>
                    <a:pt x="2271" y="1692"/>
                  </a:lnTo>
                  <a:lnTo>
                    <a:pt x="2259" y="1734"/>
                  </a:lnTo>
                  <a:lnTo>
                    <a:pt x="2244" y="1773"/>
                  </a:lnTo>
                  <a:lnTo>
                    <a:pt x="2226" y="1812"/>
                  </a:lnTo>
                  <a:lnTo>
                    <a:pt x="2205" y="1851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9"/>
                  </a:lnTo>
                  <a:lnTo>
                    <a:pt x="2112" y="1992"/>
                  </a:lnTo>
                  <a:lnTo>
                    <a:pt x="2082" y="2022"/>
                  </a:lnTo>
                  <a:lnTo>
                    <a:pt x="2055" y="2055"/>
                  </a:lnTo>
                  <a:lnTo>
                    <a:pt x="2022" y="2082"/>
                  </a:lnTo>
                  <a:lnTo>
                    <a:pt x="1992" y="2112"/>
                  </a:lnTo>
                  <a:lnTo>
                    <a:pt x="1959" y="2136"/>
                  </a:lnTo>
                  <a:lnTo>
                    <a:pt x="1923" y="2160"/>
                  </a:lnTo>
                  <a:lnTo>
                    <a:pt x="1887" y="2184"/>
                  </a:lnTo>
                  <a:lnTo>
                    <a:pt x="1851" y="2205"/>
                  </a:lnTo>
                  <a:lnTo>
                    <a:pt x="1812" y="2226"/>
                  </a:lnTo>
                  <a:lnTo>
                    <a:pt x="1773" y="2244"/>
                  </a:lnTo>
                  <a:lnTo>
                    <a:pt x="1733" y="2259"/>
                  </a:lnTo>
                  <a:lnTo>
                    <a:pt x="1691" y="2271"/>
                  </a:lnTo>
                  <a:lnTo>
                    <a:pt x="1649" y="2283"/>
                  </a:lnTo>
                  <a:lnTo>
                    <a:pt x="1607" y="2295"/>
                  </a:lnTo>
                  <a:lnTo>
                    <a:pt x="1565" y="2301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4"/>
                  </a:lnTo>
                  <a:lnTo>
                    <a:pt x="1430" y="231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AA8747E4-9069-4117-8EB0-7908EA507C1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390333" y="4529686"/>
              <a:ext cx="943460" cy="514535"/>
            </a:xfrm>
            <a:custGeom>
              <a:avLst/>
              <a:gdLst>
                <a:gd name="T0" fmla="*/ 1947 w 4320"/>
                <a:gd name="T1" fmla="*/ 2344 h 2356"/>
                <a:gd name="T2" fmla="*/ 1532 w 4320"/>
                <a:gd name="T3" fmla="*/ 2262 h 2356"/>
                <a:gd name="T4" fmla="*/ 1145 w 4320"/>
                <a:gd name="T5" fmla="*/ 2100 h 2356"/>
                <a:gd name="T6" fmla="*/ 793 w 4320"/>
                <a:gd name="T7" fmla="*/ 1866 h 2356"/>
                <a:gd name="T8" fmla="*/ 559 w 4320"/>
                <a:gd name="T9" fmla="*/ 1643 h 2356"/>
                <a:gd name="T10" fmla="*/ 306 w 4320"/>
                <a:gd name="T11" fmla="*/ 1304 h 2356"/>
                <a:gd name="T12" fmla="*/ 126 w 4320"/>
                <a:gd name="T13" fmla="*/ 922 h 2356"/>
                <a:gd name="T14" fmla="*/ 24 w 4320"/>
                <a:gd name="T15" fmla="*/ 514 h 2356"/>
                <a:gd name="T16" fmla="*/ 0 w 4320"/>
                <a:gd name="T17" fmla="*/ 195 h 2356"/>
                <a:gd name="T18" fmla="*/ 15 w 4320"/>
                <a:gd name="T19" fmla="*/ 117 h 2356"/>
                <a:gd name="T20" fmla="*/ 87 w 4320"/>
                <a:gd name="T21" fmla="*/ 33 h 2356"/>
                <a:gd name="T22" fmla="*/ 156 w 4320"/>
                <a:gd name="T23" fmla="*/ 3 h 2356"/>
                <a:gd name="T24" fmla="*/ 216 w 4320"/>
                <a:gd name="T25" fmla="*/ 0 h 2356"/>
                <a:gd name="T26" fmla="*/ 288 w 4320"/>
                <a:gd name="T27" fmla="*/ 24 h 2356"/>
                <a:gd name="T28" fmla="*/ 366 w 4320"/>
                <a:gd name="T29" fmla="*/ 102 h 2356"/>
                <a:gd name="T30" fmla="*/ 390 w 4320"/>
                <a:gd name="T31" fmla="*/ 174 h 2356"/>
                <a:gd name="T32" fmla="*/ 399 w 4320"/>
                <a:gd name="T33" fmla="*/ 375 h 2356"/>
                <a:gd name="T34" fmla="*/ 469 w 4320"/>
                <a:gd name="T35" fmla="*/ 721 h 2356"/>
                <a:gd name="T36" fmla="*/ 604 w 4320"/>
                <a:gd name="T37" fmla="*/ 1036 h 2356"/>
                <a:gd name="T38" fmla="*/ 796 w 4320"/>
                <a:gd name="T39" fmla="*/ 1319 h 2356"/>
                <a:gd name="T40" fmla="*/ 1036 w 4320"/>
                <a:gd name="T41" fmla="*/ 1559 h 2356"/>
                <a:gd name="T42" fmla="*/ 1319 w 4320"/>
                <a:gd name="T43" fmla="*/ 1752 h 2356"/>
                <a:gd name="T44" fmla="*/ 1634 w 4320"/>
                <a:gd name="T45" fmla="*/ 1884 h 2356"/>
                <a:gd name="T46" fmla="*/ 1980 w 4320"/>
                <a:gd name="T47" fmla="*/ 1956 h 2356"/>
                <a:gd name="T48" fmla="*/ 2250 w 4320"/>
                <a:gd name="T49" fmla="*/ 1962 h 2356"/>
                <a:gd name="T50" fmla="*/ 2602 w 4320"/>
                <a:gd name="T51" fmla="*/ 1908 h 2356"/>
                <a:gd name="T52" fmla="*/ 2926 w 4320"/>
                <a:gd name="T53" fmla="*/ 1791 h 2356"/>
                <a:gd name="T54" fmla="*/ 3221 w 4320"/>
                <a:gd name="T55" fmla="*/ 1613 h 2356"/>
                <a:gd name="T56" fmla="*/ 3470 w 4320"/>
                <a:gd name="T57" fmla="*/ 1385 h 2356"/>
                <a:gd name="T58" fmla="*/ 3674 w 4320"/>
                <a:gd name="T59" fmla="*/ 1112 h 2356"/>
                <a:gd name="T60" fmla="*/ 3824 w 4320"/>
                <a:gd name="T61" fmla="*/ 802 h 2356"/>
                <a:gd name="T62" fmla="*/ 3912 w 4320"/>
                <a:gd name="T63" fmla="*/ 463 h 2356"/>
                <a:gd name="T64" fmla="*/ 3930 w 4320"/>
                <a:gd name="T65" fmla="*/ 195 h 2356"/>
                <a:gd name="T66" fmla="*/ 3948 w 4320"/>
                <a:gd name="T67" fmla="*/ 117 h 2356"/>
                <a:gd name="T68" fmla="*/ 4017 w 4320"/>
                <a:gd name="T69" fmla="*/ 33 h 2356"/>
                <a:gd name="T70" fmla="*/ 4086 w 4320"/>
                <a:gd name="T71" fmla="*/ 3 h 2356"/>
                <a:gd name="T72" fmla="*/ 4146 w 4320"/>
                <a:gd name="T73" fmla="*/ 0 h 2356"/>
                <a:gd name="T74" fmla="*/ 4218 w 4320"/>
                <a:gd name="T75" fmla="*/ 24 h 2356"/>
                <a:gd name="T76" fmla="*/ 4296 w 4320"/>
                <a:gd name="T77" fmla="*/ 102 h 2356"/>
                <a:gd name="T78" fmla="*/ 4320 w 4320"/>
                <a:gd name="T79" fmla="*/ 174 h 2356"/>
                <a:gd name="T80" fmla="*/ 4311 w 4320"/>
                <a:gd name="T81" fmla="*/ 408 h 2356"/>
                <a:gd name="T82" fmla="*/ 4227 w 4320"/>
                <a:gd name="T83" fmla="*/ 823 h 2356"/>
                <a:gd name="T84" fmla="*/ 4068 w 4320"/>
                <a:gd name="T85" fmla="*/ 1211 h 2356"/>
                <a:gd name="T86" fmla="*/ 3833 w 4320"/>
                <a:gd name="T87" fmla="*/ 1562 h 2356"/>
                <a:gd name="T88" fmla="*/ 3611 w 4320"/>
                <a:gd name="T89" fmla="*/ 1797 h 2356"/>
                <a:gd name="T90" fmla="*/ 3269 w 4320"/>
                <a:gd name="T91" fmla="*/ 2049 h 2356"/>
                <a:gd name="T92" fmla="*/ 2890 w 4320"/>
                <a:gd name="T93" fmla="*/ 2229 h 2356"/>
                <a:gd name="T94" fmla="*/ 2481 w 4320"/>
                <a:gd name="T95" fmla="*/ 2332 h 2356"/>
                <a:gd name="T96" fmla="*/ 2160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2160" y="2356"/>
                  </a:moveTo>
                  <a:lnTo>
                    <a:pt x="2160" y="2356"/>
                  </a:lnTo>
                  <a:lnTo>
                    <a:pt x="2052" y="2353"/>
                  </a:lnTo>
                  <a:lnTo>
                    <a:pt x="1947" y="2344"/>
                  </a:lnTo>
                  <a:lnTo>
                    <a:pt x="1842" y="2332"/>
                  </a:lnTo>
                  <a:lnTo>
                    <a:pt x="1736" y="2314"/>
                  </a:lnTo>
                  <a:lnTo>
                    <a:pt x="1631" y="2289"/>
                  </a:lnTo>
                  <a:lnTo>
                    <a:pt x="1532" y="2262"/>
                  </a:lnTo>
                  <a:lnTo>
                    <a:pt x="1430" y="2229"/>
                  </a:lnTo>
                  <a:lnTo>
                    <a:pt x="1334" y="2190"/>
                  </a:lnTo>
                  <a:lnTo>
                    <a:pt x="1238" y="2148"/>
                  </a:lnTo>
                  <a:lnTo>
                    <a:pt x="1145" y="2100"/>
                  </a:lnTo>
                  <a:lnTo>
                    <a:pt x="1051" y="2049"/>
                  </a:lnTo>
                  <a:lnTo>
                    <a:pt x="961" y="1992"/>
                  </a:lnTo>
                  <a:lnTo>
                    <a:pt x="877" y="1932"/>
                  </a:lnTo>
                  <a:lnTo>
                    <a:pt x="793" y="1866"/>
                  </a:lnTo>
                  <a:lnTo>
                    <a:pt x="712" y="1797"/>
                  </a:lnTo>
                  <a:lnTo>
                    <a:pt x="634" y="1722"/>
                  </a:lnTo>
                  <a:lnTo>
                    <a:pt x="634" y="1722"/>
                  </a:lnTo>
                  <a:lnTo>
                    <a:pt x="559" y="1643"/>
                  </a:lnTo>
                  <a:lnTo>
                    <a:pt x="490" y="1562"/>
                  </a:lnTo>
                  <a:lnTo>
                    <a:pt x="423" y="1478"/>
                  </a:lnTo>
                  <a:lnTo>
                    <a:pt x="360" y="1391"/>
                  </a:lnTo>
                  <a:lnTo>
                    <a:pt x="306" y="1304"/>
                  </a:lnTo>
                  <a:lnTo>
                    <a:pt x="252" y="1211"/>
                  </a:lnTo>
                  <a:lnTo>
                    <a:pt x="207" y="1118"/>
                  </a:lnTo>
                  <a:lnTo>
                    <a:pt x="162" y="1021"/>
                  </a:lnTo>
                  <a:lnTo>
                    <a:pt x="126" y="922"/>
                  </a:lnTo>
                  <a:lnTo>
                    <a:pt x="93" y="823"/>
                  </a:lnTo>
                  <a:lnTo>
                    <a:pt x="66" y="721"/>
                  </a:lnTo>
                  <a:lnTo>
                    <a:pt x="42" y="619"/>
                  </a:lnTo>
                  <a:lnTo>
                    <a:pt x="24" y="514"/>
                  </a:lnTo>
                  <a:lnTo>
                    <a:pt x="12" y="408"/>
                  </a:lnTo>
                  <a:lnTo>
                    <a:pt x="3" y="30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74"/>
                  </a:lnTo>
                  <a:lnTo>
                    <a:pt x="3" y="156"/>
                  </a:lnTo>
                  <a:lnTo>
                    <a:pt x="9" y="135"/>
                  </a:lnTo>
                  <a:lnTo>
                    <a:pt x="15" y="117"/>
                  </a:lnTo>
                  <a:lnTo>
                    <a:pt x="24" y="102"/>
                  </a:lnTo>
                  <a:lnTo>
                    <a:pt x="33" y="84"/>
                  </a:lnTo>
                  <a:lnTo>
                    <a:pt x="57" y="57"/>
                  </a:lnTo>
                  <a:lnTo>
                    <a:pt x="87" y="33"/>
                  </a:lnTo>
                  <a:lnTo>
                    <a:pt x="102" y="24"/>
                  </a:lnTo>
                  <a:lnTo>
                    <a:pt x="120" y="15"/>
                  </a:lnTo>
                  <a:lnTo>
                    <a:pt x="138" y="9"/>
                  </a:lnTo>
                  <a:lnTo>
                    <a:pt x="156" y="3"/>
                  </a:lnTo>
                  <a:lnTo>
                    <a:pt x="174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216" y="0"/>
                  </a:lnTo>
                  <a:lnTo>
                    <a:pt x="234" y="3"/>
                  </a:lnTo>
                  <a:lnTo>
                    <a:pt x="252" y="9"/>
                  </a:lnTo>
                  <a:lnTo>
                    <a:pt x="270" y="15"/>
                  </a:lnTo>
                  <a:lnTo>
                    <a:pt x="288" y="24"/>
                  </a:lnTo>
                  <a:lnTo>
                    <a:pt x="303" y="33"/>
                  </a:lnTo>
                  <a:lnTo>
                    <a:pt x="333" y="57"/>
                  </a:lnTo>
                  <a:lnTo>
                    <a:pt x="357" y="84"/>
                  </a:lnTo>
                  <a:lnTo>
                    <a:pt x="366" y="102"/>
                  </a:lnTo>
                  <a:lnTo>
                    <a:pt x="375" y="117"/>
                  </a:lnTo>
                  <a:lnTo>
                    <a:pt x="381" y="135"/>
                  </a:lnTo>
                  <a:lnTo>
                    <a:pt x="387" y="156"/>
                  </a:lnTo>
                  <a:lnTo>
                    <a:pt x="390" y="174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93" y="285"/>
                  </a:lnTo>
                  <a:lnTo>
                    <a:pt x="399" y="375"/>
                  </a:lnTo>
                  <a:lnTo>
                    <a:pt x="411" y="463"/>
                  </a:lnTo>
                  <a:lnTo>
                    <a:pt x="426" y="550"/>
                  </a:lnTo>
                  <a:lnTo>
                    <a:pt x="444" y="637"/>
                  </a:lnTo>
                  <a:lnTo>
                    <a:pt x="469" y="721"/>
                  </a:lnTo>
                  <a:lnTo>
                    <a:pt x="499" y="802"/>
                  </a:lnTo>
                  <a:lnTo>
                    <a:pt x="529" y="883"/>
                  </a:lnTo>
                  <a:lnTo>
                    <a:pt x="565" y="961"/>
                  </a:lnTo>
                  <a:lnTo>
                    <a:pt x="604" y="1036"/>
                  </a:lnTo>
                  <a:lnTo>
                    <a:pt x="646" y="1112"/>
                  </a:lnTo>
                  <a:lnTo>
                    <a:pt x="694" y="1184"/>
                  </a:lnTo>
                  <a:lnTo>
                    <a:pt x="742" y="1253"/>
                  </a:lnTo>
                  <a:lnTo>
                    <a:pt x="796" y="1319"/>
                  </a:lnTo>
                  <a:lnTo>
                    <a:pt x="850" y="1385"/>
                  </a:lnTo>
                  <a:lnTo>
                    <a:pt x="910" y="1445"/>
                  </a:lnTo>
                  <a:lnTo>
                    <a:pt x="970" y="1505"/>
                  </a:lnTo>
                  <a:lnTo>
                    <a:pt x="1036" y="1559"/>
                  </a:lnTo>
                  <a:lnTo>
                    <a:pt x="1102" y="1613"/>
                  </a:lnTo>
                  <a:lnTo>
                    <a:pt x="1172" y="1661"/>
                  </a:lnTo>
                  <a:lnTo>
                    <a:pt x="1244" y="1707"/>
                  </a:lnTo>
                  <a:lnTo>
                    <a:pt x="1319" y="1752"/>
                  </a:lnTo>
                  <a:lnTo>
                    <a:pt x="1394" y="1791"/>
                  </a:lnTo>
                  <a:lnTo>
                    <a:pt x="1472" y="1827"/>
                  </a:lnTo>
                  <a:lnTo>
                    <a:pt x="1553" y="1857"/>
                  </a:lnTo>
                  <a:lnTo>
                    <a:pt x="1634" y="1884"/>
                  </a:lnTo>
                  <a:lnTo>
                    <a:pt x="1718" y="1908"/>
                  </a:lnTo>
                  <a:lnTo>
                    <a:pt x="1805" y="1929"/>
                  </a:lnTo>
                  <a:lnTo>
                    <a:pt x="1893" y="1944"/>
                  </a:lnTo>
                  <a:lnTo>
                    <a:pt x="1980" y="1956"/>
                  </a:lnTo>
                  <a:lnTo>
                    <a:pt x="2070" y="1962"/>
                  </a:lnTo>
                  <a:lnTo>
                    <a:pt x="2160" y="1965"/>
                  </a:lnTo>
                  <a:lnTo>
                    <a:pt x="2160" y="1965"/>
                  </a:lnTo>
                  <a:lnTo>
                    <a:pt x="2250" y="1962"/>
                  </a:lnTo>
                  <a:lnTo>
                    <a:pt x="2340" y="1956"/>
                  </a:lnTo>
                  <a:lnTo>
                    <a:pt x="2430" y="1944"/>
                  </a:lnTo>
                  <a:lnTo>
                    <a:pt x="2518" y="1929"/>
                  </a:lnTo>
                  <a:lnTo>
                    <a:pt x="2602" y="1908"/>
                  </a:lnTo>
                  <a:lnTo>
                    <a:pt x="2686" y="1884"/>
                  </a:lnTo>
                  <a:lnTo>
                    <a:pt x="2770" y="1857"/>
                  </a:lnTo>
                  <a:lnTo>
                    <a:pt x="2848" y="1827"/>
                  </a:lnTo>
                  <a:lnTo>
                    <a:pt x="2926" y="1791"/>
                  </a:lnTo>
                  <a:lnTo>
                    <a:pt x="3004" y="1752"/>
                  </a:lnTo>
                  <a:lnTo>
                    <a:pt x="3079" y="1707"/>
                  </a:lnTo>
                  <a:lnTo>
                    <a:pt x="3148" y="1661"/>
                  </a:lnTo>
                  <a:lnTo>
                    <a:pt x="3221" y="1613"/>
                  </a:lnTo>
                  <a:lnTo>
                    <a:pt x="3287" y="1559"/>
                  </a:lnTo>
                  <a:lnTo>
                    <a:pt x="3350" y="1505"/>
                  </a:lnTo>
                  <a:lnTo>
                    <a:pt x="3413" y="1445"/>
                  </a:lnTo>
                  <a:lnTo>
                    <a:pt x="3470" y="1385"/>
                  </a:lnTo>
                  <a:lnTo>
                    <a:pt x="3527" y="1319"/>
                  </a:lnTo>
                  <a:lnTo>
                    <a:pt x="3578" y="1253"/>
                  </a:lnTo>
                  <a:lnTo>
                    <a:pt x="3629" y="1184"/>
                  </a:lnTo>
                  <a:lnTo>
                    <a:pt x="3674" y="1112"/>
                  </a:lnTo>
                  <a:lnTo>
                    <a:pt x="3716" y="1036"/>
                  </a:lnTo>
                  <a:lnTo>
                    <a:pt x="3755" y="961"/>
                  </a:lnTo>
                  <a:lnTo>
                    <a:pt x="3791" y="883"/>
                  </a:lnTo>
                  <a:lnTo>
                    <a:pt x="3824" y="802"/>
                  </a:lnTo>
                  <a:lnTo>
                    <a:pt x="3852" y="721"/>
                  </a:lnTo>
                  <a:lnTo>
                    <a:pt x="3876" y="637"/>
                  </a:lnTo>
                  <a:lnTo>
                    <a:pt x="3894" y="550"/>
                  </a:lnTo>
                  <a:lnTo>
                    <a:pt x="3912" y="463"/>
                  </a:lnTo>
                  <a:lnTo>
                    <a:pt x="3921" y="375"/>
                  </a:lnTo>
                  <a:lnTo>
                    <a:pt x="3930" y="285"/>
                  </a:lnTo>
                  <a:lnTo>
                    <a:pt x="3930" y="195"/>
                  </a:lnTo>
                  <a:lnTo>
                    <a:pt x="3930" y="195"/>
                  </a:lnTo>
                  <a:lnTo>
                    <a:pt x="3933" y="174"/>
                  </a:lnTo>
                  <a:lnTo>
                    <a:pt x="3936" y="156"/>
                  </a:lnTo>
                  <a:lnTo>
                    <a:pt x="3939" y="135"/>
                  </a:lnTo>
                  <a:lnTo>
                    <a:pt x="3948" y="117"/>
                  </a:lnTo>
                  <a:lnTo>
                    <a:pt x="3954" y="102"/>
                  </a:lnTo>
                  <a:lnTo>
                    <a:pt x="3966" y="84"/>
                  </a:lnTo>
                  <a:lnTo>
                    <a:pt x="3987" y="57"/>
                  </a:lnTo>
                  <a:lnTo>
                    <a:pt x="4017" y="33"/>
                  </a:lnTo>
                  <a:lnTo>
                    <a:pt x="4032" y="24"/>
                  </a:lnTo>
                  <a:lnTo>
                    <a:pt x="4050" y="15"/>
                  </a:lnTo>
                  <a:lnTo>
                    <a:pt x="4068" y="9"/>
                  </a:lnTo>
                  <a:lnTo>
                    <a:pt x="4086" y="3"/>
                  </a:lnTo>
                  <a:lnTo>
                    <a:pt x="4107" y="0"/>
                  </a:lnTo>
                  <a:lnTo>
                    <a:pt x="4125" y="0"/>
                  </a:lnTo>
                  <a:lnTo>
                    <a:pt x="4125" y="0"/>
                  </a:lnTo>
                  <a:lnTo>
                    <a:pt x="4146" y="0"/>
                  </a:lnTo>
                  <a:lnTo>
                    <a:pt x="4164" y="3"/>
                  </a:lnTo>
                  <a:lnTo>
                    <a:pt x="4185" y="9"/>
                  </a:lnTo>
                  <a:lnTo>
                    <a:pt x="4203" y="15"/>
                  </a:lnTo>
                  <a:lnTo>
                    <a:pt x="4218" y="24"/>
                  </a:lnTo>
                  <a:lnTo>
                    <a:pt x="4236" y="33"/>
                  </a:lnTo>
                  <a:lnTo>
                    <a:pt x="4263" y="57"/>
                  </a:lnTo>
                  <a:lnTo>
                    <a:pt x="4287" y="84"/>
                  </a:lnTo>
                  <a:lnTo>
                    <a:pt x="4296" y="102"/>
                  </a:lnTo>
                  <a:lnTo>
                    <a:pt x="4305" y="117"/>
                  </a:lnTo>
                  <a:lnTo>
                    <a:pt x="4311" y="135"/>
                  </a:lnTo>
                  <a:lnTo>
                    <a:pt x="4317" y="156"/>
                  </a:lnTo>
                  <a:lnTo>
                    <a:pt x="4320" y="174"/>
                  </a:lnTo>
                  <a:lnTo>
                    <a:pt x="4320" y="195"/>
                  </a:lnTo>
                  <a:lnTo>
                    <a:pt x="4320" y="195"/>
                  </a:lnTo>
                  <a:lnTo>
                    <a:pt x="4317" y="303"/>
                  </a:lnTo>
                  <a:lnTo>
                    <a:pt x="4311" y="408"/>
                  </a:lnTo>
                  <a:lnTo>
                    <a:pt x="4299" y="514"/>
                  </a:lnTo>
                  <a:lnTo>
                    <a:pt x="4278" y="619"/>
                  </a:lnTo>
                  <a:lnTo>
                    <a:pt x="4257" y="721"/>
                  </a:lnTo>
                  <a:lnTo>
                    <a:pt x="4227" y="823"/>
                  </a:lnTo>
                  <a:lnTo>
                    <a:pt x="4197" y="922"/>
                  </a:lnTo>
                  <a:lnTo>
                    <a:pt x="4158" y="1021"/>
                  </a:lnTo>
                  <a:lnTo>
                    <a:pt x="4116" y="1118"/>
                  </a:lnTo>
                  <a:lnTo>
                    <a:pt x="4068" y="1211"/>
                  </a:lnTo>
                  <a:lnTo>
                    <a:pt x="4017" y="1304"/>
                  </a:lnTo>
                  <a:lnTo>
                    <a:pt x="3960" y="1391"/>
                  </a:lnTo>
                  <a:lnTo>
                    <a:pt x="3900" y="1478"/>
                  </a:lnTo>
                  <a:lnTo>
                    <a:pt x="3833" y="1562"/>
                  </a:lnTo>
                  <a:lnTo>
                    <a:pt x="3761" y="1643"/>
                  </a:lnTo>
                  <a:lnTo>
                    <a:pt x="3689" y="1722"/>
                  </a:lnTo>
                  <a:lnTo>
                    <a:pt x="3689" y="1722"/>
                  </a:lnTo>
                  <a:lnTo>
                    <a:pt x="3611" y="1797"/>
                  </a:lnTo>
                  <a:lnTo>
                    <a:pt x="3530" y="1866"/>
                  </a:lnTo>
                  <a:lnTo>
                    <a:pt x="3446" y="1932"/>
                  </a:lnTo>
                  <a:lnTo>
                    <a:pt x="3359" y="1992"/>
                  </a:lnTo>
                  <a:lnTo>
                    <a:pt x="3269" y="2049"/>
                  </a:lnTo>
                  <a:lnTo>
                    <a:pt x="3179" y="2100"/>
                  </a:lnTo>
                  <a:lnTo>
                    <a:pt x="3082" y="2148"/>
                  </a:lnTo>
                  <a:lnTo>
                    <a:pt x="2989" y="2190"/>
                  </a:lnTo>
                  <a:lnTo>
                    <a:pt x="2890" y="2229"/>
                  </a:lnTo>
                  <a:lnTo>
                    <a:pt x="2791" y="2262"/>
                  </a:lnTo>
                  <a:lnTo>
                    <a:pt x="2689" y="2289"/>
                  </a:lnTo>
                  <a:lnTo>
                    <a:pt x="2587" y="2314"/>
                  </a:lnTo>
                  <a:lnTo>
                    <a:pt x="2481" y="2332"/>
                  </a:lnTo>
                  <a:lnTo>
                    <a:pt x="2376" y="2344"/>
                  </a:lnTo>
                  <a:lnTo>
                    <a:pt x="2268" y="2353"/>
                  </a:lnTo>
                  <a:lnTo>
                    <a:pt x="2160" y="2356"/>
                  </a:lnTo>
                  <a:lnTo>
                    <a:pt x="2160" y="2356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EB3A70D-1EBF-484D-8CA2-BB35B1665887}"/>
              </a:ext>
            </a:extLst>
          </p:cNvPr>
          <p:cNvGrpSpPr/>
          <p:nvPr/>
        </p:nvGrpSpPr>
        <p:grpSpPr>
          <a:xfrm>
            <a:off x="7092982" y="5045915"/>
            <a:ext cx="505751" cy="424268"/>
            <a:chOff x="5507150" y="4891346"/>
            <a:chExt cx="943460" cy="791458"/>
          </a:xfrm>
        </p:grpSpPr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939B60A1-C6A7-48A6-986E-ABD14D63DD1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80765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7 w 1568"/>
                <a:gd name="T23" fmla="*/ 1506 h 1569"/>
                <a:gd name="T24" fmla="*/ 1015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4 w 1568"/>
                <a:gd name="T41" fmla="*/ 1491 h 1569"/>
                <a:gd name="T42" fmla="*/ 378 w 1568"/>
                <a:gd name="T43" fmla="*/ 1455 h 1569"/>
                <a:gd name="T44" fmla="*/ 315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6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5 w 1568"/>
                <a:gd name="T81" fmla="*/ 133 h 1569"/>
                <a:gd name="T82" fmla="*/ 408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4 w 1568"/>
                <a:gd name="T97" fmla="*/ 9 h 1569"/>
                <a:gd name="T98" fmla="*/ 979 w 1568"/>
                <a:gd name="T99" fmla="*/ 25 h 1569"/>
                <a:gd name="T100" fmla="*/ 1051 w 1568"/>
                <a:gd name="T101" fmla="*/ 46 h 1569"/>
                <a:gd name="T102" fmla="*/ 1123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3" y="1491"/>
                  </a:lnTo>
                  <a:lnTo>
                    <a:pt x="1087" y="1506"/>
                  </a:lnTo>
                  <a:lnTo>
                    <a:pt x="1051" y="1521"/>
                  </a:lnTo>
                  <a:lnTo>
                    <a:pt x="1015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4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4" y="1491"/>
                  </a:lnTo>
                  <a:lnTo>
                    <a:pt x="408" y="1473"/>
                  </a:lnTo>
                  <a:lnTo>
                    <a:pt x="378" y="1455"/>
                  </a:lnTo>
                  <a:lnTo>
                    <a:pt x="345" y="1434"/>
                  </a:lnTo>
                  <a:lnTo>
                    <a:pt x="315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6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6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5" y="154"/>
                  </a:lnTo>
                  <a:lnTo>
                    <a:pt x="345" y="133"/>
                  </a:lnTo>
                  <a:lnTo>
                    <a:pt x="378" y="112"/>
                  </a:lnTo>
                  <a:lnTo>
                    <a:pt x="408" y="94"/>
                  </a:lnTo>
                  <a:lnTo>
                    <a:pt x="444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4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5" y="34"/>
                  </a:lnTo>
                  <a:lnTo>
                    <a:pt x="1051" y="46"/>
                  </a:lnTo>
                  <a:lnTo>
                    <a:pt x="1087" y="61"/>
                  </a:lnTo>
                  <a:lnTo>
                    <a:pt x="1123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1A5A5C7C-1395-44AC-B175-6A78ACFEAEBA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5666577" y="4891346"/>
              <a:ext cx="624605" cy="624169"/>
            </a:xfrm>
            <a:custGeom>
              <a:avLst/>
              <a:gdLst>
                <a:gd name="T0" fmla="*/ 2494 w 2860"/>
                <a:gd name="T1" fmla="*/ 1040 h 2858"/>
                <a:gd name="T2" fmla="*/ 2569 w 2860"/>
                <a:gd name="T3" fmla="*/ 640 h 2858"/>
                <a:gd name="T4" fmla="*/ 2587 w 2860"/>
                <a:gd name="T5" fmla="*/ 580 h 2858"/>
                <a:gd name="T6" fmla="*/ 2301 w 2860"/>
                <a:gd name="T7" fmla="*/ 283 h 2858"/>
                <a:gd name="T8" fmla="*/ 2229 w 2860"/>
                <a:gd name="T9" fmla="*/ 283 h 2858"/>
                <a:gd name="T10" fmla="*/ 1908 w 2860"/>
                <a:gd name="T11" fmla="*/ 403 h 2858"/>
                <a:gd name="T12" fmla="*/ 1676 w 2860"/>
                <a:gd name="T13" fmla="*/ 67 h 2858"/>
                <a:gd name="T14" fmla="*/ 1646 w 2860"/>
                <a:gd name="T15" fmla="*/ 12 h 2858"/>
                <a:gd name="T16" fmla="*/ 1235 w 2860"/>
                <a:gd name="T17" fmla="*/ 0 h 2858"/>
                <a:gd name="T18" fmla="*/ 1184 w 2860"/>
                <a:gd name="T19" fmla="*/ 52 h 2858"/>
                <a:gd name="T20" fmla="*/ 1039 w 2860"/>
                <a:gd name="T21" fmla="*/ 364 h 2858"/>
                <a:gd name="T22" fmla="*/ 640 w 2860"/>
                <a:gd name="T23" fmla="*/ 289 h 2858"/>
                <a:gd name="T24" fmla="*/ 580 w 2860"/>
                <a:gd name="T25" fmla="*/ 271 h 2858"/>
                <a:gd name="T26" fmla="*/ 282 w 2860"/>
                <a:gd name="T27" fmla="*/ 556 h 2858"/>
                <a:gd name="T28" fmla="*/ 282 w 2860"/>
                <a:gd name="T29" fmla="*/ 628 h 2858"/>
                <a:gd name="T30" fmla="*/ 402 w 2860"/>
                <a:gd name="T31" fmla="*/ 950 h 2858"/>
                <a:gd name="T32" fmla="*/ 66 w 2860"/>
                <a:gd name="T33" fmla="*/ 1181 h 2858"/>
                <a:gd name="T34" fmla="*/ 12 w 2860"/>
                <a:gd name="T35" fmla="*/ 1211 h 2858"/>
                <a:gd name="T36" fmla="*/ 3 w 2860"/>
                <a:gd name="T37" fmla="*/ 1623 h 2858"/>
                <a:gd name="T38" fmla="*/ 51 w 2860"/>
                <a:gd name="T39" fmla="*/ 1674 h 2858"/>
                <a:gd name="T40" fmla="*/ 366 w 2860"/>
                <a:gd name="T41" fmla="*/ 1818 h 2858"/>
                <a:gd name="T42" fmla="*/ 291 w 2860"/>
                <a:gd name="T43" fmla="*/ 2218 h 2858"/>
                <a:gd name="T44" fmla="*/ 273 w 2860"/>
                <a:gd name="T45" fmla="*/ 2278 h 2858"/>
                <a:gd name="T46" fmla="*/ 559 w 2860"/>
                <a:gd name="T47" fmla="*/ 2576 h 2858"/>
                <a:gd name="T48" fmla="*/ 631 w 2860"/>
                <a:gd name="T49" fmla="*/ 2576 h 2858"/>
                <a:gd name="T50" fmla="*/ 949 w 2860"/>
                <a:gd name="T51" fmla="*/ 2455 h 2858"/>
                <a:gd name="T52" fmla="*/ 1184 w 2860"/>
                <a:gd name="T53" fmla="*/ 2795 h 2858"/>
                <a:gd name="T54" fmla="*/ 1211 w 2860"/>
                <a:gd name="T55" fmla="*/ 2849 h 2858"/>
                <a:gd name="T56" fmla="*/ 1625 w 2860"/>
                <a:gd name="T57" fmla="*/ 2858 h 2858"/>
                <a:gd name="T58" fmla="*/ 1676 w 2860"/>
                <a:gd name="T59" fmla="*/ 2807 h 2858"/>
                <a:gd name="T60" fmla="*/ 1818 w 2860"/>
                <a:gd name="T61" fmla="*/ 2494 h 2858"/>
                <a:gd name="T62" fmla="*/ 2220 w 2860"/>
                <a:gd name="T63" fmla="*/ 2570 h 2858"/>
                <a:gd name="T64" fmla="*/ 2277 w 2860"/>
                <a:gd name="T65" fmla="*/ 2588 h 2858"/>
                <a:gd name="T66" fmla="*/ 2578 w 2860"/>
                <a:gd name="T67" fmla="*/ 2302 h 2858"/>
                <a:gd name="T68" fmla="*/ 2578 w 2860"/>
                <a:gd name="T69" fmla="*/ 2230 h 2858"/>
                <a:gd name="T70" fmla="*/ 2458 w 2860"/>
                <a:gd name="T71" fmla="*/ 1908 h 2858"/>
                <a:gd name="T72" fmla="*/ 2794 w 2860"/>
                <a:gd name="T73" fmla="*/ 1677 h 2858"/>
                <a:gd name="T74" fmla="*/ 2848 w 2860"/>
                <a:gd name="T75" fmla="*/ 1647 h 2858"/>
                <a:gd name="T76" fmla="*/ 2857 w 2860"/>
                <a:gd name="T77" fmla="*/ 1235 h 2858"/>
                <a:gd name="T78" fmla="*/ 2806 w 2860"/>
                <a:gd name="T79" fmla="*/ 1184 h 2858"/>
                <a:gd name="T80" fmla="*/ 1340 w 2860"/>
                <a:gd name="T81" fmla="*/ 2308 h 2858"/>
                <a:gd name="T82" fmla="*/ 1087 w 2860"/>
                <a:gd name="T83" fmla="*/ 2242 h 2858"/>
                <a:gd name="T84" fmla="*/ 868 w 2860"/>
                <a:gd name="T85" fmla="*/ 2110 h 2858"/>
                <a:gd name="T86" fmla="*/ 697 w 2860"/>
                <a:gd name="T87" fmla="*/ 1923 h 2858"/>
                <a:gd name="T88" fmla="*/ 589 w 2860"/>
                <a:gd name="T89" fmla="*/ 1692 h 2858"/>
                <a:gd name="T90" fmla="*/ 547 w 2860"/>
                <a:gd name="T91" fmla="*/ 1431 h 2858"/>
                <a:gd name="T92" fmla="*/ 577 w 2860"/>
                <a:gd name="T93" fmla="*/ 1208 h 2858"/>
                <a:gd name="T94" fmla="*/ 676 w 2860"/>
                <a:gd name="T95" fmla="*/ 971 h 2858"/>
                <a:gd name="T96" fmla="*/ 838 w 2860"/>
                <a:gd name="T97" fmla="*/ 776 h 2858"/>
                <a:gd name="T98" fmla="*/ 1048 w 2860"/>
                <a:gd name="T99" fmla="*/ 634 h 2858"/>
                <a:gd name="T100" fmla="*/ 1295 w 2860"/>
                <a:gd name="T101" fmla="*/ 556 h 2858"/>
                <a:gd name="T102" fmla="*/ 1520 w 2860"/>
                <a:gd name="T103" fmla="*/ 553 h 2858"/>
                <a:gd name="T104" fmla="*/ 1772 w 2860"/>
                <a:gd name="T105" fmla="*/ 616 h 2858"/>
                <a:gd name="T106" fmla="*/ 1989 w 2860"/>
                <a:gd name="T107" fmla="*/ 749 h 2858"/>
                <a:gd name="T108" fmla="*/ 2160 w 2860"/>
                <a:gd name="T109" fmla="*/ 938 h 2858"/>
                <a:gd name="T110" fmla="*/ 2271 w 2860"/>
                <a:gd name="T111" fmla="*/ 1166 h 2858"/>
                <a:gd name="T112" fmla="*/ 2310 w 2860"/>
                <a:gd name="T113" fmla="*/ 1431 h 2858"/>
                <a:gd name="T114" fmla="*/ 2283 w 2860"/>
                <a:gd name="T115" fmla="*/ 1650 h 2858"/>
                <a:gd name="T116" fmla="*/ 2184 w 2860"/>
                <a:gd name="T117" fmla="*/ 1887 h 2858"/>
                <a:gd name="T118" fmla="*/ 2022 w 2860"/>
                <a:gd name="T119" fmla="*/ 2083 h 2858"/>
                <a:gd name="T120" fmla="*/ 1812 w 2860"/>
                <a:gd name="T121" fmla="*/ 2224 h 2858"/>
                <a:gd name="T122" fmla="*/ 1562 w 2860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3" y="905"/>
                  </a:lnTo>
                  <a:lnTo>
                    <a:pt x="2412" y="863"/>
                  </a:lnTo>
                  <a:lnTo>
                    <a:pt x="2385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2" y="349"/>
                  </a:lnTo>
                  <a:lnTo>
                    <a:pt x="1724" y="334"/>
                  </a:lnTo>
                  <a:lnTo>
                    <a:pt x="1676" y="322"/>
                  </a:lnTo>
                  <a:lnTo>
                    <a:pt x="1676" y="67"/>
                  </a:lnTo>
                  <a:lnTo>
                    <a:pt x="1676" y="67"/>
                  </a:lnTo>
                  <a:lnTo>
                    <a:pt x="1676" y="52"/>
                  </a:lnTo>
                  <a:lnTo>
                    <a:pt x="1670" y="40"/>
                  </a:lnTo>
                  <a:lnTo>
                    <a:pt x="1664" y="27"/>
                  </a:lnTo>
                  <a:lnTo>
                    <a:pt x="1658" y="18"/>
                  </a:lnTo>
                  <a:lnTo>
                    <a:pt x="1646" y="12"/>
                  </a:lnTo>
                  <a:lnTo>
                    <a:pt x="1637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7" y="349"/>
                  </a:lnTo>
                  <a:lnTo>
                    <a:pt x="1039" y="364"/>
                  </a:lnTo>
                  <a:lnTo>
                    <a:pt x="994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31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1" y="547"/>
                  </a:lnTo>
                  <a:lnTo>
                    <a:pt x="291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1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2" y="950"/>
                  </a:lnTo>
                  <a:lnTo>
                    <a:pt x="381" y="995"/>
                  </a:lnTo>
                  <a:lnTo>
                    <a:pt x="366" y="1040"/>
                  </a:lnTo>
                  <a:lnTo>
                    <a:pt x="348" y="1085"/>
                  </a:lnTo>
                  <a:lnTo>
                    <a:pt x="336" y="1133"/>
                  </a:lnTo>
                  <a:lnTo>
                    <a:pt x="324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48" y="1773"/>
                  </a:lnTo>
                  <a:lnTo>
                    <a:pt x="366" y="1818"/>
                  </a:lnTo>
                  <a:lnTo>
                    <a:pt x="381" y="1863"/>
                  </a:lnTo>
                  <a:lnTo>
                    <a:pt x="402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1" y="2218"/>
                  </a:lnTo>
                  <a:lnTo>
                    <a:pt x="291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1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31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4" y="2476"/>
                  </a:lnTo>
                  <a:lnTo>
                    <a:pt x="1039" y="2494"/>
                  </a:lnTo>
                  <a:lnTo>
                    <a:pt x="1087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7" y="2855"/>
                  </a:lnTo>
                  <a:lnTo>
                    <a:pt x="1646" y="2849"/>
                  </a:lnTo>
                  <a:lnTo>
                    <a:pt x="1658" y="2840"/>
                  </a:lnTo>
                  <a:lnTo>
                    <a:pt x="1664" y="2831"/>
                  </a:lnTo>
                  <a:lnTo>
                    <a:pt x="1670" y="2819"/>
                  </a:lnTo>
                  <a:lnTo>
                    <a:pt x="1676" y="2807"/>
                  </a:lnTo>
                  <a:lnTo>
                    <a:pt x="1676" y="2795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2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5" y="2038"/>
                  </a:lnTo>
                  <a:lnTo>
                    <a:pt x="2385" y="2038"/>
                  </a:lnTo>
                  <a:lnTo>
                    <a:pt x="2412" y="1996"/>
                  </a:lnTo>
                  <a:lnTo>
                    <a:pt x="2433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60" y="1611"/>
                  </a:lnTo>
                  <a:lnTo>
                    <a:pt x="2860" y="1247"/>
                  </a:lnTo>
                  <a:lnTo>
                    <a:pt x="2860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7" y="2242"/>
                  </a:lnTo>
                  <a:lnTo>
                    <a:pt x="1048" y="2224"/>
                  </a:lnTo>
                  <a:lnTo>
                    <a:pt x="1009" y="2206"/>
                  </a:lnTo>
                  <a:lnTo>
                    <a:pt x="973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9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9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3" y="677"/>
                  </a:lnTo>
                  <a:lnTo>
                    <a:pt x="1009" y="655"/>
                  </a:lnTo>
                  <a:lnTo>
                    <a:pt x="1048" y="634"/>
                  </a:lnTo>
                  <a:lnTo>
                    <a:pt x="1087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49" y="574"/>
                  </a:lnTo>
                  <a:lnTo>
                    <a:pt x="1691" y="586"/>
                  </a:lnTo>
                  <a:lnTo>
                    <a:pt x="1733" y="601"/>
                  </a:lnTo>
                  <a:lnTo>
                    <a:pt x="1772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2" y="2242"/>
                  </a:lnTo>
                  <a:lnTo>
                    <a:pt x="1733" y="2257"/>
                  </a:lnTo>
                  <a:lnTo>
                    <a:pt x="1691" y="2272"/>
                  </a:lnTo>
                  <a:lnTo>
                    <a:pt x="1649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5C864BDE-A665-42AB-BFC6-383E0B3FCF7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50715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1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3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8 w 4320"/>
                <a:gd name="T37" fmla="*/ 1635 h 2356"/>
                <a:gd name="T38" fmla="*/ 399 w 4320"/>
                <a:gd name="T39" fmla="*/ 1980 h 2356"/>
                <a:gd name="T40" fmla="*/ 387 w 4320"/>
                <a:gd name="T41" fmla="*/ 2179 h 2356"/>
                <a:gd name="T42" fmla="*/ 366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1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2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1" y="1635"/>
                  </a:lnTo>
                  <a:lnTo>
                    <a:pt x="3821" y="1551"/>
                  </a:lnTo>
                  <a:lnTo>
                    <a:pt x="3791" y="1473"/>
                  </a:lnTo>
                  <a:lnTo>
                    <a:pt x="3755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8" y="691"/>
                  </a:lnTo>
                  <a:lnTo>
                    <a:pt x="3076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7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2" y="424"/>
                  </a:lnTo>
                  <a:lnTo>
                    <a:pt x="1718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099" y="742"/>
                  </a:lnTo>
                  <a:lnTo>
                    <a:pt x="1033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8" y="1635"/>
                  </a:lnTo>
                  <a:lnTo>
                    <a:pt x="444" y="1719"/>
                  </a:lnTo>
                  <a:lnTo>
                    <a:pt x="423" y="1803"/>
                  </a:lnTo>
                  <a:lnTo>
                    <a:pt x="408" y="1890"/>
                  </a:lnTo>
                  <a:lnTo>
                    <a:pt x="399" y="1980"/>
                  </a:lnTo>
                  <a:lnTo>
                    <a:pt x="390" y="2068"/>
                  </a:lnTo>
                  <a:lnTo>
                    <a:pt x="390" y="2161"/>
                  </a:lnTo>
                  <a:lnTo>
                    <a:pt x="390" y="2161"/>
                  </a:lnTo>
                  <a:lnTo>
                    <a:pt x="387" y="2179"/>
                  </a:lnTo>
                  <a:lnTo>
                    <a:pt x="384" y="2200"/>
                  </a:lnTo>
                  <a:lnTo>
                    <a:pt x="381" y="2218"/>
                  </a:lnTo>
                  <a:lnTo>
                    <a:pt x="372" y="2236"/>
                  </a:lnTo>
                  <a:lnTo>
                    <a:pt x="366" y="2254"/>
                  </a:lnTo>
                  <a:lnTo>
                    <a:pt x="354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0" y="962"/>
                  </a:lnTo>
                  <a:lnTo>
                    <a:pt x="420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1" y="304"/>
                  </a:lnTo>
                  <a:lnTo>
                    <a:pt x="1141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3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3" y="9"/>
                  </a:lnTo>
                  <a:lnTo>
                    <a:pt x="2478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2" y="205"/>
                  </a:lnTo>
                  <a:lnTo>
                    <a:pt x="3175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1" y="709"/>
                  </a:lnTo>
                  <a:lnTo>
                    <a:pt x="3830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04BBD110-B6E2-49D2-8F86-676044CAA23E}"/>
              </a:ext>
            </a:extLst>
          </p:cNvPr>
          <p:cNvSpPr txBox="1"/>
          <p:nvPr/>
        </p:nvSpPr>
        <p:spPr>
          <a:xfrm>
            <a:off x="7600751" y="4908917"/>
            <a:ext cx="50575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dirty="0">
                <a:solidFill>
                  <a:srgbClr val="0083CB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Gov</a:t>
            </a:r>
            <a:endParaRPr lang="ko-KR" altLang="en-US" sz="1050" dirty="0">
              <a:solidFill>
                <a:srgbClr val="0083CB"/>
              </a:solidFill>
              <a:latin typeface="Montserrat SemiBold" panose="000007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69BFC5D-8579-45D1-839F-FE5209F487DD}"/>
              </a:ext>
            </a:extLst>
          </p:cNvPr>
          <p:cNvSpPr txBox="1"/>
          <p:nvPr/>
        </p:nvSpPr>
        <p:spPr>
          <a:xfrm>
            <a:off x="6711360" y="4405557"/>
            <a:ext cx="9638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General</a:t>
            </a:r>
          </a:p>
          <a:p>
            <a:pPr algn="ctr"/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accounts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4B97F37-1A5C-481A-90CE-95216E5A8AC3}"/>
              </a:ext>
            </a:extLst>
          </p:cNvPr>
          <p:cNvSpPr txBox="1"/>
          <p:nvPr/>
        </p:nvSpPr>
        <p:spPr>
          <a:xfrm>
            <a:off x="7363689" y="4132417"/>
            <a:ext cx="9642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Special</a:t>
            </a:r>
          </a:p>
          <a:p>
            <a:pPr algn="ctr"/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accounts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1EA942C-6958-4A8B-886B-90817C4EC80B}"/>
              </a:ext>
            </a:extLst>
          </p:cNvPr>
          <p:cNvSpPr txBox="1"/>
          <p:nvPr/>
        </p:nvSpPr>
        <p:spPr>
          <a:xfrm>
            <a:off x="8016393" y="4453439"/>
            <a:ext cx="71125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Finance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3" name="순서도: 지연 52">
            <a:extLst>
              <a:ext uri="{FF2B5EF4-FFF2-40B4-BE49-F238E27FC236}">
                <a16:creationId xmlns:a16="http://schemas.microsoft.com/office/drawing/2014/main" id="{DBE45807-9D2F-4234-81AF-0F2102A9FB2A}"/>
              </a:ext>
            </a:extLst>
          </p:cNvPr>
          <p:cNvSpPr/>
          <p:nvPr/>
        </p:nvSpPr>
        <p:spPr>
          <a:xfrm rot="16200000">
            <a:off x="7799453" y="4482604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4" name="순서도: 지연 53">
            <a:extLst>
              <a:ext uri="{FF2B5EF4-FFF2-40B4-BE49-F238E27FC236}">
                <a16:creationId xmlns:a16="http://schemas.microsoft.com/office/drawing/2014/main" id="{D54D8F4A-C6ED-40CE-ADA7-26F435D10A8B}"/>
              </a:ext>
            </a:extLst>
          </p:cNvPr>
          <p:cNvSpPr/>
          <p:nvPr/>
        </p:nvSpPr>
        <p:spPr>
          <a:xfrm rot="19993232">
            <a:off x="8030723" y="4607578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" name="순서도: 지연 54">
            <a:extLst>
              <a:ext uri="{FF2B5EF4-FFF2-40B4-BE49-F238E27FC236}">
                <a16:creationId xmlns:a16="http://schemas.microsoft.com/office/drawing/2014/main" id="{9F8165B8-4BCF-4043-B40A-604E9853AE08}"/>
              </a:ext>
            </a:extLst>
          </p:cNvPr>
          <p:cNvSpPr/>
          <p:nvPr/>
        </p:nvSpPr>
        <p:spPr>
          <a:xfrm rot="12221486">
            <a:off x="7580019" y="4611071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4B5F071-D7EB-40B3-AD16-677D55AE1C07}"/>
              </a:ext>
            </a:extLst>
          </p:cNvPr>
          <p:cNvSpPr txBox="1"/>
          <p:nvPr/>
        </p:nvSpPr>
        <p:spPr>
          <a:xfrm>
            <a:off x="6078294" y="6073850"/>
            <a:ext cx="1204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R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Ministry of Administration</a:t>
            </a:r>
          </a:p>
          <a:p>
            <a:r>
              <a:rPr kumimoji="1" lang="en-US" altLang="ko-KR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and Safety(1)</a:t>
            </a: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58A6C45-9A3C-44DF-B6A3-60FD9166884C}"/>
              </a:ext>
            </a:extLst>
          </p:cNvPr>
          <p:cNvGrpSpPr/>
          <p:nvPr/>
        </p:nvGrpSpPr>
        <p:grpSpPr>
          <a:xfrm>
            <a:off x="6402436" y="4605808"/>
            <a:ext cx="465977" cy="1076231"/>
            <a:chOff x="6402436" y="4744664"/>
            <a:chExt cx="465977" cy="1076231"/>
          </a:xfrm>
        </p:grpSpPr>
        <p:sp>
          <p:nvSpPr>
            <p:cNvPr id="58" name="화살표: 오른쪽 57">
              <a:extLst>
                <a:ext uri="{FF2B5EF4-FFF2-40B4-BE49-F238E27FC236}">
                  <a16:creationId xmlns:a16="http://schemas.microsoft.com/office/drawing/2014/main" id="{61E74A87-0844-46E6-8062-4EF624F3A298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6EA7A86C-5CC1-493B-BEEB-F5D586F6B504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FEF7DF4F-82D5-400D-A613-2A05C599C1A7}"/>
              </a:ext>
            </a:extLst>
          </p:cNvPr>
          <p:cNvGrpSpPr/>
          <p:nvPr/>
        </p:nvGrpSpPr>
        <p:grpSpPr>
          <a:xfrm flipH="1">
            <a:off x="8740347" y="4605808"/>
            <a:ext cx="465977" cy="1076231"/>
            <a:chOff x="6402436" y="4744664"/>
            <a:chExt cx="465977" cy="1076231"/>
          </a:xfrm>
        </p:grpSpPr>
        <p:sp>
          <p:nvSpPr>
            <p:cNvPr id="61" name="화살표: 오른쪽 60">
              <a:extLst>
                <a:ext uri="{FF2B5EF4-FFF2-40B4-BE49-F238E27FC236}">
                  <a16:creationId xmlns:a16="http://schemas.microsoft.com/office/drawing/2014/main" id="{A81AF90B-B64F-4F52-8B73-BD189965134E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2EC157E6-2369-4FF7-A4CD-65A3D5897D6D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78E05DB-D80C-4457-BEB6-435F023A1D82}"/>
              </a:ext>
            </a:extLst>
          </p:cNvPr>
          <p:cNvGrpSpPr/>
          <p:nvPr/>
        </p:nvGrpSpPr>
        <p:grpSpPr>
          <a:xfrm>
            <a:off x="5973847" y="5653024"/>
            <a:ext cx="4029824" cy="1238211"/>
            <a:chOff x="4756532" y="5188950"/>
            <a:chExt cx="4029824" cy="1238211"/>
          </a:xfrm>
        </p:grpSpPr>
        <p:sp>
          <p:nvSpPr>
            <p:cNvPr id="64" name="모서리가 둥근 직사각형 210">
              <a:extLst>
                <a:ext uri="{FF2B5EF4-FFF2-40B4-BE49-F238E27FC236}">
                  <a16:creationId xmlns:a16="http://schemas.microsoft.com/office/drawing/2014/main" id="{44AF4B92-1FCB-43DF-8B00-F581CE0372E8}"/>
                </a:ext>
              </a:extLst>
            </p:cNvPr>
            <p:cNvSpPr/>
            <p:nvPr/>
          </p:nvSpPr>
          <p:spPr>
            <a:xfrm>
              <a:off x="4756532" y="5303516"/>
              <a:ext cx="3994998" cy="1123645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rgbClr val="194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5" name="모서리가 둥근 직사각형 211">
              <a:extLst>
                <a:ext uri="{FF2B5EF4-FFF2-40B4-BE49-F238E27FC236}">
                  <a16:creationId xmlns:a16="http://schemas.microsoft.com/office/drawing/2014/main" id="{5F9BC7E1-1A3C-4562-93D9-1EA7B778DA65}"/>
                </a:ext>
              </a:extLst>
            </p:cNvPr>
            <p:cNvSpPr/>
            <p:nvPr/>
          </p:nvSpPr>
          <p:spPr>
            <a:xfrm>
              <a:off x="4815095" y="5455742"/>
              <a:ext cx="2129608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6" name="Rectangle 25">
              <a:extLst>
                <a:ext uri="{FF2B5EF4-FFF2-40B4-BE49-F238E27FC236}">
                  <a16:creationId xmlns:a16="http://schemas.microsoft.com/office/drawing/2014/main" id="{92266A91-87FE-40E7-947E-6DACFA6F67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701854" y="5475064"/>
              <a:ext cx="41838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eaLnBrk="1" fontAlgn="base" hangingPunct="1">
                <a:spcBef>
                  <a:spcPts val="684"/>
                </a:spcBef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e-Hojo </a:t>
              </a:r>
              <a:endParaRPr lang="ko-KR" altLang="en-US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67" name="모서리가 둥근 직사각형 213">
              <a:extLst>
                <a:ext uri="{FF2B5EF4-FFF2-40B4-BE49-F238E27FC236}">
                  <a16:creationId xmlns:a16="http://schemas.microsoft.com/office/drawing/2014/main" id="{30DDCA4B-5669-4E24-A2C2-70B4532080E0}"/>
                </a:ext>
              </a:extLst>
            </p:cNvPr>
            <p:cNvSpPr/>
            <p:nvPr/>
          </p:nvSpPr>
          <p:spPr>
            <a:xfrm>
              <a:off x="6972840" y="5455741"/>
              <a:ext cx="1699634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8" name="Rectangle 25">
              <a:extLst>
                <a:ext uri="{FF2B5EF4-FFF2-40B4-BE49-F238E27FC236}">
                  <a16:creationId xmlns:a16="http://schemas.microsoft.com/office/drawing/2014/main" id="{CCB10FCC-05FD-405A-B817-C8DE4FFD8FB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546521" y="5477644"/>
              <a:ext cx="629981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indent="0" fontAlgn="base">
                <a:spcBef>
                  <a:spcPts val="684"/>
                </a:spcBef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</a:rPr>
                <a:t>EduFine</a:t>
              </a:r>
              <a:endParaRPr lang="ko-KR" altLang="en-US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BD988B7-AE15-4149-82DA-39304D33D50A}"/>
                </a:ext>
              </a:extLst>
            </p:cNvPr>
            <p:cNvSpPr/>
            <p:nvPr/>
          </p:nvSpPr>
          <p:spPr>
            <a:xfrm>
              <a:off x="6005725" y="5646496"/>
              <a:ext cx="829302" cy="153917"/>
            </a:xfrm>
            <a:prstGeom prst="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7EB0742-A4CD-423D-BC97-1D9389AB7D07}"/>
                </a:ext>
              </a:extLst>
            </p:cNvPr>
            <p:cNvSpPr/>
            <p:nvPr/>
          </p:nvSpPr>
          <p:spPr>
            <a:xfrm>
              <a:off x="5991536" y="5635106"/>
              <a:ext cx="879452" cy="1845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kumimoji="1" lang="en-US" altLang="ko-KR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Central</a:t>
              </a:r>
              <a:r>
                <a:rPr kumimoji="1" lang="ko-KR" altLang="en-US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kumimoji="1" lang="en-US" altLang="ko-KR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e- Hojo</a:t>
              </a:r>
              <a:endParaRPr lang="ko-KR" altLang="en-US" sz="599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8FAF3F78-06E4-483B-94A5-B42B044CBCA2}"/>
                </a:ext>
              </a:extLst>
            </p:cNvPr>
            <p:cNvSpPr/>
            <p:nvPr/>
          </p:nvSpPr>
          <p:spPr>
            <a:xfrm>
              <a:off x="6024331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5D51AB8D-F7AF-4690-8465-A381D2964A00}"/>
                </a:ext>
              </a:extLst>
            </p:cNvPr>
            <p:cNvSpPr/>
            <p:nvPr/>
          </p:nvSpPr>
          <p:spPr>
            <a:xfrm>
              <a:off x="6291647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808BA58C-99F2-495E-BE1E-1D12DD623C93}"/>
                </a:ext>
              </a:extLst>
            </p:cNvPr>
            <p:cNvSpPr/>
            <p:nvPr/>
          </p:nvSpPr>
          <p:spPr>
            <a:xfrm>
              <a:off x="6644038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4" name="직사각형 73">
              <a:extLst>
                <a:ext uri="{FF2B5EF4-FFF2-40B4-BE49-F238E27FC236}">
                  <a16:creationId xmlns:a16="http://schemas.microsoft.com/office/drawing/2014/main" id="{E2132D0C-BA6F-4682-991D-17BF061E2F7D}"/>
                </a:ext>
              </a:extLst>
            </p:cNvPr>
            <p:cNvSpPr/>
            <p:nvPr/>
          </p:nvSpPr>
          <p:spPr>
            <a:xfrm>
              <a:off x="5931220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64D16A48-9F5D-48B9-BB21-2E30711463B1}"/>
                </a:ext>
              </a:extLst>
            </p:cNvPr>
            <p:cNvSpPr/>
            <p:nvPr/>
          </p:nvSpPr>
          <p:spPr>
            <a:xfrm>
              <a:off x="6162855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6" name="직사각형 75">
              <a:extLst>
                <a:ext uri="{FF2B5EF4-FFF2-40B4-BE49-F238E27FC236}">
                  <a16:creationId xmlns:a16="http://schemas.microsoft.com/office/drawing/2014/main" id="{2A0A0BB3-1069-4384-BB84-910FD18513E2}"/>
                </a:ext>
              </a:extLst>
            </p:cNvPr>
            <p:cNvSpPr/>
            <p:nvPr/>
          </p:nvSpPr>
          <p:spPr>
            <a:xfrm>
              <a:off x="6517148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5C18EC0C-1D6C-4AD2-A6BF-773345A6BAAA}"/>
                </a:ext>
              </a:extLst>
            </p:cNvPr>
            <p:cNvSpPr/>
            <p:nvPr/>
          </p:nvSpPr>
          <p:spPr>
            <a:xfrm>
              <a:off x="5185121" y="5872459"/>
              <a:ext cx="898500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Cities,provinces(17)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FE8DFAF6-9B51-49BE-BB05-6A975ED499E6}"/>
                </a:ext>
              </a:extLst>
            </p:cNvPr>
            <p:cNvSpPr/>
            <p:nvPr/>
          </p:nvSpPr>
          <p:spPr>
            <a:xfrm>
              <a:off x="4770792" y="6044970"/>
              <a:ext cx="154212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Cities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and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towns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(226),  </a:t>
              </a:r>
            </a:p>
            <a:p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Local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public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enterprise (151)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74F97091-9219-4289-9648-F9A6B47C90E9}"/>
                </a:ext>
              </a:extLst>
            </p:cNvPr>
            <p:cNvSpPr/>
            <p:nvPr/>
          </p:nvSpPr>
          <p:spPr>
            <a:xfrm>
              <a:off x="7846008" y="5610975"/>
              <a:ext cx="94034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Ministry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of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Education(1)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18C13227-7F00-4EE3-86D2-DB89ADFC7A41}"/>
                </a:ext>
              </a:extLst>
            </p:cNvPr>
            <p:cNvSpPr/>
            <p:nvPr/>
          </p:nvSpPr>
          <p:spPr>
            <a:xfrm>
              <a:off x="7002938" y="6088101"/>
              <a:ext cx="1338107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Provincial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office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of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education(17)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cxnSp>
          <p:nvCxnSpPr>
            <p:cNvPr id="81" name="꺾인 연결선 235">
              <a:extLst>
                <a:ext uri="{FF2B5EF4-FFF2-40B4-BE49-F238E27FC236}">
                  <a16:creationId xmlns:a16="http://schemas.microsoft.com/office/drawing/2014/main" id="{E4125E5A-3560-44E4-B044-03F87B0C160D}"/>
                </a:ext>
              </a:extLst>
            </p:cNvPr>
            <p:cNvCxnSpPr>
              <a:cxnSpLocks/>
              <a:stCxn id="69" idx="2"/>
              <a:endCxn id="71" idx="0"/>
            </p:cNvCxnSpPr>
            <p:nvPr/>
          </p:nvCxnSpPr>
          <p:spPr>
            <a:xfrm rot="5400000">
              <a:off x="6224055" y="5700942"/>
              <a:ext cx="96851" cy="295793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꺾인 연결선 236">
              <a:extLst>
                <a:ext uri="{FF2B5EF4-FFF2-40B4-BE49-F238E27FC236}">
                  <a16:creationId xmlns:a16="http://schemas.microsoft.com/office/drawing/2014/main" id="{59F708F5-66DF-433C-A14E-B11020FCD845}"/>
                </a:ext>
              </a:extLst>
            </p:cNvPr>
            <p:cNvCxnSpPr>
              <a:cxnSpLocks/>
              <a:stCxn id="69" idx="2"/>
              <a:endCxn id="73" idx="0"/>
            </p:cNvCxnSpPr>
            <p:nvPr/>
          </p:nvCxnSpPr>
          <p:spPr>
            <a:xfrm rot="16200000" flipH="1">
              <a:off x="6533908" y="5686881"/>
              <a:ext cx="96851" cy="32391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꺾인 연결선 237">
              <a:extLst>
                <a:ext uri="{FF2B5EF4-FFF2-40B4-BE49-F238E27FC236}">
                  <a16:creationId xmlns:a16="http://schemas.microsoft.com/office/drawing/2014/main" id="{B7AF4715-3281-442E-B0A5-BF09D9CEB116}"/>
                </a:ext>
              </a:extLst>
            </p:cNvPr>
            <p:cNvCxnSpPr>
              <a:cxnSpLocks/>
              <a:stCxn id="69" idx="2"/>
              <a:endCxn id="72" idx="0"/>
            </p:cNvCxnSpPr>
            <p:nvPr/>
          </p:nvCxnSpPr>
          <p:spPr>
            <a:xfrm rot="5400000">
              <a:off x="6357713" y="5834600"/>
              <a:ext cx="96851" cy="2847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꺾인 연결선 238">
              <a:extLst>
                <a:ext uri="{FF2B5EF4-FFF2-40B4-BE49-F238E27FC236}">
                  <a16:creationId xmlns:a16="http://schemas.microsoft.com/office/drawing/2014/main" id="{25754D2A-0BFD-400D-BCAE-644B4DB4879B}"/>
                </a:ext>
              </a:extLst>
            </p:cNvPr>
            <p:cNvCxnSpPr>
              <a:stCxn id="71" idx="2"/>
              <a:endCxn id="74" idx="0"/>
            </p:cNvCxnSpPr>
            <p:nvPr/>
          </p:nvCxnSpPr>
          <p:spPr>
            <a:xfrm rot="5400000">
              <a:off x="6035635" y="6040190"/>
              <a:ext cx="84787" cy="93112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꺾인 연결선 239">
              <a:extLst>
                <a:ext uri="{FF2B5EF4-FFF2-40B4-BE49-F238E27FC236}">
                  <a16:creationId xmlns:a16="http://schemas.microsoft.com/office/drawing/2014/main" id="{DD50039A-C5CA-4B1F-A245-5716018A9D01}"/>
                </a:ext>
              </a:extLst>
            </p:cNvPr>
            <p:cNvCxnSpPr>
              <a:stCxn id="71" idx="2"/>
              <a:endCxn id="75" idx="0"/>
            </p:cNvCxnSpPr>
            <p:nvPr/>
          </p:nvCxnSpPr>
          <p:spPr>
            <a:xfrm rot="16200000" flipH="1">
              <a:off x="6151451" y="6017483"/>
              <a:ext cx="84787" cy="13852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꺾인 연결선 240">
              <a:extLst>
                <a:ext uri="{FF2B5EF4-FFF2-40B4-BE49-F238E27FC236}">
                  <a16:creationId xmlns:a16="http://schemas.microsoft.com/office/drawing/2014/main" id="{A845BAEA-9CC3-4B2D-B1D1-4EFEC75E6453}"/>
                </a:ext>
              </a:extLst>
            </p:cNvPr>
            <p:cNvCxnSpPr>
              <a:stCxn id="71" idx="2"/>
              <a:endCxn id="76" idx="0"/>
            </p:cNvCxnSpPr>
            <p:nvPr/>
          </p:nvCxnSpPr>
          <p:spPr>
            <a:xfrm rot="16200000" flipH="1">
              <a:off x="6328595" y="5840334"/>
              <a:ext cx="84787" cy="492816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4CDAE6F0-5154-45E9-B129-80AFF617D379}"/>
                </a:ext>
              </a:extLst>
            </p:cNvPr>
            <p:cNvSpPr/>
            <p:nvPr/>
          </p:nvSpPr>
          <p:spPr>
            <a:xfrm>
              <a:off x="6450587" y="5875802"/>
              <a:ext cx="263813" cy="19761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en-US" altLang="ko-KR" sz="684" b="1" spc="-128" dirty="0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  <a:endParaRPr kumimoji="1" lang="ko-KR" altLang="en-US" sz="684" b="1" spc="-128" dirty="0">
                <a:ln>
                  <a:solidFill>
                    <a:srgbClr val="BFBFBF">
                      <a:alpha val="0"/>
                    </a:srgbClr>
                  </a:solidFill>
                </a:ln>
                <a:ea typeface="KoPub돋움체 Medium" panose="00000600000000000000" pitchFamily="2" charset="-127"/>
              </a:endParaRP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07EC5AF0-31CD-4C29-903C-B77F4B071DF4}"/>
                </a:ext>
              </a:extLst>
            </p:cNvPr>
            <p:cNvSpPr/>
            <p:nvPr/>
          </p:nvSpPr>
          <p:spPr>
            <a:xfrm>
              <a:off x="6323390" y="6112875"/>
              <a:ext cx="263813" cy="19761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en-US" altLang="ko-KR" sz="684" b="1" spc="-128" dirty="0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  <a:endParaRPr kumimoji="1" lang="ko-KR" altLang="en-US" sz="684" b="1" spc="-128" dirty="0">
                <a:ln>
                  <a:solidFill>
                    <a:srgbClr val="BFBFBF">
                      <a:alpha val="0"/>
                    </a:srgbClr>
                  </a:solidFill>
                </a:ln>
                <a:ea typeface="KoPub돋움체 Medium" panose="00000600000000000000" pitchFamily="2" charset="-127"/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9E48A2FC-B510-479C-92C1-D794FE91C985}"/>
                </a:ext>
              </a:extLst>
            </p:cNvPr>
            <p:cNvGrpSpPr/>
            <p:nvPr/>
          </p:nvGrpSpPr>
          <p:grpSpPr>
            <a:xfrm>
              <a:off x="4819069" y="5189070"/>
              <a:ext cx="1030088" cy="230880"/>
              <a:chOff x="5654721" y="5836995"/>
              <a:chExt cx="1204452" cy="269961"/>
            </a:xfrm>
          </p:grpSpPr>
          <p:sp>
            <p:nvSpPr>
              <p:cNvPr id="106" name="사각형: 둥근 모서리 105">
                <a:extLst>
                  <a:ext uri="{FF2B5EF4-FFF2-40B4-BE49-F238E27FC236}">
                    <a16:creationId xmlns:a16="http://schemas.microsoft.com/office/drawing/2014/main" id="{F74F30FF-3AA6-4B5B-B3C6-71F1048E6E05}"/>
                  </a:ext>
                </a:extLst>
              </p:cNvPr>
              <p:cNvSpPr/>
              <p:nvPr/>
            </p:nvSpPr>
            <p:spPr>
              <a:xfrm>
                <a:off x="5654721" y="5843748"/>
                <a:ext cx="1192163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BF02167F-F695-48BC-AB51-D0240381C855}"/>
                  </a:ext>
                </a:extLst>
              </p:cNvPr>
              <p:cNvSpPr txBox="1"/>
              <p:nvPr/>
            </p:nvSpPr>
            <p:spPr>
              <a:xfrm>
                <a:off x="5688608" y="5836995"/>
                <a:ext cx="1170565" cy="2699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</a:rPr>
                  <a:t>Local finance</a:t>
                </a:r>
                <a:endParaRPr lang="ko-KR" altLang="en-US" sz="9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</a:endParaRPr>
              </a:p>
            </p:txBody>
          </p:sp>
        </p:grp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369F28E4-A475-4349-ABB0-40FF68B02C05}"/>
                </a:ext>
              </a:extLst>
            </p:cNvPr>
            <p:cNvGrpSpPr/>
            <p:nvPr/>
          </p:nvGrpSpPr>
          <p:grpSpPr>
            <a:xfrm>
              <a:off x="7196740" y="5188950"/>
              <a:ext cx="1465483" cy="231001"/>
              <a:chOff x="4998659" y="5834068"/>
              <a:chExt cx="1713546" cy="270103"/>
            </a:xfrm>
          </p:grpSpPr>
          <p:sp>
            <p:nvSpPr>
              <p:cNvPr id="104" name="사각형: 둥근 모서리 103">
                <a:extLst>
                  <a:ext uri="{FF2B5EF4-FFF2-40B4-BE49-F238E27FC236}">
                    <a16:creationId xmlns:a16="http://schemas.microsoft.com/office/drawing/2014/main" id="{8AAF0704-3F1A-4673-B8C9-DB7E8F4CA623}"/>
                  </a:ext>
                </a:extLst>
              </p:cNvPr>
              <p:cNvSpPr/>
              <p:nvPr/>
            </p:nvSpPr>
            <p:spPr>
              <a:xfrm>
                <a:off x="4998659" y="5840963"/>
                <a:ext cx="1713546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189BA370-044B-42A3-B5D9-FB52EFCD0C0D}"/>
                  </a:ext>
                </a:extLst>
              </p:cNvPr>
              <p:cNvSpPr txBox="1"/>
              <p:nvPr/>
            </p:nvSpPr>
            <p:spPr>
              <a:xfrm>
                <a:off x="5047893" y="5834068"/>
                <a:ext cx="1630421" cy="2699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</a:rPr>
                  <a:t>Educational finance</a:t>
                </a:r>
                <a:endParaRPr lang="ko-KR" altLang="en-US" sz="9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</a:endParaRPr>
              </a:p>
            </p:txBody>
          </p:sp>
        </p:grp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44AF5D56-B105-4565-9E47-0F4B2BA33D25}"/>
                </a:ext>
              </a:extLst>
            </p:cNvPr>
            <p:cNvGrpSpPr/>
            <p:nvPr/>
          </p:nvGrpSpPr>
          <p:grpSpPr>
            <a:xfrm>
              <a:off x="6974439" y="5638720"/>
              <a:ext cx="1009299" cy="454907"/>
              <a:chOff x="8075866" y="6317863"/>
              <a:chExt cx="1180145" cy="531910"/>
            </a:xfrm>
          </p:grpSpPr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BE078BBE-E29C-437B-9554-1C668964A440}"/>
                  </a:ext>
                </a:extLst>
              </p:cNvPr>
              <p:cNvSpPr/>
              <p:nvPr/>
            </p:nvSpPr>
            <p:spPr>
              <a:xfrm>
                <a:off x="8678410" y="6618704"/>
                <a:ext cx="308471" cy="23106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ko-KR" sz="684" b="1" spc="-128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…</a:t>
                </a:r>
                <a:endParaRPr lang="ko-KR" altLang="en-US" sz="684" b="1" spc="-128" dirty="0"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cxnSp>
            <p:nvCxnSpPr>
              <p:cNvPr id="93" name="꺾인 연결선 244">
                <a:extLst>
                  <a:ext uri="{FF2B5EF4-FFF2-40B4-BE49-F238E27FC236}">
                    <a16:creationId xmlns:a16="http://schemas.microsoft.com/office/drawing/2014/main" id="{DCD151FE-2832-4F08-898F-F368F79AC5C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321472" y="6519352"/>
                <a:ext cx="122916" cy="160584"/>
              </a:xfrm>
              <a:prstGeom prst="bentConnector3">
                <a:avLst>
                  <a:gd name="adj1" fmla="val 50000"/>
                </a:avLst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꺾인 연결선 245">
                <a:extLst>
                  <a:ext uri="{FF2B5EF4-FFF2-40B4-BE49-F238E27FC236}">
                    <a16:creationId xmlns:a16="http://schemas.microsoft.com/office/drawing/2014/main" id="{FAB39AE1-D98B-4A7A-8FA8-D50A6555FF7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H="1">
                <a:off x="8678753" y="6319754"/>
                <a:ext cx="132958" cy="564023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꺾인 연결선 246">
                <a:extLst>
                  <a:ext uri="{FF2B5EF4-FFF2-40B4-BE49-F238E27FC236}">
                    <a16:creationId xmlns:a16="http://schemas.microsoft.com/office/drawing/2014/main" id="{6EB25B80-79B3-4F0C-8BEB-5B8AFC70AA41}"/>
                  </a:ext>
                </a:extLst>
              </p:cNvPr>
              <p:cNvCxnSpPr>
                <a:cxnSpLocks/>
                <a:endCxn id="97" idx="0"/>
              </p:cNvCxnSpPr>
              <p:nvPr/>
            </p:nvCxnSpPr>
            <p:spPr>
              <a:xfrm rot="16200000" flipH="1">
                <a:off x="8558800" y="6598037"/>
                <a:ext cx="102382" cy="98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7AF7D91A-6B9B-49DA-B1C3-0FF792A4BFEC}"/>
                  </a:ext>
                </a:extLst>
              </p:cNvPr>
              <p:cNvSpPr/>
              <p:nvPr/>
            </p:nvSpPr>
            <p:spPr>
              <a:xfrm>
                <a:off x="8180255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7" name="직사각형 96">
                <a:extLst>
                  <a:ext uri="{FF2B5EF4-FFF2-40B4-BE49-F238E27FC236}">
                    <a16:creationId xmlns:a16="http://schemas.microsoft.com/office/drawing/2014/main" id="{0ACFE0B8-3826-4A78-9914-1721F3F91AA3}"/>
                  </a:ext>
                </a:extLst>
              </p:cNvPr>
              <p:cNvSpPr/>
              <p:nvPr/>
            </p:nvSpPr>
            <p:spPr>
              <a:xfrm>
                <a:off x="8492819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01951FE4-64F7-406C-A820-4E5139F62E6F}"/>
                  </a:ext>
                </a:extLst>
              </p:cNvPr>
              <p:cNvSpPr/>
              <p:nvPr/>
            </p:nvSpPr>
            <p:spPr>
              <a:xfrm>
                <a:off x="8904861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99" name="그룹 98">
                <a:extLst>
                  <a:ext uri="{FF2B5EF4-FFF2-40B4-BE49-F238E27FC236}">
                    <a16:creationId xmlns:a16="http://schemas.microsoft.com/office/drawing/2014/main" id="{79A18E11-9471-40CD-8A8A-E603099F31DB}"/>
                  </a:ext>
                </a:extLst>
              </p:cNvPr>
              <p:cNvGrpSpPr/>
              <p:nvPr/>
            </p:nvGrpSpPr>
            <p:grpSpPr>
              <a:xfrm>
                <a:off x="8075866" y="6317863"/>
                <a:ext cx="1180145" cy="264659"/>
                <a:chOff x="8075866" y="6317863"/>
                <a:chExt cx="1180145" cy="264659"/>
              </a:xfrm>
            </p:grpSpPr>
            <p:grpSp>
              <p:nvGrpSpPr>
                <p:cNvPr id="100" name="그룹 99">
                  <a:extLst>
                    <a:ext uri="{FF2B5EF4-FFF2-40B4-BE49-F238E27FC236}">
                      <a16:creationId xmlns:a16="http://schemas.microsoft.com/office/drawing/2014/main" id="{3ACA6AFC-1A80-41B0-9FDB-AD21368E3450}"/>
                    </a:ext>
                  </a:extLst>
                </p:cNvPr>
                <p:cNvGrpSpPr/>
                <p:nvPr/>
              </p:nvGrpSpPr>
              <p:grpSpPr>
                <a:xfrm>
                  <a:off x="8075866" y="6317863"/>
                  <a:ext cx="1180145" cy="215775"/>
                  <a:chOff x="8276814" y="6308208"/>
                  <a:chExt cx="1180145" cy="215775"/>
                </a:xfrm>
              </p:grpSpPr>
              <p:sp>
                <p:nvSpPr>
                  <p:cNvPr id="102" name="직사각형 101">
                    <a:extLst>
                      <a:ext uri="{FF2B5EF4-FFF2-40B4-BE49-F238E27FC236}">
                        <a16:creationId xmlns:a16="http://schemas.microsoft.com/office/drawing/2014/main" id="{BBC51EE6-81A1-41CB-AB9F-FCA2C39CC642}"/>
                      </a:ext>
                    </a:extLst>
                  </p:cNvPr>
                  <p:cNvSpPr/>
                  <p:nvPr/>
                </p:nvSpPr>
                <p:spPr>
                  <a:xfrm>
                    <a:off x="8419796" y="6323797"/>
                    <a:ext cx="893604" cy="179971"/>
                  </a:xfrm>
                  <a:prstGeom prst="rect">
                    <a:avLst/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3421" b="1" spc="-128" dirty="0">
                      <a:solidFill>
                        <a:prstClr val="white"/>
                      </a:solidFill>
                      <a:ea typeface="KoPub돋움체 Medium" panose="00000600000000000000" pitchFamily="2" charset="-127"/>
                    </a:endParaRPr>
                  </a:p>
                </p:txBody>
              </p:sp>
              <p:sp>
                <p:nvSpPr>
                  <p:cNvPr id="103" name="직사각형 102">
                    <a:extLst>
                      <a:ext uri="{FF2B5EF4-FFF2-40B4-BE49-F238E27FC236}">
                        <a16:creationId xmlns:a16="http://schemas.microsoft.com/office/drawing/2014/main" id="{D9F661FB-8868-434C-9804-D0718FBD22C5}"/>
                      </a:ext>
                    </a:extLst>
                  </p:cNvPr>
                  <p:cNvSpPr/>
                  <p:nvPr/>
                </p:nvSpPr>
                <p:spPr>
                  <a:xfrm>
                    <a:off x="8276814" y="6308208"/>
                    <a:ext cx="1180145" cy="21577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kumimoji="1" lang="en-US" altLang="ko-KR" sz="599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white"/>
                        </a:solidFill>
                        <a:latin typeface="Montserrat Medium" panose="00000600000000000000" pitchFamily="2" charset="0"/>
                      </a:rPr>
                      <a:t>General center</a:t>
                    </a:r>
                    <a:endParaRPr kumimoji="1" lang="ko-KR" altLang="en-US" sz="599" dirty="0">
                      <a:ln>
                        <a:solidFill>
                          <a:srgbClr val="BFBFBF">
                            <a:alpha val="0"/>
                          </a:srgbClr>
                        </a:solidFill>
                      </a:ln>
                      <a:solidFill>
                        <a:prstClr val="white"/>
                      </a:solidFill>
                      <a:latin typeface="Montserrat Medium" panose="00000600000000000000" pitchFamily="2" charset="0"/>
                    </a:endParaRPr>
                  </a:p>
                </p:txBody>
              </p:sp>
            </p:grpSp>
            <p:cxnSp>
              <p:nvCxnSpPr>
                <p:cNvPr id="101" name="직선 연결선 100">
                  <a:extLst>
                    <a:ext uri="{FF2B5EF4-FFF2-40B4-BE49-F238E27FC236}">
                      <a16:creationId xmlns:a16="http://schemas.microsoft.com/office/drawing/2014/main" id="{06AFD303-CD0C-49CB-9173-2E1904C77F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38831" y="6582522"/>
                  <a:ext cx="74508" cy="0"/>
                </a:xfrm>
                <a:prstGeom prst="line">
                  <a:avLst/>
                </a:prstGeom>
                <a:ln w="3365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E2C0261B-162B-489C-B31E-3B60D6FAC1B0}"/>
              </a:ext>
            </a:extLst>
          </p:cNvPr>
          <p:cNvSpPr txBox="1"/>
          <p:nvPr/>
        </p:nvSpPr>
        <p:spPr>
          <a:xfrm>
            <a:off x="5614714" y="5091914"/>
            <a:ext cx="19754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Non- financial</a:t>
            </a:r>
          </a:p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Public enterprise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721C91A-A31D-44DB-B383-F0F1BC2AA9BA}"/>
              </a:ext>
            </a:extLst>
          </p:cNvPr>
          <p:cNvSpPr txBox="1"/>
          <p:nvPr/>
        </p:nvSpPr>
        <p:spPr>
          <a:xfrm>
            <a:off x="8386951" y="4944775"/>
            <a:ext cx="198907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Non-profit Public institution</a:t>
            </a: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F6845042-D870-4032-A45D-CCE2F61BE818}"/>
              </a:ext>
            </a:extLst>
          </p:cNvPr>
          <p:cNvGrpSpPr/>
          <p:nvPr/>
        </p:nvGrpSpPr>
        <p:grpSpPr>
          <a:xfrm>
            <a:off x="5734271" y="3644676"/>
            <a:ext cx="4377650" cy="225356"/>
            <a:chOff x="5734271" y="3755204"/>
            <a:chExt cx="4377650" cy="225356"/>
          </a:xfrm>
        </p:grpSpPr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B6A7961-627B-4A0C-A5B8-671040F0F8E2}"/>
                </a:ext>
              </a:extLst>
            </p:cNvPr>
            <p:cNvGrpSpPr/>
            <p:nvPr/>
          </p:nvGrpSpPr>
          <p:grpSpPr>
            <a:xfrm>
              <a:off x="5734271" y="3755204"/>
              <a:ext cx="428746" cy="225356"/>
              <a:chOff x="5734271" y="3755204"/>
              <a:chExt cx="428746" cy="225356"/>
            </a:xfrm>
          </p:grpSpPr>
          <p:sp>
            <p:nvSpPr>
              <p:cNvPr id="115" name="아래쪽 화살표 251">
                <a:extLst>
                  <a:ext uri="{FF2B5EF4-FFF2-40B4-BE49-F238E27FC236}">
                    <a16:creationId xmlns:a16="http://schemas.microsoft.com/office/drawing/2014/main" id="{45A4363A-7C4A-42C8-9432-8CBCC99651CC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6" name="아래쪽 화살표 251">
                <a:extLst>
                  <a:ext uri="{FF2B5EF4-FFF2-40B4-BE49-F238E27FC236}">
                    <a16:creationId xmlns:a16="http://schemas.microsoft.com/office/drawing/2014/main" id="{066FAE0D-3D77-4596-A204-3BDBB058BECC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856AB066-C72F-4115-8E51-18E2CE373864}"/>
                </a:ext>
              </a:extLst>
            </p:cNvPr>
            <p:cNvGrpSpPr/>
            <p:nvPr/>
          </p:nvGrpSpPr>
          <p:grpSpPr>
            <a:xfrm>
              <a:off x="9683175" y="3755204"/>
              <a:ext cx="428746" cy="225356"/>
              <a:chOff x="5734271" y="3755204"/>
              <a:chExt cx="428746" cy="225356"/>
            </a:xfrm>
          </p:grpSpPr>
          <p:sp>
            <p:nvSpPr>
              <p:cNvPr id="113" name="아래쪽 화살표 251">
                <a:extLst>
                  <a:ext uri="{FF2B5EF4-FFF2-40B4-BE49-F238E27FC236}">
                    <a16:creationId xmlns:a16="http://schemas.microsoft.com/office/drawing/2014/main" id="{696FA0FB-E49E-4AC4-84D0-19E6F70C3A99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4" name="아래쪽 화살표 251">
                <a:extLst>
                  <a:ext uri="{FF2B5EF4-FFF2-40B4-BE49-F238E27FC236}">
                    <a16:creationId xmlns:a16="http://schemas.microsoft.com/office/drawing/2014/main" id="{779C4AFF-D5D3-40B1-8536-B92D8EF1AFD0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117" name="TextBox 116">
            <a:extLst>
              <a:ext uri="{FF2B5EF4-FFF2-40B4-BE49-F238E27FC236}">
                <a16:creationId xmlns:a16="http://schemas.microsoft.com/office/drawing/2014/main" id="{BEC0588C-34C9-4923-8030-EB3508DB55A2}"/>
              </a:ext>
            </a:extLst>
          </p:cNvPr>
          <p:cNvSpPr txBox="1"/>
          <p:nvPr/>
        </p:nvSpPr>
        <p:spPr>
          <a:xfrm flipH="1">
            <a:off x="1702419" y="2148930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Integrated generation of fiscal information</a:t>
            </a:r>
          </a:p>
        </p:txBody>
      </p:sp>
      <p:sp>
        <p:nvSpPr>
          <p:cNvPr id="119" name="슬라이드 번호 개체 틀 2">
            <a:extLst>
              <a:ext uri="{FF2B5EF4-FFF2-40B4-BE49-F238E27FC236}">
                <a16:creationId xmlns:a16="http://schemas.microsoft.com/office/drawing/2014/main" id="{2599DA02-E319-43FB-8AC4-0CD696B09C5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15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C405C75-5264-4704-9D88-859DF28489E3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1" name="사각형: 둥근 위쪽 모서리 120">
              <a:extLst>
                <a:ext uri="{FF2B5EF4-FFF2-40B4-BE49-F238E27FC236}">
                  <a16:creationId xmlns:a16="http://schemas.microsoft.com/office/drawing/2014/main" id="{0CF988D4-4D73-4398-B4EB-F8262BDC9D0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2" name="사각형: 둥근 위쪽 모서리 121">
              <a:extLst>
                <a:ext uri="{FF2B5EF4-FFF2-40B4-BE49-F238E27FC236}">
                  <a16:creationId xmlns:a16="http://schemas.microsoft.com/office/drawing/2014/main" id="{705BCB5E-2D47-4BE9-9C3A-E73BE4615C7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6686E1D7-2CF4-4AF1-9931-FA6D388F8CBC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8F921B5-0EAB-422B-95A8-8D9421197B8F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Features of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Next Generation(2/3) </a:t>
            </a:r>
          </a:p>
        </p:txBody>
      </p:sp>
      <p:sp>
        <p:nvSpPr>
          <p:cNvPr id="12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878494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3">
            <a:extLst>
              <a:ext uri="{FF2B5EF4-FFF2-40B4-BE49-F238E27FC236}">
                <a16:creationId xmlns:a16="http://schemas.microsoft.com/office/drawing/2014/main" id="{98D63D6D-B6B5-42B8-A0BF-9A6B4ABA1DF8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52257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8" name="Freeform 33">
            <a:extLst>
              <a:ext uri="{FF2B5EF4-FFF2-40B4-BE49-F238E27FC236}">
                <a16:creationId xmlns:a16="http://schemas.microsoft.com/office/drawing/2014/main" id="{EF834D03-39C0-44B9-90B4-0FCC137BD369}"/>
              </a:ext>
            </a:extLst>
          </p:cNvPr>
          <p:cNvSpPr>
            <a:spLocks noEditPoints="1"/>
          </p:cNvSpPr>
          <p:nvPr/>
        </p:nvSpPr>
        <p:spPr bwMode="auto">
          <a:xfrm>
            <a:off x="629562" y="383607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E5F8042-FF73-4F89-9914-8514DCB2ECA7}"/>
              </a:ext>
            </a:extLst>
          </p:cNvPr>
          <p:cNvGrpSpPr/>
          <p:nvPr/>
        </p:nvGrpSpPr>
        <p:grpSpPr>
          <a:xfrm>
            <a:off x="366589" y="2841824"/>
            <a:ext cx="3684978" cy="4301319"/>
            <a:chOff x="270633" y="1895990"/>
            <a:chExt cx="5353384" cy="3976780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33326AAB-A188-4C0B-AA4A-9669F73C0283}"/>
                </a:ext>
              </a:extLst>
            </p:cNvPr>
            <p:cNvGrpSpPr/>
            <p:nvPr/>
          </p:nvGrpSpPr>
          <p:grpSpPr>
            <a:xfrm>
              <a:off x="270633" y="1993998"/>
              <a:ext cx="5353384" cy="3878772"/>
              <a:chOff x="5702247" y="2311334"/>
              <a:chExt cx="4190608" cy="3766633"/>
            </a:xfrm>
          </p:grpSpPr>
          <p:sp>
            <p:nvSpPr>
              <p:cNvPr id="19" name="모서리가 둥근 직사각형 314">
                <a:extLst>
                  <a:ext uri="{FF2B5EF4-FFF2-40B4-BE49-F238E27FC236}">
                    <a16:creationId xmlns:a16="http://schemas.microsoft.com/office/drawing/2014/main" id="{D1BFB853-D618-470A-B1B1-982BA29CB99A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4190608" cy="3752467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0" name="모서리가 둥근 직사각형 324">
                <a:extLst>
                  <a:ext uri="{FF2B5EF4-FFF2-40B4-BE49-F238E27FC236}">
                    <a16:creationId xmlns:a16="http://schemas.microsoft.com/office/drawing/2014/main" id="{EC838454-3827-4AED-A77C-0154206BD0F0}"/>
                  </a:ext>
                </a:extLst>
              </p:cNvPr>
              <p:cNvSpPr/>
              <p:nvPr/>
            </p:nvSpPr>
            <p:spPr>
              <a:xfrm>
                <a:off x="5702247" y="2311334"/>
                <a:ext cx="4190607" cy="3766633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194F9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2BCD2816-3CC7-4A9A-B865-26F3CF41B705}"/>
                </a:ext>
              </a:extLst>
            </p:cNvPr>
            <p:cNvGrpSpPr/>
            <p:nvPr/>
          </p:nvGrpSpPr>
          <p:grpSpPr>
            <a:xfrm>
              <a:off x="527083" y="1895990"/>
              <a:ext cx="4366276" cy="473301"/>
              <a:chOff x="1043280" y="2203799"/>
              <a:chExt cx="3807101" cy="473301"/>
            </a:xfrm>
          </p:grpSpPr>
          <p:sp>
            <p:nvSpPr>
              <p:cNvPr id="12" name="모서리가 둥근 직사각형 143">
                <a:extLst>
                  <a:ext uri="{FF2B5EF4-FFF2-40B4-BE49-F238E27FC236}">
                    <a16:creationId xmlns:a16="http://schemas.microsoft.com/office/drawing/2014/main" id="{CCFD6EBC-45BA-4620-9AAD-FED150EAC3FC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3" name="모서리가 둥근 직사각형 145">
                <a:extLst>
                  <a:ext uri="{FF2B5EF4-FFF2-40B4-BE49-F238E27FC236}">
                    <a16:creationId xmlns:a16="http://schemas.microsoft.com/office/drawing/2014/main" id="{53E40A37-8EAD-4943-ADA9-5D289B3C713E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4" name="모서리가 둥근 직사각형 141">
                <a:extLst>
                  <a:ext uri="{FF2B5EF4-FFF2-40B4-BE49-F238E27FC236}">
                    <a16:creationId xmlns:a16="http://schemas.microsoft.com/office/drawing/2014/main" id="{F2BD7406-19B4-44A5-8404-FFC7375246AC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5" name="모서리가 둥근 직사각형 142">
                <a:extLst>
                  <a:ext uri="{FF2B5EF4-FFF2-40B4-BE49-F238E27FC236}">
                    <a16:creationId xmlns:a16="http://schemas.microsoft.com/office/drawing/2014/main" id="{8D2723B7-19A8-4DB3-B5AF-FF07EF3250E8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6" name="순서도: 지연 15">
                <a:extLst>
                  <a:ext uri="{FF2B5EF4-FFF2-40B4-BE49-F238E27FC236}">
                    <a16:creationId xmlns:a16="http://schemas.microsoft.com/office/drawing/2014/main" id="{A674AD18-846B-4DD3-A8B6-6ACA6DA0337C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7" name="순서도: 지연 16">
                <a:extLst>
                  <a:ext uri="{FF2B5EF4-FFF2-40B4-BE49-F238E27FC236}">
                    <a16:creationId xmlns:a16="http://schemas.microsoft.com/office/drawing/2014/main" id="{0A153252-AC86-4980-9905-9336E5F175D0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8" name="직사각형 17">
                <a:extLst>
                  <a:ext uri="{FF2B5EF4-FFF2-40B4-BE49-F238E27FC236}">
                    <a16:creationId xmlns:a16="http://schemas.microsoft.com/office/drawing/2014/main" id="{5A526379-6C4D-461F-BC43-0881A0A2AF90}"/>
                  </a:ext>
                </a:extLst>
              </p:cNvPr>
              <p:cNvSpPr/>
              <p:nvPr/>
            </p:nvSpPr>
            <p:spPr>
              <a:xfrm>
                <a:off x="2173089" y="2317295"/>
                <a:ext cx="1546214" cy="22764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en-US" altLang="ko-KR" sz="160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Current </a:t>
                </a:r>
                <a:r>
                  <a:rPr kumimoji="1" lang="en-US" altLang="ko-KR" sz="1600" dirty="0" err="1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dBrain</a:t>
                </a:r>
                <a:endParaRPr kumimoji="1" lang="ko-KR" altLang="en-US" sz="16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SemiBold" panose="000007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</p:grpSp>
      </p:grpSp>
      <p:sp>
        <p:nvSpPr>
          <p:cNvPr id="21" name="Freeform 33">
            <a:extLst>
              <a:ext uri="{FF2B5EF4-FFF2-40B4-BE49-F238E27FC236}">
                <a16:creationId xmlns:a16="http://schemas.microsoft.com/office/drawing/2014/main" id="{116AB5DF-813A-42F3-87E7-885E11D3C96B}"/>
              </a:ext>
            </a:extLst>
          </p:cNvPr>
          <p:cNvSpPr>
            <a:spLocks noEditPoints="1"/>
          </p:cNvSpPr>
          <p:nvPr/>
        </p:nvSpPr>
        <p:spPr bwMode="auto">
          <a:xfrm>
            <a:off x="465100" y="3506567"/>
            <a:ext cx="196125" cy="212132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0EC96CB3-483C-499B-ACA6-DB61B0A957F0}"/>
              </a:ext>
            </a:extLst>
          </p:cNvPr>
          <p:cNvGrpSpPr/>
          <p:nvPr/>
        </p:nvGrpSpPr>
        <p:grpSpPr>
          <a:xfrm>
            <a:off x="465100" y="5130261"/>
            <a:ext cx="3140919" cy="647165"/>
            <a:chOff x="465100" y="5230744"/>
            <a:chExt cx="3140919" cy="647165"/>
          </a:xfrm>
        </p:grpSpPr>
        <p:sp>
          <p:nvSpPr>
            <p:cNvPr id="23" name="Rectangle 25">
              <a:extLst>
                <a:ext uri="{FF2B5EF4-FFF2-40B4-BE49-F238E27FC236}">
                  <a16:creationId xmlns:a16="http://schemas.microsoft.com/office/drawing/2014/main" id="{CDD7C2D6-3AC8-4A4B-8980-AC4F70E919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28013" y="5230744"/>
              <a:ext cx="2878006" cy="647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Lack of multi-dimensional analysis,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various visualized analysis 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83D558C8-D454-4681-86AD-BE6D6002C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5235030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9276974-D161-4FC5-96D9-46A068755D94}"/>
              </a:ext>
            </a:extLst>
          </p:cNvPr>
          <p:cNvGrpSpPr/>
          <p:nvPr/>
        </p:nvGrpSpPr>
        <p:grpSpPr>
          <a:xfrm>
            <a:off x="465100" y="6272851"/>
            <a:ext cx="3077650" cy="647165"/>
            <a:chOff x="465100" y="6373334"/>
            <a:chExt cx="3077650" cy="64716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56DFD4A-4DF0-4409-8D9A-BA4E0A521AD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6373334"/>
              <a:ext cx="2781642" cy="647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Lack of connection and 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utilization of data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7EEC154E-4087-40BF-AD12-49EDB7A3A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6379179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362F22E-BD4B-4D1B-A496-73B9192B3380}"/>
              </a:ext>
            </a:extLst>
          </p:cNvPr>
          <p:cNvGrpSpPr/>
          <p:nvPr/>
        </p:nvGrpSpPr>
        <p:grpSpPr>
          <a:xfrm>
            <a:off x="761108" y="3526598"/>
            <a:ext cx="3290458" cy="1083182"/>
            <a:chOff x="761108" y="3824964"/>
            <a:chExt cx="3290458" cy="1083182"/>
          </a:xfrm>
        </p:grpSpPr>
        <p:sp>
          <p:nvSpPr>
            <p:cNvPr id="29" name="Rectangle 25">
              <a:extLst>
                <a:ext uri="{FF2B5EF4-FFF2-40B4-BE49-F238E27FC236}">
                  <a16:creationId xmlns:a16="http://schemas.microsoft.com/office/drawing/2014/main" id="{493D9729-6404-41BE-9213-890419D8E9C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3824964"/>
              <a:ext cx="3290458" cy="108318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Focusing on dealing with financial tasks, 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Financial information confine to dBrain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    poor analysis and utilization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72F3669F-93F4-4102-A044-6FF958DD124F}"/>
                </a:ext>
              </a:extLst>
            </p:cNvPr>
            <p:cNvSpPr/>
            <p:nvPr/>
          </p:nvSpPr>
          <p:spPr>
            <a:xfrm rot="5400000">
              <a:off x="767728" y="4757785"/>
              <a:ext cx="133796" cy="115342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81CFAFB-9C2E-4136-9D61-95B02458B581}"/>
              </a:ext>
            </a:extLst>
          </p:cNvPr>
          <p:cNvGrpSpPr/>
          <p:nvPr/>
        </p:nvGrpSpPr>
        <p:grpSpPr>
          <a:xfrm>
            <a:off x="4288469" y="2934143"/>
            <a:ext cx="6143461" cy="4203291"/>
            <a:chOff x="5702247" y="2311333"/>
            <a:chExt cx="3878369" cy="9934199"/>
          </a:xfrm>
        </p:grpSpPr>
        <p:sp>
          <p:nvSpPr>
            <p:cNvPr id="32" name="모서리가 둥근 직사각형 314">
              <a:extLst>
                <a:ext uri="{FF2B5EF4-FFF2-40B4-BE49-F238E27FC236}">
                  <a16:creationId xmlns:a16="http://schemas.microsoft.com/office/drawing/2014/main" id="{DF655C9F-A576-4A09-ACDF-CE4A3441FFDC}"/>
                </a:ext>
              </a:extLst>
            </p:cNvPr>
            <p:cNvSpPr/>
            <p:nvPr/>
          </p:nvSpPr>
          <p:spPr>
            <a:xfrm>
              <a:off x="5702247" y="2325501"/>
              <a:ext cx="3878369" cy="989019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3" name="모서리가 둥근 직사각형 324">
              <a:extLst>
                <a:ext uri="{FF2B5EF4-FFF2-40B4-BE49-F238E27FC236}">
                  <a16:creationId xmlns:a16="http://schemas.microsoft.com/office/drawing/2014/main" id="{6CDE6246-BDEF-4229-A652-9B40C59CAEA5}"/>
                </a:ext>
              </a:extLst>
            </p:cNvPr>
            <p:cNvSpPr/>
            <p:nvPr/>
          </p:nvSpPr>
          <p:spPr>
            <a:xfrm>
              <a:off x="5702247" y="2311333"/>
              <a:ext cx="3878369" cy="9934199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" name="모서리가 둥근 직사각형 143">
            <a:extLst>
              <a:ext uri="{FF2B5EF4-FFF2-40B4-BE49-F238E27FC236}">
                <a16:creationId xmlns:a16="http://schemas.microsoft.com/office/drawing/2014/main" id="{59987DE0-EB19-43EC-8B23-0A34CDE60386}"/>
              </a:ext>
            </a:extLst>
          </p:cNvPr>
          <p:cNvSpPr/>
          <p:nvPr/>
        </p:nvSpPr>
        <p:spPr>
          <a:xfrm flipH="1" flipV="1">
            <a:off x="4774592" y="2960189"/>
            <a:ext cx="5374108" cy="392322"/>
          </a:xfrm>
          <a:prstGeom prst="roundRect">
            <a:avLst>
              <a:gd name="adj" fmla="val 19819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5" name="모서리가 둥근 직사각형 145">
            <a:extLst>
              <a:ext uri="{FF2B5EF4-FFF2-40B4-BE49-F238E27FC236}">
                <a16:creationId xmlns:a16="http://schemas.microsoft.com/office/drawing/2014/main" id="{20410BCE-446E-4512-91B9-231E9C83F800}"/>
              </a:ext>
            </a:extLst>
          </p:cNvPr>
          <p:cNvSpPr/>
          <p:nvPr/>
        </p:nvSpPr>
        <p:spPr>
          <a:xfrm flipH="1" flipV="1">
            <a:off x="4774707" y="2843907"/>
            <a:ext cx="5373991" cy="319058"/>
          </a:xfrm>
          <a:prstGeom prst="roundRect">
            <a:avLst>
              <a:gd name="adj" fmla="val 0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6" name="모서리가 둥근 직사각형 141">
            <a:extLst>
              <a:ext uri="{FF2B5EF4-FFF2-40B4-BE49-F238E27FC236}">
                <a16:creationId xmlns:a16="http://schemas.microsoft.com/office/drawing/2014/main" id="{EF7E161E-B340-4768-9439-5462A9A0CDEB}"/>
              </a:ext>
            </a:extLst>
          </p:cNvPr>
          <p:cNvSpPr/>
          <p:nvPr/>
        </p:nvSpPr>
        <p:spPr>
          <a:xfrm>
            <a:off x="9960215" y="2843913"/>
            <a:ext cx="317263" cy="100426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7" name="모서리가 둥근 직사각형 142">
            <a:extLst>
              <a:ext uri="{FF2B5EF4-FFF2-40B4-BE49-F238E27FC236}">
                <a16:creationId xmlns:a16="http://schemas.microsoft.com/office/drawing/2014/main" id="{326B2607-F57A-48DA-8B99-7A9620ED4272}"/>
              </a:ext>
            </a:extLst>
          </p:cNvPr>
          <p:cNvSpPr/>
          <p:nvPr/>
        </p:nvSpPr>
        <p:spPr>
          <a:xfrm flipV="1">
            <a:off x="4637649" y="2843911"/>
            <a:ext cx="439837" cy="97261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8" name="순서도: 지연 37">
            <a:extLst>
              <a:ext uri="{FF2B5EF4-FFF2-40B4-BE49-F238E27FC236}">
                <a16:creationId xmlns:a16="http://schemas.microsoft.com/office/drawing/2014/main" id="{35785FC1-24E7-4D94-9EF4-1416AF32696F}"/>
              </a:ext>
            </a:extLst>
          </p:cNvPr>
          <p:cNvSpPr/>
          <p:nvPr/>
        </p:nvSpPr>
        <p:spPr>
          <a:xfrm rot="5400000" flipH="1">
            <a:off x="4651222" y="2831520"/>
            <a:ext cx="99611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9" name="순서도: 지연 38">
            <a:extLst>
              <a:ext uri="{FF2B5EF4-FFF2-40B4-BE49-F238E27FC236}">
                <a16:creationId xmlns:a16="http://schemas.microsoft.com/office/drawing/2014/main" id="{468EAC9A-F196-44E3-B31E-C0F88F37AE76}"/>
              </a:ext>
            </a:extLst>
          </p:cNvPr>
          <p:cNvSpPr/>
          <p:nvPr/>
        </p:nvSpPr>
        <p:spPr>
          <a:xfrm rot="5400000" flipH="1">
            <a:off x="10163221" y="2832590"/>
            <a:ext cx="101753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8C6B724-3FEA-47C6-B381-504C013B4444}"/>
              </a:ext>
            </a:extLst>
          </p:cNvPr>
          <p:cNvSpPr/>
          <p:nvPr/>
        </p:nvSpPr>
        <p:spPr>
          <a:xfrm>
            <a:off x="6204894" y="2965070"/>
            <a:ext cx="2513510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pPr algn="ctr" defTabSz="942975" fontAlgn="ctr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600" dirty="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dBrain</a:t>
            </a:r>
            <a:r>
              <a:rPr kumimoji="1" lang="en-US" altLang="ko-KR" sz="16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 Next Generation</a:t>
            </a:r>
            <a:endParaRPr kumimoji="1" lang="ko-KR" altLang="en-US" sz="16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white"/>
              </a:solidFill>
              <a:latin typeface="Montserrat SemiBold" panose="00000700000000000000" pitchFamily="2" charset="0"/>
            </a:endParaRPr>
          </a:p>
        </p:txBody>
      </p:sp>
      <p:sp>
        <p:nvSpPr>
          <p:cNvPr id="41" name="Freeform 33">
            <a:extLst>
              <a:ext uri="{FF2B5EF4-FFF2-40B4-BE49-F238E27FC236}">
                <a16:creationId xmlns:a16="http://schemas.microsoft.com/office/drawing/2014/main" id="{111DBF4D-34DD-45A2-9824-AD2F40515D7D}"/>
              </a:ext>
            </a:extLst>
          </p:cNvPr>
          <p:cNvSpPr>
            <a:spLocks noEditPoints="1"/>
          </p:cNvSpPr>
          <p:nvPr/>
        </p:nvSpPr>
        <p:spPr bwMode="auto">
          <a:xfrm>
            <a:off x="4453840" y="3418892"/>
            <a:ext cx="222523" cy="210755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42" name="Rectangle 25">
            <a:extLst>
              <a:ext uri="{FF2B5EF4-FFF2-40B4-BE49-F238E27FC236}">
                <a16:creationId xmlns:a16="http://schemas.microsoft.com/office/drawing/2014/main" id="{B80404A3-65FE-405C-905D-D4BC11A3487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1413" y="3439630"/>
            <a:ext cx="497846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1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Data-based policy decision support</a:t>
            </a:r>
            <a:endParaRPr lang="ko-KR" altLang="en-US" sz="11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cs typeface="Noto Sans" panose="020B0502040504020204" pitchFamily="34" charset="0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BD80C573-1A8F-43B7-A6B0-B0BA3C2D09D6}"/>
              </a:ext>
            </a:extLst>
          </p:cNvPr>
          <p:cNvGrpSpPr/>
          <p:nvPr/>
        </p:nvGrpSpPr>
        <p:grpSpPr>
          <a:xfrm>
            <a:off x="4565101" y="3661705"/>
            <a:ext cx="2955995" cy="1231349"/>
            <a:chOff x="4569851" y="3998379"/>
            <a:chExt cx="2955995" cy="1140515"/>
          </a:xfrm>
        </p:grpSpPr>
        <p:sp>
          <p:nvSpPr>
            <p:cNvPr id="44" name="모서리가 둥근 직사각형 134">
              <a:extLst>
                <a:ext uri="{FF2B5EF4-FFF2-40B4-BE49-F238E27FC236}">
                  <a16:creationId xmlns:a16="http://schemas.microsoft.com/office/drawing/2014/main" id="{A22185A0-BAC0-4DD5-94FC-BBF5C569921B}"/>
                </a:ext>
              </a:extLst>
            </p:cNvPr>
            <p:cNvSpPr/>
            <p:nvPr/>
          </p:nvSpPr>
          <p:spPr>
            <a:xfrm>
              <a:off x="4717094" y="4162766"/>
              <a:ext cx="2678419" cy="976128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40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5" name="모서리가 둥근 직사각형 134">
              <a:extLst>
                <a:ext uri="{FF2B5EF4-FFF2-40B4-BE49-F238E27FC236}">
                  <a16:creationId xmlns:a16="http://schemas.microsoft.com/office/drawing/2014/main" id="{1692AFFF-3F49-4719-9599-E07753826B75}"/>
                </a:ext>
              </a:extLst>
            </p:cNvPr>
            <p:cNvSpPr/>
            <p:nvPr/>
          </p:nvSpPr>
          <p:spPr>
            <a:xfrm>
              <a:off x="4831300" y="3998379"/>
              <a:ext cx="2433099" cy="377449"/>
            </a:xfrm>
            <a:prstGeom prst="roundRect">
              <a:avLst>
                <a:gd name="adj" fmla="val 11406"/>
              </a:avLst>
            </a:prstGeom>
            <a:solidFill>
              <a:schemeClr val="bg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40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6" name="Rectangle 25">
              <a:extLst>
                <a:ext uri="{FF2B5EF4-FFF2-40B4-BE49-F238E27FC236}">
                  <a16:creationId xmlns:a16="http://schemas.microsoft.com/office/drawing/2014/main" id="{C9E92A62-F5EB-4F51-B4A2-D688FF3F69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569851" y="4062878"/>
              <a:ext cx="2955995" cy="2565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ctr" eaLnBrk="1" fontAlgn="base" hangingPunct="1"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Central finance (next generation</a:t>
              </a:r>
            </a:p>
            <a:p>
              <a:pPr marL="0" indent="0" algn="ctr" eaLnBrk="1" fontAlgn="base" hangingPunct="1"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budget and accounting)</a:t>
              </a:r>
            </a:p>
          </p:txBody>
        </p:sp>
        <p:sp>
          <p:nvSpPr>
            <p:cNvPr id="47" name="타원 46">
              <a:extLst>
                <a:ext uri="{FF2B5EF4-FFF2-40B4-BE49-F238E27FC236}">
                  <a16:creationId xmlns:a16="http://schemas.microsoft.com/office/drawing/2014/main" id="{0BCEDDD3-A9AE-4C7E-87E9-BA26FC8EB63E}"/>
                </a:ext>
              </a:extLst>
            </p:cNvPr>
            <p:cNvSpPr/>
            <p:nvPr/>
          </p:nvSpPr>
          <p:spPr>
            <a:xfrm>
              <a:off x="5530522" y="4414252"/>
              <a:ext cx="1051561" cy="56342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9AB315E-F8D9-4BE1-8816-178C98A57395}"/>
                </a:ext>
              </a:extLst>
            </p:cNvPr>
            <p:cNvGrpSpPr/>
            <p:nvPr/>
          </p:nvGrpSpPr>
          <p:grpSpPr>
            <a:xfrm>
              <a:off x="6332622" y="4388600"/>
              <a:ext cx="580140" cy="363641"/>
              <a:chOff x="1625075" y="2516579"/>
              <a:chExt cx="511317" cy="338400"/>
            </a:xfrm>
          </p:grpSpPr>
          <p:sp>
            <p:nvSpPr>
              <p:cNvPr id="56" name="타원 55">
                <a:extLst>
                  <a:ext uri="{FF2B5EF4-FFF2-40B4-BE49-F238E27FC236}">
                    <a16:creationId xmlns:a16="http://schemas.microsoft.com/office/drawing/2014/main" id="{EFE355EE-86C0-4845-A999-8ABB53D982DB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AA3FD57-A3D6-4208-98B4-04737F5163EC}"/>
                  </a:ext>
                </a:extLst>
              </p:cNvPr>
              <p:cNvSpPr txBox="1"/>
              <p:nvPr/>
            </p:nvSpPr>
            <p:spPr>
              <a:xfrm>
                <a:off x="1625075" y="2542569"/>
                <a:ext cx="511317" cy="2520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Special</a:t>
                </a:r>
              </a:p>
              <a:p>
                <a:pPr algn="ctr"/>
                <a:r>
                  <a:rPr kumimoji="1" lang="en-US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accounts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B97A5E3-3A0F-4D2E-ACD7-650607D4E62F}"/>
                </a:ext>
              </a:extLst>
            </p:cNvPr>
            <p:cNvSpPr txBox="1"/>
            <p:nvPr/>
          </p:nvSpPr>
          <p:spPr>
            <a:xfrm>
              <a:off x="5572214" y="4406169"/>
              <a:ext cx="968176" cy="427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Next generation</a:t>
              </a:r>
              <a:b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dBrain</a:t>
              </a: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014EB7F4-4406-4CF5-A8BA-57EC3EC34023}"/>
                </a:ext>
              </a:extLst>
            </p:cNvPr>
            <p:cNvGrpSpPr/>
            <p:nvPr/>
          </p:nvGrpSpPr>
          <p:grpSpPr>
            <a:xfrm>
              <a:off x="5202578" y="4390387"/>
              <a:ext cx="580140" cy="363641"/>
              <a:chOff x="1625075" y="2516579"/>
              <a:chExt cx="511317" cy="338400"/>
            </a:xfrm>
          </p:grpSpPr>
          <p:sp>
            <p:nvSpPr>
              <p:cNvPr id="54" name="타원 53">
                <a:extLst>
                  <a:ext uri="{FF2B5EF4-FFF2-40B4-BE49-F238E27FC236}">
                    <a16:creationId xmlns:a16="http://schemas.microsoft.com/office/drawing/2014/main" id="{14A6F824-4977-4699-BC7D-F9D7E04A5547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BACA171-137A-44C7-8570-56D61B0137D5}"/>
                  </a:ext>
                </a:extLst>
              </p:cNvPr>
              <p:cNvSpPr txBox="1"/>
              <p:nvPr/>
            </p:nvSpPr>
            <p:spPr>
              <a:xfrm>
                <a:off x="1625075" y="2542570"/>
                <a:ext cx="511317" cy="2520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General</a:t>
                </a:r>
              </a:p>
              <a:p>
                <a:pPr algn="ctr"/>
                <a:r>
                  <a:rPr kumimoji="1" lang="en-US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accounts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8B7CEBA-05BB-4B77-BAA1-6E8BDAB6D5BD}"/>
                </a:ext>
              </a:extLst>
            </p:cNvPr>
            <p:cNvGrpSpPr/>
            <p:nvPr/>
          </p:nvGrpSpPr>
          <p:grpSpPr>
            <a:xfrm>
              <a:off x="5766945" y="4798683"/>
              <a:ext cx="580140" cy="224110"/>
              <a:chOff x="1625076" y="2477152"/>
              <a:chExt cx="511317" cy="338400"/>
            </a:xfrm>
          </p:grpSpPr>
          <p:sp>
            <p:nvSpPr>
              <p:cNvPr id="52" name="타원 51">
                <a:extLst>
                  <a:ext uri="{FF2B5EF4-FFF2-40B4-BE49-F238E27FC236}">
                    <a16:creationId xmlns:a16="http://schemas.microsoft.com/office/drawing/2014/main" id="{D2CC3B71-5F10-480F-9BD8-DCBB907666ED}"/>
                  </a:ext>
                </a:extLst>
              </p:cNvPr>
              <p:cNvSpPr/>
              <p:nvPr/>
            </p:nvSpPr>
            <p:spPr>
              <a:xfrm>
                <a:off x="1647006" y="2477152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0E815A9-1C22-4E97-B029-51AA2ED90923}"/>
                  </a:ext>
                </a:extLst>
              </p:cNvPr>
              <p:cNvSpPr txBox="1"/>
              <p:nvPr/>
            </p:nvSpPr>
            <p:spPr>
              <a:xfrm>
                <a:off x="1625076" y="2503147"/>
                <a:ext cx="511317" cy="2690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Finance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58" name="모서리가 둥근 직사각형 134">
            <a:extLst>
              <a:ext uri="{FF2B5EF4-FFF2-40B4-BE49-F238E27FC236}">
                <a16:creationId xmlns:a16="http://schemas.microsoft.com/office/drawing/2014/main" id="{D6C091D8-8F57-4BE8-97DC-25F00391B863}"/>
              </a:ext>
            </a:extLst>
          </p:cNvPr>
          <p:cNvSpPr/>
          <p:nvPr/>
        </p:nvSpPr>
        <p:spPr>
          <a:xfrm>
            <a:off x="4712344" y="4888454"/>
            <a:ext cx="2678419" cy="765656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59" name="모서리가 둥근 직사각형 134">
            <a:extLst>
              <a:ext uri="{FF2B5EF4-FFF2-40B4-BE49-F238E27FC236}">
                <a16:creationId xmlns:a16="http://schemas.microsoft.com/office/drawing/2014/main" id="{389BD1C3-EE0B-4972-8D2C-096380E3A7B5}"/>
              </a:ext>
            </a:extLst>
          </p:cNvPr>
          <p:cNvSpPr/>
          <p:nvPr/>
        </p:nvSpPr>
        <p:spPr>
          <a:xfrm>
            <a:off x="4826550" y="4785987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0" name="Rectangle 25">
            <a:extLst>
              <a:ext uri="{FF2B5EF4-FFF2-40B4-BE49-F238E27FC236}">
                <a16:creationId xmlns:a16="http://schemas.microsoft.com/office/drawing/2014/main" id="{5DAF9A13-23FB-4AA9-9D5F-26495B04925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4819022"/>
            <a:ext cx="2955995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en-US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Financial data connection</a:t>
            </a: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30B6A004-BC5E-4DE2-AC8A-F94B9D370016}"/>
              </a:ext>
            </a:extLst>
          </p:cNvPr>
          <p:cNvSpPr/>
          <p:nvPr/>
        </p:nvSpPr>
        <p:spPr>
          <a:xfrm>
            <a:off x="4881939" y="5025988"/>
            <a:ext cx="1051561" cy="494814"/>
          </a:xfrm>
          <a:prstGeom prst="ellipse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US" altLang="ko-KR" sz="800" b="1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944172C-474B-42CE-83A3-575826A77A64}"/>
              </a:ext>
            </a:extLst>
          </p:cNvPr>
          <p:cNvSpPr txBox="1"/>
          <p:nvPr/>
        </p:nvSpPr>
        <p:spPr>
          <a:xfrm>
            <a:off x="4923631" y="5080450"/>
            <a:ext cx="968176" cy="377026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Local finance</a:t>
            </a:r>
          </a:p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(e-Hojo)</a:t>
            </a: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2B7D4182-3957-4ACB-93E7-FBBE00E326F6}"/>
              </a:ext>
            </a:extLst>
          </p:cNvPr>
          <p:cNvGrpSpPr/>
          <p:nvPr/>
        </p:nvGrpSpPr>
        <p:grpSpPr>
          <a:xfrm>
            <a:off x="6144737" y="5025988"/>
            <a:ext cx="1051561" cy="494814"/>
            <a:chOff x="6149487" y="5252786"/>
            <a:chExt cx="1051561" cy="494814"/>
          </a:xfrm>
        </p:grpSpPr>
        <p:sp>
          <p:nvSpPr>
            <p:cNvPr id="64" name="타원 63">
              <a:extLst>
                <a:ext uri="{FF2B5EF4-FFF2-40B4-BE49-F238E27FC236}">
                  <a16:creationId xmlns:a16="http://schemas.microsoft.com/office/drawing/2014/main" id="{69CEE219-E24A-42C9-9273-049384FC2095}"/>
                </a:ext>
              </a:extLst>
            </p:cNvPr>
            <p:cNvSpPr/>
            <p:nvPr/>
          </p:nvSpPr>
          <p:spPr>
            <a:xfrm>
              <a:off x="6149487" y="5252786"/>
              <a:ext cx="1051561" cy="494814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2384B02-EFC6-4723-A0A3-EDACA53D2EEB}"/>
                </a:ext>
              </a:extLst>
            </p:cNvPr>
            <p:cNvSpPr txBox="1"/>
            <p:nvPr/>
          </p:nvSpPr>
          <p:spPr>
            <a:xfrm>
              <a:off x="6191179" y="5269361"/>
              <a:ext cx="968176" cy="461665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algn="ctr" defTabSz="444500" fontAlgn="base">
                <a:spcBef>
                  <a:spcPts val="250"/>
                </a:spcBef>
                <a:buClr>
                  <a:srgbClr val="4D4D4D"/>
                </a:buClr>
                <a:tabLst>
                  <a:tab pos="5648325" algn="l"/>
                </a:tabLst>
              </a:pPr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Educational finance</a:t>
              </a:r>
              <a:r>
                <a:rPr kumimoji="1" lang="ko-KR" altLang="en-US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cs typeface="Noto Sans" panose="020B0502040504020204" pitchFamily="34" charset="0"/>
                </a:rPr>
                <a:t> </a:t>
              </a:r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(EduFine)</a:t>
              </a:r>
            </a:p>
          </p:txBody>
        </p:sp>
      </p:grpSp>
      <p:sp>
        <p:nvSpPr>
          <p:cNvPr id="66" name="모서리가 둥근 직사각형 134">
            <a:extLst>
              <a:ext uri="{FF2B5EF4-FFF2-40B4-BE49-F238E27FC236}">
                <a16:creationId xmlns:a16="http://schemas.microsoft.com/office/drawing/2014/main" id="{16D4AC7D-A047-4FBC-8D1D-AEB12D9A367B}"/>
              </a:ext>
            </a:extLst>
          </p:cNvPr>
          <p:cNvSpPr/>
          <p:nvPr/>
        </p:nvSpPr>
        <p:spPr>
          <a:xfrm>
            <a:off x="4717647" y="5665704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7" name="모서리가 둥근 직사각형 134">
            <a:extLst>
              <a:ext uri="{FF2B5EF4-FFF2-40B4-BE49-F238E27FC236}">
                <a16:creationId xmlns:a16="http://schemas.microsoft.com/office/drawing/2014/main" id="{7F73D09D-4F97-40F8-8D02-491017BE2E53}"/>
              </a:ext>
            </a:extLst>
          </p:cNvPr>
          <p:cNvSpPr/>
          <p:nvPr/>
        </p:nvSpPr>
        <p:spPr>
          <a:xfrm>
            <a:off x="4831853" y="5553711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8" name="Rectangle 25">
            <a:extLst>
              <a:ext uri="{FF2B5EF4-FFF2-40B4-BE49-F238E27FC236}">
                <a16:creationId xmlns:a16="http://schemas.microsoft.com/office/drawing/2014/main" id="{EDF00947-DD17-41E4-B3A1-8FBC4BCF70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70404" y="5594366"/>
            <a:ext cx="2955995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en-US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Macro data connection</a:t>
            </a:r>
          </a:p>
        </p:txBody>
      </p:sp>
      <p:sp>
        <p:nvSpPr>
          <p:cNvPr id="69" name="모서리가 둥근 직사각형 134">
            <a:extLst>
              <a:ext uri="{FF2B5EF4-FFF2-40B4-BE49-F238E27FC236}">
                <a16:creationId xmlns:a16="http://schemas.microsoft.com/office/drawing/2014/main" id="{8FE2AECE-BA68-4EED-9202-57CF64BFBA31}"/>
              </a:ext>
            </a:extLst>
          </p:cNvPr>
          <p:cNvSpPr/>
          <p:nvPr/>
        </p:nvSpPr>
        <p:spPr>
          <a:xfrm>
            <a:off x="4712344" y="6361868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모서리가 둥근 직사각형 134">
            <a:extLst>
              <a:ext uri="{FF2B5EF4-FFF2-40B4-BE49-F238E27FC236}">
                <a16:creationId xmlns:a16="http://schemas.microsoft.com/office/drawing/2014/main" id="{4FE75A5D-9AA8-4570-B8F4-9C246BD73C5B}"/>
              </a:ext>
            </a:extLst>
          </p:cNvPr>
          <p:cNvSpPr/>
          <p:nvPr/>
        </p:nvSpPr>
        <p:spPr>
          <a:xfrm>
            <a:off x="4826550" y="6170583"/>
            <a:ext cx="2433099" cy="374251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1" name="Rectangle 25">
            <a:extLst>
              <a:ext uri="{FF2B5EF4-FFF2-40B4-BE49-F238E27FC236}">
                <a16:creationId xmlns:a16="http://schemas.microsoft.com/office/drawing/2014/main" id="{6F2CF4D2-84A0-4770-B9CB-A02E9AEF82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6246046"/>
            <a:ext cx="2955995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buClr>
                <a:srgbClr val="4D4D4D"/>
              </a:buClr>
            </a:pPr>
            <a:r>
              <a:rPr lang="en-US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Economic, social, administrative</a:t>
            </a:r>
          </a:p>
          <a:p>
            <a:pPr marL="0" indent="0" algn="ctr" eaLnBrk="1" fontAlgn="base" hangingPunct="1">
              <a:buClr>
                <a:srgbClr val="4D4D4D"/>
              </a:buClr>
            </a:pPr>
            <a:r>
              <a:rPr lang="en-US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data connection</a:t>
            </a: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AD7C5F40-FD90-4953-95DA-F14DB03EE027}"/>
              </a:ext>
            </a:extLst>
          </p:cNvPr>
          <p:cNvGrpSpPr/>
          <p:nvPr/>
        </p:nvGrpSpPr>
        <p:grpSpPr>
          <a:xfrm>
            <a:off x="5101499" y="5798309"/>
            <a:ext cx="1910714" cy="355181"/>
            <a:chOff x="5094455" y="6011149"/>
            <a:chExt cx="1910714" cy="355181"/>
          </a:xfrm>
        </p:grpSpPr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297F9B01-327E-4E69-9BED-E534BE32C608}"/>
                </a:ext>
              </a:extLst>
            </p:cNvPr>
            <p:cNvGrpSpPr/>
            <p:nvPr/>
          </p:nvGrpSpPr>
          <p:grpSpPr>
            <a:xfrm>
              <a:off x="5094455" y="6011149"/>
              <a:ext cx="617220" cy="355181"/>
              <a:chOff x="7985760" y="5264929"/>
              <a:chExt cx="617220" cy="411772"/>
            </a:xfrm>
          </p:grpSpPr>
          <p:sp>
            <p:nvSpPr>
              <p:cNvPr id="80" name="타원 79">
                <a:extLst>
                  <a:ext uri="{FF2B5EF4-FFF2-40B4-BE49-F238E27FC236}">
                    <a16:creationId xmlns:a16="http://schemas.microsoft.com/office/drawing/2014/main" id="{1CF9BA80-E026-4E29-8AA4-7C705D2C2C7F}"/>
                  </a:ext>
                </a:extLst>
              </p:cNvPr>
              <p:cNvSpPr/>
              <p:nvPr/>
            </p:nvSpPr>
            <p:spPr>
              <a:xfrm>
                <a:off x="7985760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1" name="Rectangle 25">
                <a:extLst>
                  <a:ext uri="{FF2B5EF4-FFF2-40B4-BE49-F238E27FC236}">
                    <a16:creationId xmlns:a16="http://schemas.microsoft.com/office/drawing/2014/main" id="{0C1280D5-591B-4EA1-BD83-A5AED7B70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022555" y="5344944"/>
                <a:ext cx="543630" cy="28545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Bank of Korea</a:t>
                </a:r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B4644DC2-3FC7-452C-9FDF-817E66DFB175}"/>
                </a:ext>
              </a:extLst>
            </p:cNvPr>
            <p:cNvGrpSpPr/>
            <p:nvPr/>
          </p:nvGrpSpPr>
          <p:grpSpPr>
            <a:xfrm>
              <a:off x="5741202" y="6011149"/>
              <a:ext cx="617220" cy="355181"/>
              <a:chOff x="8631111" y="5264929"/>
              <a:chExt cx="617220" cy="411772"/>
            </a:xfrm>
          </p:grpSpPr>
          <p:sp>
            <p:nvSpPr>
              <p:cNvPr id="78" name="타원 77">
                <a:extLst>
                  <a:ext uri="{FF2B5EF4-FFF2-40B4-BE49-F238E27FC236}">
                    <a16:creationId xmlns:a16="http://schemas.microsoft.com/office/drawing/2014/main" id="{BC8F7C28-31BA-47F5-825A-E527A459A100}"/>
                  </a:ext>
                </a:extLst>
              </p:cNvPr>
              <p:cNvSpPr/>
              <p:nvPr/>
            </p:nvSpPr>
            <p:spPr>
              <a:xfrm>
                <a:off x="8631111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9" name="Rectangle 25">
                <a:extLst>
                  <a:ext uri="{FF2B5EF4-FFF2-40B4-BE49-F238E27FC236}">
                    <a16:creationId xmlns:a16="http://schemas.microsoft.com/office/drawing/2014/main" id="{2306F340-AB77-4475-AE10-04970340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667906" y="5407880"/>
                <a:ext cx="543630" cy="14272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OECD</a:t>
                </a:r>
              </a:p>
            </p:txBody>
          </p:sp>
        </p:grp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3EA35BDA-5A9D-4FBF-AEE7-BB1D5DBFDD64}"/>
                </a:ext>
              </a:extLst>
            </p:cNvPr>
            <p:cNvGrpSpPr/>
            <p:nvPr/>
          </p:nvGrpSpPr>
          <p:grpSpPr>
            <a:xfrm>
              <a:off x="6387949" y="6011149"/>
              <a:ext cx="617220" cy="355181"/>
              <a:chOff x="9279254" y="5264929"/>
              <a:chExt cx="617220" cy="411772"/>
            </a:xfrm>
          </p:grpSpPr>
          <p:sp>
            <p:nvSpPr>
              <p:cNvPr id="76" name="타원 75">
                <a:extLst>
                  <a:ext uri="{FF2B5EF4-FFF2-40B4-BE49-F238E27FC236}">
                    <a16:creationId xmlns:a16="http://schemas.microsoft.com/office/drawing/2014/main" id="{78F89F7B-94D1-42BD-B60F-C754068EFB5D}"/>
                  </a:ext>
                </a:extLst>
              </p:cNvPr>
              <p:cNvSpPr/>
              <p:nvPr/>
            </p:nvSpPr>
            <p:spPr>
              <a:xfrm>
                <a:off x="9279254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7" name="Rectangle 25">
                <a:extLst>
                  <a:ext uri="{FF2B5EF4-FFF2-40B4-BE49-F238E27FC236}">
                    <a16:creationId xmlns:a16="http://schemas.microsoft.com/office/drawing/2014/main" id="{054DEADB-68D1-4D29-ACA7-1013E266C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316049" y="5407880"/>
                <a:ext cx="543630" cy="14272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IMF</a:t>
                </a: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C47E6892-E392-452B-A855-A3469F4C095B}"/>
              </a:ext>
            </a:extLst>
          </p:cNvPr>
          <p:cNvGrpSpPr/>
          <p:nvPr/>
        </p:nvGrpSpPr>
        <p:grpSpPr>
          <a:xfrm>
            <a:off x="4887920" y="6597216"/>
            <a:ext cx="2327267" cy="411772"/>
            <a:chOff x="4869168" y="6819582"/>
            <a:chExt cx="2327267" cy="411772"/>
          </a:xfrm>
        </p:grpSpPr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523F3F93-38CE-4BE6-B8E1-FBC4F3416382}"/>
                </a:ext>
              </a:extLst>
            </p:cNvPr>
            <p:cNvGrpSpPr/>
            <p:nvPr/>
          </p:nvGrpSpPr>
          <p:grpSpPr>
            <a:xfrm>
              <a:off x="4869168" y="6819582"/>
              <a:ext cx="1177477" cy="411772"/>
              <a:chOff x="7729304" y="6080326"/>
              <a:chExt cx="1177477" cy="411772"/>
            </a:xfrm>
          </p:grpSpPr>
          <p:sp>
            <p:nvSpPr>
              <p:cNvPr id="87" name="타원 86">
                <a:extLst>
                  <a:ext uri="{FF2B5EF4-FFF2-40B4-BE49-F238E27FC236}">
                    <a16:creationId xmlns:a16="http://schemas.microsoft.com/office/drawing/2014/main" id="{51D081ED-77D3-43A1-8123-08E0A43E434C}"/>
                  </a:ext>
                </a:extLst>
              </p:cNvPr>
              <p:cNvSpPr/>
              <p:nvPr/>
            </p:nvSpPr>
            <p:spPr>
              <a:xfrm>
                <a:off x="7842686" y="6080326"/>
                <a:ext cx="950713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8" name="Rectangle 25">
                <a:extLst>
                  <a:ext uri="{FF2B5EF4-FFF2-40B4-BE49-F238E27FC236}">
                    <a16:creationId xmlns:a16="http://schemas.microsoft.com/office/drawing/2014/main" id="{EBEECEE1-8A8D-431E-8E7A-8F9B2CFD5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7729304" y="6163102"/>
                <a:ext cx="1177477" cy="24622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National</a:t>
                </a:r>
              </a:p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Statistical Office</a:t>
                </a:r>
              </a:p>
            </p:txBody>
          </p:sp>
        </p:grp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E52A85AE-5237-4D47-AFF0-1F60D470170B}"/>
                </a:ext>
              </a:extLst>
            </p:cNvPr>
            <p:cNvGrpSpPr/>
            <p:nvPr/>
          </p:nvGrpSpPr>
          <p:grpSpPr>
            <a:xfrm>
              <a:off x="6245722" y="6819582"/>
              <a:ext cx="950713" cy="411772"/>
              <a:chOff x="9023002" y="6096537"/>
              <a:chExt cx="950713" cy="411772"/>
            </a:xfrm>
          </p:grpSpPr>
          <p:sp>
            <p:nvSpPr>
              <p:cNvPr id="85" name="타원 84">
                <a:extLst>
                  <a:ext uri="{FF2B5EF4-FFF2-40B4-BE49-F238E27FC236}">
                    <a16:creationId xmlns:a16="http://schemas.microsoft.com/office/drawing/2014/main" id="{34CD85E3-BC83-4D95-B148-B0C8A72FDDEE}"/>
                  </a:ext>
                </a:extLst>
              </p:cNvPr>
              <p:cNvSpPr/>
              <p:nvPr/>
            </p:nvSpPr>
            <p:spPr>
              <a:xfrm>
                <a:off x="9023002" y="6096537"/>
                <a:ext cx="950713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6" name="Rectangle 25">
                <a:extLst>
                  <a:ext uri="{FF2B5EF4-FFF2-40B4-BE49-F238E27FC236}">
                    <a16:creationId xmlns:a16="http://schemas.microsoft.com/office/drawing/2014/main" id="{72539C32-9CB4-47B6-B45F-BA763AB19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068291" y="6179313"/>
                <a:ext cx="860135" cy="24622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Each</a:t>
                </a:r>
              </a:p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Department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D6054AF2-20EC-4822-B2A1-DF9B7F034AEA}"/>
              </a:ext>
            </a:extLst>
          </p:cNvPr>
          <p:cNvGrpSpPr/>
          <p:nvPr/>
        </p:nvGrpSpPr>
        <p:grpSpPr>
          <a:xfrm>
            <a:off x="8387875" y="3797183"/>
            <a:ext cx="1621966" cy="970524"/>
            <a:chOff x="-4110583" y="1331518"/>
            <a:chExt cx="1712937" cy="1040507"/>
          </a:xfrm>
        </p:grpSpPr>
        <p:sp>
          <p:nvSpPr>
            <p:cNvPr id="90" name="사각형: 둥근 모서리 89">
              <a:extLst>
                <a:ext uri="{FF2B5EF4-FFF2-40B4-BE49-F238E27FC236}">
                  <a16:creationId xmlns:a16="http://schemas.microsoft.com/office/drawing/2014/main" id="{A97C47E6-CE39-4D5D-86EC-856E0D0DA762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91" name="사각형: 둥근 모서리 90">
              <a:extLst>
                <a:ext uri="{FF2B5EF4-FFF2-40B4-BE49-F238E27FC236}">
                  <a16:creationId xmlns:a16="http://schemas.microsoft.com/office/drawing/2014/main" id="{ABD3E2E5-A5C8-4740-9312-2A9302656858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6A321A9B-550A-4DD4-AF8F-0ABFDEBF8CC2}"/>
                </a:ext>
              </a:extLst>
            </p:cNvPr>
            <p:cNvGrpSpPr/>
            <p:nvPr/>
          </p:nvGrpSpPr>
          <p:grpSpPr>
            <a:xfrm>
              <a:off x="-4053840" y="1379218"/>
              <a:ext cx="1600200" cy="937262"/>
              <a:chOff x="-4094385" y="1367709"/>
              <a:chExt cx="1673193" cy="1545526"/>
            </a:xfrm>
          </p:grpSpPr>
          <p:sp>
            <p:nvSpPr>
              <p:cNvPr id="94" name="사각형: 둥근 모서리 93">
                <a:extLst>
                  <a:ext uri="{FF2B5EF4-FFF2-40B4-BE49-F238E27FC236}">
                    <a16:creationId xmlns:a16="http://schemas.microsoft.com/office/drawing/2014/main" id="{ACC7742D-B21B-44F9-9C83-53524BF72F5F}"/>
                  </a:ext>
                </a:extLst>
              </p:cNvPr>
              <p:cNvSpPr/>
              <p:nvPr/>
            </p:nvSpPr>
            <p:spPr>
              <a:xfrm>
                <a:off x="-4094384" y="1428756"/>
                <a:ext cx="1673192" cy="1484479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95" name="사각형: 둥근 모서리 94">
                <a:extLst>
                  <a:ext uri="{FF2B5EF4-FFF2-40B4-BE49-F238E27FC236}">
                    <a16:creationId xmlns:a16="http://schemas.microsoft.com/office/drawing/2014/main" id="{4B98E31F-AD87-4882-B550-86BBF373B2FD}"/>
                  </a:ext>
                </a:extLst>
              </p:cNvPr>
              <p:cNvSpPr/>
              <p:nvPr/>
            </p:nvSpPr>
            <p:spPr>
              <a:xfrm>
                <a:off x="-4094384" y="1367709"/>
                <a:ext cx="1673192" cy="289002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8F9C8C5C-6844-4DB0-9FF7-CF9C4035CEB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EA3E669-0AA8-4D20-9738-DEBAE5D068C2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en-US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Support f</a:t>
              </a:r>
              <a:r>
                <a:rPr lang="en-US" altLang="ko-KR" sz="1100" spc="-34" dirty="0">
                  <a:ln>
                    <a:solidFill>
                      <a:srgbClr val="4F81BD">
                        <a:shade val="50000"/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inancial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en-US" altLang="ko-KR" sz="1100" spc="-34" dirty="0">
                  <a:ln>
                    <a:solidFill>
                      <a:srgbClr val="4F81BD">
                        <a:shade val="50000"/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decision making</a:t>
              </a:r>
              <a:endParaRPr lang="ko-KR" altLang="en-US" sz="1100" spc="-34" dirty="0">
                <a:ln>
                  <a:solidFill>
                    <a:srgbClr val="4F81BD">
                      <a:shade val="50000"/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E0C0813-11FE-4E58-BCC5-01580C43666A}"/>
              </a:ext>
            </a:extLst>
          </p:cNvPr>
          <p:cNvGrpSpPr/>
          <p:nvPr/>
        </p:nvGrpSpPr>
        <p:grpSpPr>
          <a:xfrm>
            <a:off x="8387875" y="4837735"/>
            <a:ext cx="1621966" cy="719258"/>
            <a:chOff x="-4110583" y="1331518"/>
            <a:chExt cx="1712937" cy="1040507"/>
          </a:xfrm>
        </p:grpSpPr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15EAF9F4-9B74-4D1E-9E66-CA5F2B23CD63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8A7526F6-A1E9-414E-9179-0427A51D4E53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1CDA10FE-14ED-42FE-BAE1-9D611B03BD08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02" name="사각형: 둥근 모서리 101">
                <a:extLst>
                  <a:ext uri="{FF2B5EF4-FFF2-40B4-BE49-F238E27FC236}">
                    <a16:creationId xmlns:a16="http://schemas.microsoft.com/office/drawing/2014/main" id="{4C9E3D8E-8C40-4079-A4FE-D08ED84EA10E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03" name="사각형: 둥근 모서리 102">
                <a:extLst>
                  <a:ext uri="{FF2B5EF4-FFF2-40B4-BE49-F238E27FC236}">
                    <a16:creationId xmlns:a16="http://schemas.microsoft.com/office/drawing/2014/main" id="{1E02E72D-2EB4-4ECC-88EC-2B4366DC8BCB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04" name="직사각형 103">
                <a:extLst>
                  <a:ext uri="{FF2B5EF4-FFF2-40B4-BE49-F238E27FC236}">
                    <a16:creationId xmlns:a16="http://schemas.microsoft.com/office/drawing/2014/main" id="{59C800AE-7DCB-4FB0-AC33-7CE62C07F77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EF7F7FF-9AB2-4658-982A-76CDCD0BEB7B}"/>
                </a:ext>
              </a:extLst>
            </p:cNvPr>
            <p:cNvSpPr txBox="1"/>
            <p:nvPr/>
          </p:nvSpPr>
          <p:spPr>
            <a:xfrm>
              <a:off x="-387285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en-US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Financial information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en-US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statistics/estimation</a:t>
              </a:r>
              <a:endParaRPr lang="ko-KR" altLang="en-US" sz="105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D37116D-19E5-4576-A30F-0C29603F715E}"/>
              </a:ext>
            </a:extLst>
          </p:cNvPr>
          <p:cNvGrpSpPr/>
          <p:nvPr/>
        </p:nvGrpSpPr>
        <p:grpSpPr>
          <a:xfrm>
            <a:off x="8387875" y="5627022"/>
            <a:ext cx="1621966" cy="640870"/>
            <a:chOff x="-4110583" y="1331518"/>
            <a:chExt cx="1712937" cy="1040507"/>
          </a:xfrm>
        </p:grpSpPr>
        <p:sp>
          <p:nvSpPr>
            <p:cNvPr id="106" name="사각형: 둥근 모서리 105">
              <a:extLst>
                <a:ext uri="{FF2B5EF4-FFF2-40B4-BE49-F238E27FC236}">
                  <a16:creationId xmlns:a16="http://schemas.microsoft.com/office/drawing/2014/main" id="{755A4014-F9F3-47A3-A0BC-2CA7A897DBCF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107" name="사각형: 둥근 모서리 106">
              <a:extLst>
                <a:ext uri="{FF2B5EF4-FFF2-40B4-BE49-F238E27FC236}">
                  <a16:creationId xmlns:a16="http://schemas.microsoft.com/office/drawing/2014/main" id="{BD680FD0-FE7F-458E-8676-91E553978F1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CDE37F5-D577-480E-8A76-6F6F650A12D0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0" name="사각형: 둥근 모서리 109">
                <a:extLst>
                  <a:ext uri="{FF2B5EF4-FFF2-40B4-BE49-F238E27FC236}">
                    <a16:creationId xmlns:a16="http://schemas.microsoft.com/office/drawing/2014/main" id="{07AECFCF-0ED7-4CD8-8581-31375C175BC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1" name="사각형: 둥근 모서리 110">
                <a:extLst>
                  <a:ext uri="{FF2B5EF4-FFF2-40B4-BE49-F238E27FC236}">
                    <a16:creationId xmlns:a16="http://schemas.microsoft.com/office/drawing/2014/main" id="{AB4020D4-6820-4053-92A5-59A7C2127A78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46BD0471-64B3-4754-836F-CC06DE41ECAB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0FD67DA-3294-4B94-BEE2-F1E7C0555C3D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en-US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Budgeting support</a:t>
              </a:r>
              <a:endParaRPr lang="ko-KR" altLang="en-US" sz="110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CC966BE-17DB-4646-B5E5-2D7EEBA57AE2}"/>
              </a:ext>
            </a:extLst>
          </p:cNvPr>
          <p:cNvGrpSpPr/>
          <p:nvPr/>
        </p:nvGrpSpPr>
        <p:grpSpPr>
          <a:xfrm>
            <a:off x="8387875" y="6337921"/>
            <a:ext cx="1621966" cy="640870"/>
            <a:chOff x="-4110583" y="1331518"/>
            <a:chExt cx="1712937" cy="1040507"/>
          </a:xfrm>
        </p:grpSpPr>
        <p:sp>
          <p:nvSpPr>
            <p:cNvPr id="114" name="사각형: 둥근 모서리 113">
              <a:extLst>
                <a:ext uri="{FF2B5EF4-FFF2-40B4-BE49-F238E27FC236}">
                  <a16:creationId xmlns:a16="http://schemas.microsoft.com/office/drawing/2014/main" id="{AA71B180-C0C8-45D7-8C4D-62775E13C906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115" name="사각형: 둥근 모서리 114">
              <a:extLst>
                <a:ext uri="{FF2B5EF4-FFF2-40B4-BE49-F238E27FC236}">
                  <a16:creationId xmlns:a16="http://schemas.microsoft.com/office/drawing/2014/main" id="{7D79ABD8-94EA-4488-B748-E93A118A679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6A223694-D82C-475E-9A5C-5F7A225952EA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8" name="사각형: 둥근 모서리 117">
                <a:extLst>
                  <a:ext uri="{FF2B5EF4-FFF2-40B4-BE49-F238E27FC236}">
                    <a16:creationId xmlns:a16="http://schemas.microsoft.com/office/drawing/2014/main" id="{76574E6F-1CB9-40CD-A643-03445CC3FBF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9" name="사각형: 둥근 모서리 118">
                <a:extLst>
                  <a:ext uri="{FF2B5EF4-FFF2-40B4-BE49-F238E27FC236}">
                    <a16:creationId xmlns:a16="http://schemas.microsoft.com/office/drawing/2014/main" id="{65F20FB4-1452-40E9-8DE1-DFF749CC6C11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20" name="직사각형 119">
                <a:extLst>
                  <a:ext uri="{FF2B5EF4-FFF2-40B4-BE49-F238E27FC236}">
                    <a16:creationId xmlns:a16="http://schemas.microsoft.com/office/drawing/2014/main" id="{D241EEEC-589F-43B3-BCD8-538C33D4FE60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5D235FA-4198-4040-819B-524216CB4BA0}"/>
                </a:ext>
              </a:extLst>
            </p:cNvPr>
            <p:cNvSpPr txBox="1"/>
            <p:nvPr/>
          </p:nvSpPr>
          <p:spPr>
            <a:xfrm>
              <a:off x="-3865071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en-US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Financial information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en-US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disclosure</a:t>
              </a:r>
              <a:endParaRPr lang="ko-KR" altLang="en-US" sz="105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sp>
        <p:nvSpPr>
          <p:cNvPr id="121" name="Arrow: Right 3">
            <a:extLst>
              <a:ext uri="{FF2B5EF4-FFF2-40B4-BE49-F238E27FC236}">
                <a16:creationId xmlns:a16="http://schemas.microsoft.com/office/drawing/2014/main" id="{576D0161-7A33-4A8C-A433-E81AE2CF33BA}"/>
              </a:ext>
            </a:extLst>
          </p:cNvPr>
          <p:cNvSpPr/>
          <p:nvPr/>
        </p:nvSpPr>
        <p:spPr bwMode="auto">
          <a:xfrm>
            <a:off x="7709381" y="4153944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2" name="Arrow: Right 3">
            <a:extLst>
              <a:ext uri="{FF2B5EF4-FFF2-40B4-BE49-F238E27FC236}">
                <a16:creationId xmlns:a16="http://schemas.microsoft.com/office/drawing/2014/main" id="{B0F331CE-FB6F-4F98-A82E-AADBF39992FA}"/>
              </a:ext>
            </a:extLst>
          </p:cNvPr>
          <p:cNvSpPr/>
          <p:nvPr/>
        </p:nvSpPr>
        <p:spPr bwMode="auto">
          <a:xfrm>
            <a:off x="7709381" y="5191129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3" name="Arrow: Right 3">
            <a:extLst>
              <a:ext uri="{FF2B5EF4-FFF2-40B4-BE49-F238E27FC236}">
                <a16:creationId xmlns:a16="http://schemas.microsoft.com/office/drawing/2014/main" id="{E6E73558-04F2-4155-936E-A2DDDFA087C8}"/>
              </a:ext>
            </a:extLst>
          </p:cNvPr>
          <p:cNvSpPr/>
          <p:nvPr/>
        </p:nvSpPr>
        <p:spPr bwMode="auto">
          <a:xfrm>
            <a:off x="7709381" y="5864393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4" name="Arrow: Right 3">
            <a:extLst>
              <a:ext uri="{FF2B5EF4-FFF2-40B4-BE49-F238E27FC236}">
                <a16:creationId xmlns:a16="http://schemas.microsoft.com/office/drawing/2014/main" id="{EF4D266A-E743-4CB8-9DF7-F24C7F23745F}"/>
              </a:ext>
            </a:extLst>
          </p:cNvPr>
          <p:cNvSpPr/>
          <p:nvPr/>
        </p:nvSpPr>
        <p:spPr bwMode="auto">
          <a:xfrm>
            <a:off x="7709381" y="6592060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FE758BB1-ACFC-4221-98CC-447BA2172ACC}"/>
              </a:ext>
            </a:extLst>
          </p:cNvPr>
          <p:cNvSpPr txBox="1"/>
          <p:nvPr/>
        </p:nvSpPr>
        <p:spPr>
          <a:xfrm flipH="1">
            <a:off x="1702419" y="2227376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Data-based policy decision supporting system</a:t>
            </a:r>
          </a:p>
        </p:txBody>
      </p:sp>
      <p:sp>
        <p:nvSpPr>
          <p:cNvPr id="127" name="슬라이드 번호 개체 틀 2">
            <a:extLst>
              <a:ext uri="{FF2B5EF4-FFF2-40B4-BE49-F238E27FC236}">
                <a16:creationId xmlns:a16="http://schemas.microsoft.com/office/drawing/2014/main" id="{AA38DBBC-5536-4F94-9148-46E39E9E74C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16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0554A80-4E78-43A3-9E78-EC0FE95D81CC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9" name="사각형: 둥근 위쪽 모서리 128">
              <a:extLst>
                <a:ext uri="{FF2B5EF4-FFF2-40B4-BE49-F238E27FC236}">
                  <a16:creationId xmlns:a16="http://schemas.microsoft.com/office/drawing/2014/main" id="{14F743A8-B8F8-4E83-9B06-22EE881CBE0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0" name="사각형: 둥근 위쪽 모서리 129">
              <a:extLst>
                <a:ext uri="{FF2B5EF4-FFF2-40B4-BE49-F238E27FC236}">
                  <a16:creationId xmlns:a16="http://schemas.microsoft.com/office/drawing/2014/main" id="{3AB0817C-237F-4C55-B99D-2BEB39DA3D6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28819F16-5291-4E1D-B519-5748D54A67F2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95F8089-413F-4225-98D0-FDB7606B6336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Features of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Next Generation(3/3) </a:t>
            </a:r>
          </a:p>
        </p:txBody>
      </p:sp>
      <p:sp>
        <p:nvSpPr>
          <p:cNvPr id="133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 Korean FMIS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71755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BAB733D-E836-48CD-8812-A9D9019EBFC9}"/>
              </a:ext>
            </a:extLst>
          </p:cNvPr>
          <p:cNvSpPr/>
          <p:nvPr/>
        </p:nvSpPr>
        <p:spPr>
          <a:xfrm>
            <a:off x="2040219" y="23154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0B2334C0-62EC-4A5A-8F92-64CF1AA56F63}"/>
              </a:ext>
            </a:extLst>
          </p:cNvPr>
          <p:cNvGrpSpPr/>
          <p:nvPr/>
        </p:nvGrpSpPr>
        <p:grpSpPr>
          <a:xfrm>
            <a:off x="2059945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6338887-3B8F-4AF6-80B4-B7341F6EEA8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965B8B28-FC26-4902-BD37-2F26759EF75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76401A61-7589-479B-921B-A742DB9F5510}"/>
              </a:ext>
            </a:extLst>
          </p:cNvPr>
          <p:cNvGrpSpPr/>
          <p:nvPr/>
        </p:nvGrpSpPr>
        <p:grpSpPr>
          <a:xfrm>
            <a:off x="2059945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8AE97EEA-AAA0-407B-94F5-19E513F880A0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9C5BB54C-997E-4FFB-949F-BF6342CBD0E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51DDB6E8-DF66-4A87-9FEA-528896494579}"/>
              </a:ext>
            </a:extLst>
          </p:cNvPr>
          <p:cNvGrpSpPr/>
          <p:nvPr/>
        </p:nvGrpSpPr>
        <p:grpSpPr>
          <a:xfrm>
            <a:off x="2059945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0" name="사각형: 둥근 위쪽 모서리 9">
              <a:extLst>
                <a:ext uri="{FF2B5EF4-FFF2-40B4-BE49-F238E27FC236}">
                  <a16:creationId xmlns:a16="http://schemas.microsoft.com/office/drawing/2014/main" id="{58F1672D-C3EF-4E04-899F-88B68A7296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사각형: 둥근 위쪽 모서리 10">
              <a:extLst>
                <a:ext uri="{FF2B5EF4-FFF2-40B4-BE49-F238E27FC236}">
                  <a16:creationId xmlns:a16="http://schemas.microsoft.com/office/drawing/2014/main" id="{E3D49BF8-5A51-4399-976A-4AA6F8E3DC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B7D3F0BB-BA21-4C36-8667-25FA5C9C22C9}"/>
              </a:ext>
            </a:extLst>
          </p:cNvPr>
          <p:cNvGrpSpPr/>
          <p:nvPr/>
        </p:nvGrpSpPr>
        <p:grpSpPr>
          <a:xfrm>
            <a:off x="2059945" y="4655574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3" name="사각형: 둥근 위쪽 모서리 12">
              <a:extLst>
                <a:ext uri="{FF2B5EF4-FFF2-40B4-BE49-F238E27FC236}">
                  <a16:creationId xmlns:a16="http://schemas.microsoft.com/office/drawing/2014/main" id="{754A5053-06C9-40D4-8CD8-435B1B8BE84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사각형: 둥근 위쪽 모서리 13">
              <a:extLst>
                <a:ext uri="{FF2B5EF4-FFF2-40B4-BE49-F238E27FC236}">
                  <a16:creationId xmlns:a16="http://schemas.microsoft.com/office/drawing/2014/main" id="{81AF167D-BA85-419D-B794-B66702A90BF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92DA87A-5499-45E3-B0C4-5820DD2F999E}"/>
              </a:ext>
            </a:extLst>
          </p:cNvPr>
          <p:cNvSpPr txBox="1"/>
          <p:nvPr/>
        </p:nvSpPr>
        <p:spPr>
          <a:xfrm>
            <a:off x="2831495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FBAFF11-6082-4D59-800D-2E3E699146CB}"/>
              </a:ext>
            </a:extLst>
          </p:cNvPr>
          <p:cNvSpPr txBox="1"/>
          <p:nvPr/>
        </p:nvSpPr>
        <p:spPr>
          <a:xfrm>
            <a:off x="2831495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041F00-0792-421E-B8FD-74F015A58CC8}"/>
              </a:ext>
            </a:extLst>
          </p:cNvPr>
          <p:cNvSpPr txBox="1"/>
          <p:nvPr/>
        </p:nvSpPr>
        <p:spPr>
          <a:xfrm>
            <a:off x="2831495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E9D8CE3-17AF-4E97-A077-C683D5DAABBD}"/>
              </a:ext>
            </a:extLst>
          </p:cNvPr>
          <p:cNvSpPr txBox="1"/>
          <p:nvPr/>
        </p:nvSpPr>
        <p:spPr>
          <a:xfrm>
            <a:off x="2831495" y="4478594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699A80-A820-4630-B2A4-F0E218B29698}"/>
              </a:ext>
            </a:extLst>
          </p:cNvPr>
          <p:cNvSpPr txBox="1"/>
          <p:nvPr/>
        </p:nvSpPr>
        <p:spPr>
          <a:xfrm>
            <a:off x="3417940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Overview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DF878CB-DB7D-4708-8348-86E93505ABBD}"/>
              </a:ext>
            </a:extLst>
          </p:cNvPr>
          <p:cNvSpPr txBox="1"/>
          <p:nvPr/>
        </p:nvSpPr>
        <p:spPr>
          <a:xfrm>
            <a:off x="3417940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Data 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Governance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A7165B-9129-4A45-A067-685BBC51B694}"/>
              </a:ext>
            </a:extLst>
          </p:cNvPr>
          <p:cNvSpPr txBox="1"/>
          <p:nvPr/>
        </p:nvSpPr>
        <p:spPr>
          <a:xfrm>
            <a:off x="3417940" y="4697495"/>
            <a:ext cx="623316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Application of Artificial Intelligence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5F507753-AA0F-42C4-9981-AF361B00A93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17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3417940" y="3877668"/>
            <a:ext cx="5343525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Interconnection of Finance &amp; </a:t>
            </a:r>
            <a:b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</a:b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Macro Administrative Indicators</a:t>
            </a: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56811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모서리가 둥근 직사각형 314">
            <a:extLst>
              <a:ext uri="{FF2B5EF4-FFF2-40B4-BE49-F238E27FC236}">
                <a16:creationId xmlns:a16="http://schemas.microsoft.com/office/drawing/2014/main" id="{6E6A00FA-4863-47F1-8DFB-3B61BA2D7816}"/>
              </a:ext>
            </a:extLst>
          </p:cNvPr>
          <p:cNvSpPr/>
          <p:nvPr/>
        </p:nvSpPr>
        <p:spPr>
          <a:xfrm>
            <a:off x="315612" y="2040925"/>
            <a:ext cx="10134599" cy="50806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5F9D904A-D2E6-40A8-8777-449E7246FAB4}"/>
              </a:ext>
            </a:extLst>
          </p:cNvPr>
          <p:cNvSpPr/>
          <p:nvPr/>
        </p:nvSpPr>
        <p:spPr>
          <a:xfrm>
            <a:off x="1643164" y="3521481"/>
            <a:ext cx="4535754" cy="736539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3" name="모서리가 둥근 직사각형 324">
            <a:extLst>
              <a:ext uri="{FF2B5EF4-FFF2-40B4-BE49-F238E27FC236}">
                <a16:creationId xmlns:a16="http://schemas.microsoft.com/office/drawing/2014/main" id="{DF4659DE-3B68-42DA-B39E-58E4B90AC8F8}"/>
              </a:ext>
            </a:extLst>
          </p:cNvPr>
          <p:cNvSpPr/>
          <p:nvPr/>
        </p:nvSpPr>
        <p:spPr>
          <a:xfrm>
            <a:off x="299662" y="1995716"/>
            <a:ext cx="10134599" cy="511133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A22AAB67-428F-409B-92F1-ADBF21E6B058}"/>
              </a:ext>
            </a:extLst>
          </p:cNvPr>
          <p:cNvSpPr/>
          <p:nvPr/>
        </p:nvSpPr>
        <p:spPr>
          <a:xfrm>
            <a:off x="1439034" y="4666828"/>
            <a:ext cx="204130" cy="2245557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F0A0E3FD-9A78-4A97-A768-600EE4894C2B}"/>
              </a:ext>
            </a:extLst>
          </p:cNvPr>
          <p:cNvSpPr/>
          <p:nvPr/>
        </p:nvSpPr>
        <p:spPr>
          <a:xfrm>
            <a:off x="1455976" y="3521481"/>
            <a:ext cx="187187" cy="739326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7D4D3AB8-6DA1-4C25-ACA9-02CE488E3D92}"/>
              </a:ext>
            </a:extLst>
          </p:cNvPr>
          <p:cNvGrpSpPr/>
          <p:nvPr/>
        </p:nvGrpSpPr>
        <p:grpSpPr>
          <a:xfrm>
            <a:off x="595087" y="2174974"/>
            <a:ext cx="9547511" cy="712440"/>
            <a:chOff x="413657" y="1754059"/>
            <a:chExt cx="9547511" cy="712440"/>
          </a:xfrm>
          <a:solidFill>
            <a:srgbClr val="005B8D"/>
          </a:solidFill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64EF35AB-CA3F-47D4-9E9B-6555DEC7E603}"/>
                </a:ext>
              </a:extLst>
            </p:cNvPr>
            <p:cNvSpPr/>
            <p:nvPr/>
          </p:nvSpPr>
          <p:spPr>
            <a:xfrm>
              <a:off x="413657" y="1754059"/>
              <a:ext cx="9547511" cy="616633"/>
            </a:xfrm>
            <a:prstGeom prst="rect">
              <a:avLst/>
            </a:prstGeom>
            <a:grpFill/>
            <a:ln w="12700">
              <a:solidFill>
                <a:srgbClr val="5058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D329ECE-2615-4387-8EBF-33726B699E40}"/>
                </a:ext>
              </a:extLst>
            </p:cNvPr>
            <p:cNvSpPr txBox="1"/>
            <p:nvPr/>
          </p:nvSpPr>
          <p:spPr>
            <a:xfrm>
              <a:off x="413657" y="1809020"/>
              <a:ext cx="9547511" cy="657479"/>
            </a:xfrm>
            <a:prstGeom prst="rect">
              <a:avLst/>
            </a:prstGeom>
            <a:grpFill/>
          </p:spPr>
          <p:txBody>
            <a:bodyPr wrap="square" lIns="36000" tIns="36000" rIns="36000" bIns="36000" rtlCol="0">
              <a:spAutoFit/>
            </a:bodyPr>
            <a:lstStyle/>
            <a:p>
              <a:pPr algn="ctr"/>
              <a:r>
                <a:rPr lang="en-US" altLang="ko-KR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Establishment of </a:t>
              </a:r>
              <a:r>
                <a:rPr lang="en-US" altLang="ko-KR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Pan-government </a:t>
              </a:r>
            </a:p>
            <a:p>
              <a:pPr algn="ctr"/>
              <a:r>
                <a:rPr lang="en-US" altLang="ko-KR" sz="2000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Data-based Administration &amp;</a:t>
              </a:r>
              <a:r>
                <a:rPr lang="en-US" altLang="ko-KR" sz="1600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 </a:t>
              </a:r>
              <a:r>
                <a:rPr lang="en-US" altLang="ko-KR" sz="2000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Infrastructure for AI Government</a:t>
              </a:r>
              <a:endParaRPr lang="ko-KR" altLang="en-US" sz="2000" b="1" spc="-1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endParaRPr>
            </a:p>
          </p:txBody>
        </p:sp>
      </p:grpSp>
      <p:sp>
        <p:nvSpPr>
          <p:cNvPr id="80" name="Freeform 34">
            <a:extLst>
              <a:ext uri="{FF2B5EF4-FFF2-40B4-BE49-F238E27FC236}">
                <a16:creationId xmlns:a16="http://schemas.microsoft.com/office/drawing/2014/main" id="{8720BE84-52E9-4387-A06B-AC8A2D406F0A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3264508" y="4258020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1" name="Freeform 35">
            <a:extLst>
              <a:ext uri="{FF2B5EF4-FFF2-40B4-BE49-F238E27FC236}">
                <a16:creationId xmlns:a16="http://schemas.microsoft.com/office/drawing/2014/main" id="{213CE3BB-35CE-48E8-9561-9F2EB60263B0}"/>
              </a:ext>
            </a:extLst>
          </p:cNvPr>
          <p:cNvSpPr>
            <a:spLocks/>
          </p:cNvSpPr>
          <p:nvPr/>
        </p:nvSpPr>
        <p:spPr bwMode="auto">
          <a:xfrm rot="10800000">
            <a:off x="3820095" y="4233856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C35B5C4-8DF2-4CA7-AC91-4BB8CA7E862A}"/>
              </a:ext>
            </a:extLst>
          </p:cNvPr>
          <p:cNvSpPr txBox="1"/>
          <p:nvPr/>
        </p:nvSpPr>
        <p:spPr>
          <a:xfrm>
            <a:off x="1659113" y="3544823"/>
            <a:ext cx="4519804" cy="7335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600" b="1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dBrain</a:t>
            </a:r>
            <a:r>
              <a:rPr lang="en-US" altLang="ko-KR" sz="16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Next Generation</a:t>
            </a:r>
          </a:p>
          <a:p>
            <a:pPr algn="ctr">
              <a:lnSpc>
                <a:spcPct val="80000"/>
              </a:lnSpc>
            </a:pPr>
            <a:r>
              <a:rPr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(Central Government Finance)</a:t>
            </a:r>
          </a:p>
          <a:p>
            <a:pPr algn="ctr">
              <a:lnSpc>
                <a:spcPct val="80000"/>
              </a:lnSpc>
            </a:pPr>
            <a:endParaRPr lang="en-US" altLang="ko-KR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Realizing Data-based Policy Decision Supporting System</a:t>
            </a:r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3" name="Freeform 35">
            <a:extLst>
              <a:ext uri="{FF2B5EF4-FFF2-40B4-BE49-F238E27FC236}">
                <a16:creationId xmlns:a16="http://schemas.microsoft.com/office/drawing/2014/main" id="{3E58DC84-F343-42D8-ABA1-04BE8A2D0222}"/>
              </a:ext>
            </a:extLst>
          </p:cNvPr>
          <p:cNvSpPr>
            <a:spLocks/>
          </p:cNvSpPr>
          <p:nvPr/>
        </p:nvSpPr>
        <p:spPr bwMode="auto">
          <a:xfrm rot="10800000">
            <a:off x="3827810" y="2893858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19FD1BEE-69AB-46E0-99BF-E25F400E00D1}"/>
              </a:ext>
            </a:extLst>
          </p:cNvPr>
          <p:cNvSpPr/>
          <p:nvPr/>
        </p:nvSpPr>
        <p:spPr>
          <a:xfrm>
            <a:off x="3931225" y="3469006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438CF0DC-6597-4901-AAFE-B403F9EFD6A8}"/>
              </a:ext>
            </a:extLst>
          </p:cNvPr>
          <p:cNvSpPr/>
          <p:nvPr/>
        </p:nvSpPr>
        <p:spPr>
          <a:xfrm>
            <a:off x="3931225" y="3291138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18554467-B426-49E6-B965-56BA83E1709B}"/>
              </a:ext>
            </a:extLst>
          </p:cNvPr>
          <p:cNvSpPr/>
          <p:nvPr/>
        </p:nvSpPr>
        <p:spPr>
          <a:xfrm>
            <a:off x="3931225" y="3113271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FDAC2D4C-C135-4588-81FA-C9FF91B0BF58}"/>
              </a:ext>
            </a:extLst>
          </p:cNvPr>
          <p:cNvSpPr/>
          <p:nvPr/>
        </p:nvSpPr>
        <p:spPr>
          <a:xfrm>
            <a:off x="3931225" y="2935403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Freeform 3">
            <a:extLst>
              <a:ext uri="{FF2B5EF4-FFF2-40B4-BE49-F238E27FC236}">
                <a16:creationId xmlns:a16="http://schemas.microsoft.com/office/drawing/2014/main" id="{90FC6C7C-D163-4533-941E-8224DF5E09D8}"/>
              </a:ext>
            </a:extLst>
          </p:cNvPr>
          <p:cNvSpPr>
            <a:spLocks noEditPoints="1"/>
          </p:cNvSpPr>
          <p:nvPr/>
        </p:nvSpPr>
        <p:spPr bwMode="auto">
          <a:xfrm>
            <a:off x="6236781" y="5098290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Freeform 4">
            <a:extLst>
              <a:ext uri="{FF2B5EF4-FFF2-40B4-BE49-F238E27FC236}">
                <a16:creationId xmlns:a16="http://schemas.microsoft.com/office/drawing/2014/main" id="{E9656F68-74C7-4AD2-BD81-CA14ED3B744B}"/>
              </a:ext>
            </a:extLst>
          </p:cNvPr>
          <p:cNvSpPr>
            <a:spLocks noEditPoints="1"/>
          </p:cNvSpPr>
          <p:nvPr/>
        </p:nvSpPr>
        <p:spPr bwMode="auto">
          <a:xfrm>
            <a:off x="7266334" y="5097571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0" name="Freeform 7">
            <a:extLst>
              <a:ext uri="{FF2B5EF4-FFF2-40B4-BE49-F238E27FC236}">
                <a16:creationId xmlns:a16="http://schemas.microsoft.com/office/drawing/2014/main" id="{76082B8A-0E86-44C5-867A-535C87E288F9}"/>
              </a:ext>
            </a:extLst>
          </p:cNvPr>
          <p:cNvSpPr>
            <a:spLocks noEditPoints="1"/>
          </p:cNvSpPr>
          <p:nvPr/>
        </p:nvSpPr>
        <p:spPr bwMode="auto">
          <a:xfrm>
            <a:off x="8847537" y="5098290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9821E754-0124-4BE9-A9A1-144F6471738D}"/>
              </a:ext>
            </a:extLst>
          </p:cNvPr>
          <p:cNvSpPr txBox="1"/>
          <p:nvPr/>
        </p:nvSpPr>
        <p:spPr>
          <a:xfrm>
            <a:off x="6423221" y="5598790"/>
            <a:ext cx="1099981" cy="6106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Next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Generation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</a:t>
            </a:r>
            <a:r>
              <a:rPr lang="en-US" altLang="ko-KR" sz="1400" b="1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Hojo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CC71CE2-EE32-41FC-A2E9-7B31B5CBF7EC}"/>
              </a:ext>
            </a:extLst>
          </p:cNvPr>
          <p:cNvSpPr txBox="1"/>
          <p:nvPr/>
        </p:nvSpPr>
        <p:spPr>
          <a:xfrm>
            <a:off x="7785517" y="5781089"/>
            <a:ext cx="975908" cy="265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</a:t>
            </a:r>
            <a:r>
              <a:rPr lang="en-US" altLang="ko-KR" sz="1400" b="1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Edufine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E7EA232-8B56-4A04-BA18-CCECE55BCF20}"/>
              </a:ext>
            </a:extLst>
          </p:cNvPr>
          <p:cNvSpPr txBox="1"/>
          <p:nvPr/>
        </p:nvSpPr>
        <p:spPr>
          <a:xfrm>
            <a:off x="9147630" y="5508218"/>
            <a:ext cx="872675" cy="7830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National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Defense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Finance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system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BCF40CD-0F05-46F7-9457-034FDB109A68}"/>
              </a:ext>
            </a:extLst>
          </p:cNvPr>
          <p:cNvSpPr txBox="1"/>
          <p:nvPr/>
        </p:nvSpPr>
        <p:spPr>
          <a:xfrm>
            <a:off x="6552625" y="6255362"/>
            <a:ext cx="859851" cy="2039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Local Finance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869170A-7E8F-46F7-84F4-9DC1A40FE141}"/>
              </a:ext>
            </a:extLst>
          </p:cNvPr>
          <p:cNvSpPr txBox="1"/>
          <p:nvPr/>
        </p:nvSpPr>
        <p:spPr>
          <a:xfrm>
            <a:off x="7801338" y="6255362"/>
            <a:ext cx="993221" cy="314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Local Education </a:t>
            </a:r>
          </a:p>
          <a:p>
            <a:pPr algn="ctr">
              <a:lnSpc>
                <a:spcPct val="80000"/>
              </a:lnSpc>
            </a:pP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Finance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265FECC-7AC9-4B05-880F-DD8D53E8BB8D}"/>
              </a:ext>
            </a:extLst>
          </p:cNvPr>
          <p:cNvSpPr txBox="1"/>
          <p:nvPr/>
        </p:nvSpPr>
        <p:spPr>
          <a:xfrm>
            <a:off x="9050069" y="6255362"/>
            <a:ext cx="1051570" cy="314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National Defense </a:t>
            </a:r>
          </a:p>
          <a:p>
            <a:pPr algn="ctr">
              <a:lnSpc>
                <a:spcPct val="80000"/>
              </a:lnSpc>
            </a:pP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Finance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102" name="Freeform 35">
            <a:extLst>
              <a:ext uri="{FF2B5EF4-FFF2-40B4-BE49-F238E27FC236}">
                <a16:creationId xmlns:a16="http://schemas.microsoft.com/office/drawing/2014/main" id="{85D8206E-ABE2-4074-98B8-E23243C0A5C5}"/>
              </a:ext>
            </a:extLst>
          </p:cNvPr>
          <p:cNvSpPr>
            <a:spLocks/>
          </p:cNvSpPr>
          <p:nvPr/>
        </p:nvSpPr>
        <p:spPr bwMode="auto">
          <a:xfrm rot="10800000">
            <a:off x="8161736" y="2922411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87BFD67B-FB16-413D-9450-B8E59DDD9FA8}"/>
              </a:ext>
            </a:extLst>
          </p:cNvPr>
          <p:cNvSpPr/>
          <p:nvPr/>
        </p:nvSpPr>
        <p:spPr>
          <a:xfrm>
            <a:off x="8254991" y="3284811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58" name="타원 157">
            <a:extLst>
              <a:ext uri="{FF2B5EF4-FFF2-40B4-BE49-F238E27FC236}">
                <a16:creationId xmlns:a16="http://schemas.microsoft.com/office/drawing/2014/main" id="{293D2453-B185-41F9-A9F9-CA4A365B0A4A}"/>
              </a:ext>
            </a:extLst>
          </p:cNvPr>
          <p:cNvSpPr/>
          <p:nvPr/>
        </p:nvSpPr>
        <p:spPr>
          <a:xfrm>
            <a:off x="8254991" y="313069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676E716-D3C5-49DB-A82F-96B63F88449B}"/>
              </a:ext>
            </a:extLst>
          </p:cNvPr>
          <p:cNvSpPr txBox="1"/>
          <p:nvPr/>
        </p:nvSpPr>
        <p:spPr>
          <a:xfrm>
            <a:off x="259763" y="3752287"/>
            <a:ext cx="1037465" cy="290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b="1" spc="3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Vision</a:t>
            </a:r>
            <a:endParaRPr lang="ko-KR" altLang="en-US" sz="1600" b="1" spc="30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0A20704-684C-4A3E-8DCB-9006CA4930D5}"/>
              </a:ext>
            </a:extLst>
          </p:cNvPr>
          <p:cNvSpPr txBox="1"/>
          <p:nvPr/>
        </p:nvSpPr>
        <p:spPr>
          <a:xfrm>
            <a:off x="213808" y="5648104"/>
            <a:ext cx="1362874" cy="290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b="1" spc="3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Strategy</a:t>
            </a:r>
            <a:endParaRPr lang="ko-KR" altLang="en-US" sz="1600" b="1" spc="30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64" name="직선 연결선 163">
            <a:extLst>
              <a:ext uri="{FF2B5EF4-FFF2-40B4-BE49-F238E27FC236}">
                <a16:creationId xmlns:a16="http://schemas.microsoft.com/office/drawing/2014/main" id="{D5844181-5D0E-4AD1-8797-48CA39C2610E}"/>
              </a:ext>
            </a:extLst>
          </p:cNvPr>
          <p:cNvCxnSpPr>
            <a:cxnSpLocks/>
          </p:cNvCxnSpPr>
          <p:nvPr/>
        </p:nvCxnSpPr>
        <p:spPr>
          <a:xfrm>
            <a:off x="6178918" y="3521481"/>
            <a:ext cx="0" cy="3390905"/>
          </a:xfrm>
          <a:prstGeom prst="line">
            <a:avLst/>
          </a:prstGeom>
          <a:ln w="31750">
            <a:solidFill>
              <a:srgbClr val="7F7F7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Freeform 34">
            <a:extLst>
              <a:ext uri="{FF2B5EF4-FFF2-40B4-BE49-F238E27FC236}">
                <a16:creationId xmlns:a16="http://schemas.microsoft.com/office/drawing/2014/main" id="{61DCDCE7-3C74-4B72-90A1-8BE02867D434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7596108" y="4218272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6" name="타원 165">
            <a:extLst>
              <a:ext uri="{FF2B5EF4-FFF2-40B4-BE49-F238E27FC236}">
                <a16:creationId xmlns:a16="http://schemas.microsoft.com/office/drawing/2014/main" id="{5B59EB8C-E22B-48C6-B90B-D1953FA79AB0}"/>
              </a:ext>
            </a:extLst>
          </p:cNvPr>
          <p:cNvSpPr/>
          <p:nvPr/>
        </p:nvSpPr>
        <p:spPr>
          <a:xfrm>
            <a:off x="8258332" y="403588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7" name="타원 166">
            <a:extLst>
              <a:ext uri="{FF2B5EF4-FFF2-40B4-BE49-F238E27FC236}">
                <a16:creationId xmlns:a16="http://schemas.microsoft.com/office/drawing/2014/main" id="{C7E493C3-C05F-4982-93F3-AE0698F54CEF}"/>
              </a:ext>
            </a:extLst>
          </p:cNvPr>
          <p:cNvSpPr/>
          <p:nvPr/>
        </p:nvSpPr>
        <p:spPr>
          <a:xfrm>
            <a:off x="8258332" y="385128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8" name="타원 167">
            <a:extLst>
              <a:ext uri="{FF2B5EF4-FFF2-40B4-BE49-F238E27FC236}">
                <a16:creationId xmlns:a16="http://schemas.microsoft.com/office/drawing/2014/main" id="{C7284F02-6776-4A85-9E2B-156E135C0E45}"/>
              </a:ext>
            </a:extLst>
          </p:cNvPr>
          <p:cNvSpPr/>
          <p:nvPr/>
        </p:nvSpPr>
        <p:spPr>
          <a:xfrm>
            <a:off x="8258332" y="367012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9" name="타원 168">
            <a:extLst>
              <a:ext uri="{FF2B5EF4-FFF2-40B4-BE49-F238E27FC236}">
                <a16:creationId xmlns:a16="http://schemas.microsoft.com/office/drawing/2014/main" id="{6D65F16D-0D7C-4B5D-B657-DF03EAA96454}"/>
              </a:ext>
            </a:extLst>
          </p:cNvPr>
          <p:cNvSpPr/>
          <p:nvPr/>
        </p:nvSpPr>
        <p:spPr>
          <a:xfrm>
            <a:off x="8258332" y="348552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0" name="직사각형 169">
            <a:extLst>
              <a:ext uri="{FF2B5EF4-FFF2-40B4-BE49-F238E27FC236}">
                <a16:creationId xmlns:a16="http://schemas.microsoft.com/office/drawing/2014/main" id="{3D339990-105D-4F59-87A4-52FFC6B21A86}"/>
              </a:ext>
            </a:extLst>
          </p:cNvPr>
          <p:cNvSpPr/>
          <p:nvPr/>
        </p:nvSpPr>
        <p:spPr>
          <a:xfrm>
            <a:off x="1643164" y="4666828"/>
            <a:ext cx="4535754" cy="2245557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1" name="Freeform 3">
            <a:extLst>
              <a:ext uri="{FF2B5EF4-FFF2-40B4-BE49-F238E27FC236}">
                <a16:creationId xmlns:a16="http://schemas.microsoft.com/office/drawing/2014/main" id="{206B7A7A-341C-4E02-B7A8-042C4E734764}"/>
              </a:ext>
            </a:extLst>
          </p:cNvPr>
          <p:cNvSpPr>
            <a:spLocks noEditPoints="1"/>
          </p:cNvSpPr>
          <p:nvPr/>
        </p:nvSpPr>
        <p:spPr bwMode="auto">
          <a:xfrm>
            <a:off x="1923097" y="5151681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2" name="Freeform 4">
            <a:extLst>
              <a:ext uri="{FF2B5EF4-FFF2-40B4-BE49-F238E27FC236}">
                <a16:creationId xmlns:a16="http://schemas.microsoft.com/office/drawing/2014/main" id="{35E877D3-3C8B-44F1-A1CE-220D9C075B8A}"/>
              </a:ext>
            </a:extLst>
          </p:cNvPr>
          <p:cNvSpPr>
            <a:spLocks noEditPoints="1"/>
          </p:cNvSpPr>
          <p:nvPr/>
        </p:nvSpPr>
        <p:spPr bwMode="auto">
          <a:xfrm>
            <a:off x="2952650" y="5150962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3" name="Freeform 7">
            <a:extLst>
              <a:ext uri="{FF2B5EF4-FFF2-40B4-BE49-F238E27FC236}">
                <a16:creationId xmlns:a16="http://schemas.microsoft.com/office/drawing/2014/main" id="{FBB67EBB-13EB-4A97-9F2D-B14CC92D92DE}"/>
              </a:ext>
            </a:extLst>
          </p:cNvPr>
          <p:cNvSpPr>
            <a:spLocks noEditPoints="1"/>
          </p:cNvSpPr>
          <p:nvPr/>
        </p:nvSpPr>
        <p:spPr bwMode="auto">
          <a:xfrm>
            <a:off x="4533853" y="5151681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FC2DE85-E7AD-4B1F-8EC4-808CF050B46F}"/>
              </a:ext>
            </a:extLst>
          </p:cNvPr>
          <p:cNvSpPr txBox="1"/>
          <p:nvPr/>
        </p:nvSpPr>
        <p:spPr>
          <a:xfrm>
            <a:off x="2071867" y="5833327"/>
            <a:ext cx="1175323" cy="43832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Governance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B22EA056-8D9C-4971-B7B7-4ABACA7FB424}"/>
              </a:ext>
            </a:extLst>
          </p:cNvPr>
          <p:cNvSpPr txBox="1"/>
          <p:nvPr/>
        </p:nvSpPr>
        <p:spPr>
          <a:xfrm>
            <a:off x="3329808" y="5833327"/>
            <a:ext cx="1259960" cy="40107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Networking</a:t>
            </a:r>
            <a:endParaRPr lang="en-US" altLang="ko-KR" sz="11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en-US" altLang="ko-KR" sz="11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(Interconnection)</a:t>
            </a:r>
            <a:endParaRPr lang="ko-KR" altLang="en-US" sz="11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06569D2-9DDC-495A-8D16-43ADF5117A30}"/>
              </a:ext>
            </a:extLst>
          </p:cNvPr>
          <p:cNvSpPr txBox="1"/>
          <p:nvPr/>
        </p:nvSpPr>
        <p:spPr>
          <a:xfrm>
            <a:off x="4703053" y="5833327"/>
            <a:ext cx="1139736" cy="43832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Artificial </a:t>
            </a: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Intelligence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A3E3413-BC81-43B1-A3CC-44FF87E66D8C}"/>
              </a:ext>
            </a:extLst>
          </p:cNvPr>
          <p:cNvSpPr txBox="1"/>
          <p:nvPr/>
        </p:nvSpPr>
        <p:spPr>
          <a:xfrm>
            <a:off x="2507936" y="4707318"/>
            <a:ext cx="2913939" cy="290721"/>
          </a:xfrm>
          <a:prstGeom prst="rect">
            <a:avLst/>
          </a:prstGeom>
          <a:solidFill>
            <a:srgbClr val="DDEAF6">
              <a:alpha val="47000"/>
            </a:srgbClr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6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User-oriented D.N.A. Strategy</a:t>
            </a:r>
            <a:endParaRPr lang="ko-KR" altLang="en-US" sz="16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70540A4-B820-40D4-AADC-FA71E32472B5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52" name="사각형: 둥근 위쪽 모서리 51">
              <a:extLst>
                <a:ext uri="{FF2B5EF4-FFF2-40B4-BE49-F238E27FC236}">
                  <a16:creationId xmlns:a16="http://schemas.microsoft.com/office/drawing/2014/main" id="{308384D1-E4C8-4A83-A454-99F7A4571F3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" name="사각형: 둥근 위쪽 모서리 52">
              <a:extLst>
                <a:ext uri="{FF2B5EF4-FFF2-40B4-BE49-F238E27FC236}">
                  <a16:creationId xmlns:a16="http://schemas.microsoft.com/office/drawing/2014/main" id="{B44820D9-1979-48D7-BC11-3E3F1AB2393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82D00289-8736-4C29-A464-CF460100C462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1AFE767-B355-4242-BA81-EDABE24BEAF4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Overview</a:t>
            </a:r>
          </a:p>
        </p:txBody>
      </p:sp>
      <p:sp>
        <p:nvSpPr>
          <p:cNvPr id="56" name="슬라이드 번호 개체 틀 2">
            <a:extLst>
              <a:ext uri="{FF2B5EF4-FFF2-40B4-BE49-F238E27FC236}">
                <a16:creationId xmlns:a16="http://schemas.microsoft.com/office/drawing/2014/main" id="{853857D4-A81B-4D74-8DC3-11D552CA711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18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71550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314174" y="2378007"/>
            <a:ext cx="10134599" cy="4863295"/>
            <a:chOff x="5702247" y="2311333"/>
            <a:chExt cx="3878369" cy="4718118"/>
          </a:xfrm>
        </p:grpSpPr>
        <p:sp>
          <p:nvSpPr>
            <p:cNvPr id="76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868407" y="2280001"/>
            <a:ext cx="7646714" cy="473301"/>
            <a:chOff x="1043280" y="2203799"/>
            <a:chExt cx="3807101" cy="473301"/>
          </a:xfrm>
        </p:grpSpPr>
        <p:sp>
          <p:nvSpPr>
            <p:cNvPr id="80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1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2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3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4" name="순서도: 지연 83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5" name="순서도: 지연 84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205154" y="2300311"/>
              <a:ext cx="3482083" cy="261610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7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Reorganization of Data Management Principle, Policy, and Organization </a:t>
              </a:r>
              <a:r>
                <a:rPr kumimoji="1" lang="ko-KR" altLang="en-US" sz="17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</a:t>
              </a:r>
            </a:p>
          </p:txBody>
        </p:sp>
      </p:grpSp>
      <p:sp>
        <p:nvSpPr>
          <p:cNvPr id="87" name="직사각형 86"/>
          <p:cNvSpPr/>
          <p:nvPr/>
        </p:nvSpPr>
        <p:spPr bwMode="gray">
          <a:xfrm flipH="1">
            <a:off x="3673996" y="55971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직사각형 87"/>
          <p:cNvSpPr/>
          <p:nvPr/>
        </p:nvSpPr>
        <p:spPr bwMode="gray">
          <a:xfrm flipH="1">
            <a:off x="3683336" y="6164138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6693621" y="5555577"/>
            <a:ext cx="1216146" cy="534368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</a:t>
            </a:r>
            <a:r>
              <a:rPr lang="ko-KR" altLang="en-US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Distribution</a:t>
            </a:r>
          </a:p>
          <a:p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( Location/</a:t>
            </a:r>
            <a:b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</a:br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Transfer)</a:t>
            </a:r>
            <a:endParaRPr lang="ko-KR" altLang="en-US" sz="10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0" name="직사각형 89"/>
          <p:cNvSpPr/>
          <p:nvPr/>
        </p:nvSpPr>
        <p:spPr bwMode="gray">
          <a:xfrm flipH="1">
            <a:off x="3683947" y="50305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6693621" y="5022995"/>
            <a:ext cx="1074524" cy="536622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Standard Data</a:t>
            </a:r>
          </a:p>
          <a:p>
            <a:pPr algn="ctr">
              <a:lnSpc>
                <a:spcPct val="80000"/>
              </a:lnSpc>
            </a:pPr>
            <a:r>
              <a:rPr lang="en-US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Meta Data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7" name="직사각형 96"/>
          <p:cNvSpPr/>
          <p:nvPr/>
        </p:nvSpPr>
        <p:spPr bwMode="gray">
          <a:xfrm flipH="1">
            <a:off x="3672647" y="4464066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839767" y="3811052"/>
            <a:ext cx="4712780" cy="368645"/>
          </a:xfrm>
          <a:prstGeom prst="triangle">
            <a:avLst>
              <a:gd name="adj" fmla="val 50919"/>
            </a:avLst>
          </a:prstGeom>
          <a:solidFill>
            <a:srgbClr val="083982"/>
          </a:solidFill>
        </p:spPr>
        <p:txBody>
          <a:bodyPr wrap="square" lIns="0" tIns="0" rIns="0" bIns="54000" rtlCol="0" anchor="ctr" anchorCtr="0">
            <a:noAutofit/>
          </a:bodyPr>
          <a:lstStyle/>
          <a:p>
            <a:pPr algn="ctr" defTabSz="91423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4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FFFF00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 Management Principle</a:t>
            </a:r>
            <a:endParaRPr kumimoji="1" lang="ko-KR" altLang="en-US" sz="1400" b="1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rgbClr val="FFFF00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2" name="직사각형 101"/>
          <p:cNvSpPr/>
          <p:nvPr/>
        </p:nvSpPr>
        <p:spPr>
          <a:xfrm>
            <a:off x="3574646" y="6864730"/>
            <a:ext cx="3670703" cy="26726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noFill/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spc="-10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 Management Technology Infrastructure</a:t>
            </a:r>
            <a:endParaRPr lang="ko-KR" altLang="en-US" sz="1400" b="1" spc="-10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3" name="직사각형 102"/>
          <p:cNvSpPr/>
          <p:nvPr/>
        </p:nvSpPr>
        <p:spPr>
          <a:xfrm>
            <a:off x="3551943" y="4187929"/>
            <a:ext cx="3494672" cy="7149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solidFill>
              <a:schemeClr val="bg1">
                <a:lumMod val="6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07" name="꺾인 연결선 106"/>
          <p:cNvCxnSpPr>
            <a:stCxn id="111" idx="3"/>
            <a:endCxn id="115" idx="2"/>
          </p:cNvCxnSpPr>
          <p:nvPr/>
        </p:nvCxnSpPr>
        <p:spPr>
          <a:xfrm flipV="1">
            <a:off x="2709003" y="4069660"/>
            <a:ext cx="1313372" cy="576043"/>
          </a:xfrm>
          <a:prstGeom prst="bentConnector3">
            <a:avLst>
              <a:gd name="adj1" fmla="val 35343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꺾인 연결선 107"/>
          <p:cNvCxnSpPr>
            <a:cxnSpLocks/>
            <a:stCxn id="102" idx="3"/>
            <a:endCxn id="125" idx="2"/>
          </p:cNvCxnSpPr>
          <p:nvPr/>
        </p:nvCxnSpPr>
        <p:spPr>
          <a:xfrm flipV="1">
            <a:off x="7245349" y="6865636"/>
            <a:ext cx="1845197" cy="132729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455947" y="4372903"/>
            <a:ext cx="2228523" cy="57824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0" name="이등변 삼각형 109"/>
          <p:cNvSpPr>
            <a:spLocks noChangeArrowheads="1"/>
          </p:cNvSpPr>
          <p:nvPr/>
        </p:nvSpPr>
        <p:spPr bwMode="auto">
          <a:xfrm rot="5400000">
            <a:off x="564812" y="4499642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631567" y="4414870"/>
            <a:ext cx="20774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Goal, scope, and guideline for data management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489822" y="513139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en-US" altLang="ko-KR" spc="-15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  <a:endParaRPr lang="ko-KR" altLang="en-US" spc="-15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3" name="이등변 삼각형 112"/>
          <p:cNvSpPr>
            <a:spLocks noChangeArrowheads="1"/>
          </p:cNvSpPr>
          <p:nvPr/>
        </p:nvSpPr>
        <p:spPr bwMode="auto">
          <a:xfrm rot="5400000">
            <a:off x="574152" y="527341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40907" y="5075076"/>
            <a:ext cx="20774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en-US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Role and responsibilities of an organization to operate data management system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4022375" y="4020226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4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489822" y="584067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en-US" altLang="ko-KR" spc="-15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  <a:endParaRPr lang="ko-KR" altLang="en-US" spc="-15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7" name="이등변 삼각형 116"/>
          <p:cNvSpPr>
            <a:spLocks noChangeArrowheads="1"/>
          </p:cNvSpPr>
          <p:nvPr/>
        </p:nvSpPr>
        <p:spPr bwMode="auto">
          <a:xfrm rot="5400000">
            <a:off x="574152" y="598269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0907" y="5784356"/>
            <a:ext cx="20774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en-US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Standard, guideline, access control, and security for data management and control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8016866" y="4417647"/>
            <a:ext cx="2147359" cy="668176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0" name="이등변 삼각형 119"/>
          <p:cNvSpPr>
            <a:spLocks noChangeArrowheads="1"/>
          </p:cNvSpPr>
          <p:nvPr/>
        </p:nvSpPr>
        <p:spPr bwMode="auto">
          <a:xfrm rot="5400000">
            <a:off x="8101196" y="452360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103403" y="4395799"/>
            <a:ext cx="2244382" cy="6843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en-US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Management indicator and data quality management indicator for data management policy execution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8016866" y="5221706"/>
            <a:ext cx="2147359" cy="468573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3" name="이등변 삼각형 122"/>
          <p:cNvSpPr>
            <a:spLocks noChangeArrowheads="1"/>
          </p:cNvSpPr>
          <p:nvPr/>
        </p:nvSpPr>
        <p:spPr bwMode="auto">
          <a:xfrm rot="5400000">
            <a:off x="8101196" y="533953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167951" y="5211138"/>
            <a:ext cx="2077436" cy="536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en-US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Process for data management policy execution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8016866" y="6009398"/>
            <a:ext cx="2147359" cy="856238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6" name="이등변 삼각형 125"/>
          <p:cNvSpPr>
            <a:spLocks noChangeArrowheads="1"/>
          </p:cNvSpPr>
          <p:nvPr/>
        </p:nvSpPr>
        <p:spPr bwMode="auto">
          <a:xfrm rot="5400000">
            <a:off x="8101196" y="612412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167951" y="6020552"/>
            <a:ext cx="2077436" cy="8320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en-US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Technology infrastructure such as software and hardware that support the operation of data management system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87F1281A-62F4-41E8-9789-0499D11E46D4}"/>
              </a:ext>
            </a:extLst>
          </p:cNvPr>
          <p:cNvGrpSpPr/>
          <p:nvPr/>
        </p:nvGrpSpPr>
        <p:grpSpPr>
          <a:xfrm>
            <a:off x="2718343" y="4156113"/>
            <a:ext cx="3964717" cy="2667285"/>
            <a:chOff x="2776401" y="3778749"/>
            <a:chExt cx="3964717" cy="2667285"/>
          </a:xfrm>
        </p:grpSpPr>
        <p:grpSp>
          <p:nvGrpSpPr>
            <p:cNvPr id="129" name="그룹 128"/>
            <p:cNvGrpSpPr/>
            <p:nvPr/>
          </p:nvGrpSpPr>
          <p:grpSpPr>
            <a:xfrm>
              <a:off x="3842189" y="3778749"/>
              <a:ext cx="615553" cy="2659469"/>
              <a:chOff x="3075992" y="2398592"/>
              <a:chExt cx="627765" cy="3195632"/>
            </a:xfrm>
          </p:grpSpPr>
          <p:sp>
            <p:nvSpPr>
              <p:cNvPr id="144" name="직사각형 143"/>
              <p:cNvSpPr/>
              <p:nvPr/>
            </p:nvSpPr>
            <p:spPr>
              <a:xfrm>
                <a:off x="3103610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3075992" y="2398592"/>
                <a:ext cx="627765" cy="2695663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en-US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Data Management Organization &amp; Role</a:t>
                </a:r>
              </a:p>
            </p:txBody>
          </p:sp>
        </p:grpSp>
        <p:grpSp>
          <p:nvGrpSpPr>
            <p:cNvPr id="130" name="그룹 129"/>
            <p:cNvGrpSpPr/>
            <p:nvPr/>
          </p:nvGrpSpPr>
          <p:grpSpPr>
            <a:xfrm>
              <a:off x="4599364" y="3857228"/>
              <a:ext cx="615553" cy="2580992"/>
              <a:chOff x="3924377" y="2492889"/>
              <a:chExt cx="627763" cy="3101335"/>
            </a:xfrm>
          </p:grpSpPr>
          <p:sp>
            <p:nvSpPr>
              <p:cNvPr id="142" name="직사각형 141"/>
              <p:cNvSpPr/>
              <p:nvPr/>
            </p:nvSpPr>
            <p:spPr>
              <a:xfrm>
                <a:off x="3956199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3924377" y="2555354"/>
                <a:ext cx="627763" cy="2344327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en-US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Data Management Policy</a:t>
                </a:r>
                <a:endParaRPr lang="ko-KR" altLang="en-US" sz="1400" b="1" spc="-10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5397178" y="3870334"/>
              <a:ext cx="566446" cy="2567600"/>
              <a:chOff x="4814233" y="2508638"/>
              <a:chExt cx="577684" cy="3085244"/>
            </a:xfrm>
          </p:grpSpPr>
          <p:sp>
            <p:nvSpPr>
              <p:cNvPr id="140" name="직사각형 139"/>
              <p:cNvSpPr/>
              <p:nvPr/>
            </p:nvSpPr>
            <p:spPr>
              <a:xfrm>
                <a:off x="4814233" y="2508638"/>
                <a:ext cx="577684" cy="3085244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4894542" y="2632918"/>
                <a:ext cx="408048" cy="2688176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en-US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Data Management Process</a:t>
                </a:r>
              </a:p>
            </p:txBody>
          </p:sp>
        </p:grpSp>
        <p:grpSp>
          <p:nvGrpSpPr>
            <p:cNvPr id="132" name="그룹 131"/>
            <p:cNvGrpSpPr/>
            <p:nvPr/>
          </p:nvGrpSpPr>
          <p:grpSpPr>
            <a:xfrm>
              <a:off x="6174672" y="3870333"/>
              <a:ext cx="566446" cy="2575701"/>
              <a:chOff x="5635728" y="2508638"/>
              <a:chExt cx="577684" cy="3094979"/>
            </a:xfrm>
          </p:grpSpPr>
          <p:sp>
            <p:nvSpPr>
              <p:cNvPr id="138" name="직사각형 137"/>
              <p:cNvSpPr/>
              <p:nvPr/>
            </p:nvSpPr>
            <p:spPr>
              <a:xfrm>
                <a:off x="5635728" y="2508638"/>
                <a:ext cx="577684" cy="3094979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5712517" y="2603362"/>
                <a:ext cx="408048" cy="2836492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en-US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Data  Management Indicator</a:t>
                </a:r>
              </a:p>
            </p:txBody>
          </p:sp>
        </p:grpSp>
        <p:sp>
          <p:nvSpPr>
            <p:cNvPr id="133" name="타원 132"/>
            <p:cNvSpPr/>
            <p:nvPr/>
          </p:nvSpPr>
          <p:spPr>
            <a:xfrm>
              <a:off x="4787751" y="5774568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5659665" y="6310964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5" name="타원 134"/>
            <p:cNvSpPr/>
            <p:nvPr/>
          </p:nvSpPr>
          <p:spPr>
            <a:xfrm>
              <a:off x="6390003" y="3913465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6" name="타원 135"/>
            <p:cNvSpPr/>
            <p:nvPr/>
          </p:nvSpPr>
          <p:spPr>
            <a:xfrm>
              <a:off x="4109487" y="3909341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137" name="꺾인 연결선 136"/>
            <p:cNvCxnSpPr>
              <a:stCxn id="114" idx="3"/>
              <a:endCxn id="136" idx="2"/>
            </p:cNvCxnSpPr>
            <p:nvPr/>
          </p:nvCxnSpPr>
          <p:spPr>
            <a:xfrm flipV="1">
              <a:off x="2776401" y="3958775"/>
              <a:ext cx="1333086" cy="1047589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>
            <a:off x="6683061" y="4466848"/>
            <a:ext cx="10722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 Quality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6683060" y="6165153"/>
            <a:ext cx="10722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 Model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69375" y="2832298"/>
            <a:ext cx="9494850" cy="9335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fontAlgn="base" latinLnBrk="0">
              <a:spcBef>
                <a:spcPts val="800"/>
              </a:spcBef>
              <a:buClr>
                <a:srgbClr val="4D4D4D"/>
              </a:buClr>
              <a:defRPr spc="-80">
                <a:ln>
                  <a:solidFill>
                    <a:srgbClr val="BFBFBF">
                      <a:alpha val="0"/>
                    </a:srgbClr>
                  </a:solidFill>
                </a:ln>
                <a:latin typeface="KoPub돋움체 Bold" panose="00000800000000000000" pitchFamily="2" charset="-127"/>
                <a:ea typeface="KoPub돋움체 Bold" panose="00000800000000000000" pitchFamily="2" charset="-127"/>
              </a:defRPr>
            </a:lvl1pPr>
          </a:lstStyle>
          <a:p>
            <a:r>
              <a:rPr lang="en-US" altLang="ko-KR" sz="1600" b="1" spc="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Indicators, process, organization, etc. for data management of FMIS</a:t>
            </a:r>
          </a:p>
          <a:p>
            <a:r>
              <a:rPr lang="en-US" altLang="ko-KR" sz="1600" b="1" spc="0" dirty="0">
                <a:solidFill>
                  <a:srgbClr val="083982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- </a:t>
            </a:r>
            <a:r>
              <a:rPr lang="en-US" altLang="ko-KR" sz="1600" b="1" spc="0" dirty="0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Establishment of common standard and manual to manage data of central, local, and </a:t>
            </a:r>
            <a:br>
              <a:rPr lang="en-US" altLang="ko-KR" sz="1600" b="1" spc="0" dirty="0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</a:br>
            <a:r>
              <a:rPr lang="en-US" altLang="ko-KR" sz="1600" b="1" spc="0" dirty="0">
                <a:solidFill>
                  <a:schemeClr val="accent5">
                    <a:lumMod val="7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 educational finance and organizing and operating Task Force Team</a:t>
            </a:r>
            <a:endParaRPr lang="ko-KR" altLang="en-US" sz="1600" b="1" spc="0" dirty="0">
              <a:solidFill>
                <a:schemeClr val="accent5">
                  <a:lumMod val="7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50" name="꺾인 연결선 149"/>
          <p:cNvCxnSpPr/>
          <p:nvPr/>
        </p:nvCxnSpPr>
        <p:spPr>
          <a:xfrm flipV="1">
            <a:off x="5817997" y="5455993"/>
            <a:ext cx="2198869" cy="1281771"/>
          </a:xfrm>
          <a:prstGeom prst="bentConnector3">
            <a:avLst>
              <a:gd name="adj1" fmla="val 93205"/>
            </a:avLst>
          </a:prstGeom>
          <a:solidFill>
            <a:schemeClr val="accent3">
              <a:lumMod val="60000"/>
              <a:lumOff val="40000"/>
            </a:schemeClr>
          </a:solidFill>
          <a:ln w="127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꺾인 연결선 150"/>
          <p:cNvCxnSpPr>
            <a:stCxn id="135" idx="6"/>
            <a:endCxn id="121" idx="0"/>
          </p:cNvCxnSpPr>
          <p:nvPr/>
        </p:nvCxnSpPr>
        <p:spPr>
          <a:xfrm>
            <a:off x="6446733" y="4340263"/>
            <a:ext cx="2778861" cy="55536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꺾인 연결선 151"/>
          <p:cNvCxnSpPr>
            <a:stCxn id="118" idx="3"/>
          </p:cNvCxnSpPr>
          <p:nvPr/>
        </p:nvCxnSpPr>
        <p:spPr>
          <a:xfrm>
            <a:off x="2718343" y="6107522"/>
            <a:ext cx="2112950" cy="93846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824078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Systematic and efficient utilization of big data of various areas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F7916B5-7F72-4FE7-83F3-03BCFA3B9062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Data Governance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94" name="슬라이드 번호 개체 틀 2">
            <a:extLst>
              <a:ext uri="{FF2B5EF4-FFF2-40B4-BE49-F238E27FC236}">
                <a16:creationId xmlns:a16="http://schemas.microsoft.com/office/drawing/2014/main" id="{B16B686E-E7A9-43DD-A093-230C0088D51E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19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192305" y="6964240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4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780705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E14E01-B6F6-4D83-8F6C-FFD264960E0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303" t="1" r="8795" b="1"/>
          <a:stretch/>
        </p:blipFill>
        <p:spPr>
          <a:xfrm>
            <a:off x="5345906" y="-1"/>
            <a:ext cx="5345906" cy="7578725"/>
          </a:xfrm>
          <a:prstGeom prst="rect">
            <a:avLst/>
          </a:prstGeom>
          <a:effectLst/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D5112846-15E0-4F58-AFBC-4508067CE482}"/>
              </a:ext>
            </a:extLst>
          </p:cNvPr>
          <p:cNvSpPr/>
          <p:nvPr/>
        </p:nvSpPr>
        <p:spPr>
          <a:xfrm>
            <a:off x="5346700" y="1"/>
            <a:ext cx="5345906" cy="7578724"/>
          </a:xfrm>
          <a:prstGeom prst="rect">
            <a:avLst/>
          </a:prstGeom>
          <a:solidFill>
            <a:schemeClr val="bg1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479F7FD6-536D-4C17-99FF-92153F900B9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1" t="1" r="43577" b="1"/>
          <a:stretch/>
        </p:blipFill>
        <p:spPr>
          <a:xfrm>
            <a:off x="0" y="0"/>
            <a:ext cx="5345906" cy="7578725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D90DBEC3-FFC5-45A0-97DD-51E5F83D1FD2}"/>
              </a:ext>
            </a:extLst>
          </p:cNvPr>
          <p:cNvSpPr/>
          <p:nvPr/>
        </p:nvSpPr>
        <p:spPr>
          <a:xfrm>
            <a:off x="0" y="-2"/>
            <a:ext cx="5345906" cy="757872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3DF5D72-E5EF-427A-914E-F4B4C8BFD37B}"/>
              </a:ext>
            </a:extLst>
          </p:cNvPr>
          <p:cNvSpPr txBox="1"/>
          <p:nvPr/>
        </p:nvSpPr>
        <p:spPr>
          <a:xfrm>
            <a:off x="362544" y="4119334"/>
            <a:ext cx="2146421" cy="82740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8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CONTENTS</a:t>
            </a:r>
            <a:endParaRPr lang="ko-KR" altLang="en-US" sz="2800" spc="-8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7" name="Rectangle 35">
            <a:extLst>
              <a:ext uri="{FF2B5EF4-FFF2-40B4-BE49-F238E27FC236}">
                <a16:creationId xmlns:a16="http://schemas.microsoft.com/office/drawing/2014/main" id="{D58A5497-24C0-4975-9AD4-9B0ED3FA7EC1}"/>
              </a:ext>
            </a:extLst>
          </p:cNvPr>
          <p:cNvSpPr/>
          <p:nvPr/>
        </p:nvSpPr>
        <p:spPr>
          <a:xfrm>
            <a:off x="6157258" y="2641481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</a:t>
            </a:r>
            <a:r>
              <a:rPr lang="ko-KR" altLang="en-US" sz="24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KoPub돋움체 Bold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Korean </a:t>
            </a:r>
            <a:r>
              <a:rPr lang="en-US" altLang="ko-KR" sz="24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FMIS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DE33D9-CCA3-43B2-89B7-C5D0A4C91315}"/>
              </a:ext>
            </a:extLst>
          </p:cNvPr>
          <p:cNvSpPr txBox="1"/>
          <p:nvPr/>
        </p:nvSpPr>
        <p:spPr>
          <a:xfrm>
            <a:off x="5530946" y="2227634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Rectangle 38">
            <a:extLst>
              <a:ext uri="{FF2B5EF4-FFF2-40B4-BE49-F238E27FC236}">
                <a16:creationId xmlns:a16="http://schemas.microsoft.com/office/drawing/2014/main" id="{2827E3B5-5E52-42C9-9190-1FD20C10327E}"/>
              </a:ext>
            </a:extLst>
          </p:cNvPr>
          <p:cNvSpPr/>
          <p:nvPr/>
        </p:nvSpPr>
        <p:spPr>
          <a:xfrm>
            <a:off x="6194910" y="3709045"/>
            <a:ext cx="5278101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9A9778-3134-46A3-91D8-A873FD7E4D57}"/>
              </a:ext>
            </a:extLst>
          </p:cNvPr>
          <p:cNvSpPr txBox="1"/>
          <p:nvPr/>
        </p:nvSpPr>
        <p:spPr>
          <a:xfrm>
            <a:off x="5530946" y="3244945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Ⅱ.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9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94910" y="3662926"/>
            <a:ext cx="5010872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Future</a:t>
            </a:r>
            <a:r>
              <a:rPr lang="ko-KR" altLang="en-US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KoPub돋움체 Bold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Korean FMIS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E3317AB-260A-4754-A042-F0145CB468AB}"/>
              </a:ext>
            </a:extLst>
          </p:cNvPr>
          <p:cNvSpPr txBox="1"/>
          <p:nvPr/>
        </p:nvSpPr>
        <p:spPr>
          <a:xfrm>
            <a:off x="5530946" y="4262256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BB45700A-15F1-45DF-AD61-64A4FD90010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544" y="6822281"/>
            <a:ext cx="1237656" cy="473222"/>
          </a:xfrm>
          <a:prstGeom prst="rect">
            <a:avLst/>
          </a:prstGeom>
        </p:spPr>
      </p:pic>
      <p:sp>
        <p:nvSpPr>
          <p:cNvPr id="31" name="슬라이드 번호 개체 틀 2">
            <a:extLst>
              <a:ext uri="{FF2B5EF4-FFF2-40B4-BE49-F238E27FC236}">
                <a16:creationId xmlns:a16="http://schemas.microsoft.com/office/drawing/2014/main" id="{AB3F82A3-5B93-4604-A50A-F0628F5B622C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bg1"/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bg1"/>
                </a:solidFill>
                <a:latin typeface="+mn-ea"/>
              </a:rPr>
              <a:pPr algn="ctr"/>
              <a:t>2</a:t>
            </a:fld>
            <a:r>
              <a:rPr lang="ko-KR" altLang="en-US" sz="11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bg1"/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94910" y="4660761"/>
            <a:ext cx="5010872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D.N.A(Data, Networking, AI)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558427" y="3752987"/>
            <a:ext cx="6887023" cy="52322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altLang="ko-KR" sz="1400" spc="-15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</a:t>
            </a:r>
            <a:r>
              <a:rPr lang="en-US" altLang="ko-KR" sz="14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.(Data, networking, AI) of the </a:t>
            </a:r>
            <a:r>
              <a:rPr lang="en-US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Next </a:t>
            </a:r>
            <a:r>
              <a:rPr lang="en-US" altLang="ko-KR" sz="14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Generation </a:t>
            </a:r>
            <a:r>
              <a:rPr lang="en-US" altLang="ko-KR" sz="1400" spc="-150" dirty="0" err="1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endParaRPr lang="en-US" altLang="ko-KR" sz="14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  <a:p>
            <a:r>
              <a:rPr lang="en-US" altLang="ko-KR" sz="14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  <a:endParaRPr lang="ko-KR" altLang="en-US" sz="14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라운드 Regular" panose="020B0600000101010101" pitchFamily="50" charset="-127"/>
            </a:endParaRP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C916E324-EA7A-434F-B160-D6A7AB7D887E}"/>
              </a:ext>
            </a:extLst>
          </p:cNvPr>
          <p:cNvCxnSpPr/>
          <p:nvPr/>
        </p:nvCxnSpPr>
        <p:spPr>
          <a:xfrm flipV="1">
            <a:off x="366247" y="3524261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177289" y="2200061"/>
            <a:ext cx="4995278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KPFIS-PEMPAL Treasury COP Videoconference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on the Next Generation </a:t>
            </a:r>
            <a:r>
              <a:rPr lang="en-US" altLang="ko-KR" spc="-150" dirty="0" err="1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system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of the Republic of Korea</a:t>
            </a:r>
          </a:p>
        </p:txBody>
      </p:sp>
    </p:spTree>
    <p:extLst>
      <p:ext uri="{BB962C8B-B14F-4D97-AF65-F5344CB8AC3E}">
        <p14:creationId xmlns:p14="http://schemas.microsoft.com/office/powerpoint/2010/main" val="795750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9DDD3EF7-7AE3-40D3-8EE9-09D4C5998869}"/>
              </a:ext>
            </a:extLst>
          </p:cNvPr>
          <p:cNvSpPr txBox="1"/>
          <p:nvPr/>
        </p:nvSpPr>
        <p:spPr>
          <a:xfrm>
            <a:off x="1338356" y="1147250"/>
            <a:ext cx="876981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Interconnection of Finance &amp; Macro Administrative Indicators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2363493"/>
            <a:ext cx="4954507" cy="2306469"/>
            <a:chOff x="5702247" y="2311333"/>
            <a:chExt cx="3878369" cy="4718118"/>
          </a:xfrm>
        </p:grpSpPr>
        <p:sp>
          <p:nvSpPr>
            <p:cNvPr id="368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69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70" name="그룹 369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422628" y="2257050"/>
            <a:ext cx="4647702" cy="473301"/>
            <a:chOff x="1043280" y="2203799"/>
            <a:chExt cx="3807101" cy="473301"/>
          </a:xfrm>
        </p:grpSpPr>
        <p:sp>
          <p:nvSpPr>
            <p:cNvPr id="371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2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3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4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5" name="순서도: 지연 374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6" name="순서도: 지연 375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7" name="직사각형 376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72216" y="2308005"/>
              <a:ext cx="3547936" cy="246221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600" b="1" spc="-15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Various Analysis using Interconnected  Information </a:t>
              </a:r>
              <a:endParaRPr kumimoji="1" lang="ko-KR" altLang="en-US" sz="1600" b="1" spc="-1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378" name="직사각형 377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3" y="2960235"/>
            <a:ext cx="4789071" cy="140859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Meaningful utilization of fiscal information analysis using 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interconnected financial, macroeconomic, administrative and social indicators</a:t>
            </a: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14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Realization of data-based fiscal management and policy status management functions through integrated analysis connected with major indicators</a:t>
            </a:r>
            <a:endParaRPr kumimoji="1" lang="en-US" altLang="ko-KR" sz="14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grpSp>
        <p:nvGrpSpPr>
          <p:cNvPr id="379" name="그룹 378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450726" y="2361278"/>
            <a:ext cx="4954507" cy="4865510"/>
            <a:chOff x="5702247" y="2311333"/>
            <a:chExt cx="3878369" cy="4718118"/>
          </a:xfrm>
        </p:grpSpPr>
        <p:sp>
          <p:nvSpPr>
            <p:cNvPr id="380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1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82" name="그룹 38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547285" y="2258882"/>
            <a:ext cx="4783139" cy="492443"/>
            <a:chOff x="1043280" y="2199409"/>
            <a:chExt cx="3807101" cy="492443"/>
          </a:xfrm>
        </p:grpSpPr>
        <p:sp>
          <p:nvSpPr>
            <p:cNvPr id="38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7" name="순서도: 지연 38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8" name="순서도: 지연 38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9" name="직사각형 38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22455" y="2199409"/>
              <a:ext cx="2647487" cy="492443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6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Establishment of Integrated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6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Fiscal Information</a:t>
              </a:r>
              <a:r>
                <a:rPr kumimoji="1" lang="ko-KR" altLang="en-US" sz="16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</a:t>
              </a:r>
              <a:r>
                <a:rPr kumimoji="1" lang="en-US" altLang="ko-KR" sz="16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Data Warehouse</a:t>
              </a:r>
              <a:endParaRPr kumimoji="1" lang="ko-KR" altLang="en-US" sz="16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390" name="그룹 38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4920319"/>
            <a:ext cx="4954507" cy="2306469"/>
            <a:chOff x="5702247" y="2311333"/>
            <a:chExt cx="3878369" cy="4718118"/>
          </a:xfrm>
        </p:grpSpPr>
        <p:sp>
          <p:nvSpPr>
            <p:cNvPr id="39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93" name="그룹 39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27080" y="4795714"/>
            <a:ext cx="4366273" cy="507831"/>
            <a:chOff x="1043280" y="2177202"/>
            <a:chExt cx="3807101" cy="507831"/>
          </a:xfrm>
        </p:grpSpPr>
        <p:sp>
          <p:nvSpPr>
            <p:cNvPr id="39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8" name="순서도: 지연 39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9" name="순서도: 지연 39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400" name="직사각형 39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350711" y="2177202"/>
              <a:ext cx="3190978" cy="507831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65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Enhancing Structured</a:t>
              </a:r>
              <a:r>
                <a:rPr kumimoji="1" lang="ko-KR" altLang="en-US" sz="165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</a:t>
              </a:r>
              <a:r>
                <a:rPr kumimoji="1" lang="en-US" altLang="ko-KR" sz="165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&amp; Unstructured</a:t>
              </a:r>
              <a:r>
                <a:rPr kumimoji="1" lang="ko-KR" altLang="en-US" sz="165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</a:t>
              </a:r>
              <a:endParaRPr kumimoji="1" lang="en-US" altLang="ko-KR" sz="165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65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Statistical Report(OLAP</a:t>
              </a:r>
              <a:r>
                <a:rPr kumimoji="1" lang="en-US" altLang="ko-KR" sz="16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) </a:t>
              </a:r>
              <a:endParaRPr kumimoji="1" lang="ko-KR" altLang="en-US" sz="16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401" name="직사각형 400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2" y="5292501"/>
            <a:ext cx="4906401" cy="193899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Expanding scope of analysis through interconnecting with external indicators</a:t>
            </a: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4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Supporting various financial statistical analysis including macroeconomic and administrative indicators and local statistics</a:t>
            </a: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4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Lay the foundation for analysis through interconnection with external variables by region and policy</a:t>
            </a:r>
            <a:endParaRPr kumimoji="1" lang="ko-KR" altLang="en-US" sz="14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  <a:sym typeface="Wingdings" panose="05000000000000000000" pitchFamily="2" charset="2"/>
            </a:endParaRPr>
          </a:p>
        </p:txBody>
      </p:sp>
      <p:grpSp>
        <p:nvGrpSpPr>
          <p:cNvPr id="402" name="그룹 401"/>
          <p:cNvGrpSpPr/>
          <p:nvPr/>
        </p:nvGrpSpPr>
        <p:grpSpPr>
          <a:xfrm>
            <a:off x="5502471" y="2797484"/>
            <a:ext cx="4931712" cy="4198142"/>
            <a:chOff x="4865647" y="1879449"/>
            <a:chExt cx="4931712" cy="4198142"/>
          </a:xfrm>
        </p:grpSpPr>
        <p:sp>
          <p:nvSpPr>
            <p:cNvPr id="403" name="TextBox 402"/>
            <p:cNvSpPr txBox="1"/>
            <p:nvPr/>
          </p:nvSpPr>
          <p:spPr>
            <a:xfrm>
              <a:off x="9213521" y="4242573"/>
              <a:ext cx="58383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National Statistical Office</a:t>
              </a:r>
              <a:endParaRPr lang="ko-KR" altLang="en-US" sz="6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04" name="직선 연결선 403"/>
            <p:cNvCxnSpPr>
              <a:endCxn id="425" idx="3"/>
            </p:cNvCxnSpPr>
            <p:nvPr/>
          </p:nvCxnSpPr>
          <p:spPr>
            <a:xfrm flipV="1">
              <a:off x="7445877" y="5298060"/>
              <a:ext cx="199417" cy="4920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>
              <a:endCxn id="414" idx="7"/>
            </p:cNvCxnSpPr>
            <p:nvPr/>
          </p:nvCxnSpPr>
          <p:spPr>
            <a:xfrm flipH="1">
              <a:off x="8731698" y="5069758"/>
              <a:ext cx="121236" cy="18558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>
              <a:endCxn id="416" idx="7"/>
            </p:cNvCxnSpPr>
            <p:nvPr/>
          </p:nvCxnSpPr>
          <p:spPr bwMode="auto">
            <a:xfrm flipH="1">
              <a:off x="6318818" y="4745331"/>
              <a:ext cx="109602" cy="124081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>
              <a:endCxn id="419" idx="0"/>
            </p:cNvCxnSpPr>
            <p:nvPr/>
          </p:nvCxnSpPr>
          <p:spPr bwMode="auto">
            <a:xfrm>
              <a:off x="7146836" y="4789601"/>
              <a:ext cx="34204" cy="45261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>
              <a:endCxn id="414" idx="0"/>
            </p:cNvCxnSpPr>
            <p:nvPr/>
          </p:nvCxnSpPr>
          <p:spPr bwMode="auto">
            <a:xfrm>
              <a:off x="8379017" y="4771918"/>
              <a:ext cx="128665" cy="39063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 bwMode="auto">
            <a:xfrm>
              <a:off x="9109379" y="4419241"/>
              <a:ext cx="218070" cy="235503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0" name="Oval 59"/>
            <p:cNvSpPr>
              <a:spLocks noChangeArrowheads="1"/>
            </p:cNvSpPr>
            <p:nvPr/>
          </p:nvSpPr>
          <p:spPr bwMode="gray">
            <a:xfrm>
              <a:off x="5705935" y="3971828"/>
              <a:ext cx="3502439" cy="853119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58184" tIns="29092" rIns="58184" bIns="29092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12" dirty="0">
                <a:ln>
                  <a:solidFill>
                    <a:srgbClr val="87D8FD">
                      <a:alpha val="0"/>
                    </a:srgb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7131032" y="4081624"/>
              <a:ext cx="1061393" cy="538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en-US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Total revenue/expenditure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en-US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Tax revenue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en-US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Budget executing performance</a:t>
              </a:r>
            </a:p>
          </p:txBody>
        </p:sp>
        <p:sp>
          <p:nvSpPr>
            <p:cNvPr id="412" name="타원 411"/>
            <p:cNvSpPr/>
            <p:nvPr/>
          </p:nvSpPr>
          <p:spPr>
            <a:xfrm>
              <a:off x="7729061" y="5264857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Public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Institutions</a:t>
              </a:r>
              <a:endParaRPr kumimoji="1" lang="ko-KR" altLang="en-US" sz="7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sp>
          <p:nvSpPr>
            <p:cNvPr id="413" name="타원 412"/>
            <p:cNvSpPr/>
            <p:nvPr/>
          </p:nvSpPr>
          <p:spPr>
            <a:xfrm>
              <a:off x="9140265" y="5358404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Bank of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Korea</a:t>
              </a:r>
              <a:endParaRPr kumimoji="1" lang="ko-KR" altLang="en-US" sz="7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sp>
          <p:nvSpPr>
            <p:cNvPr id="414" name="타원 413"/>
            <p:cNvSpPr/>
            <p:nvPr/>
          </p:nvSpPr>
          <p:spPr>
            <a:xfrm>
              <a:off x="8190875" y="5162555"/>
              <a:ext cx="633614" cy="633614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9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Macro Economic Indicator</a:t>
              </a:r>
              <a:endParaRPr kumimoji="1" lang="ko-KR" altLang="en-US" sz="9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grpSp>
          <p:nvGrpSpPr>
            <p:cNvPr id="415" name="그룹 414"/>
            <p:cNvGrpSpPr/>
            <p:nvPr/>
          </p:nvGrpSpPr>
          <p:grpSpPr>
            <a:xfrm>
              <a:off x="9150568" y="4639111"/>
              <a:ext cx="522328" cy="487100"/>
              <a:chOff x="8967957" y="5280372"/>
              <a:chExt cx="616960" cy="575350"/>
            </a:xfrm>
            <a:solidFill>
              <a:srgbClr val="DCE4F8"/>
            </a:solidFill>
          </p:grpSpPr>
          <p:sp>
            <p:nvSpPr>
              <p:cNvPr id="472" name="타원 471"/>
              <p:cNvSpPr/>
              <p:nvPr/>
            </p:nvSpPr>
            <p:spPr>
              <a:xfrm>
                <a:off x="8988762" y="5280372"/>
                <a:ext cx="575350" cy="5753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0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endParaRPr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8967957" y="5486252"/>
                <a:ext cx="616960" cy="163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en-US" altLang="ko-KR" b="1" dirty="0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Society</a:t>
                </a:r>
                <a:endParaRPr kumimoji="1" lang="ko-KR" altLang="en-US" b="1" dirty="0">
                  <a:solidFill>
                    <a:prstClr val="black"/>
                  </a:solidFill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16" name="타원 415"/>
            <p:cNvSpPr/>
            <p:nvPr/>
          </p:nvSpPr>
          <p:spPr>
            <a:xfrm>
              <a:off x="5680012" y="4759810"/>
              <a:ext cx="748408" cy="748408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Local Finance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8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Local government</a:t>
              </a:r>
              <a:endParaRPr kumimoji="1" lang="ko-KR" altLang="en-US" sz="8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grpSp>
          <p:nvGrpSpPr>
            <p:cNvPr id="417" name="그룹 416"/>
            <p:cNvGrpSpPr/>
            <p:nvPr/>
          </p:nvGrpSpPr>
          <p:grpSpPr>
            <a:xfrm>
              <a:off x="6490927" y="4919872"/>
              <a:ext cx="411410" cy="411410"/>
              <a:chOff x="6173083" y="6032414"/>
              <a:chExt cx="411410" cy="411410"/>
            </a:xfrm>
            <a:solidFill>
              <a:srgbClr val="D9D9D9"/>
            </a:solidFill>
          </p:grpSpPr>
          <p:sp>
            <p:nvSpPr>
              <p:cNvPr id="470" name="타원 469"/>
              <p:cNvSpPr/>
              <p:nvPr/>
            </p:nvSpPr>
            <p:spPr>
              <a:xfrm>
                <a:off x="6173083" y="6032414"/>
                <a:ext cx="411410" cy="411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71" name="TextBox 470"/>
              <p:cNvSpPr txBox="1"/>
              <p:nvPr/>
            </p:nvSpPr>
            <p:spPr>
              <a:xfrm>
                <a:off x="6198788" y="6168870"/>
                <a:ext cx="360000" cy="138499"/>
              </a:xfrm>
              <a:prstGeom prst="rect">
                <a:avLst/>
              </a:prstGeom>
              <a:grp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en-US" altLang="ko-KR" dirty="0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Seoul</a:t>
                </a:r>
                <a:endParaRPr kumimoji="1" lang="ko-KR" altLang="en-US" dirty="0">
                  <a:solidFill>
                    <a:prstClr val="black"/>
                  </a:solidFill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8" name="그룹 417"/>
            <p:cNvGrpSpPr/>
            <p:nvPr/>
          </p:nvGrpSpPr>
          <p:grpSpPr>
            <a:xfrm>
              <a:off x="5298738" y="5412018"/>
              <a:ext cx="648657" cy="411410"/>
              <a:chOff x="5143456" y="6197038"/>
              <a:chExt cx="648657" cy="411410"/>
            </a:xfrm>
          </p:grpSpPr>
          <p:sp>
            <p:nvSpPr>
              <p:cNvPr id="468" name="타원 467"/>
              <p:cNvSpPr/>
              <p:nvPr/>
            </p:nvSpPr>
            <p:spPr>
              <a:xfrm>
                <a:off x="5215344" y="6197038"/>
                <a:ext cx="411410" cy="4114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69" name="TextBox 468"/>
              <p:cNvSpPr txBox="1"/>
              <p:nvPr/>
            </p:nvSpPr>
            <p:spPr>
              <a:xfrm>
                <a:off x="5143456" y="6264243"/>
                <a:ext cx="648657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ko-KR" sz="900" dirty="0">
                    <a:latin typeface="Montserrat" panose="00000500000000000000" pitchFamily="2" charset="0"/>
                    <a:ea typeface="KoPub돋움체 Medium" panose="00000600000000000000" pitchFamily="2" charset="-127"/>
                  </a:rPr>
                  <a:t>Gyeonggi Province</a:t>
                </a:r>
                <a:endParaRPr kumimoji="1" lang="ko-KR" altLang="en-US" sz="9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19" name="타원 418"/>
            <p:cNvSpPr/>
            <p:nvPr/>
          </p:nvSpPr>
          <p:spPr>
            <a:xfrm>
              <a:off x="6839290" y="5242218"/>
              <a:ext cx="683500" cy="683500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Educational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Finance</a:t>
              </a:r>
            </a:p>
          </p:txBody>
        </p:sp>
        <p:cxnSp>
          <p:nvCxnSpPr>
            <p:cNvPr id="420" name="직선 연결선 419"/>
            <p:cNvCxnSpPr>
              <a:stCxn id="416" idx="3"/>
            </p:cNvCxnSpPr>
            <p:nvPr/>
          </p:nvCxnSpPr>
          <p:spPr bwMode="auto">
            <a:xfrm flipH="1">
              <a:off x="5721787" y="5398616"/>
              <a:ext cx="67827" cy="73652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직선 연결선 420"/>
            <p:cNvCxnSpPr>
              <a:stCxn id="416" idx="6"/>
              <a:endCxn id="470" idx="2"/>
            </p:cNvCxnSpPr>
            <p:nvPr/>
          </p:nvCxnSpPr>
          <p:spPr>
            <a:xfrm flipV="1">
              <a:off x="6428420" y="5125577"/>
              <a:ext cx="62507" cy="843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직선 연결선 421"/>
            <p:cNvCxnSpPr>
              <a:stCxn id="419" idx="6"/>
              <a:endCxn id="412" idx="2"/>
            </p:cNvCxnSpPr>
            <p:nvPr/>
          </p:nvCxnSpPr>
          <p:spPr>
            <a:xfrm flipV="1">
              <a:off x="7522790" y="5470562"/>
              <a:ext cx="206271" cy="113406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>
              <a:stCxn id="414" idx="6"/>
              <a:endCxn id="413" idx="2"/>
            </p:cNvCxnSpPr>
            <p:nvPr/>
          </p:nvCxnSpPr>
          <p:spPr>
            <a:xfrm>
              <a:off x="8824489" y="5479362"/>
              <a:ext cx="315776" cy="8474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타원 423"/>
            <p:cNvSpPr/>
            <p:nvPr/>
          </p:nvSpPr>
          <p:spPr>
            <a:xfrm>
              <a:off x="6079293" y="559749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5" name="타원 424"/>
            <p:cNvSpPr/>
            <p:nvPr/>
          </p:nvSpPr>
          <p:spPr>
            <a:xfrm>
              <a:off x="7615169" y="5122480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6" name="타원 425"/>
            <p:cNvSpPr/>
            <p:nvPr/>
          </p:nvSpPr>
          <p:spPr>
            <a:xfrm>
              <a:off x="8806346" y="4894995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7" name="타원 426"/>
            <p:cNvSpPr/>
            <p:nvPr/>
          </p:nvSpPr>
          <p:spPr>
            <a:xfrm>
              <a:off x="8881870" y="5656871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600" b="1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8" name="타원 427"/>
            <p:cNvSpPr/>
            <p:nvPr/>
          </p:nvSpPr>
          <p:spPr>
            <a:xfrm>
              <a:off x="6407759" y="5444074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9" name="타원 428"/>
            <p:cNvSpPr/>
            <p:nvPr/>
          </p:nvSpPr>
          <p:spPr>
            <a:xfrm>
              <a:off x="6676933" y="5709290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0" name="타원 429"/>
            <p:cNvSpPr/>
            <p:nvPr/>
          </p:nvSpPr>
          <p:spPr>
            <a:xfrm>
              <a:off x="7587375" y="5752833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1" name="타원 430"/>
            <p:cNvSpPr/>
            <p:nvPr/>
          </p:nvSpPr>
          <p:spPr>
            <a:xfrm>
              <a:off x="8208850" y="4961145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2" name="타원 431"/>
            <p:cNvSpPr/>
            <p:nvPr/>
          </p:nvSpPr>
          <p:spPr>
            <a:xfrm>
              <a:off x="9282955" y="4134237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33" name="직선 연결선 432"/>
            <p:cNvCxnSpPr>
              <a:stCxn id="416" idx="5"/>
              <a:endCxn id="428" idx="1"/>
            </p:cNvCxnSpPr>
            <p:nvPr/>
          </p:nvCxnSpPr>
          <p:spPr>
            <a:xfrm>
              <a:off x="6318818" y="5398616"/>
              <a:ext cx="104885" cy="61402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TextBox 433"/>
            <p:cNvSpPr txBox="1"/>
            <p:nvPr/>
          </p:nvSpPr>
          <p:spPr>
            <a:xfrm>
              <a:off x="5357444" y="4171521"/>
              <a:ext cx="183672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Next generation</a:t>
              </a:r>
              <a:r>
                <a:rPr kumimoji="1" lang="ko-KR" altLang="en-US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 </a:t>
              </a:r>
              <a: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dBrain</a:t>
              </a:r>
              <a:b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</a:br>
              <a: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Central Finance</a:t>
              </a:r>
              <a:endParaRPr kumimoji="1" lang="ko-KR" altLang="en-US" sz="1200" dirty="0">
                <a:solidFill>
                  <a:prstClr val="black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8763721" y="5676267"/>
              <a:ext cx="58383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OECD</a:t>
              </a:r>
              <a:endParaRPr lang="ko-KR" altLang="en-US" sz="7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8744721" y="4893599"/>
              <a:ext cx="58383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IMF</a:t>
              </a:r>
              <a:endParaRPr lang="ko-KR" altLang="en-US" sz="7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7" name="타원 436"/>
            <p:cNvSpPr/>
            <p:nvPr/>
          </p:nvSpPr>
          <p:spPr>
            <a:xfrm>
              <a:off x="8947528" y="463760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8614781" y="4643608"/>
              <a:ext cx="112273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5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Ministry of Administration and Safety</a:t>
              </a:r>
              <a:endParaRPr lang="ko-KR" altLang="en-US" sz="5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39" name="직선 연결선 438"/>
            <p:cNvCxnSpPr/>
            <p:nvPr/>
          </p:nvCxnSpPr>
          <p:spPr>
            <a:xfrm>
              <a:off x="9150568" y="4696353"/>
              <a:ext cx="137799" cy="76217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직선 연결선 439"/>
            <p:cNvCxnSpPr/>
            <p:nvPr/>
          </p:nvCxnSpPr>
          <p:spPr>
            <a:xfrm flipV="1">
              <a:off x="9156938" y="4203880"/>
              <a:ext cx="134809" cy="78461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2904459"/>
              <a:ext cx="4067896" cy="687005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4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2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1949093"/>
              <a:ext cx="4067896" cy="881569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4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3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6365899" y="2028068"/>
              <a:ext cx="1524828" cy="720226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Economic growth,</a:t>
              </a:r>
              <a:r>
                <a:rPr kumimoji="1" lang="ko-KR" altLang="en-US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 </a:t>
              </a: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/>
              </a:r>
              <a:b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household, business income trend, </a:t>
              </a:r>
              <a:b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major financial statistics, etc.</a:t>
              </a:r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5391966" y="2983142"/>
              <a:ext cx="1136296" cy="556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Major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Finance &amp; 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Economic Indicators</a:t>
              </a:r>
            </a:p>
          </p:txBody>
        </p:sp>
        <p:sp>
          <p:nvSpPr>
            <p:cNvPr id="445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647606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0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Finance</a:t>
              </a:r>
              <a:endParaRPr kumimoji="1" lang="en-US" sz="10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6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048049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Macro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7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561327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Administration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8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059441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Economy</a:t>
              </a:r>
            </a:p>
          </p:txBody>
        </p:sp>
        <p:sp>
          <p:nvSpPr>
            <p:cNvPr id="449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55755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Others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grpSp>
          <p:nvGrpSpPr>
            <p:cNvPr id="450" name="그룹 449"/>
            <p:cNvGrpSpPr/>
            <p:nvPr/>
          </p:nvGrpSpPr>
          <p:grpSpPr>
            <a:xfrm>
              <a:off x="9129542" y="3242800"/>
              <a:ext cx="153775" cy="36674"/>
              <a:chOff x="9217351" y="4408571"/>
              <a:chExt cx="158435" cy="37785"/>
            </a:xfrm>
          </p:grpSpPr>
          <p:sp>
            <p:nvSpPr>
              <p:cNvPr id="465" name="타원 464"/>
              <p:cNvSpPr/>
              <p:nvPr/>
            </p:nvSpPr>
            <p:spPr>
              <a:xfrm>
                <a:off x="921735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6" name="타원 465"/>
              <p:cNvSpPr/>
              <p:nvPr/>
            </p:nvSpPr>
            <p:spPr>
              <a:xfrm>
                <a:off x="9277676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7" name="타원 466"/>
              <p:cNvSpPr/>
              <p:nvPr/>
            </p:nvSpPr>
            <p:spPr>
              <a:xfrm>
                <a:off x="933800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7903827" y="2035577"/>
              <a:ext cx="1567523" cy="695845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Finance estimation</a:t>
              </a:r>
              <a:r>
                <a:rPr kumimoji="1" lang="ko-KR" altLang="en-US" sz="1050" spc="-15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ㆍ</a:t>
              </a: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estimated national finance balance , GDP, livelihood of the people, </a:t>
              </a:r>
              <a:b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employment, external volatility, etc.</a:t>
              </a:r>
              <a:endParaRPr kumimoji="1" lang="ko-KR" altLang="en-US" sz="1050" spc="-15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424240" y="2165439"/>
              <a:ext cx="1136296" cy="470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en-US" altLang="ko-KR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OLAP</a:t>
              </a:r>
              <a:r>
                <a:rPr kumimoji="1" lang="ko-KR" altLang="en-US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 </a:t>
              </a:r>
              <a:endParaRPr kumimoji="1" lang="en-US" altLang="ko-KR" sz="12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en-US" altLang="ko-KR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&amp; Indicator</a:t>
              </a: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en-US" altLang="ko-KR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Analysis</a:t>
              </a:r>
            </a:p>
          </p:txBody>
        </p:sp>
        <p:sp>
          <p:nvSpPr>
            <p:cNvPr id="453" name="Rectangle 1049"/>
            <p:cNvSpPr>
              <a:spLocks noChangeArrowheads="1"/>
            </p:cNvSpPr>
            <p:nvPr/>
          </p:nvSpPr>
          <p:spPr bwMode="auto">
            <a:xfrm>
              <a:off x="4934631" y="1879449"/>
              <a:ext cx="396999" cy="1764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Finance Analysis System</a:t>
              </a:r>
              <a:endPara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grpSp>
          <p:nvGrpSpPr>
            <p:cNvPr id="454" name="그룹 453"/>
            <p:cNvGrpSpPr/>
            <p:nvPr/>
          </p:nvGrpSpPr>
          <p:grpSpPr>
            <a:xfrm>
              <a:off x="7587222" y="4673626"/>
              <a:ext cx="303922" cy="303922"/>
              <a:chOff x="1999123" y="4849812"/>
              <a:chExt cx="292100" cy="292100"/>
            </a:xfrm>
          </p:grpSpPr>
          <p:sp>
            <p:nvSpPr>
              <p:cNvPr id="461" name="타원 460"/>
              <p:cNvSpPr/>
              <p:nvPr/>
            </p:nvSpPr>
            <p:spPr>
              <a:xfrm>
                <a:off x="1999123" y="4849812"/>
                <a:ext cx="292100" cy="2921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latinLnBrk="0"/>
                <a:endParaRPr lang="ko-KR" altLang="en-US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grpSp>
            <p:nvGrpSpPr>
              <p:cNvPr id="462" name="그룹 461"/>
              <p:cNvGrpSpPr/>
              <p:nvPr/>
            </p:nvGrpSpPr>
            <p:grpSpPr>
              <a:xfrm>
                <a:off x="2046439" y="4897128"/>
                <a:ext cx="197469" cy="197468"/>
                <a:chOff x="6017577" y="2341668"/>
                <a:chExt cx="197469" cy="197468"/>
              </a:xfrm>
            </p:grpSpPr>
            <p:sp>
              <p:nvSpPr>
                <p:cNvPr id="463" name="모서리가 둥근 직사각형 462"/>
                <p:cNvSpPr/>
                <p:nvPr/>
              </p:nvSpPr>
              <p:spPr bwMode="gray">
                <a:xfrm>
                  <a:off x="6089160" y="2341668"/>
                  <a:ext cx="54304" cy="1974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6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  <p:sp>
              <p:nvSpPr>
                <p:cNvPr id="464" name="모서리가 둥근 직사각형 463"/>
                <p:cNvSpPr/>
                <p:nvPr/>
              </p:nvSpPr>
              <p:spPr bwMode="gray">
                <a:xfrm rot="5400000">
                  <a:off x="6089160" y="2341668"/>
                  <a:ext cx="54304" cy="19746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6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</p:grpSp>
        </p:grpSp>
        <p:sp>
          <p:nvSpPr>
            <p:cNvPr id="455" name="TextBox 454"/>
            <p:cNvSpPr txBox="1"/>
            <p:nvPr/>
          </p:nvSpPr>
          <p:spPr>
            <a:xfrm>
              <a:off x="8104663" y="4165043"/>
              <a:ext cx="1061393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en-US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Central government settlement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en-US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National property/goods</a:t>
              </a:r>
            </a:p>
          </p:txBody>
        </p:sp>
        <p:sp>
          <p:nvSpPr>
            <p:cNvPr id="456" name="아래쪽 화살표 455"/>
            <p:cNvSpPr/>
            <p:nvPr/>
          </p:nvSpPr>
          <p:spPr>
            <a:xfrm flipV="1">
              <a:off x="6475894" y="3560977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7" name="아래쪽 화살표 456"/>
            <p:cNvSpPr/>
            <p:nvPr/>
          </p:nvSpPr>
          <p:spPr>
            <a:xfrm flipV="1">
              <a:off x="7996880" y="3560976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7135492" y="4903449"/>
              <a:ext cx="1258357" cy="2965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Indicator </a:t>
              </a:r>
            </a:p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interconnection</a:t>
              </a:r>
              <a:endParaRPr kumimoji="1" lang="ko-KR" altLang="en-US" sz="1200" dirty="0">
                <a:solidFill>
                  <a:prstClr val="black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59" name="Rectangle 1049"/>
            <p:cNvSpPr>
              <a:spLocks noChangeArrowheads="1"/>
            </p:cNvSpPr>
            <p:nvPr/>
          </p:nvSpPr>
          <p:spPr bwMode="auto">
            <a:xfrm>
              <a:off x="4934631" y="3859623"/>
              <a:ext cx="385591" cy="2160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en-US" altLang="ko-KR" sz="105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Integrated Finance </a:t>
              </a:r>
            </a:p>
            <a:p>
              <a:pPr algn="ctr" latinLnBrk="0">
                <a:defRPr/>
              </a:pPr>
              <a:r>
                <a:rPr kumimoji="1" lang="en-US" altLang="ko-KR" sz="105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Information</a:t>
              </a:r>
              <a:endParaRPr kumimoji="1" lang="ko-KR" altLang="en-US" sz="105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865647" y="5769814"/>
              <a:ext cx="50134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400" b="1" spc="-150" dirty="0">
                  <a:solidFill>
                    <a:schemeClr val="bg1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DW</a:t>
              </a:r>
              <a:endParaRPr lang="ko-KR" altLang="en-US" sz="1400" b="1" spc="-150" dirty="0">
                <a:solidFill>
                  <a:schemeClr val="bg1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474" name="TextBox 47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824078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Lay the groundwork for integrated fiscal information analysis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7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</p:spTree>
    <p:extLst>
      <p:ext uri="{BB962C8B-B14F-4D97-AF65-F5344CB8AC3E}">
        <p14:creationId xmlns:p14="http://schemas.microsoft.com/office/powerpoint/2010/main" val="3800016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2498354"/>
            <a:ext cx="4954507" cy="2306469"/>
            <a:chOff x="5702247" y="2311333"/>
            <a:chExt cx="3878369" cy="4718118"/>
          </a:xfrm>
        </p:grpSpPr>
        <p:sp>
          <p:nvSpPr>
            <p:cNvPr id="24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3" name="그룹 24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4" y="2400346"/>
            <a:ext cx="4366276" cy="473301"/>
            <a:chOff x="1043280" y="2203799"/>
            <a:chExt cx="3807101" cy="473301"/>
          </a:xfrm>
        </p:grpSpPr>
        <p:sp>
          <p:nvSpPr>
            <p:cNvPr id="24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순서도: 지연 24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순서도: 지연 24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직사각형 24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466940" y="2292617"/>
              <a:ext cx="2958502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51" name="그룹 250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5055180"/>
            <a:ext cx="4954507" cy="2306469"/>
            <a:chOff x="5702247" y="2311333"/>
            <a:chExt cx="3878369" cy="4718118"/>
          </a:xfrm>
        </p:grpSpPr>
        <p:sp>
          <p:nvSpPr>
            <p:cNvPr id="252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4" y="4957172"/>
            <a:ext cx="4366276" cy="473301"/>
            <a:chOff x="1043280" y="2203799"/>
            <a:chExt cx="3807101" cy="473301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2504515" y="2292617"/>
              <a:ext cx="883355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Simulation</a:t>
              </a:r>
              <a:endParaRPr kumimoji="1" lang="ko-KR" altLang="en-US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72" y="2398131"/>
            <a:ext cx="4366276" cy="473301"/>
            <a:chOff x="1043280" y="2203799"/>
            <a:chExt cx="3807101" cy="473301"/>
          </a:xfrm>
        </p:grpSpPr>
        <p:sp>
          <p:nvSpPr>
            <p:cNvPr id="26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7" name="순서도: 지연 26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8" name="순서도: 지연 26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9" name="직사각형 26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596008" y="2292617"/>
              <a:ext cx="2700380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Estimated tax income by tax item</a:t>
              </a:r>
              <a:endParaRPr kumimoji="1" lang="ko-KR" altLang="en-US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70" name="자유형 269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87145" y="2248132"/>
            <a:ext cx="5266216" cy="185237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grpSp>
        <p:nvGrpSpPr>
          <p:cNvPr id="271" name="그룹 270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87862" y="2219527"/>
            <a:ext cx="5167986" cy="2010506"/>
            <a:chOff x="304800" y="2298945"/>
            <a:chExt cx="7019279" cy="4922223"/>
          </a:xfrm>
        </p:grpSpPr>
        <p:cxnSp>
          <p:nvCxnSpPr>
            <p:cNvPr id="272" name="직선 화살표 연결선 271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화살표 연결선 272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4" name="직선 연결선 27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76" idx="2"/>
          </p:cNvCxnSpPr>
          <p:nvPr/>
        </p:nvCxnSpPr>
        <p:spPr>
          <a:xfrm flipV="1">
            <a:off x="5353361" y="2343306"/>
            <a:ext cx="0" cy="1767018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원호 27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158738" y="2220615"/>
            <a:ext cx="194623" cy="347211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6" name="원호 27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158737" y="3882823"/>
            <a:ext cx="194624" cy="347210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7" name="직사각형 27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63117" y="2563354"/>
            <a:ext cx="5076741" cy="160043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Definition of balance of national fund: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Surplus assets calculated by tax revenue and expenditure after reflecting short-term borrowing, transfer between accounts, and financing such as bond issuance</a:t>
            </a:r>
          </a:p>
          <a:p>
            <a:pPr algn="just" defTabSz="444500" fontAlgn="base"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3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Subject of estimation: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Short-term tax revenue estimation focusing on monthly prediction(total revenue and revenue of major tax items)</a:t>
            </a: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3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Goal: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Supporting the establishment of </a:t>
            </a:r>
            <a:r>
              <a:rPr kumimoji="1" lang="en-US" altLang="ko-KR" sz="1400" spc="-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revenure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/ spending and financing plans through machine learning and deep learning</a:t>
            </a:r>
            <a:endParaRPr kumimoji="1" lang="en-US" altLang="ko-KR" sz="14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</p:txBody>
      </p:sp>
      <p:sp>
        <p:nvSpPr>
          <p:cNvPr id="278" name="Rectangle 25"/>
          <p:cNvSpPr>
            <a:spLocks noChangeArrowheads="1"/>
          </p:cNvSpPr>
          <p:nvPr/>
        </p:nvSpPr>
        <p:spPr bwMode="auto">
          <a:xfrm flipH="1">
            <a:off x="5943662" y="2984098"/>
            <a:ext cx="325634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4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Estimation of tax income of major tax items</a:t>
            </a:r>
            <a:endParaRPr lang="ko-KR" altLang="en-US" sz="1400" b="1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79" name="Freeform 33"/>
          <p:cNvSpPr>
            <a:spLocks noEditPoints="1"/>
          </p:cNvSpPr>
          <p:nvPr/>
        </p:nvSpPr>
        <p:spPr bwMode="auto">
          <a:xfrm>
            <a:off x="5644716" y="2981620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0" name="Rectangle 25"/>
          <p:cNvSpPr>
            <a:spLocks noChangeArrowheads="1"/>
          </p:cNvSpPr>
          <p:nvPr/>
        </p:nvSpPr>
        <p:spPr bwMode="auto">
          <a:xfrm flipH="1">
            <a:off x="5943662" y="5530054"/>
            <a:ext cx="41998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40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Balance of national funds</a:t>
            </a:r>
            <a:r>
              <a:rPr lang="ko-KR" altLang="en-US" sz="140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lang="en-US" altLang="ko-KR" sz="140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and mid-term tax income simulation</a:t>
            </a:r>
            <a:endParaRPr lang="ko-KR" altLang="en-US" sz="1400" b="1" spc="-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1" name="Freeform 33"/>
          <p:cNvSpPr>
            <a:spLocks noEditPoints="1"/>
          </p:cNvSpPr>
          <p:nvPr/>
        </p:nvSpPr>
        <p:spPr bwMode="auto">
          <a:xfrm>
            <a:off x="5644716" y="5527576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2" name="Rectangle 25"/>
          <p:cNvSpPr>
            <a:spLocks noChangeArrowheads="1"/>
          </p:cNvSpPr>
          <p:nvPr/>
        </p:nvSpPr>
        <p:spPr bwMode="auto">
          <a:xfrm flipH="1">
            <a:off x="8797022" y="5856757"/>
            <a:ext cx="141681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177804" indent="-177804" defTabSz="889022" fontAlgn="base">
              <a:spcBef>
                <a:spcPts val="400"/>
              </a:spcBef>
              <a:buFont typeface="Arial" panose="020B0604020202020204" pitchFamily="34" charset="0"/>
              <a:buChar char="•"/>
              <a:tabLst>
                <a:tab pos="11296932" algn="l"/>
              </a:tabLst>
              <a:defRPr/>
            </a:pPr>
            <a:r>
              <a:rPr lang="en-US" altLang="ko-KR" sz="120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Comparing estimate through simulation</a:t>
            </a:r>
            <a:endParaRPr lang="ko-KR" altLang="en-US" sz="1200" b="1" spc="-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283" name="그림 2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0387" y="3273311"/>
            <a:ext cx="2607028" cy="143672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43662" y="5844698"/>
            <a:ext cx="2607028" cy="1288945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7890396" y="6336632"/>
            <a:ext cx="2497041" cy="814455"/>
            <a:chOff x="16733378" y="8662092"/>
            <a:chExt cx="7079324" cy="2280820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CB78E0C9-3391-48BA-9A95-EE838FA08870}"/>
                </a:ext>
              </a:extLst>
            </p:cNvPr>
            <p:cNvSpPr txBox="1"/>
            <p:nvPr/>
          </p:nvSpPr>
          <p:spPr>
            <a:xfrm flipH="1">
              <a:off x="19196262" y="8662092"/>
              <a:ext cx="4616440" cy="948096"/>
            </a:xfrm>
            <a:prstGeom prst="rect">
              <a:avLst/>
            </a:prstGeom>
            <a:noFill/>
            <a:ln>
              <a:solidFill>
                <a:srgbClr val="FFC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en-US" altLang="ko-KR" sz="1100" b="1" spc="-100" dirty="0">
                  <a:solidFill>
                    <a:srgbClr val="FFC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Estimation considering past patterns</a:t>
              </a:r>
              <a:endParaRPr lang="ko-KR" altLang="en-US" sz="1100" b="1" spc="-100" dirty="0">
                <a:solidFill>
                  <a:srgbClr val="FFC000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A35E9C5D-D63D-4C50-A8CD-A580CD1A5FB0}"/>
                </a:ext>
              </a:extLst>
            </p:cNvPr>
            <p:cNvSpPr txBox="1"/>
            <p:nvPr/>
          </p:nvSpPr>
          <p:spPr>
            <a:xfrm flipH="1">
              <a:off x="19196262" y="9994817"/>
              <a:ext cx="4616440" cy="948095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en-US" altLang="ko-KR" sz="1100" b="1" spc="-100" dirty="0">
                  <a:solidFill>
                    <a:srgbClr val="FF0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Simulation considering past and future indicators</a:t>
              </a:r>
              <a:endParaRPr lang="ko-KR" altLang="en-US" sz="1100" b="1" spc="-100" dirty="0">
                <a:solidFill>
                  <a:srgbClr val="FF0000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8" name="자유형: 도형 7">
              <a:extLst>
                <a:ext uri="{FF2B5EF4-FFF2-40B4-BE49-F238E27FC236}">
                  <a16:creationId xmlns:a16="http://schemas.microsoft.com/office/drawing/2014/main" id="{54D922C4-ED49-4D8B-9FC3-38E1223BEE7F}"/>
                </a:ext>
              </a:extLst>
            </p:cNvPr>
            <p:cNvSpPr/>
            <p:nvPr/>
          </p:nvSpPr>
          <p:spPr>
            <a:xfrm rot="1149773">
              <a:off x="17244686" y="8821410"/>
              <a:ext cx="1960033" cy="321380"/>
            </a:xfrm>
            <a:custGeom>
              <a:avLst/>
              <a:gdLst>
                <a:gd name="connsiteX0" fmla="*/ 2117558 w 2117558"/>
                <a:gd name="connsiteY0" fmla="*/ 0 h 4331369"/>
                <a:gd name="connsiteX1" fmla="*/ 601579 w 2117558"/>
                <a:gd name="connsiteY1" fmla="*/ 1756611 h 4331369"/>
                <a:gd name="connsiteX2" fmla="*/ 0 w 2117558"/>
                <a:gd name="connsiteY2" fmla="*/ 4331369 h 4331369"/>
                <a:gd name="connsiteX3" fmla="*/ 0 w 2117558"/>
                <a:gd name="connsiteY3" fmla="*/ 4331369 h 4331369"/>
                <a:gd name="connsiteX0" fmla="*/ 1942029 w 1942029"/>
                <a:gd name="connsiteY0" fmla="*/ 1495070 h 2585540"/>
                <a:gd name="connsiteX1" fmla="*/ 601579 w 1942029"/>
                <a:gd name="connsiteY1" fmla="*/ 10782 h 2585540"/>
                <a:gd name="connsiteX2" fmla="*/ 0 w 1942029"/>
                <a:gd name="connsiteY2" fmla="*/ 2585540 h 2585540"/>
                <a:gd name="connsiteX3" fmla="*/ 0 w 1942029"/>
                <a:gd name="connsiteY3" fmla="*/ 2585540 h 2585540"/>
                <a:gd name="connsiteX0" fmla="*/ 1942029 w 1942029"/>
                <a:gd name="connsiteY0" fmla="*/ 0 h 1093049"/>
                <a:gd name="connsiteX1" fmla="*/ 1101158 w 1942029"/>
                <a:gd name="connsiteY1" fmla="*/ 943053 h 1093049"/>
                <a:gd name="connsiteX2" fmla="*/ 0 w 1942029"/>
                <a:gd name="connsiteY2" fmla="*/ 1090470 h 1093049"/>
                <a:gd name="connsiteX3" fmla="*/ 0 w 1942029"/>
                <a:gd name="connsiteY3" fmla="*/ 1090470 h 1093049"/>
                <a:gd name="connsiteX0" fmla="*/ 1942029 w 1942029"/>
                <a:gd name="connsiteY0" fmla="*/ 0 h 1090470"/>
                <a:gd name="connsiteX1" fmla="*/ 1033646 w 1942029"/>
                <a:gd name="connsiteY1" fmla="*/ 876369 h 1090470"/>
                <a:gd name="connsiteX2" fmla="*/ 0 w 1942029"/>
                <a:gd name="connsiteY2" fmla="*/ 1090470 h 1090470"/>
                <a:gd name="connsiteX3" fmla="*/ 0 w 1942029"/>
                <a:gd name="connsiteY3" fmla="*/ 1090470 h 1090470"/>
                <a:gd name="connsiteX0" fmla="*/ 1834012 w 1834012"/>
                <a:gd name="connsiteY0" fmla="*/ 0 h 258239"/>
                <a:gd name="connsiteX1" fmla="*/ 1033646 w 1834012"/>
                <a:gd name="connsiteY1" fmla="*/ 44138 h 258239"/>
                <a:gd name="connsiteX2" fmla="*/ 0 w 1834012"/>
                <a:gd name="connsiteY2" fmla="*/ 258239 h 258239"/>
                <a:gd name="connsiteX3" fmla="*/ 0 w 1834012"/>
                <a:gd name="connsiteY3" fmla="*/ 258239 h 258239"/>
                <a:gd name="connsiteX0" fmla="*/ 1942029 w 1942029"/>
                <a:gd name="connsiteY0" fmla="*/ 0 h 311587"/>
                <a:gd name="connsiteX1" fmla="*/ 1033646 w 1942029"/>
                <a:gd name="connsiteY1" fmla="*/ 97486 h 311587"/>
                <a:gd name="connsiteX2" fmla="*/ 0 w 1942029"/>
                <a:gd name="connsiteY2" fmla="*/ 311587 h 311587"/>
                <a:gd name="connsiteX3" fmla="*/ 0 w 1942029"/>
                <a:gd name="connsiteY3" fmla="*/ 311587 h 311587"/>
                <a:gd name="connsiteX0" fmla="*/ 1942029 w 1942029"/>
                <a:gd name="connsiteY0" fmla="*/ 0 h 327849"/>
                <a:gd name="connsiteX1" fmla="*/ 1078653 w 1942029"/>
                <a:gd name="connsiteY1" fmla="*/ 301987 h 327849"/>
                <a:gd name="connsiteX2" fmla="*/ 0 w 1942029"/>
                <a:gd name="connsiteY2" fmla="*/ 311587 h 327849"/>
                <a:gd name="connsiteX3" fmla="*/ 0 w 1942029"/>
                <a:gd name="connsiteY3" fmla="*/ 311587 h 327849"/>
                <a:gd name="connsiteX0" fmla="*/ 1942029 w 1942029"/>
                <a:gd name="connsiteY0" fmla="*/ 0 h 436486"/>
                <a:gd name="connsiteX1" fmla="*/ 1078653 w 1942029"/>
                <a:gd name="connsiteY1" fmla="*/ 426466 h 436486"/>
                <a:gd name="connsiteX2" fmla="*/ 0 w 1942029"/>
                <a:gd name="connsiteY2" fmla="*/ 311587 h 436486"/>
                <a:gd name="connsiteX3" fmla="*/ 0 w 1942029"/>
                <a:gd name="connsiteY3" fmla="*/ 311587 h 436486"/>
                <a:gd name="connsiteX0" fmla="*/ 1942029 w 1942029"/>
                <a:gd name="connsiteY0" fmla="*/ 0 h 609622"/>
                <a:gd name="connsiteX1" fmla="*/ 1096655 w 1942029"/>
                <a:gd name="connsiteY1" fmla="*/ 604293 h 609622"/>
                <a:gd name="connsiteX2" fmla="*/ 0 w 1942029"/>
                <a:gd name="connsiteY2" fmla="*/ 311587 h 609622"/>
                <a:gd name="connsiteX3" fmla="*/ 0 w 1942029"/>
                <a:gd name="connsiteY3" fmla="*/ 311587 h 609622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33028 w 1933028"/>
                <a:gd name="connsiteY0" fmla="*/ 0 h 313774"/>
                <a:gd name="connsiteX1" fmla="*/ 1096655 w 1933028"/>
                <a:gd name="connsiteY1" fmla="*/ 310878 h 313774"/>
                <a:gd name="connsiteX2" fmla="*/ 0 w 1933028"/>
                <a:gd name="connsiteY2" fmla="*/ 18172 h 313774"/>
                <a:gd name="connsiteX3" fmla="*/ 0 w 1933028"/>
                <a:gd name="connsiteY3" fmla="*/ 18172 h 313774"/>
                <a:gd name="connsiteX0" fmla="*/ 1960032 w 1960032"/>
                <a:gd name="connsiteY0" fmla="*/ 0 h 313774"/>
                <a:gd name="connsiteX1" fmla="*/ 1096655 w 1960032"/>
                <a:gd name="connsiteY1" fmla="*/ 310878 h 313774"/>
                <a:gd name="connsiteX2" fmla="*/ 0 w 1960032"/>
                <a:gd name="connsiteY2" fmla="*/ 18172 h 313774"/>
                <a:gd name="connsiteX3" fmla="*/ 0 w 1960032"/>
                <a:gd name="connsiteY3" fmla="*/ 18172 h 313774"/>
                <a:gd name="connsiteX0" fmla="*/ 1960032 w 1960032"/>
                <a:gd name="connsiteY0" fmla="*/ 0 h 321380"/>
                <a:gd name="connsiteX1" fmla="*/ 1096655 w 1960032"/>
                <a:gd name="connsiteY1" fmla="*/ 310878 h 321380"/>
                <a:gd name="connsiteX2" fmla="*/ 0 w 1960032"/>
                <a:gd name="connsiteY2" fmla="*/ 18172 h 321380"/>
                <a:gd name="connsiteX3" fmla="*/ 0 w 1960032"/>
                <a:gd name="connsiteY3" fmla="*/ 18172 h 3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032" h="321380">
                  <a:moveTo>
                    <a:pt x="1960032" y="0"/>
                  </a:moveTo>
                  <a:cubicBezTo>
                    <a:pt x="1765565" y="375097"/>
                    <a:pt x="1279306" y="325631"/>
                    <a:pt x="1096655" y="310878"/>
                  </a:cubicBezTo>
                  <a:cubicBezTo>
                    <a:pt x="914004" y="296125"/>
                    <a:pt x="0" y="18172"/>
                    <a:pt x="0" y="18172"/>
                  </a:cubicBezTo>
                  <a:lnTo>
                    <a:pt x="0" y="18172"/>
                  </a:lnTo>
                </a:path>
              </a:pathLst>
            </a:custGeom>
            <a:noFill/>
            <a:ln>
              <a:solidFill>
                <a:srgbClr val="FFC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9" name="자유형: 도형 10">
              <a:extLst>
                <a:ext uri="{FF2B5EF4-FFF2-40B4-BE49-F238E27FC236}">
                  <a16:creationId xmlns:a16="http://schemas.microsoft.com/office/drawing/2014/main" id="{247E4C3A-865E-46A5-8482-9DC223EF6E9B}"/>
                </a:ext>
              </a:extLst>
            </p:cNvPr>
            <p:cNvSpPr/>
            <p:nvPr/>
          </p:nvSpPr>
          <p:spPr>
            <a:xfrm rot="1173229">
              <a:off x="16733378" y="8798352"/>
              <a:ext cx="2599019" cy="1282904"/>
            </a:xfrm>
            <a:custGeom>
              <a:avLst/>
              <a:gdLst>
                <a:gd name="connsiteX0" fmla="*/ 3446584 w 3446584"/>
                <a:gd name="connsiteY0" fmla="*/ 0 h 2129653"/>
                <a:gd name="connsiteX1" fmla="*/ 2180492 w 3446584"/>
                <a:gd name="connsiteY1" fmla="*/ 1664676 h 2129653"/>
                <a:gd name="connsiteX2" fmla="*/ 1055077 w 3446584"/>
                <a:gd name="connsiteY2" fmla="*/ 2110153 h 2129653"/>
                <a:gd name="connsiteX3" fmla="*/ 398584 w 3446584"/>
                <a:gd name="connsiteY3" fmla="*/ 2016369 h 2129653"/>
                <a:gd name="connsiteX4" fmla="*/ 0 w 3446584"/>
                <a:gd name="connsiteY4" fmla="*/ 1711569 h 2129653"/>
                <a:gd name="connsiteX5" fmla="*/ 0 w 3446584"/>
                <a:gd name="connsiteY5" fmla="*/ 1711569 h 2129653"/>
                <a:gd name="connsiteX0" fmla="*/ 3257555 w 3257555"/>
                <a:gd name="connsiteY0" fmla="*/ 576785 h 771678"/>
                <a:gd name="connsiteX1" fmla="*/ 2180492 w 3257555"/>
                <a:gd name="connsiteY1" fmla="*/ 838 h 771678"/>
                <a:gd name="connsiteX2" fmla="*/ 1055077 w 3257555"/>
                <a:gd name="connsiteY2" fmla="*/ 446315 h 771678"/>
                <a:gd name="connsiteX3" fmla="*/ 398584 w 3257555"/>
                <a:gd name="connsiteY3" fmla="*/ 352531 h 771678"/>
                <a:gd name="connsiteX4" fmla="*/ 0 w 3257555"/>
                <a:gd name="connsiteY4" fmla="*/ 47731 h 771678"/>
                <a:gd name="connsiteX5" fmla="*/ 0 w 3257555"/>
                <a:gd name="connsiteY5" fmla="*/ 47731 h 771678"/>
                <a:gd name="connsiteX0" fmla="*/ 3257555 w 3257555"/>
                <a:gd name="connsiteY0" fmla="*/ 529054 h 994169"/>
                <a:gd name="connsiteX1" fmla="*/ 2085979 w 3257555"/>
                <a:gd name="connsiteY1" fmla="*/ 940048 h 994169"/>
                <a:gd name="connsiteX2" fmla="*/ 1055077 w 3257555"/>
                <a:gd name="connsiteY2" fmla="*/ 398584 h 994169"/>
                <a:gd name="connsiteX3" fmla="*/ 398584 w 3257555"/>
                <a:gd name="connsiteY3" fmla="*/ 304800 h 994169"/>
                <a:gd name="connsiteX4" fmla="*/ 0 w 3257555"/>
                <a:gd name="connsiteY4" fmla="*/ 0 h 994169"/>
                <a:gd name="connsiteX5" fmla="*/ 0 w 3257555"/>
                <a:gd name="connsiteY5" fmla="*/ 0 h 994169"/>
                <a:gd name="connsiteX0" fmla="*/ 3257555 w 3257555"/>
                <a:gd name="connsiteY0" fmla="*/ 529054 h 968125"/>
                <a:gd name="connsiteX1" fmla="*/ 2085979 w 3257555"/>
                <a:gd name="connsiteY1" fmla="*/ 940048 h 968125"/>
                <a:gd name="connsiteX2" fmla="*/ 1014569 w 3257555"/>
                <a:gd name="connsiteY2" fmla="*/ 772022 h 968125"/>
                <a:gd name="connsiteX3" fmla="*/ 398584 w 3257555"/>
                <a:gd name="connsiteY3" fmla="*/ 304800 h 968125"/>
                <a:gd name="connsiteX4" fmla="*/ 0 w 3257555"/>
                <a:gd name="connsiteY4" fmla="*/ 0 h 968125"/>
                <a:gd name="connsiteX5" fmla="*/ 0 w 3257555"/>
                <a:gd name="connsiteY5" fmla="*/ 0 h 968125"/>
                <a:gd name="connsiteX0" fmla="*/ 3257555 w 3257555"/>
                <a:gd name="connsiteY0" fmla="*/ 529054 h 1078442"/>
                <a:gd name="connsiteX1" fmla="*/ 2085979 w 3257555"/>
                <a:gd name="connsiteY1" fmla="*/ 1073418 h 1078442"/>
                <a:gd name="connsiteX2" fmla="*/ 1014569 w 3257555"/>
                <a:gd name="connsiteY2" fmla="*/ 772022 h 1078442"/>
                <a:gd name="connsiteX3" fmla="*/ 398584 w 3257555"/>
                <a:gd name="connsiteY3" fmla="*/ 304800 h 1078442"/>
                <a:gd name="connsiteX4" fmla="*/ 0 w 3257555"/>
                <a:gd name="connsiteY4" fmla="*/ 0 h 1078442"/>
                <a:gd name="connsiteX5" fmla="*/ 0 w 3257555"/>
                <a:gd name="connsiteY5" fmla="*/ 0 h 1078442"/>
                <a:gd name="connsiteX0" fmla="*/ 3257555 w 3257555"/>
                <a:gd name="connsiteY0" fmla="*/ 529054 h 1086171"/>
                <a:gd name="connsiteX1" fmla="*/ 2085979 w 3257555"/>
                <a:gd name="connsiteY1" fmla="*/ 1073418 h 1086171"/>
                <a:gd name="connsiteX2" fmla="*/ 1014569 w 3257555"/>
                <a:gd name="connsiteY2" fmla="*/ 772022 h 1086171"/>
                <a:gd name="connsiteX3" fmla="*/ 398584 w 3257555"/>
                <a:gd name="connsiteY3" fmla="*/ 304800 h 1086171"/>
                <a:gd name="connsiteX4" fmla="*/ 0 w 3257555"/>
                <a:gd name="connsiteY4" fmla="*/ 0 h 1086171"/>
                <a:gd name="connsiteX5" fmla="*/ 0 w 3257555"/>
                <a:gd name="connsiteY5" fmla="*/ 0 h 1086171"/>
                <a:gd name="connsiteX0" fmla="*/ 3230551 w 3230551"/>
                <a:gd name="connsiteY0" fmla="*/ 529054 h 1078442"/>
                <a:gd name="connsiteX1" fmla="*/ 2085979 w 3230551"/>
                <a:gd name="connsiteY1" fmla="*/ 1073418 h 1078442"/>
                <a:gd name="connsiteX2" fmla="*/ 1014569 w 3230551"/>
                <a:gd name="connsiteY2" fmla="*/ 772022 h 1078442"/>
                <a:gd name="connsiteX3" fmla="*/ 398584 w 3230551"/>
                <a:gd name="connsiteY3" fmla="*/ 304800 h 1078442"/>
                <a:gd name="connsiteX4" fmla="*/ 0 w 3230551"/>
                <a:gd name="connsiteY4" fmla="*/ 0 h 1078442"/>
                <a:gd name="connsiteX5" fmla="*/ 0 w 3230551"/>
                <a:gd name="connsiteY5" fmla="*/ 0 h 1078442"/>
                <a:gd name="connsiteX0" fmla="*/ 3230551 w 3230551"/>
                <a:gd name="connsiteY0" fmla="*/ 529054 h 1223482"/>
                <a:gd name="connsiteX1" fmla="*/ 2112983 w 3230551"/>
                <a:gd name="connsiteY1" fmla="*/ 1220124 h 1223482"/>
                <a:gd name="connsiteX2" fmla="*/ 1014569 w 3230551"/>
                <a:gd name="connsiteY2" fmla="*/ 772022 h 1223482"/>
                <a:gd name="connsiteX3" fmla="*/ 398584 w 3230551"/>
                <a:gd name="connsiteY3" fmla="*/ 304800 h 1223482"/>
                <a:gd name="connsiteX4" fmla="*/ 0 w 3230551"/>
                <a:gd name="connsiteY4" fmla="*/ 0 h 1223482"/>
                <a:gd name="connsiteX5" fmla="*/ 0 w 3230551"/>
                <a:gd name="connsiteY5" fmla="*/ 0 h 1223482"/>
                <a:gd name="connsiteX0" fmla="*/ 3230551 w 3230551"/>
                <a:gd name="connsiteY0" fmla="*/ 529054 h 1221771"/>
                <a:gd name="connsiteX1" fmla="*/ 2112983 w 3230551"/>
                <a:gd name="connsiteY1" fmla="*/ 1220124 h 1221771"/>
                <a:gd name="connsiteX2" fmla="*/ 1014569 w 3230551"/>
                <a:gd name="connsiteY2" fmla="*/ 772022 h 1221771"/>
                <a:gd name="connsiteX3" fmla="*/ 398584 w 3230551"/>
                <a:gd name="connsiteY3" fmla="*/ 304800 h 1221771"/>
                <a:gd name="connsiteX4" fmla="*/ 0 w 3230551"/>
                <a:gd name="connsiteY4" fmla="*/ 0 h 1221771"/>
                <a:gd name="connsiteX5" fmla="*/ 0 w 3230551"/>
                <a:gd name="connsiteY5" fmla="*/ 0 h 1221771"/>
                <a:gd name="connsiteX0" fmla="*/ 3158540 w 3158540"/>
                <a:gd name="connsiteY0" fmla="*/ 813578 h 1269731"/>
                <a:gd name="connsiteX1" fmla="*/ 2112983 w 3158540"/>
                <a:gd name="connsiteY1" fmla="*/ 1220124 h 1269731"/>
                <a:gd name="connsiteX2" fmla="*/ 1014569 w 3158540"/>
                <a:gd name="connsiteY2" fmla="*/ 772022 h 1269731"/>
                <a:gd name="connsiteX3" fmla="*/ 398584 w 3158540"/>
                <a:gd name="connsiteY3" fmla="*/ 304800 h 1269731"/>
                <a:gd name="connsiteX4" fmla="*/ 0 w 3158540"/>
                <a:gd name="connsiteY4" fmla="*/ 0 h 1269731"/>
                <a:gd name="connsiteX5" fmla="*/ 0 w 3158540"/>
                <a:gd name="connsiteY5" fmla="*/ 0 h 1269731"/>
                <a:gd name="connsiteX0" fmla="*/ 3257555 w 3257555"/>
                <a:gd name="connsiteY0" fmla="*/ 831360 h 1278205"/>
                <a:gd name="connsiteX1" fmla="*/ 2112983 w 3257555"/>
                <a:gd name="connsiteY1" fmla="*/ 1220124 h 1278205"/>
                <a:gd name="connsiteX2" fmla="*/ 1014569 w 3257555"/>
                <a:gd name="connsiteY2" fmla="*/ 772022 h 1278205"/>
                <a:gd name="connsiteX3" fmla="*/ 398584 w 3257555"/>
                <a:gd name="connsiteY3" fmla="*/ 304800 h 1278205"/>
                <a:gd name="connsiteX4" fmla="*/ 0 w 3257555"/>
                <a:gd name="connsiteY4" fmla="*/ 0 h 1278205"/>
                <a:gd name="connsiteX5" fmla="*/ 0 w 3257555"/>
                <a:gd name="connsiteY5" fmla="*/ 0 h 1278205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57555 w 3257555"/>
                <a:gd name="connsiteY0" fmla="*/ 831360 h 1351621"/>
                <a:gd name="connsiteX1" fmla="*/ 2112983 w 3257555"/>
                <a:gd name="connsiteY1" fmla="*/ 1246798 h 1351621"/>
                <a:gd name="connsiteX2" fmla="*/ 1014569 w 3257555"/>
                <a:gd name="connsiteY2" fmla="*/ 772022 h 1351621"/>
                <a:gd name="connsiteX3" fmla="*/ 398584 w 3257555"/>
                <a:gd name="connsiteY3" fmla="*/ 304800 h 1351621"/>
                <a:gd name="connsiteX4" fmla="*/ 0 w 3257555"/>
                <a:gd name="connsiteY4" fmla="*/ 0 h 1351621"/>
                <a:gd name="connsiteX5" fmla="*/ 0 w 3257555"/>
                <a:gd name="connsiteY5" fmla="*/ 0 h 1351621"/>
                <a:gd name="connsiteX0" fmla="*/ 3257555 w 3257555"/>
                <a:gd name="connsiteY0" fmla="*/ 831360 h 1309351"/>
                <a:gd name="connsiteX1" fmla="*/ 2112983 w 3257555"/>
                <a:gd name="connsiteY1" fmla="*/ 1246798 h 1309351"/>
                <a:gd name="connsiteX2" fmla="*/ 1014569 w 3257555"/>
                <a:gd name="connsiteY2" fmla="*/ 772022 h 1309351"/>
                <a:gd name="connsiteX3" fmla="*/ 398584 w 3257555"/>
                <a:gd name="connsiteY3" fmla="*/ 304800 h 1309351"/>
                <a:gd name="connsiteX4" fmla="*/ 0 w 3257555"/>
                <a:gd name="connsiteY4" fmla="*/ 0 h 1309351"/>
                <a:gd name="connsiteX5" fmla="*/ 0 w 3257555"/>
                <a:gd name="connsiteY5" fmla="*/ 0 h 1309351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39552 w 3239552"/>
                <a:gd name="connsiteY0" fmla="*/ 831360 h 1294198"/>
                <a:gd name="connsiteX1" fmla="*/ 2112983 w 3239552"/>
                <a:gd name="connsiteY1" fmla="*/ 1246798 h 1294198"/>
                <a:gd name="connsiteX2" fmla="*/ 1014569 w 3239552"/>
                <a:gd name="connsiteY2" fmla="*/ 772022 h 1294198"/>
                <a:gd name="connsiteX3" fmla="*/ 398584 w 3239552"/>
                <a:gd name="connsiteY3" fmla="*/ 304800 h 1294198"/>
                <a:gd name="connsiteX4" fmla="*/ 0 w 3239552"/>
                <a:gd name="connsiteY4" fmla="*/ 0 h 1294198"/>
                <a:gd name="connsiteX5" fmla="*/ 0 w 3239552"/>
                <a:gd name="connsiteY5" fmla="*/ 0 h 1294198"/>
                <a:gd name="connsiteX0" fmla="*/ 3239552 w 3239552"/>
                <a:gd name="connsiteY0" fmla="*/ 831360 h 1316979"/>
                <a:gd name="connsiteX1" fmla="*/ 2112983 w 3239552"/>
                <a:gd name="connsiteY1" fmla="*/ 1246798 h 1316979"/>
                <a:gd name="connsiteX2" fmla="*/ 1014569 w 3239552"/>
                <a:gd name="connsiteY2" fmla="*/ 772022 h 1316979"/>
                <a:gd name="connsiteX3" fmla="*/ 398584 w 3239552"/>
                <a:gd name="connsiteY3" fmla="*/ 304800 h 1316979"/>
                <a:gd name="connsiteX4" fmla="*/ 0 w 3239552"/>
                <a:gd name="connsiteY4" fmla="*/ 0 h 1316979"/>
                <a:gd name="connsiteX5" fmla="*/ 0 w 3239552"/>
                <a:gd name="connsiteY5" fmla="*/ 0 h 1316979"/>
                <a:gd name="connsiteX0" fmla="*/ 3239552 w 3239552"/>
                <a:gd name="connsiteY0" fmla="*/ 831360 h 1309351"/>
                <a:gd name="connsiteX1" fmla="*/ 2112983 w 3239552"/>
                <a:gd name="connsiteY1" fmla="*/ 1246798 h 1309351"/>
                <a:gd name="connsiteX2" fmla="*/ 1014569 w 3239552"/>
                <a:gd name="connsiteY2" fmla="*/ 772022 h 1309351"/>
                <a:gd name="connsiteX3" fmla="*/ 398584 w 3239552"/>
                <a:gd name="connsiteY3" fmla="*/ 304800 h 1309351"/>
                <a:gd name="connsiteX4" fmla="*/ 0 w 3239552"/>
                <a:gd name="connsiteY4" fmla="*/ 0 h 1309351"/>
                <a:gd name="connsiteX5" fmla="*/ 0 w 3239552"/>
                <a:gd name="connsiteY5" fmla="*/ 0 h 13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9552" h="1309351">
                  <a:moveTo>
                    <a:pt x="3239552" y="831360"/>
                  </a:moveTo>
                  <a:cubicBezTo>
                    <a:pt x="2805798" y="1487852"/>
                    <a:pt x="2402799" y="1292254"/>
                    <a:pt x="2112983" y="1246798"/>
                  </a:cubicBezTo>
                  <a:cubicBezTo>
                    <a:pt x="1823167" y="1201342"/>
                    <a:pt x="1300302" y="929022"/>
                    <a:pt x="1014569" y="772022"/>
                  </a:cubicBezTo>
                  <a:cubicBezTo>
                    <a:pt x="728836" y="615022"/>
                    <a:pt x="567679" y="433470"/>
                    <a:pt x="398584" y="304800"/>
                  </a:cubicBez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</p:grpSp>
      <p:sp>
        <p:nvSpPr>
          <p:cNvPr id="290" name="TextBox 289"/>
          <p:cNvSpPr txBox="1"/>
          <p:nvPr/>
        </p:nvSpPr>
        <p:spPr>
          <a:xfrm>
            <a:off x="6353206" y="4345606"/>
            <a:ext cx="302871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performance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6353206" y="4485786"/>
            <a:ext cx="332596" cy="1384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8752205" y="4235117"/>
            <a:ext cx="530419" cy="1384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Unit: KRW 1trillion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310690" y="3298144"/>
            <a:ext cx="332596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Oct. 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643286" y="3303223"/>
            <a:ext cx="332596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Nov. 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C4393BD5-8E9A-43C1-AD16-AEA34482A8AF}"/>
              </a:ext>
            </a:extLst>
          </p:cNvPr>
          <p:cNvGrpSpPr/>
          <p:nvPr/>
        </p:nvGrpSpPr>
        <p:grpSpPr>
          <a:xfrm>
            <a:off x="363229" y="4330233"/>
            <a:ext cx="4954507" cy="3031416"/>
            <a:chOff x="270632" y="3699440"/>
            <a:chExt cx="4954507" cy="3164498"/>
          </a:xfrm>
        </p:grpSpPr>
        <p:grpSp>
          <p:nvGrpSpPr>
            <p:cNvPr id="296" name="그룹 295">
              <a:extLst>
                <a:ext uri="{FF2B5EF4-FFF2-40B4-BE49-F238E27FC236}">
                  <a16:creationId xmlns:a16="http://schemas.microsoft.com/office/drawing/2014/main" id="{E1D5BE4C-9048-4A08-847E-24CA6A25F4A3}"/>
                </a:ext>
              </a:extLst>
            </p:cNvPr>
            <p:cNvGrpSpPr/>
            <p:nvPr/>
          </p:nvGrpSpPr>
          <p:grpSpPr>
            <a:xfrm>
              <a:off x="270632" y="3797448"/>
              <a:ext cx="4954507" cy="3066490"/>
              <a:chOff x="5702247" y="2311333"/>
              <a:chExt cx="3878369" cy="4718118"/>
            </a:xfrm>
          </p:grpSpPr>
          <p:sp>
            <p:nvSpPr>
              <p:cNvPr id="327" name="모서리가 둥근 직사각형 314">
                <a:extLst>
                  <a:ext uri="{FF2B5EF4-FFF2-40B4-BE49-F238E27FC236}">
                    <a16:creationId xmlns:a16="http://schemas.microsoft.com/office/drawing/2014/main" id="{5D1A4A3A-2ABA-4250-9ACE-D6180C1AA437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3878369" cy="468978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8" name="모서리가 둥근 직사각형 324">
                <a:extLst>
                  <a:ext uri="{FF2B5EF4-FFF2-40B4-BE49-F238E27FC236}">
                    <a16:creationId xmlns:a16="http://schemas.microsoft.com/office/drawing/2014/main" id="{CA8086EC-F062-49F4-9E6C-D74E2ED20E30}"/>
                  </a:ext>
                </a:extLst>
              </p:cNvPr>
              <p:cNvSpPr/>
              <p:nvPr/>
            </p:nvSpPr>
            <p:spPr>
              <a:xfrm>
                <a:off x="5702247" y="2311333"/>
                <a:ext cx="3878369" cy="4718118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005B8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297" name="그룹 296">
              <a:extLst>
                <a:ext uri="{FF2B5EF4-FFF2-40B4-BE49-F238E27FC236}">
                  <a16:creationId xmlns:a16="http://schemas.microsoft.com/office/drawing/2014/main" id="{BB807D1D-6F42-4790-8D6D-1ADFFBC0F47C}"/>
                </a:ext>
              </a:extLst>
            </p:cNvPr>
            <p:cNvGrpSpPr/>
            <p:nvPr/>
          </p:nvGrpSpPr>
          <p:grpSpPr>
            <a:xfrm>
              <a:off x="527083" y="3699440"/>
              <a:ext cx="4366276" cy="473301"/>
              <a:chOff x="1043280" y="2203799"/>
              <a:chExt cx="3807101" cy="473301"/>
            </a:xfrm>
          </p:grpSpPr>
          <p:sp>
            <p:nvSpPr>
              <p:cNvPr id="320" name="모서리가 둥근 직사각형 143">
                <a:extLst>
                  <a:ext uri="{FF2B5EF4-FFF2-40B4-BE49-F238E27FC236}">
                    <a16:creationId xmlns:a16="http://schemas.microsoft.com/office/drawing/2014/main" id="{6B98DB07-DCB6-4396-B962-7BDA139BC24B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1" name="모서리가 둥근 직사각형 145">
                <a:extLst>
                  <a:ext uri="{FF2B5EF4-FFF2-40B4-BE49-F238E27FC236}">
                    <a16:creationId xmlns:a16="http://schemas.microsoft.com/office/drawing/2014/main" id="{078A9EC5-A0A5-473E-A033-92FAB92B019F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2" name="모서리가 둥근 직사각형 141">
                <a:extLst>
                  <a:ext uri="{FF2B5EF4-FFF2-40B4-BE49-F238E27FC236}">
                    <a16:creationId xmlns:a16="http://schemas.microsoft.com/office/drawing/2014/main" id="{4136D62F-4891-4ECB-948F-38A522BE17E8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3" name="모서리가 둥근 직사각형 142">
                <a:extLst>
                  <a:ext uri="{FF2B5EF4-FFF2-40B4-BE49-F238E27FC236}">
                    <a16:creationId xmlns:a16="http://schemas.microsoft.com/office/drawing/2014/main" id="{10FEB0B1-BB35-48BB-A92B-A65D6E6BD5AE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4" name="순서도: 지연 323">
                <a:extLst>
                  <a:ext uri="{FF2B5EF4-FFF2-40B4-BE49-F238E27FC236}">
                    <a16:creationId xmlns:a16="http://schemas.microsoft.com/office/drawing/2014/main" id="{EF9F2354-423E-410C-B068-377413B543C0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5" name="순서도: 지연 324">
                <a:extLst>
                  <a:ext uri="{FF2B5EF4-FFF2-40B4-BE49-F238E27FC236}">
                    <a16:creationId xmlns:a16="http://schemas.microsoft.com/office/drawing/2014/main" id="{666A8BFA-081D-422C-8A28-6CC2A58516FB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6" name="직사각형 325">
                <a:extLst>
                  <a:ext uri="{FF2B5EF4-FFF2-40B4-BE49-F238E27FC236}">
                    <a16:creationId xmlns:a16="http://schemas.microsoft.com/office/drawing/2014/main" id="{61E63AF2-CA96-43AE-B1FC-EF31DB5F367B}"/>
                  </a:ext>
                </a:extLst>
              </p:cNvPr>
              <p:cNvSpPr/>
              <p:nvPr/>
            </p:nvSpPr>
            <p:spPr>
              <a:xfrm>
                <a:off x="1545983" y="2203799"/>
                <a:ext cx="2821700" cy="43088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en-US" altLang="ko-KR" sz="1400" b="1" spc="-4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Performance and estimation of tax revenue</a:t>
                </a:r>
              </a:p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en-US" altLang="ko-KR" sz="1400" b="1" spc="-4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/expenditure based on the national fund</a:t>
                </a:r>
                <a:endParaRPr lang="ko-KR" altLang="en-US" sz="1400" b="1" spc="-4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298" name="Rectangle 25"/>
            <p:cNvSpPr>
              <a:spLocks noChangeArrowheads="1"/>
            </p:cNvSpPr>
            <p:nvPr/>
          </p:nvSpPr>
          <p:spPr bwMode="auto">
            <a:xfrm flipH="1">
              <a:off x="671026" y="4193516"/>
              <a:ext cx="4395114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l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400" b="1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Performance and estimation of tax revenue/expenditure based on the national fund</a:t>
              </a:r>
              <a:endParaRPr lang="ko-KR" altLang="en-US" sz="14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299" name="Freeform 33"/>
            <p:cNvSpPr>
              <a:spLocks noEditPoints="1"/>
            </p:cNvSpPr>
            <p:nvPr/>
          </p:nvSpPr>
          <p:spPr bwMode="auto">
            <a:xfrm>
              <a:off x="372080" y="4212943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0" name="Rectangle 25"/>
            <p:cNvSpPr>
              <a:spLocks noChangeArrowheads="1"/>
            </p:cNvSpPr>
            <p:nvPr/>
          </p:nvSpPr>
          <p:spPr bwMode="auto">
            <a:xfrm flipH="1">
              <a:off x="671026" y="4596019"/>
              <a:ext cx="166487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400" b="1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Trend of surplus asset</a:t>
              </a:r>
              <a:endParaRPr lang="ko-KR" altLang="en-US" sz="14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1" name="Freeform 33"/>
            <p:cNvSpPr>
              <a:spLocks noEditPoints="1"/>
            </p:cNvSpPr>
            <p:nvPr/>
          </p:nvSpPr>
          <p:spPr bwMode="auto">
            <a:xfrm>
              <a:off x="371322" y="4621344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3200" y="4895340"/>
              <a:ext cx="3408711" cy="1891727"/>
            </a:xfrm>
            <a:prstGeom prst="rect">
              <a:avLst/>
            </a:prstGeom>
          </p:spPr>
        </p:pic>
        <p:sp>
          <p:nvSpPr>
            <p:cNvPr id="303" name="TextBox 302"/>
            <p:cNvSpPr txBox="1"/>
            <p:nvPr/>
          </p:nvSpPr>
          <p:spPr>
            <a:xfrm>
              <a:off x="2922664" y="4861648"/>
              <a:ext cx="873851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Tax revenue status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701800" y="4876492"/>
              <a:ext cx="1954162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Tax revenue/expenditure status and forecast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2933472" y="5413708"/>
              <a:ext cx="1414669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Tax expenditure status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766824" y="5008962"/>
              <a:ext cx="620426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Oct. status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3437489" y="5008961"/>
              <a:ext cx="673021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Nov. forecast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3460004" y="5555888"/>
              <a:ext cx="673021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Nov. plan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2766824" y="5547427"/>
              <a:ext cx="620426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Oct. status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704190" y="5953192"/>
              <a:ext cx="951890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Surplus asset trend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2766824" y="5918391"/>
              <a:ext cx="1191306" cy="20005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Surplus asset diagnosis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666631" y="6688782"/>
              <a:ext cx="1122013" cy="1692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5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Carry-over unchecked</a:t>
              </a:r>
              <a:endParaRPr lang="ko-KR" altLang="en-US" sz="5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3662378" y="6071449"/>
              <a:ext cx="548225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Examples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608890" y="6235697"/>
              <a:ext cx="743154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Revenue status compared to target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2569770" y="6368167"/>
              <a:ext cx="789819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Expenditure status compared to target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2770907" y="6521293"/>
              <a:ext cx="477565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Estimated balance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801973" y="6081451"/>
              <a:ext cx="550071" cy="18466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Compared to last year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406155" y="5047432"/>
              <a:ext cx="278407" cy="12311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2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revenue</a:t>
              </a:r>
              <a:endParaRPr lang="ko-KR" altLang="en-US" sz="2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569770" y="5199745"/>
              <a:ext cx="375201" cy="12311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2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Expenditure </a:t>
              </a:r>
              <a:endParaRPr lang="ko-KR" altLang="en-US" sz="2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329" name="직사각형 328">
            <a:extLst>
              <a:ext uri="{FF2B5EF4-FFF2-40B4-BE49-F238E27FC236}">
                <a16:creationId xmlns:a16="http://schemas.microsoft.com/office/drawing/2014/main" id="{F16900D4-B686-4247-8DC1-C42492706652}"/>
              </a:ext>
            </a:extLst>
          </p:cNvPr>
          <p:cNvSpPr/>
          <p:nvPr/>
        </p:nvSpPr>
        <p:spPr>
          <a:xfrm>
            <a:off x="81241" y="2330781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0" name="육각형 329">
            <a:extLst>
              <a:ext uri="{FF2B5EF4-FFF2-40B4-BE49-F238E27FC236}">
                <a16:creationId xmlns:a16="http://schemas.microsoft.com/office/drawing/2014/main" id="{AB34E217-F1A1-4C32-93BB-1A1748DF3026}"/>
              </a:ext>
            </a:extLst>
          </p:cNvPr>
          <p:cNvSpPr/>
          <p:nvPr/>
        </p:nvSpPr>
        <p:spPr>
          <a:xfrm>
            <a:off x="306826" y="2162303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68F897B6-A7A1-480C-9681-7B0AA635B4AC}"/>
              </a:ext>
            </a:extLst>
          </p:cNvPr>
          <p:cNvSpPr txBox="1"/>
          <p:nvPr/>
        </p:nvSpPr>
        <p:spPr>
          <a:xfrm>
            <a:off x="679510" y="2171481"/>
            <a:ext cx="1201731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en-US" altLang="ko-KR" sz="1800" kern="0" spc="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Overview</a:t>
            </a:r>
            <a:endParaRPr lang="ko-KR" altLang="en-US" sz="1800" kern="0" spc="0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A2618FE3-6F44-44F8-906B-D1F5EF6CA10D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Application of Artificial Intelligence(1/3)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17036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AI-based treasury balance forecast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3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</p:spTree>
    <p:extLst>
      <p:ext uri="{BB962C8B-B14F-4D97-AF65-F5344CB8AC3E}">
        <p14:creationId xmlns:p14="http://schemas.microsoft.com/office/powerpoint/2010/main" val="1187111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D11A824D-E1AD-43BD-829E-B8C14D319297}"/>
              </a:ext>
            </a:extLst>
          </p:cNvPr>
          <p:cNvSpPr txBox="1"/>
          <p:nvPr/>
        </p:nvSpPr>
        <p:spPr>
          <a:xfrm>
            <a:off x="1338356" y="115233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Application of Artificial Intelligence(2/3)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17036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AI-based</a:t>
            </a:r>
            <a:r>
              <a:rPr lang="ko-KR" altLang="en-US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GDP estimation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44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81987" y="2632922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45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81987" y="2618319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46" name="그룹 245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2" y="2520313"/>
            <a:ext cx="4366276" cy="473301"/>
            <a:chOff x="1043280" y="2203799"/>
            <a:chExt cx="3807101" cy="473301"/>
          </a:xfrm>
        </p:grpSpPr>
        <p:sp>
          <p:nvSpPr>
            <p:cNvPr id="247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1" name="순서도: 지연 250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2" name="순서도: 지연 251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직사각형 252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491454" y="2292617"/>
              <a:ext cx="2909476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8" y="2518098"/>
            <a:ext cx="4366277" cy="473301"/>
            <a:chOff x="1043280" y="2203799"/>
            <a:chExt cx="3807101" cy="473301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39093" y="2215673"/>
              <a:ext cx="3610717" cy="430887"/>
            </a:xfrm>
            <a:prstGeom prst="rect">
              <a:avLst/>
            </a:prstGeom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4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Hybrid Model combining Economic Model and Data-based</a:t>
              </a:r>
              <a:endParaRPr kumimoji="1" lang="ko-KR" altLang="en-US" sz="14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62" name="자유형 261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5903" y="2360956"/>
            <a:ext cx="5266216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63" name="그룹 262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6620" y="2334731"/>
            <a:ext cx="5167986" cy="1843229"/>
            <a:chOff x="304800" y="2298945"/>
            <a:chExt cx="7019279" cy="4922223"/>
          </a:xfrm>
        </p:grpSpPr>
        <p:cxnSp>
          <p:nvCxnSpPr>
            <p:cNvPr id="264" name="직선 화살표 연결선 263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화살표 연결선 264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68" idx="2"/>
          </p:cNvCxnSpPr>
          <p:nvPr/>
        </p:nvCxnSpPr>
        <p:spPr>
          <a:xfrm flipV="1">
            <a:off x="5272119" y="2448211"/>
            <a:ext cx="0" cy="162000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원호 266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7498" y="2335730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8" name="원호 267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7495" y="3859638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9" name="직사각형 268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17025" y="2715485"/>
            <a:ext cx="4685909" cy="136781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Subject of estimation: real-time economic situation, GDP</a:t>
            </a: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Goal: Observing economic fluctuations at very short cycles (weekly economic index) or updating forecasts in real time (Nowcasting, D/L-based GDP forecasting), and analyzing the effects of external shocks.</a:t>
            </a:r>
          </a:p>
        </p:txBody>
      </p:sp>
      <p:sp>
        <p:nvSpPr>
          <p:cNvPr id="270" name="Rectangle 25"/>
          <p:cNvSpPr>
            <a:spLocks noChangeArrowheads="1"/>
          </p:cNvSpPr>
          <p:nvPr/>
        </p:nvSpPr>
        <p:spPr bwMode="auto">
          <a:xfrm flipH="1">
            <a:off x="5860751" y="3100380"/>
            <a:ext cx="450375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en-US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increase credibility by connecting traditional WEI and data-based model such as </a:t>
            </a:r>
            <a:r>
              <a:rPr lang="en-US" altLang="ko-KR" sz="1400" b="1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Nowcasting</a:t>
            </a:r>
            <a:r>
              <a:rPr lang="ko-KR" altLang="en-US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</a:t>
            </a:r>
          </a:p>
        </p:txBody>
      </p:sp>
      <p:sp>
        <p:nvSpPr>
          <p:cNvPr id="271" name="Freeform 33"/>
          <p:cNvSpPr>
            <a:spLocks noEditPoints="1"/>
          </p:cNvSpPr>
          <p:nvPr/>
        </p:nvSpPr>
        <p:spPr bwMode="auto">
          <a:xfrm>
            <a:off x="5561805" y="311672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2" name="Freeform 47">
            <a:extLst>
              <a:ext uri="{FF2B5EF4-FFF2-40B4-BE49-F238E27FC236}">
                <a16:creationId xmlns:a16="http://schemas.microsoft.com/office/drawing/2014/main" id="{FB91721E-9558-2F46-BB7B-0810D53C52B1}"/>
              </a:ext>
            </a:extLst>
          </p:cNvPr>
          <p:cNvSpPr/>
          <p:nvPr/>
        </p:nvSpPr>
        <p:spPr>
          <a:xfrm>
            <a:off x="417476" y="5143888"/>
            <a:ext cx="2122190" cy="902157"/>
          </a:xfrm>
          <a:prstGeom prst="roundRect">
            <a:avLst>
              <a:gd name="adj" fmla="val 7785"/>
            </a:avLst>
          </a:prstGeom>
          <a:ln w="2540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0" vert="horz" wrap="square" lIns="58037" tIns="58037" rIns="58037" bIns="58037" numCol="1" spcCol="1270" anchor="ctr" anchorCtr="0">
            <a:noAutofit/>
          </a:bodyPr>
          <a:lstStyle/>
          <a:p>
            <a:pPr algn="ctr" defTabSz="4889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kumimoji="1" lang="en-US" sz="2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Simulation Model</a:t>
            </a:r>
          </a:p>
        </p:txBody>
      </p:sp>
      <p:sp>
        <p:nvSpPr>
          <p:cNvPr id="273" name="Pentagon 109">
            <a:extLst>
              <a:ext uri="{FF2B5EF4-FFF2-40B4-BE49-F238E27FC236}">
                <a16:creationId xmlns:a16="http://schemas.microsoft.com/office/drawing/2014/main" id="{87A14257-032E-B342-9C30-C82A32C91D23}"/>
              </a:ext>
            </a:extLst>
          </p:cNvPr>
          <p:cNvSpPr/>
          <p:nvPr/>
        </p:nvSpPr>
        <p:spPr>
          <a:xfrm flipH="1">
            <a:off x="1793297" y="5772299"/>
            <a:ext cx="1312131" cy="833135"/>
          </a:xfrm>
          <a:prstGeom prst="homePlate">
            <a:avLst>
              <a:gd name="adj" fmla="val 30245"/>
            </a:avLst>
          </a:prstGeom>
          <a:solidFill>
            <a:srgbClr val="EDEDED"/>
          </a:solidFill>
          <a:ln w="12700">
            <a:solidFill>
              <a:srgbClr val="7496D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270" anchor="ctr" anchorCtr="0">
            <a:noAutofit/>
          </a:bodyPr>
          <a:lstStyle/>
          <a:p>
            <a:pPr algn="ctr" defTabSz="488950">
              <a:spcBef>
                <a:spcPct val="0"/>
              </a:spcBef>
            </a:pPr>
            <a:r>
              <a:rPr kumimoji="1" lang="en-US" altLang="ko-KR" sz="1550" b="1" spc="-15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Financial Management Plan</a:t>
            </a:r>
          </a:p>
        </p:txBody>
      </p:sp>
      <p:sp>
        <p:nvSpPr>
          <p:cNvPr id="274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 flipV="1">
            <a:off x="3083279" y="5280535"/>
            <a:ext cx="1264235" cy="840046"/>
          </a:xfrm>
          <a:prstGeom prst="upArrow">
            <a:avLst>
              <a:gd name="adj1" fmla="val 75318"/>
              <a:gd name="adj2" fmla="val 33803"/>
            </a:avLst>
          </a:prstGeom>
          <a:gradFill flip="none" rotWithShape="1">
            <a:gsLst>
              <a:gs pos="0">
                <a:srgbClr val="0058A7"/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 Medium" panose="000006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cxnSp>
        <p:nvCxnSpPr>
          <p:cNvPr id="275" name="꺾인 연결선 274"/>
          <p:cNvCxnSpPr>
            <a:cxnSpLocks/>
            <a:stCxn id="283" idx="3"/>
            <a:endCxn id="278" idx="1"/>
          </p:cNvCxnSpPr>
          <p:nvPr/>
        </p:nvCxnSpPr>
        <p:spPr>
          <a:xfrm rot="10800000" flipV="1">
            <a:off x="6528408" y="6217211"/>
            <a:ext cx="434647" cy="19454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꺾인 연결선 275"/>
          <p:cNvCxnSpPr>
            <a:cxnSpLocks/>
            <a:stCxn id="284" idx="3"/>
            <a:endCxn id="278" idx="1"/>
          </p:cNvCxnSpPr>
          <p:nvPr/>
        </p:nvCxnSpPr>
        <p:spPr>
          <a:xfrm rot="10800000">
            <a:off x="6528408" y="6411752"/>
            <a:ext cx="424949" cy="464725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모서리가 둥근 직사각형 276"/>
          <p:cNvSpPr/>
          <p:nvPr/>
        </p:nvSpPr>
        <p:spPr>
          <a:xfrm flipH="1">
            <a:off x="4429700" y="4651761"/>
            <a:ext cx="2089874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Current</a:t>
            </a:r>
            <a:r>
              <a:rPr lang="ko-KR" altLang="en-US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  <a:r>
              <a:rPr lang="en-US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Economic Model Method</a:t>
            </a:r>
          </a:p>
        </p:txBody>
      </p:sp>
      <p:sp>
        <p:nvSpPr>
          <p:cNvPr id="278" name="모서리가 둥근 직사각형 277"/>
          <p:cNvSpPr/>
          <p:nvPr/>
        </p:nvSpPr>
        <p:spPr>
          <a:xfrm flipH="1">
            <a:off x="4438533" y="5995075"/>
            <a:ext cx="2089874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Data-based Estimation Model</a:t>
            </a:r>
          </a:p>
        </p:txBody>
      </p:sp>
      <p:cxnSp>
        <p:nvCxnSpPr>
          <p:cNvPr id="279" name="꺾인 연결선 278"/>
          <p:cNvCxnSpPr>
            <a:cxnSpLocks/>
            <a:stCxn id="281" idx="3"/>
            <a:endCxn id="277" idx="1"/>
          </p:cNvCxnSpPr>
          <p:nvPr/>
        </p:nvCxnSpPr>
        <p:spPr>
          <a:xfrm rot="10800000" flipV="1">
            <a:off x="6519574" y="4898683"/>
            <a:ext cx="443480" cy="16975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꺾인 연결선 279"/>
          <p:cNvCxnSpPr>
            <a:cxnSpLocks/>
            <a:stCxn id="282" idx="3"/>
            <a:endCxn id="278" idx="1"/>
          </p:cNvCxnSpPr>
          <p:nvPr/>
        </p:nvCxnSpPr>
        <p:spPr>
          <a:xfrm rot="10800000" flipV="1">
            <a:off x="6528408" y="5518313"/>
            <a:ext cx="434647" cy="89343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모서리가 둥근 직사각형 280"/>
          <p:cNvSpPr/>
          <p:nvPr/>
        </p:nvSpPr>
        <p:spPr>
          <a:xfrm flipH="1">
            <a:off x="6963054" y="4651761"/>
            <a:ext cx="3287454" cy="493844"/>
          </a:xfrm>
          <a:prstGeom prst="roundRect">
            <a:avLst>
              <a:gd name="adj" fmla="val 33167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Bank of Korea, KDI</a:t>
            </a:r>
          </a:p>
        </p:txBody>
      </p:sp>
      <p:sp>
        <p:nvSpPr>
          <p:cNvPr id="282" name="모서리가 둥근 직사각형 281"/>
          <p:cNvSpPr/>
          <p:nvPr/>
        </p:nvSpPr>
        <p:spPr>
          <a:xfrm flipH="1">
            <a:off x="6963054" y="5231757"/>
            <a:ext cx="3287454" cy="573112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WEI</a:t>
            </a:r>
          </a:p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(Weekly Economic Index)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 flipH="1">
            <a:off x="6963054" y="5970289"/>
            <a:ext cx="3287454" cy="493844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Nowcasting Model</a:t>
            </a:r>
          </a:p>
        </p:txBody>
      </p:sp>
      <p:sp>
        <p:nvSpPr>
          <p:cNvPr id="284" name="모서리가 둥근 직사각형 283"/>
          <p:cNvSpPr/>
          <p:nvPr/>
        </p:nvSpPr>
        <p:spPr>
          <a:xfrm flipH="1">
            <a:off x="6953356" y="6629553"/>
            <a:ext cx="3287455" cy="493846"/>
          </a:xfrm>
          <a:prstGeom prst="roundRect">
            <a:avLst>
              <a:gd name="adj" fmla="val 3076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AI(deep learning)</a:t>
            </a:r>
            <a:r>
              <a:rPr lang="ko-KR" altLang="en-US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  <a:r>
              <a:rPr lang="en-US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Model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92042" y="3867945"/>
            <a:ext cx="224982" cy="2845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6" name="직사각형 285">
            <a:extLst>
              <a:ext uri="{FF2B5EF4-FFF2-40B4-BE49-F238E27FC236}">
                <a16:creationId xmlns:a16="http://schemas.microsoft.com/office/drawing/2014/main" id="{21B4204E-1860-4E11-BE04-A139FC654568}"/>
              </a:ext>
            </a:extLst>
          </p:cNvPr>
          <p:cNvSpPr/>
          <p:nvPr/>
        </p:nvSpPr>
        <p:spPr>
          <a:xfrm>
            <a:off x="-1" y="2450746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7" name="육각형 286">
            <a:extLst>
              <a:ext uri="{FF2B5EF4-FFF2-40B4-BE49-F238E27FC236}">
                <a16:creationId xmlns:a16="http://schemas.microsoft.com/office/drawing/2014/main" id="{90573879-E293-4931-AEC2-01D91B5C686A}"/>
              </a:ext>
            </a:extLst>
          </p:cNvPr>
          <p:cNvSpPr/>
          <p:nvPr/>
        </p:nvSpPr>
        <p:spPr>
          <a:xfrm>
            <a:off x="225584" y="2282268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92DAB59-58DC-4E80-88DB-45035483690E}"/>
              </a:ext>
            </a:extLst>
          </p:cNvPr>
          <p:cNvSpPr txBox="1"/>
          <p:nvPr/>
        </p:nvSpPr>
        <p:spPr>
          <a:xfrm>
            <a:off x="376535" y="2311515"/>
            <a:ext cx="1423463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en-US" altLang="ko-KR" sz="1800" b="1" kern="0" spc="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Overview</a:t>
            </a:r>
            <a:endParaRPr lang="ko-KR" altLang="en-US" sz="1800" b="1" kern="0" spc="0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9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</p:spTree>
    <p:extLst>
      <p:ext uri="{BB962C8B-B14F-4D97-AF65-F5344CB8AC3E}">
        <p14:creationId xmlns:p14="http://schemas.microsoft.com/office/powerpoint/2010/main" val="191715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 smtClean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4EFDB3CE-D490-4579-91F3-F3908210C88A}"/>
              </a:ext>
            </a:extLst>
          </p:cNvPr>
          <p:cNvSpPr txBox="1"/>
          <p:nvPr/>
        </p:nvSpPr>
        <p:spPr>
          <a:xfrm>
            <a:off x="1338356" y="115233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Application of Artificial Intelligence(3/3)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05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75366" y="2541023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06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75366" y="2528478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01" y="2430472"/>
            <a:ext cx="4366276" cy="473301"/>
            <a:chOff x="1043280" y="2203799"/>
            <a:chExt cx="3807101" cy="473301"/>
          </a:xfrm>
        </p:grpSpPr>
        <p:sp>
          <p:nvSpPr>
            <p:cNvPr id="208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09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0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1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2" name="순서도: 지연 211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3" name="순서도: 지연 212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4" name="직사각형 213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56383" y="2292617"/>
              <a:ext cx="2579616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10" y="2429529"/>
            <a:ext cx="4366279" cy="575754"/>
            <a:chOff x="1043280" y="2203799"/>
            <a:chExt cx="3807101" cy="473301"/>
          </a:xfrm>
        </p:grpSpPr>
        <p:sp>
          <p:nvSpPr>
            <p:cNvPr id="216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7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8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9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0" name="순서도: 지연 219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1" name="순서도: 지연 220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2" name="직사각형 221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53860" y="2215853"/>
              <a:ext cx="2584366" cy="430115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7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User Support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en-US" altLang="ko-KR" sz="17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by Chatbot Consulting System</a:t>
              </a:r>
              <a:endParaRPr kumimoji="1" lang="ko-KR" altLang="en-US" sz="17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23" name="자유형 222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4734" y="2271115"/>
            <a:ext cx="5260764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224" name="직선 연결선 22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26" idx="2"/>
          </p:cNvCxnSpPr>
          <p:nvPr/>
        </p:nvCxnSpPr>
        <p:spPr>
          <a:xfrm flipV="1">
            <a:off x="5265498" y="2373153"/>
            <a:ext cx="3" cy="1198322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원호 22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0877" y="2245889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6" name="원호 22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0874" y="3412314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0261" y="2304081"/>
            <a:ext cx="5138387" cy="1246495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400" b="1" spc="-150" dirty="0">
              <a:ln>
                <a:solidFill>
                  <a:srgbClr val="BFBFBF">
                    <a:alpha val="0"/>
                  </a:srgbClr>
                </a:solidFill>
              </a:ln>
              <a:latin typeface="KoPub돋움체 Medium" panose="000006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6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Consulting service using AI</a:t>
            </a:r>
            <a:r>
              <a:rPr kumimoji="1" lang="ko-KR" altLang="en-US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and Information searching service</a:t>
            </a: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ko-KR" altLang="en-US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Establishing structured and unstructured information database</a:t>
            </a:r>
            <a:b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</a:b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for financial tasks</a:t>
            </a: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ko-KR" altLang="en-US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Continuous quality improvement after operating </a:t>
            </a:r>
            <a:r>
              <a:rPr kumimoji="1" lang="en-US" altLang="ko-KR" sz="1400" spc="-100" dirty="0" err="1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dBrain</a:t>
            </a: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next</a:t>
            </a:r>
            <a:b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</a:br>
            <a:r>
              <a:rPr kumimoji="1" lang="en-US" altLang="ko-KR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generation</a:t>
            </a:r>
            <a:r>
              <a:rPr kumimoji="1" lang="ko-KR" altLang="en-US" sz="14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endParaRPr kumimoji="1" lang="en-US" altLang="ko-KR" sz="1400" spc="-10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228" name="한쪽 모서리가 둥근 사각형 227"/>
          <p:cNvSpPr/>
          <p:nvPr/>
        </p:nvSpPr>
        <p:spPr>
          <a:xfrm flipH="1" flipV="1">
            <a:off x="366165" y="4494798"/>
            <a:ext cx="2606893" cy="281831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40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29" name="Rectangle 25"/>
          <p:cNvSpPr>
            <a:spLocks noChangeArrowheads="1"/>
          </p:cNvSpPr>
          <p:nvPr/>
        </p:nvSpPr>
        <p:spPr bwMode="auto">
          <a:xfrm flipH="1">
            <a:off x="585128" y="4677497"/>
            <a:ext cx="2428995" cy="1000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Increased waiting time and decreased response rate due to congestion in consultation inquiries during the settlement season</a:t>
            </a:r>
          </a:p>
        </p:txBody>
      </p:sp>
      <p:grpSp>
        <p:nvGrpSpPr>
          <p:cNvPr id="230" name="그룹 229"/>
          <p:cNvGrpSpPr/>
          <p:nvPr/>
        </p:nvGrpSpPr>
        <p:grpSpPr>
          <a:xfrm>
            <a:off x="421795" y="4709396"/>
            <a:ext cx="129565" cy="129600"/>
            <a:chOff x="671697" y="3994624"/>
            <a:chExt cx="440738" cy="39942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1" name="Freeform 143"/>
            <p:cNvSpPr>
              <a:spLocks/>
            </p:cNvSpPr>
            <p:nvPr/>
          </p:nvSpPr>
          <p:spPr bwMode="auto">
            <a:xfrm>
              <a:off x="671697" y="4006286"/>
              <a:ext cx="387764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2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3" name="Rectangle 25"/>
          <p:cNvSpPr>
            <a:spLocks noChangeArrowheads="1"/>
          </p:cNvSpPr>
          <p:nvPr/>
        </p:nvSpPr>
        <p:spPr bwMode="auto">
          <a:xfrm flipH="1">
            <a:off x="585128" y="5725430"/>
            <a:ext cx="22933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Request for consultation service at night and on holidays</a:t>
            </a:r>
          </a:p>
        </p:txBody>
      </p:sp>
      <p:grpSp>
        <p:nvGrpSpPr>
          <p:cNvPr id="234" name="그룹 233"/>
          <p:cNvGrpSpPr/>
          <p:nvPr/>
        </p:nvGrpSpPr>
        <p:grpSpPr>
          <a:xfrm>
            <a:off x="421795" y="5757329"/>
            <a:ext cx="127685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5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6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7" name="Rectangle 25"/>
          <p:cNvSpPr>
            <a:spLocks noChangeArrowheads="1"/>
          </p:cNvSpPr>
          <p:nvPr/>
        </p:nvSpPr>
        <p:spPr bwMode="auto">
          <a:xfrm flipH="1">
            <a:off x="585128" y="6201084"/>
            <a:ext cx="1952321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It is difficult to easily find necessary business information from a large amount of data.</a:t>
            </a:r>
            <a:endParaRPr kumimoji="0" lang="ko-KR" altLang="en-US" sz="1300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238" name="그룹 237"/>
          <p:cNvGrpSpPr/>
          <p:nvPr/>
        </p:nvGrpSpPr>
        <p:grpSpPr>
          <a:xfrm>
            <a:off x="421795" y="6232983"/>
            <a:ext cx="129600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1" name="그룹 240"/>
          <p:cNvGrpSpPr/>
          <p:nvPr/>
        </p:nvGrpSpPr>
        <p:grpSpPr>
          <a:xfrm>
            <a:off x="631959" y="4103778"/>
            <a:ext cx="1540233" cy="307777"/>
            <a:chOff x="457989" y="1409840"/>
            <a:chExt cx="1540233" cy="307777"/>
          </a:xfrm>
        </p:grpSpPr>
        <p:sp>
          <p:nvSpPr>
            <p:cNvPr id="242" name="Rectangle 39"/>
            <p:cNvSpPr>
              <a:spLocks noChangeArrowheads="1"/>
            </p:cNvSpPr>
            <p:nvPr/>
          </p:nvSpPr>
          <p:spPr bwMode="auto">
            <a:xfrm>
              <a:off x="848508" y="1409840"/>
              <a:ext cx="114971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/>
            <a:p>
              <a:pPr latinLnBrk="0">
                <a:defRPr/>
              </a:pPr>
              <a:r>
                <a:rPr lang="en-US" altLang="ko-KR" sz="2000" b="1" spc="-4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As is</a:t>
              </a:r>
              <a:endParaRPr lang="ko-KR" altLang="en-US" sz="1600" b="1" spc="-4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243" name="그룹 242"/>
            <p:cNvGrpSpPr/>
            <p:nvPr/>
          </p:nvGrpSpPr>
          <p:grpSpPr>
            <a:xfrm>
              <a:off x="457989" y="1414136"/>
              <a:ext cx="335750" cy="299184"/>
              <a:chOff x="7056438" y="239713"/>
              <a:chExt cx="320675" cy="285751"/>
            </a:xfrm>
            <a:solidFill>
              <a:schemeClr val="bg1">
                <a:lumMod val="75000"/>
              </a:schemeClr>
            </a:solidFill>
          </p:grpSpPr>
          <p:sp>
            <p:nvSpPr>
              <p:cNvPr id="244" name="Freeform 12"/>
              <p:cNvSpPr>
                <a:spLocks noEditPoints="1"/>
              </p:cNvSpPr>
              <p:nvPr/>
            </p:nvSpPr>
            <p:spPr bwMode="auto">
              <a:xfrm>
                <a:off x="7105650" y="290513"/>
                <a:ext cx="65088" cy="69850"/>
              </a:xfrm>
              <a:custGeom>
                <a:avLst/>
                <a:gdLst>
                  <a:gd name="T0" fmla="*/ 34 w 34"/>
                  <a:gd name="T1" fmla="*/ 6 h 37"/>
                  <a:gd name="T2" fmla="*/ 29 w 34"/>
                  <a:gd name="T3" fmla="*/ 0 h 37"/>
                  <a:gd name="T4" fmla="*/ 5 w 34"/>
                  <a:gd name="T5" fmla="*/ 0 h 37"/>
                  <a:gd name="T6" fmla="*/ 0 w 34"/>
                  <a:gd name="T7" fmla="*/ 6 h 37"/>
                  <a:gd name="T8" fmla="*/ 0 w 34"/>
                  <a:gd name="T9" fmla="*/ 32 h 37"/>
                  <a:gd name="T10" fmla="*/ 5 w 34"/>
                  <a:gd name="T11" fmla="*/ 37 h 37"/>
                  <a:gd name="T12" fmla="*/ 29 w 34"/>
                  <a:gd name="T13" fmla="*/ 37 h 37"/>
                  <a:gd name="T14" fmla="*/ 34 w 34"/>
                  <a:gd name="T15" fmla="*/ 32 h 37"/>
                  <a:gd name="T16" fmla="*/ 34 w 34"/>
                  <a:gd name="T17" fmla="*/ 6 h 37"/>
                  <a:gd name="T18" fmla="*/ 10 w 34"/>
                  <a:gd name="T19" fmla="*/ 11 h 37"/>
                  <a:gd name="T20" fmla="*/ 23 w 34"/>
                  <a:gd name="T21" fmla="*/ 11 h 37"/>
                  <a:gd name="T22" fmla="*/ 23 w 34"/>
                  <a:gd name="T23" fmla="*/ 27 h 37"/>
                  <a:gd name="T24" fmla="*/ 10 w 34"/>
                  <a:gd name="T25" fmla="*/ 27 h 37"/>
                  <a:gd name="T26" fmla="*/ 10 w 34"/>
                  <a:gd name="T27" fmla="*/ 11 h 37"/>
                  <a:gd name="T28" fmla="*/ 10 w 34"/>
                  <a:gd name="T29" fmla="*/ 11 h 37"/>
                  <a:gd name="T30" fmla="*/ 10 w 34"/>
                  <a:gd name="T3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7">
                    <a:moveTo>
                      <a:pt x="34" y="6"/>
                    </a:moveTo>
                    <a:cubicBezTo>
                      <a:pt x="34" y="3"/>
                      <a:pt x="31" y="0"/>
                      <a:pt x="2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2" y="37"/>
                      <a:pt x="5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1" y="37"/>
                      <a:pt x="34" y="35"/>
                      <a:pt x="34" y="32"/>
                    </a:cubicBezTo>
                    <a:lnTo>
                      <a:pt x="34" y="6"/>
                    </a:lnTo>
                    <a:close/>
                    <a:moveTo>
                      <a:pt x="10" y="11"/>
                    </a:move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0" y="27"/>
                      <a:pt x="10" y="27"/>
                      <a:pt x="10" y="27"/>
                    </a:cubicBezTo>
                    <a:lnTo>
                      <a:pt x="10" y="11"/>
                    </a:ln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5" name="Freeform 13"/>
              <p:cNvSpPr>
                <a:spLocks noEditPoints="1"/>
              </p:cNvSpPr>
              <p:nvPr/>
            </p:nvSpPr>
            <p:spPr bwMode="auto">
              <a:xfrm>
                <a:off x="7102475" y="385763"/>
                <a:ext cx="142875" cy="19050"/>
              </a:xfrm>
              <a:custGeom>
                <a:avLst/>
                <a:gdLst>
                  <a:gd name="T0" fmla="*/ 5 w 74"/>
                  <a:gd name="T1" fmla="*/ 10 h 10"/>
                  <a:gd name="T2" fmla="*/ 69 w 74"/>
                  <a:gd name="T3" fmla="*/ 10 h 10"/>
                  <a:gd name="T4" fmla="*/ 74 w 74"/>
                  <a:gd name="T5" fmla="*/ 5 h 10"/>
                  <a:gd name="T6" fmla="*/ 69 w 74"/>
                  <a:gd name="T7" fmla="*/ 0 h 10"/>
                  <a:gd name="T8" fmla="*/ 5 w 74"/>
                  <a:gd name="T9" fmla="*/ 0 h 10"/>
                  <a:gd name="T10" fmla="*/ 0 w 74"/>
                  <a:gd name="T11" fmla="*/ 5 h 10"/>
                  <a:gd name="T12" fmla="*/ 5 w 74"/>
                  <a:gd name="T13" fmla="*/ 10 h 10"/>
                  <a:gd name="T14" fmla="*/ 5 w 74"/>
                  <a:gd name="T15" fmla="*/ 10 h 10"/>
                  <a:gd name="T16" fmla="*/ 5 w 74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10">
                    <a:moveTo>
                      <a:pt x="5" y="10"/>
                    </a:moveTo>
                    <a:cubicBezTo>
                      <a:pt x="69" y="10"/>
                      <a:pt x="69" y="10"/>
                      <a:pt x="69" y="10"/>
                    </a:cubicBezTo>
                    <a:cubicBezTo>
                      <a:pt x="72" y="10"/>
                      <a:pt x="74" y="8"/>
                      <a:pt x="74" y="5"/>
                    </a:cubicBezTo>
                    <a:cubicBezTo>
                      <a:pt x="74" y="2"/>
                      <a:pt x="72" y="0"/>
                      <a:pt x="6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lose/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6" name="Freeform 14"/>
              <p:cNvSpPr>
                <a:spLocks noEditPoints="1"/>
              </p:cNvSpPr>
              <p:nvPr/>
            </p:nvSpPr>
            <p:spPr bwMode="auto">
              <a:xfrm>
                <a:off x="7189788" y="292101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8"/>
                      <a:pt x="30" y="5"/>
                    </a:cubicBezTo>
                    <a:cubicBezTo>
                      <a:pt x="30" y="3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7" name="Freeform 15"/>
              <p:cNvSpPr>
                <a:spLocks noEditPoints="1"/>
              </p:cNvSpPr>
              <p:nvPr/>
            </p:nvSpPr>
            <p:spPr bwMode="auto">
              <a:xfrm>
                <a:off x="7189788" y="339726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7"/>
                      <a:pt x="30" y="5"/>
                    </a:cubicBezTo>
                    <a:cubicBezTo>
                      <a:pt x="30" y="2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8" name="Freeform 16"/>
              <p:cNvSpPr>
                <a:spLocks/>
              </p:cNvSpPr>
              <p:nvPr/>
            </p:nvSpPr>
            <p:spPr bwMode="auto">
              <a:xfrm>
                <a:off x="7234238" y="409576"/>
                <a:ext cx="142875" cy="115888"/>
              </a:xfrm>
              <a:custGeom>
                <a:avLst/>
                <a:gdLst>
                  <a:gd name="T0" fmla="*/ 6 w 74"/>
                  <a:gd name="T1" fmla="*/ 27 h 61"/>
                  <a:gd name="T2" fmla="*/ 2 w 74"/>
                  <a:gd name="T3" fmla="*/ 33 h 61"/>
                  <a:gd name="T4" fmla="*/ 5 w 74"/>
                  <a:gd name="T5" fmla="*/ 40 h 61"/>
                  <a:gd name="T6" fmla="*/ 25 w 74"/>
                  <a:gd name="T7" fmla="*/ 58 h 61"/>
                  <a:gd name="T8" fmla="*/ 33 w 74"/>
                  <a:gd name="T9" fmla="*/ 57 h 61"/>
                  <a:gd name="T10" fmla="*/ 74 w 74"/>
                  <a:gd name="T11" fmla="*/ 0 h 61"/>
                  <a:gd name="T12" fmla="*/ 29 w 74"/>
                  <a:gd name="T13" fmla="*/ 39 h 61"/>
                  <a:gd name="T14" fmla="*/ 15 w 74"/>
                  <a:gd name="T15" fmla="*/ 26 h 61"/>
                  <a:gd name="T16" fmla="*/ 6 w 74"/>
                  <a:gd name="T17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61">
                    <a:moveTo>
                      <a:pt x="6" y="27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0" y="38"/>
                      <a:pt x="5" y="40"/>
                    </a:cubicBezTo>
                    <a:cubicBezTo>
                      <a:pt x="20" y="47"/>
                      <a:pt x="23" y="55"/>
                      <a:pt x="25" y="58"/>
                    </a:cubicBezTo>
                    <a:cubicBezTo>
                      <a:pt x="28" y="61"/>
                      <a:pt x="31" y="61"/>
                      <a:pt x="33" y="57"/>
                    </a:cubicBezTo>
                    <a:cubicBezTo>
                      <a:pt x="39" y="46"/>
                      <a:pt x="45" y="21"/>
                      <a:pt x="74" y="0"/>
                    </a:cubicBezTo>
                    <a:cubicBezTo>
                      <a:pt x="40" y="12"/>
                      <a:pt x="29" y="39"/>
                      <a:pt x="29" y="39"/>
                    </a:cubicBezTo>
                    <a:cubicBezTo>
                      <a:pt x="29" y="39"/>
                      <a:pt x="23" y="29"/>
                      <a:pt x="15" y="26"/>
                    </a:cubicBezTo>
                    <a:cubicBezTo>
                      <a:pt x="9" y="23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056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9" name="Freeform 17"/>
              <p:cNvSpPr>
                <a:spLocks/>
              </p:cNvSpPr>
              <p:nvPr/>
            </p:nvSpPr>
            <p:spPr bwMode="auto">
              <a:xfrm>
                <a:off x="7056438" y="239713"/>
                <a:ext cx="276225" cy="261938"/>
              </a:xfrm>
              <a:custGeom>
                <a:avLst/>
                <a:gdLst>
                  <a:gd name="T0" fmla="*/ 89 w 143"/>
                  <a:gd name="T1" fmla="*/ 136 h 136"/>
                  <a:gd name="T2" fmla="*/ 81 w 143"/>
                  <a:gd name="T3" fmla="*/ 127 h 136"/>
                  <a:gd name="T4" fmla="*/ 80 w 143"/>
                  <a:gd name="T5" fmla="*/ 126 h 136"/>
                  <a:gd name="T6" fmla="*/ 25 w 143"/>
                  <a:gd name="T7" fmla="*/ 126 h 136"/>
                  <a:gd name="T8" fmla="*/ 10 w 143"/>
                  <a:gd name="T9" fmla="*/ 111 h 136"/>
                  <a:gd name="T10" fmla="*/ 10 w 143"/>
                  <a:gd name="T11" fmla="*/ 10 h 136"/>
                  <a:gd name="T12" fmla="*/ 111 w 143"/>
                  <a:gd name="T13" fmla="*/ 10 h 136"/>
                  <a:gd name="T14" fmla="*/ 111 w 143"/>
                  <a:gd name="T15" fmla="*/ 105 h 136"/>
                  <a:gd name="T16" fmla="*/ 111 w 143"/>
                  <a:gd name="T17" fmla="*/ 105 h 136"/>
                  <a:gd name="T18" fmla="*/ 115 w 143"/>
                  <a:gd name="T19" fmla="*/ 109 h 136"/>
                  <a:gd name="T20" fmla="*/ 121 w 143"/>
                  <a:gd name="T21" fmla="*/ 102 h 136"/>
                  <a:gd name="T22" fmla="*/ 121 w 143"/>
                  <a:gd name="T23" fmla="*/ 39 h 136"/>
                  <a:gd name="T24" fmla="*/ 133 w 143"/>
                  <a:gd name="T25" fmla="*/ 39 h 136"/>
                  <a:gd name="T26" fmla="*/ 133 w 143"/>
                  <a:gd name="T27" fmla="*/ 91 h 136"/>
                  <a:gd name="T28" fmla="*/ 143 w 143"/>
                  <a:gd name="T29" fmla="*/ 84 h 136"/>
                  <a:gd name="T30" fmla="*/ 143 w 143"/>
                  <a:gd name="T31" fmla="*/ 34 h 136"/>
                  <a:gd name="T32" fmla="*/ 138 w 143"/>
                  <a:gd name="T33" fmla="*/ 29 h 136"/>
                  <a:gd name="T34" fmla="*/ 121 w 143"/>
                  <a:gd name="T35" fmla="*/ 29 h 136"/>
                  <a:gd name="T36" fmla="*/ 121 w 143"/>
                  <a:gd name="T37" fmla="*/ 5 h 136"/>
                  <a:gd name="T38" fmla="*/ 116 w 143"/>
                  <a:gd name="T39" fmla="*/ 0 h 136"/>
                  <a:gd name="T40" fmla="*/ 5 w 143"/>
                  <a:gd name="T41" fmla="*/ 0 h 136"/>
                  <a:gd name="T42" fmla="*/ 0 w 143"/>
                  <a:gd name="T43" fmla="*/ 5 h 136"/>
                  <a:gd name="T44" fmla="*/ 0 w 143"/>
                  <a:gd name="T45" fmla="*/ 112 h 136"/>
                  <a:gd name="T46" fmla="*/ 0 w 143"/>
                  <a:gd name="T47" fmla="*/ 113 h 136"/>
                  <a:gd name="T48" fmla="*/ 25 w 143"/>
                  <a:gd name="T49" fmla="*/ 136 h 136"/>
                  <a:gd name="T50" fmla="*/ 89 w 143"/>
                  <a:gd name="T51" fmla="*/ 136 h 136"/>
                  <a:gd name="T52" fmla="*/ 89 w 143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3" h="136">
                    <a:moveTo>
                      <a:pt x="89" y="136"/>
                    </a:moveTo>
                    <a:cubicBezTo>
                      <a:pt x="84" y="134"/>
                      <a:pt x="81" y="130"/>
                      <a:pt x="81" y="127"/>
                    </a:cubicBezTo>
                    <a:cubicBezTo>
                      <a:pt x="80" y="127"/>
                      <a:pt x="80" y="127"/>
                      <a:pt x="80" y="126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15" y="126"/>
                      <a:pt x="11" y="114"/>
                      <a:pt x="10" y="1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2" y="106"/>
                      <a:pt x="114" y="108"/>
                      <a:pt x="115" y="109"/>
                    </a:cubicBezTo>
                    <a:cubicBezTo>
                      <a:pt x="117" y="107"/>
                      <a:pt x="119" y="105"/>
                      <a:pt x="121" y="102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6" y="89"/>
                      <a:pt x="140" y="86"/>
                      <a:pt x="143" y="8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1"/>
                      <a:pt x="141" y="29"/>
                      <a:pt x="138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2"/>
                      <a:pt x="118" y="0"/>
                      <a:pt x="11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4"/>
                      <a:pt x="5" y="136"/>
                      <a:pt x="25" y="136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89" y="136"/>
                      <a:pt x="89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50" name="Freeform 18"/>
              <p:cNvSpPr>
                <a:spLocks/>
              </p:cNvSpPr>
              <p:nvPr/>
            </p:nvSpPr>
            <p:spPr bwMode="auto">
              <a:xfrm>
                <a:off x="7100888" y="431801"/>
                <a:ext cx="142875" cy="19050"/>
              </a:xfrm>
              <a:custGeom>
                <a:avLst/>
                <a:gdLst>
                  <a:gd name="T0" fmla="*/ 63 w 74"/>
                  <a:gd name="T1" fmla="*/ 8 h 10"/>
                  <a:gd name="T2" fmla="*/ 74 w 74"/>
                  <a:gd name="T3" fmla="*/ 2 h 10"/>
                  <a:gd name="T4" fmla="*/ 71 w 74"/>
                  <a:gd name="T5" fmla="*/ 0 h 10"/>
                  <a:gd name="T6" fmla="*/ 5 w 74"/>
                  <a:gd name="T7" fmla="*/ 0 h 10"/>
                  <a:gd name="T8" fmla="*/ 0 w 74"/>
                  <a:gd name="T9" fmla="*/ 5 h 10"/>
                  <a:gd name="T10" fmla="*/ 5 w 74"/>
                  <a:gd name="T11" fmla="*/ 10 h 10"/>
                  <a:gd name="T12" fmla="*/ 62 w 74"/>
                  <a:gd name="T13" fmla="*/ 10 h 10"/>
                  <a:gd name="T14" fmla="*/ 63 w 74"/>
                  <a:gd name="T1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0">
                    <a:moveTo>
                      <a:pt x="63" y="8"/>
                    </a:moveTo>
                    <a:cubicBezTo>
                      <a:pt x="65" y="5"/>
                      <a:pt x="69" y="2"/>
                      <a:pt x="74" y="2"/>
                    </a:cubicBezTo>
                    <a:cubicBezTo>
                      <a:pt x="74" y="1"/>
                      <a:pt x="72" y="0"/>
                      <a:pt x="7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5" y="10"/>
                    </a:cubicBezTo>
                    <a:cubicBezTo>
                      <a:pt x="62" y="10"/>
                      <a:pt x="62" y="10"/>
                      <a:pt x="62" y="10"/>
                    </a:cubicBezTo>
                    <a:lnTo>
                      <a:pt x="6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251" name="TextBox 250">
            <a:extLst>
              <a:ext uri="{FF2B5EF4-FFF2-40B4-BE49-F238E27FC236}">
                <a16:creationId xmlns:a16="http://schemas.microsoft.com/office/drawing/2014/main" id="{6B5F363D-8006-4589-A2E3-E50A56A0F9B2}"/>
              </a:ext>
            </a:extLst>
          </p:cNvPr>
          <p:cNvSpPr txBox="1"/>
          <p:nvPr/>
        </p:nvSpPr>
        <p:spPr>
          <a:xfrm>
            <a:off x="5898076" y="7090191"/>
            <a:ext cx="1342740" cy="18171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914377">
              <a:lnSpc>
                <a:spcPct val="130000"/>
              </a:lnSpc>
              <a:defRPr/>
            </a:pPr>
            <a:r>
              <a:rPr kumimoji="1" lang="en-US" altLang="ko-KR" sz="1000" b="1" spc="-40" baseline="300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1) </a:t>
            </a:r>
            <a:r>
              <a:rPr kumimoji="1" lang="en-US" altLang="ko-KR" sz="1000" b="1" spc="-4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STT : Speech To Text</a:t>
            </a:r>
          </a:p>
        </p:txBody>
      </p:sp>
      <p:sp>
        <p:nvSpPr>
          <p:cNvPr id="252" name="타원 251"/>
          <p:cNvSpPr/>
          <p:nvPr/>
        </p:nvSpPr>
        <p:spPr>
          <a:xfrm>
            <a:off x="6172757" y="5605962"/>
            <a:ext cx="916624" cy="916622"/>
          </a:xfrm>
          <a:prstGeom prst="ellipse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2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6202449" y="6169163"/>
            <a:ext cx="867545" cy="3579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 algn="ctr" fontAlgn="base" latinLnBrk="0">
              <a:spcBef>
                <a:spcPct val="0"/>
              </a:spcBef>
              <a:spcAft>
                <a:spcPct val="0"/>
              </a:spcAft>
              <a:defRPr sz="1400" ker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pPr>
              <a:lnSpc>
                <a:spcPts val="1000"/>
              </a:lnSpc>
            </a:pPr>
            <a:r>
              <a:rPr lang="en-US" altLang="ko-KR" sz="1300" kern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Chatbot</a:t>
            </a:r>
          </a:p>
          <a:p>
            <a:pPr>
              <a:lnSpc>
                <a:spcPts val="1000"/>
              </a:lnSpc>
            </a:pPr>
            <a:r>
              <a:rPr lang="en-US" altLang="ko-KR" sz="1300" kern="120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server</a:t>
            </a:r>
            <a:endParaRPr lang="ko-KR" altLang="en-US" sz="1300" kern="12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cxnSp>
        <p:nvCxnSpPr>
          <p:cNvPr id="254" name="직선 화살표 연결선 253"/>
          <p:cNvCxnSpPr/>
          <p:nvPr/>
        </p:nvCxnSpPr>
        <p:spPr>
          <a:xfrm>
            <a:off x="3922568" y="5262839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꺾인 연결선 254"/>
          <p:cNvCxnSpPr>
            <a:stCxn id="289" idx="3"/>
            <a:endCxn id="252" idx="2"/>
          </p:cNvCxnSpPr>
          <p:nvPr/>
        </p:nvCxnSpPr>
        <p:spPr>
          <a:xfrm flipV="1">
            <a:off x="5701140" y="6064268"/>
            <a:ext cx="471616" cy="559918"/>
          </a:xfrm>
          <a:prstGeom prst="bentConnector3">
            <a:avLst>
              <a:gd name="adj1" fmla="val 64811"/>
            </a:avLst>
          </a:pr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그룹 255"/>
          <p:cNvGrpSpPr/>
          <p:nvPr/>
        </p:nvGrpSpPr>
        <p:grpSpPr>
          <a:xfrm>
            <a:off x="4711942" y="4714947"/>
            <a:ext cx="989198" cy="1090911"/>
            <a:chOff x="4367027" y="1881885"/>
            <a:chExt cx="989198" cy="1090911"/>
          </a:xfrm>
        </p:grpSpPr>
        <p:sp>
          <p:nvSpPr>
            <p:cNvPr id="257" name="모서리가 둥근 직사각형 256"/>
            <p:cNvSpPr/>
            <p:nvPr/>
          </p:nvSpPr>
          <p:spPr>
            <a:xfrm>
              <a:off x="4367027" y="1881885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8" name="모서리가 둥근 직사각형 257"/>
            <p:cNvSpPr/>
            <p:nvPr/>
          </p:nvSpPr>
          <p:spPr>
            <a:xfrm>
              <a:off x="4367027" y="2211654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9" name="모서리가 둥근 직사각형 258"/>
            <p:cNvSpPr/>
            <p:nvPr/>
          </p:nvSpPr>
          <p:spPr>
            <a:xfrm>
              <a:off x="4367027" y="2541423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60" name="직사각형 259"/>
            <p:cNvSpPr/>
            <p:nvPr/>
          </p:nvSpPr>
          <p:spPr>
            <a:xfrm>
              <a:off x="4468394" y="1940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en-US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Rule Base</a:t>
              </a:r>
            </a:p>
          </p:txBody>
        </p:sp>
        <p:sp>
          <p:nvSpPr>
            <p:cNvPr id="261" name="직사각형 260"/>
            <p:cNvSpPr/>
            <p:nvPr/>
          </p:nvSpPr>
          <p:spPr>
            <a:xfrm>
              <a:off x="4468394" y="23088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en-US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M/L </a:t>
              </a:r>
              <a:endParaRPr lang="ko-KR" altLang="en-US" sz="12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2" name="직사각형 261"/>
            <p:cNvSpPr/>
            <p:nvPr/>
          </p:nvSpPr>
          <p:spPr>
            <a:xfrm>
              <a:off x="4468394" y="2702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en-US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STT</a:t>
              </a:r>
              <a:r>
                <a:rPr lang="en-US" altLang="ko-KR" sz="1200" b="1" baseline="300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1)</a:t>
              </a:r>
            </a:p>
          </p:txBody>
        </p:sp>
        <p:grpSp>
          <p:nvGrpSpPr>
            <p:cNvPr id="263" name="그룹 262"/>
            <p:cNvGrpSpPr/>
            <p:nvPr/>
          </p:nvGrpSpPr>
          <p:grpSpPr>
            <a:xfrm>
              <a:off x="4792948" y="2193946"/>
              <a:ext cx="137356" cy="137356"/>
              <a:chOff x="3319716" y="4434666"/>
              <a:chExt cx="260266" cy="260266"/>
            </a:xfrm>
          </p:grpSpPr>
          <p:sp>
            <p:nvSpPr>
              <p:cNvPr id="268" name="타원 267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4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9" name="모서리가 둥근 직사각형 268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70" name="모서리가 둥근 직사각형 269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  <p:grpSp>
          <p:nvGrpSpPr>
            <p:cNvPr id="264" name="그룹 263"/>
            <p:cNvGrpSpPr/>
            <p:nvPr/>
          </p:nvGrpSpPr>
          <p:grpSpPr>
            <a:xfrm>
              <a:off x="4792948" y="2524146"/>
              <a:ext cx="137356" cy="137356"/>
              <a:chOff x="3319716" y="4434666"/>
              <a:chExt cx="260266" cy="260266"/>
            </a:xfrm>
          </p:grpSpPr>
          <p:sp>
            <p:nvSpPr>
              <p:cNvPr id="265" name="타원 264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4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6" name="모서리가 둥근 직사각형 265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67" name="모서리가 둥근 직사각형 266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</p:grpSp>
      <p:cxnSp>
        <p:nvCxnSpPr>
          <p:cNvPr id="271" name="직선 화살표 연결선 270"/>
          <p:cNvCxnSpPr/>
          <p:nvPr/>
        </p:nvCxnSpPr>
        <p:spPr>
          <a:xfrm>
            <a:off x="3922568" y="6624185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2" name="그룹 271"/>
          <p:cNvGrpSpPr/>
          <p:nvPr/>
        </p:nvGrpSpPr>
        <p:grpSpPr>
          <a:xfrm>
            <a:off x="3407638" y="4737404"/>
            <a:ext cx="1129906" cy="2593938"/>
            <a:chOff x="3048000" y="1904344"/>
            <a:chExt cx="933806" cy="2593938"/>
          </a:xfrm>
        </p:grpSpPr>
        <p:grpSp>
          <p:nvGrpSpPr>
            <p:cNvPr id="273" name="그룹 272"/>
            <p:cNvGrpSpPr/>
            <p:nvPr/>
          </p:nvGrpSpPr>
          <p:grpSpPr>
            <a:xfrm>
              <a:off x="3048000" y="1904344"/>
              <a:ext cx="933798" cy="1194706"/>
              <a:chOff x="2951065" y="1904344"/>
              <a:chExt cx="1227739" cy="1194706"/>
            </a:xfrm>
          </p:grpSpPr>
          <p:sp>
            <p:nvSpPr>
              <p:cNvPr id="281" name="직사각형 280"/>
              <p:cNvSpPr/>
              <p:nvPr/>
            </p:nvSpPr>
            <p:spPr bwMode="auto">
              <a:xfrm>
                <a:off x="2951065" y="1904344"/>
                <a:ext cx="1227739" cy="1194706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</a:pPr>
                <a:endParaRPr lang="ko-KR" altLang="en-US" sz="1200" kern="0" dirty="0">
                  <a:ln>
                    <a:solidFill>
                      <a:srgbClr val="4789FF"/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82" name="Rectangle 39"/>
              <p:cNvSpPr>
                <a:spLocks noChangeArrowheads="1"/>
              </p:cNvSpPr>
              <p:nvPr/>
            </p:nvSpPr>
            <p:spPr bwMode="gray">
              <a:xfrm>
                <a:off x="3059007" y="1923978"/>
                <a:ext cx="1011852" cy="21544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en-US" altLang="ko-KR" sz="140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Variable</a:t>
                </a:r>
              </a:p>
            </p:txBody>
          </p:sp>
          <p:sp>
            <p:nvSpPr>
              <p:cNvPr id="283" name="직사각형 282"/>
              <p:cNvSpPr/>
              <p:nvPr/>
            </p:nvSpPr>
            <p:spPr>
              <a:xfrm>
                <a:off x="3003232" y="2686919"/>
                <a:ext cx="1123407" cy="360855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en-US" altLang="ko-KR" sz="1300" b="1" spc="-10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Consulting history</a:t>
                </a:r>
                <a:endParaRPr lang="ko-KR" altLang="en-US" sz="1300" b="1" spc="-1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84" name="직사각형 283"/>
              <p:cNvSpPr/>
              <p:nvPr/>
            </p:nvSpPr>
            <p:spPr>
              <a:xfrm>
                <a:off x="3003231" y="217765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en-US" altLang="ko-KR" sz="13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FAQ</a:t>
                </a:r>
              </a:p>
            </p:txBody>
          </p:sp>
          <p:sp>
            <p:nvSpPr>
              <p:cNvPr id="285" name="직사각형 284"/>
              <p:cNvSpPr/>
              <p:nvPr/>
            </p:nvSpPr>
            <p:spPr>
              <a:xfrm>
                <a:off x="3003231" y="243566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en-US" altLang="ko-KR" sz="13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Q&amp;A</a:t>
                </a:r>
                <a:endParaRPr lang="ko-KR" altLang="en-US" sz="13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>
              <a:off x="3048007" y="3141483"/>
              <a:ext cx="933799" cy="1356799"/>
              <a:chOff x="2954240" y="3129183"/>
              <a:chExt cx="1227738" cy="1356799"/>
            </a:xfrm>
          </p:grpSpPr>
          <p:sp>
            <p:nvSpPr>
              <p:cNvPr id="275" name="직사각형 274"/>
              <p:cNvSpPr/>
              <p:nvPr/>
            </p:nvSpPr>
            <p:spPr bwMode="auto">
              <a:xfrm>
                <a:off x="2954240" y="3129183"/>
                <a:ext cx="1227738" cy="135679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3000" b="1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6" name="Rectangle 39"/>
              <p:cNvSpPr>
                <a:spLocks noChangeArrowheads="1"/>
              </p:cNvSpPr>
              <p:nvPr/>
            </p:nvSpPr>
            <p:spPr bwMode="gray">
              <a:xfrm>
                <a:off x="3062182" y="3150012"/>
                <a:ext cx="1011852" cy="21544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en-US" altLang="ko-KR" sz="140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Fixed</a:t>
                </a:r>
                <a:r>
                  <a:rPr lang="ko-KR" altLang="en-US" sz="140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 </a:t>
                </a:r>
              </a:p>
            </p:txBody>
          </p:sp>
          <p:sp>
            <p:nvSpPr>
              <p:cNvPr id="277" name="직사각형 276"/>
              <p:cNvSpPr/>
              <p:nvPr/>
            </p:nvSpPr>
            <p:spPr>
              <a:xfrm>
                <a:off x="3006406" y="390943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en-US" altLang="ko-KR" sz="12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Casebook</a:t>
                </a:r>
                <a:endParaRPr lang="ko-KR" altLang="en-US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8" name="직사각형 277"/>
              <p:cNvSpPr/>
              <p:nvPr/>
            </p:nvSpPr>
            <p:spPr>
              <a:xfrm>
                <a:off x="3006397" y="3403685"/>
                <a:ext cx="1117502" cy="193808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en-US" altLang="ko-KR" sz="1200" b="1" spc="-15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Laws/</a:t>
                </a:r>
              </a:p>
              <a:p>
                <a:pPr algn="ctr" defTabSz="986884">
                  <a:lnSpc>
                    <a:spcPct val="70000"/>
                  </a:lnSpc>
                </a:pPr>
                <a:r>
                  <a:rPr lang="en-US" altLang="ko-KR" sz="1200" b="1" spc="-15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guidelines</a:t>
                </a:r>
                <a:endParaRPr lang="ko-KR" altLang="en-US" sz="12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9" name="직사각형 278"/>
              <p:cNvSpPr/>
              <p:nvPr/>
            </p:nvSpPr>
            <p:spPr>
              <a:xfrm>
                <a:off x="3006406" y="3641147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en-US" altLang="ko-KR" sz="12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Manual</a:t>
                </a:r>
                <a:endParaRPr lang="ko-KR" altLang="en-US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80" name="직사각형 279"/>
              <p:cNvSpPr/>
              <p:nvPr/>
            </p:nvSpPr>
            <p:spPr>
              <a:xfrm>
                <a:off x="3006397" y="4175926"/>
                <a:ext cx="1123405" cy="25254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en-US" altLang="ko-KR" sz="1200" b="1" spc="-15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Education material</a:t>
                </a:r>
                <a:endParaRPr lang="ko-KR" altLang="en-US" sz="12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286" name="자유형 285"/>
          <p:cNvSpPr/>
          <p:nvPr/>
        </p:nvSpPr>
        <p:spPr>
          <a:xfrm>
            <a:off x="5874179" y="5257172"/>
            <a:ext cx="298454" cy="808038"/>
          </a:xfrm>
          <a:custGeom>
            <a:avLst/>
            <a:gdLst>
              <a:gd name="connsiteX0" fmla="*/ 0 w 230187"/>
              <a:gd name="connsiteY0" fmla="*/ 0 h 795338"/>
              <a:gd name="connsiteX1" fmla="*/ 101600 w 230187"/>
              <a:gd name="connsiteY1" fmla="*/ 0 h 795338"/>
              <a:gd name="connsiteX2" fmla="*/ 101600 w 230187"/>
              <a:gd name="connsiteY2" fmla="*/ 795338 h 795338"/>
              <a:gd name="connsiteX3" fmla="*/ 230187 w 230187"/>
              <a:gd name="connsiteY3" fmla="*/ 795338 h 7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187" h="795338">
                <a:moveTo>
                  <a:pt x="0" y="0"/>
                </a:moveTo>
                <a:lnTo>
                  <a:pt x="101600" y="0"/>
                </a:lnTo>
                <a:lnTo>
                  <a:pt x="101600" y="795338"/>
                </a:lnTo>
                <a:lnTo>
                  <a:pt x="230187" y="795338"/>
                </a:lnTo>
              </a:path>
            </a:pathLst>
          </a:cu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7" name="오른쪽 중괄호 286"/>
          <p:cNvSpPr/>
          <p:nvPr/>
        </p:nvSpPr>
        <p:spPr>
          <a:xfrm>
            <a:off x="5685297" y="4846425"/>
            <a:ext cx="198334" cy="827950"/>
          </a:xfrm>
          <a:prstGeom prst="rightBrace">
            <a:avLst>
              <a:gd name="adj1" fmla="val 71358"/>
              <a:gd name="adj2" fmla="val 5000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57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711942" y="6408501"/>
            <a:ext cx="989198" cy="431373"/>
            <a:chOff x="4514286" y="4145333"/>
            <a:chExt cx="1111222" cy="431373"/>
          </a:xfrm>
        </p:grpSpPr>
        <p:sp>
          <p:nvSpPr>
            <p:cNvPr id="289" name="모서리가 둥근 직사각형 288"/>
            <p:cNvSpPr/>
            <p:nvPr/>
          </p:nvSpPr>
          <p:spPr>
            <a:xfrm>
              <a:off x="4514286" y="4145333"/>
              <a:ext cx="1111222" cy="431373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4676665" y="4248988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en-US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Search Engine</a:t>
              </a:r>
              <a:endParaRPr lang="ko-KR" altLang="en-US" sz="12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91" name="모서리가 둥근 직사각형 290"/>
          <p:cNvSpPr/>
          <p:nvPr/>
        </p:nvSpPr>
        <p:spPr bwMode="gray">
          <a:xfrm>
            <a:off x="3470512" y="4092333"/>
            <a:ext cx="3618869" cy="550390"/>
          </a:xfrm>
          <a:prstGeom prst="roundRect">
            <a:avLst>
              <a:gd name="adj" fmla="val 13116"/>
            </a:avLst>
          </a:prstGeom>
          <a:solidFill>
            <a:srgbClr val="0839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Chatbot Consulting System</a:t>
            </a:r>
            <a:endParaRPr lang="ko-KR" altLang="en-US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292" name="그룹 291"/>
          <p:cNvGrpSpPr/>
          <p:nvPr/>
        </p:nvGrpSpPr>
        <p:grpSpPr>
          <a:xfrm>
            <a:off x="7618156" y="3085152"/>
            <a:ext cx="335750" cy="299184"/>
            <a:chOff x="7056438" y="239713"/>
            <a:chExt cx="320675" cy="285751"/>
          </a:xfrm>
          <a:solidFill>
            <a:schemeClr val="bg1">
              <a:lumMod val="75000"/>
            </a:schemeClr>
          </a:solidFill>
        </p:grpSpPr>
        <p:sp>
          <p:nvSpPr>
            <p:cNvPr id="293" name="Freeform 12"/>
            <p:cNvSpPr>
              <a:spLocks noEditPoints="1"/>
            </p:cNvSpPr>
            <p:nvPr/>
          </p:nvSpPr>
          <p:spPr bwMode="auto">
            <a:xfrm>
              <a:off x="7105650" y="290513"/>
              <a:ext cx="65088" cy="69850"/>
            </a:xfrm>
            <a:custGeom>
              <a:avLst/>
              <a:gdLst>
                <a:gd name="T0" fmla="*/ 34 w 34"/>
                <a:gd name="T1" fmla="*/ 6 h 37"/>
                <a:gd name="T2" fmla="*/ 29 w 34"/>
                <a:gd name="T3" fmla="*/ 0 h 37"/>
                <a:gd name="T4" fmla="*/ 5 w 34"/>
                <a:gd name="T5" fmla="*/ 0 h 37"/>
                <a:gd name="T6" fmla="*/ 0 w 34"/>
                <a:gd name="T7" fmla="*/ 6 h 37"/>
                <a:gd name="T8" fmla="*/ 0 w 34"/>
                <a:gd name="T9" fmla="*/ 32 h 37"/>
                <a:gd name="T10" fmla="*/ 5 w 34"/>
                <a:gd name="T11" fmla="*/ 37 h 37"/>
                <a:gd name="T12" fmla="*/ 29 w 34"/>
                <a:gd name="T13" fmla="*/ 37 h 37"/>
                <a:gd name="T14" fmla="*/ 34 w 34"/>
                <a:gd name="T15" fmla="*/ 32 h 37"/>
                <a:gd name="T16" fmla="*/ 34 w 34"/>
                <a:gd name="T17" fmla="*/ 6 h 37"/>
                <a:gd name="T18" fmla="*/ 10 w 34"/>
                <a:gd name="T19" fmla="*/ 11 h 37"/>
                <a:gd name="T20" fmla="*/ 23 w 34"/>
                <a:gd name="T21" fmla="*/ 11 h 37"/>
                <a:gd name="T22" fmla="*/ 23 w 34"/>
                <a:gd name="T23" fmla="*/ 27 h 37"/>
                <a:gd name="T24" fmla="*/ 10 w 34"/>
                <a:gd name="T25" fmla="*/ 27 h 37"/>
                <a:gd name="T26" fmla="*/ 10 w 34"/>
                <a:gd name="T27" fmla="*/ 11 h 37"/>
                <a:gd name="T28" fmla="*/ 10 w 34"/>
                <a:gd name="T29" fmla="*/ 11 h 37"/>
                <a:gd name="T30" fmla="*/ 10 w 34"/>
                <a:gd name="T31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7">
                  <a:moveTo>
                    <a:pt x="34" y="6"/>
                  </a:moveTo>
                  <a:cubicBezTo>
                    <a:pt x="34" y="3"/>
                    <a:pt x="31" y="0"/>
                    <a:pt x="2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2" y="37"/>
                    <a:pt x="5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1" y="37"/>
                    <a:pt x="34" y="35"/>
                    <a:pt x="34" y="32"/>
                  </a:cubicBezTo>
                  <a:lnTo>
                    <a:pt x="34" y="6"/>
                  </a:lnTo>
                  <a:close/>
                  <a:moveTo>
                    <a:pt x="10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10" y="11"/>
                  </a:ln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4" name="Freeform 13"/>
            <p:cNvSpPr>
              <a:spLocks noEditPoints="1"/>
            </p:cNvSpPr>
            <p:nvPr/>
          </p:nvSpPr>
          <p:spPr bwMode="auto">
            <a:xfrm>
              <a:off x="7102475" y="385763"/>
              <a:ext cx="142875" cy="19050"/>
            </a:xfrm>
            <a:custGeom>
              <a:avLst/>
              <a:gdLst>
                <a:gd name="T0" fmla="*/ 5 w 74"/>
                <a:gd name="T1" fmla="*/ 10 h 10"/>
                <a:gd name="T2" fmla="*/ 69 w 74"/>
                <a:gd name="T3" fmla="*/ 10 h 10"/>
                <a:gd name="T4" fmla="*/ 74 w 74"/>
                <a:gd name="T5" fmla="*/ 5 h 10"/>
                <a:gd name="T6" fmla="*/ 69 w 74"/>
                <a:gd name="T7" fmla="*/ 0 h 10"/>
                <a:gd name="T8" fmla="*/ 5 w 74"/>
                <a:gd name="T9" fmla="*/ 0 h 10"/>
                <a:gd name="T10" fmla="*/ 0 w 74"/>
                <a:gd name="T11" fmla="*/ 5 h 10"/>
                <a:gd name="T12" fmla="*/ 5 w 74"/>
                <a:gd name="T13" fmla="*/ 10 h 10"/>
                <a:gd name="T14" fmla="*/ 5 w 74"/>
                <a:gd name="T15" fmla="*/ 10 h 10"/>
                <a:gd name="T16" fmla="*/ 5 w 7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">
                  <a:moveTo>
                    <a:pt x="5" y="10"/>
                  </a:moveTo>
                  <a:cubicBezTo>
                    <a:pt x="69" y="10"/>
                    <a:pt x="69" y="10"/>
                    <a:pt x="69" y="10"/>
                  </a:cubicBezTo>
                  <a:cubicBezTo>
                    <a:pt x="72" y="10"/>
                    <a:pt x="74" y="8"/>
                    <a:pt x="74" y="5"/>
                  </a:cubicBezTo>
                  <a:cubicBezTo>
                    <a:pt x="74" y="2"/>
                    <a:pt x="72" y="0"/>
                    <a:pt x="6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5" name="Freeform 14"/>
            <p:cNvSpPr>
              <a:spLocks noEditPoints="1"/>
            </p:cNvSpPr>
            <p:nvPr/>
          </p:nvSpPr>
          <p:spPr bwMode="auto">
            <a:xfrm>
              <a:off x="7189788" y="292101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8"/>
                    <a:pt x="30" y="5"/>
                  </a:cubicBezTo>
                  <a:cubicBezTo>
                    <a:pt x="30" y="3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6" name="Freeform 15"/>
            <p:cNvSpPr>
              <a:spLocks noEditPoints="1"/>
            </p:cNvSpPr>
            <p:nvPr/>
          </p:nvSpPr>
          <p:spPr bwMode="auto">
            <a:xfrm>
              <a:off x="7189788" y="339726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7"/>
                    <a:pt x="30" y="5"/>
                  </a:cubicBezTo>
                  <a:cubicBezTo>
                    <a:pt x="30" y="2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7" name="Freeform 16"/>
            <p:cNvSpPr>
              <a:spLocks/>
            </p:cNvSpPr>
            <p:nvPr/>
          </p:nvSpPr>
          <p:spPr bwMode="auto">
            <a:xfrm>
              <a:off x="7234238" y="409576"/>
              <a:ext cx="142875" cy="115888"/>
            </a:xfrm>
            <a:custGeom>
              <a:avLst/>
              <a:gdLst>
                <a:gd name="T0" fmla="*/ 6 w 74"/>
                <a:gd name="T1" fmla="*/ 27 h 61"/>
                <a:gd name="T2" fmla="*/ 2 w 74"/>
                <a:gd name="T3" fmla="*/ 33 h 61"/>
                <a:gd name="T4" fmla="*/ 5 w 74"/>
                <a:gd name="T5" fmla="*/ 40 h 61"/>
                <a:gd name="T6" fmla="*/ 25 w 74"/>
                <a:gd name="T7" fmla="*/ 58 h 61"/>
                <a:gd name="T8" fmla="*/ 33 w 74"/>
                <a:gd name="T9" fmla="*/ 57 h 61"/>
                <a:gd name="T10" fmla="*/ 74 w 74"/>
                <a:gd name="T11" fmla="*/ 0 h 61"/>
                <a:gd name="T12" fmla="*/ 29 w 74"/>
                <a:gd name="T13" fmla="*/ 39 h 61"/>
                <a:gd name="T14" fmla="*/ 15 w 74"/>
                <a:gd name="T15" fmla="*/ 26 h 61"/>
                <a:gd name="T16" fmla="*/ 6 w 74"/>
                <a:gd name="T17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1">
                  <a:moveTo>
                    <a:pt x="6" y="27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0" y="38"/>
                    <a:pt x="5" y="40"/>
                  </a:cubicBezTo>
                  <a:cubicBezTo>
                    <a:pt x="20" y="47"/>
                    <a:pt x="23" y="55"/>
                    <a:pt x="25" y="58"/>
                  </a:cubicBezTo>
                  <a:cubicBezTo>
                    <a:pt x="28" y="61"/>
                    <a:pt x="31" y="61"/>
                    <a:pt x="33" y="57"/>
                  </a:cubicBezTo>
                  <a:cubicBezTo>
                    <a:pt x="39" y="46"/>
                    <a:pt x="45" y="21"/>
                    <a:pt x="74" y="0"/>
                  </a:cubicBezTo>
                  <a:cubicBezTo>
                    <a:pt x="40" y="12"/>
                    <a:pt x="29" y="39"/>
                    <a:pt x="29" y="39"/>
                  </a:cubicBezTo>
                  <a:cubicBezTo>
                    <a:pt x="29" y="39"/>
                    <a:pt x="23" y="29"/>
                    <a:pt x="15" y="26"/>
                  </a:cubicBezTo>
                  <a:cubicBezTo>
                    <a:pt x="9" y="23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056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298" name="Freeform 17"/>
            <p:cNvSpPr>
              <a:spLocks/>
            </p:cNvSpPr>
            <p:nvPr/>
          </p:nvSpPr>
          <p:spPr bwMode="auto">
            <a:xfrm>
              <a:off x="7056438" y="239713"/>
              <a:ext cx="276225" cy="261938"/>
            </a:xfrm>
            <a:custGeom>
              <a:avLst/>
              <a:gdLst>
                <a:gd name="T0" fmla="*/ 89 w 143"/>
                <a:gd name="T1" fmla="*/ 136 h 136"/>
                <a:gd name="T2" fmla="*/ 81 w 143"/>
                <a:gd name="T3" fmla="*/ 127 h 136"/>
                <a:gd name="T4" fmla="*/ 80 w 143"/>
                <a:gd name="T5" fmla="*/ 126 h 136"/>
                <a:gd name="T6" fmla="*/ 25 w 143"/>
                <a:gd name="T7" fmla="*/ 126 h 136"/>
                <a:gd name="T8" fmla="*/ 10 w 143"/>
                <a:gd name="T9" fmla="*/ 111 h 136"/>
                <a:gd name="T10" fmla="*/ 10 w 143"/>
                <a:gd name="T11" fmla="*/ 10 h 136"/>
                <a:gd name="T12" fmla="*/ 111 w 143"/>
                <a:gd name="T13" fmla="*/ 10 h 136"/>
                <a:gd name="T14" fmla="*/ 111 w 143"/>
                <a:gd name="T15" fmla="*/ 105 h 136"/>
                <a:gd name="T16" fmla="*/ 111 w 143"/>
                <a:gd name="T17" fmla="*/ 105 h 136"/>
                <a:gd name="T18" fmla="*/ 115 w 143"/>
                <a:gd name="T19" fmla="*/ 109 h 136"/>
                <a:gd name="T20" fmla="*/ 121 w 143"/>
                <a:gd name="T21" fmla="*/ 102 h 136"/>
                <a:gd name="T22" fmla="*/ 121 w 143"/>
                <a:gd name="T23" fmla="*/ 39 h 136"/>
                <a:gd name="T24" fmla="*/ 133 w 143"/>
                <a:gd name="T25" fmla="*/ 39 h 136"/>
                <a:gd name="T26" fmla="*/ 133 w 143"/>
                <a:gd name="T27" fmla="*/ 91 h 136"/>
                <a:gd name="T28" fmla="*/ 143 w 143"/>
                <a:gd name="T29" fmla="*/ 84 h 136"/>
                <a:gd name="T30" fmla="*/ 143 w 143"/>
                <a:gd name="T31" fmla="*/ 34 h 136"/>
                <a:gd name="T32" fmla="*/ 138 w 143"/>
                <a:gd name="T33" fmla="*/ 29 h 136"/>
                <a:gd name="T34" fmla="*/ 121 w 143"/>
                <a:gd name="T35" fmla="*/ 29 h 136"/>
                <a:gd name="T36" fmla="*/ 121 w 143"/>
                <a:gd name="T37" fmla="*/ 5 h 136"/>
                <a:gd name="T38" fmla="*/ 116 w 143"/>
                <a:gd name="T39" fmla="*/ 0 h 136"/>
                <a:gd name="T40" fmla="*/ 5 w 143"/>
                <a:gd name="T41" fmla="*/ 0 h 136"/>
                <a:gd name="T42" fmla="*/ 0 w 143"/>
                <a:gd name="T43" fmla="*/ 5 h 136"/>
                <a:gd name="T44" fmla="*/ 0 w 143"/>
                <a:gd name="T45" fmla="*/ 112 h 136"/>
                <a:gd name="T46" fmla="*/ 0 w 143"/>
                <a:gd name="T47" fmla="*/ 113 h 136"/>
                <a:gd name="T48" fmla="*/ 25 w 143"/>
                <a:gd name="T49" fmla="*/ 136 h 136"/>
                <a:gd name="T50" fmla="*/ 89 w 143"/>
                <a:gd name="T51" fmla="*/ 136 h 136"/>
                <a:gd name="T52" fmla="*/ 89 w 143"/>
                <a:gd name="T5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36">
                  <a:moveTo>
                    <a:pt x="89" y="136"/>
                  </a:moveTo>
                  <a:cubicBezTo>
                    <a:pt x="84" y="134"/>
                    <a:pt x="81" y="130"/>
                    <a:pt x="81" y="127"/>
                  </a:cubicBezTo>
                  <a:cubicBezTo>
                    <a:pt x="80" y="127"/>
                    <a:pt x="80" y="127"/>
                    <a:pt x="80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15" y="126"/>
                    <a:pt x="11" y="114"/>
                    <a:pt x="10" y="1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6"/>
                    <a:pt x="114" y="108"/>
                    <a:pt x="115" y="109"/>
                  </a:cubicBezTo>
                  <a:cubicBezTo>
                    <a:pt x="117" y="107"/>
                    <a:pt x="119" y="105"/>
                    <a:pt x="121" y="102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6" y="89"/>
                    <a:pt x="140" y="86"/>
                    <a:pt x="143" y="8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1"/>
                    <a:pt x="141" y="29"/>
                    <a:pt x="138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18" y="0"/>
                    <a:pt x="1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2"/>
                    <a:pt x="0" y="113"/>
                  </a:cubicBezTo>
                  <a:cubicBezTo>
                    <a:pt x="0" y="114"/>
                    <a:pt x="5" y="136"/>
                    <a:pt x="25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9" name="Freeform 18"/>
            <p:cNvSpPr>
              <a:spLocks/>
            </p:cNvSpPr>
            <p:nvPr/>
          </p:nvSpPr>
          <p:spPr bwMode="auto">
            <a:xfrm>
              <a:off x="7100888" y="431801"/>
              <a:ext cx="142875" cy="19050"/>
            </a:xfrm>
            <a:custGeom>
              <a:avLst/>
              <a:gdLst>
                <a:gd name="T0" fmla="*/ 63 w 74"/>
                <a:gd name="T1" fmla="*/ 8 h 10"/>
                <a:gd name="T2" fmla="*/ 74 w 74"/>
                <a:gd name="T3" fmla="*/ 2 h 10"/>
                <a:gd name="T4" fmla="*/ 71 w 74"/>
                <a:gd name="T5" fmla="*/ 0 h 10"/>
                <a:gd name="T6" fmla="*/ 5 w 74"/>
                <a:gd name="T7" fmla="*/ 0 h 10"/>
                <a:gd name="T8" fmla="*/ 0 w 74"/>
                <a:gd name="T9" fmla="*/ 5 h 10"/>
                <a:gd name="T10" fmla="*/ 5 w 74"/>
                <a:gd name="T11" fmla="*/ 10 h 10"/>
                <a:gd name="T12" fmla="*/ 62 w 74"/>
                <a:gd name="T13" fmla="*/ 10 h 10"/>
                <a:gd name="T14" fmla="*/ 63 w 74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">
                  <a:moveTo>
                    <a:pt x="63" y="8"/>
                  </a:moveTo>
                  <a:cubicBezTo>
                    <a:pt x="65" y="5"/>
                    <a:pt x="69" y="2"/>
                    <a:pt x="74" y="2"/>
                  </a:cubicBezTo>
                  <a:cubicBezTo>
                    <a:pt x="74" y="1"/>
                    <a:pt x="72" y="0"/>
                    <a:pt x="7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00" name="한쪽 모서리가 둥근 사각형 299"/>
          <p:cNvSpPr/>
          <p:nvPr/>
        </p:nvSpPr>
        <p:spPr>
          <a:xfrm flipH="1">
            <a:off x="7560541" y="3473950"/>
            <a:ext cx="2791557" cy="383916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40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7634125" y="355869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02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03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 bwMode="gray">
          <a:xfrm>
            <a:off x="7860952" y="6694166"/>
            <a:ext cx="776174" cy="543673"/>
            <a:chOff x="8548970" y="3838501"/>
            <a:chExt cx="1042150" cy="729975"/>
          </a:xfrm>
        </p:grpSpPr>
        <p:grpSp>
          <p:nvGrpSpPr>
            <p:cNvPr id="305" name="Group 57"/>
            <p:cNvGrpSpPr>
              <a:grpSpLocks/>
            </p:cNvGrpSpPr>
            <p:nvPr/>
          </p:nvGrpSpPr>
          <p:grpSpPr bwMode="gray">
            <a:xfrm>
              <a:off x="8656816" y="3838501"/>
              <a:ext cx="830940" cy="729975"/>
              <a:chOff x="3072" y="3526"/>
              <a:chExt cx="369" cy="380"/>
            </a:xfrm>
          </p:grpSpPr>
          <p:sp>
            <p:nvSpPr>
              <p:cNvPr id="307" name="AutoShape 58"/>
              <p:cNvSpPr>
                <a:spLocks noChangeArrowheads="1"/>
              </p:cNvSpPr>
              <p:nvPr/>
            </p:nvSpPr>
            <p:spPr bwMode="gray">
              <a:xfrm>
                <a:off x="3073" y="3526"/>
                <a:ext cx="368" cy="380"/>
              </a:xfrm>
              <a:prstGeom prst="can">
                <a:avLst>
                  <a:gd name="adj" fmla="val 30597"/>
                </a:avLst>
              </a:pr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08" name="Oval 59"/>
              <p:cNvSpPr>
                <a:spLocks noChangeArrowheads="1"/>
              </p:cNvSpPr>
              <p:nvPr/>
            </p:nvSpPr>
            <p:spPr bwMode="gray">
              <a:xfrm>
                <a:off x="3072" y="3528"/>
                <a:ext cx="366" cy="111"/>
              </a:xfrm>
              <a:prstGeom prst="ellipse">
                <a:avLst/>
              </a:prstGeom>
              <a:solidFill>
                <a:schemeClr val="bg1"/>
              </a:solidFill>
              <a:ln w="9525" algn="ctr">
                <a:solidFill>
                  <a:srgbClr val="10347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kumimoji="1" lang="ko-KR" altLang="en-US" dirty="0">
                  <a:ln>
                    <a:solidFill>
                      <a:srgbClr val="00305C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09" name="Oval 59"/>
              <p:cNvSpPr>
                <a:spLocks noChangeArrowheads="1"/>
              </p:cNvSpPr>
              <p:nvPr/>
            </p:nvSpPr>
            <p:spPr bwMode="gray">
              <a:xfrm>
                <a:off x="3082" y="3792"/>
                <a:ext cx="350" cy="92"/>
              </a:xfrm>
              <a:prstGeom prst="ellipse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/>
                <a:endParaRPr kumimoji="1" lang="ko-KR" altLang="en-US" sz="12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gradFill>
                    <a:gsLst>
                      <a:gs pos="69000">
                        <a:srgbClr val="37A344"/>
                      </a:gs>
                      <a:gs pos="94000">
                        <a:srgbClr val="2D8337"/>
                      </a:gs>
                    </a:gsLst>
                    <a:lin ang="5400000" scaled="0"/>
                  </a:gra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  <p:sp>
          <p:nvSpPr>
            <p:cNvPr id="306" name="직사각형 305"/>
            <p:cNvSpPr/>
            <p:nvPr/>
          </p:nvSpPr>
          <p:spPr bwMode="gray">
            <a:xfrm>
              <a:off x="8548970" y="4059207"/>
              <a:ext cx="1042150" cy="45456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latinLnBrk="0"/>
              <a:r>
                <a:rPr lang="en-US" altLang="ko-KR" sz="800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Consulting history</a:t>
              </a:r>
            </a:p>
            <a:p>
              <a:pPr algn="ctr" latinLnBrk="0"/>
              <a:r>
                <a:rPr lang="en-US" altLang="ko-KR" sz="800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After service open</a:t>
              </a:r>
            </a:p>
          </p:txBody>
        </p:sp>
      </p:grpSp>
      <p:cxnSp>
        <p:nvCxnSpPr>
          <p:cNvPr id="310" name="꺾인 연결선 309"/>
          <p:cNvCxnSpPr>
            <a:stCxn id="315" idx="0"/>
            <a:endCxn id="320" idx="6"/>
          </p:cNvCxnSpPr>
          <p:nvPr/>
        </p:nvCxnSpPr>
        <p:spPr>
          <a:xfrm rot="16200000" flipV="1">
            <a:off x="8790346" y="5736349"/>
            <a:ext cx="698718" cy="1226726"/>
          </a:xfrm>
          <a:prstGeom prst="bentConnector2">
            <a:avLst/>
          </a:prstGeom>
          <a:ln w="15875">
            <a:solidFill>
              <a:srgbClr val="00305C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화살표 연결선 310"/>
          <p:cNvCxnSpPr/>
          <p:nvPr/>
        </p:nvCxnSpPr>
        <p:spPr>
          <a:xfrm>
            <a:off x="8560120" y="6976403"/>
            <a:ext cx="915616" cy="0"/>
          </a:xfrm>
          <a:prstGeom prst="straightConnector1">
            <a:avLst/>
          </a:prstGeom>
          <a:ln w="19050" cap="rnd">
            <a:solidFill>
              <a:srgbClr val="00305C"/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Rectangle 39"/>
          <p:cNvSpPr>
            <a:spLocks noChangeArrowheads="1"/>
          </p:cNvSpPr>
          <p:nvPr/>
        </p:nvSpPr>
        <p:spPr bwMode="gray">
          <a:xfrm>
            <a:off x="9333211" y="6168534"/>
            <a:ext cx="997068" cy="474214"/>
          </a:xfrm>
          <a:prstGeom prst="rect">
            <a:avLst/>
          </a:prstGeom>
          <a:solidFill>
            <a:srgbClr val="DCE6F2"/>
          </a:solidFill>
          <a:ln>
            <a:noFill/>
          </a:ln>
          <a:effectLst/>
        </p:spPr>
        <p:txBody>
          <a:bodyPr wrap="none" lIns="0" tIns="0" rIns="0" bIns="0" anchor="ctr">
            <a:no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r" latinLnBrk="0"/>
            <a:r>
              <a:rPr lang="en-US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Scenario</a:t>
            </a:r>
            <a:r>
              <a:rPr lang="ko-KR" altLang="en-US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  <a:r>
              <a:rPr lang="en-US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modification,</a:t>
            </a:r>
          </a:p>
          <a:p>
            <a:pPr algn="r" latinLnBrk="0"/>
            <a:r>
              <a:rPr lang="en-US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Reinforcement</a:t>
            </a:r>
            <a:r>
              <a:rPr lang="ko-KR" altLang="en-US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  <a:r>
              <a:rPr lang="en-US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learning</a:t>
            </a:r>
            <a:endParaRPr lang="ko-KR" altLang="en-US" sz="1400" spc="-10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313" name="직선 화살표 연결선 312"/>
          <p:cNvCxnSpPr>
            <a:stCxn id="320" idx="4"/>
            <a:endCxn id="308" idx="0"/>
          </p:cNvCxnSpPr>
          <p:nvPr/>
        </p:nvCxnSpPr>
        <p:spPr>
          <a:xfrm flipH="1">
            <a:off x="8248173" y="6277687"/>
            <a:ext cx="839" cy="419335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4" name="그룹 313"/>
          <p:cNvGrpSpPr/>
          <p:nvPr/>
        </p:nvGrpSpPr>
        <p:grpSpPr>
          <a:xfrm>
            <a:off x="9475736" y="6699071"/>
            <a:ext cx="554664" cy="554664"/>
            <a:chOff x="8789873" y="5352619"/>
            <a:chExt cx="554664" cy="554664"/>
          </a:xfrm>
        </p:grpSpPr>
        <p:sp>
          <p:nvSpPr>
            <p:cNvPr id="315" name="타원 314"/>
            <p:cNvSpPr/>
            <p:nvPr/>
          </p:nvSpPr>
          <p:spPr>
            <a:xfrm>
              <a:off x="8789873" y="5352619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2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16" name="그룹 315"/>
            <p:cNvGrpSpPr/>
            <p:nvPr/>
          </p:nvGrpSpPr>
          <p:grpSpPr>
            <a:xfrm>
              <a:off x="8879507" y="5497813"/>
              <a:ext cx="404194" cy="239940"/>
              <a:chOff x="8879507" y="4631912"/>
              <a:chExt cx="404194" cy="239940"/>
            </a:xfrm>
          </p:grpSpPr>
          <p:sp>
            <p:nvSpPr>
              <p:cNvPr id="317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18" name="모서리가 둥근 직사각형 317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2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19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20" name="타원 319"/>
          <p:cNvSpPr/>
          <p:nvPr/>
        </p:nvSpPr>
        <p:spPr>
          <a:xfrm>
            <a:off x="7971678" y="5723021"/>
            <a:ext cx="554664" cy="5546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35817" rIns="71634" bIns="35817" anchor="ctr"/>
          <a:lstStyle/>
          <a:p>
            <a:pPr latinLnBrk="0"/>
            <a:endParaRPr lang="ko-KR" altLang="en-US" sz="12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321" name="그룹 320"/>
          <p:cNvGrpSpPr/>
          <p:nvPr/>
        </p:nvGrpSpPr>
        <p:grpSpPr>
          <a:xfrm>
            <a:off x="8091593" y="5849158"/>
            <a:ext cx="314857" cy="302390"/>
            <a:chOff x="3067298" y="4929354"/>
            <a:chExt cx="403296" cy="387326"/>
          </a:xfrm>
          <a:solidFill>
            <a:srgbClr val="00305C"/>
          </a:solidFill>
        </p:grpSpPr>
        <p:sp>
          <p:nvSpPr>
            <p:cNvPr id="322" name="Freeform 8"/>
            <p:cNvSpPr>
              <a:spLocks noEditPoints="1"/>
            </p:cNvSpPr>
            <p:nvPr/>
          </p:nvSpPr>
          <p:spPr bwMode="auto">
            <a:xfrm>
              <a:off x="3310088" y="5129378"/>
              <a:ext cx="56840" cy="56840"/>
            </a:xfrm>
            <a:custGeom>
              <a:avLst/>
              <a:gdLst>
                <a:gd name="T0" fmla="*/ 44 w 89"/>
                <a:gd name="T1" fmla="*/ 0 h 89"/>
                <a:gd name="T2" fmla="*/ 0 w 89"/>
                <a:gd name="T3" fmla="*/ 45 h 89"/>
                <a:gd name="T4" fmla="*/ 44 w 89"/>
                <a:gd name="T5" fmla="*/ 89 h 89"/>
                <a:gd name="T6" fmla="*/ 89 w 89"/>
                <a:gd name="T7" fmla="*/ 45 h 89"/>
                <a:gd name="T8" fmla="*/ 44 w 89"/>
                <a:gd name="T9" fmla="*/ 0 h 89"/>
                <a:gd name="T10" fmla="*/ 44 w 89"/>
                <a:gd name="T11" fmla="*/ 59 h 89"/>
                <a:gd name="T12" fmla="*/ 29 w 89"/>
                <a:gd name="T13" fmla="*/ 45 h 89"/>
                <a:gd name="T14" fmla="*/ 44 w 89"/>
                <a:gd name="T15" fmla="*/ 30 h 89"/>
                <a:gd name="T16" fmla="*/ 59 w 89"/>
                <a:gd name="T17" fmla="*/ 45 h 89"/>
                <a:gd name="T18" fmla="*/ 44 w 89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4" y="0"/>
                  </a:moveTo>
                  <a:cubicBezTo>
                    <a:pt x="18" y="0"/>
                    <a:pt x="0" y="19"/>
                    <a:pt x="0" y="45"/>
                  </a:cubicBezTo>
                  <a:cubicBezTo>
                    <a:pt x="0" y="71"/>
                    <a:pt x="18" y="89"/>
                    <a:pt x="44" y="89"/>
                  </a:cubicBezTo>
                  <a:cubicBezTo>
                    <a:pt x="70" y="89"/>
                    <a:pt x="89" y="71"/>
                    <a:pt x="89" y="45"/>
                  </a:cubicBezTo>
                  <a:cubicBezTo>
                    <a:pt x="89" y="19"/>
                    <a:pt x="70" y="0"/>
                    <a:pt x="44" y="0"/>
                  </a:cubicBezTo>
                  <a:close/>
                  <a:moveTo>
                    <a:pt x="44" y="59"/>
                  </a:moveTo>
                  <a:cubicBezTo>
                    <a:pt x="37" y="59"/>
                    <a:pt x="29" y="52"/>
                    <a:pt x="29" y="45"/>
                  </a:cubicBezTo>
                  <a:cubicBezTo>
                    <a:pt x="29" y="37"/>
                    <a:pt x="37" y="30"/>
                    <a:pt x="44" y="30"/>
                  </a:cubicBezTo>
                  <a:cubicBezTo>
                    <a:pt x="52" y="30"/>
                    <a:pt x="59" y="37"/>
                    <a:pt x="59" y="45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3" name="Freeform 9"/>
            <p:cNvSpPr>
              <a:spLocks noEditPoints="1"/>
            </p:cNvSpPr>
            <p:nvPr/>
          </p:nvSpPr>
          <p:spPr bwMode="auto">
            <a:xfrm>
              <a:off x="3166363" y="5129378"/>
              <a:ext cx="58194" cy="56840"/>
            </a:xfrm>
            <a:custGeom>
              <a:avLst/>
              <a:gdLst>
                <a:gd name="T0" fmla="*/ 46 w 91"/>
                <a:gd name="T1" fmla="*/ 0 h 89"/>
                <a:gd name="T2" fmla="*/ 0 w 91"/>
                <a:gd name="T3" fmla="*/ 45 h 89"/>
                <a:gd name="T4" fmla="*/ 46 w 91"/>
                <a:gd name="T5" fmla="*/ 89 h 89"/>
                <a:gd name="T6" fmla="*/ 91 w 91"/>
                <a:gd name="T7" fmla="*/ 45 h 89"/>
                <a:gd name="T8" fmla="*/ 46 w 91"/>
                <a:gd name="T9" fmla="*/ 0 h 89"/>
                <a:gd name="T10" fmla="*/ 46 w 91"/>
                <a:gd name="T11" fmla="*/ 59 h 89"/>
                <a:gd name="T12" fmla="*/ 31 w 91"/>
                <a:gd name="T13" fmla="*/ 45 h 89"/>
                <a:gd name="T14" fmla="*/ 46 w 91"/>
                <a:gd name="T15" fmla="*/ 30 h 89"/>
                <a:gd name="T16" fmla="*/ 61 w 91"/>
                <a:gd name="T17" fmla="*/ 45 h 89"/>
                <a:gd name="T18" fmla="*/ 46 w 91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89">
                  <a:moveTo>
                    <a:pt x="46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71"/>
                    <a:pt x="19" y="89"/>
                    <a:pt x="46" y="89"/>
                  </a:cubicBezTo>
                  <a:cubicBezTo>
                    <a:pt x="72" y="89"/>
                    <a:pt x="91" y="71"/>
                    <a:pt x="91" y="45"/>
                  </a:cubicBezTo>
                  <a:cubicBezTo>
                    <a:pt x="91" y="19"/>
                    <a:pt x="72" y="0"/>
                    <a:pt x="46" y="0"/>
                  </a:cubicBezTo>
                  <a:close/>
                  <a:moveTo>
                    <a:pt x="46" y="59"/>
                  </a:moveTo>
                  <a:cubicBezTo>
                    <a:pt x="38" y="59"/>
                    <a:pt x="31" y="52"/>
                    <a:pt x="31" y="45"/>
                  </a:cubicBezTo>
                  <a:cubicBezTo>
                    <a:pt x="31" y="37"/>
                    <a:pt x="38" y="30"/>
                    <a:pt x="46" y="30"/>
                  </a:cubicBezTo>
                  <a:cubicBezTo>
                    <a:pt x="53" y="30"/>
                    <a:pt x="61" y="37"/>
                    <a:pt x="61" y="45"/>
                  </a:cubicBezTo>
                  <a:cubicBezTo>
                    <a:pt x="61" y="52"/>
                    <a:pt x="53" y="59"/>
                    <a:pt x="46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4" name="Freeform 6"/>
            <p:cNvSpPr>
              <a:spLocks noEditPoints="1"/>
            </p:cNvSpPr>
            <p:nvPr/>
          </p:nvSpPr>
          <p:spPr bwMode="auto">
            <a:xfrm>
              <a:off x="3067298" y="4929354"/>
              <a:ext cx="403296" cy="387326"/>
            </a:xfrm>
            <a:custGeom>
              <a:avLst/>
              <a:gdLst>
                <a:gd name="T0" fmla="*/ 620 w 631"/>
                <a:gd name="T1" fmla="*/ 4 h 606"/>
                <a:gd name="T2" fmla="*/ 601 w 631"/>
                <a:gd name="T3" fmla="*/ 8 h 606"/>
                <a:gd name="T4" fmla="*/ 523 w 631"/>
                <a:gd name="T5" fmla="*/ 139 h 606"/>
                <a:gd name="T6" fmla="*/ 314 w 631"/>
                <a:gd name="T7" fmla="*/ 83 h 606"/>
                <a:gd name="T8" fmla="*/ 105 w 631"/>
                <a:gd name="T9" fmla="*/ 139 h 606"/>
                <a:gd name="T10" fmla="*/ 30 w 631"/>
                <a:gd name="T11" fmla="*/ 8 h 606"/>
                <a:gd name="T12" fmla="*/ 8 w 631"/>
                <a:gd name="T13" fmla="*/ 4 h 606"/>
                <a:gd name="T14" fmla="*/ 4 w 631"/>
                <a:gd name="T15" fmla="*/ 23 h 606"/>
                <a:gd name="T16" fmla="*/ 82 w 631"/>
                <a:gd name="T17" fmla="*/ 161 h 606"/>
                <a:gd name="T18" fmla="*/ 15 w 631"/>
                <a:gd name="T19" fmla="*/ 307 h 606"/>
                <a:gd name="T20" fmla="*/ 15 w 631"/>
                <a:gd name="T21" fmla="*/ 457 h 606"/>
                <a:gd name="T22" fmla="*/ 314 w 631"/>
                <a:gd name="T23" fmla="*/ 606 h 606"/>
                <a:gd name="T24" fmla="*/ 612 w 631"/>
                <a:gd name="T25" fmla="*/ 457 h 606"/>
                <a:gd name="T26" fmla="*/ 612 w 631"/>
                <a:gd name="T27" fmla="*/ 307 h 606"/>
                <a:gd name="T28" fmla="*/ 545 w 631"/>
                <a:gd name="T29" fmla="*/ 161 h 606"/>
                <a:gd name="T30" fmla="*/ 623 w 631"/>
                <a:gd name="T31" fmla="*/ 23 h 606"/>
                <a:gd name="T32" fmla="*/ 620 w 631"/>
                <a:gd name="T33" fmla="*/ 4 h 606"/>
                <a:gd name="T34" fmla="*/ 538 w 631"/>
                <a:gd name="T35" fmla="*/ 445 h 606"/>
                <a:gd name="T36" fmla="*/ 508 w 631"/>
                <a:gd name="T37" fmla="*/ 475 h 606"/>
                <a:gd name="T38" fmla="*/ 481 w 631"/>
                <a:gd name="T39" fmla="*/ 475 h 606"/>
                <a:gd name="T40" fmla="*/ 472 w 631"/>
                <a:gd name="T41" fmla="*/ 525 h 606"/>
                <a:gd name="T42" fmla="*/ 424 w 631"/>
                <a:gd name="T43" fmla="*/ 475 h 606"/>
                <a:gd name="T44" fmla="*/ 121 w 631"/>
                <a:gd name="T45" fmla="*/ 475 h 606"/>
                <a:gd name="T46" fmla="*/ 91 w 631"/>
                <a:gd name="T47" fmla="*/ 445 h 606"/>
                <a:gd name="T48" fmla="*/ 91 w 631"/>
                <a:gd name="T49" fmla="*/ 279 h 606"/>
                <a:gd name="T50" fmla="*/ 121 w 631"/>
                <a:gd name="T51" fmla="*/ 249 h 606"/>
                <a:gd name="T52" fmla="*/ 508 w 631"/>
                <a:gd name="T53" fmla="*/ 249 h 606"/>
                <a:gd name="T54" fmla="*/ 538 w 631"/>
                <a:gd name="T55" fmla="*/ 279 h 606"/>
                <a:gd name="T56" fmla="*/ 538 w 631"/>
                <a:gd name="T57" fmla="*/ 445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1" h="606">
                  <a:moveTo>
                    <a:pt x="620" y="4"/>
                  </a:moveTo>
                  <a:cubicBezTo>
                    <a:pt x="612" y="0"/>
                    <a:pt x="605" y="0"/>
                    <a:pt x="601" y="8"/>
                  </a:cubicBezTo>
                  <a:cubicBezTo>
                    <a:pt x="523" y="139"/>
                    <a:pt x="523" y="139"/>
                    <a:pt x="523" y="139"/>
                  </a:cubicBezTo>
                  <a:cubicBezTo>
                    <a:pt x="478" y="109"/>
                    <a:pt x="414" y="83"/>
                    <a:pt x="314" y="83"/>
                  </a:cubicBezTo>
                  <a:cubicBezTo>
                    <a:pt x="217" y="83"/>
                    <a:pt x="150" y="109"/>
                    <a:pt x="105" y="13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3" y="0"/>
                    <a:pt x="15" y="0"/>
                    <a:pt x="8" y="4"/>
                  </a:cubicBezTo>
                  <a:cubicBezTo>
                    <a:pt x="0" y="8"/>
                    <a:pt x="0" y="15"/>
                    <a:pt x="4" y="2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15" y="225"/>
                    <a:pt x="15" y="307"/>
                    <a:pt x="15" y="307"/>
                  </a:cubicBezTo>
                  <a:cubicBezTo>
                    <a:pt x="15" y="457"/>
                    <a:pt x="15" y="457"/>
                    <a:pt x="15" y="457"/>
                  </a:cubicBezTo>
                  <a:cubicBezTo>
                    <a:pt x="15" y="457"/>
                    <a:pt x="15" y="606"/>
                    <a:pt x="314" y="606"/>
                  </a:cubicBezTo>
                  <a:cubicBezTo>
                    <a:pt x="612" y="606"/>
                    <a:pt x="612" y="457"/>
                    <a:pt x="612" y="457"/>
                  </a:cubicBezTo>
                  <a:cubicBezTo>
                    <a:pt x="612" y="307"/>
                    <a:pt x="612" y="307"/>
                    <a:pt x="612" y="307"/>
                  </a:cubicBezTo>
                  <a:cubicBezTo>
                    <a:pt x="612" y="307"/>
                    <a:pt x="612" y="225"/>
                    <a:pt x="545" y="161"/>
                  </a:cubicBezTo>
                  <a:cubicBezTo>
                    <a:pt x="623" y="23"/>
                    <a:pt x="623" y="23"/>
                    <a:pt x="623" y="23"/>
                  </a:cubicBezTo>
                  <a:cubicBezTo>
                    <a:pt x="631" y="15"/>
                    <a:pt x="627" y="8"/>
                    <a:pt x="620" y="4"/>
                  </a:cubicBezTo>
                  <a:close/>
                  <a:moveTo>
                    <a:pt x="538" y="445"/>
                  </a:moveTo>
                  <a:cubicBezTo>
                    <a:pt x="538" y="463"/>
                    <a:pt x="523" y="475"/>
                    <a:pt x="508" y="475"/>
                  </a:cubicBezTo>
                  <a:cubicBezTo>
                    <a:pt x="505" y="475"/>
                    <a:pt x="481" y="475"/>
                    <a:pt x="481" y="475"/>
                  </a:cubicBezTo>
                  <a:cubicBezTo>
                    <a:pt x="472" y="525"/>
                    <a:pt x="472" y="525"/>
                    <a:pt x="472" y="525"/>
                  </a:cubicBezTo>
                  <a:cubicBezTo>
                    <a:pt x="424" y="475"/>
                    <a:pt x="424" y="475"/>
                    <a:pt x="424" y="475"/>
                  </a:cubicBezTo>
                  <a:cubicBezTo>
                    <a:pt x="317" y="475"/>
                    <a:pt x="121" y="475"/>
                    <a:pt x="121" y="475"/>
                  </a:cubicBezTo>
                  <a:cubicBezTo>
                    <a:pt x="103" y="475"/>
                    <a:pt x="91" y="463"/>
                    <a:pt x="91" y="445"/>
                  </a:cubicBezTo>
                  <a:cubicBezTo>
                    <a:pt x="91" y="347"/>
                    <a:pt x="91" y="279"/>
                    <a:pt x="91" y="279"/>
                  </a:cubicBezTo>
                  <a:cubicBezTo>
                    <a:pt x="91" y="264"/>
                    <a:pt x="103" y="249"/>
                    <a:pt x="121" y="249"/>
                  </a:cubicBezTo>
                  <a:cubicBezTo>
                    <a:pt x="508" y="249"/>
                    <a:pt x="508" y="249"/>
                    <a:pt x="508" y="249"/>
                  </a:cubicBezTo>
                  <a:cubicBezTo>
                    <a:pt x="523" y="249"/>
                    <a:pt x="538" y="264"/>
                    <a:pt x="538" y="279"/>
                  </a:cubicBezTo>
                  <a:cubicBezTo>
                    <a:pt x="538" y="377"/>
                    <a:pt x="538" y="445"/>
                    <a:pt x="538" y="445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25" name="Rectangle 39"/>
          <p:cNvSpPr>
            <a:spLocks noChangeArrowheads="1"/>
          </p:cNvSpPr>
          <p:nvPr/>
        </p:nvSpPr>
        <p:spPr bwMode="auto">
          <a:xfrm>
            <a:off x="8390068" y="5330730"/>
            <a:ext cx="15819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fontAlgn="base">
              <a:spcBef>
                <a:spcPts val="1000"/>
              </a:spcBef>
              <a:buClr>
                <a:srgbClr val="4D4D4D"/>
              </a:buClr>
              <a:defRPr/>
            </a:pPr>
            <a:r>
              <a:rPr lang="en-US" altLang="ko-KR" sz="1300" spc="-1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Providing Right Answer</a:t>
            </a:r>
            <a:endParaRPr lang="ko-KR" altLang="en-US" sz="1300" spc="-1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cxnSp>
        <p:nvCxnSpPr>
          <p:cNvPr id="326" name="직선 화살표 연결선 325"/>
          <p:cNvCxnSpPr>
            <a:stCxn id="328" idx="4"/>
            <a:endCxn id="320" idx="0"/>
          </p:cNvCxnSpPr>
          <p:nvPr/>
        </p:nvCxnSpPr>
        <p:spPr>
          <a:xfrm>
            <a:off x="8249010" y="5308757"/>
            <a:ext cx="0" cy="414264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7971678" y="4754093"/>
            <a:ext cx="554664" cy="554664"/>
            <a:chOff x="7243678" y="3831943"/>
            <a:chExt cx="554664" cy="554664"/>
          </a:xfrm>
        </p:grpSpPr>
        <p:sp>
          <p:nvSpPr>
            <p:cNvPr id="328" name="타원 327"/>
            <p:cNvSpPr/>
            <p:nvPr/>
          </p:nvSpPr>
          <p:spPr>
            <a:xfrm>
              <a:off x="7243678" y="3831943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2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29" name="그룹 328"/>
            <p:cNvGrpSpPr/>
            <p:nvPr/>
          </p:nvGrpSpPr>
          <p:grpSpPr>
            <a:xfrm>
              <a:off x="7333312" y="3977137"/>
              <a:ext cx="404194" cy="239940"/>
              <a:chOff x="8879507" y="4631912"/>
              <a:chExt cx="404194" cy="239940"/>
            </a:xfrm>
            <a:solidFill>
              <a:srgbClr val="00305C"/>
            </a:solidFill>
          </p:grpSpPr>
          <p:sp>
            <p:nvSpPr>
              <p:cNvPr id="330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2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32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33" name="Rectangle 39"/>
          <p:cNvSpPr>
            <a:spLocks noChangeArrowheads="1"/>
          </p:cNvSpPr>
          <p:nvPr/>
        </p:nvSpPr>
        <p:spPr bwMode="gray">
          <a:xfrm>
            <a:off x="7585548" y="6257464"/>
            <a:ext cx="617192" cy="176972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en-US" altLang="ko-KR" sz="1150" dirty="0" err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</a:t>
            </a:r>
            <a:endParaRPr lang="ko-KR" altLang="en-US" sz="11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4" name="Rectangle 39"/>
          <p:cNvSpPr>
            <a:spLocks noChangeArrowheads="1"/>
          </p:cNvSpPr>
          <p:nvPr/>
        </p:nvSpPr>
        <p:spPr bwMode="gray">
          <a:xfrm>
            <a:off x="8609054" y="4899337"/>
            <a:ext cx="381516" cy="20005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en-US" altLang="ko-KR" sz="13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User</a:t>
            </a:r>
            <a:endParaRPr lang="ko-KR" altLang="en-US" sz="13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5" name="Rectangle 39"/>
          <p:cNvSpPr>
            <a:spLocks noChangeArrowheads="1"/>
          </p:cNvSpPr>
          <p:nvPr/>
        </p:nvSpPr>
        <p:spPr bwMode="gray">
          <a:xfrm>
            <a:off x="8619473" y="7131287"/>
            <a:ext cx="1611018" cy="20005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en-US" altLang="ko-KR" sz="1300" spc="-150" dirty="0" err="1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</a:t>
            </a:r>
            <a:r>
              <a:rPr lang="en-US" altLang="ko-KR" sz="1300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operating team</a:t>
            </a:r>
            <a:endParaRPr lang="ko-KR" altLang="en-US" sz="1300" spc="-1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6" name="Rectangle 39"/>
          <p:cNvSpPr>
            <a:spLocks noChangeArrowheads="1"/>
          </p:cNvSpPr>
          <p:nvPr/>
        </p:nvSpPr>
        <p:spPr bwMode="auto">
          <a:xfrm>
            <a:off x="7498990" y="3071302"/>
            <a:ext cx="2017906" cy="307777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CCFFFF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 prst="relaxedInset"/>
              <a:contourClr>
                <a:schemeClr val="bg1"/>
              </a:contourClr>
            </a:sp3d>
          </a:bodyPr>
          <a:lstStyle/>
          <a:p>
            <a:pPr latinLnBrk="0">
              <a:defRPr/>
            </a:pPr>
            <a:r>
              <a:rPr lang="en-US" altLang="ko-KR" sz="2000" b="1" spc="-4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08398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        To-be</a:t>
            </a:r>
            <a:endParaRPr lang="ko-KR" altLang="en-US" sz="2000" b="1" spc="-4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37" name="Rectangle 25"/>
          <p:cNvSpPr>
            <a:spLocks noChangeArrowheads="1"/>
          </p:cNvSpPr>
          <p:nvPr/>
        </p:nvSpPr>
        <p:spPr bwMode="auto">
          <a:xfrm flipH="1">
            <a:off x="7787212" y="3511947"/>
            <a:ext cx="2564885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Chatbot service for simple inquiries and counselor service for in-depth inquiries to reduce waiting time and improve response rate</a:t>
            </a:r>
          </a:p>
        </p:txBody>
      </p:sp>
      <p:grpSp>
        <p:nvGrpSpPr>
          <p:cNvPr id="338" name="그룹 337"/>
          <p:cNvGrpSpPr/>
          <p:nvPr/>
        </p:nvGrpSpPr>
        <p:grpSpPr>
          <a:xfrm>
            <a:off x="7625605" y="448794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1" name="Rectangle 25"/>
          <p:cNvSpPr>
            <a:spLocks noChangeArrowheads="1"/>
          </p:cNvSpPr>
          <p:nvPr/>
        </p:nvSpPr>
        <p:spPr bwMode="auto">
          <a:xfrm flipH="1">
            <a:off x="7793957" y="4443435"/>
            <a:ext cx="2558138" cy="36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lnSpc>
                <a:spcPct val="90000"/>
              </a:lnSpc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24/7</a:t>
            </a:r>
            <a:r>
              <a:rPr lang="ko-KR" altLang="en-US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  <a:r>
              <a:rPr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consulting</a:t>
            </a:r>
            <a:r>
              <a:rPr lang="ko-KR" altLang="en-US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  <a:r>
              <a:rPr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service </a:t>
            </a:r>
            <a:r>
              <a:rPr lang="en-US" altLang="ko-KR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regardless of night or holiday</a:t>
            </a:r>
            <a:r>
              <a:rPr lang="ko-KR" altLang="en-US" sz="13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</a:t>
            </a:r>
            <a:endParaRPr lang="en-US" altLang="ko-KR" sz="1300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42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2228595" y="5779777"/>
            <a:ext cx="1822069" cy="428722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itchFamily="18" charset="-127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sp>
        <p:nvSpPr>
          <p:cNvPr id="343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6366734" y="5744971"/>
            <a:ext cx="1822069" cy="498331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grpSp>
        <p:nvGrpSpPr>
          <p:cNvPr id="344" name="그룹 343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-1" y="2244890"/>
            <a:ext cx="5167986" cy="1493568"/>
            <a:chOff x="304800" y="2298945"/>
            <a:chExt cx="7019279" cy="3988478"/>
          </a:xfrm>
        </p:grpSpPr>
        <p:cxnSp>
          <p:nvCxnSpPr>
            <p:cNvPr id="345" name="직선 화살표 연결선 344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직선 화살표 연결선 345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6287423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7" name="직사각형 346"/>
          <p:cNvSpPr/>
          <p:nvPr/>
        </p:nvSpPr>
        <p:spPr>
          <a:xfrm>
            <a:off x="6328080" y="5641175"/>
            <a:ext cx="228906" cy="237065"/>
          </a:xfrm>
          <a:prstGeom prst="rect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200" kern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48" name="Freeform 6"/>
          <p:cNvSpPr>
            <a:spLocks noEditPoints="1"/>
          </p:cNvSpPr>
          <p:nvPr/>
        </p:nvSpPr>
        <p:spPr bwMode="auto">
          <a:xfrm>
            <a:off x="6301356" y="5564268"/>
            <a:ext cx="305780" cy="591776"/>
          </a:xfrm>
          <a:custGeom>
            <a:avLst/>
            <a:gdLst>
              <a:gd name="T0" fmla="*/ 56 w 66"/>
              <a:gd name="T1" fmla="*/ 0 h 113"/>
              <a:gd name="T2" fmla="*/ 10 w 66"/>
              <a:gd name="T3" fmla="*/ 0 h 113"/>
              <a:gd name="T4" fmla="*/ 0 w 66"/>
              <a:gd name="T5" fmla="*/ 10 h 113"/>
              <a:gd name="T6" fmla="*/ 0 w 66"/>
              <a:gd name="T7" fmla="*/ 103 h 113"/>
              <a:gd name="T8" fmla="*/ 10 w 66"/>
              <a:gd name="T9" fmla="*/ 113 h 113"/>
              <a:gd name="T10" fmla="*/ 56 w 66"/>
              <a:gd name="T11" fmla="*/ 113 h 113"/>
              <a:gd name="T12" fmla="*/ 66 w 66"/>
              <a:gd name="T13" fmla="*/ 103 h 113"/>
              <a:gd name="T14" fmla="*/ 66 w 66"/>
              <a:gd name="T15" fmla="*/ 10 h 113"/>
              <a:gd name="T16" fmla="*/ 56 w 66"/>
              <a:gd name="T17" fmla="*/ 0 h 113"/>
              <a:gd name="T18" fmla="*/ 55 w 66"/>
              <a:gd name="T19" fmla="*/ 105 h 113"/>
              <a:gd name="T20" fmla="*/ 11 w 66"/>
              <a:gd name="T21" fmla="*/ 105 h 113"/>
              <a:gd name="T22" fmla="*/ 8 w 66"/>
              <a:gd name="T23" fmla="*/ 101 h 113"/>
              <a:gd name="T24" fmla="*/ 11 w 66"/>
              <a:gd name="T25" fmla="*/ 98 h 113"/>
              <a:gd name="T26" fmla="*/ 55 w 66"/>
              <a:gd name="T27" fmla="*/ 98 h 113"/>
              <a:gd name="T28" fmla="*/ 59 w 66"/>
              <a:gd name="T29" fmla="*/ 101 h 113"/>
              <a:gd name="T30" fmla="*/ 55 w 66"/>
              <a:gd name="T31" fmla="*/ 105 h 113"/>
              <a:gd name="T32" fmla="*/ 55 w 66"/>
              <a:gd name="T33" fmla="*/ 95 h 113"/>
              <a:gd name="T34" fmla="*/ 11 w 66"/>
              <a:gd name="T35" fmla="*/ 95 h 113"/>
              <a:gd name="T36" fmla="*/ 8 w 66"/>
              <a:gd name="T37" fmla="*/ 91 h 113"/>
              <a:gd name="T38" fmla="*/ 11 w 66"/>
              <a:gd name="T39" fmla="*/ 88 h 113"/>
              <a:gd name="T40" fmla="*/ 55 w 66"/>
              <a:gd name="T41" fmla="*/ 88 h 113"/>
              <a:gd name="T42" fmla="*/ 59 w 66"/>
              <a:gd name="T43" fmla="*/ 91 h 113"/>
              <a:gd name="T44" fmla="*/ 55 w 66"/>
              <a:gd name="T45" fmla="*/ 95 h 113"/>
              <a:gd name="T46" fmla="*/ 55 w 66"/>
              <a:gd name="T47" fmla="*/ 85 h 113"/>
              <a:gd name="T48" fmla="*/ 11 w 66"/>
              <a:gd name="T49" fmla="*/ 85 h 113"/>
              <a:gd name="T50" fmla="*/ 8 w 66"/>
              <a:gd name="T51" fmla="*/ 82 h 113"/>
              <a:gd name="T52" fmla="*/ 11 w 66"/>
              <a:gd name="T53" fmla="*/ 78 h 113"/>
              <a:gd name="T54" fmla="*/ 55 w 66"/>
              <a:gd name="T55" fmla="*/ 78 h 113"/>
              <a:gd name="T56" fmla="*/ 59 w 66"/>
              <a:gd name="T57" fmla="*/ 82 h 113"/>
              <a:gd name="T58" fmla="*/ 55 w 66"/>
              <a:gd name="T59" fmla="*/ 85 h 113"/>
              <a:gd name="T60" fmla="*/ 28 w 66"/>
              <a:gd name="T61" fmla="*/ 58 h 113"/>
              <a:gd name="T62" fmla="*/ 33 w 66"/>
              <a:gd name="T63" fmla="*/ 54 h 113"/>
              <a:gd name="T64" fmla="*/ 38 w 66"/>
              <a:gd name="T65" fmla="*/ 58 h 113"/>
              <a:gd name="T66" fmla="*/ 33 w 66"/>
              <a:gd name="T67" fmla="*/ 63 h 113"/>
              <a:gd name="T68" fmla="*/ 28 w 66"/>
              <a:gd name="T69" fmla="*/ 58 h 113"/>
              <a:gd name="T70" fmla="*/ 55 w 66"/>
              <a:gd name="T71" fmla="*/ 37 h 113"/>
              <a:gd name="T72" fmla="*/ 11 w 66"/>
              <a:gd name="T73" fmla="*/ 37 h 113"/>
              <a:gd name="T74" fmla="*/ 8 w 66"/>
              <a:gd name="T75" fmla="*/ 34 h 113"/>
              <a:gd name="T76" fmla="*/ 11 w 66"/>
              <a:gd name="T77" fmla="*/ 31 h 113"/>
              <a:gd name="T78" fmla="*/ 55 w 66"/>
              <a:gd name="T79" fmla="*/ 31 h 113"/>
              <a:gd name="T80" fmla="*/ 59 w 66"/>
              <a:gd name="T81" fmla="*/ 34 h 113"/>
              <a:gd name="T82" fmla="*/ 55 w 66"/>
              <a:gd name="T83" fmla="*/ 37 h 113"/>
              <a:gd name="T84" fmla="*/ 55 w 66"/>
              <a:gd name="T85" fmla="*/ 28 h 113"/>
              <a:gd name="T86" fmla="*/ 11 w 66"/>
              <a:gd name="T87" fmla="*/ 28 h 113"/>
              <a:gd name="T88" fmla="*/ 8 w 66"/>
              <a:gd name="T89" fmla="*/ 24 h 113"/>
              <a:gd name="T90" fmla="*/ 11 w 66"/>
              <a:gd name="T91" fmla="*/ 21 h 113"/>
              <a:gd name="T92" fmla="*/ 55 w 66"/>
              <a:gd name="T93" fmla="*/ 21 h 113"/>
              <a:gd name="T94" fmla="*/ 59 w 66"/>
              <a:gd name="T95" fmla="*/ 24 h 113"/>
              <a:gd name="T96" fmla="*/ 55 w 66"/>
              <a:gd name="T97" fmla="*/ 28 h 113"/>
              <a:gd name="T98" fmla="*/ 55 w 66"/>
              <a:gd name="T99" fmla="*/ 18 h 113"/>
              <a:gd name="T100" fmla="*/ 11 w 66"/>
              <a:gd name="T101" fmla="*/ 18 h 113"/>
              <a:gd name="T102" fmla="*/ 8 w 66"/>
              <a:gd name="T103" fmla="*/ 14 h 113"/>
              <a:gd name="T104" fmla="*/ 11 w 66"/>
              <a:gd name="T105" fmla="*/ 11 h 113"/>
              <a:gd name="T106" fmla="*/ 55 w 66"/>
              <a:gd name="T107" fmla="*/ 11 h 113"/>
              <a:gd name="T108" fmla="*/ 59 w 66"/>
              <a:gd name="T109" fmla="*/ 14 h 113"/>
              <a:gd name="T110" fmla="*/ 55 w 66"/>
              <a:gd name="T111" fmla="*/ 1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3">
                <a:moveTo>
                  <a:pt x="56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9"/>
                  <a:pt x="5" y="113"/>
                  <a:pt x="10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62" y="113"/>
                  <a:pt x="66" y="109"/>
                  <a:pt x="66" y="103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4"/>
                  <a:pt x="62" y="0"/>
                  <a:pt x="56" y="0"/>
                </a:cubicBezTo>
                <a:close/>
                <a:moveTo>
                  <a:pt x="55" y="105"/>
                </a:moveTo>
                <a:cubicBezTo>
                  <a:pt x="11" y="105"/>
                  <a:pt x="11" y="105"/>
                  <a:pt x="11" y="105"/>
                </a:cubicBezTo>
                <a:cubicBezTo>
                  <a:pt x="9" y="105"/>
                  <a:pt x="8" y="103"/>
                  <a:pt x="8" y="101"/>
                </a:cubicBezTo>
                <a:cubicBezTo>
                  <a:pt x="8" y="99"/>
                  <a:pt x="9" y="98"/>
                  <a:pt x="11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7" y="98"/>
                  <a:pt x="59" y="99"/>
                  <a:pt x="59" y="101"/>
                </a:cubicBezTo>
                <a:cubicBezTo>
                  <a:pt x="59" y="103"/>
                  <a:pt x="57" y="105"/>
                  <a:pt x="55" y="105"/>
                </a:cubicBezTo>
                <a:close/>
                <a:moveTo>
                  <a:pt x="55" y="95"/>
                </a:move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3"/>
                  <a:pt x="8" y="91"/>
                </a:cubicBezTo>
                <a:cubicBezTo>
                  <a:pt x="8" y="90"/>
                  <a:pt x="9" y="88"/>
                  <a:pt x="11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7" y="88"/>
                  <a:pt x="59" y="90"/>
                  <a:pt x="59" y="91"/>
                </a:cubicBezTo>
                <a:cubicBezTo>
                  <a:pt x="59" y="93"/>
                  <a:pt x="57" y="95"/>
                  <a:pt x="55" y="95"/>
                </a:cubicBezTo>
                <a:close/>
                <a:moveTo>
                  <a:pt x="55" y="85"/>
                </a:moveTo>
                <a:cubicBezTo>
                  <a:pt x="11" y="85"/>
                  <a:pt x="11" y="85"/>
                  <a:pt x="11" y="85"/>
                </a:cubicBezTo>
                <a:cubicBezTo>
                  <a:pt x="9" y="85"/>
                  <a:pt x="8" y="83"/>
                  <a:pt x="8" y="82"/>
                </a:cubicBezTo>
                <a:cubicBezTo>
                  <a:pt x="8" y="80"/>
                  <a:pt x="9" y="78"/>
                  <a:pt x="11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7" y="78"/>
                  <a:pt x="59" y="80"/>
                  <a:pt x="59" y="82"/>
                </a:cubicBezTo>
                <a:cubicBezTo>
                  <a:pt x="59" y="83"/>
                  <a:pt x="57" y="85"/>
                  <a:pt x="55" y="85"/>
                </a:cubicBezTo>
                <a:close/>
                <a:moveTo>
                  <a:pt x="28" y="58"/>
                </a:moveTo>
                <a:cubicBezTo>
                  <a:pt x="28" y="56"/>
                  <a:pt x="30" y="54"/>
                  <a:pt x="33" y="54"/>
                </a:cubicBezTo>
                <a:cubicBezTo>
                  <a:pt x="36" y="54"/>
                  <a:pt x="38" y="56"/>
                  <a:pt x="38" y="58"/>
                </a:cubicBezTo>
                <a:cubicBezTo>
                  <a:pt x="38" y="61"/>
                  <a:pt x="36" y="63"/>
                  <a:pt x="33" y="63"/>
                </a:cubicBezTo>
                <a:cubicBezTo>
                  <a:pt x="30" y="63"/>
                  <a:pt x="28" y="61"/>
                  <a:pt x="28" y="58"/>
                </a:cubicBezTo>
                <a:close/>
                <a:moveTo>
                  <a:pt x="55" y="37"/>
                </a:moveTo>
                <a:cubicBezTo>
                  <a:pt x="11" y="37"/>
                  <a:pt x="11" y="37"/>
                  <a:pt x="11" y="37"/>
                </a:cubicBezTo>
                <a:cubicBezTo>
                  <a:pt x="9" y="37"/>
                  <a:pt x="8" y="36"/>
                  <a:pt x="8" y="34"/>
                </a:cubicBezTo>
                <a:cubicBezTo>
                  <a:pt x="8" y="32"/>
                  <a:pt x="9" y="31"/>
                  <a:pt x="11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57" y="31"/>
                  <a:pt x="59" y="32"/>
                  <a:pt x="59" y="34"/>
                </a:cubicBezTo>
                <a:cubicBezTo>
                  <a:pt x="59" y="36"/>
                  <a:pt x="57" y="37"/>
                  <a:pt x="55" y="37"/>
                </a:cubicBezTo>
                <a:close/>
                <a:moveTo>
                  <a:pt x="55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8" y="26"/>
                  <a:pt x="8" y="24"/>
                </a:cubicBezTo>
                <a:cubicBezTo>
                  <a:pt x="8" y="22"/>
                  <a:pt x="9" y="21"/>
                  <a:pt x="11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7" y="21"/>
                  <a:pt x="59" y="22"/>
                  <a:pt x="59" y="24"/>
                </a:cubicBezTo>
                <a:cubicBezTo>
                  <a:pt x="59" y="26"/>
                  <a:pt x="57" y="28"/>
                  <a:pt x="55" y="28"/>
                </a:cubicBezTo>
                <a:close/>
                <a:moveTo>
                  <a:pt x="55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9" y="18"/>
                  <a:pt x="8" y="16"/>
                  <a:pt x="8" y="14"/>
                </a:cubicBezTo>
                <a:cubicBezTo>
                  <a:pt x="8" y="13"/>
                  <a:pt x="9" y="11"/>
                  <a:pt x="11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7" y="11"/>
                  <a:pt x="59" y="13"/>
                  <a:pt x="59" y="14"/>
                </a:cubicBezTo>
                <a:cubicBezTo>
                  <a:pt x="59" y="16"/>
                  <a:pt x="57" y="18"/>
                  <a:pt x="55" y="1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634" tIns="35817" rIns="71634" bIns="35817" anchor="ctr"/>
          <a:lstStyle/>
          <a:p>
            <a:pPr algn="ctr" latinLnBrk="0"/>
            <a:endParaRPr lang="ko-KR" altLang="en-US" sz="1200" spc="-100" dirty="0">
              <a:ln>
                <a:solidFill>
                  <a:srgbClr val="304ADB">
                    <a:alpha val="0"/>
                  </a:srgbClr>
                </a:solidFill>
              </a:ln>
              <a:solidFill>
                <a:srgbClr val="014B98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6542521" y="5735979"/>
            <a:ext cx="388901" cy="395815"/>
            <a:chOff x="6949370" y="7287971"/>
            <a:chExt cx="388901" cy="247509"/>
          </a:xfrm>
        </p:grpSpPr>
        <p:sp>
          <p:nvSpPr>
            <p:cNvPr id="350" name="AutoShape 75"/>
            <p:cNvSpPr>
              <a:spLocks noChangeArrowheads="1"/>
            </p:cNvSpPr>
            <p:nvPr/>
          </p:nvSpPr>
          <p:spPr bwMode="auto">
            <a:xfrm>
              <a:off x="6949370" y="7287971"/>
              <a:ext cx="388901" cy="247509"/>
            </a:xfrm>
            <a:prstGeom prst="can">
              <a:avLst>
                <a:gd name="adj" fmla="val 37682"/>
              </a:avLst>
            </a:prstGeom>
            <a:solidFill>
              <a:srgbClr val="304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 defTabSz="1393271"/>
              <a:endParaRPr lang="ko-KR" altLang="en-US" sz="6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351" name="Oval 76"/>
            <p:cNvSpPr>
              <a:spLocks noChangeArrowheads="1"/>
            </p:cNvSpPr>
            <p:nvPr/>
          </p:nvSpPr>
          <p:spPr bwMode="auto">
            <a:xfrm>
              <a:off x="6950625" y="7290181"/>
              <a:ext cx="382628" cy="91711"/>
            </a:xfrm>
            <a:prstGeom prst="ellipse">
              <a:avLst/>
            </a:prstGeom>
            <a:solidFill>
              <a:schemeClr val="bg1"/>
            </a:solidFill>
            <a:ln w="12700" algn="ctr">
              <a:solidFill>
                <a:srgbClr val="304ADB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ctr" eaLnBrk="1" hangingPunct="1"/>
              <a:endParaRPr lang="ko-KR" altLang="en-US" sz="6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52" name="TextBox 351"/>
          <p:cNvSpPr txBox="1"/>
          <p:nvPr/>
        </p:nvSpPr>
        <p:spPr>
          <a:xfrm>
            <a:off x="6549420" y="5941953"/>
            <a:ext cx="375103" cy="20518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ts val="800"/>
              </a:lnSpc>
            </a:pPr>
            <a:r>
              <a:rPr lang="en-US" altLang="ko-KR" sz="800" spc="-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Chatbot</a:t>
            </a:r>
          </a:p>
          <a:p>
            <a:pPr algn="ctr">
              <a:lnSpc>
                <a:spcPts val="800"/>
              </a:lnSpc>
            </a:pPr>
            <a:r>
              <a:rPr lang="en-US" altLang="ko-KR" sz="800" spc="-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DB</a:t>
            </a:r>
            <a:endParaRPr lang="en-US" altLang="ko-KR" sz="800" spc="-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47724" y="1867507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24/7 user supporting service using AI </a:t>
            </a:r>
            <a:r>
              <a:rPr lang="en-US" altLang="ko-KR" sz="1800" b="1" spc="0" dirty="0" err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chatbot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54" name="슬라이드 번호 개체 틀 2">
            <a:extLst>
              <a:ext uri="{FF2B5EF4-FFF2-40B4-BE49-F238E27FC236}">
                <a16:creationId xmlns:a16="http://schemas.microsoft.com/office/drawing/2014/main" id="{B39FA885-7040-4739-911F-8FD6AE97FE7F}"/>
              </a:ext>
            </a:extLst>
          </p:cNvPr>
          <p:cNvSpPr txBox="1">
            <a:spLocks/>
          </p:cNvSpPr>
          <p:nvPr/>
        </p:nvSpPr>
        <p:spPr>
          <a:xfrm>
            <a:off x="4169016" y="7325121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5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D.N.A.(Data, Networking, AI)</a:t>
            </a:r>
          </a:p>
        </p:txBody>
      </p:sp>
    </p:spTree>
    <p:extLst>
      <p:ext uri="{BB962C8B-B14F-4D97-AF65-F5344CB8AC3E}">
        <p14:creationId xmlns:p14="http://schemas.microsoft.com/office/powerpoint/2010/main" val="1073125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E445D34-02C7-4E43-A0A1-3E6E532086A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t="1" r="8797" b="1"/>
          <a:stretch/>
        </p:blipFill>
        <p:spPr>
          <a:xfrm>
            <a:off x="-1" y="-1"/>
            <a:ext cx="10691813" cy="757872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470C8E77-0F2B-4631-AC44-D9637EEABC63}"/>
              </a:ext>
            </a:extLst>
          </p:cNvPr>
          <p:cNvSpPr/>
          <p:nvPr/>
        </p:nvSpPr>
        <p:spPr>
          <a:xfrm>
            <a:off x="0" y="-1"/>
            <a:ext cx="10691814" cy="757872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9F0212-33B8-4237-94A0-33EFCE2421A4}"/>
              </a:ext>
            </a:extLst>
          </p:cNvPr>
          <p:cNvSpPr txBox="1"/>
          <p:nvPr/>
        </p:nvSpPr>
        <p:spPr>
          <a:xfrm>
            <a:off x="4399104" y="3327696"/>
            <a:ext cx="1891865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en-US" altLang="ko-KR" sz="5400" spc="3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Q&amp;A</a:t>
            </a:r>
          </a:p>
        </p:txBody>
      </p:sp>
      <p:pic>
        <p:nvPicPr>
          <p:cNvPr id="12" name="그래픽 11">
            <a:extLst>
              <a:ext uri="{FF2B5EF4-FFF2-40B4-BE49-F238E27FC236}">
                <a16:creationId xmlns:a16="http://schemas.microsoft.com/office/drawing/2014/main" id="{E3C3D804-3864-4FB5-909C-A1131F444C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671848" y="6429989"/>
            <a:ext cx="1346375" cy="670965"/>
          </a:xfrm>
          <a:prstGeom prst="rect">
            <a:avLst/>
          </a:prstGeom>
        </p:spPr>
      </p:pic>
      <p:sp>
        <p:nvSpPr>
          <p:cNvPr id="7" name="슬라이드 번호 개체 틀 2">
            <a:extLst>
              <a:ext uri="{FF2B5EF4-FFF2-40B4-BE49-F238E27FC236}">
                <a16:creationId xmlns:a16="http://schemas.microsoft.com/office/drawing/2014/main" id="{B77A8B5B-8C23-45FC-9EDA-0162C0DCE51B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95278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KPFIS-PEMPAL Treasury COP Videoconference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on the Next Generation </a:t>
            </a:r>
            <a:r>
              <a:rPr lang="en-US" altLang="ko-KR" spc="-150" dirty="0" err="1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system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of the Republic of Korea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265818" y="1181104"/>
            <a:ext cx="5343525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ko-KR" sz="16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.(Data, networking, AI) </a:t>
            </a:r>
            <a:r>
              <a:rPr lang="en-US" altLang="ko-KR" sz="16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of 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the 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Next Generation </a:t>
            </a:r>
            <a:r>
              <a:rPr lang="en-US" altLang="ko-KR" sz="1600" spc="-150" dirty="0" err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endParaRPr lang="en-US" altLang="ko-KR" sz="16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3777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-46299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819" y="6711309"/>
            <a:ext cx="1362647" cy="548911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27033F-6FB5-4D06-B4CE-AA9CDDCA469E}"/>
              </a:ext>
            </a:extLst>
          </p:cNvPr>
          <p:cNvSpPr txBox="1"/>
          <p:nvPr/>
        </p:nvSpPr>
        <p:spPr>
          <a:xfrm>
            <a:off x="3215674" y="2910334"/>
            <a:ext cx="426046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0" spc="-12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Thank You</a:t>
            </a:r>
            <a:endParaRPr lang="ko-KR" altLang="en-US" sz="6000" spc="-12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6184900" y="5897723"/>
            <a:ext cx="4513891" cy="419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1600" b="1" spc="-80" dirty="0" smtClean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berkamp@kpfis.or.kr</a:t>
            </a:r>
            <a:endParaRPr lang="en-US" altLang="ko-KR" sz="1600" b="1" spc="-8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95278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KPFIS-PEMPAL Treasury COP Videoconference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on the Next Generation </a:t>
            </a:r>
            <a:r>
              <a:rPr lang="en-US" altLang="ko-KR" spc="-150" dirty="0" err="1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system</a:t>
            </a:r>
          </a:p>
          <a:p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of the Republic of Korea</a:t>
            </a:r>
          </a:p>
        </p:txBody>
      </p:sp>
      <p:sp>
        <p:nvSpPr>
          <p:cNvPr id="9" name="직사각형 8"/>
          <p:cNvSpPr/>
          <p:nvPr/>
        </p:nvSpPr>
        <p:spPr>
          <a:xfrm>
            <a:off x="265818" y="1181104"/>
            <a:ext cx="5343525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ko-KR" sz="16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.(Data, networking, AI) </a:t>
            </a:r>
            <a:r>
              <a:rPr lang="en-US" altLang="ko-KR" sz="1600" spc="-150" dirty="0" smtClean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of 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the 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Next Generation </a:t>
            </a:r>
            <a:r>
              <a:rPr lang="en-US" altLang="ko-KR" sz="1600" spc="-150" dirty="0" err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endParaRPr lang="en-US" altLang="ko-KR" sz="16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529" y="6560381"/>
            <a:ext cx="1393092" cy="804432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contourW="12700">
            <a:contourClr>
              <a:schemeClr val="bg1"/>
            </a:contourClr>
          </a:sp3d>
        </p:spPr>
      </p:pic>
    </p:spTree>
    <p:extLst>
      <p:ext uri="{BB962C8B-B14F-4D97-AF65-F5344CB8AC3E}">
        <p14:creationId xmlns:p14="http://schemas.microsoft.com/office/powerpoint/2010/main" val="3499442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97A1843-7740-4992-813C-46C33F84DC15}"/>
              </a:ext>
            </a:extLst>
          </p:cNvPr>
          <p:cNvSpPr/>
          <p:nvPr/>
        </p:nvSpPr>
        <p:spPr>
          <a:xfrm>
            <a:off x="1887818" y="2105223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슬라이드 번호 개체 틀 2">
            <a:extLst>
              <a:ext uri="{FF2B5EF4-FFF2-40B4-BE49-F238E27FC236}">
                <a16:creationId xmlns:a16="http://schemas.microsoft.com/office/drawing/2014/main" id="{DD354ECC-8924-4C72-8327-D36C850F1219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0FE225F-7D81-41B0-9DE2-13CE7F2529FF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7" name="사각형: 둥근 위쪽 모서리 1">
              <a:extLst>
                <a:ext uri="{FF2B5EF4-FFF2-40B4-BE49-F238E27FC236}">
                  <a16:creationId xmlns:a16="http://schemas.microsoft.com/office/drawing/2014/main" id="{3A5B3DE5-9DEF-4DED-9DBB-84CAE78DB3B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사각형: 둥근 위쪽 모서리 2">
              <a:extLst>
                <a:ext uri="{FF2B5EF4-FFF2-40B4-BE49-F238E27FC236}">
                  <a16:creationId xmlns:a16="http://schemas.microsoft.com/office/drawing/2014/main" id="{29FAEAEB-161A-4325-99C8-E4D97B41C88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1BF7FA73-4EF5-4C82-8FE0-C91D33928291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0" name="사각형: 둥근 위쪽 모서리 7">
              <a:extLst>
                <a:ext uri="{FF2B5EF4-FFF2-40B4-BE49-F238E27FC236}">
                  <a16:creationId xmlns:a16="http://schemas.microsoft.com/office/drawing/2014/main" id="{AFF9F4B5-09A3-477C-AFB4-56549C13322D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" name="사각형: 둥근 위쪽 모서리 8">
              <a:extLst>
                <a:ext uri="{FF2B5EF4-FFF2-40B4-BE49-F238E27FC236}">
                  <a16:creationId xmlns:a16="http://schemas.microsoft.com/office/drawing/2014/main" id="{469D9B69-7CE6-4378-B683-CB6C36F9C39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63AA78D3-695D-4F68-B036-B09C91A4D1C0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34689EC-8FF7-45DA-87D8-FD8CA205252A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7E348C-259E-4B78-A712-0940CD686BF7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1FD72EB-B7AD-483B-B55E-C65F9ECF2E4A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Features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96AADC93-3F58-4BA9-A94E-1101E4D4AF0F}"/>
              </a:ext>
            </a:extLst>
          </p:cNvPr>
          <p:cNvGrpSpPr/>
          <p:nvPr/>
        </p:nvGrpSpPr>
        <p:grpSpPr>
          <a:xfrm>
            <a:off x="1887819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8" name="사각형: 둥근 위쪽 모서리 10">
              <a:extLst>
                <a:ext uri="{FF2B5EF4-FFF2-40B4-BE49-F238E27FC236}">
                  <a16:creationId xmlns:a16="http://schemas.microsoft.com/office/drawing/2014/main" id="{03E73C23-3D00-4E19-B986-3FD70EC1A99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" name="사각형: 둥근 위쪽 모서리 11">
              <a:extLst>
                <a:ext uri="{FF2B5EF4-FFF2-40B4-BE49-F238E27FC236}">
                  <a16:creationId xmlns:a16="http://schemas.microsoft.com/office/drawing/2014/main" id="{1B6FD756-83C6-4AB0-AEEF-5D6C8733B51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4DCE124-C65D-4A62-A206-56CA6D47F1B8}"/>
              </a:ext>
            </a:extLst>
          </p:cNvPr>
          <p:cNvSpPr txBox="1"/>
          <p:nvPr/>
        </p:nvSpPr>
        <p:spPr>
          <a:xfrm>
            <a:off x="3245814" y="3991616"/>
            <a:ext cx="726801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Benefits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07954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CAF326A-D0CB-4C45-82D0-11E6E6B17D40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88A669E9-FD63-402F-9E9F-E3469A54314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94B5F37-96F6-4918-A465-13E9C522D9D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5FC1243-1A0D-42F6-953F-B363894A9EEC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CE0504-DB2D-41BF-A8BD-9A0260629872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 </a:t>
            </a:r>
          </a:p>
          <a:p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Overview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D88D311-2309-43FB-B9F7-FD587C9D2B2C}"/>
              </a:ext>
            </a:extLst>
          </p:cNvPr>
          <p:cNvSpPr/>
          <p:nvPr/>
        </p:nvSpPr>
        <p:spPr>
          <a:xfrm>
            <a:off x="5770571" y="6909537"/>
            <a:ext cx="4302661" cy="240450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algn="r">
              <a:spcBef>
                <a:spcPts val="233"/>
              </a:spcBef>
            </a:pP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1) DBAS (Digital Budget &amp; Accounting System)</a:t>
            </a:r>
          </a:p>
          <a:p>
            <a:pPr algn="r">
              <a:spcBef>
                <a:spcPts val="233"/>
              </a:spcBef>
            </a:pP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2) dBrain: nickname for DBAS; combination of ‘D’which stands for “digital and “brain”</a:t>
            </a:r>
            <a:endParaRPr lang="ko-KR" altLang="en-US" sz="698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Montserrat Medium" panose="00000600000000000000" pitchFamily="2" charset="0"/>
              <a:ea typeface="KoPub돋움체 Mediu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8" name="사각형: 둥근 모서리 32">
            <a:extLst>
              <a:ext uri="{FF2B5EF4-FFF2-40B4-BE49-F238E27FC236}">
                <a16:creationId xmlns:a16="http://schemas.microsoft.com/office/drawing/2014/main" id="{9A46BC9C-E5FA-4EC9-A1BA-560D02F33A94}"/>
              </a:ext>
            </a:extLst>
          </p:cNvPr>
          <p:cNvSpPr/>
          <p:nvPr/>
        </p:nvSpPr>
        <p:spPr>
          <a:xfrm>
            <a:off x="8398455" y="6647783"/>
            <a:ext cx="1646823" cy="2011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15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Based on FY 2019 figures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99BE5773-FE11-4643-BF38-B9E6C180E34D}"/>
              </a:ext>
            </a:extLst>
          </p:cNvPr>
          <p:cNvGrpSpPr/>
          <p:nvPr/>
        </p:nvGrpSpPr>
        <p:grpSpPr>
          <a:xfrm>
            <a:off x="1552201" y="2143111"/>
            <a:ext cx="7583017" cy="4460434"/>
            <a:chOff x="1626629" y="2025620"/>
            <a:chExt cx="7583017" cy="4460434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A21CA259-8059-4074-8FDB-9579A101E759}"/>
                </a:ext>
              </a:extLst>
            </p:cNvPr>
            <p:cNvGrpSpPr/>
            <p:nvPr/>
          </p:nvGrpSpPr>
          <p:grpSpPr>
            <a:xfrm>
              <a:off x="2361670" y="2025620"/>
              <a:ext cx="6112935" cy="715928"/>
              <a:chOff x="2167979" y="2621127"/>
              <a:chExt cx="7147677" cy="695863"/>
            </a:xfrm>
          </p:grpSpPr>
          <p:grpSp>
            <p:nvGrpSpPr>
              <p:cNvPr id="170" name="그룹 169">
                <a:extLst>
                  <a:ext uri="{FF2B5EF4-FFF2-40B4-BE49-F238E27FC236}">
                    <a16:creationId xmlns:a16="http://schemas.microsoft.com/office/drawing/2014/main" id="{20DDAF01-30FB-4FCF-8E0C-67CE43FB1DF1}"/>
                  </a:ext>
                </a:extLst>
              </p:cNvPr>
              <p:cNvGrpSpPr/>
              <p:nvPr/>
            </p:nvGrpSpPr>
            <p:grpSpPr>
              <a:xfrm>
                <a:off x="2167979" y="2621127"/>
                <a:ext cx="7147677" cy="695863"/>
                <a:chOff x="-4187292" y="2613665"/>
                <a:chExt cx="4546564" cy="788549"/>
              </a:xfrm>
            </p:grpSpPr>
            <p:grpSp>
              <p:nvGrpSpPr>
                <p:cNvPr id="172" name="그룹 171">
                  <a:extLst>
                    <a:ext uri="{FF2B5EF4-FFF2-40B4-BE49-F238E27FC236}">
                      <a16:creationId xmlns:a16="http://schemas.microsoft.com/office/drawing/2014/main" id="{DB927644-4279-48C7-81BC-A8EEF88BCEAF}"/>
                    </a:ext>
                  </a:extLst>
                </p:cNvPr>
                <p:cNvGrpSpPr/>
                <p:nvPr/>
              </p:nvGrpSpPr>
              <p:grpSpPr>
                <a:xfrm>
                  <a:off x="-4187292" y="2831804"/>
                  <a:ext cx="4546564" cy="570410"/>
                  <a:chOff x="-2664178" y="4389921"/>
                  <a:chExt cx="2813325" cy="2666760"/>
                </a:xfrm>
              </p:grpSpPr>
              <p:sp>
                <p:nvSpPr>
                  <p:cNvPr id="177" name="사각형: 둥근 모서리 176">
                    <a:extLst>
                      <a:ext uri="{FF2B5EF4-FFF2-40B4-BE49-F238E27FC236}">
                        <a16:creationId xmlns:a16="http://schemas.microsoft.com/office/drawing/2014/main" id="{E434CB69-5D81-4419-AC66-1E958F0BA783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21"/>
                    <a:ext cx="2813325" cy="2666760"/>
                  </a:xfrm>
                  <a:prstGeom prst="roundRect">
                    <a:avLst>
                      <a:gd name="adj" fmla="val 15779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8" name="사각형: 둥근 모서리 177">
                    <a:extLst>
                      <a:ext uri="{FF2B5EF4-FFF2-40B4-BE49-F238E27FC236}">
                        <a16:creationId xmlns:a16="http://schemas.microsoft.com/office/drawing/2014/main" id="{256C8820-ADEB-4038-982B-1321D4DAA4B9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442010"/>
                    <a:ext cx="2771289" cy="2312406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</p:grpSp>
            <p:grpSp>
              <p:nvGrpSpPr>
                <p:cNvPr id="173" name="그룹 172">
                  <a:extLst>
                    <a:ext uri="{FF2B5EF4-FFF2-40B4-BE49-F238E27FC236}">
                      <a16:creationId xmlns:a16="http://schemas.microsoft.com/office/drawing/2014/main" id="{87C9F371-00F2-4F17-8126-D70FE6D98BD7}"/>
                    </a:ext>
                  </a:extLst>
                </p:cNvPr>
                <p:cNvGrpSpPr/>
                <p:nvPr/>
              </p:nvGrpSpPr>
              <p:grpSpPr>
                <a:xfrm>
                  <a:off x="-4187292" y="2613665"/>
                  <a:ext cx="4546564" cy="424988"/>
                  <a:chOff x="-2664178" y="4221401"/>
                  <a:chExt cx="2813325" cy="693116"/>
                </a:xfrm>
              </p:grpSpPr>
              <p:sp>
                <p:nvSpPr>
                  <p:cNvPr id="174" name="사각형: 둥근 모서리 173">
                    <a:extLst>
                      <a:ext uri="{FF2B5EF4-FFF2-40B4-BE49-F238E27FC236}">
                        <a16:creationId xmlns:a16="http://schemas.microsoft.com/office/drawing/2014/main" id="{CC4ACDFD-5A77-41D2-96CE-71022010F93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642361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5" name="사각형: 둥근 모서리 174">
                    <a:extLst>
                      <a:ext uri="{FF2B5EF4-FFF2-40B4-BE49-F238E27FC236}">
                        <a16:creationId xmlns:a16="http://schemas.microsoft.com/office/drawing/2014/main" id="{C7D43278-45B6-42AB-94CD-9A5C756DDF51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308731"/>
                    <a:ext cx="2771289" cy="558032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6" name="직사각형 175">
                    <a:extLst>
                      <a:ext uri="{FF2B5EF4-FFF2-40B4-BE49-F238E27FC236}">
                        <a16:creationId xmlns:a16="http://schemas.microsoft.com/office/drawing/2014/main" id="{C3622733-0484-46A5-A2D0-B55286423C39}"/>
                      </a:ext>
                    </a:extLst>
                  </p:cNvPr>
                  <p:cNvSpPr/>
                  <p:nvPr/>
                </p:nvSpPr>
                <p:spPr>
                  <a:xfrm>
                    <a:off x="-2641720" y="4520145"/>
                    <a:ext cx="2771289" cy="39437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</p:grpSp>
          </p:grp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60F7E772-D8BF-4BA0-A237-0D3E6527EDFA}"/>
                  </a:ext>
                </a:extLst>
              </p:cNvPr>
              <p:cNvSpPr txBox="1"/>
              <p:nvPr/>
            </p:nvSpPr>
            <p:spPr>
              <a:xfrm>
                <a:off x="2197923" y="2708999"/>
                <a:ext cx="7040878" cy="5193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0">
                  <a:lnSpc>
                    <a:spcPct val="125000"/>
                  </a:lnSpc>
                </a:pPr>
                <a:r>
                  <a:rPr lang="en-US" altLang="ko-KR" sz="12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Integrated Financial Management Information System (IFMIS) </a:t>
                </a:r>
                <a:br>
                  <a:rPr lang="en-US" altLang="ko-KR" sz="12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managing the entire national fiscal management life cycle</a:t>
                </a: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4881C2AE-CC7D-4630-82C1-090F694ADC1C}"/>
                </a:ext>
              </a:extLst>
            </p:cNvPr>
            <p:cNvGrpSpPr/>
            <p:nvPr/>
          </p:nvGrpSpPr>
          <p:grpSpPr>
            <a:xfrm>
              <a:off x="1626629" y="3188300"/>
              <a:ext cx="7583017" cy="3297754"/>
              <a:chOff x="1870212" y="4063617"/>
              <a:chExt cx="7929749" cy="3448543"/>
            </a:xfrm>
          </p:grpSpPr>
          <p:pic>
            <p:nvPicPr>
              <p:cNvPr id="12" name="그림 11">
                <a:extLst>
                  <a:ext uri="{FF2B5EF4-FFF2-40B4-BE49-F238E27FC236}">
                    <a16:creationId xmlns:a16="http://schemas.microsoft.com/office/drawing/2014/main" id="{04DD7709-331D-476B-8BAE-EEB430FD5E4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sp>
            <p:nvSpPr>
              <p:cNvPr id="13" name="Freeform 38">
                <a:extLst>
                  <a:ext uri="{FF2B5EF4-FFF2-40B4-BE49-F238E27FC236}">
                    <a16:creationId xmlns:a16="http://schemas.microsoft.com/office/drawing/2014/main" id="{824E00DF-9EA6-44B1-B0CB-1C41FB44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4228746"/>
                <a:ext cx="649525" cy="647341"/>
              </a:xfrm>
              <a:custGeom>
                <a:avLst/>
                <a:gdLst>
                  <a:gd name="T0" fmla="*/ 173 w 1190"/>
                  <a:gd name="T1" fmla="*/ 173 h 1186"/>
                  <a:gd name="T2" fmla="*/ 268 w 1190"/>
                  <a:gd name="T3" fmla="*/ 99 h 1186"/>
                  <a:gd name="T4" fmla="*/ 370 w 1190"/>
                  <a:gd name="T5" fmla="*/ 44 h 1186"/>
                  <a:gd name="T6" fmla="*/ 479 w 1190"/>
                  <a:gd name="T7" fmla="*/ 10 h 1186"/>
                  <a:gd name="T8" fmla="*/ 595 w 1190"/>
                  <a:gd name="T9" fmla="*/ 0 h 1186"/>
                  <a:gd name="T10" fmla="*/ 707 w 1190"/>
                  <a:gd name="T11" fmla="*/ 10 h 1186"/>
                  <a:gd name="T12" fmla="*/ 819 w 1190"/>
                  <a:gd name="T13" fmla="*/ 44 h 1186"/>
                  <a:gd name="T14" fmla="*/ 921 w 1190"/>
                  <a:gd name="T15" fmla="*/ 99 h 1186"/>
                  <a:gd name="T16" fmla="*/ 1013 w 1190"/>
                  <a:gd name="T17" fmla="*/ 173 h 1186"/>
                  <a:gd name="T18" fmla="*/ 1050 w 1190"/>
                  <a:gd name="T19" fmla="*/ 211 h 1186"/>
                  <a:gd name="T20" fmla="*/ 1108 w 1190"/>
                  <a:gd name="T21" fmla="*/ 296 h 1186"/>
                  <a:gd name="T22" fmla="*/ 1149 w 1190"/>
                  <a:gd name="T23" fmla="*/ 384 h 1186"/>
                  <a:gd name="T24" fmla="*/ 1176 w 1190"/>
                  <a:gd name="T25" fmla="*/ 476 h 1186"/>
                  <a:gd name="T26" fmla="*/ 1190 w 1190"/>
                  <a:gd name="T27" fmla="*/ 575 h 1186"/>
                  <a:gd name="T28" fmla="*/ 1183 w 1190"/>
                  <a:gd name="T29" fmla="*/ 670 h 1186"/>
                  <a:gd name="T30" fmla="*/ 1162 w 1190"/>
                  <a:gd name="T31" fmla="*/ 765 h 1186"/>
                  <a:gd name="T32" fmla="*/ 1128 w 1190"/>
                  <a:gd name="T33" fmla="*/ 857 h 1186"/>
                  <a:gd name="T34" fmla="*/ 1081 w 1190"/>
                  <a:gd name="T35" fmla="*/ 1081 h 1186"/>
                  <a:gd name="T36" fmla="*/ 901 w 1190"/>
                  <a:gd name="T37" fmla="*/ 1102 h 1186"/>
                  <a:gd name="T38" fmla="*/ 812 w 1190"/>
                  <a:gd name="T39" fmla="*/ 1146 h 1186"/>
                  <a:gd name="T40" fmla="*/ 721 w 1190"/>
                  <a:gd name="T41" fmla="*/ 1176 h 1186"/>
                  <a:gd name="T42" fmla="*/ 622 w 1190"/>
                  <a:gd name="T43" fmla="*/ 1186 h 1186"/>
                  <a:gd name="T44" fmla="*/ 527 w 1190"/>
                  <a:gd name="T45" fmla="*/ 1183 h 1186"/>
                  <a:gd name="T46" fmla="*/ 432 w 1190"/>
                  <a:gd name="T47" fmla="*/ 1166 h 1186"/>
                  <a:gd name="T48" fmla="*/ 340 w 1190"/>
                  <a:gd name="T49" fmla="*/ 1132 h 1186"/>
                  <a:gd name="T50" fmla="*/ 251 w 1190"/>
                  <a:gd name="T51" fmla="*/ 1081 h 1186"/>
                  <a:gd name="T52" fmla="*/ 173 w 1190"/>
                  <a:gd name="T53" fmla="*/ 1013 h 1186"/>
                  <a:gd name="T54" fmla="*/ 132 w 1190"/>
                  <a:gd name="T55" fmla="*/ 969 h 1186"/>
                  <a:gd name="T56" fmla="*/ 68 w 1190"/>
                  <a:gd name="T57" fmla="*/ 870 h 1186"/>
                  <a:gd name="T58" fmla="*/ 24 w 1190"/>
                  <a:gd name="T59" fmla="*/ 762 h 1186"/>
                  <a:gd name="T60" fmla="*/ 3 w 1190"/>
                  <a:gd name="T61" fmla="*/ 649 h 1186"/>
                  <a:gd name="T62" fmla="*/ 3 w 1190"/>
                  <a:gd name="T63" fmla="*/ 537 h 1186"/>
                  <a:gd name="T64" fmla="*/ 24 w 1190"/>
                  <a:gd name="T65" fmla="*/ 425 h 1186"/>
                  <a:gd name="T66" fmla="*/ 68 w 1190"/>
                  <a:gd name="T67" fmla="*/ 316 h 1186"/>
                  <a:gd name="T68" fmla="*/ 132 w 1190"/>
                  <a:gd name="T69" fmla="*/ 218 h 1186"/>
                  <a:gd name="T70" fmla="*/ 173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73"/>
                    </a:moveTo>
                    <a:lnTo>
                      <a:pt x="173" y="173"/>
                    </a:lnTo>
                    <a:lnTo>
                      <a:pt x="217" y="133"/>
                    </a:lnTo>
                    <a:lnTo>
                      <a:pt x="268" y="99"/>
                    </a:lnTo>
                    <a:lnTo>
                      <a:pt x="319" y="68"/>
                    </a:lnTo>
                    <a:lnTo>
                      <a:pt x="370" y="44"/>
                    </a:lnTo>
                    <a:lnTo>
                      <a:pt x="425" y="24"/>
                    </a:lnTo>
                    <a:lnTo>
                      <a:pt x="479" y="10"/>
                    </a:lnTo>
                    <a:lnTo>
                      <a:pt x="537" y="3"/>
                    </a:lnTo>
                    <a:lnTo>
                      <a:pt x="595" y="0"/>
                    </a:lnTo>
                    <a:lnTo>
                      <a:pt x="653" y="3"/>
                    </a:lnTo>
                    <a:lnTo>
                      <a:pt x="707" y="10"/>
                    </a:lnTo>
                    <a:lnTo>
                      <a:pt x="765" y="24"/>
                    </a:lnTo>
                    <a:lnTo>
                      <a:pt x="819" y="44"/>
                    </a:lnTo>
                    <a:lnTo>
                      <a:pt x="870" y="68"/>
                    </a:lnTo>
                    <a:lnTo>
                      <a:pt x="921" y="99"/>
                    </a:lnTo>
                    <a:lnTo>
                      <a:pt x="969" y="133"/>
                    </a:lnTo>
                    <a:lnTo>
                      <a:pt x="1013" y="173"/>
                    </a:lnTo>
                    <a:lnTo>
                      <a:pt x="1013" y="173"/>
                    </a:lnTo>
                    <a:lnTo>
                      <a:pt x="1050" y="211"/>
                    </a:lnTo>
                    <a:lnTo>
                      <a:pt x="1081" y="252"/>
                    </a:lnTo>
                    <a:lnTo>
                      <a:pt x="1108" y="296"/>
                    </a:lnTo>
                    <a:lnTo>
                      <a:pt x="1132" y="337"/>
                    </a:lnTo>
                    <a:lnTo>
                      <a:pt x="1149" y="384"/>
                    </a:lnTo>
                    <a:lnTo>
                      <a:pt x="1166" y="432"/>
                    </a:lnTo>
                    <a:lnTo>
                      <a:pt x="1176" y="476"/>
                    </a:lnTo>
                    <a:lnTo>
                      <a:pt x="1186" y="527"/>
                    </a:lnTo>
                    <a:lnTo>
                      <a:pt x="1190" y="575"/>
                    </a:lnTo>
                    <a:lnTo>
                      <a:pt x="1186" y="622"/>
                    </a:lnTo>
                    <a:lnTo>
                      <a:pt x="1183" y="670"/>
                    </a:lnTo>
                    <a:lnTo>
                      <a:pt x="1176" y="717"/>
                    </a:lnTo>
                    <a:lnTo>
                      <a:pt x="1162" y="765"/>
                    </a:lnTo>
                    <a:lnTo>
                      <a:pt x="1145" y="813"/>
                    </a:lnTo>
                    <a:lnTo>
                      <a:pt x="1128" y="857"/>
                    </a:lnTo>
                    <a:lnTo>
                      <a:pt x="1105" y="901"/>
                    </a:lnTo>
                    <a:lnTo>
                      <a:pt x="1081" y="1081"/>
                    </a:lnTo>
                    <a:lnTo>
                      <a:pt x="901" y="1102"/>
                    </a:lnTo>
                    <a:lnTo>
                      <a:pt x="901" y="1102"/>
                    </a:lnTo>
                    <a:lnTo>
                      <a:pt x="857" y="1125"/>
                    </a:lnTo>
                    <a:lnTo>
                      <a:pt x="812" y="1146"/>
                    </a:lnTo>
                    <a:lnTo>
                      <a:pt x="765" y="1163"/>
                    </a:lnTo>
                    <a:lnTo>
                      <a:pt x="721" y="1176"/>
                    </a:lnTo>
                    <a:lnTo>
                      <a:pt x="670" y="1183"/>
                    </a:lnTo>
                    <a:lnTo>
                      <a:pt x="622" y="1186"/>
                    </a:lnTo>
                    <a:lnTo>
                      <a:pt x="574" y="1186"/>
                    </a:lnTo>
                    <a:lnTo>
                      <a:pt x="527" y="1183"/>
                    </a:lnTo>
                    <a:lnTo>
                      <a:pt x="479" y="1176"/>
                    </a:lnTo>
                    <a:lnTo>
                      <a:pt x="432" y="1166"/>
                    </a:lnTo>
                    <a:lnTo>
                      <a:pt x="384" y="1149"/>
                    </a:lnTo>
                    <a:lnTo>
                      <a:pt x="340" y="1132"/>
                    </a:lnTo>
                    <a:lnTo>
                      <a:pt x="296" y="1108"/>
                    </a:lnTo>
                    <a:lnTo>
                      <a:pt x="251" y="1081"/>
                    </a:lnTo>
                    <a:lnTo>
                      <a:pt x="211" y="1051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32" y="969"/>
                    </a:lnTo>
                    <a:lnTo>
                      <a:pt x="98" y="921"/>
                    </a:lnTo>
                    <a:lnTo>
                      <a:pt x="68" y="870"/>
                    </a:lnTo>
                    <a:lnTo>
                      <a:pt x="44" y="816"/>
                    </a:lnTo>
                    <a:lnTo>
                      <a:pt x="24" y="762"/>
                    </a:lnTo>
                    <a:lnTo>
                      <a:pt x="10" y="707"/>
                    </a:lnTo>
                    <a:lnTo>
                      <a:pt x="3" y="649"/>
                    </a:lnTo>
                    <a:lnTo>
                      <a:pt x="0" y="595"/>
                    </a:lnTo>
                    <a:lnTo>
                      <a:pt x="3" y="537"/>
                    </a:lnTo>
                    <a:lnTo>
                      <a:pt x="10" y="479"/>
                    </a:lnTo>
                    <a:lnTo>
                      <a:pt x="24" y="425"/>
                    </a:lnTo>
                    <a:lnTo>
                      <a:pt x="44" y="371"/>
                    </a:lnTo>
                    <a:lnTo>
                      <a:pt x="68" y="316"/>
                    </a:lnTo>
                    <a:lnTo>
                      <a:pt x="98" y="265"/>
                    </a:lnTo>
                    <a:lnTo>
                      <a:pt x="132" y="218"/>
                    </a:lnTo>
                    <a:lnTo>
                      <a:pt x="173" y="173"/>
                    </a:lnTo>
                    <a:lnTo>
                      <a:pt x="173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4" name="Freeform 39">
                <a:extLst>
                  <a:ext uri="{FF2B5EF4-FFF2-40B4-BE49-F238E27FC236}">
                    <a16:creationId xmlns:a16="http://schemas.microsoft.com/office/drawing/2014/main" id="{9DF4E9AC-2675-4359-960A-FBD5D936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646" y="5338396"/>
                <a:ext cx="701378" cy="649525"/>
              </a:xfrm>
              <a:custGeom>
                <a:avLst/>
                <a:gdLst>
                  <a:gd name="T0" fmla="*/ 0 w 1285"/>
                  <a:gd name="T1" fmla="*/ 595 h 1190"/>
                  <a:gd name="T2" fmla="*/ 13 w 1285"/>
                  <a:gd name="T3" fmla="*/ 476 h 1190"/>
                  <a:gd name="T4" fmla="*/ 47 w 1285"/>
                  <a:gd name="T5" fmla="*/ 364 h 1190"/>
                  <a:gd name="T6" fmla="*/ 102 w 1285"/>
                  <a:gd name="T7" fmla="*/ 262 h 1190"/>
                  <a:gd name="T8" fmla="*/ 173 w 1285"/>
                  <a:gd name="T9" fmla="*/ 173 h 1190"/>
                  <a:gd name="T10" fmla="*/ 261 w 1285"/>
                  <a:gd name="T11" fmla="*/ 102 h 1190"/>
                  <a:gd name="T12" fmla="*/ 363 w 1285"/>
                  <a:gd name="T13" fmla="*/ 48 h 1190"/>
                  <a:gd name="T14" fmla="*/ 475 w 1285"/>
                  <a:gd name="T15" fmla="*/ 14 h 1190"/>
                  <a:gd name="T16" fmla="*/ 594 w 1285"/>
                  <a:gd name="T17" fmla="*/ 0 h 1190"/>
                  <a:gd name="T18" fmla="*/ 645 w 1285"/>
                  <a:gd name="T19" fmla="*/ 3 h 1190"/>
                  <a:gd name="T20" fmla="*/ 747 w 1285"/>
                  <a:gd name="T21" fmla="*/ 20 h 1190"/>
                  <a:gd name="T22" fmla="*/ 839 w 1285"/>
                  <a:gd name="T23" fmla="*/ 51 h 1190"/>
                  <a:gd name="T24" fmla="*/ 924 w 1285"/>
                  <a:gd name="T25" fmla="*/ 99 h 1190"/>
                  <a:gd name="T26" fmla="*/ 999 w 1285"/>
                  <a:gd name="T27" fmla="*/ 160 h 1190"/>
                  <a:gd name="T28" fmla="*/ 1067 w 1285"/>
                  <a:gd name="T29" fmla="*/ 231 h 1190"/>
                  <a:gd name="T30" fmla="*/ 1118 w 1285"/>
                  <a:gd name="T31" fmla="*/ 313 h 1190"/>
                  <a:gd name="T32" fmla="*/ 1159 w 1285"/>
                  <a:gd name="T33" fmla="*/ 405 h 1190"/>
                  <a:gd name="T34" fmla="*/ 1285 w 1285"/>
                  <a:gd name="T35" fmla="*/ 595 h 1190"/>
                  <a:gd name="T36" fmla="*/ 1172 w 1285"/>
                  <a:gd name="T37" fmla="*/ 738 h 1190"/>
                  <a:gd name="T38" fmla="*/ 1138 w 1285"/>
                  <a:gd name="T39" fmla="*/ 829 h 1190"/>
                  <a:gd name="T40" fmla="*/ 1094 w 1285"/>
                  <a:gd name="T41" fmla="*/ 918 h 1190"/>
                  <a:gd name="T42" fmla="*/ 1033 w 1285"/>
                  <a:gd name="T43" fmla="*/ 993 h 1190"/>
                  <a:gd name="T44" fmla="*/ 965 w 1285"/>
                  <a:gd name="T45" fmla="*/ 1061 h 1190"/>
                  <a:gd name="T46" fmla="*/ 883 w 1285"/>
                  <a:gd name="T47" fmla="*/ 1115 h 1190"/>
                  <a:gd name="T48" fmla="*/ 792 w 1285"/>
                  <a:gd name="T49" fmla="*/ 1156 h 1190"/>
                  <a:gd name="T50" fmla="*/ 696 w 1285"/>
                  <a:gd name="T51" fmla="*/ 1180 h 1190"/>
                  <a:gd name="T52" fmla="*/ 594 w 1285"/>
                  <a:gd name="T53" fmla="*/ 1190 h 1190"/>
                  <a:gd name="T54" fmla="*/ 533 w 1285"/>
                  <a:gd name="T55" fmla="*/ 1186 h 1190"/>
                  <a:gd name="T56" fmla="*/ 418 w 1285"/>
                  <a:gd name="T57" fmla="*/ 1163 h 1190"/>
                  <a:gd name="T58" fmla="*/ 312 w 1285"/>
                  <a:gd name="T59" fmla="*/ 1118 h 1190"/>
                  <a:gd name="T60" fmla="*/ 217 w 1285"/>
                  <a:gd name="T61" fmla="*/ 1054 h 1190"/>
                  <a:gd name="T62" fmla="*/ 136 w 1285"/>
                  <a:gd name="T63" fmla="*/ 972 h 1190"/>
                  <a:gd name="T64" fmla="*/ 71 w 1285"/>
                  <a:gd name="T65" fmla="*/ 877 h 1190"/>
                  <a:gd name="T66" fmla="*/ 27 w 1285"/>
                  <a:gd name="T67" fmla="*/ 772 h 1190"/>
                  <a:gd name="T68" fmla="*/ 3 w 1285"/>
                  <a:gd name="T69" fmla="*/ 656 h 1190"/>
                  <a:gd name="T70" fmla="*/ 0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0" y="595"/>
                    </a:moveTo>
                    <a:lnTo>
                      <a:pt x="0" y="595"/>
                    </a:lnTo>
                    <a:lnTo>
                      <a:pt x="3" y="534"/>
                    </a:lnTo>
                    <a:lnTo>
                      <a:pt x="13" y="476"/>
                    </a:lnTo>
                    <a:lnTo>
                      <a:pt x="27" y="418"/>
                    </a:lnTo>
                    <a:lnTo>
                      <a:pt x="47" y="364"/>
                    </a:lnTo>
                    <a:lnTo>
                      <a:pt x="71" y="313"/>
                    </a:lnTo>
                    <a:lnTo>
                      <a:pt x="102" y="262"/>
                    </a:lnTo>
                    <a:lnTo>
                      <a:pt x="136" y="218"/>
                    </a:lnTo>
                    <a:lnTo>
                      <a:pt x="173" y="173"/>
                    </a:lnTo>
                    <a:lnTo>
                      <a:pt x="217" y="136"/>
                    </a:lnTo>
                    <a:lnTo>
                      <a:pt x="261" y="102"/>
                    </a:lnTo>
                    <a:lnTo>
                      <a:pt x="312" y="71"/>
                    </a:lnTo>
                    <a:lnTo>
                      <a:pt x="363" y="48"/>
                    </a:lnTo>
                    <a:lnTo>
                      <a:pt x="418" y="27"/>
                    </a:lnTo>
                    <a:lnTo>
                      <a:pt x="475" y="14"/>
                    </a:lnTo>
                    <a:lnTo>
                      <a:pt x="533" y="3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45" y="3"/>
                    </a:lnTo>
                    <a:lnTo>
                      <a:pt x="696" y="10"/>
                    </a:lnTo>
                    <a:lnTo>
                      <a:pt x="747" y="20"/>
                    </a:lnTo>
                    <a:lnTo>
                      <a:pt x="792" y="34"/>
                    </a:lnTo>
                    <a:lnTo>
                      <a:pt x="839" y="51"/>
                    </a:lnTo>
                    <a:lnTo>
                      <a:pt x="883" y="75"/>
                    </a:lnTo>
                    <a:lnTo>
                      <a:pt x="924" y="99"/>
                    </a:lnTo>
                    <a:lnTo>
                      <a:pt x="965" y="129"/>
                    </a:lnTo>
                    <a:lnTo>
                      <a:pt x="999" y="160"/>
                    </a:lnTo>
                    <a:lnTo>
                      <a:pt x="1033" y="194"/>
                    </a:lnTo>
                    <a:lnTo>
                      <a:pt x="1067" y="231"/>
                    </a:lnTo>
                    <a:lnTo>
                      <a:pt x="1094" y="272"/>
                    </a:lnTo>
                    <a:lnTo>
                      <a:pt x="1118" y="313"/>
                    </a:lnTo>
                    <a:lnTo>
                      <a:pt x="1138" y="357"/>
                    </a:lnTo>
                    <a:lnTo>
                      <a:pt x="1159" y="405"/>
                    </a:lnTo>
                    <a:lnTo>
                      <a:pt x="1172" y="452"/>
                    </a:lnTo>
                    <a:lnTo>
                      <a:pt x="1285" y="595"/>
                    </a:lnTo>
                    <a:lnTo>
                      <a:pt x="1172" y="738"/>
                    </a:lnTo>
                    <a:lnTo>
                      <a:pt x="1172" y="738"/>
                    </a:lnTo>
                    <a:lnTo>
                      <a:pt x="1159" y="785"/>
                    </a:lnTo>
                    <a:lnTo>
                      <a:pt x="1138" y="829"/>
                    </a:lnTo>
                    <a:lnTo>
                      <a:pt x="1118" y="874"/>
                    </a:lnTo>
                    <a:lnTo>
                      <a:pt x="1094" y="918"/>
                    </a:lnTo>
                    <a:lnTo>
                      <a:pt x="1067" y="955"/>
                    </a:lnTo>
                    <a:lnTo>
                      <a:pt x="1033" y="993"/>
                    </a:lnTo>
                    <a:lnTo>
                      <a:pt x="999" y="1030"/>
                    </a:lnTo>
                    <a:lnTo>
                      <a:pt x="965" y="1061"/>
                    </a:lnTo>
                    <a:lnTo>
                      <a:pt x="924" y="1088"/>
                    </a:lnTo>
                    <a:lnTo>
                      <a:pt x="883" y="1115"/>
                    </a:lnTo>
                    <a:lnTo>
                      <a:pt x="839" y="1135"/>
                    </a:lnTo>
                    <a:lnTo>
                      <a:pt x="792" y="1156"/>
                    </a:lnTo>
                    <a:lnTo>
                      <a:pt x="747" y="1169"/>
                    </a:lnTo>
                    <a:lnTo>
                      <a:pt x="696" y="1180"/>
                    </a:lnTo>
                    <a:lnTo>
                      <a:pt x="645" y="1186"/>
                    </a:lnTo>
                    <a:lnTo>
                      <a:pt x="594" y="1190"/>
                    </a:lnTo>
                    <a:lnTo>
                      <a:pt x="594" y="1190"/>
                    </a:lnTo>
                    <a:lnTo>
                      <a:pt x="533" y="1186"/>
                    </a:lnTo>
                    <a:lnTo>
                      <a:pt x="475" y="1176"/>
                    </a:lnTo>
                    <a:lnTo>
                      <a:pt x="418" y="1163"/>
                    </a:lnTo>
                    <a:lnTo>
                      <a:pt x="363" y="1142"/>
                    </a:lnTo>
                    <a:lnTo>
                      <a:pt x="312" y="1118"/>
                    </a:lnTo>
                    <a:lnTo>
                      <a:pt x="261" y="1088"/>
                    </a:lnTo>
                    <a:lnTo>
                      <a:pt x="217" y="1054"/>
                    </a:lnTo>
                    <a:lnTo>
                      <a:pt x="173" y="1016"/>
                    </a:lnTo>
                    <a:lnTo>
                      <a:pt x="136" y="972"/>
                    </a:lnTo>
                    <a:lnTo>
                      <a:pt x="102" y="928"/>
                    </a:lnTo>
                    <a:lnTo>
                      <a:pt x="71" y="877"/>
                    </a:lnTo>
                    <a:lnTo>
                      <a:pt x="47" y="826"/>
                    </a:lnTo>
                    <a:lnTo>
                      <a:pt x="27" y="772"/>
                    </a:lnTo>
                    <a:lnTo>
                      <a:pt x="13" y="714"/>
                    </a:lnTo>
                    <a:lnTo>
                      <a:pt x="3" y="656"/>
                    </a:lnTo>
                    <a:lnTo>
                      <a:pt x="0" y="595"/>
                    </a:lnTo>
                    <a:lnTo>
                      <a:pt x="0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E74BF25B-A467-492F-89B4-309BDBE0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6470424"/>
                <a:ext cx="649525" cy="647341"/>
              </a:xfrm>
              <a:custGeom>
                <a:avLst/>
                <a:gdLst>
                  <a:gd name="T0" fmla="*/ 173 w 1190"/>
                  <a:gd name="T1" fmla="*/ 1013 h 1186"/>
                  <a:gd name="T2" fmla="*/ 268 w 1190"/>
                  <a:gd name="T3" fmla="*/ 1088 h 1186"/>
                  <a:gd name="T4" fmla="*/ 370 w 1190"/>
                  <a:gd name="T5" fmla="*/ 1142 h 1186"/>
                  <a:gd name="T6" fmla="*/ 479 w 1190"/>
                  <a:gd name="T7" fmla="*/ 1176 h 1186"/>
                  <a:gd name="T8" fmla="*/ 595 w 1190"/>
                  <a:gd name="T9" fmla="*/ 1186 h 1186"/>
                  <a:gd name="T10" fmla="*/ 707 w 1190"/>
                  <a:gd name="T11" fmla="*/ 1176 h 1186"/>
                  <a:gd name="T12" fmla="*/ 819 w 1190"/>
                  <a:gd name="T13" fmla="*/ 1142 h 1186"/>
                  <a:gd name="T14" fmla="*/ 921 w 1190"/>
                  <a:gd name="T15" fmla="*/ 1088 h 1186"/>
                  <a:gd name="T16" fmla="*/ 1013 w 1190"/>
                  <a:gd name="T17" fmla="*/ 1013 h 1186"/>
                  <a:gd name="T18" fmla="*/ 1050 w 1190"/>
                  <a:gd name="T19" fmla="*/ 975 h 1186"/>
                  <a:gd name="T20" fmla="*/ 1108 w 1190"/>
                  <a:gd name="T21" fmla="*/ 890 h 1186"/>
                  <a:gd name="T22" fmla="*/ 1149 w 1190"/>
                  <a:gd name="T23" fmla="*/ 802 h 1186"/>
                  <a:gd name="T24" fmla="*/ 1176 w 1190"/>
                  <a:gd name="T25" fmla="*/ 710 h 1186"/>
                  <a:gd name="T26" fmla="*/ 1190 w 1190"/>
                  <a:gd name="T27" fmla="*/ 612 h 1186"/>
                  <a:gd name="T28" fmla="*/ 1183 w 1190"/>
                  <a:gd name="T29" fmla="*/ 516 h 1186"/>
                  <a:gd name="T30" fmla="*/ 1162 w 1190"/>
                  <a:gd name="T31" fmla="*/ 421 h 1186"/>
                  <a:gd name="T32" fmla="*/ 1128 w 1190"/>
                  <a:gd name="T33" fmla="*/ 329 h 1186"/>
                  <a:gd name="T34" fmla="*/ 1081 w 1190"/>
                  <a:gd name="T35" fmla="*/ 105 h 1186"/>
                  <a:gd name="T36" fmla="*/ 901 w 1190"/>
                  <a:gd name="T37" fmla="*/ 85 h 1186"/>
                  <a:gd name="T38" fmla="*/ 812 w 1190"/>
                  <a:gd name="T39" fmla="*/ 41 h 1186"/>
                  <a:gd name="T40" fmla="*/ 721 w 1190"/>
                  <a:gd name="T41" fmla="*/ 10 h 1186"/>
                  <a:gd name="T42" fmla="*/ 622 w 1190"/>
                  <a:gd name="T43" fmla="*/ 0 h 1186"/>
                  <a:gd name="T44" fmla="*/ 527 w 1190"/>
                  <a:gd name="T45" fmla="*/ 3 h 1186"/>
                  <a:gd name="T46" fmla="*/ 432 w 1190"/>
                  <a:gd name="T47" fmla="*/ 20 h 1186"/>
                  <a:gd name="T48" fmla="*/ 340 w 1190"/>
                  <a:gd name="T49" fmla="*/ 54 h 1186"/>
                  <a:gd name="T50" fmla="*/ 251 w 1190"/>
                  <a:gd name="T51" fmla="*/ 105 h 1186"/>
                  <a:gd name="T52" fmla="*/ 173 w 1190"/>
                  <a:gd name="T53" fmla="*/ 173 h 1186"/>
                  <a:gd name="T54" fmla="*/ 132 w 1190"/>
                  <a:gd name="T55" fmla="*/ 217 h 1186"/>
                  <a:gd name="T56" fmla="*/ 68 w 1190"/>
                  <a:gd name="T57" fmla="*/ 316 h 1186"/>
                  <a:gd name="T58" fmla="*/ 24 w 1190"/>
                  <a:gd name="T59" fmla="*/ 425 h 1186"/>
                  <a:gd name="T60" fmla="*/ 3 w 1190"/>
                  <a:gd name="T61" fmla="*/ 537 h 1186"/>
                  <a:gd name="T62" fmla="*/ 3 w 1190"/>
                  <a:gd name="T63" fmla="*/ 649 h 1186"/>
                  <a:gd name="T64" fmla="*/ 24 w 1190"/>
                  <a:gd name="T65" fmla="*/ 761 h 1186"/>
                  <a:gd name="T66" fmla="*/ 68 w 1190"/>
                  <a:gd name="T67" fmla="*/ 870 h 1186"/>
                  <a:gd name="T68" fmla="*/ 132 w 1190"/>
                  <a:gd name="T69" fmla="*/ 969 h 1186"/>
                  <a:gd name="T70" fmla="*/ 173 w 1190"/>
                  <a:gd name="T71" fmla="*/ 101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013"/>
                    </a:moveTo>
                    <a:lnTo>
                      <a:pt x="173" y="1013"/>
                    </a:lnTo>
                    <a:lnTo>
                      <a:pt x="217" y="1054"/>
                    </a:lnTo>
                    <a:lnTo>
                      <a:pt x="268" y="1088"/>
                    </a:lnTo>
                    <a:lnTo>
                      <a:pt x="319" y="1118"/>
                    </a:lnTo>
                    <a:lnTo>
                      <a:pt x="370" y="1142"/>
                    </a:lnTo>
                    <a:lnTo>
                      <a:pt x="425" y="1162"/>
                    </a:lnTo>
                    <a:lnTo>
                      <a:pt x="479" y="1176"/>
                    </a:lnTo>
                    <a:lnTo>
                      <a:pt x="537" y="1183"/>
                    </a:lnTo>
                    <a:lnTo>
                      <a:pt x="595" y="1186"/>
                    </a:lnTo>
                    <a:lnTo>
                      <a:pt x="653" y="1183"/>
                    </a:lnTo>
                    <a:lnTo>
                      <a:pt x="707" y="1176"/>
                    </a:lnTo>
                    <a:lnTo>
                      <a:pt x="765" y="1162"/>
                    </a:lnTo>
                    <a:lnTo>
                      <a:pt x="819" y="1142"/>
                    </a:lnTo>
                    <a:lnTo>
                      <a:pt x="870" y="1118"/>
                    </a:lnTo>
                    <a:lnTo>
                      <a:pt x="921" y="1088"/>
                    </a:lnTo>
                    <a:lnTo>
                      <a:pt x="969" y="1054"/>
                    </a:lnTo>
                    <a:lnTo>
                      <a:pt x="1013" y="1013"/>
                    </a:lnTo>
                    <a:lnTo>
                      <a:pt x="1013" y="1013"/>
                    </a:lnTo>
                    <a:lnTo>
                      <a:pt x="1050" y="975"/>
                    </a:lnTo>
                    <a:lnTo>
                      <a:pt x="1081" y="935"/>
                    </a:lnTo>
                    <a:lnTo>
                      <a:pt x="1108" y="890"/>
                    </a:lnTo>
                    <a:lnTo>
                      <a:pt x="1132" y="846"/>
                    </a:lnTo>
                    <a:lnTo>
                      <a:pt x="1149" y="802"/>
                    </a:lnTo>
                    <a:lnTo>
                      <a:pt x="1166" y="754"/>
                    </a:lnTo>
                    <a:lnTo>
                      <a:pt x="1176" y="710"/>
                    </a:lnTo>
                    <a:lnTo>
                      <a:pt x="1186" y="659"/>
                    </a:lnTo>
                    <a:lnTo>
                      <a:pt x="1190" y="612"/>
                    </a:lnTo>
                    <a:lnTo>
                      <a:pt x="1186" y="564"/>
                    </a:lnTo>
                    <a:lnTo>
                      <a:pt x="1183" y="516"/>
                    </a:lnTo>
                    <a:lnTo>
                      <a:pt x="1176" y="469"/>
                    </a:lnTo>
                    <a:lnTo>
                      <a:pt x="1162" y="421"/>
                    </a:lnTo>
                    <a:lnTo>
                      <a:pt x="1145" y="374"/>
                    </a:lnTo>
                    <a:lnTo>
                      <a:pt x="1128" y="329"/>
                    </a:lnTo>
                    <a:lnTo>
                      <a:pt x="1105" y="285"/>
                    </a:lnTo>
                    <a:lnTo>
                      <a:pt x="1081" y="105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57" y="61"/>
                    </a:lnTo>
                    <a:lnTo>
                      <a:pt x="812" y="41"/>
                    </a:lnTo>
                    <a:lnTo>
                      <a:pt x="765" y="24"/>
                    </a:lnTo>
                    <a:lnTo>
                      <a:pt x="721" y="10"/>
                    </a:lnTo>
                    <a:lnTo>
                      <a:pt x="670" y="3"/>
                    </a:lnTo>
                    <a:lnTo>
                      <a:pt x="622" y="0"/>
                    </a:lnTo>
                    <a:lnTo>
                      <a:pt x="574" y="0"/>
                    </a:lnTo>
                    <a:lnTo>
                      <a:pt x="527" y="3"/>
                    </a:lnTo>
                    <a:lnTo>
                      <a:pt x="479" y="10"/>
                    </a:lnTo>
                    <a:lnTo>
                      <a:pt x="432" y="20"/>
                    </a:lnTo>
                    <a:lnTo>
                      <a:pt x="384" y="37"/>
                    </a:lnTo>
                    <a:lnTo>
                      <a:pt x="340" y="54"/>
                    </a:lnTo>
                    <a:lnTo>
                      <a:pt x="296" y="78"/>
                    </a:lnTo>
                    <a:lnTo>
                      <a:pt x="251" y="105"/>
                    </a:lnTo>
                    <a:lnTo>
                      <a:pt x="211" y="136"/>
                    </a:lnTo>
                    <a:lnTo>
                      <a:pt x="173" y="173"/>
                    </a:lnTo>
                    <a:lnTo>
                      <a:pt x="173" y="173"/>
                    </a:lnTo>
                    <a:lnTo>
                      <a:pt x="132" y="217"/>
                    </a:lnTo>
                    <a:lnTo>
                      <a:pt x="98" y="265"/>
                    </a:lnTo>
                    <a:lnTo>
                      <a:pt x="68" y="316"/>
                    </a:lnTo>
                    <a:lnTo>
                      <a:pt x="44" y="370"/>
                    </a:lnTo>
                    <a:lnTo>
                      <a:pt x="24" y="425"/>
                    </a:lnTo>
                    <a:lnTo>
                      <a:pt x="10" y="479"/>
                    </a:lnTo>
                    <a:lnTo>
                      <a:pt x="3" y="537"/>
                    </a:lnTo>
                    <a:lnTo>
                      <a:pt x="0" y="591"/>
                    </a:lnTo>
                    <a:lnTo>
                      <a:pt x="3" y="649"/>
                    </a:lnTo>
                    <a:lnTo>
                      <a:pt x="10" y="707"/>
                    </a:lnTo>
                    <a:lnTo>
                      <a:pt x="24" y="761"/>
                    </a:lnTo>
                    <a:lnTo>
                      <a:pt x="44" y="816"/>
                    </a:lnTo>
                    <a:lnTo>
                      <a:pt x="68" y="870"/>
                    </a:lnTo>
                    <a:lnTo>
                      <a:pt x="98" y="921"/>
                    </a:lnTo>
                    <a:lnTo>
                      <a:pt x="132" y="969"/>
                    </a:lnTo>
                    <a:lnTo>
                      <a:pt x="173" y="1013"/>
                    </a:lnTo>
                    <a:lnTo>
                      <a:pt x="173" y="1013"/>
                    </a:lnTo>
                    <a:close/>
                  </a:path>
                </a:pathLst>
              </a:cu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6" name="Freeform 42">
                <a:extLst>
                  <a:ext uri="{FF2B5EF4-FFF2-40B4-BE49-F238E27FC236}">
                    <a16:creationId xmlns:a16="http://schemas.microsoft.com/office/drawing/2014/main" id="{EA34C205-73CE-407F-8ED1-EFCA0C6C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6448046"/>
                <a:ext cx="649525" cy="649525"/>
              </a:xfrm>
              <a:custGeom>
                <a:avLst/>
                <a:gdLst>
                  <a:gd name="T0" fmla="*/ 1017 w 1190"/>
                  <a:gd name="T1" fmla="*/ 1016 h 1190"/>
                  <a:gd name="T2" fmla="*/ 921 w 1190"/>
                  <a:gd name="T3" fmla="*/ 1091 h 1190"/>
                  <a:gd name="T4" fmla="*/ 819 w 1190"/>
                  <a:gd name="T5" fmla="*/ 1146 h 1190"/>
                  <a:gd name="T6" fmla="*/ 711 w 1190"/>
                  <a:gd name="T7" fmla="*/ 1180 h 1190"/>
                  <a:gd name="T8" fmla="*/ 595 w 1190"/>
                  <a:gd name="T9" fmla="*/ 1190 h 1190"/>
                  <a:gd name="T10" fmla="*/ 483 w 1190"/>
                  <a:gd name="T11" fmla="*/ 1180 h 1190"/>
                  <a:gd name="T12" fmla="*/ 371 w 1190"/>
                  <a:gd name="T13" fmla="*/ 1146 h 1190"/>
                  <a:gd name="T14" fmla="*/ 269 w 1190"/>
                  <a:gd name="T15" fmla="*/ 1091 h 1190"/>
                  <a:gd name="T16" fmla="*/ 177 w 1190"/>
                  <a:gd name="T17" fmla="*/ 1016 h 1190"/>
                  <a:gd name="T18" fmla="*/ 140 w 1190"/>
                  <a:gd name="T19" fmla="*/ 979 h 1190"/>
                  <a:gd name="T20" fmla="*/ 82 w 1190"/>
                  <a:gd name="T21" fmla="*/ 894 h 1190"/>
                  <a:gd name="T22" fmla="*/ 41 w 1190"/>
                  <a:gd name="T23" fmla="*/ 806 h 1190"/>
                  <a:gd name="T24" fmla="*/ 14 w 1190"/>
                  <a:gd name="T25" fmla="*/ 710 h 1190"/>
                  <a:gd name="T26" fmla="*/ 0 w 1190"/>
                  <a:gd name="T27" fmla="*/ 615 h 1190"/>
                  <a:gd name="T28" fmla="*/ 7 w 1190"/>
                  <a:gd name="T29" fmla="*/ 517 h 1190"/>
                  <a:gd name="T30" fmla="*/ 27 w 1190"/>
                  <a:gd name="T31" fmla="*/ 421 h 1190"/>
                  <a:gd name="T32" fmla="*/ 61 w 1190"/>
                  <a:gd name="T33" fmla="*/ 333 h 1190"/>
                  <a:gd name="T34" fmla="*/ 109 w 1190"/>
                  <a:gd name="T35" fmla="*/ 109 h 1190"/>
                  <a:gd name="T36" fmla="*/ 289 w 1190"/>
                  <a:gd name="T37" fmla="*/ 85 h 1190"/>
                  <a:gd name="T38" fmla="*/ 377 w 1190"/>
                  <a:gd name="T39" fmla="*/ 41 h 1190"/>
                  <a:gd name="T40" fmla="*/ 469 w 1190"/>
                  <a:gd name="T41" fmla="*/ 14 h 1190"/>
                  <a:gd name="T42" fmla="*/ 568 w 1190"/>
                  <a:gd name="T43" fmla="*/ 0 h 1190"/>
                  <a:gd name="T44" fmla="*/ 663 w 1190"/>
                  <a:gd name="T45" fmla="*/ 3 h 1190"/>
                  <a:gd name="T46" fmla="*/ 758 w 1190"/>
                  <a:gd name="T47" fmla="*/ 24 h 1190"/>
                  <a:gd name="T48" fmla="*/ 850 w 1190"/>
                  <a:gd name="T49" fmla="*/ 58 h 1190"/>
                  <a:gd name="T50" fmla="*/ 938 w 1190"/>
                  <a:gd name="T51" fmla="*/ 109 h 1190"/>
                  <a:gd name="T52" fmla="*/ 1017 w 1190"/>
                  <a:gd name="T53" fmla="*/ 173 h 1190"/>
                  <a:gd name="T54" fmla="*/ 1057 w 1190"/>
                  <a:gd name="T55" fmla="*/ 221 h 1190"/>
                  <a:gd name="T56" fmla="*/ 1122 w 1190"/>
                  <a:gd name="T57" fmla="*/ 319 h 1190"/>
                  <a:gd name="T58" fmla="*/ 1166 w 1190"/>
                  <a:gd name="T59" fmla="*/ 425 h 1190"/>
                  <a:gd name="T60" fmla="*/ 1187 w 1190"/>
                  <a:gd name="T61" fmla="*/ 537 h 1190"/>
                  <a:gd name="T62" fmla="*/ 1187 w 1190"/>
                  <a:gd name="T63" fmla="*/ 653 h 1190"/>
                  <a:gd name="T64" fmla="*/ 1166 w 1190"/>
                  <a:gd name="T65" fmla="*/ 765 h 1190"/>
                  <a:gd name="T66" fmla="*/ 1122 w 1190"/>
                  <a:gd name="T67" fmla="*/ 870 h 1190"/>
                  <a:gd name="T68" fmla="*/ 1057 w 1190"/>
                  <a:gd name="T69" fmla="*/ 969 h 1190"/>
                  <a:gd name="T70" fmla="*/ 1017 w 1190"/>
                  <a:gd name="T71" fmla="*/ 1016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90">
                    <a:moveTo>
                      <a:pt x="1017" y="1016"/>
                    </a:moveTo>
                    <a:lnTo>
                      <a:pt x="1017" y="1016"/>
                    </a:lnTo>
                    <a:lnTo>
                      <a:pt x="972" y="1057"/>
                    </a:lnTo>
                    <a:lnTo>
                      <a:pt x="921" y="1091"/>
                    </a:lnTo>
                    <a:lnTo>
                      <a:pt x="870" y="1122"/>
                    </a:lnTo>
                    <a:lnTo>
                      <a:pt x="819" y="1146"/>
                    </a:lnTo>
                    <a:lnTo>
                      <a:pt x="765" y="1166"/>
                    </a:lnTo>
                    <a:lnTo>
                      <a:pt x="711" y="1180"/>
                    </a:lnTo>
                    <a:lnTo>
                      <a:pt x="653" y="1186"/>
                    </a:lnTo>
                    <a:lnTo>
                      <a:pt x="595" y="1190"/>
                    </a:lnTo>
                    <a:lnTo>
                      <a:pt x="537" y="1186"/>
                    </a:lnTo>
                    <a:lnTo>
                      <a:pt x="483" y="1180"/>
                    </a:lnTo>
                    <a:lnTo>
                      <a:pt x="425" y="1166"/>
                    </a:lnTo>
                    <a:lnTo>
                      <a:pt x="371" y="1146"/>
                    </a:lnTo>
                    <a:lnTo>
                      <a:pt x="320" y="1122"/>
                    </a:lnTo>
                    <a:lnTo>
                      <a:pt x="269" y="1091"/>
                    </a:lnTo>
                    <a:lnTo>
                      <a:pt x="221" y="1057"/>
                    </a:lnTo>
                    <a:lnTo>
                      <a:pt x="177" y="1016"/>
                    </a:lnTo>
                    <a:lnTo>
                      <a:pt x="177" y="1016"/>
                    </a:lnTo>
                    <a:lnTo>
                      <a:pt x="140" y="979"/>
                    </a:lnTo>
                    <a:lnTo>
                      <a:pt x="109" y="938"/>
                    </a:lnTo>
                    <a:lnTo>
                      <a:pt x="82" y="894"/>
                    </a:lnTo>
                    <a:lnTo>
                      <a:pt x="58" y="850"/>
                    </a:lnTo>
                    <a:lnTo>
                      <a:pt x="41" y="806"/>
                    </a:lnTo>
                    <a:lnTo>
                      <a:pt x="24" y="758"/>
                    </a:lnTo>
                    <a:lnTo>
                      <a:pt x="14" y="710"/>
                    </a:lnTo>
                    <a:lnTo>
                      <a:pt x="4" y="663"/>
                    </a:lnTo>
                    <a:lnTo>
                      <a:pt x="0" y="615"/>
                    </a:lnTo>
                    <a:lnTo>
                      <a:pt x="4" y="568"/>
                    </a:lnTo>
                    <a:lnTo>
                      <a:pt x="7" y="517"/>
                    </a:lnTo>
                    <a:lnTo>
                      <a:pt x="14" y="469"/>
                    </a:lnTo>
                    <a:lnTo>
                      <a:pt x="27" y="421"/>
                    </a:lnTo>
                    <a:lnTo>
                      <a:pt x="41" y="377"/>
                    </a:lnTo>
                    <a:lnTo>
                      <a:pt x="61" y="333"/>
                    </a:lnTo>
                    <a:lnTo>
                      <a:pt x="85" y="289"/>
                    </a:lnTo>
                    <a:lnTo>
                      <a:pt x="109" y="109"/>
                    </a:lnTo>
                    <a:lnTo>
                      <a:pt x="289" y="85"/>
                    </a:lnTo>
                    <a:lnTo>
                      <a:pt x="289" y="85"/>
                    </a:lnTo>
                    <a:lnTo>
                      <a:pt x="333" y="61"/>
                    </a:lnTo>
                    <a:lnTo>
                      <a:pt x="377" y="41"/>
                    </a:lnTo>
                    <a:lnTo>
                      <a:pt x="425" y="27"/>
                    </a:lnTo>
                    <a:lnTo>
                      <a:pt x="469" y="14"/>
                    </a:lnTo>
                    <a:lnTo>
                      <a:pt x="520" y="7"/>
                    </a:lnTo>
                    <a:lnTo>
                      <a:pt x="568" y="0"/>
                    </a:lnTo>
                    <a:lnTo>
                      <a:pt x="615" y="0"/>
                    </a:lnTo>
                    <a:lnTo>
                      <a:pt x="663" y="3"/>
                    </a:lnTo>
                    <a:lnTo>
                      <a:pt x="711" y="14"/>
                    </a:lnTo>
                    <a:lnTo>
                      <a:pt x="758" y="24"/>
                    </a:lnTo>
                    <a:lnTo>
                      <a:pt x="806" y="41"/>
                    </a:lnTo>
                    <a:lnTo>
                      <a:pt x="850" y="58"/>
                    </a:lnTo>
                    <a:lnTo>
                      <a:pt x="894" y="82"/>
                    </a:lnTo>
                    <a:lnTo>
                      <a:pt x="938" y="109"/>
                    </a:lnTo>
                    <a:lnTo>
                      <a:pt x="979" y="139"/>
                    </a:lnTo>
                    <a:lnTo>
                      <a:pt x="1017" y="173"/>
                    </a:lnTo>
                    <a:lnTo>
                      <a:pt x="1017" y="173"/>
                    </a:lnTo>
                    <a:lnTo>
                      <a:pt x="1057" y="221"/>
                    </a:lnTo>
                    <a:lnTo>
                      <a:pt x="1091" y="268"/>
                    </a:lnTo>
                    <a:lnTo>
                      <a:pt x="1122" y="319"/>
                    </a:lnTo>
                    <a:lnTo>
                      <a:pt x="1146" y="370"/>
                    </a:lnTo>
                    <a:lnTo>
                      <a:pt x="1166" y="425"/>
                    </a:lnTo>
                    <a:lnTo>
                      <a:pt x="1180" y="483"/>
                    </a:lnTo>
                    <a:lnTo>
                      <a:pt x="1187" y="537"/>
                    </a:lnTo>
                    <a:lnTo>
                      <a:pt x="1190" y="595"/>
                    </a:lnTo>
                    <a:lnTo>
                      <a:pt x="1187" y="653"/>
                    </a:lnTo>
                    <a:lnTo>
                      <a:pt x="1180" y="707"/>
                    </a:lnTo>
                    <a:lnTo>
                      <a:pt x="1166" y="765"/>
                    </a:lnTo>
                    <a:lnTo>
                      <a:pt x="1146" y="819"/>
                    </a:lnTo>
                    <a:lnTo>
                      <a:pt x="1122" y="870"/>
                    </a:lnTo>
                    <a:lnTo>
                      <a:pt x="1091" y="921"/>
                    </a:lnTo>
                    <a:lnTo>
                      <a:pt x="1057" y="969"/>
                    </a:lnTo>
                    <a:lnTo>
                      <a:pt x="1017" y="1016"/>
                    </a:lnTo>
                    <a:lnTo>
                      <a:pt x="1017" y="1016"/>
                    </a:lnTo>
                    <a:close/>
                  </a:path>
                </a:pathLst>
              </a:custGeom>
              <a:solidFill>
                <a:srgbClr val="4F5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7" name="Freeform 43">
                <a:extLst>
                  <a:ext uri="{FF2B5EF4-FFF2-40B4-BE49-F238E27FC236}">
                    <a16:creationId xmlns:a16="http://schemas.microsoft.com/office/drawing/2014/main" id="{3E825747-BFA6-4214-A246-360DEED1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456" y="5338396"/>
                <a:ext cx="701378" cy="649525"/>
              </a:xfrm>
              <a:custGeom>
                <a:avLst/>
                <a:gdLst>
                  <a:gd name="T0" fmla="*/ 1285 w 1285"/>
                  <a:gd name="T1" fmla="*/ 595 h 1190"/>
                  <a:gd name="T2" fmla="*/ 1272 w 1285"/>
                  <a:gd name="T3" fmla="*/ 714 h 1190"/>
                  <a:gd name="T4" fmla="*/ 1238 w 1285"/>
                  <a:gd name="T5" fmla="*/ 826 h 1190"/>
                  <a:gd name="T6" fmla="*/ 1183 w 1285"/>
                  <a:gd name="T7" fmla="*/ 928 h 1190"/>
                  <a:gd name="T8" fmla="*/ 1112 w 1285"/>
                  <a:gd name="T9" fmla="*/ 1016 h 1190"/>
                  <a:gd name="T10" fmla="*/ 1024 w 1285"/>
                  <a:gd name="T11" fmla="*/ 1088 h 1190"/>
                  <a:gd name="T12" fmla="*/ 922 w 1285"/>
                  <a:gd name="T13" fmla="*/ 1142 h 1190"/>
                  <a:gd name="T14" fmla="*/ 809 w 1285"/>
                  <a:gd name="T15" fmla="*/ 1176 h 1190"/>
                  <a:gd name="T16" fmla="*/ 690 w 1285"/>
                  <a:gd name="T17" fmla="*/ 1190 h 1190"/>
                  <a:gd name="T18" fmla="*/ 639 w 1285"/>
                  <a:gd name="T19" fmla="*/ 1186 h 1190"/>
                  <a:gd name="T20" fmla="*/ 537 w 1285"/>
                  <a:gd name="T21" fmla="*/ 1169 h 1190"/>
                  <a:gd name="T22" fmla="*/ 446 w 1285"/>
                  <a:gd name="T23" fmla="*/ 1135 h 1190"/>
                  <a:gd name="T24" fmla="*/ 361 w 1285"/>
                  <a:gd name="T25" fmla="*/ 1088 h 1190"/>
                  <a:gd name="T26" fmla="*/ 286 w 1285"/>
                  <a:gd name="T27" fmla="*/ 1030 h 1190"/>
                  <a:gd name="T28" fmla="*/ 218 w 1285"/>
                  <a:gd name="T29" fmla="*/ 955 h 1190"/>
                  <a:gd name="T30" fmla="*/ 167 w 1285"/>
                  <a:gd name="T31" fmla="*/ 874 h 1190"/>
                  <a:gd name="T32" fmla="*/ 126 w 1285"/>
                  <a:gd name="T33" fmla="*/ 785 h 1190"/>
                  <a:gd name="T34" fmla="*/ 0 w 1285"/>
                  <a:gd name="T35" fmla="*/ 595 h 1190"/>
                  <a:gd name="T36" fmla="*/ 112 w 1285"/>
                  <a:gd name="T37" fmla="*/ 452 h 1190"/>
                  <a:gd name="T38" fmla="*/ 146 w 1285"/>
                  <a:gd name="T39" fmla="*/ 357 h 1190"/>
                  <a:gd name="T40" fmla="*/ 191 w 1285"/>
                  <a:gd name="T41" fmla="*/ 272 h 1190"/>
                  <a:gd name="T42" fmla="*/ 252 w 1285"/>
                  <a:gd name="T43" fmla="*/ 194 h 1190"/>
                  <a:gd name="T44" fmla="*/ 320 w 1285"/>
                  <a:gd name="T45" fmla="*/ 129 h 1190"/>
                  <a:gd name="T46" fmla="*/ 401 w 1285"/>
                  <a:gd name="T47" fmla="*/ 75 h 1190"/>
                  <a:gd name="T48" fmla="*/ 490 w 1285"/>
                  <a:gd name="T49" fmla="*/ 34 h 1190"/>
                  <a:gd name="T50" fmla="*/ 588 w 1285"/>
                  <a:gd name="T51" fmla="*/ 10 h 1190"/>
                  <a:gd name="T52" fmla="*/ 690 w 1285"/>
                  <a:gd name="T53" fmla="*/ 0 h 1190"/>
                  <a:gd name="T54" fmla="*/ 752 w 1285"/>
                  <a:gd name="T55" fmla="*/ 3 h 1190"/>
                  <a:gd name="T56" fmla="*/ 867 w 1285"/>
                  <a:gd name="T57" fmla="*/ 27 h 1190"/>
                  <a:gd name="T58" fmla="*/ 973 w 1285"/>
                  <a:gd name="T59" fmla="*/ 71 h 1190"/>
                  <a:gd name="T60" fmla="*/ 1068 w 1285"/>
                  <a:gd name="T61" fmla="*/ 136 h 1190"/>
                  <a:gd name="T62" fmla="*/ 1149 w 1285"/>
                  <a:gd name="T63" fmla="*/ 218 h 1190"/>
                  <a:gd name="T64" fmla="*/ 1214 w 1285"/>
                  <a:gd name="T65" fmla="*/ 313 h 1190"/>
                  <a:gd name="T66" fmla="*/ 1258 w 1285"/>
                  <a:gd name="T67" fmla="*/ 418 h 1190"/>
                  <a:gd name="T68" fmla="*/ 1282 w 1285"/>
                  <a:gd name="T69" fmla="*/ 534 h 1190"/>
                  <a:gd name="T70" fmla="*/ 1285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1285" y="595"/>
                    </a:moveTo>
                    <a:lnTo>
                      <a:pt x="1285" y="595"/>
                    </a:lnTo>
                    <a:lnTo>
                      <a:pt x="1282" y="656"/>
                    </a:lnTo>
                    <a:lnTo>
                      <a:pt x="1272" y="714"/>
                    </a:lnTo>
                    <a:lnTo>
                      <a:pt x="1258" y="772"/>
                    </a:lnTo>
                    <a:lnTo>
                      <a:pt x="1238" y="826"/>
                    </a:lnTo>
                    <a:lnTo>
                      <a:pt x="1214" y="877"/>
                    </a:lnTo>
                    <a:lnTo>
                      <a:pt x="1183" y="928"/>
                    </a:lnTo>
                    <a:lnTo>
                      <a:pt x="1149" y="972"/>
                    </a:lnTo>
                    <a:lnTo>
                      <a:pt x="1112" y="1016"/>
                    </a:lnTo>
                    <a:lnTo>
                      <a:pt x="1068" y="1054"/>
                    </a:lnTo>
                    <a:lnTo>
                      <a:pt x="1024" y="1088"/>
                    </a:lnTo>
                    <a:lnTo>
                      <a:pt x="973" y="1118"/>
                    </a:lnTo>
                    <a:lnTo>
                      <a:pt x="922" y="1142"/>
                    </a:lnTo>
                    <a:lnTo>
                      <a:pt x="867" y="1163"/>
                    </a:lnTo>
                    <a:lnTo>
                      <a:pt x="809" y="1176"/>
                    </a:lnTo>
                    <a:lnTo>
                      <a:pt x="752" y="1186"/>
                    </a:lnTo>
                    <a:lnTo>
                      <a:pt x="690" y="1190"/>
                    </a:lnTo>
                    <a:lnTo>
                      <a:pt x="690" y="1190"/>
                    </a:lnTo>
                    <a:lnTo>
                      <a:pt x="639" y="1186"/>
                    </a:lnTo>
                    <a:lnTo>
                      <a:pt x="588" y="1180"/>
                    </a:lnTo>
                    <a:lnTo>
                      <a:pt x="537" y="1169"/>
                    </a:lnTo>
                    <a:lnTo>
                      <a:pt x="490" y="1156"/>
                    </a:lnTo>
                    <a:lnTo>
                      <a:pt x="446" y="1135"/>
                    </a:lnTo>
                    <a:lnTo>
                      <a:pt x="401" y="1115"/>
                    </a:lnTo>
                    <a:lnTo>
                      <a:pt x="361" y="1088"/>
                    </a:lnTo>
                    <a:lnTo>
                      <a:pt x="320" y="1061"/>
                    </a:lnTo>
                    <a:lnTo>
                      <a:pt x="286" y="1030"/>
                    </a:lnTo>
                    <a:lnTo>
                      <a:pt x="252" y="993"/>
                    </a:lnTo>
                    <a:lnTo>
                      <a:pt x="218" y="955"/>
                    </a:lnTo>
                    <a:lnTo>
                      <a:pt x="191" y="918"/>
                    </a:lnTo>
                    <a:lnTo>
                      <a:pt x="167" y="874"/>
                    </a:lnTo>
                    <a:lnTo>
                      <a:pt x="146" y="829"/>
                    </a:lnTo>
                    <a:lnTo>
                      <a:pt x="126" y="785"/>
                    </a:lnTo>
                    <a:lnTo>
                      <a:pt x="112" y="738"/>
                    </a:lnTo>
                    <a:lnTo>
                      <a:pt x="0" y="595"/>
                    </a:lnTo>
                    <a:lnTo>
                      <a:pt x="112" y="452"/>
                    </a:lnTo>
                    <a:lnTo>
                      <a:pt x="112" y="452"/>
                    </a:lnTo>
                    <a:lnTo>
                      <a:pt x="126" y="405"/>
                    </a:lnTo>
                    <a:lnTo>
                      <a:pt x="146" y="357"/>
                    </a:lnTo>
                    <a:lnTo>
                      <a:pt x="167" y="313"/>
                    </a:lnTo>
                    <a:lnTo>
                      <a:pt x="191" y="272"/>
                    </a:lnTo>
                    <a:lnTo>
                      <a:pt x="218" y="231"/>
                    </a:lnTo>
                    <a:lnTo>
                      <a:pt x="252" y="194"/>
                    </a:lnTo>
                    <a:lnTo>
                      <a:pt x="286" y="160"/>
                    </a:lnTo>
                    <a:lnTo>
                      <a:pt x="320" y="129"/>
                    </a:lnTo>
                    <a:lnTo>
                      <a:pt x="361" y="99"/>
                    </a:lnTo>
                    <a:lnTo>
                      <a:pt x="401" y="75"/>
                    </a:lnTo>
                    <a:lnTo>
                      <a:pt x="446" y="51"/>
                    </a:lnTo>
                    <a:lnTo>
                      <a:pt x="490" y="34"/>
                    </a:lnTo>
                    <a:lnTo>
                      <a:pt x="537" y="20"/>
                    </a:lnTo>
                    <a:lnTo>
                      <a:pt x="588" y="10"/>
                    </a:lnTo>
                    <a:lnTo>
                      <a:pt x="639" y="3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52" y="3"/>
                    </a:lnTo>
                    <a:lnTo>
                      <a:pt x="809" y="14"/>
                    </a:lnTo>
                    <a:lnTo>
                      <a:pt x="867" y="27"/>
                    </a:lnTo>
                    <a:lnTo>
                      <a:pt x="922" y="48"/>
                    </a:lnTo>
                    <a:lnTo>
                      <a:pt x="973" y="71"/>
                    </a:lnTo>
                    <a:lnTo>
                      <a:pt x="1024" y="102"/>
                    </a:lnTo>
                    <a:lnTo>
                      <a:pt x="1068" y="136"/>
                    </a:lnTo>
                    <a:lnTo>
                      <a:pt x="1112" y="173"/>
                    </a:lnTo>
                    <a:lnTo>
                      <a:pt x="1149" y="218"/>
                    </a:lnTo>
                    <a:lnTo>
                      <a:pt x="1183" y="262"/>
                    </a:lnTo>
                    <a:lnTo>
                      <a:pt x="1214" y="313"/>
                    </a:lnTo>
                    <a:lnTo>
                      <a:pt x="1238" y="364"/>
                    </a:lnTo>
                    <a:lnTo>
                      <a:pt x="1258" y="418"/>
                    </a:lnTo>
                    <a:lnTo>
                      <a:pt x="1272" y="476"/>
                    </a:lnTo>
                    <a:lnTo>
                      <a:pt x="1282" y="534"/>
                    </a:lnTo>
                    <a:lnTo>
                      <a:pt x="1285" y="595"/>
                    </a:lnTo>
                    <a:lnTo>
                      <a:pt x="1285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8" name="Freeform 44">
                <a:extLst>
                  <a:ext uri="{FF2B5EF4-FFF2-40B4-BE49-F238E27FC236}">
                    <a16:creationId xmlns:a16="http://schemas.microsoft.com/office/drawing/2014/main" id="{C3E2916B-F2AA-43E0-B16E-2579AD94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4208550"/>
                <a:ext cx="649525" cy="647341"/>
              </a:xfrm>
              <a:custGeom>
                <a:avLst/>
                <a:gdLst>
                  <a:gd name="T0" fmla="*/ 1017 w 1190"/>
                  <a:gd name="T1" fmla="*/ 173 h 1186"/>
                  <a:gd name="T2" fmla="*/ 921 w 1190"/>
                  <a:gd name="T3" fmla="*/ 95 h 1186"/>
                  <a:gd name="T4" fmla="*/ 819 w 1190"/>
                  <a:gd name="T5" fmla="*/ 40 h 1186"/>
                  <a:gd name="T6" fmla="*/ 711 w 1190"/>
                  <a:gd name="T7" fmla="*/ 10 h 1186"/>
                  <a:gd name="T8" fmla="*/ 595 w 1190"/>
                  <a:gd name="T9" fmla="*/ 0 h 1186"/>
                  <a:gd name="T10" fmla="*/ 483 w 1190"/>
                  <a:gd name="T11" fmla="*/ 10 h 1186"/>
                  <a:gd name="T12" fmla="*/ 371 w 1190"/>
                  <a:gd name="T13" fmla="*/ 40 h 1186"/>
                  <a:gd name="T14" fmla="*/ 269 w 1190"/>
                  <a:gd name="T15" fmla="*/ 95 h 1186"/>
                  <a:gd name="T16" fmla="*/ 177 w 1190"/>
                  <a:gd name="T17" fmla="*/ 173 h 1186"/>
                  <a:gd name="T18" fmla="*/ 140 w 1190"/>
                  <a:gd name="T19" fmla="*/ 210 h 1186"/>
                  <a:gd name="T20" fmla="*/ 82 w 1190"/>
                  <a:gd name="T21" fmla="*/ 292 h 1186"/>
                  <a:gd name="T22" fmla="*/ 41 w 1190"/>
                  <a:gd name="T23" fmla="*/ 384 h 1186"/>
                  <a:gd name="T24" fmla="*/ 14 w 1190"/>
                  <a:gd name="T25" fmla="*/ 476 h 1186"/>
                  <a:gd name="T26" fmla="*/ 0 w 1190"/>
                  <a:gd name="T27" fmla="*/ 574 h 1186"/>
                  <a:gd name="T28" fmla="*/ 7 w 1190"/>
                  <a:gd name="T29" fmla="*/ 669 h 1186"/>
                  <a:gd name="T30" fmla="*/ 27 w 1190"/>
                  <a:gd name="T31" fmla="*/ 765 h 1186"/>
                  <a:gd name="T32" fmla="*/ 61 w 1190"/>
                  <a:gd name="T33" fmla="*/ 856 h 1186"/>
                  <a:gd name="T34" fmla="*/ 109 w 1190"/>
                  <a:gd name="T35" fmla="*/ 1081 h 1186"/>
                  <a:gd name="T36" fmla="*/ 289 w 1190"/>
                  <a:gd name="T37" fmla="*/ 1101 h 1186"/>
                  <a:gd name="T38" fmla="*/ 377 w 1190"/>
                  <a:gd name="T39" fmla="*/ 1145 h 1186"/>
                  <a:gd name="T40" fmla="*/ 469 w 1190"/>
                  <a:gd name="T41" fmla="*/ 1173 h 1186"/>
                  <a:gd name="T42" fmla="*/ 568 w 1190"/>
                  <a:gd name="T43" fmla="*/ 1186 h 1186"/>
                  <a:gd name="T44" fmla="*/ 663 w 1190"/>
                  <a:gd name="T45" fmla="*/ 1183 h 1186"/>
                  <a:gd name="T46" fmla="*/ 758 w 1190"/>
                  <a:gd name="T47" fmla="*/ 1166 h 1186"/>
                  <a:gd name="T48" fmla="*/ 850 w 1190"/>
                  <a:gd name="T49" fmla="*/ 1128 h 1186"/>
                  <a:gd name="T50" fmla="*/ 938 w 1190"/>
                  <a:gd name="T51" fmla="*/ 1081 h 1186"/>
                  <a:gd name="T52" fmla="*/ 1017 w 1190"/>
                  <a:gd name="T53" fmla="*/ 1013 h 1186"/>
                  <a:gd name="T54" fmla="*/ 1057 w 1190"/>
                  <a:gd name="T55" fmla="*/ 969 h 1186"/>
                  <a:gd name="T56" fmla="*/ 1122 w 1190"/>
                  <a:gd name="T57" fmla="*/ 870 h 1186"/>
                  <a:gd name="T58" fmla="*/ 1166 w 1190"/>
                  <a:gd name="T59" fmla="*/ 761 h 1186"/>
                  <a:gd name="T60" fmla="*/ 1187 w 1190"/>
                  <a:gd name="T61" fmla="*/ 649 h 1186"/>
                  <a:gd name="T62" fmla="*/ 1187 w 1190"/>
                  <a:gd name="T63" fmla="*/ 537 h 1186"/>
                  <a:gd name="T64" fmla="*/ 1166 w 1190"/>
                  <a:gd name="T65" fmla="*/ 425 h 1186"/>
                  <a:gd name="T66" fmla="*/ 1122 w 1190"/>
                  <a:gd name="T67" fmla="*/ 316 h 1186"/>
                  <a:gd name="T68" fmla="*/ 1057 w 1190"/>
                  <a:gd name="T69" fmla="*/ 217 h 1186"/>
                  <a:gd name="T70" fmla="*/ 1017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017" y="173"/>
                    </a:moveTo>
                    <a:lnTo>
                      <a:pt x="1017" y="173"/>
                    </a:lnTo>
                    <a:lnTo>
                      <a:pt x="972" y="132"/>
                    </a:lnTo>
                    <a:lnTo>
                      <a:pt x="921" y="95"/>
                    </a:lnTo>
                    <a:lnTo>
                      <a:pt x="870" y="68"/>
                    </a:lnTo>
                    <a:lnTo>
                      <a:pt x="819" y="40"/>
                    </a:lnTo>
                    <a:lnTo>
                      <a:pt x="765" y="23"/>
                    </a:lnTo>
                    <a:lnTo>
                      <a:pt x="711" y="10"/>
                    </a:lnTo>
                    <a:lnTo>
                      <a:pt x="653" y="0"/>
                    </a:lnTo>
                    <a:lnTo>
                      <a:pt x="595" y="0"/>
                    </a:lnTo>
                    <a:lnTo>
                      <a:pt x="537" y="0"/>
                    </a:lnTo>
                    <a:lnTo>
                      <a:pt x="483" y="10"/>
                    </a:lnTo>
                    <a:lnTo>
                      <a:pt x="425" y="23"/>
                    </a:lnTo>
                    <a:lnTo>
                      <a:pt x="371" y="40"/>
                    </a:lnTo>
                    <a:lnTo>
                      <a:pt x="320" y="68"/>
                    </a:lnTo>
                    <a:lnTo>
                      <a:pt x="269" y="95"/>
                    </a:lnTo>
                    <a:lnTo>
                      <a:pt x="221" y="132"/>
                    </a:lnTo>
                    <a:lnTo>
                      <a:pt x="177" y="173"/>
                    </a:lnTo>
                    <a:lnTo>
                      <a:pt x="177" y="173"/>
                    </a:lnTo>
                    <a:lnTo>
                      <a:pt x="140" y="210"/>
                    </a:lnTo>
                    <a:lnTo>
                      <a:pt x="109" y="251"/>
                    </a:lnTo>
                    <a:lnTo>
                      <a:pt x="82" y="292"/>
                    </a:lnTo>
                    <a:lnTo>
                      <a:pt x="58" y="336"/>
                    </a:lnTo>
                    <a:lnTo>
                      <a:pt x="41" y="384"/>
                    </a:lnTo>
                    <a:lnTo>
                      <a:pt x="24" y="428"/>
                    </a:lnTo>
                    <a:lnTo>
                      <a:pt x="14" y="476"/>
                    </a:lnTo>
                    <a:lnTo>
                      <a:pt x="4" y="523"/>
                    </a:lnTo>
                    <a:lnTo>
                      <a:pt x="0" y="574"/>
                    </a:lnTo>
                    <a:lnTo>
                      <a:pt x="4" y="622"/>
                    </a:lnTo>
                    <a:lnTo>
                      <a:pt x="7" y="669"/>
                    </a:lnTo>
                    <a:lnTo>
                      <a:pt x="14" y="717"/>
                    </a:lnTo>
                    <a:lnTo>
                      <a:pt x="27" y="765"/>
                    </a:lnTo>
                    <a:lnTo>
                      <a:pt x="41" y="812"/>
                    </a:lnTo>
                    <a:lnTo>
                      <a:pt x="61" y="856"/>
                    </a:lnTo>
                    <a:lnTo>
                      <a:pt x="85" y="901"/>
                    </a:lnTo>
                    <a:lnTo>
                      <a:pt x="109" y="1081"/>
                    </a:lnTo>
                    <a:lnTo>
                      <a:pt x="289" y="1101"/>
                    </a:lnTo>
                    <a:lnTo>
                      <a:pt x="289" y="1101"/>
                    </a:lnTo>
                    <a:lnTo>
                      <a:pt x="333" y="1125"/>
                    </a:lnTo>
                    <a:lnTo>
                      <a:pt x="377" y="1145"/>
                    </a:lnTo>
                    <a:lnTo>
                      <a:pt x="425" y="1162"/>
                    </a:lnTo>
                    <a:lnTo>
                      <a:pt x="469" y="1173"/>
                    </a:lnTo>
                    <a:lnTo>
                      <a:pt x="520" y="1183"/>
                    </a:lnTo>
                    <a:lnTo>
                      <a:pt x="568" y="1186"/>
                    </a:lnTo>
                    <a:lnTo>
                      <a:pt x="615" y="1186"/>
                    </a:lnTo>
                    <a:lnTo>
                      <a:pt x="663" y="1183"/>
                    </a:lnTo>
                    <a:lnTo>
                      <a:pt x="711" y="1176"/>
                    </a:lnTo>
                    <a:lnTo>
                      <a:pt x="758" y="1166"/>
                    </a:lnTo>
                    <a:lnTo>
                      <a:pt x="806" y="1149"/>
                    </a:lnTo>
                    <a:lnTo>
                      <a:pt x="850" y="1128"/>
                    </a:lnTo>
                    <a:lnTo>
                      <a:pt x="894" y="1108"/>
                    </a:lnTo>
                    <a:lnTo>
                      <a:pt x="938" y="1081"/>
                    </a:lnTo>
                    <a:lnTo>
                      <a:pt x="979" y="1047"/>
                    </a:lnTo>
                    <a:lnTo>
                      <a:pt x="1017" y="1013"/>
                    </a:lnTo>
                    <a:lnTo>
                      <a:pt x="1017" y="1013"/>
                    </a:lnTo>
                    <a:lnTo>
                      <a:pt x="1057" y="969"/>
                    </a:lnTo>
                    <a:lnTo>
                      <a:pt x="1091" y="921"/>
                    </a:lnTo>
                    <a:lnTo>
                      <a:pt x="1122" y="870"/>
                    </a:lnTo>
                    <a:lnTo>
                      <a:pt x="1146" y="816"/>
                    </a:lnTo>
                    <a:lnTo>
                      <a:pt x="1166" y="761"/>
                    </a:lnTo>
                    <a:lnTo>
                      <a:pt x="1180" y="707"/>
                    </a:lnTo>
                    <a:lnTo>
                      <a:pt x="1187" y="649"/>
                    </a:lnTo>
                    <a:lnTo>
                      <a:pt x="1190" y="591"/>
                    </a:lnTo>
                    <a:lnTo>
                      <a:pt x="1187" y="537"/>
                    </a:lnTo>
                    <a:lnTo>
                      <a:pt x="1180" y="479"/>
                    </a:lnTo>
                    <a:lnTo>
                      <a:pt x="1166" y="425"/>
                    </a:lnTo>
                    <a:lnTo>
                      <a:pt x="1146" y="370"/>
                    </a:lnTo>
                    <a:lnTo>
                      <a:pt x="1122" y="316"/>
                    </a:lnTo>
                    <a:lnTo>
                      <a:pt x="1091" y="265"/>
                    </a:lnTo>
                    <a:lnTo>
                      <a:pt x="1057" y="217"/>
                    </a:lnTo>
                    <a:lnTo>
                      <a:pt x="1017" y="173"/>
                    </a:lnTo>
                    <a:lnTo>
                      <a:pt x="1017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9" name="Freeform 76">
                <a:extLst>
                  <a:ext uri="{FF2B5EF4-FFF2-40B4-BE49-F238E27FC236}">
                    <a16:creationId xmlns:a16="http://schemas.microsoft.com/office/drawing/2014/main" id="{8A9C706C-352A-4B4D-AE40-24F2690D7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288" y="5602026"/>
                <a:ext cx="2163627" cy="1139124"/>
              </a:xfrm>
              <a:custGeom>
                <a:avLst/>
                <a:gdLst>
                  <a:gd name="T0" fmla="*/ 3964 w 3964"/>
                  <a:gd name="T1" fmla="*/ 544 h 2087"/>
                  <a:gd name="T2" fmla="*/ 3879 w 3964"/>
                  <a:gd name="T3" fmla="*/ 833 h 2087"/>
                  <a:gd name="T4" fmla="*/ 3757 w 3964"/>
                  <a:gd name="T5" fmla="*/ 1094 h 2087"/>
                  <a:gd name="T6" fmla="*/ 3607 w 3964"/>
                  <a:gd name="T7" fmla="*/ 1322 h 2087"/>
                  <a:gd name="T8" fmla="*/ 3430 w 3964"/>
                  <a:gd name="T9" fmla="*/ 1523 h 2087"/>
                  <a:gd name="T10" fmla="*/ 3230 w 3964"/>
                  <a:gd name="T11" fmla="*/ 1693 h 2087"/>
                  <a:gd name="T12" fmla="*/ 3012 w 3964"/>
                  <a:gd name="T13" fmla="*/ 1832 h 2087"/>
                  <a:gd name="T14" fmla="*/ 2777 w 3964"/>
                  <a:gd name="T15" fmla="*/ 1941 h 2087"/>
                  <a:gd name="T16" fmla="*/ 2533 w 3964"/>
                  <a:gd name="T17" fmla="*/ 2019 h 2087"/>
                  <a:gd name="T18" fmla="*/ 2281 w 3964"/>
                  <a:gd name="T19" fmla="*/ 2070 h 2087"/>
                  <a:gd name="T20" fmla="*/ 2026 w 3964"/>
                  <a:gd name="T21" fmla="*/ 2087 h 2087"/>
                  <a:gd name="T22" fmla="*/ 1771 w 3964"/>
                  <a:gd name="T23" fmla="*/ 2077 h 2087"/>
                  <a:gd name="T24" fmla="*/ 1516 w 3964"/>
                  <a:gd name="T25" fmla="*/ 2033 h 2087"/>
                  <a:gd name="T26" fmla="*/ 1275 w 3964"/>
                  <a:gd name="T27" fmla="*/ 1961 h 2087"/>
                  <a:gd name="T28" fmla="*/ 1040 w 3964"/>
                  <a:gd name="T29" fmla="*/ 1859 h 2087"/>
                  <a:gd name="T30" fmla="*/ 823 w 3964"/>
                  <a:gd name="T31" fmla="*/ 1727 h 2087"/>
                  <a:gd name="T32" fmla="*/ 625 w 3964"/>
                  <a:gd name="T33" fmla="*/ 1564 h 2087"/>
                  <a:gd name="T34" fmla="*/ 452 w 3964"/>
                  <a:gd name="T35" fmla="*/ 1370 h 2087"/>
                  <a:gd name="T36" fmla="*/ 303 w 3964"/>
                  <a:gd name="T37" fmla="*/ 1142 h 2087"/>
                  <a:gd name="T38" fmla="*/ 187 w 3964"/>
                  <a:gd name="T39" fmla="*/ 887 h 2087"/>
                  <a:gd name="T40" fmla="*/ 102 w 3964"/>
                  <a:gd name="T41" fmla="*/ 601 h 2087"/>
                  <a:gd name="T42" fmla="*/ 58 w 3964"/>
                  <a:gd name="T43" fmla="*/ 285 h 2087"/>
                  <a:gd name="T44" fmla="*/ 0 w 3964"/>
                  <a:gd name="T45" fmla="*/ 122 h 2087"/>
                  <a:gd name="T46" fmla="*/ 156 w 3964"/>
                  <a:gd name="T47" fmla="*/ 244 h 2087"/>
                  <a:gd name="T48" fmla="*/ 112 w 3964"/>
                  <a:gd name="T49" fmla="*/ 278 h 2087"/>
                  <a:gd name="T50" fmla="*/ 153 w 3964"/>
                  <a:gd name="T51" fmla="*/ 581 h 2087"/>
                  <a:gd name="T52" fmla="*/ 235 w 3964"/>
                  <a:gd name="T53" fmla="*/ 856 h 2087"/>
                  <a:gd name="T54" fmla="*/ 347 w 3964"/>
                  <a:gd name="T55" fmla="*/ 1101 h 2087"/>
                  <a:gd name="T56" fmla="*/ 493 w 3964"/>
                  <a:gd name="T57" fmla="*/ 1319 h 2087"/>
                  <a:gd name="T58" fmla="*/ 659 w 3964"/>
                  <a:gd name="T59" fmla="*/ 1506 h 2087"/>
                  <a:gd name="T60" fmla="*/ 853 w 3964"/>
                  <a:gd name="T61" fmla="*/ 1665 h 2087"/>
                  <a:gd name="T62" fmla="*/ 1064 w 3964"/>
                  <a:gd name="T63" fmla="*/ 1795 h 2087"/>
                  <a:gd name="T64" fmla="*/ 1292 w 3964"/>
                  <a:gd name="T65" fmla="*/ 1897 h 2087"/>
                  <a:gd name="T66" fmla="*/ 1530 w 3964"/>
                  <a:gd name="T67" fmla="*/ 1971 h 2087"/>
                  <a:gd name="T68" fmla="*/ 1775 w 3964"/>
                  <a:gd name="T69" fmla="*/ 2012 h 2087"/>
                  <a:gd name="T70" fmla="*/ 2023 w 3964"/>
                  <a:gd name="T71" fmla="*/ 2026 h 2087"/>
                  <a:gd name="T72" fmla="*/ 2271 w 3964"/>
                  <a:gd name="T73" fmla="*/ 2012 h 2087"/>
                  <a:gd name="T74" fmla="*/ 2516 w 3964"/>
                  <a:gd name="T75" fmla="*/ 1965 h 2087"/>
                  <a:gd name="T76" fmla="*/ 2757 w 3964"/>
                  <a:gd name="T77" fmla="*/ 1893 h 2087"/>
                  <a:gd name="T78" fmla="*/ 2985 w 3964"/>
                  <a:gd name="T79" fmla="*/ 1788 h 2087"/>
                  <a:gd name="T80" fmla="*/ 3196 w 3964"/>
                  <a:gd name="T81" fmla="*/ 1652 h 2087"/>
                  <a:gd name="T82" fmla="*/ 3389 w 3964"/>
                  <a:gd name="T83" fmla="*/ 1489 h 2087"/>
                  <a:gd name="T84" fmla="*/ 3563 w 3964"/>
                  <a:gd name="T85" fmla="*/ 1295 h 2087"/>
                  <a:gd name="T86" fmla="*/ 3709 w 3964"/>
                  <a:gd name="T87" fmla="*/ 1071 h 2087"/>
                  <a:gd name="T88" fmla="*/ 3828 w 3964"/>
                  <a:gd name="T89" fmla="*/ 816 h 2087"/>
                  <a:gd name="T90" fmla="*/ 3913 w 3964"/>
                  <a:gd name="T91" fmla="*/ 533 h 2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7">
                    <a:moveTo>
                      <a:pt x="3913" y="533"/>
                    </a:moveTo>
                    <a:lnTo>
                      <a:pt x="3964" y="544"/>
                    </a:lnTo>
                    <a:lnTo>
                      <a:pt x="3964" y="544"/>
                    </a:lnTo>
                    <a:lnTo>
                      <a:pt x="3940" y="642"/>
                    </a:lnTo>
                    <a:lnTo>
                      <a:pt x="3909" y="741"/>
                    </a:lnTo>
                    <a:lnTo>
                      <a:pt x="3879" y="833"/>
                    </a:lnTo>
                    <a:lnTo>
                      <a:pt x="3841" y="924"/>
                    </a:lnTo>
                    <a:lnTo>
                      <a:pt x="3801" y="1009"/>
                    </a:lnTo>
                    <a:lnTo>
                      <a:pt x="3757" y="1094"/>
                    </a:lnTo>
                    <a:lnTo>
                      <a:pt x="3712" y="1173"/>
                    </a:lnTo>
                    <a:lnTo>
                      <a:pt x="3661" y="1251"/>
                    </a:lnTo>
                    <a:lnTo>
                      <a:pt x="3607" y="1322"/>
                    </a:lnTo>
                    <a:lnTo>
                      <a:pt x="3553" y="1394"/>
                    </a:lnTo>
                    <a:lnTo>
                      <a:pt x="3491" y="1458"/>
                    </a:lnTo>
                    <a:lnTo>
                      <a:pt x="3430" y="1523"/>
                    </a:lnTo>
                    <a:lnTo>
                      <a:pt x="3366" y="1581"/>
                    </a:lnTo>
                    <a:lnTo>
                      <a:pt x="3301" y="1638"/>
                    </a:lnTo>
                    <a:lnTo>
                      <a:pt x="3230" y="1693"/>
                    </a:lnTo>
                    <a:lnTo>
                      <a:pt x="3162" y="1740"/>
                    </a:lnTo>
                    <a:lnTo>
                      <a:pt x="3087" y="1788"/>
                    </a:lnTo>
                    <a:lnTo>
                      <a:pt x="3012" y="1832"/>
                    </a:lnTo>
                    <a:lnTo>
                      <a:pt x="2937" y="1869"/>
                    </a:lnTo>
                    <a:lnTo>
                      <a:pt x="2859" y="1907"/>
                    </a:lnTo>
                    <a:lnTo>
                      <a:pt x="2777" y="1941"/>
                    </a:lnTo>
                    <a:lnTo>
                      <a:pt x="2699" y="1971"/>
                    </a:lnTo>
                    <a:lnTo>
                      <a:pt x="2618" y="1995"/>
                    </a:lnTo>
                    <a:lnTo>
                      <a:pt x="2533" y="2019"/>
                    </a:lnTo>
                    <a:lnTo>
                      <a:pt x="2451" y="2039"/>
                    </a:lnTo>
                    <a:lnTo>
                      <a:pt x="2366" y="2056"/>
                    </a:lnTo>
                    <a:lnTo>
                      <a:pt x="2281" y="2070"/>
                    </a:lnTo>
                    <a:lnTo>
                      <a:pt x="2196" y="2077"/>
                    </a:lnTo>
                    <a:lnTo>
                      <a:pt x="2111" y="2084"/>
                    </a:lnTo>
                    <a:lnTo>
                      <a:pt x="2026" y="2087"/>
                    </a:lnTo>
                    <a:lnTo>
                      <a:pt x="1941" y="2087"/>
                    </a:lnTo>
                    <a:lnTo>
                      <a:pt x="1856" y="2084"/>
                    </a:lnTo>
                    <a:lnTo>
                      <a:pt x="1771" y="2077"/>
                    </a:lnTo>
                    <a:lnTo>
                      <a:pt x="1686" y="2067"/>
                    </a:lnTo>
                    <a:lnTo>
                      <a:pt x="1601" y="2050"/>
                    </a:lnTo>
                    <a:lnTo>
                      <a:pt x="1516" y="2033"/>
                    </a:lnTo>
                    <a:lnTo>
                      <a:pt x="1435" y="2012"/>
                    </a:lnTo>
                    <a:lnTo>
                      <a:pt x="1353" y="1988"/>
                    </a:lnTo>
                    <a:lnTo>
                      <a:pt x="1275" y="1961"/>
                    </a:lnTo>
                    <a:lnTo>
                      <a:pt x="1193" y="1931"/>
                    </a:lnTo>
                    <a:lnTo>
                      <a:pt x="1115" y="1897"/>
                    </a:lnTo>
                    <a:lnTo>
                      <a:pt x="1040" y="1859"/>
                    </a:lnTo>
                    <a:lnTo>
                      <a:pt x="965" y="1818"/>
                    </a:lnTo>
                    <a:lnTo>
                      <a:pt x="894" y="1774"/>
                    </a:lnTo>
                    <a:lnTo>
                      <a:pt x="823" y="1727"/>
                    </a:lnTo>
                    <a:lnTo>
                      <a:pt x="755" y="1676"/>
                    </a:lnTo>
                    <a:lnTo>
                      <a:pt x="690" y="1621"/>
                    </a:lnTo>
                    <a:lnTo>
                      <a:pt x="625" y="1564"/>
                    </a:lnTo>
                    <a:lnTo>
                      <a:pt x="564" y="1502"/>
                    </a:lnTo>
                    <a:lnTo>
                      <a:pt x="506" y="1438"/>
                    </a:lnTo>
                    <a:lnTo>
                      <a:pt x="452" y="1370"/>
                    </a:lnTo>
                    <a:lnTo>
                      <a:pt x="398" y="1298"/>
                    </a:lnTo>
                    <a:lnTo>
                      <a:pt x="350" y="1224"/>
                    </a:lnTo>
                    <a:lnTo>
                      <a:pt x="303" y="1142"/>
                    </a:lnTo>
                    <a:lnTo>
                      <a:pt x="258" y="1060"/>
                    </a:lnTo>
                    <a:lnTo>
                      <a:pt x="221" y="975"/>
                    </a:lnTo>
                    <a:lnTo>
                      <a:pt x="187" y="887"/>
                    </a:lnTo>
                    <a:lnTo>
                      <a:pt x="153" y="795"/>
                    </a:lnTo>
                    <a:lnTo>
                      <a:pt x="126" y="700"/>
                    </a:lnTo>
                    <a:lnTo>
                      <a:pt x="102" y="601"/>
                    </a:lnTo>
                    <a:lnTo>
                      <a:pt x="85" y="499"/>
                    </a:lnTo>
                    <a:lnTo>
                      <a:pt x="68" y="394"/>
                    </a:lnTo>
                    <a:lnTo>
                      <a:pt x="58" y="285"/>
                    </a:lnTo>
                    <a:lnTo>
                      <a:pt x="51" y="173"/>
                    </a:lnTo>
                    <a:lnTo>
                      <a:pt x="0" y="244"/>
                    </a:lnTo>
                    <a:lnTo>
                      <a:pt x="0" y="122"/>
                    </a:lnTo>
                    <a:lnTo>
                      <a:pt x="78" y="0"/>
                    </a:lnTo>
                    <a:lnTo>
                      <a:pt x="156" y="122"/>
                    </a:lnTo>
                    <a:lnTo>
                      <a:pt x="156" y="244"/>
                    </a:lnTo>
                    <a:lnTo>
                      <a:pt x="105" y="173"/>
                    </a:lnTo>
                    <a:lnTo>
                      <a:pt x="105" y="173"/>
                    </a:lnTo>
                    <a:lnTo>
                      <a:pt x="112" y="278"/>
                    </a:lnTo>
                    <a:lnTo>
                      <a:pt x="119" y="384"/>
                    </a:lnTo>
                    <a:lnTo>
                      <a:pt x="136" y="486"/>
                    </a:lnTo>
                    <a:lnTo>
                      <a:pt x="153" y="581"/>
                    </a:lnTo>
                    <a:lnTo>
                      <a:pt x="177" y="676"/>
                    </a:lnTo>
                    <a:lnTo>
                      <a:pt x="204" y="768"/>
                    </a:lnTo>
                    <a:lnTo>
                      <a:pt x="235" y="856"/>
                    </a:lnTo>
                    <a:lnTo>
                      <a:pt x="269" y="941"/>
                    </a:lnTo>
                    <a:lnTo>
                      <a:pt x="306" y="1023"/>
                    </a:lnTo>
                    <a:lnTo>
                      <a:pt x="347" y="1101"/>
                    </a:lnTo>
                    <a:lnTo>
                      <a:pt x="391" y="1176"/>
                    </a:lnTo>
                    <a:lnTo>
                      <a:pt x="442" y="1251"/>
                    </a:lnTo>
                    <a:lnTo>
                      <a:pt x="493" y="1319"/>
                    </a:lnTo>
                    <a:lnTo>
                      <a:pt x="544" y="1383"/>
                    </a:lnTo>
                    <a:lnTo>
                      <a:pt x="602" y="1448"/>
                    </a:lnTo>
                    <a:lnTo>
                      <a:pt x="659" y="1506"/>
                    </a:lnTo>
                    <a:lnTo>
                      <a:pt x="724" y="1564"/>
                    </a:lnTo>
                    <a:lnTo>
                      <a:pt x="789" y="1615"/>
                    </a:lnTo>
                    <a:lnTo>
                      <a:pt x="853" y="1665"/>
                    </a:lnTo>
                    <a:lnTo>
                      <a:pt x="921" y="1713"/>
                    </a:lnTo>
                    <a:lnTo>
                      <a:pt x="993" y="1757"/>
                    </a:lnTo>
                    <a:lnTo>
                      <a:pt x="1064" y="1795"/>
                    </a:lnTo>
                    <a:lnTo>
                      <a:pt x="1139" y="1832"/>
                    </a:lnTo>
                    <a:lnTo>
                      <a:pt x="1214" y="1866"/>
                    </a:lnTo>
                    <a:lnTo>
                      <a:pt x="1292" y="1897"/>
                    </a:lnTo>
                    <a:lnTo>
                      <a:pt x="1370" y="1924"/>
                    </a:lnTo>
                    <a:lnTo>
                      <a:pt x="1448" y="1948"/>
                    </a:lnTo>
                    <a:lnTo>
                      <a:pt x="1530" y="1971"/>
                    </a:lnTo>
                    <a:lnTo>
                      <a:pt x="1608" y="1988"/>
                    </a:lnTo>
                    <a:lnTo>
                      <a:pt x="1690" y="2002"/>
                    </a:lnTo>
                    <a:lnTo>
                      <a:pt x="1775" y="2012"/>
                    </a:lnTo>
                    <a:lnTo>
                      <a:pt x="1856" y="2022"/>
                    </a:lnTo>
                    <a:lnTo>
                      <a:pt x="1938" y="2026"/>
                    </a:lnTo>
                    <a:lnTo>
                      <a:pt x="2023" y="2026"/>
                    </a:lnTo>
                    <a:lnTo>
                      <a:pt x="2104" y="2026"/>
                    </a:lnTo>
                    <a:lnTo>
                      <a:pt x="2189" y="2019"/>
                    </a:lnTo>
                    <a:lnTo>
                      <a:pt x="2271" y="2012"/>
                    </a:lnTo>
                    <a:lnTo>
                      <a:pt x="2352" y="1999"/>
                    </a:lnTo>
                    <a:lnTo>
                      <a:pt x="2437" y="1985"/>
                    </a:lnTo>
                    <a:lnTo>
                      <a:pt x="2516" y="1965"/>
                    </a:lnTo>
                    <a:lnTo>
                      <a:pt x="2597" y="1944"/>
                    </a:lnTo>
                    <a:lnTo>
                      <a:pt x="2679" y="1920"/>
                    </a:lnTo>
                    <a:lnTo>
                      <a:pt x="2757" y="1893"/>
                    </a:lnTo>
                    <a:lnTo>
                      <a:pt x="2832" y="1859"/>
                    </a:lnTo>
                    <a:lnTo>
                      <a:pt x="2910" y="1825"/>
                    </a:lnTo>
                    <a:lnTo>
                      <a:pt x="2985" y="1788"/>
                    </a:lnTo>
                    <a:lnTo>
                      <a:pt x="3056" y="1747"/>
                    </a:lnTo>
                    <a:lnTo>
                      <a:pt x="3128" y="1699"/>
                    </a:lnTo>
                    <a:lnTo>
                      <a:pt x="3196" y="1652"/>
                    </a:lnTo>
                    <a:lnTo>
                      <a:pt x="3264" y="1601"/>
                    </a:lnTo>
                    <a:lnTo>
                      <a:pt x="3328" y="1547"/>
                    </a:lnTo>
                    <a:lnTo>
                      <a:pt x="3389" y="1489"/>
                    </a:lnTo>
                    <a:lnTo>
                      <a:pt x="3451" y="1428"/>
                    </a:lnTo>
                    <a:lnTo>
                      <a:pt x="3508" y="1363"/>
                    </a:lnTo>
                    <a:lnTo>
                      <a:pt x="3563" y="1295"/>
                    </a:lnTo>
                    <a:lnTo>
                      <a:pt x="3614" y="1224"/>
                    </a:lnTo>
                    <a:lnTo>
                      <a:pt x="3665" y="1149"/>
                    </a:lnTo>
                    <a:lnTo>
                      <a:pt x="3709" y="1071"/>
                    </a:lnTo>
                    <a:lnTo>
                      <a:pt x="3753" y="989"/>
                    </a:lnTo>
                    <a:lnTo>
                      <a:pt x="3790" y="904"/>
                    </a:lnTo>
                    <a:lnTo>
                      <a:pt x="3828" y="816"/>
                    </a:lnTo>
                    <a:lnTo>
                      <a:pt x="3858" y="724"/>
                    </a:lnTo>
                    <a:lnTo>
                      <a:pt x="3886" y="632"/>
                    </a:lnTo>
                    <a:lnTo>
                      <a:pt x="3913" y="533"/>
                    </a:lnTo>
                    <a:lnTo>
                      <a:pt x="3913" y="53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20" name="Freeform 77">
                <a:extLst>
                  <a:ext uri="{FF2B5EF4-FFF2-40B4-BE49-F238E27FC236}">
                    <a16:creationId xmlns:a16="http://schemas.microsoft.com/office/drawing/2014/main" id="{EC89969A-0CEE-40F7-80EB-58B0EA9C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682" y="4588986"/>
                <a:ext cx="2163627" cy="1136941"/>
              </a:xfrm>
              <a:custGeom>
                <a:avLst/>
                <a:gdLst>
                  <a:gd name="T0" fmla="*/ 0 w 3964"/>
                  <a:gd name="T1" fmla="*/ 1543 h 2083"/>
                  <a:gd name="T2" fmla="*/ 85 w 3964"/>
                  <a:gd name="T3" fmla="*/ 1254 h 2083"/>
                  <a:gd name="T4" fmla="*/ 204 w 3964"/>
                  <a:gd name="T5" fmla="*/ 992 h 2083"/>
                  <a:gd name="T6" fmla="*/ 353 w 3964"/>
                  <a:gd name="T7" fmla="*/ 764 h 2083"/>
                  <a:gd name="T8" fmla="*/ 530 w 3964"/>
                  <a:gd name="T9" fmla="*/ 564 h 2083"/>
                  <a:gd name="T10" fmla="*/ 731 w 3964"/>
                  <a:gd name="T11" fmla="*/ 394 h 2083"/>
                  <a:gd name="T12" fmla="*/ 948 w 3964"/>
                  <a:gd name="T13" fmla="*/ 255 h 2083"/>
                  <a:gd name="T14" fmla="*/ 1183 w 3964"/>
                  <a:gd name="T15" fmla="*/ 146 h 2083"/>
                  <a:gd name="T16" fmla="*/ 1428 w 3964"/>
                  <a:gd name="T17" fmla="*/ 64 h 2083"/>
                  <a:gd name="T18" fmla="*/ 1679 w 3964"/>
                  <a:gd name="T19" fmla="*/ 17 h 2083"/>
                  <a:gd name="T20" fmla="*/ 1938 w 3964"/>
                  <a:gd name="T21" fmla="*/ 0 h 2083"/>
                  <a:gd name="T22" fmla="*/ 2193 w 3964"/>
                  <a:gd name="T23" fmla="*/ 10 h 2083"/>
                  <a:gd name="T24" fmla="*/ 2444 w 3964"/>
                  <a:gd name="T25" fmla="*/ 51 h 2083"/>
                  <a:gd name="T26" fmla="*/ 2689 w 3964"/>
                  <a:gd name="T27" fmla="*/ 125 h 2083"/>
                  <a:gd name="T28" fmla="*/ 2920 w 3964"/>
                  <a:gd name="T29" fmla="*/ 227 h 2083"/>
                  <a:gd name="T30" fmla="*/ 3138 w 3964"/>
                  <a:gd name="T31" fmla="*/ 360 h 2083"/>
                  <a:gd name="T32" fmla="*/ 3335 w 3964"/>
                  <a:gd name="T33" fmla="*/ 523 h 2083"/>
                  <a:gd name="T34" fmla="*/ 3512 w 3964"/>
                  <a:gd name="T35" fmla="*/ 717 h 2083"/>
                  <a:gd name="T36" fmla="*/ 3658 w 3964"/>
                  <a:gd name="T37" fmla="*/ 941 h 2083"/>
                  <a:gd name="T38" fmla="*/ 3777 w 3964"/>
                  <a:gd name="T39" fmla="*/ 1196 h 2083"/>
                  <a:gd name="T40" fmla="*/ 3858 w 3964"/>
                  <a:gd name="T41" fmla="*/ 1482 h 2083"/>
                  <a:gd name="T42" fmla="*/ 3903 w 3964"/>
                  <a:gd name="T43" fmla="*/ 1798 h 2083"/>
                  <a:gd name="T44" fmla="*/ 3964 w 3964"/>
                  <a:gd name="T45" fmla="*/ 1961 h 2083"/>
                  <a:gd name="T46" fmla="*/ 3804 w 3964"/>
                  <a:gd name="T47" fmla="*/ 1842 h 2083"/>
                  <a:gd name="T48" fmla="*/ 3852 w 3964"/>
                  <a:gd name="T49" fmla="*/ 1805 h 2083"/>
                  <a:gd name="T50" fmla="*/ 3807 w 3964"/>
                  <a:gd name="T51" fmla="*/ 1502 h 2083"/>
                  <a:gd name="T52" fmla="*/ 3729 w 3964"/>
                  <a:gd name="T53" fmla="*/ 1230 h 2083"/>
                  <a:gd name="T54" fmla="*/ 3614 w 3964"/>
                  <a:gd name="T55" fmla="*/ 985 h 2083"/>
                  <a:gd name="T56" fmla="*/ 3471 w 3964"/>
                  <a:gd name="T57" fmla="*/ 768 h 2083"/>
                  <a:gd name="T58" fmla="*/ 3301 w 3964"/>
                  <a:gd name="T59" fmla="*/ 577 h 2083"/>
                  <a:gd name="T60" fmla="*/ 3107 w 3964"/>
                  <a:gd name="T61" fmla="*/ 421 h 2083"/>
                  <a:gd name="T62" fmla="*/ 2896 w 3964"/>
                  <a:gd name="T63" fmla="*/ 289 h 2083"/>
                  <a:gd name="T64" fmla="*/ 2672 w 3964"/>
                  <a:gd name="T65" fmla="*/ 187 h 2083"/>
                  <a:gd name="T66" fmla="*/ 2434 w 3964"/>
                  <a:gd name="T67" fmla="*/ 115 h 2083"/>
                  <a:gd name="T68" fmla="*/ 2189 w 3964"/>
                  <a:gd name="T69" fmla="*/ 71 h 2083"/>
                  <a:gd name="T70" fmla="*/ 1938 w 3964"/>
                  <a:gd name="T71" fmla="*/ 57 h 2083"/>
                  <a:gd name="T72" fmla="*/ 1690 w 3964"/>
                  <a:gd name="T73" fmla="*/ 74 h 2083"/>
                  <a:gd name="T74" fmla="*/ 1445 w 3964"/>
                  <a:gd name="T75" fmla="*/ 119 h 2083"/>
                  <a:gd name="T76" fmla="*/ 1207 w 3964"/>
                  <a:gd name="T77" fmla="*/ 193 h 2083"/>
                  <a:gd name="T78" fmla="*/ 979 w 3964"/>
                  <a:gd name="T79" fmla="*/ 299 h 2083"/>
                  <a:gd name="T80" fmla="*/ 765 w 3964"/>
                  <a:gd name="T81" fmla="*/ 431 h 2083"/>
                  <a:gd name="T82" fmla="*/ 571 w 3964"/>
                  <a:gd name="T83" fmla="*/ 598 h 2083"/>
                  <a:gd name="T84" fmla="*/ 398 w 3964"/>
                  <a:gd name="T85" fmla="*/ 792 h 2083"/>
                  <a:gd name="T86" fmla="*/ 252 w 3964"/>
                  <a:gd name="T87" fmla="*/ 1016 h 2083"/>
                  <a:gd name="T88" fmla="*/ 133 w 3964"/>
                  <a:gd name="T89" fmla="*/ 1268 h 2083"/>
                  <a:gd name="T90" fmla="*/ 51 w 3964"/>
                  <a:gd name="T91" fmla="*/ 1553 h 2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3">
                    <a:moveTo>
                      <a:pt x="51" y="1553"/>
                    </a:moveTo>
                    <a:lnTo>
                      <a:pt x="0" y="1543"/>
                    </a:lnTo>
                    <a:lnTo>
                      <a:pt x="0" y="1543"/>
                    </a:lnTo>
                    <a:lnTo>
                      <a:pt x="24" y="1441"/>
                    </a:lnTo>
                    <a:lnTo>
                      <a:pt x="51" y="1346"/>
                    </a:lnTo>
                    <a:lnTo>
                      <a:pt x="85" y="1254"/>
                    </a:lnTo>
                    <a:lnTo>
                      <a:pt x="119" y="1162"/>
                    </a:lnTo>
                    <a:lnTo>
                      <a:pt x="160" y="1077"/>
                    </a:lnTo>
                    <a:lnTo>
                      <a:pt x="204" y="992"/>
                    </a:lnTo>
                    <a:lnTo>
                      <a:pt x="252" y="914"/>
                    </a:lnTo>
                    <a:lnTo>
                      <a:pt x="302" y="836"/>
                    </a:lnTo>
                    <a:lnTo>
                      <a:pt x="353" y="764"/>
                    </a:lnTo>
                    <a:lnTo>
                      <a:pt x="411" y="693"/>
                    </a:lnTo>
                    <a:lnTo>
                      <a:pt x="469" y="625"/>
                    </a:lnTo>
                    <a:lnTo>
                      <a:pt x="530" y="564"/>
                    </a:lnTo>
                    <a:lnTo>
                      <a:pt x="595" y="503"/>
                    </a:lnTo>
                    <a:lnTo>
                      <a:pt x="663" y="448"/>
                    </a:lnTo>
                    <a:lnTo>
                      <a:pt x="731" y="394"/>
                    </a:lnTo>
                    <a:lnTo>
                      <a:pt x="802" y="343"/>
                    </a:lnTo>
                    <a:lnTo>
                      <a:pt x="874" y="299"/>
                    </a:lnTo>
                    <a:lnTo>
                      <a:pt x="948" y="255"/>
                    </a:lnTo>
                    <a:lnTo>
                      <a:pt x="1027" y="214"/>
                    </a:lnTo>
                    <a:lnTo>
                      <a:pt x="1105" y="176"/>
                    </a:lnTo>
                    <a:lnTo>
                      <a:pt x="1183" y="146"/>
                    </a:lnTo>
                    <a:lnTo>
                      <a:pt x="1265" y="115"/>
                    </a:lnTo>
                    <a:lnTo>
                      <a:pt x="1346" y="88"/>
                    </a:lnTo>
                    <a:lnTo>
                      <a:pt x="1428" y="64"/>
                    </a:lnTo>
                    <a:lnTo>
                      <a:pt x="1513" y="47"/>
                    </a:lnTo>
                    <a:lnTo>
                      <a:pt x="1594" y="30"/>
                    </a:lnTo>
                    <a:lnTo>
                      <a:pt x="1679" y="17"/>
                    </a:lnTo>
                    <a:lnTo>
                      <a:pt x="1764" y="6"/>
                    </a:lnTo>
                    <a:lnTo>
                      <a:pt x="1849" y="0"/>
                    </a:lnTo>
                    <a:lnTo>
                      <a:pt x="1938" y="0"/>
                    </a:lnTo>
                    <a:lnTo>
                      <a:pt x="2023" y="0"/>
                    </a:lnTo>
                    <a:lnTo>
                      <a:pt x="2108" y="3"/>
                    </a:lnTo>
                    <a:lnTo>
                      <a:pt x="2193" y="10"/>
                    </a:lnTo>
                    <a:lnTo>
                      <a:pt x="2278" y="20"/>
                    </a:lnTo>
                    <a:lnTo>
                      <a:pt x="2359" y="34"/>
                    </a:lnTo>
                    <a:lnTo>
                      <a:pt x="2444" y="51"/>
                    </a:lnTo>
                    <a:lnTo>
                      <a:pt x="2526" y="71"/>
                    </a:lnTo>
                    <a:lnTo>
                      <a:pt x="2607" y="95"/>
                    </a:lnTo>
                    <a:lnTo>
                      <a:pt x="2689" y="125"/>
                    </a:lnTo>
                    <a:lnTo>
                      <a:pt x="2767" y="156"/>
                    </a:lnTo>
                    <a:lnTo>
                      <a:pt x="2845" y="190"/>
                    </a:lnTo>
                    <a:lnTo>
                      <a:pt x="2920" y="227"/>
                    </a:lnTo>
                    <a:lnTo>
                      <a:pt x="2995" y="268"/>
                    </a:lnTo>
                    <a:lnTo>
                      <a:pt x="3066" y="312"/>
                    </a:lnTo>
                    <a:lnTo>
                      <a:pt x="3138" y="360"/>
                    </a:lnTo>
                    <a:lnTo>
                      <a:pt x="3206" y="411"/>
                    </a:lnTo>
                    <a:lnTo>
                      <a:pt x="3274" y="465"/>
                    </a:lnTo>
                    <a:lnTo>
                      <a:pt x="3335" y="523"/>
                    </a:lnTo>
                    <a:lnTo>
                      <a:pt x="3396" y="584"/>
                    </a:lnTo>
                    <a:lnTo>
                      <a:pt x="3454" y="649"/>
                    </a:lnTo>
                    <a:lnTo>
                      <a:pt x="3512" y="717"/>
                    </a:lnTo>
                    <a:lnTo>
                      <a:pt x="3563" y="788"/>
                    </a:lnTo>
                    <a:lnTo>
                      <a:pt x="3614" y="863"/>
                    </a:lnTo>
                    <a:lnTo>
                      <a:pt x="3658" y="941"/>
                    </a:lnTo>
                    <a:lnTo>
                      <a:pt x="3702" y="1023"/>
                    </a:lnTo>
                    <a:lnTo>
                      <a:pt x="3739" y="1108"/>
                    </a:lnTo>
                    <a:lnTo>
                      <a:pt x="3777" y="1196"/>
                    </a:lnTo>
                    <a:lnTo>
                      <a:pt x="3807" y="1288"/>
                    </a:lnTo>
                    <a:lnTo>
                      <a:pt x="3835" y="1383"/>
                    </a:lnTo>
                    <a:lnTo>
                      <a:pt x="3858" y="1482"/>
                    </a:lnTo>
                    <a:lnTo>
                      <a:pt x="3879" y="1584"/>
                    </a:lnTo>
                    <a:lnTo>
                      <a:pt x="3892" y="1689"/>
                    </a:lnTo>
                    <a:lnTo>
                      <a:pt x="3903" y="1798"/>
                    </a:lnTo>
                    <a:lnTo>
                      <a:pt x="3909" y="1910"/>
                    </a:lnTo>
                    <a:lnTo>
                      <a:pt x="3964" y="1842"/>
                    </a:lnTo>
                    <a:lnTo>
                      <a:pt x="3964" y="1961"/>
                    </a:lnTo>
                    <a:lnTo>
                      <a:pt x="3882" y="2083"/>
                    </a:lnTo>
                    <a:lnTo>
                      <a:pt x="3804" y="1961"/>
                    </a:lnTo>
                    <a:lnTo>
                      <a:pt x="3804" y="1842"/>
                    </a:lnTo>
                    <a:lnTo>
                      <a:pt x="3855" y="1914"/>
                    </a:lnTo>
                    <a:lnTo>
                      <a:pt x="3855" y="1914"/>
                    </a:lnTo>
                    <a:lnTo>
                      <a:pt x="3852" y="1805"/>
                    </a:lnTo>
                    <a:lnTo>
                      <a:pt x="3841" y="1703"/>
                    </a:lnTo>
                    <a:lnTo>
                      <a:pt x="3828" y="1601"/>
                    </a:lnTo>
                    <a:lnTo>
                      <a:pt x="3807" y="1502"/>
                    </a:lnTo>
                    <a:lnTo>
                      <a:pt x="3784" y="1410"/>
                    </a:lnTo>
                    <a:lnTo>
                      <a:pt x="3760" y="1319"/>
                    </a:lnTo>
                    <a:lnTo>
                      <a:pt x="3729" y="1230"/>
                    </a:lnTo>
                    <a:lnTo>
                      <a:pt x="3692" y="1145"/>
                    </a:lnTo>
                    <a:lnTo>
                      <a:pt x="3655" y="1064"/>
                    </a:lnTo>
                    <a:lnTo>
                      <a:pt x="3614" y="985"/>
                    </a:lnTo>
                    <a:lnTo>
                      <a:pt x="3570" y="907"/>
                    </a:lnTo>
                    <a:lnTo>
                      <a:pt x="3522" y="836"/>
                    </a:lnTo>
                    <a:lnTo>
                      <a:pt x="3471" y="768"/>
                    </a:lnTo>
                    <a:lnTo>
                      <a:pt x="3417" y="700"/>
                    </a:lnTo>
                    <a:lnTo>
                      <a:pt x="3359" y="639"/>
                    </a:lnTo>
                    <a:lnTo>
                      <a:pt x="3301" y="577"/>
                    </a:lnTo>
                    <a:lnTo>
                      <a:pt x="3240" y="523"/>
                    </a:lnTo>
                    <a:lnTo>
                      <a:pt x="3175" y="469"/>
                    </a:lnTo>
                    <a:lnTo>
                      <a:pt x="3107" y="421"/>
                    </a:lnTo>
                    <a:lnTo>
                      <a:pt x="3039" y="374"/>
                    </a:lnTo>
                    <a:lnTo>
                      <a:pt x="2968" y="329"/>
                    </a:lnTo>
                    <a:lnTo>
                      <a:pt x="2896" y="289"/>
                    </a:lnTo>
                    <a:lnTo>
                      <a:pt x="2822" y="251"/>
                    </a:lnTo>
                    <a:lnTo>
                      <a:pt x="2747" y="217"/>
                    </a:lnTo>
                    <a:lnTo>
                      <a:pt x="2672" y="187"/>
                    </a:lnTo>
                    <a:lnTo>
                      <a:pt x="2594" y="159"/>
                    </a:lnTo>
                    <a:lnTo>
                      <a:pt x="2512" y="136"/>
                    </a:lnTo>
                    <a:lnTo>
                      <a:pt x="2434" y="115"/>
                    </a:lnTo>
                    <a:lnTo>
                      <a:pt x="2352" y="98"/>
                    </a:lnTo>
                    <a:lnTo>
                      <a:pt x="2271" y="85"/>
                    </a:lnTo>
                    <a:lnTo>
                      <a:pt x="2189" y="71"/>
                    </a:lnTo>
                    <a:lnTo>
                      <a:pt x="2104" y="64"/>
                    </a:lnTo>
                    <a:lnTo>
                      <a:pt x="2023" y="61"/>
                    </a:lnTo>
                    <a:lnTo>
                      <a:pt x="1938" y="57"/>
                    </a:lnTo>
                    <a:lnTo>
                      <a:pt x="1856" y="61"/>
                    </a:lnTo>
                    <a:lnTo>
                      <a:pt x="1775" y="64"/>
                    </a:lnTo>
                    <a:lnTo>
                      <a:pt x="1690" y="74"/>
                    </a:lnTo>
                    <a:lnTo>
                      <a:pt x="1608" y="85"/>
                    </a:lnTo>
                    <a:lnTo>
                      <a:pt x="1526" y="102"/>
                    </a:lnTo>
                    <a:lnTo>
                      <a:pt x="1445" y="119"/>
                    </a:lnTo>
                    <a:lnTo>
                      <a:pt x="1363" y="142"/>
                    </a:lnTo>
                    <a:lnTo>
                      <a:pt x="1285" y="166"/>
                    </a:lnTo>
                    <a:lnTo>
                      <a:pt x="1207" y="193"/>
                    </a:lnTo>
                    <a:lnTo>
                      <a:pt x="1129" y="224"/>
                    </a:lnTo>
                    <a:lnTo>
                      <a:pt x="1054" y="261"/>
                    </a:lnTo>
                    <a:lnTo>
                      <a:pt x="979" y="299"/>
                    </a:lnTo>
                    <a:lnTo>
                      <a:pt x="904" y="340"/>
                    </a:lnTo>
                    <a:lnTo>
                      <a:pt x="833" y="384"/>
                    </a:lnTo>
                    <a:lnTo>
                      <a:pt x="765" y="431"/>
                    </a:lnTo>
                    <a:lnTo>
                      <a:pt x="697" y="482"/>
                    </a:lnTo>
                    <a:lnTo>
                      <a:pt x="632" y="537"/>
                    </a:lnTo>
                    <a:lnTo>
                      <a:pt x="571" y="598"/>
                    </a:lnTo>
                    <a:lnTo>
                      <a:pt x="510" y="659"/>
                    </a:lnTo>
                    <a:lnTo>
                      <a:pt x="452" y="724"/>
                    </a:lnTo>
                    <a:lnTo>
                      <a:pt x="398" y="792"/>
                    </a:lnTo>
                    <a:lnTo>
                      <a:pt x="347" y="863"/>
                    </a:lnTo>
                    <a:lnTo>
                      <a:pt x="296" y="938"/>
                    </a:lnTo>
                    <a:lnTo>
                      <a:pt x="252" y="1016"/>
                    </a:lnTo>
                    <a:lnTo>
                      <a:pt x="207" y="1094"/>
                    </a:lnTo>
                    <a:lnTo>
                      <a:pt x="170" y="1179"/>
                    </a:lnTo>
                    <a:lnTo>
                      <a:pt x="133" y="1268"/>
                    </a:lnTo>
                    <a:lnTo>
                      <a:pt x="102" y="1359"/>
                    </a:lnTo>
                    <a:lnTo>
                      <a:pt x="75" y="1455"/>
                    </a:lnTo>
                    <a:lnTo>
                      <a:pt x="51" y="1553"/>
                    </a:lnTo>
                    <a:lnTo>
                      <a:pt x="51" y="155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4C6D0475-32EB-4956-A7BB-F60A93979E80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54" name="Freeform 79">
                  <a:extLst>
                    <a:ext uri="{FF2B5EF4-FFF2-40B4-BE49-F238E27FC236}">
                      <a16:creationId xmlns:a16="http://schemas.microsoft.com/office/drawing/2014/main" id="{B952B9B4-C47E-4DA6-8AC9-806E91F23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5" name="Freeform 80">
                  <a:extLst>
                    <a:ext uri="{FF2B5EF4-FFF2-40B4-BE49-F238E27FC236}">
                      <a16:creationId xmlns:a16="http://schemas.microsoft.com/office/drawing/2014/main" id="{068E788E-851E-49FB-9B61-62BDED9228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6" name="Freeform 81">
                  <a:extLst>
                    <a:ext uri="{FF2B5EF4-FFF2-40B4-BE49-F238E27FC236}">
                      <a16:creationId xmlns:a16="http://schemas.microsoft.com/office/drawing/2014/main" id="{F99FA761-2E3A-4116-B73D-FC4C902E5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7" name="Freeform 82">
                  <a:extLst>
                    <a:ext uri="{FF2B5EF4-FFF2-40B4-BE49-F238E27FC236}">
                      <a16:creationId xmlns:a16="http://schemas.microsoft.com/office/drawing/2014/main" id="{19AA0389-6A91-4B97-8672-32BEF0251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8" name="Freeform 83">
                  <a:extLst>
                    <a:ext uri="{FF2B5EF4-FFF2-40B4-BE49-F238E27FC236}">
                      <a16:creationId xmlns:a16="http://schemas.microsoft.com/office/drawing/2014/main" id="{32645946-B899-4364-B39F-99CED3ACA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9" name="Freeform 84">
                  <a:extLst>
                    <a:ext uri="{FF2B5EF4-FFF2-40B4-BE49-F238E27FC236}">
                      <a16:creationId xmlns:a16="http://schemas.microsoft.com/office/drawing/2014/main" id="{0C2C78C7-5F76-44F3-886B-3F097EFCC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0" name="Freeform 85">
                  <a:extLst>
                    <a:ext uri="{FF2B5EF4-FFF2-40B4-BE49-F238E27FC236}">
                      <a16:creationId xmlns:a16="http://schemas.microsoft.com/office/drawing/2014/main" id="{996F41C1-0602-4AE2-B06A-FBB03A4A1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1" name="Freeform 86">
                  <a:extLst>
                    <a:ext uri="{FF2B5EF4-FFF2-40B4-BE49-F238E27FC236}">
                      <a16:creationId xmlns:a16="http://schemas.microsoft.com/office/drawing/2014/main" id="{8CDB4815-02C9-4E92-A356-B21F6E097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2" name="Freeform 87">
                  <a:extLst>
                    <a:ext uri="{FF2B5EF4-FFF2-40B4-BE49-F238E27FC236}">
                      <a16:creationId xmlns:a16="http://schemas.microsoft.com/office/drawing/2014/main" id="{D73B4732-0277-4120-9E1F-8923303A9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3" name="Freeform 88">
                  <a:extLst>
                    <a:ext uri="{FF2B5EF4-FFF2-40B4-BE49-F238E27FC236}">
                      <a16:creationId xmlns:a16="http://schemas.microsoft.com/office/drawing/2014/main" id="{D4C6761D-8F8F-419B-8BF8-747220E74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4" name="Freeform 89">
                  <a:extLst>
                    <a:ext uri="{FF2B5EF4-FFF2-40B4-BE49-F238E27FC236}">
                      <a16:creationId xmlns:a16="http://schemas.microsoft.com/office/drawing/2014/main" id="{ED1D617E-12DD-4DF6-A9F6-82B9FF6C6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5" name="Freeform 90">
                  <a:extLst>
                    <a:ext uri="{FF2B5EF4-FFF2-40B4-BE49-F238E27FC236}">
                      <a16:creationId xmlns:a16="http://schemas.microsoft.com/office/drawing/2014/main" id="{6EC4EB12-A0D6-48E2-8D4C-16D116383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6" name="Freeform 91">
                  <a:extLst>
                    <a:ext uri="{FF2B5EF4-FFF2-40B4-BE49-F238E27FC236}">
                      <a16:creationId xmlns:a16="http://schemas.microsoft.com/office/drawing/2014/main" id="{5AC8566A-2EF5-45B5-8133-F79D79444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7" name="Freeform 92">
                  <a:extLst>
                    <a:ext uri="{FF2B5EF4-FFF2-40B4-BE49-F238E27FC236}">
                      <a16:creationId xmlns:a16="http://schemas.microsoft.com/office/drawing/2014/main" id="{71212465-0B76-490D-9B13-4AE5A96AE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8" name="Freeform 93">
                  <a:extLst>
                    <a:ext uri="{FF2B5EF4-FFF2-40B4-BE49-F238E27FC236}">
                      <a16:creationId xmlns:a16="http://schemas.microsoft.com/office/drawing/2014/main" id="{29346522-9F8B-4AA2-97D9-5354691E2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9" name="Freeform 94">
                  <a:extLst>
                    <a:ext uri="{FF2B5EF4-FFF2-40B4-BE49-F238E27FC236}">
                      <a16:creationId xmlns:a16="http://schemas.microsoft.com/office/drawing/2014/main" id="{6A0C7611-0246-4723-B4A5-8CC227054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0" name="Freeform 95">
                  <a:extLst>
                    <a:ext uri="{FF2B5EF4-FFF2-40B4-BE49-F238E27FC236}">
                      <a16:creationId xmlns:a16="http://schemas.microsoft.com/office/drawing/2014/main" id="{B4C1E6D0-DF3A-4721-B472-073DC2D38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1" name="Freeform 96">
                  <a:extLst>
                    <a:ext uri="{FF2B5EF4-FFF2-40B4-BE49-F238E27FC236}">
                      <a16:creationId xmlns:a16="http://schemas.microsoft.com/office/drawing/2014/main" id="{12611173-C200-4EA8-83AC-660B9C970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2" name="Freeform 97">
                  <a:extLst>
                    <a:ext uri="{FF2B5EF4-FFF2-40B4-BE49-F238E27FC236}">
                      <a16:creationId xmlns:a16="http://schemas.microsoft.com/office/drawing/2014/main" id="{16016577-8AD7-45B4-A216-659319F2B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3" name="Freeform 98">
                  <a:extLst>
                    <a:ext uri="{FF2B5EF4-FFF2-40B4-BE49-F238E27FC236}">
                      <a16:creationId xmlns:a16="http://schemas.microsoft.com/office/drawing/2014/main" id="{0C1F91ED-2336-4E98-9B7C-5CAACBC0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4" name="Freeform 99">
                  <a:extLst>
                    <a:ext uri="{FF2B5EF4-FFF2-40B4-BE49-F238E27FC236}">
                      <a16:creationId xmlns:a16="http://schemas.microsoft.com/office/drawing/2014/main" id="{EBA24780-6E2B-49D2-8A62-D8180B6B6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5" name="Freeform 100">
                  <a:extLst>
                    <a:ext uri="{FF2B5EF4-FFF2-40B4-BE49-F238E27FC236}">
                      <a16:creationId xmlns:a16="http://schemas.microsoft.com/office/drawing/2014/main" id="{80691A17-4177-41BC-968F-5A889EC91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6" name="Freeform 101">
                  <a:extLst>
                    <a:ext uri="{FF2B5EF4-FFF2-40B4-BE49-F238E27FC236}">
                      <a16:creationId xmlns:a16="http://schemas.microsoft.com/office/drawing/2014/main" id="{45232E00-4C28-442F-95D2-5FD9E7E4F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7" name="Freeform 102">
                  <a:extLst>
                    <a:ext uri="{FF2B5EF4-FFF2-40B4-BE49-F238E27FC236}">
                      <a16:creationId xmlns:a16="http://schemas.microsoft.com/office/drawing/2014/main" id="{F9F68D73-8DC1-464D-AC5C-239672A20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8" name="Freeform 103">
                  <a:extLst>
                    <a:ext uri="{FF2B5EF4-FFF2-40B4-BE49-F238E27FC236}">
                      <a16:creationId xmlns:a16="http://schemas.microsoft.com/office/drawing/2014/main" id="{1F66E812-666A-44E0-A892-38B768CCAB9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9" name="Freeform 104">
                  <a:extLst>
                    <a:ext uri="{FF2B5EF4-FFF2-40B4-BE49-F238E27FC236}">
                      <a16:creationId xmlns:a16="http://schemas.microsoft.com/office/drawing/2014/main" id="{3EB3931F-9102-41C2-8AB8-9E2AE032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0" name="Freeform 105">
                  <a:extLst>
                    <a:ext uri="{FF2B5EF4-FFF2-40B4-BE49-F238E27FC236}">
                      <a16:creationId xmlns:a16="http://schemas.microsoft.com/office/drawing/2014/main" id="{FA72D6BD-4C45-4AFA-839A-C050447D49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1" name="Freeform 106">
                  <a:extLst>
                    <a:ext uri="{FF2B5EF4-FFF2-40B4-BE49-F238E27FC236}">
                      <a16:creationId xmlns:a16="http://schemas.microsoft.com/office/drawing/2014/main" id="{D7CE6C42-4CE1-458F-A4AA-F8E58ABE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2" name="Freeform 107">
                  <a:extLst>
                    <a:ext uri="{FF2B5EF4-FFF2-40B4-BE49-F238E27FC236}">
                      <a16:creationId xmlns:a16="http://schemas.microsoft.com/office/drawing/2014/main" id="{A1B322B3-2433-49FE-B30C-05A016999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3" name="Freeform 108">
                  <a:extLst>
                    <a:ext uri="{FF2B5EF4-FFF2-40B4-BE49-F238E27FC236}">
                      <a16:creationId xmlns:a16="http://schemas.microsoft.com/office/drawing/2014/main" id="{32A54DE5-0A86-4DAA-B12D-A695112F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4" name="Freeform 109">
                  <a:extLst>
                    <a:ext uri="{FF2B5EF4-FFF2-40B4-BE49-F238E27FC236}">
                      <a16:creationId xmlns:a16="http://schemas.microsoft.com/office/drawing/2014/main" id="{55595DC1-B074-4CC3-A265-7306FFB35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5" name="Freeform 110">
                  <a:extLst>
                    <a:ext uri="{FF2B5EF4-FFF2-40B4-BE49-F238E27FC236}">
                      <a16:creationId xmlns:a16="http://schemas.microsoft.com/office/drawing/2014/main" id="{65C6EB53-BCE1-481B-B094-10D74AA91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6" name="Freeform 111">
                  <a:extLst>
                    <a:ext uri="{FF2B5EF4-FFF2-40B4-BE49-F238E27FC236}">
                      <a16:creationId xmlns:a16="http://schemas.microsoft.com/office/drawing/2014/main" id="{E9CA2248-3D1D-495D-A5BF-B0A2F4762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7" name="Freeform 112">
                  <a:extLst>
                    <a:ext uri="{FF2B5EF4-FFF2-40B4-BE49-F238E27FC236}">
                      <a16:creationId xmlns:a16="http://schemas.microsoft.com/office/drawing/2014/main" id="{C8E7D015-39A2-427F-A1B5-6133BC0AE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8" name="Freeform 113">
                  <a:extLst>
                    <a:ext uri="{FF2B5EF4-FFF2-40B4-BE49-F238E27FC236}">
                      <a16:creationId xmlns:a16="http://schemas.microsoft.com/office/drawing/2014/main" id="{C593A488-4C40-40B4-BAF1-E511B242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9" name="Freeform 114">
                  <a:extLst>
                    <a:ext uri="{FF2B5EF4-FFF2-40B4-BE49-F238E27FC236}">
                      <a16:creationId xmlns:a16="http://schemas.microsoft.com/office/drawing/2014/main" id="{EDFA933A-A85D-4D45-8753-CCE1BF93C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0" name="Freeform 115">
                  <a:extLst>
                    <a:ext uri="{FF2B5EF4-FFF2-40B4-BE49-F238E27FC236}">
                      <a16:creationId xmlns:a16="http://schemas.microsoft.com/office/drawing/2014/main" id="{D5D33A5F-578C-4067-9F7C-E9BEB087E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1" name="Freeform 116">
                  <a:extLst>
                    <a:ext uri="{FF2B5EF4-FFF2-40B4-BE49-F238E27FC236}">
                      <a16:creationId xmlns:a16="http://schemas.microsoft.com/office/drawing/2014/main" id="{B5C5EBC3-6FB2-4BF1-9778-9FC49EF20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2" name="Freeform 117">
                  <a:extLst>
                    <a:ext uri="{FF2B5EF4-FFF2-40B4-BE49-F238E27FC236}">
                      <a16:creationId xmlns:a16="http://schemas.microsoft.com/office/drawing/2014/main" id="{FFEB72B8-D426-4905-8132-042C18B13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3" name="Freeform 118">
                  <a:extLst>
                    <a:ext uri="{FF2B5EF4-FFF2-40B4-BE49-F238E27FC236}">
                      <a16:creationId xmlns:a16="http://schemas.microsoft.com/office/drawing/2014/main" id="{B9F0DDB2-21D2-430E-843A-0794D030A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4" name="Freeform 119">
                  <a:extLst>
                    <a:ext uri="{FF2B5EF4-FFF2-40B4-BE49-F238E27FC236}">
                      <a16:creationId xmlns:a16="http://schemas.microsoft.com/office/drawing/2014/main" id="{984245EE-E75E-47A5-ABF7-783014391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5" name="Freeform 120">
                  <a:extLst>
                    <a:ext uri="{FF2B5EF4-FFF2-40B4-BE49-F238E27FC236}">
                      <a16:creationId xmlns:a16="http://schemas.microsoft.com/office/drawing/2014/main" id="{C1A5A18D-49B1-4058-BDB3-6EF939248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6" name="Freeform 121">
                  <a:extLst>
                    <a:ext uri="{FF2B5EF4-FFF2-40B4-BE49-F238E27FC236}">
                      <a16:creationId xmlns:a16="http://schemas.microsoft.com/office/drawing/2014/main" id="{85F3E40B-64C4-4C2F-B747-A2BBAD78B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7" name="Freeform 122">
                  <a:extLst>
                    <a:ext uri="{FF2B5EF4-FFF2-40B4-BE49-F238E27FC236}">
                      <a16:creationId xmlns:a16="http://schemas.microsoft.com/office/drawing/2014/main" id="{081169EC-47B7-4671-87B5-CF6493B36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8" name="Freeform 123">
                  <a:extLst>
                    <a:ext uri="{FF2B5EF4-FFF2-40B4-BE49-F238E27FC236}">
                      <a16:creationId xmlns:a16="http://schemas.microsoft.com/office/drawing/2014/main" id="{CB1821DD-9E77-44A5-8F14-0E6ACAD05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9" name="Freeform 124">
                  <a:extLst>
                    <a:ext uri="{FF2B5EF4-FFF2-40B4-BE49-F238E27FC236}">
                      <a16:creationId xmlns:a16="http://schemas.microsoft.com/office/drawing/2014/main" id="{1C347BC8-0C3C-4269-970C-AFB6B1FF5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0" name="Freeform 125">
                  <a:extLst>
                    <a:ext uri="{FF2B5EF4-FFF2-40B4-BE49-F238E27FC236}">
                      <a16:creationId xmlns:a16="http://schemas.microsoft.com/office/drawing/2014/main" id="{DF3DF35E-DCC8-4FAE-BA61-D9A3AA1CB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1" name="Freeform 126">
                  <a:extLst>
                    <a:ext uri="{FF2B5EF4-FFF2-40B4-BE49-F238E27FC236}">
                      <a16:creationId xmlns:a16="http://schemas.microsoft.com/office/drawing/2014/main" id="{964F5A39-2F63-4F48-8EB8-80BD86B10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2" name="Freeform 127">
                  <a:extLst>
                    <a:ext uri="{FF2B5EF4-FFF2-40B4-BE49-F238E27FC236}">
                      <a16:creationId xmlns:a16="http://schemas.microsoft.com/office/drawing/2014/main" id="{95DA4C61-5531-402A-8BF4-7B8AB601B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3" name="Freeform 128">
                  <a:extLst>
                    <a:ext uri="{FF2B5EF4-FFF2-40B4-BE49-F238E27FC236}">
                      <a16:creationId xmlns:a16="http://schemas.microsoft.com/office/drawing/2014/main" id="{B923041D-5473-4CBB-831E-6A9B8209E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4" name="Freeform 129">
                  <a:extLst>
                    <a:ext uri="{FF2B5EF4-FFF2-40B4-BE49-F238E27FC236}">
                      <a16:creationId xmlns:a16="http://schemas.microsoft.com/office/drawing/2014/main" id="{68E7426D-304A-42B0-8800-D77A3D43D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5" name="Freeform 130">
                  <a:extLst>
                    <a:ext uri="{FF2B5EF4-FFF2-40B4-BE49-F238E27FC236}">
                      <a16:creationId xmlns:a16="http://schemas.microsoft.com/office/drawing/2014/main" id="{1AA35D79-306E-4A49-A5CE-E2F5AB73D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6" name="Freeform 131">
                  <a:extLst>
                    <a:ext uri="{FF2B5EF4-FFF2-40B4-BE49-F238E27FC236}">
                      <a16:creationId xmlns:a16="http://schemas.microsoft.com/office/drawing/2014/main" id="{9C7B33EA-A56E-4C1B-AAF8-71E9C1F5E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7" name="Freeform 132">
                  <a:extLst>
                    <a:ext uri="{FF2B5EF4-FFF2-40B4-BE49-F238E27FC236}">
                      <a16:creationId xmlns:a16="http://schemas.microsoft.com/office/drawing/2014/main" id="{09967DB2-B716-4DB1-AEC8-3BAC92D3E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8" name="Freeform 133">
                  <a:extLst>
                    <a:ext uri="{FF2B5EF4-FFF2-40B4-BE49-F238E27FC236}">
                      <a16:creationId xmlns:a16="http://schemas.microsoft.com/office/drawing/2014/main" id="{B979DB24-772F-4B1C-8FB2-CFE02E569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9" name="Freeform 134">
                  <a:extLst>
                    <a:ext uri="{FF2B5EF4-FFF2-40B4-BE49-F238E27FC236}">
                      <a16:creationId xmlns:a16="http://schemas.microsoft.com/office/drawing/2014/main" id="{E42681AB-165E-4CAC-B7D6-456C9F1E6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0" name="Freeform 135">
                  <a:extLst>
                    <a:ext uri="{FF2B5EF4-FFF2-40B4-BE49-F238E27FC236}">
                      <a16:creationId xmlns:a16="http://schemas.microsoft.com/office/drawing/2014/main" id="{2B3CB0F6-FB7C-47DA-A1DC-528A62D93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1" name="Freeform 136">
                  <a:extLst>
                    <a:ext uri="{FF2B5EF4-FFF2-40B4-BE49-F238E27FC236}">
                      <a16:creationId xmlns:a16="http://schemas.microsoft.com/office/drawing/2014/main" id="{B62D9232-D6B9-4A0F-BABA-674D25B7A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2" name="Freeform 137">
                  <a:extLst>
                    <a:ext uri="{FF2B5EF4-FFF2-40B4-BE49-F238E27FC236}">
                      <a16:creationId xmlns:a16="http://schemas.microsoft.com/office/drawing/2014/main" id="{878B0BB6-FCBF-4F9D-9D7B-D189B3E70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3" name="Freeform 138">
                  <a:extLst>
                    <a:ext uri="{FF2B5EF4-FFF2-40B4-BE49-F238E27FC236}">
                      <a16:creationId xmlns:a16="http://schemas.microsoft.com/office/drawing/2014/main" id="{743EE90B-B618-422A-8B3F-17B1C7427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4" name="Freeform 139">
                  <a:extLst>
                    <a:ext uri="{FF2B5EF4-FFF2-40B4-BE49-F238E27FC236}">
                      <a16:creationId xmlns:a16="http://schemas.microsoft.com/office/drawing/2014/main" id="{3B475AD9-AF5B-4240-BF34-D8457F80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5" name="Freeform 140">
                  <a:extLst>
                    <a:ext uri="{FF2B5EF4-FFF2-40B4-BE49-F238E27FC236}">
                      <a16:creationId xmlns:a16="http://schemas.microsoft.com/office/drawing/2014/main" id="{ACCFC907-5AB2-496B-A324-6F1284C83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6" name="Freeform 141">
                  <a:extLst>
                    <a:ext uri="{FF2B5EF4-FFF2-40B4-BE49-F238E27FC236}">
                      <a16:creationId xmlns:a16="http://schemas.microsoft.com/office/drawing/2014/main" id="{FF1A7076-19C4-4061-B914-1CC54DA7D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7" name="Freeform 142">
                  <a:extLst>
                    <a:ext uri="{FF2B5EF4-FFF2-40B4-BE49-F238E27FC236}">
                      <a16:creationId xmlns:a16="http://schemas.microsoft.com/office/drawing/2014/main" id="{F00389AE-B0C6-4E2A-9138-BE7D9CD85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8" name="Freeform 143">
                  <a:extLst>
                    <a:ext uri="{FF2B5EF4-FFF2-40B4-BE49-F238E27FC236}">
                      <a16:creationId xmlns:a16="http://schemas.microsoft.com/office/drawing/2014/main" id="{CADA639F-A607-44FB-A707-5B29ED895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9" name="Freeform 144">
                  <a:extLst>
                    <a:ext uri="{FF2B5EF4-FFF2-40B4-BE49-F238E27FC236}">
                      <a16:creationId xmlns:a16="http://schemas.microsoft.com/office/drawing/2014/main" id="{0EFAEED4-F029-499C-9B67-0A2FF9033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0" name="Freeform 145">
                  <a:extLst>
                    <a:ext uri="{FF2B5EF4-FFF2-40B4-BE49-F238E27FC236}">
                      <a16:creationId xmlns:a16="http://schemas.microsoft.com/office/drawing/2014/main" id="{36230C03-90B0-4A0D-9FB8-F9D6C089D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1" name="Freeform 146">
                  <a:extLst>
                    <a:ext uri="{FF2B5EF4-FFF2-40B4-BE49-F238E27FC236}">
                      <a16:creationId xmlns:a16="http://schemas.microsoft.com/office/drawing/2014/main" id="{3C67C6F4-A5A5-459F-921E-8CE1E81DA3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2" name="Freeform 147">
                  <a:extLst>
                    <a:ext uri="{FF2B5EF4-FFF2-40B4-BE49-F238E27FC236}">
                      <a16:creationId xmlns:a16="http://schemas.microsoft.com/office/drawing/2014/main" id="{F5C915E7-32A6-4993-B937-08EBF5F27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3" name="Freeform 148">
                  <a:extLst>
                    <a:ext uri="{FF2B5EF4-FFF2-40B4-BE49-F238E27FC236}">
                      <a16:creationId xmlns:a16="http://schemas.microsoft.com/office/drawing/2014/main" id="{B1D9B13C-0A94-4620-AEAB-3C8A490AF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4" name="Freeform 149">
                  <a:extLst>
                    <a:ext uri="{FF2B5EF4-FFF2-40B4-BE49-F238E27FC236}">
                      <a16:creationId xmlns:a16="http://schemas.microsoft.com/office/drawing/2014/main" id="{D2F55FC5-63EB-4993-B2DB-FAC7EABAE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5" name="Freeform 150">
                  <a:extLst>
                    <a:ext uri="{FF2B5EF4-FFF2-40B4-BE49-F238E27FC236}">
                      <a16:creationId xmlns:a16="http://schemas.microsoft.com/office/drawing/2014/main" id="{44553298-2E07-40E0-B692-D793F5194B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6" name="Freeform 151">
                  <a:extLst>
                    <a:ext uri="{FF2B5EF4-FFF2-40B4-BE49-F238E27FC236}">
                      <a16:creationId xmlns:a16="http://schemas.microsoft.com/office/drawing/2014/main" id="{D61EE241-0306-4C3A-8594-4A5241686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7" name="Freeform 152">
                  <a:extLst>
                    <a:ext uri="{FF2B5EF4-FFF2-40B4-BE49-F238E27FC236}">
                      <a16:creationId xmlns:a16="http://schemas.microsoft.com/office/drawing/2014/main" id="{CC3C3792-FA0E-4D4B-A2F1-D17EBA552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8" name="Freeform 153">
                  <a:extLst>
                    <a:ext uri="{FF2B5EF4-FFF2-40B4-BE49-F238E27FC236}">
                      <a16:creationId xmlns:a16="http://schemas.microsoft.com/office/drawing/2014/main" id="{503324DF-602A-4F34-90F9-F83F64F5C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9" name="Freeform 154">
                  <a:extLst>
                    <a:ext uri="{FF2B5EF4-FFF2-40B4-BE49-F238E27FC236}">
                      <a16:creationId xmlns:a16="http://schemas.microsoft.com/office/drawing/2014/main" id="{1AAABA05-D7CB-4645-BC12-CFD894093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0" name="Freeform 155">
                  <a:extLst>
                    <a:ext uri="{FF2B5EF4-FFF2-40B4-BE49-F238E27FC236}">
                      <a16:creationId xmlns:a16="http://schemas.microsoft.com/office/drawing/2014/main" id="{8879DA60-55AA-4A5C-BE74-BF2F5E5AF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1" name="Freeform 156">
                  <a:extLst>
                    <a:ext uri="{FF2B5EF4-FFF2-40B4-BE49-F238E27FC236}">
                      <a16:creationId xmlns:a16="http://schemas.microsoft.com/office/drawing/2014/main" id="{5BCA893E-FF5D-410C-95CF-A13A28E98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2" name="Freeform 157">
                  <a:extLst>
                    <a:ext uri="{FF2B5EF4-FFF2-40B4-BE49-F238E27FC236}">
                      <a16:creationId xmlns:a16="http://schemas.microsoft.com/office/drawing/2014/main" id="{CA70FFEE-0619-4B92-B10C-CFDB2877B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3" name="Freeform 158">
                  <a:extLst>
                    <a:ext uri="{FF2B5EF4-FFF2-40B4-BE49-F238E27FC236}">
                      <a16:creationId xmlns:a16="http://schemas.microsoft.com/office/drawing/2014/main" id="{C88263B6-05AE-42E7-8304-48FC9040B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4" name="Freeform 159">
                  <a:extLst>
                    <a:ext uri="{FF2B5EF4-FFF2-40B4-BE49-F238E27FC236}">
                      <a16:creationId xmlns:a16="http://schemas.microsoft.com/office/drawing/2014/main" id="{FCF630F1-9DB6-451A-9CC6-052BB9487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5" name="Freeform 160">
                  <a:extLst>
                    <a:ext uri="{FF2B5EF4-FFF2-40B4-BE49-F238E27FC236}">
                      <a16:creationId xmlns:a16="http://schemas.microsoft.com/office/drawing/2014/main" id="{78C858A8-8C9D-4505-A6A8-38DAED7BE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6" name="Freeform 161">
                  <a:extLst>
                    <a:ext uri="{FF2B5EF4-FFF2-40B4-BE49-F238E27FC236}">
                      <a16:creationId xmlns:a16="http://schemas.microsoft.com/office/drawing/2014/main" id="{CDBE7D39-908E-4378-83CD-721F2B1B5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7" name="Freeform 162">
                  <a:extLst>
                    <a:ext uri="{FF2B5EF4-FFF2-40B4-BE49-F238E27FC236}">
                      <a16:creationId xmlns:a16="http://schemas.microsoft.com/office/drawing/2014/main" id="{8FC0ED31-3B9B-49FE-A824-41D7F4092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8" name="Freeform 163">
                  <a:extLst>
                    <a:ext uri="{FF2B5EF4-FFF2-40B4-BE49-F238E27FC236}">
                      <a16:creationId xmlns:a16="http://schemas.microsoft.com/office/drawing/2014/main" id="{205044E5-9B28-4428-90B9-12D9001A8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9" name="Freeform 164">
                  <a:extLst>
                    <a:ext uri="{FF2B5EF4-FFF2-40B4-BE49-F238E27FC236}">
                      <a16:creationId xmlns:a16="http://schemas.microsoft.com/office/drawing/2014/main" id="{928E8E87-6DC0-4C70-9B30-FBC1F0CF5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0" name="Freeform 165">
                  <a:extLst>
                    <a:ext uri="{FF2B5EF4-FFF2-40B4-BE49-F238E27FC236}">
                      <a16:creationId xmlns:a16="http://schemas.microsoft.com/office/drawing/2014/main" id="{65208CC1-77F3-4A02-A56B-A07CBB365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1" name="Freeform 166">
                  <a:extLst>
                    <a:ext uri="{FF2B5EF4-FFF2-40B4-BE49-F238E27FC236}">
                      <a16:creationId xmlns:a16="http://schemas.microsoft.com/office/drawing/2014/main" id="{6E964131-FA3B-466F-ACE7-FAE1E96EC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2" name="Freeform 167">
                  <a:extLst>
                    <a:ext uri="{FF2B5EF4-FFF2-40B4-BE49-F238E27FC236}">
                      <a16:creationId xmlns:a16="http://schemas.microsoft.com/office/drawing/2014/main" id="{A1379224-EAE0-49AB-BE83-D28A39CAD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3" name="Freeform 168">
                  <a:extLst>
                    <a:ext uri="{FF2B5EF4-FFF2-40B4-BE49-F238E27FC236}">
                      <a16:creationId xmlns:a16="http://schemas.microsoft.com/office/drawing/2014/main" id="{30FD7542-7A6E-4868-B1C7-D7AA6D878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4" name="Freeform 169">
                  <a:extLst>
                    <a:ext uri="{FF2B5EF4-FFF2-40B4-BE49-F238E27FC236}">
                      <a16:creationId xmlns:a16="http://schemas.microsoft.com/office/drawing/2014/main" id="{F244F1A8-E82E-4095-B3AE-305BECA4C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5" name="Freeform 170">
                  <a:extLst>
                    <a:ext uri="{FF2B5EF4-FFF2-40B4-BE49-F238E27FC236}">
                      <a16:creationId xmlns:a16="http://schemas.microsoft.com/office/drawing/2014/main" id="{18000DC9-7AAB-4BF1-9B9B-51659E758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6" name="Freeform 171">
                  <a:extLst>
                    <a:ext uri="{FF2B5EF4-FFF2-40B4-BE49-F238E27FC236}">
                      <a16:creationId xmlns:a16="http://schemas.microsoft.com/office/drawing/2014/main" id="{6F111C43-EEBD-4BFD-BF9E-BB4A133DC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7" name="Freeform 172">
                  <a:extLst>
                    <a:ext uri="{FF2B5EF4-FFF2-40B4-BE49-F238E27FC236}">
                      <a16:creationId xmlns:a16="http://schemas.microsoft.com/office/drawing/2014/main" id="{CA254633-B8FE-4A0F-97D1-7B34C0F13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8" name="Freeform 173">
                  <a:extLst>
                    <a:ext uri="{FF2B5EF4-FFF2-40B4-BE49-F238E27FC236}">
                      <a16:creationId xmlns:a16="http://schemas.microsoft.com/office/drawing/2014/main" id="{AA942F51-19A4-480F-ABCD-D55ED9E4A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9" name="Freeform 174">
                  <a:extLst>
                    <a:ext uri="{FF2B5EF4-FFF2-40B4-BE49-F238E27FC236}">
                      <a16:creationId xmlns:a16="http://schemas.microsoft.com/office/drawing/2014/main" id="{7BFA3013-767F-4A63-9AF3-971E0589C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0" name="Freeform 175">
                  <a:extLst>
                    <a:ext uri="{FF2B5EF4-FFF2-40B4-BE49-F238E27FC236}">
                      <a16:creationId xmlns:a16="http://schemas.microsoft.com/office/drawing/2014/main" id="{1B0BC0E7-967D-4C60-92E8-161B4319E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1" name="Freeform 176">
                  <a:extLst>
                    <a:ext uri="{FF2B5EF4-FFF2-40B4-BE49-F238E27FC236}">
                      <a16:creationId xmlns:a16="http://schemas.microsoft.com/office/drawing/2014/main" id="{26689BFD-98CB-4A4E-87B9-555F5055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2" name="Freeform 177">
                  <a:extLst>
                    <a:ext uri="{FF2B5EF4-FFF2-40B4-BE49-F238E27FC236}">
                      <a16:creationId xmlns:a16="http://schemas.microsoft.com/office/drawing/2014/main" id="{5100A29C-9B2E-41D7-A36A-7E5568691C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3" name="Freeform 178">
                  <a:extLst>
                    <a:ext uri="{FF2B5EF4-FFF2-40B4-BE49-F238E27FC236}">
                      <a16:creationId xmlns:a16="http://schemas.microsoft.com/office/drawing/2014/main" id="{FDE08482-0E4C-4188-9759-9F6BFD34A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4" name="Freeform 179">
                  <a:extLst>
                    <a:ext uri="{FF2B5EF4-FFF2-40B4-BE49-F238E27FC236}">
                      <a16:creationId xmlns:a16="http://schemas.microsoft.com/office/drawing/2014/main" id="{6734F1F9-7D67-49F7-AB5B-96F62C18DE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5" name="Freeform 180">
                  <a:extLst>
                    <a:ext uri="{FF2B5EF4-FFF2-40B4-BE49-F238E27FC236}">
                      <a16:creationId xmlns:a16="http://schemas.microsoft.com/office/drawing/2014/main" id="{472D0771-03E3-40FB-A5B9-8615103F7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6" name="Freeform 181">
                  <a:extLst>
                    <a:ext uri="{FF2B5EF4-FFF2-40B4-BE49-F238E27FC236}">
                      <a16:creationId xmlns:a16="http://schemas.microsoft.com/office/drawing/2014/main" id="{A7CBDF3B-D737-4DD0-A2B4-D08056CEC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7" name="Freeform 182">
                  <a:extLst>
                    <a:ext uri="{FF2B5EF4-FFF2-40B4-BE49-F238E27FC236}">
                      <a16:creationId xmlns:a16="http://schemas.microsoft.com/office/drawing/2014/main" id="{495465F6-1D25-4DD6-9E65-3649428DF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8" name="Freeform 183">
                  <a:extLst>
                    <a:ext uri="{FF2B5EF4-FFF2-40B4-BE49-F238E27FC236}">
                      <a16:creationId xmlns:a16="http://schemas.microsoft.com/office/drawing/2014/main" id="{DEFCB601-D4F3-4AFA-B811-6B53D883E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9" name="Freeform 184">
                  <a:extLst>
                    <a:ext uri="{FF2B5EF4-FFF2-40B4-BE49-F238E27FC236}">
                      <a16:creationId xmlns:a16="http://schemas.microsoft.com/office/drawing/2014/main" id="{F893D5B6-572C-44DB-95D2-C101AD217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0" name="Freeform 185">
                  <a:extLst>
                    <a:ext uri="{FF2B5EF4-FFF2-40B4-BE49-F238E27FC236}">
                      <a16:creationId xmlns:a16="http://schemas.microsoft.com/office/drawing/2014/main" id="{8338918F-B5BA-426E-A642-CFF4C2913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1" name="Freeform 186">
                  <a:extLst>
                    <a:ext uri="{FF2B5EF4-FFF2-40B4-BE49-F238E27FC236}">
                      <a16:creationId xmlns:a16="http://schemas.microsoft.com/office/drawing/2014/main" id="{D49032B4-AD53-4B80-8425-0ED3495F2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2" name="Freeform 187">
                  <a:extLst>
                    <a:ext uri="{FF2B5EF4-FFF2-40B4-BE49-F238E27FC236}">
                      <a16:creationId xmlns:a16="http://schemas.microsoft.com/office/drawing/2014/main" id="{0A8E9E71-406D-496C-B30E-D5BF680A0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3" name="Freeform 188">
                  <a:extLst>
                    <a:ext uri="{FF2B5EF4-FFF2-40B4-BE49-F238E27FC236}">
                      <a16:creationId xmlns:a16="http://schemas.microsoft.com/office/drawing/2014/main" id="{69628E0F-AF29-4FEF-9073-1BE6E75919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4" name="Freeform 189">
                  <a:extLst>
                    <a:ext uri="{FF2B5EF4-FFF2-40B4-BE49-F238E27FC236}">
                      <a16:creationId xmlns:a16="http://schemas.microsoft.com/office/drawing/2014/main" id="{638B04CC-FD14-40D2-984B-BAB4C5BD3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5" name="Freeform 190">
                  <a:extLst>
                    <a:ext uri="{FF2B5EF4-FFF2-40B4-BE49-F238E27FC236}">
                      <a16:creationId xmlns:a16="http://schemas.microsoft.com/office/drawing/2014/main" id="{90CABAA9-4C61-47F3-BB9E-B275D3CF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6" name="Freeform 191">
                  <a:extLst>
                    <a:ext uri="{FF2B5EF4-FFF2-40B4-BE49-F238E27FC236}">
                      <a16:creationId xmlns:a16="http://schemas.microsoft.com/office/drawing/2014/main" id="{2FE8198F-93FE-47B7-B554-E05F624219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7" name="Freeform 192">
                  <a:extLst>
                    <a:ext uri="{FF2B5EF4-FFF2-40B4-BE49-F238E27FC236}">
                      <a16:creationId xmlns:a16="http://schemas.microsoft.com/office/drawing/2014/main" id="{0F8A9B1C-8B4B-4F6F-ADB1-37794EF67D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8" name="Freeform 193">
                  <a:extLst>
                    <a:ext uri="{FF2B5EF4-FFF2-40B4-BE49-F238E27FC236}">
                      <a16:creationId xmlns:a16="http://schemas.microsoft.com/office/drawing/2014/main" id="{F1CB2500-750B-4211-910A-3B13F2BAE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9" name="Rectangle 194">
                  <a:extLst>
                    <a:ext uri="{FF2B5EF4-FFF2-40B4-BE49-F238E27FC236}">
                      <a16:creationId xmlns:a16="http://schemas.microsoft.com/office/drawing/2014/main" id="{C13E5692-348C-447B-BE40-203DA23BF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</p:grp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4936ADA-83F3-40BA-8098-D77F4B67FA3B}"/>
                  </a:ext>
                </a:extLst>
              </p:cNvPr>
              <p:cNvSpPr txBox="1"/>
              <p:nvPr/>
            </p:nvSpPr>
            <p:spPr>
              <a:xfrm>
                <a:off x="5151173" y="5403908"/>
                <a:ext cx="1358441" cy="509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en-US" altLang="ko-KR" sz="2566" b="1" spc="-38" dirty="0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18A1B9D5-AE5E-4FF3-B0D5-48C28E2673C0}"/>
                  </a:ext>
                </a:extLst>
              </p:cNvPr>
              <p:cNvGrpSpPr/>
              <p:nvPr/>
            </p:nvGrpSpPr>
            <p:grpSpPr>
              <a:xfrm>
                <a:off x="2317750" y="4063617"/>
                <a:ext cx="1886763" cy="752631"/>
                <a:chOff x="2317750" y="4063617"/>
                <a:chExt cx="1886763" cy="752631"/>
              </a:xfrm>
            </p:grpSpPr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F3F0F69C-3B32-4C8E-B4E3-F3E91154FE4D}"/>
                    </a:ext>
                  </a:extLst>
                </p:cNvPr>
                <p:cNvSpPr txBox="1"/>
                <p:nvPr/>
              </p:nvSpPr>
              <p:spPr>
                <a:xfrm flipH="1">
                  <a:off x="2365853" y="4352355"/>
                  <a:ext cx="1838660" cy="463893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5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Manage 1,771Fiscal Programs </a:t>
                  </a:r>
                </a:p>
                <a:p>
                  <a:pPr algn="r">
                    <a:lnSpc>
                      <a:spcPct val="125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4,633 Performance Indicators</a:t>
                  </a:r>
                </a:p>
              </p:txBody>
            </p:sp>
            <p:sp>
              <p:nvSpPr>
                <p:cNvPr id="52" name="Rectangle 25">
                  <a:extLst>
                    <a:ext uri="{FF2B5EF4-FFF2-40B4-BE49-F238E27FC236}">
                      <a16:creationId xmlns:a16="http://schemas.microsoft.com/office/drawing/2014/main" id="{75790C5E-1346-44A2-8C81-7356FBB99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895" y="4063617"/>
                  <a:ext cx="1699282" cy="170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Performance Evaluation</a:t>
                  </a:r>
                </a:p>
              </p:txBody>
            </p:sp>
            <p:cxnSp>
              <p:nvCxnSpPr>
                <p:cNvPr id="53" name="직선 연결선 52">
                  <a:extLst>
                    <a:ext uri="{FF2B5EF4-FFF2-40B4-BE49-F238E27FC236}">
                      <a16:creationId xmlns:a16="http://schemas.microsoft.com/office/drawing/2014/main" id="{D70FA607-61A5-4AC2-A9E6-C7D2A28F8A69}"/>
                    </a:ext>
                  </a:extLst>
                </p:cNvPr>
                <p:cNvCxnSpPr/>
                <p:nvPr/>
              </p:nvCxnSpPr>
              <p:spPr>
                <a:xfrm>
                  <a:off x="2317750" y="4340225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52121C90-9692-42C9-9181-91EFD12F82E6}"/>
                  </a:ext>
                </a:extLst>
              </p:cNvPr>
              <p:cNvGrpSpPr/>
              <p:nvPr/>
            </p:nvGrpSpPr>
            <p:grpSpPr>
              <a:xfrm>
                <a:off x="1870212" y="5223774"/>
                <a:ext cx="1686400" cy="772073"/>
                <a:chOff x="1870212" y="5223774"/>
                <a:chExt cx="1686400" cy="772073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AF92CF4C-9725-4A0F-936A-B988B97462F8}"/>
                    </a:ext>
                  </a:extLst>
                </p:cNvPr>
                <p:cNvSpPr txBox="1"/>
                <p:nvPr/>
              </p:nvSpPr>
              <p:spPr>
                <a:xfrm flipH="1">
                  <a:off x="2035700" y="5532424"/>
                  <a:ext cx="1520912" cy="463423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Prepare 417 Settlement</a:t>
                  </a:r>
                  <a:b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Reports</a:t>
                  </a:r>
                </a:p>
              </p:txBody>
            </p:sp>
            <p:sp>
              <p:nvSpPr>
                <p:cNvPr id="49" name="Rectangle 33">
                  <a:extLst>
                    <a:ext uri="{FF2B5EF4-FFF2-40B4-BE49-F238E27FC236}">
                      <a16:creationId xmlns:a16="http://schemas.microsoft.com/office/drawing/2014/main" id="{B668B224-B82E-4FC5-B6F0-A517AC597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212" y="5223774"/>
                  <a:ext cx="1665064" cy="170178"/>
                </a:xfrm>
                <a:prstGeom prst="rect">
                  <a:avLst/>
                </a:prstGeom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Accounting &amp;Settlement</a:t>
                  </a:r>
                </a:p>
              </p:txBody>
            </p:sp>
            <p:cxnSp>
              <p:nvCxnSpPr>
                <p:cNvPr id="50" name="직선 연결선 49">
                  <a:extLst>
                    <a:ext uri="{FF2B5EF4-FFF2-40B4-BE49-F238E27FC236}">
                      <a16:creationId xmlns:a16="http://schemas.microsoft.com/office/drawing/2014/main" id="{4CE4FABB-CE52-4543-97F7-314D85A36F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72032" y="5499068"/>
                  <a:ext cx="1563244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그룹 24">
                <a:extLst>
                  <a:ext uri="{FF2B5EF4-FFF2-40B4-BE49-F238E27FC236}">
                    <a16:creationId xmlns:a16="http://schemas.microsoft.com/office/drawing/2014/main" id="{3DC67DFF-A9B8-450D-9997-17774EC880FB}"/>
                  </a:ext>
                </a:extLst>
              </p:cNvPr>
              <p:cNvGrpSpPr/>
              <p:nvPr/>
            </p:nvGrpSpPr>
            <p:grpSpPr>
              <a:xfrm>
                <a:off x="7373378" y="6369993"/>
                <a:ext cx="2326158" cy="1142167"/>
                <a:chOff x="8037591" y="6143173"/>
                <a:chExt cx="2326158" cy="1142167"/>
              </a:xfrm>
            </p:grpSpPr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EEEB525-8CE7-45C0-AF2C-8FEB14D40AD9}"/>
                    </a:ext>
                  </a:extLst>
                </p:cNvPr>
                <p:cNvSpPr txBox="1"/>
                <p:nvPr/>
              </p:nvSpPr>
              <p:spPr>
                <a:xfrm flipH="1">
                  <a:off x="8058927" y="6143173"/>
                  <a:ext cx="1516614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Budget Execution</a:t>
                  </a: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57D334DC-2E71-41F3-9F31-E625AD8ED8A2}"/>
                    </a:ext>
                  </a:extLst>
                </p:cNvPr>
                <p:cNvSpPr txBox="1"/>
                <p:nvPr/>
              </p:nvSpPr>
              <p:spPr>
                <a:xfrm flipH="1">
                  <a:off x="8037591" y="6490881"/>
                  <a:ext cx="2326158" cy="794459"/>
                </a:xfrm>
                <a:prstGeom prst="rect">
                  <a:avLst/>
                </a:prstGeom>
                <a:noFill/>
              </p:spPr>
              <p:txBody>
                <a:bodyPr wrap="squar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Avg. Daily Treasury Funds Transfer :</a:t>
                  </a:r>
                  <a:b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$ 7.5 billion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Avg. Daily Treasury Funds Receipt : </a:t>
                  </a:r>
                  <a:b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$ 5 billion</a:t>
                  </a:r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D248F501-9CA2-4931-8F4F-8AF9493DC4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6433086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B4FC48A5-D89D-47F7-9B8E-BEF5256740BB}"/>
                  </a:ext>
                </a:extLst>
              </p:cNvPr>
              <p:cNvGrpSpPr/>
              <p:nvPr/>
            </p:nvGrpSpPr>
            <p:grpSpPr>
              <a:xfrm>
                <a:off x="7822039" y="5346574"/>
                <a:ext cx="1782347" cy="749277"/>
                <a:chOff x="8037591" y="5223001"/>
                <a:chExt cx="1782347" cy="749277"/>
              </a:xfrm>
            </p:grpSpPr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CCE796F-A178-4081-95F3-A474FBBD3CC7}"/>
                    </a:ext>
                  </a:extLst>
                </p:cNvPr>
                <p:cNvSpPr txBox="1"/>
                <p:nvPr/>
              </p:nvSpPr>
              <p:spPr>
                <a:xfrm flipH="1">
                  <a:off x="8037591" y="5521058"/>
                  <a:ext cx="1782347" cy="451220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$ 427 Billion Budget Request</a:t>
                  </a:r>
                  <a:b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Review &amp; Adjustment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BA9B55C-2B6A-42DA-8A9F-E6BD7DD961B1}"/>
                    </a:ext>
                  </a:extLst>
                </p:cNvPr>
                <p:cNvSpPr txBox="1"/>
                <p:nvPr/>
              </p:nvSpPr>
              <p:spPr>
                <a:xfrm flipH="1">
                  <a:off x="8058927" y="5223001"/>
                  <a:ext cx="1641732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Budget Formulation</a:t>
                  </a:r>
                </a:p>
              </p:txBody>
            </p:sp>
            <p:cxnSp>
              <p:nvCxnSpPr>
                <p:cNvPr id="44" name="직선 연결선 43">
                  <a:extLst>
                    <a:ext uri="{FF2B5EF4-FFF2-40B4-BE49-F238E27FC236}">
                      <a16:creationId xmlns:a16="http://schemas.microsoft.com/office/drawing/2014/main" id="{1D9BB5BB-2421-43F4-A8E5-DED8BA938C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5511966"/>
                  <a:ext cx="171793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BD0DFF29-CD99-4F6D-A747-509372F8EEA2}"/>
                  </a:ext>
                </a:extLst>
              </p:cNvPr>
              <p:cNvGrpSpPr/>
              <p:nvPr/>
            </p:nvGrpSpPr>
            <p:grpSpPr>
              <a:xfrm>
                <a:off x="2233828" y="6461679"/>
                <a:ext cx="1858034" cy="830427"/>
                <a:chOff x="2254597" y="6395145"/>
                <a:chExt cx="1858034" cy="830427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4DE4F107-EE10-403C-8690-1C94040C6D6E}"/>
                    </a:ext>
                  </a:extLst>
                </p:cNvPr>
                <p:cNvSpPr txBox="1"/>
                <p:nvPr/>
              </p:nvSpPr>
              <p:spPr>
                <a:xfrm flipH="1">
                  <a:off x="2254597" y="6395145"/>
                  <a:ext cx="1836698" cy="17017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Asset &amp; Debt Management</a:t>
                  </a: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591FB71-E0C8-4054-825C-1005F0413954}"/>
                    </a:ext>
                  </a:extLst>
                </p:cNvPr>
                <p:cNvSpPr txBox="1"/>
                <p:nvPr/>
              </p:nvSpPr>
              <p:spPr>
                <a:xfrm flipH="1">
                  <a:off x="2866173" y="6762148"/>
                  <a:ext cx="1246458" cy="463424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Asset $ 1,915 billion</a:t>
                  </a:r>
                </a:p>
                <a:p>
                  <a:pPr algn="r">
                    <a:lnSpc>
                      <a:spcPct val="120000"/>
                    </a:lnSpc>
                  </a:pP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Debt $ 1,453 billion</a:t>
                  </a:r>
                </a:p>
              </p:txBody>
            </p:sp>
            <p:cxnSp>
              <p:nvCxnSpPr>
                <p:cNvPr id="41" name="직선 연결선 40">
                  <a:extLst>
                    <a:ext uri="{FF2B5EF4-FFF2-40B4-BE49-F238E27FC236}">
                      <a16:creationId xmlns:a16="http://schemas.microsoft.com/office/drawing/2014/main" id="{A1D9AD99-1380-4A80-8B14-D96A12B2E4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17750" y="6695047"/>
                  <a:ext cx="177354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" name="그룹 27">
                <a:extLst>
                  <a:ext uri="{FF2B5EF4-FFF2-40B4-BE49-F238E27FC236}">
                    <a16:creationId xmlns:a16="http://schemas.microsoft.com/office/drawing/2014/main" id="{4ACA3B1B-7DFA-4C34-9F1F-FE772CBC1611}"/>
                  </a:ext>
                </a:extLst>
              </p:cNvPr>
              <p:cNvGrpSpPr/>
              <p:nvPr/>
            </p:nvGrpSpPr>
            <p:grpSpPr>
              <a:xfrm>
                <a:off x="7373378" y="4107049"/>
                <a:ext cx="2426583" cy="749950"/>
                <a:chOff x="7373378" y="4029881"/>
                <a:chExt cx="2426583" cy="749950"/>
              </a:xfrm>
            </p:grpSpPr>
            <p:grpSp>
              <p:nvGrpSpPr>
                <p:cNvPr id="35" name="그룹 34">
                  <a:extLst>
                    <a:ext uri="{FF2B5EF4-FFF2-40B4-BE49-F238E27FC236}">
                      <a16:creationId xmlns:a16="http://schemas.microsoft.com/office/drawing/2014/main" id="{A016B729-66A3-48D0-A040-5A3025851A44}"/>
                    </a:ext>
                  </a:extLst>
                </p:cNvPr>
                <p:cNvGrpSpPr/>
                <p:nvPr/>
              </p:nvGrpSpPr>
              <p:grpSpPr>
                <a:xfrm>
                  <a:off x="7373378" y="4029881"/>
                  <a:ext cx="2426583" cy="749950"/>
                  <a:chOff x="7373378" y="4029881"/>
                  <a:chExt cx="2426583" cy="749950"/>
                </a:xfrm>
              </p:grpSpPr>
              <p:sp>
                <p:nvSpPr>
                  <p:cNvPr id="37" name="TextBox 36">
                    <a:extLst>
                      <a:ext uri="{FF2B5EF4-FFF2-40B4-BE49-F238E27FC236}">
                        <a16:creationId xmlns:a16="http://schemas.microsoft.com/office/drawing/2014/main" id="{143A5EA1-E28B-4381-A9B1-BAC435AB729A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94713" y="4029881"/>
                    <a:ext cx="2405248" cy="170178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t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eaLnBrk="0" fontAlgn="base" hangingPunct="0">
                      <a:lnSpc>
                        <a:spcPct val="11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altLang="ko-KR" sz="1026" b="1" spc="-62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rgbClr val="194F9D"/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National Fiscal Management Plan</a:t>
                    </a:r>
                  </a:p>
                </p:txBody>
              </p:sp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BDA4B7DC-CB6A-437C-9DF8-9C23600C0B63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73378" y="4328611"/>
                    <a:ext cx="2054443" cy="451220"/>
                  </a:xfrm>
                  <a:prstGeom prst="rect">
                    <a:avLst/>
                  </a:prstGeom>
                  <a:noFill/>
                </p:spPr>
                <p:txBody>
                  <a:bodyPr wrap="none" lIns="55861" tIns="55861" rIns="27931" bIns="55861" rtlCol="0" anchor="ctr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latinLnBrk="0">
                      <a:lnSpc>
                        <a:spcPct val="120000"/>
                      </a:lnSpc>
                    </a:pPr>
                    <a:r>
                      <a:rPr lang="en-US" altLang="ko-KR" sz="898" spc="-23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5-year Medium-term Expenditure</a:t>
                    </a:r>
                    <a:br>
                      <a:rPr lang="en-US" altLang="ko-KR" sz="898" spc="-23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</a:br>
                    <a:r>
                      <a:rPr lang="en-US" altLang="ko-KR" sz="898" spc="-23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Framework (MTEF)</a:t>
                    </a:r>
                  </a:p>
                </p:txBody>
              </p:sp>
            </p:grpSp>
            <p:cxnSp>
              <p:nvCxnSpPr>
                <p:cNvPr id="36" name="직선 연결선 35">
                  <a:extLst>
                    <a:ext uri="{FF2B5EF4-FFF2-40B4-BE49-F238E27FC236}">
                      <a16:creationId xmlns:a16="http://schemas.microsoft.com/office/drawing/2014/main" id="{8E0FAC9E-C09E-4BC7-B9F0-89A1E044CE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394714" y="4318334"/>
                  <a:ext cx="218315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9" name="그림 28" descr="텍스트, 표지판이(가) 표시된 사진&#10;&#10;자동 생성된 설명">
                <a:extLst>
                  <a:ext uri="{FF2B5EF4-FFF2-40B4-BE49-F238E27FC236}">
                    <a16:creationId xmlns:a16="http://schemas.microsoft.com/office/drawing/2014/main" id="{C5F9D130-153E-41AC-B469-DD20A96463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45797" y="5509487"/>
                <a:ext cx="307342" cy="307342"/>
              </a:xfrm>
              <a:prstGeom prst="rect">
                <a:avLst/>
              </a:prstGeom>
            </p:spPr>
          </p:pic>
          <p:pic>
            <p:nvPicPr>
              <p:cNvPr id="30" name="그림 29" descr="텍스트이(가) 표시된 사진&#10;&#10;자동 생성된 설명">
                <a:extLst>
                  <a:ext uri="{FF2B5EF4-FFF2-40B4-BE49-F238E27FC236}">
                    <a16:creationId xmlns:a16="http://schemas.microsoft.com/office/drawing/2014/main" id="{C9730871-8832-4F3F-A85B-40A3C5E61F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23414" y="6614094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1" name="그림 30">
                <a:extLst>
                  <a:ext uri="{FF2B5EF4-FFF2-40B4-BE49-F238E27FC236}">
                    <a16:creationId xmlns:a16="http://schemas.microsoft.com/office/drawing/2014/main" id="{FC432335-A688-4F1E-BB1F-4C5B71983B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hq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6550" y="4409511"/>
                <a:ext cx="288000" cy="288000"/>
              </a:xfrm>
              <a:prstGeom prst="rect">
                <a:avLst/>
              </a:prstGeom>
            </p:spPr>
          </p:pic>
          <p:pic>
            <p:nvPicPr>
              <p:cNvPr id="32" name="그림 31">
                <a:extLst>
                  <a:ext uri="{FF2B5EF4-FFF2-40B4-BE49-F238E27FC236}">
                    <a16:creationId xmlns:a16="http://schemas.microsoft.com/office/drawing/2014/main" id="{AC4BBB5C-3234-4180-89D8-F255047E51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hqprint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690304" y="6557731"/>
                <a:ext cx="432000" cy="432000"/>
              </a:xfrm>
              <a:prstGeom prst="rect">
                <a:avLst/>
              </a:prstGeom>
            </p:spPr>
          </p:pic>
          <p:pic>
            <p:nvPicPr>
              <p:cNvPr id="33" name="그림 32">
                <a:extLst>
                  <a:ext uri="{FF2B5EF4-FFF2-40B4-BE49-F238E27FC236}">
                    <a16:creationId xmlns:a16="http://schemas.microsoft.com/office/drawing/2014/main" id="{F77E39A6-80B8-4065-A519-DC86B065E25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hq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17244" y="5497775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4" name="그림 33">
                <a:extLst>
                  <a:ext uri="{FF2B5EF4-FFF2-40B4-BE49-F238E27FC236}">
                    <a16:creationId xmlns:a16="http://schemas.microsoft.com/office/drawing/2014/main" id="{3B7A7972-D217-49A5-ACB5-AB01FA4062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hqprint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46395" y="4346669"/>
                <a:ext cx="360000" cy="360000"/>
              </a:xfrm>
              <a:prstGeom prst="rect">
                <a:avLst/>
              </a:prstGeom>
            </p:spPr>
          </p:pic>
        </p:grpSp>
      </p:grpSp>
      <p:sp>
        <p:nvSpPr>
          <p:cNvPr id="180" name="슬라이드 번호 개체 틀 2">
            <a:extLst>
              <a:ext uri="{FF2B5EF4-FFF2-40B4-BE49-F238E27FC236}">
                <a16:creationId xmlns:a16="http://schemas.microsoft.com/office/drawing/2014/main" id="{206DE96E-4D4D-4FDE-95E5-FC848A2B7352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35767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352AB16B-5F45-49BC-86B0-A1C41FD4E1D4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0EF85984-76E3-40E2-AD03-E5277E64413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0BAECE12-06D9-4AA9-9B7B-2A0293E34D61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E746CF08-5E3A-4BD0-8AC8-89CA1842DFC6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4E69DB-1AE6-4E5D-9268-C9865D3E6416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</a:t>
            </a:r>
          </a:p>
          <a:p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Development Background(1/2)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7767E0E6-0247-4292-8674-ADE2CFADECD9}"/>
              </a:ext>
            </a:extLst>
          </p:cNvPr>
          <p:cNvGrpSpPr/>
          <p:nvPr/>
        </p:nvGrpSpPr>
        <p:grpSpPr>
          <a:xfrm>
            <a:off x="699729" y="3099198"/>
            <a:ext cx="9302350" cy="3508997"/>
            <a:chOff x="774157" y="3099198"/>
            <a:chExt cx="9302350" cy="3508997"/>
          </a:xfrm>
        </p:grpSpPr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D9BA3766-F19D-4E69-8B21-644F9A85FC56}"/>
                </a:ext>
              </a:extLst>
            </p:cNvPr>
            <p:cNvGrpSpPr/>
            <p:nvPr/>
          </p:nvGrpSpPr>
          <p:grpSpPr>
            <a:xfrm>
              <a:off x="774157" y="3099198"/>
              <a:ext cx="3157167" cy="3508997"/>
              <a:chOff x="1233495" y="3099198"/>
              <a:chExt cx="3157167" cy="3508997"/>
            </a:xfrm>
          </p:grpSpPr>
          <p:grpSp>
            <p:nvGrpSpPr>
              <p:cNvPr id="10" name="그룹 9">
                <a:extLst>
                  <a:ext uri="{FF2B5EF4-FFF2-40B4-BE49-F238E27FC236}">
                    <a16:creationId xmlns:a16="http://schemas.microsoft.com/office/drawing/2014/main" id="{51B73870-69D0-45D8-8A5B-C2FEBF622677}"/>
                  </a:ext>
                </a:extLst>
              </p:cNvPr>
              <p:cNvGrpSpPr/>
              <p:nvPr/>
            </p:nvGrpSpPr>
            <p:grpSpPr>
              <a:xfrm>
                <a:off x="1233495" y="3099198"/>
                <a:ext cx="3157167" cy="3508997"/>
                <a:chOff x="918959" y="2598869"/>
                <a:chExt cx="4546564" cy="4813394"/>
              </a:xfrm>
            </p:grpSpPr>
            <p:grpSp>
              <p:nvGrpSpPr>
                <p:cNvPr id="23" name="그룹 22">
                  <a:extLst>
                    <a:ext uri="{FF2B5EF4-FFF2-40B4-BE49-F238E27FC236}">
                      <a16:creationId xmlns:a16="http://schemas.microsoft.com/office/drawing/2014/main" id="{C7B78205-EE61-4C31-B2D2-E8409B6ADF01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28" name="사각형: 둥근 모서리 27">
                    <a:extLst>
                      <a:ext uri="{FF2B5EF4-FFF2-40B4-BE49-F238E27FC236}">
                        <a16:creationId xmlns:a16="http://schemas.microsoft.com/office/drawing/2014/main" id="{BA0AE78E-F033-4BF0-9973-92E36E2843DA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9" name="사각형: 둥근 모서리 28">
                    <a:extLst>
                      <a:ext uri="{FF2B5EF4-FFF2-40B4-BE49-F238E27FC236}">
                        <a16:creationId xmlns:a16="http://schemas.microsoft.com/office/drawing/2014/main" id="{DE2B0474-FB30-4D56-AC4C-6090F1C5E844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24" name="그룹 23">
                  <a:extLst>
                    <a:ext uri="{FF2B5EF4-FFF2-40B4-BE49-F238E27FC236}">
                      <a16:creationId xmlns:a16="http://schemas.microsoft.com/office/drawing/2014/main" id="{19A951BA-D1B9-4124-AD08-5EDE8570086A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25" name="사각형: 둥근 모서리 24">
                    <a:extLst>
                      <a:ext uri="{FF2B5EF4-FFF2-40B4-BE49-F238E27FC236}">
                        <a16:creationId xmlns:a16="http://schemas.microsoft.com/office/drawing/2014/main" id="{624A41A9-95A9-4123-9294-53203F7CC5CC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6" name="사각형: 둥근 모서리 25">
                    <a:extLst>
                      <a:ext uri="{FF2B5EF4-FFF2-40B4-BE49-F238E27FC236}">
                        <a16:creationId xmlns:a16="http://schemas.microsoft.com/office/drawing/2014/main" id="{25ACB3CF-273B-4DFB-908C-A5334784D95D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7" name="직사각형 26">
                    <a:extLst>
                      <a:ext uri="{FF2B5EF4-FFF2-40B4-BE49-F238E27FC236}">
                        <a16:creationId xmlns:a16="http://schemas.microsoft.com/office/drawing/2014/main" id="{F839ACC2-851D-4A8B-9465-E4788DF63C5B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cxnSp>
            <p:nvCxnSpPr>
              <p:cNvPr id="11" name="직선 연결선 10">
                <a:extLst>
                  <a:ext uri="{FF2B5EF4-FFF2-40B4-BE49-F238E27FC236}">
                    <a16:creationId xmlns:a16="http://schemas.microsoft.com/office/drawing/2014/main" id="{B178D0D6-9264-4BAA-8762-F4952C4E55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86000" y="5043321"/>
                <a:ext cx="2852157" cy="0"/>
              </a:xfrm>
              <a:prstGeom prst="line">
                <a:avLst/>
              </a:prstGeom>
              <a:ln w="952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제목 1">
                <a:extLst>
                  <a:ext uri="{FF2B5EF4-FFF2-40B4-BE49-F238E27FC236}">
                    <a16:creationId xmlns:a16="http://schemas.microsoft.com/office/drawing/2014/main" id="{D3295AE3-4FB1-44B3-A8CC-C35D212390D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66557" y="3710930"/>
                <a:ext cx="1024319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= </a:t>
                </a:r>
                <a:r>
                  <a:rPr lang="ko-KR" altLang="en-US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 </a:t>
                </a: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External 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2061BD94-0BCA-4604-B05D-370F344D4FB5}"/>
                  </a:ext>
                </a:extLst>
              </p:cNvPr>
              <p:cNvSpPr txBox="1"/>
              <p:nvPr/>
            </p:nvSpPr>
            <p:spPr>
              <a:xfrm>
                <a:off x="1364137" y="4252005"/>
                <a:ext cx="2930340" cy="621902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Fiscal Revenues had decreased,</a:t>
                </a:r>
                <a:b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Spending to stimulate economy had increased</a:t>
                </a: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Need to boost fiscal management efficiency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B4A56924-5785-4D5E-A86C-458250B0FD99}"/>
                  </a:ext>
                </a:extLst>
              </p:cNvPr>
              <p:cNvSpPr txBox="1"/>
              <p:nvPr/>
            </p:nvSpPr>
            <p:spPr>
              <a:xfrm>
                <a:off x="1521774" y="4032287"/>
                <a:ext cx="180177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en-US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1997 &amp; 2008 Financial Crisis</a:t>
                </a:r>
              </a:p>
            </p:txBody>
          </p:sp>
          <p:sp>
            <p:nvSpPr>
              <p:cNvPr id="15" name="제목 1">
                <a:extLst>
                  <a:ext uri="{FF2B5EF4-FFF2-40B4-BE49-F238E27FC236}">
                    <a16:creationId xmlns:a16="http://schemas.microsoft.com/office/drawing/2014/main" id="{DEAD6407-F46D-4720-B38A-2161788BBC1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87294" y="5160431"/>
                <a:ext cx="982641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= </a:t>
                </a:r>
                <a:r>
                  <a:rPr lang="ko-KR" altLang="en-US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 </a:t>
                </a: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Internal 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C642E99-2C7B-47B0-A8A9-3ECFBCA0480C}"/>
                  </a:ext>
                </a:extLst>
              </p:cNvPr>
              <p:cNvSpPr txBox="1"/>
              <p:nvPr/>
            </p:nvSpPr>
            <p:spPr>
              <a:xfrm>
                <a:off x="1364137" y="5698066"/>
                <a:ext cx="2550081" cy="621902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Low fertility rate and aging population</a:t>
                </a: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Stalled economic growth engines, </a:t>
                </a:r>
              </a:p>
              <a:p>
                <a:pPr marL="0" lvl="1" indent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   social welfare spending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F368DD7-5CFF-4170-80B6-74728C69171C}"/>
                  </a:ext>
                </a:extLst>
              </p:cNvPr>
              <p:cNvSpPr txBox="1"/>
              <p:nvPr/>
            </p:nvSpPr>
            <p:spPr>
              <a:xfrm>
                <a:off x="1548754" y="5459728"/>
                <a:ext cx="2439770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en-US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actors demanding fiscal expenditure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35740DE-90B1-4D61-90E6-1F42687333DE}"/>
                  </a:ext>
                </a:extLst>
              </p:cNvPr>
              <p:cNvSpPr txBox="1"/>
              <p:nvPr/>
            </p:nvSpPr>
            <p:spPr>
              <a:xfrm>
                <a:off x="2002510" y="3236466"/>
                <a:ext cx="183606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Central Government</a:t>
                </a:r>
              </a:p>
            </p:txBody>
          </p:sp>
          <p:grpSp>
            <p:nvGrpSpPr>
              <p:cNvPr id="19" name="그룹 18">
                <a:extLst>
                  <a:ext uri="{FF2B5EF4-FFF2-40B4-BE49-F238E27FC236}">
                    <a16:creationId xmlns:a16="http://schemas.microsoft.com/office/drawing/2014/main" id="{97EE71EF-2941-4E21-A7EE-6745B8D87B71}"/>
                  </a:ext>
                </a:extLst>
              </p:cNvPr>
              <p:cNvGrpSpPr/>
              <p:nvPr/>
            </p:nvGrpSpPr>
            <p:grpSpPr>
              <a:xfrm>
                <a:off x="2708598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20" name="타원 19">
                  <a:extLst>
                    <a:ext uri="{FF2B5EF4-FFF2-40B4-BE49-F238E27FC236}">
                      <a16:creationId xmlns:a16="http://schemas.microsoft.com/office/drawing/2014/main" id="{3E1D86AA-0049-441E-8B06-C1118F0E244E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1" name="타원 20">
                  <a:extLst>
                    <a:ext uri="{FF2B5EF4-FFF2-40B4-BE49-F238E27FC236}">
                      <a16:creationId xmlns:a16="http://schemas.microsoft.com/office/drawing/2014/main" id="{7FFC0282-0FD5-4D7A-813D-256FE2A5FBEF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2" name="타원 21">
                  <a:extLst>
                    <a:ext uri="{FF2B5EF4-FFF2-40B4-BE49-F238E27FC236}">
                      <a16:creationId xmlns:a16="http://schemas.microsoft.com/office/drawing/2014/main" id="{C0797E85-399A-402C-872C-6E81FA8C24D2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A6BF1E8-D9AD-4A31-BF7C-1EEFE3343179}"/>
                </a:ext>
              </a:extLst>
            </p:cNvPr>
            <p:cNvGrpSpPr/>
            <p:nvPr/>
          </p:nvGrpSpPr>
          <p:grpSpPr>
            <a:xfrm>
              <a:off x="6509282" y="3099198"/>
              <a:ext cx="3567225" cy="3508997"/>
              <a:chOff x="6509282" y="3092648"/>
              <a:chExt cx="3567225" cy="3508997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3724BADB-91FF-4E9D-BEDF-4242A1736D3C}"/>
                  </a:ext>
                </a:extLst>
              </p:cNvPr>
              <p:cNvGrpSpPr/>
              <p:nvPr/>
            </p:nvGrpSpPr>
            <p:grpSpPr>
              <a:xfrm>
                <a:off x="6509282" y="3092648"/>
                <a:ext cx="3567225" cy="3508997"/>
                <a:chOff x="918959" y="2598869"/>
                <a:chExt cx="4546564" cy="4813394"/>
              </a:xfrm>
            </p:grpSpPr>
            <p:grpSp>
              <p:nvGrpSpPr>
                <p:cNvPr id="55" name="그룹 54">
                  <a:extLst>
                    <a:ext uri="{FF2B5EF4-FFF2-40B4-BE49-F238E27FC236}">
                      <a16:creationId xmlns:a16="http://schemas.microsoft.com/office/drawing/2014/main" id="{096529B7-1549-4C62-AAE1-405F99338447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60" name="사각형: 둥근 모서리 59">
                    <a:extLst>
                      <a:ext uri="{FF2B5EF4-FFF2-40B4-BE49-F238E27FC236}">
                        <a16:creationId xmlns:a16="http://schemas.microsoft.com/office/drawing/2014/main" id="{38127531-3087-46BF-A43C-4C15BD61712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61" name="사각형: 둥근 모서리 60">
                    <a:extLst>
                      <a:ext uri="{FF2B5EF4-FFF2-40B4-BE49-F238E27FC236}">
                        <a16:creationId xmlns:a16="http://schemas.microsoft.com/office/drawing/2014/main" id="{FB8ACCD8-355E-42C4-B803-E6A3A8BD95A2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56" name="그룹 55">
                  <a:extLst>
                    <a:ext uri="{FF2B5EF4-FFF2-40B4-BE49-F238E27FC236}">
                      <a16:creationId xmlns:a16="http://schemas.microsoft.com/office/drawing/2014/main" id="{0EF894A6-53B5-4F74-8F39-0AA8877142C6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57" name="사각형: 둥근 모서리 56">
                    <a:extLst>
                      <a:ext uri="{FF2B5EF4-FFF2-40B4-BE49-F238E27FC236}">
                        <a16:creationId xmlns:a16="http://schemas.microsoft.com/office/drawing/2014/main" id="{7947D571-FF60-4B69-A588-C3A9A6E724C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8" name="사각형: 둥근 모서리 57">
                    <a:extLst>
                      <a:ext uri="{FF2B5EF4-FFF2-40B4-BE49-F238E27FC236}">
                        <a16:creationId xmlns:a16="http://schemas.microsoft.com/office/drawing/2014/main" id="{5F179FE0-A4F9-4E6A-9058-79E4406DDADF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9" name="직사각형 58">
                    <a:extLst>
                      <a:ext uri="{FF2B5EF4-FFF2-40B4-BE49-F238E27FC236}">
                        <a16:creationId xmlns:a16="http://schemas.microsoft.com/office/drawing/2014/main" id="{E30FB4D4-0E0D-4DAC-869D-15B14272302F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grpSp>
            <p:nvGrpSpPr>
              <p:cNvPr id="32" name="그룹 31">
                <a:extLst>
                  <a:ext uri="{FF2B5EF4-FFF2-40B4-BE49-F238E27FC236}">
                    <a16:creationId xmlns:a16="http://schemas.microsoft.com/office/drawing/2014/main" id="{11F151BC-70F0-459E-8DEE-FE890F221D63}"/>
                  </a:ext>
                </a:extLst>
              </p:cNvPr>
              <p:cNvGrpSpPr/>
              <p:nvPr/>
            </p:nvGrpSpPr>
            <p:grpSpPr>
              <a:xfrm>
                <a:off x="7273855" y="3237041"/>
                <a:ext cx="1646986" cy="276999"/>
                <a:chOff x="3669794" y="3430135"/>
                <a:chExt cx="1925773" cy="323887"/>
              </a:xfrm>
            </p:grpSpPr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D5F8B095-D0AC-415C-AD2B-62D0D7CF5EB5}"/>
                    </a:ext>
                  </a:extLst>
                </p:cNvPr>
                <p:cNvSpPr txBox="1"/>
                <p:nvPr/>
              </p:nvSpPr>
              <p:spPr>
                <a:xfrm>
                  <a:off x="3938512" y="3430135"/>
                  <a:ext cx="1657055" cy="323887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r>
                    <a:rPr lang="en-US" altLang="ko-KR" sz="1200" dirty="0"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Policy Reforms</a:t>
                  </a:r>
                </a:p>
              </p:txBody>
            </p:sp>
            <p:pic>
              <p:nvPicPr>
                <p:cNvPr id="54" name="그림 120">
                  <a:extLst>
                    <a:ext uri="{FF2B5EF4-FFF2-40B4-BE49-F238E27FC236}">
                      <a16:creationId xmlns:a16="http://schemas.microsoft.com/office/drawing/2014/main" id="{262A6573-1D34-46F7-B6D4-96699753443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hqprint">
                  <a:lum bright="-100000"/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="" xmlns:asvg="http://schemas.microsoft.com/office/drawing/2016/SVG/main" r:embed="rId4"/>
                    </a:ext>
                  </a:extLst>
                </a:blip>
                <a:srcRect/>
                <a:stretch/>
              </p:blipFill>
              <p:spPr>
                <a:xfrm>
                  <a:off x="3669794" y="3448715"/>
                  <a:ext cx="276759" cy="286729"/>
                </a:xfrm>
                <a:prstGeom prst="rect">
                  <a:avLst/>
                </a:prstGeom>
              </p:spPr>
            </p:pic>
          </p:grp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D2C76ED0-0A25-423B-81D1-9024EAF735B6}"/>
                  </a:ext>
                </a:extLst>
              </p:cNvPr>
              <p:cNvSpPr txBox="1"/>
              <p:nvPr/>
            </p:nvSpPr>
            <p:spPr>
              <a:xfrm>
                <a:off x="6768172" y="4030176"/>
                <a:ext cx="2342289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Adoption of 5-year MTEF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Linked to annual budget formulation</a:t>
                </a:r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E80F16BD-3484-40A1-AA3E-FF05E00788A5}"/>
                  </a:ext>
                </a:extLst>
              </p:cNvPr>
              <p:cNvSpPr/>
              <p:nvPr/>
            </p:nvSpPr>
            <p:spPr>
              <a:xfrm>
                <a:off x="6652023" y="3776861"/>
                <a:ext cx="3208483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D4278C6-FD9C-49EF-83CF-1A62970922AD}"/>
                  </a:ext>
                </a:extLst>
              </p:cNvPr>
              <p:cNvSpPr txBox="1"/>
              <p:nvPr/>
            </p:nvSpPr>
            <p:spPr>
              <a:xfrm flipH="1">
                <a:off x="7411804" y="3787630"/>
                <a:ext cx="1976503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latinLnBrk="0">
                  <a:lnSpc>
                    <a:spcPct val="120000"/>
                  </a:lnSpc>
                </a:pPr>
                <a:r>
                  <a:rPr lang="en-US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National Fiscal Management Plan</a:t>
                </a:r>
              </a:p>
            </p:txBody>
          </p:sp>
          <p:sp>
            <p:nvSpPr>
              <p:cNvPr id="36" name="사각형: 둥근 모서리 128">
                <a:extLst>
                  <a:ext uri="{FF2B5EF4-FFF2-40B4-BE49-F238E27FC236}">
                    <a16:creationId xmlns:a16="http://schemas.microsoft.com/office/drawing/2014/main" id="{9EC8A805-7FA4-426A-B325-E21A945353A9}"/>
                  </a:ext>
                </a:extLst>
              </p:cNvPr>
              <p:cNvSpPr/>
              <p:nvPr/>
            </p:nvSpPr>
            <p:spPr>
              <a:xfrm>
                <a:off x="6729685" y="3743366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2004</a:t>
                </a: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B66B1CC3-C296-4EAA-8378-4EBD2E9544E9}"/>
                  </a:ext>
                </a:extLst>
              </p:cNvPr>
              <p:cNvSpPr txBox="1"/>
              <p:nvPr/>
            </p:nvSpPr>
            <p:spPr>
              <a:xfrm>
                <a:off x="6768172" y="4685883"/>
                <a:ext cx="2977333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Set sectoral expenditure ceilings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Discretionary budget allocation within given limits</a:t>
                </a:r>
              </a:p>
            </p:txBody>
          </p:sp>
          <p:sp>
            <p:nvSpPr>
              <p:cNvPr id="38" name="직사각형 37">
                <a:extLst>
                  <a:ext uri="{FF2B5EF4-FFF2-40B4-BE49-F238E27FC236}">
                    <a16:creationId xmlns:a16="http://schemas.microsoft.com/office/drawing/2014/main" id="{96A32644-FF34-4370-BAFE-1B8A576EA1CB}"/>
                  </a:ext>
                </a:extLst>
              </p:cNvPr>
              <p:cNvSpPr/>
              <p:nvPr/>
            </p:nvSpPr>
            <p:spPr>
              <a:xfrm>
                <a:off x="6652023" y="4432569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6DE2987A-A85A-4308-B626-2D14F019E86F}"/>
                  </a:ext>
                </a:extLst>
              </p:cNvPr>
              <p:cNvSpPr txBox="1"/>
              <p:nvPr/>
            </p:nvSpPr>
            <p:spPr>
              <a:xfrm flipH="1">
                <a:off x="7411804" y="4446204"/>
                <a:ext cx="1279196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en-US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Top-Down Budgeting</a:t>
                </a:r>
              </a:p>
            </p:txBody>
          </p:sp>
          <p:sp>
            <p:nvSpPr>
              <p:cNvPr id="40" name="사각형: 둥근 모서리 129">
                <a:extLst>
                  <a:ext uri="{FF2B5EF4-FFF2-40B4-BE49-F238E27FC236}">
                    <a16:creationId xmlns:a16="http://schemas.microsoft.com/office/drawing/2014/main" id="{E0418BAC-BCEA-4CC7-BD15-C0D05881E9E7}"/>
                  </a:ext>
                </a:extLst>
              </p:cNvPr>
              <p:cNvSpPr/>
              <p:nvPr/>
            </p:nvSpPr>
            <p:spPr>
              <a:xfrm>
                <a:off x="6729685" y="4375143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</a:t>
                </a: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C856170-49C1-4963-AF8B-7E47051EE7DE}"/>
                  </a:ext>
                </a:extLst>
              </p:cNvPr>
              <p:cNvSpPr txBox="1"/>
              <p:nvPr/>
            </p:nvSpPr>
            <p:spPr>
              <a:xfrm>
                <a:off x="6768172" y="5335959"/>
                <a:ext cx="2955983" cy="41453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Standard unit for budget formulation, execution &amp;</a:t>
                </a:r>
                <a:br>
                  <a:rPr lang="en-US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en-US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settlement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Program-based budget structure</a:t>
                </a: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72D24E70-1040-4C48-B1D4-3C1EED5ECBE2}"/>
                  </a:ext>
                </a:extLst>
              </p:cNvPr>
              <p:cNvSpPr/>
              <p:nvPr/>
            </p:nvSpPr>
            <p:spPr>
              <a:xfrm>
                <a:off x="6652023" y="5082644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71ACDBF-1C78-471D-8D8C-9D3E1A4D46C4}"/>
                  </a:ext>
                </a:extLst>
              </p:cNvPr>
              <p:cNvSpPr txBox="1"/>
              <p:nvPr/>
            </p:nvSpPr>
            <p:spPr>
              <a:xfrm flipH="1">
                <a:off x="7411804" y="5094973"/>
                <a:ext cx="1184620" cy="15286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en-US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Program Budgeting</a:t>
                </a:r>
              </a:p>
            </p:txBody>
          </p:sp>
          <p:sp>
            <p:nvSpPr>
              <p:cNvPr id="44" name="사각형: 둥근 모서리 130">
                <a:extLst>
                  <a:ext uri="{FF2B5EF4-FFF2-40B4-BE49-F238E27FC236}">
                    <a16:creationId xmlns:a16="http://schemas.microsoft.com/office/drawing/2014/main" id="{99B2E525-E630-448C-B404-B1B06703B486}"/>
                  </a:ext>
                </a:extLst>
              </p:cNvPr>
              <p:cNvSpPr/>
              <p:nvPr/>
            </p:nvSpPr>
            <p:spPr>
              <a:xfrm>
                <a:off x="6729685" y="5030849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</a:t>
                </a: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9AA1BA5A-7A93-4B41-A9E0-90AFCDB8B320}"/>
                  </a:ext>
                </a:extLst>
              </p:cNvPr>
              <p:cNvSpPr txBox="1"/>
              <p:nvPr/>
            </p:nvSpPr>
            <p:spPr>
              <a:xfrm>
                <a:off x="6768172" y="6128729"/>
                <a:ext cx="2170768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Program cost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Accurate reporting  of fiscal status</a:t>
                </a:r>
              </a:p>
            </p:txBody>
          </p:sp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A39F6FE9-A117-40B0-9F4A-8BD7ECA8A7BC}"/>
                  </a:ext>
                </a:extLst>
              </p:cNvPr>
              <p:cNvSpPr/>
              <p:nvPr/>
            </p:nvSpPr>
            <p:spPr>
              <a:xfrm>
                <a:off x="6652024" y="5875416"/>
                <a:ext cx="3208482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906B3E82-05CF-4AD5-9C9F-B7B84CC1EBD3}"/>
                  </a:ext>
                </a:extLst>
              </p:cNvPr>
              <p:cNvSpPr txBox="1"/>
              <p:nvPr/>
            </p:nvSpPr>
            <p:spPr>
              <a:xfrm flipH="1">
                <a:off x="7411804" y="5881397"/>
                <a:ext cx="2327559" cy="15286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algn="dist">
                  <a:lnSpc>
                    <a:spcPct val="120000"/>
                  </a:lnSpc>
                </a:pPr>
                <a:r>
                  <a:rPr lang="en-US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Accrual-basis, Double Entry Accounting</a:t>
                </a:r>
              </a:p>
            </p:txBody>
          </p:sp>
          <p:sp>
            <p:nvSpPr>
              <p:cNvPr id="48" name="사각형: 둥근 모서리 131">
                <a:extLst>
                  <a:ext uri="{FF2B5EF4-FFF2-40B4-BE49-F238E27FC236}">
                    <a16:creationId xmlns:a16="http://schemas.microsoft.com/office/drawing/2014/main" id="{61B367AE-F564-48C8-9A70-19048E645145}"/>
                  </a:ext>
                </a:extLst>
              </p:cNvPr>
              <p:cNvSpPr/>
              <p:nvPr/>
            </p:nvSpPr>
            <p:spPr>
              <a:xfrm>
                <a:off x="6729685" y="5819117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2009</a:t>
                </a:r>
              </a:p>
            </p:txBody>
          </p:sp>
          <p:grpSp>
            <p:nvGrpSpPr>
              <p:cNvPr id="49" name="그룹 48">
                <a:extLst>
                  <a:ext uri="{FF2B5EF4-FFF2-40B4-BE49-F238E27FC236}">
                    <a16:creationId xmlns:a16="http://schemas.microsoft.com/office/drawing/2014/main" id="{33BF9688-CD3A-4583-A1EA-65EC752F3924}"/>
                  </a:ext>
                </a:extLst>
              </p:cNvPr>
              <p:cNvGrpSpPr/>
              <p:nvPr/>
            </p:nvGrpSpPr>
            <p:grpSpPr>
              <a:xfrm>
                <a:off x="8062862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50" name="타원 49">
                  <a:extLst>
                    <a:ext uri="{FF2B5EF4-FFF2-40B4-BE49-F238E27FC236}">
                      <a16:creationId xmlns:a16="http://schemas.microsoft.com/office/drawing/2014/main" id="{C5709A07-87BE-4155-888A-342A7BC7AECF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1" name="타원 50">
                  <a:extLst>
                    <a:ext uri="{FF2B5EF4-FFF2-40B4-BE49-F238E27FC236}">
                      <a16:creationId xmlns:a16="http://schemas.microsoft.com/office/drawing/2014/main" id="{6F5E2483-B9CB-4452-95AC-7F1B837EA9B9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2" name="타원 51">
                  <a:extLst>
                    <a:ext uri="{FF2B5EF4-FFF2-40B4-BE49-F238E27FC236}">
                      <a16:creationId xmlns:a16="http://schemas.microsoft.com/office/drawing/2014/main" id="{2CCC1E09-6178-45DF-8F3A-6F9C2E2966B9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pic>
          <p:nvPicPr>
            <p:cNvPr id="62" name="그래픽 61">
              <a:extLst>
                <a:ext uri="{FF2B5EF4-FFF2-40B4-BE49-F238E27FC236}">
                  <a16:creationId xmlns:a16="http://schemas.microsoft.com/office/drawing/2014/main" id="{15552D11-054C-42D6-9F2B-BE7569B20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737877" y="3403219"/>
              <a:ext cx="3022003" cy="3006661"/>
            </a:xfrm>
            <a:prstGeom prst="rect">
              <a:avLst/>
            </a:prstGeom>
          </p:spPr>
        </p:pic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9115D6F-3208-47E4-8CB2-56618CFE2004}"/>
                </a:ext>
              </a:extLst>
            </p:cNvPr>
            <p:cNvSpPr txBox="1"/>
            <p:nvPr/>
          </p:nvSpPr>
          <p:spPr>
            <a:xfrm>
              <a:off x="4200142" y="4077755"/>
              <a:ext cx="20974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“ Prompted the need </a:t>
              </a:r>
              <a:b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for development of </a:t>
              </a:r>
              <a:endParaRPr lang="ko-KR" altLang="en-US" sz="11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  <a:cs typeface="Noto Sans" panose="020B0502040504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41122F8-F73F-4375-A289-E34D62C591FA}"/>
                </a:ext>
              </a:extLst>
            </p:cNvPr>
            <p:cNvSpPr txBox="1"/>
            <p:nvPr/>
          </p:nvSpPr>
          <p:spPr>
            <a:xfrm>
              <a:off x="4200142" y="5156882"/>
              <a:ext cx="2097472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to support successful implementation </a:t>
              </a:r>
              <a:b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of fiscal reforms ”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E14BD2A-99F3-4B10-9CF2-24EE80B31521}"/>
                </a:ext>
              </a:extLst>
            </p:cNvPr>
            <p:cNvSpPr txBox="1"/>
            <p:nvPr/>
          </p:nvSpPr>
          <p:spPr>
            <a:xfrm>
              <a:off x="4325531" y="4445878"/>
              <a:ext cx="188607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4800" spc="-46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srgbClr val="041B89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FMIS</a:t>
              </a:r>
              <a:r>
                <a:rPr lang="ko-KR" altLang="en-US" sz="4800" spc="-46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srgbClr val="041B89"/>
                  </a:solidFill>
                  <a:latin typeface="Montserrat SemiBold" panose="000007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rPr>
                <a:t> </a:t>
              </a:r>
            </a:p>
          </p:txBody>
        </p:sp>
        <p:pic>
          <p:nvPicPr>
            <p:cNvPr id="66" name="그림 65">
              <a:extLst>
                <a:ext uri="{FF2B5EF4-FFF2-40B4-BE49-F238E27FC236}">
                  <a16:creationId xmlns:a16="http://schemas.microsoft.com/office/drawing/2014/main" id="{31888548-5C1D-4DD1-BBA5-D59FDFBDA4E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duotone>
                <a:prstClr val="black"/>
                <a:schemeClr val="accent3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8157" y="3236466"/>
              <a:ext cx="278835" cy="269742"/>
            </a:xfrm>
            <a:prstGeom prst="rect">
              <a:avLst/>
            </a:prstGeom>
          </p:spPr>
        </p:pic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B871678-B92D-438A-B385-D22269F9002F}"/>
              </a:ext>
            </a:extLst>
          </p:cNvPr>
          <p:cNvSpPr txBox="1"/>
          <p:nvPr/>
        </p:nvSpPr>
        <p:spPr>
          <a:xfrm flipH="1">
            <a:off x="1416198" y="2337546"/>
            <a:ext cx="7859417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Adopted FMIS </a:t>
            </a:r>
            <a:r>
              <a:rPr lang="en-US" altLang="ko-KR" sz="1800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to support implementation of major fiscal reforms</a:t>
            </a:r>
          </a:p>
        </p:txBody>
      </p:sp>
      <p:sp>
        <p:nvSpPr>
          <p:cNvPr id="70" name="슬라이드 번호 개체 틀 2">
            <a:extLst>
              <a:ext uri="{FF2B5EF4-FFF2-40B4-BE49-F238E27FC236}">
                <a16:creationId xmlns:a16="http://schemas.microsoft.com/office/drawing/2014/main" id="{7C1F67CB-17C5-4ACC-94D7-F5338C8ADB9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5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</p:spTree>
    <p:extLst>
      <p:ext uri="{BB962C8B-B14F-4D97-AF65-F5344CB8AC3E}">
        <p14:creationId xmlns:p14="http://schemas.microsoft.com/office/powerpoint/2010/main" val="3392936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</a:t>
            </a:r>
          </a:p>
          <a:p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Development Background(2/2)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EB941476-2F86-432F-A01C-47E741FAFC8E}"/>
              </a:ext>
            </a:extLst>
          </p:cNvPr>
          <p:cNvGrpSpPr/>
          <p:nvPr/>
        </p:nvGrpSpPr>
        <p:grpSpPr>
          <a:xfrm>
            <a:off x="753143" y="3257600"/>
            <a:ext cx="5317545" cy="3556433"/>
            <a:chOff x="965476" y="2598869"/>
            <a:chExt cx="4456473" cy="4813394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D9883051-A7B0-4E20-8829-2E84AF2FE8A4}"/>
                </a:ext>
              </a:extLst>
            </p:cNvPr>
            <p:cNvGrpSpPr/>
            <p:nvPr/>
          </p:nvGrpSpPr>
          <p:grpSpPr>
            <a:xfrm>
              <a:off x="965476" y="2812261"/>
              <a:ext cx="4456473" cy="4600002"/>
              <a:chOff x="-2635394" y="4389919"/>
              <a:chExt cx="2757578" cy="2666762"/>
            </a:xfrm>
          </p:grpSpPr>
          <p:sp>
            <p:nvSpPr>
              <p:cNvPr id="13" name="사각형: 둥근 모서리 12">
                <a:extLst>
                  <a:ext uri="{FF2B5EF4-FFF2-40B4-BE49-F238E27FC236}">
                    <a16:creationId xmlns:a16="http://schemas.microsoft.com/office/drawing/2014/main" id="{CD4D9B8B-AADB-4C99-AAD7-5E7D8F40FE02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4" name="사각형: 둥근 모서리 13">
                <a:extLst>
                  <a:ext uri="{FF2B5EF4-FFF2-40B4-BE49-F238E27FC236}">
                    <a16:creationId xmlns:a16="http://schemas.microsoft.com/office/drawing/2014/main" id="{33E164CB-B1A8-496A-8B2F-12E6F941BD8E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A999406D-3D6F-499E-9FB4-1F686522DE58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10" name="사각형: 둥근 모서리 9">
                <a:extLst>
                  <a:ext uri="{FF2B5EF4-FFF2-40B4-BE49-F238E27FC236}">
                    <a16:creationId xmlns:a16="http://schemas.microsoft.com/office/drawing/2014/main" id="{4D1FB8EE-D9FB-4830-A18B-2DFB086744BE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1" name="사각형: 둥근 모서리 10">
                <a:extLst>
                  <a:ext uri="{FF2B5EF4-FFF2-40B4-BE49-F238E27FC236}">
                    <a16:creationId xmlns:a16="http://schemas.microsoft.com/office/drawing/2014/main" id="{198BBEF2-89F8-415E-9BF0-486C851128C1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77FD121-9DB1-432F-AAE3-F520973876CA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</p:grpSp>
      <p:pic>
        <p:nvPicPr>
          <p:cNvPr id="15" name="그림 14">
            <a:extLst>
              <a:ext uri="{FF2B5EF4-FFF2-40B4-BE49-F238E27FC236}">
                <a16:creationId xmlns:a16="http://schemas.microsoft.com/office/drawing/2014/main" id="{E00204F9-98D2-494B-81F8-C72589C15FD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342" y="3453001"/>
            <a:ext cx="230442" cy="22292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7FDA91E-40C1-41C5-AB51-8EA733B04A78}"/>
              </a:ext>
            </a:extLst>
          </p:cNvPr>
          <p:cNvSpPr txBox="1"/>
          <p:nvPr/>
        </p:nvSpPr>
        <p:spPr>
          <a:xfrm>
            <a:off x="2528464" y="3421249"/>
            <a:ext cx="183606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Central Government</a:t>
            </a: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AF1BB8A-9329-4E93-8413-AFA1C730CE14}"/>
              </a:ext>
            </a:extLst>
          </p:cNvPr>
          <p:cNvGrpSpPr/>
          <p:nvPr/>
        </p:nvGrpSpPr>
        <p:grpSpPr>
          <a:xfrm>
            <a:off x="3312512" y="3685353"/>
            <a:ext cx="242703" cy="63175"/>
            <a:chOff x="2865327" y="2034672"/>
            <a:chExt cx="242703" cy="63175"/>
          </a:xfrm>
        </p:grpSpPr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B2006078-83C0-46BC-8761-AC1121E0304B}"/>
                </a:ext>
              </a:extLst>
            </p:cNvPr>
            <p:cNvSpPr/>
            <p:nvPr/>
          </p:nvSpPr>
          <p:spPr>
            <a:xfrm>
              <a:off x="2865327" y="2037806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" name="타원 18">
              <a:extLst>
                <a:ext uri="{FF2B5EF4-FFF2-40B4-BE49-F238E27FC236}">
                  <a16:creationId xmlns:a16="http://schemas.microsoft.com/office/drawing/2014/main" id="{21CDB5C7-702B-4E21-BE95-0DC0D80822B1}"/>
                </a:ext>
              </a:extLst>
            </p:cNvPr>
            <p:cNvSpPr/>
            <p:nvPr/>
          </p:nvSpPr>
          <p:spPr>
            <a:xfrm>
              <a:off x="2956658" y="2037805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" name="타원 19">
              <a:extLst>
                <a:ext uri="{FF2B5EF4-FFF2-40B4-BE49-F238E27FC236}">
                  <a16:creationId xmlns:a16="http://schemas.microsoft.com/office/drawing/2014/main" id="{247E1091-B459-4242-80A1-78FA043504C6}"/>
                </a:ext>
              </a:extLst>
            </p:cNvPr>
            <p:cNvSpPr/>
            <p:nvPr/>
          </p:nvSpPr>
          <p:spPr>
            <a:xfrm>
              <a:off x="3047989" y="2034672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766CF025-F15D-4C4F-A92F-0B952CF6DDF0}"/>
              </a:ext>
            </a:extLst>
          </p:cNvPr>
          <p:cNvGrpSpPr/>
          <p:nvPr/>
        </p:nvGrpSpPr>
        <p:grpSpPr>
          <a:xfrm>
            <a:off x="1058600" y="3942306"/>
            <a:ext cx="1469864" cy="834038"/>
            <a:chOff x="1058600" y="3736468"/>
            <a:chExt cx="1469864" cy="834038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C80D42E3-B37B-4A98-B126-39701494B8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AEB31112-0316-4948-BA1B-399F833C67BF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31" name="사각형: 둥근 모서리 30">
                  <a:extLst>
                    <a:ext uri="{FF2B5EF4-FFF2-40B4-BE49-F238E27FC236}">
                      <a16:creationId xmlns:a16="http://schemas.microsoft.com/office/drawing/2014/main" id="{4E477AA3-4FFC-4447-B518-2851E03EB615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2" name="사각형: 둥근 모서리 31">
                  <a:extLst>
                    <a:ext uri="{FF2B5EF4-FFF2-40B4-BE49-F238E27FC236}">
                      <a16:creationId xmlns:a16="http://schemas.microsoft.com/office/drawing/2014/main" id="{A551FA5D-958B-4824-9A71-C818DCA17DB4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A36F6DAA-13A1-4DC9-9B47-3D3408DD26A9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28" name="사각형: 둥근 모서리 27">
                  <a:extLst>
                    <a:ext uri="{FF2B5EF4-FFF2-40B4-BE49-F238E27FC236}">
                      <a16:creationId xmlns:a16="http://schemas.microsoft.com/office/drawing/2014/main" id="{4E197317-0FDC-4671-B810-64D84BBED72D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29" name="사각형: 둥근 모서리 28">
                  <a:extLst>
                    <a:ext uri="{FF2B5EF4-FFF2-40B4-BE49-F238E27FC236}">
                      <a16:creationId xmlns:a16="http://schemas.microsoft.com/office/drawing/2014/main" id="{BBDD7B36-8979-4AF7-9EF5-892505F375D0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0" name="직사각형 29">
                  <a:extLst>
                    <a:ext uri="{FF2B5EF4-FFF2-40B4-BE49-F238E27FC236}">
                      <a16:creationId xmlns:a16="http://schemas.microsoft.com/office/drawing/2014/main" id="{C1B3266A-0B78-43BF-8F7E-F08D80D84432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D4B3E38-B785-454B-ABBB-8F1DD81D3B6B}"/>
                </a:ext>
              </a:extLst>
            </p:cNvPr>
            <p:cNvSpPr txBox="1"/>
            <p:nvPr/>
          </p:nvSpPr>
          <p:spPr>
            <a:xfrm>
              <a:off x="1483404" y="3768950"/>
              <a:ext cx="620256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ko-KR" sz="1100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NaFIS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B57D5A5-D652-4CBD-A434-48EC41BC7AE1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 defTabSz="828340"/>
              <a:r>
                <a:rPr lang="en-US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Ministry of Finance </a:t>
              </a:r>
              <a:br>
                <a:rPr lang="en-US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&amp; </a:t>
              </a:r>
            </a:p>
            <a:p>
              <a:pPr algn="ctr" defTabSz="828340"/>
              <a:r>
                <a:rPr lang="en-US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Economy (MOFE) </a:t>
              </a:r>
            </a:p>
          </p:txBody>
        </p:sp>
        <p:cxnSp>
          <p:nvCxnSpPr>
            <p:cNvPr id="25" name="직선 연결선 24">
              <a:extLst>
                <a:ext uri="{FF2B5EF4-FFF2-40B4-BE49-F238E27FC236}">
                  <a16:creationId xmlns:a16="http://schemas.microsoft.com/office/drawing/2014/main" id="{83BC4B76-3261-480C-9D32-960FF8F44A34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F30DE140-AE5C-434E-8EF8-076C73F9C764}"/>
              </a:ext>
            </a:extLst>
          </p:cNvPr>
          <p:cNvGrpSpPr/>
          <p:nvPr/>
        </p:nvGrpSpPr>
        <p:grpSpPr>
          <a:xfrm>
            <a:off x="1072291" y="5106542"/>
            <a:ext cx="1469864" cy="834038"/>
            <a:chOff x="1058600" y="3736468"/>
            <a:chExt cx="1469864" cy="834038"/>
          </a:xfrm>
        </p:grpSpPr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2598D2C-AE8C-4B3D-9B96-A8272269FF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38" name="그룹 37">
                <a:extLst>
                  <a:ext uri="{FF2B5EF4-FFF2-40B4-BE49-F238E27FC236}">
                    <a16:creationId xmlns:a16="http://schemas.microsoft.com/office/drawing/2014/main" id="{39782A99-9553-46EE-BE86-589E0856A685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43" name="사각형: 둥근 모서리 42">
                  <a:extLst>
                    <a:ext uri="{FF2B5EF4-FFF2-40B4-BE49-F238E27FC236}">
                      <a16:creationId xmlns:a16="http://schemas.microsoft.com/office/drawing/2014/main" id="{8AC9FDA4-750A-459E-8764-EB59E6852ABC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4" name="사각형: 둥근 모서리 43">
                  <a:extLst>
                    <a:ext uri="{FF2B5EF4-FFF2-40B4-BE49-F238E27FC236}">
                      <a16:creationId xmlns:a16="http://schemas.microsoft.com/office/drawing/2014/main" id="{57992E51-C3FD-4CAC-A8C0-5B8222BF721A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39" name="그룹 38">
                <a:extLst>
                  <a:ext uri="{FF2B5EF4-FFF2-40B4-BE49-F238E27FC236}">
                    <a16:creationId xmlns:a16="http://schemas.microsoft.com/office/drawing/2014/main" id="{24F63CCF-1AFE-4DAB-BAD7-89516CF31BB6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40" name="사각형: 둥근 모서리 39">
                  <a:extLst>
                    <a:ext uri="{FF2B5EF4-FFF2-40B4-BE49-F238E27FC236}">
                      <a16:creationId xmlns:a16="http://schemas.microsoft.com/office/drawing/2014/main" id="{CBA3FA75-3EF6-4BAB-A831-9B5B4A04889E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1" name="사각형: 둥근 모서리 40">
                  <a:extLst>
                    <a:ext uri="{FF2B5EF4-FFF2-40B4-BE49-F238E27FC236}">
                      <a16:creationId xmlns:a16="http://schemas.microsoft.com/office/drawing/2014/main" id="{44076E52-957F-4FE7-A0E9-C767E1CDA476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9E5D9D44-5547-4764-8EAD-11C36BF6B437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8DE6BE5-C4BF-48D2-96DA-FBA35C50FD29}"/>
                </a:ext>
              </a:extLst>
            </p:cNvPr>
            <p:cNvSpPr txBox="1"/>
            <p:nvPr/>
          </p:nvSpPr>
          <p:spPr>
            <a:xfrm>
              <a:off x="1421488" y="3749898"/>
              <a:ext cx="74163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ko-KR" sz="1100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FIMSys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72A5402-300D-491B-9450-79FD688BABE4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Ministry of Planning </a:t>
              </a:r>
              <a:br>
                <a:rPr lang="en-US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&amp; </a:t>
              </a:r>
            </a:p>
            <a:p>
              <a:pPr algn="ctr"/>
              <a:r>
                <a:rPr lang="en-US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Budget (MPB)</a:t>
              </a:r>
            </a:p>
          </p:txBody>
        </p: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BABEAE45-FC9C-4D80-AEE1-EE66884DAD28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5DD961E8-828C-44E1-8C82-8B8485ACECFC}"/>
              </a:ext>
            </a:extLst>
          </p:cNvPr>
          <p:cNvGrpSpPr/>
          <p:nvPr/>
        </p:nvGrpSpPr>
        <p:grpSpPr>
          <a:xfrm>
            <a:off x="2856350" y="4266511"/>
            <a:ext cx="1001113" cy="1318622"/>
            <a:chOff x="2651599" y="3962709"/>
            <a:chExt cx="1001113" cy="1318622"/>
          </a:xfrm>
        </p:grpSpPr>
        <p:sp>
          <p:nvSpPr>
            <p:cNvPr id="46" name="Arrow: Right 3">
              <a:extLst>
                <a:ext uri="{FF2B5EF4-FFF2-40B4-BE49-F238E27FC236}">
                  <a16:creationId xmlns:a16="http://schemas.microsoft.com/office/drawing/2014/main" id="{DE00FFA6-CD91-444C-B374-6EBE30FE386F}"/>
                </a:ext>
              </a:extLst>
            </p:cNvPr>
            <p:cNvSpPr/>
            <p:nvPr/>
          </p:nvSpPr>
          <p:spPr bwMode="auto">
            <a:xfrm>
              <a:off x="2710106" y="4568261"/>
              <a:ext cx="884098" cy="239585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1CA1FEB-D69C-4865-9A61-DBA8B1D9994A}"/>
                </a:ext>
              </a:extLst>
            </p:cNvPr>
            <p:cNvSpPr txBox="1"/>
            <p:nvPr/>
          </p:nvSpPr>
          <p:spPr>
            <a:xfrm>
              <a:off x="2651599" y="3962709"/>
              <a:ext cx="100111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Information</a:t>
              </a:r>
            </a:p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System </a:t>
              </a:r>
              <a:b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Integration</a:t>
              </a:r>
            </a:p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(2007)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60066C0-0001-44A9-8281-6BEFD74530EA}"/>
                </a:ext>
              </a:extLst>
            </p:cNvPr>
            <p:cNvSpPr txBox="1"/>
            <p:nvPr/>
          </p:nvSpPr>
          <p:spPr>
            <a:xfrm>
              <a:off x="2662937" y="4819666"/>
              <a:ext cx="9784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Ministry </a:t>
              </a:r>
              <a:b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Consolidation</a:t>
              </a:r>
            </a:p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(2008)</a:t>
              </a:r>
            </a:p>
          </p:txBody>
        </p: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C891877-43B1-4475-9E59-9AF50ED0351A}"/>
              </a:ext>
            </a:extLst>
          </p:cNvPr>
          <p:cNvSpPr/>
          <p:nvPr/>
        </p:nvSpPr>
        <p:spPr>
          <a:xfrm>
            <a:off x="946214" y="6217597"/>
            <a:ext cx="3748862" cy="3554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1) NaFIS (National Fiscal Information System, treasury system)</a:t>
            </a:r>
          </a:p>
          <a:p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2) FIMSys(Fiscal Information Management System, budgeting system)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EF7EF682-304E-4129-91FF-C2747C707DA5}"/>
              </a:ext>
            </a:extLst>
          </p:cNvPr>
          <p:cNvCxnSpPr>
            <a:cxnSpLocks/>
          </p:cNvCxnSpPr>
          <p:nvPr/>
        </p:nvCxnSpPr>
        <p:spPr>
          <a:xfrm>
            <a:off x="894383" y="6188664"/>
            <a:ext cx="5047468" cy="0"/>
          </a:xfrm>
          <a:prstGeom prst="line">
            <a:avLst/>
          </a:prstGeom>
          <a:ln w="9525"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1E81D61-5133-42D3-A43B-7B5B7F5EB2D9}"/>
              </a:ext>
            </a:extLst>
          </p:cNvPr>
          <p:cNvGrpSpPr/>
          <p:nvPr/>
        </p:nvGrpSpPr>
        <p:grpSpPr>
          <a:xfrm>
            <a:off x="3902394" y="3934146"/>
            <a:ext cx="1873332" cy="2192147"/>
            <a:chOff x="4191927" y="4096800"/>
            <a:chExt cx="2228601" cy="2734821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4892D329-5A50-4DDA-BEF1-58F1C9E5A7A0}"/>
                </a:ext>
              </a:extLst>
            </p:cNvPr>
            <p:cNvSpPr/>
            <p:nvPr/>
          </p:nvSpPr>
          <p:spPr>
            <a:xfrm>
              <a:off x="4201292" y="4709721"/>
              <a:ext cx="2207312" cy="148246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8FAAD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>
                <a:latin typeface="Montserrat SemiBold" panose="00000700000000000000" pitchFamily="2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6BFE16E-63B8-4061-ACF8-A2A75981E4E7}"/>
                </a:ext>
              </a:extLst>
            </p:cNvPr>
            <p:cNvSpPr txBox="1"/>
            <p:nvPr/>
          </p:nvSpPr>
          <p:spPr>
            <a:xfrm>
              <a:off x="4549615" y="4871401"/>
              <a:ext cx="1551756" cy="14941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 defTabSz="1067672">
                <a:defRPr sz="1400" spc="-3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ntegrated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inancial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anagement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nformation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S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ystem</a:t>
              </a: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A74E0B4F-76BF-47B1-BFFE-F7FBA8BFA304}"/>
                </a:ext>
              </a:extLst>
            </p:cNvPr>
            <p:cNvGrpSpPr/>
            <p:nvPr/>
          </p:nvGrpSpPr>
          <p:grpSpPr>
            <a:xfrm>
              <a:off x="4191927" y="6120570"/>
              <a:ext cx="2228601" cy="711051"/>
              <a:chOff x="7215049" y="5569305"/>
              <a:chExt cx="1807265" cy="571165"/>
            </a:xfrm>
          </p:grpSpPr>
          <p:pic>
            <p:nvPicPr>
              <p:cNvPr id="56" name="그림 55">
                <a:extLst>
                  <a:ext uri="{FF2B5EF4-FFF2-40B4-BE49-F238E27FC236}">
                    <a16:creationId xmlns:a16="http://schemas.microsoft.com/office/drawing/2014/main" id="{AB0C0BA7-3D2E-4A31-99D2-14B53F73BF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0565" t="12848" b="57438"/>
              <a:stretch/>
            </p:blipFill>
            <p:spPr>
              <a:xfrm>
                <a:off x="7215049" y="5569305"/>
                <a:ext cx="1807265" cy="571165"/>
              </a:xfrm>
              <a:prstGeom prst="rect">
                <a:avLst/>
              </a:prstGeom>
            </p:spPr>
          </p:pic>
          <p:grpSp>
            <p:nvGrpSpPr>
              <p:cNvPr id="57" name="그룹 56">
                <a:extLst>
                  <a:ext uri="{FF2B5EF4-FFF2-40B4-BE49-F238E27FC236}">
                    <a16:creationId xmlns:a16="http://schemas.microsoft.com/office/drawing/2014/main" id="{245B4435-B643-45F4-B073-8B61768A72AD}"/>
                  </a:ext>
                </a:extLst>
              </p:cNvPr>
              <p:cNvGrpSpPr/>
              <p:nvPr/>
            </p:nvGrpSpPr>
            <p:grpSpPr>
              <a:xfrm>
                <a:off x="8181056" y="5617523"/>
                <a:ext cx="502112" cy="502112"/>
                <a:chOff x="4899155" y="4736212"/>
                <a:chExt cx="1862480" cy="1862480"/>
              </a:xfrm>
            </p:grpSpPr>
            <p:pic>
              <p:nvPicPr>
                <p:cNvPr id="59" name="그림 58">
                  <a:extLst>
                    <a:ext uri="{FF2B5EF4-FFF2-40B4-BE49-F238E27FC236}">
                      <a16:creationId xmlns:a16="http://schemas.microsoft.com/office/drawing/2014/main" id="{01047A2C-F18A-4258-BF12-A2E35FFED2A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 cstate="hqprint">
                  <a:alphaModFix amt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4694" r="51990" b="9945"/>
                <a:stretch>
                  <a:fillRect/>
                </a:stretch>
              </p:blipFill>
              <p:spPr>
                <a:xfrm>
                  <a:off x="4899155" y="4736212"/>
                  <a:ext cx="1862480" cy="1862480"/>
                </a:xfrm>
                <a:custGeom>
                  <a:avLst/>
                  <a:gdLst>
                    <a:gd name="connsiteX0" fmla="*/ 1033157 w 2066315"/>
                    <a:gd name="connsiteY0" fmla="*/ 0 h 2066316"/>
                    <a:gd name="connsiteX1" fmla="*/ 2066315 w 2066315"/>
                    <a:gd name="connsiteY1" fmla="*/ 1033158 h 2066316"/>
                    <a:gd name="connsiteX2" fmla="*/ 1033157 w 2066315"/>
                    <a:gd name="connsiteY2" fmla="*/ 2066316 h 2066316"/>
                    <a:gd name="connsiteX3" fmla="*/ 5333 w 2066315"/>
                    <a:gd name="connsiteY3" fmla="*/ 1138792 h 2066316"/>
                    <a:gd name="connsiteX4" fmla="*/ 0 w 2066315"/>
                    <a:gd name="connsiteY4" fmla="*/ 1033178 h 2066316"/>
                    <a:gd name="connsiteX5" fmla="*/ 0 w 2066315"/>
                    <a:gd name="connsiteY5" fmla="*/ 1033138 h 2066316"/>
                    <a:gd name="connsiteX6" fmla="*/ 5333 w 2066315"/>
                    <a:gd name="connsiteY6" fmla="*/ 927524 h 2066316"/>
                    <a:gd name="connsiteX7" fmla="*/ 1033157 w 2066315"/>
                    <a:gd name="connsiteY7" fmla="*/ 0 h 2066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66315" h="2066316">
                      <a:moveTo>
                        <a:pt x="1033157" y="0"/>
                      </a:moveTo>
                      <a:cubicBezTo>
                        <a:pt x="1603754" y="0"/>
                        <a:pt x="2066315" y="462561"/>
                        <a:pt x="2066315" y="1033158"/>
                      </a:cubicBezTo>
                      <a:cubicBezTo>
                        <a:pt x="2066315" y="1603755"/>
                        <a:pt x="1603754" y="2066316"/>
                        <a:pt x="1033157" y="2066316"/>
                      </a:cubicBezTo>
                      <a:cubicBezTo>
                        <a:pt x="498222" y="2066316"/>
                        <a:pt x="58241" y="1659768"/>
                        <a:pt x="5333" y="1138792"/>
                      </a:cubicBezTo>
                      <a:lnTo>
                        <a:pt x="0" y="1033178"/>
                      </a:lnTo>
                      <a:lnTo>
                        <a:pt x="0" y="1033138"/>
                      </a:lnTo>
                      <a:lnTo>
                        <a:pt x="5333" y="927524"/>
                      </a:lnTo>
                      <a:cubicBezTo>
                        <a:pt x="58241" y="406548"/>
                        <a:pt x="498222" y="0"/>
                        <a:pt x="1033157" y="0"/>
                      </a:cubicBezTo>
                      <a:close/>
                    </a:path>
                  </a:pathLst>
                </a:custGeom>
              </p:spPr>
            </p:pic>
            <p:grpSp>
              <p:nvGrpSpPr>
                <p:cNvPr id="60" name="그룹 59">
                  <a:extLst>
                    <a:ext uri="{FF2B5EF4-FFF2-40B4-BE49-F238E27FC236}">
                      <a16:creationId xmlns:a16="http://schemas.microsoft.com/office/drawing/2014/main" id="{6F22BF7D-98BB-410F-907A-A4D080FB575E}"/>
                    </a:ext>
                  </a:extLst>
                </p:cNvPr>
                <p:cNvGrpSpPr/>
                <p:nvPr/>
              </p:nvGrpSpPr>
              <p:grpSpPr>
                <a:xfrm>
                  <a:off x="5099544" y="4891370"/>
                  <a:ext cx="1642850" cy="1616170"/>
                  <a:chOff x="12034838" y="7142163"/>
                  <a:chExt cx="4778186" cy="4700588"/>
                </a:xfrm>
              </p:grpSpPr>
              <p:sp>
                <p:nvSpPr>
                  <p:cNvPr id="61" name="Freeform 79">
                    <a:extLst>
                      <a:ext uri="{FF2B5EF4-FFF2-40B4-BE49-F238E27FC236}">
                        <a16:creationId xmlns:a16="http://schemas.microsoft.com/office/drawing/2014/main" id="{5DE4C818-D05F-45F9-B9BE-E2CF137FE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2938" y="7654925"/>
                    <a:ext cx="90488" cy="101600"/>
                  </a:xfrm>
                  <a:custGeom>
                    <a:avLst/>
                    <a:gdLst>
                      <a:gd name="T0" fmla="*/ 6 w 57"/>
                      <a:gd name="T1" fmla="*/ 44 h 64"/>
                      <a:gd name="T2" fmla="*/ 10 w 57"/>
                      <a:gd name="T3" fmla="*/ 40 h 64"/>
                      <a:gd name="T4" fmla="*/ 10 w 57"/>
                      <a:gd name="T5" fmla="*/ 37 h 64"/>
                      <a:gd name="T6" fmla="*/ 10 w 57"/>
                      <a:gd name="T7" fmla="*/ 37 h 64"/>
                      <a:gd name="T8" fmla="*/ 13 w 57"/>
                      <a:gd name="T9" fmla="*/ 44 h 64"/>
                      <a:gd name="T10" fmla="*/ 13 w 57"/>
                      <a:gd name="T11" fmla="*/ 40 h 64"/>
                      <a:gd name="T12" fmla="*/ 17 w 57"/>
                      <a:gd name="T13" fmla="*/ 40 h 64"/>
                      <a:gd name="T14" fmla="*/ 17 w 57"/>
                      <a:gd name="T15" fmla="*/ 44 h 64"/>
                      <a:gd name="T16" fmla="*/ 20 w 57"/>
                      <a:gd name="T17" fmla="*/ 51 h 64"/>
                      <a:gd name="T18" fmla="*/ 27 w 57"/>
                      <a:gd name="T19" fmla="*/ 51 h 64"/>
                      <a:gd name="T20" fmla="*/ 23 w 57"/>
                      <a:gd name="T21" fmla="*/ 54 h 64"/>
                      <a:gd name="T22" fmla="*/ 20 w 57"/>
                      <a:gd name="T23" fmla="*/ 54 h 64"/>
                      <a:gd name="T24" fmla="*/ 20 w 57"/>
                      <a:gd name="T25" fmla="*/ 54 h 64"/>
                      <a:gd name="T26" fmla="*/ 23 w 57"/>
                      <a:gd name="T27" fmla="*/ 57 h 64"/>
                      <a:gd name="T28" fmla="*/ 30 w 57"/>
                      <a:gd name="T29" fmla="*/ 61 h 64"/>
                      <a:gd name="T30" fmla="*/ 34 w 57"/>
                      <a:gd name="T31" fmla="*/ 61 h 64"/>
                      <a:gd name="T32" fmla="*/ 34 w 57"/>
                      <a:gd name="T33" fmla="*/ 61 h 64"/>
                      <a:gd name="T34" fmla="*/ 37 w 57"/>
                      <a:gd name="T35" fmla="*/ 64 h 64"/>
                      <a:gd name="T36" fmla="*/ 40 w 57"/>
                      <a:gd name="T37" fmla="*/ 61 h 64"/>
                      <a:gd name="T38" fmla="*/ 47 w 57"/>
                      <a:gd name="T39" fmla="*/ 61 h 64"/>
                      <a:gd name="T40" fmla="*/ 51 w 57"/>
                      <a:gd name="T41" fmla="*/ 61 h 64"/>
                      <a:gd name="T42" fmla="*/ 51 w 57"/>
                      <a:gd name="T43" fmla="*/ 61 h 64"/>
                      <a:gd name="T44" fmla="*/ 54 w 57"/>
                      <a:gd name="T45" fmla="*/ 61 h 64"/>
                      <a:gd name="T46" fmla="*/ 54 w 57"/>
                      <a:gd name="T47" fmla="*/ 61 h 64"/>
                      <a:gd name="T48" fmla="*/ 57 w 57"/>
                      <a:gd name="T49" fmla="*/ 61 h 64"/>
                      <a:gd name="T50" fmla="*/ 57 w 57"/>
                      <a:gd name="T51" fmla="*/ 57 h 64"/>
                      <a:gd name="T52" fmla="*/ 51 w 57"/>
                      <a:gd name="T53" fmla="*/ 51 h 64"/>
                      <a:gd name="T54" fmla="*/ 44 w 57"/>
                      <a:gd name="T55" fmla="*/ 44 h 64"/>
                      <a:gd name="T56" fmla="*/ 37 w 57"/>
                      <a:gd name="T57" fmla="*/ 30 h 64"/>
                      <a:gd name="T58" fmla="*/ 37 w 57"/>
                      <a:gd name="T59" fmla="*/ 23 h 64"/>
                      <a:gd name="T60" fmla="*/ 37 w 57"/>
                      <a:gd name="T61" fmla="*/ 20 h 64"/>
                      <a:gd name="T62" fmla="*/ 37 w 57"/>
                      <a:gd name="T63" fmla="*/ 20 h 64"/>
                      <a:gd name="T64" fmla="*/ 37 w 57"/>
                      <a:gd name="T65" fmla="*/ 13 h 64"/>
                      <a:gd name="T66" fmla="*/ 34 w 57"/>
                      <a:gd name="T67" fmla="*/ 13 h 64"/>
                      <a:gd name="T68" fmla="*/ 37 w 57"/>
                      <a:gd name="T69" fmla="*/ 10 h 64"/>
                      <a:gd name="T70" fmla="*/ 40 w 57"/>
                      <a:gd name="T71" fmla="*/ 10 h 64"/>
                      <a:gd name="T72" fmla="*/ 37 w 57"/>
                      <a:gd name="T73" fmla="*/ 6 h 64"/>
                      <a:gd name="T74" fmla="*/ 37 w 57"/>
                      <a:gd name="T75" fmla="*/ 6 h 64"/>
                      <a:gd name="T76" fmla="*/ 40 w 57"/>
                      <a:gd name="T77" fmla="*/ 3 h 64"/>
                      <a:gd name="T78" fmla="*/ 27 w 57"/>
                      <a:gd name="T79" fmla="*/ 0 h 64"/>
                      <a:gd name="T80" fmla="*/ 17 w 57"/>
                      <a:gd name="T81" fmla="*/ 3 h 64"/>
                      <a:gd name="T82" fmla="*/ 17 w 57"/>
                      <a:gd name="T83" fmla="*/ 3 h 64"/>
                      <a:gd name="T84" fmla="*/ 10 w 57"/>
                      <a:gd name="T85" fmla="*/ 6 h 64"/>
                      <a:gd name="T86" fmla="*/ 10 w 57"/>
                      <a:gd name="T87" fmla="*/ 10 h 64"/>
                      <a:gd name="T88" fmla="*/ 10 w 57"/>
                      <a:gd name="T89" fmla="*/ 10 h 64"/>
                      <a:gd name="T90" fmla="*/ 6 w 57"/>
                      <a:gd name="T91" fmla="*/ 13 h 64"/>
                      <a:gd name="T92" fmla="*/ 6 w 57"/>
                      <a:gd name="T93" fmla="*/ 17 h 64"/>
                      <a:gd name="T94" fmla="*/ 10 w 57"/>
                      <a:gd name="T95" fmla="*/ 13 h 64"/>
                      <a:gd name="T96" fmla="*/ 10 w 57"/>
                      <a:gd name="T97" fmla="*/ 17 h 64"/>
                      <a:gd name="T98" fmla="*/ 10 w 57"/>
                      <a:gd name="T99" fmla="*/ 20 h 64"/>
                      <a:gd name="T100" fmla="*/ 6 w 57"/>
                      <a:gd name="T101" fmla="*/ 27 h 64"/>
                      <a:gd name="T102" fmla="*/ 3 w 57"/>
                      <a:gd name="T103" fmla="*/ 27 h 64"/>
                      <a:gd name="T104" fmla="*/ 3 w 57"/>
                      <a:gd name="T105" fmla="*/ 27 h 64"/>
                      <a:gd name="T106" fmla="*/ 0 w 57"/>
                      <a:gd name="T107" fmla="*/ 37 h 64"/>
                      <a:gd name="T108" fmla="*/ 6 w 57"/>
                      <a:gd name="T109" fmla="*/ 4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7" h="64">
                        <a:moveTo>
                          <a:pt x="6" y="44"/>
                        </a:move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3" y="51"/>
                        </a:lnTo>
                        <a:lnTo>
                          <a:pt x="23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4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1" y="51"/>
                        </a:lnTo>
                        <a:lnTo>
                          <a:pt x="51" y="51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0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2" name="Freeform 80">
                    <a:extLst>
                      <a:ext uri="{FF2B5EF4-FFF2-40B4-BE49-F238E27FC236}">
                        <a16:creationId xmlns:a16="http://schemas.microsoft.com/office/drawing/2014/main" id="{FCDB7F30-9FBA-4237-A813-FFE86F9534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20878109">
                    <a:off x="14357161" y="7337254"/>
                    <a:ext cx="2455863" cy="3357562"/>
                  </a:xfrm>
                  <a:custGeom>
                    <a:avLst/>
                    <a:gdLst>
                      <a:gd name="T0" fmla="*/ 1153 w 1547"/>
                      <a:gd name="T1" fmla="*/ 41 h 2115"/>
                      <a:gd name="T2" fmla="*/ 1034 w 1547"/>
                      <a:gd name="T3" fmla="*/ 71 h 2115"/>
                      <a:gd name="T4" fmla="*/ 935 w 1547"/>
                      <a:gd name="T5" fmla="*/ 116 h 2115"/>
                      <a:gd name="T6" fmla="*/ 823 w 1547"/>
                      <a:gd name="T7" fmla="*/ 122 h 2115"/>
                      <a:gd name="T8" fmla="*/ 813 w 1547"/>
                      <a:gd name="T9" fmla="*/ 48 h 2115"/>
                      <a:gd name="T10" fmla="*/ 748 w 1547"/>
                      <a:gd name="T11" fmla="*/ 37 h 2115"/>
                      <a:gd name="T12" fmla="*/ 660 w 1547"/>
                      <a:gd name="T13" fmla="*/ 75 h 2115"/>
                      <a:gd name="T14" fmla="*/ 609 w 1547"/>
                      <a:gd name="T15" fmla="*/ 129 h 2115"/>
                      <a:gd name="T16" fmla="*/ 554 w 1547"/>
                      <a:gd name="T17" fmla="*/ 187 h 2115"/>
                      <a:gd name="T18" fmla="*/ 503 w 1547"/>
                      <a:gd name="T19" fmla="*/ 211 h 2115"/>
                      <a:gd name="T20" fmla="*/ 500 w 1547"/>
                      <a:gd name="T21" fmla="*/ 252 h 2115"/>
                      <a:gd name="T22" fmla="*/ 551 w 1547"/>
                      <a:gd name="T23" fmla="*/ 265 h 2115"/>
                      <a:gd name="T24" fmla="*/ 629 w 1547"/>
                      <a:gd name="T25" fmla="*/ 286 h 2115"/>
                      <a:gd name="T26" fmla="*/ 660 w 1547"/>
                      <a:gd name="T27" fmla="*/ 190 h 2115"/>
                      <a:gd name="T28" fmla="*/ 694 w 1547"/>
                      <a:gd name="T29" fmla="*/ 194 h 2115"/>
                      <a:gd name="T30" fmla="*/ 762 w 1547"/>
                      <a:gd name="T31" fmla="*/ 269 h 2115"/>
                      <a:gd name="T32" fmla="*/ 643 w 1547"/>
                      <a:gd name="T33" fmla="*/ 377 h 2115"/>
                      <a:gd name="T34" fmla="*/ 537 w 1547"/>
                      <a:gd name="T35" fmla="*/ 337 h 2115"/>
                      <a:gd name="T36" fmla="*/ 507 w 1547"/>
                      <a:gd name="T37" fmla="*/ 371 h 2115"/>
                      <a:gd name="T38" fmla="*/ 425 w 1547"/>
                      <a:gd name="T39" fmla="*/ 439 h 2115"/>
                      <a:gd name="T40" fmla="*/ 337 w 1547"/>
                      <a:gd name="T41" fmla="*/ 520 h 2115"/>
                      <a:gd name="T42" fmla="*/ 218 w 1547"/>
                      <a:gd name="T43" fmla="*/ 622 h 2115"/>
                      <a:gd name="T44" fmla="*/ 320 w 1547"/>
                      <a:gd name="T45" fmla="*/ 704 h 2115"/>
                      <a:gd name="T46" fmla="*/ 534 w 1547"/>
                      <a:gd name="T47" fmla="*/ 660 h 2115"/>
                      <a:gd name="T48" fmla="*/ 537 w 1547"/>
                      <a:gd name="T49" fmla="*/ 571 h 2115"/>
                      <a:gd name="T50" fmla="*/ 656 w 1547"/>
                      <a:gd name="T51" fmla="*/ 721 h 2115"/>
                      <a:gd name="T52" fmla="*/ 700 w 1547"/>
                      <a:gd name="T53" fmla="*/ 673 h 2115"/>
                      <a:gd name="T54" fmla="*/ 785 w 1547"/>
                      <a:gd name="T55" fmla="*/ 541 h 2115"/>
                      <a:gd name="T56" fmla="*/ 813 w 1547"/>
                      <a:gd name="T57" fmla="*/ 551 h 2115"/>
                      <a:gd name="T58" fmla="*/ 850 w 1547"/>
                      <a:gd name="T59" fmla="*/ 571 h 2115"/>
                      <a:gd name="T60" fmla="*/ 751 w 1547"/>
                      <a:gd name="T61" fmla="*/ 663 h 2115"/>
                      <a:gd name="T62" fmla="*/ 717 w 1547"/>
                      <a:gd name="T63" fmla="*/ 741 h 2115"/>
                      <a:gd name="T64" fmla="*/ 833 w 1547"/>
                      <a:gd name="T65" fmla="*/ 751 h 2115"/>
                      <a:gd name="T66" fmla="*/ 707 w 1547"/>
                      <a:gd name="T67" fmla="*/ 850 h 2115"/>
                      <a:gd name="T68" fmla="*/ 493 w 1547"/>
                      <a:gd name="T69" fmla="*/ 813 h 2115"/>
                      <a:gd name="T70" fmla="*/ 425 w 1547"/>
                      <a:gd name="T71" fmla="*/ 731 h 2115"/>
                      <a:gd name="T72" fmla="*/ 265 w 1547"/>
                      <a:gd name="T73" fmla="*/ 762 h 2115"/>
                      <a:gd name="T74" fmla="*/ 78 w 1547"/>
                      <a:gd name="T75" fmla="*/ 938 h 2115"/>
                      <a:gd name="T76" fmla="*/ 3 w 1547"/>
                      <a:gd name="T77" fmla="*/ 1156 h 2115"/>
                      <a:gd name="T78" fmla="*/ 27 w 1547"/>
                      <a:gd name="T79" fmla="*/ 1234 h 2115"/>
                      <a:gd name="T80" fmla="*/ 75 w 1547"/>
                      <a:gd name="T81" fmla="*/ 1312 h 2115"/>
                      <a:gd name="T82" fmla="*/ 272 w 1547"/>
                      <a:gd name="T83" fmla="*/ 1339 h 2115"/>
                      <a:gd name="T84" fmla="*/ 411 w 1547"/>
                      <a:gd name="T85" fmla="*/ 1373 h 2115"/>
                      <a:gd name="T86" fmla="*/ 408 w 1547"/>
                      <a:gd name="T87" fmla="*/ 1469 h 2115"/>
                      <a:gd name="T88" fmla="*/ 466 w 1547"/>
                      <a:gd name="T89" fmla="*/ 1574 h 2115"/>
                      <a:gd name="T90" fmla="*/ 513 w 1547"/>
                      <a:gd name="T91" fmla="*/ 1914 h 2115"/>
                      <a:gd name="T92" fmla="*/ 592 w 1547"/>
                      <a:gd name="T93" fmla="*/ 2101 h 2115"/>
                      <a:gd name="T94" fmla="*/ 792 w 1547"/>
                      <a:gd name="T95" fmla="*/ 1948 h 2115"/>
                      <a:gd name="T96" fmla="*/ 904 w 1547"/>
                      <a:gd name="T97" fmla="*/ 1649 h 2115"/>
                      <a:gd name="T98" fmla="*/ 1044 w 1547"/>
                      <a:gd name="T99" fmla="*/ 1305 h 2115"/>
                      <a:gd name="T100" fmla="*/ 932 w 1547"/>
                      <a:gd name="T101" fmla="*/ 1203 h 2115"/>
                      <a:gd name="T102" fmla="*/ 799 w 1547"/>
                      <a:gd name="T103" fmla="*/ 925 h 2115"/>
                      <a:gd name="T104" fmla="*/ 904 w 1547"/>
                      <a:gd name="T105" fmla="*/ 1071 h 2115"/>
                      <a:gd name="T106" fmla="*/ 1139 w 1547"/>
                      <a:gd name="T107" fmla="*/ 1108 h 2115"/>
                      <a:gd name="T108" fmla="*/ 1064 w 1547"/>
                      <a:gd name="T109" fmla="*/ 986 h 2115"/>
                      <a:gd name="T110" fmla="*/ 1023 w 1547"/>
                      <a:gd name="T111" fmla="*/ 874 h 2115"/>
                      <a:gd name="T112" fmla="*/ 1159 w 1547"/>
                      <a:gd name="T113" fmla="*/ 959 h 2115"/>
                      <a:gd name="T114" fmla="*/ 1319 w 1547"/>
                      <a:gd name="T115" fmla="*/ 996 h 2115"/>
                      <a:gd name="T116" fmla="*/ 1404 w 1547"/>
                      <a:gd name="T117" fmla="*/ 1105 h 2115"/>
                      <a:gd name="T118" fmla="*/ 1520 w 1547"/>
                      <a:gd name="T119" fmla="*/ 1207 h 2115"/>
                      <a:gd name="T120" fmla="*/ 772 w 1547"/>
                      <a:gd name="T121" fmla="*/ 1492 h 2115"/>
                      <a:gd name="T122" fmla="*/ 1023 w 1547"/>
                      <a:gd name="T123" fmla="*/ 683 h 2115"/>
                      <a:gd name="T124" fmla="*/ 1064 w 1547"/>
                      <a:gd name="T125" fmla="*/ 568 h 2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547" h="2115">
                        <a:moveTo>
                          <a:pt x="1540" y="915"/>
                        </a:moveTo>
                        <a:lnTo>
                          <a:pt x="1540" y="915"/>
                        </a:lnTo>
                        <a:lnTo>
                          <a:pt x="1540" y="915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23" y="789"/>
                        </a:lnTo>
                        <a:lnTo>
                          <a:pt x="1506" y="700"/>
                        </a:lnTo>
                        <a:lnTo>
                          <a:pt x="1486" y="615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2" y="507"/>
                        </a:lnTo>
                        <a:lnTo>
                          <a:pt x="1442" y="486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384" y="354"/>
                        </a:lnTo>
                        <a:lnTo>
                          <a:pt x="1340" y="265"/>
                        </a:lnTo>
                        <a:lnTo>
                          <a:pt x="1289" y="180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5"/>
                        </a:lnTo>
                        <a:lnTo>
                          <a:pt x="1234" y="105"/>
                        </a:lnTo>
                        <a:lnTo>
                          <a:pt x="1231" y="105"/>
                        </a:lnTo>
                        <a:lnTo>
                          <a:pt x="1231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12"/>
                        </a:lnTo>
                        <a:lnTo>
                          <a:pt x="1231" y="112"/>
                        </a:lnTo>
                        <a:lnTo>
                          <a:pt x="1227" y="112"/>
                        </a:lnTo>
                        <a:lnTo>
                          <a:pt x="1227" y="112"/>
                        </a:lnTo>
                        <a:lnTo>
                          <a:pt x="1227" y="116"/>
                        </a:lnTo>
                        <a:lnTo>
                          <a:pt x="1227" y="116"/>
                        </a:lnTo>
                        <a:lnTo>
                          <a:pt x="1224" y="112"/>
                        </a:lnTo>
                        <a:lnTo>
                          <a:pt x="1224" y="112"/>
                        </a:lnTo>
                        <a:lnTo>
                          <a:pt x="1221" y="112"/>
                        </a:lnTo>
                        <a:lnTo>
                          <a:pt x="1221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0" y="116"/>
                        </a:lnTo>
                        <a:lnTo>
                          <a:pt x="1210" y="116"/>
                        </a:lnTo>
                        <a:lnTo>
                          <a:pt x="1207" y="116"/>
                        </a:lnTo>
                        <a:lnTo>
                          <a:pt x="1207" y="116"/>
                        </a:lnTo>
                        <a:lnTo>
                          <a:pt x="1204" y="116"/>
                        </a:lnTo>
                        <a:lnTo>
                          <a:pt x="1204" y="116"/>
                        </a:lnTo>
                        <a:lnTo>
                          <a:pt x="1204" y="112"/>
                        </a:lnTo>
                        <a:lnTo>
                          <a:pt x="1204" y="112"/>
                        </a:lnTo>
                        <a:lnTo>
                          <a:pt x="1200" y="112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3" y="109"/>
                        </a:lnTo>
                        <a:lnTo>
                          <a:pt x="1193" y="109"/>
                        </a:lnTo>
                        <a:lnTo>
                          <a:pt x="1190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90" y="102"/>
                        </a:lnTo>
                        <a:lnTo>
                          <a:pt x="1193" y="102"/>
                        </a:lnTo>
                        <a:lnTo>
                          <a:pt x="1193" y="102"/>
                        </a:lnTo>
                        <a:lnTo>
                          <a:pt x="1197" y="102"/>
                        </a:lnTo>
                        <a:lnTo>
                          <a:pt x="1197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5"/>
                        </a:lnTo>
                        <a:lnTo>
                          <a:pt x="1200" y="105"/>
                        </a:lnTo>
                        <a:lnTo>
                          <a:pt x="1204" y="105"/>
                        </a:lnTo>
                        <a:lnTo>
                          <a:pt x="1204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07" y="112"/>
                        </a:lnTo>
                        <a:lnTo>
                          <a:pt x="1207" y="112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10" y="109"/>
                        </a:lnTo>
                        <a:lnTo>
                          <a:pt x="1210" y="109"/>
                        </a:lnTo>
                        <a:lnTo>
                          <a:pt x="1210" y="112"/>
                        </a:lnTo>
                        <a:lnTo>
                          <a:pt x="1210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21" y="105"/>
                        </a:lnTo>
                        <a:lnTo>
                          <a:pt x="1221" y="105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99"/>
                        </a:lnTo>
                        <a:lnTo>
                          <a:pt x="1217" y="99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99"/>
                        </a:lnTo>
                        <a:lnTo>
                          <a:pt x="1221" y="99"/>
                        </a:lnTo>
                        <a:lnTo>
                          <a:pt x="1224" y="95"/>
                        </a:lnTo>
                        <a:lnTo>
                          <a:pt x="1224" y="95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156" y="0"/>
                        </a:lnTo>
                        <a:lnTo>
                          <a:pt x="1156" y="0"/>
                        </a:lnTo>
                        <a:lnTo>
                          <a:pt x="1153" y="7"/>
                        </a:lnTo>
                        <a:lnTo>
                          <a:pt x="1153" y="7"/>
                        </a:lnTo>
                        <a:lnTo>
                          <a:pt x="1149" y="10"/>
                        </a:lnTo>
                        <a:lnTo>
                          <a:pt x="1149" y="10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7"/>
                        </a:lnTo>
                        <a:lnTo>
                          <a:pt x="1153" y="17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53" y="20"/>
                        </a:lnTo>
                        <a:lnTo>
                          <a:pt x="1153" y="20"/>
                        </a:lnTo>
                        <a:lnTo>
                          <a:pt x="1156" y="20"/>
                        </a:lnTo>
                        <a:lnTo>
                          <a:pt x="1156" y="20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24"/>
                        </a:lnTo>
                        <a:lnTo>
                          <a:pt x="1156" y="24"/>
                        </a:lnTo>
                        <a:lnTo>
                          <a:pt x="1156" y="27"/>
                        </a:lnTo>
                        <a:lnTo>
                          <a:pt x="1156" y="31"/>
                        </a:lnTo>
                        <a:lnTo>
                          <a:pt x="1156" y="31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3" y="37"/>
                        </a:lnTo>
                        <a:lnTo>
                          <a:pt x="1153" y="37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4"/>
                        </a:lnTo>
                        <a:lnTo>
                          <a:pt x="1153" y="44"/>
                        </a:lnTo>
                        <a:lnTo>
                          <a:pt x="1153" y="48"/>
                        </a:lnTo>
                        <a:lnTo>
                          <a:pt x="1153" y="48"/>
                        </a:lnTo>
                        <a:lnTo>
                          <a:pt x="1156" y="44"/>
                        </a:lnTo>
                        <a:lnTo>
                          <a:pt x="1156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63" y="48"/>
                        </a:lnTo>
                        <a:lnTo>
                          <a:pt x="1163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70" y="51"/>
                        </a:lnTo>
                        <a:lnTo>
                          <a:pt x="1170" y="51"/>
                        </a:lnTo>
                        <a:lnTo>
                          <a:pt x="1170" y="54"/>
                        </a:lnTo>
                        <a:lnTo>
                          <a:pt x="1170" y="54"/>
                        </a:lnTo>
                        <a:lnTo>
                          <a:pt x="1173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61"/>
                        </a:lnTo>
                        <a:lnTo>
                          <a:pt x="1180" y="61"/>
                        </a:lnTo>
                        <a:lnTo>
                          <a:pt x="1180" y="65"/>
                        </a:lnTo>
                        <a:lnTo>
                          <a:pt x="1180" y="65"/>
                        </a:lnTo>
                        <a:lnTo>
                          <a:pt x="1176" y="68"/>
                        </a:lnTo>
                        <a:lnTo>
                          <a:pt x="1176" y="68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1"/>
                        </a:lnTo>
                        <a:lnTo>
                          <a:pt x="1170" y="68"/>
                        </a:lnTo>
                        <a:lnTo>
                          <a:pt x="1170" y="68"/>
                        </a:lnTo>
                        <a:lnTo>
                          <a:pt x="1166" y="65"/>
                        </a:lnTo>
                        <a:lnTo>
                          <a:pt x="1166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1"/>
                        </a:lnTo>
                        <a:lnTo>
                          <a:pt x="1163" y="61"/>
                        </a:lnTo>
                        <a:lnTo>
                          <a:pt x="1159" y="61"/>
                        </a:lnTo>
                        <a:lnTo>
                          <a:pt x="1159" y="61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49" y="58"/>
                        </a:lnTo>
                        <a:lnTo>
                          <a:pt x="1149" y="58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36" y="54"/>
                        </a:lnTo>
                        <a:lnTo>
                          <a:pt x="1132" y="51"/>
                        </a:lnTo>
                        <a:lnTo>
                          <a:pt x="1132" y="51"/>
                        </a:lnTo>
                        <a:lnTo>
                          <a:pt x="1122" y="51"/>
                        </a:lnTo>
                        <a:lnTo>
                          <a:pt x="1115" y="51"/>
                        </a:lnTo>
                        <a:lnTo>
                          <a:pt x="1112" y="51"/>
                        </a:lnTo>
                        <a:lnTo>
                          <a:pt x="1112" y="51"/>
                        </a:lnTo>
                        <a:lnTo>
                          <a:pt x="1105" y="48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5" y="44"/>
                        </a:lnTo>
                        <a:lnTo>
                          <a:pt x="1095" y="44"/>
                        </a:lnTo>
                        <a:lnTo>
                          <a:pt x="1095" y="48"/>
                        </a:lnTo>
                        <a:lnTo>
                          <a:pt x="1095" y="48"/>
                        </a:lnTo>
                        <a:lnTo>
                          <a:pt x="1095" y="51"/>
                        </a:lnTo>
                        <a:lnTo>
                          <a:pt x="1095" y="51"/>
                        </a:lnTo>
                        <a:lnTo>
                          <a:pt x="1098" y="54"/>
                        </a:lnTo>
                        <a:lnTo>
                          <a:pt x="1098" y="54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102" y="58"/>
                        </a:lnTo>
                        <a:lnTo>
                          <a:pt x="1102" y="58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098" y="65"/>
                        </a:lnTo>
                        <a:lnTo>
                          <a:pt x="1098" y="65"/>
                        </a:lnTo>
                        <a:lnTo>
                          <a:pt x="1098" y="68"/>
                        </a:lnTo>
                        <a:lnTo>
                          <a:pt x="1098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71"/>
                        </a:lnTo>
                        <a:lnTo>
                          <a:pt x="1091" y="71"/>
                        </a:lnTo>
                        <a:lnTo>
                          <a:pt x="1091" y="75"/>
                        </a:lnTo>
                        <a:lnTo>
                          <a:pt x="1091" y="75"/>
                        </a:lnTo>
                        <a:lnTo>
                          <a:pt x="1088" y="75"/>
                        </a:lnTo>
                        <a:lnTo>
                          <a:pt x="1088" y="75"/>
                        </a:lnTo>
                        <a:lnTo>
                          <a:pt x="1085" y="78"/>
                        </a:lnTo>
                        <a:lnTo>
                          <a:pt x="1085" y="78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8" y="68"/>
                        </a:lnTo>
                        <a:lnTo>
                          <a:pt x="1088" y="68"/>
                        </a:lnTo>
                        <a:lnTo>
                          <a:pt x="1085" y="65"/>
                        </a:lnTo>
                        <a:lnTo>
                          <a:pt x="1085" y="65"/>
                        </a:lnTo>
                        <a:lnTo>
                          <a:pt x="1081" y="65"/>
                        </a:lnTo>
                        <a:lnTo>
                          <a:pt x="1081" y="65"/>
                        </a:lnTo>
                        <a:lnTo>
                          <a:pt x="1081" y="61"/>
                        </a:lnTo>
                        <a:lnTo>
                          <a:pt x="1081" y="61"/>
                        </a:lnTo>
                        <a:lnTo>
                          <a:pt x="1074" y="65"/>
                        </a:lnTo>
                        <a:lnTo>
                          <a:pt x="1068" y="71"/>
                        </a:lnTo>
                        <a:lnTo>
                          <a:pt x="1068" y="71"/>
                        </a:lnTo>
                        <a:lnTo>
                          <a:pt x="1061" y="71"/>
                        </a:lnTo>
                        <a:lnTo>
                          <a:pt x="1061" y="71"/>
                        </a:lnTo>
                        <a:lnTo>
                          <a:pt x="1057" y="71"/>
                        </a:lnTo>
                        <a:lnTo>
                          <a:pt x="1057" y="71"/>
                        </a:lnTo>
                        <a:lnTo>
                          <a:pt x="1054" y="71"/>
                        </a:lnTo>
                        <a:lnTo>
                          <a:pt x="1054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47" y="71"/>
                        </a:lnTo>
                        <a:lnTo>
                          <a:pt x="1047" y="71"/>
                        </a:lnTo>
                        <a:lnTo>
                          <a:pt x="1047" y="75"/>
                        </a:lnTo>
                        <a:lnTo>
                          <a:pt x="1047" y="75"/>
                        </a:lnTo>
                        <a:lnTo>
                          <a:pt x="1044" y="75"/>
                        </a:lnTo>
                        <a:lnTo>
                          <a:pt x="1044" y="78"/>
                        </a:lnTo>
                        <a:lnTo>
                          <a:pt x="1044" y="82"/>
                        </a:lnTo>
                        <a:lnTo>
                          <a:pt x="1044" y="82"/>
                        </a:lnTo>
                        <a:lnTo>
                          <a:pt x="1044" y="85"/>
                        </a:lnTo>
                        <a:lnTo>
                          <a:pt x="1044" y="85"/>
                        </a:lnTo>
                        <a:lnTo>
                          <a:pt x="1040" y="85"/>
                        </a:lnTo>
                        <a:lnTo>
                          <a:pt x="1040" y="85"/>
                        </a:lnTo>
                        <a:lnTo>
                          <a:pt x="1040" y="82"/>
                        </a:lnTo>
                        <a:lnTo>
                          <a:pt x="1040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5"/>
                        </a:lnTo>
                        <a:lnTo>
                          <a:pt x="1034" y="75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4" y="68"/>
                        </a:lnTo>
                        <a:lnTo>
                          <a:pt x="1034" y="68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27" y="68"/>
                        </a:lnTo>
                        <a:lnTo>
                          <a:pt x="1027" y="68"/>
                        </a:lnTo>
                        <a:lnTo>
                          <a:pt x="1020" y="71"/>
                        </a:lnTo>
                        <a:lnTo>
                          <a:pt x="1020" y="71"/>
                        </a:lnTo>
                        <a:lnTo>
                          <a:pt x="1017" y="71"/>
                        </a:lnTo>
                        <a:lnTo>
                          <a:pt x="1017" y="71"/>
                        </a:lnTo>
                        <a:lnTo>
                          <a:pt x="1020" y="75"/>
                        </a:lnTo>
                        <a:lnTo>
                          <a:pt x="1020" y="75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5"/>
                        </a:lnTo>
                        <a:lnTo>
                          <a:pt x="1017" y="75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0" y="78"/>
                        </a:lnTo>
                        <a:lnTo>
                          <a:pt x="1010" y="78"/>
                        </a:lnTo>
                        <a:lnTo>
                          <a:pt x="1006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0" y="82"/>
                        </a:lnTo>
                        <a:lnTo>
                          <a:pt x="993" y="85"/>
                        </a:lnTo>
                        <a:lnTo>
                          <a:pt x="993" y="85"/>
                        </a:lnTo>
                        <a:lnTo>
                          <a:pt x="986" y="88"/>
                        </a:lnTo>
                        <a:lnTo>
                          <a:pt x="986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79" y="88"/>
                        </a:lnTo>
                        <a:lnTo>
                          <a:pt x="979" y="88"/>
                        </a:lnTo>
                        <a:lnTo>
                          <a:pt x="983" y="92"/>
                        </a:lnTo>
                        <a:lnTo>
                          <a:pt x="983" y="92"/>
                        </a:lnTo>
                        <a:lnTo>
                          <a:pt x="983" y="95"/>
                        </a:lnTo>
                        <a:lnTo>
                          <a:pt x="983" y="95"/>
                        </a:lnTo>
                        <a:lnTo>
                          <a:pt x="979" y="95"/>
                        </a:lnTo>
                        <a:lnTo>
                          <a:pt x="979" y="95"/>
                        </a:lnTo>
                        <a:lnTo>
                          <a:pt x="976" y="95"/>
                        </a:lnTo>
                        <a:lnTo>
                          <a:pt x="976" y="95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2" y="95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102"/>
                        </a:lnTo>
                        <a:lnTo>
                          <a:pt x="972" y="102"/>
                        </a:lnTo>
                        <a:lnTo>
                          <a:pt x="969" y="105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2" y="112"/>
                        </a:lnTo>
                        <a:lnTo>
                          <a:pt x="962" y="112"/>
                        </a:lnTo>
                        <a:lnTo>
                          <a:pt x="962" y="116"/>
                        </a:lnTo>
                        <a:lnTo>
                          <a:pt x="962" y="116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2" y="112"/>
                        </a:lnTo>
                        <a:lnTo>
                          <a:pt x="949" y="109"/>
                        </a:lnTo>
                        <a:lnTo>
                          <a:pt x="949" y="109"/>
                        </a:lnTo>
                        <a:lnTo>
                          <a:pt x="945" y="105"/>
                        </a:lnTo>
                        <a:lnTo>
                          <a:pt x="945" y="105"/>
                        </a:lnTo>
                        <a:lnTo>
                          <a:pt x="945" y="102"/>
                        </a:lnTo>
                        <a:lnTo>
                          <a:pt x="945" y="102"/>
                        </a:lnTo>
                        <a:lnTo>
                          <a:pt x="942" y="102"/>
                        </a:lnTo>
                        <a:lnTo>
                          <a:pt x="945" y="99"/>
                        </a:lnTo>
                        <a:lnTo>
                          <a:pt x="945" y="99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9" y="92"/>
                        </a:lnTo>
                        <a:lnTo>
                          <a:pt x="949" y="92"/>
                        </a:lnTo>
                        <a:lnTo>
                          <a:pt x="952" y="92"/>
                        </a:lnTo>
                        <a:lnTo>
                          <a:pt x="952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88"/>
                        </a:lnTo>
                        <a:lnTo>
                          <a:pt x="959" y="88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2"/>
                        </a:lnTo>
                        <a:lnTo>
                          <a:pt x="955" y="82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2" y="78"/>
                        </a:lnTo>
                        <a:lnTo>
                          <a:pt x="952" y="78"/>
                        </a:lnTo>
                        <a:lnTo>
                          <a:pt x="952" y="75"/>
                        </a:lnTo>
                        <a:lnTo>
                          <a:pt x="952" y="75"/>
                        </a:lnTo>
                        <a:lnTo>
                          <a:pt x="949" y="75"/>
                        </a:lnTo>
                        <a:lnTo>
                          <a:pt x="949" y="75"/>
                        </a:lnTo>
                        <a:lnTo>
                          <a:pt x="945" y="75"/>
                        </a:lnTo>
                        <a:lnTo>
                          <a:pt x="945" y="75"/>
                        </a:lnTo>
                        <a:lnTo>
                          <a:pt x="942" y="71"/>
                        </a:lnTo>
                        <a:lnTo>
                          <a:pt x="942" y="71"/>
                        </a:lnTo>
                        <a:lnTo>
                          <a:pt x="938" y="71"/>
                        </a:lnTo>
                        <a:lnTo>
                          <a:pt x="938" y="71"/>
                        </a:lnTo>
                        <a:lnTo>
                          <a:pt x="935" y="75"/>
                        </a:lnTo>
                        <a:lnTo>
                          <a:pt x="935" y="75"/>
                        </a:lnTo>
                        <a:lnTo>
                          <a:pt x="928" y="71"/>
                        </a:lnTo>
                        <a:lnTo>
                          <a:pt x="928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1" y="71"/>
                        </a:lnTo>
                        <a:lnTo>
                          <a:pt x="921" y="71"/>
                        </a:lnTo>
                        <a:lnTo>
                          <a:pt x="925" y="75"/>
                        </a:lnTo>
                        <a:lnTo>
                          <a:pt x="928" y="78"/>
                        </a:lnTo>
                        <a:lnTo>
                          <a:pt x="928" y="78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8"/>
                        </a:lnTo>
                        <a:lnTo>
                          <a:pt x="932" y="88"/>
                        </a:lnTo>
                        <a:lnTo>
                          <a:pt x="935" y="88"/>
                        </a:lnTo>
                        <a:lnTo>
                          <a:pt x="935" y="88"/>
                        </a:lnTo>
                        <a:lnTo>
                          <a:pt x="932" y="92"/>
                        </a:lnTo>
                        <a:lnTo>
                          <a:pt x="932" y="92"/>
                        </a:lnTo>
                        <a:lnTo>
                          <a:pt x="932" y="95"/>
                        </a:lnTo>
                        <a:lnTo>
                          <a:pt x="932" y="95"/>
                        </a:lnTo>
                        <a:lnTo>
                          <a:pt x="932" y="99"/>
                        </a:lnTo>
                        <a:lnTo>
                          <a:pt x="932" y="99"/>
                        </a:lnTo>
                        <a:lnTo>
                          <a:pt x="928" y="102"/>
                        </a:lnTo>
                        <a:lnTo>
                          <a:pt x="928" y="102"/>
                        </a:lnTo>
                        <a:lnTo>
                          <a:pt x="928" y="105"/>
                        </a:lnTo>
                        <a:lnTo>
                          <a:pt x="928" y="105"/>
                        </a:lnTo>
                        <a:lnTo>
                          <a:pt x="932" y="105"/>
                        </a:lnTo>
                        <a:lnTo>
                          <a:pt x="932" y="105"/>
                        </a:lnTo>
                        <a:lnTo>
                          <a:pt x="935" y="109"/>
                        </a:lnTo>
                        <a:lnTo>
                          <a:pt x="935" y="109"/>
                        </a:lnTo>
                        <a:lnTo>
                          <a:pt x="935" y="112"/>
                        </a:lnTo>
                        <a:lnTo>
                          <a:pt x="935" y="112"/>
                        </a:lnTo>
                        <a:lnTo>
                          <a:pt x="938" y="112"/>
                        </a:lnTo>
                        <a:lnTo>
                          <a:pt x="935" y="116"/>
                        </a:lnTo>
                        <a:lnTo>
                          <a:pt x="935" y="116"/>
                        </a:lnTo>
                        <a:lnTo>
                          <a:pt x="935" y="122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5" y="133"/>
                        </a:lnTo>
                        <a:lnTo>
                          <a:pt x="935" y="133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2" y="126"/>
                        </a:lnTo>
                        <a:lnTo>
                          <a:pt x="932" y="126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6"/>
                        </a:lnTo>
                        <a:lnTo>
                          <a:pt x="928" y="126"/>
                        </a:lnTo>
                        <a:lnTo>
                          <a:pt x="932" y="122"/>
                        </a:lnTo>
                        <a:lnTo>
                          <a:pt x="932" y="122"/>
                        </a:lnTo>
                        <a:lnTo>
                          <a:pt x="928" y="122"/>
                        </a:lnTo>
                        <a:lnTo>
                          <a:pt x="928" y="122"/>
                        </a:lnTo>
                        <a:lnTo>
                          <a:pt x="925" y="122"/>
                        </a:lnTo>
                        <a:lnTo>
                          <a:pt x="925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18" y="119"/>
                        </a:lnTo>
                        <a:lnTo>
                          <a:pt x="918" y="119"/>
                        </a:lnTo>
                        <a:lnTo>
                          <a:pt x="915" y="122"/>
                        </a:lnTo>
                        <a:lnTo>
                          <a:pt x="915" y="122"/>
                        </a:lnTo>
                        <a:lnTo>
                          <a:pt x="908" y="129"/>
                        </a:lnTo>
                        <a:lnTo>
                          <a:pt x="904" y="133"/>
                        </a:lnTo>
                        <a:lnTo>
                          <a:pt x="904" y="133"/>
                        </a:lnTo>
                        <a:lnTo>
                          <a:pt x="901" y="133"/>
                        </a:lnTo>
                        <a:lnTo>
                          <a:pt x="898" y="136"/>
                        </a:lnTo>
                        <a:lnTo>
                          <a:pt x="898" y="136"/>
                        </a:lnTo>
                        <a:lnTo>
                          <a:pt x="894" y="139"/>
                        </a:lnTo>
                        <a:lnTo>
                          <a:pt x="894" y="139"/>
                        </a:lnTo>
                        <a:lnTo>
                          <a:pt x="891" y="139"/>
                        </a:lnTo>
                        <a:lnTo>
                          <a:pt x="891" y="139"/>
                        </a:lnTo>
                        <a:lnTo>
                          <a:pt x="891" y="146"/>
                        </a:lnTo>
                        <a:lnTo>
                          <a:pt x="894" y="153"/>
                        </a:lnTo>
                        <a:lnTo>
                          <a:pt x="894" y="153"/>
                        </a:lnTo>
                        <a:lnTo>
                          <a:pt x="898" y="153"/>
                        </a:lnTo>
                        <a:lnTo>
                          <a:pt x="898" y="153"/>
                        </a:lnTo>
                        <a:lnTo>
                          <a:pt x="901" y="160"/>
                        </a:lnTo>
                        <a:lnTo>
                          <a:pt x="901" y="160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84" y="160"/>
                        </a:lnTo>
                        <a:lnTo>
                          <a:pt x="884" y="160"/>
                        </a:lnTo>
                        <a:lnTo>
                          <a:pt x="881" y="160"/>
                        </a:lnTo>
                        <a:lnTo>
                          <a:pt x="881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56"/>
                        </a:lnTo>
                        <a:lnTo>
                          <a:pt x="874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67" y="153"/>
                        </a:lnTo>
                        <a:lnTo>
                          <a:pt x="864" y="150"/>
                        </a:lnTo>
                        <a:lnTo>
                          <a:pt x="864" y="150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57" y="156"/>
                        </a:lnTo>
                        <a:lnTo>
                          <a:pt x="857" y="156"/>
                        </a:lnTo>
                        <a:lnTo>
                          <a:pt x="857" y="160"/>
                        </a:lnTo>
                        <a:lnTo>
                          <a:pt x="857" y="160"/>
                        </a:lnTo>
                        <a:lnTo>
                          <a:pt x="860" y="163"/>
                        </a:lnTo>
                        <a:lnTo>
                          <a:pt x="860" y="163"/>
                        </a:lnTo>
                        <a:lnTo>
                          <a:pt x="860" y="167"/>
                        </a:lnTo>
                        <a:lnTo>
                          <a:pt x="860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70"/>
                        </a:lnTo>
                        <a:lnTo>
                          <a:pt x="867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67" y="180"/>
                        </a:lnTo>
                        <a:lnTo>
                          <a:pt x="867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0" y="177"/>
                        </a:lnTo>
                        <a:lnTo>
                          <a:pt x="860" y="177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0" y="173"/>
                        </a:lnTo>
                        <a:lnTo>
                          <a:pt x="850" y="173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0" y="167"/>
                        </a:lnTo>
                        <a:lnTo>
                          <a:pt x="840" y="167"/>
                        </a:lnTo>
                        <a:lnTo>
                          <a:pt x="840" y="160"/>
                        </a:lnTo>
                        <a:lnTo>
                          <a:pt x="840" y="160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3"/>
                        </a:lnTo>
                        <a:lnTo>
                          <a:pt x="836" y="153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39"/>
                        </a:lnTo>
                        <a:lnTo>
                          <a:pt x="836" y="139"/>
                        </a:lnTo>
                        <a:lnTo>
                          <a:pt x="836" y="136"/>
                        </a:lnTo>
                        <a:lnTo>
                          <a:pt x="836" y="136"/>
                        </a:lnTo>
                        <a:lnTo>
                          <a:pt x="833" y="133"/>
                        </a:lnTo>
                        <a:lnTo>
                          <a:pt x="833" y="133"/>
                        </a:lnTo>
                        <a:lnTo>
                          <a:pt x="830" y="129"/>
                        </a:lnTo>
                        <a:lnTo>
                          <a:pt x="830" y="129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19" y="119"/>
                        </a:lnTo>
                        <a:lnTo>
                          <a:pt x="819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23" y="112"/>
                        </a:lnTo>
                        <a:lnTo>
                          <a:pt x="823" y="112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43" y="122"/>
                        </a:lnTo>
                        <a:lnTo>
                          <a:pt x="843" y="122"/>
                        </a:lnTo>
                        <a:lnTo>
                          <a:pt x="853" y="126"/>
                        </a:lnTo>
                        <a:lnTo>
                          <a:pt x="860" y="126"/>
                        </a:lnTo>
                        <a:lnTo>
                          <a:pt x="860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70" y="129"/>
                        </a:lnTo>
                        <a:lnTo>
                          <a:pt x="870" y="129"/>
                        </a:lnTo>
                        <a:lnTo>
                          <a:pt x="877" y="133"/>
                        </a:lnTo>
                        <a:lnTo>
                          <a:pt x="877" y="133"/>
                        </a:lnTo>
                        <a:lnTo>
                          <a:pt x="881" y="133"/>
                        </a:lnTo>
                        <a:lnTo>
                          <a:pt x="881" y="133"/>
                        </a:lnTo>
                        <a:lnTo>
                          <a:pt x="887" y="129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904" y="116"/>
                        </a:lnTo>
                        <a:lnTo>
                          <a:pt x="904" y="116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09"/>
                        </a:lnTo>
                        <a:lnTo>
                          <a:pt x="908" y="109"/>
                        </a:lnTo>
                        <a:lnTo>
                          <a:pt x="908" y="105"/>
                        </a:lnTo>
                        <a:lnTo>
                          <a:pt x="908" y="105"/>
                        </a:lnTo>
                        <a:lnTo>
                          <a:pt x="904" y="99"/>
                        </a:lnTo>
                        <a:lnTo>
                          <a:pt x="904" y="99"/>
                        </a:lnTo>
                        <a:lnTo>
                          <a:pt x="904" y="95"/>
                        </a:lnTo>
                        <a:lnTo>
                          <a:pt x="904" y="95"/>
                        </a:lnTo>
                        <a:lnTo>
                          <a:pt x="901" y="92"/>
                        </a:lnTo>
                        <a:lnTo>
                          <a:pt x="901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88"/>
                        </a:lnTo>
                        <a:lnTo>
                          <a:pt x="898" y="88"/>
                        </a:lnTo>
                        <a:lnTo>
                          <a:pt x="891" y="85"/>
                        </a:lnTo>
                        <a:lnTo>
                          <a:pt x="891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1" y="82"/>
                        </a:lnTo>
                        <a:lnTo>
                          <a:pt x="881" y="82"/>
                        </a:lnTo>
                        <a:lnTo>
                          <a:pt x="877" y="82"/>
                        </a:lnTo>
                        <a:lnTo>
                          <a:pt x="877" y="82"/>
                        </a:lnTo>
                        <a:lnTo>
                          <a:pt x="874" y="78"/>
                        </a:lnTo>
                        <a:lnTo>
                          <a:pt x="874" y="78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67" y="71"/>
                        </a:lnTo>
                        <a:lnTo>
                          <a:pt x="867" y="71"/>
                        </a:lnTo>
                        <a:lnTo>
                          <a:pt x="860" y="68"/>
                        </a:lnTo>
                        <a:lnTo>
                          <a:pt x="860" y="68"/>
                        </a:lnTo>
                        <a:lnTo>
                          <a:pt x="850" y="65"/>
                        </a:lnTo>
                        <a:lnTo>
                          <a:pt x="850" y="65"/>
                        </a:lnTo>
                        <a:lnTo>
                          <a:pt x="850" y="61"/>
                        </a:lnTo>
                        <a:lnTo>
                          <a:pt x="850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0" y="61"/>
                        </a:lnTo>
                        <a:lnTo>
                          <a:pt x="830" y="61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1"/>
                        </a:lnTo>
                        <a:lnTo>
                          <a:pt x="826" y="61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9" y="51"/>
                        </a:lnTo>
                        <a:lnTo>
                          <a:pt x="819" y="51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23" y="51"/>
                        </a:lnTo>
                        <a:lnTo>
                          <a:pt x="823" y="51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3" y="44"/>
                        </a:lnTo>
                        <a:lnTo>
                          <a:pt x="813" y="44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6" y="51"/>
                        </a:lnTo>
                        <a:lnTo>
                          <a:pt x="806" y="51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51"/>
                        </a:lnTo>
                        <a:lnTo>
                          <a:pt x="792" y="51"/>
                        </a:lnTo>
                        <a:lnTo>
                          <a:pt x="789" y="51"/>
                        </a:lnTo>
                        <a:lnTo>
                          <a:pt x="789" y="51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4"/>
                        </a:lnTo>
                        <a:lnTo>
                          <a:pt x="792" y="44"/>
                        </a:lnTo>
                        <a:lnTo>
                          <a:pt x="789" y="44"/>
                        </a:lnTo>
                        <a:lnTo>
                          <a:pt x="789" y="44"/>
                        </a:lnTo>
                        <a:lnTo>
                          <a:pt x="789" y="41"/>
                        </a:lnTo>
                        <a:lnTo>
                          <a:pt x="789" y="41"/>
                        </a:lnTo>
                        <a:lnTo>
                          <a:pt x="785" y="41"/>
                        </a:lnTo>
                        <a:lnTo>
                          <a:pt x="785" y="41"/>
                        </a:lnTo>
                        <a:lnTo>
                          <a:pt x="782" y="41"/>
                        </a:lnTo>
                        <a:lnTo>
                          <a:pt x="782" y="41"/>
                        </a:lnTo>
                        <a:lnTo>
                          <a:pt x="782" y="37"/>
                        </a:lnTo>
                        <a:lnTo>
                          <a:pt x="782" y="37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9" y="37"/>
                        </a:lnTo>
                        <a:lnTo>
                          <a:pt x="799" y="37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6" y="31"/>
                        </a:lnTo>
                        <a:lnTo>
                          <a:pt x="806" y="31"/>
                        </a:lnTo>
                        <a:lnTo>
                          <a:pt x="802" y="31"/>
                        </a:lnTo>
                        <a:lnTo>
                          <a:pt x="802" y="31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6" y="27"/>
                        </a:lnTo>
                        <a:lnTo>
                          <a:pt x="796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6" y="24"/>
                        </a:lnTo>
                        <a:lnTo>
                          <a:pt x="796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4"/>
                        </a:lnTo>
                        <a:lnTo>
                          <a:pt x="775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9" y="20"/>
                        </a:lnTo>
                        <a:lnTo>
                          <a:pt x="779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2" y="14"/>
                        </a:lnTo>
                        <a:lnTo>
                          <a:pt x="772" y="14"/>
                        </a:lnTo>
                        <a:lnTo>
                          <a:pt x="768" y="17"/>
                        </a:lnTo>
                        <a:lnTo>
                          <a:pt x="768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5" y="27"/>
                        </a:lnTo>
                        <a:lnTo>
                          <a:pt x="765" y="27"/>
                        </a:lnTo>
                        <a:lnTo>
                          <a:pt x="765" y="31"/>
                        </a:lnTo>
                        <a:lnTo>
                          <a:pt x="765" y="31"/>
                        </a:lnTo>
                        <a:lnTo>
                          <a:pt x="762" y="31"/>
                        </a:lnTo>
                        <a:lnTo>
                          <a:pt x="762" y="31"/>
                        </a:lnTo>
                        <a:lnTo>
                          <a:pt x="762" y="27"/>
                        </a:lnTo>
                        <a:lnTo>
                          <a:pt x="762" y="27"/>
                        </a:lnTo>
                        <a:lnTo>
                          <a:pt x="762" y="24"/>
                        </a:lnTo>
                        <a:lnTo>
                          <a:pt x="762" y="24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58" y="20"/>
                        </a:lnTo>
                        <a:lnTo>
                          <a:pt x="758" y="20"/>
                        </a:lnTo>
                        <a:lnTo>
                          <a:pt x="755" y="27"/>
                        </a:lnTo>
                        <a:lnTo>
                          <a:pt x="755" y="27"/>
                        </a:lnTo>
                        <a:lnTo>
                          <a:pt x="751" y="31"/>
                        </a:lnTo>
                        <a:lnTo>
                          <a:pt x="751" y="31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37"/>
                        </a:lnTo>
                        <a:lnTo>
                          <a:pt x="748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27"/>
                        </a:lnTo>
                        <a:lnTo>
                          <a:pt x="748" y="27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20"/>
                        </a:lnTo>
                        <a:lnTo>
                          <a:pt x="741" y="20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4" y="31"/>
                        </a:lnTo>
                        <a:lnTo>
                          <a:pt x="734" y="31"/>
                        </a:lnTo>
                        <a:lnTo>
                          <a:pt x="731" y="34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8" y="41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7"/>
                        </a:lnTo>
                        <a:lnTo>
                          <a:pt x="711" y="37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11" y="44"/>
                        </a:lnTo>
                        <a:lnTo>
                          <a:pt x="711" y="44"/>
                        </a:lnTo>
                        <a:lnTo>
                          <a:pt x="714" y="44"/>
                        </a:lnTo>
                        <a:lnTo>
                          <a:pt x="714" y="44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694" y="54"/>
                        </a:lnTo>
                        <a:lnTo>
                          <a:pt x="694" y="54"/>
                        </a:lnTo>
                        <a:lnTo>
                          <a:pt x="697" y="51"/>
                        </a:lnTo>
                        <a:lnTo>
                          <a:pt x="697" y="51"/>
                        </a:lnTo>
                        <a:lnTo>
                          <a:pt x="700" y="44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4" y="44"/>
                        </a:lnTo>
                        <a:lnTo>
                          <a:pt x="694" y="44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44"/>
                        </a:lnTo>
                        <a:lnTo>
                          <a:pt x="690" y="48"/>
                        </a:lnTo>
                        <a:lnTo>
                          <a:pt x="690" y="48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7" y="54"/>
                        </a:lnTo>
                        <a:lnTo>
                          <a:pt x="687" y="54"/>
                        </a:lnTo>
                        <a:lnTo>
                          <a:pt x="687" y="58"/>
                        </a:lnTo>
                        <a:lnTo>
                          <a:pt x="687" y="58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61"/>
                        </a:lnTo>
                        <a:lnTo>
                          <a:pt x="673" y="61"/>
                        </a:lnTo>
                        <a:lnTo>
                          <a:pt x="670" y="61"/>
                        </a:lnTo>
                        <a:lnTo>
                          <a:pt x="670" y="61"/>
                        </a:lnTo>
                        <a:lnTo>
                          <a:pt x="666" y="65"/>
                        </a:lnTo>
                        <a:lnTo>
                          <a:pt x="666" y="65"/>
                        </a:lnTo>
                        <a:lnTo>
                          <a:pt x="660" y="68"/>
                        </a:lnTo>
                        <a:lnTo>
                          <a:pt x="660" y="68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56" y="71"/>
                        </a:lnTo>
                        <a:lnTo>
                          <a:pt x="656" y="71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3" y="78"/>
                        </a:lnTo>
                        <a:lnTo>
                          <a:pt x="663" y="78"/>
                        </a:lnTo>
                        <a:lnTo>
                          <a:pt x="663" y="75"/>
                        </a:lnTo>
                        <a:lnTo>
                          <a:pt x="663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8"/>
                        </a:lnTo>
                        <a:lnTo>
                          <a:pt x="666" y="78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0" y="78"/>
                        </a:lnTo>
                        <a:lnTo>
                          <a:pt x="660" y="78"/>
                        </a:lnTo>
                        <a:lnTo>
                          <a:pt x="656" y="78"/>
                        </a:lnTo>
                        <a:lnTo>
                          <a:pt x="656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5"/>
                        </a:lnTo>
                        <a:lnTo>
                          <a:pt x="649" y="85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3" y="85"/>
                        </a:lnTo>
                        <a:lnTo>
                          <a:pt x="643" y="85"/>
                        </a:lnTo>
                        <a:lnTo>
                          <a:pt x="639" y="88"/>
                        </a:lnTo>
                        <a:lnTo>
                          <a:pt x="639" y="88"/>
                        </a:lnTo>
                        <a:lnTo>
                          <a:pt x="636" y="88"/>
                        </a:lnTo>
                        <a:lnTo>
                          <a:pt x="636" y="88"/>
                        </a:lnTo>
                        <a:lnTo>
                          <a:pt x="636" y="92"/>
                        </a:lnTo>
                        <a:lnTo>
                          <a:pt x="636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5"/>
                        </a:lnTo>
                        <a:lnTo>
                          <a:pt x="639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5"/>
                        </a:lnTo>
                        <a:lnTo>
                          <a:pt x="643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2" y="95"/>
                        </a:lnTo>
                        <a:lnTo>
                          <a:pt x="632" y="95"/>
                        </a:lnTo>
                        <a:lnTo>
                          <a:pt x="632" y="99"/>
                        </a:lnTo>
                        <a:lnTo>
                          <a:pt x="632" y="99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2" y="102"/>
                        </a:lnTo>
                        <a:lnTo>
                          <a:pt x="632" y="102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102"/>
                        </a:lnTo>
                        <a:lnTo>
                          <a:pt x="629" y="102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2" y="109"/>
                        </a:lnTo>
                        <a:lnTo>
                          <a:pt x="622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8" y="143"/>
                        </a:lnTo>
                        <a:lnTo>
                          <a:pt x="598" y="143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88" y="150"/>
                        </a:lnTo>
                        <a:lnTo>
                          <a:pt x="588" y="150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1" y="153"/>
                        </a:lnTo>
                        <a:lnTo>
                          <a:pt x="581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78" y="163"/>
                        </a:lnTo>
                        <a:lnTo>
                          <a:pt x="578" y="160"/>
                        </a:lnTo>
                        <a:lnTo>
                          <a:pt x="578" y="160"/>
                        </a:lnTo>
                        <a:lnTo>
                          <a:pt x="575" y="163"/>
                        </a:lnTo>
                        <a:lnTo>
                          <a:pt x="575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68" y="167"/>
                        </a:lnTo>
                        <a:lnTo>
                          <a:pt x="568" y="167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3"/>
                        </a:lnTo>
                        <a:lnTo>
                          <a:pt x="564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4" y="180"/>
                        </a:lnTo>
                        <a:lnTo>
                          <a:pt x="564" y="180"/>
                        </a:lnTo>
                        <a:lnTo>
                          <a:pt x="568" y="180"/>
                        </a:lnTo>
                        <a:lnTo>
                          <a:pt x="568" y="180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3"/>
                        </a:lnTo>
                        <a:lnTo>
                          <a:pt x="575" y="173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68" y="184"/>
                        </a:lnTo>
                        <a:lnTo>
                          <a:pt x="568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58" y="184"/>
                        </a:lnTo>
                        <a:lnTo>
                          <a:pt x="558" y="184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4" y="184"/>
                        </a:lnTo>
                        <a:lnTo>
                          <a:pt x="544" y="184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7"/>
                        </a:lnTo>
                        <a:lnTo>
                          <a:pt x="544" y="197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4" y="194"/>
                        </a:lnTo>
                        <a:lnTo>
                          <a:pt x="534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7"/>
                        </a:lnTo>
                        <a:lnTo>
                          <a:pt x="530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27" y="201"/>
                        </a:lnTo>
                        <a:lnTo>
                          <a:pt x="527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20" y="204"/>
                        </a:lnTo>
                        <a:lnTo>
                          <a:pt x="520" y="204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10" y="214"/>
                        </a:lnTo>
                        <a:lnTo>
                          <a:pt x="510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8"/>
                        </a:lnTo>
                        <a:lnTo>
                          <a:pt x="517" y="218"/>
                        </a:lnTo>
                        <a:lnTo>
                          <a:pt x="513" y="218"/>
                        </a:lnTo>
                        <a:lnTo>
                          <a:pt x="513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18"/>
                        </a:lnTo>
                        <a:lnTo>
                          <a:pt x="500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21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500" y="231"/>
                        </a:lnTo>
                        <a:lnTo>
                          <a:pt x="500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28"/>
                        </a:lnTo>
                        <a:lnTo>
                          <a:pt x="503" y="228"/>
                        </a:lnTo>
                        <a:lnTo>
                          <a:pt x="507" y="228"/>
                        </a:lnTo>
                        <a:lnTo>
                          <a:pt x="507" y="228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4" y="228"/>
                        </a:lnTo>
                        <a:lnTo>
                          <a:pt x="524" y="228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17" y="235"/>
                        </a:lnTo>
                        <a:lnTo>
                          <a:pt x="517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8"/>
                        </a:lnTo>
                        <a:lnTo>
                          <a:pt x="493" y="238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6" y="241"/>
                        </a:lnTo>
                        <a:lnTo>
                          <a:pt x="496" y="241"/>
                        </a:lnTo>
                        <a:lnTo>
                          <a:pt x="496" y="238"/>
                        </a:lnTo>
                        <a:lnTo>
                          <a:pt x="496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5"/>
                        </a:lnTo>
                        <a:lnTo>
                          <a:pt x="500" y="245"/>
                        </a:lnTo>
                        <a:lnTo>
                          <a:pt x="496" y="248"/>
                        </a:lnTo>
                        <a:lnTo>
                          <a:pt x="496" y="248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5"/>
                        </a:lnTo>
                        <a:lnTo>
                          <a:pt x="496" y="255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7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0" y="248"/>
                        </a:lnTo>
                        <a:lnTo>
                          <a:pt x="510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5"/>
                        </a:lnTo>
                        <a:lnTo>
                          <a:pt x="500" y="255"/>
                        </a:lnTo>
                        <a:lnTo>
                          <a:pt x="500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62"/>
                        </a:lnTo>
                        <a:lnTo>
                          <a:pt x="496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0" y="262"/>
                        </a:lnTo>
                        <a:lnTo>
                          <a:pt x="490" y="262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496" y="269"/>
                        </a:lnTo>
                        <a:lnTo>
                          <a:pt x="496" y="269"/>
                        </a:lnTo>
                        <a:lnTo>
                          <a:pt x="496" y="272"/>
                        </a:lnTo>
                        <a:lnTo>
                          <a:pt x="496" y="272"/>
                        </a:lnTo>
                        <a:lnTo>
                          <a:pt x="493" y="272"/>
                        </a:lnTo>
                        <a:lnTo>
                          <a:pt x="493" y="272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9"/>
                        </a:lnTo>
                        <a:lnTo>
                          <a:pt x="493" y="279"/>
                        </a:lnTo>
                        <a:lnTo>
                          <a:pt x="490" y="282"/>
                        </a:lnTo>
                        <a:lnTo>
                          <a:pt x="490" y="282"/>
                        </a:lnTo>
                        <a:lnTo>
                          <a:pt x="486" y="282"/>
                        </a:lnTo>
                        <a:lnTo>
                          <a:pt x="486" y="282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9"/>
                        </a:lnTo>
                        <a:lnTo>
                          <a:pt x="490" y="289"/>
                        </a:lnTo>
                        <a:lnTo>
                          <a:pt x="493" y="289"/>
                        </a:lnTo>
                        <a:lnTo>
                          <a:pt x="493" y="289"/>
                        </a:lnTo>
                        <a:lnTo>
                          <a:pt x="493" y="292"/>
                        </a:lnTo>
                        <a:lnTo>
                          <a:pt x="493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7" y="299"/>
                        </a:lnTo>
                        <a:lnTo>
                          <a:pt x="507" y="299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7" y="299"/>
                        </a:lnTo>
                        <a:lnTo>
                          <a:pt x="517" y="299"/>
                        </a:lnTo>
                        <a:lnTo>
                          <a:pt x="517" y="296"/>
                        </a:lnTo>
                        <a:lnTo>
                          <a:pt x="517" y="296"/>
                        </a:lnTo>
                        <a:lnTo>
                          <a:pt x="527" y="286"/>
                        </a:lnTo>
                        <a:lnTo>
                          <a:pt x="527" y="286"/>
                        </a:lnTo>
                        <a:lnTo>
                          <a:pt x="530" y="286"/>
                        </a:lnTo>
                        <a:lnTo>
                          <a:pt x="530" y="286"/>
                        </a:lnTo>
                        <a:lnTo>
                          <a:pt x="534" y="286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7" y="282"/>
                        </a:lnTo>
                        <a:lnTo>
                          <a:pt x="537" y="282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5"/>
                        </a:lnTo>
                        <a:lnTo>
                          <a:pt x="537" y="275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5"/>
                        </a:lnTo>
                        <a:lnTo>
                          <a:pt x="544" y="275"/>
                        </a:lnTo>
                        <a:lnTo>
                          <a:pt x="547" y="275"/>
                        </a:lnTo>
                        <a:lnTo>
                          <a:pt x="547" y="275"/>
                        </a:lnTo>
                        <a:lnTo>
                          <a:pt x="547" y="272"/>
                        </a:lnTo>
                        <a:lnTo>
                          <a:pt x="547" y="272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72"/>
                        </a:lnTo>
                        <a:lnTo>
                          <a:pt x="551" y="272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4" y="279"/>
                        </a:lnTo>
                        <a:lnTo>
                          <a:pt x="554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82"/>
                        </a:lnTo>
                        <a:lnTo>
                          <a:pt x="558" y="282"/>
                        </a:lnTo>
                        <a:lnTo>
                          <a:pt x="554" y="286"/>
                        </a:lnTo>
                        <a:lnTo>
                          <a:pt x="554" y="286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61" y="292"/>
                        </a:lnTo>
                        <a:lnTo>
                          <a:pt x="561" y="292"/>
                        </a:lnTo>
                        <a:lnTo>
                          <a:pt x="561" y="296"/>
                        </a:lnTo>
                        <a:lnTo>
                          <a:pt x="561" y="296"/>
                        </a:lnTo>
                        <a:lnTo>
                          <a:pt x="558" y="299"/>
                        </a:lnTo>
                        <a:lnTo>
                          <a:pt x="558" y="299"/>
                        </a:lnTo>
                        <a:lnTo>
                          <a:pt x="558" y="309"/>
                        </a:lnTo>
                        <a:lnTo>
                          <a:pt x="558" y="309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6"/>
                        </a:lnTo>
                        <a:lnTo>
                          <a:pt x="561" y="31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3"/>
                        </a:lnTo>
                        <a:lnTo>
                          <a:pt x="564" y="333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4" y="343"/>
                        </a:lnTo>
                        <a:lnTo>
                          <a:pt x="564" y="343"/>
                        </a:lnTo>
                        <a:lnTo>
                          <a:pt x="564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4"/>
                        </a:lnTo>
                        <a:lnTo>
                          <a:pt x="561" y="354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4" y="357"/>
                        </a:lnTo>
                        <a:lnTo>
                          <a:pt x="564" y="357"/>
                        </a:lnTo>
                        <a:lnTo>
                          <a:pt x="568" y="357"/>
                        </a:lnTo>
                        <a:lnTo>
                          <a:pt x="568" y="357"/>
                        </a:lnTo>
                        <a:lnTo>
                          <a:pt x="568" y="354"/>
                        </a:lnTo>
                        <a:lnTo>
                          <a:pt x="568" y="354"/>
                        </a:lnTo>
                        <a:lnTo>
                          <a:pt x="575" y="354"/>
                        </a:lnTo>
                        <a:lnTo>
                          <a:pt x="575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85" y="343"/>
                        </a:lnTo>
                        <a:lnTo>
                          <a:pt x="585" y="343"/>
                        </a:lnTo>
                        <a:lnTo>
                          <a:pt x="585" y="340"/>
                        </a:lnTo>
                        <a:lnTo>
                          <a:pt x="585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92" y="340"/>
                        </a:lnTo>
                        <a:lnTo>
                          <a:pt x="592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8" y="340"/>
                        </a:lnTo>
                        <a:lnTo>
                          <a:pt x="598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37"/>
                        </a:lnTo>
                        <a:lnTo>
                          <a:pt x="602" y="337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9" y="326"/>
                        </a:lnTo>
                        <a:lnTo>
                          <a:pt x="609" y="326"/>
                        </a:lnTo>
                        <a:lnTo>
                          <a:pt x="612" y="320"/>
                        </a:lnTo>
                        <a:lnTo>
                          <a:pt x="612" y="320"/>
                        </a:lnTo>
                        <a:lnTo>
                          <a:pt x="615" y="316"/>
                        </a:lnTo>
                        <a:lnTo>
                          <a:pt x="615" y="313"/>
                        </a:lnTo>
                        <a:lnTo>
                          <a:pt x="615" y="313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2" y="303"/>
                        </a:lnTo>
                        <a:lnTo>
                          <a:pt x="612" y="303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9" y="296"/>
                        </a:lnTo>
                        <a:lnTo>
                          <a:pt x="619" y="296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5" y="289"/>
                        </a:lnTo>
                        <a:lnTo>
                          <a:pt x="612" y="289"/>
                        </a:lnTo>
                        <a:lnTo>
                          <a:pt x="612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22" y="289"/>
                        </a:lnTo>
                        <a:lnTo>
                          <a:pt x="622" y="289"/>
                        </a:lnTo>
                        <a:lnTo>
                          <a:pt x="622" y="286"/>
                        </a:lnTo>
                        <a:lnTo>
                          <a:pt x="622" y="286"/>
                        </a:lnTo>
                        <a:lnTo>
                          <a:pt x="626" y="286"/>
                        </a:lnTo>
                        <a:lnTo>
                          <a:pt x="626" y="286"/>
                        </a:lnTo>
                        <a:lnTo>
                          <a:pt x="629" y="286"/>
                        </a:lnTo>
                        <a:lnTo>
                          <a:pt x="629" y="286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79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6" y="282"/>
                        </a:lnTo>
                        <a:lnTo>
                          <a:pt x="636" y="282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43" y="275"/>
                        </a:lnTo>
                        <a:lnTo>
                          <a:pt x="643" y="275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15" y="269"/>
                        </a:lnTo>
                        <a:lnTo>
                          <a:pt x="615" y="269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9" y="269"/>
                        </a:lnTo>
                        <a:lnTo>
                          <a:pt x="639" y="269"/>
                        </a:lnTo>
                        <a:lnTo>
                          <a:pt x="643" y="269"/>
                        </a:lnTo>
                        <a:lnTo>
                          <a:pt x="643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2"/>
                        </a:lnTo>
                        <a:lnTo>
                          <a:pt x="649" y="262"/>
                        </a:lnTo>
                        <a:lnTo>
                          <a:pt x="649" y="258"/>
                        </a:lnTo>
                        <a:lnTo>
                          <a:pt x="646" y="255"/>
                        </a:lnTo>
                        <a:lnTo>
                          <a:pt x="646" y="255"/>
                        </a:lnTo>
                        <a:lnTo>
                          <a:pt x="643" y="255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48"/>
                        </a:lnTo>
                        <a:lnTo>
                          <a:pt x="643" y="248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39" y="245"/>
                        </a:lnTo>
                        <a:lnTo>
                          <a:pt x="639" y="245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6" y="245"/>
                        </a:lnTo>
                        <a:lnTo>
                          <a:pt x="636" y="245"/>
                        </a:lnTo>
                        <a:lnTo>
                          <a:pt x="636" y="241"/>
                        </a:lnTo>
                        <a:lnTo>
                          <a:pt x="636" y="241"/>
                        </a:lnTo>
                        <a:lnTo>
                          <a:pt x="636" y="238"/>
                        </a:lnTo>
                        <a:lnTo>
                          <a:pt x="636" y="23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1"/>
                        </a:lnTo>
                        <a:lnTo>
                          <a:pt x="639" y="221"/>
                        </a:lnTo>
                        <a:lnTo>
                          <a:pt x="643" y="214"/>
                        </a:lnTo>
                        <a:lnTo>
                          <a:pt x="643" y="214"/>
                        </a:lnTo>
                        <a:lnTo>
                          <a:pt x="643" y="211"/>
                        </a:lnTo>
                        <a:lnTo>
                          <a:pt x="639" y="207"/>
                        </a:lnTo>
                        <a:lnTo>
                          <a:pt x="639" y="207"/>
                        </a:lnTo>
                        <a:lnTo>
                          <a:pt x="639" y="204"/>
                        </a:lnTo>
                        <a:lnTo>
                          <a:pt x="639" y="204"/>
                        </a:lnTo>
                        <a:lnTo>
                          <a:pt x="643" y="204"/>
                        </a:lnTo>
                        <a:lnTo>
                          <a:pt x="643" y="204"/>
                        </a:lnTo>
                        <a:lnTo>
                          <a:pt x="646" y="204"/>
                        </a:lnTo>
                        <a:lnTo>
                          <a:pt x="646" y="204"/>
                        </a:lnTo>
                        <a:lnTo>
                          <a:pt x="646" y="201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4"/>
                        </a:lnTo>
                        <a:lnTo>
                          <a:pt x="670" y="184"/>
                        </a:lnTo>
                        <a:lnTo>
                          <a:pt x="673" y="184"/>
                        </a:lnTo>
                        <a:lnTo>
                          <a:pt x="673" y="184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3" y="177"/>
                        </a:lnTo>
                        <a:lnTo>
                          <a:pt x="683" y="177"/>
                        </a:lnTo>
                        <a:lnTo>
                          <a:pt x="683" y="173"/>
                        </a:lnTo>
                        <a:lnTo>
                          <a:pt x="683" y="173"/>
                        </a:lnTo>
                        <a:lnTo>
                          <a:pt x="690" y="170"/>
                        </a:lnTo>
                        <a:lnTo>
                          <a:pt x="690" y="170"/>
                        </a:lnTo>
                        <a:lnTo>
                          <a:pt x="694" y="167"/>
                        </a:lnTo>
                        <a:lnTo>
                          <a:pt x="694" y="167"/>
                        </a:lnTo>
                        <a:lnTo>
                          <a:pt x="694" y="163"/>
                        </a:lnTo>
                        <a:lnTo>
                          <a:pt x="694" y="163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56"/>
                        </a:lnTo>
                        <a:lnTo>
                          <a:pt x="690" y="156"/>
                        </a:lnTo>
                        <a:lnTo>
                          <a:pt x="694" y="156"/>
                        </a:lnTo>
                        <a:lnTo>
                          <a:pt x="694" y="156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700" y="143"/>
                        </a:lnTo>
                        <a:lnTo>
                          <a:pt x="700" y="143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7" y="139"/>
                        </a:lnTo>
                        <a:lnTo>
                          <a:pt x="707" y="139"/>
                        </a:lnTo>
                        <a:lnTo>
                          <a:pt x="711" y="139"/>
                        </a:lnTo>
                        <a:lnTo>
                          <a:pt x="711" y="139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4" y="136"/>
                        </a:lnTo>
                        <a:lnTo>
                          <a:pt x="714" y="136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7" y="139"/>
                        </a:lnTo>
                        <a:lnTo>
                          <a:pt x="717" y="139"/>
                        </a:lnTo>
                        <a:lnTo>
                          <a:pt x="721" y="136"/>
                        </a:lnTo>
                        <a:lnTo>
                          <a:pt x="721" y="136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8" y="139"/>
                        </a:lnTo>
                        <a:lnTo>
                          <a:pt x="728" y="139"/>
                        </a:lnTo>
                        <a:lnTo>
                          <a:pt x="728" y="136"/>
                        </a:lnTo>
                        <a:lnTo>
                          <a:pt x="728" y="136"/>
                        </a:lnTo>
                        <a:lnTo>
                          <a:pt x="731" y="139"/>
                        </a:lnTo>
                        <a:lnTo>
                          <a:pt x="731" y="139"/>
                        </a:lnTo>
                        <a:lnTo>
                          <a:pt x="731" y="143"/>
                        </a:lnTo>
                        <a:lnTo>
                          <a:pt x="731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50"/>
                        </a:lnTo>
                        <a:lnTo>
                          <a:pt x="734" y="150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8" y="153"/>
                        </a:lnTo>
                        <a:lnTo>
                          <a:pt x="738" y="153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1" y="156"/>
                        </a:lnTo>
                        <a:lnTo>
                          <a:pt x="731" y="156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1" y="167"/>
                        </a:lnTo>
                        <a:lnTo>
                          <a:pt x="721" y="167"/>
                        </a:lnTo>
                        <a:lnTo>
                          <a:pt x="714" y="173"/>
                        </a:lnTo>
                        <a:lnTo>
                          <a:pt x="714" y="173"/>
                        </a:lnTo>
                        <a:lnTo>
                          <a:pt x="711" y="173"/>
                        </a:lnTo>
                        <a:lnTo>
                          <a:pt x="711" y="173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0"/>
                        </a:lnTo>
                        <a:lnTo>
                          <a:pt x="700" y="180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697" y="184"/>
                        </a:lnTo>
                        <a:lnTo>
                          <a:pt x="697" y="184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0" y="194"/>
                        </a:lnTo>
                        <a:lnTo>
                          <a:pt x="690" y="194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4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4"/>
                        </a:lnTo>
                        <a:lnTo>
                          <a:pt x="683" y="214"/>
                        </a:lnTo>
                        <a:lnTo>
                          <a:pt x="683" y="224"/>
                        </a:lnTo>
                        <a:lnTo>
                          <a:pt x="683" y="224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31"/>
                        </a:lnTo>
                        <a:lnTo>
                          <a:pt x="683" y="231"/>
                        </a:lnTo>
                        <a:lnTo>
                          <a:pt x="680" y="238"/>
                        </a:lnTo>
                        <a:lnTo>
                          <a:pt x="680" y="238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5"/>
                        </a:lnTo>
                        <a:lnTo>
                          <a:pt x="680" y="245"/>
                        </a:lnTo>
                        <a:lnTo>
                          <a:pt x="680" y="248"/>
                        </a:lnTo>
                        <a:lnTo>
                          <a:pt x="680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7" y="252"/>
                        </a:lnTo>
                        <a:lnTo>
                          <a:pt x="687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62"/>
                        </a:lnTo>
                        <a:lnTo>
                          <a:pt x="697" y="262"/>
                        </a:lnTo>
                        <a:lnTo>
                          <a:pt x="697" y="265"/>
                        </a:lnTo>
                        <a:lnTo>
                          <a:pt x="697" y="265"/>
                        </a:lnTo>
                        <a:lnTo>
                          <a:pt x="700" y="265"/>
                        </a:lnTo>
                        <a:lnTo>
                          <a:pt x="700" y="265"/>
                        </a:lnTo>
                        <a:lnTo>
                          <a:pt x="704" y="265"/>
                        </a:lnTo>
                        <a:lnTo>
                          <a:pt x="704" y="265"/>
                        </a:lnTo>
                        <a:lnTo>
                          <a:pt x="707" y="262"/>
                        </a:lnTo>
                        <a:lnTo>
                          <a:pt x="707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31" y="255"/>
                        </a:lnTo>
                        <a:lnTo>
                          <a:pt x="731" y="255"/>
                        </a:lnTo>
                        <a:lnTo>
                          <a:pt x="734" y="252"/>
                        </a:lnTo>
                        <a:lnTo>
                          <a:pt x="734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41" y="252"/>
                        </a:lnTo>
                        <a:lnTo>
                          <a:pt x="741" y="252"/>
                        </a:lnTo>
                        <a:lnTo>
                          <a:pt x="748" y="252"/>
                        </a:lnTo>
                        <a:lnTo>
                          <a:pt x="748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62" y="248"/>
                        </a:lnTo>
                        <a:lnTo>
                          <a:pt x="762" y="248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58" y="255"/>
                        </a:lnTo>
                        <a:lnTo>
                          <a:pt x="758" y="255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2" y="265"/>
                        </a:lnTo>
                        <a:lnTo>
                          <a:pt x="772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5" y="265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58" y="269"/>
                        </a:lnTo>
                        <a:lnTo>
                          <a:pt x="758" y="272"/>
                        </a:lnTo>
                        <a:lnTo>
                          <a:pt x="758" y="272"/>
                        </a:lnTo>
                        <a:lnTo>
                          <a:pt x="755" y="272"/>
                        </a:lnTo>
                        <a:lnTo>
                          <a:pt x="755" y="272"/>
                        </a:lnTo>
                        <a:lnTo>
                          <a:pt x="755" y="269"/>
                        </a:lnTo>
                        <a:lnTo>
                          <a:pt x="755" y="269"/>
                        </a:lnTo>
                        <a:lnTo>
                          <a:pt x="755" y="272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4" y="272"/>
                        </a:lnTo>
                        <a:lnTo>
                          <a:pt x="734" y="272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72"/>
                        </a:lnTo>
                        <a:lnTo>
                          <a:pt x="724" y="275"/>
                        </a:lnTo>
                        <a:lnTo>
                          <a:pt x="724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4" y="275"/>
                        </a:lnTo>
                        <a:lnTo>
                          <a:pt x="714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4" y="279"/>
                        </a:lnTo>
                        <a:lnTo>
                          <a:pt x="704" y="279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697" y="279"/>
                        </a:lnTo>
                        <a:lnTo>
                          <a:pt x="697" y="282"/>
                        </a:lnTo>
                        <a:lnTo>
                          <a:pt x="697" y="282"/>
                        </a:lnTo>
                        <a:lnTo>
                          <a:pt x="697" y="286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697" y="289"/>
                        </a:lnTo>
                        <a:lnTo>
                          <a:pt x="697" y="289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6"/>
                        </a:lnTo>
                        <a:lnTo>
                          <a:pt x="697" y="296"/>
                        </a:lnTo>
                        <a:lnTo>
                          <a:pt x="700" y="299"/>
                        </a:lnTo>
                        <a:lnTo>
                          <a:pt x="704" y="299"/>
                        </a:lnTo>
                        <a:lnTo>
                          <a:pt x="704" y="299"/>
                        </a:lnTo>
                        <a:lnTo>
                          <a:pt x="707" y="303"/>
                        </a:lnTo>
                        <a:lnTo>
                          <a:pt x="707" y="303"/>
                        </a:lnTo>
                        <a:lnTo>
                          <a:pt x="700" y="306"/>
                        </a:lnTo>
                        <a:lnTo>
                          <a:pt x="700" y="306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20"/>
                        </a:lnTo>
                        <a:lnTo>
                          <a:pt x="704" y="320"/>
                        </a:lnTo>
                        <a:lnTo>
                          <a:pt x="700" y="323"/>
                        </a:lnTo>
                        <a:lnTo>
                          <a:pt x="700" y="323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4" y="326"/>
                        </a:lnTo>
                        <a:lnTo>
                          <a:pt x="694" y="326"/>
                        </a:lnTo>
                        <a:lnTo>
                          <a:pt x="690" y="323"/>
                        </a:lnTo>
                        <a:lnTo>
                          <a:pt x="690" y="323"/>
                        </a:lnTo>
                        <a:lnTo>
                          <a:pt x="690" y="316"/>
                        </a:lnTo>
                        <a:lnTo>
                          <a:pt x="690" y="316"/>
                        </a:lnTo>
                        <a:lnTo>
                          <a:pt x="683" y="309"/>
                        </a:lnTo>
                        <a:lnTo>
                          <a:pt x="683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77" y="309"/>
                        </a:lnTo>
                        <a:lnTo>
                          <a:pt x="677" y="309"/>
                        </a:lnTo>
                        <a:lnTo>
                          <a:pt x="673" y="313"/>
                        </a:lnTo>
                        <a:lnTo>
                          <a:pt x="673" y="313"/>
                        </a:lnTo>
                        <a:lnTo>
                          <a:pt x="670" y="313"/>
                        </a:lnTo>
                        <a:lnTo>
                          <a:pt x="666" y="316"/>
                        </a:lnTo>
                        <a:lnTo>
                          <a:pt x="666" y="316"/>
                        </a:lnTo>
                        <a:lnTo>
                          <a:pt x="663" y="323"/>
                        </a:lnTo>
                        <a:lnTo>
                          <a:pt x="663" y="323"/>
                        </a:lnTo>
                        <a:lnTo>
                          <a:pt x="663" y="330"/>
                        </a:lnTo>
                        <a:lnTo>
                          <a:pt x="660" y="333"/>
                        </a:lnTo>
                        <a:lnTo>
                          <a:pt x="660" y="333"/>
                        </a:lnTo>
                        <a:lnTo>
                          <a:pt x="660" y="337"/>
                        </a:lnTo>
                        <a:lnTo>
                          <a:pt x="660" y="337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50"/>
                        </a:lnTo>
                        <a:lnTo>
                          <a:pt x="660" y="35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3" y="360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6" y="367"/>
                        </a:lnTo>
                        <a:lnTo>
                          <a:pt x="646" y="367"/>
                        </a:lnTo>
                        <a:lnTo>
                          <a:pt x="646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3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43" y="377"/>
                        </a:lnTo>
                        <a:lnTo>
                          <a:pt x="643" y="377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39" y="374"/>
                        </a:lnTo>
                        <a:lnTo>
                          <a:pt x="639" y="374"/>
                        </a:lnTo>
                        <a:lnTo>
                          <a:pt x="636" y="377"/>
                        </a:lnTo>
                        <a:lnTo>
                          <a:pt x="636" y="377"/>
                        </a:lnTo>
                        <a:lnTo>
                          <a:pt x="632" y="377"/>
                        </a:lnTo>
                        <a:lnTo>
                          <a:pt x="632" y="377"/>
                        </a:lnTo>
                        <a:lnTo>
                          <a:pt x="629" y="374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1"/>
                        </a:lnTo>
                        <a:lnTo>
                          <a:pt x="632" y="371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6" y="367"/>
                        </a:lnTo>
                        <a:lnTo>
                          <a:pt x="626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15" y="367"/>
                        </a:lnTo>
                        <a:lnTo>
                          <a:pt x="615" y="367"/>
                        </a:lnTo>
                        <a:lnTo>
                          <a:pt x="609" y="371"/>
                        </a:lnTo>
                        <a:lnTo>
                          <a:pt x="609" y="371"/>
                        </a:lnTo>
                        <a:lnTo>
                          <a:pt x="602" y="374"/>
                        </a:lnTo>
                        <a:lnTo>
                          <a:pt x="602" y="374"/>
                        </a:lnTo>
                        <a:lnTo>
                          <a:pt x="598" y="377"/>
                        </a:lnTo>
                        <a:lnTo>
                          <a:pt x="598" y="377"/>
                        </a:lnTo>
                        <a:lnTo>
                          <a:pt x="595" y="377"/>
                        </a:lnTo>
                        <a:lnTo>
                          <a:pt x="595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85" y="381"/>
                        </a:lnTo>
                        <a:lnTo>
                          <a:pt x="585" y="381"/>
                        </a:lnTo>
                        <a:lnTo>
                          <a:pt x="581" y="381"/>
                        </a:lnTo>
                        <a:lnTo>
                          <a:pt x="581" y="381"/>
                        </a:lnTo>
                        <a:lnTo>
                          <a:pt x="581" y="384"/>
                        </a:lnTo>
                        <a:lnTo>
                          <a:pt x="581" y="384"/>
                        </a:lnTo>
                        <a:lnTo>
                          <a:pt x="578" y="384"/>
                        </a:lnTo>
                        <a:lnTo>
                          <a:pt x="578" y="384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1" y="391"/>
                        </a:lnTo>
                        <a:lnTo>
                          <a:pt x="571" y="391"/>
                        </a:lnTo>
                        <a:lnTo>
                          <a:pt x="568" y="388"/>
                        </a:lnTo>
                        <a:lnTo>
                          <a:pt x="568" y="388"/>
                        </a:lnTo>
                        <a:lnTo>
                          <a:pt x="568" y="384"/>
                        </a:lnTo>
                        <a:lnTo>
                          <a:pt x="568" y="384"/>
                        </a:lnTo>
                        <a:lnTo>
                          <a:pt x="564" y="381"/>
                        </a:lnTo>
                        <a:lnTo>
                          <a:pt x="564" y="381"/>
                        </a:lnTo>
                        <a:lnTo>
                          <a:pt x="561" y="381"/>
                        </a:lnTo>
                        <a:lnTo>
                          <a:pt x="561" y="381"/>
                        </a:lnTo>
                        <a:lnTo>
                          <a:pt x="561" y="377"/>
                        </a:lnTo>
                        <a:lnTo>
                          <a:pt x="561" y="377"/>
                        </a:lnTo>
                        <a:lnTo>
                          <a:pt x="558" y="377"/>
                        </a:lnTo>
                        <a:lnTo>
                          <a:pt x="558" y="377"/>
                        </a:lnTo>
                        <a:lnTo>
                          <a:pt x="558" y="374"/>
                        </a:lnTo>
                        <a:lnTo>
                          <a:pt x="558" y="374"/>
                        </a:lnTo>
                        <a:lnTo>
                          <a:pt x="554" y="374"/>
                        </a:lnTo>
                        <a:lnTo>
                          <a:pt x="554" y="374"/>
                        </a:lnTo>
                        <a:lnTo>
                          <a:pt x="551" y="377"/>
                        </a:lnTo>
                        <a:lnTo>
                          <a:pt x="551" y="377"/>
                        </a:lnTo>
                        <a:lnTo>
                          <a:pt x="544" y="377"/>
                        </a:lnTo>
                        <a:lnTo>
                          <a:pt x="541" y="377"/>
                        </a:lnTo>
                        <a:lnTo>
                          <a:pt x="541" y="377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4" y="381"/>
                        </a:lnTo>
                        <a:lnTo>
                          <a:pt x="534" y="381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27" y="377"/>
                        </a:lnTo>
                        <a:lnTo>
                          <a:pt x="527" y="377"/>
                        </a:lnTo>
                        <a:lnTo>
                          <a:pt x="524" y="374"/>
                        </a:lnTo>
                        <a:lnTo>
                          <a:pt x="524" y="374"/>
                        </a:lnTo>
                        <a:lnTo>
                          <a:pt x="524" y="371"/>
                        </a:lnTo>
                        <a:lnTo>
                          <a:pt x="524" y="371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4" y="367"/>
                        </a:lnTo>
                        <a:lnTo>
                          <a:pt x="524" y="367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0"/>
                        </a:lnTo>
                        <a:lnTo>
                          <a:pt x="524" y="360"/>
                        </a:lnTo>
                        <a:lnTo>
                          <a:pt x="524" y="357"/>
                        </a:lnTo>
                        <a:lnTo>
                          <a:pt x="524" y="354"/>
                        </a:lnTo>
                        <a:lnTo>
                          <a:pt x="524" y="354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30" y="343"/>
                        </a:lnTo>
                        <a:lnTo>
                          <a:pt x="530" y="343"/>
                        </a:lnTo>
                        <a:lnTo>
                          <a:pt x="530" y="340"/>
                        </a:lnTo>
                        <a:lnTo>
                          <a:pt x="530" y="340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40"/>
                        </a:lnTo>
                        <a:lnTo>
                          <a:pt x="537" y="340"/>
                        </a:lnTo>
                        <a:lnTo>
                          <a:pt x="541" y="333"/>
                        </a:lnTo>
                        <a:lnTo>
                          <a:pt x="541" y="333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37" y="330"/>
                        </a:lnTo>
                        <a:lnTo>
                          <a:pt x="537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26"/>
                        </a:lnTo>
                        <a:lnTo>
                          <a:pt x="534" y="326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7" y="323"/>
                        </a:lnTo>
                        <a:lnTo>
                          <a:pt x="537" y="323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7" y="316"/>
                        </a:lnTo>
                        <a:lnTo>
                          <a:pt x="537" y="316"/>
                        </a:lnTo>
                        <a:lnTo>
                          <a:pt x="541" y="316"/>
                        </a:lnTo>
                        <a:lnTo>
                          <a:pt x="541" y="316"/>
                        </a:lnTo>
                        <a:lnTo>
                          <a:pt x="541" y="313"/>
                        </a:lnTo>
                        <a:lnTo>
                          <a:pt x="541" y="309"/>
                        </a:lnTo>
                        <a:lnTo>
                          <a:pt x="541" y="309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44" y="306"/>
                        </a:lnTo>
                        <a:lnTo>
                          <a:pt x="544" y="306"/>
                        </a:lnTo>
                        <a:lnTo>
                          <a:pt x="544" y="303"/>
                        </a:lnTo>
                        <a:lnTo>
                          <a:pt x="544" y="303"/>
                        </a:lnTo>
                        <a:lnTo>
                          <a:pt x="541" y="303"/>
                        </a:lnTo>
                        <a:lnTo>
                          <a:pt x="541" y="303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4" y="313"/>
                        </a:lnTo>
                        <a:lnTo>
                          <a:pt x="524" y="313"/>
                        </a:lnTo>
                        <a:lnTo>
                          <a:pt x="524" y="316"/>
                        </a:lnTo>
                        <a:lnTo>
                          <a:pt x="524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3" y="316"/>
                        </a:lnTo>
                        <a:lnTo>
                          <a:pt x="513" y="320"/>
                        </a:lnTo>
                        <a:lnTo>
                          <a:pt x="513" y="320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7" y="323"/>
                        </a:lnTo>
                        <a:lnTo>
                          <a:pt x="517" y="323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4" y="323"/>
                        </a:lnTo>
                        <a:lnTo>
                          <a:pt x="524" y="323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30"/>
                        </a:lnTo>
                        <a:lnTo>
                          <a:pt x="524" y="330"/>
                        </a:lnTo>
                        <a:lnTo>
                          <a:pt x="520" y="330"/>
                        </a:lnTo>
                        <a:lnTo>
                          <a:pt x="520" y="330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3"/>
                        </a:lnTo>
                        <a:lnTo>
                          <a:pt x="520" y="323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07" y="326"/>
                        </a:lnTo>
                        <a:lnTo>
                          <a:pt x="507" y="326"/>
                        </a:lnTo>
                        <a:lnTo>
                          <a:pt x="507" y="330"/>
                        </a:lnTo>
                        <a:lnTo>
                          <a:pt x="507" y="330"/>
                        </a:lnTo>
                        <a:lnTo>
                          <a:pt x="507" y="337"/>
                        </a:lnTo>
                        <a:lnTo>
                          <a:pt x="507" y="337"/>
                        </a:lnTo>
                        <a:lnTo>
                          <a:pt x="503" y="337"/>
                        </a:lnTo>
                        <a:lnTo>
                          <a:pt x="503" y="337"/>
                        </a:lnTo>
                        <a:lnTo>
                          <a:pt x="503" y="340"/>
                        </a:lnTo>
                        <a:lnTo>
                          <a:pt x="503" y="340"/>
                        </a:lnTo>
                        <a:lnTo>
                          <a:pt x="507" y="343"/>
                        </a:lnTo>
                        <a:lnTo>
                          <a:pt x="507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7"/>
                        </a:lnTo>
                        <a:lnTo>
                          <a:pt x="503" y="347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4"/>
                        </a:lnTo>
                        <a:lnTo>
                          <a:pt x="507" y="354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10" y="360"/>
                        </a:lnTo>
                        <a:lnTo>
                          <a:pt x="510" y="360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7"/>
                        </a:lnTo>
                        <a:lnTo>
                          <a:pt x="507" y="367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4"/>
                        </a:lnTo>
                        <a:lnTo>
                          <a:pt x="507" y="374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3" y="371"/>
                        </a:lnTo>
                        <a:lnTo>
                          <a:pt x="503" y="371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7" y="377"/>
                        </a:lnTo>
                        <a:lnTo>
                          <a:pt x="507" y="377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4"/>
                        </a:lnTo>
                        <a:lnTo>
                          <a:pt x="507" y="384"/>
                        </a:lnTo>
                        <a:lnTo>
                          <a:pt x="510" y="384"/>
                        </a:lnTo>
                        <a:lnTo>
                          <a:pt x="510" y="384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3" y="391"/>
                        </a:lnTo>
                        <a:lnTo>
                          <a:pt x="513" y="391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0" y="388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4"/>
                        </a:lnTo>
                        <a:lnTo>
                          <a:pt x="496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88"/>
                        </a:lnTo>
                        <a:lnTo>
                          <a:pt x="49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3" y="394"/>
                        </a:lnTo>
                        <a:lnTo>
                          <a:pt x="473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6" y="398"/>
                        </a:lnTo>
                        <a:lnTo>
                          <a:pt x="466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8"/>
                        </a:lnTo>
                        <a:lnTo>
                          <a:pt x="462" y="408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5"/>
                        </a:lnTo>
                        <a:lnTo>
                          <a:pt x="456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49" y="408"/>
                        </a:lnTo>
                        <a:lnTo>
                          <a:pt x="449" y="408"/>
                        </a:lnTo>
                        <a:lnTo>
                          <a:pt x="445" y="411"/>
                        </a:lnTo>
                        <a:lnTo>
                          <a:pt x="445" y="411"/>
                        </a:lnTo>
                        <a:lnTo>
                          <a:pt x="445" y="415"/>
                        </a:lnTo>
                        <a:lnTo>
                          <a:pt x="445" y="415"/>
                        </a:lnTo>
                        <a:lnTo>
                          <a:pt x="445" y="418"/>
                        </a:lnTo>
                        <a:lnTo>
                          <a:pt x="445" y="418"/>
                        </a:lnTo>
                        <a:lnTo>
                          <a:pt x="442" y="418"/>
                        </a:lnTo>
                        <a:lnTo>
                          <a:pt x="442" y="418"/>
                        </a:lnTo>
                        <a:lnTo>
                          <a:pt x="442" y="422"/>
                        </a:lnTo>
                        <a:lnTo>
                          <a:pt x="442" y="422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8"/>
                        </a:lnTo>
                        <a:lnTo>
                          <a:pt x="439" y="428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5" y="435"/>
                        </a:lnTo>
                        <a:lnTo>
                          <a:pt x="435" y="435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2" y="439"/>
                        </a:lnTo>
                        <a:lnTo>
                          <a:pt x="422" y="439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05" y="445"/>
                        </a:lnTo>
                        <a:lnTo>
                          <a:pt x="405" y="445"/>
                        </a:lnTo>
                        <a:lnTo>
                          <a:pt x="401" y="445"/>
                        </a:lnTo>
                        <a:lnTo>
                          <a:pt x="401" y="445"/>
                        </a:lnTo>
                        <a:lnTo>
                          <a:pt x="398" y="449"/>
                        </a:lnTo>
                        <a:lnTo>
                          <a:pt x="398" y="449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77" y="473"/>
                        </a:lnTo>
                        <a:lnTo>
                          <a:pt x="377" y="473"/>
                        </a:lnTo>
                        <a:lnTo>
                          <a:pt x="374" y="476"/>
                        </a:lnTo>
                        <a:lnTo>
                          <a:pt x="374" y="476"/>
                        </a:lnTo>
                        <a:lnTo>
                          <a:pt x="371" y="476"/>
                        </a:lnTo>
                        <a:lnTo>
                          <a:pt x="371" y="476"/>
                        </a:lnTo>
                        <a:lnTo>
                          <a:pt x="367" y="476"/>
                        </a:lnTo>
                        <a:lnTo>
                          <a:pt x="367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57" y="476"/>
                        </a:lnTo>
                        <a:lnTo>
                          <a:pt x="357" y="476"/>
                        </a:lnTo>
                        <a:lnTo>
                          <a:pt x="357" y="473"/>
                        </a:lnTo>
                        <a:lnTo>
                          <a:pt x="357" y="473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73"/>
                        </a:lnTo>
                        <a:lnTo>
                          <a:pt x="350" y="473"/>
                        </a:lnTo>
                        <a:lnTo>
                          <a:pt x="350" y="476"/>
                        </a:lnTo>
                        <a:lnTo>
                          <a:pt x="350" y="476"/>
                        </a:lnTo>
                        <a:lnTo>
                          <a:pt x="350" y="479"/>
                        </a:lnTo>
                        <a:lnTo>
                          <a:pt x="350" y="479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47" y="493"/>
                        </a:lnTo>
                        <a:lnTo>
                          <a:pt x="347" y="493"/>
                        </a:lnTo>
                        <a:lnTo>
                          <a:pt x="347" y="490"/>
                        </a:lnTo>
                        <a:lnTo>
                          <a:pt x="347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0" y="493"/>
                        </a:lnTo>
                        <a:lnTo>
                          <a:pt x="340" y="493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3"/>
                        </a:lnTo>
                        <a:lnTo>
                          <a:pt x="333" y="493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0" y="486"/>
                        </a:lnTo>
                        <a:lnTo>
                          <a:pt x="330" y="483"/>
                        </a:lnTo>
                        <a:lnTo>
                          <a:pt x="330" y="483"/>
                        </a:lnTo>
                        <a:lnTo>
                          <a:pt x="326" y="483"/>
                        </a:lnTo>
                        <a:lnTo>
                          <a:pt x="326" y="483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3" y="490"/>
                        </a:lnTo>
                        <a:lnTo>
                          <a:pt x="323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3"/>
                        </a:lnTo>
                        <a:lnTo>
                          <a:pt x="309" y="493"/>
                        </a:lnTo>
                        <a:lnTo>
                          <a:pt x="306" y="496"/>
                        </a:lnTo>
                        <a:lnTo>
                          <a:pt x="306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7"/>
                        </a:lnTo>
                        <a:lnTo>
                          <a:pt x="306" y="507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07"/>
                        </a:lnTo>
                        <a:lnTo>
                          <a:pt x="309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10"/>
                        </a:lnTo>
                        <a:lnTo>
                          <a:pt x="313" y="510"/>
                        </a:lnTo>
                        <a:lnTo>
                          <a:pt x="316" y="510"/>
                        </a:lnTo>
                        <a:lnTo>
                          <a:pt x="316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30" y="517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7"/>
                        </a:lnTo>
                        <a:lnTo>
                          <a:pt x="333" y="527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0" y="551"/>
                        </a:lnTo>
                        <a:lnTo>
                          <a:pt x="340" y="551"/>
                        </a:lnTo>
                        <a:lnTo>
                          <a:pt x="340" y="554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1"/>
                        </a:lnTo>
                        <a:lnTo>
                          <a:pt x="343" y="561"/>
                        </a:lnTo>
                        <a:lnTo>
                          <a:pt x="343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61"/>
                        </a:lnTo>
                        <a:lnTo>
                          <a:pt x="337" y="561"/>
                        </a:lnTo>
                        <a:lnTo>
                          <a:pt x="337" y="564"/>
                        </a:lnTo>
                        <a:lnTo>
                          <a:pt x="337" y="564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3" y="571"/>
                        </a:lnTo>
                        <a:lnTo>
                          <a:pt x="333" y="571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5"/>
                        </a:lnTo>
                        <a:lnTo>
                          <a:pt x="337" y="575"/>
                        </a:lnTo>
                        <a:lnTo>
                          <a:pt x="333" y="575"/>
                        </a:lnTo>
                        <a:lnTo>
                          <a:pt x="333" y="575"/>
                        </a:lnTo>
                        <a:lnTo>
                          <a:pt x="333" y="578"/>
                        </a:lnTo>
                        <a:lnTo>
                          <a:pt x="333" y="578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0" y="595"/>
                        </a:lnTo>
                        <a:lnTo>
                          <a:pt x="320" y="595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3" y="598"/>
                        </a:lnTo>
                        <a:lnTo>
                          <a:pt x="313" y="598"/>
                        </a:lnTo>
                        <a:lnTo>
                          <a:pt x="309" y="598"/>
                        </a:lnTo>
                        <a:lnTo>
                          <a:pt x="309" y="598"/>
                        </a:lnTo>
                        <a:lnTo>
                          <a:pt x="306" y="595"/>
                        </a:lnTo>
                        <a:lnTo>
                          <a:pt x="306" y="595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299" y="598"/>
                        </a:lnTo>
                        <a:lnTo>
                          <a:pt x="299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2"/>
                        </a:lnTo>
                        <a:lnTo>
                          <a:pt x="279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2" y="592"/>
                        </a:lnTo>
                        <a:lnTo>
                          <a:pt x="272" y="592"/>
                        </a:lnTo>
                        <a:lnTo>
                          <a:pt x="269" y="592"/>
                        </a:lnTo>
                        <a:lnTo>
                          <a:pt x="269" y="592"/>
                        </a:lnTo>
                        <a:lnTo>
                          <a:pt x="265" y="592"/>
                        </a:lnTo>
                        <a:lnTo>
                          <a:pt x="265" y="592"/>
                        </a:lnTo>
                        <a:lnTo>
                          <a:pt x="262" y="592"/>
                        </a:lnTo>
                        <a:lnTo>
                          <a:pt x="262" y="592"/>
                        </a:lnTo>
                        <a:lnTo>
                          <a:pt x="258" y="592"/>
                        </a:lnTo>
                        <a:lnTo>
                          <a:pt x="258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48" y="592"/>
                        </a:lnTo>
                        <a:lnTo>
                          <a:pt x="248" y="592"/>
                        </a:lnTo>
                        <a:lnTo>
                          <a:pt x="245" y="588"/>
                        </a:lnTo>
                        <a:lnTo>
                          <a:pt x="245" y="588"/>
                        </a:lnTo>
                        <a:lnTo>
                          <a:pt x="241" y="588"/>
                        </a:lnTo>
                        <a:lnTo>
                          <a:pt x="241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1" y="595"/>
                        </a:lnTo>
                        <a:lnTo>
                          <a:pt x="231" y="595"/>
                        </a:lnTo>
                        <a:lnTo>
                          <a:pt x="224" y="598"/>
                        </a:lnTo>
                        <a:lnTo>
                          <a:pt x="224" y="598"/>
                        </a:lnTo>
                        <a:lnTo>
                          <a:pt x="221" y="598"/>
                        </a:lnTo>
                        <a:lnTo>
                          <a:pt x="221" y="598"/>
                        </a:lnTo>
                        <a:lnTo>
                          <a:pt x="218" y="602"/>
                        </a:lnTo>
                        <a:lnTo>
                          <a:pt x="218" y="602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18" y="612"/>
                        </a:lnTo>
                        <a:lnTo>
                          <a:pt x="218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6"/>
                        </a:lnTo>
                        <a:lnTo>
                          <a:pt x="218" y="626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39"/>
                        </a:lnTo>
                        <a:lnTo>
                          <a:pt x="218" y="639"/>
                        </a:lnTo>
                        <a:lnTo>
                          <a:pt x="214" y="646"/>
                        </a:lnTo>
                        <a:lnTo>
                          <a:pt x="214" y="646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1" y="656"/>
                        </a:lnTo>
                        <a:lnTo>
                          <a:pt x="211" y="656"/>
                        </a:lnTo>
                        <a:lnTo>
                          <a:pt x="207" y="660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6"/>
                        </a:lnTo>
                        <a:lnTo>
                          <a:pt x="207" y="666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3"/>
                        </a:lnTo>
                        <a:lnTo>
                          <a:pt x="204" y="673"/>
                        </a:lnTo>
                        <a:lnTo>
                          <a:pt x="201" y="673"/>
                        </a:lnTo>
                        <a:lnTo>
                          <a:pt x="201" y="673"/>
                        </a:lnTo>
                        <a:lnTo>
                          <a:pt x="201" y="677"/>
                        </a:lnTo>
                        <a:lnTo>
                          <a:pt x="201" y="677"/>
                        </a:lnTo>
                        <a:lnTo>
                          <a:pt x="197" y="677"/>
                        </a:lnTo>
                        <a:lnTo>
                          <a:pt x="197" y="677"/>
                        </a:lnTo>
                        <a:lnTo>
                          <a:pt x="197" y="680"/>
                        </a:lnTo>
                        <a:lnTo>
                          <a:pt x="197" y="680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201" y="687"/>
                        </a:lnTo>
                        <a:lnTo>
                          <a:pt x="201" y="687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4"/>
                        </a:lnTo>
                        <a:lnTo>
                          <a:pt x="201" y="704"/>
                        </a:lnTo>
                        <a:lnTo>
                          <a:pt x="201" y="711"/>
                        </a:lnTo>
                        <a:lnTo>
                          <a:pt x="201" y="711"/>
                        </a:lnTo>
                        <a:lnTo>
                          <a:pt x="197" y="721"/>
                        </a:lnTo>
                        <a:lnTo>
                          <a:pt x="197" y="721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7" y="724"/>
                        </a:lnTo>
                        <a:lnTo>
                          <a:pt x="207" y="724"/>
                        </a:lnTo>
                        <a:lnTo>
                          <a:pt x="211" y="728"/>
                        </a:lnTo>
                        <a:lnTo>
                          <a:pt x="211" y="728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8" y="724"/>
                        </a:lnTo>
                        <a:lnTo>
                          <a:pt x="231" y="728"/>
                        </a:lnTo>
                        <a:lnTo>
                          <a:pt x="231" y="728"/>
                        </a:lnTo>
                        <a:lnTo>
                          <a:pt x="231" y="731"/>
                        </a:lnTo>
                        <a:lnTo>
                          <a:pt x="231" y="731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8"/>
                        </a:lnTo>
                        <a:lnTo>
                          <a:pt x="231" y="738"/>
                        </a:lnTo>
                        <a:lnTo>
                          <a:pt x="235" y="741"/>
                        </a:lnTo>
                        <a:lnTo>
                          <a:pt x="235" y="741"/>
                        </a:lnTo>
                        <a:lnTo>
                          <a:pt x="238" y="745"/>
                        </a:lnTo>
                        <a:lnTo>
                          <a:pt x="238" y="745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45" y="741"/>
                        </a:lnTo>
                        <a:lnTo>
                          <a:pt x="245" y="741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8" y="734"/>
                        </a:lnTo>
                        <a:lnTo>
                          <a:pt x="258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5" y="731"/>
                        </a:lnTo>
                        <a:lnTo>
                          <a:pt x="265" y="731"/>
                        </a:lnTo>
                        <a:lnTo>
                          <a:pt x="269" y="734"/>
                        </a:lnTo>
                        <a:lnTo>
                          <a:pt x="269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82" y="734"/>
                        </a:lnTo>
                        <a:lnTo>
                          <a:pt x="282" y="734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6" y="731"/>
                        </a:lnTo>
                        <a:lnTo>
                          <a:pt x="296" y="724"/>
                        </a:lnTo>
                        <a:lnTo>
                          <a:pt x="296" y="724"/>
                        </a:lnTo>
                        <a:lnTo>
                          <a:pt x="299" y="724"/>
                        </a:lnTo>
                        <a:lnTo>
                          <a:pt x="303" y="721"/>
                        </a:lnTo>
                        <a:lnTo>
                          <a:pt x="303" y="721"/>
                        </a:lnTo>
                        <a:lnTo>
                          <a:pt x="306" y="717"/>
                        </a:lnTo>
                        <a:lnTo>
                          <a:pt x="306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6" y="711"/>
                        </a:lnTo>
                        <a:lnTo>
                          <a:pt x="316" y="711"/>
                        </a:lnTo>
                        <a:lnTo>
                          <a:pt x="316" y="707"/>
                        </a:lnTo>
                        <a:lnTo>
                          <a:pt x="316" y="707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3" y="700"/>
                        </a:lnTo>
                        <a:lnTo>
                          <a:pt x="323" y="700"/>
                        </a:lnTo>
                        <a:lnTo>
                          <a:pt x="326" y="697"/>
                        </a:lnTo>
                        <a:lnTo>
                          <a:pt x="326" y="697"/>
                        </a:lnTo>
                        <a:lnTo>
                          <a:pt x="330" y="694"/>
                        </a:lnTo>
                        <a:lnTo>
                          <a:pt x="330" y="694"/>
                        </a:lnTo>
                        <a:lnTo>
                          <a:pt x="330" y="690"/>
                        </a:lnTo>
                        <a:lnTo>
                          <a:pt x="330" y="690"/>
                        </a:lnTo>
                        <a:lnTo>
                          <a:pt x="326" y="687"/>
                        </a:lnTo>
                        <a:lnTo>
                          <a:pt x="326" y="687"/>
                        </a:lnTo>
                        <a:lnTo>
                          <a:pt x="326" y="683"/>
                        </a:lnTo>
                        <a:lnTo>
                          <a:pt x="326" y="683"/>
                        </a:lnTo>
                        <a:lnTo>
                          <a:pt x="326" y="680"/>
                        </a:lnTo>
                        <a:lnTo>
                          <a:pt x="330" y="677"/>
                        </a:lnTo>
                        <a:lnTo>
                          <a:pt x="330" y="677"/>
                        </a:lnTo>
                        <a:lnTo>
                          <a:pt x="337" y="666"/>
                        </a:lnTo>
                        <a:lnTo>
                          <a:pt x="337" y="666"/>
                        </a:lnTo>
                        <a:lnTo>
                          <a:pt x="343" y="663"/>
                        </a:lnTo>
                        <a:lnTo>
                          <a:pt x="343" y="663"/>
                        </a:lnTo>
                        <a:lnTo>
                          <a:pt x="347" y="660"/>
                        </a:lnTo>
                        <a:lnTo>
                          <a:pt x="347" y="660"/>
                        </a:lnTo>
                        <a:lnTo>
                          <a:pt x="347" y="656"/>
                        </a:lnTo>
                        <a:lnTo>
                          <a:pt x="347" y="656"/>
                        </a:lnTo>
                        <a:lnTo>
                          <a:pt x="347" y="653"/>
                        </a:lnTo>
                        <a:lnTo>
                          <a:pt x="347" y="653"/>
                        </a:lnTo>
                        <a:lnTo>
                          <a:pt x="350" y="649"/>
                        </a:lnTo>
                        <a:lnTo>
                          <a:pt x="350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67" y="646"/>
                        </a:lnTo>
                        <a:lnTo>
                          <a:pt x="367" y="646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4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6"/>
                        </a:lnTo>
                        <a:lnTo>
                          <a:pt x="381" y="636"/>
                        </a:lnTo>
                        <a:lnTo>
                          <a:pt x="381" y="636"/>
                        </a:lnTo>
                        <a:lnTo>
                          <a:pt x="384" y="632"/>
                        </a:lnTo>
                        <a:lnTo>
                          <a:pt x="384" y="632"/>
                        </a:lnTo>
                        <a:lnTo>
                          <a:pt x="384" y="629"/>
                        </a:lnTo>
                        <a:lnTo>
                          <a:pt x="384" y="629"/>
                        </a:lnTo>
                        <a:lnTo>
                          <a:pt x="388" y="626"/>
                        </a:lnTo>
                        <a:lnTo>
                          <a:pt x="388" y="626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91" y="615"/>
                        </a:lnTo>
                        <a:lnTo>
                          <a:pt x="391" y="615"/>
                        </a:lnTo>
                        <a:lnTo>
                          <a:pt x="391" y="612"/>
                        </a:lnTo>
                        <a:lnTo>
                          <a:pt x="391" y="612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11" y="602"/>
                        </a:lnTo>
                        <a:lnTo>
                          <a:pt x="411" y="602"/>
                        </a:lnTo>
                        <a:lnTo>
                          <a:pt x="411" y="605"/>
                        </a:lnTo>
                        <a:lnTo>
                          <a:pt x="411" y="605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22" y="605"/>
                        </a:lnTo>
                        <a:lnTo>
                          <a:pt x="422" y="605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5" y="609"/>
                        </a:lnTo>
                        <a:lnTo>
                          <a:pt x="425" y="609"/>
                        </a:lnTo>
                        <a:lnTo>
                          <a:pt x="428" y="612"/>
                        </a:lnTo>
                        <a:lnTo>
                          <a:pt x="428" y="612"/>
                        </a:lnTo>
                        <a:lnTo>
                          <a:pt x="432" y="609"/>
                        </a:lnTo>
                        <a:lnTo>
                          <a:pt x="432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5"/>
                        </a:lnTo>
                        <a:lnTo>
                          <a:pt x="439" y="605"/>
                        </a:lnTo>
                        <a:lnTo>
                          <a:pt x="442" y="605"/>
                        </a:lnTo>
                        <a:lnTo>
                          <a:pt x="442" y="605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598"/>
                        </a:lnTo>
                        <a:lnTo>
                          <a:pt x="445" y="598"/>
                        </a:lnTo>
                        <a:lnTo>
                          <a:pt x="449" y="598"/>
                        </a:lnTo>
                        <a:lnTo>
                          <a:pt x="449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62" y="592"/>
                        </a:lnTo>
                        <a:lnTo>
                          <a:pt x="462" y="592"/>
                        </a:lnTo>
                        <a:lnTo>
                          <a:pt x="466" y="588"/>
                        </a:lnTo>
                        <a:lnTo>
                          <a:pt x="466" y="588"/>
                        </a:lnTo>
                        <a:lnTo>
                          <a:pt x="469" y="585"/>
                        </a:lnTo>
                        <a:lnTo>
                          <a:pt x="469" y="585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9" y="592"/>
                        </a:lnTo>
                        <a:lnTo>
                          <a:pt x="479" y="592"/>
                        </a:lnTo>
                        <a:lnTo>
                          <a:pt x="483" y="595"/>
                        </a:lnTo>
                        <a:lnTo>
                          <a:pt x="483" y="595"/>
                        </a:lnTo>
                        <a:lnTo>
                          <a:pt x="486" y="595"/>
                        </a:lnTo>
                        <a:lnTo>
                          <a:pt x="486" y="595"/>
                        </a:lnTo>
                        <a:lnTo>
                          <a:pt x="486" y="602"/>
                        </a:lnTo>
                        <a:lnTo>
                          <a:pt x="486" y="602"/>
                        </a:lnTo>
                        <a:lnTo>
                          <a:pt x="490" y="602"/>
                        </a:lnTo>
                        <a:lnTo>
                          <a:pt x="490" y="602"/>
                        </a:lnTo>
                        <a:lnTo>
                          <a:pt x="490" y="605"/>
                        </a:lnTo>
                        <a:lnTo>
                          <a:pt x="490" y="605"/>
                        </a:lnTo>
                        <a:lnTo>
                          <a:pt x="490" y="609"/>
                        </a:lnTo>
                        <a:lnTo>
                          <a:pt x="490" y="609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9"/>
                        </a:lnTo>
                        <a:lnTo>
                          <a:pt x="507" y="639"/>
                        </a:lnTo>
                        <a:lnTo>
                          <a:pt x="513" y="643"/>
                        </a:lnTo>
                        <a:lnTo>
                          <a:pt x="513" y="643"/>
                        </a:lnTo>
                        <a:lnTo>
                          <a:pt x="517" y="649"/>
                        </a:lnTo>
                        <a:lnTo>
                          <a:pt x="517" y="649"/>
                        </a:lnTo>
                        <a:lnTo>
                          <a:pt x="520" y="653"/>
                        </a:lnTo>
                        <a:lnTo>
                          <a:pt x="520" y="653"/>
                        </a:lnTo>
                        <a:lnTo>
                          <a:pt x="524" y="653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7" y="656"/>
                        </a:lnTo>
                        <a:lnTo>
                          <a:pt x="527" y="656"/>
                        </a:lnTo>
                        <a:lnTo>
                          <a:pt x="534" y="660"/>
                        </a:lnTo>
                        <a:lnTo>
                          <a:pt x="534" y="660"/>
                        </a:lnTo>
                        <a:lnTo>
                          <a:pt x="534" y="663"/>
                        </a:lnTo>
                        <a:lnTo>
                          <a:pt x="534" y="663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7" y="663"/>
                        </a:lnTo>
                        <a:lnTo>
                          <a:pt x="537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70"/>
                        </a:lnTo>
                        <a:lnTo>
                          <a:pt x="541" y="670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7"/>
                        </a:lnTo>
                        <a:lnTo>
                          <a:pt x="544" y="677"/>
                        </a:lnTo>
                        <a:lnTo>
                          <a:pt x="547" y="677"/>
                        </a:lnTo>
                        <a:lnTo>
                          <a:pt x="547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4" y="683"/>
                        </a:lnTo>
                        <a:lnTo>
                          <a:pt x="554" y="683"/>
                        </a:lnTo>
                        <a:lnTo>
                          <a:pt x="554" y="687"/>
                        </a:lnTo>
                        <a:lnTo>
                          <a:pt x="554" y="687"/>
                        </a:lnTo>
                        <a:lnTo>
                          <a:pt x="554" y="694"/>
                        </a:lnTo>
                        <a:lnTo>
                          <a:pt x="554" y="694"/>
                        </a:lnTo>
                        <a:lnTo>
                          <a:pt x="554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51" y="717"/>
                        </a:lnTo>
                        <a:lnTo>
                          <a:pt x="551" y="717"/>
                        </a:lnTo>
                        <a:lnTo>
                          <a:pt x="554" y="714"/>
                        </a:lnTo>
                        <a:lnTo>
                          <a:pt x="554" y="714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4" y="704"/>
                        </a:lnTo>
                        <a:lnTo>
                          <a:pt x="564" y="704"/>
                        </a:lnTo>
                        <a:lnTo>
                          <a:pt x="564" y="700"/>
                        </a:lnTo>
                        <a:lnTo>
                          <a:pt x="568" y="697"/>
                        </a:lnTo>
                        <a:lnTo>
                          <a:pt x="568" y="697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68" y="683"/>
                        </a:lnTo>
                        <a:lnTo>
                          <a:pt x="568" y="680"/>
                        </a:lnTo>
                        <a:lnTo>
                          <a:pt x="568" y="680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71" y="670"/>
                        </a:lnTo>
                        <a:lnTo>
                          <a:pt x="571" y="670"/>
                        </a:lnTo>
                        <a:lnTo>
                          <a:pt x="575" y="670"/>
                        </a:lnTo>
                        <a:lnTo>
                          <a:pt x="575" y="670"/>
                        </a:lnTo>
                        <a:lnTo>
                          <a:pt x="578" y="670"/>
                        </a:lnTo>
                        <a:lnTo>
                          <a:pt x="578" y="670"/>
                        </a:lnTo>
                        <a:lnTo>
                          <a:pt x="581" y="673"/>
                        </a:lnTo>
                        <a:lnTo>
                          <a:pt x="581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5" y="673"/>
                        </a:lnTo>
                        <a:lnTo>
                          <a:pt x="595" y="673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88" y="663"/>
                        </a:lnTo>
                        <a:lnTo>
                          <a:pt x="588" y="663"/>
                        </a:lnTo>
                        <a:lnTo>
                          <a:pt x="578" y="656"/>
                        </a:lnTo>
                        <a:lnTo>
                          <a:pt x="578" y="656"/>
                        </a:lnTo>
                        <a:lnTo>
                          <a:pt x="571" y="653"/>
                        </a:lnTo>
                        <a:lnTo>
                          <a:pt x="571" y="653"/>
                        </a:lnTo>
                        <a:lnTo>
                          <a:pt x="564" y="649"/>
                        </a:lnTo>
                        <a:lnTo>
                          <a:pt x="564" y="649"/>
                        </a:lnTo>
                        <a:lnTo>
                          <a:pt x="564" y="646"/>
                        </a:lnTo>
                        <a:lnTo>
                          <a:pt x="564" y="646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4" y="639"/>
                        </a:lnTo>
                        <a:lnTo>
                          <a:pt x="564" y="639"/>
                        </a:lnTo>
                        <a:lnTo>
                          <a:pt x="561" y="636"/>
                        </a:lnTo>
                        <a:lnTo>
                          <a:pt x="561" y="636"/>
                        </a:lnTo>
                        <a:lnTo>
                          <a:pt x="558" y="636"/>
                        </a:lnTo>
                        <a:lnTo>
                          <a:pt x="558" y="636"/>
                        </a:lnTo>
                        <a:lnTo>
                          <a:pt x="551" y="636"/>
                        </a:lnTo>
                        <a:lnTo>
                          <a:pt x="547" y="632"/>
                        </a:lnTo>
                        <a:lnTo>
                          <a:pt x="547" y="632"/>
                        </a:lnTo>
                        <a:lnTo>
                          <a:pt x="544" y="626"/>
                        </a:lnTo>
                        <a:lnTo>
                          <a:pt x="544" y="626"/>
                        </a:lnTo>
                        <a:lnTo>
                          <a:pt x="537" y="61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4" y="602"/>
                        </a:lnTo>
                        <a:lnTo>
                          <a:pt x="527" y="595"/>
                        </a:lnTo>
                        <a:lnTo>
                          <a:pt x="527" y="595"/>
                        </a:lnTo>
                        <a:lnTo>
                          <a:pt x="520" y="592"/>
                        </a:lnTo>
                        <a:lnTo>
                          <a:pt x="520" y="592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20" y="578"/>
                        </a:lnTo>
                        <a:lnTo>
                          <a:pt x="520" y="578"/>
                        </a:lnTo>
                        <a:lnTo>
                          <a:pt x="520" y="575"/>
                        </a:lnTo>
                        <a:lnTo>
                          <a:pt x="520" y="575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68"/>
                        </a:lnTo>
                        <a:lnTo>
                          <a:pt x="520" y="568"/>
                        </a:lnTo>
                        <a:lnTo>
                          <a:pt x="524" y="564"/>
                        </a:lnTo>
                        <a:lnTo>
                          <a:pt x="524" y="564"/>
                        </a:lnTo>
                        <a:lnTo>
                          <a:pt x="527" y="564"/>
                        </a:lnTo>
                        <a:lnTo>
                          <a:pt x="527" y="564"/>
                        </a:lnTo>
                        <a:lnTo>
                          <a:pt x="527" y="561"/>
                        </a:lnTo>
                        <a:lnTo>
                          <a:pt x="527" y="561"/>
                        </a:lnTo>
                        <a:lnTo>
                          <a:pt x="534" y="561"/>
                        </a:lnTo>
                        <a:lnTo>
                          <a:pt x="534" y="561"/>
                        </a:lnTo>
                        <a:lnTo>
                          <a:pt x="534" y="558"/>
                        </a:lnTo>
                        <a:lnTo>
                          <a:pt x="534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51" y="568"/>
                        </a:lnTo>
                        <a:lnTo>
                          <a:pt x="551" y="568"/>
                        </a:lnTo>
                        <a:lnTo>
                          <a:pt x="554" y="571"/>
                        </a:lnTo>
                        <a:lnTo>
                          <a:pt x="554" y="571"/>
                        </a:lnTo>
                        <a:lnTo>
                          <a:pt x="558" y="575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4" y="581"/>
                        </a:lnTo>
                        <a:lnTo>
                          <a:pt x="554" y="581"/>
                        </a:lnTo>
                        <a:lnTo>
                          <a:pt x="558" y="585"/>
                        </a:lnTo>
                        <a:lnTo>
                          <a:pt x="558" y="585"/>
                        </a:lnTo>
                        <a:lnTo>
                          <a:pt x="561" y="588"/>
                        </a:lnTo>
                        <a:lnTo>
                          <a:pt x="561" y="588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61" y="595"/>
                        </a:lnTo>
                        <a:lnTo>
                          <a:pt x="564" y="602"/>
                        </a:lnTo>
                        <a:lnTo>
                          <a:pt x="564" y="602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8" y="605"/>
                        </a:lnTo>
                        <a:lnTo>
                          <a:pt x="568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8" y="605"/>
                        </a:lnTo>
                        <a:lnTo>
                          <a:pt x="578" y="609"/>
                        </a:lnTo>
                        <a:lnTo>
                          <a:pt x="578" y="609"/>
                        </a:lnTo>
                        <a:lnTo>
                          <a:pt x="581" y="612"/>
                        </a:lnTo>
                        <a:lnTo>
                          <a:pt x="581" y="612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8" y="619"/>
                        </a:lnTo>
                        <a:lnTo>
                          <a:pt x="588" y="619"/>
                        </a:lnTo>
                        <a:lnTo>
                          <a:pt x="592" y="622"/>
                        </a:lnTo>
                        <a:lnTo>
                          <a:pt x="592" y="622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8" y="629"/>
                        </a:lnTo>
                        <a:lnTo>
                          <a:pt x="598" y="629"/>
                        </a:lnTo>
                        <a:lnTo>
                          <a:pt x="602" y="632"/>
                        </a:lnTo>
                        <a:lnTo>
                          <a:pt x="602" y="632"/>
                        </a:lnTo>
                        <a:lnTo>
                          <a:pt x="605" y="636"/>
                        </a:lnTo>
                        <a:lnTo>
                          <a:pt x="605" y="636"/>
                        </a:lnTo>
                        <a:lnTo>
                          <a:pt x="609" y="639"/>
                        </a:lnTo>
                        <a:lnTo>
                          <a:pt x="609" y="639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53"/>
                        </a:lnTo>
                        <a:lnTo>
                          <a:pt x="605" y="653"/>
                        </a:lnTo>
                        <a:lnTo>
                          <a:pt x="602" y="660"/>
                        </a:lnTo>
                        <a:lnTo>
                          <a:pt x="602" y="660"/>
                        </a:lnTo>
                        <a:lnTo>
                          <a:pt x="602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70"/>
                        </a:lnTo>
                        <a:lnTo>
                          <a:pt x="602" y="670"/>
                        </a:lnTo>
                        <a:lnTo>
                          <a:pt x="609" y="677"/>
                        </a:lnTo>
                        <a:lnTo>
                          <a:pt x="609" y="677"/>
                        </a:lnTo>
                        <a:lnTo>
                          <a:pt x="612" y="680"/>
                        </a:lnTo>
                        <a:lnTo>
                          <a:pt x="612" y="680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90"/>
                        </a:lnTo>
                        <a:lnTo>
                          <a:pt x="615" y="690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9" y="697"/>
                        </a:lnTo>
                        <a:lnTo>
                          <a:pt x="619" y="697"/>
                        </a:lnTo>
                        <a:lnTo>
                          <a:pt x="619" y="700"/>
                        </a:lnTo>
                        <a:lnTo>
                          <a:pt x="619" y="700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6" y="707"/>
                        </a:lnTo>
                        <a:lnTo>
                          <a:pt x="626" y="707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6" y="711"/>
                        </a:lnTo>
                        <a:lnTo>
                          <a:pt x="646" y="711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53" y="714"/>
                        </a:lnTo>
                        <a:lnTo>
                          <a:pt x="653" y="714"/>
                        </a:lnTo>
                        <a:lnTo>
                          <a:pt x="653" y="717"/>
                        </a:lnTo>
                        <a:lnTo>
                          <a:pt x="653" y="717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17"/>
                        </a:lnTo>
                        <a:lnTo>
                          <a:pt x="663" y="714"/>
                        </a:lnTo>
                        <a:lnTo>
                          <a:pt x="663" y="714"/>
                        </a:lnTo>
                        <a:lnTo>
                          <a:pt x="660" y="711"/>
                        </a:lnTo>
                        <a:lnTo>
                          <a:pt x="660" y="711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697"/>
                        </a:lnTo>
                        <a:lnTo>
                          <a:pt x="653" y="697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4"/>
                        </a:lnTo>
                        <a:lnTo>
                          <a:pt x="656" y="694"/>
                        </a:lnTo>
                        <a:lnTo>
                          <a:pt x="656" y="690"/>
                        </a:lnTo>
                        <a:lnTo>
                          <a:pt x="656" y="690"/>
                        </a:lnTo>
                        <a:lnTo>
                          <a:pt x="656" y="687"/>
                        </a:lnTo>
                        <a:lnTo>
                          <a:pt x="656" y="687"/>
                        </a:lnTo>
                        <a:lnTo>
                          <a:pt x="653" y="680"/>
                        </a:lnTo>
                        <a:lnTo>
                          <a:pt x="653" y="680"/>
                        </a:lnTo>
                        <a:lnTo>
                          <a:pt x="649" y="677"/>
                        </a:lnTo>
                        <a:lnTo>
                          <a:pt x="649" y="677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53" y="666"/>
                        </a:lnTo>
                        <a:lnTo>
                          <a:pt x="653" y="666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6" y="673"/>
                        </a:lnTo>
                        <a:lnTo>
                          <a:pt x="656" y="673"/>
                        </a:lnTo>
                        <a:lnTo>
                          <a:pt x="660" y="673"/>
                        </a:lnTo>
                        <a:lnTo>
                          <a:pt x="660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70" y="680"/>
                        </a:lnTo>
                        <a:lnTo>
                          <a:pt x="670" y="680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66"/>
                        </a:lnTo>
                        <a:lnTo>
                          <a:pt x="670" y="666"/>
                        </a:lnTo>
                        <a:lnTo>
                          <a:pt x="666" y="666"/>
                        </a:lnTo>
                        <a:lnTo>
                          <a:pt x="666" y="666"/>
                        </a:lnTo>
                        <a:lnTo>
                          <a:pt x="666" y="663"/>
                        </a:lnTo>
                        <a:lnTo>
                          <a:pt x="666" y="663"/>
                        </a:lnTo>
                        <a:lnTo>
                          <a:pt x="670" y="660"/>
                        </a:lnTo>
                        <a:lnTo>
                          <a:pt x="670" y="660"/>
                        </a:lnTo>
                        <a:lnTo>
                          <a:pt x="670" y="663"/>
                        </a:lnTo>
                        <a:lnTo>
                          <a:pt x="670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0"/>
                        </a:lnTo>
                        <a:lnTo>
                          <a:pt x="673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3" y="660"/>
                        </a:lnTo>
                        <a:lnTo>
                          <a:pt x="683" y="660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6"/>
                        </a:lnTo>
                        <a:lnTo>
                          <a:pt x="707" y="666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0" y="670"/>
                        </a:lnTo>
                        <a:lnTo>
                          <a:pt x="700" y="670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4" y="670"/>
                        </a:lnTo>
                        <a:lnTo>
                          <a:pt x="704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11" y="666"/>
                        </a:lnTo>
                        <a:lnTo>
                          <a:pt x="711" y="666"/>
                        </a:lnTo>
                        <a:lnTo>
                          <a:pt x="714" y="666"/>
                        </a:lnTo>
                        <a:lnTo>
                          <a:pt x="714" y="666"/>
                        </a:lnTo>
                        <a:lnTo>
                          <a:pt x="714" y="663"/>
                        </a:lnTo>
                        <a:lnTo>
                          <a:pt x="714" y="663"/>
                        </a:lnTo>
                        <a:lnTo>
                          <a:pt x="717" y="660"/>
                        </a:lnTo>
                        <a:lnTo>
                          <a:pt x="717" y="660"/>
                        </a:lnTo>
                        <a:lnTo>
                          <a:pt x="721" y="656"/>
                        </a:lnTo>
                        <a:lnTo>
                          <a:pt x="721" y="656"/>
                        </a:lnTo>
                        <a:lnTo>
                          <a:pt x="724" y="656"/>
                        </a:lnTo>
                        <a:lnTo>
                          <a:pt x="724" y="656"/>
                        </a:lnTo>
                        <a:lnTo>
                          <a:pt x="724" y="660"/>
                        </a:lnTo>
                        <a:lnTo>
                          <a:pt x="724" y="660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8" y="656"/>
                        </a:lnTo>
                        <a:lnTo>
                          <a:pt x="738" y="656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4" y="653"/>
                        </a:lnTo>
                        <a:lnTo>
                          <a:pt x="734" y="653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6"/>
                        </a:lnTo>
                        <a:lnTo>
                          <a:pt x="734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28" y="643"/>
                        </a:lnTo>
                        <a:lnTo>
                          <a:pt x="728" y="643"/>
                        </a:lnTo>
                        <a:lnTo>
                          <a:pt x="728" y="636"/>
                        </a:lnTo>
                        <a:lnTo>
                          <a:pt x="728" y="636"/>
                        </a:lnTo>
                        <a:lnTo>
                          <a:pt x="724" y="636"/>
                        </a:lnTo>
                        <a:lnTo>
                          <a:pt x="724" y="636"/>
                        </a:lnTo>
                        <a:lnTo>
                          <a:pt x="724" y="632"/>
                        </a:lnTo>
                        <a:lnTo>
                          <a:pt x="724" y="632"/>
                        </a:lnTo>
                        <a:lnTo>
                          <a:pt x="724" y="629"/>
                        </a:lnTo>
                        <a:lnTo>
                          <a:pt x="721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2"/>
                        </a:lnTo>
                        <a:lnTo>
                          <a:pt x="731" y="609"/>
                        </a:lnTo>
                        <a:lnTo>
                          <a:pt x="734" y="609"/>
                        </a:lnTo>
                        <a:lnTo>
                          <a:pt x="734" y="609"/>
                        </a:lnTo>
                        <a:lnTo>
                          <a:pt x="738" y="605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598"/>
                        </a:lnTo>
                        <a:lnTo>
                          <a:pt x="741" y="598"/>
                        </a:lnTo>
                        <a:lnTo>
                          <a:pt x="741" y="595"/>
                        </a:lnTo>
                        <a:lnTo>
                          <a:pt x="741" y="595"/>
                        </a:lnTo>
                        <a:lnTo>
                          <a:pt x="741" y="592"/>
                        </a:lnTo>
                        <a:lnTo>
                          <a:pt x="741" y="588"/>
                        </a:lnTo>
                        <a:lnTo>
                          <a:pt x="741" y="588"/>
                        </a:lnTo>
                        <a:lnTo>
                          <a:pt x="745" y="588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38" y="585"/>
                        </a:lnTo>
                        <a:lnTo>
                          <a:pt x="738" y="585"/>
                        </a:lnTo>
                        <a:lnTo>
                          <a:pt x="741" y="581"/>
                        </a:lnTo>
                        <a:lnTo>
                          <a:pt x="741" y="581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81"/>
                        </a:lnTo>
                        <a:lnTo>
                          <a:pt x="745" y="581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8" y="581"/>
                        </a:lnTo>
                        <a:lnTo>
                          <a:pt x="748" y="581"/>
                        </a:lnTo>
                        <a:lnTo>
                          <a:pt x="751" y="581"/>
                        </a:lnTo>
                        <a:lnTo>
                          <a:pt x="751" y="581"/>
                        </a:lnTo>
                        <a:lnTo>
                          <a:pt x="751" y="575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68"/>
                        </a:lnTo>
                        <a:lnTo>
                          <a:pt x="755" y="56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1" y="564"/>
                        </a:lnTo>
                        <a:lnTo>
                          <a:pt x="751" y="564"/>
                        </a:lnTo>
                        <a:lnTo>
                          <a:pt x="755" y="558"/>
                        </a:lnTo>
                        <a:lnTo>
                          <a:pt x="755" y="55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8" y="558"/>
                        </a:lnTo>
                        <a:lnTo>
                          <a:pt x="758" y="558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8" y="551"/>
                        </a:lnTo>
                        <a:lnTo>
                          <a:pt x="768" y="551"/>
                        </a:lnTo>
                        <a:lnTo>
                          <a:pt x="768" y="547"/>
                        </a:lnTo>
                        <a:lnTo>
                          <a:pt x="768" y="547"/>
                        </a:lnTo>
                        <a:lnTo>
                          <a:pt x="77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2" y="544"/>
                        </a:lnTo>
                        <a:lnTo>
                          <a:pt x="78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7"/>
                        </a:lnTo>
                        <a:lnTo>
                          <a:pt x="779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4"/>
                        </a:lnTo>
                        <a:lnTo>
                          <a:pt x="789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6" y="554"/>
                        </a:lnTo>
                        <a:lnTo>
                          <a:pt x="796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802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2" y="561"/>
                        </a:lnTo>
                        <a:lnTo>
                          <a:pt x="802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6" y="575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2" y="581"/>
                        </a:lnTo>
                        <a:lnTo>
                          <a:pt x="802" y="581"/>
                        </a:lnTo>
                        <a:lnTo>
                          <a:pt x="802" y="585"/>
                        </a:lnTo>
                        <a:lnTo>
                          <a:pt x="802" y="585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6" y="588"/>
                        </a:lnTo>
                        <a:lnTo>
                          <a:pt x="816" y="585"/>
                        </a:lnTo>
                        <a:lnTo>
                          <a:pt x="816" y="585"/>
                        </a:lnTo>
                        <a:lnTo>
                          <a:pt x="819" y="581"/>
                        </a:lnTo>
                        <a:lnTo>
                          <a:pt x="823" y="581"/>
                        </a:lnTo>
                        <a:lnTo>
                          <a:pt x="823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30" y="581"/>
                        </a:lnTo>
                        <a:lnTo>
                          <a:pt x="830" y="581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3" y="578"/>
                        </a:lnTo>
                        <a:lnTo>
                          <a:pt x="833" y="578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68"/>
                        </a:lnTo>
                        <a:lnTo>
                          <a:pt x="847" y="568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0" y="564"/>
                        </a:lnTo>
                        <a:lnTo>
                          <a:pt x="840" y="564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4"/>
                        </a:lnTo>
                        <a:lnTo>
                          <a:pt x="826" y="564"/>
                        </a:lnTo>
                        <a:lnTo>
                          <a:pt x="819" y="558"/>
                        </a:lnTo>
                        <a:lnTo>
                          <a:pt x="819" y="558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09" y="551"/>
                        </a:lnTo>
                        <a:lnTo>
                          <a:pt x="809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4"/>
                        </a:lnTo>
                        <a:lnTo>
                          <a:pt x="836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7"/>
                        </a:lnTo>
                        <a:lnTo>
                          <a:pt x="843" y="547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50" y="541"/>
                        </a:lnTo>
                        <a:lnTo>
                          <a:pt x="850" y="541"/>
                        </a:lnTo>
                        <a:lnTo>
                          <a:pt x="853" y="541"/>
                        </a:lnTo>
                        <a:lnTo>
                          <a:pt x="853" y="541"/>
                        </a:lnTo>
                        <a:lnTo>
                          <a:pt x="857" y="537"/>
                        </a:lnTo>
                        <a:lnTo>
                          <a:pt x="857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4" y="534"/>
                        </a:lnTo>
                        <a:lnTo>
                          <a:pt x="864" y="534"/>
                        </a:lnTo>
                        <a:lnTo>
                          <a:pt x="867" y="534"/>
                        </a:lnTo>
                        <a:lnTo>
                          <a:pt x="867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34"/>
                        </a:lnTo>
                        <a:lnTo>
                          <a:pt x="874" y="534"/>
                        </a:lnTo>
                        <a:lnTo>
                          <a:pt x="877" y="534"/>
                        </a:lnTo>
                        <a:lnTo>
                          <a:pt x="877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7"/>
                        </a:lnTo>
                        <a:lnTo>
                          <a:pt x="881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7"/>
                        </a:lnTo>
                        <a:lnTo>
                          <a:pt x="864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0" y="564"/>
                        </a:lnTo>
                        <a:lnTo>
                          <a:pt x="860" y="564"/>
                        </a:lnTo>
                        <a:lnTo>
                          <a:pt x="857" y="568"/>
                        </a:lnTo>
                        <a:lnTo>
                          <a:pt x="857" y="568"/>
                        </a:lnTo>
                        <a:lnTo>
                          <a:pt x="857" y="571"/>
                        </a:lnTo>
                        <a:lnTo>
                          <a:pt x="857" y="571"/>
                        </a:lnTo>
                        <a:lnTo>
                          <a:pt x="853" y="571"/>
                        </a:lnTo>
                        <a:lnTo>
                          <a:pt x="853" y="571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5"/>
                        </a:lnTo>
                        <a:lnTo>
                          <a:pt x="850" y="575"/>
                        </a:lnTo>
                        <a:lnTo>
                          <a:pt x="853" y="575"/>
                        </a:lnTo>
                        <a:lnTo>
                          <a:pt x="853" y="575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7" y="581"/>
                        </a:lnTo>
                        <a:lnTo>
                          <a:pt x="857" y="581"/>
                        </a:lnTo>
                        <a:lnTo>
                          <a:pt x="857" y="585"/>
                        </a:lnTo>
                        <a:lnTo>
                          <a:pt x="857" y="585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4" y="581"/>
                        </a:lnTo>
                        <a:lnTo>
                          <a:pt x="864" y="581"/>
                        </a:lnTo>
                        <a:lnTo>
                          <a:pt x="864" y="585"/>
                        </a:lnTo>
                        <a:lnTo>
                          <a:pt x="864" y="585"/>
                        </a:lnTo>
                        <a:lnTo>
                          <a:pt x="870" y="588"/>
                        </a:lnTo>
                        <a:lnTo>
                          <a:pt x="874" y="592"/>
                        </a:lnTo>
                        <a:lnTo>
                          <a:pt x="874" y="592"/>
                        </a:lnTo>
                        <a:lnTo>
                          <a:pt x="884" y="602"/>
                        </a:lnTo>
                        <a:lnTo>
                          <a:pt x="884" y="602"/>
                        </a:lnTo>
                        <a:lnTo>
                          <a:pt x="887" y="605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8" y="615"/>
                        </a:lnTo>
                        <a:lnTo>
                          <a:pt x="901" y="615"/>
                        </a:lnTo>
                        <a:lnTo>
                          <a:pt x="901" y="615"/>
                        </a:lnTo>
                        <a:lnTo>
                          <a:pt x="908" y="622"/>
                        </a:lnTo>
                        <a:lnTo>
                          <a:pt x="911" y="629"/>
                        </a:lnTo>
                        <a:lnTo>
                          <a:pt x="915" y="643"/>
                        </a:lnTo>
                        <a:lnTo>
                          <a:pt x="915" y="643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894" y="660"/>
                        </a:lnTo>
                        <a:lnTo>
                          <a:pt x="894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87" y="656"/>
                        </a:lnTo>
                        <a:lnTo>
                          <a:pt x="881" y="656"/>
                        </a:lnTo>
                        <a:lnTo>
                          <a:pt x="881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56"/>
                        </a:lnTo>
                        <a:lnTo>
                          <a:pt x="867" y="656"/>
                        </a:lnTo>
                        <a:lnTo>
                          <a:pt x="864" y="656"/>
                        </a:lnTo>
                        <a:lnTo>
                          <a:pt x="864" y="656"/>
                        </a:lnTo>
                        <a:lnTo>
                          <a:pt x="860" y="656"/>
                        </a:lnTo>
                        <a:lnTo>
                          <a:pt x="860" y="656"/>
                        </a:lnTo>
                        <a:lnTo>
                          <a:pt x="857" y="656"/>
                        </a:lnTo>
                        <a:lnTo>
                          <a:pt x="857" y="656"/>
                        </a:lnTo>
                        <a:lnTo>
                          <a:pt x="853" y="656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6"/>
                        </a:lnTo>
                        <a:lnTo>
                          <a:pt x="840" y="646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0" y="646"/>
                        </a:lnTo>
                        <a:lnTo>
                          <a:pt x="830" y="646"/>
                        </a:lnTo>
                        <a:lnTo>
                          <a:pt x="830" y="643"/>
                        </a:lnTo>
                        <a:lnTo>
                          <a:pt x="830" y="643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09" y="639"/>
                        </a:lnTo>
                        <a:lnTo>
                          <a:pt x="809" y="639"/>
                        </a:lnTo>
                        <a:lnTo>
                          <a:pt x="806" y="639"/>
                        </a:lnTo>
                        <a:lnTo>
                          <a:pt x="806" y="639"/>
                        </a:lnTo>
                        <a:lnTo>
                          <a:pt x="792" y="643"/>
                        </a:lnTo>
                        <a:lnTo>
                          <a:pt x="792" y="643"/>
                        </a:lnTo>
                        <a:lnTo>
                          <a:pt x="779" y="646"/>
                        </a:lnTo>
                        <a:lnTo>
                          <a:pt x="779" y="646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53"/>
                        </a:lnTo>
                        <a:lnTo>
                          <a:pt x="772" y="653"/>
                        </a:lnTo>
                        <a:lnTo>
                          <a:pt x="772" y="653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5" y="656"/>
                        </a:lnTo>
                        <a:lnTo>
                          <a:pt x="765" y="653"/>
                        </a:lnTo>
                        <a:lnTo>
                          <a:pt x="765" y="653"/>
                        </a:lnTo>
                        <a:lnTo>
                          <a:pt x="758" y="653"/>
                        </a:lnTo>
                        <a:lnTo>
                          <a:pt x="758" y="653"/>
                        </a:lnTo>
                        <a:lnTo>
                          <a:pt x="755" y="653"/>
                        </a:lnTo>
                        <a:lnTo>
                          <a:pt x="755" y="653"/>
                        </a:lnTo>
                        <a:lnTo>
                          <a:pt x="751" y="656"/>
                        </a:lnTo>
                        <a:lnTo>
                          <a:pt x="751" y="656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5" y="653"/>
                        </a:lnTo>
                        <a:lnTo>
                          <a:pt x="745" y="653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41" y="656"/>
                        </a:lnTo>
                        <a:lnTo>
                          <a:pt x="741" y="656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5" y="666"/>
                        </a:lnTo>
                        <a:lnTo>
                          <a:pt x="745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38" y="670"/>
                        </a:lnTo>
                        <a:lnTo>
                          <a:pt x="738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4" y="666"/>
                        </a:lnTo>
                        <a:lnTo>
                          <a:pt x="724" y="666"/>
                        </a:lnTo>
                        <a:lnTo>
                          <a:pt x="724" y="670"/>
                        </a:lnTo>
                        <a:lnTo>
                          <a:pt x="724" y="670"/>
                        </a:lnTo>
                        <a:lnTo>
                          <a:pt x="721" y="670"/>
                        </a:lnTo>
                        <a:lnTo>
                          <a:pt x="721" y="670"/>
                        </a:lnTo>
                        <a:lnTo>
                          <a:pt x="717" y="670"/>
                        </a:lnTo>
                        <a:lnTo>
                          <a:pt x="717" y="670"/>
                        </a:lnTo>
                        <a:lnTo>
                          <a:pt x="714" y="670"/>
                        </a:lnTo>
                        <a:lnTo>
                          <a:pt x="714" y="670"/>
                        </a:lnTo>
                        <a:lnTo>
                          <a:pt x="707" y="673"/>
                        </a:lnTo>
                        <a:lnTo>
                          <a:pt x="700" y="680"/>
                        </a:lnTo>
                        <a:lnTo>
                          <a:pt x="700" y="680"/>
                        </a:lnTo>
                        <a:lnTo>
                          <a:pt x="697" y="683"/>
                        </a:lnTo>
                        <a:lnTo>
                          <a:pt x="697" y="683"/>
                        </a:lnTo>
                        <a:lnTo>
                          <a:pt x="697" y="687"/>
                        </a:lnTo>
                        <a:lnTo>
                          <a:pt x="697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94"/>
                        </a:lnTo>
                        <a:lnTo>
                          <a:pt x="707" y="694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4" y="700"/>
                        </a:lnTo>
                        <a:lnTo>
                          <a:pt x="704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4"/>
                        </a:lnTo>
                        <a:lnTo>
                          <a:pt x="707" y="704"/>
                        </a:lnTo>
                        <a:lnTo>
                          <a:pt x="704" y="704"/>
                        </a:lnTo>
                        <a:lnTo>
                          <a:pt x="704" y="704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4" y="711"/>
                        </a:lnTo>
                        <a:lnTo>
                          <a:pt x="704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7"/>
                        </a:lnTo>
                        <a:lnTo>
                          <a:pt x="700" y="707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697" y="714"/>
                        </a:lnTo>
                        <a:lnTo>
                          <a:pt x="697" y="714"/>
                        </a:lnTo>
                        <a:lnTo>
                          <a:pt x="700" y="717"/>
                        </a:lnTo>
                        <a:lnTo>
                          <a:pt x="700" y="717"/>
                        </a:lnTo>
                        <a:lnTo>
                          <a:pt x="704" y="717"/>
                        </a:lnTo>
                        <a:lnTo>
                          <a:pt x="704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07" y="724"/>
                        </a:lnTo>
                        <a:lnTo>
                          <a:pt x="707" y="724"/>
                        </a:lnTo>
                        <a:lnTo>
                          <a:pt x="711" y="728"/>
                        </a:lnTo>
                        <a:lnTo>
                          <a:pt x="711" y="728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4"/>
                        </a:lnTo>
                        <a:lnTo>
                          <a:pt x="714" y="734"/>
                        </a:lnTo>
                        <a:lnTo>
                          <a:pt x="711" y="738"/>
                        </a:lnTo>
                        <a:lnTo>
                          <a:pt x="711" y="738"/>
                        </a:lnTo>
                        <a:lnTo>
                          <a:pt x="714" y="738"/>
                        </a:lnTo>
                        <a:lnTo>
                          <a:pt x="714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4" y="738"/>
                        </a:lnTo>
                        <a:lnTo>
                          <a:pt x="724" y="738"/>
                        </a:lnTo>
                        <a:lnTo>
                          <a:pt x="724" y="734"/>
                        </a:lnTo>
                        <a:lnTo>
                          <a:pt x="724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4" y="738"/>
                        </a:lnTo>
                        <a:lnTo>
                          <a:pt x="721" y="741"/>
                        </a:lnTo>
                        <a:lnTo>
                          <a:pt x="717" y="741"/>
                        </a:lnTo>
                        <a:lnTo>
                          <a:pt x="717" y="741"/>
                        </a:lnTo>
                        <a:lnTo>
                          <a:pt x="714" y="741"/>
                        </a:lnTo>
                        <a:lnTo>
                          <a:pt x="714" y="741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8" y="748"/>
                        </a:lnTo>
                        <a:lnTo>
                          <a:pt x="738" y="751"/>
                        </a:lnTo>
                        <a:lnTo>
                          <a:pt x="738" y="751"/>
                        </a:lnTo>
                        <a:lnTo>
                          <a:pt x="738" y="755"/>
                        </a:lnTo>
                        <a:lnTo>
                          <a:pt x="738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8" y="755"/>
                        </a:lnTo>
                        <a:lnTo>
                          <a:pt x="748" y="755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5" y="751"/>
                        </a:lnTo>
                        <a:lnTo>
                          <a:pt x="755" y="751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8" y="751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8" y="745"/>
                        </a:lnTo>
                        <a:lnTo>
                          <a:pt x="768" y="745"/>
                        </a:lnTo>
                        <a:lnTo>
                          <a:pt x="772" y="745"/>
                        </a:lnTo>
                        <a:lnTo>
                          <a:pt x="772" y="745"/>
                        </a:lnTo>
                        <a:lnTo>
                          <a:pt x="775" y="745"/>
                        </a:lnTo>
                        <a:lnTo>
                          <a:pt x="775" y="745"/>
                        </a:lnTo>
                        <a:lnTo>
                          <a:pt x="782" y="751"/>
                        </a:lnTo>
                        <a:lnTo>
                          <a:pt x="782" y="751"/>
                        </a:lnTo>
                        <a:lnTo>
                          <a:pt x="785" y="751"/>
                        </a:lnTo>
                        <a:lnTo>
                          <a:pt x="785" y="751"/>
                        </a:lnTo>
                        <a:lnTo>
                          <a:pt x="785" y="755"/>
                        </a:lnTo>
                        <a:lnTo>
                          <a:pt x="785" y="755"/>
                        </a:lnTo>
                        <a:lnTo>
                          <a:pt x="789" y="758"/>
                        </a:lnTo>
                        <a:lnTo>
                          <a:pt x="789" y="758"/>
                        </a:lnTo>
                        <a:lnTo>
                          <a:pt x="789" y="755"/>
                        </a:lnTo>
                        <a:lnTo>
                          <a:pt x="789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8"/>
                        </a:lnTo>
                        <a:lnTo>
                          <a:pt x="792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5"/>
                        </a:lnTo>
                        <a:lnTo>
                          <a:pt x="796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802" y="755"/>
                        </a:lnTo>
                        <a:lnTo>
                          <a:pt x="802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13" y="748"/>
                        </a:lnTo>
                        <a:lnTo>
                          <a:pt x="813" y="748"/>
                        </a:lnTo>
                        <a:lnTo>
                          <a:pt x="816" y="748"/>
                        </a:lnTo>
                        <a:lnTo>
                          <a:pt x="816" y="748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23" y="748"/>
                        </a:lnTo>
                        <a:lnTo>
                          <a:pt x="823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8"/>
                        </a:lnTo>
                        <a:lnTo>
                          <a:pt x="836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5"/>
                        </a:lnTo>
                        <a:lnTo>
                          <a:pt x="833" y="755"/>
                        </a:lnTo>
                        <a:lnTo>
                          <a:pt x="833" y="758"/>
                        </a:lnTo>
                        <a:lnTo>
                          <a:pt x="833" y="758"/>
                        </a:lnTo>
                        <a:lnTo>
                          <a:pt x="830" y="762"/>
                        </a:lnTo>
                        <a:lnTo>
                          <a:pt x="830" y="762"/>
                        </a:lnTo>
                        <a:lnTo>
                          <a:pt x="833" y="772"/>
                        </a:lnTo>
                        <a:lnTo>
                          <a:pt x="833" y="772"/>
                        </a:lnTo>
                        <a:lnTo>
                          <a:pt x="833" y="775"/>
                        </a:lnTo>
                        <a:lnTo>
                          <a:pt x="833" y="775"/>
                        </a:lnTo>
                        <a:lnTo>
                          <a:pt x="833" y="782"/>
                        </a:lnTo>
                        <a:lnTo>
                          <a:pt x="833" y="782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9"/>
                        </a:lnTo>
                        <a:lnTo>
                          <a:pt x="833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92"/>
                        </a:lnTo>
                        <a:lnTo>
                          <a:pt x="836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36" y="802"/>
                        </a:lnTo>
                        <a:lnTo>
                          <a:pt x="836" y="802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0" y="816"/>
                        </a:lnTo>
                        <a:lnTo>
                          <a:pt x="830" y="816"/>
                        </a:lnTo>
                        <a:lnTo>
                          <a:pt x="830" y="813"/>
                        </a:lnTo>
                        <a:lnTo>
                          <a:pt x="830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9"/>
                        </a:lnTo>
                        <a:lnTo>
                          <a:pt x="819" y="819"/>
                        </a:lnTo>
                        <a:lnTo>
                          <a:pt x="816" y="830"/>
                        </a:lnTo>
                        <a:lnTo>
                          <a:pt x="816" y="830"/>
                        </a:lnTo>
                        <a:lnTo>
                          <a:pt x="813" y="840"/>
                        </a:lnTo>
                        <a:lnTo>
                          <a:pt x="813" y="840"/>
                        </a:lnTo>
                        <a:lnTo>
                          <a:pt x="813" y="843"/>
                        </a:lnTo>
                        <a:lnTo>
                          <a:pt x="813" y="843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796" y="853"/>
                        </a:lnTo>
                        <a:lnTo>
                          <a:pt x="796" y="853"/>
                        </a:lnTo>
                        <a:lnTo>
                          <a:pt x="796" y="857"/>
                        </a:lnTo>
                        <a:lnTo>
                          <a:pt x="796" y="857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2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5" y="850"/>
                        </a:lnTo>
                        <a:lnTo>
                          <a:pt x="775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68" y="847"/>
                        </a:lnTo>
                        <a:lnTo>
                          <a:pt x="768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2" y="843"/>
                        </a:lnTo>
                        <a:lnTo>
                          <a:pt x="762" y="843"/>
                        </a:lnTo>
                        <a:lnTo>
                          <a:pt x="758" y="843"/>
                        </a:lnTo>
                        <a:lnTo>
                          <a:pt x="758" y="843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5" y="850"/>
                        </a:lnTo>
                        <a:lnTo>
                          <a:pt x="755" y="850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48" y="847"/>
                        </a:lnTo>
                        <a:lnTo>
                          <a:pt x="748" y="847"/>
                        </a:lnTo>
                        <a:lnTo>
                          <a:pt x="745" y="847"/>
                        </a:lnTo>
                        <a:lnTo>
                          <a:pt x="745" y="847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4" y="857"/>
                        </a:lnTo>
                        <a:lnTo>
                          <a:pt x="734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28" y="853"/>
                        </a:lnTo>
                        <a:lnTo>
                          <a:pt x="728" y="853"/>
                        </a:lnTo>
                        <a:lnTo>
                          <a:pt x="724" y="853"/>
                        </a:lnTo>
                        <a:lnTo>
                          <a:pt x="724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4" y="850"/>
                        </a:lnTo>
                        <a:lnTo>
                          <a:pt x="714" y="850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0" y="847"/>
                        </a:lnTo>
                        <a:lnTo>
                          <a:pt x="700" y="847"/>
                        </a:lnTo>
                        <a:lnTo>
                          <a:pt x="694" y="847"/>
                        </a:lnTo>
                        <a:lnTo>
                          <a:pt x="694" y="847"/>
                        </a:lnTo>
                        <a:lnTo>
                          <a:pt x="690" y="843"/>
                        </a:lnTo>
                        <a:lnTo>
                          <a:pt x="690" y="843"/>
                        </a:lnTo>
                        <a:lnTo>
                          <a:pt x="687" y="843"/>
                        </a:lnTo>
                        <a:lnTo>
                          <a:pt x="687" y="843"/>
                        </a:lnTo>
                        <a:lnTo>
                          <a:pt x="683" y="843"/>
                        </a:lnTo>
                        <a:lnTo>
                          <a:pt x="683" y="843"/>
                        </a:lnTo>
                        <a:lnTo>
                          <a:pt x="680" y="843"/>
                        </a:lnTo>
                        <a:lnTo>
                          <a:pt x="680" y="843"/>
                        </a:lnTo>
                        <a:lnTo>
                          <a:pt x="677" y="843"/>
                        </a:lnTo>
                        <a:lnTo>
                          <a:pt x="677" y="843"/>
                        </a:lnTo>
                        <a:lnTo>
                          <a:pt x="673" y="843"/>
                        </a:lnTo>
                        <a:lnTo>
                          <a:pt x="673" y="843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3" y="836"/>
                        </a:lnTo>
                        <a:lnTo>
                          <a:pt x="663" y="836"/>
                        </a:lnTo>
                        <a:lnTo>
                          <a:pt x="656" y="833"/>
                        </a:lnTo>
                        <a:lnTo>
                          <a:pt x="656" y="833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49" y="830"/>
                        </a:lnTo>
                        <a:lnTo>
                          <a:pt x="649" y="830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36" y="819"/>
                        </a:lnTo>
                        <a:lnTo>
                          <a:pt x="636" y="819"/>
                        </a:lnTo>
                        <a:lnTo>
                          <a:pt x="632" y="819"/>
                        </a:lnTo>
                        <a:lnTo>
                          <a:pt x="632" y="819"/>
                        </a:lnTo>
                        <a:lnTo>
                          <a:pt x="626" y="819"/>
                        </a:lnTo>
                        <a:lnTo>
                          <a:pt x="626" y="819"/>
                        </a:lnTo>
                        <a:lnTo>
                          <a:pt x="622" y="819"/>
                        </a:lnTo>
                        <a:lnTo>
                          <a:pt x="622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5" y="823"/>
                        </a:lnTo>
                        <a:lnTo>
                          <a:pt x="615" y="823"/>
                        </a:lnTo>
                        <a:lnTo>
                          <a:pt x="612" y="823"/>
                        </a:lnTo>
                        <a:lnTo>
                          <a:pt x="612" y="823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2" y="826"/>
                        </a:lnTo>
                        <a:lnTo>
                          <a:pt x="602" y="826"/>
                        </a:lnTo>
                        <a:lnTo>
                          <a:pt x="602" y="830"/>
                        </a:lnTo>
                        <a:lnTo>
                          <a:pt x="602" y="830"/>
                        </a:lnTo>
                        <a:lnTo>
                          <a:pt x="598" y="836"/>
                        </a:lnTo>
                        <a:lnTo>
                          <a:pt x="598" y="836"/>
                        </a:lnTo>
                        <a:lnTo>
                          <a:pt x="595" y="843"/>
                        </a:lnTo>
                        <a:lnTo>
                          <a:pt x="595" y="843"/>
                        </a:lnTo>
                        <a:lnTo>
                          <a:pt x="598" y="847"/>
                        </a:lnTo>
                        <a:lnTo>
                          <a:pt x="598" y="847"/>
                        </a:lnTo>
                        <a:lnTo>
                          <a:pt x="598" y="850"/>
                        </a:lnTo>
                        <a:lnTo>
                          <a:pt x="598" y="850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2" y="867"/>
                        </a:lnTo>
                        <a:lnTo>
                          <a:pt x="592" y="867"/>
                        </a:lnTo>
                        <a:lnTo>
                          <a:pt x="588" y="867"/>
                        </a:lnTo>
                        <a:lnTo>
                          <a:pt x="588" y="867"/>
                        </a:lnTo>
                        <a:lnTo>
                          <a:pt x="585" y="867"/>
                        </a:lnTo>
                        <a:lnTo>
                          <a:pt x="585" y="867"/>
                        </a:lnTo>
                        <a:lnTo>
                          <a:pt x="581" y="864"/>
                        </a:lnTo>
                        <a:lnTo>
                          <a:pt x="578" y="860"/>
                        </a:lnTo>
                        <a:lnTo>
                          <a:pt x="578" y="860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4" y="857"/>
                        </a:lnTo>
                        <a:lnTo>
                          <a:pt x="564" y="857"/>
                        </a:lnTo>
                        <a:lnTo>
                          <a:pt x="561" y="853"/>
                        </a:lnTo>
                        <a:lnTo>
                          <a:pt x="561" y="853"/>
                        </a:lnTo>
                        <a:lnTo>
                          <a:pt x="558" y="853"/>
                        </a:lnTo>
                        <a:lnTo>
                          <a:pt x="558" y="853"/>
                        </a:lnTo>
                        <a:lnTo>
                          <a:pt x="558" y="850"/>
                        </a:lnTo>
                        <a:lnTo>
                          <a:pt x="558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4" y="847"/>
                        </a:lnTo>
                        <a:lnTo>
                          <a:pt x="544" y="847"/>
                        </a:lnTo>
                        <a:lnTo>
                          <a:pt x="541" y="847"/>
                        </a:lnTo>
                        <a:lnTo>
                          <a:pt x="541" y="847"/>
                        </a:lnTo>
                        <a:lnTo>
                          <a:pt x="537" y="843"/>
                        </a:lnTo>
                        <a:lnTo>
                          <a:pt x="537" y="843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27" y="826"/>
                        </a:lnTo>
                        <a:lnTo>
                          <a:pt x="527" y="826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4" y="823"/>
                        </a:lnTo>
                        <a:lnTo>
                          <a:pt x="524" y="823"/>
                        </a:lnTo>
                        <a:lnTo>
                          <a:pt x="520" y="823"/>
                        </a:lnTo>
                        <a:lnTo>
                          <a:pt x="520" y="823"/>
                        </a:lnTo>
                        <a:lnTo>
                          <a:pt x="520" y="819"/>
                        </a:lnTo>
                        <a:lnTo>
                          <a:pt x="520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3" y="819"/>
                        </a:lnTo>
                        <a:lnTo>
                          <a:pt x="513" y="819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07" y="816"/>
                        </a:lnTo>
                        <a:lnTo>
                          <a:pt x="507" y="816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0" y="813"/>
                        </a:lnTo>
                        <a:lnTo>
                          <a:pt x="500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3" y="813"/>
                        </a:lnTo>
                        <a:lnTo>
                          <a:pt x="493" y="813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0" y="816"/>
                        </a:lnTo>
                        <a:lnTo>
                          <a:pt x="490" y="816"/>
                        </a:lnTo>
                        <a:lnTo>
                          <a:pt x="490" y="813"/>
                        </a:lnTo>
                        <a:lnTo>
                          <a:pt x="490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799"/>
                        </a:lnTo>
                        <a:lnTo>
                          <a:pt x="476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2" y="799"/>
                        </a:lnTo>
                        <a:lnTo>
                          <a:pt x="462" y="799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6" y="785"/>
                        </a:lnTo>
                        <a:lnTo>
                          <a:pt x="466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68"/>
                        </a:lnTo>
                        <a:lnTo>
                          <a:pt x="476" y="768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3" y="758"/>
                        </a:lnTo>
                        <a:lnTo>
                          <a:pt x="473" y="758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48"/>
                        </a:lnTo>
                        <a:lnTo>
                          <a:pt x="473" y="748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38"/>
                        </a:lnTo>
                        <a:lnTo>
                          <a:pt x="479" y="738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3" y="734"/>
                        </a:lnTo>
                        <a:lnTo>
                          <a:pt x="473" y="734"/>
                        </a:lnTo>
                        <a:lnTo>
                          <a:pt x="473" y="738"/>
                        </a:lnTo>
                        <a:lnTo>
                          <a:pt x="473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6" y="738"/>
                        </a:lnTo>
                        <a:lnTo>
                          <a:pt x="466" y="734"/>
                        </a:lnTo>
                        <a:lnTo>
                          <a:pt x="466" y="734"/>
                        </a:lnTo>
                        <a:lnTo>
                          <a:pt x="466" y="731"/>
                        </a:lnTo>
                        <a:lnTo>
                          <a:pt x="466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6" y="728"/>
                        </a:lnTo>
                        <a:lnTo>
                          <a:pt x="466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59" y="728"/>
                        </a:lnTo>
                        <a:lnTo>
                          <a:pt x="459" y="728"/>
                        </a:lnTo>
                        <a:lnTo>
                          <a:pt x="452" y="731"/>
                        </a:lnTo>
                        <a:lnTo>
                          <a:pt x="452" y="731"/>
                        </a:lnTo>
                        <a:lnTo>
                          <a:pt x="449" y="731"/>
                        </a:lnTo>
                        <a:lnTo>
                          <a:pt x="449" y="731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18" y="738"/>
                        </a:lnTo>
                        <a:lnTo>
                          <a:pt x="418" y="738"/>
                        </a:lnTo>
                        <a:lnTo>
                          <a:pt x="418" y="734"/>
                        </a:lnTo>
                        <a:lnTo>
                          <a:pt x="418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1"/>
                        </a:lnTo>
                        <a:lnTo>
                          <a:pt x="415" y="731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5" y="734"/>
                        </a:lnTo>
                        <a:lnTo>
                          <a:pt x="405" y="734"/>
                        </a:lnTo>
                        <a:lnTo>
                          <a:pt x="405" y="738"/>
                        </a:lnTo>
                        <a:lnTo>
                          <a:pt x="405" y="738"/>
                        </a:lnTo>
                        <a:lnTo>
                          <a:pt x="401" y="738"/>
                        </a:lnTo>
                        <a:lnTo>
                          <a:pt x="401" y="738"/>
                        </a:lnTo>
                        <a:lnTo>
                          <a:pt x="401" y="741"/>
                        </a:lnTo>
                        <a:lnTo>
                          <a:pt x="401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4" y="741"/>
                        </a:lnTo>
                        <a:lnTo>
                          <a:pt x="394" y="741"/>
                        </a:lnTo>
                        <a:lnTo>
                          <a:pt x="394" y="738"/>
                        </a:lnTo>
                        <a:lnTo>
                          <a:pt x="394" y="738"/>
                        </a:lnTo>
                        <a:lnTo>
                          <a:pt x="391" y="738"/>
                        </a:lnTo>
                        <a:lnTo>
                          <a:pt x="391" y="738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4" y="734"/>
                        </a:lnTo>
                        <a:lnTo>
                          <a:pt x="384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77" y="734"/>
                        </a:lnTo>
                        <a:lnTo>
                          <a:pt x="377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1" y="734"/>
                        </a:lnTo>
                        <a:lnTo>
                          <a:pt x="371" y="738"/>
                        </a:lnTo>
                        <a:lnTo>
                          <a:pt x="371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0" y="738"/>
                        </a:lnTo>
                        <a:lnTo>
                          <a:pt x="350" y="738"/>
                        </a:lnTo>
                        <a:lnTo>
                          <a:pt x="347" y="741"/>
                        </a:lnTo>
                        <a:lnTo>
                          <a:pt x="347" y="741"/>
                        </a:lnTo>
                        <a:lnTo>
                          <a:pt x="343" y="741"/>
                        </a:lnTo>
                        <a:lnTo>
                          <a:pt x="343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37" y="741"/>
                        </a:lnTo>
                        <a:lnTo>
                          <a:pt x="337" y="741"/>
                        </a:lnTo>
                        <a:lnTo>
                          <a:pt x="333" y="741"/>
                        </a:lnTo>
                        <a:lnTo>
                          <a:pt x="333" y="741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23" y="748"/>
                        </a:lnTo>
                        <a:lnTo>
                          <a:pt x="323" y="748"/>
                        </a:lnTo>
                        <a:lnTo>
                          <a:pt x="320" y="751"/>
                        </a:lnTo>
                        <a:lnTo>
                          <a:pt x="320" y="751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1"/>
                        </a:lnTo>
                        <a:lnTo>
                          <a:pt x="316" y="751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8"/>
                        </a:lnTo>
                        <a:lnTo>
                          <a:pt x="313" y="751"/>
                        </a:lnTo>
                        <a:lnTo>
                          <a:pt x="313" y="751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299" y="758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5"/>
                        </a:lnTo>
                        <a:lnTo>
                          <a:pt x="296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79" y="765"/>
                        </a:lnTo>
                        <a:lnTo>
                          <a:pt x="279" y="765"/>
                        </a:lnTo>
                        <a:lnTo>
                          <a:pt x="279" y="762"/>
                        </a:lnTo>
                        <a:lnTo>
                          <a:pt x="279" y="762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2" y="762"/>
                        </a:lnTo>
                        <a:lnTo>
                          <a:pt x="272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5" y="762"/>
                        </a:lnTo>
                        <a:lnTo>
                          <a:pt x="255" y="762"/>
                        </a:lnTo>
                        <a:lnTo>
                          <a:pt x="248" y="762"/>
                        </a:lnTo>
                        <a:lnTo>
                          <a:pt x="248" y="762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35" y="751"/>
                        </a:lnTo>
                        <a:lnTo>
                          <a:pt x="235" y="751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28" y="765"/>
                        </a:lnTo>
                        <a:lnTo>
                          <a:pt x="228" y="765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1" y="779"/>
                        </a:lnTo>
                        <a:lnTo>
                          <a:pt x="221" y="779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1" y="789"/>
                        </a:lnTo>
                        <a:lnTo>
                          <a:pt x="211" y="789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4" y="789"/>
                        </a:lnTo>
                        <a:lnTo>
                          <a:pt x="204" y="789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197" y="796"/>
                        </a:lnTo>
                        <a:lnTo>
                          <a:pt x="197" y="796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87" y="799"/>
                        </a:lnTo>
                        <a:lnTo>
                          <a:pt x="187" y="799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0" y="809"/>
                        </a:lnTo>
                        <a:lnTo>
                          <a:pt x="180" y="809"/>
                        </a:lnTo>
                        <a:lnTo>
                          <a:pt x="177" y="809"/>
                        </a:lnTo>
                        <a:lnTo>
                          <a:pt x="177" y="809"/>
                        </a:lnTo>
                        <a:lnTo>
                          <a:pt x="173" y="809"/>
                        </a:lnTo>
                        <a:lnTo>
                          <a:pt x="173" y="809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30"/>
                        </a:lnTo>
                        <a:lnTo>
                          <a:pt x="167" y="830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0" y="836"/>
                        </a:lnTo>
                        <a:lnTo>
                          <a:pt x="160" y="836"/>
                        </a:lnTo>
                        <a:lnTo>
                          <a:pt x="160" y="843"/>
                        </a:lnTo>
                        <a:lnTo>
                          <a:pt x="160" y="843"/>
                        </a:lnTo>
                        <a:lnTo>
                          <a:pt x="160" y="847"/>
                        </a:lnTo>
                        <a:lnTo>
                          <a:pt x="160" y="847"/>
                        </a:lnTo>
                        <a:lnTo>
                          <a:pt x="160" y="850"/>
                        </a:lnTo>
                        <a:lnTo>
                          <a:pt x="160" y="850"/>
                        </a:lnTo>
                        <a:lnTo>
                          <a:pt x="156" y="850"/>
                        </a:lnTo>
                        <a:lnTo>
                          <a:pt x="156" y="850"/>
                        </a:lnTo>
                        <a:lnTo>
                          <a:pt x="156" y="853"/>
                        </a:lnTo>
                        <a:lnTo>
                          <a:pt x="156" y="853"/>
                        </a:lnTo>
                        <a:lnTo>
                          <a:pt x="156" y="857"/>
                        </a:lnTo>
                        <a:lnTo>
                          <a:pt x="156" y="857"/>
                        </a:lnTo>
                        <a:lnTo>
                          <a:pt x="160" y="857"/>
                        </a:lnTo>
                        <a:lnTo>
                          <a:pt x="160" y="857"/>
                        </a:lnTo>
                        <a:lnTo>
                          <a:pt x="160" y="864"/>
                        </a:lnTo>
                        <a:lnTo>
                          <a:pt x="160" y="864"/>
                        </a:lnTo>
                        <a:lnTo>
                          <a:pt x="156" y="864"/>
                        </a:lnTo>
                        <a:lnTo>
                          <a:pt x="156" y="864"/>
                        </a:lnTo>
                        <a:lnTo>
                          <a:pt x="156" y="867"/>
                        </a:lnTo>
                        <a:lnTo>
                          <a:pt x="156" y="867"/>
                        </a:lnTo>
                        <a:lnTo>
                          <a:pt x="150" y="870"/>
                        </a:lnTo>
                        <a:lnTo>
                          <a:pt x="150" y="870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3" y="877"/>
                        </a:lnTo>
                        <a:lnTo>
                          <a:pt x="143" y="877"/>
                        </a:lnTo>
                        <a:lnTo>
                          <a:pt x="143" y="881"/>
                        </a:lnTo>
                        <a:lnTo>
                          <a:pt x="143" y="881"/>
                        </a:lnTo>
                        <a:lnTo>
                          <a:pt x="139" y="884"/>
                        </a:lnTo>
                        <a:lnTo>
                          <a:pt x="139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29" y="887"/>
                        </a:lnTo>
                        <a:lnTo>
                          <a:pt x="129" y="887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6" y="894"/>
                        </a:lnTo>
                        <a:lnTo>
                          <a:pt x="126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09" y="898"/>
                        </a:lnTo>
                        <a:lnTo>
                          <a:pt x="109" y="898"/>
                        </a:lnTo>
                        <a:lnTo>
                          <a:pt x="105" y="898"/>
                        </a:lnTo>
                        <a:lnTo>
                          <a:pt x="105" y="901"/>
                        </a:lnTo>
                        <a:lnTo>
                          <a:pt x="105" y="901"/>
                        </a:lnTo>
                        <a:lnTo>
                          <a:pt x="102" y="901"/>
                        </a:lnTo>
                        <a:lnTo>
                          <a:pt x="102" y="901"/>
                        </a:lnTo>
                        <a:lnTo>
                          <a:pt x="102" y="904"/>
                        </a:lnTo>
                        <a:lnTo>
                          <a:pt x="102" y="904"/>
                        </a:lnTo>
                        <a:lnTo>
                          <a:pt x="102" y="908"/>
                        </a:lnTo>
                        <a:lnTo>
                          <a:pt x="102" y="908"/>
                        </a:lnTo>
                        <a:lnTo>
                          <a:pt x="99" y="908"/>
                        </a:lnTo>
                        <a:lnTo>
                          <a:pt x="99" y="908"/>
                        </a:lnTo>
                        <a:lnTo>
                          <a:pt x="99" y="911"/>
                        </a:lnTo>
                        <a:lnTo>
                          <a:pt x="99" y="911"/>
                        </a:lnTo>
                        <a:lnTo>
                          <a:pt x="95" y="915"/>
                        </a:lnTo>
                        <a:lnTo>
                          <a:pt x="95" y="915"/>
                        </a:lnTo>
                        <a:lnTo>
                          <a:pt x="92" y="921"/>
                        </a:lnTo>
                        <a:lnTo>
                          <a:pt x="92" y="921"/>
                        </a:lnTo>
                        <a:lnTo>
                          <a:pt x="92" y="925"/>
                        </a:lnTo>
                        <a:lnTo>
                          <a:pt x="92" y="925"/>
                        </a:lnTo>
                        <a:lnTo>
                          <a:pt x="88" y="928"/>
                        </a:lnTo>
                        <a:lnTo>
                          <a:pt x="88" y="928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78" y="935"/>
                        </a:lnTo>
                        <a:lnTo>
                          <a:pt x="78" y="935"/>
                        </a:lnTo>
                        <a:lnTo>
                          <a:pt x="78" y="938"/>
                        </a:lnTo>
                        <a:lnTo>
                          <a:pt x="78" y="938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68" y="952"/>
                        </a:lnTo>
                        <a:lnTo>
                          <a:pt x="68" y="952"/>
                        </a:lnTo>
                        <a:lnTo>
                          <a:pt x="68" y="955"/>
                        </a:lnTo>
                        <a:lnTo>
                          <a:pt x="68" y="955"/>
                        </a:lnTo>
                        <a:lnTo>
                          <a:pt x="68" y="959"/>
                        </a:lnTo>
                        <a:lnTo>
                          <a:pt x="68" y="959"/>
                        </a:lnTo>
                        <a:lnTo>
                          <a:pt x="65" y="966"/>
                        </a:lnTo>
                        <a:lnTo>
                          <a:pt x="65" y="966"/>
                        </a:lnTo>
                        <a:lnTo>
                          <a:pt x="61" y="969"/>
                        </a:lnTo>
                        <a:lnTo>
                          <a:pt x="61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4" y="972"/>
                        </a:lnTo>
                        <a:lnTo>
                          <a:pt x="54" y="972"/>
                        </a:lnTo>
                        <a:lnTo>
                          <a:pt x="54" y="976"/>
                        </a:lnTo>
                        <a:lnTo>
                          <a:pt x="54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48" y="979"/>
                        </a:lnTo>
                        <a:lnTo>
                          <a:pt x="48" y="979"/>
                        </a:lnTo>
                        <a:lnTo>
                          <a:pt x="48" y="983"/>
                        </a:lnTo>
                        <a:lnTo>
                          <a:pt x="48" y="983"/>
                        </a:lnTo>
                        <a:lnTo>
                          <a:pt x="44" y="986"/>
                        </a:lnTo>
                        <a:lnTo>
                          <a:pt x="44" y="986"/>
                        </a:lnTo>
                        <a:lnTo>
                          <a:pt x="44" y="989"/>
                        </a:lnTo>
                        <a:lnTo>
                          <a:pt x="44" y="989"/>
                        </a:lnTo>
                        <a:lnTo>
                          <a:pt x="41" y="989"/>
                        </a:lnTo>
                        <a:lnTo>
                          <a:pt x="41" y="989"/>
                        </a:lnTo>
                        <a:lnTo>
                          <a:pt x="41" y="993"/>
                        </a:lnTo>
                        <a:lnTo>
                          <a:pt x="41" y="993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4" y="996"/>
                        </a:lnTo>
                        <a:lnTo>
                          <a:pt x="34" y="996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10"/>
                        </a:lnTo>
                        <a:lnTo>
                          <a:pt x="34" y="1010"/>
                        </a:lnTo>
                        <a:lnTo>
                          <a:pt x="31" y="1010"/>
                        </a:lnTo>
                        <a:lnTo>
                          <a:pt x="31" y="1010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4" y="1017"/>
                        </a:lnTo>
                        <a:lnTo>
                          <a:pt x="24" y="1017"/>
                        </a:lnTo>
                        <a:lnTo>
                          <a:pt x="24" y="1020"/>
                        </a:lnTo>
                        <a:lnTo>
                          <a:pt x="24" y="1020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7"/>
                        </a:lnTo>
                        <a:lnTo>
                          <a:pt x="24" y="1027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4"/>
                        </a:lnTo>
                        <a:lnTo>
                          <a:pt x="20" y="1034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20" y="1044"/>
                        </a:lnTo>
                        <a:lnTo>
                          <a:pt x="20" y="1044"/>
                        </a:lnTo>
                        <a:lnTo>
                          <a:pt x="20" y="1040"/>
                        </a:lnTo>
                        <a:lnTo>
                          <a:pt x="20" y="1040"/>
                        </a:lnTo>
                        <a:lnTo>
                          <a:pt x="24" y="1040"/>
                        </a:lnTo>
                        <a:lnTo>
                          <a:pt x="24" y="1040"/>
                        </a:lnTo>
                        <a:lnTo>
                          <a:pt x="24" y="1044"/>
                        </a:lnTo>
                        <a:lnTo>
                          <a:pt x="24" y="1044"/>
                        </a:lnTo>
                        <a:lnTo>
                          <a:pt x="24" y="1047"/>
                        </a:lnTo>
                        <a:lnTo>
                          <a:pt x="24" y="1047"/>
                        </a:lnTo>
                        <a:lnTo>
                          <a:pt x="27" y="1047"/>
                        </a:lnTo>
                        <a:lnTo>
                          <a:pt x="27" y="1047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4"/>
                        </a:lnTo>
                        <a:lnTo>
                          <a:pt x="27" y="1054"/>
                        </a:lnTo>
                        <a:lnTo>
                          <a:pt x="27" y="1057"/>
                        </a:lnTo>
                        <a:lnTo>
                          <a:pt x="27" y="1057"/>
                        </a:lnTo>
                        <a:lnTo>
                          <a:pt x="27" y="1064"/>
                        </a:lnTo>
                        <a:lnTo>
                          <a:pt x="27" y="1064"/>
                        </a:lnTo>
                        <a:lnTo>
                          <a:pt x="24" y="1064"/>
                        </a:lnTo>
                        <a:lnTo>
                          <a:pt x="24" y="1064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4" y="1071"/>
                        </a:lnTo>
                        <a:lnTo>
                          <a:pt x="24" y="1071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5"/>
                        </a:lnTo>
                        <a:lnTo>
                          <a:pt x="27" y="1085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91"/>
                        </a:lnTo>
                        <a:lnTo>
                          <a:pt x="27" y="1091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4" y="1101"/>
                        </a:lnTo>
                        <a:lnTo>
                          <a:pt x="24" y="1101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0" y="1112"/>
                        </a:lnTo>
                        <a:lnTo>
                          <a:pt x="20" y="1112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8"/>
                        </a:lnTo>
                        <a:lnTo>
                          <a:pt x="20" y="1118"/>
                        </a:lnTo>
                        <a:lnTo>
                          <a:pt x="17" y="1118"/>
                        </a:lnTo>
                        <a:lnTo>
                          <a:pt x="17" y="1118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5"/>
                        </a:lnTo>
                        <a:lnTo>
                          <a:pt x="17" y="1125"/>
                        </a:lnTo>
                        <a:lnTo>
                          <a:pt x="14" y="1125"/>
                        </a:lnTo>
                        <a:lnTo>
                          <a:pt x="14" y="1125"/>
                        </a:lnTo>
                        <a:lnTo>
                          <a:pt x="14" y="1129"/>
                        </a:lnTo>
                        <a:lnTo>
                          <a:pt x="14" y="1129"/>
                        </a:lnTo>
                        <a:lnTo>
                          <a:pt x="14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4" y="1132"/>
                        </a:lnTo>
                        <a:lnTo>
                          <a:pt x="14" y="1132"/>
                        </a:lnTo>
                        <a:lnTo>
                          <a:pt x="14" y="1139"/>
                        </a:lnTo>
                        <a:lnTo>
                          <a:pt x="14" y="1139"/>
                        </a:lnTo>
                        <a:lnTo>
                          <a:pt x="10" y="1142"/>
                        </a:lnTo>
                        <a:lnTo>
                          <a:pt x="10" y="1142"/>
                        </a:lnTo>
                        <a:lnTo>
                          <a:pt x="10" y="1146"/>
                        </a:lnTo>
                        <a:lnTo>
                          <a:pt x="10" y="1146"/>
                        </a:lnTo>
                        <a:lnTo>
                          <a:pt x="7" y="1149"/>
                        </a:lnTo>
                        <a:lnTo>
                          <a:pt x="7" y="1149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0" y="1156"/>
                        </a:lnTo>
                        <a:lnTo>
                          <a:pt x="0" y="1156"/>
                        </a:lnTo>
                        <a:lnTo>
                          <a:pt x="0" y="1159"/>
                        </a:lnTo>
                        <a:lnTo>
                          <a:pt x="0" y="1166"/>
                        </a:lnTo>
                        <a:lnTo>
                          <a:pt x="0" y="1166"/>
                        </a:lnTo>
                        <a:lnTo>
                          <a:pt x="3" y="1166"/>
                        </a:lnTo>
                        <a:lnTo>
                          <a:pt x="3" y="1166"/>
                        </a:lnTo>
                        <a:lnTo>
                          <a:pt x="7" y="1169"/>
                        </a:lnTo>
                        <a:lnTo>
                          <a:pt x="7" y="1169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80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4" y="1186"/>
                        </a:lnTo>
                        <a:lnTo>
                          <a:pt x="14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4" y="1190"/>
                        </a:lnTo>
                        <a:lnTo>
                          <a:pt x="14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7" y="1190"/>
                        </a:lnTo>
                        <a:lnTo>
                          <a:pt x="7" y="1190"/>
                        </a:lnTo>
                        <a:lnTo>
                          <a:pt x="7" y="1193"/>
                        </a:lnTo>
                        <a:lnTo>
                          <a:pt x="7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197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20"/>
                        </a:lnTo>
                        <a:lnTo>
                          <a:pt x="17" y="1220"/>
                        </a:lnTo>
                        <a:lnTo>
                          <a:pt x="20" y="1217"/>
                        </a:lnTo>
                        <a:lnTo>
                          <a:pt x="20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4" y="1220"/>
                        </a:lnTo>
                        <a:lnTo>
                          <a:pt x="24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7" y="1231"/>
                        </a:lnTo>
                        <a:lnTo>
                          <a:pt x="27" y="1231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4" y="1234"/>
                        </a:lnTo>
                        <a:lnTo>
                          <a:pt x="24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41"/>
                        </a:lnTo>
                        <a:lnTo>
                          <a:pt x="34" y="1241"/>
                        </a:lnTo>
                        <a:lnTo>
                          <a:pt x="34" y="1244"/>
                        </a:lnTo>
                        <a:lnTo>
                          <a:pt x="34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41" y="1251"/>
                        </a:lnTo>
                        <a:lnTo>
                          <a:pt x="41" y="1251"/>
                        </a:lnTo>
                        <a:lnTo>
                          <a:pt x="41" y="1254"/>
                        </a:lnTo>
                        <a:lnTo>
                          <a:pt x="41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8" y="1278"/>
                        </a:lnTo>
                        <a:lnTo>
                          <a:pt x="58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8"/>
                        </a:lnTo>
                        <a:lnTo>
                          <a:pt x="58" y="1288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5"/>
                        </a:lnTo>
                        <a:lnTo>
                          <a:pt x="58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9"/>
                        </a:lnTo>
                        <a:lnTo>
                          <a:pt x="61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8" y="1295"/>
                        </a:lnTo>
                        <a:lnTo>
                          <a:pt x="68" y="1295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71" y="1309"/>
                        </a:lnTo>
                        <a:lnTo>
                          <a:pt x="71" y="1309"/>
                        </a:lnTo>
                        <a:lnTo>
                          <a:pt x="75" y="1312"/>
                        </a:lnTo>
                        <a:lnTo>
                          <a:pt x="75" y="1312"/>
                        </a:lnTo>
                        <a:lnTo>
                          <a:pt x="78" y="1312"/>
                        </a:lnTo>
                        <a:lnTo>
                          <a:pt x="78" y="1312"/>
                        </a:lnTo>
                        <a:lnTo>
                          <a:pt x="78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5" y="1316"/>
                        </a:lnTo>
                        <a:lnTo>
                          <a:pt x="85" y="1316"/>
                        </a:lnTo>
                        <a:lnTo>
                          <a:pt x="85" y="1319"/>
                        </a:lnTo>
                        <a:lnTo>
                          <a:pt x="85" y="1319"/>
                        </a:lnTo>
                        <a:lnTo>
                          <a:pt x="88" y="1322"/>
                        </a:lnTo>
                        <a:lnTo>
                          <a:pt x="88" y="1322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5" y="1326"/>
                        </a:lnTo>
                        <a:lnTo>
                          <a:pt x="95" y="1326"/>
                        </a:lnTo>
                        <a:lnTo>
                          <a:pt x="95" y="1329"/>
                        </a:lnTo>
                        <a:lnTo>
                          <a:pt x="95" y="1329"/>
                        </a:lnTo>
                        <a:lnTo>
                          <a:pt x="99" y="1329"/>
                        </a:lnTo>
                        <a:lnTo>
                          <a:pt x="99" y="1329"/>
                        </a:lnTo>
                        <a:lnTo>
                          <a:pt x="102" y="1333"/>
                        </a:lnTo>
                        <a:lnTo>
                          <a:pt x="102" y="1333"/>
                        </a:lnTo>
                        <a:lnTo>
                          <a:pt x="105" y="1336"/>
                        </a:lnTo>
                        <a:lnTo>
                          <a:pt x="105" y="1336"/>
                        </a:lnTo>
                        <a:lnTo>
                          <a:pt x="109" y="1339"/>
                        </a:lnTo>
                        <a:lnTo>
                          <a:pt x="109" y="1339"/>
                        </a:lnTo>
                        <a:lnTo>
                          <a:pt x="112" y="1343"/>
                        </a:lnTo>
                        <a:lnTo>
                          <a:pt x="112" y="1343"/>
                        </a:lnTo>
                        <a:lnTo>
                          <a:pt x="119" y="1353"/>
                        </a:lnTo>
                        <a:lnTo>
                          <a:pt x="119" y="1353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6" y="1360"/>
                        </a:lnTo>
                        <a:lnTo>
                          <a:pt x="136" y="1360"/>
                        </a:lnTo>
                        <a:lnTo>
                          <a:pt x="136" y="1363"/>
                        </a:lnTo>
                        <a:lnTo>
                          <a:pt x="136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0"/>
                        </a:lnTo>
                        <a:lnTo>
                          <a:pt x="150" y="1360"/>
                        </a:lnTo>
                        <a:lnTo>
                          <a:pt x="153" y="1360"/>
                        </a:lnTo>
                        <a:lnTo>
                          <a:pt x="153" y="1360"/>
                        </a:lnTo>
                        <a:lnTo>
                          <a:pt x="160" y="1356"/>
                        </a:lnTo>
                        <a:lnTo>
                          <a:pt x="160" y="1356"/>
                        </a:lnTo>
                        <a:lnTo>
                          <a:pt x="163" y="1356"/>
                        </a:lnTo>
                        <a:lnTo>
                          <a:pt x="163" y="1356"/>
                        </a:lnTo>
                        <a:lnTo>
                          <a:pt x="163" y="1353"/>
                        </a:lnTo>
                        <a:lnTo>
                          <a:pt x="163" y="1353"/>
                        </a:lnTo>
                        <a:lnTo>
                          <a:pt x="167" y="1353"/>
                        </a:lnTo>
                        <a:lnTo>
                          <a:pt x="167" y="1353"/>
                        </a:lnTo>
                        <a:lnTo>
                          <a:pt x="173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7" y="1350"/>
                        </a:lnTo>
                        <a:lnTo>
                          <a:pt x="187" y="1350"/>
                        </a:lnTo>
                        <a:lnTo>
                          <a:pt x="190" y="1350"/>
                        </a:lnTo>
                        <a:lnTo>
                          <a:pt x="190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7" y="1346"/>
                        </a:lnTo>
                        <a:lnTo>
                          <a:pt x="197" y="1346"/>
                        </a:lnTo>
                        <a:lnTo>
                          <a:pt x="201" y="1343"/>
                        </a:lnTo>
                        <a:lnTo>
                          <a:pt x="201" y="1343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7" y="1350"/>
                        </a:lnTo>
                        <a:lnTo>
                          <a:pt x="207" y="1350"/>
                        </a:lnTo>
                        <a:lnTo>
                          <a:pt x="207" y="1346"/>
                        </a:lnTo>
                        <a:lnTo>
                          <a:pt x="207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24" y="1353"/>
                        </a:lnTo>
                        <a:lnTo>
                          <a:pt x="224" y="1353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60"/>
                        </a:lnTo>
                        <a:lnTo>
                          <a:pt x="228" y="1360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5" y="1346"/>
                        </a:lnTo>
                        <a:lnTo>
                          <a:pt x="255" y="1346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62" y="1343"/>
                        </a:lnTo>
                        <a:lnTo>
                          <a:pt x="262" y="1343"/>
                        </a:lnTo>
                        <a:lnTo>
                          <a:pt x="262" y="1339"/>
                        </a:lnTo>
                        <a:lnTo>
                          <a:pt x="262" y="1339"/>
                        </a:lnTo>
                        <a:lnTo>
                          <a:pt x="265" y="1339"/>
                        </a:lnTo>
                        <a:lnTo>
                          <a:pt x="265" y="1339"/>
                        </a:lnTo>
                        <a:lnTo>
                          <a:pt x="272" y="1339"/>
                        </a:lnTo>
                        <a:lnTo>
                          <a:pt x="272" y="1339"/>
                        </a:lnTo>
                        <a:lnTo>
                          <a:pt x="275" y="1336"/>
                        </a:lnTo>
                        <a:lnTo>
                          <a:pt x="275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3"/>
                        </a:lnTo>
                        <a:lnTo>
                          <a:pt x="279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29"/>
                        </a:lnTo>
                        <a:lnTo>
                          <a:pt x="282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6" y="1329"/>
                        </a:lnTo>
                        <a:lnTo>
                          <a:pt x="296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303" y="1329"/>
                        </a:lnTo>
                        <a:lnTo>
                          <a:pt x="303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13" y="1329"/>
                        </a:lnTo>
                        <a:lnTo>
                          <a:pt x="313" y="1329"/>
                        </a:lnTo>
                        <a:lnTo>
                          <a:pt x="316" y="1329"/>
                        </a:lnTo>
                        <a:lnTo>
                          <a:pt x="316" y="1329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6" y="1326"/>
                        </a:lnTo>
                        <a:lnTo>
                          <a:pt x="326" y="1326"/>
                        </a:lnTo>
                        <a:lnTo>
                          <a:pt x="326" y="1329"/>
                        </a:lnTo>
                        <a:lnTo>
                          <a:pt x="326" y="1329"/>
                        </a:lnTo>
                        <a:lnTo>
                          <a:pt x="333" y="1329"/>
                        </a:lnTo>
                        <a:lnTo>
                          <a:pt x="333" y="1329"/>
                        </a:lnTo>
                        <a:lnTo>
                          <a:pt x="333" y="1333"/>
                        </a:lnTo>
                        <a:lnTo>
                          <a:pt x="333" y="1333"/>
                        </a:lnTo>
                        <a:lnTo>
                          <a:pt x="337" y="1333"/>
                        </a:lnTo>
                        <a:lnTo>
                          <a:pt x="337" y="1333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9"/>
                        </a:lnTo>
                        <a:lnTo>
                          <a:pt x="343" y="1339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50"/>
                        </a:lnTo>
                        <a:lnTo>
                          <a:pt x="343" y="1350"/>
                        </a:lnTo>
                        <a:lnTo>
                          <a:pt x="347" y="1353"/>
                        </a:lnTo>
                        <a:lnTo>
                          <a:pt x="347" y="1353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60"/>
                        </a:lnTo>
                        <a:lnTo>
                          <a:pt x="347" y="1360"/>
                        </a:lnTo>
                        <a:lnTo>
                          <a:pt x="350" y="1363"/>
                        </a:lnTo>
                        <a:lnTo>
                          <a:pt x="350" y="1363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71" y="1367"/>
                        </a:lnTo>
                        <a:lnTo>
                          <a:pt x="371" y="1367"/>
                        </a:lnTo>
                        <a:lnTo>
                          <a:pt x="371" y="1370"/>
                        </a:lnTo>
                        <a:lnTo>
                          <a:pt x="371" y="1370"/>
                        </a:lnTo>
                        <a:lnTo>
                          <a:pt x="374" y="1370"/>
                        </a:lnTo>
                        <a:lnTo>
                          <a:pt x="374" y="1370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4" y="1367"/>
                        </a:lnTo>
                        <a:lnTo>
                          <a:pt x="384" y="1367"/>
                        </a:lnTo>
                        <a:lnTo>
                          <a:pt x="388" y="1363"/>
                        </a:lnTo>
                        <a:lnTo>
                          <a:pt x="388" y="1363"/>
                        </a:lnTo>
                        <a:lnTo>
                          <a:pt x="391" y="1363"/>
                        </a:lnTo>
                        <a:lnTo>
                          <a:pt x="391" y="1363"/>
                        </a:lnTo>
                        <a:lnTo>
                          <a:pt x="394" y="1363"/>
                        </a:lnTo>
                        <a:lnTo>
                          <a:pt x="394" y="1363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5" y="1367"/>
                        </a:lnTo>
                        <a:lnTo>
                          <a:pt x="405" y="1367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3"/>
                        </a:lnTo>
                        <a:lnTo>
                          <a:pt x="405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7"/>
                        </a:lnTo>
                        <a:lnTo>
                          <a:pt x="418" y="1401"/>
                        </a:lnTo>
                        <a:lnTo>
                          <a:pt x="418" y="1401"/>
                        </a:lnTo>
                        <a:lnTo>
                          <a:pt x="418" y="1404"/>
                        </a:lnTo>
                        <a:lnTo>
                          <a:pt x="418" y="1404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11"/>
                        </a:lnTo>
                        <a:lnTo>
                          <a:pt x="418" y="1411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1" y="1424"/>
                        </a:lnTo>
                        <a:lnTo>
                          <a:pt x="411" y="1424"/>
                        </a:lnTo>
                        <a:lnTo>
                          <a:pt x="411" y="1428"/>
                        </a:lnTo>
                        <a:lnTo>
                          <a:pt x="411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5" y="1445"/>
                        </a:lnTo>
                        <a:lnTo>
                          <a:pt x="415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8"/>
                        </a:lnTo>
                        <a:lnTo>
                          <a:pt x="418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1" y="1448"/>
                        </a:lnTo>
                        <a:lnTo>
                          <a:pt x="411" y="1448"/>
                        </a:lnTo>
                        <a:lnTo>
                          <a:pt x="411" y="1445"/>
                        </a:lnTo>
                        <a:lnTo>
                          <a:pt x="411" y="1445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5"/>
                        </a:lnTo>
                        <a:lnTo>
                          <a:pt x="408" y="1445"/>
                        </a:lnTo>
                        <a:lnTo>
                          <a:pt x="408" y="1448"/>
                        </a:lnTo>
                        <a:lnTo>
                          <a:pt x="408" y="1448"/>
                        </a:lnTo>
                        <a:lnTo>
                          <a:pt x="411" y="1452"/>
                        </a:lnTo>
                        <a:lnTo>
                          <a:pt x="411" y="1452"/>
                        </a:lnTo>
                        <a:lnTo>
                          <a:pt x="408" y="1452"/>
                        </a:lnTo>
                        <a:lnTo>
                          <a:pt x="408" y="1452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398" y="1455"/>
                        </a:lnTo>
                        <a:lnTo>
                          <a:pt x="398" y="1455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62"/>
                        </a:lnTo>
                        <a:lnTo>
                          <a:pt x="398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5"/>
                        </a:lnTo>
                        <a:lnTo>
                          <a:pt x="401" y="1465"/>
                        </a:lnTo>
                        <a:lnTo>
                          <a:pt x="405" y="1469"/>
                        </a:lnTo>
                        <a:lnTo>
                          <a:pt x="405" y="1469"/>
                        </a:lnTo>
                        <a:lnTo>
                          <a:pt x="408" y="1469"/>
                        </a:lnTo>
                        <a:lnTo>
                          <a:pt x="408" y="1469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5" y="1489"/>
                        </a:lnTo>
                        <a:lnTo>
                          <a:pt x="415" y="1489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5" y="1496"/>
                        </a:lnTo>
                        <a:lnTo>
                          <a:pt x="425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5" y="1496"/>
                        </a:lnTo>
                        <a:lnTo>
                          <a:pt x="415" y="1496"/>
                        </a:lnTo>
                        <a:lnTo>
                          <a:pt x="418" y="1499"/>
                        </a:lnTo>
                        <a:lnTo>
                          <a:pt x="418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503"/>
                        </a:lnTo>
                        <a:lnTo>
                          <a:pt x="422" y="1503"/>
                        </a:lnTo>
                        <a:lnTo>
                          <a:pt x="425" y="1503"/>
                        </a:lnTo>
                        <a:lnTo>
                          <a:pt x="425" y="1503"/>
                        </a:lnTo>
                        <a:lnTo>
                          <a:pt x="428" y="1506"/>
                        </a:lnTo>
                        <a:lnTo>
                          <a:pt x="428" y="1506"/>
                        </a:lnTo>
                        <a:lnTo>
                          <a:pt x="428" y="1509"/>
                        </a:lnTo>
                        <a:lnTo>
                          <a:pt x="428" y="1509"/>
                        </a:lnTo>
                        <a:lnTo>
                          <a:pt x="432" y="1509"/>
                        </a:lnTo>
                        <a:lnTo>
                          <a:pt x="432" y="1509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20"/>
                        </a:lnTo>
                        <a:lnTo>
                          <a:pt x="435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42" y="1523"/>
                        </a:lnTo>
                        <a:lnTo>
                          <a:pt x="442" y="1526"/>
                        </a:lnTo>
                        <a:lnTo>
                          <a:pt x="442" y="1526"/>
                        </a:lnTo>
                        <a:lnTo>
                          <a:pt x="445" y="1530"/>
                        </a:lnTo>
                        <a:lnTo>
                          <a:pt x="445" y="1530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50"/>
                        </a:lnTo>
                        <a:lnTo>
                          <a:pt x="456" y="1550"/>
                        </a:lnTo>
                        <a:lnTo>
                          <a:pt x="456" y="1554"/>
                        </a:lnTo>
                        <a:lnTo>
                          <a:pt x="456" y="1554"/>
                        </a:lnTo>
                        <a:lnTo>
                          <a:pt x="456" y="1557"/>
                        </a:lnTo>
                        <a:lnTo>
                          <a:pt x="456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59" y="1560"/>
                        </a:lnTo>
                        <a:lnTo>
                          <a:pt x="459" y="1560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62" y="1571"/>
                        </a:lnTo>
                        <a:lnTo>
                          <a:pt x="462" y="1571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81"/>
                        </a:lnTo>
                        <a:lnTo>
                          <a:pt x="466" y="1581"/>
                        </a:lnTo>
                        <a:lnTo>
                          <a:pt x="469" y="1581"/>
                        </a:lnTo>
                        <a:lnTo>
                          <a:pt x="469" y="1581"/>
                        </a:lnTo>
                        <a:lnTo>
                          <a:pt x="469" y="1584"/>
                        </a:lnTo>
                        <a:lnTo>
                          <a:pt x="469" y="1584"/>
                        </a:lnTo>
                        <a:lnTo>
                          <a:pt x="469" y="1591"/>
                        </a:lnTo>
                        <a:lnTo>
                          <a:pt x="469" y="1591"/>
                        </a:lnTo>
                        <a:lnTo>
                          <a:pt x="469" y="1594"/>
                        </a:lnTo>
                        <a:lnTo>
                          <a:pt x="469" y="1594"/>
                        </a:lnTo>
                        <a:lnTo>
                          <a:pt x="473" y="1594"/>
                        </a:lnTo>
                        <a:lnTo>
                          <a:pt x="473" y="1594"/>
                        </a:lnTo>
                        <a:lnTo>
                          <a:pt x="473" y="1598"/>
                        </a:lnTo>
                        <a:lnTo>
                          <a:pt x="473" y="1598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6" y="1605"/>
                        </a:lnTo>
                        <a:lnTo>
                          <a:pt x="476" y="1605"/>
                        </a:lnTo>
                        <a:lnTo>
                          <a:pt x="476" y="1608"/>
                        </a:lnTo>
                        <a:lnTo>
                          <a:pt x="476" y="1608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69" y="1615"/>
                        </a:lnTo>
                        <a:lnTo>
                          <a:pt x="469" y="1615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73" y="1628"/>
                        </a:lnTo>
                        <a:lnTo>
                          <a:pt x="473" y="1628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9" y="1642"/>
                        </a:lnTo>
                        <a:lnTo>
                          <a:pt x="479" y="1642"/>
                        </a:lnTo>
                        <a:lnTo>
                          <a:pt x="479" y="1645"/>
                        </a:lnTo>
                        <a:lnTo>
                          <a:pt x="479" y="1645"/>
                        </a:lnTo>
                        <a:lnTo>
                          <a:pt x="483" y="1645"/>
                        </a:lnTo>
                        <a:lnTo>
                          <a:pt x="483" y="1645"/>
                        </a:lnTo>
                        <a:lnTo>
                          <a:pt x="483" y="1649"/>
                        </a:lnTo>
                        <a:lnTo>
                          <a:pt x="483" y="1649"/>
                        </a:lnTo>
                        <a:lnTo>
                          <a:pt x="483" y="1652"/>
                        </a:lnTo>
                        <a:lnTo>
                          <a:pt x="483" y="1652"/>
                        </a:lnTo>
                        <a:lnTo>
                          <a:pt x="483" y="1659"/>
                        </a:lnTo>
                        <a:lnTo>
                          <a:pt x="486" y="1659"/>
                        </a:lnTo>
                        <a:lnTo>
                          <a:pt x="486" y="1659"/>
                        </a:lnTo>
                        <a:lnTo>
                          <a:pt x="486" y="1666"/>
                        </a:lnTo>
                        <a:lnTo>
                          <a:pt x="486" y="1666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6"/>
                        </a:lnTo>
                        <a:lnTo>
                          <a:pt x="486" y="1676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69" y="1700"/>
                        </a:lnTo>
                        <a:lnTo>
                          <a:pt x="469" y="1700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10"/>
                        </a:lnTo>
                        <a:lnTo>
                          <a:pt x="466" y="1710"/>
                        </a:lnTo>
                        <a:lnTo>
                          <a:pt x="466" y="1713"/>
                        </a:lnTo>
                        <a:lnTo>
                          <a:pt x="466" y="1713"/>
                        </a:lnTo>
                        <a:lnTo>
                          <a:pt x="466" y="1717"/>
                        </a:lnTo>
                        <a:lnTo>
                          <a:pt x="466" y="1717"/>
                        </a:lnTo>
                        <a:lnTo>
                          <a:pt x="466" y="1720"/>
                        </a:lnTo>
                        <a:lnTo>
                          <a:pt x="466" y="1720"/>
                        </a:lnTo>
                        <a:lnTo>
                          <a:pt x="466" y="1727"/>
                        </a:lnTo>
                        <a:lnTo>
                          <a:pt x="466" y="1727"/>
                        </a:lnTo>
                        <a:lnTo>
                          <a:pt x="462" y="1730"/>
                        </a:lnTo>
                        <a:lnTo>
                          <a:pt x="462" y="1730"/>
                        </a:lnTo>
                        <a:lnTo>
                          <a:pt x="462" y="1744"/>
                        </a:lnTo>
                        <a:lnTo>
                          <a:pt x="462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51"/>
                        </a:lnTo>
                        <a:lnTo>
                          <a:pt x="459" y="1751"/>
                        </a:lnTo>
                        <a:lnTo>
                          <a:pt x="459" y="1754"/>
                        </a:lnTo>
                        <a:lnTo>
                          <a:pt x="459" y="1754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9" y="1781"/>
                        </a:lnTo>
                        <a:lnTo>
                          <a:pt x="459" y="1785"/>
                        </a:lnTo>
                        <a:lnTo>
                          <a:pt x="459" y="1785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62" y="1795"/>
                        </a:lnTo>
                        <a:lnTo>
                          <a:pt x="462" y="1795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9" y="1805"/>
                        </a:lnTo>
                        <a:lnTo>
                          <a:pt x="469" y="1805"/>
                        </a:lnTo>
                        <a:lnTo>
                          <a:pt x="469" y="1809"/>
                        </a:lnTo>
                        <a:lnTo>
                          <a:pt x="469" y="1809"/>
                        </a:lnTo>
                        <a:lnTo>
                          <a:pt x="476" y="1819"/>
                        </a:lnTo>
                        <a:lnTo>
                          <a:pt x="476" y="1819"/>
                        </a:lnTo>
                        <a:lnTo>
                          <a:pt x="479" y="1829"/>
                        </a:lnTo>
                        <a:lnTo>
                          <a:pt x="479" y="1829"/>
                        </a:lnTo>
                        <a:lnTo>
                          <a:pt x="483" y="1829"/>
                        </a:lnTo>
                        <a:lnTo>
                          <a:pt x="483" y="1829"/>
                        </a:lnTo>
                        <a:lnTo>
                          <a:pt x="486" y="1836"/>
                        </a:lnTo>
                        <a:lnTo>
                          <a:pt x="486" y="1839"/>
                        </a:lnTo>
                        <a:lnTo>
                          <a:pt x="486" y="1839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6" y="1860"/>
                        </a:lnTo>
                        <a:lnTo>
                          <a:pt x="496" y="1860"/>
                        </a:lnTo>
                        <a:lnTo>
                          <a:pt x="500" y="1866"/>
                        </a:lnTo>
                        <a:lnTo>
                          <a:pt x="500" y="1866"/>
                        </a:lnTo>
                        <a:lnTo>
                          <a:pt x="507" y="1877"/>
                        </a:lnTo>
                        <a:lnTo>
                          <a:pt x="507" y="1877"/>
                        </a:lnTo>
                        <a:lnTo>
                          <a:pt x="510" y="1880"/>
                        </a:lnTo>
                        <a:lnTo>
                          <a:pt x="507" y="1887"/>
                        </a:lnTo>
                        <a:lnTo>
                          <a:pt x="507" y="1887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3" y="1914"/>
                        </a:lnTo>
                        <a:lnTo>
                          <a:pt x="513" y="1914"/>
                        </a:lnTo>
                        <a:lnTo>
                          <a:pt x="513" y="1917"/>
                        </a:lnTo>
                        <a:lnTo>
                          <a:pt x="513" y="1917"/>
                        </a:lnTo>
                        <a:lnTo>
                          <a:pt x="517" y="1917"/>
                        </a:lnTo>
                        <a:lnTo>
                          <a:pt x="517" y="1921"/>
                        </a:lnTo>
                        <a:lnTo>
                          <a:pt x="517" y="1921"/>
                        </a:lnTo>
                        <a:lnTo>
                          <a:pt x="517" y="1924"/>
                        </a:lnTo>
                        <a:lnTo>
                          <a:pt x="517" y="1924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31"/>
                        </a:lnTo>
                        <a:lnTo>
                          <a:pt x="517" y="1931"/>
                        </a:lnTo>
                        <a:lnTo>
                          <a:pt x="517" y="1934"/>
                        </a:lnTo>
                        <a:lnTo>
                          <a:pt x="517" y="1934"/>
                        </a:lnTo>
                        <a:lnTo>
                          <a:pt x="517" y="1938"/>
                        </a:lnTo>
                        <a:lnTo>
                          <a:pt x="517" y="1938"/>
                        </a:lnTo>
                        <a:lnTo>
                          <a:pt x="517" y="1941"/>
                        </a:lnTo>
                        <a:lnTo>
                          <a:pt x="517" y="1941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4" y="1955"/>
                        </a:lnTo>
                        <a:lnTo>
                          <a:pt x="524" y="1955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62"/>
                        </a:lnTo>
                        <a:lnTo>
                          <a:pt x="520" y="1962"/>
                        </a:lnTo>
                        <a:lnTo>
                          <a:pt x="524" y="1965"/>
                        </a:lnTo>
                        <a:lnTo>
                          <a:pt x="524" y="1965"/>
                        </a:lnTo>
                        <a:lnTo>
                          <a:pt x="524" y="1968"/>
                        </a:lnTo>
                        <a:lnTo>
                          <a:pt x="524" y="1968"/>
                        </a:lnTo>
                        <a:lnTo>
                          <a:pt x="524" y="1972"/>
                        </a:lnTo>
                        <a:lnTo>
                          <a:pt x="524" y="1972"/>
                        </a:lnTo>
                        <a:lnTo>
                          <a:pt x="527" y="1975"/>
                        </a:lnTo>
                        <a:lnTo>
                          <a:pt x="527" y="1975"/>
                        </a:lnTo>
                        <a:lnTo>
                          <a:pt x="530" y="1975"/>
                        </a:lnTo>
                        <a:lnTo>
                          <a:pt x="530" y="1975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2002"/>
                        </a:lnTo>
                        <a:lnTo>
                          <a:pt x="544" y="2002"/>
                        </a:lnTo>
                        <a:lnTo>
                          <a:pt x="547" y="2002"/>
                        </a:lnTo>
                        <a:lnTo>
                          <a:pt x="547" y="2002"/>
                        </a:lnTo>
                        <a:lnTo>
                          <a:pt x="551" y="2009"/>
                        </a:lnTo>
                        <a:lnTo>
                          <a:pt x="551" y="2009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8" y="2023"/>
                        </a:lnTo>
                        <a:lnTo>
                          <a:pt x="558" y="2023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8" y="2040"/>
                        </a:lnTo>
                        <a:lnTo>
                          <a:pt x="568" y="2040"/>
                        </a:lnTo>
                        <a:lnTo>
                          <a:pt x="568" y="2043"/>
                        </a:lnTo>
                        <a:lnTo>
                          <a:pt x="568" y="2043"/>
                        </a:lnTo>
                        <a:lnTo>
                          <a:pt x="571" y="2047"/>
                        </a:lnTo>
                        <a:lnTo>
                          <a:pt x="571" y="2047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5" y="2050"/>
                        </a:lnTo>
                        <a:lnTo>
                          <a:pt x="575" y="2050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7"/>
                        </a:lnTo>
                        <a:lnTo>
                          <a:pt x="578" y="2067"/>
                        </a:lnTo>
                        <a:lnTo>
                          <a:pt x="578" y="2070"/>
                        </a:lnTo>
                        <a:lnTo>
                          <a:pt x="578" y="2070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5" y="2074"/>
                        </a:lnTo>
                        <a:lnTo>
                          <a:pt x="575" y="2077"/>
                        </a:lnTo>
                        <a:lnTo>
                          <a:pt x="575" y="2077"/>
                        </a:lnTo>
                        <a:lnTo>
                          <a:pt x="575" y="2081"/>
                        </a:lnTo>
                        <a:lnTo>
                          <a:pt x="575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5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7"/>
                        </a:lnTo>
                        <a:lnTo>
                          <a:pt x="578" y="2087"/>
                        </a:lnTo>
                        <a:lnTo>
                          <a:pt x="581" y="2087"/>
                        </a:lnTo>
                        <a:lnTo>
                          <a:pt x="581" y="2087"/>
                        </a:lnTo>
                        <a:lnTo>
                          <a:pt x="581" y="2091"/>
                        </a:lnTo>
                        <a:lnTo>
                          <a:pt x="581" y="2098"/>
                        </a:lnTo>
                        <a:lnTo>
                          <a:pt x="581" y="2098"/>
                        </a:lnTo>
                        <a:lnTo>
                          <a:pt x="581" y="2101"/>
                        </a:lnTo>
                        <a:lnTo>
                          <a:pt x="581" y="2101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4"/>
                        </a:lnTo>
                        <a:lnTo>
                          <a:pt x="592" y="2104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5" y="2108"/>
                        </a:lnTo>
                        <a:lnTo>
                          <a:pt x="595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12" y="2115"/>
                        </a:lnTo>
                        <a:lnTo>
                          <a:pt x="612" y="2115"/>
                        </a:lnTo>
                        <a:lnTo>
                          <a:pt x="612" y="2111"/>
                        </a:lnTo>
                        <a:lnTo>
                          <a:pt x="612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6" y="2108"/>
                        </a:lnTo>
                        <a:lnTo>
                          <a:pt x="626" y="2108"/>
                        </a:lnTo>
                        <a:lnTo>
                          <a:pt x="629" y="2108"/>
                        </a:lnTo>
                        <a:lnTo>
                          <a:pt x="629" y="2108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6" y="2108"/>
                        </a:lnTo>
                        <a:lnTo>
                          <a:pt x="639" y="2104"/>
                        </a:lnTo>
                        <a:lnTo>
                          <a:pt x="639" y="2104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6" y="2104"/>
                        </a:lnTo>
                        <a:lnTo>
                          <a:pt x="656" y="2104"/>
                        </a:lnTo>
                        <a:lnTo>
                          <a:pt x="656" y="2098"/>
                        </a:lnTo>
                        <a:lnTo>
                          <a:pt x="656" y="2098"/>
                        </a:lnTo>
                        <a:lnTo>
                          <a:pt x="660" y="2098"/>
                        </a:lnTo>
                        <a:lnTo>
                          <a:pt x="660" y="2098"/>
                        </a:lnTo>
                        <a:lnTo>
                          <a:pt x="663" y="2098"/>
                        </a:lnTo>
                        <a:lnTo>
                          <a:pt x="663" y="2098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7" y="2101"/>
                        </a:lnTo>
                        <a:lnTo>
                          <a:pt x="680" y="2098"/>
                        </a:lnTo>
                        <a:lnTo>
                          <a:pt x="680" y="2098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098"/>
                        </a:lnTo>
                        <a:lnTo>
                          <a:pt x="690" y="2098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7" y="2094"/>
                        </a:lnTo>
                        <a:lnTo>
                          <a:pt x="697" y="2094"/>
                        </a:lnTo>
                        <a:lnTo>
                          <a:pt x="700" y="2091"/>
                        </a:lnTo>
                        <a:lnTo>
                          <a:pt x="700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11" y="2087"/>
                        </a:lnTo>
                        <a:lnTo>
                          <a:pt x="711" y="2087"/>
                        </a:lnTo>
                        <a:lnTo>
                          <a:pt x="714" y="2087"/>
                        </a:lnTo>
                        <a:lnTo>
                          <a:pt x="714" y="2087"/>
                        </a:lnTo>
                        <a:lnTo>
                          <a:pt x="717" y="2084"/>
                        </a:lnTo>
                        <a:lnTo>
                          <a:pt x="717" y="2084"/>
                        </a:lnTo>
                        <a:lnTo>
                          <a:pt x="721" y="2081"/>
                        </a:lnTo>
                        <a:lnTo>
                          <a:pt x="721" y="2081"/>
                        </a:lnTo>
                        <a:lnTo>
                          <a:pt x="724" y="2077"/>
                        </a:lnTo>
                        <a:lnTo>
                          <a:pt x="724" y="2077"/>
                        </a:lnTo>
                        <a:lnTo>
                          <a:pt x="728" y="2074"/>
                        </a:lnTo>
                        <a:lnTo>
                          <a:pt x="728" y="2074"/>
                        </a:lnTo>
                        <a:lnTo>
                          <a:pt x="728" y="2070"/>
                        </a:lnTo>
                        <a:lnTo>
                          <a:pt x="728" y="2070"/>
                        </a:lnTo>
                        <a:lnTo>
                          <a:pt x="734" y="2067"/>
                        </a:lnTo>
                        <a:lnTo>
                          <a:pt x="734" y="2067"/>
                        </a:lnTo>
                        <a:lnTo>
                          <a:pt x="734" y="2064"/>
                        </a:lnTo>
                        <a:lnTo>
                          <a:pt x="734" y="2064"/>
                        </a:lnTo>
                        <a:lnTo>
                          <a:pt x="738" y="2060"/>
                        </a:lnTo>
                        <a:lnTo>
                          <a:pt x="738" y="2060"/>
                        </a:lnTo>
                        <a:lnTo>
                          <a:pt x="741" y="2057"/>
                        </a:lnTo>
                        <a:lnTo>
                          <a:pt x="741" y="2057"/>
                        </a:lnTo>
                        <a:lnTo>
                          <a:pt x="741" y="2053"/>
                        </a:lnTo>
                        <a:lnTo>
                          <a:pt x="741" y="2053"/>
                        </a:lnTo>
                        <a:lnTo>
                          <a:pt x="745" y="2053"/>
                        </a:lnTo>
                        <a:lnTo>
                          <a:pt x="745" y="2053"/>
                        </a:lnTo>
                        <a:lnTo>
                          <a:pt x="748" y="2050"/>
                        </a:lnTo>
                        <a:lnTo>
                          <a:pt x="748" y="2050"/>
                        </a:lnTo>
                        <a:lnTo>
                          <a:pt x="748" y="2047"/>
                        </a:lnTo>
                        <a:lnTo>
                          <a:pt x="748" y="2047"/>
                        </a:lnTo>
                        <a:lnTo>
                          <a:pt x="751" y="2047"/>
                        </a:lnTo>
                        <a:lnTo>
                          <a:pt x="751" y="2047"/>
                        </a:lnTo>
                        <a:lnTo>
                          <a:pt x="751" y="2043"/>
                        </a:lnTo>
                        <a:lnTo>
                          <a:pt x="751" y="2043"/>
                        </a:lnTo>
                        <a:lnTo>
                          <a:pt x="751" y="2040"/>
                        </a:lnTo>
                        <a:lnTo>
                          <a:pt x="751" y="2040"/>
                        </a:lnTo>
                        <a:lnTo>
                          <a:pt x="755" y="2036"/>
                        </a:lnTo>
                        <a:lnTo>
                          <a:pt x="755" y="2036"/>
                        </a:lnTo>
                        <a:lnTo>
                          <a:pt x="762" y="2033"/>
                        </a:lnTo>
                        <a:lnTo>
                          <a:pt x="762" y="2033"/>
                        </a:lnTo>
                        <a:lnTo>
                          <a:pt x="762" y="2030"/>
                        </a:lnTo>
                        <a:lnTo>
                          <a:pt x="762" y="2030"/>
                        </a:lnTo>
                        <a:lnTo>
                          <a:pt x="762" y="2026"/>
                        </a:lnTo>
                        <a:lnTo>
                          <a:pt x="762" y="2026"/>
                        </a:lnTo>
                        <a:lnTo>
                          <a:pt x="765" y="2019"/>
                        </a:lnTo>
                        <a:lnTo>
                          <a:pt x="765" y="2019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72" y="2002"/>
                        </a:lnTo>
                        <a:lnTo>
                          <a:pt x="772" y="2002"/>
                        </a:lnTo>
                        <a:lnTo>
                          <a:pt x="779" y="1999"/>
                        </a:lnTo>
                        <a:lnTo>
                          <a:pt x="779" y="1999"/>
                        </a:lnTo>
                        <a:lnTo>
                          <a:pt x="782" y="1992"/>
                        </a:lnTo>
                        <a:lnTo>
                          <a:pt x="782" y="1992"/>
                        </a:lnTo>
                        <a:lnTo>
                          <a:pt x="785" y="1985"/>
                        </a:lnTo>
                        <a:lnTo>
                          <a:pt x="785" y="1985"/>
                        </a:lnTo>
                        <a:lnTo>
                          <a:pt x="785" y="1982"/>
                        </a:lnTo>
                        <a:lnTo>
                          <a:pt x="785" y="1982"/>
                        </a:lnTo>
                        <a:lnTo>
                          <a:pt x="789" y="1972"/>
                        </a:lnTo>
                        <a:lnTo>
                          <a:pt x="789" y="1972"/>
                        </a:lnTo>
                        <a:lnTo>
                          <a:pt x="789" y="1968"/>
                        </a:lnTo>
                        <a:lnTo>
                          <a:pt x="789" y="1968"/>
                        </a:lnTo>
                        <a:lnTo>
                          <a:pt x="792" y="1965"/>
                        </a:lnTo>
                        <a:lnTo>
                          <a:pt x="792" y="1965"/>
                        </a:lnTo>
                        <a:lnTo>
                          <a:pt x="789" y="1962"/>
                        </a:lnTo>
                        <a:lnTo>
                          <a:pt x="789" y="1962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5"/>
                        </a:lnTo>
                        <a:lnTo>
                          <a:pt x="789" y="1955"/>
                        </a:lnTo>
                        <a:lnTo>
                          <a:pt x="792" y="1951"/>
                        </a:lnTo>
                        <a:lnTo>
                          <a:pt x="792" y="1951"/>
                        </a:lnTo>
                        <a:lnTo>
                          <a:pt x="792" y="1948"/>
                        </a:lnTo>
                        <a:lnTo>
                          <a:pt x="792" y="1948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5" y="1941"/>
                        </a:lnTo>
                        <a:lnTo>
                          <a:pt x="785" y="1938"/>
                        </a:lnTo>
                        <a:lnTo>
                          <a:pt x="785" y="1938"/>
                        </a:lnTo>
                        <a:lnTo>
                          <a:pt x="792" y="1931"/>
                        </a:lnTo>
                        <a:lnTo>
                          <a:pt x="792" y="1931"/>
                        </a:lnTo>
                        <a:lnTo>
                          <a:pt x="802" y="1928"/>
                        </a:lnTo>
                        <a:lnTo>
                          <a:pt x="802" y="1928"/>
                        </a:lnTo>
                        <a:lnTo>
                          <a:pt x="806" y="1924"/>
                        </a:lnTo>
                        <a:lnTo>
                          <a:pt x="806" y="1924"/>
                        </a:lnTo>
                        <a:lnTo>
                          <a:pt x="809" y="1924"/>
                        </a:lnTo>
                        <a:lnTo>
                          <a:pt x="809" y="1924"/>
                        </a:lnTo>
                        <a:lnTo>
                          <a:pt x="819" y="1917"/>
                        </a:lnTo>
                        <a:lnTo>
                          <a:pt x="819" y="1917"/>
                        </a:lnTo>
                        <a:lnTo>
                          <a:pt x="826" y="1911"/>
                        </a:lnTo>
                        <a:lnTo>
                          <a:pt x="826" y="1904"/>
                        </a:lnTo>
                        <a:lnTo>
                          <a:pt x="826" y="1904"/>
                        </a:lnTo>
                        <a:lnTo>
                          <a:pt x="826" y="1897"/>
                        </a:lnTo>
                        <a:lnTo>
                          <a:pt x="826" y="1897"/>
                        </a:lnTo>
                        <a:lnTo>
                          <a:pt x="826" y="1894"/>
                        </a:lnTo>
                        <a:lnTo>
                          <a:pt x="826" y="1894"/>
                        </a:lnTo>
                        <a:lnTo>
                          <a:pt x="830" y="1883"/>
                        </a:lnTo>
                        <a:lnTo>
                          <a:pt x="830" y="1883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0"/>
                        </a:lnTo>
                        <a:lnTo>
                          <a:pt x="830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63"/>
                        </a:lnTo>
                        <a:lnTo>
                          <a:pt x="826" y="1863"/>
                        </a:lnTo>
                        <a:lnTo>
                          <a:pt x="823" y="1860"/>
                        </a:lnTo>
                        <a:lnTo>
                          <a:pt x="823" y="1860"/>
                        </a:lnTo>
                        <a:lnTo>
                          <a:pt x="823" y="1856"/>
                        </a:lnTo>
                        <a:lnTo>
                          <a:pt x="823" y="1856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49"/>
                        </a:lnTo>
                        <a:lnTo>
                          <a:pt x="823" y="1849"/>
                        </a:lnTo>
                        <a:lnTo>
                          <a:pt x="819" y="1849"/>
                        </a:lnTo>
                        <a:lnTo>
                          <a:pt x="819" y="1849"/>
                        </a:lnTo>
                        <a:lnTo>
                          <a:pt x="819" y="1846"/>
                        </a:lnTo>
                        <a:lnTo>
                          <a:pt x="819" y="1846"/>
                        </a:lnTo>
                        <a:lnTo>
                          <a:pt x="819" y="1843"/>
                        </a:lnTo>
                        <a:lnTo>
                          <a:pt x="819" y="1843"/>
                        </a:lnTo>
                        <a:lnTo>
                          <a:pt x="816" y="1839"/>
                        </a:lnTo>
                        <a:lnTo>
                          <a:pt x="816" y="1839"/>
                        </a:lnTo>
                        <a:lnTo>
                          <a:pt x="816" y="1836"/>
                        </a:lnTo>
                        <a:lnTo>
                          <a:pt x="816" y="1832"/>
                        </a:lnTo>
                        <a:lnTo>
                          <a:pt x="816" y="1832"/>
                        </a:lnTo>
                        <a:lnTo>
                          <a:pt x="816" y="1829"/>
                        </a:lnTo>
                        <a:lnTo>
                          <a:pt x="816" y="1829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9" y="1822"/>
                        </a:lnTo>
                        <a:lnTo>
                          <a:pt x="819" y="1822"/>
                        </a:lnTo>
                        <a:lnTo>
                          <a:pt x="819" y="1819"/>
                        </a:lnTo>
                        <a:lnTo>
                          <a:pt x="819" y="1819"/>
                        </a:lnTo>
                        <a:lnTo>
                          <a:pt x="823" y="1815"/>
                        </a:lnTo>
                        <a:lnTo>
                          <a:pt x="823" y="1815"/>
                        </a:lnTo>
                        <a:lnTo>
                          <a:pt x="826" y="1815"/>
                        </a:lnTo>
                        <a:lnTo>
                          <a:pt x="826" y="1815"/>
                        </a:lnTo>
                        <a:lnTo>
                          <a:pt x="826" y="1812"/>
                        </a:lnTo>
                        <a:lnTo>
                          <a:pt x="826" y="1812"/>
                        </a:lnTo>
                        <a:lnTo>
                          <a:pt x="830" y="1812"/>
                        </a:lnTo>
                        <a:lnTo>
                          <a:pt x="830" y="1812"/>
                        </a:lnTo>
                        <a:lnTo>
                          <a:pt x="830" y="1809"/>
                        </a:lnTo>
                        <a:lnTo>
                          <a:pt x="830" y="1809"/>
                        </a:lnTo>
                        <a:lnTo>
                          <a:pt x="836" y="1805"/>
                        </a:lnTo>
                        <a:lnTo>
                          <a:pt x="836" y="1805"/>
                        </a:lnTo>
                        <a:lnTo>
                          <a:pt x="840" y="1805"/>
                        </a:lnTo>
                        <a:lnTo>
                          <a:pt x="840" y="1805"/>
                        </a:lnTo>
                        <a:lnTo>
                          <a:pt x="843" y="1798"/>
                        </a:lnTo>
                        <a:lnTo>
                          <a:pt x="847" y="1795"/>
                        </a:lnTo>
                        <a:lnTo>
                          <a:pt x="847" y="1795"/>
                        </a:lnTo>
                        <a:lnTo>
                          <a:pt x="850" y="1788"/>
                        </a:lnTo>
                        <a:lnTo>
                          <a:pt x="850" y="1788"/>
                        </a:lnTo>
                        <a:lnTo>
                          <a:pt x="853" y="1788"/>
                        </a:lnTo>
                        <a:lnTo>
                          <a:pt x="853" y="1788"/>
                        </a:lnTo>
                        <a:lnTo>
                          <a:pt x="853" y="1785"/>
                        </a:lnTo>
                        <a:lnTo>
                          <a:pt x="853" y="1785"/>
                        </a:lnTo>
                        <a:lnTo>
                          <a:pt x="857" y="1781"/>
                        </a:lnTo>
                        <a:lnTo>
                          <a:pt x="857" y="1781"/>
                        </a:lnTo>
                        <a:lnTo>
                          <a:pt x="864" y="1775"/>
                        </a:lnTo>
                        <a:lnTo>
                          <a:pt x="870" y="1775"/>
                        </a:lnTo>
                        <a:lnTo>
                          <a:pt x="870" y="1775"/>
                        </a:lnTo>
                        <a:lnTo>
                          <a:pt x="874" y="1771"/>
                        </a:lnTo>
                        <a:lnTo>
                          <a:pt x="874" y="1771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91" y="1751"/>
                        </a:lnTo>
                        <a:lnTo>
                          <a:pt x="891" y="1751"/>
                        </a:lnTo>
                        <a:lnTo>
                          <a:pt x="898" y="1747"/>
                        </a:lnTo>
                        <a:lnTo>
                          <a:pt x="898" y="1747"/>
                        </a:lnTo>
                        <a:lnTo>
                          <a:pt x="898" y="1744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4" y="1730"/>
                        </a:lnTo>
                        <a:lnTo>
                          <a:pt x="904" y="1730"/>
                        </a:lnTo>
                        <a:lnTo>
                          <a:pt x="908" y="1727"/>
                        </a:lnTo>
                        <a:lnTo>
                          <a:pt x="908" y="1727"/>
                        </a:lnTo>
                        <a:lnTo>
                          <a:pt x="908" y="1720"/>
                        </a:lnTo>
                        <a:lnTo>
                          <a:pt x="908" y="1720"/>
                        </a:lnTo>
                        <a:lnTo>
                          <a:pt x="908" y="1717"/>
                        </a:lnTo>
                        <a:lnTo>
                          <a:pt x="908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3"/>
                        </a:lnTo>
                        <a:lnTo>
                          <a:pt x="904" y="1713"/>
                        </a:lnTo>
                        <a:lnTo>
                          <a:pt x="904" y="1707"/>
                        </a:lnTo>
                        <a:lnTo>
                          <a:pt x="904" y="1707"/>
                        </a:lnTo>
                        <a:lnTo>
                          <a:pt x="904" y="1700"/>
                        </a:lnTo>
                        <a:lnTo>
                          <a:pt x="904" y="1700"/>
                        </a:lnTo>
                        <a:lnTo>
                          <a:pt x="904" y="1693"/>
                        </a:lnTo>
                        <a:lnTo>
                          <a:pt x="904" y="1693"/>
                        </a:lnTo>
                        <a:lnTo>
                          <a:pt x="901" y="1686"/>
                        </a:lnTo>
                        <a:lnTo>
                          <a:pt x="901" y="1686"/>
                        </a:lnTo>
                        <a:lnTo>
                          <a:pt x="904" y="1683"/>
                        </a:lnTo>
                        <a:lnTo>
                          <a:pt x="904" y="1683"/>
                        </a:lnTo>
                        <a:lnTo>
                          <a:pt x="904" y="1679"/>
                        </a:lnTo>
                        <a:lnTo>
                          <a:pt x="904" y="1679"/>
                        </a:lnTo>
                        <a:lnTo>
                          <a:pt x="904" y="1676"/>
                        </a:lnTo>
                        <a:lnTo>
                          <a:pt x="904" y="1676"/>
                        </a:lnTo>
                        <a:lnTo>
                          <a:pt x="904" y="1673"/>
                        </a:lnTo>
                        <a:lnTo>
                          <a:pt x="904" y="1673"/>
                        </a:lnTo>
                        <a:lnTo>
                          <a:pt x="904" y="1669"/>
                        </a:lnTo>
                        <a:lnTo>
                          <a:pt x="904" y="1669"/>
                        </a:lnTo>
                        <a:lnTo>
                          <a:pt x="904" y="1666"/>
                        </a:lnTo>
                        <a:lnTo>
                          <a:pt x="904" y="1666"/>
                        </a:lnTo>
                        <a:lnTo>
                          <a:pt x="901" y="1662"/>
                        </a:lnTo>
                        <a:lnTo>
                          <a:pt x="901" y="1662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4" y="1656"/>
                        </a:lnTo>
                        <a:lnTo>
                          <a:pt x="904" y="1656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49"/>
                        </a:lnTo>
                        <a:lnTo>
                          <a:pt x="904" y="1649"/>
                        </a:lnTo>
                        <a:lnTo>
                          <a:pt x="904" y="1645"/>
                        </a:lnTo>
                        <a:lnTo>
                          <a:pt x="904" y="1645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898" y="1639"/>
                        </a:lnTo>
                        <a:lnTo>
                          <a:pt x="898" y="1635"/>
                        </a:lnTo>
                        <a:lnTo>
                          <a:pt x="898" y="1635"/>
                        </a:lnTo>
                        <a:lnTo>
                          <a:pt x="894" y="1635"/>
                        </a:lnTo>
                        <a:lnTo>
                          <a:pt x="894" y="1635"/>
                        </a:lnTo>
                        <a:lnTo>
                          <a:pt x="891" y="1632"/>
                        </a:lnTo>
                        <a:lnTo>
                          <a:pt x="891" y="1632"/>
                        </a:lnTo>
                        <a:lnTo>
                          <a:pt x="891" y="1628"/>
                        </a:lnTo>
                        <a:lnTo>
                          <a:pt x="891" y="1628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2"/>
                        </a:lnTo>
                        <a:lnTo>
                          <a:pt x="891" y="1622"/>
                        </a:lnTo>
                        <a:lnTo>
                          <a:pt x="891" y="1618"/>
                        </a:lnTo>
                        <a:lnTo>
                          <a:pt x="891" y="1618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08"/>
                        </a:lnTo>
                        <a:lnTo>
                          <a:pt x="887" y="1608"/>
                        </a:lnTo>
                        <a:lnTo>
                          <a:pt x="884" y="1605"/>
                        </a:lnTo>
                        <a:lnTo>
                          <a:pt x="884" y="1605"/>
                        </a:lnTo>
                        <a:lnTo>
                          <a:pt x="884" y="1598"/>
                        </a:lnTo>
                        <a:lnTo>
                          <a:pt x="884" y="1598"/>
                        </a:lnTo>
                        <a:lnTo>
                          <a:pt x="884" y="1594"/>
                        </a:lnTo>
                        <a:lnTo>
                          <a:pt x="884" y="1594"/>
                        </a:lnTo>
                        <a:lnTo>
                          <a:pt x="884" y="1591"/>
                        </a:lnTo>
                        <a:lnTo>
                          <a:pt x="884" y="1591"/>
                        </a:lnTo>
                        <a:lnTo>
                          <a:pt x="884" y="1588"/>
                        </a:lnTo>
                        <a:lnTo>
                          <a:pt x="884" y="1588"/>
                        </a:lnTo>
                        <a:lnTo>
                          <a:pt x="887" y="1584"/>
                        </a:lnTo>
                        <a:lnTo>
                          <a:pt x="887" y="1584"/>
                        </a:lnTo>
                        <a:lnTo>
                          <a:pt x="887" y="1581"/>
                        </a:lnTo>
                        <a:lnTo>
                          <a:pt x="887" y="1581"/>
                        </a:lnTo>
                        <a:lnTo>
                          <a:pt x="887" y="1577"/>
                        </a:lnTo>
                        <a:lnTo>
                          <a:pt x="887" y="1577"/>
                        </a:lnTo>
                        <a:lnTo>
                          <a:pt x="887" y="1574"/>
                        </a:lnTo>
                        <a:lnTo>
                          <a:pt x="887" y="1574"/>
                        </a:lnTo>
                        <a:lnTo>
                          <a:pt x="884" y="1571"/>
                        </a:lnTo>
                        <a:lnTo>
                          <a:pt x="884" y="1571"/>
                        </a:lnTo>
                        <a:lnTo>
                          <a:pt x="881" y="1564"/>
                        </a:lnTo>
                        <a:lnTo>
                          <a:pt x="881" y="1564"/>
                        </a:lnTo>
                        <a:lnTo>
                          <a:pt x="877" y="1557"/>
                        </a:lnTo>
                        <a:lnTo>
                          <a:pt x="881" y="1550"/>
                        </a:lnTo>
                        <a:lnTo>
                          <a:pt x="881" y="1550"/>
                        </a:lnTo>
                        <a:lnTo>
                          <a:pt x="881" y="1547"/>
                        </a:lnTo>
                        <a:lnTo>
                          <a:pt x="881" y="1547"/>
                        </a:lnTo>
                        <a:lnTo>
                          <a:pt x="884" y="1547"/>
                        </a:lnTo>
                        <a:lnTo>
                          <a:pt x="884" y="1547"/>
                        </a:lnTo>
                        <a:lnTo>
                          <a:pt x="884" y="1540"/>
                        </a:lnTo>
                        <a:lnTo>
                          <a:pt x="884" y="1540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7" y="1533"/>
                        </a:lnTo>
                        <a:lnTo>
                          <a:pt x="887" y="1533"/>
                        </a:lnTo>
                        <a:lnTo>
                          <a:pt x="887" y="1530"/>
                        </a:lnTo>
                        <a:lnTo>
                          <a:pt x="887" y="1530"/>
                        </a:lnTo>
                        <a:lnTo>
                          <a:pt x="891" y="1526"/>
                        </a:lnTo>
                        <a:lnTo>
                          <a:pt x="891" y="1526"/>
                        </a:lnTo>
                        <a:lnTo>
                          <a:pt x="891" y="1523"/>
                        </a:lnTo>
                        <a:lnTo>
                          <a:pt x="891" y="1523"/>
                        </a:lnTo>
                        <a:lnTo>
                          <a:pt x="891" y="1516"/>
                        </a:lnTo>
                        <a:lnTo>
                          <a:pt x="891" y="1516"/>
                        </a:lnTo>
                        <a:lnTo>
                          <a:pt x="891" y="1513"/>
                        </a:lnTo>
                        <a:lnTo>
                          <a:pt x="891" y="1513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8" y="1503"/>
                        </a:lnTo>
                        <a:lnTo>
                          <a:pt x="898" y="1503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901" y="1496"/>
                        </a:lnTo>
                        <a:lnTo>
                          <a:pt x="901" y="1496"/>
                        </a:lnTo>
                        <a:lnTo>
                          <a:pt x="904" y="1492"/>
                        </a:lnTo>
                        <a:lnTo>
                          <a:pt x="904" y="1492"/>
                        </a:lnTo>
                        <a:lnTo>
                          <a:pt x="908" y="1492"/>
                        </a:lnTo>
                        <a:lnTo>
                          <a:pt x="908" y="1492"/>
                        </a:lnTo>
                        <a:lnTo>
                          <a:pt x="908" y="1486"/>
                        </a:lnTo>
                        <a:lnTo>
                          <a:pt x="908" y="1486"/>
                        </a:lnTo>
                        <a:lnTo>
                          <a:pt x="911" y="1482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5" y="1479"/>
                        </a:lnTo>
                        <a:lnTo>
                          <a:pt x="915" y="1479"/>
                        </a:lnTo>
                        <a:lnTo>
                          <a:pt x="915" y="1482"/>
                        </a:lnTo>
                        <a:lnTo>
                          <a:pt x="915" y="1482"/>
                        </a:lnTo>
                        <a:lnTo>
                          <a:pt x="918" y="1479"/>
                        </a:lnTo>
                        <a:lnTo>
                          <a:pt x="918" y="1479"/>
                        </a:lnTo>
                        <a:lnTo>
                          <a:pt x="921" y="1479"/>
                        </a:lnTo>
                        <a:lnTo>
                          <a:pt x="921" y="1479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5" y="1472"/>
                        </a:lnTo>
                        <a:lnTo>
                          <a:pt x="925" y="1472"/>
                        </a:lnTo>
                        <a:lnTo>
                          <a:pt x="925" y="1465"/>
                        </a:lnTo>
                        <a:lnTo>
                          <a:pt x="925" y="1465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8" y="1452"/>
                        </a:lnTo>
                        <a:lnTo>
                          <a:pt x="938" y="1452"/>
                        </a:lnTo>
                        <a:lnTo>
                          <a:pt x="938" y="1448"/>
                        </a:lnTo>
                        <a:lnTo>
                          <a:pt x="938" y="1448"/>
                        </a:lnTo>
                        <a:lnTo>
                          <a:pt x="945" y="1445"/>
                        </a:lnTo>
                        <a:lnTo>
                          <a:pt x="945" y="1445"/>
                        </a:lnTo>
                        <a:lnTo>
                          <a:pt x="949" y="1441"/>
                        </a:lnTo>
                        <a:lnTo>
                          <a:pt x="949" y="1441"/>
                        </a:lnTo>
                        <a:lnTo>
                          <a:pt x="952" y="1435"/>
                        </a:lnTo>
                        <a:lnTo>
                          <a:pt x="952" y="1435"/>
                        </a:lnTo>
                        <a:lnTo>
                          <a:pt x="952" y="1431"/>
                        </a:lnTo>
                        <a:lnTo>
                          <a:pt x="952" y="1431"/>
                        </a:lnTo>
                        <a:lnTo>
                          <a:pt x="955" y="1428"/>
                        </a:lnTo>
                        <a:lnTo>
                          <a:pt x="955" y="1428"/>
                        </a:lnTo>
                        <a:lnTo>
                          <a:pt x="962" y="1421"/>
                        </a:lnTo>
                        <a:lnTo>
                          <a:pt x="962" y="1421"/>
                        </a:lnTo>
                        <a:lnTo>
                          <a:pt x="969" y="1418"/>
                        </a:lnTo>
                        <a:lnTo>
                          <a:pt x="969" y="1418"/>
                        </a:lnTo>
                        <a:lnTo>
                          <a:pt x="976" y="1411"/>
                        </a:lnTo>
                        <a:lnTo>
                          <a:pt x="976" y="1411"/>
                        </a:lnTo>
                        <a:lnTo>
                          <a:pt x="986" y="1404"/>
                        </a:lnTo>
                        <a:lnTo>
                          <a:pt x="986" y="1401"/>
                        </a:lnTo>
                        <a:lnTo>
                          <a:pt x="986" y="1401"/>
                        </a:lnTo>
                        <a:lnTo>
                          <a:pt x="989" y="1397"/>
                        </a:lnTo>
                        <a:lnTo>
                          <a:pt x="989" y="1397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6" y="1380"/>
                        </a:lnTo>
                        <a:lnTo>
                          <a:pt x="1006" y="1380"/>
                        </a:lnTo>
                        <a:lnTo>
                          <a:pt x="1013" y="1370"/>
                        </a:lnTo>
                        <a:lnTo>
                          <a:pt x="1013" y="1370"/>
                        </a:lnTo>
                        <a:lnTo>
                          <a:pt x="1013" y="1367"/>
                        </a:lnTo>
                        <a:lnTo>
                          <a:pt x="1013" y="1367"/>
                        </a:lnTo>
                        <a:lnTo>
                          <a:pt x="1020" y="1356"/>
                        </a:lnTo>
                        <a:lnTo>
                          <a:pt x="1020" y="1356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30" y="1336"/>
                        </a:lnTo>
                        <a:lnTo>
                          <a:pt x="1030" y="1336"/>
                        </a:lnTo>
                        <a:lnTo>
                          <a:pt x="1034" y="1329"/>
                        </a:lnTo>
                        <a:lnTo>
                          <a:pt x="1034" y="1329"/>
                        </a:lnTo>
                        <a:lnTo>
                          <a:pt x="1037" y="1322"/>
                        </a:lnTo>
                        <a:lnTo>
                          <a:pt x="1037" y="1322"/>
                        </a:lnTo>
                        <a:lnTo>
                          <a:pt x="1040" y="1312"/>
                        </a:lnTo>
                        <a:lnTo>
                          <a:pt x="1040" y="1312"/>
                        </a:lnTo>
                        <a:lnTo>
                          <a:pt x="1044" y="1309"/>
                        </a:lnTo>
                        <a:lnTo>
                          <a:pt x="1044" y="1309"/>
                        </a:lnTo>
                        <a:lnTo>
                          <a:pt x="1044" y="1305"/>
                        </a:lnTo>
                        <a:lnTo>
                          <a:pt x="1044" y="1305"/>
                        </a:lnTo>
                        <a:lnTo>
                          <a:pt x="1047" y="1302"/>
                        </a:lnTo>
                        <a:lnTo>
                          <a:pt x="1047" y="1302"/>
                        </a:lnTo>
                        <a:lnTo>
                          <a:pt x="1047" y="1299"/>
                        </a:lnTo>
                        <a:lnTo>
                          <a:pt x="1047" y="1299"/>
                        </a:lnTo>
                        <a:lnTo>
                          <a:pt x="1047" y="1295"/>
                        </a:lnTo>
                        <a:lnTo>
                          <a:pt x="1047" y="1295"/>
                        </a:lnTo>
                        <a:lnTo>
                          <a:pt x="1051" y="1292"/>
                        </a:lnTo>
                        <a:lnTo>
                          <a:pt x="1051" y="1292"/>
                        </a:lnTo>
                        <a:lnTo>
                          <a:pt x="1054" y="1292"/>
                        </a:lnTo>
                        <a:lnTo>
                          <a:pt x="1054" y="1292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61" y="1271"/>
                        </a:lnTo>
                        <a:lnTo>
                          <a:pt x="1064" y="1268"/>
                        </a:lnTo>
                        <a:lnTo>
                          <a:pt x="1064" y="1268"/>
                        </a:lnTo>
                        <a:lnTo>
                          <a:pt x="1064" y="1261"/>
                        </a:lnTo>
                        <a:lnTo>
                          <a:pt x="1064" y="1261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68" y="1234"/>
                        </a:lnTo>
                        <a:lnTo>
                          <a:pt x="1068" y="1234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4" y="1224"/>
                        </a:lnTo>
                        <a:lnTo>
                          <a:pt x="1064" y="1224"/>
                        </a:lnTo>
                        <a:lnTo>
                          <a:pt x="1061" y="1224"/>
                        </a:lnTo>
                        <a:lnTo>
                          <a:pt x="1061" y="1224"/>
                        </a:lnTo>
                        <a:lnTo>
                          <a:pt x="1057" y="1224"/>
                        </a:lnTo>
                        <a:lnTo>
                          <a:pt x="1057" y="1224"/>
                        </a:lnTo>
                        <a:lnTo>
                          <a:pt x="1054" y="1224"/>
                        </a:lnTo>
                        <a:lnTo>
                          <a:pt x="1054" y="1224"/>
                        </a:lnTo>
                        <a:lnTo>
                          <a:pt x="1051" y="1227"/>
                        </a:lnTo>
                        <a:lnTo>
                          <a:pt x="1051" y="1227"/>
                        </a:lnTo>
                        <a:lnTo>
                          <a:pt x="1044" y="1231"/>
                        </a:lnTo>
                        <a:lnTo>
                          <a:pt x="1044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27" y="1234"/>
                        </a:lnTo>
                        <a:lnTo>
                          <a:pt x="1027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3" y="1234"/>
                        </a:lnTo>
                        <a:lnTo>
                          <a:pt x="1013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996" y="1241"/>
                        </a:lnTo>
                        <a:lnTo>
                          <a:pt x="996" y="1241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86" y="1241"/>
                        </a:lnTo>
                        <a:lnTo>
                          <a:pt x="986" y="1241"/>
                        </a:lnTo>
                        <a:lnTo>
                          <a:pt x="983" y="1241"/>
                        </a:lnTo>
                        <a:lnTo>
                          <a:pt x="983" y="1241"/>
                        </a:lnTo>
                        <a:lnTo>
                          <a:pt x="979" y="1244"/>
                        </a:lnTo>
                        <a:lnTo>
                          <a:pt x="979" y="1244"/>
                        </a:lnTo>
                        <a:lnTo>
                          <a:pt x="976" y="1244"/>
                        </a:lnTo>
                        <a:lnTo>
                          <a:pt x="976" y="1244"/>
                        </a:lnTo>
                        <a:lnTo>
                          <a:pt x="972" y="1244"/>
                        </a:lnTo>
                        <a:lnTo>
                          <a:pt x="972" y="1244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6" y="1251"/>
                        </a:lnTo>
                        <a:lnTo>
                          <a:pt x="966" y="1251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4"/>
                        </a:lnTo>
                        <a:lnTo>
                          <a:pt x="959" y="1244"/>
                        </a:lnTo>
                        <a:lnTo>
                          <a:pt x="955" y="1244"/>
                        </a:lnTo>
                        <a:lnTo>
                          <a:pt x="955" y="1244"/>
                        </a:lnTo>
                        <a:lnTo>
                          <a:pt x="955" y="1241"/>
                        </a:lnTo>
                        <a:lnTo>
                          <a:pt x="955" y="1241"/>
                        </a:lnTo>
                        <a:lnTo>
                          <a:pt x="952" y="1237"/>
                        </a:lnTo>
                        <a:lnTo>
                          <a:pt x="952" y="1237"/>
                        </a:lnTo>
                        <a:lnTo>
                          <a:pt x="949" y="1234"/>
                        </a:lnTo>
                        <a:lnTo>
                          <a:pt x="949" y="1234"/>
                        </a:lnTo>
                        <a:lnTo>
                          <a:pt x="949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2" y="1231"/>
                        </a:lnTo>
                        <a:lnTo>
                          <a:pt x="942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27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45" y="1220"/>
                        </a:lnTo>
                        <a:lnTo>
                          <a:pt x="945" y="1220"/>
                        </a:lnTo>
                        <a:lnTo>
                          <a:pt x="945" y="1217"/>
                        </a:lnTo>
                        <a:lnTo>
                          <a:pt x="945" y="1217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0"/>
                        </a:lnTo>
                        <a:lnTo>
                          <a:pt x="945" y="1210"/>
                        </a:lnTo>
                        <a:lnTo>
                          <a:pt x="942" y="1210"/>
                        </a:lnTo>
                        <a:lnTo>
                          <a:pt x="942" y="1210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2" y="1203"/>
                        </a:lnTo>
                        <a:lnTo>
                          <a:pt x="932" y="1203"/>
                        </a:lnTo>
                        <a:lnTo>
                          <a:pt x="932" y="1200"/>
                        </a:lnTo>
                        <a:lnTo>
                          <a:pt x="932" y="1200"/>
                        </a:lnTo>
                        <a:lnTo>
                          <a:pt x="932" y="1197"/>
                        </a:lnTo>
                        <a:lnTo>
                          <a:pt x="928" y="1197"/>
                        </a:lnTo>
                        <a:lnTo>
                          <a:pt x="928" y="1197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5" y="1190"/>
                        </a:lnTo>
                        <a:lnTo>
                          <a:pt x="925" y="1190"/>
                        </a:lnTo>
                        <a:lnTo>
                          <a:pt x="925" y="1186"/>
                        </a:lnTo>
                        <a:lnTo>
                          <a:pt x="925" y="1186"/>
                        </a:lnTo>
                        <a:lnTo>
                          <a:pt x="921" y="1183"/>
                        </a:lnTo>
                        <a:lnTo>
                          <a:pt x="921" y="1183"/>
                        </a:lnTo>
                        <a:lnTo>
                          <a:pt x="918" y="1180"/>
                        </a:lnTo>
                        <a:lnTo>
                          <a:pt x="918" y="1180"/>
                        </a:lnTo>
                        <a:lnTo>
                          <a:pt x="915" y="1180"/>
                        </a:lnTo>
                        <a:lnTo>
                          <a:pt x="915" y="1180"/>
                        </a:lnTo>
                        <a:lnTo>
                          <a:pt x="915" y="1176"/>
                        </a:lnTo>
                        <a:lnTo>
                          <a:pt x="915" y="1176"/>
                        </a:lnTo>
                        <a:lnTo>
                          <a:pt x="915" y="1169"/>
                        </a:lnTo>
                        <a:lnTo>
                          <a:pt x="915" y="1169"/>
                        </a:lnTo>
                        <a:lnTo>
                          <a:pt x="911" y="1169"/>
                        </a:lnTo>
                        <a:lnTo>
                          <a:pt x="911" y="1169"/>
                        </a:lnTo>
                        <a:lnTo>
                          <a:pt x="908" y="1169"/>
                        </a:lnTo>
                        <a:lnTo>
                          <a:pt x="908" y="1169"/>
                        </a:lnTo>
                        <a:lnTo>
                          <a:pt x="908" y="1166"/>
                        </a:lnTo>
                        <a:lnTo>
                          <a:pt x="908" y="1166"/>
                        </a:lnTo>
                        <a:lnTo>
                          <a:pt x="904" y="1166"/>
                        </a:lnTo>
                        <a:lnTo>
                          <a:pt x="904" y="1166"/>
                        </a:lnTo>
                        <a:lnTo>
                          <a:pt x="901" y="1163"/>
                        </a:lnTo>
                        <a:lnTo>
                          <a:pt x="901" y="1163"/>
                        </a:lnTo>
                        <a:lnTo>
                          <a:pt x="898" y="1159"/>
                        </a:lnTo>
                        <a:lnTo>
                          <a:pt x="898" y="1159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2"/>
                        </a:lnTo>
                        <a:lnTo>
                          <a:pt x="887" y="1152"/>
                        </a:lnTo>
                        <a:lnTo>
                          <a:pt x="884" y="1149"/>
                        </a:lnTo>
                        <a:lnTo>
                          <a:pt x="884" y="1149"/>
                        </a:lnTo>
                        <a:lnTo>
                          <a:pt x="884" y="1146"/>
                        </a:lnTo>
                        <a:lnTo>
                          <a:pt x="884" y="1146"/>
                        </a:lnTo>
                        <a:lnTo>
                          <a:pt x="884" y="1142"/>
                        </a:lnTo>
                        <a:lnTo>
                          <a:pt x="884" y="1142"/>
                        </a:lnTo>
                        <a:lnTo>
                          <a:pt x="881" y="1142"/>
                        </a:lnTo>
                        <a:lnTo>
                          <a:pt x="881" y="1142"/>
                        </a:lnTo>
                        <a:lnTo>
                          <a:pt x="881" y="1139"/>
                        </a:lnTo>
                        <a:lnTo>
                          <a:pt x="881" y="1139"/>
                        </a:lnTo>
                        <a:lnTo>
                          <a:pt x="881" y="1135"/>
                        </a:lnTo>
                        <a:lnTo>
                          <a:pt x="881" y="1135"/>
                        </a:lnTo>
                        <a:lnTo>
                          <a:pt x="881" y="1129"/>
                        </a:lnTo>
                        <a:lnTo>
                          <a:pt x="881" y="1129"/>
                        </a:lnTo>
                        <a:lnTo>
                          <a:pt x="877" y="1118"/>
                        </a:lnTo>
                        <a:lnTo>
                          <a:pt x="877" y="1118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5"/>
                        </a:lnTo>
                        <a:lnTo>
                          <a:pt x="870" y="1105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1"/>
                        </a:lnTo>
                        <a:lnTo>
                          <a:pt x="853" y="1081"/>
                        </a:lnTo>
                        <a:lnTo>
                          <a:pt x="853" y="1071"/>
                        </a:lnTo>
                        <a:lnTo>
                          <a:pt x="853" y="1071"/>
                        </a:lnTo>
                        <a:lnTo>
                          <a:pt x="853" y="1064"/>
                        </a:lnTo>
                        <a:lnTo>
                          <a:pt x="853" y="106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0"/>
                        </a:lnTo>
                        <a:lnTo>
                          <a:pt x="847" y="1030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36" y="1023"/>
                        </a:lnTo>
                        <a:lnTo>
                          <a:pt x="836" y="1023"/>
                        </a:lnTo>
                        <a:lnTo>
                          <a:pt x="836" y="1020"/>
                        </a:lnTo>
                        <a:lnTo>
                          <a:pt x="836" y="1020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0" y="1017"/>
                        </a:lnTo>
                        <a:lnTo>
                          <a:pt x="830" y="1017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06"/>
                        </a:lnTo>
                        <a:lnTo>
                          <a:pt x="830" y="1006"/>
                        </a:lnTo>
                        <a:lnTo>
                          <a:pt x="826" y="1003"/>
                        </a:lnTo>
                        <a:lnTo>
                          <a:pt x="826" y="1003"/>
                        </a:lnTo>
                        <a:lnTo>
                          <a:pt x="826" y="1000"/>
                        </a:lnTo>
                        <a:lnTo>
                          <a:pt x="826" y="1000"/>
                        </a:lnTo>
                        <a:lnTo>
                          <a:pt x="826" y="996"/>
                        </a:lnTo>
                        <a:lnTo>
                          <a:pt x="826" y="996"/>
                        </a:lnTo>
                        <a:lnTo>
                          <a:pt x="830" y="996"/>
                        </a:lnTo>
                        <a:lnTo>
                          <a:pt x="830" y="996"/>
                        </a:lnTo>
                        <a:lnTo>
                          <a:pt x="826" y="993"/>
                        </a:lnTo>
                        <a:lnTo>
                          <a:pt x="826" y="993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76"/>
                        </a:lnTo>
                        <a:lnTo>
                          <a:pt x="819" y="976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2" y="942"/>
                        </a:lnTo>
                        <a:lnTo>
                          <a:pt x="802" y="942"/>
                        </a:lnTo>
                        <a:lnTo>
                          <a:pt x="802" y="938"/>
                        </a:lnTo>
                        <a:lnTo>
                          <a:pt x="802" y="938"/>
                        </a:lnTo>
                        <a:lnTo>
                          <a:pt x="802" y="932"/>
                        </a:lnTo>
                        <a:lnTo>
                          <a:pt x="802" y="932"/>
                        </a:lnTo>
                        <a:lnTo>
                          <a:pt x="799" y="928"/>
                        </a:lnTo>
                        <a:lnTo>
                          <a:pt x="799" y="928"/>
                        </a:lnTo>
                        <a:lnTo>
                          <a:pt x="799" y="925"/>
                        </a:lnTo>
                        <a:lnTo>
                          <a:pt x="799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89" y="904"/>
                        </a:lnTo>
                        <a:lnTo>
                          <a:pt x="789" y="904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5" y="894"/>
                        </a:lnTo>
                        <a:lnTo>
                          <a:pt x="785" y="894"/>
                        </a:lnTo>
                        <a:lnTo>
                          <a:pt x="782" y="891"/>
                        </a:lnTo>
                        <a:lnTo>
                          <a:pt x="782" y="891"/>
                        </a:lnTo>
                        <a:lnTo>
                          <a:pt x="782" y="887"/>
                        </a:lnTo>
                        <a:lnTo>
                          <a:pt x="782" y="887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91"/>
                        </a:lnTo>
                        <a:lnTo>
                          <a:pt x="785" y="891"/>
                        </a:lnTo>
                        <a:lnTo>
                          <a:pt x="789" y="894"/>
                        </a:lnTo>
                        <a:lnTo>
                          <a:pt x="789" y="894"/>
                        </a:lnTo>
                        <a:lnTo>
                          <a:pt x="792" y="901"/>
                        </a:lnTo>
                        <a:lnTo>
                          <a:pt x="792" y="901"/>
                        </a:lnTo>
                        <a:lnTo>
                          <a:pt x="792" y="908"/>
                        </a:lnTo>
                        <a:lnTo>
                          <a:pt x="796" y="911"/>
                        </a:lnTo>
                        <a:lnTo>
                          <a:pt x="796" y="911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6" y="921"/>
                        </a:lnTo>
                        <a:lnTo>
                          <a:pt x="806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5"/>
                        </a:lnTo>
                        <a:lnTo>
                          <a:pt x="809" y="915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898"/>
                        </a:lnTo>
                        <a:lnTo>
                          <a:pt x="813" y="898"/>
                        </a:lnTo>
                        <a:lnTo>
                          <a:pt x="813" y="894"/>
                        </a:lnTo>
                        <a:lnTo>
                          <a:pt x="813" y="894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8"/>
                        </a:lnTo>
                        <a:lnTo>
                          <a:pt x="816" y="898"/>
                        </a:lnTo>
                        <a:lnTo>
                          <a:pt x="816" y="901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915"/>
                        </a:lnTo>
                        <a:lnTo>
                          <a:pt x="813" y="915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6" y="918"/>
                        </a:lnTo>
                        <a:lnTo>
                          <a:pt x="816" y="918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23" y="915"/>
                        </a:lnTo>
                        <a:lnTo>
                          <a:pt x="823" y="915"/>
                        </a:lnTo>
                        <a:lnTo>
                          <a:pt x="823" y="921"/>
                        </a:lnTo>
                        <a:lnTo>
                          <a:pt x="823" y="921"/>
                        </a:lnTo>
                        <a:lnTo>
                          <a:pt x="823" y="925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30" y="932"/>
                        </a:lnTo>
                        <a:lnTo>
                          <a:pt x="830" y="932"/>
                        </a:lnTo>
                        <a:lnTo>
                          <a:pt x="830" y="935"/>
                        </a:lnTo>
                        <a:lnTo>
                          <a:pt x="833" y="938"/>
                        </a:lnTo>
                        <a:lnTo>
                          <a:pt x="833" y="938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40" y="955"/>
                        </a:lnTo>
                        <a:lnTo>
                          <a:pt x="840" y="955"/>
                        </a:lnTo>
                        <a:lnTo>
                          <a:pt x="850" y="969"/>
                        </a:lnTo>
                        <a:lnTo>
                          <a:pt x="850" y="969"/>
                        </a:lnTo>
                        <a:lnTo>
                          <a:pt x="850" y="972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9"/>
                        </a:lnTo>
                        <a:lnTo>
                          <a:pt x="850" y="979"/>
                        </a:lnTo>
                        <a:lnTo>
                          <a:pt x="853" y="979"/>
                        </a:lnTo>
                        <a:lnTo>
                          <a:pt x="853" y="979"/>
                        </a:lnTo>
                        <a:lnTo>
                          <a:pt x="853" y="986"/>
                        </a:lnTo>
                        <a:lnTo>
                          <a:pt x="853" y="986"/>
                        </a:lnTo>
                        <a:lnTo>
                          <a:pt x="853" y="989"/>
                        </a:lnTo>
                        <a:lnTo>
                          <a:pt x="853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64" y="993"/>
                        </a:lnTo>
                        <a:lnTo>
                          <a:pt x="864" y="993"/>
                        </a:lnTo>
                        <a:lnTo>
                          <a:pt x="867" y="996"/>
                        </a:lnTo>
                        <a:lnTo>
                          <a:pt x="867" y="1000"/>
                        </a:lnTo>
                        <a:lnTo>
                          <a:pt x="867" y="1000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4" y="1006"/>
                        </a:lnTo>
                        <a:lnTo>
                          <a:pt x="874" y="1006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20"/>
                        </a:lnTo>
                        <a:lnTo>
                          <a:pt x="877" y="1023"/>
                        </a:lnTo>
                        <a:lnTo>
                          <a:pt x="877" y="1023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7"/>
                        </a:lnTo>
                        <a:lnTo>
                          <a:pt x="877" y="1037"/>
                        </a:lnTo>
                        <a:lnTo>
                          <a:pt x="881" y="1044"/>
                        </a:lnTo>
                        <a:lnTo>
                          <a:pt x="881" y="1044"/>
                        </a:lnTo>
                        <a:lnTo>
                          <a:pt x="884" y="1054"/>
                        </a:lnTo>
                        <a:lnTo>
                          <a:pt x="884" y="1054"/>
                        </a:lnTo>
                        <a:lnTo>
                          <a:pt x="887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8" y="1061"/>
                        </a:lnTo>
                        <a:lnTo>
                          <a:pt x="898" y="1061"/>
                        </a:lnTo>
                        <a:lnTo>
                          <a:pt x="898" y="1064"/>
                        </a:lnTo>
                        <a:lnTo>
                          <a:pt x="898" y="1064"/>
                        </a:lnTo>
                        <a:lnTo>
                          <a:pt x="901" y="1068"/>
                        </a:lnTo>
                        <a:lnTo>
                          <a:pt x="901" y="1068"/>
                        </a:lnTo>
                        <a:lnTo>
                          <a:pt x="904" y="1071"/>
                        </a:lnTo>
                        <a:lnTo>
                          <a:pt x="904" y="1071"/>
                        </a:lnTo>
                        <a:lnTo>
                          <a:pt x="908" y="1078"/>
                        </a:lnTo>
                        <a:lnTo>
                          <a:pt x="908" y="1085"/>
                        </a:lnTo>
                        <a:lnTo>
                          <a:pt x="908" y="108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8"/>
                        </a:lnTo>
                        <a:lnTo>
                          <a:pt x="915" y="1098"/>
                        </a:lnTo>
                        <a:lnTo>
                          <a:pt x="918" y="1101"/>
                        </a:lnTo>
                        <a:lnTo>
                          <a:pt x="918" y="1101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8"/>
                        </a:lnTo>
                        <a:lnTo>
                          <a:pt x="918" y="1108"/>
                        </a:lnTo>
                        <a:lnTo>
                          <a:pt x="921" y="1112"/>
                        </a:lnTo>
                        <a:lnTo>
                          <a:pt x="921" y="1112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8"/>
                        </a:lnTo>
                        <a:lnTo>
                          <a:pt x="925" y="1118"/>
                        </a:lnTo>
                        <a:lnTo>
                          <a:pt x="925" y="1122"/>
                        </a:lnTo>
                        <a:lnTo>
                          <a:pt x="925" y="1122"/>
                        </a:lnTo>
                        <a:lnTo>
                          <a:pt x="928" y="1122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9"/>
                        </a:lnTo>
                        <a:lnTo>
                          <a:pt x="932" y="112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46"/>
                        </a:lnTo>
                        <a:lnTo>
                          <a:pt x="935" y="114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2" y="1159"/>
                        </a:lnTo>
                        <a:lnTo>
                          <a:pt x="932" y="1159"/>
                        </a:lnTo>
                        <a:lnTo>
                          <a:pt x="935" y="1163"/>
                        </a:lnTo>
                        <a:lnTo>
                          <a:pt x="935" y="1163"/>
                        </a:lnTo>
                        <a:lnTo>
                          <a:pt x="935" y="1166"/>
                        </a:lnTo>
                        <a:lnTo>
                          <a:pt x="935" y="1166"/>
                        </a:lnTo>
                        <a:lnTo>
                          <a:pt x="938" y="1169"/>
                        </a:lnTo>
                        <a:lnTo>
                          <a:pt x="938" y="1169"/>
                        </a:lnTo>
                        <a:lnTo>
                          <a:pt x="938" y="1173"/>
                        </a:lnTo>
                        <a:lnTo>
                          <a:pt x="938" y="1173"/>
                        </a:lnTo>
                        <a:lnTo>
                          <a:pt x="935" y="1173"/>
                        </a:lnTo>
                        <a:lnTo>
                          <a:pt x="935" y="1173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42" y="1183"/>
                        </a:lnTo>
                        <a:lnTo>
                          <a:pt x="942" y="1183"/>
                        </a:lnTo>
                        <a:lnTo>
                          <a:pt x="942" y="1193"/>
                        </a:lnTo>
                        <a:lnTo>
                          <a:pt x="942" y="1193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7"/>
                        </a:lnTo>
                        <a:lnTo>
                          <a:pt x="949" y="1207"/>
                        </a:lnTo>
                        <a:lnTo>
                          <a:pt x="949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10"/>
                        </a:lnTo>
                        <a:lnTo>
                          <a:pt x="955" y="1210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6" y="1203"/>
                        </a:lnTo>
                        <a:lnTo>
                          <a:pt x="966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76" y="1200"/>
                        </a:lnTo>
                        <a:lnTo>
                          <a:pt x="976" y="1200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6" y="1197"/>
                        </a:lnTo>
                        <a:lnTo>
                          <a:pt x="986" y="1197"/>
                        </a:lnTo>
                        <a:lnTo>
                          <a:pt x="993" y="1193"/>
                        </a:lnTo>
                        <a:lnTo>
                          <a:pt x="993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6" y="1190"/>
                        </a:lnTo>
                        <a:lnTo>
                          <a:pt x="1006" y="1190"/>
                        </a:lnTo>
                        <a:lnTo>
                          <a:pt x="1010" y="1186"/>
                        </a:lnTo>
                        <a:lnTo>
                          <a:pt x="1010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3" y="1183"/>
                        </a:lnTo>
                        <a:lnTo>
                          <a:pt x="1023" y="1183"/>
                        </a:lnTo>
                        <a:lnTo>
                          <a:pt x="1030" y="1180"/>
                        </a:lnTo>
                        <a:lnTo>
                          <a:pt x="1034" y="1176"/>
                        </a:lnTo>
                        <a:lnTo>
                          <a:pt x="1034" y="1176"/>
                        </a:lnTo>
                        <a:lnTo>
                          <a:pt x="1037" y="1173"/>
                        </a:lnTo>
                        <a:lnTo>
                          <a:pt x="1037" y="1173"/>
                        </a:lnTo>
                        <a:lnTo>
                          <a:pt x="1044" y="1169"/>
                        </a:lnTo>
                        <a:lnTo>
                          <a:pt x="1054" y="1166"/>
                        </a:lnTo>
                        <a:lnTo>
                          <a:pt x="1054" y="1166"/>
                        </a:lnTo>
                        <a:lnTo>
                          <a:pt x="1071" y="1159"/>
                        </a:lnTo>
                        <a:lnTo>
                          <a:pt x="1071" y="1159"/>
                        </a:lnTo>
                        <a:lnTo>
                          <a:pt x="1074" y="1156"/>
                        </a:lnTo>
                        <a:lnTo>
                          <a:pt x="1074" y="1156"/>
                        </a:lnTo>
                        <a:lnTo>
                          <a:pt x="1081" y="1152"/>
                        </a:lnTo>
                        <a:lnTo>
                          <a:pt x="1081" y="1152"/>
                        </a:lnTo>
                        <a:lnTo>
                          <a:pt x="1081" y="1149"/>
                        </a:lnTo>
                        <a:lnTo>
                          <a:pt x="1081" y="1146"/>
                        </a:lnTo>
                        <a:lnTo>
                          <a:pt x="1081" y="1146"/>
                        </a:lnTo>
                        <a:lnTo>
                          <a:pt x="1081" y="1142"/>
                        </a:lnTo>
                        <a:lnTo>
                          <a:pt x="1081" y="1142"/>
                        </a:lnTo>
                        <a:lnTo>
                          <a:pt x="1085" y="1139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105" y="1129"/>
                        </a:lnTo>
                        <a:lnTo>
                          <a:pt x="1105" y="1125"/>
                        </a:lnTo>
                        <a:lnTo>
                          <a:pt x="1105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15" y="1125"/>
                        </a:lnTo>
                        <a:lnTo>
                          <a:pt x="1115" y="1125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9" y="1125"/>
                        </a:lnTo>
                        <a:lnTo>
                          <a:pt x="1119" y="1125"/>
                        </a:lnTo>
                        <a:lnTo>
                          <a:pt x="1122" y="1125"/>
                        </a:lnTo>
                        <a:lnTo>
                          <a:pt x="1122" y="1125"/>
                        </a:lnTo>
                        <a:lnTo>
                          <a:pt x="1122" y="1122"/>
                        </a:lnTo>
                        <a:lnTo>
                          <a:pt x="1122" y="1122"/>
                        </a:lnTo>
                        <a:lnTo>
                          <a:pt x="1125" y="1122"/>
                        </a:lnTo>
                        <a:lnTo>
                          <a:pt x="1125" y="1118"/>
                        </a:lnTo>
                        <a:lnTo>
                          <a:pt x="1125" y="1118"/>
                        </a:lnTo>
                        <a:lnTo>
                          <a:pt x="1125" y="1112"/>
                        </a:lnTo>
                        <a:lnTo>
                          <a:pt x="1125" y="1112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12"/>
                        </a:lnTo>
                        <a:lnTo>
                          <a:pt x="1142" y="1112"/>
                        </a:lnTo>
                        <a:lnTo>
                          <a:pt x="1146" y="1108"/>
                        </a:lnTo>
                        <a:lnTo>
                          <a:pt x="1146" y="1108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9" y="1095"/>
                        </a:lnTo>
                        <a:lnTo>
                          <a:pt x="1149" y="1095"/>
                        </a:lnTo>
                        <a:lnTo>
                          <a:pt x="1156" y="1088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74"/>
                        </a:lnTo>
                        <a:lnTo>
                          <a:pt x="1163" y="1074"/>
                        </a:lnTo>
                        <a:lnTo>
                          <a:pt x="1166" y="1064"/>
                        </a:lnTo>
                        <a:lnTo>
                          <a:pt x="1166" y="1064"/>
                        </a:lnTo>
                        <a:lnTo>
                          <a:pt x="1170" y="1061"/>
                        </a:lnTo>
                        <a:lnTo>
                          <a:pt x="1170" y="1061"/>
                        </a:lnTo>
                        <a:lnTo>
                          <a:pt x="1170" y="1057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6" y="1057"/>
                        </a:lnTo>
                        <a:lnTo>
                          <a:pt x="1176" y="1057"/>
                        </a:lnTo>
                        <a:lnTo>
                          <a:pt x="1180" y="1047"/>
                        </a:lnTo>
                        <a:lnTo>
                          <a:pt x="1180" y="1047"/>
                        </a:lnTo>
                        <a:lnTo>
                          <a:pt x="1183" y="1044"/>
                        </a:lnTo>
                        <a:lnTo>
                          <a:pt x="1183" y="1040"/>
                        </a:lnTo>
                        <a:lnTo>
                          <a:pt x="1183" y="1040"/>
                        </a:lnTo>
                        <a:lnTo>
                          <a:pt x="1190" y="1030"/>
                        </a:lnTo>
                        <a:lnTo>
                          <a:pt x="1193" y="1020"/>
                        </a:lnTo>
                        <a:lnTo>
                          <a:pt x="1193" y="1020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83" y="1010"/>
                        </a:lnTo>
                        <a:lnTo>
                          <a:pt x="1183" y="1010"/>
                        </a:lnTo>
                        <a:lnTo>
                          <a:pt x="1176" y="1003"/>
                        </a:lnTo>
                        <a:lnTo>
                          <a:pt x="1176" y="1003"/>
                        </a:lnTo>
                        <a:lnTo>
                          <a:pt x="1176" y="1000"/>
                        </a:lnTo>
                        <a:lnTo>
                          <a:pt x="1176" y="1000"/>
                        </a:lnTo>
                        <a:lnTo>
                          <a:pt x="1173" y="996"/>
                        </a:lnTo>
                        <a:lnTo>
                          <a:pt x="1170" y="996"/>
                        </a:lnTo>
                        <a:lnTo>
                          <a:pt x="1170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56" y="993"/>
                        </a:lnTo>
                        <a:lnTo>
                          <a:pt x="1156" y="993"/>
                        </a:lnTo>
                        <a:lnTo>
                          <a:pt x="1153" y="989"/>
                        </a:lnTo>
                        <a:lnTo>
                          <a:pt x="1153" y="989"/>
                        </a:lnTo>
                        <a:lnTo>
                          <a:pt x="1149" y="986"/>
                        </a:lnTo>
                        <a:lnTo>
                          <a:pt x="1149" y="986"/>
                        </a:lnTo>
                        <a:lnTo>
                          <a:pt x="1146" y="983"/>
                        </a:lnTo>
                        <a:lnTo>
                          <a:pt x="1146" y="983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69"/>
                        </a:lnTo>
                        <a:lnTo>
                          <a:pt x="1139" y="96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2"/>
                        </a:lnTo>
                        <a:lnTo>
                          <a:pt x="1139" y="952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42" y="945"/>
                        </a:lnTo>
                        <a:lnTo>
                          <a:pt x="1142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6" y="945"/>
                        </a:lnTo>
                        <a:lnTo>
                          <a:pt x="1136" y="945"/>
                        </a:lnTo>
                        <a:lnTo>
                          <a:pt x="1136" y="949"/>
                        </a:lnTo>
                        <a:lnTo>
                          <a:pt x="1136" y="949"/>
                        </a:lnTo>
                        <a:lnTo>
                          <a:pt x="1132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2" y="966"/>
                        </a:lnTo>
                        <a:lnTo>
                          <a:pt x="1122" y="966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72"/>
                        </a:lnTo>
                        <a:lnTo>
                          <a:pt x="1119" y="972"/>
                        </a:lnTo>
                        <a:lnTo>
                          <a:pt x="1115" y="972"/>
                        </a:lnTo>
                        <a:lnTo>
                          <a:pt x="1115" y="972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08" y="986"/>
                        </a:lnTo>
                        <a:lnTo>
                          <a:pt x="1108" y="986"/>
                        </a:lnTo>
                        <a:lnTo>
                          <a:pt x="1108" y="989"/>
                        </a:lnTo>
                        <a:lnTo>
                          <a:pt x="1108" y="989"/>
                        </a:lnTo>
                        <a:lnTo>
                          <a:pt x="1102" y="989"/>
                        </a:lnTo>
                        <a:lnTo>
                          <a:pt x="1102" y="989"/>
                        </a:lnTo>
                        <a:lnTo>
                          <a:pt x="1085" y="989"/>
                        </a:lnTo>
                        <a:lnTo>
                          <a:pt x="1085" y="989"/>
                        </a:lnTo>
                        <a:lnTo>
                          <a:pt x="1085" y="986"/>
                        </a:lnTo>
                        <a:lnTo>
                          <a:pt x="1085" y="986"/>
                        </a:lnTo>
                        <a:lnTo>
                          <a:pt x="1078" y="989"/>
                        </a:lnTo>
                        <a:lnTo>
                          <a:pt x="1078" y="989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8" y="976"/>
                        </a:lnTo>
                        <a:lnTo>
                          <a:pt x="1068" y="976"/>
                        </a:lnTo>
                        <a:lnTo>
                          <a:pt x="1068" y="972"/>
                        </a:lnTo>
                        <a:lnTo>
                          <a:pt x="1068" y="972"/>
                        </a:lnTo>
                        <a:lnTo>
                          <a:pt x="1068" y="966"/>
                        </a:lnTo>
                        <a:lnTo>
                          <a:pt x="1068" y="966"/>
                        </a:lnTo>
                        <a:lnTo>
                          <a:pt x="1068" y="962"/>
                        </a:lnTo>
                        <a:lnTo>
                          <a:pt x="1068" y="962"/>
                        </a:lnTo>
                        <a:lnTo>
                          <a:pt x="1068" y="959"/>
                        </a:lnTo>
                        <a:lnTo>
                          <a:pt x="1068" y="959"/>
                        </a:lnTo>
                        <a:lnTo>
                          <a:pt x="1068" y="955"/>
                        </a:lnTo>
                        <a:lnTo>
                          <a:pt x="1068" y="955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4" y="959"/>
                        </a:lnTo>
                        <a:lnTo>
                          <a:pt x="1054" y="959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9"/>
                        </a:lnTo>
                        <a:lnTo>
                          <a:pt x="1054" y="96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2"/>
                        </a:lnTo>
                        <a:lnTo>
                          <a:pt x="1054" y="972"/>
                        </a:lnTo>
                        <a:lnTo>
                          <a:pt x="1051" y="972"/>
                        </a:lnTo>
                        <a:lnTo>
                          <a:pt x="1051" y="972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2"/>
                        </a:lnTo>
                        <a:lnTo>
                          <a:pt x="1047" y="962"/>
                        </a:lnTo>
                        <a:lnTo>
                          <a:pt x="1044" y="959"/>
                        </a:lnTo>
                        <a:lnTo>
                          <a:pt x="1044" y="959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2"/>
                        </a:lnTo>
                        <a:lnTo>
                          <a:pt x="1044" y="952"/>
                        </a:lnTo>
                        <a:lnTo>
                          <a:pt x="1040" y="949"/>
                        </a:lnTo>
                        <a:lnTo>
                          <a:pt x="1040" y="949"/>
                        </a:lnTo>
                        <a:lnTo>
                          <a:pt x="1044" y="942"/>
                        </a:lnTo>
                        <a:lnTo>
                          <a:pt x="1044" y="942"/>
                        </a:lnTo>
                        <a:lnTo>
                          <a:pt x="1044" y="938"/>
                        </a:lnTo>
                        <a:lnTo>
                          <a:pt x="1044" y="938"/>
                        </a:lnTo>
                        <a:lnTo>
                          <a:pt x="1040" y="935"/>
                        </a:lnTo>
                        <a:lnTo>
                          <a:pt x="1040" y="935"/>
                        </a:lnTo>
                        <a:lnTo>
                          <a:pt x="1037" y="932"/>
                        </a:lnTo>
                        <a:lnTo>
                          <a:pt x="1037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28"/>
                        </a:lnTo>
                        <a:lnTo>
                          <a:pt x="1030" y="928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18"/>
                        </a:lnTo>
                        <a:lnTo>
                          <a:pt x="1023" y="918"/>
                        </a:lnTo>
                        <a:lnTo>
                          <a:pt x="1023" y="915"/>
                        </a:lnTo>
                        <a:lnTo>
                          <a:pt x="1020" y="915"/>
                        </a:lnTo>
                        <a:lnTo>
                          <a:pt x="1020" y="915"/>
                        </a:lnTo>
                        <a:lnTo>
                          <a:pt x="1020" y="911"/>
                        </a:lnTo>
                        <a:lnTo>
                          <a:pt x="1020" y="911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17" y="901"/>
                        </a:lnTo>
                        <a:lnTo>
                          <a:pt x="1017" y="901"/>
                        </a:lnTo>
                        <a:lnTo>
                          <a:pt x="1017" y="898"/>
                        </a:lnTo>
                        <a:lnTo>
                          <a:pt x="1017" y="898"/>
                        </a:lnTo>
                        <a:lnTo>
                          <a:pt x="1017" y="894"/>
                        </a:lnTo>
                        <a:lnTo>
                          <a:pt x="1010" y="894"/>
                        </a:lnTo>
                        <a:lnTo>
                          <a:pt x="1010" y="894"/>
                        </a:lnTo>
                        <a:lnTo>
                          <a:pt x="1006" y="891"/>
                        </a:lnTo>
                        <a:lnTo>
                          <a:pt x="1006" y="884"/>
                        </a:lnTo>
                        <a:lnTo>
                          <a:pt x="1006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3" y="884"/>
                        </a:lnTo>
                        <a:lnTo>
                          <a:pt x="1013" y="884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4"/>
                        </a:lnTo>
                        <a:lnTo>
                          <a:pt x="1013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7" y="877"/>
                        </a:lnTo>
                        <a:lnTo>
                          <a:pt x="1017" y="877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7" y="874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23" y="867"/>
                        </a:lnTo>
                        <a:lnTo>
                          <a:pt x="1023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4"/>
                        </a:lnTo>
                        <a:lnTo>
                          <a:pt x="1034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7"/>
                        </a:lnTo>
                        <a:lnTo>
                          <a:pt x="1040" y="877"/>
                        </a:lnTo>
                        <a:lnTo>
                          <a:pt x="1044" y="881"/>
                        </a:lnTo>
                        <a:lnTo>
                          <a:pt x="1044" y="884"/>
                        </a:lnTo>
                        <a:lnTo>
                          <a:pt x="1047" y="884"/>
                        </a:lnTo>
                        <a:lnTo>
                          <a:pt x="1047" y="884"/>
                        </a:lnTo>
                        <a:lnTo>
                          <a:pt x="1047" y="887"/>
                        </a:lnTo>
                        <a:lnTo>
                          <a:pt x="1047" y="887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8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8"/>
                        </a:lnTo>
                        <a:lnTo>
                          <a:pt x="1057" y="908"/>
                        </a:lnTo>
                        <a:lnTo>
                          <a:pt x="1061" y="915"/>
                        </a:lnTo>
                        <a:lnTo>
                          <a:pt x="1061" y="915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81" y="925"/>
                        </a:lnTo>
                        <a:lnTo>
                          <a:pt x="1081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8"/>
                        </a:lnTo>
                        <a:lnTo>
                          <a:pt x="1078" y="928"/>
                        </a:lnTo>
                        <a:lnTo>
                          <a:pt x="1081" y="928"/>
                        </a:lnTo>
                        <a:lnTo>
                          <a:pt x="1081" y="928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8" y="935"/>
                        </a:lnTo>
                        <a:lnTo>
                          <a:pt x="1088" y="935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5"/>
                        </a:lnTo>
                        <a:lnTo>
                          <a:pt x="1091" y="935"/>
                        </a:lnTo>
                        <a:lnTo>
                          <a:pt x="1095" y="935"/>
                        </a:lnTo>
                        <a:lnTo>
                          <a:pt x="1095" y="935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102" y="938"/>
                        </a:lnTo>
                        <a:lnTo>
                          <a:pt x="1102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5" y="942"/>
                        </a:lnTo>
                        <a:lnTo>
                          <a:pt x="1115" y="942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22" y="938"/>
                        </a:lnTo>
                        <a:lnTo>
                          <a:pt x="1122" y="938"/>
                        </a:lnTo>
                        <a:lnTo>
                          <a:pt x="1119" y="942"/>
                        </a:lnTo>
                        <a:lnTo>
                          <a:pt x="1119" y="942"/>
                        </a:lnTo>
                        <a:lnTo>
                          <a:pt x="1122" y="942"/>
                        </a:lnTo>
                        <a:lnTo>
                          <a:pt x="1122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32" y="938"/>
                        </a:lnTo>
                        <a:lnTo>
                          <a:pt x="1132" y="938"/>
                        </a:lnTo>
                        <a:lnTo>
                          <a:pt x="1132" y="935"/>
                        </a:lnTo>
                        <a:lnTo>
                          <a:pt x="1132" y="935"/>
                        </a:lnTo>
                        <a:lnTo>
                          <a:pt x="1136" y="935"/>
                        </a:lnTo>
                        <a:lnTo>
                          <a:pt x="1136" y="935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6" y="932"/>
                        </a:lnTo>
                        <a:lnTo>
                          <a:pt x="1146" y="932"/>
                        </a:lnTo>
                        <a:lnTo>
                          <a:pt x="1146" y="935"/>
                        </a:lnTo>
                        <a:lnTo>
                          <a:pt x="1146" y="935"/>
                        </a:lnTo>
                        <a:lnTo>
                          <a:pt x="1149" y="949"/>
                        </a:lnTo>
                        <a:lnTo>
                          <a:pt x="1149" y="949"/>
                        </a:lnTo>
                        <a:lnTo>
                          <a:pt x="1153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9" y="959"/>
                        </a:lnTo>
                        <a:lnTo>
                          <a:pt x="1159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6" y="959"/>
                        </a:lnTo>
                        <a:lnTo>
                          <a:pt x="1166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3" y="959"/>
                        </a:lnTo>
                        <a:lnTo>
                          <a:pt x="1173" y="959"/>
                        </a:lnTo>
                        <a:lnTo>
                          <a:pt x="1180" y="962"/>
                        </a:lnTo>
                        <a:lnTo>
                          <a:pt x="1180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3" y="966"/>
                        </a:lnTo>
                        <a:lnTo>
                          <a:pt x="1193" y="966"/>
                        </a:lnTo>
                        <a:lnTo>
                          <a:pt x="1197" y="966"/>
                        </a:lnTo>
                        <a:lnTo>
                          <a:pt x="1197" y="966"/>
                        </a:lnTo>
                        <a:lnTo>
                          <a:pt x="1197" y="962"/>
                        </a:lnTo>
                        <a:lnTo>
                          <a:pt x="1197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4" y="962"/>
                        </a:lnTo>
                        <a:lnTo>
                          <a:pt x="1204" y="962"/>
                        </a:lnTo>
                        <a:lnTo>
                          <a:pt x="1204" y="966"/>
                        </a:lnTo>
                        <a:lnTo>
                          <a:pt x="1204" y="966"/>
                        </a:lnTo>
                        <a:lnTo>
                          <a:pt x="1207" y="966"/>
                        </a:lnTo>
                        <a:lnTo>
                          <a:pt x="1207" y="966"/>
                        </a:lnTo>
                        <a:lnTo>
                          <a:pt x="1210" y="969"/>
                        </a:lnTo>
                        <a:lnTo>
                          <a:pt x="1210" y="969"/>
                        </a:lnTo>
                        <a:lnTo>
                          <a:pt x="1214" y="969"/>
                        </a:lnTo>
                        <a:lnTo>
                          <a:pt x="1214" y="969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21" y="969"/>
                        </a:lnTo>
                        <a:lnTo>
                          <a:pt x="1221" y="969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4" y="966"/>
                        </a:lnTo>
                        <a:lnTo>
                          <a:pt x="1244" y="966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5" y="966"/>
                        </a:lnTo>
                        <a:lnTo>
                          <a:pt x="1255" y="966"/>
                        </a:lnTo>
                        <a:lnTo>
                          <a:pt x="1258" y="966"/>
                        </a:lnTo>
                        <a:lnTo>
                          <a:pt x="1258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72" y="962"/>
                        </a:lnTo>
                        <a:lnTo>
                          <a:pt x="1272" y="962"/>
                        </a:lnTo>
                        <a:lnTo>
                          <a:pt x="1278" y="962"/>
                        </a:lnTo>
                        <a:lnTo>
                          <a:pt x="1278" y="962"/>
                        </a:lnTo>
                        <a:lnTo>
                          <a:pt x="1285" y="962"/>
                        </a:lnTo>
                        <a:lnTo>
                          <a:pt x="1285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92" y="962"/>
                        </a:lnTo>
                        <a:lnTo>
                          <a:pt x="1292" y="962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9" y="959"/>
                        </a:lnTo>
                        <a:lnTo>
                          <a:pt x="1289" y="959"/>
                        </a:lnTo>
                        <a:lnTo>
                          <a:pt x="1292" y="959"/>
                        </a:lnTo>
                        <a:lnTo>
                          <a:pt x="1292" y="959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6"/>
                        </a:lnTo>
                        <a:lnTo>
                          <a:pt x="1295" y="966"/>
                        </a:lnTo>
                        <a:lnTo>
                          <a:pt x="1295" y="969"/>
                        </a:lnTo>
                        <a:lnTo>
                          <a:pt x="1295" y="969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9" y="972"/>
                        </a:lnTo>
                        <a:lnTo>
                          <a:pt x="1299" y="972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9"/>
                        </a:lnTo>
                        <a:lnTo>
                          <a:pt x="1306" y="979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6"/>
                        </a:lnTo>
                        <a:lnTo>
                          <a:pt x="1306" y="986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93"/>
                        </a:lnTo>
                        <a:lnTo>
                          <a:pt x="1319" y="993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3" y="996"/>
                        </a:lnTo>
                        <a:lnTo>
                          <a:pt x="1323" y="996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6" y="1006"/>
                        </a:lnTo>
                        <a:lnTo>
                          <a:pt x="1326" y="1006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33" y="1010"/>
                        </a:lnTo>
                        <a:lnTo>
                          <a:pt x="1333" y="1010"/>
                        </a:lnTo>
                        <a:lnTo>
                          <a:pt x="1336" y="1013"/>
                        </a:lnTo>
                        <a:lnTo>
                          <a:pt x="1336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3" y="1010"/>
                        </a:lnTo>
                        <a:lnTo>
                          <a:pt x="1343" y="1010"/>
                        </a:lnTo>
                        <a:lnTo>
                          <a:pt x="1350" y="1010"/>
                        </a:lnTo>
                        <a:lnTo>
                          <a:pt x="1350" y="1010"/>
                        </a:lnTo>
                        <a:lnTo>
                          <a:pt x="1350" y="1006"/>
                        </a:lnTo>
                        <a:lnTo>
                          <a:pt x="1350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10"/>
                        </a:lnTo>
                        <a:lnTo>
                          <a:pt x="1353" y="1010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7"/>
                        </a:lnTo>
                        <a:lnTo>
                          <a:pt x="1350" y="1017"/>
                        </a:lnTo>
                        <a:lnTo>
                          <a:pt x="1346" y="1017"/>
                        </a:lnTo>
                        <a:lnTo>
                          <a:pt x="1346" y="1017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0" y="1020"/>
                        </a:lnTo>
                        <a:lnTo>
                          <a:pt x="1340" y="1020"/>
                        </a:lnTo>
                        <a:lnTo>
                          <a:pt x="1336" y="1020"/>
                        </a:lnTo>
                        <a:lnTo>
                          <a:pt x="1336" y="1020"/>
                        </a:lnTo>
                        <a:lnTo>
                          <a:pt x="1336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23"/>
                        </a:lnTo>
                        <a:lnTo>
                          <a:pt x="1333" y="1023"/>
                        </a:lnTo>
                        <a:lnTo>
                          <a:pt x="1333" y="1027"/>
                        </a:lnTo>
                        <a:lnTo>
                          <a:pt x="1336" y="1030"/>
                        </a:lnTo>
                        <a:lnTo>
                          <a:pt x="1336" y="1030"/>
                        </a:lnTo>
                        <a:lnTo>
                          <a:pt x="1340" y="1030"/>
                        </a:lnTo>
                        <a:lnTo>
                          <a:pt x="1340" y="1030"/>
                        </a:lnTo>
                        <a:lnTo>
                          <a:pt x="1340" y="1034"/>
                        </a:lnTo>
                        <a:lnTo>
                          <a:pt x="1340" y="1034"/>
                        </a:lnTo>
                        <a:lnTo>
                          <a:pt x="1343" y="1037"/>
                        </a:lnTo>
                        <a:lnTo>
                          <a:pt x="1343" y="1037"/>
                        </a:lnTo>
                        <a:lnTo>
                          <a:pt x="1346" y="1037"/>
                        </a:lnTo>
                        <a:lnTo>
                          <a:pt x="1346" y="1037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3" y="1044"/>
                        </a:lnTo>
                        <a:lnTo>
                          <a:pt x="1353" y="1044"/>
                        </a:lnTo>
                        <a:lnTo>
                          <a:pt x="1357" y="1051"/>
                        </a:lnTo>
                        <a:lnTo>
                          <a:pt x="1357" y="1051"/>
                        </a:lnTo>
                        <a:lnTo>
                          <a:pt x="1363" y="1054"/>
                        </a:lnTo>
                        <a:lnTo>
                          <a:pt x="1363" y="1054"/>
                        </a:lnTo>
                        <a:lnTo>
                          <a:pt x="1367" y="1051"/>
                        </a:lnTo>
                        <a:lnTo>
                          <a:pt x="1367" y="1051"/>
                        </a:lnTo>
                        <a:lnTo>
                          <a:pt x="1380" y="1044"/>
                        </a:lnTo>
                        <a:lnTo>
                          <a:pt x="1380" y="1044"/>
                        </a:lnTo>
                        <a:lnTo>
                          <a:pt x="1384" y="1040"/>
                        </a:lnTo>
                        <a:lnTo>
                          <a:pt x="1384" y="1040"/>
                        </a:lnTo>
                        <a:lnTo>
                          <a:pt x="1384" y="1034"/>
                        </a:lnTo>
                        <a:lnTo>
                          <a:pt x="1384" y="1034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27"/>
                        </a:lnTo>
                        <a:lnTo>
                          <a:pt x="1384" y="1027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87" y="1023"/>
                        </a:lnTo>
                        <a:lnTo>
                          <a:pt x="1387" y="1023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87" y="1030"/>
                        </a:lnTo>
                        <a:lnTo>
                          <a:pt x="1387" y="1030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4" y="1030"/>
                        </a:lnTo>
                        <a:lnTo>
                          <a:pt x="1394" y="1030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7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54"/>
                        </a:lnTo>
                        <a:lnTo>
                          <a:pt x="1394" y="1054"/>
                        </a:lnTo>
                        <a:lnTo>
                          <a:pt x="1394" y="1061"/>
                        </a:lnTo>
                        <a:lnTo>
                          <a:pt x="1394" y="1061"/>
                        </a:lnTo>
                        <a:lnTo>
                          <a:pt x="1394" y="1068"/>
                        </a:lnTo>
                        <a:lnTo>
                          <a:pt x="1394" y="1068"/>
                        </a:lnTo>
                        <a:lnTo>
                          <a:pt x="1394" y="1071"/>
                        </a:lnTo>
                        <a:lnTo>
                          <a:pt x="1394" y="1071"/>
                        </a:lnTo>
                        <a:lnTo>
                          <a:pt x="1394" y="1078"/>
                        </a:lnTo>
                        <a:lnTo>
                          <a:pt x="1394" y="1078"/>
                        </a:lnTo>
                        <a:lnTo>
                          <a:pt x="1394" y="1081"/>
                        </a:lnTo>
                        <a:lnTo>
                          <a:pt x="1394" y="1081"/>
                        </a:lnTo>
                        <a:lnTo>
                          <a:pt x="1397" y="1081"/>
                        </a:lnTo>
                        <a:lnTo>
                          <a:pt x="1397" y="1081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91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5"/>
                        </a:lnTo>
                        <a:lnTo>
                          <a:pt x="1401" y="1105"/>
                        </a:lnTo>
                        <a:lnTo>
                          <a:pt x="1404" y="1105"/>
                        </a:lnTo>
                        <a:lnTo>
                          <a:pt x="1404" y="1105"/>
                        </a:lnTo>
                        <a:lnTo>
                          <a:pt x="1404" y="1108"/>
                        </a:lnTo>
                        <a:lnTo>
                          <a:pt x="1404" y="1108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8" y="1118"/>
                        </a:lnTo>
                        <a:lnTo>
                          <a:pt x="1408" y="1118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11" y="1135"/>
                        </a:lnTo>
                        <a:lnTo>
                          <a:pt x="1411" y="1139"/>
                        </a:lnTo>
                        <a:lnTo>
                          <a:pt x="1411" y="1139"/>
                        </a:lnTo>
                        <a:lnTo>
                          <a:pt x="1414" y="1139"/>
                        </a:lnTo>
                        <a:lnTo>
                          <a:pt x="1414" y="1139"/>
                        </a:lnTo>
                        <a:lnTo>
                          <a:pt x="1411" y="1142"/>
                        </a:lnTo>
                        <a:lnTo>
                          <a:pt x="1411" y="1142"/>
                        </a:lnTo>
                        <a:lnTo>
                          <a:pt x="1414" y="1146"/>
                        </a:lnTo>
                        <a:lnTo>
                          <a:pt x="1414" y="1146"/>
                        </a:lnTo>
                        <a:lnTo>
                          <a:pt x="1418" y="1149"/>
                        </a:lnTo>
                        <a:lnTo>
                          <a:pt x="1418" y="1149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21" y="1156"/>
                        </a:lnTo>
                        <a:lnTo>
                          <a:pt x="1421" y="1156"/>
                        </a:lnTo>
                        <a:lnTo>
                          <a:pt x="1421" y="1159"/>
                        </a:lnTo>
                        <a:lnTo>
                          <a:pt x="1421" y="1159"/>
                        </a:lnTo>
                        <a:lnTo>
                          <a:pt x="1425" y="1163"/>
                        </a:lnTo>
                        <a:lnTo>
                          <a:pt x="1425" y="1163"/>
                        </a:lnTo>
                        <a:lnTo>
                          <a:pt x="1425" y="1169"/>
                        </a:lnTo>
                        <a:lnTo>
                          <a:pt x="1425" y="1169"/>
                        </a:lnTo>
                        <a:lnTo>
                          <a:pt x="1428" y="1169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3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90"/>
                        </a:lnTo>
                        <a:lnTo>
                          <a:pt x="1431" y="1190"/>
                        </a:lnTo>
                        <a:lnTo>
                          <a:pt x="1431" y="1193"/>
                        </a:lnTo>
                        <a:lnTo>
                          <a:pt x="1431" y="1193"/>
                        </a:lnTo>
                        <a:lnTo>
                          <a:pt x="1435" y="1200"/>
                        </a:lnTo>
                        <a:lnTo>
                          <a:pt x="1435" y="1200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8" y="1210"/>
                        </a:lnTo>
                        <a:lnTo>
                          <a:pt x="1438" y="1210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5" y="1217"/>
                        </a:lnTo>
                        <a:lnTo>
                          <a:pt x="1445" y="1217"/>
                        </a:lnTo>
                        <a:lnTo>
                          <a:pt x="1442" y="1220"/>
                        </a:lnTo>
                        <a:lnTo>
                          <a:pt x="1442" y="1220"/>
                        </a:lnTo>
                        <a:lnTo>
                          <a:pt x="1445" y="1220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8" y="1227"/>
                        </a:lnTo>
                        <a:lnTo>
                          <a:pt x="1448" y="1227"/>
                        </a:lnTo>
                        <a:lnTo>
                          <a:pt x="1452" y="1231"/>
                        </a:lnTo>
                        <a:lnTo>
                          <a:pt x="1452" y="1231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41"/>
                        </a:lnTo>
                        <a:lnTo>
                          <a:pt x="1452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4"/>
                        </a:lnTo>
                        <a:lnTo>
                          <a:pt x="1455" y="1244"/>
                        </a:lnTo>
                        <a:lnTo>
                          <a:pt x="1459" y="1248"/>
                        </a:lnTo>
                        <a:lnTo>
                          <a:pt x="1459" y="1248"/>
                        </a:lnTo>
                        <a:lnTo>
                          <a:pt x="1459" y="1251"/>
                        </a:lnTo>
                        <a:lnTo>
                          <a:pt x="1459" y="1251"/>
                        </a:lnTo>
                        <a:lnTo>
                          <a:pt x="1459" y="1258"/>
                        </a:lnTo>
                        <a:lnTo>
                          <a:pt x="1459" y="1258"/>
                        </a:lnTo>
                        <a:lnTo>
                          <a:pt x="1462" y="1261"/>
                        </a:lnTo>
                        <a:lnTo>
                          <a:pt x="1462" y="1261"/>
                        </a:lnTo>
                        <a:lnTo>
                          <a:pt x="1462" y="1268"/>
                        </a:lnTo>
                        <a:lnTo>
                          <a:pt x="1462" y="1268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9" y="1275"/>
                        </a:lnTo>
                        <a:lnTo>
                          <a:pt x="1469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8"/>
                        </a:lnTo>
                        <a:lnTo>
                          <a:pt x="1465" y="1278"/>
                        </a:lnTo>
                        <a:lnTo>
                          <a:pt x="1469" y="1278"/>
                        </a:lnTo>
                        <a:lnTo>
                          <a:pt x="1469" y="1278"/>
                        </a:lnTo>
                        <a:lnTo>
                          <a:pt x="1469" y="1285"/>
                        </a:lnTo>
                        <a:lnTo>
                          <a:pt x="1469" y="1285"/>
                        </a:lnTo>
                        <a:lnTo>
                          <a:pt x="1479" y="1292"/>
                        </a:lnTo>
                        <a:lnTo>
                          <a:pt x="1479" y="1292"/>
                        </a:lnTo>
                        <a:lnTo>
                          <a:pt x="1482" y="1292"/>
                        </a:lnTo>
                        <a:lnTo>
                          <a:pt x="1482" y="1292"/>
                        </a:lnTo>
                        <a:lnTo>
                          <a:pt x="1486" y="1292"/>
                        </a:lnTo>
                        <a:lnTo>
                          <a:pt x="1486" y="1292"/>
                        </a:lnTo>
                        <a:lnTo>
                          <a:pt x="1489" y="1285"/>
                        </a:lnTo>
                        <a:lnTo>
                          <a:pt x="1489" y="1285"/>
                        </a:lnTo>
                        <a:lnTo>
                          <a:pt x="1493" y="1282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503" y="1271"/>
                        </a:lnTo>
                        <a:lnTo>
                          <a:pt x="1503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68"/>
                        </a:lnTo>
                        <a:lnTo>
                          <a:pt x="1510" y="1268"/>
                        </a:lnTo>
                        <a:lnTo>
                          <a:pt x="1506" y="1268"/>
                        </a:lnTo>
                        <a:lnTo>
                          <a:pt x="1506" y="1268"/>
                        </a:lnTo>
                        <a:lnTo>
                          <a:pt x="1503" y="1265"/>
                        </a:lnTo>
                        <a:lnTo>
                          <a:pt x="1503" y="1265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20" y="1248"/>
                        </a:lnTo>
                        <a:lnTo>
                          <a:pt x="1520" y="1248"/>
                        </a:lnTo>
                        <a:lnTo>
                          <a:pt x="1516" y="1244"/>
                        </a:lnTo>
                        <a:lnTo>
                          <a:pt x="1516" y="124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27"/>
                        </a:lnTo>
                        <a:lnTo>
                          <a:pt x="1516" y="1227"/>
                        </a:lnTo>
                        <a:lnTo>
                          <a:pt x="1516" y="1217"/>
                        </a:lnTo>
                        <a:lnTo>
                          <a:pt x="1516" y="1217"/>
                        </a:lnTo>
                        <a:lnTo>
                          <a:pt x="1520" y="1214"/>
                        </a:lnTo>
                        <a:lnTo>
                          <a:pt x="1520" y="1214"/>
                        </a:lnTo>
                        <a:lnTo>
                          <a:pt x="1520" y="1210"/>
                        </a:lnTo>
                        <a:lnTo>
                          <a:pt x="1520" y="1210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16" y="1203"/>
                        </a:lnTo>
                        <a:lnTo>
                          <a:pt x="1516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3" y="1203"/>
                        </a:lnTo>
                        <a:lnTo>
                          <a:pt x="1523" y="1197"/>
                        </a:lnTo>
                        <a:lnTo>
                          <a:pt x="1523" y="1197"/>
                        </a:lnTo>
                        <a:lnTo>
                          <a:pt x="1523" y="1193"/>
                        </a:lnTo>
                        <a:lnTo>
                          <a:pt x="1523" y="1193"/>
                        </a:lnTo>
                        <a:lnTo>
                          <a:pt x="1520" y="1190"/>
                        </a:lnTo>
                        <a:lnTo>
                          <a:pt x="1520" y="1186"/>
                        </a:lnTo>
                        <a:lnTo>
                          <a:pt x="1520" y="1186"/>
                        </a:lnTo>
                        <a:lnTo>
                          <a:pt x="1516" y="1186"/>
                        </a:lnTo>
                        <a:lnTo>
                          <a:pt x="1516" y="1186"/>
                        </a:lnTo>
                        <a:lnTo>
                          <a:pt x="1520" y="1183"/>
                        </a:lnTo>
                        <a:lnTo>
                          <a:pt x="1520" y="1183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16" y="1176"/>
                        </a:lnTo>
                        <a:lnTo>
                          <a:pt x="1516" y="1176"/>
                        </a:lnTo>
                        <a:lnTo>
                          <a:pt x="1520" y="1173"/>
                        </a:lnTo>
                        <a:lnTo>
                          <a:pt x="1520" y="1173"/>
                        </a:lnTo>
                        <a:lnTo>
                          <a:pt x="1520" y="1169"/>
                        </a:lnTo>
                        <a:lnTo>
                          <a:pt x="1520" y="1169"/>
                        </a:lnTo>
                        <a:lnTo>
                          <a:pt x="1516" y="1166"/>
                        </a:lnTo>
                        <a:lnTo>
                          <a:pt x="1516" y="1166"/>
                        </a:lnTo>
                        <a:lnTo>
                          <a:pt x="1516" y="1163"/>
                        </a:lnTo>
                        <a:lnTo>
                          <a:pt x="1516" y="1163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20" y="1152"/>
                        </a:lnTo>
                        <a:lnTo>
                          <a:pt x="1520" y="1152"/>
                        </a:lnTo>
                        <a:lnTo>
                          <a:pt x="1520" y="1149"/>
                        </a:lnTo>
                        <a:lnTo>
                          <a:pt x="1520" y="1149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20" y="1146"/>
                        </a:lnTo>
                        <a:lnTo>
                          <a:pt x="1520" y="1146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6"/>
                        </a:lnTo>
                        <a:lnTo>
                          <a:pt x="1527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35"/>
                        </a:lnTo>
                        <a:lnTo>
                          <a:pt x="1530" y="1135"/>
                        </a:lnTo>
                        <a:lnTo>
                          <a:pt x="1533" y="1132"/>
                        </a:lnTo>
                        <a:lnTo>
                          <a:pt x="1533" y="1132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4" y="1132"/>
                        </a:lnTo>
                        <a:lnTo>
                          <a:pt x="1544" y="1132"/>
                        </a:lnTo>
                        <a:lnTo>
                          <a:pt x="1547" y="1129"/>
                        </a:lnTo>
                        <a:lnTo>
                          <a:pt x="1547" y="1129"/>
                        </a:lnTo>
                        <a:lnTo>
                          <a:pt x="1547" y="1064"/>
                        </a:lnTo>
                        <a:lnTo>
                          <a:pt x="1547" y="1064"/>
                        </a:lnTo>
                        <a:lnTo>
                          <a:pt x="1547" y="986"/>
                        </a:lnTo>
                        <a:lnTo>
                          <a:pt x="1540" y="915"/>
                        </a:lnTo>
                        <a:lnTo>
                          <a:pt x="1540" y="915"/>
                        </a:lnTo>
                        <a:close/>
                        <a:moveTo>
                          <a:pt x="809" y="1452"/>
                        </a:moveTo>
                        <a:lnTo>
                          <a:pt x="809" y="1452"/>
                        </a:lnTo>
                        <a:lnTo>
                          <a:pt x="809" y="1455"/>
                        </a:lnTo>
                        <a:lnTo>
                          <a:pt x="809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8"/>
                        </a:lnTo>
                        <a:lnTo>
                          <a:pt x="802" y="1458"/>
                        </a:lnTo>
                        <a:lnTo>
                          <a:pt x="802" y="1462"/>
                        </a:lnTo>
                        <a:lnTo>
                          <a:pt x="802" y="1462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6" y="1486"/>
                        </a:lnTo>
                        <a:lnTo>
                          <a:pt x="796" y="1486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2" y="1489"/>
                        </a:lnTo>
                        <a:lnTo>
                          <a:pt x="792" y="1489"/>
                        </a:lnTo>
                        <a:lnTo>
                          <a:pt x="792" y="1492"/>
                        </a:lnTo>
                        <a:lnTo>
                          <a:pt x="792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5" y="1489"/>
                        </a:lnTo>
                        <a:lnTo>
                          <a:pt x="785" y="1489"/>
                        </a:lnTo>
                        <a:lnTo>
                          <a:pt x="782" y="1489"/>
                        </a:lnTo>
                        <a:lnTo>
                          <a:pt x="782" y="148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79" y="1492"/>
                        </a:lnTo>
                        <a:lnTo>
                          <a:pt x="779" y="1492"/>
                        </a:lnTo>
                        <a:lnTo>
                          <a:pt x="779" y="1496"/>
                        </a:lnTo>
                        <a:lnTo>
                          <a:pt x="779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2"/>
                        </a:lnTo>
                        <a:lnTo>
                          <a:pt x="775" y="1492"/>
                        </a:lnTo>
                        <a:lnTo>
                          <a:pt x="772" y="1492"/>
                        </a:lnTo>
                        <a:lnTo>
                          <a:pt x="772" y="1492"/>
                        </a:lnTo>
                        <a:lnTo>
                          <a:pt x="772" y="1489"/>
                        </a:lnTo>
                        <a:lnTo>
                          <a:pt x="772" y="1489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2"/>
                        </a:lnTo>
                        <a:lnTo>
                          <a:pt x="765" y="1482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69"/>
                        </a:lnTo>
                        <a:lnTo>
                          <a:pt x="765" y="1469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5" y="1448"/>
                        </a:lnTo>
                        <a:lnTo>
                          <a:pt x="765" y="1448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92" y="1438"/>
                        </a:lnTo>
                        <a:lnTo>
                          <a:pt x="792" y="1438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5"/>
                        </a:lnTo>
                        <a:lnTo>
                          <a:pt x="802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52"/>
                        </a:lnTo>
                        <a:lnTo>
                          <a:pt x="802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close/>
                        <a:moveTo>
                          <a:pt x="1091" y="741"/>
                        </a:move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88" y="741"/>
                        </a:lnTo>
                        <a:lnTo>
                          <a:pt x="1088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8" y="738"/>
                        </a:lnTo>
                        <a:lnTo>
                          <a:pt x="1088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61" y="745"/>
                        </a:lnTo>
                        <a:lnTo>
                          <a:pt x="1061" y="745"/>
                        </a:lnTo>
                        <a:lnTo>
                          <a:pt x="1057" y="745"/>
                        </a:lnTo>
                        <a:lnTo>
                          <a:pt x="1057" y="745"/>
                        </a:lnTo>
                        <a:lnTo>
                          <a:pt x="1054" y="745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47" y="738"/>
                        </a:lnTo>
                        <a:lnTo>
                          <a:pt x="1047" y="738"/>
                        </a:lnTo>
                        <a:lnTo>
                          <a:pt x="1037" y="731"/>
                        </a:lnTo>
                        <a:lnTo>
                          <a:pt x="1037" y="731"/>
                        </a:lnTo>
                        <a:lnTo>
                          <a:pt x="1034" y="728"/>
                        </a:lnTo>
                        <a:lnTo>
                          <a:pt x="1030" y="724"/>
                        </a:lnTo>
                        <a:lnTo>
                          <a:pt x="1030" y="724"/>
                        </a:lnTo>
                        <a:lnTo>
                          <a:pt x="1023" y="724"/>
                        </a:lnTo>
                        <a:lnTo>
                          <a:pt x="1023" y="724"/>
                        </a:lnTo>
                        <a:lnTo>
                          <a:pt x="1023" y="721"/>
                        </a:lnTo>
                        <a:lnTo>
                          <a:pt x="1023" y="721"/>
                        </a:lnTo>
                        <a:lnTo>
                          <a:pt x="1020" y="717"/>
                        </a:lnTo>
                        <a:lnTo>
                          <a:pt x="1020" y="711"/>
                        </a:lnTo>
                        <a:lnTo>
                          <a:pt x="1020" y="711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0"/>
                        </a:lnTo>
                        <a:lnTo>
                          <a:pt x="1017" y="700"/>
                        </a:lnTo>
                        <a:lnTo>
                          <a:pt x="1020" y="700"/>
                        </a:lnTo>
                        <a:lnTo>
                          <a:pt x="1020" y="700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3" y="700"/>
                        </a:lnTo>
                        <a:lnTo>
                          <a:pt x="1023" y="700"/>
                        </a:lnTo>
                        <a:lnTo>
                          <a:pt x="1023" y="697"/>
                        </a:lnTo>
                        <a:lnTo>
                          <a:pt x="1023" y="697"/>
                        </a:lnTo>
                        <a:lnTo>
                          <a:pt x="1023" y="694"/>
                        </a:lnTo>
                        <a:lnTo>
                          <a:pt x="1023" y="694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3"/>
                        </a:lnTo>
                        <a:lnTo>
                          <a:pt x="1023" y="683"/>
                        </a:lnTo>
                        <a:lnTo>
                          <a:pt x="1027" y="677"/>
                        </a:lnTo>
                        <a:lnTo>
                          <a:pt x="1027" y="677"/>
                        </a:lnTo>
                        <a:lnTo>
                          <a:pt x="1027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7" y="673"/>
                        </a:lnTo>
                        <a:lnTo>
                          <a:pt x="1037" y="673"/>
                        </a:lnTo>
                        <a:lnTo>
                          <a:pt x="1034" y="673"/>
                        </a:lnTo>
                        <a:lnTo>
                          <a:pt x="1034" y="673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4" y="666"/>
                        </a:lnTo>
                        <a:lnTo>
                          <a:pt x="1034" y="666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27" y="666"/>
                        </a:lnTo>
                        <a:lnTo>
                          <a:pt x="1027" y="666"/>
                        </a:lnTo>
                        <a:lnTo>
                          <a:pt x="1027" y="663"/>
                        </a:lnTo>
                        <a:lnTo>
                          <a:pt x="1027" y="663"/>
                        </a:lnTo>
                        <a:lnTo>
                          <a:pt x="1023" y="660"/>
                        </a:lnTo>
                        <a:lnTo>
                          <a:pt x="1023" y="660"/>
                        </a:lnTo>
                        <a:lnTo>
                          <a:pt x="1020" y="656"/>
                        </a:lnTo>
                        <a:lnTo>
                          <a:pt x="1020" y="65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3"/>
                        </a:lnTo>
                        <a:lnTo>
                          <a:pt x="1013" y="643"/>
                        </a:lnTo>
                        <a:lnTo>
                          <a:pt x="1003" y="629"/>
                        </a:lnTo>
                        <a:lnTo>
                          <a:pt x="1003" y="629"/>
                        </a:lnTo>
                        <a:lnTo>
                          <a:pt x="1000" y="622"/>
                        </a:lnTo>
                        <a:lnTo>
                          <a:pt x="996" y="612"/>
                        </a:lnTo>
                        <a:lnTo>
                          <a:pt x="996" y="612"/>
                        </a:lnTo>
                        <a:lnTo>
                          <a:pt x="996" y="605"/>
                        </a:lnTo>
                        <a:lnTo>
                          <a:pt x="996" y="605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9" y="602"/>
                        </a:lnTo>
                        <a:lnTo>
                          <a:pt x="989" y="602"/>
                        </a:lnTo>
                        <a:lnTo>
                          <a:pt x="993" y="598"/>
                        </a:lnTo>
                        <a:lnTo>
                          <a:pt x="993" y="598"/>
                        </a:lnTo>
                        <a:lnTo>
                          <a:pt x="993" y="595"/>
                        </a:lnTo>
                        <a:lnTo>
                          <a:pt x="993" y="595"/>
                        </a:lnTo>
                        <a:lnTo>
                          <a:pt x="989" y="592"/>
                        </a:lnTo>
                        <a:lnTo>
                          <a:pt x="989" y="592"/>
                        </a:lnTo>
                        <a:lnTo>
                          <a:pt x="983" y="588"/>
                        </a:lnTo>
                        <a:lnTo>
                          <a:pt x="986" y="585"/>
                        </a:lnTo>
                        <a:lnTo>
                          <a:pt x="986" y="585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5"/>
                        </a:lnTo>
                        <a:lnTo>
                          <a:pt x="989" y="575"/>
                        </a:lnTo>
                        <a:lnTo>
                          <a:pt x="989" y="571"/>
                        </a:lnTo>
                        <a:lnTo>
                          <a:pt x="989" y="571"/>
                        </a:lnTo>
                        <a:lnTo>
                          <a:pt x="993" y="571"/>
                        </a:lnTo>
                        <a:lnTo>
                          <a:pt x="993" y="571"/>
                        </a:lnTo>
                        <a:lnTo>
                          <a:pt x="993" y="568"/>
                        </a:lnTo>
                        <a:lnTo>
                          <a:pt x="993" y="564"/>
                        </a:lnTo>
                        <a:lnTo>
                          <a:pt x="993" y="564"/>
                        </a:lnTo>
                        <a:lnTo>
                          <a:pt x="996" y="564"/>
                        </a:lnTo>
                        <a:lnTo>
                          <a:pt x="996" y="564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10" y="561"/>
                        </a:lnTo>
                        <a:lnTo>
                          <a:pt x="1010" y="561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7" y="547"/>
                        </a:lnTo>
                        <a:lnTo>
                          <a:pt x="1017" y="547"/>
                        </a:lnTo>
                        <a:lnTo>
                          <a:pt x="1017" y="551"/>
                        </a:lnTo>
                        <a:lnTo>
                          <a:pt x="1017" y="551"/>
                        </a:lnTo>
                        <a:lnTo>
                          <a:pt x="1020" y="547"/>
                        </a:lnTo>
                        <a:lnTo>
                          <a:pt x="1020" y="547"/>
                        </a:lnTo>
                        <a:lnTo>
                          <a:pt x="1027" y="544"/>
                        </a:lnTo>
                        <a:lnTo>
                          <a:pt x="1034" y="537"/>
                        </a:lnTo>
                        <a:lnTo>
                          <a:pt x="1040" y="537"/>
                        </a:lnTo>
                        <a:lnTo>
                          <a:pt x="1040" y="537"/>
                        </a:lnTo>
                        <a:lnTo>
                          <a:pt x="1047" y="537"/>
                        </a:lnTo>
                        <a:lnTo>
                          <a:pt x="1047" y="537"/>
                        </a:lnTo>
                        <a:lnTo>
                          <a:pt x="1051" y="541"/>
                        </a:lnTo>
                        <a:lnTo>
                          <a:pt x="1051" y="541"/>
                        </a:lnTo>
                        <a:lnTo>
                          <a:pt x="1054" y="537"/>
                        </a:lnTo>
                        <a:lnTo>
                          <a:pt x="1054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61" y="537"/>
                        </a:lnTo>
                        <a:lnTo>
                          <a:pt x="1061" y="537"/>
                        </a:lnTo>
                        <a:lnTo>
                          <a:pt x="1068" y="541"/>
                        </a:lnTo>
                        <a:lnTo>
                          <a:pt x="1071" y="544"/>
                        </a:lnTo>
                        <a:lnTo>
                          <a:pt x="1071" y="547"/>
                        </a:lnTo>
                        <a:lnTo>
                          <a:pt x="1071" y="547"/>
                        </a:lnTo>
                        <a:lnTo>
                          <a:pt x="1064" y="558"/>
                        </a:lnTo>
                        <a:lnTo>
                          <a:pt x="1064" y="558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64" y="568"/>
                        </a:lnTo>
                        <a:lnTo>
                          <a:pt x="1064" y="568"/>
                        </a:lnTo>
                        <a:lnTo>
                          <a:pt x="1051" y="568"/>
                        </a:lnTo>
                        <a:lnTo>
                          <a:pt x="1051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4" y="571"/>
                        </a:lnTo>
                        <a:lnTo>
                          <a:pt x="1044" y="571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8"/>
                        </a:lnTo>
                        <a:lnTo>
                          <a:pt x="1040" y="578"/>
                        </a:lnTo>
                        <a:lnTo>
                          <a:pt x="1044" y="581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37" y="585"/>
                        </a:lnTo>
                        <a:lnTo>
                          <a:pt x="1037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0" y="588"/>
                        </a:lnTo>
                        <a:lnTo>
                          <a:pt x="1030" y="588"/>
                        </a:lnTo>
                        <a:lnTo>
                          <a:pt x="1034" y="588"/>
                        </a:lnTo>
                        <a:lnTo>
                          <a:pt x="1037" y="592"/>
                        </a:lnTo>
                        <a:lnTo>
                          <a:pt x="1037" y="592"/>
                        </a:lnTo>
                        <a:lnTo>
                          <a:pt x="1040" y="595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602"/>
                        </a:lnTo>
                        <a:lnTo>
                          <a:pt x="1047" y="612"/>
                        </a:lnTo>
                        <a:lnTo>
                          <a:pt x="1047" y="612"/>
                        </a:lnTo>
                        <a:lnTo>
                          <a:pt x="1051" y="615"/>
                        </a:lnTo>
                        <a:lnTo>
                          <a:pt x="1051" y="615"/>
                        </a:lnTo>
                        <a:lnTo>
                          <a:pt x="1054" y="619"/>
                        </a:lnTo>
                        <a:lnTo>
                          <a:pt x="1057" y="622"/>
                        </a:lnTo>
                        <a:lnTo>
                          <a:pt x="1057" y="622"/>
                        </a:lnTo>
                        <a:lnTo>
                          <a:pt x="1064" y="622"/>
                        </a:lnTo>
                        <a:lnTo>
                          <a:pt x="1064" y="622"/>
                        </a:lnTo>
                        <a:lnTo>
                          <a:pt x="1064" y="626"/>
                        </a:lnTo>
                        <a:lnTo>
                          <a:pt x="1064" y="626"/>
                        </a:lnTo>
                        <a:lnTo>
                          <a:pt x="1061" y="632"/>
                        </a:lnTo>
                        <a:lnTo>
                          <a:pt x="1061" y="632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4" y="646"/>
                        </a:lnTo>
                        <a:lnTo>
                          <a:pt x="1064" y="646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49"/>
                        </a:lnTo>
                        <a:lnTo>
                          <a:pt x="1071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8" y="646"/>
                        </a:lnTo>
                        <a:lnTo>
                          <a:pt x="1085" y="649"/>
                        </a:lnTo>
                        <a:lnTo>
                          <a:pt x="1085" y="649"/>
                        </a:lnTo>
                        <a:lnTo>
                          <a:pt x="1085" y="653"/>
                        </a:lnTo>
                        <a:lnTo>
                          <a:pt x="1085" y="653"/>
                        </a:lnTo>
                        <a:lnTo>
                          <a:pt x="1085" y="656"/>
                        </a:lnTo>
                        <a:lnTo>
                          <a:pt x="1085" y="656"/>
                        </a:lnTo>
                        <a:lnTo>
                          <a:pt x="1081" y="656"/>
                        </a:lnTo>
                        <a:lnTo>
                          <a:pt x="1081" y="656"/>
                        </a:lnTo>
                        <a:lnTo>
                          <a:pt x="1078" y="656"/>
                        </a:lnTo>
                        <a:lnTo>
                          <a:pt x="1078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3"/>
                        </a:lnTo>
                        <a:lnTo>
                          <a:pt x="1074" y="653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1" y="666"/>
                        </a:lnTo>
                        <a:lnTo>
                          <a:pt x="1071" y="666"/>
                        </a:lnTo>
                        <a:lnTo>
                          <a:pt x="1071" y="673"/>
                        </a:lnTo>
                        <a:lnTo>
                          <a:pt x="1071" y="673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4" y="677"/>
                        </a:lnTo>
                        <a:lnTo>
                          <a:pt x="1074" y="677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78" y="680"/>
                        </a:lnTo>
                        <a:lnTo>
                          <a:pt x="1078" y="680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5" y="687"/>
                        </a:lnTo>
                        <a:lnTo>
                          <a:pt x="1085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4" y="687"/>
                        </a:lnTo>
                        <a:lnTo>
                          <a:pt x="1074" y="687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4"/>
                        </a:lnTo>
                        <a:lnTo>
                          <a:pt x="1078" y="694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7"/>
                        </a:lnTo>
                        <a:lnTo>
                          <a:pt x="1085" y="697"/>
                        </a:lnTo>
                        <a:lnTo>
                          <a:pt x="1085" y="697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11"/>
                        </a:lnTo>
                        <a:lnTo>
                          <a:pt x="1088" y="711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91" y="738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3" name="Freeform 81">
                    <a:extLst>
                      <a:ext uri="{FF2B5EF4-FFF2-40B4-BE49-F238E27FC236}">
                        <a16:creationId xmlns:a16="http://schemas.microsoft.com/office/drawing/2014/main" id="{240539F7-B9F1-49CD-8858-2E4DB46EB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0250" y="8258175"/>
                    <a:ext cx="123825" cy="134938"/>
                  </a:xfrm>
                  <a:custGeom>
                    <a:avLst/>
                    <a:gdLst>
                      <a:gd name="T0" fmla="*/ 7 w 78"/>
                      <a:gd name="T1" fmla="*/ 85 h 85"/>
                      <a:gd name="T2" fmla="*/ 10 w 78"/>
                      <a:gd name="T3" fmla="*/ 82 h 85"/>
                      <a:gd name="T4" fmla="*/ 20 w 78"/>
                      <a:gd name="T5" fmla="*/ 75 h 85"/>
                      <a:gd name="T6" fmla="*/ 31 w 78"/>
                      <a:gd name="T7" fmla="*/ 75 h 85"/>
                      <a:gd name="T8" fmla="*/ 41 w 78"/>
                      <a:gd name="T9" fmla="*/ 72 h 85"/>
                      <a:gd name="T10" fmla="*/ 48 w 78"/>
                      <a:gd name="T11" fmla="*/ 72 h 85"/>
                      <a:gd name="T12" fmla="*/ 51 w 78"/>
                      <a:gd name="T13" fmla="*/ 68 h 85"/>
                      <a:gd name="T14" fmla="*/ 54 w 78"/>
                      <a:gd name="T15" fmla="*/ 68 h 85"/>
                      <a:gd name="T16" fmla="*/ 54 w 78"/>
                      <a:gd name="T17" fmla="*/ 62 h 85"/>
                      <a:gd name="T18" fmla="*/ 61 w 78"/>
                      <a:gd name="T19" fmla="*/ 51 h 85"/>
                      <a:gd name="T20" fmla="*/ 61 w 78"/>
                      <a:gd name="T21" fmla="*/ 45 h 85"/>
                      <a:gd name="T22" fmla="*/ 61 w 78"/>
                      <a:gd name="T23" fmla="*/ 34 h 85"/>
                      <a:gd name="T24" fmla="*/ 65 w 78"/>
                      <a:gd name="T25" fmla="*/ 34 h 85"/>
                      <a:gd name="T26" fmla="*/ 65 w 78"/>
                      <a:gd name="T27" fmla="*/ 31 h 85"/>
                      <a:gd name="T28" fmla="*/ 75 w 78"/>
                      <a:gd name="T29" fmla="*/ 24 h 85"/>
                      <a:gd name="T30" fmla="*/ 78 w 78"/>
                      <a:gd name="T31" fmla="*/ 24 h 85"/>
                      <a:gd name="T32" fmla="*/ 75 w 78"/>
                      <a:gd name="T33" fmla="*/ 17 h 85"/>
                      <a:gd name="T34" fmla="*/ 75 w 78"/>
                      <a:gd name="T35" fmla="*/ 17 h 85"/>
                      <a:gd name="T36" fmla="*/ 75 w 78"/>
                      <a:gd name="T37" fmla="*/ 14 h 85"/>
                      <a:gd name="T38" fmla="*/ 71 w 78"/>
                      <a:gd name="T39" fmla="*/ 11 h 85"/>
                      <a:gd name="T40" fmla="*/ 65 w 78"/>
                      <a:gd name="T41" fmla="*/ 4 h 85"/>
                      <a:gd name="T42" fmla="*/ 61 w 78"/>
                      <a:gd name="T43" fmla="*/ 7 h 85"/>
                      <a:gd name="T44" fmla="*/ 58 w 78"/>
                      <a:gd name="T45" fmla="*/ 7 h 85"/>
                      <a:gd name="T46" fmla="*/ 58 w 78"/>
                      <a:gd name="T47" fmla="*/ 7 h 85"/>
                      <a:gd name="T48" fmla="*/ 61 w 78"/>
                      <a:gd name="T49" fmla="*/ 7 h 85"/>
                      <a:gd name="T50" fmla="*/ 58 w 78"/>
                      <a:gd name="T51" fmla="*/ 0 h 85"/>
                      <a:gd name="T52" fmla="*/ 54 w 78"/>
                      <a:gd name="T53" fmla="*/ 4 h 85"/>
                      <a:gd name="T54" fmla="*/ 51 w 78"/>
                      <a:gd name="T55" fmla="*/ 4 h 85"/>
                      <a:gd name="T56" fmla="*/ 41 w 78"/>
                      <a:gd name="T57" fmla="*/ 11 h 85"/>
                      <a:gd name="T58" fmla="*/ 34 w 78"/>
                      <a:gd name="T59" fmla="*/ 17 h 85"/>
                      <a:gd name="T60" fmla="*/ 37 w 78"/>
                      <a:gd name="T61" fmla="*/ 17 h 85"/>
                      <a:gd name="T62" fmla="*/ 41 w 78"/>
                      <a:gd name="T63" fmla="*/ 21 h 85"/>
                      <a:gd name="T64" fmla="*/ 34 w 78"/>
                      <a:gd name="T65" fmla="*/ 21 h 85"/>
                      <a:gd name="T66" fmla="*/ 31 w 78"/>
                      <a:gd name="T67" fmla="*/ 24 h 85"/>
                      <a:gd name="T68" fmla="*/ 27 w 78"/>
                      <a:gd name="T69" fmla="*/ 24 h 85"/>
                      <a:gd name="T70" fmla="*/ 24 w 78"/>
                      <a:gd name="T71" fmla="*/ 24 h 85"/>
                      <a:gd name="T72" fmla="*/ 24 w 78"/>
                      <a:gd name="T73" fmla="*/ 24 h 85"/>
                      <a:gd name="T74" fmla="*/ 17 w 78"/>
                      <a:gd name="T75" fmla="*/ 24 h 85"/>
                      <a:gd name="T76" fmla="*/ 20 w 78"/>
                      <a:gd name="T77" fmla="*/ 28 h 85"/>
                      <a:gd name="T78" fmla="*/ 20 w 78"/>
                      <a:gd name="T79" fmla="*/ 34 h 85"/>
                      <a:gd name="T80" fmla="*/ 20 w 78"/>
                      <a:gd name="T81" fmla="*/ 34 h 85"/>
                      <a:gd name="T82" fmla="*/ 14 w 78"/>
                      <a:gd name="T83" fmla="*/ 38 h 85"/>
                      <a:gd name="T84" fmla="*/ 10 w 78"/>
                      <a:gd name="T85" fmla="*/ 41 h 85"/>
                      <a:gd name="T86" fmla="*/ 14 w 78"/>
                      <a:gd name="T87" fmla="*/ 45 h 85"/>
                      <a:gd name="T88" fmla="*/ 17 w 78"/>
                      <a:gd name="T89" fmla="*/ 48 h 85"/>
                      <a:gd name="T90" fmla="*/ 24 w 78"/>
                      <a:gd name="T91" fmla="*/ 45 h 85"/>
                      <a:gd name="T92" fmla="*/ 24 w 78"/>
                      <a:gd name="T93" fmla="*/ 48 h 85"/>
                      <a:gd name="T94" fmla="*/ 17 w 78"/>
                      <a:gd name="T95" fmla="*/ 51 h 85"/>
                      <a:gd name="T96" fmla="*/ 17 w 78"/>
                      <a:gd name="T97" fmla="*/ 55 h 85"/>
                      <a:gd name="T98" fmla="*/ 10 w 78"/>
                      <a:gd name="T99" fmla="*/ 58 h 85"/>
                      <a:gd name="T100" fmla="*/ 17 w 78"/>
                      <a:gd name="T101" fmla="*/ 58 h 85"/>
                      <a:gd name="T102" fmla="*/ 20 w 78"/>
                      <a:gd name="T103" fmla="*/ 58 h 85"/>
                      <a:gd name="T104" fmla="*/ 7 w 78"/>
                      <a:gd name="T105" fmla="*/ 62 h 85"/>
                      <a:gd name="T106" fmla="*/ 7 w 78"/>
                      <a:gd name="T107" fmla="*/ 65 h 85"/>
                      <a:gd name="T108" fmla="*/ 7 w 78"/>
                      <a:gd name="T109" fmla="*/ 68 h 85"/>
                      <a:gd name="T110" fmla="*/ 0 w 78"/>
                      <a:gd name="T111" fmla="*/ 72 h 85"/>
                      <a:gd name="T112" fmla="*/ 3 w 78"/>
                      <a:gd name="T113" fmla="*/ 72 h 85"/>
                      <a:gd name="T114" fmla="*/ 0 w 78"/>
                      <a:gd name="T115" fmla="*/ 75 h 85"/>
                      <a:gd name="T116" fmla="*/ 3 w 78"/>
                      <a:gd name="T117" fmla="*/ 75 h 85"/>
                      <a:gd name="T118" fmla="*/ 7 w 78"/>
                      <a:gd name="T119" fmla="*/ 75 h 85"/>
                      <a:gd name="T120" fmla="*/ 3 w 78"/>
                      <a:gd name="T121" fmla="*/ 79 h 85"/>
                      <a:gd name="T122" fmla="*/ 3 w 78"/>
                      <a:gd name="T123" fmla="*/ 82 h 85"/>
                      <a:gd name="T124" fmla="*/ 7 w 78"/>
                      <a:gd name="T125" fmla="*/ 8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8" h="85">
                        <a:moveTo>
                          <a:pt x="3" y="82"/>
                        </a:moveTo>
                        <a:lnTo>
                          <a:pt x="3" y="82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2"/>
                        </a:lnTo>
                        <a:lnTo>
                          <a:pt x="10" y="82"/>
                        </a:lnTo>
                        <a:lnTo>
                          <a:pt x="17" y="79"/>
                        </a:lnTo>
                        <a:lnTo>
                          <a:pt x="17" y="79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7" y="79"/>
                        </a:lnTo>
                        <a:lnTo>
                          <a:pt x="27" y="79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8" y="62"/>
                        </a:lnTo>
                        <a:lnTo>
                          <a:pt x="58" y="62"/>
                        </a:lnTo>
                        <a:lnTo>
                          <a:pt x="58" y="5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5"/>
                        </a:lnTo>
                        <a:lnTo>
                          <a:pt x="61" y="45"/>
                        </a:lnTo>
                        <a:lnTo>
                          <a:pt x="65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71" y="31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1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4"/>
                        </a:lnTo>
                        <a:lnTo>
                          <a:pt x="75" y="14"/>
                        </a:lnTo>
                        <a:lnTo>
                          <a:pt x="75" y="11"/>
                        </a:lnTo>
                        <a:lnTo>
                          <a:pt x="75" y="11"/>
                        </a:lnTo>
                        <a:lnTo>
                          <a:pt x="71" y="11"/>
                        </a:lnTo>
                        <a:lnTo>
                          <a:pt x="71" y="11"/>
                        </a:lnTo>
                        <a:lnTo>
                          <a:pt x="71" y="7"/>
                        </a:lnTo>
                        <a:lnTo>
                          <a:pt x="68" y="4"/>
                        </a:lnTo>
                        <a:lnTo>
                          <a:pt x="68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4" y="7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4" y="17"/>
                        </a:lnTo>
                        <a:lnTo>
                          <a:pt x="44" y="17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0" y="45"/>
                        </a:lnTo>
                        <a:lnTo>
                          <a:pt x="20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7" y="48"/>
                        </a:lnTo>
                        <a:lnTo>
                          <a:pt x="27" y="48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0" y="48"/>
                        </a:lnTo>
                        <a:lnTo>
                          <a:pt x="20" y="48"/>
                        </a:lnTo>
                        <a:lnTo>
                          <a:pt x="17" y="48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4" y="55"/>
                        </a:lnTo>
                        <a:lnTo>
                          <a:pt x="10" y="58"/>
                        </a:lnTo>
                        <a:lnTo>
                          <a:pt x="10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62"/>
                        </a:lnTo>
                        <a:lnTo>
                          <a:pt x="14" y="62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7" y="62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3" y="79"/>
                        </a:lnTo>
                        <a:lnTo>
                          <a:pt x="3" y="79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4" name="Freeform 82">
                    <a:extLst>
                      <a:ext uri="{FF2B5EF4-FFF2-40B4-BE49-F238E27FC236}">
                        <a16:creationId xmlns:a16="http://schemas.microsoft.com/office/drawing/2014/main" id="{5FCEDB9D-FED5-4368-A4BF-48FC67139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24075" y="8183563"/>
                    <a:ext cx="15875" cy="26988"/>
                  </a:xfrm>
                  <a:custGeom>
                    <a:avLst/>
                    <a:gdLst>
                      <a:gd name="T0" fmla="*/ 10 w 10"/>
                      <a:gd name="T1" fmla="*/ 10 h 17"/>
                      <a:gd name="T2" fmla="*/ 10 w 10"/>
                      <a:gd name="T3" fmla="*/ 10 h 17"/>
                      <a:gd name="T4" fmla="*/ 10 w 10"/>
                      <a:gd name="T5" fmla="*/ 10 h 17"/>
                      <a:gd name="T6" fmla="*/ 10 w 10"/>
                      <a:gd name="T7" fmla="*/ 7 h 17"/>
                      <a:gd name="T8" fmla="*/ 10 w 10"/>
                      <a:gd name="T9" fmla="*/ 7 h 17"/>
                      <a:gd name="T10" fmla="*/ 10 w 10"/>
                      <a:gd name="T11" fmla="*/ 7 h 17"/>
                      <a:gd name="T12" fmla="*/ 10 w 10"/>
                      <a:gd name="T13" fmla="*/ 7 h 17"/>
                      <a:gd name="T14" fmla="*/ 10 w 10"/>
                      <a:gd name="T15" fmla="*/ 7 h 17"/>
                      <a:gd name="T16" fmla="*/ 10 w 10"/>
                      <a:gd name="T17" fmla="*/ 7 h 17"/>
                      <a:gd name="T18" fmla="*/ 10 w 10"/>
                      <a:gd name="T19" fmla="*/ 7 h 17"/>
                      <a:gd name="T20" fmla="*/ 10 w 10"/>
                      <a:gd name="T21" fmla="*/ 3 h 17"/>
                      <a:gd name="T22" fmla="*/ 7 w 10"/>
                      <a:gd name="T23" fmla="*/ 0 h 17"/>
                      <a:gd name="T24" fmla="*/ 7 w 10"/>
                      <a:gd name="T25" fmla="*/ 0 h 17"/>
                      <a:gd name="T26" fmla="*/ 4 w 10"/>
                      <a:gd name="T27" fmla="*/ 3 h 17"/>
                      <a:gd name="T28" fmla="*/ 4 w 10"/>
                      <a:gd name="T29" fmla="*/ 3 h 17"/>
                      <a:gd name="T30" fmla="*/ 4 w 10"/>
                      <a:gd name="T31" fmla="*/ 3 h 17"/>
                      <a:gd name="T32" fmla="*/ 4 w 10"/>
                      <a:gd name="T33" fmla="*/ 3 h 17"/>
                      <a:gd name="T34" fmla="*/ 4 w 10"/>
                      <a:gd name="T35" fmla="*/ 3 h 17"/>
                      <a:gd name="T36" fmla="*/ 0 w 10"/>
                      <a:gd name="T37" fmla="*/ 3 h 17"/>
                      <a:gd name="T38" fmla="*/ 0 w 10"/>
                      <a:gd name="T39" fmla="*/ 7 h 17"/>
                      <a:gd name="T40" fmla="*/ 4 w 10"/>
                      <a:gd name="T41" fmla="*/ 10 h 17"/>
                      <a:gd name="T42" fmla="*/ 4 w 10"/>
                      <a:gd name="T43" fmla="*/ 10 h 17"/>
                      <a:gd name="T44" fmla="*/ 4 w 10"/>
                      <a:gd name="T45" fmla="*/ 10 h 17"/>
                      <a:gd name="T46" fmla="*/ 4 w 10"/>
                      <a:gd name="T47" fmla="*/ 10 h 17"/>
                      <a:gd name="T48" fmla="*/ 4 w 10"/>
                      <a:gd name="T49" fmla="*/ 10 h 17"/>
                      <a:gd name="T50" fmla="*/ 4 w 10"/>
                      <a:gd name="T51" fmla="*/ 13 h 17"/>
                      <a:gd name="T52" fmla="*/ 7 w 10"/>
                      <a:gd name="T53" fmla="*/ 13 h 17"/>
                      <a:gd name="T54" fmla="*/ 7 w 10"/>
                      <a:gd name="T55" fmla="*/ 13 h 17"/>
                      <a:gd name="T56" fmla="*/ 7 w 10"/>
                      <a:gd name="T57" fmla="*/ 13 h 17"/>
                      <a:gd name="T58" fmla="*/ 7 w 10"/>
                      <a:gd name="T59" fmla="*/ 13 h 17"/>
                      <a:gd name="T60" fmla="*/ 7 w 10"/>
                      <a:gd name="T61" fmla="*/ 13 h 17"/>
                      <a:gd name="T62" fmla="*/ 7 w 10"/>
                      <a:gd name="T63" fmla="*/ 13 h 17"/>
                      <a:gd name="T64" fmla="*/ 7 w 10"/>
                      <a:gd name="T65" fmla="*/ 13 h 17"/>
                      <a:gd name="T66" fmla="*/ 7 w 10"/>
                      <a:gd name="T67" fmla="*/ 13 h 17"/>
                      <a:gd name="T68" fmla="*/ 7 w 10"/>
                      <a:gd name="T69" fmla="*/ 17 h 17"/>
                      <a:gd name="T70" fmla="*/ 7 w 10"/>
                      <a:gd name="T71" fmla="*/ 17 h 17"/>
                      <a:gd name="T72" fmla="*/ 10 w 10"/>
                      <a:gd name="T73" fmla="*/ 13 h 17"/>
                      <a:gd name="T74" fmla="*/ 10 w 10"/>
                      <a:gd name="T75" fmla="*/ 13 h 17"/>
                      <a:gd name="T76" fmla="*/ 10 w 10"/>
                      <a:gd name="T77" fmla="*/ 13 h 17"/>
                      <a:gd name="T78" fmla="*/ 10 w 10"/>
                      <a:gd name="T79" fmla="*/ 10 h 17"/>
                      <a:gd name="T80" fmla="*/ 10 w 10"/>
                      <a:gd name="T81" fmla="*/ 10 h 17"/>
                      <a:gd name="T82" fmla="*/ 10 w 10"/>
                      <a:gd name="T83" fmla="*/ 10 h 17"/>
                      <a:gd name="T84" fmla="*/ 7 w 10"/>
                      <a:gd name="T85" fmla="*/ 10 h 17"/>
                      <a:gd name="T86" fmla="*/ 10 w 10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" h="1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5" name="Freeform 83">
                    <a:extLst>
                      <a:ext uri="{FF2B5EF4-FFF2-40B4-BE49-F238E27FC236}">
                        <a16:creationId xmlns:a16="http://schemas.microsoft.com/office/drawing/2014/main" id="{CD1958F3-EAE1-42A8-85D0-C1397AAFF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156575"/>
                    <a:ext cx="26988" cy="26988"/>
                  </a:xfrm>
                  <a:custGeom>
                    <a:avLst/>
                    <a:gdLst>
                      <a:gd name="T0" fmla="*/ 13 w 17"/>
                      <a:gd name="T1" fmla="*/ 7 h 17"/>
                      <a:gd name="T2" fmla="*/ 17 w 17"/>
                      <a:gd name="T3" fmla="*/ 7 h 17"/>
                      <a:gd name="T4" fmla="*/ 17 w 17"/>
                      <a:gd name="T5" fmla="*/ 3 h 17"/>
                      <a:gd name="T6" fmla="*/ 17 w 17"/>
                      <a:gd name="T7" fmla="*/ 0 h 17"/>
                      <a:gd name="T8" fmla="*/ 17 w 17"/>
                      <a:gd name="T9" fmla="*/ 0 h 17"/>
                      <a:gd name="T10" fmla="*/ 13 w 17"/>
                      <a:gd name="T11" fmla="*/ 3 h 17"/>
                      <a:gd name="T12" fmla="*/ 10 w 17"/>
                      <a:gd name="T13" fmla="*/ 7 h 17"/>
                      <a:gd name="T14" fmla="*/ 10 w 17"/>
                      <a:gd name="T15" fmla="*/ 7 h 17"/>
                      <a:gd name="T16" fmla="*/ 10 w 17"/>
                      <a:gd name="T17" fmla="*/ 7 h 17"/>
                      <a:gd name="T18" fmla="*/ 10 w 17"/>
                      <a:gd name="T19" fmla="*/ 7 h 17"/>
                      <a:gd name="T20" fmla="*/ 10 w 17"/>
                      <a:gd name="T21" fmla="*/ 7 h 17"/>
                      <a:gd name="T22" fmla="*/ 7 w 17"/>
                      <a:gd name="T23" fmla="*/ 7 h 17"/>
                      <a:gd name="T24" fmla="*/ 7 w 17"/>
                      <a:gd name="T25" fmla="*/ 7 h 17"/>
                      <a:gd name="T26" fmla="*/ 7 w 17"/>
                      <a:gd name="T27" fmla="*/ 7 h 17"/>
                      <a:gd name="T28" fmla="*/ 7 w 17"/>
                      <a:gd name="T29" fmla="*/ 7 h 17"/>
                      <a:gd name="T30" fmla="*/ 3 w 17"/>
                      <a:gd name="T31" fmla="*/ 7 h 17"/>
                      <a:gd name="T32" fmla="*/ 0 w 17"/>
                      <a:gd name="T33" fmla="*/ 10 h 17"/>
                      <a:gd name="T34" fmla="*/ 0 w 17"/>
                      <a:gd name="T35" fmla="*/ 10 h 17"/>
                      <a:gd name="T36" fmla="*/ 3 w 17"/>
                      <a:gd name="T37" fmla="*/ 13 h 17"/>
                      <a:gd name="T38" fmla="*/ 3 w 17"/>
                      <a:gd name="T39" fmla="*/ 13 h 17"/>
                      <a:gd name="T40" fmla="*/ 3 w 17"/>
                      <a:gd name="T41" fmla="*/ 13 h 17"/>
                      <a:gd name="T42" fmla="*/ 3 w 17"/>
                      <a:gd name="T43" fmla="*/ 13 h 17"/>
                      <a:gd name="T44" fmla="*/ 3 w 17"/>
                      <a:gd name="T45" fmla="*/ 17 h 17"/>
                      <a:gd name="T46" fmla="*/ 3 w 17"/>
                      <a:gd name="T47" fmla="*/ 17 h 17"/>
                      <a:gd name="T48" fmla="*/ 3 w 17"/>
                      <a:gd name="T49" fmla="*/ 17 h 17"/>
                      <a:gd name="T50" fmla="*/ 7 w 17"/>
                      <a:gd name="T51" fmla="*/ 17 h 17"/>
                      <a:gd name="T52" fmla="*/ 7 w 17"/>
                      <a:gd name="T53" fmla="*/ 17 h 17"/>
                      <a:gd name="T54" fmla="*/ 7 w 17"/>
                      <a:gd name="T55" fmla="*/ 13 h 17"/>
                      <a:gd name="T56" fmla="*/ 7 w 17"/>
                      <a:gd name="T57" fmla="*/ 13 h 17"/>
                      <a:gd name="T58" fmla="*/ 7 w 17"/>
                      <a:gd name="T59" fmla="*/ 13 h 17"/>
                      <a:gd name="T60" fmla="*/ 10 w 17"/>
                      <a:gd name="T61" fmla="*/ 10 h 17"/>
                      <a:gd name="T62" fmla="*/ 7 w 17"/>
                      <a:gd name="T63" fmla="*/ 13 h 17"/>
                      <a:gd name="T64" fmla="*/ 7 w 17"/>
                      <a:gd name="T65" fmla="*/ 13 h 17"/>
                      <a:gd name="T66" fmla="*/ 7 w 17"/>
                      <a:gd name="T67" fmla="*/ 13 h 17"/>
                      <a:gd name="T68" fmla="*/ 7 w 17"/>
                      <a:gd name="T69" fmla="*/ 13 h 17"/>
                      <a:gd name="T70" fmla="*/ 10 w 17"/>
                      <a:gd name="T71" fmla="*/ 13 h 17"/>
                      <a:gd name="T72" fmla="*/ 10 w 17"/>
                      <a:gd name="T73" fmla="*/ 13 h 17"/>
                      <a:gd name="T74" fmla="*/ 10 w 17"/>
                      <a:gd name="T75" fmla="*/ 13 h 17"/>
                      <a:gd name="T76" fmla="*/ 10 w 17"/>
                      <a:gd name="T77" fmla="*/ 13 h 17"/>
                      <a:gd name="T78" fmla="*/ 13 w 17"/>
                      <a:gd name="T79" fmla="*/ 13 h 17"/>
                      <a:gd name="T80" fmla="*/ 13 w 17"/>
                      <a:gd name="T81" fmla="*/ 13 h 17"/>
                      <a:gd name="T82" fmla="*/ 13 w 17"/>
                      <a:gd name="T83" fmla="*/ 10 h 17"/>
                      <a:gd name="T84" fmla="*/ 13 w 17"/>
                      <a:gd name="T85" fmla="*/ 10 h 17"/>
                      <a:gd name="T86" fmla="*/ 13 w 17"/>
                      <a:gd name="T87" fmla="*/ 10 h 17"/>
                      <a:gd name="T88" fmla="*/ 13 w 17"/>
                      <a:gd name="T89" fmla="*/ 10 h 17"/>
                      <a:gd name="T90" fmla="*/ 13 w 17"/>
                      <a:gd name="T91" fmla="*/ 7 h 17"/>
                      <a:gd name="T92" fmla="*/ 13 w 17"/>
                      <a:gd name="T93" fmla="*/ 7 h 17"/>
                      <a:gd name="T94" fmla="*/ 13 w 17"/>
                      <a:gd name="T95" fmla="*/ 7 h 17"/>
                      <a:gd name="T96" fmla="*/ 13 w 17"/>
                      <a:gd name="T97" fmla="*/ 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7" h="17">
                        <a:moveTo>
                          <a:pt x="13" y="7"/>
                        </a:move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6" name="Freeform 84">
                    <a:extLst>
                      <a:ext uri="{FF2B5EF4-FFF2-40B4-BE49-F238E27FC236}">
                        <a16:creationId xmlns:a16="http://schemas.microsoft.com/office/drawing/2014/main" id="{E3BB2845-F49D-45DE-8F70-E059C020F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226425"/>
                    <a:ext cx="15875" cy="11113"/>
                  </a:xfrm>
                  <a:custGeom>
                    <a:avLst/>
                    <a:gdLst>
                      <a:gd name="T0" fmla="*/ 3 w 10"/>
                      <a:gd name="T1" fmla="*/ 3 h 7"/>
                      <a:gd name="T2" fmla="*/ 3 w 10"/>
                      <a:gd name="T3" fmla="*/ 3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7 w 10"/>
                      <a:gd name="T9" fmla="*/ 3 h 7"/>
                      <a:gd name="T10" fmla="*/ 7 w 10"/>
                      <a:gd name="T11" fmla="*/ 3 h 7"/>
                      <a:gd name="T12" fmla="*/ 10 w 10"/>
                      <a:gd name="T13" fmla="*/ 0 h 7"/>
                      <a:gd name="T14" fmla="*/ 10 w 10"/>
                      <a:gd name="T15" fmla="*/ 0 h 7"/>
                      <a:gd name="T16" fmla="*/ 7 w 10"/>
                      <a:gd name="T17" fmla="*/ 0 h 7"/>
                      <a:gd name="T18" fmla="*/ 7 w 10"/>
                      <a:gd name="T19" fmla="*/ 0 h 7"/>
                      <a:gd name="T20" fmla="*/ 7 w 10"/>
                      <a:gd name="T21" fmla="*/ 0 h 7"/>
                      <a:gd name="T22" fmla="*/ 7 w 10"/>
                      <a:gd name="T23" fmla="*/ 0 h 7"/>
                      <a:gd name="T24" fmla="*/ 7 w 10"/>
                      <a:gd name="T25" fmla="*/ 0 h 7"/>
                      <a:gd name="T26" fmla="*/ 7 w 10"/>
                      <a:gd name="T27" fmla="*/ 0 h 7"/>
                      <a:gd name="T28" fmla="*/ 3 w 10"/>
                      <a:gd name="T29" fmla="*/ 3 h 7"/>
                      <a:gd name="T30" fmla="*/ 3 w 10"/>
                      <a:gd name="T31" fmla="*/ 3 h 7"/>
                      <a:gd name="T32" fmla="*/ 3 w 10"/>
                      <a:gd name="T33" fmla="*/ 3 h 7"/>
                      <a:gd name="T34" fmla="*/ 3 w 10"/>
                      <a:gd name="T35" fmla="*/ 3 h 7"/>
                      <a:gd name="T36" fmla="*/ 3 w 10"/>
                      <a:gd name="T37" fmla="*/ 3 h 7"/>
                      <a:gd name="T38" fmla="*/ 3 w 10"/>
                      <a:gd name="T39" fmla="*/ 3 h 7"/>
                      <a:gd name="T40" fmla="*/ 3 w 10"/>
                      <a:gd name="T41" fmla="*/ 3 h 7"/>
                      <a:gd name="T42" fmla="*/ 3 w 10"/>
                      <a:gd name="T43" fmla="*/ 3 h 7"/>
                      <a:gd name="T44" fmla="*/ 3 w 10"/>
                      <a:gd name="T45" fmla="*/ 3 h 7"/>
                      <a:gd name="T46" fmla="*/ 3 w 10"/>
                      <a:gd name="T47" fmla="*/ 3 h 7"/>
                      <a:gd name="T48" fmla="*/ 0 w 10"/>
                      <a:gd name="T49" fmla="*/ 3 h 7"/>
                      <a:gd name="T50" fmla="*/ 3 w 10"/>
                      <a:gd name="T5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7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7" name="Freeform 85">
                    <a:extLst>
                      <a:ext uri="{FF2B5EF4-FFF2-40B4-BE49-F238E27FC236}">
                        <a16:creationId xmlns:a16="http://schemas.microsoft.com/office/drawing/2014/main" id="{CEA1DF60-888E-46A4-9799-DB24CAC95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2963" y="8242300"/>
                    <a:ext cx="6350" cy="15875"/>
                  </a:xfrm>
                  <a:custGeom>
                    <a:avLst/>
                    <a:gdLst>
                      <a:gd name="T0" fmla="*/ 0 w 4"/>
                      <a:gd name="T1" fmla="*/ 10 h 10"/>
                      <a:gd name="T2" fmla="*/ 0 w 4"/>
                      <a:gd name="T3" fmla="*/ 10 h 10"/>
                      <a:gd name="T4" fmla="*/ 0 w 4"/>
                      <a:gd name="T5" fmla="*/ 10 h 10"/>
                      <a:gd name="T6" fmla="*/ 0 w 4"/>
                      <a:gd name="T7" fmla="*/ 10 h 10"/>
                      <a:gd name="T8" fmla="*/ 4 w 4"/>
                      <a:gd name="T9" fmla="*/ 7 h 10"/>
                      <a:gd name="T10" fmla="*/ 4 w 4"/>
                      <a:gd name="T11" fmla="*/ 7 h 10"/>
                      <a:gd name="T12" fmla="*/ 4 w 4"/>
                      <a:gd name="T13" fmla="*/ 7 h 10"/>
                      <a:gd name="T14" fmla="*/ 4 w 4"/>
                      <a:gd name="T15" fmla="*/ 7 h 10"/>
                      <a:gd name="T16" fmla="*/ 4 w 4"/>
                      <a:gd name="T17" fmla="*/ 7 h 10"/>
                      <a:gd name="T18" fmla="*/ 4 w 4"/>
                      <a:gd name="T19" fmla="*/ 7 h 10"/>
                      <a:gd name="T20" fmla="*/ 4 w 4"/>
                      <a:gd name="T21" fmla="*/ 7 h 10"/>
                      <a:gd name="T22" fmla="*/ 4 w 4"/>
                      <a:gd name="T23" fmla="*/ 7 h 10"/>
                      <a:gd name="T24" fmla="*/ 4 w 4"/>
                      <a:gd name="T25" fmla="*/ 4 h 10"/>
                      <a:gd name="T26" fmla="*/ 4 w 4"/>
                      <a:gd name="T27" fmla="*/ 4 h 10"/>
                      <a:gd name="T28" fmla="*/ 4 w 4"/>
                      <a:gd name="T29" fmla="*/ 4 h 10"/>
                      <a:gd name="T30" fmla="*/ 4 w 4"/>
                      <a:gd name="T31" fmla="*/ 4 h 10"/>
                      <a:gd name="T32" fmla="*/ 4 w 4"/>
                      <a:gd name="T33" fmla="*/ 4 h 10"/>
                      <a:gd name="T34" fmla="*/ 4 w 4"/>
                      <a:gd name="T35" fmla="*/ 4 h 10"/>
                      <a:gd name="T36" fmla="*/ 4 w 4"/>
                      <a:gd name="T37" fmla="*/ 4 h 10"/>
                      <a:gd name="T38" fmla="*/ 4 w 4"/>
                      <a:gd name="T39" fmla="*/ 4 h 10"/>
                      <a:gd name="T40" fmla="*/ 4 w 4"/>
                      <a:gd name="T41" fmla="*/ 0 h 10"/>
                      <a:gd name="T42" fmla="*/ 4 w 4"/>
                      <a:gd name="T43" fmla="*/ 0 h 10"/>
                      <a:gd name="T44" fmla="*/ 0 w 4"/>
                      <a:gd name="T45" fmla="*/ 4 h 10"/>
                      <a:gd name="T46" fmla="*/ 0 w 4"/>
                      <a:gd name="T47" fmla="*/ 4 h 10"/>
                      <a:gd name="T48" fmla="*/ 0 w 4"/>
                      <a:gd name="T49" fmla="*/ 4 h 10"/>
                      <a:gd name="T50" fmla="*/ 0 w 4"/>
                      <a:gd name="T51" fmla="*/ 4 h 10"/>
                      <a:gd name="T52" fmla="*/ 0 w 4"/>
                      <a:gd name="T53" fmla="*/ 7 h 10"/>
                      <a:gd name="T54" fmla="*/ 0 w 4"/>
                      <a:gd name="T55" fmla="*/ 7 h 10"/>
                      <a:gd name="T56" fmla="*/ 0 w 4"/>
                      <a:gd name="T57" fmla="*/ 7 h 10"/>
                      <a:gd name="T58" fmla="*/ 0 w 4"/>
                      <a:gd name="T59" fmla="*/ 7 h 10"/>
                      <a:gd name="T60" fmla="*/ 0 w 4"/>
                      <a:gd name="T61" fmla="*/ 7 h 10"/>
                      <a:gd name="T62" fmla="*/ 0 w 4"/>
                      <a:gd name="T63" fmla="*/ 7 h 10"/>
                      <a:gd name="T64" fmla="*/ 0 w 4"/>
                      <a:gd name="T65" fmla="*/ 10 h 10"/>
                      <a:gd name="T66" fmla="*/ 0 w 4"/>
                      <a:gd name="T6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8" name="Freeform 86">
                    <a:extLst>
                      <a:ext uri="{FF2B5EF4-FFF2-40B4-BE49-F238E27FC236}">
                        <a16:creationId xmlns:a16="http://schemas.microsoft.com/office/drawing/2014/main" id="{B7837EE9-AFBB-4185-A92C-A4CF24FF3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08200" y="8183563"/>
                    <a:ext cx="11113" cy="4763"/>
                  </a:xfrm>
                  <a:custGeom>
                    <a:avLst/>
                    <a:gdLst>
                      <a:gd name="T0" fmla="*/ 7 w 7"/>
                      <a:gd name="T1" fmla="*/ 0 h 3"/>
                      <a:gd name="T2" fmla="*/ 7 w 7"/>
                      <a:gd name="T3" fmla="*/ 0 h 3"/>
                      <a:gd name="T4" fmla="*/ 7 w 7"/>
                      <a:gd name="T5" fmla="*/ 0 h 3"/>
                      <a:gd name="T6" fmla="*/ 7 w 7"/>
                      <a:gd name="T7" fmla="*/ 0 h 3"/>
                      <a:gd name="T8" fmla="*/ 3 w 7"/>
                      <a:gd name="T9" fmla="*/ 0 h 3"/>
                      <a:gd name="T10" fmla="*/ 3 w 7"/>
                      <a:gd name="T11" fmla="*/ 0 h 3"/>
                      <a:gd name="T12" fmla="*/ 3 w 7"/>
                      <a:gd name="T13" fmla="*/ 3 h 3"/>
                      <a:gd name="T14" fmla="*/ 3 w 7"/>
                      <a:gd name="T15" fmla="*/ 3 h 3"/>
                      <a:gd name="T16" fmla="*/ 3 w 7"/>
                      <a:gd name="T17" fmla="*/ 3 h 3"/>
                      <a:gd name="T18" fmla="*/ 3 w 7"/>
                      <a:gd name="T19" fmla="*/ 3 h 3"/>
                      <a:gd name="T20" fmla="*/ 3 w 7"/>
                      <a:gd name="T21" fmla="*/ 3 h 3"/>
                      <a:gd name="T22" fmla="*/ 3 w 7"/>
                      <a:gd name="T23" fmla="*/ 3 h 3"/>
                      <a:gd name="T24" fmla="*/ 3 w 7"/>
                      <a:gd name="T25" fmla="*/ 3 h 3"/>
                      <a:gd name="T26" fmla="*/ 3 w 7"/>
                      <a:gd name="T27" fmla="*/ 3 h 3"/>
                      <a:gd name="T28" fmla="*/ 0 w 7"/>
                      <a:gd name="T29" fmla="*/ 3 h 3"/>
                      <a:gd name="T30" fmla="*/ 0 w 7"/>
                      <a:gd name="T31" fmla="*/ 3 h 3"/>
                      <a:gd name="T32" fmla="*/ 3 w 7"/>
                      <a:gd name="T33" fmla="*/ 3 h 3"/>
                      <a:gd name="T34" fmla="*/ 3 w 7"/>
                      <a:gd name="T35" fmla="*/ 3 h 3"/>
                      <a:gd name="T36" fmla="*/ 3 w 7"/>
                      <a:gd name="T37" fmla="*/ 3 h 3"/>
                      <a:gd name="T38" fmla="*/ 3 w 7"/>
                      <a:gd name="T39" fmla="*/ 3 h 3"/>
                      <a:gd name="T40" fmla="*/ 3 w 7"/>
                      <a:gd name="T41" fmla="*/ 3 h 3"/>
                      <a:gd name="T42" fmla="*/ 3 w 7"/>
                      <a:gd name="T43" fmla="*/ 3 h 3"/>
                      <a:gd name="T44" fmla="*/ 3 w 7"/>
                      <a:gd name="T45" fmla="*/ 3 h 3"/>
                      <a:gd name="T46" fmla="*/ 3 w 7"/>
                      <a:gd name="T47" fmla="*/ 3 h 3"/>
                      <a:gd name="T48" fmla="*/ 3 w 7"/>
                      <a:gd name="T49" fmla="*/ 3 h 3"/>
                      <a:gd name="T50" fmla="*/ 3 w 7"/>
                      <a:gd name="T51" fmla="*/ 3 h 3"/>
                      <a:gd name="T52" fmla="*/ 3 w 7"/>
                      <a:gd name="T53" fmla="*/ 3 h 3"/>
                      <a:gd name="T54" fmla="*/ 3 w 7"/>
                      <a:gd name="T55" fmla="*/ 3 h 3"/>
                      <a:gd name="T56" fmla="*/ 3 w 7"/>
                      <a:gd name="T57" fmla="*/ 3 h 3"/>
                      <a:gd name="T58" fmla="*/ 3 w 7"/>
                      <a:gd name="T59" fmla="*/ 3 h 3"/>
                      <a:gd name="T60" fmla="*/ 3 w 7"/>
                      <a:gd name="T61" fmla="*/ 3 h 3"/>
                      <a:gd name="T62" fmla="*/ 3 w 7"/>
                      <a:gd name="T63" fmla="*/ 3 h 3"/>
                      <a:gd name="T64" fmla="*/ 3 w 7"/>
                      <a:gd name="T65" fmla="*/ 3 h 3"/>
                      <a:gd name="T66" fmla="*/ 3 w 7"/>
                      <a:gd name="T67" fmla="*/ 3 h 3"/>
                      <a:gd name="T68" fmla="*/ 7 w 7"/>
                      <a:gd name="T69" fmla="*/ 3 h 3"/>
                      <a:gd name="T70" fmla="*/ 7 w 7"/>
                      <a:gd name="T71" fmla="*/ 3 h 3"/>
                      <a:gd name="T72" fmla="*/ 7 w 7"/>
                      <a:gd name="T73" fmla="*/ 3 h 3"/>
                      <a:gd name="T74" fmla="*/ 7 w 7"/>
                      <a:gd name="T75" fmla="*/ 3 h 3"/>
                      <a:gd name="T76" fmla="*/ 7 w 7"/>
                      <a:gd name="T77" fmla="*/ 3 h 3"/>
                      <a:gd name="T78" fmla="*/ 7 w 7"/>
                      <a:gd name="T79" fmla="*/ 3 h 3"/>
                      <a:gd name="T80" fmla="*/ 7 w 7"/>
                      <a:gd name="T81" fmla="*/ 3 h 3"/>
                      <a:gd name="T82" fmla="*/ 7 w 7"/>
                      <a:gd name="T83" fmla="*/ 3 h 3"/>
                      <a:gd name="T84" fmla="*/ 7 w 7"/>
                      <a:gd name="T85" fmla="*/ 3 h 3"/>
                      <a:gd name="T86" fmla="*/ 7 w 7"/>
                      <a:gd name="T87" fmla="*/ 3 h 3"/>
                      <a:gd name="T88" fmla="*/ 7 w 7"/>
                      <a:gd name="T89" fmla="*/ 3 h 3"/>
                      <a:gd name="T90" fmla="*/ 7 w 7"/>
                      <a:gd name="T91" fmla="*/ 3 h 3"/>
                      <a:gd name="T92" fmla="*/ 7 w 7"/>
                      <a:gd name="T93" fmla="*/ 3 h 3"/>
                      <a:gd name="T94" fmla="*/ 7 w 7"/>
                      <a:gd name="T95" fmla="*/ 3 h 3"/>
                      <a:gd name="T96" fmla="*/ 7 w 7"/>
                      <a:gd name="T97" fmla="*/ 3 h 3"/>
                      <a:gd name="T98" fmla="*/ 7 w 7"/>
                      <a:gd name="T99" fmla="*/ 0 h 3"/>
                      <a:gd name="T100" fmla="*/ 7 w 7"/>
                      <a:gd name="T10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" h="3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9" name="Freeform 87">
                    <a:extLst>
                      <a:ext uri="{FF2B5EF4-FFF2-40B4-BE49-F238E27FC236}">
                        <a16:creationId xmlns:a16="http://schemas.microsoft.com/office/drawing/2014/main" id="{E789D466-1B7F-42FB-AA59-3989792F6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30425" y="8296275"/>
                    <a:ext cx="9525" cy="11113"/>
                  </a:xfrm>
                  <a:custGeom>
                    <a:avLst/>
                    <a:gdLst>
                      <a:gd name="T0" fmla="*/ 3 w 6"/>
                      <a:gd name="T1" fmla="*/ 7 h 7"/>
                      <a:gd name="T2" fmla="*/ 3 w 6"/>
                      <a:gd name="T3" fmla="*/ 7 h 7"/>
                      <a:gd name="T4" fmla="*/ 6 w 6"/>
                      <a:gd name="T5" fmla="*/ 7 h 7"/>
                      <a:gd name="T6" fmla="*/ 6 w 6"/>
                      <a:gd name="T7" fmla="*/ 7 h 7"/>
                      <a:gd name="T8" fmla="*/ 6 w 6"/>
                      <a:gd name="T9" fmla="*/ 4 h 7"/>
                      <a:gd name="T10" fmla="*/ 6 w 6"/>
                      <a:gd name="T11" fmla="*/ 4 h 7"/>
                      <a:gd name="T12" fmla="*/ 6 w 6"/>
                      <a:gd name="T13" fmla="*/ 4 h 7"/>
                      <a:gd name="T14" fmla="*/ 6 w 6"/>
                      <a:gd name="T15" fmla="*/ 4 h 7"/>
                      <a:gd name="T16" fmla="*/ 6 w 6"/>
                      <a:gd name="T17" fmla="*/ 0 h 7"/>
                      <a:gd name="T18" fmla="*/ 6 w 6"/>
                      <a:gd name="T19" fmla="*/ 0 h 7"/>
                      <a:gd name="T20" fmla="*/ 6 w 6"/>
                      <a:gd name="T21" fmla="*/ 0 h 7"/>
                      <a:gd name="T22" fmla="*/ 6 w 6"/>
                      <a:gd name="T23" fmla="*/ 0 h 7"/>
                      <a:gd name="T24" fmla="*/ 3 w 6"/>
                      <a:gd name="T25" fmla="*/ 0 h 7"/>
                      <a:gd name="T26" fmla="*/ 3 w 6"/>
                      <a:gd name="T27" fmla="*/ 0 h 7"/>
                      <a:gd name="T28" fmla="*/ 3 w 6"/>
                      <a:gd name="T29" fmla="*/ 4 h 7"/>
                      <a:gd name="T30" fmla="*/ 3 w 6"/>
                      <a:gd name="T31" fmla="*/ 4 h 7"/>
                      <a:gd name="T32" fmla="*/ 3 w 6"/>
                      <a:gd name="T33" fmla="*/ 4 h 7"/>
                      <a:gd name="T34" fmla="*/ 3 w 6"/>
                      <a:gd name="T35" fmla="*/ 4 h 7"/>
                      <a:gd name="T36" fmla="*/ 0 w 6"/>
                      <a:gd name="T37" fmla="*/ 7 h 7"/>
                      <a:gd name="T38" fmla="*/ 0 w 6"/>
                      <a:gd name="T39" fmla="*/ 7 h 7"/>
                      <a:gd name="T40" fmla="*/ 3 w 6"/>
                      <a:gd name="T41" fmla="*/ 7 h 7"/>
                      <a:gd name="T42" fmla="*/ 3 w 6"/>
                      <a:gd name="T43" fmla="*/ 7 h 7"/>
                      <a:gd name="T44" fmla="*/ 3 w 6"/>
                      <a:gd name="T45" fmla="*/ 7 h 7"/>
                      <a:gd name="T46" fmla="*/ 3 w 6"/>
                      <a:gd name="T47" fmla="*/ 7 h 7"/>
                      <a:gd name="T48" fmla="*/ 3 w 6"/>
                      <a:gd name="T49" fmla="*/ 7 h 7"/>
                      <a:gd name="T50" fmla="*/ 3 w 6"/>
                      <a:gd name="T51" fmla="*/ 7 h 7"/>
                      <a:gd name="T52" fmla="*/ 3 w 6"/>
                      <a:gd name="T53" fmla="*/ 7 h 7"/>
                      <a:gd name="T54" fmla="*/ 3 w 6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0" name="Freeform 88">
                    <a:extLst>
                      <a:ext uri="{FF2B5EF4-FFF2-40B4-BE49-F238E27FC236}">
                        <a16:creationId xmlns:a16="http://schemas.microsoft.com/office/drawing/2014/main" id="{E25E52A1-D57D-4B6E-B77F-25F89F5C6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4525" y="7859713"/>
                    <a:ext cx="188913" cy="112713"/>
                  </a:xfrm>
                  <a:custGeom>
                    <a:avLst/>
                    <a:gdLst>
                      <a:gd name="T0" fmla="*/ 6 w 119"/>
                      <a:gd name="T1" fmla="*/ 54 h 71"/>
                      <a:gd name="T2" fmla="*/ 17 w 119"/>
                      <a:gd name="T3" fmla="*/ 54 h 71"/>
                      <a:gd name="T4" fmla="*/ 27 w 119"/>
                      <a:gd name="T5" fmla="*/ 58 h 71"/>
                      <a:gd name="T6" fmla="*/ 44 w 119"/>
                      <a:gd name="T7" fmla="*/ 71 h 71"/>
                      <a:gd name="T8" fmla="*/ 61 w 119"/>
                      <a:gd name="T9" fmla="*/ 64 h 71"/>
                      <a:gd name="T10" fmla="*/ 68 w 119"/>
                      <a:gd name="T11" fmla="*/ 61 h 71"/>
                      <a:gd name="T12" fmla="*/ 71 w 119"/>
                      <a:gd name="T13" fmla="*/ 61 h 71"/>
                      <a:gd name="T14" fmla="*/ 91 w 119"/>
                      <a:gd name="T15" fmla="*/ 54 h 71"/>
                      <a:gd name="T16" fmla="*/ 102 w 119"/>
                      <a:gd name="T17" fmla="*/ 54 h 71"/>
                      <a:gd name="T18" fmla="*/ 105 w 119"/>
                      <a:gd name="T19" fmla="*/ 44 h 71"/>
                      <a:gd name="T20" fmla="*/ 108 w 119"/>
                      <a:gd name="T21" fmla="*/ 44 h 71"/>
                      <a:gd name="T22" fmla="*/ 112 w 119"/>
                      <a:gd name="T23" fmla="*/ 41 h 71"/>
                      <a:gd name="T24" fmla="*/ 115 w 119"/>
                      <a:gd name="T25" fmla="*/ 34 h 71"/>
                      <a:gd name="T26" fmla="*/ 119 w 119"/>
                      <a:gd name="T27" fmla="*/ 30 h 71"/>
                      <a:gd name="T28" fmla="*/ 115 w 119"/>
                      <a:gd name="T29" fmla="*/ 24 h 71"/>
                      <a:gd name="T30" fmla="*/ 115 w 119"/>
                      <a:gd name="T31" fmla="*/ 17 h 71"/>
                      <a:gd name="T32" fmla="*/ 112 w 119"/>
                      <a:gd name="T33" fmla="*/ 13 h 71"/>
                      <a:gd name="T34" fmla="*/ 115 w 119"/>
                      <a:gd name="T35" fmla="*/ 10 h 71"/>
                      <a:gd name="T36" fmla="*/ 108 w 119"/>
                      <a:gd name="T37" fmla="*/ 13 h 71"/>
                      <a:gd name="T38" fmla="*/ 102 w 119"/>
                      <a:gd name="T39" fmla="*/ 7 h 71"/>
                      <a:gd name="T40" fmla="*/ 98 w 119"/>
                      <a:gd name="T41" fmla="*/ 10 h 71"/>
                      <a:gd name="T42" fmla="*/ 91 w 119"/>
                      <a:gd name="T43" fmla="*/ 13 h 71"/>
                      <a:gd name="T44" fmla="*/ 85 w 119"/>
                      <a:gd name="T45" fmla="*/ 13 h 71"/>
                      <a:gd name="T46" fmla="*/ 78 w 119"/>
                      <a:gd name="T47" fmla="*/ 13 h 71"/>
                      <a:gd name="T48" fmla="*/ 74 w 119"/>
                      <a:gd name="T49" fmla="*/ 10 h 71"/>
                      <a:gd name="T50" fmla="*/ 61 w 119"/>
                      <a:gd name="T51" fmla="*/ 17 h 71"/>
                      <a:gd name="T52" fmla="*/ 57 w 119"/>
                      <a:gd name="T53" fmla="*/ 10 h 71"/>
                      <a:gd name="T54" fmla="*/ 54 w 119"/>
                      <a:gd name="T55" fmla="*/ 10 h 71"/>
                      <a:gd name="T56" fmla="*/ 47 w 119"/>
                      <a:gd name="T57" fmla="*/ 17 h 71"/>
                      <a:gd name="T58" fmla="*/ 37 w 119"/>
                      <a:gd name="T59" fmla="*/ 20 h 71"/>
                      <a:gd name="T60" fmla="*/ 40 w 119"/>
                      <a:gd name="T61" fmla="*/ 13 h 71"/>
                      <a:gd name="T62" fmla="*/ 44 w 119"/>
                      <a:gd name="T63" fmla="*/ 10 h 71"/>
                      <a:gd name="T64" fmla="*/ 37 w 119"/>
                      <a:gd name="T65" fmla="*/ 3 h 71"/>
                      <a:gd name="T66" fmla="*/ 27 w 119"/>
                      <a:gd name="T67" fmla="*/ 3 h 71"/>
                      <a:gd name="T68" fmla="*/ 34 w 119"/>
                      <a:gd name="T69" fmla="*/ 3 h 71"/>
                      <a:gd name="T70" fmla="*/ 30 w 119"/>
                      <a:gd name="T71" fmla="*/ 7 h 71"/>
                      <a:gd name="T72" fmla="*/ 30 w 119"/>
                      <a:gd name="T73" fmla="*/ 13 h 71"/>
                      <a:gd name="T74" fmla="*/ 27 w 119"/>
                      <a:gd name="T75" fmla="*/ 10 h 71"/>
                      <a:gd name="T76" fmla="*/ 17 w 119"/>
                      <a:gd name="T77" fmla="*/ 7 h 71"/>
                      <a:gd name="T78" fmla="*/ 20 w 119"/>
                      <a:gd name="T79" fmla="*/ 10 h 71"/>
                      <a:gd name="T80" fmla="*/ 17 w 119"/>
                      <a:gd name="T81" fmla="*/ 10 h 71"/>
                      <a:gd name="T82" fmla="*/ 17 w 119"/>
                      <a:gd name="T83" fmla="*/ 10 h 71"/>
                      <a:gd name="T84" fmla="*/ 17 w 119"/>
                      <a:gd name="T85" fmla="*/ 17 h 71"/>
                      <a:gd name="T86" fmla="*/ 10 w 119"/>
                      <a:gd name="T87" fmla="*/ 17 h 71"/>
                      <a:gd name="T88" fmla="*/ 6 w 119"/>
                      <a:gd name="T89" fmla="*/ 17 h 71"/>
                      <a:gd name="T90" fmla="*/ 6 w 119"/>
                      <a:gd name="T91" fmla="*/ 24 h 71"/>
                      <a:gd name="T92" fmla="*/ 17 w 119"/>
                      <a:gd name="T93" fmla="*/ 20 h 71"/>
                      <a:gd name="T94" fmla="*/ 27 w 119"/>
                      <a:gd name="T95" fmla="*/ 17 h 71"/>
                      <a:gd name="T96" fmla="*/ 27 w 119"/>
                      <a:gd name="T97" fmla="*/ 20 h 71"/>
                      <a:gd name="T98" fmla="*/ 30 w 119"/>
                      <a:gd name="T99" fmla="*/ 24 h 71"/>
                      <a:gd name="T100" fmla="*/ 27 w 119"/>
                      <a:gd name="T101" fmla="*/ 27 h 71"/>
                      <a:gd name="T102" fmla="*/ 27 w 119"/>
                      <a:gd name="T103" fmla="*/ 30 h 71"/>
                      <a:gd name="T104" fmla="*/ 17 w 119"/>
                      <a:gd name="T105" fmla="*/ 30 h 71"/>
                      <a:gd name="T106" fmla="*/ 13 w 119"/>
                      <a:gd name="T107" fmla="*/ 30 h 71"/>
                      <a:gd name="T108" fmla="*/ 3 w 119"/>
                      <a:gd name="T109" fmla="*/ 30 h 71"/>
                      <a:gd name="T110" fmla="*/ 3 w 119"/>
                      <a:gd name="T111" fmla="*/ 34 h 71"/>
                      <a:gd name="T112" fmla="*/ 17 w 119"/>
                      <a:gd name="T113" fmla="*/ 34 h 71"/>
                      <a:gd name="T114" fmla="*/ 20 w 119"/>
                      <a:gd name="T115" fmla="*/ 41 h 71"/>
                      <a:gd name="T116" fmla="*/ 20 w 119"/>
                      <a:gd name="T117" fmla="*/ 44 h 71"/>
                      <a:gd name="T118" fmla="*/ 17 w 119"/>
                      <a:gd name="T119" fmla="*/ 5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19" h="71">
                        <a:moveTo>
                          <a:pt x="17" y="51"/>
                        </a:move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13" y="58"/>
                        </a:lnTo>
                        <a:lnTo>
                          <a:pt x="17" y="58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3" y="58"/>
                        </a:lnTo>
                        <a:lnTo>
                          <a:pt x="23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37" y="68"/>
                        </a:lnTo>
                        <a:lnTo>
                          <a:pt x="37" y="68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91" y="54"/>
                        </a:lnTo>
                        <a:lnTo>
                          <a:pt x="91" y="54"/>
                        </a:lnTo>
                        <a:lnTo>
                          <a:pt x="95" y="58"/>
                        </a:lnTo>
                        <a:lnTo>
                          <a:pt x="95" y="58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5" y="51"/>
                        </a:lnTo>
                        <a:lnTo>
                          <a:pt x="105" y="51"/>
                        </a:lnTo>
                        <a:lnTo>
                          <a:pt x="105" y="47"/>
                        </a:lnTo>
                        <a:lnTo>
                          <a:pt x="105" y="47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12" y="44"/>
                        </a:lnTo>
                        <a:lnTo>
                          <a:pt x="112" y="44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37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37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20"/>
                        </a:lnTo>
                        <a:lnTo>
                          <a:pt x="115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3"/>
                        </a:lnTo>
                        <a:lnTo>
                          <a:pt x="112" y="13"/>
                        </a:lnTo>
                        <a:lnTo>
                          <a:pt x="115" y="13"/>
                        </a:lnTo>
                        <a:lnTo>
                          <a:pt x="115" y="13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5" y="10"/>
                        </a:lnTo>
                        <a:lnTo>
                          <a:pt x="115" y="10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8" y="10"/>
                        </a:lnTo>
                        <a:lnTo>
                          <a:pt x="108" y="10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0"/>
                        </a:lnTo>
                        <a:lnTo>
                          <a:pt x="105" y="0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0"/>
                        </a:lnTo>
                        <a:lnTo>
                          <a:pt x="91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13"/>
                        </a:lnTo>
                        <a:lnTo>
                          <a:pt x="74" y="13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7" y="17"/>
                        </a:lnTo>
                        <a:lnTo>
                          <a:pt x="57" y="13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3"/>
                        </a:lnTo>
                        <a:lnTo>
                          <a:pt x="54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7" y="0"/>
                        </a:lnTo>
                        <a:lnTo>
                          <a:pt x="37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6" y="37"/>
                        </a:lnTo>
                        <a:lnTo>
                          <a:pt x="6" y="37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1" name="Freeform 89">
                    <a:extLst>
                      <a:ext uri="{FF2B5EF4-FFF2-40B4-BE49-F238E27FC236}">
                        <a16:creationId xmlns:a16="http://schemas.microsoft.com/office/drawing/2014/main" id="{994A5978-52D0-44F2-8EDD-687422E0C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74988" y="7385050"/>
                    <a:ext cx="26988" cy="20638"/>
                  </a:xfrm>
                  <a:custGeom>
                    <a:avLst/>
                    <a:gdLst>
                      <a:gd name="T0" fmla="*/ 0 w 17"/>
                      <a:gd name="T1" fmla="*/ 3 h 13"/>
                      <a:gd name="T2" fmla="*/ 0 w 17"/>
                      <a:gd name="T3" fmla="*/ 3 h 13"/>
                      <a:gd name="T4" fmla="*/ 0 w 17"/>
                      <a:gd name="T5" fmla="*/ 6 h 13"/>
                      <a:gd name="T6" fmla="*/ 3 w 17"/>
                      <a:gd name="T7" fmla="*/ 6 h 13"/>
                      <a:gd name="T8" fmla="*/ 3 w 17"/>
                      <a:gd name="T9" fmla="*/ 6 h 13"/>
                      <a:gd name="T10" fmla="*/ 3 w 17"/>
                      <a:gd name="T11" fmla="*/ 6 h 13"/>
                      <a:gd name="T12" fmla="*/ 3 w 17"/>
                      <a:gd name="T13" fmla="*/ 6 h 13"/>
                      <a:gd name="T14" fmla="*/ 3 w 17"/>
                      <a:gd name="T15" fmla="*/ 6 h 13"/>
                      <a:gd name="T16" fmla="*/ 3 w 17"/>
                      <a:gd name="T17" fmla="*/ 6 h 13"/>
                      <a:gd name="T18" fmla="*/ 6 w 17"/>
                      <a:gd name="T19" fmla="*/ 6 h 13"/>
                      <a:gd name="T20" fmla="*/ 6 w 17"/>
                      <a:gd name="T21" fmla="*/ 6 h 13"/>
                      <a:gd name="T22" fmla="*/ 6 w 17"/>
                      <a:gd name="T23" fmla="*/ 6 h 13"/>
                      <a:gd name="T24" fmla="*/ 6 w 17"/>
                      <a:gd name="T25" fmla="*/ 6 h 13"/>
                      <a:gd name="T26" fmla="*/ 6 w 17"/>
                      <a:gd name="T27" fmla="*/ 10 h 13"/>
                      <a:gd name="T28" fmla="*/ 10 w 17"/>
                      <a:gd name="T29" fmla="*/ 13 h 13"/>
                      <a:gd name="T30" fmla="*/ 10 w 17"/>
                      <a:gd name="T31" fmla="*/ 10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3 w 17"/>
                      <a:gd name="T39" fmla="*/ 3 h 13"/>
                      <a:gd name="T40" fmla="*/ 13 w 17"/>
                      <a:gd name="T41" fmla="*/ 3 h 13"/>
                      <a:gd name="T42" fmla="*/ 17 w 17"/>
                      <a:gd name="T43" fmla="*/ 3 h 13"/>
                      <a:gd name="T44" fmla="*/ 17 w 17"/>
                      <a:gd name="T45" fmla="*/ 3 h 13"/>
                      <a:gd name="T46" fmla="*/ 17 w 17"/>
                      <a:gd name="T47" fmla="*/ 3 h 13"/>
                      <a:gd name="T48" fmla="*/ 17 w 17"/>
                      <a:gd name="T49" fmla="*/ 3 h 13"/>
                      <a:gd name="T50" fmla="*/ 13 w 17"/>
                      <a:gd name="T51" fmla="*/ 0 h 13"/>
                      <a:gd name="T52" fmla="*/ 13 w 17"/>
                      <a:gd name="T53" fmla="*/ 0 h 13"/>
                      <a:gd name="T54" fmla="*/ 10 w 17"/>
                      <a:gd name="T55" fmla="*/ 0 h 13"/>
                      <a:gd name="T56" fmla="*/ 10 w 17"/>
                      <a:gd name="T57" fmla="*/ 0 h 13"/>
                      <a:gd name="T58" fmla="*/ 10 w 17"/>
                      <a:gd name="T59" fmla="*/ 0 h 13"/>
                      <a:gd name="T60" fmla="*/ 10 w 17"/>
                      <a:gd name="T61" fmla="*/ 0 h 13"/>
                      <a:gd name="T62" fmla="*/ 10 w 17"/>
                      <a:gd name="T63" fmla="*/ 0 h 13"/>
                      <a:gd name="T64" fmla="*/ 6 w 17"/>
                      <a:gd name="T65" fmla="*/ 0 h 13"/>
                      <a:gd name="T66" fmla="*/ 6 w 17"/>
                      <a:gd name="T67" fmla="*/ 0 h 13"/>
                      <a:gd name="T68" fmla="*/ 6 w 17"/>
                      <a:gd name="T69" fmla="*/ 0 h 13"/>
                      <a:gd name="T70" fmla="*/ 6 w 17"/>
                      <a:gd name="T71" fmla="*/ 0 h 13"/>
                      <a:gd name="T72" fmla="*/ 3 w 17"/>
                      <a:gd name="T73" fmla="*/ 0 h 13"/>
                      <a:gd name="T74" fmla="*/ 3 w 17"/>
                      <a:gd name="T75" fmla="*/ 0 h 13"/>
                      <a:gd name="T76" fmla="*/ 3 w 17"/>
                      <a:gd name="T77" fmla="*/ 0 h 13"/>
                      <a:gd name="T78" fmla="*/ 3 w 17"/>
                      <a:gd name="T79" fmla="*/ 0 h 13"/>
                      <a:gd name="T80" fmla="*/ 3 w 17"/>
                      <a:gd name="T81" fmla="*/ 0 h 13"/>
                      <a:gd name="T82" fmla="*/ 3 w 17"/>
                      <a:gd name="T83" fmla="*/ 0 h 13"/>
                      <a:gd name="T84" fmla="*/ 3 w 17"/>
                      <a:gd name="T85" fmla="*/ 0 h 13"/>
                      <a:gd name="T86" fmla="*/ 3 w 17"/>
                      <a:gd name="T87" fmla="*/ 0 h 13"/>
                      <a:gd name="T88" fmla="*/ 3 w 17"/>
                      <a:gd name="T89" fmla="*/ 0 h 13"/>
                      <a:gd name="T90" fmla="*/ 0 w 17"/>
                      <a:gd name="T91" fmla="*/ 3 h 13"/>
                      <a:gd name="T92" fmla="*/ 0 w 17"/>
                      <a:gd name="T93" fmla="*/ 3 h 13"/>
                      <a:gd name="T94" fmla="*/ 0 w 17"/>
                      <a:gd name="T95" fmla="*/ 3 h 13"/>
                      <a:gd name="T96" fmla="*/ 0 w 17"/>
                      <a:gd name="T97" fmla="*/ 3 h 13"/>
                      <a:gd name="T98" fmla="*/ 0 w 17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7" h="1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2" name="Freeform 90">
                    <a:extLst>
                      <a:ext uri="{FF2B5EF4-FFF2-40B4-BE49-F238E27FC236}">
                        <a16:creationId xmlns:a16="http://schemas.microsoft.com/office/drawing/2014/main" id="{380DE839-7D35-47B4-815E-994589732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5625" y="7394575"/>
                    <a:ext cx="26988" cy="17463"/>
                  </a:xfrm>
                  <a:custGeom>
                    <a:avLst/>
                    <a:gdLst>
                      <a:gd name="T0" fmla="*/ 4 w 17"/>
                      <a:gd name="T1" fmla="*/ 4 h 11"/>
                      <a:gd name="T2" fmla="*/ 4 w 17"/>
                      <a:gd name="T3" fmla="*/ 4 h 11"/>
                      <a:gd name="T4" fmla="*/ 4 w 17"/>
                      <a:gd name="T5" fmla="*/ 4 h 11"/>
                      <a:gd name="T6" fmla="*/ 4 w 17"/>
                      <a:gd name="T7" fmla="*/ 4 h 11"/>
                      <a:gd name="T8" fmla="*/ 4 w 17"/>
                      <a:gd name="T9" fmla="*/ 4 h 11"/>
                      <a:gd name="T10" fmla="*/ 0 w 17"/>
                      <a:gd name="T11" fmla="*/ 7 h 11"/>
                      <a:gd name="T12" fmla="*/ 0 w 17"/>
                      <a:gd name="T13" fmla="*/ 4 h 11"/>
                      <a:gd name="T14" fmla="*/ 0 w 17"/>
                      <a:gd name="T15" fmla="*/ 4 h 11"/>
                      <a:gd name="T16" fmla="*/ 0 w 17"/>
                      <a:gd name="T17" fmla="*/ 4 h 11"/>
                      <a:gd name="T18" fmla="*/ 0 w 17"/>
                      <a:gd name="T19" fmla="*/ 7 h 11"/>
                      <a:gd name="T20" fmla="*/ 0 w 17"/>
                      <a:gd name="T21" fmla="*/ 7 h 11"/>
                      <a:gd name="T22" fmla="*/ 4 w 17"/>
                      <a:gd name="T23" fmla="*/ 7 h 11"/>
                      <a:gd name="T24" fmla="*/ 4 w 17"/>
                      <a:gd name="T25" fmla="*/ 7 h 11"/>
                      <a:gd name="T26" fmla="*/ 4 w 17"/>
                      <a:gd name="T27" fmla="*/ 7 h 11"/>
                      <a:gd name="T28" fmla="*/ 4 w 17"/>
                      <a:gd name="T29" fmla="*/ 7 h 11"/>
                      <a:gd name="T30" fmla="*/ 4 w 17"/>
                      <a:gd name="T31" fmla="*/ 7 h 11"/>
                      <a:gd name="T32" fmla="*/ 4 w 17"/>
                      <a:gd name="T33" fmla="*/ 7 h 11"/>
                      <a:gd name="T34" fmla="*/ 4 w 17"/>
                      <a:gd name="T35" fmla="*/ 7 h 11"/>
                      <a:gd name="T36" fmla="*/ 4 w 17"/>
                      <a:gd name="T37" fmla="*/ 7 h 11"/>
                      <a:gd name="T38" fmla="*/ 4 w 17"/>
                      <a:gd name="T39" fmla="*/ 7 h 11"/>
                      <a:gd name="T40" fmla="*/ 4 w 17"/>
                      <a:gd name="T41" fmla="*/ 7 h 11"/>
                      <a:gd name="T42" fmla="*/ 7 w 17"/>
                      <a:gd name="T43" fmla="*/ 7 h 11"/>
                      <a:gd name="T44" fmla="*/ 7 w 17"/>
                      <a:gd name="T45" fmla="*/ 7 h 11"/>
                      <a:gd name="T46" fmla="*/ 7 w 17"/>
                      <a:gd name="T47" fmla="*/ 11 h 11"/>
                      <a:gd name="T48" fmla="*/ 7 w 17"/>
                      <a:gd name="T49" fmla="*/ 11 h 11"/>
                      <a:gd name="T50" fmla="*/ 7 w 17"/>
                      <a:gd name="T51" fmla="*/ 11 h 11"/>
                      <a:gd name="T52" fmla="*/ 10 w 17"/>
                      <a:gd name="T53" fmla="*/ 11 h 11"/>
                      <a:gd name="T54" fmla="*/ 10 w 17"/>
                      <a:gd name="T55" fmla="*/ 11 h 11"/>
                      <a:gd name="T56" fmla="*/ 10 w 17"/>
                      <a:gd name="T57" fmla="*/ 11 h 11"/>
                      <a:gd name="T58" fmla="*/ 14 w 17"/>
                      <a:gd name="T59" fmla="*/ 11 h 11"/>
                      <a:gd name="T60" fmla="*/ 14 w 17"/>
                      <a:gd name="T61" fmla="*/ 11 h 11"/>
                      <a:gd name="T62" fmla="*/ 14 w 17"/>
                      <a:gd name="T63" fmla="*/ 11 h 11"/>
                      <a:gd name="T64" fmla="*/ 14 w 17"/>
                      <a:gd name="T65" fmla="*/ 11 h 11"/>
                      <a:gd name="T66" fmla="*/ 14 w 17"/>
                      <a:gd name="T67" fmla="*/ 11 h 11"/>
                      <a:gd name="T68" fmla="*/ 14 w 17"/>
                      <a:gd name="T69" fmla="*/ 7 h 11"/>
                      <a:gd name="T70" fmla="*/ 14 w 17"/>
                      <a:gd name="T71" fmla="*/ 7 h 11"/>
                      <a:gd name="T72" fmla="*/ 14 w 17"/>
                      <a:gd name="T73" fmla="*/ 7 h 11"/>
                      <a:gd name="T74" fmla="*/ 14 w 17"/>
                      <a:gd name="T75" fmla="*/ 7 h 11"/>
                      <a:gd name="T76" fmla="*/ 14 w 17"/>
                      <a:gd name="T77" fmla="*/ 7 h 11"/>
                      <a:gd name="T78" fmla="*/ 17 w 17"/>
                      <a:gd name="T79" fmla="*/ 7 h 11"/>
                      <a:gd name="T80" fmla="*/ 17 w 17"/>
                      <a:gd name="T81" fmla="*/ 7 h 11"/>
                      <a:gd name="T82" fmla="*/ 17 w 17"/>
                      <a:gd name="T83" fmla="*/ 7 h 11"/>
                      <a:gd name="T84" fmla="*/ 17 w 17"/>
                      <a:gd name="T85" fmla="*/ 7 h 11"/>
                      <a:gd name="T86" fmla="*/ 14 w 17"/>
                      <a:gd name="T87" fmla="*/ 7 h 11"/>
                      <a:gd name="T88" fmla="*/ 4 w 17"/>
                      <a:gd name="T89" fmla="*/ 0 h 11"/>
                      <a:gd name="T90" fmla="*/ 7 w 17"/>
                      <a:gd name="T91" fmla="*/ 0 h 11"/>
                      <a:gd name="T92" fmla="*/ 7 w 17"/>
                      <a:gd name="T93" fmla="*/ 0 h 11"/>
                      <a:gd name="T94" fmla="*/ 4 w 17"/>
                      <a:gd name="T95" fmla="*/ 0 h 11"/>
                      <a:gd name="T96" fmla="*/ 4 w 17"/>
                      <a:gd name="T97" fmla="*/ 0 h 11"/>
                      <a:gd name="T98" fmla="*/ 4 w 17"/>
                      <a:gd name="T99" fmla="*/ 0 h 11"/>
                      <a:gd name="T100" fmla="*/ 4 w 17"/>
                      <a:gd name="T101" fmla="*/ 0 h 11"/>
                      <a:gd name="T102" fmla="*/ 4 w 17"/>
                      <a:gd name="T103" fmla="*/ 0 h 11"/>
                      <a:gd name="T104" fmla="*/ 7 w 17"/>
                      <a:gd name="T105" fmla="*/ 4 h 11"/>
                      <a:gd name="T106" fmla="*/ 7 w 17"/>
                      <a:gd name="T107" fmla="*/ 4 h 11"/>
                      <a:gd name="T108" fmla="*/ 7 w 17"/>
                      <a:gd name="T109" fmla="*/ 4 h 11"/>
                      <a:gd name="T110" fmla="*/ 7 w 17"/>
                      <a:gd name="T111" fmla="*/ 4 h 11"/>
                      <a:gd name="T112" fmla="*/ 4 w 17"/>
                      <a:gd name="T113" fmla="*/ 4 h 11"/>
                      <a:gd name="T114" fmla="*/ 4 w 17"/>
                      <a:gd name="T115" fmla="*/ 4 h 11"/>
                      <a:gd name="T116" fmla="*/ 4 w 17"/>
                      <a:gd name="T117" fmla="*/ 4 h 11"/>
                      <a:gd name="T118" fmla="*/ 4 w 17"/>
                      <a:gd name="T119" fmla="*/ 4 h 11"/>
                      <a:gd name="T120" fmla="*/ 4 w 17"/>
                      <a:gd name="T121" fmla="*/ 4 h 11"/>
                      <a:gd name="T122" fmla="*/ 4 w 17"/>
                      <a:gd name="T12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7" h="11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3" name="Freeform 91">
                    <a:extLst>
                      <a:ext uri="{FF2B5EF4-FFF2-40B4-BE49-F238E27FC236}">
                        <a16:creationId xmlns:a16="http://schemas.microsoft.com/office/drawing/2014/main" id="{3D99BD1E-6B97-40FE-94F5-A84C190E3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8488" y="74168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4" name="Freeform 92">
                    <a:extLst>
                      <a:ext uri="{FF2B5EF4-FFF2-40B4-BE49-F238E27FC236}">
                        <a16:creationId xmlns:a16="http://schemas.microsoft.com/office/drawing/2014/main" id="{6C59AF89-802F-44DB-9053-A4FE6C07D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09925" y="7556500"/>
                    <a:ext cx="101600" cy="98425"/>
                  </a:xfrm>
                  <a:custGeom>
                    <a:avLst/>
                    <a:gdLst>
                      <a:gd name="T0" fmla="*/ 3 w 64"/>
                      <a:gd name="T1" fmla="*/ 58 h 62"/>
                      <a:gd name="T2" fmla="*/ 10 w 64"/>
                      <a:gd name="T3" fmla="*/ 51 h 62"/>
                      <a:gd name="T4" fmla="*/ 10 w 64"/>
                      <a:gd name="T5" fmla="*/ 51 h 62"/>
                      <a:gd name="T6" fmla="*/ 10 w 64"/>
                      <a:gd name="T7" fmla="*/ 55 h 62"/>
                      <a:gd name="T8" fmla="*/ 3 w 64"/>
                      <a:gd name="T9" fmla="*/ 62 h 62"/>
                      <a:gd name="T10" fmla="*/ 6 w 64"/>
                      <a:gd name="T11" fmla="*/ 62 h 62"/>
                      <a:gd name="T12" fmla="*/ 13 w 64"/>
                      <a:gd name="T13" fmla="*/ 62 h 62"/>
                      <a:gd name="T14" fmla="*/ 17 w 64"/>
                      <a:gd name="T15" fmla="*/ 62 h 62"/>
                      <a:gd name="T16" fmla="*/ 20 w 64"/>
                      <a:gd name="T17" fmla="*/ 62 h 62"/>
                      <a:gd name="T18" fmla="*/ 27 w 64"/>
                      <a:gd name="T19" fmla="*/ 62 h 62"/>
                      <a:gd name="T20" fmla="*/ 30 w 64"/>
                      <a:gd name="T21" fmla="*/ 55 h 62"/>
                      <a:gd name="T22" fmla="*/ 34 w 64"/>
                      <a:gd name="T23" fmla="*/ 55 h 62"/>
                      <a:gd name="T24" fmla="*/ 34 w 64"/>
                      <a:gd name="T25" fmla="*/ 48 h 62"/>
                      <a:gd name="T26" fmla="*/ 37 w 64"/>
                      <a:gd name="T27" fmla="*/ 48 h 62"/>
                      <a:gd name="T28" fmla="*/ 40 w 64"/>
                      <a:gd name="T29" fmla="*/ 48 h 62"/>
                      <a:gd name="T30" fmla="*/ 40 w 64"/>
                      <a:gd name="T31" fmla="*/ 34 h 62"/>
                      <a:gd name="T32" fmla="*/ 40 w 64"/>
                      <a:gd name="T33" fmla="*/ 34 h 62"/>
                      <a:gd name="T34" fmla="*/ 44 w 64"/>
                      <a:gd name="T35" fmla="*/ 34 h 62"/>
                      <a:gd name="T36" fmla="*/ 44 w 64"/>
                      <a:gd name="T37" fmla="*/ 31 h 62"/>
                      <a:gd name="T38" fmla="*/ 47 w 64"/>
                      <a:gd name="T39" fmla="*/ 31 h 62"/>
                      <a:gd name="T40" fmla="*/ 51 w 64"/>
                      <a:gd name="T41" fmla="*/ 34 h 62"/>
                      <a:gd name="T42" fmla="*/ 51 w 64"/>
                      <a:gd name="T43" fmla="*/ 31 h 62"/>
                      <a:gd name="T44" fmla="*/ 57 w 64"/>
                      <a:gd name="T45" fmla="*/ 31 h 62"/>
                      <a:gd name="T46" fmla="*/ 54 w 64"/>
                      <a:gd name="T47" fmla="*/ 28 h 62"/>
                      <a:gd name="T48" fmla="*/ 57 w 64"/>
                      <a:gd name="T49" fmla="*/ 24 h 62"/>
                      <a:gd name="T50" fmla="*/ 61 w 64"/>
                      <a:gd name="T51" fmla="*/ 21 h 62"/>
                      <a:gd name="T52" fmla="*/ 64 w 64"/>
                      <a:gd name="T53" fmla="*/ 17 h 62"/>
                      <a:gd name="T54" fmla="*/ 47 w 64"/>
                      <a:gd name="T55" fmla="*/ 0 h 62"/>
                      <a:gd name="T56" fmla="*/ 44 w 64"/>
                      <a:gd name="T57" fmla="*/ 4 h 62"/>
                      <a:gd name="T58" fmla="*/ 37 w 64"/>
                      <a:gd name="T59" fmla="*/ 7 h 62"/>
                      <a:gd name="T60" fmla="*/ 34 w 64"/>
                      <a:gd name="T61" fmla="*/ 7 h 62"/>
                      <a:gd name="T62" fmla="*/ 34 w 64"/>
                      <a:gd name="T63" fmla="*/ 11 h 62"/>
                      <a:gd name="T64" fmla="*/ 30 w 64"/>
                      <a:gd name="T65" fmla="*/ 14 h 62"/>
                      <a:gd name="T66" fmla="*/ 30 w 64"/>
                      <a:gd name="T67" fmla="*/ 17 h 62"/>
                      <a:gd name="T68" fmla="*/ 27 w 64"/>
                      <a:gd name="T69" fmla="*/ 17 h 62"/>
                      <a:gd name="T70" fmla="*/ 23 w 64"/>
                      <a:gd name="T71" fmla="*/ 17 h 62"/>
                      <a:gd name="T72" fmla="*/ 17 w 64"/>
                      <a:gd name="T73" fmla="*/ 24 h 62"/>
                      <a:gd name="T74" fmla="*/ 13 w 64"/>
                      <a:gd name="T75" fmla="*/ 24 h 62"/>
                      <a:gd name="T76" fmla="*/ 17 w 64"/>
                      <a:gd name="T77" fmla="*/ 28 h 62"/>
                      <a:gd name="T78" fmla="*/ 17 w 64"/>
                      <a:gd name="T79" fmla="*/ 31 h 62"/>
                      <a:gd name="T80" fmla="*/ 20 w 64"/>
                      <a:gd name="T81" fmla="*/ 31 h 62"/>
                      <a:gd name="T82" fmla="*/ 20 w 64"/>
                      <a:gd name="T83" fmla="*/ 34 h 62"/>
                      <a:gd name="T84" fmla="*/ 13 w 64"/>
                      <a:gd name="T85" fmla="*/ 38 h 62"/>
                      <a:gd name="T86" fmla="*/ 13 w 64"/>
                      <a:gd name="T87" fmla="*/ 38 h 62"/>
                      <a:gd name="T88" fmla="*/ 10 w 64"/>
                      <a:gd name="T89" fmla="*/ 41 h 62"/>
                      <a:gd name="T90" fmla="*/ 10 w 64"/>
                      <a:gd name="T91" fmla="*/ 41 h 62"/>
                      <a:gd name="T92" fmla="*/ 13 w 64"/>
                      <a:gd name="T93" fmla="*/ 45 h 62"/>
                      <a:gd name="T94" fmla="*/ 13 w 64"/>
                      <a:gd name="T95" fmla="*/ 48 h 62"/>
                      <a:gd name="T96" fmla="*/ 6 w 64"/>
                      <a:gd name="T97" fmla="*/ 48 h 62"/>
                      <a:gd name="T98" fmla="*/ 6 w 64"/>
                      <a:gd name="T99" fmla="*/ 48 h 62"/>
                      <a:gd name="T100" fmla="*/ 0 w 64"/>
                      <a:gd name="T101" fmla="*/ 58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4" h="62">
                        <a:moveTo>
                          <a:pt x="0" y="58"/>
                        </a:moveTo>
                        <a:lnTo>
                          <a:pt x="0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62"/>
                        </a:lnTo>
                        <a:lnTo>
                          <a:pt x="3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20" y="62"/>
                        </a:lnTo>
                        <a:lnTo>
                          <a:pt x="20" y="62"/>
                        </a:lnTo>
                        <a:lnTo>
                          <a:pt x="23" y="62"/>
                        </a:lnTo>
                        <a:lnTo>
                          <a:pt x="23" y="62"/>
                        </a:lnTo>
                        <a:lnTo>
                          <a:pt x="27" y="62"/>
                        </a:lnTo>
                        <a:lnTo>
                          <a:pt x="27" y="62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40" y="48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5"/>
                        </a:lnTo>
                        <a:lnTo>
                          <a:pt x="40" y="38"/>
                        </a:lnTo>
                        <a:lnTo>
                          <a:pt x="40" y="38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7" y="31"/>
                        </a:lnTo>
                        <a:lnTo>
                          <a:pt x="57" y="31"/>
                        </a:lnTo>
                        <a:lnTo>
                          <a:pt x="57" y="28"/>
                        </a:lnTo>
                        <a:lnTo>
                          <a:pt x="57" y="28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57" y="24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8"/>
                        </a:lnTo>
                        <a:lnTo>
                          <a:pt x="13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5" name="Freeform 93">
                    <a:extLst>
                      <a:ext uri="{FF2B5EF4-FFF2-40B4-BE49-F238E27FC236}">
                        <a16:creationId xmlns:a16="http://schemas.microsoft.com/office/drawing/2014/main" id="{79FF5837-41DC-4338-82A4-6646714B0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66013"/>
                    <a:ext cx="22225" cy="9525"/>
                  </a:xfrm>
                  <a:custGeom>
                    <a:avLst/>
                    <a:gdLst>
                      <a:gd name="T0" fmla="*/ 4 w 14"/>
                      <a:gd name="T1" fmla="*/ 6 h 6"/>
                      <a:gd name="T2" fmla="*/ 4 w 14"/>
                      <a:gd name="T3" fmla="*/ 6 h 6"/>
                      <a:gd name="T4" fmla="*/ 4 w 14"/>
                      <a:gd name="T5" fmla="*/ 6 h 6"/>
                      <a:gd name="T6" fmla="*/ 4 w 14"/>
                      <a:gd name="T7" fmla="*/ 6 h 6"/>
                      <a:gd name="T8" fmla="*/ 4 w 14"/>
                      <a:gd name="T9" fmla="*/ 6 h 6"/>
                      <a:gd name="T10" fmla="*/ 4 w 14"/>
                      <a:gd name="T11" fmla="*/ 6 h 6"/>
                      <a:gd name="T12" fmla="*/ 4 w 14"/>
                      <a:gd name="T13" fmla="*/ 6 h 6"/>
                      <a:gd name="T14" fmla="*/ 7 w 14"/>
                      <a:gd name="T15" fmla="*/ 6 h 6"/>
                      <a:gd name="T16" fmla="*/ 7 w 14"/>
                      <a:gd name="T17" fmla="*/ 6 h 6"/>
                      <a:gd name="T18" fmla="*/ 7 w 14"/>
                      <a:gd name="T19" fmla="*/ 6 h 6"/>
                      <a:gd name="T20" fmla="*/ 7 w 14"/>
                      <a:gd name="T21" fmla="*/ 6 h 6"/>
                      <a:gd name="T22" fmla="*/ 11 w 14"/>
                      <a:gd name="T23" fmla="*/ 6 h 6"/>
                      <a:gd name="T24" fmla="*/ 11 w 14"/>
                      <a:gd name="T25" fmla="*/ 6 h 6"/>
                      <a:gd name="T26" fmla="*/ 11 w 14"/>
                      <a:gd name="T27" fmla="*/ 6 h 6"/>
                      <a:gd name="T28" fmla="*/ 14 w 14"/>
                      <a:gd name="T29" fmla="*/ 6 h 6"/>
                      <a:gd name="T30" fmla="*/ 14 w 14"/>
                      <a:gd name="T31" fmla="*/ 6 h 6"/>
                      <a:gd name="T32" fmla="*/ 14 w 14"/>
                      <a:gd name="T33" fmla="*/ 3 h 6"/>
                      <a:gd name="T34" fmla="*/ 14 w 14"/>
                      <a:gd name="T35" fmla="*/ 3 h 6"/>
                      <a:gd name="T36" fmla="*/ 14 w 14"/>
                      <a:gd name="T37" fmla="*/ 0 h 6"/>
                      <a:gd name="T38" fmla="*/ 14 w 14"/>
                      <a:gd name="T39" fmla="*/ 0 h 6"/>
                      <a:gd name="T40" fmla="*/ 14 w 14"/>
                      <a:gd name="T41" fmla="*/ 0 h 6"/>
                      <a:gd name="T42" fmla="*/ 14 w 14"/>
                      <a:gd name="T43" fmla="*/ 0 h 6"/>
                      <a:gd name="T44" fmla="*/ 11 w 14"/>
                      <a:gd name="T45" fmla="*/ 0 h 6"/>
                      <a:gd name="T46" fmla="*/ 11 w 14"/>
                      <a:gd name="T47" fmla="*/ 0 h 6"/>
                      <a:gd name="T48" fmla="*/ 11 w 14"/>
                      <a:gd name="T49" fmla="*/ 0 h 6"/>
                      <a:gd name="T50" fmla="*/ 11 w 14"/>
                      <a:gd name="T51" fmla="*/ 0 h 6"/>
                      <a:gd name="T52" fmla="*/ 7 w 14"/>
                      <a:gd name="T53" fmla="*/ 3 h 6"/>
                      <a:gd name="T54" fmla="*/ 7 w 14"/>
                      <a:gd name="T55" fmla="*/ 3 h 6"/>
                      <a:gd name="T56" fmla="*/ 7 w 14"/>
                      <a:gd name="T57" fmla="*/ 3 h 6"/>
                      <a:gd name="T58" fmla="*/ 7 w 14"/>
                      <a:gd name="T59" fmla="*/ 3 h 6"/>
                      <a:gd name="T60" fmla="*/ 4 w 14"/>
                      <a:gd name="T61" fmla="*/ 3 h 6"/>
                      <a:gd name="T62" fmla="*/ 4 w 14"/>
                      <a:gd name="T63" fmla="*/ 3 h 6"/>
                      <a:gd name="T64" fmla="*/ 0 w 14"/>
                      <a:gd name="T65" fmla="*/ 0 h 6"/>
                      <a:gd name="T66" fmla="*/ 0 w 14"/>
                      <a:gd name="T67" fmla="*/ 0 h 6"/>
                      <a:gd name="T68" fmla="*/ 0 w 14"/>
                      <a:gd name="T69" fmla="*/ 0 h 6"/>
                      <a:gd name="T70" fmla="*/ 0 w 14"/>
                      <a:gd name="T71" fmla="*/ 0 h 6"/>
                      <a:gd name="T72" fmla="*/ 0 w 14"/>
                      <a:gd name="T73" fmla="*/ 0 h 6"/>
                      <a:gd name="T74" fmla="*/ 0 w 14"/>
                      <a:gd name="T75" fmla="*/ 0 h 6"/>
                      <a:gd name="T76" fmla="*/ 0 w 14"/>
                      <a:gd name="T77" fmla="*/ 3 h 6"/>
                      <a:gd name="T78" fmla="*/ 0 w 14"/>
                      <a:gd name="T79" fmla="*/ 3 h 6"/>
                      <a:gd name="T80" fmla="*/ 0 w 14"/>
                      <a:gd name="T81" fmla="*/ 3 h 6"/>
                      <a:gd name="T82" fmla="*/ 0 w 14"/>
                      <a:gd name="T83" fmla="*/ 3 h 6"/>
                      <a:gd name="T84" fmla="*/ 0 w 14"/>
                      <a:gd name="T85" fmla="*/ 6 h 6"/>
                      <a:gd name="T86" fmla="*/ 0 w 14"/>
                      <a:gd name="T87" fmla="*/ 6 h 6"/>
                      <a:gd name="T88" fmla="*/ 4 w 14"/>
                      <a:gd name="T89" fmla="*/ 6 h 6"/>
                      <a:gd name="T90" fmla="*/ 4 w 14"/>
                      <a:gd name="T9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6" name="Freeform 94">
                    <a:extLst>
                      <a:ext uri="{FF2B5EF4-FFF2-40B4-BE49-F238E27FC236}">
                        <a16:creationId xmlns:a16="http://schemas.microsoft.com/office/drawing/2014/main" id="{F3068C19-59EE-49D7-BE30-3ADA8389C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7950" y="7405688"/>
                    <a:ext cx="123825" cy="130175"/>
                  </a:xfrm>
                  <a:custGeom>
                    <a:avLst/>
                    <a:gdLst>
                      <a:gd name="T0" fmla="*/ 0 w 78"/>
                      <a:gd name="T1" fmla="*/ 27 h 82"/>
                      <a:gd name="T2" fmla="*/ 7 w 78"/>
                      <a:gd name="T3" fmla="*/ 34 h 82"/>
                      <a:gd name="T4" fmla="*/ 7 w 78"/>
                      <a:gd name="T5" fmla="*/ 41 h 82"/>
                      <a:gd name="T6" fmla="*/ 17 w 78"/>
                      <a:gd name="T7" fmla="*/ 44 h 82"/>
                      <a:gd name="T8" fmla="*/ 27 w 78"/>
                      <a:gd name="T9" fmla="*/ 38 h 82"/>
                      <a:gd name="T10" fmla="*/ 27 w 78"/>
                      <a:gd name="T11" fmla="*/ 34 h 82"/>
                      <a:gd name="T12" fmla="*/ 34 w 78"/>
                      <a:gd name="T13" fmla="*/ 31 h 82"/>
                      <a:gd name="T14" fmla="*/ 31 w 78"/>
                      <a:gd name="T15" fmla="*/ 38 h 82"/>
                      <a:gd name="T16" fmla="*/ 37 w 78"/>
                      <a:gd name="T17" fmla="*/ 38 h 82"/>
                      <a:gd name="T18" fmla="*/ 44 w 78"/>
                      <a:gd name="T19" fmla="*/ 34 h 82"/>
                      <a:gd name="T20" fmla="*/ 44 w 78"/>
                      <a:gd name="T21" fmla="*/ 34 h 82"/>
                      <a:gd name="T22" fmla="*/ 44 w 78"/>
                      <a:gd name="T23" fmla="*/ 41 h 82"/>
                      <a:gd name="T24" fmla="*/ 48 w 78"/>
                      <a:gd name="T25" fmla="*/ 41 h 82"/>
                      <a:gd name="T26" fmla="*/ 44 w 78"/>
                      <a:gd name="T27" fmla="*/ 44 h 82"/>
                      <a:gd name="T28" fmla="*/ 31 w 78"/>
                      <a:gd name="T29" fmla="*/ 44 h 82"/>
                      <a:gd name="T30" fmla="*/ 17 w 78"/>
                      <a:gd name="T31" fmla="*/ 48 h 82"/>
                      <a:gd name="T32" fmla="*/ 14 w 78"/>
                      <a:gd name="T33" fmla="*/ 55 h 82"/>
                      <a:gd name="T34" fmla="*/ 20 w 78"/>
                      <a:gd name="T35" fmla="*/ 55 h 82"/>
                      <a:gd name="T36" fmla="*/ 27 w 78"/>
                      <a:gd name="T37" fmla="*/ 51 h 82"/>
                      <a:gd name="T38" fmla="*/ 31 w 78"/>
                      <a:gd name="T39" fmla="*/ 55 h 82"/>
                      <a:gd name="T40" fmla="*/ 31 w 78"/>
                      <a:gd name="T41" fmla="*/ 51 h 82"/>
                      <a:gd name="T42" fmla="*/ 41 w 78"/>
                      <a:gd name="T43" fmla="*/ 51 h 82"/>
                      <a:gd name="T44" fmla="*/ 27 w 78"/>
                      <a:gd name="T45" fmla="*/ 55 h 82"/>
                      <a:gd name="T46" fmla="*/ 24 w 78"/>
                      <a:gd name="T47" fmla="*/ 58 h 82"/>
                      <a:gd name="T48" fmla="*/ 24 w 78"/>
                      <a:gd name="T49" fmla="*/ 61 h 82"/>
                      <a:gd name="T50" fmla="*/ 14 w 78"/>
                      <a:gd name="T51" fmla="*/ 65 h 82"/>
                      <a:gd name="T52" fmla="*/ 24 w 78"/>
                      <a:gd name="T53" fmla="*/ 72 h 82"/>
                      <a:gd name="T54" fmla="*/ 27 w 78"/>
                      <a:gd name="T55" fmla="*/ 75 h 82"/>
                      <a:gd name="T56" fmla="*/ 31 w 78"/>
                      <a:gd name="T57" fmla="*/ 82 h 82"/>
                      <a:gd name="T58" fmla="*/ 44 w 78"/>
                      <a:gd name="T59" fmla="*/ 78 h 82"/>
                      <a:gd name="T60" fmla="*/ 44 w 78"/>
                      <a:gd name="T61" fmla="*/ 72 h 82"/>
                      <a:gd name="T62" fmla="*/ 48 w 78"/>
                      <a:gd name="T63" fmla="*/ 61 h 82"/>
                      <a:gd name="T64" fmla="*/ 58 w 78"/>
                      <a:gd name="T65" fmla="*/ 51 h 82"/>
                      <a:gd name="T66" fmla="*/ 58 w 78"/>
                      <a:gd name="T67" fmla="*/ 44 h 82"/>
                      <a:gd name="T68" fmla="*/ 68 w 78"/>
                      <a:gd name="T69" fmla="*/ 38 h 82"/>
                      <a:gd name="T70" fmla="*/ 78 w 78"/>
                      <a:gd name="T71" fmla="*/ 34 h 82"/>
                      <a:gd name="T72" fmla="*/ 68 w 78"/>
                      <a:gd name="T73" fmla="*/ 24 h 82"/>
                      <a:gd name="T74" fmla="*/ 61 w 78"/>
                      <a:gd name="T75" fmla="*/ 17 h 82"/>
                      <a:gd name="T76" fmla="*/ 58 w 78"/>
                      <a:gd name="T77" fmla="*/ 14 h 82"/>
                      <a:gd name="T78" fmla="*/ 54 w 78"/>
                      <a:gd name="T79" fmla="*/ 7 h 82"/>
                      <a:gd name="T80" fmla="*/ 54 w 78"/>
                      <a:gd name="T81" fmla="*/ 4 h 82"/>
                      <a:gd name="T82" fmla="*/ 48 w 78"/>
                      <a:gd name="T83" fmla="*/ 0 h 82"/>
                      <a:gd name="T84" fmla="*/ 41 w 78"/>
                      <a:gd name="T85" fmla="*/ 14 h 82"/>
                      <a:gd name="T86" fmla="*/ 44 w 78"/>
                      <a:gd name="T87" fmla="*/ 24 h 82"/>
                      <a:gd name="T88" fmla="*/ 41 w 78"/>
                      <a:gd name="T89" fmla="*/ 21 h 82"/>
                      <a:gd name="T90" fmla="*/ 34 w 78"/>
                      <a:gd name="T91" fmla="*/ 21 h 82"/>
                      <a:gd name="T92" fmla="*/ 37 w 78"/>
                      <a:gd name="T93" fmla="*/ 14 h 82"/>
                      <a:gd name="T94" fmla="*/ 31 w 78"/>
                      <a:gd name="T95" fmla="*/ 10 h 82"/>
                      <a:gd name="T96" fmla="*/ 24 w 78"/>
                      <a:gd name="T97" fmla="*/ 17 h 82"/>
                      <a:gd name="T98" fmla="*/ 20 w 78"/>
                      <a:gd name="T99" fmla="*/ 14 h 82"/>
                      <a:gd name="T100" fmla="*/ 14 w 78"/>
                      <a:gd name="T101" fmla="*/ 10 h 82"/>
                      <a:gd name="T102" fmla="*/ 24 w 78"/>
                      <a:gd name="T103" fmla="*/ 7 h 82"/>
                      <a:gd name="T104" fmla="*/ 17 w 78"/>
                      <a:gd name="T105" fmla="*/ 4 h 82"/>
                      <a:gd name="T106" fmla="*/ 10 w 78"/>
                      <a:gd name="T107" fmla="*/ 7 h 82"/>
                      <a:gd name="T108" fmla="*/ 3 w 78"/>
                      <a:gd name="T109" fmla="*/ 7 h 82"/>
                      <a:gd name="T110" fmla="*/ 3 w 78"/>
                      <a:gd name="T111" fmla="*/ 21 h 82"/>
                      <a:gd name="T112" fmla="*/ 7 w 78"/>
                      <a:gd name="T113" fmla="*/ 2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78" h="82">
                        <a:moveTo>
                          <a:pt x="7" y="27"/>
                        </a:move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8"/>
                        </a:lnTo>
                        <a:lnTo>
                          <a:pt x="10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7" y="38"/>
                        </a:lnTo>
                        <a:lnTo>
                          <a:pt x="27" y="38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82"/>
                        </a:lnTo>
                        <a:lnTo>
                          <a:pt x="31" y="82"/>
                        </a:lnTo>
                        <a:lnTo>
                          <a:pt x="34" y="82"/>
                        </a:lnTo>
                        <a:lnTo>
                          <a:pt x="34" y="82"/>
                        </a:lnTo>
                        <a:lnTo>
                          <a:pt x="37" y="82"/>
                        </a:lnTo>
                        <a:lnTo>
                          <a:pt x="37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8" y="65"/>
                        </a:lnTo>
                        <a:lnTo>
                          <a:pt x="48" y="65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54" y="58"/>
                        </a:lnTo>
                        <a:lnTo>
                          <a:pt x="54" y="58"/>
                        </a:lnTo>
                        <a:lnTo>
                          <a:pt x="54" y="55"/>
                        </a:lnTo>
                        <a:lnTo>
                          <a:pt x="54" y="55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5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0"/>
                        </a:lnTo>
                        <a:lnTo>
                          <a:pt x="61" y="10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7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4"/>
                        </a:lnTo>
                        <a:lnTo>
                          <a:pt x="27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7" name="Freeform 95">
                    <a:extLst>
                      <a:ext uri="{FF2B5EF4-FFF2-40B4-BE49-F238E27FC236}">
                        <a16:creationId xmlns:a16="http://schemas.microsoft.com/office/drawing/2014/main" id="{F914F152-6129-4D1C-9A77-FE516BC67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75538"/>
                    <a:ext cx="53975" cy="38100"/>
                  </a:xfrm>
                  <a:custGeom>
                    <a:avLst/>
                    <a:gdLst>
                      <a:gd name="T0" fmla="*/ 28 w 34"/>
                      <a:gd name="T1" fmla="*/ 14 h 24"/>
                      <a:gd name="T2" fmla="*/ 31 w 34"/>
                      <a:gd name="T3" fmla="*/ 14 h 24"/>
                      <a:gd name="T4" fmla="*/ 31 w 34"/>
                      <a:gd name="T5" fmla="*/ 17 h 24"/>
                      <a:gd name="T6" fmla="*/ 31 w 34"/>
                      <a:gd name="T7" fmla="*/ 17 h 24"/>
                      <a:gd name="T8" fmla="*/ 31 w 34"/>
                      <a:gd name="T9" fmla="*/ 14 h 24"/>
                      <a:gd name="T10" fmla="*/ 31 w 34"/>
                      <a:gd name="T11" fmla="*/ 14 h 24"/>
                      <a:gd name="T12" fmla="*/ 31 w 34"/>
                      <a:gd name="T13" fmla="*/ 11 h 24"/>
                      <a:gd name="T14" fmla="*/ 28 w 34"/>
                      <a:gd name="T15" fmla="*/ 11 h 24"/>
                      <a:gd name="T16" fmla="*/ 28 w 34"/>
                      <a:gd name="T17" fmla="*/ 11 h 24"/>
                      <a:gd name="T18" fmla="*/ 28 w 34"/>
                      <a:gd name="T19" fmla="*/ 11 h 24"/>
                      <a:gd name="T20" fmla="*/ 28 w 34"/>
                      <a:gd name="T21" fmla="*/ 11 h 24"/>
                      <a:gd name="T22" fmla="*/ 24 w 34"/>
                      <a:gd name="T23" fmla="*/ 11 h 24"/>
                      <a:gd name="T24" fmla="*/ 21 w 34"/>
                      <a:gd name="T25" fmla="*/ 7 h 24"/>
                      <a:gd name="T26" fmla="*/ 21 w 34"/>
                      <a:gd name="T27" fmla="*/ 7 h 24"/>
                      <a:gd name="T28" fmla="*/ 21 w 34"/>
                      <a:gd name="T29" fmla="*/ 7 h 24"/>
                      <a:gd name="T30" fmla="*/ 21 w 34"/>
                      <a:gd name="T31" fmla="*/ 7 h 24"/>
                      <a:gd name="T32" fmla="*/ 21 w 34"/>
                      <a:gd name="T33" fmla="*/ 4 h 24"/>
                      <a:gd name="T34" fmla="*/ 17 w 34"/>
                      <a:gd name="T35" fmla="*/ 0 h 24"/>
                      <a:gd name="T36" fmla="*/ 17 w 34"/>
                      <a:gd name="T37" fmla="*/ 4 h 24"/>
                      <a:gd name="T38" fmla="*/ 14 w 34"/>
                      <a:gd name="T39" fmla="*/ 4 h 24"/>
                      <a:gd name="T40" fmla="*/ 11 w 34"/>
                      <a:gd name="T41" fmla="*/ 4 h 24"/>
                      <a:gd name="T42" fmla="*/ 11 w 34"/>
                      <a:gd name="T43" fmla="*/ 4 h 24"/>
                      <a:gd name="T44" fmla="*/ 7 w 34"/>
                      <a:gd name="T45" fmla="*/ 4 h 24"/>
                      <a:gd name="T46" fmla="*/ 7 w 34"/>
                      <a:gd name="T47" fmla="*/ 4 h 24"/>
                      <a:gd name="T48" fmla="*/ 4 w 34"/>
                      <a:gd name="T49" fmla="*/ 4 h 24"/>
                      <a:gd name="T50" fmla="*/ 4 w 34"/>
                      <a:gd name="T51" fmla="*/ 4 h 24"/>
                      <a:gd name="T52" fmla="*/ 4 w 34"/>
                      <a:gd name="T53" fmla="*/ 7 h 24"/>
                      <a:gd name="T54" fmla="*/ 4 w 34"/>
                      <a:gd name="T55" fmla="*/ 7 h 24"/>
                      <a:gd name="T56" fmla="*/ 4 w 34"/>
                      <a:gd name="T57" fmla="*/ 14 h 24"/>
                      <a:gd name="T58" fmla="*/ 4 w 34"/>
                      <a:gd name="T59" fmla="*/ 14 h 24"/>
                      <a:gd name="T60" fmla="*/ 0 w 34"/>
                      <a:gd name="T61" fmla="*/ 17 h 24"/>
                      <a:gd name="T62" fmla="*/ 0 w 34"/>
                      <a:gd name="T63" fmla="*/ 17 h 24"/>
                      <a:gd name="T64" fmla="*/ 0 w 34"/>
                      <a:gd name="T65" fmla="*/ 17 h 24"/>
                      <a:gd name="T66" fmla="*/ 0 w 34"/>
                      <a:gd name="T67" fmla="*/ 17 h 24"/>
                      <a:gd name="T68" fmla="*/ 0 w 34"/>
                      <a:gd name="T69" fmla="*/ 21 h 24"/>
                      <a:gd name="T70" fmla="*/ 0 w 34"/>
                      <a:gd name="T71" fmla="*/ 21 h 24"/>
                      <a:gd name="T72" fmla="*/ 4 w 34"/>
                      <a:gd name="T73" fmla="*/ 17 h 24"/>
                      <a:gd name="T74" fmla="*/ 4 w 34"/>
                      <a:gd name="T75" fmla="*/ 17 h 24"/>
                      <a:gd name="T76" fmla="*/ 7 w 34"/>
                      <a:gd name="T77" fmla="*/ 17 h 24"/>
                      <a:gd name="T78" fmla="*/ 7 w 34"/>
                      <a:gd name="T79" fmla="*/ 17 h 24"/>
                      <a:gd name="T80" fmla="*/ 7 w 34"/>
                      <a:gd name="T81" fmla="*/ 17 h 24"/>
                      <a:gd name="T82" fmla="*/ 11 w 34"/>
                      <a:gd name="T83" fmla="*/ 17 h 24"/>
                      <a:gd name="T84" fmla="*/ 14 w 34"/>
                      <a:gd name="T85" fmla="*/ 17 h 24"/>
                      <a:gd name="T86" fmla="*/ 14 w 34"/>
                      <a:gd name="T87" fmla="*/ 17 h 24"/>
                      <a:gd name="T88" fmla="*/ 14 w 34"/>
                      <a:gd name="T89" fmla="*/ 17 h 24"/>
                      <a:gd name="T90" fmla="*/ 14 w 34"/>
                      <a:gd name="T91" fmla="*/ 21 h 24"/>
                      <a:gd name="T92" fmla="*/ 14 w 34"/>
                      <a:gd name="T93" fmla="*/ 21 h 24"/>
                      <a:gd name="T94" fmla="*/ 14 w 34"/>
                      <a:gd name="T95" fmla="*/ 21 h 24"/>
                      <a:gd name="T96" fmla="*/ 11 w 34"/>
                      <a:gd name="T97" fmla="*/ 21 h 24"/>
                      <a:gd name="T98" fmla="*/ 14 w 34"/>
                      <a:gd name="T99" fmla="*/ 24 h 24"/>
                      <a:gd name="T100" fmla="*/ 14 w 34"/>
                      <a:gd name="T101" fmla="*/ 24 h 24"/>
                      <a:gd name="T102" fmla="*/ 17 w 34"/>
                      <a:gd name="T103" fmla="*/ 24 h 24"/>
                      <a:gd name="T104" fmla="*/ 17 w 34"/>
                      <a:gd name="T105" fmla="*/ 21 h 24"/>
                      <a:gd name="T106" fmla="*/ 21 w 34"/>
                      <a:gd name="T107" fmla="*/ 21 h 24"/>
                      <a:gd name="T108" fmla="*/ 21 w 34"/>
                      <a:gd name="T109" fmla="*/ 21 h 24"/>
                      <a:gd name="T110" fmla="*/ 24 w 34"/>
                      <a:gd name="T111" fmla="*/ 17 h 24"/>
                      <a:gd name="T112" fmla="*/ 28 w 34"/>
                      <a:gd name="T113" fmla="*/ 1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4" h="24">
                        <a:moveTo>
                          <a:pt x="28" y="14"/>
                        </a:move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8" name="Freeform 96">
                    <a:extLst>
                      <a:ext uri="{FF2B5EF4-FFF2-40B4-BE49-F238E27FC236}">
                        <a16:creationId xmlns:a16="http://schemas.microsoft.com/office/drawing/2014/main" id="{B7498D75-8FF2-4A55-9D10-994E9794C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4788" y="7389813"/>
                    <a:ext cx="107950" cy="53975"/>
                  </a:xfrm>
                  <a:custGeom>
                    <a:avLst/>
                    <a:gdLst>
                      <a:gd name="T0" fmla="*/ 0 w 68"/>
                      <a:gd name="T1" fmla="*/ 10 h 34"/>
                      <a:gd name="T2" fmla="*/ 0 w 68"/>
                      <a:gd name="T3" fmla="*/ 14 h 34"/>
                      <a:gd name="T4" fmla="*/ 0 w 68"/>
                      <a:gd name="T5" fmla="*/ 14 h 34"/>
                      <a:gd name="T6" fmla="*/ 0 w 68"/>
                      <a:gd name="T7" fmla="*/ 17 h 34"/>
                      <a:gd name="T8" fmla="*/ 7 w 68"/>
                      <a:gd name="T9" fmla="*/ 20 h 34"/>
                      <a:gd name="T10" fmla="*/ 10 w 68"/>
                      <a:gd name="T11" fmla="*/ 17 h 34"/>
                      <a:gd name="T12" fmla="*/ 10 w 68"/>
                      <a:gd name="T13" fmla="*/ 17 h 34"/>
                      <a:gd name="T14" fmla="*/ 17 w 68"/>
                      <a:gd name="T15" fmla="*/ 17 h 34"/>
                      <a:gd name="T16" fmla="*/ 21 w 68"/>
                      <a:gd name="T17" fmla="*/ 17 h 34"/>
                      <a:gd name="T18" fmla="*/ 21 w 68"/>
                      <a:gd name="T19" fmla="*/ 17 h 34"/>
                      <a:gd name="T20" fmla="*/ 24 w 68"/>
                      <a:gd name="T21" fmla="*/ 17 h 34"/>
                      <a:gd name="T22" fmla="*/ 24 w 68"/>
                      <a:gd name="T23" fmla="*/ 20 h 34"/>
                      <a:gd name="T24" fmla="*/ 24 w 68"/>
                      <a:gd name="T25" fmla="*/ 20 h 34"/>
                      <a:gd name="T26" fmla="*/ 24 w 68"/>
                      <a:gd name="T27" fmla="*/ 24 h 34"/>
                      <a:gd name="T28" fmla="*/ 21 w 68"/>
                      <a:gd name="T29" fmla="*/ 20 h 34"/>
                      <a:gd name="T30" fmla="*/ 17 w 68"/>
                      <a:gd name="T31" fmla="*/ 24 h 34"/>
                      <a:gd name="T32" fmla="*/ 14 w 68"/>
                      <a:gd name="T33" fmla="*/ 24 h 34"/>
                      <a:gd name="T34" fmla="*/ 10 w 68"/>
                      <a:gd name="T35" fmla="*/ 24 h 34"/>
                      <a:gd name="T36" fmla="*/ 14 w 68"/>
                      <a:gd name="T37" fmla="*/ 24 h 34"/>
                      <a:gd name="T38" fmla="*/ 21 w 68"/>
                      <a:gd name="T39" fmla="*/ 27 h 34"/>
                      <a:gd name="T40" fmla="*/ 24 w 68"/>
                      <a:gd name="T41" fmla="*/ 27 h 34"/>
                      <a:gd name="T42" fmla="*/ 24 w 68"/>
                      <a:gd name="T43" fmla="*/ 31 h 34"/>
                      <a:gd name="T44" fmla="*/ 24 w 68"/>
                      <a:gd name="T45" fmla="*/ 31 h 34"/>
                      <a:gd name="T46" fmla="*/ 27 w 68"/>
                      <a:gd name="T47" fmla="*/ 34 h 34"/>
                      <a:gd name="T48" fmla="*/ 34 w 68"/>
                      <a:gd name="T49" fmla="*/ 34 h 34"/>
                      <a:gd name="T50" fmla="*/ 41 w 68"/>
                      <a:gd name="T51" fmla="*/ 34 h 34"/>
                      <a:gd name="T52" fmla="*/ 41 w 68"/>
                      <a:gd name="T53" fmla="*/ 34 h 34"/>
                      <a:gd name="T54" fmla="*/ 48 w 68"/>
                      <a:gd name="T55" fmla="*/ 31 h 34"/>
                      <a:gd name="T56" fmla="*/ 51 w 68"/>
                      <a:gd name="T57" fmla="*/ 31 h 34"/>
                      <a:gd name="T58" fmla="*/ 58 w 68"/>
                      <a:gd name="T59" fmla="*/ 27 h 34"/>
                      <a:gd name="T60" fmla="*/ 61 w 68"/>
                      <a:gd name="T61" fmla="*/ 20 h 34"/>
                      <a:gd name="T62" fmla="*/ 65 w 68"/>
                      <a:gd name="T63" fmla="*/ 20 h 34"/>
                      <a:gd name="T64" fmla="*/ 65 w 68"/>
                      <a:gd name="T65" fmla="*/ 10 h 34"/>
                      <a:gd name="T66" fmla="*/ 65 w 68"/>
                      <a:gd name="T67" fmla="*/ 7 h 34"/>
                      <a:gd name="T68" fmla="*/ 61 w 68"/>
                      <a:gd name="T69" fmla="*/ 7 h 34"/>
                      <a:gd name="T70" fmla="*/ 58 w 68"/>
                      <a:gd name="T71" fmla="*/ 7 h 34"/>
                      <a:gd name="T72" fmla="*/ 55 w 68"/>
                      <a:gd name="T73" fmla="*/ 3 h 34"/>
                      <a:gd name="T74" fmla="*/ 51 w 68"/>
                      <a:gd name="T75" fmla="*/ 7 h 34"/>
                      <a:gd name="T76" fmla="*/ 48 w 68"/>
                      <a:gd name="T77" fmla="*/ 7 h 34"/>
                      <a:gd name="T78" fmla="*/ 44 w 68"/>
                      <a:gd name="T79" fmla="*/ 3 h 34"/>
                      <a:gd name="T80" fmla="*/ 41 w 68"/>
                      <a:gd name="T81" fmla="*/ 10 h 34"/>
                      <a:gd name="T82" fmla="*/ 38 w 68"/>
                      <a:gd name="T83" fmla="*/ 10 h 34"/>
                      <a:gd name="T84" fmla="*/ 34 w 68"/>
                      <a:gd name="T85" fmla="*/ 10 h 34"/>
                      <a:gd name="T86" fmla="*/ 34 w 68"/>
                      <a:gd name="T87" fmla="*/ 7 h 34"/>
                      <a:gd name="T88" fmla="*/ 38 w 68"/>
                      <a:gd name="T89" fmla="*/ 3 h 34"/>
                      <a:gd name="T90" fmla="*/ 34 w 68"/>
                      <a:gd name="T91" fmla="*/ 3 h 34"/>
                      <a:gd name="T92" fmla="*/ 34 w 68"/>
                      <a:gd name="T93" fmla="*/ 10 h 34"/>
                      <a:gd name="T94" fmla="*/ 31 w 68"/>
                      <a:gd name="T95" fmla="*/ 7 h 34"/>
                      <a:gd name="T96" fmla="*/ 27 w 68"/>
                      <a:gd name="T97" fmla="*/ 10 h 34"/>
                      <a:gd name="T98" fmla="*/ 24 w 68"/>
                      <a:gd name="T99" fmla="*/ 7 h 34"/>
                      <a:gd name="T100" fmla="*/ 21 w 68"/>
                      <a:gd name="T101" fmla="*/ 7 h 34"/>
                      <a:gd name="T102" fmla="*/ 17 w 68"/>
                      <a:gd name="T103" fmla="*/ 7 h 34"/>
                      <a:gd name="T104" fmla="*/ 10 w 68"/>
                      <a:gd name="T105" fmla="*/ 0 h 34"/>
                      <a:gd name="T106" fmla="*/ 10 w 68"/>
                      <a:gd name="T107" fmla="*/ 0 h 34"/>
                      <a:gd name="T108" fmla="*/ 10 w 68"/>
                      <a:gd name="T109" fmla="*/ 3 h 34"/>
                      <a:gd name="T110" fmla="*/ 7 w 68"/>
                      <a:gd name="T111" fmla="*/ 7 h 34"/>
                      <a:gd name="T112" fmla="*/ 7 w 68"/>
                      <a:gd name="T113" fmla="*/ 7 h 34"/>
                      <a:gd name="T114" fmla="*/ 4 w 68"/>
                      <a:gd name="T115" fmla="*/ 7 h 34"/>
                      <a:gd name="T116" fmla="*/ 0 w 68"/>
                      <a:gd name="T117" fmla="*/ 7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8" h="34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9" name="Freeform 97">
                    <a:extLst>
                      <a:ext uri="{FF2B5EF4-FFF2-40B4-BE49-F238E27FC236}">
                        <a16:creationId xmlns:a16="http://schemas.microsoft.com/office/drawing/2014/main" id="{ED2623A7-3460-4191-BF96-3F16EF268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76450" y="8156575"/>
                    <a:ext cx="177800" cy="285750"/>
                  </a:xfrm>
                  <a:custGeom>
                    <a:avLst/>
                    <a:gdLst>
                      <a:gd name="T0" fmla="*/ 112 w 112"/>
                      <a:gd name="T1" fmla="*/ 136 h 180"/>
                      <a:gd name="T2" fmla="*/ 95 w 112"/>
                      <a:gd name="T3" fmla="*/ 126 h 180"/>
                      <a:gd name="T4" fmla="*/ 95 w 112"/>
                      <a:gd name="T5" fmla="*/ 119 h 180"/>
                      <a:gd name="T6" fmla="*/ 91 w 112"/>
                      <a:gd name="T7" fmla="*/ 112 h 180"/>
                      <a:gd name="T8" fmla="*/ 88 w 112"/>
                      <a:gd name="T9" fmla="*/ 95 h 180"/>
                      <a:gd name="T10" fmla="*/ 85 w 112"/>
                      <a:gd name="T11" fmla="*/ 88 h 180"/>
                      <a:gd name="T12" fmla="*/ 81 w 112"/>
                      <a:gd name="T13" fmla="*/ 61 h 180"/>
                      <a:gd name="T14" fmla="*/ 71 w 112"/>
                      <a:gd name="T15" fmla="*/ 58 h 180"/>
                      <a:gd name="T16" fmla="*/ 64 w 112"/>
                      <a:gd name="T17" fmla="*/ 54 h 180"/>
                      <a:gd name="T18" fmla="*/ 71 w 112"/>
                      <a:gd name="T19" fmla="*/ 47 h 180"/>
                      <a:gd name="T20" fmla="*/ 81 w 112"/>
                      <a:gd name="T21" fmla="*/ 41 h 180"/>
                      <a:gd name="T22" fmla="*/ 78 w 112"/>
                      <a:gd name="T23" fmla="*/ 24 h 180"/>
                      <a:gd name="T24" fmla="*/ 71 w 112"/>
                      <a:gd name="T25" fmla="*/ 17 h 180"/>
                      <a:gd name="T26" fmla="*/ 68 w 112"/>
                      <a:gd name="T27" fmla="*/ 13 h 180"/>
                      <a:gd name="T28" fmla="*/ 85 w 112"/>
                      <a:gd name="T29" fmla="*/ 0 h 180"/>
                      <a:gd name="T30" fmla="*/ 68 w 112"/>
                      <a:gd name="T31" fmla="*/ 3 h 180"/>
                      <a:gd name="T32" fmla="*/ 57 w 112"/>
                      <a:gd name="T33" fmla="*/ 7 h 180"/>
                      <a:gd name="T34" fmla="*/ 54 w 112"/>
                      <a:gd name="T35" fmla="*/ 10 h 180"/>
                      <a:gd name="T36" fmla="*/ 47 w 112"/>
                      <a:gd name="T37" fmla="*/ 13 h 180"/>
                      <a:gd name="T38" fmla="*/ 44 w 112"/>
                      <a:gd name="T39" fmla="*/ 24 h 180"/>
                      <a:gd name="T40" fmla="*/ 40 w 112"/>
                      <a:gd name="T41" fmla="*/ 34 h 180"/>
                      <a:gd name="T42" fmla="*/ 34 w 112"/>
                      <a:gd name="T43" fmla="*/ 44 h 180"/>
                      <a:gd name="T44" fmla="*/ 37 w 112"/>
                      <a:gd name="T45" fmla="*/ 44 h 180"/>
                      <a:gd name="T46" fmla="*/ 44 w 112"/>
                      <a:gd name="T47" fmla="*/ 44 h 180"/>
                      <a:gd name="T48" fmla="*/ 37 w 112"/>
                      <a:gd name="T49" fmla="*/ 54 h 180"/>
                      <a:gd name="T50" fmla="*/ 30 w 112"/>
                      <a:gd name="T51" fmla="*/ 68 h 180"/>
                      <a:gd name="T52" fmla="*/ 37 w 112"/>
                      <a:gd name="T53" fmla="*/ 54 h 180"/>
                      <a:gd name="T54" fmla="*/ 44 w 112"/>
                      <a:gd name="T55" fmla="*/ 58 h 180"/>
                      <a:gd name="T56" fmla="*/ 40 w 112"/>
                      <a:gd name="T57" fmla="*/ 71 h 180"/>
                      <a:gd name="T58" fmla="*/ 34 w 112"/>
                      <a:gd name="T59" fmla="*/ 78 h 180"/>
                      <a:gd name="T60" fmla="*/ 37 w 112"/>
                      <a:gd name="T61" fmla="*/ 81 h 180"/>
                      <a:gd name="T62" fmla="*/ 44 w 112"/>
                      <a:gd name="T63" fmla="*/ 78 h 180"/>
                      <a:gd name="T64" fmla="*/ 51 w 112"/>
                      <a:gd name="T65" fmla="*/ 81 h 180"/>
                      <a:gd name="T66" fmla="*/ 54 w 112"/>
                      <a:gd name="T67" fmla="*/ 81 h 180"/>
                      <a:gd name="T68" fmla="*/ 54 w 112"/>
                      <a:gd name="T69" fmla="*/ 98 h 180"/>
                      <a:gd name="T70" fmla="*/ 57 w 112"/>
                      <a:gd name="T71" fmla="*/ 98 h 180"/>
                      <a:gd name="T72" fmla="*/ 51 w 112"/>
                      <a:gd name="T73" fmla="*/ 102 h 180"/>
                      <a:gd name="T74" fmla="*/ 47 w 112"/>
                      <a:gd name="T75" fmla="*/ 112 h 180"/>
                      <a:gd name="T76" fmla="*/ 34 w 112"/>
                      <a:gd name="T77" fmla="*/ 115 h 180"/>
                      <a:gd name="T78" fmla="*/ 34 w 112"/>
                      <a:gd name="T79" fmla="*/ 115 h 180"/>
                      <a:gd name="T80" fmla="*/ 34 w 112"/>
                      <a:gd name="T81" fmla="*/ 112 h 180"/>
                      <a:gd name="T82" fmla="*/ 27 w 112"/>
                      <a:gd name="T83" fmla="*/ 115 h 180"/>
                      <a:gd name="T84" fmla="*/ 30 w 112"/>
                      <a:gd name="T85" fmla="*/ 122 h 180"/>
                      <a:gd name="T86" fmla="*/ 30 w 112"/>
                      <a:gd name="T87" fmla="*/ 126 h 180"/>
                      <a:gd name="T88" fmla="*/ 17 w 112"/>
                      <a:gd name="T89" fmla="*/ 139 h 180"/>
                      <a:gd name="T90" fmla="*/ 23 w 112"/>
                      <a:gd name="T91" fmla="*/ 146 h 180"/>
                      <a:gd name="T92" fmla="*/ 27 w 112"/>
                      <a:gd name="T93" fmla="*/ 153 h 180"/>
                      <a:gd name="T94" fmla="*/ 34 w 112"/>
                      <a:gd name="T95" fmla="*/ 153 h 180"/>
                      <a:gd name="T96" fmla="*/ 37 w 112"/>
                      <a:gd name="T97" fmla="*/ 156 h 180"/>
                      <a:gd name="T98" fmla="*/ 0 w 112"/>
                      <a:gd name="T99" fmla="*/ 180 h 180"/>
                      <a:gd name="T100" fmla="*/ 23 w 112"/>
                      <a:gd name="T101" fmla="*/ 177 h 180"/>
                      <a:gd name="T102" fmla="*/ 40 w 112"/>
                      <a:gd name="T103" fmla="*/ 170 h 180"/>
                      <a:gd name="T104" fmla="*/ 44 w 112"/>
                      <a:gd name="T105" fmla="*/ 170 h 180"/>
                      <a:gd name="T106" fmla="*/ 51 w 112"/>
                      <a:gd name="T107" fmla="*/ 173 h 180"/>
                      <a:gd name="T108" fmla="*/ 61 w 112"/>
                      <a:gd name="T109" fmla="*/ 170 h 180"/>
                      <a:gd name="T110" fmla="*/ 74 w 112"/>
                      <a:gd name="T111" fmla="*/ 170 h 180"/>
                      <a:gd name="T112" fmla="*/ 91 w 112"/>
                      <a:gd name="T113" fmla="*/ 166 h 180"/>
                      <a:gd name="T114" fmla="*/ 95 w 112"/>
                      <a:gd name="T115" fmla="*/ 156 h 180"/>
                      <a:gd name="T116" fmla="*/ 88 w 112"/>
                      <a:gd name="T117" fmla="*/ 153 h 180"/>
                      <a:gd name="T118" fmla="*/ 91 w 112"/>
                      <a:gd name="T119" fmla="*/ 149 h 180"/>
                      <a:gd name="T120" fmla="*/ 102 w 112"/>
                      <a:gd name="T121" fmla="*/ 143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180">
                        <a:moveTo>
                          <a:pt x="102" y="143"/>
                        </a:moveTo>
                        <a:lnTo>
                          <a:pt x="102" y="143"/>
                        </a:lnTo>
                        <a:lnTo>
                          <a:pt x="102" y="143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8" y="136"/>
                        </a:lnTo>
                        <a:lnTo>
                          <a:pt x="108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2"/>
                        </a:lnTo>
                        <a:lnTo>
                          <a:pt x="112" y="132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5" y="126"/>
                        </a:lnTo>
                        <a:lnTo>
                          <a:pt x="105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26"/>
                        </a:lnTo>
                        <a:lnTo>
                          <a:pt x="95" y="126"/>
                        </a:lnTo>
                        <a:lnTo>
                          <a:pt x="91" y="129"/>
                        </a:lnTo>
                        <a:lnTo>
                          <a:pt x="91" y="129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88" y="126"/>
                        </a:lnTo>
                        <a:lnTo>
                          <a:pt x="88" y="126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1" y="115"/>
                        </a:lnTo>
                        <a:lnTo>
                          <a:pt x="91" y="115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1" y="109"/>
                        </a:lnTo>
                        <a:lnTo>
                          <a:pt x="91" y="109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4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58"/>
                        </a:lnTo>
                        <a:lnTo>
                          <a:pt x="78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1" y="54"/>
                        </a:lnTo>
                        <a:lnTo>
                          <a:pt x="61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4" y="51"/>
                        </a:lnTo>
                        <a:lnTo>
                          <a:pt x="74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85" y="37"/>
                        </a:lnTo>
                        <a:lnTo>
                          <a:pt x="85" y="37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91" y="30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4"/>
                        </a:lnTo>
                        <a:lnTo>
                          <a:pt x="85" y="24"/>
                        </a:lnTo>
                        <a:lnTo>
                          <a:pt x="85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4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71" y="17"/>
                        </a:lnTo>
                        <a:lnTo>
                          <a:pt x="71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81" y="7"/>
                        </a:lnTo>
                        <a:lnTo>
                          <a:pt x="81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3"/>
                        </a:lnTo>
                        <a:lnTo>
                          <a:pt x="85" y="3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1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7" y="0"/>
                        </a:lnTo>
                        <a:lnTo>
                          <a:pt x="57" y="0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7"/>
                        </a:lnTo>
                        <a:lnTo>
                          <a:pt x="57" y="7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1" y="13"/>
                        </a:lnTo>
                        <a:lnTo>
                          <a:pt x="51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3"/>
                        </a:lnTo>
                        <a:lnTo>
                          <a:pt x="47" y="13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40" y="41"/>
                        </a:lnTo>
                        <a:lnTo>
                          <a:pt x="40" y="41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40" y="51"/>
                        </a:lnTo>
                        <a:lnTo>
                          <a:pt x="40" y="51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4" y="64"/>
                        </a:lnTo>
                        <a:lnTo>
                          <a:pt x="44" y="64"/>
                        </a:lnTo>
                        <a:lnTo>
                          <a:pt x="40" y="64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40" y="78"/>
                        </a:lnTo>
                        <a:lnTo>
                          <a:pt x="40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7" y="78"/>
                        </a:lnTo>
                        <a:lnTo>
                          <a:pt x="57" y="78"/>
                        </a:lnTo>
                        <a:lnTo>
                          <a:pt x="57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5"/>
                        </a:lnTo>
                        <a:lnTo>
                          <a:pt x="51" y="105"/>
                        </a:lnTo>
                        <a:lnTo>
                          <a:pt x="51" y="112"/>
                        </a:lnTo>
                        <a:lnTo>
                          <a:pt x="51" y="112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47" y="115"/>
                        </a:lnTo>
                        <a:lnTo>
                          <a:pt x="47" y="112"/>
                        </a:lnTo>
                        <a:lnTo>
                          <a:pt x="47" y="112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9"/>
                        </a:lnTo>
                        <a:lnTo>
                          <a:pt x="30" y="119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27" y="126"/>
                        </a:lnTo>
                        <a:lnTo>
                          <a:pt x="27" y="126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30" y="126"/>
                        </a:lnTo>
                        <a:lnTo>
                          <a:pt x="30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9"/>
                        </a:lnTo>
                        <a:lnTo>
                          <a:pt x="34" y="129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27" y="139"/>
                        </a:lnTo>
                        <a:lnTo>
                          <a:pt x="27" y="139"/>
                        </a:lnTo>
                        <a:lnTo>
                          <a:pt x="23" y="139"/>
                        </a:lnTo>
                        <a:lnTo>
                          <a:pt x="23" y="139"/>
                        </a:lnTo>
                        <a:lnTo>
                          <a:pt x="17" y="139"/>
                        </a:lnTo>
                        <a:lnTo>
                          <a:pt x="17" y="143"/>
                        </a:lnTo>
                        <a:lnTo>
                          <a:pt x="17" y="143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3" y="149"/>
                        </a:lnTo>
                        <a:lnTo>
                          <a:pt x="23" y="149"/>
                        </a:lnTo>
                        <a:lnTo>
                          <a:pt x="23" y="153"/>
                        </a:lnTo>
                        <a:lnTo>
                          <a:pt x="23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30" y="149"/>
                        </a:lnTo>
                        <a:lnTo>
                          <a:pt x="30" y="149"/>
                        </a:lnTo>
                        <a:lnTo>
                          <a:pt x="30" y="153"/>
                        </a:lnTo>
                        <a:lnTo>
                          <a:pt x="30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7" y="153"/>
                        </a:lnTo>
                        <a:lnTo>
                          <a:pt x="37" y="153"/>
                        </a:lnTo>
                        <a:lnTo>
                          <a:pt x="40" y="153"/>
                        </a:lnTo>
                        <a:lnTo>
                          <a:pt x="40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0" y="156"/>
                        </a:lnTo>
                        <a:lnTo>
                          <a:pt x="30" y="156"/>
                        </a:lnTo>
                        <a:lnTo>
                          <a:pt x="23" y="160"/>
                        </a:lnTo>
                        <a:lnTo>
                          <a:pt x="23" y="160"/>
                        </a:lnTo>
                        <a:lnTo>
                          <a:pt x="17" y="166"/>
                        </a:lnTo>
                        <a:lnTo>
                          <a:pt x="17" y="166"/>
                        </a:lnTo>
                        <a:lnTo>
                          <a:pt x="6" y="177"/>
                        </a:lnTo>
                        <a:lnTo>
                          <a:pt x="6" y="177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10" y="180"/>
                        </a:lnTo>
                        <a:lnTo>
                          <a:pt x="10" y="180"/>
                        </a:lnTo>
                        <a:lnTo>
                          <a:pt x="17" y="177"/>
                        </a:lnTo>
                        <a:lnTo>
                          <a:pt x="17" y="177"/>
                        </a:lnTo>
                        <a:lnTo>
                          <a:pt x="20" y="177"/>
                        </a:lnTo>
                        <a:lnTo>
                          <a:pt x="20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80"/>
                        </a:lnTo>
                        <a:lnTo>
                          <a:pt x="23" y="180"/>
                        </a:lnTo>
                        <a:lnTo>
                          <a:pt x="27" y="177"/>
                        </a:lnTo>
                        <a:lnTo>
                          <a:pt x="27" y="177"/>
                        </a:lnTo>
                        <a:lnTo>
                          <a:pt x="30" y="177"/>
                        </a:lnTo>
                        <a:lnTo>
                          <a:pt x="30" y="177"/>
                        </a:lnTo>
                        <a:lnTo>
                          <a:pt x="34" y="173"/>
                        </a:lnTo>
                        <a:lnTo>
                          <a:pt x="34" y="173"/>
                        </a:lnTo>
                        <a:lnTo>
                          <a:pt x="37" y="170"/>
                        </a:lnTo>
                        <a:lnTo>
                          <a:pt x="37" y="170"/>
                        </a:lnTo>
                        <a:lnTo>
                          <a:pt x="40" y="170"/>
                        </a:lnTo>
                        <a:lnTo>
                          <a:pt x="40" y="170"/>
                        </a:lnTo>
                        <a:lnTo>
                          <a:pt x="40" y="173"/>
                        </a:lnTo>
                        <a:lnTo>
                          <a:pt x="40" y="173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0"/>
                        </a:lnTo>
                        <a:lnTo>
                          <a:pt x="44" y="170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51" y="173"/>
                        </a:lnTo>
                        <a:lnTo>
                          <a:pt x="51" y="173"/>
                        </a:lnTo>
                        <a:lnTo>
                          <a:pt x="51" y="170"/>
                        </a:lnTo>
                        <a:lnTo>
                          <a:pt x="51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66"/>
                        </a:lnTo>
                        <a:lnTo>
                          <a:pt x="61" y="166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4" y="170"/>
                        </a:lnTo>
                        <a:lnTo>
                          <a:pt x="64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4" y="170"/>
                        </a:lnTo>
                        <a:lnTo>
                          <a:pt x="74" y="170"/>
                        </a:lnTo>
                        <a:lnTo>
                          <a:pt x="78" y="170"/>
                        </a:lnTo>
                        <a:lnTo>
                          <a:pt x="78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8" y="166"/>
                        </a:lnTo>
                        <a:lnTo>
                          <a:pt x="88" y="166"/>
                        </a:lnTo>
                        <a:lnTo>
                          <a:pt x="91" y="166"/>
                        </a:lnTo>
                        <a:lnTo>
                          <a:pt x="91" y="166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56"/>
                        </a:lnTo>
                        <a:lnTo>
                          <a:pt x="98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1" y="160"/>
                        </a:lnTo>
                        <a:lnTo>
                          <a:pt x="91" y="160"/>
                        </a:lnTo>
                        <a:lnTo>
                          <a:pt x="88" y="160"/>
                        </a:lnTo>
                        <a:lnTo>
                          <a:pt x="88" y="160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5" y="153"/>
                        </a:lnTo>
                        <a:lnTo>
                          <a:pt x="95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88" y="149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95" y="146"/>
                        </a:lnTo>
                        <a:lnTo>
                          <a:pt x="95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102" y="143"/>
                        </a:lnTo>
                        <a:lnTo>
                          <a:pt x="102" y="143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0" name="Freeform 98">
                    <a:extLst>
                      <a:ext uri="{FF2B5EF4-FFF2-40B4-BE49-F238E27FC236}">
                        <a16:creationId xmlns:a16="http://schemas.microsoft.com/office/drawing/2014/main" id="{27F78D82-FE03-4745-92A9-C45BDFC4C7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47900" y="8091488"/>
                    <a:ext cx="11113" cy="26988"/>
                  </a:xfrm>
                  <a:custGeom>
                    <a:avLst/>
                    <a:gdLst>
                      <a:gd name="T0" fmla="*/ 4 w 7"/>
                      <a:gd name="T1" fmla="*/ 14 h 17"/>
                      <a:gd name="T2" fmla="*/ 4 w 7"/>
                      <a:gd name="T3" fmla="*/ 14 h 17"/>
                      <a:gd name="T4" fmla="*/ 4 w 7"/>
                      <a:gd name="T5" fmla="*/ 14 h 17"/>
                      <a:gd name="T6" fmla="*/ 4 w 7"/>
                      <a:gd name="T7" fmla="*/ 14 h 17"/>
                      <a:gd name="T8" fmla="*/ 0 w 7"/>
                      <a:gd name="T9" fmla="*/ 17 h 17"/>
                      <a:gd name="T10" fmla="*/ 0 w 7"/>
                      <a:gd name="T11" fmla="*/ 17 h 17"/>
                      <a:gd name="T12" fmla="*/ 4 w 7"/>
                      <a:gd name="T13" fmla="*/ 17 h 17"/>
                      <a:gd name="T14" fmla="*/ 4 w 7"/>
                      <a:gd name="T15" fmla="*/ 17 h 17"/>
                      <a:gd name="T16" fmla="*/ 4 w 7"/>
                      <a:gd name="T17" fmla="*/ 17 h 17"/>
                      <a:gd name="T18" fmla="*/ 7 w 7"/>
                      <a:gd name="T19" fmla="*/ 14 h 17"/>
                      <a:gd name="T20" fmla="*/ 7 w 7"/>
                      <a:gd name="T21" fmla="*/ 14 h 17"/>
                      <a:gd name="T22" fmla="*/ 7 w 7"/>
                      <a:gd name="T23" fmla="*/ 10 h 17"/>
                      <a:gd name="T24" fmla="*/ 7 w 7"/>
                      <a:gd name="T25" fmla="*/ 10 h 17"/>
                      <a:gd name="T26" fmla="*/ 7 w 7"/>
                      <a:gd name="T27" fmla="*/ 7 h 17"/>
                      <a:gd name="T28" fmla="*/ 7 w 7"/>
                      <a:gd name="T29" fmla="*/ 7 h 17"/>
                      <a:gd name="T30" fmla="*/ 7 w 7"/>
                      <a:gd name="T31" fmla="*/ 0 h 17"/>
                      <a:gd name="T32" fmla="*/ 7 w 7"/>
                      <a:gd name="T33" fmla="*/ 0 h 17"/>
                      <a:gd name="T34" fmla="*/ 7 w 7"/>
                      <a:gd name="T35" fmla="*/ 0 h 17"/>
                      <a:gd name="T36" fmla="*/ 7 w 7"/>
                      <a:gd name="T37" fmla="*/ 0 h 17"/>
                      <a:gd name="T38" fmla="*/ 4 w 7"/>
                      <a:gd name="T39" fmla="*/ 0 h 17"/>
                      <a:gd name="T40" fmla="*/ 4 w 7"/>
                      <a:gd name="T41" fmla="*/ 0 h 17"/>
                      <a:gd name="T42" fmla="*/ 4 w 7"/>
                      <a:gd name="T43" fmla="*/ 3 h 17"/>
                      <a:gd name="T44" fmla="*/ 4 w 7"/>
                      <a:gd name="T45" fmla="*/ 3 h 17"/>
                      <a:gd name="T46" fmla="*/ 4 w 7"/>
                      <a:gd name="T47" fmla="*/ 3 h 17"/>
                      <a:gd name="T48" fmla="*/ 4 w 7"/>
                      <a:gd name="T49" fmla="*/ 3 h 17"/>
                      <a:gd name="T50" fmla="*/ 4 w 7"/>
                      <a:gd name="T51" fmla="*/ 7 h 17"/>
                      <a:gd name="T52" fmla="*/ 4 w 7"/>
                      <a:gd name="T53" fmla="*/ 7 h 17"/>
                      <a:gd name="T54" fmla="*/ 4 w 7"/>
                      <a:gd name="T55" fmla="*/ 7 h 17"/>
                      <a:gd name="T56" fmla="*/ 4 w 7"/>
                      <a:gd name="T57" fmla="*/ 7 h 17"/>
                      <a:gd name="T58" fmla="*/ 4 w 7"/>
                      <a:gd name="T59" fmla="*/ 7 h 17"/>
                      <a:gd name="T60" fmla="*/ 4 w 7"/>
                      <a:gd name="T61" fmla="*/ 7 h 17"/>
                      <a:gd name="T62" fmla="*/ 0 w 7"/>
                      <a:gd name="T63" fmla="*/ 7 h 17"/>
                      <a:gd name="T64" fmla="*/ 0 w 7"/>
                      <a:gd name="T65" fmla="*/ 7 h 17"/>
                      <a:gd name="T66" fmla="*/ 0 w 7"/>
                      <a:gd name="T67" fmla="*/ 10 h 17"/>
                      <a:gd name="T68" fmla="*/ 0 w 7"/>
                      <a:gd name="T69" fmla="*/ 10 h 17"/>
                      <a:gd name="T70" fmla="*/ 4 w 7"/>
                      <a:gd name="T71" fmla="*/ 10 h 17"/>
                      <a:gd name="T72" fmla="*/ 4 w 7"/>
                      <a:gd name="T73" fmla="*/ 10 h 17"/>
                      <a:gd name="T74" fmla="*/ 4 w 7"/>
                      <a:gd name="T75" fmla="*/ 10 h 17"/>
                      <a:gd name="T76" fmla="*/ 4 w 7"/>
                      <a:gd name="T77" fmla="*/ 10 h 17"/>
                      <a:gd name="T78" fmla="*/ 4 w 7"/>
                      <a:gd name="T79" fmla="*/ 14 h 17"/>
                      <a:gd name="T80" fmla="*/ 4 w 7"/>
                      <a:gd name="T8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17">
                        <a:moveTo>
                          <a:pt x="4" y="14"/>
                        </a:move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1" name="Freeform 99">
                    <a:extLst>
                      <a:ext uri="{FF2B5EF4-FFF2-40B4-BE49-F238E27FC236}">
                        <a16:creationId xmlns:a16="http://schemas.microsoft.com/office/drawing/2014/main" id="{FD15F937-5D90-4B3F-B659-1BA9E6695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5038" y="8140700"/>
                    <a:ext cx="11113" cy="9525"/>
                  </a:xfrm>
                  <a:custGeom>
                    <a:avLst/>
                    <a:gdLst>
                      <a:gd name="T0" fmla="*/ 7 w 7"/>
                      <a:gd name="T1" fmla="*/ 0 h 6"/>
                      <a:gd name="T2" fmla="*/ 7 w 7"/>
                      <a:gd name="T3" fmla="*/ 0 h 6"/>
                      <a:gd name="T4" fmla="*/ 7 w 7"/>
                      <a:gd name="T5" fmla="*/ 0 h 6"/>
                      <a:gd name="T6" fmla="*/ 7 w 7"/>
                      <a:gd name="T7" fmla="*/ 0 h 6"/>
                      <a:gd name="T8" fmla="*/ 4 w 7"/>
                      <a:gd name="T9" fmla="*/ 0 h 6"/>
                      <a:gd name="T10" fmla="*/ 4 w 7"/>
                      <a:gd name="T11" fmla="*/ 0 h 6"/>
                      <a:gd name="T12" fmla="*/ 4 w 7"/>
                      <a:gd name="T13" fmla="*/ 0 h 6"/>
                      <a:gd name="T14" fmla="*/ 4 w 7"/>
                      <a:gd name="T15" fmla="*/ 0 h 6"/>
                      <a:gd name="T16" fmla="*/ 4 w 7"/>
                      <a:gd name="T17" fmla="*/ 0 h 6"/>
                      <a:gd name="T18" fmla="*/ 4 w 7"/>
                      <a:gd name="T19" fmla="*/ 0 h 6"/>
                      <a:gd name="T20" fmla="*/ 4 w 7"/>
                      <a:gd name="T21" fmla="*/ 0 h 6"/>
                      <a:gd name="T22" fmla="*/ 0 w 7"/>
                      <a:gd name="T23" fmla="*/ 0 h 6"/>
                      <a:gd name="T24" fmla="*/ 0 w 7"/>
                      <a:gd name="T25" fmla="*/ 0 h 6"/>
                      <a:gd name="T26" fmla="*/ 0 w 7"/>
                      <a:gd name="T27" fmla="*/ 3 h 6"/>
                      <a:gd name="T28" fmla="*/ 0 w 7"/>
                      <a:gd name="T29" fmla="*/ 3 h 6"/>
                      <a:gd name="T30" fmla="*/ 4 w 7"/>
                      <a:gd name="T31" fmla="*/ 3 h 6"/>
                      <a:gd name="T32" fmla="*/ 4 w 7"/>
                      <a:gd name="T33" fmla="*/ 6 h 6"/>
                      <a:gd name="T34" fmla="*/ 4 w 7"/>
                      <a:gd name="T35" fmla="*/ 6 h 6"/>
                      <a:gd name="T36" fmla="*/ 4 w 7"/>
                      <a:gd name="T37" fmla="*/ 6 h 6"/>
                      <a:gd name="T38" fmla="*/ 4 w 7"/>
                      <a:gd name="T39" fmla="*/ 6 h 6"/>
                      <a:gd name="T40" fmla="*/ 7 w 7"/>
                      <a:gd name="T41" fmla="*/ 6 h 6"/>
                      <a:gd name="T42" fmla="*/ 7 w 7"/>
                      <a:gd name="T43" fmla="*/ 6 h 6"/>
                      <a:gd name="T44" fmla="*/ 7 w 7"/>
                      <a:gd name="T45" fmla="*/ 6 h 6"/>
                      <a:gd name="T46" fmla="*/ 7 w 7"/>
                      <a:gd name="T47" fmla="*/ 6 h 6"/>
                      <a:gd name="T48" fmla="*/ 7 w 7"/>
                      <a:gd name="T49" fmla="*/ 6 h 6"/>
                      <a:gd name="T50" fmla="*/ 7 w 7"/>
                      <a:gd name="T51" fmla="*/ 6 h 6"/>
                      <a:gd name="T52" fmla="*/ 4 w 7"/>
                      <a:gd name="T53" fmla="*/ 3 h 6"/>
                      <a:gd name="T54" fmla="*/ 4 w 7"/>
                      <a:gd name="T55" fmla="*/ 3 h 6"/>
                      <a:gd name="T56" fmla="*/ 4 w 7"/>
                      <a:gd name="T57" fmla="*/ 3 h 6"/>
                      <a:gd name="T58" fmla="*/ 4 w 7"/>
                      <a:gd name="T59" fmla="*/ 3 h 6"/>
                      <a:gd name="T60" fmla="*/ 4 w 7"/>
                      <a:gd name="T61" fmla="*/ 0 h 6"/>
                      <a:gd name="T62" fmla="*/ 4 w 7"/>
                      <a:gd name="T63" fmla="*/ 0 h 6"/>
                      <a:gd name="T64" fmla="*/ 7 w 7"/>
                      <a:gd name="T65" fmla="*/ 0 h 6"/>
                      <a:gd name="T66" fmla="*/ 7 w 7"/>
                      <a:gd name="T6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2" name="Freeform 100">
                    <a:extLst>
                      <a:ext uri="{FF2B5EF4-FFF2-40B4-BE49-F238E27FC236}">
                        <a16:creationId xmlns:a16="http://schemas.microsoft.com/office/drawing/2014/main" id="{8C7618BD-9B09-446C-8CD0-C7828BC30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84400" y="8021638"/>
                    <a:ext cx="4763" cy="11113"/>
                  </a:xfrm>
                  <a:custGeom>
                    <a:avLst/>
                    <a:gdLst>
                      <a:gd name="T0" fmla="*/ 0 w 3"/>
                      <a:gd name="T1" fmla="*/ 3 h 7"/>
                      <a:gd name="T2" fmla="*/ 0 w 3"/>
                      <a:gd name="T3" fmla="*/ 3 h 7"/>
                      <a:gd name="T4" fmla="*/ 0 w 3"/>
                      <a:gd name="T5" fmla="*/ 7 h 7"/>
                      <a:gd name="T6" fmla="*/ 0 w 3"/>
                      <a:gd name="T7" fmla="*/ 7 h 7"/>
                      <a:gd name="T8" fmla="*/ 0 w 3"/>
                      <a:gd name="T9" fmla="*/ 7 h 7"/>
                      <a:gd name="T10" fmla="*/ 0 w 3"/>
                      <a:gd name="T11" fmla="*/ 7 h 7"/>
                      <a:gd name="T12" fmla="*/ 0 w 3"/>
                      <a:gd name="T13" fmla="*/ 7 h 7"/>
                      <a:gd name="T14" fmla="*/ 0 w 3"/>
                      <a:gd name="T15" fmla="*/ 7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0 w 3"/>
                      <a:gd name="T21" fmla="*/ 3 h 7"/>
                      <a:gd name="T22" fmla="*/ 0 w 3"/>
                      <a:gd name="T23" fmla="*/ 3 h 7"/>
                      <a:gd name="T24" fmla="*/ 0 w 3"/>
                      <a:gd name="T25" fmla="*/ 3 h 7"/>
                      <a:gd name="T26" fmla="*/ 0 w 3"/>
                      <a:gd name="T27" fmla="*/ 3 h 7"/>
                      <a:gd name="T28" fmla="*/ 3 w 3"/>
                      <a:gd name="T29" fmla="*/ 3 h 7"/>
                      <a:gd name="T30" fmla="*/ 3 w 3"/>
                      <a:gd name="T31" fmla="*/ 3 h 7"/>
                      <a:gd name="T32" fmla="*/ 3 w 3"/>
                      <a:gd name="T33" fmla="*/ 3 h 7"/>
                      <a:gd name="T34" fmla="*/ 3 w 3"/>
                      <a:gd name="T35" fmla="*/ 3 h 7"/>
                      <a:gd name="T36" fmla="*/ 3 w 3"/>
                      <a:gd name="T37" fmla="*/ 3 h 7"/>
                      <a:gd name="T38" fmla="*/ 0 w 3"/>
                      <a:gd name="T39" fmla="*/ 0 h 7"/>
                      <a:gd name="T40" fmla="*/ 0 w 3"/>
                      <a:gd name="T41" fmla="*/ 0 h 7"/>
                      <a:gd name="T42" fmla="*/ 0 w 3"/>
                      <a:gd name="T43" fmla="*/ 0 h 7"/>
                      <a:gd name="T44" fmla="*/ 0 w 3"/>
                      <a:gd name="T45" fmla="*/ 0 h 7"/>
                      <a:gd name="T46" fmla="*/ 0 w 3"/>
                      <a:gd name="T47" fmla="*/ 3 h 7"/>
                      <a:gd name="T48" fmla="*/ 0 w 3"/>
                      <a:gd name="T49" fmla="*/ 3 h 7"/>
                      <a:gd name="T50" fmla="*/ 0 w 3"/>
                      <a:gd name="T51" fmla="*/ 3 h 7"/>
                      <a:gd name="T52" fmla="*/ 0 w 3"/>
                      <a:gd name="T53" fmla="*/ 3 h 7"/>
                      <a:gd name="T54" fmla="*/ 0 w 3"/>
                      <a:gd name="T55" fmla="*/ 3 h 7"/>
                      <a:gd name="T56" fmla="*/ 0 w 3"/>
                      <a:gd name="T57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" h="7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3" name="Freeform 101">
                    <a:extLst>
                      <a:ext uri="{FF2B5EF4-FFF2-40B4-BE49-F238E27FC236}">
                        <a16:creationId xmlns:a16="http://schemas.microsoft.com/office/drawing/2014/main" id="{267F649F-75C5-4751-9637-70D5B89E2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21638"/>
                    <a:ext cx="17463" cy="20638"/>
                  </a:xfrm>
                  <a:custGeom>
                    <a:avLst/>
                    <a:gdLst>
                      <a:gd name="T0" fmla="*/ 4 w 11"/>
                      <a:gd name="T1" fmla="*/ 3 h 13"/>
                      <a:gd name="T2" fmla="*/ 4 w 11"/>
                      <a:gd name="T3" fmla="*/ 3 h 13"/>
                      <a:gd name="T4" fmla="*/ 0 w 11"/>
                      <a:gd name="T5" fmla="*/ 7 h 13"/>
                      <a:gd name="T6" fmla="*/ 0 w 11"/>
                      <a:gd name="T7" fmla="*/ 7 h 13"/>
                      <a:gd name="T8" fmla="*/ 0 w 11"/>
                      <a:gd name="T9" fmla="*/ 3 h 13"/>
                      <a:gd name="T10" fmla="*/ 0 w 11"/>
                      <a:gd name="T11" fmla="*/ 7 h 13"/>
                      <a:gd name="T12" fmla="*/ 4 w 11"/>
                      <a:gd name="T13" fmla="*/ 7 h 13"/>
                      <a:gd name="T14" fmla="*/ 4 w 11"/>
                      <a:gd name="T15" fmla="*/ 7 h 13"/>
                      <a:gd name="T16" fmla="*/ 4 w 11"/>
                      <a:gd name="T17" fmla="*/ 7 h 13"/>
                      <a:gd name="T18" fmla="*/ 4 w 11"/>
                      <a:gd name="T19" fmla="*/ 7 h 13"/>
                      <a:gd name="T20" fmla="*/ 4 w 11"/>
                      <a:gd name="T21" fmla="*/ 7 h 13"/>
                      <a:gd name="T22" fmla="*/ 4 w 11"/>
                      <a:gd name="T23" fmla="*/ 7 h 13"/>
                      <a:gd name="T24" fmla="*/ 4 w 11"/>
                      <a:gd name="T25" fmla="*/ 7 h 13"/>
                      <a:gd name="T26" fmla="*/ 7 w 11"/>
                      <a:gd name="T27" fmla="*/ 7 h 13"/>
                      <a:gd name="T28" fmla="*/ 7 w 11"/>
                      <a:gd name="T29" fmla="*/ 7 h 13"/>
                      <a:gd name="T30" fmla="*/ 7 w 11"/>
                      <a:gd name="T31" fmla="*/ 7 h 13"/>
                      <a:gd name="T32" fmla="*/ 7 w 11"/>
                      <a:gd name="T33" fmla="*/ 7 h 13"/>
                      <a:gd name="T34" fmla="*/ 7 w 11"/>
                      <a:gd name="T35" fmla="*/ 7 h 13"/>
                      <a:gd name="T36" fmla="*/ 7 w 11"/>
                      <a:gd name="T37" fmla="*/ 7 h 13"/>
                      <a:gd name="T38" fmla="*/ 4 w 11"/>
                      <a:gd name="T39" fmla="*/ 10 h 13"/>
                      <a:gd name="T40" fmla="*/ 7 w 11"/>
                      <a:gd name="T41" fmla="*/ 10 h 13"/>
                      <a:gd name="T42" fmla="*/ 7 w 11"/>
                      <a:gd name="T43" fmla="*/ 10 h 13"/>
                      <a:gd name="T44" fmla="*/ 7 w 11"/>
                      <a:gd name="T45" fmla="*/ 13 h 13"/>
                      <a:gd name="T46" fmla="*/ 7 w 11"/>
                      <a:gd name="T47" fmla="*/ 13 h 13"/>
                      <a:gd name="T48" fmla="*/ 7 w 11"/>
                      <a:gd name="T49" fmla="*/ 13 h 13"/>
                      <a:gd name="T50" fmla="*/ 7 w 11"/>
                      <a:gd name="T51" fmla="*/ 13 h 13"/>
                      <a:gd name="T52" fmla="*/ 11 w 11"/>
                      <a:gd name="T53" fmla="*/ 13 h 13"/>
                      <a:gd name="T54" fmla="*/ 11 w 11"/>
                      <a:gd name="T55" fmla="*/ 13 h 13"/>
                      <a:gd name="T56" fmla="*/ 7 w 11"/>
                      <a:gd name="T57" fmla="*/ 13 h 13"/>
                      <a:gd name="T58" fmla="*/ 7 w 11"/>
                      <a:gd name="T59" fmla="*/ 10 h 13"/>
                      <a:gd name="T60" fmla="*/ 7 w 11"/>
                      <a:gd name="T61" fmla="*/ 10 h 13"/>
                      <a:gd name="T62" fmla="*/ 7 w 11"/>
                      <a:gd name="T63" fmla="*/ 10 h 13"/>
                      <a:gd name="T64" fmla="*/ 7 w 11"/>
                      <a:gd name="T65" fmla="*/ 10 h 13"/>
                      <a:gd name="T66" fmla="*/ 7 w 11"/>
                      <a:gd name="T67" fmla="*/ 10 h 13"/>
                      <a:gd name="T68" fmla="*/ 7 w 11"/>
                      <a:gd name="T69" fmla="*/ 10 h 13"/>
                      <a:gd name="T70" fmla="*/ 7 w 11"/>
                      <a:gd name="T71" fmla="*/ 10 h 13"/>
                      <a:gd name="T72" fmla="*/ 7 w 11"/>
                      <a:gd name="T73" fmla="*/ 7 h 13"/>
                      <a:gd name="T74" fmla="*/ 7 w 11"/>
                      <a:gd name="T75" fmla="*/ 7 h 13"/>
                      <a:gd name="T76" fmla="*/ 7 w 11"/>
                      <a:gd name="T77" fmla="*/ 7 h 13"/>
                      <a:gd name="T78" fmla="*/ 7 w 11"/>
                      <a:gd name="T79" fmla="*/ 7 h 13"/>
                      <a:gd name="T80" fmla="*/ 7 w 11"/>
                      <a:gd name="T81" fmla="*/ 7 h 13"/>
                      <a:gd name="T82" fmla="*/ 7 w 11"/>
                      <a:gd name="T83" fmla="*/ 7 h 13"/>
                      <a:gd name="T84" fmla="*/ 7 w 11"/>
                      <a:gd name="T85" fmla="*/ 3 h 13"/>
                      <a:gd name="T86" fmla="*/ 7 w 11"/>
                      <a:gd name="T87" fmla="*/ 3 h 13"/>
                      <a:gd name="T88" fmla="*/ 4 w 11"/>
                      <a:gd name="T89" fmla="*/ 0 h 13"/>
                      <a:gd name="T90" fmla="*/ 4 w 11"/>
                      <a:gd name="T91" fmla="*/ 3 h 13"/>
                      <a:gd name="T92" fmla="*/ 4 w 11"/>
                      <a:gd name="T93" fmla="*/ 3 h 13"/>
                      <a:gd name="T94" fmla="*/ 4 w 11"/>
                      <a:gd name="T95" fmla="*/ 3 h 13"/>
                      <a:gd name="T96" fmla="*/ 4 w 11"/>
                      <a:gd name="T97" fmla="*/ 7 h 13"/>
                      <a:gd name="T98" fmla="*/ 4 w 11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1" h="1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4" name="Freeform 102">
                    <a:extLst>
                      <a:ext uri="{FF2B5EF4-FFF2-40B4-BE49-F238E27FC236}">
                        <a16:creationId xmlns:a16="http://schemas.microsoft.com/office/drawing/2014/main" id="{5D047E0F-6BB3-4A73-BD32-1537FB20E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48625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7 h 7"/>
                      <a:gd name="T10" fmla="*/ 4 w 7"/>
                      <a:gd name="T11" fmla="*/ 7 h 7"/>
                      <a:gd name="T12" fmla="*/ 4 w 7"/>
                      <a:gd name="T13" fmla="*/ 7 h 7"/>
                      <a:gd name="T14" fmla="*/ 4 w 7"/>
                      <a:gd name="T15" fmla="*/ 3 h 7"/>
                      <a:gd name="T16" fmla="*/ 4 w 7"/>
                      <a:gd name="T17" fmla="*/ 3 h 7"/>
                      <a:gd name="T18" fmla="*/ 7 w 7"/>
                      <a:gd name="T19" fmla="*/ 3 h 7"/>
                      <a:gd name="T20" fmla="*/ 7 w 7"/>
                      <a:gd name="T21" fmla="*/ 3 h 7"/>
                      <a:gd name="T22" fmla="*/ 7 w 7"/>
                      <a:gd name="T23" fmla="*/ 0 h 7"/>
                      <a:gd name="T24" fmla="*/ 7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4 w 7"/>
                      <a:gd name="T33" fmla="*/ 0 h 7"/>
                      <a:gd name="T34" fmla="*/ 4 w 7"/>
                      <a:gd name="T35" fmla="*/ 0 h 7"/>
                      <a:gd name="T36" fmla="*/ 4 w 7"/>
                      <a:gd name="T37" fmla="*/ 0 h 7"/>
                      <a:gd name="T38" fmla="*/ 0 w 7"/>
                      <a:gd name="T39" fmla="*/ 3 h 7"/>
                      <a:gd name="T40" fmla="*/ 0 w 7"/>
                      <a:gd name="T41" fmla="*/ 3 h 7"/>
                      <a:gd name="T42" fmla="*/ 0 w 7"/>
                      <a:gd name="T43" fmla="*/ 3 h 7"/>
                      <a:gd name="T44" fmla="*/ 0 w 7"/>
                      <a:gd name="T45" fmla="*/ 3 h 7"/>
                      <a:gd name="T46" fmla="*/ 0 w 7"/>
                      <a:gd name="T47" fmla="*/ 3 h 7"/>
                      <a:gd name="T48" fmla="*/ 4 w 7"/>
                      <a:gd name="T49" fmla="*/ 7 h 7"/>
                      <a:gd name="T50" fmla="*/ 4 w 7"/>
                      <a:gd name="T51" fmla="*/ 7 h 7"/>
                      <a:gd name="T52" fmla="*/ 4 w 7"/>
                      <a:gd name="T53" fmla="*/ 7 h 7"/>
                      <a:gd name="T54" fmla="*/ 4 w 7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5" name="Freeform 103">
                    <a:extLst>
                      <a:ext uri="{FF2B5EF4-FFF2-40B4-BE49-F238E27FC236}">
                        <a16:creationId xmlns:a16="http://schemas.microsoft.com/office/drawing/2014/main" id="{EB4029BD-7CD7-4D4F-9141-2C6BD13802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117638" y="7212013"/>
                    <a:ext cx="982663" cy="830263"/>
                  </a:xfrm>
                  <a:custGeom>
                    <a:avLst/>
                    <a:gdLst>
                      <a:gd name="T0" fmla="*/ 132 w 619"/>
                      <a:gd name="T1" fmla="*/ 432 h 523"/>
                      <a:gd name="T2" fmla="*/ 160 w 619"/>
                      <a:gd name="T3" fmla="*/ 408 h 523"/>
                      <a:gd name="T4" fmla="*/ 190 w 619"/>
                      <a:gd name="T5" fmla="*/ 404 h 523"/>
                      <a:gd name="T6" fmla="*/ 234 w 619"/>
                      <a:gd name="T7" fmla="*/ 387 h 523"/>
                      <a:gd name="T8" fmla="*/ 275 w 619"/>
                      <a:gd name="T9" fmla="*/ 357 h 523"/>
                      <a:gd name="T10" fmla="*/ 313 w 619"/>
                      <a:gd name="T11" fmla="*/ 360 h 523"/>
                      <a:gd name="T12" fmla="*/ 384 w 619"/>
                      <a:gd name="T13" fmla="*/ 333 h 523"/>
                      <a:gd name="T14" fmla="*/ 353 w 619"/>
                      <a:gd name="T15" fmla="*/ 316 h 523"/>
                      <a:gd name="T16" fmla="*/ 360 w 619"/>
                      <a:gd name="T17" fmla="*/ 289 h 523"/>
                      <a:gd name="T18" fmla="*/ 404 w 619"/>
                      <a:gd name="T19" fmla="*/ 296 h 523"/>
                      <a:gd name="T20" fmla="*/ 387 w 619"/>
                      <a:gd name="T21" fmla="*/ 272 h 523"/>
                      <a:gd name="T22" fmla="*/ 387 w 619"/>
                      <a:gd name="T23" fmla="*/ 251 h 523"/>
                      <a:gd name="T24" fmla="*/ 432 w 619"/>
                      <a:gd name="T25" fmla="*/ 251 h 523"/>
                      <a:gd name="T26" fmla="*/ 449 w 619"/>
                      <a:gd name="T27" fmla="*/ 228 h 523"/>
                      <a:gd name="T28" fmla="*/ 466 w 619"/>
                      <a:gd name="T29" fmla="*/ 211 h 523"/>
                      <a:gd name="T30" fmla="*/ 489 w 619"/>
                      <a:gd name="T31" fmla="*/ 190 h 523"/>
                      <a:gd name="T32" fmla="*/ 510 w 619"/>
                      <a:gd name="T33" fmla="*/ 180 h 523"/>
                      <a:gd name="T34" fmla="*/ 506 w 619"/>
                      <a:gd name="T35" fmla="*/ 146 h 523"/>
                      <a:gd name="T36" fmla="*/ 568 w 619"/>
                      <a:gd name="T37" fmla="*/ 98 h 523"/>
                      <a:gd name="T38" fmla="*/ 598 w 619"/>
                      <a:gd name="T39" fmla="*/ 61 h 523"/>
                      <a:gd name="T40" fmla="*/ 506 w 619"/>
                      <a:gd name="T41" fmla="*/ 85 h 523"/>
                      <a:gd name="T42" fmla="*/ 544 w 619"/>
                      <a:gd name="T43" fmla="*/ 51 h 523"/>
                      <a:gd name="T44" fmla="*/ 483 w 619"/>
                      <a:gd name="T45" fmla="*/ 47 h 523"/>
                      <a:gd name="T46" fmla="*/ 500 w 619"/>
                      <a:gd name="T47" fmla="*/ 44 h 523"/>
                      <a:gd name="T48" fmla="*/ 537 w 619"/>
                      <a:gd name="T49" fmla="*/ 34 h 523"/>
                      <a:gd name="T50" fmla="*/ 513 w 619"/>
                      <a:gd name="T51" fmla="*/ 17 h 523"/>
                      <a:gd name="T52" fmla="*/ 432 w 619"/>
                      <a:gd name="T53" fmla="*/ 17 h 523"/>
                      <a:gd name="T54" fmla="*/ 391 w 619"/>
                      <a:gd name="T55" fmla="*/ 17 h 523"/>
                      <a:gd name="T56" fmla="*/ 347 w 619"/>
                      <a:gd name="T57" fmla="*/ 30 h 523"/>
                      <a:gd name="T58" fmla="*/ 316 w 619"/>
                      <a:gd name="T59" fmla="*/ 13 h 523"/>
                      <a:gd name="T60" fmla="*/ 262 w 619"/>
                      <a:gd name="T61" fmla="*/ 13 h 523"/>
                      <a:gd name="T62" fmla="*/ 217 w 619"/>
                      <a:gd name="T63" fmla="*/ 27 h 523"/>
                      <a:gd name="T64" fmla="*/ 194 w 619"/>
                      <a:gd name="T65" fmla="*/ 51 h 523"/>
                      <a:gd name="T66" fmla="*/ 132 w 619"/>
                      <a:gd name="T67" fmla="*/ 68 h 523"/>
                      <a:gd name="T68" fmla="*/ 85 w 619"/>
                      <a:gd name="T69" fmla="*/ 78 h 523"/>
                      <a:gd name="T70" fmla="*/ 122 w 619"/>
                      <a:gd name="T71" fmla="*/ 105 h 523"/>
                      <a:gd name="T72" fmla="*/ 92 w 619"/>
                      <a:gd name="T73" fmla="*/ 112 h 523"/>
                      <a:gd name="T74" fmla="*/ 71 w 619"/>
                      <a:gd name="T75" fmla="*/ 132 h 523"/>
                      <a:gd name="T76" fmla="*/ 98 w 619"/>
                      <a:gd name="T77" fmla="*/ 139 h 523"/>
                      <a:gd name="T78" fmla="*/ 149 w 619"/>
                      <a:gd name="T79" fmla="*/ 160 h 523"/>
                      <a:gd name="T80" fmla="*/ 132 w 619"/>
                      <a:gd name="T81" fmla="*/ 211 h 523"/>
                      <a:gd name="T82" fmla="*/ 102 w 619"/>
                      <a:gd name="T83" fmla="*/ 245 h 523"/>
                      <a:gd name="T84" fmla="*/ 119 w 619"/>
                      <a:gd name="T85" fmla="*/ 251 h 523"/>
                      <a:gd name="T86" fmla="*/ 122 w 619"/>
                      <a:gd name="T87" fmla="*/ 275 h 523"/>
                      <a:gd name="T88" fmla="*/ 98 w 619"/>
                      <a:gd name="T89" fmla="*/ 285 h 523"/>
                      <a:gd name="T90" fmla="*/ 98 w 619"/>
                      <a:gd name="T91" fmla="*/ 316 h 523"/>
                      <a:gd name="T92" fmla="*/ 68 w 619"/>
                      <a:gd name="T93" fmla="*/ 326 h 523"/>
                      <a:gd name="T94" fmla="*/ 64 w 619"/>
                      <a:gd name="T95" fmla="*/ 333 h 523"/>
                      <a:gd name="T96" fmla="*/ 51 w 619"/>
                      <a:gd name="T97" fmla="*/ 347 h 523"/>
                      <a:gd name="T98" fmla="*/ 37 w 619"/>
                      <a:gd name="T99" fmla="*/ 360 h 523"/>
                      <a:gd name="T100" fmla="*/ 20 w 619"/>
                      <a:gd name="T101" fmla="*/ 370 h 523"/>
                      <a:gd name="T102" fmla="*/ 58 w 619"/>
                      <a:gd name="T103" fmla="*/ 367 h 523"/>
                      <a:gd name="T104" fmla="*/ 34 w 619"/>
                      <a:gd name="T105" fmla="*/ 384 h 523"/>
                      <a:gd name="T106" fmla="*/ 20 w 619"/>
                      <a:gd name="T107" fmla="*/ 398 h 523"/>
                      <a:gd name="T108" fmla="*/ 27 w 619"/>
                      <a:gd name="T109" fmla="*/ 411 h 523"/>
                      <a:gd name="T110" fmla="*/ 20 w 619"/>
                      <a:gd name="T111" fmla="*/ 421 h 523"/>
                      <a:gd name="T112" fmla="*/ 3 w 619"/>
                      <a:gd name="T113" fmla="*/ 435 h 523"/>
                      <a:gd name="T114" fmla="*/ 10 w 619"/>
                      <a:gd name="T115" fmla="*/ 469 h 523"/>
                      <a:gd name="T116" fmla="*/ 10 w 619"/>
                      <a:gd name="T117" fmla="*/ 496 h 523"/>
                      <a:gd name="T118" fmla="*/ 31 w 619"/>
                      <a:gd name="T119" fmla="*/ 503 h 523"/>
                      <a:gd name="T120" fmla="*/ 51 w 619"/>
                      <a:gd name="T121" fmla="*/ 517 h 523"/>
                      <a:gd name="T122" fmla="*/ 81 w 619"/>
                      <a:gd name="T123" fmla="*/ 483 h 523"/>
                      <a:gd name="T124" fmla="*/ 105 w 619"/>
                      <a:gd name="T125" fmla="*/ 459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19" h="523">
                        <a:moveTo>
                          <a:pt x="112" y="452"/>
                        </a:move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9" y="438"/>
                        </a:lnTo>
                        <a:lnTo>
                          <a:pt x="129" y="438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6" y="432"/>
                        </a:lnTo>
                        <a:lnTo>
                          <a:pt x="126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28"/>
                        </a:lnTo>
                        <a:lnTo>
                          <a:pt x="132" y="428"/>
                        </a:lnTo>
                        <a:lnTo>
                          <a:pt x="136" y="428"/>
                        </a:lnTo>
                        <a:lnTo>
                          <a:pt x="136" y="428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6" y="418"/>
                        </a:lnTo>
                        <a:lnTo>
                          <a:pt x="136" y="418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9" y="415"/>
                        </a:lnTo>
                        <a:lnTo>
                          <a:pt x="139" y="415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6" y="421"/>
                        </a:lnTo>
                        <a:lnTo>
                          <a:pt x="146" y="421"/>
                        </a:lnTo>
                        <a:lnTo>
                          <a:pt x="146" y="418"/>
                        </a:lnTo>
                        <a:lnTo>
                          <a:pt x="146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53" y="415"/>
                        </a:lnTo>
                        <a:lnTo>
                          <a:pt x="153" y="415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6" y="411"/>
                        </a:lnTo>
                        <a:lnTo>
                          <a:pt x="166" y="411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1"/>
                        </a:lnTo>
                        <a:lnTo>
                          <a:pt x="177" y="401"/>
                        </a:lnTo>
                        <a:lnTo>
                          <a:pt x="180" y="401"/>
                        </a:lnTo>
                        <a:lnTo>
                          <a:pt x="180" y="401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90" y="394"/>
                        </a:lnTo>
                        <a:lnTo>
                          <a:pt x="190" y="394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401"/>
                        </a:lnTo>
                        <a:lnTo>
                          <a:pt x="183" y="401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7" y="408"/>
                        </a:lnTo>
                        <a:lnTo>
                          <a:pt x="187" y="408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4" y="404"/>
                        </a:lnTo>
                        <a:lnTo>
                          <a:pt x="204" y="404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07" y="394"/>
                        </a:lnTo>
                        <a:lnTo>
                          <a:pt x="207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1"/>
                        </a:lnTo>
                        <a:lnTo>
                          <a:pt x="224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31" y="391"/>
                        </a:lnTo>
                        <a:lnTo>
                          <a:pt x="231" y="391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1"/>
                        </a:lnTo>
                        <a:lnTo>
                          <a:pt x="238" y="381"/>
                        </a:lnTo>
                        <a:lnTo>
                          <a:pt x="241" y="381"/>
                        </a:lnTo>
                        <a:lnTo>
                          <a:pt x="241" y="381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8" y="377"/>
                        </a:lnTo>
                        <a:lnTo>
                          <a:pt x="248" y="377"/>
                        </a:lnTo>
                        <a:lnTo>
                          <a:pt x="248" y="374"/>
                        </a:lnTo>
                        <a:lnTo>
                          <a:pt x="248" y="374"/>
                        </a:lnTo>
                        <a:lnTo>
                          <a:pt x="251" y="374"/>
                        </a:lnTo>
                        <a:lnTo>
                          <a:pt x="251" y="374"/>
                        </a:lnTo>
                        <a:lnTo>
                          <a:pt x="251" y="370"/>
                        </a:lnTo>
                        <a:lnTo>
                          <a:pt x="251" y="370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62" y="367"/>
                        </a:lnTo>
                        <a:lnTo>
                          <a:pt x="262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72" y="360"/>
                        </a:lnTo>
                        <a:lnTo>
                          <a:pt x="272" y="360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68" y="350"/>
                        </a:lnTo>
                        <a:lnTo>
                          <a:pt x="268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60"/>
                        </a:lnTo>
                        <a:lnTo>
                          <a:pt x="275" y="360"/>
                        </a:lnTo>
                        <a:lnTo>
                          <a:pt x="275" y="364"/>
                        </a:lnTo>
                        <a:lnTo>
                          <a:pt x="275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0"/>
                        </a:lnTo>
                        <a:lnTo>
                          <a:pt x="279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4"/>
                        </a:lnTo>
                        <a:lnTo>
                          <a:pt x="299" y="364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4"/>
                        </a:lnTo>
                        <a:lnTo>
                          <a:pt x="302" y="364"/>
                        </a:lnTo>
                        <a:lnTo>
                          <a:pt x="302" y="360"/>
                        </a:lnTo>
                        <a:lnTo>
                          <a:pt x="302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57"/>
                        </a:lnTo>
                        <a:lnTo>
                          <a:pt x="316" y="357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9" y="360"/>
                        </a:lnTo>
                        <a:lnTo>
                          <a:pt x="319" y="360"/>
                        </a:lnTo>
                        <a:lnTo>
                          <a:pt x="319" y="357"/>
                        </a:lnTo>
                        <a:lnTo>
                          <a:pt x="319" y="357"/>
                        </a:lnTo>
                        <a:lnTo>
                          <a:pt x="323" y="357"/>
                        </a:lnTo>
                        <a:lnTo>
                          <a:pt x="323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7" y="350"/>
                        </a:lnTo>
                        <a:lnTo>
                          <a:pt x="347" y="350"/>
                        </a:lnTo>
                        <a:lnTo>
                          <a:pt x="350" y="347"/>
                        </a:lnTo>
                        <a:lnTo>
                          <a:pt x="350" y="347"/>
                        </a:lnTo>
                        <a:lnTo>
                          <a:pt x="353" y="343"/>
                        </a:lnTo>
                        <a:lnTo>
                          <a:pt x="353" y="343"/>
                        </a:lnTo>
                        <a:lnTo>
                          <a:pt x="357" y="343"/>
                        </a:lnTo>
                        <a:lnTo>
                          <a:pt x="357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7" y="343"/>
                        </a:lnTo>
                        <a:lnTo>
                          <a:pt x="367" y="343"/>
                        </a:lnTo>
                        <a:lnTo>
                          <a:pt x="367" y="340"/>
                        </a:lnTo>
                        <a:lnTo>
                          <a:pt x="367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4" y="336"/>
                        </a:lnTo>
                        <a:lnTo>
                          <a:pt x="374" y="336"/>
                        </a:lnTo>
                        <a:lnTo>
                          <a:pt x="377" y="336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6"/>
                        </a:lnTo>
                        <a:lnTo>
                          <a:pt x="381" y="336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7" y="330"/>
                        </a:lnTo>
                        <a:lnTo>
                          <a:pt x="387" y="330"/>
                        </a:lnTo>
                        <a:lnTo>
                          <a:pt x="391" y="330"/>
                        </a:lnTo>
                        <a:lnTo>
                          <a:pt x="391" y="330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1" y="323"/>
                        </a:lnTo>
                        <a:lnTo>
                          <a:pt x="381" y="323"/>
                        </a:lnTo>
                        <a:lnTo>
                          <a:pt x="377" y="323"/>
                        </a:lnTo>
                        <a:lnTo>
                          <a:pt x="377" y="323"/>
                        </a:lnTo>
                        <a:lnTo>
                          <a:pt x="377" y="319"/>
                        </a:lnTo>
                        <a:lnTo>
                          <a:pt x="377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67" y="316"/>
                        </a:lnTo>
                        <a:lnTo>
                          <a:pt x="367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23"/>
                        </a:lnTo>
                        <a:lnTo>
                          <a:pt x="347" y="323"/>
                        </a:lnTo>
                        <a:lnTo>
                          <a:pt x="343" y="323"/>
                        </a:lnTo>
                        <a:lnTo>
                          <a:pt x="343" y="323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0" y="319"/>
                        </a:lnTo>
                        <a:lnTo>
                          <a:pt x="340" y="319"/>
                        </a:lnTo>
                        <a:lnTo>
                          <a:pt x="343" y="316"/>
                        </a:lnTo>
                        <a:lnTo>
                          <a:pt x="343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0" y="313"/>
                        </a:lnTo>
                        <a:lnTo>
                          <a:pt x="340" y="313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0" y="313"/>
                        </a:lnTo>
                        <a:lnTo>
                          <a:pt x="330" y="313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47" y="306"/>
                        </a:lnTo>
                        <a:lnTo>
                          <a:pt x="347" y="306"/>
                        </a:lnTo>
                        <a:lnTo>
                          <a:pt x="347" y="302"/>
                        </a:lnTo>
                        <a:lnTo>
                          <a:pt x="347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3" y="302"/>
                        </a:lnTo>
                        <a:lnTo>
                          <a:pt x="353" y="302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302"/>
                        </a:lnTo>
                        <a:lnTo>
                          <a:pt x="357" y="302"/>
                        </a:lnTo>
                        <a:lnTo>
                          <a:pt x="360" y="302"/>
                        </a:lnTo>
                        <a:lnTo>
                          <a:pt x="360" y="302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4" y="296"/>
                        </a:lnTo>
                        <a:lnTo>
                          <a:pt x="374" y="296"/>
                        </a:lnTo>
                        <a:lnTo>
                          <a:pt x="374" y="292"/>
                        </a:lnTo>
                        <a:lnTo>
                          <a:pt x="374" y="292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67" y="289"/>
                        </a:lnTo>
                        <a:lnTo>
                          <a:pt x="367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7" y="285"/>
                        </a:lnTo>
                        <a:lnTo>
                          <a:pt x="367" y="285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7" y="289"/>
                        </a:lnTo>
                        <a:lnTo>
                          <a:pt x="377" y="289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9"/>
                        </a:lnTo>
                        <a:lnTo>
                          <a:pt x="384" y="309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4" y="316"/>
                        </a:lnTo>
                        <a:lnTo>
                          <a:pt x="394" y="316"/>
                        </a:lnTo>
                        <a:lnTo>
                          <a:pt x="398" y="309"/>
                        </a:lnTo>
                        <a:lnTo>
                          <a:pt x="398" y="309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9"/>
                        </a:lnTo>
                        <a:lnTo>
                          <a:pt x="398" y="319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4" y="319"/>
                        </a:lnTo>
                        <a:lnTo>
                          <a:pt x="404" y="319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8" y="313"/>
                        </a:lnTo>
                        <a:lnTo>
                          <a:pt x="408" y="313"/>
                        </a:lnTo>
                        <a:lnTo>
                          <a:pt x="408" y="309"/>
                        </a:lnTo>
                        <a:lnTo>
                          <a:pt x="408" y="309"/>
                        </a:lnTo>
                        <a:lnTo>
                          <a:pt x="408" y="306"/>
                        </a:lnTo>
                        <a:lnTo>
                          <a:pt x="408" y="306"/>
                        </a:lnTo>
                        <a:lnTo>
                          <a:pt x="408" y="302"/>
                        </a:lnTo>
                        <a:lnTo>
                          <a:pt x="408" y="302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6"/>
                        </a:lnTo>
                        <a:lnTo>
                          <a:pt x="411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4" y="296"/>
                        </a:lnTo>
                        <a:lnTo>
                          <a:pt x="404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89"/>
                        </a:lnTo>
                        <a:lnTo>
                          <a:pt x="411" y="289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2"/>
                        </a:lnTo>
                        <a:lnTo>
                          <a:pt x="411" y="282"/>
                        </a:lnTo>
                        <a:lnTo>
                          <a:pt x="408" y="282"/>
                        </a:lnTo>
                        <a:lnTo>
                          <a:pt x="408" y="282"/>
                        </a:lnTo>
                        <a:lnTo>
                          <a:pt x="408" y="279"/>
                        </a:lnTo>
                        <a:lnTo>
                          <a:pt x="408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5"/>
                        </a:lnTo>
                        <a:lnTo>
                          <a:pt x="404" y="275"/>
                        </a:lnTo>
                        <a:lnTo>
                          <a:pt x="401" y="275"/>
                        </a:lnTo>
                        <a:lnTo>
                          <a:pt x="401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5"/>
                        </a:lnTo>
                        <a:lnTo>
                          <a:pt x="394" y="275"/>
                        </a:lnTo>
                        <a:lnTo>
                          <a:pt x="391" y="275"/>
                        </a:lnTo>
                        <a:lnTo>
                          <a:pt x="391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9"/>
                        </a:lnTo>
                        <a:lnTo>
                          <a:pt x="384" y="279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91" y="268"/>
                        </a:lnTo>
                        <a:lnTo>
                          <a:pt x="391" y="268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68"/>
                        </a:lnTo>
                        <a:lnTo>
                          <a:pt x="398" y="268"/>
                        </a:lnTo>
                        <a:lnTo>
                          <a:pt x="398" y="265"/>
                        </a:lnTo>
                        <a:lnTo>
                          <a:pt x="398" y="265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5"/>
                        </a:lnTo>
                        <a:lnTo>
                          <a:pt x="391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4" y="258"/>
                        </a:lnTo>
                        <a:lnTo>
                          <a:pt x="384" y="258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7" y="262"/>
                        </a:lnTo>
                        <a:lnTo>
                          <a:pt x="387" y="262"/>
                        </a:lnTo>
                        <a:lnTo>
                          <a:pt x="391" y="258"/>
                        </a:lnTo>
                        <a:lnTo>
                          <a:pt x="391" y="258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8" y="262"/>
                        </a:lnTo>
                        <a:lnTo>
                          <a:pt x="398" y="262"/>
                        </a:lnTo>
                        <a:lnTo>
                          <a:pt x="398" y="258"/>
                        </a:lnTo>
                        <a:lnTo>
                          <a:pt x="398" y="258"/>
                        </a:lnTo>
                        <a:lnTo>
                          <a:pt x="394" y="255"/>
                        </a:lnTo>
                        <a:lnTo>
                          <a:pt x="394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8" y="248"/>
                        </a:lnTo>
                        <a:lnTo>
                          <a:pt x="408" y="248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1" y="245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5" y="248"/>
                        </a:lnTo>
                        <a:lnTo>
                          <a:pt x="415" y="248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38"/>
                        </a:lnTo>
                        <a:lnTo>
                          <a:pt x="421" y="238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5" y="245"/>
                        </a:lnTo>
                        <a:lnTo>
                          <a:pt x="425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32" y="248"/>
                        </a:lnTo>
                        <a:lnTo>
                          <a:pt x="432" y="248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28" y="248"/>
                        </a:lnTo>
                        <a:lnTo>
                          <a:pt x="428" y="248"/>
                        </a:lnTo>
                        <a:lnTo>
                          <a:pt x="425" y="248"/>
                        </a:lnTo>
                        <a:lnTo>
                          <a:pt x="425" y="248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8" y="255"/>
                        </a:lnTo>
                        <a:lnTo>
                          <a:pt x="438" y="255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5" y="255"/>
                        </a:lnTo>
                        <a:lnTo>
                          <a:pt x="445" y="255"/>
                        </a:lnTo>
                        <a:lnTo>
                          <a:pt x="449" y="255"/>
                        </a:lnTo>
                        <a:lnTo>
                          <a:pt x="449" y="255"/>
                        </a:lnTo>
                        <a:lnTo>
                          <a:pt x="449" y="251"/>
                        </a:lnTo>
                        <a:lnTo>
                          <a:pt x="449" y="251"/>
                        </a:lnTo>
                        <a:lnTo>
                          <a:pt x="452" y="251"/>
                        </a:lnTo>
                        <a:lnTo>
                          <a:pt x="452" y="251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49" y="241"/>
                        </a:lnTo>
                        <a:lnTo>
                          <a:pt x="449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2" y="241"/>
                        </a:lnTo>
                        <a:lnTo>
                          <a:pt x="442" y="241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38" y="241"/>
                        </a:lnTo>
                        <a:lnTo>
                          <a:pt x="438" y="241"/>
                        </a:lnTo>
                        <a:lnTo>
                          <a:pt x="438" y="238"/>
                        </a:lnTo>
                        <a:lnTo>
                          <a:pt x="438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5" y="234"/>
                        </a:lnTo>
                        <a:lnTo>
                          <a:pt x="445" y="234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9" y="231"/>
                        </a:lnTo>
                        <a:lnTo>
                          <a:pt x="459" y="231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62" y="231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8"/>
                        </a:lnTo>
                        <a:lnTo>
                          <a:pt x="466" y="238"/>
                        </a:lnTo>
                        <a:lnTo>
                          <a:pt x="469" y="238"/>
                        </a:lnTo>
                        <a:lnTo>
                          <a:pt x="469" y="238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72" y="224"/>
                        </a:lnTo>
                        <a:lnTo>
                          <a:pt x="472" y="224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6" y="217"/>
                        </a:lnTo>
                        <a:lnTo>
                          <a:pt x="466" y="217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2" y="207"/>
                        </a:lnTo>
                        <a:lnTo>
                          <a:pt x="462" y="207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9" y="214"/>
                        </a:lnTo>
                        <a:lnTo>
                          <a:pt x="479" y="214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6" y="207"/>
                        </a:lnTo>
                        <a:lnTo>
                          <a:pt x="486" y="207"/>
                        </a:lnTo>
                        <a:lnTo>
                          <a:pt x="486" y="204"/>
                        </a:lnTo>
                        <a:lnTo>
                          <a:pt x="486" y="204"/>
                        </a:lnTo>
                        <a:lnTo>
                          <a:pt x="489" y="204"/>
                        </a:lnTo>
                        <a:lnTo>
                          <a:pt x="489" y="204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197"/>
                        </a:lnTo>
                        <a:lnTo>
                          <a:pt x="489" y="197"/>
                        </a:lnTo>
                        <a:lnTo>
                          <a:pt x="486" y="197"/>
                        </a:lnTo>
                        <a:lnTo>
                          <a:pt x="486" y="197"/>
                        </a:lnTo>
                        <a:lnTo>
                          <a:pt x="483" y="197"/>
                        </a:lnTo>
                        <a:lnTo>
                          <a:pt x="483" y="197"/>
                        </a:lnTo>
                        <a:lnTo>
                          <a:pt x="479" y="197"/>
                        </a:lnTo>
                        <a:lnTo>
                          <a:pt x="479" y="197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6" y="197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9" y="194"/>
                        </a:lnTo>
                        <a:lnTo>
                          <a:pt x="479" y="194"/>
                        </a:lnTo>
                        <a:lnTo>
                          <a:pt x="483" y="194"/>
                        </a:lnTo>
                        <a:lnTo>
                          <a:pt x="483" y="194"/>
                        </a:lnTo>
                        <a:lnTo>
                          <a:pt x="486" y="194"/>
                        </a:lnTo>
                        <a:lnTo>
                          <a:pt x="486" y="194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6" y="187"/>
                        </a:lnTo>
                        <a:lnTo>
                          <a:pt x="486" y="187"/>
                        </a:lnTo>
                        <a:lnTo>
                          <a:pt x="486" y="190"/>
                        </a:lnTo>
                        <a:lnTo>
                          <a:pt x="486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87"/>
                        </a:lnTo>
                        <a:lnTo>
                          <a:pt x="483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72" y="183"/>
                        </a:lnTo>
                        <a:lnTo>
                          <a:pt x="472" y="183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9" y="177"/>
                        </a:lnTo>
                        <a:lnTo>
                          <a:pt x="489" y="177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6" y="177"/>
                        </a:lnTo>
                        <a:lnTo>
                          <a:pt x="496" y="177"/>
                        </a:lnTo>
                        <a:lnTo>
                          <a:pt x="503" y="180"/>
                        </a:lnTo>
                        <a:lnTo>
                          <a:pt x="503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77"/>
                        </a:lnTo>
                        <a:lnTo>
                          <a:pt x="510" y="177"/>
                        </a:lnTo>
                        <a:lnTo>
                          <a:pt x="513" y="173"/>
                        </a:lnTo>
                        <a:lnTo>
                          <a:pt x="513" y="173"/>
                        </a:lnTo>
                        <a:lnTo>
                          <a:pt x="513" y="170"/>
                        </a:lnTo>
                        <a:lnTo>
                          <a:pt x="513" y="170"/>
                        </a:lnTo>
                        <a:lnTo>
                          <a:pt x="517" y="170"/>
                        </a:lnTo>
                        <a:lnTo>
                          <a:pt x="517" y="170"/>
                        </a:lnTo>
                        <a:lnTo>
                          <a:pt x="517" y="166"/>
                        </a:lnTo>
                        <a:lnTo>
                          <a:pt x="517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0" y="166"/>
                        </a:lnTo>
                        <a:lnTo>
                          <a:pt x="510" y="166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3" y="166"/>
                        </a:lnTo>
                        <a:lnTo>
                          <a:pt x="503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3"/>
                        </a:lnTo>
                        <a:lnTo>
                          <a:pt x="500" y="163"/>
                        </a:lnTo>
                        <a:lnTo>
                          <a:pt x="503" y="163"/>
                        </a:lnTo>
                        <a:lnTo>
                          <a:pt x="503" y="163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10" y="163"/>
                        </a:lnTo>
                        <a:lnTo>
                          <a:pt x="510" y="163"/>
                        </a:lnTo>
                        <a:lnTo>
                          <a:pt x="513" y="163"/>
                        </a:lnTo>
                        <a:lnTo>
                          <a:pt x="513" y="163"/>
                        </a:lnTo>
                        <a:lnTo>
                          <a:pt x="517" y="160"/>
                        </a:lnTo>
                        <a:lnTo>
                          <a:pt x="517" y="160"/>
                        </a:lnTo>
                        <a:lnTo>
                          <a:pt x="513" y="160"/>
                        </a:lnTo>
                        <a:lnTo>
                          <a:pt x="513" y="156"/>
                        </a:lnTo>
                        <a:lnTo>
                          <a:pt x="513" y="156"/>
                        </a:lnTo>
                        <a:lnTo>
                          <a:pt x="510" y="156"/>
                        </a:lnTo>
                        <a:lnTo>
                          <a:pt x="510" y="156"/>
                        </a:lnTo>
                        <a:lnTo>
                          <a:pt x="510" y="153"/>
                        </a:lnTo>
                        <a:lnTo>
                          <a:pt x="510" y="153"/>
                        </a:lnTo>
                        <a:lnTo>
                          <a:pt x="506" y="153"/>
                        </a:lnTo>
                        <a:lnTo>
                          <a:pt x="506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0" y="153"/>
                        </a:lnTo>
                        <a:lnTo>
                          <a:pt x="500" y="153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3" y="146"/>
                        </a:lnTo>
                        <a:lnTo>
                          <a:pt x="513" y="146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3" y="136"/>
                        </a:lnTo>
                        <a:lnTo>
                          <a:pt x="523" y="136"/>
                        </a:lnTo>
                        <a:lnTo>
                          <a:pt x="527" y="136"/>
                        </a:lnTo>
                        <a:lnTo>
                          <a:pt x="527" y="136"/>
                        </a:lnTo>
                        <a:lnTo>
                          <a:pt x="530" y="129"/>
                        </a:lnTo>
                        <a:lnTo>
                          <a:pt x="530" y="129"/>
                        </a:lnTo>
                        <a:lnTo>
                          <a:pt x="534" y="126"/>
                        </a:lnTo>
                        <a:lnTo>
                          <a:pt x="534" y="126"/>
                        </a:lnTo>
                        <a:lnTo>
                          <a:pt x="544" y="119"/>
                        </a:lnTo>
                        <a:lnTo>
                          <a:pt x="544" y="119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4" y="109"/>
                        </a:lnTo>
                        <a:lnTo>
                          <a:pt x="554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44" y="105"/>
                        </a:lnTo>
                        <a:lnTo>
                          <a:pt x="544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2"/>
                        </a:lnTo>
                        <a:lnTo>
                          <a:pt x="537" y="102"/>
                        </a:lnTo>
                        <a:lnTo>
                          <a:pt x="537" y="98"/>
                        </a:lnTo>
                        <a:lnTo>
                          <a:pt x="537" y="98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8" y="98"/>
                        </a:lnTo>
                        <a:lnTo>
                          <a:pt x="568" y="98"/>
                        </a:lnTo>
                        <a:lnTo>
                          <a:pt x="571" y="98"/>
                        </a:lnTo>
                        <a:lnTo>
                          <a:pt x="571" y="98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4" y="95"/>
                        </a:lnTo>
                        <a:lnTo>
                          <a:pt x="574" y="95"/>
                        </a:lnTo>
                        <a:lnTo>
                          <a:pt x="571" y="92"/>
                        </a:lnTo>
                        <a:lnTo>
                          <a:pt x="571" y="92"/>
                        </a:lnTo>
                        <a:lnTo>
                          <a:pt x="568" y="92"/>
                        </a:lnTo>
                        <a:lnTo>
                          <a:pt x="568" y="92"/>
                        </a:lnTo>
                        <a:lnTo>
                          <a:pt x="564" y="92"/>
                        </a:lnTo>
                        <a:lnTo>
                          <a:pt x="564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8" y="88"/>
                        </a:lnTo>
                        <a:lnTo>
                          <a:pt x="568" y="88"/>
                        </a:lnTo>
                        <a:lnTo>
                          <a:pt x="571" y="88"/>
                        </a:lnTo>
                        <a:lnTo>
                          <a:pt x="571" y="88"/>
                        </a:lnTo>
                        <a:lnTo>
                          <a:pt x="578" y="92"/>
                        </a:lnTo>
                        <a:lnTo>
                          <a:pt x="578" y="92"/>
                        </a:lnTo>
                        <a:lnTo>
                          <a:pt x="578" y="88"/>
                        </a:lnTo>
                        <a:lnTo>
                          <a:pt x="578" y="88"/>
                        </a:lnTo>
                        <a:lnTo>
                          <a:pt x="581" y="88"/>
                        </a:lnTo>
                        <a:lnTo>
                          <a:pt x="581" y="88"/>
                        </a:lnTo>
                        <a:lnTo>
                          <a:pt x="588" y="88"/>
                        </a:lnTo>
                        <a:lnTo>
                          <a:pt x="588" y="88"/>
                        </a:lnTo>
                        <a:lnTo>
                          <a:pt x="591" y="88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5" y="81"/>
                        </a:lnTo>
                        <a:lnTo>
                          <a:pt x="605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5" y="78"/>
                        </a:lnTo>
                        <a:lnTo>
                          <a:pt x="615" y="78"/>
                        </a:lnTo>
                        <a:lnTo>
                          <a:pt x="619" y="75"/>
                        </a:lnTo>
                        <a:lnTo>
                          <a:pt x="619" y="75"/>
                        </a:lnTo>
                        <a:lnTo>
                          <a:pt x="615" y="71"/>
                        </a:lnTo>
                        <a:lnTo>
                          <a:pt x="615" y="71"/>
                        </a:lnTo>
                        <a:lnTo>
                          <a:pt x="612" y="68"/>
                        </a:lnTo>
                        <a:lnTo>
                          <a:pt x="612" y="68"/>
                        </a:lnTo>
                        <a:lnTo>
                          <a:pt x="608" y="68"/>
                        </a:lnTo>
                        <a:lnTo>
                          <a:pt x="608" y="68"/>
                        </a:lnTo>
                        <a:lnTo>
                          <a:pt x="605" y="64"/>
                        </a:lnTo>
                        <a:lnTo>
                          <a:pt x="605" y="64"/>
                        </a:lnTo>
                        <a:lnTo>
                          <a:pt x="605" y="61"/>
                        </a:lnTo>
                        <a:lnTo>
                          <a:pt x="605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1" y="61"/>
                        </a:lnTo>
                        <a:lnTo>
                          <a:pt x="591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5" y="61"/>
                        </a:lnTo>
                        <a:lnTo>
                          <a:pt x="585" y="61"/>
                        </a:lnTo>
                        <a:lnTo>
                          <a:pt x="581" y="61"/>
                        </a:lnTo>
                        <a:lnTo>
                          <a:pt x="581" y="61"/>
                        </a:lnTo>
                        <a:lnTo>
                          <a:pt x="578" y="61"/>
                        </a:lnTo>
                        <a:lnTo>
                          <a:pt x="578" y="61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1" y="64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4"/>
                        </a:lnTo>
                        <a:lnTo>
                          <a:pt x="568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1" y="64"/>
                        </a:lnTo>
                        <a:lnTo>
                          <a:pt x="561" y="64"/>
                        </a:lnTo>
                        <a:lnTo>
                          <a:pt x="557" y="68"/>
                        </a:lnTo>
                        <a:lnTo>
                          <a:pt x="554" y="68"/>
                        </a:lnTo>
                        <a:lnTo>
                          <a:pt x="554" y="68"/>
                        </a:lnTo>
                        <a:lnTo>
                          <a:pt x="551" y="68"/>
                        </a:lnTo>
                        <a:lnTo>
                          <a:pt x="551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4" y="68"/>
                        </a:lnTo>
                        <a:lnTo>
                          <a:pt x="544" y="68"/>
                        </a:lnTo>
                        <a:lnTo>
                          <a:pt x="544" y="71"/>
                        </a:lnTo>
                        <a:lnTo>
                          <a:pt x="544" y="71"/>
                        </a:lnTo>
                        <a:lnTo>
                          <a:pt x="540" y="71"/>
                        </a:lnTo>
                        <a:lnTo>
                          <a:pt x="540" y="71"/>
                        </a:lnTo>
                        <a:lnTo>
                          <a:pt x="537" y="71"/>
                        </a:lnTo>
                        <a:lnTo>
                          <a:pt x="537" y="71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4" y="75"/>
                        </a:lnTo>
                        <a:lnTo>
                          <a:pt x="530" y="75"/>
                        </a:lnTo>
                        <a:lnTo>
                          <a:pt x="530" y="75"/>
                        </a:lnTo>
                        <a:lnTo>
                          <a:pt x="527" y="75"/>
                        </a:lnTo>
                        <a:lnTo>
                          <a:pt x="527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17" y="78"/>
                        </a:lnTo>
                        <a:lnTo>
                          <a:pt x="517" y="78"/>
                        </a:lnTo>
                        <a:lnTo>
                          <a:pt x="513" y="78"/>
                        </a:lnTo>
                        <a:lnTo>
                          <a:pt x="513" y="78"/>
                        </a:lnTo>
                        <a:lnTo>
                          <a:pt x="513" y="81"/>
                        </a:lnTo>
                        <a:lnTo>
                          <a:pt x="513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0" y="85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500" y="81"/>
                        </a:lnTo>
                        <a:lnTo>
                          <a:pt x="500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3" y="75"/>
                        </a:lnTo>
                        <a:lnTo>
                          <a:pt x="513" y="75"/>
                        </a:lnTo>
                        <a:lnTo>
                          <a:pt x="517" y="71"/>
                        </a:lnTo>
                        <a:lnTo>
                          <a:pt x="517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3" y="71"/>
                        </a:lnTo>
                        <a:lnTo>
                          <a:pt x="523" y="71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4" y="68"/>
                        </a:lnTo>
                        <a:lnTo>
                          <a:pt x="534" y="68"/>
                        </a:lnTo>
                        <a:lnTo>
                          <a:pt x="537" y="68"/>
                        </a:lnTo>
                        <a:lnTo>
                          <a:pt x="537" y="68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51" y="58"/>
                        </a:lnTo>
                        <a:lnTo>
                          <a:pt x="551" y="58"/>
                        </a:lnTo>
                        <a:lnTo>
                          <a:pt x="554" y="58"/>
                        </a:lnTo>
                        <a:lnTo>
                          <a:pt x="554" y="58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1" y="51"/>
                        </a:lnTo>
                        <a:lnTo>
                          <a:pt x="551" y="51"/>
                        </a:lnTo>
                        <a:lnTo>
                          <a:pt x="547" y="51"/>
                        </a:lnTo>
                        <a:lnTo>
                          <a:pt x="547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0" y="54"/>
                        </a:lnTo>
                        <a:lnTo>
                          <a:pt x="540" y="54"/>
                        </a:lnTo>
                        <a:lnTo>
                          <a:pt x="537" y="54"/>
                        </a:lnTo>
                        <a:lnTo>
                          <a:pt x="537" y="54"/>
                        </a:lnTo>
                        <a:lnTo>
                          <a:pt x="534" y="58"/>
                        </a:lnTo>
                        <a:lnTo>
                          <a:pt x="534" y="58"/>
                        </a:lnTo>
                        <a:lnTo>
                          <a:pt x="530" y="58"/>
                        </a:lnTo>
                        <a:lnTo>
                          <a:pt x="530" y="58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3" y="61"/>
                        </a:lnTo>
                        <a:lnTo>
                          <a:pt x="513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10" y="58"/>
                        </a:lnTo>
                        <a:lnTo>
                          <a:pt x="510" y="58"/>
                        </a:lnTo>
                        <a:lnTo>
                          <a:pt x="513" y="58"/>
                        </a:lnTo>
                        <a:lnTo>
                          <a:pt x="513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3" y="51"/>
                        </a:lnTo>
                        <a:lnTo>
                          <a:pt x="513" y="51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51"/>
                        </a:lnTo>
                        <a:lnTo>
                          <a:pt x="506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496" y="47"/>
                        </a:lnTo>
                        <a:lnTo>
                          <a:pt x="496" y="47"/>
                        </a:lnTo>
                        <a:lnTo>
                          <a:pt x="493" y="47"/>
                        </a:lnTo>
                        <a:lnTo>
                          <a:pt x="493" y="47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47"/>
                        </a:lnTo>
                        <a:lnTo>
                          <a:pt x="486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2" y="51"/>
                        </a:lnTo>
                        <a:lnTo>
                          <a:pt x="462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4"/>
                        </a:lnTo>
                        <a:lnTo>
                          <a:pt x="459" y="54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62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72" y="47"/>
                        </a:lnTo>
                        <a:lnTo>
                          <a:pt x="472" y="47"/>
                        </a:lnTo>
                        <a:lnTo>
                          <a:pt x="476" y="44"/>
                        </a:lnTo>
                        <a:lnTo>
                          <a:pt x="476" y="44"/>
                        </a:lnTo>
                        <a:lnTo>
                          <a:pt x="483" y="44"/>
                        </a:lnTo>
                        <a:lnTo>
                          <a:pt x="483" y="44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6" y="41"/>
                        </a:lnTo>
                        <a:lnTo>
                          <a:pt x="486" y="41"/>
                        </a:lnTo>
                        <a:lnTo>
                          <a:pt x="489" y="44"/>
                        </a:lnTo>
                        <a:lnTo>
                          <a:pt x="489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10" y="44"/>
                        </a:lnTo>
                        <a:lnTo>
                          <a:pt x="510" y="44"/>
                        </a:lnTo>
                        <a:lnTo>
                          <a:pt x="513" y="47"/>
                        </a:lnTo>
                        <a:lnTo>
                          <a:pt x="513" y="47"/>
                        </a:lnTo>
                        <a:lnTo>
                          <a:pt x="520" y="47"/>
                        </a:lnTo>
                        <a:lnTo>
                          <a:pt x="520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7" y="47"/>
                        </a:lnTo>
                        <a:lnTo>
                          <a:pt x="537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4"/>
                        </a:lnTo>
                        <a:lnTo>
                          <a:pt x="544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4" y="44"/>
                        </a:lnTo>
                        <a:lnTo>
                          <a:pt x="554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64" y="44"/>
                        </a:lnTo>
                        <a:lnTo>
                          <a:pt x="564" y="44"/>
                        </a:lnTo>
                        <a:lnTo>
                          <a:pt x="568" y="44"/>
                        </a:lnTo>
                        <a:lnTo>
                          <a:pt x="568" y="44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1" y="37"/>
                        </a:lnTo>
                        <a:lnTo>
                          <a:pt x="571" y="37"/>
                        </a:lnTo>
                        <a:lnTo>
                          <a:pt x="568" y="37"/>
                        </a:lnTo>
                        <a:lnTo>
                          <a:pt x="568" y="37"/>
                        </a:lnTo>
                        <a:lnTo>
                          <a:pt x="564" y="37"/>
                        </a:lnTo>
                        <a:lnTo>
                          <a:pt x="564" y="37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1" y="30"/>
                        </a:lnTo>
                        <a:lnTo>
                          <a:pt x="557" y="30"/>
                        </a:lnTo>
                        <a:lnTo>
                          <a:pt x="557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4" y="34"/>
                        </a:lnTo>
                        <a:lnTo>
                          <a:pt x="544" y="34"/>
                        </a:lnTo>
                        <a:lnTo>
                          <a:pt x="540" y="34"/>
                        </a:lnTo>
                        <a:lnTo>
                          <a:pt x="540" y="34"/>
                        </a:lnTo>
                        <a:lnTo>
                          <a:pt x="537" y="34"/>
                        </a:lnTo>
                        <a:lnTo>
                          <a:pt x="537" y="34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34" y="30"/>
                        </a:lnTo>
                        <a:lnTo>
                          <a:pt x="534" y="30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40" y="30"/>
                        </a:lnTo>
                        <a:lnTo>
                          <a:pt x="540" y="30"/>
                        </a:lnTo>
                        <a:lnTo>
                          <a:pt x="547" y="27"/>
                        </a:lnTo>
                        <a:lnTo>
                          <a:pt x="547" y="27"/>
                        </a:lnTo>
                        <a:lnTo>
                          <a:pt x="547" y="24"/>
                        </a:lnTo>
                        <a:lnTo>
                          <a:pt x="547" y="24"/>
                        </a:lnTo>
                        <a:lnTo>
                          <a:pt x="544" y="20"/>
                        </a:lnTo>
                        <a:lnTo>
                          <a:pt x="544" y="20"/>
                        </a:lnTo>
                        <a:lnTo>
                          <a:pt x="540" y="20"/>
                        </a:lnTo>
                        <a:lnTo>
                          <a:pt x="540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4" y="20"/>
                        </a:lnTo>
                        <a:lnTo>
                          <a:pt x="534" y="20"/>
                        </a:lnTo>
                        <a:lnTo>
                          <a:pt x="530" y="20"/>
                        </a:lnTo>
                        <a:lnTo>
                          <a:pt x="530" y="20"/>
                        </a:lnTo>
                        <a:lnTo>
                          <a:pt x="527" y="24"/>
                        </a:lnTo>
                        <a:lnTo>
                          <a:pt x="527" y="24"/>
                        </a:lnTo>
                        <a:lnTo>
                          <a:pt x="513" y="20"/>
                        </a:lnTo>
                        <a:lnTo>
                          <a:pt x="513" y="20"/>
                        </a:lnTo>
                        <a:lnTo>
                          <a:pt x="510" y="20"/>
                        </a:lnTo>
                        <a:lnTo>
                          <a:pt x="510" y="20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89" y="20"/>
                        </a:lnTo>
                        <a:lnTo>
                          <a:pt x="489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55" y="20"/>
                        </a:lnTo>
                        <a:lnTo>
                          <a:pt x="455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49" y="20"/>
                        </a:lnTo>
                        <a:lnTo>
                          <a:pt x="449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5" y="17"/>
                        </a:lnTo>
                        <a:lnTo>
                          <a:pt x="455" y="17"/>
                        </a:lnTo>
                        <a:lnTo>
                          <a:pt x="462" y="17"/>
                        </a:lnTo>
                        <a:lnTo>
                          <a:pt x="462" y="17"/>
                        </a:lnTo>
                        <a:lnTo>
                          <a:pt x="466" y="17"/>
                        </a:lnTo>
                        <a:lnTo>
                          <a:pt x="46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9" y="17"/>
                        </a:lnTo>
                        <a:lnTo>
                          <a:pt x="479" y="17"/>
                        </a:lnTo>
                        <a:lnTo>
                          <a:pt x="483" y="17"/>
                        </a:lnTo>
                        <a:lnTo>
                          <a:pt x="483" y="17"/>
                        </a:lnTo>
                        <a:lnTo>
                          <a:pt x="486" y="17"/>
                        </a:lnTo>
                        <a:lnTo>
                          <a:pt x="486" y="17"/>
                        </a:lnTo>
                        <a:lnTo>
                          <a:pt x="489" y="17"/>
                        </a:lnTo>
                        <a:lnTo>
                          <a:pt x="489" y="17"/>
                        </a:lnTo>
                        <a:lnTo>
                          <a:pt x="493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503" y="17"/>
                        </a:lnTo>
                        <a:lnTo>
                          <a:pt x="503" y="17"/>
                        </a:lnTo>
                        <a:lnTo>
                          <a:pt x="506" y="17"/>
                        </a:lnTo>
                        <a:lnTo>
                          <a:pt x="506" y="17"/>
                        </a:lnTo>
                        <a:lnTo>
                          <a:pt x="513" y="17"/>
                        </a:lnTo>
                        <a:lnTo>
                          <a:pt x="513" y="17"/>
                        </a:lnTo>
                        <a:lnTo>
                          <a:pt x="520" y="20"/>
                        </a:lnTo>
                        <a:lnTo>
                          <a:pt x="520" y="20"/>
                        </a:lnTo>
                        <a:lnTo>
                          <a:pt x="527" y="20"/>
                        </a:lnTo>
                        <a:lnTo>
                          <a:pt x="52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37" y="13"/>
                        </a:lnTo>
                        <a:lnTo>
                          <a:pt x="537" y="13"/>
                        </a:lnTo>
                        <a:lnTo>
                          <a:pt x="534" y="13"/>
                        </a:lnTo>
                        <a:lnTo>
                          <a:pt x="534" y="13"/>
                        </a:lnTo>
                        <a:lnTo>
                          <a:pt x="527" y="10"/>
                        </a:lnTo>
                        <a:lnTo>
                          <a:pt x="527" y="10"/>
                        </a:lnTo>
                        <a:lnTo>
                          <a:pt x="520" y="7"/>
                        </a:lnTo>
                        <a:lnTo>
                          <a:pt x="520" y="7"/>
                        </a:lnTo>
                        <a:lnTo>
                          <a:pt x="510" y="7"/>
                        </a:lnTo>
                        <a:lnTo>
                          <a:pt x="510" y="7"/>
                        </a:lnTo>
                        <a:lnTo>
                          <a:pt x="506" y="7"/>
                        </a:lnTo>
                        <a:lnTo>
                          <a:pt x="506" y="7"/>
                        </a:lnTo>
                        <a:lnTo>
                          <a:pt x="503" y="7"/>
                        </a:lnTo>
                        <a:lnTo>
                          <a:pt x="503" y="7"/>
                        </a:lnTo>
                        <a:lnTo>
                          <a:pt x="500" y="7"/>
                        </a:lnTo>
                        <a:lnTo>
                          <a:pt x="500" y="7"/>
                        </a:lnTo>
                        <a:lnTo>
                          <a:pt x="496" y="7"/>
                        </a:lnTo>
                        <a:lnTo>
                          <a:pt x="496" y="7"/>
                        </a:lnTo>
                        <a:lnTo>
                          <a:pt x="493" y="3"/>
                        </a:lnTo>
                        <a:lnTo>
                          <a:pt x="493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6" y="3"/>
                        </a:lnTo>
                        <a:lnTo>
                          <a:pt x="486" y="3"/>
                        </a:lnTo>
                        <a:lnTo>
                          <a:pt x="479" y="0"/>
                        </a:lnTo>
                        <a:lnTo>
                          <a:pt x="479" y="0"/>
                        </a:lnTo>
                        <a:lnTo>
                          <a:pt x="476" y="0"/>
                        </a:lnTo>
                        <a:lnTo>
                          <a:pt x="476" y="0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2" y="3"/>
                        </a:lnTo>
                        <a:lnTo>
                          <a:pt x="462" y="3"/>
                        </a:lnTo>
                        <a:lnTo>
                          <a:pt x="459" y="3"/>
                        </a:lnTo>
                        <a:lnTo>
                          <a:pt x="459" y="3"/>
                        </a:lnTo>
                        <a:lnTo>
                          <a:pt x="455" y="3"/>
                        </a:lnTo>
                        <a:lnTo>
                          <a:pt x="455" y="3"/>
                        </a:lnTo>
                        <a:lnTo>
                          <a:pt x="452" y="3"/>
                        </a:lnTo>
                        <a:lnTo>
                          <a:pt x="452" y="3"/>
                        </a:lnTo>
                        <a:lnTo>
                          <a:pt x="452" y="0"/>
                        </a:lnTo>
                        <a:lnTo>
                          <a:pt x="452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5" y="3"/>
                        </a:lnTo>
                        <a:lnTo>
                          <a:pt x="445" y="3"/>
                        </a:lnTo>
                        <a:lnTo>
                          <a:pt x="445" y="7"/>
                        </a:lnTo>
                        <a:lnTo>
                          <a:pt x="445" y="7"/>
                        </a:lnTo>
                        <a:lnTo>
                          <a:pt x="445" y="13"/>
                        </a:lnTo>
                        <a:lnTo>
                          <a:pt x="445" y="13"/>
                        </a:lnTo>
                        <a:lnTo>
                          <a:pt x="442" y="13"/>
                        </a:lnTo>
                        <a:lnTo>
                          <a:pt x="442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3"/>
                        </a:lnTo>
                        <a:lnTo>
                          <a:pt x="432" y="13"/>
                        </a:lnTo>
                        <a:lnTo>
                          <a:pt x="428" y="13"/>
                        </a:lnTo>
                        <a:lnTo>
                          <a:pt x="428" y="13"/>
                        </a:lnTo>
                        <a:lnTo>
                          <a:pt x="428" y="10"/>
                        </a:lnTo>
                        <a:lnTo>
                          <a:pt x="428" y="10"/>
                        </a:lnTo>
                        <a:lnTo>
                          <a:pt x="425" y="10"/>
                        </a:lnTo>
                        <a:lnTo>
                          <a:pt x="425" y="10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3"/>
                        </a:lnTo>
                        <a:lnTo>
                          <a:pt x="404" y="3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3"/>
                        </a:lnTo>
                        <a:lnTo>
                          <a:pt x="401" y="13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5" y="20"/>
                        </a:lnTo>
                        <a:lnTo>
                          <a:pt x="415" y="20"/>
                        </a:lnTo>
                        <a:lnTo>
                          <a:pt x="411" y="20"/>
                        </a:lnTo>
                        <a:lnTo>
                          <a:pt x="411" y="20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08" y="24"/>
                        </a:lnTo>
                        <a:lnTo>
                          <a:pt x="408" y="24"/>
                        </a:lnTo>
                        <a:lnTo>
                          <a:pt x="408" y="20"/>
                        </a:lnTo>
                        <a:lnTo>
                          <a:pt x="408" y="20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4" y="13"/>
                        </a:lnTo>
                        <a:lnTo>
                          <a:pt x="394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7"/>
                        </a:lnTo>
                        <a:lnTo>
                          <a:pt x="391" y="17"/>
                        </a:lnTo>
                        <a:lnTo>
                          <a:pt x="394" y="20"/>
                        </a:lnTo>
                        <a:lnTo>
                          <a:pt x="394" y="20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1" y="24"/>
                        </a:lnTo>
                        <a:lnTo>
                          <a:pt x="391" y="24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74" y="34"/>
                        </a:lnTo>
                        <a:lnTo>
                          <a:pt x="374" y="34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67" y="37"/>
                        </a:lnTo>
                        <a:lnTo>
                          <a:pt x="367" y="37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0"/>
                        </a:lnTo>
                        <a:lnTo>
                          <a:pt x="367" y="30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0" y="24"/>
                        </a:lnTo>
                        <a:lnTo>
                          <a:pt x="360" y="24"/>
                        </a:lnTo>
                        <a:lnTo>
                          <a:pt x="357" y="20"/>
                        </a:lnTo>
                        <a:lnTo>
                          <a:pt x="357" y="20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3"/>
                        </a:lnTo>
                        <a:lnTo>
                          <a:pt x="357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0" y="17"/>
                        </a:lnTo>
                        <a:lnTo>
                          <a:pt x="350" y="17"/>
                        </a:lnTo>
                        <a:lnTo>
                          <a:pt x="347" y="20"/>
                        </a:lnTo>
                        <a:lnTo>
                          <a:pt x="347" y="20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6" y="30"/>
                        </a:lnTo>
                        <a:lnTo>
                          <a:pt x="336" y="30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26" y="27"/>
                        </a:lnTo>
                        <a:lnTo>
                          <a:pt x="326" y="27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3" y="27"/>
                        </a:lnTo>
                        <a:lnTo>
                          <a:pt x="313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9" y="24"/>
                        </a:lnTo>
                        <a:lnTo>
                          <a:pt x="309" y="24"/>
                        </a:lnTo>
                        <a:lnTo>
                          <a:pt x="313" y="24"/>
                        </a:lnTo>
                        <a:lnTo>
                          <a:pt x="313" y="24"/>
                        </a:lnTo>
                        <a:lnTo>
                          <a:pt x="313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19" y="20"/>
                        </a:lnTo>
                        <a:lnTo>
                          <a:pt x="319" y="17"/>
                        </a:lnTo>
                        <a:lnTo>
                          <a:pt x="319" y="17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3" y="13"/>
                        </a:lnTo>
                        <a:lnTo>
                          <a:pt x="313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3"/>
                        </a:lnTo>
                        <a:lnTo>
                          <a:pt x="302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5" y="10"/>
                        </a:lnTo>
                        <a:lnTo>
                          <a:pt x="285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3"/>
                        </a:lnTo>
                        <a:lnTo>
                          <a:pt x="282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5" y="13"/>
                        </a:lnTo>
                        <a:lnTo>
                          <a:pt x="275" y="13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2" y="13"/>
                        </a:lnTo>
                        <a:lnTo>
                          <a:pt x="272" y="13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75" y="20"/>
                        </a:lnTo>
                        <a:lnTo>
                          <a:pt x="275" y="20"/>
                        </a:lnTo>
                        <a:lnTo>
                          <a:pt x="275" y="24"/>
                        </a:lnTo>
                        <a:lnTo>
                          <a:pt x="275" y="24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58" y="13"/>
                        </a:lnTo>
                        <a:lnTo>
                          <a:pt x="258" y="13"/>
                        </a:lnTo>
                        <a:lnTo>
                          <a:pt x="255" y="17"/>
                        </a:lnTo>
                        <a:lnTo>
                          <a:pt x="255" y="17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5" y="24"/>
                        </a:lnTo>
                        <a:lnTo>
                          <a:pt x="245" y="24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4"/>
                        </a:lnTo>
                        <a:lnTo>
                          <a:pt x="234" y="24"/>
                        </a:lnTo>
                        <a:lnTo>
                          <a:pt x="231" y="20"/>
                        </a:lnTo>
                        <a:lnTo>
                          <a:pt x="231" y="20"/>
                        </a:lnTo>
                        <a:lnTo>
                          <a:pt x="231" y="24"/>
                        </a:lnTo>
                        <a:lnTo>
                          <a:pt x="231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4" y="27"/>
                        </a:lnTo>
                        <a:lnTo>
                          <a:pt x="224" y="27"/>
                        </a:lnTo>
                        <a:lnTo>
                          <a:pt x="221" y="27"/>
                        </a:lnTo>
                        <a:lnTo>
                          <a:pt x="221" y="27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34"/>
                        </a:lnTo>
                        <a:lnTo>
                          <a:pt x="217" y="34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30"/>
                        </a:lnTo>
                        <a:lnTo>
                          <a:pt x="214" y="30"/>
                        </a:lnTo>
                        <a:lnTo>
                          <a:pt x="211" y="30"/>
                        </a:lnTo>
                        <a:lnTo>
                          <a:pt x="211" y="30"/>
                        </a:lnTo>
                        <a:lnTo>
                          <a:pt x="207" y="30"/>
                        </a:lnTo>
                        <a:lnTo>
                          <a:pt x="207" y="30"/>
                        </a:lnTo>
                        <a:lnTo>
                          <a:pt x="207" y="34"/>
                        </a:lnTo>
                        <a:lnTo>
                          <a:pt x="207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0" y="37"/>
                        </a:lnTo>
                        <a:lnTo>
                          <a:pt x="200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7" y="44"/>
                        </a:lnTo>
                        <a:lnTo>
                          <a:pt x="177" y="44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7" y="51"/>
                        </a:lnTo>
                        <a:lnTo>
                          <a:pt x="187" y="51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0" y="51"/>
                        </a:lnTo>
                        <a:lnTo>
                          <a:pt x="190" y="51"/>
                        </a:lnTo>
                        <a:lnTo>
                          <a:pt x="190" y="54"/>
                        </a:lnTo>
                        <a:lnTo>
                          <a:pt x="190" y="54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61"/>
                        </a:lnTo>
                        <a:lnTo>
                          <a:pt x="183" y="61"/>
                        </a:lnTo>
                        <a:lnTo>
                          <a:pt x="180" y="61"/>
                        </a:lnTo>
                        <a:lnTo>
                          <a:pt x="180" y="61"/>
                        </a:lnTo>
                        <a:lnTo>
                          <a:pt x="180" y="64"/>
                        </a:lnTo>
                        <a:lnTo>
                          <a:pt x="180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0" y="68"/>
                        </a:lnTo>
                        <a:lnTo>
                          <a:pt x="170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5" y="68"/>
                        </a:lnTo>
                        <a:lnTo>
                          <a:pt x="115" y="68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2" y="71"/>
                        </a:lnTo>
                        <a:lnTo>
                          <a:pt x="102" y="71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71"/>
                        </a:lnTo>
                        <a:lnTo>
                          <a:pt x="92" y="71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81"/>
                        </a:lnTo>
                        <a:lnTo>
                          <a:pt x="85" y="81"/>
                        </a:lnTo>
                        <a:lnTo>
                          <a:pt x="81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8" y="92"/>
                        </a:lnTo>
                        <a:lnTo>
                          <a:pt x="98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15" y="105"/>
                        </a:lnTo>
                        <a:lnTo>
                          <a:pt x="119" y="105"/>
                        </a:lnTo>
                        <a:lnTo>
                          <a:pt x="119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9"/>
                        </a:lnTo>
                        <a:lnTo>
                          <a:pt x="122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5" y="109"/>
                        </a:lnTo>
                        <a:lnTo>
                          <a:pt x="115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5" y="109"/>
                        </a:lnTo>
                        <a:lnTo>
                          <a:pt x="105" y="109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09" y="115"/>
                        </a:lnTo>
                        <a:lnTo>
                          <a:pt x="109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78" y="105"/>
                        </a:lnTo>
                        <a:lnTo>
                          <a:pt x="78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1" y="105"/>
                        </a:lnTo>
                        <a:lnTo>
                          <a:pt x="71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8" y="115"/>
                        </a:lnTo>
                        <a:lnTo>
                          <a:pt x="78" y="115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5" y="122"/>
                        </a:lnTo>
                        <a:lnTo>
                          <a:pt x="85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6"/>
                        </a:lnTo>
                        <a:lnTo>
                          <a:pt x="71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8" y="136"/>
                        </a:lnTo>
                        <a:lnTo>
                          <a:pt x="78" y="136"/>
                        </a:lnTo>
                        <a:lnTo>
                          <a:pt x="78" y="139"/>
                        </a:lnTo>
                        <a:lnTo>
                          <a:pt x="78" y="139"/>
                        </a:lnTo>
                        <a:lnTo>
                          <a:pt x="81" y="139"/>
                        </a:lnTo>
                        <a:lnTo>
                          <a:pt x="81" y="139"/>
                        </a:lnTo>
                        <a:lnTo>
                          <a:pt x="81" y="143"/>
                        </a:lnTo>
                        <a:lnTo>
                          <a:pt x="81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39"/>
                        </a:lnTo>
                        <a:lnTo>
                          <a:pt x="85" y="139"/>
                        </a:lnTo>
                        <a:lnTo>
                          <a:pt x="88" y="139"/>
                        </a:lnTo>
                        <a:lnTo>
                          <a:pt x="88" y="139"/>
                        </a:lnTo>
                        <a:lnTo>
                          <a:pt x="88" y="136"/>
                        </a:lnTo>
                        <a:lnTo>
                          <a:pt x="88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2"/>
                        </a:lnTo>
                        <a:lnTo>
                          <a:pt x="98" y="132"/>
                        </a:lnTo>
                        <a:lnTo>
                          <a:pt x="98" y="132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5" y="139"/>
                        </a:lnTo>
                        <a:lnTo>
                          <a:pt x="115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6"/>
                        </a:lnTo>
                        <a:lnTo>
                          <a:pt x="119" y="136"/>
                        </a:lnTo>
                        <a:lnTo>
                          <a:pt x="122" y="136"/>
                        </a:lnTo>
                        <a:lnTo>
                          <a:pt x="122" y="136"/>
                        </a:lnTo>
                        <a:lnTo>
                          <a:pt x="122" y="139"/>
                        </a:lnTo>
                        <a:lnTo>
                          <a:pt x="122" y="143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6" y="139"/>
                        </a:lnTo>
                        <a:lnTo>
                          <a:pt x="126" y="139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6" y="146"/>
                        </a:lnTo>
                        <a:lnTo>
                          <a:pt x="136" y="146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49"/>
                        </a:lnTo>
                        <a:lnTo>
                          <a:pt x="143" y="149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9" y="156"/>
                        </a:lnTo>
                        <a:lnTo>
                          <a:pt x="149" y="156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3" y="166"/>
                        </a:lnTo>
                        <a:lnTo>
                          <a:pt x="143" y="166"/>
                        </a:lnTo>
                        <a:lnTo>
                          <a:pt x="143" y="170"/>
                        </a:lnTo>
                        <a:lnTo>
                          <a:pt x="143" y="170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7"/>
                        </a:lnTo>
                        <a:lnTo>
                          <a:pt x="146" y="177"/>
                        </a:lnTo>
                        <a:lnTo>
                          <a:pt x="146" y="180"/>
                        </a:lnTo>
                        <a:lnTo>
                          <a:pt x="146" y="180"/>
                        </a:lnTo>
                        <a:lnTo>
                          <a:pt x="146" y="183"/>
                        </a:lnTo>
                        <a:lnTo>
                          <a:pt x="146" y="183"/>
                        </a:lnTo>
                        <a:lnTo>
                          <a:pt x="146" y="187"/>
                        </a:lnTo>
                        <a:lnTo>
                          <a:pt x="146" y="187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29" y="194"/>
                        </a:lnTo>
                        <a:lnTo>
                          <a:pt x="129" y="194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6" y="197"/>
                        </a:lnTo>
                        <a:lnTo>
                          <a:pt x="136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2" y="207"/>
                        </a:lnTo>
                        <a:lnTo>
                          <a:pt x="132" y="207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29" y="211"/>
                        </a:lnTo>
                        <a:lnTo>
                          <a:pt x="129" y="211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7"/>
                        </a:lnTo>
                        <a:lnTo>
                          <a:pt x="129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2" y="221"/>
                        </a:lnTo>
                        <a:lnTo>
                          <a:pt x="122" y="221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4"/>
                        </a:lnTo>
                        <a:lnTo>
                          <a:pt x="122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2" y="248"/>
                        </a:lnTo>
                        <a:lnTo>
                          <a:pt x="92" y="248"/>
                        </a:lnTo>
                        <a:lnTo>
                          <a:pt x="92" y="251"/>
                        </a:lnTo>
                        <a:lnTo>
                          <a:pt x="92" y="251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5" y="258"/>
                        </a:lnTo>
                        <a:lnTo>
                          <a:pt x="105" y="258"/>
                        </a:lnTo>
                        <a:lnTo>
                          <a:pt x="109" y="255"/>
                        </a:lnTo>
                        <a:lnTo>
                          <a:pt x="109" y="255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51"/>
                        </a:lnTo>
                        <a:lnTo>
                          <a:pt x="119" y="251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22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58"/>
                        </a:lnTo>
                        <a:lnTo>
                          <a:pt x="122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5" y="279"/>
                        </a:lnTo>
                        <a:lnTo>
                          <a:pt x="115" y="279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2" y="282"/>
                        </a:lnTo>
                        <a:lnTo>
                          <a:pt x="112" y="282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5" y="272"/>
                        </a:lnTo>
                        <a:lnTo>
                          <a:pt x="105" y="272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98" y="272"/>
                        </a:lnTo>
                        <a:lnTo>
                          <a:pt x="98" y="272"/>
                        </a:lnTo>
                        <a:lnTo>
                          <a:pt x="98" y="268"/>
                        </a:lnTo>
                        <a:lnTo>
                          <a:pt x="98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88" y="268"/>
                        </a:lnTo>
                        <a:lnTo>
                          <a:pt x="88" y="268"/>
                        </a:lnTo>
                        <a:lnTo>
                          <a:pt x="88" y="275"/>
                        </a:lnTo>
                        <a:lnTo>
                          <a:pt x="88" y="275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8" y="285"/>
                        </a:lnTo>
                        <a:lnTo>
                          <a:pt x="98" y="285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92"/>
                        </a:lnTo>
                        <a:lnTo>
                          <a:pt x="98" y="292"/>
                        </a:lnTo>
                        <a:lnTo>
                          <a:pt x="102" y="296"/>
                        </a:lnTo>
                        <a:lnTo>
                          <a:pt x="102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9"/>
                        </a:lnTo>
                        <a:lnTo>
                          <a:pt x="112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302"/>
                        </a:lnTo>
                        <a:lnTo>
                          <a:pt x="109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6"/>
                        </a:lnTo>
                        <a:lnTo>
                          <a:pt x="105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5" y="309"/>
                        </a:lnTo>
                        <a:lnTo>
                          <a:pt x="105" y="309"/>
                        </a:lnTo>
                        <a:lnTo>
                          <a:pt x="105" y="313"/>
                        </a:lnTo>
                        <a:lnTo>
                          <a:pt x="105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6"/>
                        </a:lnTo>
                        <a:lnTo>
                          <a:pt x="102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95" y="313"/>
                        </a:lnTo>
                        <a:lnTo>
                          <a:pt x="95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5" y="319"/>
                        </a:lnTo>
                        <a:lnTo>
                          <a:pt x="85" y="319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5" y="326"/>
                        </a:lnTo>
                        <a:lnTo>
                          <a:pt x="85" y="326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78" y="326"/>
                        </a:lnTo>
                        <a:lnTo>
                          <a:pt x="78" y="326"/>
                        </a:lnTo>
                        <a:lnTo>
                          <a:pt x="78" y="323"/>
                        </a:lnTo>
                        <a:lnTo>
                          <a:pt x="78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1" y="323"/>
                        </a:lnTo>
                        <a:lnTo>
                          <a:pt x="71" y="323"/>
                        </a:lnTo>
                        <a:lnTo>
                          <a:pt x="71" y="326"/>
                        </a:lnTo>
                        <a:lnTo>
                          <a:pt x="71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30"/>
                        </a:lnTo>
                        <a:lnTo>
                          <a:pt x="64" y="330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5" y="330"/>
                        </a:lnTo>
                        <a:lnTo>
                          <a:pt x="85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78" y="333"/>
                        </a:lnTo>
                        <a:lnTo>
                          <a:pt x="78" y="333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1" y="340"/>
                        </a:lnTo>
                        <a:lnTo>
                          <a:pt x="81" y="340"/>
                        </a:lnTo>
                        <a:lnTo>
                          <a:pt x="78" y="340"/>
                        </a:lnTo>
                        <a:lnTo>
                          <a:pt x="78" y="340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8" y="343"/>
                        </a:lnTo>
                        <a:lnTo>
                          <a:pt x="48" y="343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51" y="343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4" y="347"/>
                        </a:lnTo>
                        <a:lnTo>
                          <a:pt x="44" y="347"/>
                        </a:lnTo>
                        <a:lnTo>
                          <a:pt x="41" y="343"/>
                        </a:lnTo>
                        <a:lnTo>
                          <a:pt x="41" y="343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4" y="350"/>
                        </a:lnTo>
                        <a:lnTo>
                          <a:pt x="44" y="350"/>
                        </a:lnTo>
                        <a:lnTo>
                          <a:pt x="48" y="350"/>
                        </a:lnTo>
                        <a:lnTo>
                          <a:pt x="48" y="350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60"/>
                        </a:lnTo>
                        <a:lnTo>
                          <a:pt x="31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7" y="367"/>
                        </a:lnTo>
                        <a:lnTo>
                          <a:pt x="37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27" y="367"/>
                        </a:lnTo>
                        <a:lnTo>
                          <a:pt x="27" y="367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4" y="374"/>
                        </a:lnTo>
                        <a:lnTo>
                          <a:pt x="24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41" y="367"/>
                        </a:lnTo>
                        <a:lnTo>
                          <a:pt x="41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4"/>
                        </a:lnTo>
                        <a:lnTo>
                          <a:pt x="48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4" y="364"/>
                        </a:lnTo>
                        <a:lnTo>
                          <a:pt x="54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4" y="364"/>
                        </a:lnTo>
                        <a:lnTo>
                          <a:pt x="64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58" y="364"/>
                        </a:lnTo>
                        <a:lnTo>
                          <a:pt x="58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1" y="367"/>
                        </a:lnTo>
                        <a:lnTo>
                          <a:pt x="51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70"/>
                        </a:lnTo>
                        <a:lnTo>
                          <a:pt x="44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7"/>
                        </a:lnTo>
                        <a:lnTo>
                          <a:pt x="27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1" y="384"/>
                        </a:lnTo>
                        <a:lnTo>
                          <a:pt x="31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4" y="384"/>
                        </a:lnTo>
                        <a:lnTo>
                          <a:pt x="24" y="384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17" y="384"/>
                        </a:lnTo>
                        <a:lnTo>
                          <a:pt x="17" y="384"/>
                        </a:lnTo>
                        <a:lnTo>
                          <a:pt x="17" y="391"/>
                        </a:lnTo>
                        <a:lnTo>
                          <a:pt x="17" y="391"/>
                        </a:lnTo>
                        <a:lnTo>
                          <a:pt x="20" y="391"/>
                        </a:lnTo>
                        <a:lnTo>
                          <a:pt x="20" y="391"/>
                        </a:lnTo>
                        <a:lnTo>
                          <a:pt x="24" y="391"/>
                        </a:lnTo>
                        <a:lnTo>
                          <a:pt x="24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87"/>
                        </a:lnTo>
                        <a:lnTo>
                          <a:pt x="34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41" y="387"/>
                        </a:lnTo>
                        <a:lnTo>
                          <a:pt x="41" y="387"/>
                        </a:lnTo>
                        <a:lnTo>
                          <a:pt x="37" y="391"/>
                        </a:lnTo>
                        <a:lnTo>
                          <a:pt x="37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24" y="394"/>
                        </a:lnTo>
                        <a:lnTo>
                          <a:pt x="24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17" y="394"/>
                        </a:lnTo>
                        <a:lnTo>
                          <a:pt x="17" y="394"/>
                        </a:lnTo>
                        <a:lnTo>
                          <a:pt x="14" y="398"/>
                        </a:lnTo>
                        <a:lnTo>
                          <a:pt x="14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24" y="404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17" y="408"/>
                        </a:lnTo>
                        <a:lnTo>
                          <a:pt x="17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0" y="408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3" y="418"/>
                        </a:lnTo>
                        <a:lnTo>
                          <a:pt x="3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10" y="418"/>
                        </a:lnTo>
                        <a:lnTo>
                          <a:pt x="10" y="418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1"/>
                        </a:lnTo>
                        <a:lnTo>
                          <a:pt x="17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4" y="411"/>
                        </a:lnTo>
                        <a:lnTo>
                          <a:pt x="24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31" y="408"/>
                        </a:lnTo>
                        <a:lnTo>
                          <a:pt x="31" y="408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7" y="425"/>
                        </a:lnTo>
                        <a:lnTo>
                          <a:pt x="7" y="425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32"/>
                        </a:lnTo>
                        <a:lnTo>
                          <a:pt x="7" y="432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3" y="435"/>
                        </a:lnTo>
                        <a:lnTo>
                          <a:pt x="3" y="435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0" y="442"/>
                        </a:lnTo>
                        <a:lnTo>
                          <a:pt x="0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10" y="445"/>
                        </a:lnTo>
                        <a:lnTo>
                          <a:pt x="10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3" y="445"/>
                        </a:lnTo>
                        <a:lnTo>
                          <a:pt x="3" y="445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0" y="476"/>
                        </a:lnTo>
                        <a:lnTo>
                          <a:pt x="0" y="476"/>
                        </a:lnTo>
                        <a:lnTo>
                          <a:pt x="0" y="479"/>
                        </a:lnTo>
                        <a:lnTo>
                          <a:pt x="0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10" y="479"/>
                        </a:lnTo>
                        <a:lnTo>
                          <a:pt x="10" y="479"/>
                        </a:lnTo>
                        <a:lnTo>
                          <a:pt x="10" y="483"/>
                        </a:lnTo>
                        <a:lnTo>
                          <a:pt x="10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6"/>
                        </a:lnTo>
                        <a:lnTo>
                          <a:pt x="0" y="486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7" y="489"/>
                        </a:lnTo>
                        <a:lnTo>
                          <a:pt x="7" y="489"/>
                        </a:lnTo>
                        <a:lnTo>
                          <a:pt x="7" y="493"/>
                        </a:lnTo>
                        <a:lnTo>
                          <a:pt x="7" y="493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93"/>
                        </a:lnTo>
                        <a:lnTo>
                          <a:pt x="0" y="493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27" y="500"/>
                        </a:lnTo>
                        <a:lnTo>
                          <a:pt x="27" y="500"/>
                        </a:lnTo>
                        <a:lnTo>
                          <a:pt x="24" y="500"/>
                        </a:lnTo>
                        <a:lnTo>
                          <a:pt x="24" y="500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3"/>
                        </a:lnTo>
                        <a:lnTo>
                          <a:pt x="31" y="503"/>
                        </a:lnTo>
                        <a:lnTo>
                          <a:pt x="34" y="503"/>
                        </a:lnTo>
                        <a:lnTo>
                          <a:pt x="34" y="503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34" y="513"/>
                        </a:lnTo>
                        <a:lnTo>
                          <a:pt x="34" y="513"/>
                        </a:lnTo>
                        <a:lnTo>
                          <a:pt x="31" y="513"/>
                        </a:lnTo>
                        <a:lnTo>
                          <a:pt x="31" y="513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20"/>
                        </a:lnTo>
                        <a:lnTo>
                          <a:pt x="27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3"/>
                        </a:lnTo>
                        <a:lnTo>
                          <a:pt x="24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34" y="520"/>
                        </a:lnTo>
                        <a:lnTo>
                          <a:pt x="34" y="520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4" y="520"/>
                        </a:lnTo>
                        <a:lnTo>
                          <a:pt x="44" y="520"/>
                        </a:lnTo>
                        <a:lnTo>
                          <a:pt x="44" y="523"/>
                        </a:lnTo>
                        <a:lnTo>
                          <a:pt x="44" y="523"/>
                        </a:lnTo>
                        <a:lnTo>
                          <a:pt x="48" y="523"/>
                        </a:lnTo>
                        <a:lnTo>
                          <a:pt x="48" y="523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8" y="510"/>
                        </a:lnTo>
                        <a:lnTo>
                          <a:pt x="58" y="510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8" y="500"/>
                        </a:lnTo>
                        <a:lnTo>
                          <a:pt x="68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5" y="493"/>
                        </a:lnTo>
                        <a:lnTo>
                          <a:pt x="75" y="493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8" y="489"/>
                        </a:lnTo>
                        <a:lnTo>
                          <a:pt x="78" y="489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81" y="483"/>
                        </a:lnTo>
                        <a:lnTo>
                          <a:pt x="81" y="483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6"/>
                        </a:lnTo>
                        <a:lnTo>
                          <a:pt x="85" y="476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69"/>
                        </a:lnTo>
                        <a:lnTo>
                          <a:pt x="85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5" y="466"/>
                        </a:lnTo>
                        <a:lnTo>
                          <a:pt x="95" y="462"/>
                        </a:lnTo>
                        <a:lnTo>
                          <a:pt x="95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102" y="462"/>
                        </a:lnTo>
                        <a:lnTo>
                          <a:pt x="102" y="462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2"/>
                        </a:lnTo>
                        <a:lnTo>
                          <a:pt x="105" y="452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52"/>
                        </a:lnTo>
                        <a:lnTo>
                          <a:pt x="109" y="452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close/>
                        <a:moveTo>
                          <a:pt x="357" y="285"/>
                        </a:moveTo>
                        <a:lnTo>
                          <a:pt x="360" y="285"/>
                        </a:lnTo>
                        <a:lnTo>
                          <a:pt x="360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close/>
                        <a:moveTo>
                          <a:pt x="112" y="245"/>
                        </a:move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close/>
                        <a:moveTo>
                          <a:pt x="10" y="442"/>
                        </a:moveTo>
                        <a:lnTo>
                          <a:pt x="10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10" y="438"/>
                        </a:lnTo>
                        <a:lnTo>
                          <a:pt x="10" y="44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6" name="Freeform 104">
                    <a:extLst>
                      <a:ext uri="{FF2B5EF4-FFF2-40B4-BE49-F238E27FC236}">
                        <a16:creationId xmlns:a16="http://schemas.microsoft.com/office/drawing/2014/main" id="{36325F26-7F6A-448F-A5B9-8FE25A694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0863" y="10369550"/>
                    <a:ext cx="182563" cy="409575"/>
                  </a:xfrm>
                  <a:custGeom>
                    <a:avLst/>
                    <a:gdLst>
                      <a:gd name="T0" fmla="*/ 109 w 115"/>
                      <a:gd name="T1" fmla="*/ 27 h 258"/>
                      <a:gd name="T2" fmla="*/ 105 w 115"/>
                      <a:gd name="T3" fmla="*/ 13 h 258"/>
                      <a:gd name="T4" fmla="*/ 98 w 115"/>
                      <a:gd name="T5" fmla="*/ 3 h 258"/>
                      <a:gd name="T6" fmla="*/ 92 w 115"/>
                      <a:gd name="T7" fmla="*/ 6 h 258"/>
                      <a:gd name="T8" fmla="*/ 85 w 115"/>
                      <a:gd name="T9" fmla="*/ 6 h 258"/>
                      <a:gd name="T10" fmla="*/ 88 w 115"/>
                      <a:gd name="T11" fmla="*/ 17 h 258"/>
                      <a:gd name="T12" fmla="*/ 85 w 115"/>
                      <a:gd name="T13" fmla="*/ 27 h 258"/>
                      <a:gd name="T14" fmla="*/ 85 w 115"/>
                      <a:gd name="T15" fmla="*/ 23 h 258"/>
                      <a:gd name="T16" fmla="*/ 81 w 115"/>
                      <a:gd name="T17" fmla="*/ 30 h 258"/>
                      <a:gd name="T18" fmla="*/ 75 w 115"/>
                      <a:gd name="T19" fmla="*/ 27 h 258"/>
                      <a:gd name="T20" fmla="*/ 78 w 115"/>
                      <a:gd name="T21" fmla="*/ 37 h 258"/>
                      <a:gd name="T22" fmla="*/ 75 w 115"/>
                      <a:gd name="T23" fmla="*/ 40 h 258"/>
                      <a:gd name="T24" fmla="*/ 75 w 115"/>
                      <a:gd name="T25" fmla="*/ 47 h 258"/>
                      <a:gd name="T26" fmla="*/ 71 w 115"/>
                      <a:gd name="T27" fmla="*/ 47 h 258"/>
                      <a:gd name="T28" fmla="*/ 68 w 115"/>
                      <a:gd name="T29" fmla="*/ 54 h 258"/>
                      <a:gd name="T30" fmla="*/ 68 w 115"/>
                      <a:gd name="T31" fmla="*/ 47 h 258"/>
                      <a:gd name="T32" fmla="*/ 61 w 115"/>
                      <a:gd name="T33" fmla="*/ 57 h 258"/>
                      <a:gd name="T34" fmla="*/ 64 w 115"/>
                      <a:gd name="T35" fmla="*/ 64 h 258"/>
                      <a:gd name="T36" fmla="*/ 61 w 115"/>
                      <a:gd name="T37" fmla="*/ 64 h 258"/>
                      <a:gd name="T38" fmla="*/ 58 w 115"/>
                      <a:gd name="T39" fmla="*/ 64 h 258"/>
                      <a:gd name="T40" fmla="*/ 54 w 115"/>
                      <a:gd name="T41" fmla="*/ 64 h 258"/>
                      <a:gd name="T42" fmla="*/ 54 w 115"/>
                      <a:gd name="T43" fmla="*/ 71 h 258"/>
                      <a:gd name="T44" fmla="*/ 51 w 115"/>
                      <a:gd name="T45" fmla="*/ 71 h 258"/>
                      <a:gd name="T46" fmla="*/ 44 w 115"/>
                      <a:gd name="T47" fmla="*/ 71 h 258"/>
                      <a:gd name="T48" fmla="*/ 41 w 115"/>
                      <a:gd name="T49" fmla="*/ 71 h 258"/>
                      <a:gd name="T50" fmla="*/ 41 w 115"/>
                      <a:gd name="T51" fmla="*/ 74 h 258"/>
                      <a:gd name="T52" fmla="*/ 34 w 115"/>
                      <a:gd name="T53" fmla="*/ 78 h 258"/>
                      <a:gd name="T54" fmla="*/ 27 w 115"/>
                      <a:gd name="T55" fmla="*/ 78 h 258"/>
                      <a:gd name="T56" fmla="*/ 24 w 115"/>
                      <a:gd name="T57" fmla="*/ 78 h 258"/>
                      <a:gd name="T58" fmla="*/ 17 w 115"/>
                      <a:gd name="T59" fmla="*/ 95 h 258"/>
                      <a:gd name="T60" fmla="*/ 13 w 115"/>
                      <a:gd name="T61" fmla="*/ 108 h 258"/>
                      <a:gd name="T62" fmla="*/ 17 w 115"/>
                      <a:gd name="T63" fmla="*/ 129 h 258"/>
                      <a:gd name="T64" fmla="*/ 20 w 115"/>
                      <a:gd name="T65" fmla="*/ 146 h 258"/>
                      <a:gd name="T66" fmla="*/ 20 w 115"/>
                      <a:gd name="T67" fmla="*/ 156 h 258"/>
                      <a:gd name="T68" fmla="*/ 17 w 115"/>
                      <a:gd name="T69" fmla="*/ 156 h 258"/>
                      <a:gd name="T70" fmla="*/ 10 w 115"/>
                      <a:gd name="T71" fmla="*/ 170 h 258"/>
                      <a:gd name="T72" fmla="*/ 7 w 115"/>
                      <a:gd name="T73" fmla="*/ 180 h 258"/>
                      <a:gd name="T74" fmla="*/ 3 w 115"/>
                      <a:gd name="T75" fmla="*/ 183 h 258"/>
                      <a:gd name="T76" fmla="*/ 0 w 115"/>
                      <a:gd name="T77" fmla="*/ 187 h 258"/>
                      <a:gd name="T78" fmla="*/ 0 w 115"/>
                      <a:gd name="T79" fmla="*/ 190 h 258"/>
                      <a:gd name="T80" fmla="*/ 3 w 115"/>
                      <a:gd name="T81" fmla="*/ 204 h 258"/>
                      <a:gd name="T82" fmla="*/ 10 w 115"/>
                      <a:gd name="T83" fmla="*/ 217 h 258"/>
                      <a:gd name="T84" fmla="*/ 7 w 115"/>
                      <a:gd name="T85" fmla="*/ 227 h 258"/>
                      <a:gd name="T86" fmla="*/ 10 w 115"/>
                      <a:gd name="T87" fmla="*/ 241 h 258"/>
                      <a:gd name="T88" fmla="*/ 20 w 115"/>
                      <a:gd name="T89" fmla="*/ 251 h 258"/>
                      <a:gd name="T90" fmla="*/ 27 w 115"/>
                      <a:gd name="T91" fmla="*/ 258 h 258"/>
                      <a:gd name="T92" fmla="*/ 37 w 115"/>
                      <a:gd name="T93" fmla="*/ 258 h 258"/>
                      <a:gd name="T94" fmla="*/ 58 w 115"/>
                      <a:gd name="T95" fmla="*/ 248 h 258"/>
                      <a:gd name="T96" fmla="*/ 61 w 115"/>
                      <a:gd name="T97" fmla="*/ 248 h 258"/>
                      <a:gd name="T98" fmla="*/ 68 w 115"/>
                      <a:gd name="T99" fmla="*/ 221 h 258"/>
                      <a:gd name="T100" fmla="*/ 75 w 115"/>
                      <a:gd name="T101" fmla="*/ 200 h 258"/>
                      <a:gd name="T102" fmla="*/ 81 w 115"/>
                      <a:gd name="T103" fmla="*/ 180 h 258"/>
                      <a:gd name="T104" fmla="*/ 81 w 115"/>
                      <a:gd name="T105" fmla="*/ 166 h 258"/>
                      <a:gd name="T106" fmla="*/ 88 w 115"/>
                      <a:gd name="T107" fmla="*/ 153 h 258"/>
                      <a:gd name="T108" fmla="*/ 95 w 115"/>
                      <a:gd name="T109" fmla="*/ 122 h 258"/>
                      <a:gd name="T110" fmla="*/ 98 w 115"/>
                      <a:gd name="T111" fmla="*/ 105 h 258"/>
                      <a:gd name="T112" fmla="*/ 105 w 115"/>
                      <a:gd name="T113" fmla="*/ 91 h 258"/>
                      <a:gd name="T114" fmla="*/ 105 w 115"/>
                      <a:gd name="T115" fmla="*/ 78 h 258"/>
                      <a:gd name="T116" fmla="*/ 102 w 115"/>
                      <a:gd name="T117" fmla="*/ 64 h 258"/>
                      <a:gd name="T118" fmla="*/ 112 w 115"/>
                      <a:gd name="T119" fmla="*/ 71 h 258"/>
                      <a:gd name="T120" fmla="*/ 115 w 115"/>
                      <a:gd name="T121" fmla="*/ 61 h 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5" h="258">
                        <a:moveTo>
                          <a:pt x="115" y="54"/>
                        </a:moveTo>
                        <a:lnTo>
                          <a:pt x="115" y="54"/>
                        </a:lnTo>
                        <a:lnTo>
                          <a:pt x="112" y="47"/>
                        </a:lnTo>
                        <a:lnTo>
                          <a:pt x="112" y="47"/>
                        </a:lnTo>
                        <a:lnTo>
                          <a:pt x="112" y="40"/>
                        </a:lnTo>
                        <a:lnTo>
                          <a:pt x="112" y="40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3"/>
                        </a:lnTo>
                        <a:lnTo>
                          <a:pt x="109" y="23"/>
                        </a:lnTo>
                        <a:lnTo>
                          <a:pt x="105" y="17"/>
                        </a:lnTo>
                        <a:lnTo>
                          <a:pt x="105" y="17"/>
                        </a:lnTo>
                        <a:lnTo>
                          <a:pt x="105" y="13"/>
                        </a:lnTo>
                        <a:lnTo>
                          <a:pt x="105" y="13"/>
                        </a:lnTo>
                        <a:lnTo>
                          <a:pt x="102" y="13"/>
                        </a:lnTo>
                        <a:lnTo>
                          <a:pt x="102" y="13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6"/>
                        </a:lnTo>
                        <a:lnTo>
                          <a:pt x="102" y="6"/>
                        </a:lnTo>
                        <a:lnTo>
                          <a:pt x="98" y="6"/>
                        </a:lnTo>
                        <a:lnTo>
                          <a:pt x="98" y="6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3"/>
                        </a:lnTo>
                        <a:lnTo>
                          <a:pt x="92" y="3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3"/>
                        </a:lnTo>
                        <a:lnTo>
                          <a:pt x="88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47"/>
                        </a:lnTo>
                        <a:lnTo>
                          <a:pt x="68" y="47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1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4"/>
                        </a:lnTo>
                        <a:lnTo>
                          <a:pt x="58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71"/>
                        </a:lnTo>
                        <a:lnTo>
                          <a:pt x="41" y="71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0" y="81"/>
                        </a:lnTo>
                        <a:lnTo>
                          <a:pt x="20" y="81"/>
                        </a:lnTo>
                        <a:lnTo>
                          <a:pt x="20" y="88"/>
                        </a:lnTo>
                        <a:lnTo>
                          <a:pt x="20" y="88"/>
                        </a:lnTo>
                        <a:lnTo>
                          <a:pt x="17" y="91"/>
                        </a:lnTo>
                        <a:lnTo>
                          <a:pt x="17" y="91"/>
                        </a:lnTo>
                        <a:lnTo>
                          <a:pt x="17" y="95"/>
                        </a:lnTo>
                        <a:lnTo>
                          <a:pt x="17" y="95"/>
                        </a:lnTo>
                        <a:lnTo>
                          <a:pt x="13" y="95"/>
                        </a:lnTo>
                        <a:lnTo>
                          <a:pt x="13" y="95"/>
                        </a:lnTo>
                        <a:lnTo>
                          <a:pt x="13" y="102"/>
                        </a:lnTo>
                        <a:lnTo>
                          <a:pt x="13" y="102"/>
                        </a:lnTo>
                        <a:lnTo>
                          <a:pt x="13" y="105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12"/>
                        </a:lnTo>
                        <a:lnTo>
                          <a:pt x="13" y="112"/>
                        </a:lnTo>
                        <a:lnTo>
                          <a:pt x="13" y="115"/>
                        </a:lnTo>
                        <a:lnTo>
                          <a:pt x="13" y="115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42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63"/>
                        </a:lnTo>
                        <a:lnTo>
                          <a:pt x="17" y="163"/>
                        </a:lnTo>
                        <a:lnTo>
                          <a:pt x="13" y="163"/>
                        </a:lnTo>
                        <a:lnTo>
                          <a:pt x="13" y="163"/>
                        </a:lnTo>
                        <a:lnTo>
                          <a:pt x="13" y="166"/>
                        </a:lnTo>
                        <a:lnTo>
                          <a:pt x="13" y="166"/>
                        </a:lnTo>
                        <a:lnTo>
                          <a:pt x="10" y="170"/>
                        </a:lnTo>
                        <a:lnTo>
                          <a:pt x="10" y="170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3"/>
                        </a:lnTo>
                        <a:lnTo>
                          <a:pt x="0" y="193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7" y="207"/>
                        </a:lnTo>
                        <a:lnTo>
                          <a:pt x="7" y="207"/>
                        </a:lnTo>
                        <a:lnTo>
                          <a:pt x="7" y="210"/>
                        </a:lnTo>
                        <a:lnTo>
                          <a:pt x="7" y="210"/>
                        </a:lnTo>
                        <a:lnTo>
                          <a:pt x="10" y="210"/>
                        </a:lnTo>
                        <a:lnTo>
                          <a:pt x="10" y="210"/>
                        </a:lnTo>
                        <a:lnTo>
                          <a:pt x="10" y="217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31"/>
                        </a:lnTo>
                        <a:lnTo>
                          <a:pt x="7" y="231"/>
                        </a:lnTo>
                        <a:lnTo>
                          <a:pt x="10" y="234"/>
                        </a:lnTo>
                        <a:lnTo>
                          <a:pt x="10" y="234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41"/>
                        </a:lnTo>
                        <a:lnTo>
                          <a:pt x="10" y="241"/>
                        </a:lnTo>
                        <a:lnTo>
                          <a:pt x="13" y="244"/>
                        </a:lnTo>
                        <a:lnTo>
                          <a:pt x="13" y="244"/>
                        </a:lnTo>
                        <a:lnTo>
                          <a:pt x="13" y="248"/>
                        </a:lnTo>
                        <a:lnTo>
                          <a:pt x="13" y="248"/>
                        </a:lnTo>
                        <a:lnTo>
                          <a:pt x="17" y="248"/>
                        </a:lnTo>
                        <a:lnTo>
                          <a:pt x="17" y="251"/>
                        </a:lnTo>
                        <a:lnTo>
                          <a:pt x="17" y="251"/>
                        </a:lnTo>
                        <a:lnTo>
                          <a:pt x="20" y="251"/>
                        </a:lnTo>
                        <a:lnTo>
                          <a:pt x="20" y="251"/>
                        </a:lnTo>
                        <a:lnTo>
                          <a:pt x="17" y="251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20" y="255"/>
                        </a:lnTo>
                        <a:lnTo>
                          <a:pt x="20" y="255"/>
                        </a:lnTo>
                        <a:lnTo>
                          <a:pt x="24" y="255"/>
                        </a:lnTo>
                        <a:lnTo>
                          <a:pt x="24" y="255"/>
                        </a:lnTo>
                        <a:lnTo>
                          <a:pt x="27" y="258"/>
                        </a:lnTo>
                        <a:lnTo>
                          <a:pt x="27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4" y="258"/>
                        </a:lnTo>
                        <a:lnTo>
                          <a:pt x="34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44" y="255"/>
                        </a:lnTo>
                        <a:lnTo>
                          <a:pt x="44" y="255"/>
                        </a:lnTo>
                        <a:lnTo>
                          <a:pt x="47" y="255"/>
                        </a:lnTo>
                        <a:lnTo>
                          <a:pt x="47" y="255"/>
                        </a:lnTo>
                        <a:lnTo>
                          <a:pt x="51" y="251"/>
                        </a:lnTo>
                        <a:lnTo>
                          <a:pt x="51" y="251"/>
                        </a:lnTo>
                        <a:lnTo>
                          <a:pt x="54" y="251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4" y="227"/>
                        </a:lnTo>
                        <a:lnTo>
                          <a:pt x="64" y="227"/>
                        </a:lnTo>
                        <a:lnTo>
                          <a:pt x="68" y="221"/>
                        </a:lnTo>
                        <a:lnTo>
                          <a:pt x="68" y="221"/>
                        </a:lnTo>
                        <a:lnTo>
                          <a:pt x="68" y="214"/>
                        </a:lnTo>
                        <a:lnTo>
                          <a:pt x="68" y="214"/>
                        </a:lnTo>
                        <a:lnTo>
                          <a:pt x="71" y="210"/>
                        </a:lnTo>
                        <a:lnTo>
                          <a:pt x="71" y="210"/>
                        </a:lnTo>
                        <a:lnTo>
                          <a:pt x="75" y="204"/>
                        </a:lnTo>
                        <a:lnTo>
                          <a:pt x="75" y="204"/>
                        </a:lnTo>
                        <a:lnTo>
                          <a:pt x="75" y="200"/>
                        </a:lnTo>
                        <a:lnTo>
                          <a:pt x="75" y="200"/>
                        </a:lnTo>
                        <a:lnTo>
                          <a:pt x="75" y="193"/>
                        </a:lnTo>
                        <a:lnTo>
                          <a:pt x="75" y="193"/>
                        </a:lnTo>
                        <a:lnTo>
                          <a:pt x="78" y="190"/>
                        </a:lnTo>
                        <a:lnTo>
                          <a:pt x="78" y="190"/>
                        </a:lnTo>
                        <a:lnTo>
                          <a:pt x="78" y="187"/>
                        </a:lnTo>
                        <a:lnTo>
                          <a:pt x="78" y="187"/>
                        </a:lnTo>
                        <a:lnTo>
                          <a:pt x="78" y="183"/>
                        </a:lnTo>
                        <a:lnTo>
                          <a:pt x="78" y="183"/>
                        </a:lnTo>
                        <a:lnTo>
                          <a:pt x="81" y="180"/>
                        </a:lnTo>
                        <a:lnTo>
                          <a:pt x="81" y="180"/>
                        </a:lnTo>
                        <a:lnTo>
                          <a:pt x="81" y="173"/>
                        </a:lnTo>
                        <a:lnTo>
                          <a:pt x="81" y="173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70"/>
                        </a:lnTo>
                        <a:lnTo>
                          <a:pt x="85" y="170"/>
                        </a:lnTo>
                        <a:lnTo>
                          <a:pt x="81" y="166"/>
                        </a:lnTo>
                        <a:lnTo>
                          <a:pt x="81" y="166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59"/>
                        </a:lnTo>
                        <a:lnTo>
                          <a:pt x="85" y="159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49"/>
                        </a:lnTo>
                        <a:lnTo>
                          <a:pt x="88" y="146"/>
                        </a:lnTo>
                        <a:lnTo>
                          <a:pt x="88" y="146"/>
                        </a:lnTo>
                        <a:lnTo>
                          <a:pt x="92" y="139"/>
                        </a:lnTo>
                        <a:lnTo>
                          <a:pt x="92" y="139"/>
                        </a:lnTo>
                        <a:lnTo>
                          <a:pt x="95" y="129"/>
                        </a:lnTo>
                        <a:lnTo>
                          <a:pt x="95" y="129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15"/>
                        </a:lnTo>
                        <a:lnTo>
                          <a:pt x="95" y="115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102" y="95"/>
                        </a:lnTo>
                        <a:lnTo>
                          <a:pt x="102" y="95"/>
                        </a:lnTo>
                        <a:lnTo>
                          <a:pt x="105" y="91"/>
                        </a:lnTo>
                        <a:lnTo>
                          <a:pt x="105" y="91"/>
                        </a:lnTo>
                        <a:lnTo>
                          <a:pt x="105" y="88"/>
                        </a:lnTo>
                        <a:lnTo>
                          <a:pt x="105" y="88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5"/>
                        </a:lnTo>
                        <a:lnTo>
                          <a:pt x="105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78"/>
                        </a:lnTo>
                        <a:lnTo>
                          <a:pt x="105" y="78"/>
                        </a:lnTo>
                        <a:lnTo>
                          <a:pt x="102" y="74"/>
                        </a:lnTo>
                        <a:lnTo>
                          <a:pt x="102" y="74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12" y="64"/>
                        </a:lnTo>
                        <a:lnTo>
                          <a:pt x="112" y="64"/>
                        </a:lnTo>
                        <a:lnTo>
                          <a:pt x="115" y="64"/>
                        </a:lnTo>
                        <a:lnTo>
                          <a:pt x="115" y="64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7" name="Freeform 105">
                    <a:extLst>
                      <a:ext uri="{FF2B5EF4-FFF2-40B4-BE49-F238E27FC236}">
                        <a16:creationId xmlns:a16="http://schemas.microsoft.com/office/drawing/2014/main" id="{0FF509B8-8D65-4F35-82E3-052A591ED19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2034838" y="7243763"/>
                    <a:ext cx="1817688" cy="4598988"/>
                  </a:xfrm>
                  <a:custGeom>
                    <a:avLst/>
                    <a:gdLst>
                      <a:gd name="T0" fmla="*/ 969 w 1145"/>
                      <a:gd name="T1" fmla="*/ 1775 h 2897"/>
                      <a:gd name="T2" fmla="*/ 819 w 1145"/>
                      <a:gd name="T3" fmla="*/ 1792 h 2897"/>
                      <a:gd name="T4" fmla="*/ 795 w 1145"/>
                      <a:gd name="T5" fmla="*/ 1622 h 2897"/>
                      <a:gd name="T6" fmla="*/ 666 w 1145"/>
                      <a:gd name="T7" fmla="*/ 1530 h 2897"/>
                      <a:gd name="T8" fmla="*/ 564 w 1145"/>
                      <a:gd name="T9" fmla="*/ 1554 h 2897"/>
                      <a:gd name="T10" fmla="*/ 493 w 1145"/>
                      <a:gd name="T11" fmla="*/ 1547 h 2897"/>
                      <a:gd name="T12" fmla="*/ 387 w 1145"/>
                      <a:gd name="T13" fmla="*/ 1469 h 2897"/>
                      <a:gd name="T14" fmla="*/ 340 w 1145"/>
                      <a:gd name="T15" fmla="*/ 1343 h 2897"/>
                      <a:gd name="T16" fmla="*/ 268 w 1145"/>
                      <a:gd name="T17" fmla="*/ 1333 h 2897"/>
                      <a:gd name="T18" fmla="*/ 275 w 1145"/>
                      <a:gd name="T19" fmla="*/ 1112 h 2897"/>
                      <a:gd name="T20" fmla="*/ 418 w 1145"/>
                      <a:gd name="T21" fmla="*/ 1075 h 2897"/>
                      <a:gd name="T22" fmla="*/ 489 w 1145"/>
                      <a:gd name="T23" fmla="*/ 1173 h 2897"/>
                      <a:gd name="T24" fmla="*/ 595 w 1145"/>
                      <a:gd name="T25" fmla="*/ 1017 h 2897"/>
                      <a:gd name="T26" fmla="*/ 663 w 1145"/>
                      <a:gd name="T27" fmla="*/ 959 h 2897"/>
                      <a:gd name="T28" fmla="*/ 737 w 1145"/>
                      <a:gd name="T29" fmla="*/ 871 h 2897"/>
                      <a:gd name="T30" fmla="*/ 839 w 1145"/>
                      <a:gd name="T31" fmla="*/ 806 h 2897"/>
                      <a:gd name="T32" fmla="*/ 907 w 1145"/>
                      <a:gd name="T33" fmla="*/ 803 h 2897"/>
                      <a:gd name="T34" fmla="*/ 931 w 1145"/>
                      <a:gd name="T35" fmla="*/ 731 h 2897"/>
                      <a:gd name="T36" fmla="*/ 928 w 1145"/>
                      <a:gd name="T37" fmla="*/ 694 h 2897"/>
                      <a:gd name="T38" fmla="*/ 1105 w 1145"/>
                      <a:gd name="T39" fmla="*/ 619 h 2897"/>
                      <a:gd name="T40" fmla="*/ 1105 w 1145"/>
                      <a:gd name="T41" fmla="*/ 534 h 2897"/>
                      <a:gd name="T42" fmla="*/ 1067 w 1145"/>
                      <a:gd name="T43" fmla="*/ 497 h 2897"/>
                      <a:gd name="T44" fmla="*/ 1071 w 1145"/>
                      <a:gd name="T45" fmla="*/ 439 h 2897"/>
                      <a:gd name="T46" fmla="*/ 931 w 1145"/>
                      <a:gd name="T47" fmla="*/ 486 h 2897"/>
                      <a:gd name="T48" fmla="*/ 788 w 1145"/>
                      <a:gd name="T49" fmla="*/ 605 h 2897"/>
                      <a:gd name="T50" fmla="*/ 754 w 1145"/>
                      <a:gd name="T51" fmla="*/ 429 h 2897"/>
                      <a:gd name="T52" fmla="*/ 873 w 1145"/>
                      <a:gd name="T53" fmla="*/ 337 h 2897"/>
                      <a:gd name="T54" fmla="*/ 982 w 1145"/>
                      <a:gd name="T55" fmla="*/ 303 h 2897"/>
                      <a:gd name="T56" fmla="*/ 1105 w 1145"/>
                      <a:gd name="T57" fmla="*/ 225 h 2897"/>
                      <a:gd name="T58" fmla="*/ 1013 w 1145"/>
                      <a:gd name="T59" fmla="*/ 208 h 2897"/>
                      <a:gd name="T60" fmla="*/ 965 w 1145"/>
                      <a:gd name="T61" fmla="*/ 228 h 2897"/>
                      <a:gd name="T62" fmla="*/ 873 w 1145"/>
                      <a:gd name="T63" fmla="*/ 228 h 2897"/>
                      <a:gd name="T64" fmla="*/ 795 w 1145"/>
                      <a:gd name="T65" fmla="*/ 218 h 2897"/>
                      <a:gd name="T66" fmla="*/ 703 w 1145"/>
                      <a:gd name="T67" fmla="*/ 123 h 2897"/>
                      <a:gd name="T68" fmla="*/ 639 w 1145"/>
                      <a:gd name="T69" fmla="*/ 112 h 2897"/>
                      <a:gd name="T70" fmla="*/ 503 w 1145"/>
                      <a:gd name="T71" fmla="*/ 44 h 2897"/>
                      <a:gd name="T72" fmla="*/ 224 w 1145"/>
                      <a:gd name="T73" fmla="*/ 245 h 2897"/>
                      <a:gd name="T74" fmla="*/ 282 w 1145"/>
                      <a:gd name="T75" fmla="*/ 344 h 2897"/>
                      <a:gd name="T76" fmla="*/ 231 w 1145"/>
                      <a:gd name="T77" fmla="*/ 442 h 2897"/>
                      <a:gd name="T78" fmla="*/ 204 w 1145"/>
                      <a:gd name="T79" fmla="*/ 517 h 2897"/>
                      <a:gd name="T80" fmla="*/ 207 w 1145"/>
                      <a:gd name="T81" fmla="*/ 592 h 2897"/>
                      <a:gd name="T82" fmla="*/ 139 w 1145"/>
                      <a:gd name="T83" fmla="*/ 643 h 2897"/>
                      <a:gd name="T84" fmla="*/ 34 w 1145"/>
                      <a:gd name="T85" fmla="*/ 779 h 2897"/>
                      <a:gd name="T86" fmla="*/ 23 w 1145"/>
                      <a:gd name="T87" fmla="*/ 956 h 2897"/>
                      <a:gd name="T88" fmla="*/ 27 w 1145"/>
                      <a:gd name="T89" fmla="*/ 1149 h 2897"/>
                      <a:gd name="T90" fmla="*/ 47 w 1145"/>
                      <a:gd name="T91" fmla="*/ 1010 h 2897"/>
                      <a:gd name="T92" fmla="*/ 78 w 1145"/>
                      <a:gd name="T93" fmla="*/ 1166 h 2897"/>
                      <a:gd name="T94" fmla="*/ 173 w 1145"/>
                      <a:gd name="T95" fmla="*/ 1384 h 2897"/>
                      <a:gd name="T96" fmla="*/ 326 w 1145"/>
                      <a:gd name="T97" fmla="*/ 1459 h 2897"/>
                      <a:gd name="T98" fmla="*/ 425 w 1145"/>
                      <a:gd name="T99" fmla="*/ 1571 h 2897"/>
                      <a:gd name="T100" fmla="*/ 411 w 1145"/>
                      <a:gd name="T101" fmla="*/ 1795 h 2897"/>
                      <a:gd name="T102" fmla="*/ 564 w 1145"/>
                      <a:gd name="T103" fmla="*/ 2098 h 2897"/>
                      <a:gd name="T104" fmla="*/ 703 w 1145"/>
                      <a:gd name="T105" fmla="*/ 2506 h 2897"/>
                      <a:gd name="T106" fmla="*/ 799 w 1145"/>
                      <a:gd name="T107" fmla="*/ 2713 h 2897"/>
                      <a:gd name="T108" fmla="*/ 839 w 1145"/>
                      <a:gd name="T109" fmla="*/ 2781 h 2897"/>
                      <a:gd name="T110" fmla="*/ 907 w 1145"/>
                      <a:gd name="T111" fmla="*/ 2886 h 2897"/>
                      <a:gd name="T112" fmla="*/ 921 w 1145"/>
                      <a:gd name="T113" fmla="*/ 2747 h 2897"/>
                      <a:gd name="T114" fmla="*/ 884 w 1145"/>
                      <a:gd name="T115" fmla="*/ 2560 h 2897"/>
                      <a:gd name="T116" fmla="*/ 992 w 1145"/>
                      <a:gd name="T117" fmla="*/ 2360 h 2897"/>
                      <a:gd name="T118" fmla="*/ 1081 w 1145"/>
                      <a:gd name="T119" fmla="*/ 2176 h 2897"/>
                      <a:gd name="T120" fmla="*/ 1142 w 1145"/>
                      <a:gd name="T121" fmla="*/ 1901 h 2897"/>
                      <a:gd name="T122" fmla="*/ 663 w 1145"/>
                      <a:gd name="T123" fmla="*/ 789 h 2897"/>
                      <a:gd name="T124" fmla="*/ 618 w 1145"/>
                      <a:gd name="T125" fmla="*/ 738 h 28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45" h="2897">
                        <a:moveTo>
                          <a:pt x="1145" y="1890"/>
                        </a:moveTo>
                        <a:lnTo>
                          <a:pt x="1145" y="1890"/>
                        </a:lnTo>
                        <a:lnTo>
                          <a:pt x="1142" y="1884"/>
                        </a:lnTo>
                        <a:lnTo>
                          <a:pt x="1142" y="1884"/>
                        </a:lnTo>
                        <a:lnTo>
                          <a:pt x="1142" y="1880"/>
                        </a:lnTo>
                        <a:lnTo>
                          <a:pt x="1142" y="1880"/>
                        </a:lnTo>
                        <a:lnTo>
                          <a:pt x="1139" y="1880"/>
                        </a:lnTo>
                        <a:lnTo>
                          <a:pt x="1139" y="1880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0"/>
                        </a:lnTo>
                        <a:lnTo>
                          <a:pt x="1139" y="1870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5" y="1853"/>
                        </a:lnTo>
                        <a:lnTo>
                          <a:pt x="1135" y="1853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28" y="1846"/>
                        </a:lnTo>
                        <a:lnTo>
                          <a:pt x="1128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08" y="1839"/>
                        </a:lnTo>
                        <a:lnTo>
                          <a:pt x="1108" y="1839"/>
                        </a:lnTo>
                        <a:lnTo>
                          <a:pt x="1105" y="1839"/>
                        </a:lnTo>
                        <a:lnTo>
                          <a:pt x="1105" y="1839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4" y="1833"/>
                        </a:lnTo>
                        <a:lnTo>
                          <a:pt x="1094" y="1833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88" y="1826"/>
                        </a:lnTo>
                        <a:lnTo>
                          <a:pt x="1088" y="1826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1" y="1822"/>
                        </a:lnTo>
                        <a:lnTo>
                          <a:pt x="1081" y="1822"/>
                        </a:lnTo>
                        <a:lnTo>
                          <a:pt x="1081" y="1819"/>
                        </a:lnTo>
                        <a:lnTo>
                          <a:pt x="1081" y="1819"/>
                        </a:lnTo>
                        <a:lnTo>
                          <a:pt x="1077" y="1819"/>
                        </a:lnTo>
                        <a:lnTo>
                          <a:pt x="1077" y="1819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1" y="1812"/>
                        </a:lnTo>
                        <a:lnTo>
                          <a:pt x="1071" y="1812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4" y="1805"/>
                        </a:lnTo>
                        <a:lnTo>
                          <a:pt x="1064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57" y="1799"/>
                        </a:lnTo>
                        <a:lnTo>
                          <a:pt x="1057" y="1799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37" y="1802"/>
                        </a:lnTo>
                        <a:lnTo>
                          <a:pt x="1037" y="1802"/>
                        </a:lnTo>
                        <a:lnTo>
                          <a:pt x="1033" y="1802"/>
                        </a:lnTo>
                        <a:lnTo>
                          <a:pt x="1033" y="1802"/>
                        </a:lnTo>
                        <a:lnTo>
                          <a:pt x="1030" y="1802"/>
                        </a:lnTo>
                        <a:lnTo>
                          <a:pt x="1030" y="1802"/>
                        </a:lnTo>
                        <a:lnTo>
                          <a:pt x="1030" y="1799"/>
                        </a:lnTo>
                        <a:lnTo>
                          <a:pt x="1030" y="1799"/>
                        </a:lnTo>
                        <a:lnTo>
                          <a:pt x="1026" y="1799"/>
                        </a:lnTo>
                        <a:lnTo>
                          <a:pt x="1026" y="1799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5"/>
                        </a:lnTo>
                        <a:lnTo>
                          <a:pt x="1016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3" y="1792"/>
                        </a:lnTo>
                        <a:lnTo>
                          <a:pt x="1003" y="1792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2"/>
                        </a:lnTo>
                        <a:lnTo>
                          <a:pt x="996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5"/>
                        </a:lnTo>
                        <a:lnTo>
                          <a:pt x="986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2" y="1792"/>
                        </a:lnTo>
                        <a:lnTo>
                          <a:pt x="982" y="1792"/>
                        </a:lnTo>
                        <a:lnTo>
                          <a:pt x="982" y="1795"/>
                        </a:lnTo>
                        <a:lnTo>
                          <a:pt x="982" y="1795"/>
                        </a:lnTo>
                        <a:lnTo>
                          <a:pt x="982" y="1788"/>
                        </a:lnTo>
                        <a:lnTo>
                          <a:pt x="982" y="1788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85"/>
                        </a:lnTo>
                        <a:lnTo>
                          <a:pt x="986" y="1785"/>
                        </a:lnTo>
                        <a:lnTo>
                          <a:pt x="982" y="1785"/>
                        </a:lnTo>
                        <a:lnTo>
                          <a:pt x="982" y="1785"/>
                        </a:lnTo>
                        <a:lnTo>
                          <a:pt x="982" y="1782"/>
                        </a:lnTo>
                        <a:lnTo>
                          <a:pt x="982" y="1782"/>
                        </a:lnTo>
                        <a:lnTo>
                          <a:pt x="979" y="1778"/>
                        </a:lnTo>
                        <a:lnTo>
                          <a:pt x="979" y="1778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75"/>
                        </a:lnTo>
                        <a:lnTo>
                          <a:pt x="972" y="1775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1"/>
                        </a:lnTo>
                        <a:lnTo>
                          <a:pt x="962" y="1771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5" y="1768"/>
                        </a:lnTo>
                        <a:lnTo>
                          <a:pt x="955" y="1768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1" y="1761"/>
                        </a:lnTo>
                        <a:lnTo>
                          <a:pt x="941" y="1761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61"/>
                        </a:lnTo>
                        <a:lnTo>
                          <a:pt x="938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1" y="1758"/>
                        </a:lnTo>
                        <a:lnTo>
                          <a:pt x="931" y="1758"/>
                        </a:lnTo>
                        <a:lnTo>
                          <a:pt x="931" y="1761"/>
                        </a:lnTo>
                        <a:lnTo>
                          <a:pt x="931" y="1761"/>
                        </a:lnTo>
                        <a:lnTo>
                          <a:pt x="928" y="1761"/>
                        </a:lnTo>
                        <a:lnTo>
                          <a:pt x="928" y="1761"/>
                        </a:lnTo>
                        <a:lnTo>
                          <a:pt x="924" y="1761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1" y="1782"/>
                        </a:lnTo>
                        <a:lnTo>
                          <a:pt x="911" y="1782"/>
                        </a:lnTo>
                        <a:lnTo>
                          <a:pt x="911" y="1788"/>
                        </a:lnTo>
                        <a:lnTo>
                          <a:pt x="911" y="1788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9"/>
                        </a:lnTo>
                        <a:lnTo>
                          <a:pt x="907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5"/>
                        </a:lnTo>
                        <a:lnTo>
                          <a:pt x="904" y="1795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88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4" y="1785"/>
                        </a:lnTo>
                        <a:lnTo>
                          <a:pt x="904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2"/>
                        </a:lnTo>
                        <a:lnTo>
                          <a:pt x="897" y="1782"/>
                        </a:lnTo>
                        <a:lnTo>
                          <a:pt x="897" y="1782"/>
                        </a:lnTo>
                        <a:lnTo>
                          <a:pt x="901" y="1782"/>
                        </a:lnTo>
                        <a:lnTo>
                          <a:pt x="901" y="1782"/>
                        </a:lnTo>
                        <a:lnTo>
                          <a:pt x="904" y="1782"/>
                        </a:lnTo>
                        <a:lnTo>
                          <a:pt x="904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11" y="1778"/>
                        </a:lnTo>
                        <a:lnTo>
                          <a:pt x="911" y="1778"/>
                        </a:lnTo>
                        <a:lnTo>
                          <a:pt x="914" y="1775"/>
                        </a:lnTo>
                        <a:lnTo>
                          <a:pt x="914" y="1775"/>
                        </a:lnTo>
                        <a:lnTo>
                          <a:pt x="918" y="1771"/>
                        </a:lnTo>
                        <a:lnTo>
                          <a:pt x="918" y="1771"/>
                        </a:lnTo>
                        <a:lnTo>
                          <a:pt x="921" y="1765"/>
                        </a:lnTo>
                        <a:lnTo>
                          <a:pt x="921" y="1765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58"/>
                        </a:lnTo>
                        <a:lnTo>
                          <a:pt x="921" y="1758"/>
                        </a:lnTo>
                        <a:lnTo>
                          <a:pt x="924" y="1754"/>
                        </a:lnTo>
                        <a:lnTo>
                          <a:pt x="924" y="1754"/>
                        </a:lnTo>
                        <a:lnTo>
                          <a:pt x="921" y="1754"/>
                        </a:lnTo>
                        <a:lnTo>
                          <a:pt x="921" y="1751"/>
                        </a:lnTo>
                        <a:lnTo>
                          <a:pt x="921" y="1751"/>
                        </a:lnTo>
                        <a:lnTo>
                          <a:pt x="918" y="1751"/>
                        </a:lnTo>
                        <a:lnTo>
                          <a:pt x="918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1" y="1751"/>
                        </a:lnTo>
                        <a:lnTo>
                          <a:pt x="911" y="1751"/>
                        </a:lnTo>
                        <a:lnTo>
                          <a:pt x="907" y="1748"/>
                        </a:lnTo>
                        <a:lnTo>
                          <a:pt x="907" y="1748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897" y="1748"/>
                        </a:lnTo>
                        <a:lnTo>
                          <a:pt x="897" y="1748"/>
                        </a:lnTo>
                        <a:lnTo>
                          <a:pt x="887" y="1751"/>
                        </a:lnTo>
                        <a:lnTo>
                          <a:pt x="887" y="1751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4" y="1765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0" y="1768"/>
                        </a:lnTo>
                        <a:lnTo>
                          <a:pt x="880" y="1768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3" y="1775"/>
                        </a:lnTo>
                        <a:lnTo>
                          <a:pt x="873" y="1775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67" y="1778"/>
                        </a:lnTo>
                        <a:lnTo>
                          <a:pt x="867" y="177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92"/>
                        </a:lnTo>
                        <a:lnTo>
                          <a:pt x="867" y="1792"/>
                        </a:lnTo>
                        <a:lnTo>
                          <a:pt x="870" y="1799"/>
                        </a:lnTo>
                        <a:lnTo>
                          <a:pt x="870" y="1799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3" y="1802"/>
                        </a:lnTo>
                        <a:lnTo>
                          <a:pt x="863" y="1802"/>
                        </a:lnTo>
                        <a:lnTo>
                          <a:pt x="863" y="1799"/>
                        </a:lnTo>
                        <a:lnTo>
                          <a:pt x="863" y="1799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85"/>
                        </a:lnTo>
                        <a:lnTo>
                          <a:pt x="863" y="1785"/>
                        </a:lnTo>
                        <a:lnTo>
                          <a:pt x="863" y="1782"/>
                        </a:lnTo>
                        <a:lnTo>
                          <a:pt x="863" y="1782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56" y="1778"/>
                        </a:lnTo>
                        <a:lnTo>
                          <a:pt x="85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82"/>
                        </a:lnTo>
                        <a:lnTo>
                          <a:pt x="850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5"/>
                        </a:lnTo>
                        <a:lnTo>
                          <a:pt x="84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29" y="1792"/>
                        </a:lnTo>
                        <a:lnTo>
                          <a:pt x="829" y="1792"/>
                        </a:lnTo>
                        <a:lnTo>
                          <a:pt x="826" y="1795"/>
                        </a:lnTo>
                        <a:lnTo>
                          <a:pt x="826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19" y="1795"/>
                        </a:lnTo>
                        <a:lnTo>
                          <a:pt x="819" y="1795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2"/>
                        </a:lnTo>
                        <a:lnTo>
                          <a:pt x="812" y="1802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9" y="1792"/>
                        </a:lnTo>
                        <a:lnTo>
                          <a:pt x="819" y="1792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9" y="1785"/>
                        </a:lnTo>
                        <a:lnTo>
                          <a:pt x="819" y="1785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22" y="1782"/>
                        </a:lnTo>
                        <a:lnTo>
                          <a:pt x="822" y="1782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9" y="1788"/>
                        </a:lnTo>
                        <a:lnTo>
                          <a:pt x="829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78"/>
                        </a:lnTo>
                        <a:lnTo>
                          <a:pt x="843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5"/>
                        </a:lnTo>
                        <a:lnTo>
                          <a:pt x="850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7" y="1771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3" y="1761"/>
                        </a:lnTo>
                        <a:lnTo>
                          <a:pt x="873" y="1758"/>
                        </a:lnTo>
                        <a:lnTo>
                          <a:pt x="873" y="1758"/>
                        </a:lnTo>
                        <a:lnTo>
                          <a:pt x="873" y="1751"/>
                        </a:lnTo>
                        <a:lnTo>
                          <a:pt x="873" y="1751"/>
                        </a:lnTo>
                        <a:lnTo>
                          <a:pt x="880" y="1748"/>
                        </a:lnTo>
                        <a:lnTo>
                          <a:pt x="880" y="1748"/>
                        </a:lnTo>
                        <a:lnTo>
                          <a:pt x="887" y="1741"/>
                        </a:lnTo>
                        <a:lnTo>
                          <a:pt x="887" y="1741"/>
                        </a:lnTo>
                        <a:lnTo>
                          <a:pt x="887" y="1737"/>
                        </a:lnTo>
                        <a:lnTo>
                          <a:pt x="887" y="1737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4" y="1731"/>
                        </a:lnTo>
                        <a:lnTo>
                          <a:pt x="894" y="1731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7" y="1724"/>
                        </a:lnTo>
                        <a:lnTo>
                          <a:pt x="897" y="1720"/>
                        </a:lnTo>
                        <a:lnTo>
                          <a:pt x="897" y="1720"/>
                        </a:lnTo>
                        <a:lnTo>
                          <a:pt x="897" y="1717"/>
                        </a:lnTo>
                        <a:lnTo>
                          <a:pt x="897" y="1717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0"/>
                        </a:lnTo>
                        <a:lnTo>
                          <a:pt x="897" y="1710"/>
                        </a:lnTo>
                        <a:lnTo>
                          <a:pt x="894" y="1710"/>
                        </a:lnTo>
                        <a:lnTo>
                          <a:pt x="894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3"/>
                        </a:lnTo>
                        <a:lnTo>
                          <a:pt x="887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697"/>
                        </a:lnTo>
                        <a:lnTo>
                          <a:pt x="884" y="1697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0" y="1683"/>
                        </a:lnTo>
                        <a:lnTo>
                          <a:pt x="880" y="1683"/>
                        </a:lnTo>
                        <a:lnTo>
                          <a:pt x="880" y="1680"/>
                        </a:lnTo>
                        <a:lnTo>
                          <a:pt x="880" y="1680"/>
                        </a:lnTo>
                        <a:lnTo>
                          <a:pt x="880" y="1676"/>
                        </a:lnTo>
                        <a:lnTo>
                          <a:pt x="880" y="1676"/>
                        </a:lnTo>
                        <a:lnTo>
                          <a:pt x="880" y="1673"/>
                        </a:lnTo>
                        <a:lnTo>
                          <a:pt x="880" y="1673"/>
                        </a:lnTo>
                        <a:lnTo>
                          <a:pt x="880" y="1669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6"/>
                        </a:lnTo>
                        <a:lnTo>
                          <a:pt x="877" y="1666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3"/>
                        </a:lnTo>
                        <a:lnTo>
                          <a:pt x="870" y="1663"/>
                        </a:lnTo>
                        <a:lnTo>
                          <a:pt x="870" y="1663"/>
                        </a:lnTo>
                        <a:lnTo>
                          <a:pt x="870" y="1659"/>
                        </a:lnTo>
                        <a:lnTo>
                          <a:pt x="870" y="1659"/>
                        </a:lnTo>
                        <a:lnTo>
                          <a:pt x="870" y="1656"/>
                        </a:lnTo>
                        <a:lnTo>
                          <a:pt x="870" y="1656"/>
                        </a:lnTo>
                        <a:lnTo>
                          <a:pt x="867" y="1652"/>
                        </a:lnTo>
                        <a:lnTo>
                          <a:pt x="867" y="1652"/>
                        </a:lnTo>
                        <a:lnTo>
                          <a:pt x="863" y="1652"/>
                        </a:lnTo>
                        <a:lnTo>
                          <a:pt x="863" y="1652"/>
                        </a:lnTo>
                        <a:lnTo>
                          <a:pt x="860" y="1649"/>
                        </a:lnTo>
                        <a:lnTo>
                          <a:pt x="860" y="1649"/>
                        </a:lnTo>
                        <a:lnTo>
                          <a:pt x="860" y="1646"/>
                        </a:lnTo>
                        <a:lnTo>
                          <a:pt x="860" y="1646"/>
                        </a:lnTo>
                        <a:lnTo>
                          <a:pt x="860" y="1642"/>
                        </a:lnTo>
                        <a:lnTo>
                          <a:pt x="856" y="1642"/>
                        </a:lnTo>
                        <a:lnTo>
                          <a:pt x="856" y="1642"/>
                        </a:lnTo>
                        <a:lnTo>
                          <a:pt x="853" y="1639"/>
                        </a:lnTo>
                        <a:lnTo>
                          <a:pt x="853" y="1639"/>
                        </a:lnTo>
                        <a:lnTo>
                          <a:pt x="850" y="1635"/>
                        </a:lnTo>
                        <a:lnTo>
                          <a:pt x="850" y="1635"/>
                        </a:lnTo>
                        <a:lnTo>
                          <a:pt x="846" y="1635"/>
                        </a:lnTo>
                        <a:lnTo>
                          <a:pt x="846" y="1635"/>
                        </a:lnTo>
                        <a:lnTo>
                          <a:pt x="843" y="1632"/>
                        </a:lnTo>
                        <a:lnTo>
                          <a:pt x="843" y="1632"/>
                        </a:lnTo>
                        <a:lnTo>
                          <a:pt x="839" y="1632"/>
                        </a:lnTo>
                        <a:lnTo>
                          <a:pt x="839" y="1632"/>
                        </a:lnTo>
                        <a:lnTo>
                          <a:pt x="839" y="1629"/>
                        </a:lnTo>
                        <a:lnTo>
                          <a:pt x="839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5"/>
                        </a:lnTo>
                        <a:lnTo>
                          <a:pt x="836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6" y="1625"/>
                        </a:lnTo>
                        <a:lnTo>
                          <a:pt x="826" y="1625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19" y="1622"/>
                        </a:lnTo>
                        <a:lnTo>
                          <a:pt x="819" y="1622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2" y="1622"/>
                        </a:lnTo>
                        <a:lnTo>
                          <a:pt x="812" y="1622"/>
                        </a:lnTo>
                        <a:lnTo>
                          <a:pt x="809" y="1625"/>
                        </a:lnTo>
                        <a:lnTo>
                          <a:pt x="809" y="1625"/>
                        </a:lnTo>
                        <a:lnTo>
                          <a:pt x="805" y="1625"/>
                        </a:lnTo>
                        <a:lnTo>
                          <a:pt x="805" y="1625"/>
                        </a:lnTo>
                        <a:lnTo>
                          <a:pt x="802" y="1625"/>
                        </a:lnTo>
                        <a:lnTo>
                          <a:pt x="802" y="1625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88" y="1622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5" y="1622"/>
                        </a:lnTo>
                        <a:lnTo>
                          <a:pt x="785" y="1622"/>
                        </a:lnTo>
                        <a:lnTo>
                          <a:pt x="785" y="1618"/>
                        </a:lnTo>
                        <a:lnTo>
                          <a:pt x="785" y="1618"/>
                        </a:lnTo>
                        <a:lnTo>
                          <a:pt x="785" y="1615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5" y="1605"/>
                        </a:lnTo>
                        <a:lnTo>
                          <a:pt x="775" y="1605"/>
                        </a:lnTo>
                        <a:lnTo>
                          <a:pt x="771" y="1605"/>
                        </a:lnTo>
                        <a:lnTo>
                          <a:pt x="771" y="1605"/>
                        </a:lnTo>
                        <a:lnTo>
                          <a:pt x="768" y="1605"/>
                        </a:lnTo>
                        <a:lnTo>
                          <a:pt x="768" y="1605"/>
                        </a:lnTo>
                        <a:lnTo>
                          <a:pt x="768" y="1608"/>
                        </a:lnTo>
                        <a:lnTo>
                          <a:pt x="768" y="1608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08"/>
                        </a:lnTo>
                        <a:lnTo>
                          <a:pt x="765" y="1608"/>
                        </a:lnTo>
                        <a:lnTo>
                          <a:pt x="765" y="1605"/>
                        </a:lnTo>
                        <a:lnTo>
                          <a:pt x="765" y="1605"/>
                        </a:lnTo>
                        <a:lnTo>
                          <a:pt x="765" y="1601"/>
                        </a:lnTo>
                        <a:lnTo>
                          <a:pt x="765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595"/>
                        </a:lnTo>
                        <a:lnTo>
                          <a:pt x="768" y="1595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4"/>
                        </a:lnTo>
                        <a:lnTo>
                          <a:pt x="761" y="1584"/>
                        </a:lnTo>
                        <a:lnTo>
                          <a:pt x="761" y="1584"/>
                        </a:lnTo>
                        <a:lnTo>
                          <a:pt x="761" y="1581"/>
                        </a:lnTo>
                        <a:lnTo>
                          <a:pt x="761" y="1581"/>
                        </a:lnTo>
                        <a:lnTo>
                          <a:pt x="761" y="1578"/>
                        </a:lnTo>
                        <a:lnTo>
                          <a:pt x="761" y="1578"/>
                        </a:lnTo>
                        <a:lnTo>
                          <a:pt x="758" y="1578"/>
                        </a:lnTo>
                        <a:lnTo>
                          <a:pt x="758" y="1578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4" y="1564"/>
                        </a:lnTo>
                        <a:lnTo>
                          <a:pt x="744" y="1564"/>
                        </a:lnTo>
                        <a:lnTo>
                          <a:pt x="741" y="1564"/>
                        </a:lnTo>
                        <a:lnTo>
                          <a:pt x="741" y="1564"/>
                        </a:lnTo>
                        <a:lnTo>
                          <a:pt x="741" y="1567"/>
                        </a:lnTo>
                        <a:lnTo>
                          <a:pt x="741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1" y="1567"/>
                        </a:lnTo>
                        <a:lnTo>
                          <a:pt x="731" y="1567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7" y="1554"/>
                        </a:lnTo>
                        <a:lnTo>
                          <a:pt x="737" y="1554"/>
                        </a:lnTo>
                        <a:lnTo>
                          <a:pt x="737" y="1550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0"/>
                        </a:lnTo>
                        <a:lnTo>
                          <a:pt x="707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4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0"/>
                        </a:lnTo>
                        <a:lnTo>
                          <a:pt x="710" y="1520"/>
                        </a:lnTo>
                        <a:lnTo>
                          <a:pt x="707" y="1520"/>
                        </a:lnTo>
                        <a:lnTo>
                          <a:pt x="707" y="1520"/>
                        </a:lnTo>
                        <a:lnTo>
                          <a:pt x="707" y="1523"/>
                        </a:lnTo>
                        <a:lnTo>
                          <a:pt x="707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3" y="1523"/>
                        </a:lnTo>
                        <a:lnTo>
                          <a:pt x="683" y="1523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90" y="1527"/>
                        </a:lnTo>
                        <a:lnTo>
                          <a:pt x="690" y="1527"/>
                        </a:lnTo>
                        <a:lnTo>
                          <a:pt x="690" y="1530"/>
                        </a:lnTo>
                        <a:lnTo>
                          <a:pt x="690" y="1530"/>
                        </a:lnTo>
                        <a:lnTo>
                          <a:pt x="686" y="1530"/>
                        </a:lnTo>
                        <a:lnTo>
                          <a:pt x="686" y="1530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0" y="1530"/>
                        </a:lnTo>
                        <a:lnTo>
                          <a:pt x="680" y="1530"/>
                        </a:lnTo>
                        <a:lnTo>
                          <a:pt x="676" y="1530"/>
                        </a:lnTo>
                        <a:lnTo>
                          <a:pt x="676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6" y="1530"/>
                        </a:lnTo>
                        <a:lnTo>
                          <a:pt x="666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3"/>
                        </a:lnTo>
                        <a:lnTo>
                          <a:pt x="656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2" y="1523"/>
                        </a:lnTo>
                        <a:lnTo>
                          <a:pt x="642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29" y="1523"/>
                        </a:lnTo>
                        <a:lnTo>
                          <a:pt x="629" y="1523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2" y="1520"/>
                        </a:lnTo>
                        <a:lnTo>
                          <a:pt x="622" y="1520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0"/>
                        </a:lnTo>
                        <a:lnTo>
                          <a:pt x="618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2" y="1506"/>
                        </a:lnTo>
                        <a:lnTo>
                          <a:pt x="612" y="1506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503"/>
                        </a:lnTo>
                        <a:lnTo>
                          <a:pt x="608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1" y="1503"/>
                        </a:lnTo>
                        <a:lnTo>
                          <a:pt x="601" y="1503"/>
                        </a:lnTo>
                        <a:lnTo>
                          <a:pt x="601" y="1499"/>
                        </a:lnTo>
                        <a:lnTo>
                          <a:pt x="601" y="1499"/>
                        </a:lnTo>
                        <a:lnTo>
                          <a:pt x="601" y="1496"/>
                        </a:lnTo>
                        <a:lnTo>
                          <a:pt x="601" y="1496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89"/>
                        </a:lnTo>
                        <a:lnTo>
                          <a:pt x="601" y="1489"/>
                        </a:lnTo>
                        <a:lnTo>
                          <a:pt x="601" y="1486"/>
                        </a:lnTo>
                        <a:lnTo>
                          <a:pt x="601" y="1486"/>
                        </a:lnTo>
                        <a:lnTo>
                          <a:pt x="598" y="1486"/>
                        </a:lnTo>
                        <a:lnTo>
                          <a:pt x="598" y="1486"/>
                        </a:lnTo>
                        <a:lnTo>
                          <a:pt x="598" y="1489"/>
                        </a:lnTo>
                        <a:lnTo>
                          <a:pt x="598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1" y="1493"/>
                        </a:lnTo>
                        <a:lnTo>
                          <a:pt x="595" y="1493"/>
                        </a:lnTo>
                        <a:lnTo>
                          <a:pt x="595" y="1493"/>
                        </a:lnTo>
                        <a:lnTo>
                          <a:pt x="595" y="1496"/>
                        </a:lnTo>
                        <a:lnTo>
                          <a:pt x="595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10"/>
                        </a:lnTo>
                        <a:lnTo>
                          <a:pt x="581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3"/>
                        </a:lnTo>
                        <a:lnTo>
                          <a:pt x="578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7"/>
                        </a:lnTo>
                        <a:lnTo>
                          <a:pt x="571" y="1537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1" y="1540"/>
                        </a:lnTo>
                        <a:lnTo>
                          <a:pt x="571" y="1540"/>
                        </a:lnTo>
                        <a:lnTo>
                          <a:pt x="574" y="1544"/>
                        </a:lnTo>
                        <a:lnTo>
                          <a:pt x="574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4"/>
                        </a:lnTo>
                        <a:lnTo>
                          <a:pt x="571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0"/>
                        </a:lnTo>
                        <a:lnTo>
                          <a:pt x="564" y="1550"/>
                        </a:lnTo>
                        <a:lnTo>
                          <a:pt x="564" y="1544"/>
                        </a:lnTo>
                        <a:lnTo>
                          <a:pt x="564" y="1544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3"/>
                        </a:lnTo>
                        <a:lnTo>
                          <a:pt x="561" y="1533"/>
                        </a:lnTo>
                        <a:lnTo>
                          <a:pt x="564" y="1530"/>
                        </a:lnTo>
                        <a:lnTo>
                          <a:pt x="564" y="1530"/>
                        </a:lnTo>
                        <a:lnTo>
                          <a:pt x="567" y="1527"/>
                        </a:lnTo>
                        <a:lnTo>
                          <a:pt x="567" y="1527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3"/>
                        </a:lnTo>
                        <a:lnTo>
                          <a:pt x="567" y="1513"/>
                        </a:lnTo>
                        <a:lnTo>
                          <a:pt x="567" y="1510"/>
                        </a:lnTo>
                        <a:lnTo>
                          <a:pt x="567" y="1510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81" y="1489"/>
                        </a:lnTo>
                        <a:lnTo>
                          <a:pt x="581" y="1486"/>
                        </a:lnTo>
                        <a:lnTo>
                          <a:pt x="581" y="1486"/>
                        </a:lnTo>
                        <a:lnTo>
                          <a:pt x="578" y="1486"/>
                        </a:lnTo>
                        <a:lnTo>
                          <a:pt x="578" y="1486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1" y="1489"/>
                        </a:lnTo>
                        <a:lnTo>
                          <a:pt x="561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47" y="1499"/>
                        </a:lnTo>
                        <a:lnTo>
                          <a:pt x="547" y="1499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4" y="1503"/>
                        </a:lnTo>
                        <a:lnTo>
                          <a:pt x="544" y="1503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10"/>
                        </a:lnTo>
                        <a:lnTo>
                          <a:pt x="530" y="1510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0" y="1516"/>
                        </a:lnTo>
                        <a:lnTo>
                          <a:pt x="510" y="1516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6" y="1527"/>
                        </a:lnTo>
                        <a:lnTo>
                          <a:pt x="506" y="1527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3"/>
                        </a:lnTo>
                        <a:lnTo>
                          <a:pt x="506" y="1533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4"/>
                        </a:lnTo>
                        <a:lnTo>
                          <a:pt x="489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79" y="1561"/>
                        </a:lnTo>
                        <a:lnTo>
                          <a:pt x="479" y="1561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71"/>
                        </a:lnTo>
                        <a:lnTo>
                          <a:pt x="482" y="1571"/>
                        </a:lnTo>
                        <a:lnTo>
                          <a:pt x="482" y="1574"/>
                        </a:lnTo>
                        <a:lnTo>
                          <a:pt x="482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5" y="1554"/>
                        </a:lnTo>
                        <a:lnTo>
                          <a:pt x="465" y="1554"/>
                        </a:lnTo>
                        <a:lnTo>
                          <a:pt x="462" y="1547"/>
                        </a:lnTo>
                        <a:lnTo>
                          <a:pt x="462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5" y="1544"/>
                        </a:lnTo>
                        <a:lnTo>
                          <a:pt x="455" y="1544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48" y="1540"/>
                        </a:lnTo>
                        <a:lnTo>
                          <a:pt x="448" y="1540"/>
                        </a:lnTo>
                        <a:lnTo>
                          <a:pt x="448" y="1537"/>
                        </a:lnTo>
                        <a:lnTo>
                          <a:pt x="448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38" y="1537"/>
                        </a:lnTo>
                        <a:lnTo>
                          <a:pt x="438" y="1537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5" y="1540"/>
                        </a:lnTo>
                        <a:lnTo>
                          <a:pt x="435" y="1540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7"/>
                        </a:lnTo>
                        <a:lnTo>
                          <a:pt x="431" y="1547"/>
                        </a:lnTo>
                        <a:lnTo>
                          <a:pt x="428" y="1547"/>
                        </a:lnTo>
                        <a:lnTo>
                          <a:pt x="428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50"/>
                        </a:lnTo>
                        <a:lnTo>
                          <a:pt x="425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4"/>
                        </a:lnTo>
                        <a:lnTo>
                          <a:pt x="418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0"/>
                        </a:lnTo>
                        <a:lnTo>
                          <a:pt x="408" y="1550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1" y="1554"/>
                        </a:lnTo>
                        <a:lnTo>
                          <a:pt x="401" y="1554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3"/>
                        </a:lnTo>
                        <a:lnTo>
                          <a:pt x="394" y="1533"/>
                        </a:lnTo>
                        <a:lnTo>
                          <a:pt x="391" y="1533"/>
                        </a:lnTo>
                        <a:lnTo>
                          <a:pt x="391" y="1533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27"/>
                        </a:lnTo>
                        <a:lnTo>
                          <a:pt x="391" y="1527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4" y="1523"/>
                        </a:lnTo>
                        <a:lnTo>
                          <a:pt x="384" y="1523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0" y="1510"/>
                        </a:lnTo>
                        <a:lnTo>
                          <a:pt x="380" y="1510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3"/>
                        </a:lnTo>
                        <a:lnTo>
                          <a:pt x="380" y="1493"/>
                        </a:lnTo>
                        <a:lnTo>
                          <a:pt x="384" y="1493"/>
                        </a:lnTo>
                        <a:lnTo>
                          <a:pt x="384" y="1493"/>
                        </a:lnTo>
                        <a:lnTo>
                          <a:pt x="384" y="1489"/>
                        </a:lnTo>
                        <a:lnTo>
                          <a:pt x="384" y="1489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6"/>
                        </a:lnTo>
                        <a:lnTo>
                          <a:pt x="387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7" y="1472"/>
                        </a:lnTo>
                        <a:lnTo>
                          <a:pt x="387" y="1472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91" y="1469"/>
                        </a:lnTo>
                        <a:lnTo>
                          <a:pt x="391" y="1469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59"/>
                        </a:lnTo>
                        <a:lnTo>
                          <a:pt x="391" y="1455"/>
                        </a:lnTo>
                        <a:lnTo>
                          <a:pt x="391" y="1455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4" y="1452"/>
                        </a:lnTo>
                        <a:lnTo>
                          <a:pt x="394" y="1452"/>
                        </a:lnTo>
                        <a:lnTo>
                          <a:pt x="394" y="1448"/>
                        </a:lnTo>
                        <a:lnTo>
                          <a:pt x="394" y="1448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397" y="1428"/>
                        </a:lnTo>
                        <a:lnTo>
                          <a:pt x="397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5"/>
                        </a:lnTo>
                        <a:lnTo>
                          <a:pt x="401" y="1425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4"/>
                        </a:lnTo>
                        <a:lnTo>
                          <a:pt x="404" y="1414"/>
                        </a:lnTo>
                        <a:lnTo>
                          <a:pt x="401" y="1411"/>
                        </a:lnTo>
                        <a:lnTo>
                          <a:pt x="401" y="1411"/>
                        </a:lnTo>
                        <a:lnTo>
                          <a:pt x="401" y="1408"/>
                        </a:lnTo>
                        <a:lnTo>
                          <a:pt x="401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7"/>
                        </a:lnTo>
                        <a:lnTo>
                          <a:pt x="380" y="1397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4" y="1397"/>
                        </a:lnTo>
                        <a:lnTo>
                          <a:pt x="374" y="1397"/>
                        </a:lnTo>
                        <a:lnTo>
                          <a:pt x="370" y="1397"/>
                        </a:lnTo>
                        <a:lnTo>
                          <a:pt x="370" y="1397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0" y="1394"/>
                        </a:lnTo>
                        <a:lnTo>
                          <a:pt x="360" y="1394"/>
                        </a:lnTo>
                        <a:lnTo>
                          <a:pt x="360" y="1397"/>
                        </a:lnTo>
                        <a:lnTo>
                          <a:pt x="360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46" y="1397"/>
                        </a:lnTo>
                        <a:lnTo>
                          <a:pt x="346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29" y="1394"/>
                        </a:lnTo>
                        <a:lnTo>
                          <a:pt x="329" y="1394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7"/>
                        </a:lnTo>
                        <a:lnTo>
                          <a:pt x="319" y="1397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1"/>
                        </a:lnTo>
                        <a:lnTo>
                          <a:pt x="326" y="1381"/>
                        </a:lnTo>
                        <a:lnTo>
                          <a:pt x="329" y="1381"/>
                        </a:lnTo>
                        <a:lnTo>
                          <a:pt x="329" y="1381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36" y="1374"/>
                        </a:lnTo>
                        <a:lnTo>
                          <a:pt x="336" y="1374"/>
                        </a:lnTo>
                        <a:lnTo>
                          <a:pt x="340" y="1370"/>
                        </a:lnTo>
                        <a:lnTo>
                          <a:pt x="340" y="1370"/>
                        </a:lnTo>
                        <a:lnTo>
                          <a:pt x="340" y="1367"/>
                        </a:lnTo>
                        <a:lnTo>
                          <a:pt x="340" y="1367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47"/>
                        </a:lnTo>
                        <a:lnTo>
                          <a:pt x="340" y="1347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0"/>
                        </a:lnTo>
                        <a:lnTo>
                          <a:pt x="343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40"/>
                        </a:lnTo>
                        <a:lnTo>
                          <a:pt x="343" y="1343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50" y="1340"/>
                        </a:lnTo>
                        <a:lnTo>
                          <a:pt x="350" y="1340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3" y="1333"/>
                        </a:lnTo>
                        <a:lnTo>
                          <a:pt x="353" y="1333"/>
                        </a:lnTo>
                        <a:lnTo>
                          <a:pt x="353" y="1330"/>
                        </a:lnTo>
                        <a:lnTo>
                          <a:pt x="353" y="1326"/>
                        </a:lnTo>
                        <a:lnTo>
                          <a:pt x="353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3"/>
                        </a:lnTo>
                        <a:lnTo>
                          <a:pt x="357" y="1323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7" y="1313"/>
                        </a:lnTo>
                        <a:lnTo>
                          <a:pt x="357" y="1313"/>
                        </a:lnTo>
                        <a:lnTo>
                          <a:pt x="357" y="1309"/>
                        </a:lnTo>
                        <a:lnTo>
                          <a:pt x="357" y="1309"/>
                        </a:lnTo>
                        <a:lnTo>
                          <a:pt x="360" y="1309"/>
                        </a:lnTo>
                        <a:lnTo>
                          <a:pt x="360" y="1309"/>
                        </a:lnTo>
                        <a:lnTo>
                          <a:pt x="363" y="1306"/>
                        </a:lnTo>
                        <a:lnTo>
                          <a:pt x="363" y="1302"/>
                        </a:lnTo>
                        <a:lnTo>
                          <a:pt x="363" y="1302"/>
                        </a:lnTo>
                        <a:lnTo>
                          <a:pt x="367" y="1299"/>
                        </a:lnTo>
                        <a:lnTo>
                          <a:pt x="367" y="1299"/>
                        </a:lnTo>
                        <a:lnTo>
                          <a:pt x="367" y="1296"/>
                        </a:lnTo>
                        <a:lnTo>
                          <a:pt x="367" y="1296"/>
                        </a:lnTo>
                        <a:lnTo>
                          <a:pt x="370" y="1296"/>
                        </a:lnTo>
                        <a:lnTo>
                          <a:pt x="370" y="1296"/>
                        </a:lnTo>
                        <a:lnTo>
                          <a:pt x="370" y="1292"/>
                        </a:lnTo>
                        <a:lnTo>
                          <a:pt x="370" y="1292"/>
                        </a:lnTo>
                        <a:lnTo>
                          <a:pt x="374" y="1292"/>
                        </a:lnTo>
                        <a:lnTo>
                          <a:pt x="374" y="1292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80" y="1282"/>
                        </a:lnTo>
                        <a:lnTo>
                          <a:pt x="380" y="1282"/>
                        </a:lnTo>
                        <a:lnTo>
                          <a:pt x="380" y="1279"/>
                        </a:lnTo>
                        <a:lnTo>
                          <a:pt x="380" y="1279"/>
                        </a:lnTo>
                        <a:lnTo>
                          <a:pt x="380" y="1275"/>
                        </a:lnTo>
                        <a:lnTo>
                          <a:pt x="380" y="1275"/>
                        </a:lnTo>
                        <a:lnTo>
                          <a:pt x="380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67" y="1272"/>
                        </a:lnTo>
                        <a:lnTo>
                          <a:pt x="367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0" y="1272"/>
                        </a:lnTo>
                        <a:lnTo>
                          <a:pt x="360" y="1272"/>
                        </a:lnTo>
                        <a:lnTo>
                          <a:pt x="357" y="1272"/>
                        </a:lnTo>
                        <a:lnTo>
                          <a:pt x="357" y="1272"/>
                        </a:lnTo>
                        <a:lnTo>
                          <a:pt x="353" y="1272"/>
                        </a:lnTo>
                        <a:lnTo>
                          <a:pt x="353" y="1272"/>
                        </a:lnTo>
                        <a:lnTo>
                          <a:pt x="353" y="1275"/>
                        </a:lnTo>
                        <a:lnTo>
                          <a:pt x="353" y="1275"/>
                        </a:lnTo>
                        <a:lnTo>
                          <a:pt x="350" y="1275"/>
                        </a:lnTo>
                        <a:lnTo>
                          <a:pt x="350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3" y="1275"/>
                        </a:lnTo>
                        <a:lnTo>
                          <a:pt x="343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3" y="1282"/>
                        </a:lnTo>
                        <a:lnTo>
                          <a:pt x="323" y="1282"/>
                        </a:lnTo>
                        <a:lnTo>
                          <a:pt x="323" y="1285"/>
                        </a:lnTo>
                        <a:lnTo>
                          <a:pt x="323" y="1285"/>
                        </a:lnTo>
                        <a:lnTo>
                          <a:pt x="319" y="1285"/>
                        </a:lnTo>
                        <a:lnTo>
                          <a:pt x="319" y="1285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2" y="1299"/>
                        </a:lnTo>
                        <a:lnTo>
                          <a:pt x="312" y="1299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6"/>
                        </a:lnTo>
                        <a:lnTo>
                          <a:pt x="312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6" y="1309"/>
                        </a:lnTo>
                        <a:lnTo>
                          <a:pt x="306" y="1309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6"/>
                        </a:lnTo>
                        <a:lnTo>
                          <a:pt x="306" y="1316"/>
                        </a:lnTo>
                        <a:lnTo>
                          <a:pt x="302" y="1316"/>
                        </a:lnTo>
                        <a:lnTo>
                          <a:pt x="302" y="1316"/>
                        </a:lnTo>
                        <a:lnTo>
                          <a:pt x="302" y="1319"/>
                        </a:lnTo>
                        <a:lnTo>
                          <a:pt x="302" y="1319"/>
                        </a:lnTo>
                        <a:lnTo>
                          <a:pt x="299" y="1319"/>
                        </a:lnTo>
                        <a:lnTo>
                          <a:pt x="299" y="1319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5" y="1323"/>
                        </a:lnTo>
                        <a:lnTo>
                          <a:pt x="295" y="1323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89" y="1333"/>
                        </a:lnTo>
                        <a:lnTo>
                          <a:pt x="289" y="1333"/>
                        </a:lnTo>
                        <a:lnTo>
                          <a:pt x="289" y="1336"/>
                        </a:lnTo>
                        <a:lnTo>
                          <a:pt x="289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0"/>
                        </a:lnTo>
                        <a:lnTo>
                          <a:pt x="285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5" y="1330"/>
                        </a:lnTo>
                        <a:lnTo>
                          <a:pt x="275" y="1330"/>
                        </a:lnTo>
                        <a:lnTo>
                          <a:pt x="275" y="1333"/>
                        </a:lnTo>
                        <a:lnTo>
                          <a:pt x="275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68" y="1333"/>
                        </a:lnTo>
                        <a:lnTo>
                          <a:pt x="268" y="1333"/>
                        </a:lnTo>
                        <a:lnTo>
                          <a:pt x="265" y="1336"/>
                        </a:lnTo>
                        <a:lnTo>
                          <a:pt x="265" y="1336"/>
                        </a:lnTo>
                        <a:lnTo>
                          <a:pt x="261" y="1336"/>
                        </a:lnTo>
                        <a:lnTo>
                          <a:pt x="261" y="1336"/>
                        </a:lnTo>
                        <a:lnTo>
                          <a:pt x="261" y="1333"/>
                        </a:lnTo>
                        <a:lnTo>
                          <a:pt x="261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4" y="1340"/>
                        </a:lnTo>
                        <a:lnTo>
                          <a:pt x="244" y="1340"/>
                        </a:lnTo>
                        <a:lnTo>
                          <a:pt x="241" y="1340"/>
                        </a:lnTo>
                        <a:lnTo>
                          <a:pt x="241" y="1340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3"/>
                        </a:lnTo>
                        <a:lnTo>
                          <a:pt x="241" y="1333"/>
                        </a:lnTo>
                        <a:lnTo>
                          <a:pt x="238" y="1333"/>
                        </a:lnTo>
                        <a:lnTo>
                          <a:pt x="238" y="1333"/>
                        </a:lnTo>
                        <a:lnTo>
                          <a:pt x="238" y="1330"/>
                        </a:lnTo>
                        <a:lnTo>
                          <a:pt x="238" y="1330"/>
                        </a:lnTo>
                        <a:lnTo>
                          <a:pt x="234" y="1330"/>
                        </a:lnTo>
                        <a:lnTo>
                          <a:pt x="234" y="1330"/>
                        </a:lnTo>
                        <a:lnTo>
                          <a:pt x="234" y="1326"/>
                        </a:lnTo>
                        <a:lnTo>
                          <a:pt x="234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27" y="1323"/>
                        </a:lnTo>
                        <a:lnTo>
                          <a:pt x="227" y="1323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3"/>
                        </a:lnTo>
                        <a:lnTo>
                          <a:pt x="224" y="1313"/>
                        </a:lnTo>
                        <a:lnTo>
                          <a:pt x="224" y="1309"/>
                        </a:lnTo>
                        <a:lnTo>
                          <a:pt x="224" y="1309"/>
                        </a:lnTo>
                        <a:lnTo>
                          <a:pt x="224" y="1302"/>
                        </a:lnTo>
                        <a:lnTo>
                          <a:pt x="224" y="1302"/>
                        </a:lnTo>
                        <a:lnTo>
                          <a:pt x="224" y="1299"/>
                        </a:lnTo>
                        <a:lnTo>
                          <a:pt x="224" y="1299"/>
                        </a:lnTo>
                        <a:lnTo>
                          <a:pt x="224" y="1296"/>
                        </a:lnTo>
                        <a:lnTo>
                          <a:pt x="224" y="1296"/>
                        </a:lnTo>
                        <a:lnTo>
                          <a:pt x="221" y="1292"/>
                        </a:lnTo>
                        <a:lnTo>
                          <a:pt x="221" y="1292"/>
                        </a:lnTo>
                        <a:lnTo>
                          <a:pt x="217" y="1289"/>
                        </a:lnTo>
                        <a:lnTo>
                          <a:pt x="217" y="1289"/>
                        </a:lnTo>
                        <a:lnTo>
                          <a:pt x="221" y="1285"/>
                        </a:lnTo>
                        <a:lnTo>
                          <a:pt x="221" y="1282"/>
                        </a:lnTo>
                        <a:lnTo>
                          <a:pt x="221" y="1282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2"/>
                        </a:lnTo>
                        <a:lnTo>
                          <a:pt x="214" y="1272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5"/>
                        </a:lnTo>
                        <a:lnTo>
                          <a:pt x="214" y="1265"/>
                        </a:lnTo>
                        <a:lnTo>
                          <a:pt x="214" y="1262"/>
                        </a:lnTo>
                        <a:lnTo>
                          <a:pt x="214" y="1262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5"/>
                        </a:lnTo>
                        <a:lnTo>
                          <a:pt x="214" y="1255"/>
                        </a:lnTo>
                        <a:lnTo>
                          <a:pt x="217" y="1251"/>
                        </a:lnTo>
                        <a:lnTo>
                          <a:pt x="217" y="1251"/>
                        </a:lnTo>
                        <a:lnTo>
                          <a:pt x="217" y="1248"/>
                        </a:lnTo>
                        <a:lnTo>
                          <a:pt x="217" y="1248"/>
                        </a:lnTo>
                        <a:lnTo>
                          <a:pt x="217" y="1245"/>
                        </a:lnTo>
                        <a:lnTo>
                          <a:pt x="217" y="1245"/>
                        </a:lnTo>
                        <a:lnTo>
                          <a:pt x="217" y="1241"/>
                        </a:lnTo>
                        <a:lnTo>
                          <a:pt x="217" y="1241"/>
                        </a:lnTo>
                        <a:lnTo>
                          <a:pt x="217" y="1238"/>
                        </a:lnTo>
                        <a:lnTo>
                          <a:pt x="217" y="1238"/>
                        </a:lnTo>
                        <a:lnTo>
                          <a:pt x="221" y="1231"/>
                        </a:lnTo>
                        <a:lnTo>
                          <a:pt x="221" y="1231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4"/>
                        </a:lnTo>
                        <a:lnTo>
                          <a:pt x="224" y="1224"/>
                        </a:lnTo>
                        <a:lnTo>
                          <a:pt x="224" y="1221"/>
                        </a:lnTo>
                        <a:lnTo>
                          <a:pt x="224" y="1221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1"/>
                        </a:lnTo>
                        <a:lnTo>
                          <a:pt x="227" y="1211"/>
                        </a:lnTo>
                        <a:lnTo>
                          <a:pt x="231" y="1207"/>
                        </a:lnTo>
                        <a:lnTo>
                          <a:pt x="231" y="1204"/>
                        </a:lnTo>
                        <a:lnTo>
                          <a:pt x="231" y="1204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8" y="1190"/>
                        </a:lnTo>
                        <a:lnTo>
                          <a:pt x="238" y="1190"/>
                        </a:lnTo>
                        <a:lnTo>
                          <a:pt x="241" y="1183"/>
                        </a:lnTo>
                        <a:lnTo>
                          <a:pt x="241" y="1183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77"/>
                        </a:lnTo>
                        <a:lnTo>
                          <a:pt x="241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51" y="1177"/>
                        </a:lnTo>
                        <a:lnTo>
                          <a:pt x="251" y="1177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8" y="1153"/>
                        </a:lnTo>
                        <a:lnTo>
                          <a:pt x="258" y="1153"/>
                        </a:lnTo>
                        <a:lnTo>
                          <a:pt x="261" y="1153"/>
                        </a:lnTo>
                        <a:lnTo>
                          <a:pt x="261" y="1153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5" y="1146"/>
                        </a:lnTo>
                        <a:lnTo>
                          <a:pt x="255" y="1146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39"/>
                        </a:lnTo>
                        <a:lnTo>
                          <a:pt x="255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6"/>
                        </a:lnTo>
                        <a:lnTo>
                          <a:pt x="258" y="1136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29"/>
                        </a:lnTo>
                        <a:lnTo>
                          <a:pt x="258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5" y="1119"/>
                        </a:lnTo>
                        <a:lnTo>
                          <a:pt x="275" y="1119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09"/>
                        </a:lnTo>
                        <a:lnTo>
                          <a:pt x="278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12"/>
                        </a:lnTo>
                        <a:lnTo>
                          <a:pt x="282" y="1112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5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302" y="1102"/>
                        </a:lnTo>
                        <a:lnTo>
                          <a:pt x="302" y="1102"/>
                        </a:lnTo>
                        <a:lnTo>
                          <a:pt x="302" y="1098"/>
                        </a:lnTo>
                        <a:lnTo>
                          <a:pt x="302" y="1098"/>
                        </a:lnTo>
                        <a:lnTo>
                          <a:pt x="306" y="1098"/>
                        </a:lnTo>
                        <a:lnTo>
                          <a:pt x="306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5"/>
                        </a:lnTo>
                        <a:lnTo>
                          <a:pt x="309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2"/>
                        </a:lnTo>
                        <a:lnTo>
                          <a:pt x="312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1"/>
                        </a:lnTo>
                        <a:lnTo>
                          <a:pt x="319" y="1081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9" y="1085"/>
                        </a:lnTo>
                        <a:lnTo>
                          <a:pt x="329" y="1085"/>
                        </a:lnTo>
                        <a:lnTo>
                          <a:pt x="333" y="1085"/>
                        </a:lnTo>
                        <a:lnTo>
                          <a:pt x="333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40" y="1085"/>
                        </a:lnTo>
                        <a:lnTo>
                          <a:pt x="340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6" y="1085"/>
                        </a:lnTo>
                        <a:lnTo>
                          <a:pt x="346" y="1085"/>
                        </a:lnTo>
                        <a:lnTo>
                          <a:pt x="350" y="1085"/>
                        </a:lnTo>
                        <a:lnTo>
                          <a:pt x="350" y="1085"/>
                        </a:lnTo>
                        <a:lnTo>
                          <a:pt x="350" y="1088"/>
                        </a:lnTo>
                        <a:lnTo>
                          <a:pt x="350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5"/>
                        </a:lnTo>
                        <a:lnTo>
                          <a:pt x="370" y="1095"/>
                        </a:lnTo>
                        <a:lnTo>
                          <a:pt x="374" y="1095"/>
                        </a:lnTo>
                        <a:lnTo>
                          <a:pt x="374" y="1095"/>
                        </a:lnTo>
                        <a:lnTo>
                          <a:pt x="374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5"/>
                        </a:lnTo>
                        <a:lnTo>
                          <a:pt x="387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7" y="1102"/>
                        </a:lnTo>
                        <a:lnTo>
                          <a:pt x="397" y="1102"/>
                        </a:lnTo>
                        <a:lnTo>
                          <a:pt x="394" y="1102"/>
                        </a:lnTo>
                        <a:lnTo>
                          <a:pt x="394" y="1102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7" y="1105"/>
                        </a:lnTo>
                        <a:lnTo>
                          <a:pt x="397" y="1109"/>
                        </a:lnTo>
                        <a:lnTo>
                          <a:pt x="397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4" y="1102"/>
                        </a:lnTo>
                        <a:lnTo>
                          <a:pt x="404" y="1102"/>
                        </a:lnTo>
                        <a:lnTo>
                          <a:pt x="404" y="1098"/>
                        </a:lnTo>
                        <a:lnTo>
                          <a:pt x="404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397" y="1095"/>
                        </a:lnTo>
                        <a:lnTo>
                          <a:pt x="397" y="1095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4" y="1085"/>
                        </a:lnTo>
                        <a:lnTo>
                          <a:pt x="404" y="1085"/>
                        </a:lnTo>
                        <a:lnTo>
                          <a:pt x="404" y="1081"/>
                        </a:lnTo>
                        <a:lnTo>
                          <a:pt x="404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8" y="1078"/>
                        </a:lnTo>
                        <a:lnTo>
                          <a:pt x="408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4" y="1078"/>
                        </a:lnTo>
                        <a:lnTo>
                          <a:pt x="414" y="1078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8" y="1075"/>
                        </a:lnTo>
                        <a:lnTo>
                          <a:pt x="431" y="1071"/>
                        </a:lnTo>
                        <a:lnTo>
                          <a:pt x="431" y="1071"/>
                        </a:lnTo>
                        <a:lnTo>
                          <a:pt x="431" y="1068"/>
                        </a:lnTo>
                        <a:lnTo>
                          <a:pt x="431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4"/>
                        </a:lnTo>
                        <a:lnTo>
                          <a:pt x="435" y="1064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71"/>
                        </a:lnTo>
                        <a:lnTo>
                          <a:pt x="435" y="1071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8"/>
                        </a:lnTo>
                        <a:lnTo>
                          <a:pt x="438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5"/>
                        </a:lnTo>
                        <a:lnTo>
                          <a:pt x="462" y="1085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5"/>
                        </a:lnTo>
                        <a:lnTo>
                          <a:pt x="465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2"/>
                        </a:lnTo>
                        <a:lnTo>
                          <a:pt x="469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9" y="1092"/>
                        </a:lnTo>
                        <a:lnTo>
                          <a:pt x="489" y="1092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93" y="1105"/>
                        </a:lnTo>
                        <a:lnTo>
                          <a:pt x="493" y="1105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12"/>
                        </a:lnTo>
                        <a:lnTo>
                          <a:pt x="493" y="1112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6" y="1136"/>
                        </a:lnTo>
                        <a:lnTo>
                          <a:pt x="486" y="1136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93" y="1136"/>
                        </a:lnTo>
                        <a:lnTo>
                          <a:pt x="493" y="1136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9"/>
                        </a:lnTo>
                        <a:lnTo>
                          <a:pt x="486" y="1149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2" y="1156"/>
                        </a:lnTo>
                        <a:lnTo>
                          <a:pt x="482" y="1156"/>
                        </a:lnTo>
                        <a:lnTo>
                          <a:pt x="482" y="1160"/>
                        </a:lnTo>
                        <a:lnTo>
                          <a:pt x="482" y="1160"/>
                        </a:lnTo>
                        <a:lnTo>
                          <a:pt x="486" y="1160"/>
                        </a:lnTo>
                        <a:lnTo>
                          <a:pt x="486" y="1160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6"/>
                        </a:lnTo>
                        <a:lnTo>
                          <a:pt x="486" y="1166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9" y="1173"/>
                        </a:lnTo>
                        <a:lnTo>
                          <a:pt x="489" y="1173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4"/>
                        </a:lnTo>
                        <a:lnTo>
                          <a:pt x="493" y="1194"/>
                        </a:lnTo>
                        <a:lnTo>
                          <a:pt x="489" y="1194"/>
                        </a:lnTo>
                        <a:lnTo>
                          <a:pt x="489" y="1194"/>
                        </a:lnTo>
                        <a:lnTo>
                          <a:pt x="489" y="1197"/>
                        </a:lnTo>
                        <a:lnTo>
                          <a:pt x="489" y="1197"/>
                        </a:lnTo>
                        <a:lnTo>
                          <a:pt x="489" y="1200"/>
                        </a:lnTo>
                        <a:lnTo>
                          <a:pt x="489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197"/>
                        </a:lnTo>
                        <a:lnTo>
                          <a:pt x="493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503" y="1197"/>
                        </a:lnTo>
                        <a:lnTo>
                          <a:pt x="503" y="1197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87"/>
                        </a:lnTo>
                        <a:lnTo>
                          <a:pt x="506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3" y="1183"/>
                        </a:lnTo>
                        <a:lnTo>
                          <a:pt x="513" y="1183"/>
                        </a:lnTo>
                        <a:lnTo>
                          <a:pt x="513" y="1180"/>
                        </a:lnTo>
                        <a:lnTo>
                          <a:pt x="513" y="1180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20" y="1163"/>
                        </a:lnTo>
                        <a:lnTo>
                          <a:pt x="520" y="1163"/>
                        </a:lnTo>
                        <a:lnTo>
                          <a:pt x="516" y="1163"/>
                        </a:lnTo>
                        <a:lnTo>
                          <a:pt x="516" y="1163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3"/>
                        </a:lnTo>
                        <a:lnTo>
                          <a:pt x="516" y="1153"/>
                        </a:lnTo>
                        <a:lnTo>
                          <a:pt x="520" y="1153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6"/>
                        </a:lnTo>
                        <a:lnTo>
                          <a:pt x="520" y="1146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0" y="1139"/>
                        </a:lnTo>
                        <a:lnTo>
                          <a:pt x="520" y="1139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3" y="1136"/>
                        </a:lnTo>
                        <a:lnTo>
                          <a:pt x="523" y="1136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6"/>
                        </a:lnTo>
                        <a:lnTo>
                          <a:pt x="523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7" y="1129"/>
                        </a:lnTo>
                        <a:lnTo>
                          <a:pt x="527" y="1129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09"/>
                        </a:lnTo>
                        <a:lnTo>
                          <a:pt x="523" y="1109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85"/>
                        </a:lnTo>
                        <a:lnTo>
                          <a:pt x="527" y="1085"/>
                        </a:lnTo>
                        <a:lnTo>
                          <a:pt x="527" y="1081"/>
                        </a:lnTo>
                        <a:lnTo>
                          <a:pt x="527" y="1081"/>
                        </a:lnTo>
                        <a:lnTo>
                          <a:pt x="530" y="1081"/>
                        </a:lnTo>
                        <a:lnTo>
                          <a:pt x="530" y="1078"/>
                        </a:lnTo>
                        <a:lnTo>
                          <a:pt x="530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1"/>
                        </a:lnTo>
                        <a:lnTo>
                          <a:pt x="527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3" y="1068"/>
                        </a:lnTo>
                        <a:lnTo>
                          <a:pt x="533" y="1068"/>
                        </a:lnTo>
                        <a:lnTo>
                          <a:pt x="533" y="1064"/>
                        </a:lnTo>
                        <a:lnTo>
                          <a:pt x="533" y="1064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40" y="1058"/>
                        </a:lnTo>
                        <a:lnTo>
                          <a:pt x="540" y="1058"/>
                        </a:lnTo>
                        <a:lnTo>
                          <a:pt x="540" y="1054"/>
                        </a:lnTo>
                        <a:lnTo>
                          <a:pt x="540" y="1054"/>
                        </a:lnTo>
                        <a:lnTo>
                          <a:pt x="544" y="1054"/>
                        </a:lnTo>
                        <a:lnTo>
                          <a:pt x="544" y="1054"/>
                        </a:lnTo>
                        <a:lnTo>
                          <a:pt x="547" y="1051"/>
                        </a:lnTo>
                        <a:lnTo>
                          <a:pt x="547" y="1051"/>
                        </a:lnTo>
                        <a:lnTo>
                          <a:pt x="550" y="1047"/>
                        </a:lnTo>
                        <a:lnTo>
                          <a:pt x="550" y="1047"/>
                        </a:lnTo>
                        <a:lnTo>
                          <a:pt x="554" y="1044"/>
                        </a:lnTo>
                        <a:lnTo>
                          <a:pt x="554" y="1044"/>
                        </a:lnTo>
                        <a:lnTo>
                          <a:pt x="554" y="1041"/>
                        </a:lnTo>
                        <a:lnTo>
                          <a:pt x="554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0"/>
                        </a:lnTo>
                        <a:lnTo>
                          <a:pt x="578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27"/>
                        </a:lnTo>
                        <a:lnTo>
                          <a:pt x="584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91" y="1024"/>
                        </a:lnTo>
                        <a:lnTo>
                          <a:pt x="591" y="1024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07"/>
                        </a:lnTo>
                        <a:lnTo>
                          <a:pt x="612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3"/>
                        </a:lnTo>
                        <a:lnTo>
                          <a:pt x="615" y="1003"/>
                        </a:lnTo>
                        <a:lnTo>
                          <a:pt x="618" y="1003"/>
                        </a:lnTo>
                        <a:lnTo>
                          <a:pt x="618" y="1003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9" y="993"/>
                        </a:lnTo>
                        <a:lnTo>
                          <a:pt x="639" y="993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2" y="990"/>
                        </a:lnTo>
                        <a:lnTo>
                          <a:pt x="632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79"/>
                        </a:lnTo>
                        <a:lnTo>
                          <a:pt x="642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6" y="979"/>
                        </a:lnTo>
                        <a:lnTo>
                          <a:pt x="656" y="979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73"/>
                        </a:lnTo>
                        <a:lnTo>
                          <a:pt x="646" y="973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6"/>
                        </a:lnTo>
                        <a:lnTo>
                          <a:pt x="646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62"/>
                        </a:lnTo>
                        <a:lnTo>
                          <a:pt x="663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6" y="956"/>
                        </a:lnTo>
                        <a:lnTo>
                          <a:pt x="666" y="956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5"/>
                        </a:lnTo>
                        <a:lnTo>
                          <a:pt x="666" y="932"/>
                        </a:lnTo>
                        <a:lnTo>
                          <a:pt x="666" y="932"/>
                        </a:lnTo>
                        <a:lnTo>
                          <a:pt x="669" y="928"/>
                        </a:lnTo>
                        <a:lnTo>
                          <a:pt x="669" y="928"/>
                        </a:lnTo>
                        <a:lnTo>
                          <a:pt x="669" y="925"/>
                        </a:lnTo>
                        <a:lnTo>
                          <a:pt x="669" y="92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5"/>
                        </a:lnTo>
                        <a:lnTo>
                          <a:pt x="663" y="915"/>
                        </a:lnTo>
                        <a:lnTo>
                          <a:pt x="663" y="911"/>
                        </a:lnTo>
                        <a:lnTo>
                          <a:pt x="663" y="911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9" y="918"/>
                        </a:lnTo>
                        <a:lnTo>
                          <a:pt x="669" y="918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18"/>
                        </a:lnTo>
                        <a:lnTo>
                          <a:pt x="673" y="918"/>
                        </a:lnTo>
                        <a:lnTo>
                          <a:pt x="673" y="918"/>
                        </a:lnTo>
                        <a:lnTo>
                          <a:pt x="673" y="915"/>
                        </a:lnTo>
                        <a:lnTo>
                          <a:pt x="673" y="915"/>
                        </a:lnTo>
                        <a:lnTo>
                          <a:pt x="673" y="911"/>
                        </a:lnTo>
                        <a:lnTo>
                          <a:pt x="673" y="911"/>
                        </a:lnTo>
                        <a:lnTo>
                          <a:pt x="673" y="908"/>
                        </a:lnTo>
                        <a:lnTo>
                          <a:pt x="673" y="908"/>
                        </a:lnTo>
                        <a:lnTo>
                          <a:pt x="676" y="905"/>
                        </a:lnTo>
                        <a:lnTo>
                          <a:pt x="676" y="905"/>
                        </a:lnTo>
                        <a:lnTo>
                          <a:pt x="680" y="901"/>
                        </a:lnTo>
                        <a:lnTo>
                          <a:pt x="680" y="901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898"/>
                        </a:lnTo>
                        <a:lnTo>
                          <a:pt x="683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901"/>
                        </a:lnTo>
                        <a:lnTo>
                          <a:pt x="686" y="901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905"/>
                        </a:lnTo>
                        <a:lnTo>
                          <a:pt x="683" y="905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5"/>
                        </a:lnTo>
                        <a:lnTo>
                          <a:pt x="680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8"/>
                        </a:lnTo>
                        <a:lnTo>
                          <a:pt x="676" y="918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8"/>
                        </a:lnTo>
                        <a:lnTo>
                          <a:pt x="676" y="928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69" y="939"/>
                        </a:lnTo>
                        <a:lnTo>
                          <a:pt x="669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80" y="935"/>
                        </a:lnTo>
                        <a:lnTo>
                          <a:pt x="680" y="935"/>
                        </a:lnTo>
                        <a:lnTo>
                          <a:pt x="680" y="932"/>
                        </a:lnTo>
                        <a:lnTo>
                          <a:pt x="680" y="932"/>
                        </a:lnTo>
                        <a:lnTo>
                          <a:pt x="683" y="932"/>
                        </a:lnTo>
                        <a:lnTo>
                          <a:pt x="683" y="932"/>
                        </a:lnTo>
                        <a:lnTo>
                          <a:pt x="683" y="928"/>
                        </a:lnTo>
                        <a:lnTo>
                          <a:pt x="683" y="928"/>
                        </a:lnTo>
                        <a:lnTo>
                          <a:pt x="686" y="928"/>
                        </a:lnTo>
                        <a:lnTo>
                          <a:pt x="686" y="928"/>
                        </a:lnTo>
                        <a:lnTo>
                          <a:pt x="686" y="925"/>
                        </a:lnTo>
                        <a:lnTo>
                          <a:pt x="686" y="925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7" y="918"/>
                        </a:lnTo>
                        <a:lnTo>
                          <a:pt x="697" y="918"/>
                        </a:lnTo>
                        <a:lnTo>
                          <a:pt x="697" y="915"/>
                        </a:lnTo>
                        <a:lnTo>
                          <a:pt x="697" y="915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08"/>
                        </a:lnTo>
                        <a:lnTo>
                          <a:pt x="697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697" y="898"/>
                        </a:lnTo>
                        <a:lnTo>
                          <a:pt x="697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4"/>
                        </a:lnTo>
                        <a:lnTo>
                          <a:pt x="700" y="894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901"/>
                        </a:lnTo>
                        <a:lnTo>
                          <a:pt x="700" y="901"/>
                        </a:lnTo>
                        <a:lnTo>
                          <a:pt x="703" y="905"/>
                        </a:lnTo>
                        <a:lnTo>
                          <a:pt x="703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3" y="908"/>
                        </a:lnTo>
                        <a:lnTo>
                          <a:pt x="703" y="908"/>
                        </a:lnTo>
                        <a:lnTo>
                          <a:pt x="707" y="905"/>
                        </a:lnTo>
                        <a:lnTo>
                          <a:pt x="707" y="905"/>
                        </a:lnTo>
                        <a:lnTo>
                          <a:pt x="707" y="901"/>
                        </a:lnTo>
                        <a:lnTo>
                          <a:pt x="707" y="901"/>
                        </a:lnTo>
                        <a:lnTo>
                          <a:pt x="710" y="901"/>
                        </a:lnTo>
                        <a:lnTo>
                          <a:pt x="710" y="901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7" y="894"/>
                        </a:lnTo>
                        <a:lnTo>
                          <a:pt x="717" y="894"/>
                        </a:lnTo>
                        <a:lnTo>
                          <a:pt x="720" y="891"/>
                        </a:lnTo>
                        <a:lnTo>
                          <a:pt x="720" y="891"/>
                        </a:lnTo>
                        <a:lnTo>
                          <a:pt x="724" y="888"/>
                        </a:lnTo>
                        <a:lnTo>
                          <a:pt x="724" y="888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7" y="884"/>
                        </a:lnTo>
                        <a:lnTo>
                          <a:pt x="727" y="884"/>
                        </a:lnTo>
                        <a:lnTo>
                          <a:pt x="727" y="877"/>
                        </a:lnTo>
                        <a:lnTo>
                          <a:pt x="727" y="877"/>
                        </a:lnTo>
                        <a:lnTo>
                          <a:pt x="731" y="871"/>
                        </a:lnTo>
                        <a:lnTo>
                          <a:pt x="731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4" y="874"/>
                        </a:lnTo>
                        <a:lnTo>
                          <a:pt x="744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51" y="874"/>
                        </a:lnTo>
                        <a:lnTo>
                          <a:pt x="751" y="874"/>
                        </a:lnTo>
                        <a:lnTo>
                          <a:pt x="751" y="871"/>
                        </a:lnTo>
                        <a:lnTo>
                          <a:pt x="751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61" y="871"/>
                        </a:lnTo>
                        <a:lnTo>
                          <a:pt x="761" y="871"/>
                        </a:lnTo>
                        <a:lnTo>
                          <a:pt x="765" y="871"/>
                        </a:lnTo>
                        <a:lnTo>
                          <a:pt x="765" y="871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4" y="864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37" y="867"/>
                        </a:lnTo>
                        <a:lnTo>
                          <a:pt x="737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5" y="860"/>
                        </a:lnTo>
                        <a:lnTo>
                          <a:pt x="775" y="860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4"/>
                        </a:lnTo>
                        <a:lnTo>
                          <a:pt x="782" y="854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47"/>
                        </a:lnTo>
                        <a:lnTo>
                          <a:pt x="802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9" y="850"/>
                        </a:lnTo>
                        <a:lnTo>
                          <a:pt x="799" y="850"/>
                        </a:lnTo>
                        <a:lnTo>
                          <a:pt x="799" y="854"/>
                        </a:lnTo>
                        <a:lnTo>
                          <a:pt x="799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47"/>
                        </a:lnTo>
                        <a:lnTo>
                          <a:pt x="792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9" y="837"/>
                        </a:lnTo>
                        <a:lnTo>
                          <a:pt x="799" y="837"/>
                        </a:lnTo>
                        <a:lnTo>
                          <a:pt x="799" y="833"/>
                        </a:lnTo>
                        <a:lnTo>
                          <a:pt x="799" y="833"/>
                        </a:lnTo>
                        <a:lnTo>
                          <a:pt x="802" y="833"/>
                        </a:lnTo>
                        <a:lnTo>
                          <a:pt x="802" y="833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0"/>
                        </a:lnTo>
                        <a:lnTo>
                          <a:pt x="809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6" y="816"/>
                        </a:lnTo>
                        <a:lnTo>
                          <a:pt x="816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6" y="809"/>
                        </a:lnTo>
                        <a:lnTo>
                          <a:pt x="826" y="809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9"/>
                        </a:lnTo>
                        <a:lnTo>
                          <a:pt x="829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6" y="809"/>
                        </a:lnTo>
                        <a:lnTo>
                          <a:pt x="836" y="809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3" y="799"/>
                        </a:lnTo>
                        <a:lnTo>
                          <a:pt x="853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70" y="796"/>
                        </a:lnTo>
                        <a:lnTo>
                          <a:pt x="870" y="796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6"/>
                        </a:lnTo>
                        <a:lnTo>
                          <a:pt x="873" y="796"/>
                        </a:lnTo>
                        <a:lnTo>
                          <a:pt x="877" y="792"/>
                        </a:lnTo>
                        <a:lnTo>
                          <a:pt x="877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89"/>
                        </a:lnTo>
                        <a:lnTo>
                          <a:pt x="873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4" y="782"/>
                        </a:lnTo>
                        <a:lnTo>
                          <a:pt x="904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4" y="779"/>
                        </a:lnTo>
                        <a:lnTo>
                          <a:pt x="914" y="779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21" y="775"/>
                        </a:lnTo>
                        <a:lnTo>
                          <a:pt x="921" y="775"/>
                        </a:lnTo>
                        <a:lnTo>
                          <a:pt x="921" y="779"/>
                        </a:lnTo>
                        <a:lnTo>
                          <a:pt x="921" y="779"/>
                        </a:lnTo>
                        <a:lnTo>
                          <a:pt x="918" y="779"/>
                        </a:lnTo>
                        <a:lnTo>
                          <a:pt x="918" y="779"/>
                        </a:lnTo>
                        <a:lnTo>
                          <a:pt x="918" y="782"/>
                        </a:lnTo>
                        <a:lnTo>
                          <a:pt x="918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6"/>
                        </a:lnTo>
                        <a:lnTo>
                          <a:pt x="914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18" y="789"/>
                        </a:lnTo>
                        <a:lnTo>
                          <a:pt x="918" y="789"/>
                        </a:lnTo>
                        <a:lnTo>
                          <a:pt x="918" y="792"/>
                        </a:lnTo>
                        <a:lnTo>
                          <a:pt x="918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07" y="789"/>
                        </a:lnTo>
                        <a:lnTo>
                          <a:pt x="907" y="789"/>
                        </a:lnTo>
                        <a:lnTo>
                          <a:pt x="904" y="789"/>
                        </a:lnTo>
                        <a:lnTo>
                          <a:pt x="904" y="789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0" y="799"/>
                        </a:lnTo>
                        <a:lnTo>
                          <a:pt x="890" y="799"/>
                        </a:lnTo>
                        <a:lnTo>
                          <a:pt x="890" y="796"/>
                        </a:lnTo>
                        <a:lnTo>
                          <a:pt x="890" y="796"/>
                        </a:lnTo>
                        <a:lnTo>
                          <a:pt x="887" y="796"/>
                        </a:lnTo>
                        <a:lnTo>
                          <a:pt x="887" y="796"/>
                        </a:lnTo>
                        <a:lnTo>
                          <a:pt x="887" y="799"/>
                        </a:lnTo>
                        <a:lnTo>
                          <a:pt x="887" y="799"/>
                        </a:lnTo>
                        <a:lnTo>
                          <a:pt x="884" y="803"/>
                        </a:lnTo>
                        <a:lnTo>
                          <a:pt x="884" y="803"/>
                        </a:lnTo>
                        <a:lnTo>
                          <a:pt x="880" y="806"/>
                        </a:lnTo>
                        <a:lnTo>
                          <a:pt x="880" y="806"/>
                        </a:lnTo>
                        <a:lnTo>
                          <a:pt x="877" y="809"/>
                        </a:lnTo>
                        <a:lnTo>
                          <a:pt x="877" y="809"/>
                        </a:lnTo>
                        <a:lnTo>
                          <a:pt x="877" y="813"/>
                        </a:lnTo>
                        <a:lnTo>
                          <a:pt x="877" y="813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80" y="820"/>
                        </a:lnTo>
                        <a:lnTo>
                          <a:pt x="880" y="820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7" y="823"/>
                        </a:lnTo>
                        <a:lnTo>
                          <a:pt x="887" y="823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16"/>
                        </a:lnTo>
                        <a:lnTo>
                          <a:pt x="890" y="816"/>
                        </a:lnTo>
                        <a:lnTo>
                          <a:pt x="894" y="816"/>
                        </a:lnTo>
                        <a:lnTo>
                          <a:pt x="894" y="816"/>
                        </a:lnTo>
                        <a:lnTo>
                          <a:pt x="897" y="816"/>
                        </a:lnTo>
                        <a:lnTo>
                          <a:pt x="897" y="816"/>
                        </a:lnTo>
                        <a:lnTo>
                          <a:pt x="897" y="813"/>
                        </a:lnTo>
                        <a:lnTo>
                          <a:pt x="897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4" y="813"/>
                        </a:lnTo>
                        <a:lnTo>
                          <a:pt x="904" y="813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21" y="799"/>
                        </a:lnTo>
                        <a:lnTo>
                          <a:pt x="921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31" y="803"/>
                        </a:lnTo>
                        <a:lnTo>
                          <a:pt x="931" y="803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2"/>
                        </a:lnTo>
                        <a:lnTo>
                          <a:pt x="958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2" y="782"/>
                        </a:lnTo>
                        <a:lnTo>
                          <a:pt x="952" y="782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2" y="775"/>
                        </a:lnTo>
                        <a:lnTo>
                          <a:pt x="952" y="775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5" y="779"/>
                        </a:lnTo>
                        <a:lnTo>
                          <a:pt x="945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28" y="769"/>
                        </a:lnTo>
                        <a:lnTo>
                          <a:pt x="928" y="769"/>
                        </a:lnTo>
                        <a:lnTo>
                          <a:pt x="928" y="765"/>
                        </a:lnTo>
                        <a:lnTo>
                          <a:pt x="928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8" y="758"/>
                        </a:lnTo>
                        <a:lnTo>
                          <a:pt x="928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4" y="728"/>
                        </a:lnTo>
                        <a:lnTo>
                          <a:pt x="924" y="728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18" y="724"/>
                        </a:lnTo>
                        <a:lnTo>
                          <a:pt x="918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8"/>
                        </a:lnTo>
                        <a:lnTo>
                          <a:pt x="931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41" y="728"/>
                        </a:lnTo>
                        <a:lnTo>
                          <a:pt x="941" y="728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52" y="721"/>
                        </a:lnTo>
                        <a:lnTo>
                          <a:pt x="952" y="721"/>
                        </a:lnTo>
                        <a:lnTo>
                          <a:pt x="955" y="718"/>
                        </a:lnTo>
                        <a:lnTo>
                          <a:pt x="955" y="718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07"/>
                        </a:lnTo>
                        <a:lnTo>
                          <a:pt x="958" y="707"/>
                        </a:lnTo>
                        <a:lnTo>
                          <a:pt x="955" y="704"/>
                        </a:lnTo>
                        <a:lnTo>
                          <a:pt x="955" y="704"/>
                        </a:lnTo>
                        <a:lnTo>
                          <a:pt x="952" y="701"/>
                        </a:lnTo>
                        <a:lnTo>
                          <a:pt x="952" y="701"/>
                        </a:lnTo>
                        <a:lnTo>
                          <a:pt x="945" y="701"/>
                        </a:lnTo>
                        <a:lnTo>
                          <a:pt x="945" y="701"/>
                        </a:lnTo>
                        <a:lnTo>
                          <a:pt x="941" y="701"/>
                        </a:lnTo>
                        <a:lnTo>
                          <a:pt x="941" y="701"/>
                        </a:lnTo>
                        <a:lnTo>
                          <a:pt x="931" y="704"/>
                        </a:lnTo>
                        <a:lnTo>
                          <a:pt x="931" y="704"/>
                        </a:lnTo>
                        <a:lnTo>
                          <a:pt x="928" y="704"/>
                        </a:lnTo>
                        <a:lnTo>
                          <a:pt x="928" y="704"/>
                        </a:lnTo>
                        <a:lnTo>
                          <a:pt x="924" y="704"/>
                        </a:lnTo>
                        <a:lnTo>
                          <a:pt x="924" y="704"/>
                        </a:lnTo>
                        <a:lnTo>
                          <a:pt x="921" y="704"/>
                        </a:lnTo>
                        <a:lnTo>
                          <a:pt x="921" y="704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897" y="714"/>
                        </a:lnTo>
                        <a:lnTo>
                          <a:pt x="897" y="714"/>
                        </a:lnTo>
                        <a:lnTo>
                          <a:pt x="894" y="718"/>
                        </a:lnTo>
                        <a:lnTo>
                          <a:pt x="894" y="718"/>
                        </a:lnTo>
                        <a:lnTo>
                          <a:pt x="887" y="721"/>
                        </a:lnTo>
                        <a:lnTo>
                          <a:pt x="887" y="721"/>
                        </a:lnTo>
                        <a:lnTo>
                          <a:pt x="884" y="724"/>
                        </a:lnTo>
                        <a:lnTo>
                          <a:pt x="884" y="724"/>
                        </a:lnTo>
                        <a:lnTo>
                          <a:pt x="870" y="731"/>
                        </a:lnTo>
                        <a:lnTo>
                          <a:pt x="867" y="731"/>
                        </a:lnTo>
                        <a:lnTo>
                          <a:pt x="867" y="731"/>
                        </a:lnTo>
                        <a:lnTo>
                          <a:pt x="856" y="738"/>
                        </a:lnTo>
                        <a:lnTo>
                          <a:pt x="856" y="738"/>
                        </a:lnTo>
                        <a:lnTo>
                          <a:pt x="850" y="741"/>
                        </a:lnTo>
                        <a:lnTo>
                          <a:pt x="850" y="741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1"/>
                        </a:lnTo>
                        <a:lnTo>
                          <a:pt x="846" y="741"/>
                        </a:lnTo>
                        <a:lnTo>
                          <a:pt x="853" y="738"/>
                        </a:lnTo>
                        <a:lnTo>
                          <a:pt x="853" y="738"/>
                        </a:lnTo>
                        <a:lnTo>
                          <a:pt x="856" y="735"/>
                        </a:lnTo>
                        <a:lnTo>
                          <a:pt x="856" y="735"/>
                        </a:lnTo>
                        <a:lnTo>
                          <a:pt x="860" y="731"/>
                        </a:lnTo>
                        <a:lnTo>
                          <a:pt x="860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4"/>
                        </a:lnTo>
                        <a:lnTo>
                          <a:pt x="870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1"/>
                        </a:lnTo>
                        <a:lnTo>
                          <a:pt x="887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4" y="711"/>
                        </a:lnTo>
                        <a:lnTo>
                          <a:pt x="894" y="711"/>
                        </a:lnTo>
                        <a:lnTo>
                          <a:pt x="894" y="707"/>
                        </a:lnTo>
                        <a:lnTo>
                          <a:pt x="894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697"/>
                        </a:lnTo>
                        <a:lnTo>
                          <a:pt x="911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4" y="697"/>
                        </a:lnTo>
                        <a:lnTo>
                          <a:pt x="924" y="697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31" y="694"/>
                        </a:lnTo>
                        <a:lnTo>
                          <a:pt x="931" y="694"/>
                        </a:lnTo>
                        <a:lnTo>
                          <a:pt x="931" y="690"/>
                        </a:lnTo>
                        <a:lnTo>
                          <a:pt x="931" y="690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5" y="684"/>
                        </a:lnTo>
                        <a:lnTo>
                          <a:pt x="945" y="684"/>
                        </a:lnTo>
                        <a:lnTo>
                          <a:pt x="945" y="680"/>
                        </a:lnTo>
                        <a:lnTo>
                          <a:pt x="945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5" y="684"/>
                        </a:lnTo>
                        <a:lnTo>
                          <a:pt x="955" y="684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1003" y="684"/>
                        </a:lnTo>
                        <a:lnTo>
                          <a:pt x="1003" y="684"/>
                        </a:lnTo>
                        <a:lnTo>
                          <a:pt x="1003" y="687"/>
                        </a:lnTo>
                        <a:lnTo>
                          <a:pt x="1003" y="687"/>
                        </a:lnTo>
                        <a:lnTo>
                          <a:pt x="1006" y="687"/>
                        </a:lnTo>
                        <a:lnTo>
                          <a:pt x="1006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3" y="684"/>
                        </a:lnTo>
                        <a:lnTo>
                          <a:pt x="1043" y="684"/>
                        </a:lnTo>
                        <a:lnTo>
                          <a:pt x="1047" y="680"/>
                        </a:lnTo>
                        <a:lnTo>
                          <a:pt x="1047" y="680"/>
                        </a:lnTo>
                        <a:lnTo>
                          <a:pt x="1050" y="680"/>
                        </a:lnTo>
                        <a:lnTo>
                          <a:pt x="1050" y="680"/>
                        </a:lnTo>
                        <a:lnTo>
                          <a:pt x="1050" y="677"/>
                        </a:lnTo>
                        <a:lnTo>
                          <a:pt x="1050" y="677"/>
                        </a:lnTo>
                        <a:lnTo>
                          <a:pt x="1054" y="677"/>
                        </a:lnTo>
                        <a:lnTo>
                          <a:pt x="1054" y="677"/>
                        </a:lnTo>
                        <a:lnTo>
                          <a:pt x="1054" y="673"/>
                        </a:lnTo>
                        <a:lnTo>
                          <a:pt x="1054" y="673"/>
                        </a:lnTo>
                        <a:lnTo>
                          <a:pt x="1060" y="673"/>
                        </a:lnTo>
                        <a:lnTo>
                          <a:pt x="1060" y="673"/>
                        </a:lnTo>
                        <a:lnTo>
                          <a:pt x="1060" y="670"/>
                        </a:lnTo>
                        <a:lnTo>
                          <a:pt x="1060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8" y="667"/>
                        </a:lnTo>
                        <a:lnTo>
                          <a:pt x="1088" y="667"/>
                        </a:lnTo>
                        <a:lnTo>
                          <a:pt x="1091" y="663"/>
                        </a:lnTo>
                        <a:lnTo>
                          <a:pt x="1091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101" y="660"/>
                        </a:lnTo>
                        <a:lnTo>
                          <a:pt x="1101" y="660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8" y="656"/>
                        </a:lnTo>
                        <a:lnTo>
                          <a:pt x="1108" y="656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46"/>
                        </a:lnTo>
                        <a:lnTo>
                          <a:pt x="1108" y="646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39"/>
                        </a:lnTo>
                        <a:lnTo>
                          <a:pt x="1115" y="639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8" y="636"/>
                        </a:lnTo>
                        <a:lnTo>
                          <a:pt x="1118" y="636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2"/>
                        </a:lnTo>
                        <a:lnTo>
                          <a:pt x="1118" y="622"/>
                        </a:lnTo>
                        <a:lnTo>
                          <a:pt x="1115" y="619"/>
                        </a:lnTo>
                        <a:lnTo>
                          <a:pt x="1115" y="619"/>
                        </a:lnTo>
                        <a:lnTo>
                          <a:pt x="1111" y="619"/>
                        </a:lnTo>
                        <a:lnTo>
                          <a:pt x="1111" y="619"/>
                        </a:lnTo>
                        <a:lnTo>
                          <a:pt x="1111" y="622"/>
                        </a:lnTo>
                        <a:lnTo>
                          <a:pt x="1111" y="622"/>
                        </a:lnTo>
                        <a:lnTo>
                          <a:pt x="1108" y="622"/>
                        </a:lnTo>
                        <a:lnTo>
                          <a:pt x="1108" y="622"/>
                        </a:lnTo>
                        <a:lnTo>
                          <a:pt x="1105" y="622"/>
                        </a:lnTo>
                        <a:lnTo>
                          <a:pt x="1105" y="622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11" y="612"/>
                        </a:lnTo>
                        <a:lnTo>
                          <a:pt x="1111" y="612"/>
                        </a:lnTo>
                        <a:lnTo>
                          <a:pt x="1111" y="609"/>
                        </a:lnTo>
                        <a:lnTo>
                          <a:pt x="1108" y="605"/>
                        </a:lnTo>
                        <a:lnTo>
                          <a:pt x="1108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4" y="609"/>
                        </a:lnTo>
                        <a:lnTo>
                          <a:pt x="1094" y="609"/>
                        </a:lnTo>
                        <a:lnTo>
                          <a:pt x="1094" y="612"/>
                        </a:lnTo>
                        <a:lnTo>
                          <a:pt x="1094" y="612"/>
                        </a:lnTo>
                        <a:lnTo>
                          <a:pt x="1091" y="612"/>
                        </a:lnTo>
                        <a:lnTo>
                          <a:pt x="1091" y="612"/>
                        </a:lnTo>
                        <a:lnTo>
                          <a:pt x="1088" y="612"/>
                        </a:lnTo>
                        <a:lnTo>
                          <a:pt x="1088" y="612"/>
                        </a:lnTo>
                        <a:lnTo>
                          <a:pt x="1084" y="616"/>
                        </a:lnTo>
                        <a:lnTo>
                          <a:pt x="1084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77" y="616"/>
                        </a:lnTo>
                        <a:lnTo>
                          <a:pt x="1077" y="616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67" y="619"/>
                        </a:lnTo>
                        <a:lnTo>
                          <a:pt x="1067" y="619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4" y="616"/>
                        </a:lnTo>
                        <a:lnTo>
                          <a:pt x="1074" y="616"/>
                        </a:lnTo>
                        <a:lnTo>
                          <a:pt x="1074" y="612"/>
                        </a:lnTo>
                        <a:lnTo>
                          <a:pt x="1074" y="612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12"/>
                        </a:lnTo>
                        <a:lnTo>
                          <a:pt x="1081" y="612"/>
                        </a:lnTo>
                        <a:lnTo>
                          <a:pt x="1084" y="612"/>
                        </a:lnTo>
                        <a:lnTo>
                          <a:pt x="1084" y="612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8" y="602"/>
                        </a:lnTo>
                        <a:lnTo>
                          <a:pt x="1108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8" y="602"/>
                        </a:lnTo>
                        <a:lnTo>
                          <a:pt x="1118" y="602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5" y="599"/>
                        </a:lnTo>
                        <a:lnTo>
                          <a:pt x="1115" y="599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8" y="595"/>
                        </a:lnTo>
                        <a:lnTo>
                          <a:pt x="1118" y="595"/>
                        </a:lnTo>
                        <a:lnTo>
                          <a:pt x="1118" y="592"/>
                        </a:lnTo>
                        <a:lnTo>
                          <a:pt x="1118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08" y="592"/>
                        </a:lnTo>
                        <a:lnTo>
                          <a:pt x="1108" y="592"/>
                        </a:lnTo>
                        <a:lnTo>
                          <a:pt x="1108" y="588"/>
                        </a:lnTo>
                        <a:lnTo>
                          <a:pt x="1108" y="588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2"/>
                        </a:lnTo>
                        <a:lnTo>
                          <a:pt x="1108" y="582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5"/>
                        </a:lnTo>
                        <a:lnTo>
                          <a:pt x="1098" y="585"/>
                        </a:lnTo>
                        <a:lnTo>
                          <a:pt x="1101" y="585"/>
                        </a:lnTo>
                        <a:lnTo>
                          <a:pt x="1101" y="585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82"/>
                        </a:lnTo>
                        <a:lnTo>
                          <a:pt x="1098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91" y="578"/>
                        </a:lnTo>
                        <a:lnTo>
                          <a:pt x="1091" y="578"/>
                        </a:lnTo>
                        <a:lnTo>
                          <a:pt x="1091" y="575"/>
                        </a:lnTo>
                        <a:lnTo>
                          <a:pt x="1091" y="575"/>
                        </a:lnTo>
                        <a:lnTo>
                          <a:pt x="1094" y="575"/>
                        </a:lnTo>
                        <a:lnTo>
                          <a:pt x="1094" y="575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8" y="571"/>
                        </a:lnTo>
                        <a:lnTo>
                          <a:pt x="1098" y="571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4" y="568"/>
                        </a:lnTo>
                        <a:lnTo>
                          <a:pt x="1094" y="568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1" y="568"/>
                        </a:lnTo>
                        <a:lnTo>
                          <a:pt x="1091" y="568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1"/>
                        </a:lnTo>
                        <a:lnTo>
                          <a:pt x="1091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4" y="554"/>
                        </a:lnTo>
                        <a:lnTo>
                          <a:pt x="1084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4"/>
                        </a:lnTo>
                        <a:lnTo>
                          <a:pt x="1094" y="544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101" y="541"/>
                        </a:lnTo>
                        <a:lnTo>
                          <a:pt x="1101" y="541"/>
                        </a:lnTo>
                        <a:lnTo>
                          <a:pt x="1105" y="537"/>
                        </a:lnTo>
                        <a:lnTo>
                          <a:pt x="1105" y="537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1" y="534"/>
                        </a:lnTo>
                        <a:lnTo>
                          <a:pt x="1101" y="534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098" y="527"/>
                        </a:lnTo>
                        <a:lnTo>
                          <a:pt x="1098" y="527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8" y="524"/>
                        </a:lnTo>
                        <a:lnTo>
                          <a:pt x="1108" y="524"/>
                        </a:lnTo>
                        <a:lnTo>
                          <a:pt x="1108" y="517"/>
                        </a:lnTo>
                        <a:lnTo>
                          <a:pt x="1108" y="517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4"/>
                        </a:lnTo>
                        <a:lnTo>
                          <a:pt x="1098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11" y="510"/>
                        </a:lnTo>
                        <a:lnTo>
                          <a:pt x="1111" y="510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4" y="507"/>
                        </a:lnTo>
                        <a:lnTo>
                          <a:pt x="1094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11" y="503"/>
                        </a:lnTo>
                        <a:lnTo>
                          <a:pt x="1111" y="503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497"/>
                        </a:lnTo>
                        <a:lnTo>
                          <a:pt x="1111" y="497"/>
                        </a:lnTo>
                        <a:lnTo>
                          <a:pt x="1108" y="493"/>
                        </a:lnTo>
                        <a:lnTo>
                          <a:pt x="1108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8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5" y="490"/>
                        </a:lnTo>
                        <a:lnTo>
                          <a:pt x="1115" y="490"/>
                        </a:lnTo>
                        <a:lnTo>
                          <a:pt x="1115" y="486"/>
                        </a:lnTo>
                        <a:lnTo>
                          <a:pt x="1115" y="486"/>
                        </a:lnTo>
                        <a:lnTo>
                          <a:pt x="1111" y="486"/>
                        </a:lnTo>
                        <a:lnTo>
                          <a:pt x="1111" y="486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0"/>
                        </a:lnTo>
                        <a:lnTo>
                          <a:pt x="1115" y="480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3"/>
                        </a:lnTo>
                        <a:lnTo>
                          <a:pt x="1115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5" y="469"/>
                        </a:lnTo>
                        <a:lnTo>
                          <a:pt x="1115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6"/>
                        </a:lnTo>
                        <a:lnTo>
                          <a:pt x="1118" y="466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08" y="469"/>
                        </a:lnTo>
                        <a:lnTo>
                          <a:pt x="1108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4" y="476"/>
                        </a:lnTo>
                        <a:lnTo>
                          <a:pt x="1094" y="476"/>
                        </a:lnTo>
                        <a:lnTo>
                          <a:pt x="1094" y="480"/>
                        </a:lnTo>
                        <a:lnTo>
                          <a:pt x="1094" y="480"/>
                        </a:lnTo>
                        <a:lnTo>
                          <a:pt x="1098" y="483"/>
                        </a:lnTo>
                        <a:lnTo>
                          <a:pt x="1098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4" y="486"/>
                        </a:lnTo>
                        <a:lnTo>
                          <a:pt x="1084" y="486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3"/>
                        </a:lnTo>
                        <a:lnTo>
                          <a:pt x="1081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67" y="493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0" y="500"/>
                        </a:lnTo>
                        <a:lnTo>
                          <a:pt x="1060" y="500"/>
                        </a:lnTo>
                        <a:lnTo>
                          <a:pt x="1057" y="500"/>
                        </a:lnTo>
                        <a:lnTo>
                          <a:pt x="1057" y="500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3"/>
                        </a:lnTo>
                        <a:lnTo>
                          <a:pt x="1054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7"/>
                        </a:lnTo>
                        <a:lnTo>
                          <a:pt x="1050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0" y="507"/>
                        </a:lnTo>
                        <a:lnTo>
                          <a:pt x="1030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3"/>
                        </a:lnTo>
                        <a:lnTo>
                          <a:pt x="1047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0"/>
                        </a:lnTo>
                        <a:lnTo>
                          <a:pt x="1050" y="490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37" y="490"/>
                        </a:lnTo>
                        <a:lnTo>
                          <a:pt x="1037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0" y="486"/>
                        </a:lnTo>
                        <a:lnTo>
                          <a:pt x="1030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50" y="480"/>
                        </a:lnTo>
                        <a:lnTo>
                          <a:pt x="1050" y="480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7" y="466"/>
                        </a:lnTo>
                        <a:lnTo>
                          <a:pt x="1057" y="466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59"/>
                        </a:lnTo>
                        <a:lnTo>
                          <a:pt x="1054" y="459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6"/>
                        </a:lnTo>
                        <a:lnTo>
                          <a:pt x="1060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2"/>
                        </a:lnTo>
                        <a:lnTo>
                          <a:pt x="1064" y="452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4" y="446"/>
                        </a:lnTo>
                        <a:lnTo>
                          <a:pt x="1074" y="446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5"/>
                        </a:lnTo>
                        <a:lnTo>
                          <a:pt x="1057" y="425"/>
                        </a:lnTo>
                        <a:lnTo>
                          <a:pt x="1060" y="425"/>
                        </a:lnTo>
                        <a:lnTo>
                          <a:pt x="1060" y="425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5"/>
                        </a:lnTo>
                        <a:lnTo>
                          <a:pt x="1054" y="415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5"/>
                        </a:lnTo>
                        <a:lnTo>
                          <a:pt x="1054" y="405"/>
                        </a:lnTo>
                        <a:lnTo>
                          <a:pt x="1057" y="405"/>
                        </a:lnTo>
                        <a:lnTo>
                          <a:pt x="1054" y="401"/>
                        </a:lnTo>
                        <a:lnTo>
                          <a:pt x="1054" y="401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5"/>
                        </a:lnTo>
                        <a:lnTo>
                          <a:pt x="1043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3" y="405"/>
                        </a:lnTo>
                        <a:lnTo>
                          <a:pt x="1033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26" y="405"/>
                        </a:lnTo>
                        <a:lnTo>
                          <a:pt x="1026" y="405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30" y="398"/>
                        </a:lnTo>
                        <a:lnTo>
                          <a:pt x="1030" y="398"/>
                        </a:lnTo>
                        <a:lnTo>
                          <a:pt x="1030" y="401"/>
                        </a:lnTo>
                        <a:lnTo>
                          <a:pt x="1030" y="401"/>
                        </a:lnTo>
                        <a:lnTo>
                          <a:pt x="1026" y="398"/>
                        </a:lnTo>
                        <a:lnTo>
                          <a:pt x="1026" y="398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3" y="391"/>
                        </a:lnTo>
                        <a:lnTo>
                          <a:pt x="1013" y="391"/>
                        </a:lnTo>
                        <a:lnTo>
                          <a:pt x="1009" y="391"/>
                        </a:lnTo>
                        <a:lnTo>
                          <a:pt x="1009" y="391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3" y="395"/>
                        </a:lnTo>
                        <a:lnTo>
                          <a:pt x="1003" y="395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401"/>
                        </a:lnTo>
                        <a:lnTo>
                          <a:pt x="999" y="401"/>
                        </a:lnTo>
                        <a:lnTo>
                          <a:pt x="996" y="401"/>
                        </a:lnTo>
                        <a:lnTo>
                          <a:pt x="996" y="401"/>
                        </a:lnTo>
                        <a:lnTo>
                          <a:pt x="996" y="405"/>
                        </a:lnTo>
                        <a:lnTo>
                          <a:pt x="996" y="405"/>
                        </a:lnTo>
                        <a:lnTo>
                          <a:pt x="992" y="408"/>
                        </a:lnTo>
                        <a:lnTo>
                          <a:pt x="992" y="408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8"/>
                        </a:lnTo>
                        <a:lnTo>
                          <a:pt x="986" y="418"/>
                        </a:lnTo>
                        <a:lnTo>
                          <a:pt x="982" y="422"/>
                        </a:lnTo>
                        <a:lnTo>
                          <a:pt x="982" y="422"/>
                        </a:lnTo>
                        <a:lnTo>
                          <a:pt x="979" y="422"/>
                        </a:lnTo>
                        <a:lnTo>
                          <a:pt x="979" y="422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2" y="429"/>
                        </a:lnTo>
                        <a:lnTo>
                          <a:pt x="972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69" y="439"/>
                        </a:lnTo>
                        <a:lnTo>
                          <a:pt x="969" y="439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6"/>
                        </a:lnTo>
                        <a:lnTo>
                          <a:pt x="955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48" y="456"/>
                        </a:lnTo>
                        <a:lnTo>
                          <a:pt x="948" y="456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63"/>
                        </a:lnTo>
                        <a:lnTo>
                          <a:pt x="948" y="463"/>
                        </a:lnTo>
                        <a:lnTo>
                          <a:pt x="945" y="463"/>
                        </a:lnTo>
                        <a:lnTo>
                          <a:pt x="945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6"/>
                        </a:lnTo>
                        <a:lnTo>
                          <a:pt x="941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5" y="469"/>
                        </a:lnTo>
                        <a:lnTo>
                          <a:pt x="935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73"/>
                        </a:lnTo>
                        <a:lnTo>
                          <a:pt x="928" y="473"/>
                        </a:lnTo>
                        <a:lnTo>
                          <a:pt x="928" y="473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3"/>
                        </a:lnTo>
                        <a:lnTo>
                          <a:pt x="931" y="483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93"/>
                        </a:lnTo>
                        <a:lnTo>
                          <a:pt x="931" y="493"/>
                        </a:lnTo>
                        <a:lnTo>
                          <a:pt x="931" y="500"/>
                        </a:lnTo>
                        <a:lnTo>
                          <a:pt x="931" y="500"/>
                        </a:lnTo>
                        <a:lnTo>
                          <a:pt x="931" y="503"/>
                        </a:lnTo>
                        <a:lnTo>
                          <a:pt x="931" y="503"/>
                        </a:lnTo>
                        <a:lnTo>
                          <a:pt x="928" y="507"/>
                        </a:lnTo>
                        <a:lnTo>
                          <a:pt x="928" y="507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18" y="517"/>
                        </a:lnTo>
                        <a:lnTo>
                          <a:pt x="918" y="517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4" y="531"/>
                        </a:lnTo>
                        <a:lnTo>
                          <a:pt x="904" y="531"/>
                        </a:lnTo>
                        <a:lnTo>
                          <a:pt x="901" y="534"/>
                        </a:lnTo>
                        <a:lnTo>
                          <a:pt x="901" y="534"/>
                        </a:lnTo>
                        <a:lnTo>
                          <a:pt x="897" y="537"/>
                        </a:lnTo>
                        <a:lnTo>
                          <a:pt x="897" y="537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8"/>
                        </a:lnTo>
                        <a:lnTo>
                          <a:pt x="890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0" y="548"/>
                        </a:lnTo>
                        <a:lnTo>
                          <a:pt x="880" y="548"/>
                        </a:lnTo>
                        <a:lnTo>
                          <a:pt x="880" y="551"/>
                        </a:lnTo>
                        <a:lnTo>
                          <a:pt x="880" y="551"/>
                        </a:lnTo>
                        <a:lnTo>
                          <a:pt x="877" y="551"/>
                        </a:lnTo>
                        <a:lnTo>
                          <a:pt x="877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0" y="558"/>
                        </a:lnTo>
                        <a:lnTo>
                          <a:pt x="850" y="558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3" y="568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8"/>
                        </a:lnTo>
                        <a:lnTo>
                          <a:pt x="846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6" y="582"/>
                        </a:lnTo>
                        <a:lnTo>
                          <a:pt x="836" y="582"/>
                        </a:lnTo>
                        <a:lnTo>
                          <a:pt x="836" y="585"/>
                        </a:lnTo>
                        <a:lnTo>
                          <a:pt x="836" y="585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9"/>
                        </a:lnTo>
                        <a:lnTo>
                          <a:pt x="829" y="599"/>
                        </a:lnTo>
                        <a:lnTo>
                          <a:pt x="826" y="599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9"/>
                        </a:lnTo>
                        <a:lnTo>
                          <a:pt x="826" y="609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6" y="619"/>
                        </a:lnTo>
                        <a:lnTo>
                          <a:pt x="816" y="619"/>
                        </a:lnTo>
                        <a:lnTo>
                          <a:pt x="812" y="622"/>
                        </a:lnTo>
                        <a:lnTo>
                          <a:pt x="812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9"/>
                        </a:lnTo>
                        <a:lnTo>
                          <a:pt x="809" y="629"/>
                        </a:lnTo>
                        <a:lnTo>
                          <a:pt x="809" y="633"/>
                        </a:lnTo>
                        <a:lnTo>
                          <a:pt x="809" y="633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6"/>
                        </a:lnTo>
                        <a:lnTo>
                          <a:pt x="802" y="636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9"/>
                        </a:lnTo>
                        <a:lnTo>
                          <a:pt x="799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3"/>
                        </a:lnTo>
                        <a:lnTo>
                          <a:pt x="788" y="633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5" y="629"/>
                        </a:lnTo>
                        <a:lnTo>
                          <a:pt x="785" y="629"/>
                        </a:lnTo>
                        <a:lnTo>
                          <a:pt x="788" y="626"/>
                        </a:lnTo>
                        <a:lnTo>
                          <a:pt x="788" y="626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2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5" y="605"/>
                        </a:lnTo>
                        <a:lnTo>
                          <a:pt x="785" y="605"/>
                        </a:lnTo>
                        <a:lnTo>
                          <a:pt x="788" y="605"/>
                        </a:lnTo>
                        <a:lnTo>
                          <a:pt x="788" y="605"/>
                        </a:lnTo>
                        <a:lnTo>
                          <a:pt x="788" y="602"/>
                        </a:lnTo>
                        <a:lnTo>
                          <a:pt x="788" y="602"/>
                        </a:lnTo>
                        <a:lnTo>
                          <a:pt x="788" y="599"/>
                        </a:lnTo>
                        <a:lnTo>
                          <a:pt x="788" y="599"/>
                        </a:lnTo>
                        <a:lnTo>
                          <a:pt x="788" y="595"/>
                        </a:lnTo>
                        <a:lnTo>
                          <a:pt x="788" y="595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9" y="578"/>
                        </a:lnTo>
                        <a:lnTo>
                          <a:pt x="799" y="578"/>
                        </a:lnTo>
                        <a:lnTo>
                          <a:pt x="802" y="578"/>
                        </a:lnTo>
                        <a:lnTo>
                          <a:pt x="802" y="578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1"/>
                        </a:lnTo>
                        <a:lnTo>
                          <a:pt x="822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5" y="537"/>
                        </a:lnTo>
                        <a:lnTo>
                          <a:pt x="805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27"/>
                        </a:lnTo>
                        <a:lnTo>
                          <a:pt x="792" y="527"/>
                        </a:lnTo>
                        <a:lnTo>
                          <a:pt x="788" y="527"/>
                        </a:lnTo>
                        <a:lnTo>
                          <a:pt x="788" y="527"/>
                        </a:lnTo>
                        <a:lnTo>
                          <a:pt x="788" y="524"/>
                        </a:lnTo>
                        <a:lnTo>
                          <a:pt x="788" y="524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2" y="517"/>
                        </a:lnTo>
                        <a:lnTo>
                          <a:pt x="782" y="517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0"/>
                        </a:lnTo>
                        <a:lnTo>
                          <a:pt x="775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07"/>
                        </a:lnTo>
                        <a:lnTo>
                          <a:pt x="778" y="507"/>
                        </a:lnTo>
                        <a:lnTo>
                          <a:pt x="782" y="503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5" y="497"/>
                        </a:lnTo>
                        <a:lnTo>
                          <a:pt x="775" y="497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86"/>
                        </a:lnTo>
                        <a:lnTo>
                          <a:pt x="771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5" y="486"/>
                        </a:lnTo>
                        <a:lnTo>
                          <a:pt x="765" y="486"/>
                        </a:lnTo>
                        <a:lnTo>
                          <a:pt x="765" y="483"/>
                        </a:lnTo>
                        <a:lnTo>
                          <a:pt x="765" y="483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4" y="480"/>
                        </a:lnTo>
                        <a:lnTo>
                          <a:pt x="754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37" y="483"/>
                        </a:lnTo>
                        <a:lnTo>
                          <a:pt x="737" y="483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44" y="466"/>
                        </a:lnTo>
                        <a:lnTo>
                          <a:pt x="744" y="466"/>
                        </a:lnTo>
                        <a:lnTo>
                          <a:pt x="744" y="463"/>
                        </a:lnTo>
                        <a:lnTo>
                          <a:pt x="744" y="463"/>
                        </a:lnTo>
                        <a:lnTo>
                          <a:pt x="748" y="459"/>
                        </a:lnTo>
                        <a:lnTo>
                          <a:pt x="748" y="459"/>
                        </a:lnTo>
                        <a:lnTo>
                          <a:pt x="751" y="456"/>
                        </a:lnTo>
                        <a:lnTo>
                          <a:pt x="751" y="456"/>
                        </a:lnTo>
                        <a:lnTo>
                          <a:pt x="758" y="452"/>
                        </a:lnTo>
                        <a:lnTo>
                          <a:pt x="758" y="452"/>
                        </a:lnTo>
                        <a:lnTo>
                          <a:pt x="758" y="449"/>
                        </a:lnTo>
                        <a:lnTo>
                          <a:pt x="758" y="449"/>
                        </a:lnTo>
                        <a:lnTo>
                          <a:pt x="761" y="446"/>
                        </a:lnTo>
                        <a:lnTo>
                          <a:pt x="761" y="446"/>
                        </a:lnTo>
                        <a:lnTo>
                          <a:pt x="761" y="442"/>
                        </a:lnTo>
                        <a:lnTo>
                          <a:pt x="761" y="442"/>
                        </a:lnTo>
                        <a:lnTo>
                          <a:pt x="761" y="439"/>
                        </a:lnTo>
                        <a:lnTo>
                          <a:pt x="761" y="439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2"/>
                        </a:lnTo>
                        <a:lnTo>
                          <a:pt x="748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29"/>
                        </a:lnTo>
                        <a:lnTo>
                          <a:pt x="751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5"/>
                        </a:lnTo>
                        <a:lnTo>
                          <a:pt x="754" y="425"/>
                        </a:lnTo>
                        <a:lnTo>
                          <a:pt x="758" y="425"/>
                        </a:lnTo>
                        <a:lnTo>
                          <a:pt x="758" y="425"/>
                        </a:lnTo>
                        <a:lnTo>
                          <a:pt x="758" y="422"/>
                        </a:lnTo>
                        <a:lnTo>
                          <a:pt x="758" y="422"/>
                        </a:lnTo>
                        <a:lnTo>
                          <a:pt x="761" y="422"/>
                        </a:lnTo>
                        <a:lnTo>
                          <a:pt x="761" y="422"/>
                        </a:lnTo>
                        <a:lnTo>
                          <a:pt x="761" y="418"/>
                        </a:lnTo>
                        <a:lnTo>
                          <a:pt x="761" y="418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8" y="412"/>
                        </a:lnTo>
                        <a:lnTo>
                          <a:pt x="768" y="412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5" y="408"/>
                        </a:lnTo>
                        <a:lnTo>
                          <a:pt x="775" y="408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8" y="405"/>
                        </a:lnTo>
                        <a:lnTo>
                          <a:pt x="778" y="405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5" y="398"/>
                        </a:lnTo>
                        <a:lnTo>
                          <a:pt x="785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4"/>
                        </a:lnTo>
                        <a:lnTo>
                          <a:pt x="802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12" y="378"/>
                        </a:lnTo>
                        <a:lnTo>
                          <a:pt x="812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22" y="378"/>
                        </a:lnTo>
                        <a:lnTo>
                          <a:pt x="822" y="378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6" y="371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33" y="371"/>
                        </a:lnTo>
                        <a:lnTo>
                          <a:pt x="833" y="371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3" y="364"/>
                        </a:lnTo>
                        <a:lnTo>
                          <a:pt x="853" y="364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4"/>
                        </a:lnTo>
                        <a:lnTo>
                          <a:pt x="856" y="354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7" y="357"/>
                        </a:lnTo>
                        <a:lnTo>
                          <a:pt x="867" y="357"/>
                        </a:lnTo>
                        <a:lnTo>
                          <a:pt x="870" y="357"/>
                        </a:lnTo>
                        <a:lnTo>
                          <a:pt x="870" y="357"/>
                        </a:lnTo>
                        <a:lnTo>
                          <a:pt x="873" y="354"/>
                        </a:lnTo>
                        <a:lnTo>
                          <a:pt x="873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80" y="354"/>
                        </a:lnTo>
                        <a:lnTo>
                          <a:pt x="880" y="354"/>
                        </a:lnTo>
                        <a:lnTo>
                          <a:pt x="884" y="347"/>
                        </a:lnTo>
                        <a:lnTo>
                          <a:pt x="884" y="347"/>
                        </a:lnTo>
                        <a:lnTo>
                          <a:pt x="884" y="344"/>
                        </a:lnTo>
                        <a:lnTo>
                          <a:pt x="884" y="344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77" y="337"/>
                        </a:lnTo>
                        <a:lnTo>
                          <a:pt x="877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3"/>
                        </a:lnTo>
                        <a:lnTo>
                          <a:pt x="873" y="333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3" y="330"/>
                        </a:lnTo>
                        <a:lnTo>
                          <a:pt x="863" y="330"/>
                        </a:lnTo>
                        <a:lnTo>
                          <a:pt x="860" y="330"/>
                        </a:lnTo>
                        <a:lnTo>
                          <a:pt x="860" y="327"/>
                        </a:lnTo>
                        <a:lnTo>
                          <a:pt x="860" y="327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0"/>
                        </a:lnTo>
                        <a:lnTo>
                          <a:pt x="856" y="320"/>
                        </a:lnTo>
                        <a:lnTo>
                          <a:pt x="853" y="320"/>
                        </a:lnTo>
                        <a:lnTo>
                          <a:pt x="853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46" y="320"/>
                        </a:lnTo>
                        <a:lnTo>
                          <a:pt x="846" y="320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3" y="316"/>
                        </a:lnTo>
                        <a:lnTo>
                          <a:pt x="853" y="316"/>
                        </a:lnTo>
                        <a:lnTo>
                          <a:pt x="856" y="316"/>
                        </a:lnTo>
                        <a:lnTo>
                          <a:pt x="856" y="316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3" y="320"/>
                        </a:lnTo>
                        <a:lnTo>
                          <a:pt x="863" y="320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70" y="323"/>
                        </a:lnTo>
                        <a:lnTo>
                          <a:pt x="870" y="323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7" y="333"/>
                        </a:lnTo>
                        <a:lnTo>
                          <a:pt x="877" y="333"/>
                        </a:lnTo>
                        <a:lnTo>
                          <a:pt x="880" y="333"/>
                        </a:lnTo>
                        <a:lnTo>
                          <a:pt x="880" y="333"/>
                        </a:lnTo>
                        <a:lnTo>
                          <a:pt x="880" y="337"/>
                        </a:lnTo>
                        <a:lnTo>
                          <a:pt x="880" y="337"/>
                        </a:lnTo>
                        <a:lnTo>
                          <a:pt x="884" y="340"/>
                        </a:lnTo>
                        <a:lnTo>
                          <a:pt x="884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0"/>
                        </a:lnTo>
                        <a:lnTo>
                          <a:pt x="894" y="340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40"/>
                        </a:lnTo>
                        <a:lnTo>
                          <a:pt x="904" y="340"/>
                        </a:lnTo>
                        <a:lnTo>
                          <a:pt x="907" y="340"/>
                        </a:lnTo>
                        <a:lnTo>
                          <a:pt x="907" y="340"/>
                        </a:lnTo>
                        <a:lnTo>
                          <a:pt x="907" y="337"/>
                        </a:lnTo>
                        <a:lnTo>
                          <a:pt x="907" y="337"/>
                        </a:lnTo>
                        <a:lnTo>
                          <a:pt x="907" y="333"/>
                        </a:lnTo>
                        <a:lnTo>
                          <a:pt x="907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8" y="330"/>
                        </a:lnTo>
                        <a:lnTo>
                          <a:pt x="938" y="330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41" y="327"/>
                        </a:lnTo>
                        <a:lnTo>
                          <a:pt x="941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8" y="320"/>
                        </a:lnTo>
                        <a:lnTo>
                          <a:pt x="958" y="320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55" y="310"/>
                        </a:lnTo>
                        <a:lnTo>
                          <a:pt x="955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06"/>
                        </a:lnTo>
                        <a:lnTo>
                          <a:pt x="952" y="306"/>
                        </a:lnTo>
                        <a:lnTo>
                          <a:pt x="948" y="303"/>
                        </a:lnTo>
                        <a:lnTo>
                          <a:pt x="948" y="303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5" y="296"/>
                        </a:lnTo>
                        <a:lnTo>
                          <a:pt x="945" y="296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8" y="293"/>
                        </a:lnTo>
                        <a:lnTo>
                          <a:pt x="948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6"/>
                        </a:lnTo>
                        <a:lnTo>
                          <a:pt x="952" y="296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8" y="303"/>
                        </a:lnTo>
                        <a:lnTo>
                          <a:pt x="958" y="303"/>
                        </a:lnTo>
                        <a:lnTo>
                          <a:pt x="955" y="303"/>
                        </a:lnTo>
                        <a:lnTo>
                          <a:pt x="955" y="303"/>
                        </a:lnTo>
                        <a:lnTo>
                          <a:pt x="955" y="306"/>
                        </a:lnTo>
                        <a:lnTo>
                          <a:pt x="955" y="306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72" y="306"/>
                        </a:lnTo>
                        <a:lnTo>
                          <a:pt x="972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9" y="303"/>
                        </a:lnTo>
                        <a:lnTo>
                          <a:pt x="979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6" y="299"/>
                        </a:lnTo>
                        <a:lnTo>
                          <a:pt x="986" y="299"/>
                        </a:lnTo>
                        <a:lnTo>
                          <a:pt x="989" y="299"/>
                        </a:lnTo>
                        <a:lnTo>
                          <a:pt x="989" y="299"/>
                        </a:lnTo>
                        <a:lnTo>
                          <a:pt x="992" y="296"/>
                        </a:lnTo>
                        <a:lnTo>
                          <a:pt x="992" y="296"/>
                        </a:lnTo>
                        <a:lnTo>
                          <a:pt x="996" y="293"/>
                        </a:lnTo>
                        <a:lnTo>
                          <a:pt x="996" y="293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6"/>
                        </a:lnTo>
                        <a:lnTo>
                          <a:pt x="996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1003" y="286"/>
                        </a:lnTo>
                        <a:lnTo>
                          <a:pt x="1003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93"/>
                        </a:lnTo>
                        <a:lnTo>
                          <a:pt x="1009" y="293"/>
                        </a:lnTo>
                        <a:lnTo>
                          <a:pt x="1013" y="293"/>
                        </a:lnTo>
                        <a:lnTo>
                          <a:pt x="1013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20" y="293"/>
                        </a:lnTo>
                        <a:lnTo>
                          <a:pt x="1020" y="293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9"/>
                        </a:lnTo>
                        <a:lnTo>
                          <a:pt x="1020" y="299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6" y="293"/>
                        </a:lnTo>
                        <a:lnTo>
                          <a:pt x="1026" y="293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30" y="286"/>
                        </a:lnTo>
                        <a:lnTo>
                          <a:pt x="1026" y="282"/>
                        </a:lnTo>
                        <a:lnTo>
                          <a:pt x="1026" y="282"/>
                        </a:lnTo>
                        <a:lnTo>
                          <a:pt x="1026" y="279"/>
                        </a:lnTo>
                        <a:lnTo>
                          <a:pt x="1026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6" y="276"/>
                        </a:lnTo>
                        <a:lnTo>
                          <a:pt x="1026" y="276"/>
                        </a:lnTo>
                        <a:lnTo>
                          <a:pt x="1030" y="276"/>
                        </a:lnTo>
                        <a:lnTo>
                          <a:pt x="1030" y="276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0" y="289"/>
                        </a:lnTo>
                        <a:lnTo>
                          <a:pt x="1030" y="289"/>
                        </a:lnTo>
                        <a:lnTo>
                          <a:pt x="1030" y="293"/>
                        </a:lnTo>
                        <a:lnTo>
                          <a:pt x="1030" y="293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3" y="296"/>
                        </a:lnTo>
                        <a:lnTo>
                          <a:pt x="1033" y="296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3" y="296"/>
                        </a:lnTo>
                        <a:lnTo>
                          <a:pt x="1043" y="296"/>
                        </a:lnTo>
                        <a:lnTo>
                          <a:pt x="1043" y="293"/>
                        </a:lnTo>
                        <a:lnTo>
                          <a:pt x="1043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50" y="289"/>
                        </a:lnTo>
                        <a:lnTo>
                          <a:pt x="1050" y="289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4" y="276"/>
                        </a:lnTo>
                        <a:lnTo>
                          <a:pt x="1074" y="276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81" y="262"/>
                        </a:lnTo>
                        <a:lnTo>
                          <a:pt x="1081" y="262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81" y="255"/>
                        </a:lnTo>
                        <a:lnTo>
                          <a:pt x="1081" y="255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8" y="252"/>
                        </a:lnTo>
                        <a:lnTo>
                          <a:pt x="1088" y="252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5"/>
                        </a:lnTo>
                        <a:lnTo>
                          <a:pt x="1088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8" y="242"/>
                        </a:lnTo>
                        <a:lnTo>
                          <a:pt x="1108" y="242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5" y="231"/>
                        </a:lnTo>
                        <a:lnTo>
                          <a:pt x="1105" y="231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8" y="228"/>
                        </a:lnTo>
                        <a:lnTo>
                          <a:pt x="1108" y="228"/>
                        </a:lnTo>
                        <a:lnTo>
                          <a:pt x="1108" y="225"/>
                        </a:lnTo>
                        <a:lnTo>
                          <a:pt x="1108" y="225"/>
                        </a:lnTo>
                        <a:lnTo>
                          <a:pt x="1105" y="225"/>
                        </a:lnTo>
                        <a:lnTo>
                          <a:pt x="1105" y="225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4" y="218"/>
                        </a:lnTo>
                        <a:lnTo>
                          <a:pt x="1094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88" y="218"/>
                        </a:lnTo>
                        <a:lnTo>
                          <a:pt x="1088" y="218"/>
                        </a:lnTo>
                        <a:lnTo>
                          <a:pt x="1088" y="214"/>
                        </a:lnTo>
                        <a:lnTo>
                          <a:pt x="1088" y="214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1" y="218"/>
                        </a:lnTo>
                        <a:lnTo>
                          <a:pt x="1081" y="218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57" y="238"/>
                        </a:lnTo>
                        <a:lnTo>
                          <a:pt x="1057" y="238"/>
                        </a:lnTo>
                        <a:lnTo>
                          <a:pt x="1057" y="242"/>
                        </a:lnTo>
                        <a:lnTo>
                          <a:pt x="1057" y="242"/>
                        </a:lnTo>
                        <a:lnTo>
                          <a:pt x="1054" y="242"/>
                        </a:lnTo>
                        <a:lnTo>
                          <a:pt x="1054" y="242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47" y="248"/>
                        </a:lnTo>
                        <a:lnTo>
                          <a:pt x="1047" y="248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0" y="255"/>
                        </a:lnTo>
                        <a:lnTo>
                          <a:pt x="1040" y="255"/>
                        </a:lnTo>
                        <a:lnTo>
                          <a:pt x="1037" y="259"/>
                        </a:lnTo>
                        <a:lnTo>
                          <a:pt x="1033" y="259"/>
                        </a:lnTo>
                        <a:lnTo>
                          <a:pt x="1033" y="259"/>
                        </a:lnTo>
                        <a:lnTo>
                          <a:pt x="1033" y="262"/>
                        </a:lnTo>
                        <a:lnTo>
                          <a:pt x="1033" y="262"/>
                        </a:lnTo>
                        <a:lnTo>
                          <a:pt x="1030" y="262"/>
                        </a:lnTo>
                        <a:lnTo>
                          <a:pt x="1030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0" y="265"/>
                        </a:lnTo>
                        <a:lnTo>
                          <a:pt x="1020" y="265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09" y="265"/>
                        </a:lnTo>
                        <a:lnTo>
                          <a:pt x="1009" y="265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6" y="269"/>
                        </a:lnTo>
                        <a:lnTo>
                          <a:pt x="1006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6" y="262"/>
                        </a:lnTo>
                        <a:lnTo>
                          <a:pt x="1006" y="262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2"/>
                        </a:lnTo>
                        <a:lnTo>
                          <a:pt x="1006" y="252"/>
                        </a:lnTo>
                        <a:lnTo>
                          <a:pt x="1009" y="252"/>
                        </a:lnTo>
                        <a:lnTo>
                          <a:pt x="1009" y="25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6" y="242"/>
                        </a:lnTo>
                        <a:lnTo>
                          <a:pt x="1026" y="242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3" y="238"/>
                        </a:lnTo>
                        <a:lnTo>
                          <a:pt x="1033" y="238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7" y="231"/>
                        </a:lnTo>
                        <a:lnTo>
                          <a:pt x="1037" y="231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5"/>
                        </a:lnTo>
                        <a:lnTo>
                          <a:pt x="1030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16" y="235"/>
                        </a:lnTo>
                        <a:lnTo>
                          <a:pt x="1016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3" y="238"/>
                        </a:lnTo>
                        <a:lnTo>
                          <a:pt x="1003" y="238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9" y="231"/>
                        </a:lnTo>
                        <a:lnTo>
                          <a:pt x="1009" y="231"/>
                        </a:lnTo>
                        <a:lnTo>
                          <a:pt x="1013" y="228"/>
                        </a:lnTo>
                        <a:lnTo>
                          <a:pt x="1013" y="228"/>
                        </a:lnTo>
                        <a:lnTo>
                          <a:pt x="1016" y="221"/>
                        </a:lnTo>
                        <a:lnTo>
                          <a:pt x="1016" y="221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20" y="218"/>
                        </a:lnTo>
                        <a:lnTo>
                          <a:pt x="1020" y="218"/>
                        </a:lnTo>
                        <a:lnTo>
                          <a:pt x="1023" y="214"/>
                        </a:lnTo>
                        <a:lnTo>
                          <a:pt x="1023" y="214"/>
                        </a:lnTo>
                        <a:lnTo>
                          <a:pt x="1023" y="211"/>
                        </a:lnTo>
                        <a:lnTo>
                          <a:pt x="1023" y="211"/>
                        </a:lnTo>
                        <a:lnTo>
                          <a:pt x="1020" y="211"/>
                        </a:lnTo>
                        <a:lnTo>
                          <a:pt x="1020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3" y="208"/>
                        </a:lnTo>
                        <a:lnTo>
                          <a:pt x="1013" y="208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6" y="204"/>
                        </a:lnTo>
                        <a:lnTo>
                          <a:pt x="1016" y="204"/>
                        </a:lnTo>
                        <a:lnTo>
                          <a:pt x="1016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4"/>
                        </a:lnTo>
                        <a:lnTo>
                          <a:pt x="1026" y="194"/>
                        </a:lnTo>
                        <a:lnTo>
                          <a:pt x="1030" y="194"/>
                        </a:lnTo>
                        <a:lnTo>
                          <a:pt x="1030" y="194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1"/>
                        </a:lnTo>
                        <a:lnTo>
                          <a:pt x="1037" y="191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4"/>
                        </a:lnTo>
                        <a:lnTo>
                          <a:pt x="1037" y="184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77"/>
                        </a:lnTo>
                        <a:lnTo>
                          <a:pt x="1040" y="177"/>
                        </a:lnTo>
                        <a:lnTo>
                          <a:pt x="1043" y="174"/>
                        </a:lnTo>
                        <a:lnTo>
                          <a:pt x="1043" y="174"/>
                        </a:lnTo>
                        <a:lnTo>
                          <a:pt x="1047" y="174"/>
                        </a:lnTo>
                        <a:lnTo>
                          <a:pt x="1047" y="174"/>
                        </a:lnTo>
                        <a:lnTo>
                          <a:pt x="1050" y="167"/>
                        </a:lnTo>
                        <a:lnTo>
                          <a:pt x="1050" y="167"/>
                        </a:lnTo>
                        <a:lnTo>
                          <a:pt x="1050" y="163"/>
                        </a:lnTo>
                        <a:lnTo>
                          <a:pt x="1050" y="163"/>
                        </a:lnTo>
                        <a:lnTo>
                          <a:pt x="1050" y="160"/>
                        </a:lnTo>
                        <a:lnTo>
                          <a:pt x="1050" y="160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0" y="153"/>
                        </a:lnTo>
                        <a:lnTo>
                          <a:pt x="1040" y="153"/>
                        </a:lnTo>
                        <a:lnTo>
                          <a:pt x="1037" y="157"/>
                        </a:lnTo>
                        <a:lnTo>
                          <a:pt x="1037" y="157"/>
                        </a:lnTo>
                        <a:lnTo>
                          <a:pt x="1033" y="157"/>
                        </a:lnTo>
                        <a:lnTo>
                          <a:pt x="1033" y="157"/>
                        </a:lnTo>
                        <a:lnTo>
                          <a:pt x="1030" y="157"/>
                        </a:lnTo>
                        <a:lnTo>
                          <a:pt x="1030" y="157"/>
                        </a:lnTo>
                        <a:lnTo>
                          <a:pt x="1030" y="160"/>
                        </a:lnTo>
                        <a:lnTo>
                          <a:pt x="1030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3" y="163"/>
                        </a:lnTo>
                        <a:lnTo>
                          <a:pt x="1013" y="163"/>
                        </a:lnTo>
                        <a:lnTo>
                          <a:pt x="1013" y="167"/>
                        </a:lnTo>
                        <a:lnTo>
                          <a:pt x="1013" y="167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6" y="170"/>
                        </a:lnTo>
                        <a:lnTo>
                          <a:pt x="1006" y="170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6" y="177"/>
                        </a:lnTo>
                        <a:lnTo>
                          <a:pt x="1006" y="177"/>
                        </a:lnTo>
                        <a:lnTo>
                          <a:pt x="1003" y="180"/>
                        </a:lnTo>
                        <a:lnTo>
                          <a:pt x="1003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2" y="180"/>
                        </a:lnTo>
                        <a:lnTo>
                          <a:pt x="992" y="180"/>
                        </a:lnTo>
                        <a:lnTo>
                          <a:pt x="986" y="184"/>
                        </a:lnTo>
                        <a:lnTo>
                          <a:pt x="986" y="184"/>
                        </a:lnTo>
                        <a:lnTo>
                          <a:pt x="986" y="191"/>
                        </a:lnTo>
                        <a:lnTo>
                          <a:pt x="982" y="191"/>
                        </a:lnTo>
                        <a:lnTo>
                          <a:pt x="982" y="191"/>
                        </a:lnTo>
                        <a:lnTo>
                          <a:pt x="982" y="197"/>
                        </a:lnTo>
                        <a:lnTo>
                          <a:pt x="982" y="197"/>
                        </a:lnTo>
                        <a:lnTo>
                          <a:pt x="986" y="197"/>
                        </a:lnTo>
                        <a:lnTo>
                          <a:pt x="986" y="197"/>
                        </a:lnTo>
                        <a:lnTo>
                          <a:pt x="986" y="201"/>
                        </a:lnTo>
                        <a:lnTo>
                          <a:pt x="986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89" y="214"/>
                        </a:lnTo>
                        <a:lnTo>
                          <a:pt x="989" y="214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89" y="208"/>
                        </a:lnTo>
                        <a:lnTo>
                          <a:pt x="989" y="208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4"/>
                        </a:lnTo>
                        <a:lnTo>
                          <a:pt x="982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5"/>
                        </a:lnTo>
                        <a:lnTo>
                          <a:pt x="979" y="225"/>
                        </a:lnTo>
                        <a:lnTo>
                          <a:pt x="975" y="225"/>
                        </a:lnTo>
                        <a:lnTo>
                          <a:pt x="975" y="225"/>
                        </a:lnTo>
                        <a:lnTo>
                          <a:pt x="975" y="228"/>
                        </a:lnTo>
                        <a:lnTo>
                          <a:pt x="975" y="228"/>
                        </a:lnTo>
                        <a:lnTo>
                          <a:pt x="972" y="228"/>
                        </a:lnTo>
                        <a:lnTo>
                          <a:pt x="972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5" y="235"/>
                        </a:lnTo>
                        <a:lnTo>
                          <a:pt x="955" y="235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48" y="231"/>
                        </a:lnTo>
                        <a:lnTo>
                          <a:pt x="948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1" y="235"/>
                        </a:lnTo>
                        <a:lnTo>
                          <a:pt x="941" y="235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5" y="238"/>
                        </a:lnTo>
                        <a:lnTo>
                          <a:pt x="935" y="238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5"/>
                        </a:lnTo>
                        <a:lnTo>
                          <a:pt x="928" y="245"/>
                        </a:lnTo>
                        <a:lnTo>
                          <a:pt x="928" y="245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4" y="255"/>
                        </a:lnTo>
                        <a:lnTo>
                          <a:pt x="924" y="255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11" y="255"/>
                        </a:lnTo>
                        <a:lnTo>
                          <a:pt x="911" y="255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8" y="259"/>
                        </a:lnTo>
                        <a:lnTo>
                          <a:pt x="918" y="259"/>
                        </a:lnTo>
                        <a:lnTo>
                          <a:pt x="921" y="255"/>
                        </a:lnTo>
                        <a:lnTo>
                          <a:pt x="921" y="255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21" y="242"/>
                        </a:lnTo>
                        <a:lnTo>
                          <a:pt x="921" y="242"/>
                        </a:lnTo>
                        <a:lnTo>
                          <a:pt x="924" y="242"/>
                        </a:lnTo>
                        <a:lnTo>
                          <a:pt x="924" y="242"/>
                        </a:lnTo>
                        <a:lnTo>
                          <a:pt x="924" y="238"/>
                        </a:lnTo>
                        <a:lnTo>
                          <a:pt x="924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31" y="238"/>
                        </a:lnTo>
                        <a:lnTo>
                          <a:pt x="931" y="238"/>
                        </a:lnTo>
                        <a:lnTo>
                          <a:pt x="931" y="235"/>
                        </a:lnTo>
                        <a:lnTo>
                          <a:pt x="931" y="235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38" y="228"/>
                        </a:lnTo>
                        <a:lnTo>
                          <a:pt x="938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5"/>
                        </a:lnTo>
                        <a:lnTo>
                          <a:pt x="935" y="225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5"/>
                        </a:lnTo>
                        <a:lnTo>
                          <a:pt x="918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8"/>
                        </a:lnTo>
                        <a:lnTo>
                          <a:pt x="914" y="228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4" y="242"/>
                        </a:lnTo>
                        <a:lnTo>
                          <a:pt x="914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07" y="242"/>
                        </a:lnTo>
                        <a:lnTo>
                          <a:pt x="907" y="242"/>
                        </a:lnTo>
                        <a:lnTo>
                          <a:pt x="907" y="238"/>
                        </a:lnTo>
                        <a:lnTo>
                          <a:pt x="907" y="238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07" y="228"/>
                        </a:lnTo>
                        <a:lnTo>
                          <a:pt x="907" y="228"/>
                        </a:lnTo>
                        <a:lnTo>
                          <a:pt x="907" y="231"/>
                        </a:lnTo>
                        <a:lnTo>
                          <a:pt x="907" y="231"/>
                        </a:lnTo>
                        <a:lnTo>
                          <a:pt x="907" y="235"/>
                        </a:lnTo>
                        <a:lnTo>
                          <a:pt x="907" y="235"/>
                        </a:lnTo>
                        <a:lnTo>
                          <a:pt x="904" y="235"/>
                        </a:lnTo>
                        <a:lnTo>
                          <a:pt x="904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4" y="235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28"/>
                        </a:lnTo>
                        <a:lnTo>
                          <a:pt x="884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5"/>
                        </a:lnTo>
                        <a:lnTo>
                          <a:pt x="873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70" y="218"/>
                        </a:lnTo>
                        <a:lnTo>
                          <a:pt x="870" y="218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56" y="214"/>
                        </a:lnTo>
                        <a:lnTo>
                          <a:pt x="856" y="214"/>
                        </a:lnTo>
                        <a:lnTo>
                          <a:pt x="856" y="211"/>
                        </a:lnTo>
                        <a:lnTo>
                          <a:pt x="856" y="211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4"/>
                        </a:lnTo>
                        <a:lnTo>
                          <a:pt x="856" y="204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3" y="197"/>
                        </a:lnTo>
                        <a:lnTo>
                          <a:pt x="853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39" y="197"/>
                        </a:lnTo>
                        <a:lnTo>
                          <a:pt x="839" y="197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3" y="194"/>
                        </a:lnTo>
                        <a:lnTo>
                          <a:pt x="833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2" y="197"/>
                        </a:lnTo>
                        <a:lnTo>
                          <a:pt x="822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4"/>
                        </a:lnTo>
                        <a:lnTo>
                          <a:pt x="819" y="204"/>
                        </a:lnTo>
                        <a:lnTo>
                          <a:pt x="822" y="204"/>
                        </a:lnTo>
                        <a:lnTo>
                          <a:pt x="822" y="204"/>
                        </a:lnTo>
                        <a:lnTo>
                          <a:pt x="822" y="201"/>
                        </a:lnTo>
                        <a:lnTo>
                          <a:pt x="822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201"/>
                        </a:lnTo>
                        <a:lnTo>
                          <a:pt x="829" y="201"/>
                        </a:lnTo>
                        <a:lnTo>
                          <a:pt x="829" y="204"/>
                        </a:lnTo>
                        <a:lnTo>
                          <a:pt x="829" y="204"/>
                        </a:lnTo>
                        <a:lnTo>
                          <a:pt x="833" y="204"/>
                        </a:lnTo>
                        <a:lnTo>
                          <a:pt x="833" y="204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50" y="197"/>
                        </a:lnTo>
                        <a:lnTo>
                          <a:pt x="850" y="197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09" y="211"/>
                        </a:lnTo>
                        <a:lnTo>
                          <a:pt x="809" y="211"/>
                        </a:lnTo>
                        <a:lnTo>
                          <a:pt x="809" y="214"/>
                        </a:lnTo>
                        <a:lnTo>
                          <a:pt x="809" y="214"/>
                        </a:lnTo>
                        <a:lnTo>
                          <a:pt x="809" y="218"/>
                        </a:lnTo>
                        <a:lnTo>
                          <a:pt x="809" y="218"/>
                        </a:lnTo>
                        <a:lnTo>
                          <a:pt x="809" y="221"/>
                        </a:lnTo>
                        <a:lnTo>
                          <a:pt x="809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799" y="231"/>
                        </a:lnTo>
                        <a:lnTo>
                          <a:pt x="799" y="231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1"/>
                        </a:lnTo>
                        <a:lnTo>
                          <a:pt x="795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88" y="231"/>
                        </a:lnTo>
                        <a:lnTo>
                          <a:pt x="788" y="231"/>
                        </a:lnTo>
                        <a:lnTo>
                          <a:pt x="788" y="235"/>
                        </a:lnTo>
                        <a:lnTo>
                          <a:pt x="788" y="235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2" y="238"/>
                        </a:lnTo>
                        <a:lnTo>
                          <a:pt x="782" y="238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5" y="225"/>
                        </a:lnTo>
                        <a:lnTo>
                          <a:pt x="795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08"/>
                        </a:lnTo>
                        <a:lnTo>
                          <a:pt x="799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1"/>
                        </a:lnTo>
                        <a:lnTo>
                          <a:pt x="795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88" y="201"/>
                        </a:lnTo>
                        <a:lnTo>
                          <a:pt x="788" y="201"/>
                        </a:lnTo>
                        <a:lnTo>
                          <a:pt x="788" y="204"/>
                        </a:lnTo>
                        <a:lnTo>
                          <a:pt x="788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1"/>
                        </a:lnTo>
                        <a:lnTo>
                          <a:pt x="782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68" y="204"/>
                        </a:lnTo>
                        <a:lnTo>
                          <a:pt x="768" y="204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5" y="201"/>
                        </a:lnTo>
                        <a:lnTo>
                          <a:pt x="765" y="201"/>
                        </a:lnTo>
                        <a:lnTo>
                          <a:pt x="761" y="201"/>
                        </a:lnTo>
                        <a:lnTo>
                          <a:pt x="761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1" y="201"/>
                        </a:lnTo>
                        <a:lnTo>
                          <a:pt x="751" y="201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4" y="194"/>
                        </a:lnTo>
                        <a:lnTo>
                          <a:pt x="744" y="194"/>
                        </a:lnTo>
                        <a:lnTo>
                          <a:pt x="744" y="191"/>
                        </a:lnTo>
                        <a:lnTo>
                          <a:pt x="744" y="191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7"/>
                        </a:lnTo>
                        <a:lnTo>
                          <a:pt x="761" y="187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71" y="184"/>
                        </a:lnTo>
                        <a:lnTo>
                          <a:pt x="771" y="184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4"/>
                        </a:lnTo>
                        <a:lnTo>
                          <a:pt x="771" y="174"/>
                        </a:lnTo>
                        <a:lnTo>
                          <a:pt x="771" y="170"/>
                        </a:lnTo>
                        <a:lnTo>
                          <a:pt x="771" y="170"/>
                        </a:lnTo>
                        <a:lnTo>
                          <a:pt x="765" y="163"/>
                        </a:lnTo>
                        <a:lnTo>
                          <a:pt x="765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48" y="153"/>
                        </a:lnTo>
                        <a:lnTo>
                          <a:pt x="748" y="153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1" y="143"/>
                        </a:lnTo>
                        <a:lnTo>
                          <a:pt x="741" y="143"/>
                        </a:lnTo>
                        <a:lnTo>
                          <a:pt x="737" y="140"/>
                        </a:lnTo>
                        <a:lnTo>
                          <a:pt x="737" y="140"/>
                        </a:lnTo>
                        <a:lnTo>
                          <a:pt x="737" y="136"/>
                        </a:lnTo>
                        <a:lnTo>
                          <a:pt x="737" y="136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27" y="133"/>
                        </a:lnTo>
                        <a:lnTo>
                          <a:pt x="727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0" y="129"/>
                        </a:lnTo>
                        <a:lnTo>
                          <a:pt x="720" y="129"/>
                        </a:lnTo>
                        <a:lnTo>
                          <a:pt x="717" y="129"/>
                        </a:lnTo>
                        <a:lnTo>
                          <a:pt x="717" y="129"/>
                        </a:lnTo>
                        <a:lnTo>
                          <a:pt x="717" y="133"/>
                        </a:lnTo>
                        <a:lnTo>
                          <a:pt x="717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10" y="129"/>
                        </a:lnTo>
                        <a:lnTo>
                          <a:pt x="710" y="129"/>
                        </a:lnTo>
                        <a:lnTo>
                          <a:pt x="710" y="126"/>
                        </a:lnTo>
                        <a:lnTo>
                          <a:pt x="710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7" y="123"/>
                        </a:lnTo>
                        <a:lnTo>
                          <a:pt x="717" y="123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07" y="123"/>
                        </a:lnTo>
                        <a:lnTo>
                          <a:pt x="707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0" y="123"/>
                        </a:lnTo>
                        <a:lnTo>
                          <a:pt x="700" y="123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6"/>
                        </a:lnTo>
                        <a:lnTo>
                          <a:pt x="686" y="126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6"/>
                        </a:lnTo>
                        <a:lnTo>
                          <a:pt x="690" y="116"/>
                        </a:lnTo>
                        <a:lnTo>
                          <a:pt x="693" y="112"/>
                        </a:lnTo>
                        <a:lnTo>
                          <a:pt x="693" y="112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76" y="109"/>
                        </a:lnTo>
                        <a:lnTo>
                          <a:pt x="676" y="109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6"/>
                        </a:lnTo>
                        <a:lnTo>
                          <a:pt x="673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6" y="112"/>
                        </a:lnTo>
                        <a:lnTo>
                          <a:pt x="666" y="112"/>
                        </a:lnTo>
                        <a:lnTo>
                          <a:pt x="663" y="112"/>
                        </a:lnTo>
                        <a:lnTo>
                          <a:pt x="663" y="112"/>
                        </a:lnTo>
                        <a:lnTo>
                          <a:pt x="659" y="112"/>
                        </a:lnTo>
                        <a:lnTo>
                          <a:pt x="659" y="112"/>
                        </a:lnTo>
                        <a:lnTo>
                          <a:pt x="656" y="116"/>
                        </a:lnTo>
                        <a:lnTo>
                          <a:pt x="656" y="116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6" y="116"/>
                        </a:lnTo>
                        <a:lnTo>
                          <a:pt x="646" y="116"/>
                        </a:lnTo>
                        <a:lnTo>
                          <a:pt x="642" y="116"/>
                        </a:lnTo>
                        <a:lnTo>
                          <a:pt x="642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6"/>
                        </a:lnTo>
                        <a:lnTo>
                          <a:pt x="622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9"/>
                        </a:lnTo>
                        <a:lnTo>
                          <a:pt x="618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08" y="119"/>
                        </a:lnTo>
                        <a:lnTo>
                          <a:pt x="608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6"/>
                        </a:lnTo>
                        <a:lnTo>
                          <a:pt x="605" y="116"/>
                        </a:lnTo>
                        <a:lnTo>
                          <a:pt x="608" y="116"/>
                        </a:lnTo>
                        <a:lnTo>
                          <a:pt x="608" y="116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2"/>
                        </a:lnTo>
                        <a:lnTo>
                          <a:pt x="618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9" y="112"/>
                        </a:lnTo>
                        <a:lnTo>
                          <a:pt x="629" y="112"/>
                        </a:lnTo>
                        <a:lnTo>
                          <a:pt x="632" y="112"/>
                        </a:lnTo>
                        <a:lnTo>
                          <a:pt x="632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42" y="112"/>
                        </a:lnTo>
                        <a:lnTo>
                          <a:pt x="642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09"/>
                        </a:lnTo>
                        <a:lnTo>
                          <a:pt x="656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6" y="109"/>
                        </a:lnTo>
                        <a:lnTo>
                          <a:pt x="666" y="109"/>
                        </a:lnTo>
                        <a:lnTo>
                          <a:pt x="669" y="109"/>
                        </a:lnTo>
                        <a:lnTo>
                          <a:pt x="669" y="109"/>
                        </a:lnTo>
                        <a:lnTo>
                          <a:pt x="669" y="106"/>
                        </a:lnTo>
                        <a:lnTo>
                          <a:pt x="669" y="106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3" y="106"/>
                        </a:lnTo>
                        <a:lnTo>
                          <a:pt x="663" y="106"/>
                        </a:lnTo>
                        <a:lnTo>
                          <a:pt x="663" y="102"/>
                        </a:lnTo>
                        <a:lnTo>
                          <a:pt x="663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2" y="102"/>
                        </a:lnTo>
                        <a:lnTo>
                          <a:pt x="652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6" y="102"/>
                        </a:lnTo>
                        <a:lnTo>
                          <a:pt x="646" y="102"/>
                        </a:lnTo>
                        <a:lnTo>
                          <a:pt x="642" y="102"/>
                        </a:lnTo>
                        <a:lnTo>
                          <a:pt x="642" y="102"/>
                        </a:lnTo>
                        <a:lnTo>
                          <a:pt x="642" y="106"/>
                        </a:lnTo>
                        <a:lnTo>
                          <a:pt x="642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5" y="106"/>
                        </a:lnTo>
                        <a:lnTo>
                          <a:pt x="635" y="106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2" y="109"/>
                        </a:lnTo>
                        <a:lnTo>
                          <a:pt x="632" y="109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18" y="106"/>
                        </a:lnTo>
                        <a:lnTo>
                          <a:pt x="618" y="106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8" y="106"/>
                        </a:lnTo>
                        <a:lnTo>
                          <a:pt x="608" y="106"/>
                        </a:lnTo>
                        <a:lnTo>
                          <a:pt x="608" y="102"/>
                        </a:lnTo>
                        <a:lnTo>
                          <a:pt x="608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6"/>
                        </a:lnTo>
                        <a:lnTo>
                          <a:pt x="601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4" y="106"/>
                        </a:lnTo>
                        <a:lnTo>
                          <a:pt x="584" y="106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6"/>
                        </a:lnTo>
                        <a:lnTo>
                          <a:pt x="578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6"/>
                        </a:lnTo>
                        <a:lnTo>
                          <a:pt x="571" y="116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4" y="112"/>
                        </a:lnTo>
                        <a:lnTo>
                          <a:pt x="564" y="112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6"/>
                        </a:lnTo>
                        <a:lnTo>
                          <a:pt x="561" y="106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5"/>
                        </a:lnTo>
                        <a:lnTo>
                          <a:pt x="557" y="95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47" y="82"/>
                        </a:lnTo>
                        <a:lnTo>
                          <a:pt x="547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3" y="72"/>
                        </a:lnTo>
                        <a:lnTo>
                          <a:pt x="533" y="72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27" y="65"/>
                        </a:lnTo>
                        <a:lnTo>
                          <a:pt x="527" y="65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0" y="61"/>
                        </a:lnTo>
                        <a:lnTo>
                          <a:pt x="520" y="61"/>
                        </a:lnTo>
                        <a:lnTo>
                          <a:pt x="516" y="58"/>
                        </a:lnTo>
                        <a:lnTo>
                          <a:pt x="516" y="58"/>
                        </a:lnTo>
                        <a:lnTo>
                          <a:pt x="516" y="55"/>
                        </a:lnTo>
                        <a:lnTo>
                          <a:pt x="516" y="55"/>
                        </a:lnTo>
                        <a:lnTo>
                          <a:pt x="513" y="55"/>
                        </a:lnTo>
                        <a:lnTo>
                          <a:pt x="513" y="55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48"/>
                        </a:lnTo>
                        <a:lnTo>
                          <a:pt x="506" y="48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03" y="44"/>
                        </a:lnTo>
                        <a:lnTo>
                          <a:pt x="503" y="44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6" y="38"/>
                        </a:lnTo>
                        <a:lnTo>
                          <a:pt x="496" y="38"/>
                        </a:lnTo>
                        <a:lnTo>
                          <a:pt x="493" y="34"/>
                        </a:lnTo>
                        <a:lnTo>
                          <a:pt x="493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6" y="31"/>
                        </a:lnTo>
                        <a:lnTo>
                          <a:pt x="486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79" y="31"/>
                        </a:lnTo>
                        <a:lnTo>
                          <a:pt x="479" y="31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59" y="14"/>
                        </a:lnTo>
                        <a:lnTo>
                          <a:pt x="459" y="14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7"/>
                        </a:lnTo>
                        <a:lnTo>
                          <a:pt x="459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4"/>
                        </a:lnTo>
                        <a:lnTo>
                          <a:pt x="455" y="4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38" y="4"/>
                        </a:lnTo>
                        <a:lnTo>
                          <a:pt x="438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1" y="4"/>
                        </a:lnTo>
                        <a:lnTo>
                          <a:pt x="428" y="4"/>
                        </a:lnTo>
                        <a:lnTo>
                          <a:pt x="428" y="4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08" y="4"/>
                        </a:lnTo>
                        <a:lnTo>
                          <a:pt x="408" y="4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394" y="4"/>
                        </a:lnTo>
                        <a:lnTo>
                          <a:pt x="394" y="4"/>
                        </a:lnTo>
                        <a:lnTo>
                          <a:pt x="319" y="58"/>
                        </a:lnTo>
                        <a:lnTo>
                          <a:pt x="244" y="119"/>
                        </a:lnTo>
                        <a:lnTo>
                          <a:pt x="173" y="187"/>
                        </a:lnTo>
                        <a:lnTo>
                          <a:pt x="108" y="255"/>
                        </a:lnTo>
                        <a:lnTo>
                          <a:pt x="108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29" y="255"/>
                        </a:lnTo>
                        <a:lnTo>
                          <a:pt x="129" y="255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56" y="242"/>
                        </a:lnTo>
                        <a:lnTo>
                          <a:pt x="156" y="242"/>
                        </a:lnTo>
                        <a:lnTo>
                          <a:pt x="159" y="238"/>
                        </a:lnTo>
                        <a:lnTo>
                          <a:pt x="159" y="238"/>
                        </a:lnTo>
                        <a:lnTo>
                          <a:pt x="163" y="238"/>
                        </a:lnTo>
                        <a:lnTo>
                          <a:pt x="163" y="238"/>
                        </a:lnTo>
                        <a:lnTo>
                          <a:pt x="176" y="231"/>
                        </a:lnTo>
                        <a:lnTo>
                          <a:pt x="176" y="231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93" y="231"/>
                        </a:lnTo>
                        <a:lnTo>
                          <a:pt x="193" y="231"/>
                        </a:lnTo>
                        <a:lnTo>
                          <a:pt x="190" y="235"/>
                        </a:lnTo>
                        <a:lnTo>
                          <a:pt x="190" y="235"/>
                        </a:lnTo>
                        <a:lnTo>
                          <a:pt x="187" y="238"/>
                        </a:lnTo>
                        <a:lnTo>
                          <a:pt x="187" y="238"/>
                        </a:lnTo>
                        <a:lnTo>
                          <a:pt x="183" y="238"/>
                        </a:lnTo>
                        <a:lnTo>
                          <a:pt x="183" y="238"/>
                        </a:lnTo>
                        <a:lnTo>
                          <a:pt x="173" y="242"/>
                        </a:lnTo>
                        <a:lnTo>
                          <a:pt x="173" y="242"/>
                        </a:lnTo>
                        <a:lnTo>
                          <a:pt x="159" y="245"/>
                        </a:lnTo>
                        <a:lnTo>
                          <a:pt x="159" y="245"/>
                        </a:lnTo>
                        <a:lnTo>
                          <a:pt x="156" y="248"/>
                        </a:lnTo>
                        <a:lnTo>
                          <a:pt x="156" y="248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6" y="252"/>
                        </a:lnTo>
                        <a:lnTo>
                          <a:pt x="146" y="252"/>
                        </a:lnTo>
                        <a:lnTo>
                          <a:pt x="139" y="259"/>
                        </a:lnTo>
                        <a:lnTo>
                          <a:pt x="139" y="259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2" y="269"/>
                        </a:lnTo>
                        <a:lnTo>
                          <a:pt x="122" y="269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9" y="272"/>
                        </a:lnTo>
                        <a:lnTo>
                          <a:pt x="129" y="272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6" y="269"/>
                        </a:lnTo>
                        <a:lnTo>
                          <a:pt x="146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6" y="265"/>
                        </a:lnTo>
                        <a:lnTo>
                          <a:pt x="156" y="265"/>
                        </a:lnTo>
                        <a:lnTo>
                          <a:pt x="163" y="262"/>
                        </a:lnTo>
                        <a:lnTo>
                          <a:pt x="163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5"/>
                        </a:lnTo>
                        <a:lnTo>
                          <a:pt x="166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3" y="269"/>
                        </a:lnTo>
                        <a:lnTo>
                          <a:pt x="173" y="269"/>
                        </a:lnTo>
                        <a:lnTo>
                          <a:pt x="173" y="265"/>
                        </a:lnTo>
                        <a:lnTo>
                          <a:pt x="173" y="265"/>
                        </a:lnTo>
                        <a:lnTo>
                          <a:pt x="176" y="265"/>
                        </a:lnTo>
                        <a:lnTo>
                          <a:pt x="176" y="265"/>
                        </a:lnTo>
                        <a:lnTo>
                          <a:pt x="176" y="262"/>
                        </a:lnTo>
                        <a:lnTo>
                          <a:pt x="176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90" y="255"/>
                        </a:lnTo>
                        <a:lnTo>
                          <a:pt x="190" y="255"/>
                        </a:lnTo>
                        <a:lnTo>
                          <a:pt x="190" y="252"/>
                        </a:lnTo>
                        <a:lnTo>
                          <a:pt x="190" y="252"/>
                        </a:lnTo>
                        <a:lnTo>
                          <a:pt x="193" y="252"/>
                        </a:lnTo>
                        <a:lnTo>
                          <a:pt x="193" y="252"/>
                        </a:lnTo>
                        <a:lnTo>
                          <a:pt x="193" y="248"/>
                        </a:lnTo>
                        <a:lnTo>
                          <a:pt x="193" y="248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4" y="248"/>
                        </a:lnTo>
                        <a:lnTo>
                          <a:pt x="204" y="248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4" y="252"/>
                        </a:lnTo>
                        <a:lnTo>
                          <a:pt x="214" y="252"/>
                        </a:lnTo>
                        <a:lnTo>
                          <a:pt x="214" y="248"/>
                        </a:lnTo>
                        <a:lnTo>
                          <a:pt x="214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8"/>
                        </a:lnTo>
                        <a:lnTo>
                          <a:pt x="224" y="248"/>
                        </a:lnTo>
                        <a:lnTo>
                          <a:pt x="221" y="252"/>
                        </a:lnTo>
                        <a:lnTo>
                          <a:pt x="221" y="252"/>
                        </a:lnTo>
                        <a:lnTo>
                          <a:pt x="221" y="255"/>
                        </a:lnTo>
                        <a:lnTo>
                          <a:pt x="221" y="255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4" y="259"/>
                        </a:lnTo>
                        <a:lnTo>
                          <a:pt x="224" y="259"/>
                        </a:lnTo>
                        <a:lnTo>
                          <a:pt x="224" y="262"/>
                        </a:lnTo>
                        <a:lnTo>
                          <a:pt x="224" y="262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72"/>
                        </a:lnTo>
                        <a:lnTo>
                          <a:pt x="224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31" y="272"/>
                        </a:lnTo>
                        <a:lnTo>
                          <a:pt x="231" y="272"/>
                        </a:lnTo>
                        <a:lnTo>
                          <a:pt x="231" y="276"/>
                        </a:lnTo>
                        <a:lnTo>
                          <a:pt x="231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9"/>
                        </a:lnTo>
                        <a:lnTo>
                          <a:pt x="234" y="279"/>
                        </a:lnTo>
                        <a:lnTo>
                          <a:pt x="238" y="279"/>
                        </a:lnTo>
                        <a:lnTo>
                          <a:pt x="238" y="279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51" y="289"/>
                        </a:lnTo>
                        <a:lnTo>
                          <a:pt x="251" y="293"/>
                        </a:lnTo>
                        <a:lnTo>
                          <a:pt x="251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8" y="293"/>
                        </a:lnTo>
                        <a:lnTo>
                          <a:pt x="258" y="293"/>
                        </a:lnTo>
                        <a:lnTo>
                          <a:pt x="261" y="289"/>
                        </a:lnTo>
                        <a:lnTo>
                          <a:pt x="261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58" y="299"/>
                        </a:lnTo>
                        <a:lnTo>
                          <a:pt x="258" y="299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5" y="303"/>
                        </a:lnTo>
                        <a:lnTo>
                          <a:pt x="255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51" y="303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5" y="310"/>
                        </a:lnTo>
                        <a:lnTo>
                          <a:pt x="255" y="310"/>
                        </a:lnTo>
                        <a:lnTo>
                          <a:pt x="255" y="313"/>
                        </a:lnTo>
                        <a:lnTo>
                          <a:pt x="255" y="313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1" y="320"/>
                        </a:lnTo>
                        <a:lnTo>
                          <a:pt x="251" y="320"/>
                        </a:lnTo>
                        <a:lnTo>
                          <a:pt x="251" y="323"/>
                        </a:lnTo>
                        <a:lnTo>
                          <a:pt x="251" y="323"/>
                        </a:lnTo>
                        <a:lnTo>
                          <a:pt x="255" y="327"/>
                        </a:lnTo>
                        <a:lnTo>
                          <a:pt x="255" y="327"/>
                        </a:lnTo>
                        <a:lnTo>
                          <a:pt x="255" y="330"/>
                        </a:lnTo>
                        <a:lnTo>
                          <a:pt x="255" y="330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61" y="337"/>
                        </a:lnTo>
                        <a:lnTo>
                          <a:pt x="261" y="337"/>
                        </a:lnTo>
                        <a:lnTo>
                          <a:pt x="265" y="333"/>
                        </a:lnTo>
                        <a:lnTo>
                          <a:pt x="265" y="333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27"/>
                        </a:lnTo>
                        <a:lnTo>
                          <a:pt x="265" y="327"/>
                        </a:lnTo>
                        <a:lnTo>
                          <a:pt x="268" y="327"/>
                        </a:lnTo>
                        <a:lnTo>
                          <a:pt x="268" y="327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40"/>
                        </a:lnTo>
                        <a:lnTo>
                          <a:pt x="265" y="340"/>
                        </a:lnTo>
                        <a:lnTo>
                          <a:pt x="265" y="344"/>
                        </a:lnTo>
                        <a:lnTo>
                          <a:pt x="265" y="344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65" y="347"/>
                        </a:lnTo>
                        <a:lnTo>
                          <a:pt x="265" y="347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72" y="347"/>
                        </a:lnTo>
                        <a:lnTo>
                          <a:pt x="272" y="347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8" y="337"/>
                        </a:lnTo>
                        <a:lnTo>
                          <a:pt x="278" y="337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5" y="337"/>
                        </a:lnTo>
                        <a:lnTo>
                          <a:pt x="285" y="337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2" y="347"/>
                        </a:lnTo>
                        <a:lnTo>
                          <a:pt x="282" y="347"/>
                        </a:lnTo>
                        <a:lnTo>
                          <a:pt x="282" y="350"/>
                        </a:lnTo>
                        <a:lnTo>
                          <a:pt x="282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2" y="354"/>
                        </a:lnTo>
                        <a:lnTo>
                          <a:pt x="282" y="354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2" y="361"/>
                        </a:lnTo>
                        <a:lnTo>
                          <a:pt x="272" y="361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71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1"/>
                        </a:lnTo>
                        <a:lnTo>
                          <a:pt x="265" y="371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8"/>
                        </a:lnTo>
                        <a:lnTo>
                          <a:pt x="261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81"/>
                        </a:lnTo>
                        <a:lnTo>
                          <a:pt x="265" y="381"/>
                        </a:lnTo>
                        <a:lnTo>
                          <a:pt x="261" y="381"/>
                        </a:lnTo>
                        <a:lnTo>
                          <a:pt x="261" y="381"/>
                        </a:lnTo>
                        <a:lnTo>
                          <a:pt x="261" y="384"/>
                        </a:lnTo>
                        <a:lnTo>
                          <a:pt x="261" y="384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58" y="395"/>
                        </a:lnTo>
                        <a:lnTo>
                          <a:pt x="258" y="395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398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1" y="398"/>
                        </a:lnTo>
                        <a:lnTo>
                          <a:pt x="251" y="398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5"/>
                        </a:lnTo>
                        <a:lnTo>
                          <a:pt x="251" y="405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1" y="408"/>
                        </a:lnTo>
                        <a:lnTo>
                          <a:pt x="241" y="408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4" y="415"/>
                        </a:lnTo>
                        <a:lnTo>
                          <a:pt x="244" y="415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12"/>
                        </a:lnTo>
                        <a:lnTo>
                          <a:pt x="255" y="412"/>
                        </a:lnTo>
                        <a:lnTo>
                          <a:pt x="255" y="415"/>
                        </a:lnTo>
                        <a:lnTo>
                          <a:pt x="255" y="415"/>
                        </a:lnTo>
                        <a:lnTo>
                          <a:pt x="251" y="422"/>
                        </a:lnTo>
                        <a:lnTo>
                          <a:pt x="251" y="422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1" y="425"/>
                        </a:lnTo>
                        <a:lnTo>
                          <a:pt x="241" y="425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32"/>
                        </a:lnTo>
                        <a:lnTo>
                          <a:pt x="238" y="432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41" y="432"/>
                        </a:lnTo>
                        <a:lnTo>
                          <a:pt x="241" y="432"/>
                        </a:lnTo>
                        <a:lnTo>
                          <a:pt x="244" y="432"/>
                        </a:lnTo>
                        <a:lnTo>
                          <a:pt x="244" y="432"/>
                        </a:lnTo>
                        <a:lnTo>
                          <a:pt x="244" y="429"/>
                        </a:lnTo>
                        <a:lnTo>
                          <a:pt x="248" y="429"/>
                        </a:lnTo>
                        <a:lnTo>
                          <a:pt x="248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9"/>
                        </a:lnTo>
                        <a:lnTo>
                          <a:pt x="255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4" y="435"/>
                        </a:lnTo>
                        <a:lnTo>
                          <a:pt x="244" y="435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6"/>
                        </a:lnTo>
                        <a:lnTo>
                          <a:pt x="238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52"/>
                        </a:lnTo>
                        <a:lnTo>
                          <a:pt x="227" y="452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4" y="456"/>
                        </a:lnTo>
                        <a:lnTo>
                          <a:pt x="224" y="456"/>
                        </a:lnTo>
                        <a:lnTo>
                          <a:pt x="221" y="459"/>
                        </a:lnTo>
                        <a:lnTo>
                          <a:pt x="221" y="459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1" y="466"/>
                        </a:lnTo>
                        <a:lnTo>
                          <a:pt x="231" y="466"/>
                        </a:lnTo>
                        <a:lnTo>
                          <a:pt x="231" y="469"/>
                        </a:lnTo>
                        <a:lnTo>
                          <a:pt x="231" y="469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27" y="473"/>
                        </a:lnTo>
                        <a:lnTo>
                          <a:pt x="227" y="473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4" y="473"/>
                        </a:lnTo>
                        <a:lnTo>
                          <a:pt x="224" y="473"/>
                        </a:lnTo>
                        <a:lnTo>
                          <a:pt x="224" y="476"/>
                        </a:lnTo>
                        <a:lnTo>
                          <a:pt x="224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3"/>
                        </a:lnTo>
                        <a:lnTo>
                          <a:pt x="221" y="483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500"/>
                        </a:lnTo>
                        <a:lnTo>
                          <a:pt x="221" y="500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3"/>
                        </a:lnTo>
                        <a:lnTo>
                          <a:pt x="224" y="493"/>
                        </a:lnTo>
                        <a:lnTo>
                          <a:pt x="227" y="490"/>
                        </a:lnTo>
                        <a:lnTo>
                          <a:pt x="227" y="490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500"/>
                        </a:lnTo>
                        <a:lnTo>
                          <a:pt x="224" y="500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4" y="507"/>
                        </a:lnTo>
                        <a:lnTo>
                          <a:pt x="224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17" y="510"/>
                        </a:lnTo>
                        <a:lnTo>
                          <a:pt x="217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4" y="507"/>
                        </a:lnTo>
                        <a:lnTo>
                          <a:pt x="204" y="507"/>
                        </a:lnTo>
                        <a:lnTo>
                          <a:pt x="204" y="510"/>
                        </a:lnTo>
                        <a:lnTo>
                          <a:pt x="204" y="510"/>
                        </a:lnTo>
                        <a:lnTo>
                          <a:pt x="200" y="510"/>
                        </a:lnTo>
                        <a:lnTo>
                          <a:pt x="200" y="510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197" y="514"/>
                        </a:lnTo>
                        <a:lnTo>
                          <a:pt x="197" y="514"/>
                        </a:lnTo>
                        <a:lnTo>
                          <a:pt x="197" y="517"/>
                        </a:lnTo>
                        <a:lnTo>
                          <a:pt x="193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4" y="517"/>
                        </a:lnTo>
                        <a:lnTo>
                          <a:pt x="214" y="517"/>
                        </a:lnTo>
                        <a:lnTo>
                          <a:pt x="210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197" y="520"/>
                        </a:lnTo>
                        <a:lnTo>
                          <a:pt x="197" y="520"/>
                        </a:lnTo>
                        <a:lnTo>
                          <a:pt x="190" y="524"/>
                        </a:lnTo>
                        <a:lnTo>
                          <a:pt x="190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4" y="520"/>
                        </a:lnTo>
                        <a:lnTo>
                          <a:pt x="204" y="520"/>
                        </a:lnTo>
                        <a:lnTo>
                          <a:pt x="200" y="524"/>
                        </a:lnTo>
                        <a:lnTo>
                          <a:pt x="200" y="524"/>
                        </a:lnTo>
                        <a:lnTo>
                          <a:pt x="197" y="524"/>
                        </a:lnTo>
                        <a:lnTo>
                          <a:pt x="197" y="527"/>
                        </a:lnTo>
                        <a:lnTo>
                          <a:pt x="197" y="527"/>
                        </a:lnTo>
                        <a:lnTo>
                          <a:pt x="190" y="527"/>
                        </a:lnTo>
                        <a:lnTo>
                          <a:pt x="190" y="527"/>
                        </a:lnTo>
                        <a:lnTo>
                          <a:pt x="187" y="527"/>
                        </a:lnTo>
                        <a:lnTo>
                          <a:pt x="187" y="527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4"/>
                        </a:lnTo>
                        <a:lnTo>
                          <a:pt x="183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7"/>
                        </a:lnTo>
                        <a:lnTo>
                          <a:pt x="193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200" y="537"/>
                        </a:lnTo>
                        <a:lnTo>
                          <a:pt x="200" y="537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4" y="541"/>
                        </a:lnTo>
                        <a:lnTo>
                          <a:pt x="204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10" y="537"/>
                        </a:lnTo>
                        <a:lnTo>
                          <a:pt x="210" y="537"/>
                        </a:lnTo>
                        <a:lnTo>
                          <a:pt x="210" y="534"/>
                        </a:lnTo>
                        <a:lnTo>
                          <a:pt x="210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7"/>
                        </a:lnTo>
                        <a:lnTo>
                          <a:pt x="214" y="537"/>
                        </a:lnTo>
                        <a:lnTo>
                          <a:pt x="210" y="541"/>
                        </a:lnTo>
                        <a:lnTo>
                          <a:pt x="210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8"/>
                        </a:lnTo>
                        <a:lnTo>
                          <a:pt x="204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1"/>
                        </a:lnTo>
                        <a:lnTo>
                          <a:pt x="210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07" y="554"/>
                        </a:lnTo>
                        <a:lnTo>
                          <a:pt x="207" y="554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8"/>
                        </a:lnTo>
                        <a:lnTo>
                          <a:pt x="204" y="568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07" y="578"/>
                        </a:lnTo>
                        <a:lnTo>
                          <a:pt x="207" y="578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8"/>
                        </a:lnTo>
                        <a:lnTo>
                          <a:pt x="207" y="588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9"/>
                        </a:lnTo>
                        <a:lnTo>
                          <a:pt x="204" y="599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3" y="633"/>
                        </a:lnTo>
                        <a:lnTo>
                          <a:pt x="173" y="633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80" y="633"/>
                        </a:lnTo>
                        <a:lnTo>
                          <a:pt x="180" y="633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6"/>
                        </a:lnTo>
                        <a:lnTo>
                          <a:pt x="183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73" y="605"/>
                        </a:lnTo>
                        <a:lnTo>
                          <a:pt x="173" y="605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599"/>
                        </a:lnTo>
                        <a:lnTo>
                          <a:pt x="173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59" y="605"/>
                        </a:lnTo>
                        <a:lnTo>
                          <a:pt x="159" y="605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6"/>
                        </a:lnTo>
                        <a:lnTo>
                          <a:pt x="156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2" y="646"/>
                        </a:lnTo>
                        <a:lnTo>
                          <a:pt x="142" y="646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3"/>
                        </a:lnTo>
                        <a:lnTo>
                          <a:pt x="142" y="653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3"/>
                        </a:lnTo>
                        <a:lnTo>
                          <a:pt x="129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2" y="667"/>
                        </a:lnTo>
                        <a:lnTo>
                          <a:pt x="122" y="667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5" y="670"/>
                        </a:lnTo>
                        <a:lnTo>
                          <a:pt x="115" y="670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7"/>
                        </a:lnTo>
                        <a:lnTo>
                          <a:pt x="115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08" y="680"/>
                        </a:lnTo>
                        <a:lnTo>
                          <a:pt x="108" y="680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7"/>
                        </a:lnTo>
                        <a:lnTo>
                          <a:pt x="108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90"/>
                        </a:lnTo>
                        <a:lnTo>
                          <a:pt x="105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4"/>
                        </a:lnTo>
                        <a:lnTo>
                          <a:pt x="102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78" y="714"/>
                        </a:lnTo>
                        <a:lnTo>
                          <a:pt x="78" y="714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4" y="718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4" y="735"/>
                        </a:lnTo>
                        <a:lnTo>
                          <a:pt x="64" y="735"/>
                        </a:lnTo>
                        <a:lnTo>
                          <a:pt x="64" y="738"/>
                        </a:lnTo>
                        <a:lnTo>
                          <a:pt x="64" y="738"/>
                        </a:lnTo>
                        <a:lnTo>
                          <a:pt x="61" y="738"/>
                        </a:lnTo>
                        <a:lnTo>
                          <a:pt x="61" y="738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5"/>
                        </a:lnTo>
                        <a:lnTo>
                          <a:pt x="61" y="745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62"/>
                        </a:lnTo>
                        <a:lnTo>
                          <a:pt x="51" y="762"/>
                        </a:lnTo>
                        <a:lnTo>
                          <a:pt x="47" y="765"/>
                        </a:lnTo>
                        <a:lnTo>
                          <a:pt x="47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0" y="765"/>
                        </a:lnTo>
                        <a:lnTo>
                          <a:pt x="40" y="765"/>
                        </a:lnTo>
                        <a:lnTo>
                          <a:pt x="40" y="769"/>
                        </a:lnTo>
                        <a:lnTo>
                          <a:pt x="40" y="769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4" y="775"/>
                        </a:lnTo>
                        <a:lnTo>
                          <a:pt x="34" y="775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0" y="779"/>
                        </a:lnTo>
                        <a:lnTo>
                          <a:pt x="30" y="779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6"/>
                        </a:lnTo>
                        <a:lnTo>
                          <a:pt x="30" y="796"/>
                        </a:lnTo>
                        <a:lnTo>
                          <a:pt x="27" y="796"/>
                        </a:lnTo>
                        <a:lnTo>
                          <a:pt x="27" y="796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3" y="799"/>
                        </a:lnTo>
                        <a:lnTo>
                          <a:pt x="23" y="799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6"/>
                        </a:lnTo>
                        <a:lnTo>
                          <a:pt x="20" y="806"/>
                        </a:lnTo>
                        <a:lnTo>
                          <a:pt x="20" y="806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3"/>
                        </a:lnTo>
                        <a:lnTo>
                          <a:pt x="17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60"/>
                        </a:lnTo>
                        <a:lnTo>
                          <a:pt x="13" y="860"/>
                        </a:lnTo>
                        <a:lnTo>
                          <a:pt x="10" y="860"/>
                        </a:lnTo>
                        <a:lnTo>
                          <a:pt x="10" y="860"/>
                        </a:lnTo>
                        <a:lnTo>
                          <a:pt x="10" y="864"/>
                        </a:lnTo>
                        <a:lnTo>
                          <a:pt x="10" y="864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3" y="867"/>
                        </a:lnTo>
                        <a:lnTo>
                          <a:pt x="13" y="867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0" y="871"/>
                        </a:lnTo>
                        <a:lnTo>
                          <a:pt x="10" y="871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81"/>
                        </a:lnTo>
                        <a:lnTo>
                          <a:pt x="6" y="881"/>
                        </a:lnTo>
                        <a:lnTo>
                          <a:pt x="3" y="881"/>
                        </a:lnTo>
                        <a:lnTo>
                          <a:pt x="3" y="881"/>
                        </a:lnTo>
                        <a:lnTo>
                          <a:pt x="3" y="884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91"/>
                        </a:lnTo>
                        <a:lnTo>
                          <a:pt x="3" y="891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8"/>
                        </a:lnTo>
                        <a:lnTo>
                          <a:pt x="6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8"/>
                        </a:lnTo>
                        <a:lnTo>
                          <a:pt x="3" y="918"/>
                        </a:lnTo>
                        <a:lnTo>
                          <a:pt x="0" y="918"/>
                        </a:lnTo>
                        <a:lnTo>
                          <a:pt x="0" y="918"/>
                        </a:lnTo>
                        <a:lnTo>
                          <a:pt x="3" y="922"/>
                        </a:lnTo>
                        <a:lnTo>
                          <a:pt x="3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8"/>
                        </a:lnTo>
                        <a:lnTo>
                          <a:pt x="0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6" y="932"/>
                        </a:lnTo>
                        <a:lnTo>
                          <a:pt x="6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5"/>
                        </a:lnTo>
                        <a:lnTo>
                          <a:pt x="10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9"/>
                        </a:lnTo>
                        <a:lnTo>
                          <a:pt x="13" y="939"/>
                        </a:lnTo>
                        <a:lnTo>
                          <a:pt x="17" y="939"/>
                        </a:lnTo>
                        <a:lnTo>
                          <a:pt x="17" y="939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0" y="949"/>
                        </a:lnTo>
                        <a:lnTo>
                          <a:pt x="20" y="949"/>
                        </a:lnTo>
                        <a:lnTo>
                          <a:pt x="20" y="952"/>
                        </a:lnTo>
                        <a:lnTo>
                          <a:pt x="20" y="952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7" y="956"/>
                        </a:lnTo>
                        <a:lnTo>
                          <a:pt x="27" y="956"/>
                        </a:lnTo>
                        <a:lnTo>
                          <a:pt x="27" y="959"/>
                        </a:lnTo>
                        <a:lnTo>
                          <a:pt x="27" y="959"/>
                        </a:lnTo>
                        <a:lnTo>
                          <a:pt x="27" y="962"/>
                        </a:lnTo>
                        <a:lnTo>
                          <a:pt x="27" y="962"/>
                        </a:lnTo>
                        <a:lnTo>
                          <a:pt x="27" y="969"/>
                        </a:lnTo>
                        <a:lnTo>
                          <a:pt x="27" y="969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3" y="976"/>
                        </a:lnTo>
                        <a:lnTo>
                          <a:pt x="23" y="976"/>
                        </a:lnTo>
                        <a:lnTo>
                          <a:pt x="23" y="979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0" y="986"/>
                        </a:lnTo>
                        <a:lnTo>
                          <a:pt x="20" y="986"/>
                        </a:lnTo>
                        <a:lnTo>
                          <a:pt x="20" y="990"/>
                        </a:lnTo>
                        <a:lnTo>
                          <a:pt x="20" y="990"/>
                        </a:lnTo>
                        <a:lnTo>
                          <a:pt x="20" y="993"/>
                        </a:lnTo>
                        <a:lnTo>
                          <a:pt x="20" y="993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10"/>
                        </a:lnTo>
                        <a:lnTo>
                          <a:pt x="20" y="1010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0" y="1017"/>
                        </a:lnTo>
                        <a:lnTo>
                          <a:pt x="20" y="1017"/>
                        </a:lnTo>
                        <a:lnTo>
                          <a:pt x="20" y="1020"/>
                        </a:lnTo>
                        <a:lnTo>
                          <a:pt x="20" y="1020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8"/>
                        </a:lnTo>
                        <a:lnTo>
                          <a:pt x="23" y="1068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8"/>
                        </a:lnTo>
                        <a:lnTo>
                          <a:pt x="23" y="1081"/>
                        </a:lnTo>
                        <a:lnTo>
                          <a:pt x="23" y="1081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102"/>
                        </a:lnTo>
                        <a:lnTo>
                          <a:pt x="20" y="1102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17" y="1098"/>
                        </a:lnTo>
                        <a:lnTo>
                          <a:pt x="17" y="1098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2"/>
                        </a:lnTo>
                        <a:lnTo>
                          <a:pt x="10" y="1092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92"/>
                        </a:lnTo>
                        <a:lnTo>
                          <a:pt x="6" y="1092"/>
                        </a:lnTo>
                        <a:lnTo>
                          <a:pt x="6" y="1095"/>
                        </a:lnTo>
                        <a:lnTo>
                          <a:pt x="6" y="1095"/>
                        </a:lnTo>
                        <a:lnTo>
                          <a:pt x="6" y="1098"/>
                        </a:lnTo>
                        <a:lnTo>
                          <a:pt x="6" y="1098"/>
                        </a:lnTo>
                        <a:lnTo>
                          <a:pt x="6" y="1102"/>
                        </a:lnTo>
                        <a:lnTo>
                          <a:pt x="6" y="1102"/>
                        </a:lnTo>
                        <a:lnTo>
                          <a:pt x="10" y="1105"/>
                        </a:lnTo>
                        <a:lnTo>
                          <a:pt x="10" y="1105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7" y="1132"/>
                        </a:lnTo>
                        <a:lnTo>
                          <a:pt x="27" y="1132"/>
                        </a:lnTo>
                        <a:lnTo>
                          <a:pt x="30" y="1136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43"/>
                        </a:lnTo>
                        <a:lnTo>
                          <a:pt x="30" y="1143"/>
                        </a:lnTo>
                        <a:lnTo>
                          <a:pt x="30" y="1146"/>
                        </a:lnTo>
                        <a:lnTo>
                          <a:pt x="30" y="1146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3" y="1156"/>
                        </a:lnTo>
                        <a:lnTo>
                          <a:pt x="23" y="1156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7"/>
                        </a:lnTo>
                        <a:lnTo>
                          <a:pt x="27" y="1177"/>
                        </a:lnTo>
                        <a:lnTo>
                          <a:pt x="23" y="1180"/>
                        </a:lnTo>
                        <a:lnTo>
                          <a:pt x="23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3"/>
                        </a:lnTo>
                        <a:lnTo>
                          <a:pt x="27" y="1183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30" y="1187"/>
                        </a:lnTo>
                        <a:lnTo>
                          <a:pt x="30" y="1187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200"/>
                        </a:lnTo>
                        <a:lnTo>
                          <a:pt x="34" y="1200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4" y="1207"/>
                        </a:lnTo>
                        <a:lnTo>
                          <a:pt x="34" y="1207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40" y="1214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07"/>
                        </a:lnTo>
                        <a:lnTo>
                          <a:pt x="44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4"/>
                        </a:lnTo>
                        <a:lnTo>
                          <a:pt x="47" y="1204"/>
                        </a:lnTo>
                        <a:lnTo>
                          <a:pt x="47" y="1200"/>
                        </a:lnTo>
                        <a:lnTo>
                          <a:pt x="47" y="1200"/>
                        </a:lnTo>
                        <a:lnTo>
                          <a:pt x="47" y="1197"/>
                        </a:lnTo>
                        <a:lnTo>
                          <a:pt x="47" y="1197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37" y="1190"/>
                        </a:lnTo>
                        <a:lnTo>
                          <a:pt x="37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40" y="1173"/>
                        </a:lnTo>
                        <a:lnTo>
                          <a:pt x="40" y="1173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66"/>
                        </a:lnTo>
                        <a:lnTo>
                          <a:pt x="40" y="1166"/>
                        </a:lnTo>
                        <a:lnTo>
                          <a:pt x="40" y="1163"/>
                        </a:lnTo>
                        <a:lnTo>
                          <a:pt x="40" y="1163"/>
                        </a:lnTo>
                        <a:lnTo>
                          <a:pt x="40" y="1160"/>
                        </a:lnTo>
                        <a:lnTo>
                          <a:pt x="40" y="1160"/>
                        </a:lnTo>
                        <a:lnTo>
                          <a:pt x="40" y="1153"/>
                        </a:lnTo>
                        <a:lnTo>
                          <a:pt x="40" y="1153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6"/>
                        </a:lnTo>
                        <a:lnTo>
                          <a:pt x="40" y="1146"/>
                        </a:lnTo>
                        <a:lnTo>
                          <a:pt x="44" y="1139"/>
                        </a:lnTo>
                        <a:lnTo>
                          <a:pt x="44" y="1139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7" y="1129"/>
                        </a:lnTo>
                        <a:lnTo>
                          <a:pt x="47" y="1129"/>
                        </a:lnTo>
                        <a:lnTo>
                          <a:pt x="44" y="1129"/>
                        </a:lnTo>
                        <a:lnTo>
                          <a:pt x="44" y="1129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4" y="1115"/>
                        </a:lnTo>
                        <a:lnTo>
                          <a:pt x="44" y="1115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09"/>
                        </a:lnTo>
                        <a:lnTo>
                          <a:pt x="40" y="1109"/>
                        </a:lnTo>
                        <a:lnTo>
                          <a:pt x="44" y="1105"/>
                        </a:lnTo>
                        <a:lnTo>
                          <a:pt x="44" y="1105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098"/>
                        </a:lnTo>
                        <a:lnTo>
                          <a:pt x="40" y="1098"/>
                        </a:lnTo>
                        <a:lnTo>
                          <a:pt x="40" y="1092"/>
                        </a:lnTo>
                        <a:lnTo>
                          <a:pt x="40" y="1092"/>
                        </a:lnTo>
                        <a:lnTo>
                          <a:pt x="44" y="1092"/>
                        </a:lnTo>
                        <a:lnTo>
                          <a:pt x="44" y="1092"/>
                        </a:lnTo>
                        <a:lnTo>
                          <a:pt x="44" y="1085"/>
                        </a:lnTo>
                        <a:lnTo>
                          <a:pt x="44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4" y="1078"/>
                        </a:lnTo>
                        <a:lnTo>
                          <a:pt x="44" y="1078"/>
                        </a:lnTo>
                        <a:lnTo>
                          <a:pt x="40" y="1075"/>
                        </a:lnTo>
                        <a:lnTo>
                          <a:pt x="40" y="1075"/>
                        </a:lnTo>
                        <a:lnTo>
                          <a:pt x="40" y="1071"/>
                        </a:lnTo>
                        <a:lnTo>
                          <a:pt x="40" y="1071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4"/>
                        </a:lnTo>
                        <a:lnTo>
                          <a:pt x="40" y="1064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58"/>
                        </a:lnTo>
                        <a:lnTo>
                          <a:pt x="40" y="1058"/>
                        </a:lnTo>
                        <a:lnTo>
                          <a:pt x="37" y="1054"/>
                        </a:lnTo>
                        <a:lnTo>
                          <a:pt x="37" y="1054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4" y="1051"/>
                        </a:lnTo>
                        <a:lnTo>
                          <a:pt x="34" y="1051"/>
                        </a:lnTo>
                        <a:lnTo>
                          <a:pt x="34" y="1047"/>
                        </a:lnTo>
                        <a:lnTo>
                          <a:pt x="34" y="1047"/>
                        </a:lnTo>
                        <a:lnTo>
                          <a:pt x="37" y="1044"/>
                        </a:lnTo>
                        <a:lnTo>
                          <a:pt x="37" y="1044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27"/>
                        </a:lnTo>
                        <a:lnTo>
                          <a:pt x="40" y="1027"/>
                        </a:lnTo>
                        <a:lnTo>
                          <a:pt x="44" y="1024"/>
                        </a:lnTo>
                        <a:lnTo>
                          <a:pt x="44" y="1024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17"/>
                        </a:lnTo>
                        <a:lnTo>
                          <a:pt x="44" y="1017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7" y="1013"/>
                        </a:lnTo>
                        <a:lnTo>
                          <a:pt x="47" y="1013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07"/>
                        </a:lnTo>
                        <a:lnTo>
                          <a:pt x="44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7"/>
                        </a:lnTo>
                        <a:lnTo>
                          <a:pt x="54" y="1007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8" y="1017"/>
                        </a:lnTo>
                        <a:lnTo>
                          <a:pt x="68" y="1017"/>
                        </a:lnTo>
                        <a:lnTo>
                          <a:pt x="68" y="1020"/>
                        </a:lnTo>
                        <a:lnTo>
                          <a:pt x="68" y="1020"/>
                        </a:lnTo>
                        <a:lnTo>
                          <a:pt x="64" y="1024"/>
                        </a:lnTo>
                        <a:lnTo>
                          <a:pt x="64" y="1024"/>
                        </a:lnTo>
                        <a:lnTo>
                          <a:pt x="61" y="1027"/>
                        </a:lnTo>
                        <a:lnTo>
                          <a:pt x="61" y="1027"/>
                        </a:lnTo>
                        <a:lnTo>
                          <a:pt x="61" y="1030"/>
                        </a:lnTo>
                        <a:lnTo>
                          <a:pt x="61" y="1030"/>
                        </a:lnTo>
                        <a:lnTo>
                          <a:pt x="64" y="1030"/>
                        </a:lnTo>
                        <a:lnTo>
                          <a:pt x="64" y="1030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7"/>
                        </a:lnTo>
                        <a:lnTo>
                          <a:pt x="61" y="1037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8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61" y="1064"/>
                        </a:lnTo>
                        <a:lnTo>
                          <a:pt x="61" y="1064"/>
                        </a:lnTo>
                        <a:lnTo>
                          <a:pt x="57" y="1068"/>
                        </a:lnTo>
                        <a:lnTo>
                          <a:pt x="57" y="1068"/>
                        </a:lnTo>
                        <a:lnTo>
                          <a:pt x="57" y="1071"/>
                        </a:lnTo>
                        <a:lnTo>
                          <a:pt x="57" y="1071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81"/>
                        </a:lnTo>
                        <a:lnTo>
                          <a:pt x="61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61" y="1085"/>
                        </a:lnTo>
                        <a:lnTo>
                          <a:pt x="61" y="1085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5"/>
                        </a:lnTo>
                        <a:lnTo>
                          <a:pt x="68" y="1105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12"/>
                        </a:lnTo>
                        <a:lnTo>
                          <a:pt x="68" y="1112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9"/>
                        </a:lnTo>
                        <a:lnTo>
                          <a:pt x="71" y="1129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4" y="1136"/>
                        </a:lnTo>
                        <a:lnTo>
                          <a:pt x="74" y="1136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4" y="1146"/>
                        </a:lnTo>
                        <a:lnTo>
                          <a:pt x="71" y="1146"/>
                        </a:lnTo>
                        <a:lnTo>
                          <a:pt x="71" y="1146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60"/>
                        </a:lnTo>
                        <a:lnTo>
                          <a:pt x="71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73"/>
                        </a:lnTo>
                        <a:lnTo>
                          <a:pt x="81" y="1173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80"/>
                        </a:lnTo>
                        <a:lnTo>
                          <a:pt x="81" y="1180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5" y="1194"/>
                        </a:lnTo>
                        <a:lnTo>
                          <a:pt x="85" y="1194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4"/>
                        </a:lnTo>
                        <a:lnTo>
                          <a:pt x="88" y="1214"/>
                        </a:lnTo>
                        <a:lnTo>
                          <a:pt x="91" y="1214"/>
                        </a:lnTo>
                        <a:lnTo>
                          <a:pt x="91" y="1214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4"/>
                        </a:lnTo>
                        <a:lnTo>
                          <a:pt x="91" y="1224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5" y="1231"/>
                        </a:lnTo>
                        <a:lnTo>
                          <a:pt x="95" y="1231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1" y="1241"/>
                        </a:lnTo>
                        <a:lnTo>
                          <a:pt x="91" y="1241"/>
                        </a:lnTo>
                        <a:lnTo>
                          <a:pt x="91" y="1248"/>
                        </a:lnTo>
                        <a:lnTo>
                          <a:pt x="91" y="1248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1" y="1258"/>
                        </a:lnTo>
                        <a:lnTo>
                          <a:pt x="91" y="1258"/>
                        </a:lnTo>
                        <a:lnTo>
                          <a:pt x="91" y="1262"/>
                        </a:lnTo>
                        <a:lnTo>
                          <a:pt x="91" y="1262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8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82"/>
                        </a:lnTo>
                        <a:lnTo>
                          <a:pt x="81" y="1282"/>
                        </a:lnTo>
                        <a:lnTo>
                          <a:pt x="81" y="1285"/>
                        </a:lnTo>
                        <a:lnTo>
                          <a:pt x="81" y="1285"/>
                        </a:lnTo>
                        <a:lnTo>
                          <a:pt x="81" y="1289"/>
                        </a:lnTo>
                        <a:lnTo>
                          <a:pt x="81" y="1289"/>
                        </a:lnTo>
                        <a:lnTo>
                          <a:pt x="85" y="1292"/>
                        </a:lnTo>
                        <a:lnTo>
                          <a:pt x="85" y="1292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9"/>
                        </a:lnTo>
                        <a:lnTo>
                          <a:pt x="85" y="1299"/>
                        </a:lnTo>
                        <a:lnTo>
                          <a:pt x="88" y="1302"/>
                        </a:lnTo>
                        <a:lnTo>
                          <a:pt x="88" y="1302"/>
                        </a:lnTo>
                        <a:lnTo>
                          <a:pt x="88" y="1306"/>
                        </a:lnTo>
                        <a:lnTo>
                          <a:pt x="88" y="1306"/>
                        </a:lnTo>
                        <a:lnTo>
                          <a:pt x="88" y="1309"/>
                        </a:lnTo>
                        <a:lnTo>
                          <a:pt x="88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5" y="1313"/>
                        </a:lnTo>
                        <a:lnTo>
                          <a:pt x="95" y="1313"/>
                        </a:lnTo>
                        <a:lnTo>
                          <a:pt x="98" y="1316"/>
                        </a:lnTo>
                        <a:lnTo>
                          <a:pt x="98" y="1316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23"/>
                        </a:lnTo>
                        <a:lnTo>
                          <a:pt x="102" y="1323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5" y="1336"/>
                        </a:lnTo>
                        <a:lnTo>
                          <a:pt x="115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22" y="1336"/>
                        </a:lnTo>
                        <a:lnTo>
                          <a:pt x="122" y="1336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3"/>
                        </a:lnTo>
                        <a:lnTo>
                          <a:pt x="132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42" y="1360"/>
                        </a:lnTo>
                        <a:lnTo>
                          <a:pt x="142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53" y="1364"/>
                        </a:lnTo>
                        <a:lnTo>
                          <a:pt x="153" y="1364"/>
                        </a:lnTo>
                        <a:lnTo>
                          <a:pt x="153" y="1367"/>
                        </a:lnTo>
                        <a:lnTo>
                          <a:pt x="153" y="1367"/>
                        </a:lnTo>
                        <a:lnTo>
                          <a:pt x="156" y="1370"/>
                        </a:lnTo>
                        <a:lnTo>
                          <a:pt x="156" y="1370"/>
                        </a:lnTo>
                        <a:lnTo>
                          <a:pt x="159" y="1374"/>
                        </a:lnTo>
                        <a:lnTo>
                          <a:pt x="159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7"/>
                        </a:lnTo>
                        <a:lnTo>
                          <a:pt x="166" y="1377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7" y="1391"/>
                        </a:lnTo>
                        <a:lnTo>
                          <a:pt x="187" y="1391"/>
                        </a:lnTo>
                        <a:lnTo>
                          <a:pt x="187" y="1394"/>
                        </a:lnTo>
                        <a:lnTo>
                          <a:pt x="187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4" y="1394"/>
                        </a:lnTo>
                        <a:lnTo>
                          <a:pt x="204" y="1394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10" y="1391"/>
                        </a:lnTo>
                        <a:lnTo>
                          <a:pt x="210" y="1391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1" y="1384"/>
                        </a:lnTo>
                        <a:lnTo>
                          <a:pt x="221" y="1384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91"/>
                        </a:lnTo>
                        <a:lnTo>
                          <a:pt x="238" y="1391"/>
                        </a:lnTo>
                        <a:lnTo>
                          <a:pt x="238" y="1394"/>
                        </a:lnTo>
                        <a:lnTo>
                          <a:pt x="238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4" y="1397"/>
                        </a:lnTo>
                        <a:lnTo>
                          <a:pt x="244" y="1397"/>
                        </a:lnTo>
                        <a:lnTo>
                          <a:pt x="244" y="1401"/>
                        </a:lnTo>
                        <a:lnTo>
                          <a:pt x="244" y="1401"/>
                        </a:lnTo>
                        <a:lnTo>
                          <a:pt x="248" y="1404"/>
                        </a:lnTo>
                        <a:lnTo>
                          <a:pt x="248" y="1404"/>
                        </a:lnTo>
                        <a:lnTo>
                          <a:pt x="248" y="1408"/>
                        </a:lnTo>
                        <a:lnTo>
                          <a:pt x="248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5" y="1411"/>
                        </a:lnTo>
                        <a:lnTo>
                          <a:pt x="255" y="1411"/>
                        </a:lnTo>
                        <a:lnTo>
                          <a:pt x="255" y="1414"/>
                        </a:lnTo>
                        <a:lnTo>
                          <a:pt x="255" y="1414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58" y="1421"/>
                        </a:lnTo>
                        <a:lnTo>
                          <a:pt x="258" y="1421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61" y="1425"/>
                        </a:lnTo>
                        <a:lnTo>
                          <a:pt x="261" y="1425"/>
                        </a:lnTo>
                        <a:lnTo>
                          <a:pt x="261" y="1428"/>
                        </a:lnTo>
                        <a:lnTo>
                          <a:pt x="261" y="1428"/>
                        </a:lnTo>
                        <a:lnTo>
                          <a:pt x="265" y="1428"/>
                        </a:lnTo>
                        <a:lnTo>
                          <a:pt x="265" y="1428"/>
                        </a:lnTo>
                        <a:lnTo>
                          <a:pt x="265" y="1431"/>
                        </a:lnTo>
                        <a:lnTo>
                          <a:pt x="265" y="1431"/>
                        </a:lnTo>
                        <a:lnTo>
                          <a:pt x="265" y="1435"/>
                        </a:lnTo>
                        <a:lnTo>
                          <a:pt x="265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82" y="1442"/>
                        </a:lnTo>
                        <a:lnTo>
                          <a:pt x="282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302" y="1448"/>
                        </a:lnTo>
                        <a:lnTo>
                          <a:pt x="302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6" y="1455"/>
                        </a:lnTo>
                        <a:lnTo>
                          <a:pt x="316" y="1455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62"/>
                        </a:lnTo>
                        <a:lnTo>
                          <a:pt x="326" y="1462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9" y="1465"/>
                        </a:lnTo>
                        <a:lnTo>
                          <a:pt x="329" y="1465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9"/>
                        </a:lnTo>
                        <a:lnTo>
                          <a:pt x="333" y="1479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9"/>
                        </a:lnTo>
                        <a:lnTo>
                          <a:pt x="336" y="1489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6"/>
                        </a:lnTo>
                        <a:lnTo>
                          <a:pt x="340" y="1496"/>
                        </a:lnTo>
                        <a:lnTo>
                          <a:pt x="343" y="1496"/>
                        </a:lnTo>
                        <a:lnTo>
                          <a:pt x="343" y="1496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6" y="1510"/>
                        </a:lnTo>
                        <a:lnTo>
                          <a:pt x="346" y="1510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3" y="1520"/>
                        </a:lnTo>
                        <a:lnTo>
                          <a:pt x="343" y="1520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7"/>
                        </a:lnTo>
                        <a:lnTo>
                          <a:pt x="350" y="1537"/>
                        </a:lnTo>
                        <a:lnTo>
                          <a:pt x="350" y="1540"/>
                        </a:lnTo>
                        <a:lnTo>
                          <a:pt x="350" y="1540"/>
                        </a:lnTo>
                        <a:lnTo>
                          <a:pt x="353" y="1537"/>
                        </a:lnTo>
                        <a:lnTo>
                          <a:pt x="353" y="1537"/>
                        </a:lnTo>
                        <a:lnTo>
                          <a:pt x="353" y="1533"/>
                        </a:lnTo>
                        <a:lnTo>
                          <a:pt x="353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0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60" y="1527"/>
                        </a:lnTo>
                        <a:lnTo>
                          <a:pt x="360" y="1527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40"/>
                        </a:lnTo>
                        <a:lnTo>
                          <a:pt x="363" y="1540"/>
                        </a:lnTo>
                        <a:lnTo>
                          <a:pt x="367" y="1540"/>
                        </a:lnTo>
                        <a:lnTo>
                          <a:pt x="367" y="1544"/>
                        </a:lnTo>
                        <a:lnTo>
                          <a:pt x="367" y="1540"/>
                        </a:lnTo>
                        <a:lnTo>
                          <a:pt x="367" y="1540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4" y="1550"/>
                        </a:lnTo>
                        <a:lnTo>
                          <a:pt x="374" y="1550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61"/>
                        </a:lnTo>
                        <a:lnTo>
                          <a:pt x="374" y="1561"/>
                        </a:lnTo>
                        <a:lnTo>
                          <a:pt x="370" y="1561"/>
                        </a:lnTo>
                        <a:lnTo>
                          <a:pt x="370" y="1561"/>
                        </a:lnTo>
                        <a:lnTo>
                          <a:pt x="374" y="1564"/>
                        </a:lnTo>
                        <a:lnTo>
                          <a:pt x="374" y="1564"/>
                        </a:lnTo>
                        <a:lnTo>
                          <a:pt x="377" y="1567"/>
                        </a:lnTo>
                        <a:lnTo>
                          <a:pt x="377" y="1567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80" y="1561"/>
                        </a:lnTo>
                        <a:lnTo>
                          <a:pt x="380" y="1561"/>
                        </a:lnTo>
                        <a:lnTo>
                          <a:pt x="384" y="1564"/>
                        </a:lnTo>
                        <a:lnTo>
                          <a:pt x="384" y="1564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4" y="1574"/>
                        </a:lnTo>
                        <a:lnTo>
                          <a:pt x="404" y="1574"/>
                        </a:lnTo>
                        <a:lnTo>
                          <a:pt x="404" y="1581"/>
                        </a:lnTo>
                        <a:lnTo>
                          <a:pt x="404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5" y="1571"/>
                        </a:lnTo>
                        <a:lnTo>
                          <a:pt x="425" y="1571"/>
                        </a:lnTo>
                        <a:lnTo>
                          <a:pt x="428" y="1571"/>
                        </a:lnTo>
                        <a:lnTo>
                          <a:pt x="428" y="1571"/>
                        </a:lnTo>
                        <a:lnTo>
                          <a:pt x="428" y="1567"/>
                        </a:lnTo>
                        <a:lnTo>
                          <a:pt x="428" y="1567"/>
                        </a:lnTo>
                        <a:lnTo>
                          <a:pt x="431" y="1567"/>
                        </a:lnTo>
                        <a:lnTo>
                          <a:pt x="431" y="1567"/>
                        </a:lnTo>
                        <a:lnTo>
                          <a:pt x="435" y="1564"/>
                        </a:lnTo>
                        <a:lnTo>
                          <a:pt x="435" y="1564"/>
                        </a:lnTo>
                        <a:lnTo>
                          <a:pt x="438" y="1564"/>
                        </a:lnTo>
                        <a:lnTo>
                          <a:pt x="438" y="1564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5" y="1550"/>
                        </a:lnTo>
                        <a:lnTo>
                          <a:pt x="445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5" y="1561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7"/>
                        </a:lnTo>
                        <a:lnTo>
                          <a:pt x="455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71"/>
                        </a:lnTo>
                        <a:lnTo>
                          <a:pt x="459" y="1571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8"/>
                        </a:lnTo>
                        <a:lnTo>
                          <a:pt x="455" y="1578"/>
                        </a:lnTo>
                        <a:lnTo>
                          <a:pt x="455" y="1581"/>
                        </a:lnTo>
                        <a:lnTo>
                          <a:pt x="455" y="1581"/>
                        </a:lnTo>
                        <a:lnTo>
                          <a:pt x="455" y="1584"/>
                        </a:lnTo>
                        <a:lnTo>
                          <a:pt x="455" y="1584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62" y="1588"/>
                        </a:lnTo>
                        <a:lnTo>
                          <a:pt x="462" y="1588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8"/>
                        </a:lnTo>
                        <a:lnTo>
                          <a:pt x="462" y="1598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5"/>
                        </a:lnTo>
                        <a:lnTo>
                          <a:pt x="465" y="1605"/>
                        </a:lnTo>
                        <a:lnTo>
                          <a:pt x="469" y="1608"/>
                        </a:lnTo>
                        <a:lnTo>
                          <a:pt x="469" y="1608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22"/>
                        </a:lnTo>
                        <a:lnTo>
                          <a:pt x="465" y="1622"/>
                        </a:lnTo>
                        <a:lnTo>
                          <a:pt x="465" y="1625"/>
                        </a:lnTo>
                        <a:lnTo>
                          <a:pt x="465" y="1625"/>
                        </a:lnTo>
                        <a:lnTo>
                          <a:pt x="462" y="1629"/>
                        </a:lnTo>
                        <a:lnTo>
                          <a:pt x="462" y="1629"/>
                        </a:lnTo>
                        <a:lnTo>
                          <a:pt x="465" y="1629"/>
                        </a:lnTo>
                        <a:lnTo>
                          <a:pt x="465" y="1629"/>
                        </a:lnTo>
                        <a:lnTo>
                          <a:pt x="465" y="1632"/>
                        </a:lnTo>
                        <a:lnTo>
                          <a:pt x="465" y="1632"/>
                        </a:lnTo>
                        <a:lnTo>
                          <a:pt x="465" y="1635"/>
                        </a:lnTo>
                        <a:lnTo>
                          <a:pt x="465" y="1635"/>
                        </a:lnTo>
                        <a:lnTo>
                          <a:pt x="465" y="1639"/>
                        </a:lnTo>
                        <a:lnTo>
                          <a:pt x="465" y="1639"/>
                        </a:lnTo>
                        <a:lnTo>
                          <a:pt x="465" y="1646"/>
                        </a:lnTo>
                        <a:lnTo>
                          <a:pt x="465" y="1646"/>
                        </a:lnTo>
                        <a:lnTo>
                          <a:pt x="462" y="1646"/>
                        </a:lnTo>
                        <a:lnTo>
                          <a:pt x="462" y="1646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6"/>
                        </a:lnTo>
                        <a:lnTo>
                          <a:pt x="465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5" y="1663"/>
                        </a:lnTo>
                        <a:lnTo>
                          <a:pt x="465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5" y="1669"/>
                        </a:lnTo>
                        <a:lnTo>
                          <a:pt x="465" y="1669"/>
                        </a:lnTo>
                        <a:lnTo>
                          <a:pt x="465" y="1673"/>
                        </a:lnTo>
                        <a:lnTo>
                          <a:pt x="465" y="1673"/>
                        </a:lnTo>
                        <a:lnTo>
                          <a:pt x="465" y="1676"/>
                        </a:lnTo>
                        <a:lnTo>
                          <a:pt x="465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80"/>
                        </a:lnTo>
                        <a:lnTo>
                          <a:pt x="462" y="1680"/>
                        </a:lnTo>
                        <a:lnTo>
                          <a:pt x="459" y="1683"/>
                        </a:lnTo>
                        <a:lnTo>
                          <a:pt x="459" y="1686"/>
                        </a:lnTo>
                        <a:lnTo>
                          <a:pt x="459" y="1686"/>
                        </a:lnTo>
                        <a:lnTo>
                          <a:pt x="459" y="1690"/>
                        </a:lnTo>
                        <a:lnTo>
                          <a:pt x="459" y="1690"/>
                        </a:lnTo>
                        <a:lnTo>
                          <a:pt x="452" y="1693"/>
                        </a:lnTo>
                        <a:lnTo>
                          <a:pt x="452" y="1693"/>
                        </a:lnTo>
                        <a:lnTo>
                          <a:pt x="448" y="1693"/>
                        </a:lnTo>
                        <a:lnTo>
                          <a:pt x="448" y="1693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700"/>
                        </a:lnTo>
                        <a:lnTo>
                          <a:pt x="445" y="1700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2" y="1707"/>
                        </a:lnTo>
                        <a:lnTo>
                          <a:pt x="442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5" y="1710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20"/>
                        </a:lnTo>
                        <a:lnTo>
                          <a:pt x="438" y="1720"/>
                        </a:lnTo>
                        <a:lnTo>
                          <a:pt x="435" y="1720"/>
                        </a:lnTo>
                        <a:lnTo>
                          <a:pt x="435" y="1720"/>
                        </a:lnTo>
                        <a:lnTo>
                          <a:pt x="431" y="1720"/>
                        </a:lnTo>
                        <a:lnTo>
                          <a:pt x="431" y="1720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31"/>
                        </a:lnTo>
                        <a:lnTo>
                          <a:pt x="425" y="1731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7"/>
                        </a:lnTo>
                        <a:lnTo>
                          <a:pt x="425" y="1737"/>
                        </a:lnTo>
                        <a:lnTo>
                          <a:pt x="421" y="1741"/>
                        </a:lnTo>
                        <a:lnTo>
                          <a:pt x="421" y="1741"/>
                        </a:lnTo>
                        <a:lnTo>
                          <a:pt x="421" y="1744"/>
                        </a:lnTo>
                        <a:lnTo>
                          <a:pt x="421" y="1744"/>
                        </a:lnTo>
                        <a:lnTo>
                          <a:pt x="421" y="1748"/>
                        </a:lnTo>
                        <a:lnTo>
                          <a:pt x="421" y="1748"/>
                        </a:lnTo>
                        <a:lnTo>
                          <a:pt x="421" y="1754"/>
                        </a:lnTo>
                        <a:lnTo>
                          <a:pt x="421" y="1754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4" y="1765"/>
                        </a:lnTo>
                        <a:lnTo>
                          <a:pt x="414" y="1765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08" y="1768"/>
                        </a:lnTo>
                        <a:lnTo>
                          <a:pt x="408" y="1768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8"/>
                        </a:lnTo>
                        <a:lnTo>
                          <a:pt x="411" y="1778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8"/>
                        </a:lnTo>
                        <a:lnTo>
                          <a:pt x="411" y="1788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802"/>
                        </a:lnTo>
                        <a:lnTo>
                          <a:pt x="411" y="1802"/>
                        </a:lnTo>
                        <a:lnTo>
                          <a:pt x="414" y="1802"/>
                        </a:lnTo>
                        <a:lnTo>
                          <a:pt x="414" y="1802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8" y="1805"/>
                        </a:lnTo>
                        <a:lnTo>
                          <a:pt x="418" y="1805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21" y="1805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5"/>
                        </a:lnTo>
                        <a:lnTo>
                          <a:pt x="428" y="1805"/>
                        </a:lnTo>
                        <a:lnTo>
                          <a:pt x="428" y="1809"/>
                        </a:lnTo>
                        <a:lnTo>
                          <a:pt x="428" y="1809"/>
                        </a:lnTo>
                        <a:lnTo>
                          <a:pt x="428" y="1812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18" y="1819"/>
                        </a:lnTo>
                        <a:lnTo>
                          <a:pt x="418" y="1819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4" y="1822"/>
                        </a:lnTo>
                        <a:lnTo>
                          <a:pt x="414" y="1822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6"/>
                        </a:lnTo>
                        <a:lnTo>
                          <a:pt x="408" y="1836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4" y="1839"/>
                        </a:lnTo>
                        <a:lnTo>
                          <a:pt x="404" y="1839"/>
                        </a:lnTo>
                        <a:lnTo>
                          <a:pt x="404" y="1843"/>
                        </a:lnTo>
                        <a:lnTo>
                          <a:pt x="404" y="1843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50"/>
                        </a:lnTo>
                        <a:lnTo>
                          <a:pt x="404" y="1850"/>
                        </a:lnTo>
                        <a:lnTo>
                          <a:pt x="404" y="1853"/>
                        </a:lnTo>
                        <a:lnTo>
                          <a:pt x="404" y="1853"/>
                        </a:lnTo>
                        <a:lnTo>
                          <a:pt x="404" y="1856"/>
                        </a:lnTo>
                        <a:lnTo>
                          <a:pt x="404" y="1856"/>
                        </a:lnTo>
                        <a:lnTo>
                          <a:pt x="408" y="1856"/>
                        </a:lnTo>
                        <a:lnTo>
                          <a:pt x="408" y="1856"/>
                        </a:lnTo>
                        <a:lnTo>
                          <a:pt x="408" y="1860"/>
                        </a:lnTo>
                        <a:lnTo>
                          <a:pt x="408" y="1860"/>
                        </a:lnTo>
                        <a:lnTo>
                          <a:pt x="408" y="1863"/>
                        </a:lnTo>
                        <a:lnTo>
                          <a:pt x="408" y="1863"/>
                        </a:lnTo>
                        <a:lnTo>
                          <a:pt x="408" y="1867"/>
                        </a:lnTo>
                        <a:lnTo>
                          <a:pt x="408" y="1867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3"/>
                        </a:lnTo>
                        <a:lnTo>
                          <a:pt x="408" y="1873"/>
                        </a:lnTo>
                        <a:lnTo>
                          <a:pt x="408" y="1873"/>
                        </a:lnTo>
                        <a:lnTo>
                          <a:pt x="408" y="1880"/>
                        </a:lnTo>
                        <a:lnTo>
                          <a:pt x="408" y="1880"/>
                        </a:lnTo>
                        <a:lnTo>
                          <a:pt x="411" y="1884"/>
                        </a:lnTo>
                        <a:lnTo>
                          <a:pt x="411" y="1884"/>
                        </a:lnTo>
                        <a:lnTo>
                          <a:pt x="414" y="1884"/>
                        </a:lnTo>
                        <a:lnTo>
                          <a:pt x="414" y="1884"/>
                        </a:lnTo>
                        <a:lnTo>
                          <a:pt x="418" y="1887"/>
                        </a:lnTo>
                        <a:lnTo>
                          <a:pt x="418" y="1887"/>
                        </a:lnTo>
                        <a:lnTo>
                          <a:pt x="421" y="1890"/>
                        </a:lnTo>
                        <a:lnTo>
                          <a:pt x="421" y="1890"/>
                        </a:lnTo>
                        <a:lnTo>
                          <a:pt x="425" y="1894"/>
                        </a:lnTo>
                        <a:lnTo>
                          <a:pt x="425" y="1894"/>
                        </a:lnTo>
                        <a:lnTo>
                          <a:pt x="431" y="1901"/>
                        </a:lnTo>
                        <a:lnTo>
                          <a:pt x="431" y="1901"/>
                        </a:lnTo>
                        <a:lnTo>
                          <a:pt x="435" y="1907"/>
                        </a:lnTo>
                        <a:lnTo>
                          <a:pt x="435" y="1911"/>
                        </a:lnTo>
                        <a:lnTo>
                          <a:pt x="435" y="1911"/>
                        </a:lnTo>
                        <a:lnTo>
                          <a:pt x="438" y="1914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42" y="1921"/>
                        </a:lnTo>
                        <a:lnTo>
                          <a:pt x="442" y="1921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8" y="1928"/>
                        </a:lnTo>
                        <a:lnTo>
                          <a:pt x="448" y="1928"/>
                        </a:lnTo>
                        <a:lnTo>
                          <a:pt x="452" y="1931"/>
                        </a:lnTo>
                        <a:lnTo>
                          <a:pt x="452" y="1935"/>
                        </a:lnTo>
                        <a:lnTo>
                          <a:pt x="452" y="1935"/>
                        </a:lnTo>
                        <a:lnTo>
                          <a:pt x="455" y="1948"/>
                        </a:lnTo>
                        <a:lnTo>
                          <a:pt x="455" y="1948"/>
                        </a:lnTo>
                        <a:lnTo>
                          <a:pt x="459" y="1952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8"/>
                        </a:lnTo>
                        <a:lnTo>
                          <a:pt x="462" y="1962"/>
                        </a:lnTo>
                        <a:lnTo>
                          <a:pt x="462" y="1962"/>
                        </a:lnTo>
                        <a:lnTo>
                          <a:pt x="465" y="1962"/>
                        </a:lnTo>
                        <a:lnTo>
                          <a:pt x="465" y="1962"/>
                        </a:lnTo>
                        <a:lnTo>
                          <a:pt x="465" y="1965"/>
                        </a:lnTo>
                        <a:lnTo>
                          <a:pt x="465" y="1965"/>
                        </a:lnTo>
                        <a:lnTo>
                          <a:pt x="465" y="1969"/>
                        </a:lnTo>
                        <a:lnTo>
                          <a:pt x="465" y="1969"/>
                        </a:lnTo>
                        <a:lnTo>
                          <a:pt x="465" y="1972"/>
                        </a:lnTo>
                        <a:lnTo>
                          <a:pt x="465" y="1972"/>
                        </a:lnTo>
                        <a:lnTo>
                          <a:pt x="469" y="1972"/>
                        </a:lnTo>
                        <a:lnTo>
                          <a:pt x="469" y="1972"/>
                        </a:lnTo>
                        <a:lnTo>
                          <a:pt x="469" y="1975"/>
                        </a:lnTo>
                        <a:lnTo>
                          <a:pt x="469" y="1975"/>
                        </a:lnTo>
                        <a:lnTo>
                          <a:pt x="469" y="1979"/>
                        </a:lnTo>
                        <a:lnTo>
                          <a:pt x="469" y="1979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6"/>
                        </a:lnTo>
                        <a:lnTo>
                          <a:pt x="472" y="1986"/>
                        </a:lnTo>
                        <a:lnTo>
                          <a:pt x="476" y="1989"/>
                        </a:lnTo>
                        <a:lnTo>
                          <a:pt x="476" y="1989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82" y="1996"/>
                        </a:lnTo>
                        <a:lnTo>
                          <a:pt x="482" y="1996"/>
                        </a:lnTo>
                        <a:lnTo>
                          <a:pt x="482" y="2003"/>
                        </a:lnTo>
                        <a:lnTo>
                          <a:pt x="482" y="2003"/>
                        </a:lnTo>
                        <a:lnTo>
                          <a:pt x="482" y="2006"/>
                        </a:lnTo>
                        <a:lnTo>
                          <a:pt x="482" y="2006"/>
                        </a:lnTo>
                        <a:lnTo>
                          <a:pt x="482" y="2009"/>
                        </a:lnTo>
                        <a:lnTo>
                          <a:pt x="482" y="2009"/>
                        </a:lnTo>
                        <a:lnTo>
                          <a:pt x="486" y="2009"/>
                        </a:lnTo>
                        <a:lnTo>
                          <a:pt x="486" y="2009"/>
                        </a:lnTo>
                        <a:lnTo>
                          <a:pt x="489" y="2013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6" y="2020"/>
                        </a:lnTo>
                        <a:lnTo>
                          <a:pt x="486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93" y="2023"/>
                        </a:lnTo>
                        <a:lnTo>
                          <a:pt x="493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30"/>
                        </a:lnTo>
                        <a:lnTo>
                          <a:pt x="496" y="2030"/>
                        </a:lnTo>
                        <a:lnTo>
                          <a:pt x="499" y="2033"/>
                        </a:lnTo>
                        <a:lnTo>
                          <a:pt x="499" y="2033"/>
                        </a:lnTo>
                        <a:lnTo>
                          <a:pt x="503" y="2033"/>
                        </a:lnTo>
                        <a:lnTo>
                          <a:pt x="503" y="2033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7"/>
                        </a:lnTo>
                        <a:lnTo>
                          <a:pt x="506" y="2047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6" y="2050"/>
                        </a:lnTo>
                        <a:lnTo>
                          <a:pt x="510" y="2054"/>
                        </a:lnTo>
                        <a:lnTo>
                          <a:pt x="510" y="2054"/>
                        </a:lnTo>
                        <a:lnTo>
                          <a:pt x="513" y="2054"/>
                        </a:lnTo>
                        <a:lnTo>
                          <a:pt x="513" y="2057"/>
                        </a:lnTo>
                        <a:lnTo>
                          <a:pt x="513" y="2057"/>
                        </a:lnTo>
                        <a:lnTo>
                          <a:pt x="513" y="2060"/>
                        </a:lnTo>
                        <a:lnTo>
                          <a:pt x="513" y="2060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23" y="2067"/>
                        </a:lnTo>
                        <a:lnTo>
                          <a:pt x="523" y="2067"/>
                        </a:lnTo>
                        <a:lnTo>
                          <a:pt x="527" y="2074"/>
                        </a:lnTo>
                        <a:lnTo>
                          <a:pt x="527" y="2074"/>
                        </a:lnTo>
                        <a:lnTo>
                          <a:pt x="530" y="2077"/>
                        </a:lnTo>
                        <a:lnTo>
                          <a:pt x="530" y="2077"/>
                        </a:lnTo>
                        <a:lnTo>
                          <a:pt x="533" y="2077"/>
                        </a:lnTo>
                        <a:lnTo>
                          <a:pt x="533" y="2077"/>
                        </a:lnTo>
                        <a:lnTo>
                          <a:pt x="533" y="2081"/>
                        </a:lnTo>
                        <a:lnTo>
                          <a:pt x="533" y="2081"/>
                        </a:lnTo>
                        <a:lnTo>
                          <a:pt x="537" y="2081"/>
                        </a:lnTo>
                        <a:lnTo>
                          <a:pt x="537" y="2081"/>
                        </a:lnTo>
                        <a:lnTo>
                          <a:pt x="537" y="2084"/>
                        </a:lnTo>
                        <a:lnTo>
                          <a:pt x="537" y="2084"/>
                        </a:lnTo>
                        <a:lnTo>
                          <a:pt x="544" y="2084"/>
                        </a:lnTo>
                        <a:lnTo>
                          <a:pt x="544" y="2084"/>
                        </a:lnTo>
                        <a:lnTo>
                          <a:pt x="544" y="2088"/>
                        </a:lnTo>
                        <a:lnTo>
                          <a:pt x="544" y="2088"/>
                        </a:lnTo>
                        <a:lnTo>
                          <a:pt x="547" y="2088"/>
                        </a:lnTo>
                        <a:lnTo>
                          <a:pt x="547" y="2088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4" y="2094"/>
                        </a:lnTo>
                        <a:lnTo>
                          <a:pt x="554" y="2094"/>
                        </a:lnTo>
                        <a:lnTo>
                          <a:pt x="557" y="2098"/>
                        </a:lnTo>
                        <a:lnTo>
                          <a:pt x="557" y="2098"/>
                        </a:lnTo>
                        <a:lnTo>
                          <a:pt x="561" y="2098"/>
                        </a:lnTo>
                        <a:lnTo>
                          <a:pt x="561" y="2098"/>
                        </a:lnTo>
                        <a:lnTo>
                          <a:pt x="564" y="2098"/>
                        </a:lnTo>
                        <a:lnTo>
                          <a:pt x="564" y="2098"/>
                        </a:lnTo>
                        <a:lnTo>
                          <a:pt x="567" y="2101"/>
                        </a:lnTo>
                        <a:lnTo>
                          <a:pt x="567" y="2101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81" y="2105"/>
                        </a:lnTo>
                        <a:lnTo>
                          <a:pt x="581" y="2105"/>
                        </a:lnTo>
                        <a:lnTo>
                          <a:pt x="584" y="2108"/>
                        </a:lnTo>
                        <a:lnTo>
                          <a:pt x="584" y="2108"/>
                        </a:lnTo>
                        <a:lnTo>
                          <a:pt x="588" y="2111"/>
                        </a:lnTo>
                        <a:lnTo>
                          <a:pt x="588" y="2111"/>
                        </a:lnTo>
                        <a:lnTo>
                          <a:pt x="591" y="2115"/>
                        </a:lnTo>
                        <a:lnTo>
                          <a:pt x="591" y="2115"/>
                        </a:lnTo>
                        <a:lnTo>
                          <a:pt x="598" y="2118"/>
                        </a:lnTo>
                        <a:lnTo>
                          <a:pt x="598" y="2118"/>
                        </a:lnTo>
                        <a:lnTo>
                          <a:pt x="601" y="2125"/>
                        </a:lnTo>
                        <a:lnTo>
                          <a:pt x="601" y="2125"/>
                        </a:lnTo>
                        <a:lnTo>
                          <a:pt x="605" y="2125"/>
                        </a:lnTo>
                        <a:lnTo>
                          <a:pt x="605" y="2125"/>
                        </a:lnTo>
                        <a:lnTo>
                          <a:pt x="605" y="2128"/>
                        </a:lnTo>
                        <a:lnTo>
                          <a:pt x="605" y="2128"/>
                        </a:lnTo>
                        <a:lnTo>
                          <a:pt x="608" y="2132"/>
                        </a:lnTo>
                        <a:lnTo>
                          <a:pt x="608" y="2132"/>
                        </a:lnTo>
                        <a:lnTo>
                          <a:pt x="612" y="2135"/>
                        </a:lnTo>
                        <a:lnTo>
                          <a:pt x="612" y="2135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5"/>
                        </a:lnTo>
                        <a:lnTo>
                          <a:pt x="618" y="2145"/>
                        </a:lnTo>
                        <a:lnTo>
                          <a:pt x="622" y="2149"/>
                        </a:lnTo>
                        <a:lnTo>
                          <a:pt x="622" y="2149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6"/>
                        </a:lnTo>
                        <a:lnTo>
                          <a:pt x="622" y="2156"/>
                        </a:lnTo>
                        <a:lnTo>
                          <a:pt x="625" y="2159"/>
                        </a:lnTo>
                        <a:lnTo>
                          <a:pt x="625" y="2159"/>
                        </a:lnTo>
                        <a:lnTo>
                          <a:pt x="625" y="2162"/>
                        </a:lnTo>
                        <a:lnTo>
                          <a:pt x="625" y="2162"/>
                        </a:lnTo>
                        <a:lnTo>
                          <a:pt x="625" y="2166"/>
                        </a:lnTo>
                        <a:lnTo>
                          <a:pt x="625" y="2166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32" y="2186"/>
                        </a:lnTo>
                        <a:lnTo>
                          <a:pt x="632" y="2186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5" y="2200"/>
                        </a:lnTo>
                        <a:lnTo>
                          <a:pt x="635" y="2200"/>
                        </a:lnTo>
                        <a:lnTo>
                          <a:pt x="635" y="2203"/>
                        </a:lnTo>
                        <a:lnTo>
                          <a:pt x="635" y="2203"/>
                        </a:lnTo>
                        <a:lnTo>
                          <a:pt x="639" y="2207"/>
                        </a:lnTo>
                        <a:lnTo>
                          <a:pt x="639" y="2207"/>
                        </a:lnTo>
                        <a:lnTo>
                          <a:pt x="639" y="2210"/>
                        </a:lnTo>
                        <a:lnTo>
                          <a:pt x="639" y="2210"/>
                        </a:lnTo>
                        <a:lnTo>
                          <a:pt x="639" y="2213"/>
                        </a:lnTo>
                        <a:lnTo>
                          <a:pt x="639" y="2213"/>
                        </a:lnTo>
                        <a:lnTo>
                          <a:pt x="639" y="2217"/>
                        </a:lnTo>
                        <a:lnTo>
                          <a:pt x="639" y="2217"/>
                        </a:lnTo>
                        <a:lnTo>
                          <a:pt x="642" y="2220"/>
                        </a:lnTo>
                        <a:lnTo>
                          <a:pt x="642" y="2220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30"/>
                        </a:lnTo>
                        <a:lnTo>
                          <a:pt x="642" y="2230"/>
                        </a:lnTo>
                        <a:lnTo>
                          <a:pt x="642" y="2234"/>
                        </a:lnTo>
                        <a:lnTo>
                          <a:pt x="642" y="2234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41"/>
                        </a:lnTo>
                        <a:lnTo>
                          <a:pt x="642" y="2241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7"/>
                        </a:lnTo>
                        <a:lnTo>
                          <a:pt x="642" y="2247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61"/>
                        </a:lnTo>
                        <a:lnTo>
                          <a:pt x="646" y="2261"/>
                        </a:lnTo>
                        <a:lnTo>
                          <a:pt x="649" y="2264"/>
                        </a:lnTo>
                        <a:lnTo>
                          <a:pt x="649" y="2264"/>
                        </a:lnTo>
                        <a:lnTo>
                          <a:pt x="649" y="2271"/>
                        </a:lnTo>
                        <a:lnTo>
                          <a:pt x="649" y="2271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95"/>
                        </a:lnTo>
                        <a:lnTo>
                          <a:pt x="652" y="2295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302"/>
                        </a:lnTo>
                        <a:lnTo>
                          <a:pt x="656" y="2302"/>
                        </a:lnTo>
                        <a:lnTo>
                          <a:pt x="656" y="2305"/>
                        </a:lnTo>
                        <a:lnTo>
                          <a:pt x="656" y="2305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6" y="2309"/>
                        </a:lnTo>
                        <a:lnTo>
                          <a:pt x="656" y="2309"/>
                        </a:lnTo>
                        <a:lnTo>
                          <a:pt x="659" y="2312"/>
                        </a:lnTo>
                        <a:lnTo>
                          <a:pt x="659" y="2312"/>
                        </a:lnTo>
                        <a:lnTo>
                          <a:pt x="659" y="2319"/>
                        </a:lnTo>
                        <a:lnTo>
                          <a:pt x="659" y="2319"/>
                        </a:lnTo>
                        <a:lnTo>
                          <a:pt x="659" y="2322"/>
                        </a:lnTo>
                        <a:lnTo>
                          <a:pt x="659" y="2322"/>
                        </a:lnTo>
                        <a:lnTo>
                          <a:pt x="656" y="2326"/>
                        </a:lnTo>
                        <a:lnTo>
                          <a:pt x="659" y="2329"/>
                        </a:lnTo>
                        <a:lnTo>
                          <a:pt x="659" y="2329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6"/>
                        </a:lnTo>
                        <a:lnTo>
                          <a:pt x="659" y="2336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6"/>
                        </a:lnTo>
                        <a:lnTo>
                          <a:pt x="663" y="2346"/>
                        </a:lnTo>
                        <a:lnTo>
                          <a:pt x="666" y="2349"/>
                        </a:lnTo>
                        <a:lnTo>
                          <a:pt x="666" y="2349"/>
                        </a:lnTo>
                        <a:lnTo>
                          <a:pt x="666" y="2356"/>
                        </a:lnTo>
                        <a:lnTo>
                          <a:pt x="666" y="2356"/>
                        </a:lnTo>
                        <a:lnTo>
                          <a:pt x="663" y="2356"/>
                        </a:lnTo>
                        <a:lnTo>
                          <a:pt x="663" y="2356"/>
                        </a:lnTo>
                        <a:lnTo>
                          <a:pt x="663" y="2360"/>
                        </a:lnTo>
                        <a:lnTo>
                          <a:pt x="663" y="2360"/>
                        </a:lnTo>
                        <a:lnTo>
                          <a:pt x="663" y="2366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7"/>
                        </a:lnTo>
                        <a:lnTo>
                          <a:pt x="669" y="2377"/>
                        </a:lnTo>
                        <a:lnTo>
                          <a:pt x="673" y="2380"/>
                        </a:lnTo>
                        <a:lnTo>
                          <a:pt x="673" y="2380"/>
                        </a:lnTo>
                        <a:lnTo>
                          <a:pt x="673" y="2383"/>
                        </a:lnTo>
                        <a:lnTo>
                          <a:pt x="673" y="2383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90"/>
                        </a:lnTo>
                        <a:lnTo>
                          <a:pt x="673" y="2390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7"/>
                        </a:lnTo>
                        <a:lnTo>
                          <a:pt x="673" y="2397"/>
                        </a:lnTo>
                        <a:lnTo>
                          <a:pt x="673" y="2400"/>
                        </a:lnTo>
                        <a:lnTo>
                          <a:pt x="673" y="2400"/>
                        </a:lnTo>
                        <a:lnTo>
                          <a:pt x="676" y="2404"/>
                        </a:lnTo>
                        <a:lnTo>
                          <a:pt x="676" y="2404"/>
                        </a:lnTo>
                        <a:lnTo>
                          <a:pt x="676" y="2411"/>
                        </a:lnTo>
                        <a:lnTo>
                          <a:pt x="676" y="2411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7"/>
                        </a:lnTo>
                        <a:lnTo>
                          <a:pt x="680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41"/>
                        </a:lnTo>
                        <a:lnTo>
                          <a:pt x="690" y="2441"/>
                        </a:lnTo>
                        <a:lnTo>
                          <a:pt x="693" y="2441"/>
                        </a:lnTo>
                        <a:lnTo>
                          <a:pt x="693" y="2441"/>
                        </a:lnTo>
                        <a:lnTo>
                          <a:pt x="693" y="2445"/>
                        </a:lnTo>
                        <a:lnTo>
                          <a:pt x="693" y="2445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51"/>
                        </a:lnTo>
                        <a:lnTo>
                          <a:pt x="693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5"/>
                        </a:lnTo>
                        <a:lnTo>
                          <a:pt x="697" y="2455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5"/>
                        </a:lnTo>
                        <a:lnTo>
                          <a:pt x="700" y="2465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697" y="2472"/>
                        </a:lnTo>
                        <a:lnTo>
                          <a:pt x="697" y="2475"/>
                        </a:lnTo>
                        <a:lnTo>
                          <a:pt x="697" y="2475"/>
                        </a:lnTo>
                        <a:lnTo>
                          <a:pt x="700" y="2479"/>
                        </a:lnTo>
                        <a:lnTo>
                          <a:pt x="700" y="2479"/>
                        </a:lnTo>
                        <a:lnTo>
                          <a:pt x="700" y="2485"/>
                        </a:lnTo>
                        <a:lnTo>
                          <a:pt x="700" y="2485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96"/>
                        </a:lnTo>
                        <a:lnTo>
                          <a:pt x="703" y="2496"/>
                        </a:lnTo>
                        <a:lnTo>
                          <a:pt x="703" y="2502"/>
                        </a:lnTo>
                        <a:lnTo>
                          <a:pt x="703" y="2502"/>
                        </a:lnTo>
                        <a:lnTo>
                          <a:pt x="703" y="2506"/>
                        </a:lnTo>
                        <a:lnTo>
                          <a:pt x="703" y="2506"/>
                        </a:lnTo>
                        <a:lnTo>
                          <a:pt x="703" y="2509"/>
                        </a:lnTo>
                        <a:lnTo>
                          <a:pt x="703" y="2509"/>
                        </a:lnTo>
                        <a:lnTo>
                          <a:pt x="707" y="2513"/>
                        </a:lnTo>
                        <a:lnTo>
                          <a:pt x="707" y="2513"/>
                        </a:lnTo>
                        <a:lnTo>
                          <a:pt x="707" y="2519"/>
                        </a:lnTo>
                        <a:lnTo>
                          <a:pt x="707" y="2519"/>
                        </a:lnTo>
                        <a:lnTo>
                          <a:pt x="707" y="2523"/>
                        </a:lnTo>
                        <a:lnTo>
                          <a:pt x="707" y="2523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10" y="2533"/>
                        </a:lnTo>
                        <a:lnTo>
                          <a:pt x="710" y="2533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07" y="2547"/>
                        </a:lnTo>
                        <a:lnTo>
                          <a:pt x="707" y="2547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7"/>
                        </a:lnTo>
                        <a:lnTo>
                          <a:pt x="710" y="2557"/>
                        </a:lnTo>
                        <a:lnTo>
                          <a:pt x="714" y="2560"/>
                        </a:lnTo>
                        <a:lnTo>
                          <a:pt x="714" y="2560"/>
                        </a:lnTo>
                        <a:lnTo>
                          <a:pt x="717" y="2567"/>
                        </a:lnTo>
                        <a:lnTo>
                          <a:pt x="717" y="2567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4" y="2581"/>
                        </a:lnTo>
                        <a:lnTo>
                          <a:pt x="724" y="2581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31" y="2584"/>
                        </a:lnTo>
                        <a:lnTo>
                          <a:pt x="731" y="2584"/>
                        </a:lnTo>
                        <a:lnTo>
                          <a:pt x="731" y="2587"/>
                        </a:lnTo>
                        <a:lnTo>
                          <a:pt x="731" y="2587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4"/>
                        </a:lnTo>
                        <a:lnTo>
                          <a:pt x="734" y="2594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11"/>
                        </a:lnTo>
                        <a:lnTo>
                          <a:pt x="734" y="2611"/>
                        </a:lnTo>
                        <a:lnTo>
                          <a:pt x="737" y="2615"/>
                        </a:lnTo>
                        <a:lnTo>
                          <a:pt x="737" y="2615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5"/>
                        </a:lnTo>
                        <a:lnTo>
                          <a:pt x="741" y="2625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8"/>
                        </a:lnTo>
                        <a:lnTo>
                          <a:pt x="748" y="2638"/>
                        </a:lnTo>
                        <a:lnTo>
                          <a:pt x="748" y="2642"/>
                        </a:lnTo>
                        <a:lnTo>
                          <a:pt x="748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4" y="2642"/>
                        </a:lnTo>
                        <a:lnTo>
                          <a:pt x="754" y="2642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2"/>
                        </a:lnTo>
                        <a:lnTo>
                          <a:pt x="758" y="2642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2"/>
                        </a:lnTo>
                        <a:lnTo>
                          <a:pt x="765" y="2642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52"/>
                        </a:lnTo>
                        <a:lnTo>
                          <a:pt x="775" y="2652"/>
                        </a:lnTo>
                        <a:lnTo>
                          <a:pt x="778" y="2652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9"/>
                        </a:lnTo>
                        <a:lnTo>
                          <a:pt x="775" y="2659"/>
                        </a:lnTo>
                        <a:lnTo>
                          <a:pt x="778" y="2659"/>
                        </a:lnTo>
                        <a:lnTo>
                          <a:pt x="778" y="2659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78" y="2666"/>
                        </a:lnTo>
                        <a:lnTo>
                          <a:pt x="778" y="2666"/>
                        </a:lnTo>
                        <a:lnTo>
                          <a:pt x="782" y="2672"/>
                        </a:lnTo>
                        <a:lnTo>
                          <a:pt x="782" y="2672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5" y="2676"/>
                        </a:lnTo>
                        <a:lnTo>
                          <a:pt x="785" y="2676"/>
                        </a:lnTo>
                        <a:lnTo>
                          <a:pt x="785" y="2679"/>
                        </a:lnTo>
                        <a:lnTo>
                          <a:pt x="785" y="2679"/>
                        </a:lnTo>
                        <a:lnTo>
                          <a:pt x="785" y="2683"/>
                        </a:lnTo>
                        <a:lnTo>
                          <a:pt x="785" y="2683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9" y="2696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3"/>
                        </a:lnTo>
                        <a:lnTo>
                          <a:pt x="802" y="2703"/>
                        </a:lnTo>
                        <a:lnTo>
                          <a:pt x="802" y="2706"/>
                        </a:lnTo>
                        <a:lnTo>
                          <a:pt x="802" y="2706"/>
                        </a:lnTo>
                        <a:lnTo>
                          <a:pt x="802" y="2710"/>
                        </a:lnTo>
                        <a:lnTo>
                          <a:pt x="802" y="2710"/>
                        </a:lnTo>
                        <a:lnTo>
                          <a:pt x="802" y="2713"/>
                        </a:lnTo>
                        <a:lnTo>
                          <a:pt x="802" y="2713"/>
                        </a:lnTo>
                        <a:lnTo>
                          <a:pt x="799" y="2713"/>
                        </a:lnTo>
                        <a:lnTo>
                          <a:pt x="799" y="2713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5" y="2723"/>
                        </a:lnTo>
                        <a:lnTo>
                          <a:pt x="805" y="2723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7"/>
                        </a:lnTo>
                        <a:lnTo>
                          <a:pt x="802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30"/>
                        </a:lnTo>
                        <a:lnTo>
                          <a:pt x="809" y="2730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7"/>
                        </a:lnTo>
                        <a:lnTo>
                          <a:pt x="809" y="2737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2" y="2734"/>
                        </a:lnTo>
                        <a:lnTo>
                          <a:pt x="812" y="2734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2" y="2744"/>
                        </a:lnTo>
                        <a:lnTo>
                          <a:pt x="812" y="2744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5" y="2740"/>
                        </a:lnTo>
                        <a:lnTo>
                          <a:pt x="805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5" y="2734"/>
                        </a:lnTo>
                        <a:lnTo>
                          <a:pt x="795" y="2734"/>
                        </a:lnTo>
                        <a:lnTo>
                          <a:pt x="795" y="2737"/>
                        </a:lnTo>
                        <a:lnTo>
                          <a:pt x="795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4"/>
                        </a:lnTo>
                        <a:lnTo>
                          <a:pt x="792" y="2734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2" y="2747"/>
                        </a:lnTo>
                        <a:lnTo>
                          <a:pt x="792" y="2747"/>
                        </a:lnTo>
                        <a:lnTo>
                          <a:pt x="792" y="2751"/>
                        </a:lnTo>
                        <a:lnTo>
                          <a:pt x="792" y="2751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7"/>
                        </a:lnTo>
                        <a:lnTo>
                          <a:pt x="792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61"/>
                        </a:lnTo>
                        <a:lnTo>
                          <a:pt x="795" y="2761"/>
                        </a:lnTo>
                        <a:lnTo>
                          <a:pt x="799" y="2761"/>
                        </a:lnTo>
                        <a:lnTo>
                          <a:pt x="799" y="2761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4"/>
                        </a:lnTo>
                        <a:lnTo>
                          <a:pt x="795" y="2754"/>
                        </a:lnTo>
                        <a:lnTo>
                          <a:pt x="795" y="2751"/>
                        </a:lnTo>
                        <a:lnTo>
                          <a:pt x="795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7"/>
                        </a:lnTo>
                        <a:lnTo>
                          <a:pt x="805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6" y="2757"/>
                        </a:lnTo>
                        <a:lnTo>
                          <a:pt x="816" y="2757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8"/>
                        </a:lnTo>
                        <a:lnTo>
                          <a:pt x="816" y="2768"/>
                        </a:lnTo>
                        <a:lnTo>
                          <a:pt x="816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19" y="2774"/>
                        </a:lnTo>
                        <a:lnTo>
                          <a:pt x="819" y="2774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81"/>
                        </a:lnTo>
                        <a:lnTo>
                          <a:pt x="836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5"/>
                        </a:lnTo>
                        <a:lnTo>
                          <a:pt x="839" y="2785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3" y="2785"/>
                        </a:lnTo>
                        <a:lnTo>
                          <a:pt x="833" y="2785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3" y="2788"/>
                        </a:lnTo>
                        <a:lnTo>
                          <a:pt x="833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91"/>
                        </a:lnTo>
                        <a:lnTo>
                          <a:pt x="836" y="2791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9" y="2798"/>
                        </a:lnTo>
                        <a:lnTo>
                          <a:pt x="839" y="2798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43" y="2808"/>
                        </a:lnTo>
                        <a:lnTo>
                          <a:pt x="843" y="2808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5"/>
                        </a:lnTo>
                        <a:lnTo>
                          <a:pt x="850" y="2825"/>
                        </a:lnTo>
                        <a:lnTo>
                          <a:pt x="853" y="2825"/>
                        </a:lnTo>
                        <a:lnTo>
                          <a:pt x="853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3" y="2829"/>
                        </a:lnTo>
                        <a:lnTo>
                          <a:pt x="863" y="2829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0" y="2832"/>
                        </a:lnTo>
                        <a:lnTo>
                          <a:pt x="860" y="2832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7" y="2836"/>
                        </a:lnTo>
                        <a:lnTo>
                          <a:pt x="867" y="2836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2"/>
                        </a:lnTo>
                        <a:lnTo>
                          <a:pt x="870" y="2832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6"/>
                        </a:lnTo>
                        <a:lnTo>
                          <a:pt x="870" y="2846"/>
                        </a:lnTo>
                        <a:lnTo>
                          <a:pt x="873" y="2846"/>
                        </a:lnTo>
                        <a:lnTo>
                          <a:pt x="873" y="2846"/>
                        </a:lnTo>
                        <a:lnTo>
                          <a:pt x="873" y="2849"/>
                        </a:lnTo>
                        <a:lnTo>
                          <a:pt x="873" y="2849"/>
                        </a:lnTo>
                        <a:lnTo>
                          <a:pt x="877" y="2849"/>
                        </a:lnTo>
                        <a:lnTo>
                          <a:pt x="877" y="2849"/>
                        </a:lnTo>
                        <a:lnTo>
                          <a:pt x="877" y="2853"/>
                        </a:lnTo>
                        <a:lnTo>
                          <a:pt x="877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6"/>
                        </a:lnTo>
                        <a:lnTo>
                          <a:pt x="880" y="2856"/>
                        </a:lnTo>
                        <a:lnTo>
                          <a:pt x="884" y="2856"/>
                        </a:lnTo>
                        <a:lnTo>
                          <a:pt x="884" y="2856"/>
                        </a:lnTo>
                        <a:lnTo>
                          <a:pt x="884" y="2859"/>
                        </a:lnTo>
                        <a:lnTo>
                          <a:pt x="884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59"/>
                        </a:lnTo>
                        <a:lnTo>
                          <a:pt x="890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4" y="2863"/>
                        </a:lnTo>
                        <a:lnTo>
                          <a:pt x="894" y="2863"/>
                        </a:lnTo>
                        <a:lnTo>
                          <a:pt x="894" y="2866"/>
                        </a:lnTo>
                        <a:lnTo>
                          <a:pt x="894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901" y="2856"/>
                        </a:lnTo>
                        <a:lnTo>
                          <a:pt x="901" y="2859"/>
                        </a:lnTo>
                        <a:lnTo>
                          <a:pt x="901" y="2859"/>
                        </a:lnTo>
                        <a:lnTo>
                          <a:pt x="904" y="2866"/>
                        </a:lnTo>
                        <a:lnTo>
                          <a:pt x="904" y="2866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4" y="2870"/>
                        </a:lnTo>
                        <a:lnTo>
                          <a:pt x="894" y="2870"/>
                        </a:lnTo>
                        <a:lnTo>
                          <a:pt x="894" y="2873"/>
                        </a:lnTo>
                        <a:lnTo>
                          <a:pt x="894" y="2873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80"/>
                        </a:lnTo>
                        <a:lnTo>
                          <a:pt x="897" y="2880"/>
                        </a:lnTo>
                        <a:lnTo>
                          <a:pt x="897" y="2883"/>
                        </a:lnTo>
                        <a:lnTo>
                          <a:pt x="897" y="2883"/>
                        </a:lnTo>
                        <a:lnTo>
                          <a:pt x="901" y="2883"/>
                        </a:lnTo>
                        <a:lnTo>
                          <a:pt x="901" y="2883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80"/>
                        </a:lnTo>
                        <a:lnTo>
                          <a:pt x="904" y="2880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76"/>
                        </a:lnTo>
                        <a:lnTo>
                          <a:pt x="911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8" y="2870"/>
                        </a:lnTo>
                        <a:lnTo>
                          <a:pt x="918" y="2870"/>
                        </a:lnTo>
                        <a:lnTo>
                          <a:pt x="918" y="2873"/>
                        </a:lnTo>
                        <a:lnTo>
                          <a:pt x="918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31" y="2876"/>
                        </a:lnTo>
                        <a:lnTo>
                          <a:pt x="931" y="2876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8" y="2893"/>
                        </a:lnTo>
                        <a:lnTo>
                          <a:pt x="935" y="2893"/>
                        </a:lnTo>
                        <a:lnTo>
                          <a:pt x="935" y="2893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3"/>
                        </a:lnTo>
                        <a:lnTo>
                          <a:pt x="945" y="2893"/>
                        </a:lnTo>
                        <a:lnTo>
                          <a:pt x="945" y="2890"/>
                        </a:lnTo>
                        <a:lnTo>
                          <a:pt x="945" y="2890"/>
                        </a:lnTo>
                        <a:lnTo>
                          <a:pt x="941" y="2890"/>
                        </a:lnTo>
                        <a:lnTo>
                          <a:pt x="941" y="2890"/>
                        </a:lnTo>
                        <a:lnTo>
                          <a:pt x="941" y="2886"/>
                        </a:lnTo>
                        <a:lnTo>
                          <a:pt x="941" y="2886"/>
                        </a:lnTo>
                        <a:lnTo>
                          <a:pt x="941" y="2883"/>
                        </a:lnTo>
                        <a:lnTo>
                          <a:pt x="941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5" y="2873"/>
                        </a:lnTo>
                        <a:lnTo>
                          <a:pt x="935" y="2873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66"/>
                        </a:lnTo>
                        <a:lnTo>
                          <a:pt x="941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48" y="2849"/>
                        </a:lnTo>
                        <a:lnTo>
                          <a:pt x="948" y="2849"/>
                        </a:lnTo>
                        <a:lnTo>
                          <a:pt x="941" y="2849"/>
                        </a:lnTo>
                        <a:lnTo>
                          <a:pt x="941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38" y="2839"/>
                        </a:lnTo>
                        <a:lnTo>
                          <a:pt x="938" y="2839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28" y="2836"/>
                        </a:lnTo>
                        <a:lnTo>
                          <a:pt x="928" y="2836"/>
                        </a:lnTo>
                        <a:lnTo>
                          <a:pt x="931" y="2832"/>
                        </a:lnTo>
                        <a:lnTo>
                          <a:pt x="931" y="2832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28" y="2825"/>
                        </a:lnTo>
                        <a:lnTo>
                          <a:pt x="928" y="2825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5" y="2808"/>
                        </a:lnTo>
                        <a:lnTo>
                          <a:pt x="935" y="2808"/>
                        </a:lnTo>
                        <a:lnTo>
                          <a:pt x="935" y="2805"/>
                        </a:lnTo>
                        <a:lnTo>
                          <a:pt x="935" y="2805"/>
                        </a:lnTo>
                        <a:lnTo>
                          <a:pt x="931" y="2805"/>
                        </a:lnTo>
                        <a:lnTo>
                          <a:pt x="931" y="2805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31" y="2785"/>
                        </a:lnTo>
                        <a:lnTo>
                          <a:pt x="931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4"/>
                        </a:lnTo>
                        <a:lnTo>
                          <a:pt x="931" y="2774"/>
                        </a:lnTo>
                        <a:lnTo>
                          <a:pt x="935" y="2771"/>
                        </a:lnTo>
                        <a:lnTo>
                          <a:pt x="935" y="2771"/>
                        </a:lnTo>
                        <a:lnTo>
                          <a:pt x="935" y="2768"/>
                        </a:lnTo>
                        <a:lnTo>
                          <a:pt x="935" y="2768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57"/>
                        </a:lnTo>
                        <a:lnTo>
                          <a:pt x="931" y="2754"/>
                        </a:lnTo>
                        <a:lnTo>
                          <a:pt x="931" y="2754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4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18" y="2747"/>
                        </a:lnTo>
                        <a:lnTo>
                          <a:pt x="918" y="2747"/>
                        </a:lnTo>
                        <a:lnTo>
                          <a:pt x="918" y="2751"/>
                        </a:lnTo>
                        <a:lnTo>
                          <a:pt x="918" y="2751"/>
                        </a:lnTo>
                        <a:lnTo>
                          <a:pt x="914" y="2751"/>
                        </a:lnTo>
                        <a:lnTo>
                          <a:pt x="914" y="2751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4"/>
                        </a:lnTo>
                        <a:lnTo>
                          <a:pt x="911" y="2744"/>
                        </a:lnTo>
                        <a:lnTo>
                          <a:pt x="904" y="2740"/>
                        </a:lnTo>
                        <a:lnTo>
                          <a:pt x="904" y="2740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897" y="2734"/>
                        </a:lnTo>
                        <a:lnTo>
                          <a:pt x="897" y="2734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3"/>
                        </a:lnTo>
                        <a:lnTo>
                          <a:pt x="894" y="2723"/>
                        </a:lnTo>
                        <a:lnTo>
                          <a:pt x="890" y="2723"/>
                        </a:lnTo>
                        <a:lnTo>
                          <a:pt x="890" y="2723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17"/>
                        </a:lnTo>
                        <a:lnTo>
                          <a:pt x="890" y="2717"/>
                        </a:lnTo>
                        <a:lnTo>
                          <a:pt x="887" y="2710"/>
                        </a:lnTo>
                        <a:lnTo>
                          <a:pt x="887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4" y="2710"/>
                        </a:lnTo>
                        <a:lnTo>
                          <a:pt x="894" y="2710"/>
                        </a:lnTo>
                        <a:lnTo>
                          <a:pt x="894" y="2706"/>
                        </a:lnTo>
                        <a:lnTo>
                          <a:pt x="894" y="2706"/>
                        </a:lnTo>
                        <a:lnTo>
                          <a:pt x="894" y="2703"/>
                        </a:lnTo>
                        <a:lnTo>
                          <a:pt x="894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901" y="2703"/>
                        </a:lnTo>
                        <a:lnTo>
                          <a:pt x="901" y="2703"/>
                        </a:lnTo>
                        <a:lnTo>
                          <a:pt x="901" y="2700"/>
                        </a:lnTo>
                        <a:lnTo>
                          <a:pt x="901" y="2700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89"/>
                        </a:lnTo>
                        <a:lnTo>
                          <a:pt x="901" y="2689"/>
                        </a:lnTo>
                        <a:lnTo>
                          <a:pt x="901" y="2686"/>
                        </a:lnTo>
                        <a:lnTo>
                          <a:pt x="901" y="2686"/>
                        </a:lnTo>
                        <a:lnTo>
                          <a:pt x="897" y="2679"/>
                        </a:lnTo>
                        <a:lnTo>
                          <a:pt x="897" y="2679"/>
                        </a:lnTo>
                        <a:lnTo>
                          <a:pt x="897" y="2676"/>
                        </a:lnTo>
                        <a:lnTo>
                          <a:pt x="894" y="2676"/>
                        </a:lnTo>
                        <a:lnTo>
                          <a:pt x="894" y="2676"/>
                        </a:lnTo>
                        <a:lnTo>
                          <a:pt x="894" y="2666"/>
                        </a:lnTo>
                        <a:lnTo>
                          <a:pt x="894" y="2666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0" y="2655"/>
                        </a:lnTo>
                        <a:lnTo>
                          <a:pt x="890" y="2655"/>
                        </a:lnTo>
                        <a:lnTo>
                          <a:pt x="887" y="2652"/>
                        </a:lnTo>
                        <a:lnTo>
                          <a:pt x="887" y="2652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90" y="2649"/>
                        </a:lnTo>
                        <a:lnTo>
                          <a:pt x="890" y="2649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94" y="2649"/>
                        </a:lnTo>
                        <a:lnTo>
                          <a:pt x="894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45"/>
                        </a:lnTo>
                        <a:lnTo>
                          <a:pt x="901" y="2645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38"/>
                        </a:lnTo>
                        <a:lnTo>
                          <a:pt x="901" y="2638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77" y="2638"/>
                        </a:lnTo>
                        <a:lnTo>
                          <a:pt x="877" y="2638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3" y="2632"/>
                        </a:lnTo>
                        <a:lnTo>
                          <a:pt x="873" y="2632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0" y="2625"/>
                        </a:lnTo>
                        <a:lnTo>
                          <a:pt x="870" y="2625"/>
                        </a:lnTo>
                        <a:lnTo>
                          <a:pt x="870" y="2621"/>
                        </a:lnTo>
                        <a:lnTo>
                          <a:pt x="870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3" y="2615"/>
                        </a:lnTo>
                        <a:lnTo>
                          <a:pt x="863" y="2615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08"/>
                        </a:lnTo>
                        <a:lnTo>
                          <a:pt x="863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11"/>
                        </a:lnTo>
                        <a:lnTo>
                          <a:pt x="867" y="2611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70" y="2615"/>
                        </a:lnTo>
                        <a:lnTo>
                          <a:pt x="870" y="2615"/>
                        </a:lnTo>
                        <a:lnTo>
                          <a:pt x="873" y="2615"/>
                        </a:lnTo>
                        <a:lnTo>
                          <a:pt x="873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4" y="2615"/>
                        </a:lnTo>
                        <a:lnTo>
                          <a:pt x="884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4" y="2615"/>
                        </a:lnTo>
                        <a:lnTo>
                          <a:pt x="894" y="2615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4" y="2608"/>
                        </a:lnTo>
                        <a:lnTo>
                          <a:pt x="904" y="2608"/>
                        </a:lnTo>
                        <a:lnTo>
                          <a:pt x="901" y="2604"/>
                        </a:lnTo>
                        <a:lnTo>
                          <a:pt x="901" y="2604"/>
                        </a:lnTo>
                        <a:lnTo>
                          <a:pt x="901" y="2601"/>
                        </a:lnTo>
                        <a:lnTo>
                          <a:pt x="901" y="2601"/>
                        </a:lnTo>
                        <a:lnTo>
                          <a:pt x="897" y="2601"/>
                        </a:lnTo>
                        <a:lnTo>
                          <a:pt x="897" y="2601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4" y="2598"/>
                        </a:lnTo>
                        <a:lnTo>
                          <a:pt x="894" y="2598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0" y="2587"/>
                        </a:lnTo>
                        <a:lnTo>
                          <a:pt x="890" y="2587"/>
                        </a:lnTo>
                        <a:lnTo>
                          <a:pt x="890" y="2584"/>
                        </a:lnTo>
                        <a:lnTo>
                          <a:pt x="890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87" y="2567"/>
                        </a:lnTo>
                        <a:lnTo>
                          <a:pt x="887" y="2567"/>
                        </a:lnTo>
                        <a:lnTo>
                          <a:pt x="884" y="2567"/>
                        </a:lnTo>
                        <a:lnTo>
                          <a:pt x="884" y="2567"/>
                        </a:lnTo>
                        <a:lnTo>
                          <a:pt x="884" y="2564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90" y="2564"/>
                        </a:lnTo>
                        <a:lnTo>
                          <a:pt x="890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901" y="2564"/>
                        </a:lnTo>
                        <a:lnTo>
                          <a:pt x="901" y="2564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11" y="2560"/>
                        </a:lnTo>
                        <a:lnTo>
                          <a:pt x="911" y="2560"/>
                        </a:lnTo>
                        <a:lnTo>
                          <a:pt x="914" y="2560"/>
                        </a:lnTo>
                        <a:lnTo>
                          <a:pt x="914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4" y="2557"/>
                        </a:lnTo>
                        <a:lnTo>
                          <a:pt x="924" y="2557"/>
                        </a:lnTo>
                        <a:lnTo>
                          <a:pt x="924" y="2553"/>
                        </a:lnTo>
                        <a:lnTo>
                          <a:pt x="924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35" y="2550"/>
                        </a:lnTo>
                        <a:lnTo>
                          <a:pt x="935" y="2550"/>
                        </a:lnTo>
                        <a:lnTo>
                          <a:pt x="938" y="2547"/>
                        </a:lnTo>
                        <a:lnTo>
                          <a:pt x="938" y="2547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41" y="2543"/>
                        </a:lnTo>
                        <a:lnTo>
                          <a:pt x="941" y="2543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36"/>
                        </a:lnTo>
                        <a:lnTo>
                          <a:pt x="941" y="2536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0"/>
                        </a:lnTo>
                        <a:lnTo>
                          <a:pt x="941" y="2530"/>
                        </a:lnTo>
                        <a:lnTo>
                          <a:pt x="941" y="2526"/>
                        </a:lnTo>
                        <a:lnTo>
                          <a:pt x="941" y="2526"/>
                        </a:lnTo>
                        <a:lnTo>
                          <a:pt x="945" y="2523"/>
                        </a:lnTo>
                        <a:lnTo>
                          <a:pt x="945" y="2523"/>
                        </a:lnTo>
                        <a:lnTo>
                          <a:pt x="945" y="2516"/>
                        </a:lnTo>
                        <a:lnTo>
                          <a:pt x="945" y="2516"/>
                        </a:lnTo>
                        <a:lnTo>
                          <a:pt x="941" y="2509"/>
                        </a:lnTo>
                        <a:lnTo>
                          <a:pt x="941" y="2509"/>
                        </a:lnTo>
                        <a:lnTo>
                          <a:pt x="941" y="2506"/>
                        </a:lnTo>
                        <a:lnTo>
                          <a:pt x="941" y="2506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4" y="2492"/>
                        </a:lnTo>
                        <a:lnTo>
                          <a:pt x="924" y="2492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8" y="2485"/>
                        </a:lnTo>
                        <a:lnTo>
                          <a:pt x="928" y="2485"/>
                        </a:lnTo>
                        <a:lnTo>
                          <a:pt x="924" y="2482"/>
                        </a:lnTo>
                        <a:lnTo>
                          <a:pt x="924" y="2482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18" y="2475"/>
                        </a:lnTo>
                        <a:lnTo>
                          <a:pt x="918" y="2475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1" y="2472"/>
                        </a:lnTo>
                        <a:lnTo>
                          <a:pt x="911" y="2472"/>
                        </a:lnTo>
                        <a:lnTo>
                          <a:pt x="911" y="2468"/>
                        </a:lnTo>
                        <a:lnTo>
                          <a:pt x="911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4" y="2468"/>
                        </a:lnTo>
                        <a:lnTo>
                          <a:pt x="904" y="2468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58"/>
                        </a:lnTo>
                        <a:lnTo>
                          <a:pt x="897" y="2458"/>
                        </a:lnTo>
                        <a:lnTo>
                          <a:pt x="894" y="2455"/>
                        </a:lnTo>
                        <a:lnTo>
                          <a:pt x="894" y="2455"/>
                        </a:lnTo>
                        <a:lnTo>
                          <a:pt x="894" y="2451"/>
                        </a:lnTo>
                        <a:lnTo>
                          <a:pt x="894" y="2451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0" y="2448"/>
                        </a:lnTo>
                        <a:lnTo>
                          <a:pt x="890" y="244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38"/>
                        </a:lnTo>
                        <a:lnTo>
                          <a:pt x="890" y="243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4" y="2445"/>
                        </a:lnTo>
                        <a:lnTo>
                          <a:pt x="894" y="2445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5"/>
                        </a:lnTo>
                        <a:lnTo>
                          <a:pt x="897" y="2455"/>
                        </a:lnTo>
                        <a:lnTo>
                          <a:pt x="901" y="2458"/>
                        </a:lnTo>
                        <a:lnTo>
                          <a:pt x="901" y="2458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24" y="2468"/>
                        </a:lnTo>
                        <a:lnTo>
                          <a:pt x="924" y="2468"/>
                        </a:lnTo>
                        <a:lnTo>
                          <a:pt x="924" y="2472"/>
                        </a:lnTo>
                        <a:lnTo>
                          <a:pt x="924" y="2472"/>
                        </a:lnTo>
                        <a:lnTo>
                          <a:pt x="928" y="2472"/>
                        </a:lnTo>
                        <a:lnTo>
                          <a:pt x="928" y="2472"/>
                        </a:lnTo>
                        <a:lnTo>
                          <a:pt x="935" y="2475"/>
                        </a:lnTo>
                        <a:lnTo>
                          <a:pt x="935" y="2475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5" y="2472"/>
                        </a:lnTo>
                        <a:lnTo>
                          <a:pt x="945" y="2472"/>
                        </a:lnTo>
                        <a:lnTo>
                          <a:pt x="948" y="2475"/>
                        </a:lnTo>
                        <a:lnTo>
                          <a:pt x="948" y="2475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5" y="2475"/>
                        </a:lnTo>
                        <a:lnTo>
                          <a:pt x="955" y="2475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9" y="2448"/>
                        </a:lnTo>
                        <a:lnTo>
                          <a:pt x="969" y="2448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38"/>
                        </a:lnTo>
                        <a:lnTo>
                          <a:pt x="972" y="2438"/>
                        </a:lnTo>
                        <a:lnTo>
                          <a:pt x="975" y="2434"/>
                        </a:lnTo>
                        <a:lnTo>
                          <a:pt x="975" y="243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4"/>
                        </a:lnTo>
                        <a:lnTo>
                          <a:pt x="975" y="2414"/>
                        </a:lnTo>
                        <a:lnTo>
                          <a:pt x="975" y="2407"/>
                        </a:lnTo>
                        <a:lnTo>
                          <a:pt x="975" y="2407"/>
                        </a:lnTo>
                        <a:lnTo>
                          <a:pt x="975" y="2404"/>
                        </a:lnTo>
                        <a:lnTo>
                          <a:pt x="975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0"/>
                        </a:lnTo>
                        <a:lnTo>
                          <a:pt x="979" y="2400"/>
                        </a:lnTo>
                        <a:lnTo>
                          <a:pt x="982" y="2400"/>
                        </a:lnTo>
                        <a:lnTo>
                          <a:pt x="982" y="2400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6" y="2390"/>
                        </a:lnTo>
                        <a:lnTo>
                          <a:pt x="986" y="2390"/>
                        </a:lnTo>
                        <a:lnTo>
                          <a:pt x="986" y="2387"/>
                        </a:lnTo>
                        <a:lnTo>
                          <a:pt x="986" y="2387"/>
                        </a:lnTo>
                        <a:lnTo>
                          <a:pt x="986" y="2383"/>
                        </a:lnTo>
                        <a:lnTo>
                          <a:pt x="986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73"/>
                        </a:lnTo>
                        <a:lnTo>
                          <a:pt x="989" y="2373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66"/>
                        </a:lnTo>
                        <a:lnTo>
                          <a:pt x="989" y="2366"/>
                        </a:lnTo>
                        <a:lnTo>
                          <a:pt x="989" y="2363"/>
                        </a:lnTo>
                        <a:lnTo>
                          <a:pt x="989" y="2363"/>
                        </a:lnTo>
                        <a:lnTo>
                          <a:pt x="992" y="2363"/>
                        </a:lnTo>
                        <a:lnTo>
                          <a:pt x="992" y="2363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56"/>
                        </a:lnTo>
                        <a:lnTo>
                          <a:pt x="992" y="2356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6" y="2346"/>
                        </a:lnTo>
                        <a:lnTo>
                          <a:pt x="996" y="2346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1003" y="2332"/>
                        </a:lnTo>
                        <a:lnTo>
                          <a:pt x="1003" y="2332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6" y="2319"/>
                        </a:lnTo>
                        <a:lnTo>
                          <a:pt x="996" y="2319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2"/>
                        </a:lnTo>
                        <a:lnTo>
                          <a:pt x="996" y="2312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5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2" y="2302"/>
                        </a:lnTo>
                        <a:lnTo>
                          <a:pt x="992" y="2302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6" y="2295"/>
                        </a:lnTo>
                        <a:lnTo>
                          <a:pt x="996" y="2295"/>
                        </a:lnTo>
                        <a:lnTo>
                          <a:pt x="996" y="2292"/>
                        </a:lnTo>
                        <a:lnTo>
                          <a:pt x="996" y="2292"/>
                        </a:lnTo>
                        <a:lnTo>
                          <a:pt x="992" y="2288"/>
                        </a:lnTo>
                        <a:lnTo>
                          <a:pt x="992" y="2288"/>
                        </a:lnTo>
                        <a:lnTo>
                          <a:pt x="989" y="2288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1"/>
                        </a:lnTo>
                        <a:lnTo>
                          <a:pt x="989" y="2281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6" y="2271"/>
                        </a:lnTo>
                        <a:lnTo>
                          <a:pt x="986" y="2271"/>
                        </a:lnTo>
                        <a:lnTo>
                          <a:pt x="986" y="2268"/>
                        </a:lnTo>
                        <a:lnTo>
                          <a:pt x="986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6" y="2264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58"/>
                        </a:lnTo>
                        <a:lnTo>
                          <a:pt x="996" y="2258"/>
                        </a:lnTo>
                        <a:lnTo>
                          <a:pt x="996" y="2254"/>
                        </a:lnTo>
                        <a:lnTo>
                          <a:pt x="996" y="2254"/>
                        </a:lnTo>
                        <a:lnTo>
                          <a:pt x="999" y="2258"/>
                        </a:lnTo>
                        <a:lnTo>
                          <a:pt x="999" y="2258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47"/>
                        </a:lnTo>
                        <a:lnTo>
                          <a:pt x="1003" y="2247"/>
                        </a:lnTo>
                        <a:lnTo>
                          <a:pt x="1006" y="2247"/>
                        </a:lnTo>
                        <a:lnTo>
                          <a:pt x="1006" y="2247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20" y="2234"/>
                        </a:lnTo>
                        <a:lnTo>
                          <a:pt x="1020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6" y="2234"/>
                        </a:lnTo>
                        <a:lnTo>
                          <a:pt x="1026" y="2234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30" y="2230"/>
                        </a:lnTo>
                        <a:lnTo>
                          <a:pt x="1030" y="2230"/>
                        </a:lnTo>
                        <a:lnTo>
                          <a:pt x="1030" y="2227"/>
                        </a:lnTo>
                        <a:lnTo>
                          <a:pt x="1030" y="2227"/>
                        </a:lnTo>
                        <a:lnTo>
                          <a:pt x="1033" y="2227"/>
                        </a:lnTo>
                        <a:lnTo>
                          <a:pt x="1033" y="2227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7" y="2224"/>
                        </a:lnTo>
                        <a:lnTo>
                          <a:pt x="1037" y="2224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7"/>
                        </a:lnTo>
                        <a:lnTo>
                          <a:pt x="105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3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64" y="2210"/>
                        </a:lnTo>
                        <a:lnTo>
                          <a:pt x="1064" y="2210"/>
                        </a:lnTo>
                        <a:lnTo>
                          <a:pt x="1067" y="2210"/>
                        </a:lnTo>
                        <a:lnTo>
                          <a:pt x="1067" y="2210"/>
                        </a:lnTo>
                        <a:lnTo>
                          <a:pt x="1071" y="2210"/>
                        </a:lnTo>
                        <a:lnTo>
                          <a:pt x="1071" y="2210"/>
                        </a:lnTo>
                        <a:lnTo>
                          <a:pt x="1074" y="2207"/>
                        </a:lnTo>
                        <a:lnTo>
                          <a:pt x="1077" y="2200"/>
                        </a:lnTo>
                        <a:lnTo>
                          <a:pt x="1077" y="2200"/>
                        </a:lnTo>
                        <a:lnTo>
                          <a:pt x="1077" y="2196"/>
                        </a:lnTo>
                        <a:lnTo>
                          <a:pt x="1077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4" y="2193"/>
                        </a:lnTo>
                        <a:lnTo>
                          <a:pt x="1084" y="2193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4" y="2183"/>
                        </a:lnTo>
                        <a:lnTo>
                          <a:pt x="1084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4" y="2176"/>
                        </a:lnTo>
                        <a:lnTo>
                          <a:pt x="1084" y="2176"/>
                        </a:lnTo>
                        <a:lnTo>
                          <a:pt x="1084" y="2173"/>
                        </a:lnTo>
                        <a:lnTo>
                          <a:pt x="1084" y="2173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59"/>
                        </a:lnTo>
                        <a:lnTo>
                          <a:pt x="1088" y="2159"/>
                        </a:lnTo>
                        <a:lnTo>
                          <a:pt x="1088" y="2156"/>
                        </a:lnTo>
                        <a:lnTo>
                          <a:pt x="1088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2"/>
                        </a:lnTo>
                        <a:lnTo>
                          <a:pt x="1091" y="2152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5"/>
                        </a:lnTo>
                        <a:lnTo>
                          <a:pt x="1091" y="2145"/>
                        </a:lnTo>
                        <a:lnTo>
                          <a:pt x="1091" y="2142"/>
                        </a:lnTo>
                        <a:lnTo>
                          <a:pt x="1091" y="2142"/>
                        </a:lnTo>
                        <a:lnTo>
                          <a:pt x="1094" y="2135"/>
                        </a:lnTo>
                        <a:lnTo>
                          <a:pt x="1094" y="2135"/>
                        </a:lnTo>
                        <a:lnTo>
                          <a:pt x="1094" y="2132"/>
                        </a:lnTo>
                        <a:lnTo>
                          <a:pt x="1094" y="2132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2"/>
                        </a:lnTo>
                        <a:lnTo>
                          <a:pt x="1094" y="2122"/>
                        </a:lnTo>
                        <a:lnTo>
                          <a:pt x="1091" y="2122"/>
                        </a:lnTo>
                        <a:lnTo>
                          <a:pt x="1091" y="2122"/>
                        </a:lnTo>
                        <a:lnTo>
                          <a:pt x="1091" y="2115"/>
                        </a:lnTo>
                        <a:lnTo>
                          <a:pt x="1091" y="2115"/>
                        </a:lnTo>
                        <a:lnTo>
                          <a:pt x="1091" y="2111"/>
                        </a:lnTo>
                        <a:lnTo>
                          <a:pt x="1091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8" y="2101"/>
                        </a:lnTo>
                        <a:lnTo>
                          <a:pt x="1098" y="2101"/>
                        </a:lnTo>
                        <a:lnTo>
                          <a:pt x="1094" y="2098"/>
                        </a:lnTo>
                        <a:lnTo>
                          <a:pt x="1094" y="2098"/>
                        </a:lnTo>
                        <a:lnTo>
                          <a:pt x="1094" y="2094"/>
                        </a:lnTo>
                        <a:lnTo>
                          <a:pt x="1094" y="2094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4"/>
                        </a:lnTo>
                        <a:lnTo>
                          <a:pt x="1094" y="2084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77"/>
                        </a:lnTo>
                        <a:lnTo>
                          <a:pt x="1094" y="2077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67"/>
                        </a:lnTo>
                        <a:lnTo>
                          <a:pt x="1098" y="2067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4"/>
                        </a:lnTo>
                        <a:lnTo>
                          <a:pt x="1094" y="2054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0"/>
                        </a:lnTo>
                        <a:lnTo>
                          <a:pt x="1094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37"/>
                        </a:lnTo>
                        <a:lnTo>
                          <a:pt x="1091" y="2037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6"/>
                        </a:lnTo>
                        <a:lnTo>
                          <a:pt x="1091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0"/>
                        </a:lnTo>
                        <a:lnTo>
                          <a:pt x="1091" y="2020"/>
                        </a:lnTo>
                        <a:lnTo>
                          <a:pt x="1091" y="2016"/>
                        </a:lnTo>
                        <a:lnTo>
                          <a:pt x="1091" y="2016"/>
                        </a:lnTo>
                        <a:lnTo>
                          <a:pt x="1088" y="2016"/>
                        </a:lnTo>
                        <a:lnTo>
                          <a:pt x="1088" y="2016"/>
                        </a:lnTo>
                        <a:lnTo>
                          <a:pt x="1088" y="2013"/>
                        </a:lnTo>
                        <a:lnTo>
                          <a:pt x="1088" y="2013"/>
                        </a:lnTo>
                        <a:lnTo>
                          <a:pt x="1091" y="2013"/>
                        </a:lnTo>
                        <a:lnTo>
                          <a:pt x="1091" y="2013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88" y="2009"/>
                        </a:lnTo>
                        <a:lnTo>
                          <a:pt x="1088" y="2009"/>
                        </a:lnTo>
                        <a:lnTo>
                          <a:pt x="1091" y="2003"/>
                        </a:lnTo>
                        <a:lnTo>
                          <a:pt x="1091" y="2003"/>
                        </a:lnTo>
                        <a:lnTo>
                          <a:pt x="1091" y="1999"/>
                        </a:lnTo>
                        <a:lnTo>
                          <a:pt x="1091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2003"/>
                        </a:lnTo>
                        <a:lnTo>
                          <a:pt x="1094" y="2003"/>
                        </a:lnTo>
                        <a:lnTo>
                          <a:pt x="1098" y="2003"/>
                        </a:lnTo>
                        <a:lnTo>
                          <a:pt x="1098" y="2003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101" y="2006"/>
                        </a:lnTo>
                        <a:lnTo>
                          <a:pt x="1101" y="2006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1999"/>
                        </a:lnTo>
                        <a:lnTo>
                          <a:pt x="1101" y="1999"/>
                        </a:lnTo>
                        <a:lnTo>
                          <a:pt x="1105" y="1999"/>
                        </a:lnTo>
                        <a:lnTo>
                          <a:pt x="1105" y="1999"/>
                        </a:lnTo>
                        <a:lnTo>
                          <a:pt x="1105" y="1992"/>
                        </a:lnTo>
                        <a:lnTo>
                          <a:pt x="1105" y="1992"/>
                        </a:lnTo>
                        <a:lnTo>
                          <a:pt x="1105" y="1989"/>
                        </a:lnTo>
                        <a:lnTo>
                          <a:pt x="1105" y="1989"/>
                        </a:lnTo>
                        <a:lnTo>
                          <a:pt x="1108" y="1986"/>
                        </a:lnTo>
                        <a:lnTo>
                          <a:pt x="1108" y="1986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8" y="1979"/>
                        </a:lnTo>
                        <a:lnTo>
                          <a:pt x="1108" y="1979"/>
                        </a:lnTo>
                        <a:lnTo>
                          <a:pt x="1108" y="1975"/>
                        </a:lnTo>
                        <a:lnTo>
                          <a:pt x="1108" y="1975"/>
                        </a:lnTo>
                        <a:lnTo>
                          <a:pt x="1111" y="1975"/>
                        </a:lnTo>
                        <a:lnTo>
                          <a:pt x="1111" y="1975"/>
                        </a:lnTo>
                        <a:lnTo>
                          <a:pt x="1111" y="1972"/>
                        </a:lnTo>
                        <a:lnTo>
                          <a:pt x="1111" y="1972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5" y="1969"/>
                        </a:lnTo>
                        <a:lnTo>
                          <a:pt x="1115" y="1969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8" y="1962"/>
                        </a:lnTo>
                        <a:lnTo>
                          <a:pt x="1118" y="1962"/>
                        </a:lnTo>
                        <a:lnTo>
                          <a:pt x="1118" y="1958"/>
                        </a:lnTo>
                        <a:lnTo>
                          <a:pt x="1118" y="1958"/>
                        </a:lnTo>
                        <a:lnTo>
                          <a:pt x="1122" y="1958"/>
                        </a:lnTo>
                        <a:lnTo>
                          <a:pt x="1122" y="1958"/>
                        </a:lnTo>
                        <a:lnTo>
                          <a:pt x="1122" y="1955"/>
                        </a:lnTo>
                        <a:lnTo>
                          <a:pt x="1122" y="1955"/>
                        </a:lnTo>
                        <a:lnTo>
                          <a:pt x="1125" y="1955"/>
                        </a:lnTo>
                        <a:lnTo>
                          <a:pt x="1125" y="1955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5"/>
                        </a:lnTo>
                        <a:lnTo>
                          <a:pt x="1128" y="1941"/>
                        </a:lnTo>
                        <a:lnTo>
                          <a:pt x="1128" y="1941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9" y="1928"/>
                        </a:lnTo>
                        <a:lnTo>
                          <a:pt x="1139" y="1928"/>
                        </a:lnTo>
                        <a:lnTo>
                          <a:pt x="1139" y="1924"/>
                        </a:lnTo>
                        <a:lnTo>
                          <a:pt x="1139" y="1924"/>
                        </a:lnTo>
                        <a:lnTo>
                          <a:pt x="1142" y="1918"/>
                        </a:lnTo>
                        <a:lnTo>
                          <a:pt x="1142" y="1918"/>
                        </a:lnTo>
                        <a:lnTo>
                          <a:pt x="1142" y="1914"/>
                        </a:lnTo>
                        <a:lnTo>
                          <a:pt x="1142" y="1914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04"/>
                        </a:lnTo>
                        <a:lnTo>
                          <a:pt x="1142" y="1904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5" y="1894"/>
                        </a:lnTo>
                        <a:lnTo>
                          <a:pt x="1145" y="1894"/>
                        </a:lnTo>
                        <a:lnTo>
                          <a:pt x="1145" y="1890"/>
                        </a:lnTo>
                        <a:lnTo>
                          <a:pt x="1145" y="1890"/>
                        </a:lnTo>
                        <a:close/>
                        <a:moveTo>
                          <a:pt x="622" y="684"/>
                        </a:moveTo>
                        <a:lnTo>
                          <a:pt x="622" y="684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5" y="677"/>
                        </a:lnTo>
                        <a:lnTo>
                          <a:pt x="625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80"/>
                        </a:lnTo>
                        <a:lnTo>
                          <a:pt x="632" y="680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9" y="667"/>
                        </a:lnTo>
                        <a:lnTo>
                          <a:pt x="649" y="667"/>
                        </a:lnTo>
                        <a:lnTo>
                          <a:pt x="652" y="667"/>
                        </a:lnTo>
                        <a:lnTo>
                          <a:pt x="652" y="667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9" y="673"/>
                        </a:lnTo>
                        <a:lnTo>
                          <a:pt x="659" y="673"/>
                        </a:lnTo>
                        <a:lnTo>
                          <a:pt x="663" y="673"/>
                        </a:lnTo>
                        <a:lnTo>
                          <a:pt x="663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4"/>
                        </a:lnTo>
                        <a:lnTo>
                          <a:pt x="666" y="684"/>
                        </a:lnTo>
                        <a:lnTo>
                          <a:pt x="666" y="687"/>
                        </a:lnTo>
                        <a:lnTo>
                          <a:pt x="666" y="687"/>
                        </a:lnTo>
                        <a:lnTo>
                          <a:pt x="666" y="690"/>
                        </a:lnTo>
                        <a:lnTo>
                          <a:pt x="666" y="690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73" y="694"/>
                        </a:lnTo>
                        <a:lnTo>
                          <a:pt x="673" y="694"/>
                        </a:lnTo>
                        <a:lnTo>
                          <a:pt x="676" y="690"/>
                        </a:lnTo>
                        <a:lnTo>
                          <a:pt x="676" y="690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7"/>
                        </a:lnTo>
                        <a:lnTo>
                          <a:pt x="676" y="697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11"/>
                        </a:lnTo>
                        <a:lnTo>
                          <a:pt x="669" y="711"/>
                        </a:lnTo>
                        <a:lnTo>
                          <a:pt x="669" y="714"/>
                        </a:lnTo>
                        <a:lnTo>
                          <a:pt x="669" y="714"/>
                        </a:lnTo>
                        <a:lnTo>
                          <a:pt x="669" y="718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5"/>
                        </a:lnTo>
                        <a:lnTo>
                          <a:pt x="669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3" y="738"/>
                        </a:lnTo>
                        <a:lnTo>
                          <a:pt x="683" y="738"/>
                        </a:lnTo>
                        <a:lnTo>
                          <a:pt x="686" y="738"/>
                        </a:lnTo>
                        <a:lnTo>
                          <a:pt x="686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7" y="745"/>
                        </a:lnTo>
                        <a:lnTo>
                          <a:pt x="697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3" y="745"/>
                        </a:lnTo>
                        <a:lnTo>
                          <a:pt x="703" y="745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62"/>
                        </a:lnTo>
                        <a:lnTo>
                          <a:pt x="703" y="762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0" y="772"/>
                        </a:lnTo>
                        <a:lnTo>
                          <a:pt x="700" y="772"/>
                        </a:lnTo>
                        <a:lnTo>
                          <a:pt x="697" y="772"/>
                        </a:lnTo>
                        <a:lnTo>
                          <a:pt x="697" y="772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9"/>
                        </a:lnTo>
                        <a:lnTo>
                          <a:pt x="697" y="779"/>
                        </a:lnTo>
                        <a:lnTo>
                          <a:pt x="693" y="779"/>
                        </a:lnTo>
                        <a:lnTo>
                          <a:pt x="693" y="779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2"/>
                        </a:lnTo>
                        <a:lnTo>
                          <a:pt x="690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69"/>
                        </a:lnTo>
                        <a:lnTo>
                          <a:pt x="686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2"/>
                        </a:lnTo>
                        <a:lnTo>
                          <a:pt x="686" y="762"/>
                        </a:lnTo>
                        <a:lnTo>
                          <a:pt x="686" y="758"/>
                        </a:lnTo>
                        <a:lnTo>
                          <a:pt x="686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72"/>
                        </a:lnTo>
                        <a:lnTo>
                          <a:pt x="683" y="772"/>
                        </a:lnTo>
                        <a:lnTo>
                          <a:pt x="680" y="772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9"/>
                        </a:lnTo>
                        <a:lnTo>
                          <a:pt x="680" y="779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3" y="775"/>
                        </a:lnTo>
                        <a:lnTo>
                          <a:pt x="673" y="775"/>
                        </a:lnTo>
                        <a:lnTo>
                          <a:pt x="669" y="779"/>
                        </a:lnTo>
                        <a:lnTo>
                          <a:pt x="669" y="779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3" y="789"/>
                        </a:lnTo>
                        <a:lnTo>
                          <a:pt x="663" y="789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6"/>
                        </a:lnTo>
                        <a:lnTo>
                          <a:pt x="663" y="796"/>
                        </a:lnTo>
                        <a:lnTo>
                          <a:pt x="659" y="799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6"/>
                        </a:lnTo>
                        <a:lnTo>
                          <a:pt x="649" y="796"/>
                        </a:lnTo>
                        <a:lnTo>
                          <a:pt x="649" y="792"/>
                        </a:lnTo>
                        <a:lnTo>
                          <a:pt x="649" y="792"/>
                        </a:lnTo>
                        <a:lnTo>
                          <a:pt x="652" y="792"/>
                        </a:lnTo>
                        <a:lnTo>
                          <a:pt x="652" y="792"/>
                        </a:lnTo>
                        <a:lnTo>
                          <a:pt x="652" y="786"/>
                        </a:lnTo>
                        <a:lnTo>
                          <a:pt x="652" y="786"/>
                        </a:lnTo>
                        <a:lnTo>
                          <a:pt x="649" y="786"/>
                        </a:lnTo>
                        <a:lnTo>
                          <a:pt x="649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2" y="786"/>
                        </a:lnTo>
                        <a:lnTo>
                          <a:pt x="642" y="786"/>
                        </a:lnTo>
                        <a:lnTo>
                          <a:pt x="642" y="789"/>
                        </a:lnTo>
                        <a:lnTo>
                          <a:pt x="642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5" y="792"/>
                        </a:lnTo>
                        <a:lnTo>
                          <a:pt x="635" y="792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9" y="782"/>
                        </a:lnTo>
                        <a:lnTo>
                          <a:pt x="639" y="782"/>
                        </a:lnTo>
                        <a:lnTo>
                          <a:pt x="642" y="782"/>
                        </a:lnTo>
                        <a:lnTo>
                          <a:pt x="642" y="782"/>
                        </a:lnTo>
                        <a:lnTo>
                          <a:pt x="646" y="779"/>
                        </a:lnTo>
                        <a:lnTo>
                          <a:pt x="646" y="779"/>
                        </a:lnTo>
                        <a:lnTo>
                          <a:pt x="649" y="779"/>
                        </a:lnTo>
                        <a:lnTo>
                          <a:pt x="649" y="779"/>
                        </a:lnTo>
                        <a:lnTo>
                          <a:pt x="649" y="775"/>
                        </a:lnTo>
                        <a:lnTo>
                          <a:pt x="649" y="775"/>
                        </a:lnTo>
                        <a:lnTo>
                          <a:pt x="652" y="772"/>
                        </a:lnTo>
                        <a:lnTo>
                          <a:pt x="652" y="772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6" y="769"/>
                        </a:lnTo>
                        <a:lnTo>
                          <a:pt x="656" y="769"/>
                        </a:lnTo>
                        <a:lnTo>
                          <a:pt x="656" y="765"/>
                        </a:lnTo>
                        <a:lnTo>
                          <a:pt x="656" y="765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48"/>
                        </a:lnTo>
                        <a:lnTo>
                          <a:pt x="656" y="748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6" y="745"/>
                        </a:lnTo>
                        <a:lnTo>
                          <a:pt x="646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5" y="752"/>
                        </a:lnTo>
                        <a:lnTo>
                          <a:pt x="635" y="752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29" y="762"/>
                        </a:lnTo>
                        <a:lnTo>
                          <a:pt x="629" y="762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62"/>
                        </a:lnTo>
                        <a:lnTo>
                          <a:pt x="625" y="762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2" y="769"/>
                        </a:lnTo>
                        <a:lnTo>
                          <a:pt x="612" y="769"/>
                        </a:lnTo>
                        <a:lnTo>
                          <a:pt x="605" y="775"/>
                        </a:lnTo>
                        <a:lnTo>
                          <a:pt x="605" y="775"/>
                        </a:lnTo>
                        <a:lnTo>
                          <a:pt x="601" y="779"/>
                        </a:lnTo>
                        <a:lnTo>
                          <a:pt x="601" y="779"/>
                        </a:lnTo>
                        <a:lnTo>
                          <a:pt x="595" y="789"/>
                        </a:lnTo>
                        <a:lnTo>
                          <a:pt x="595" y="789"/>
                        </a:lnTo>
                        <a:lnTo>
                          <a:pt x="591" y="796"/>
                        </a:lnTo>
                        <a:lnTo>
                          <a:pt x="591" y="796"/>
                        </a:lnTo>
                        <a:lnTo>
                          <a:pt x="591" y="803"/>
                        </a:lnTo>
                        <a:lnTo>
                          <a:pt x="591" y="803"/>
                        </a:lnTo>
                        <a:lnTo>
                          <a:pt x="584" y="813"/>
                        </a:lnTo>
                        <a:lnTo>
                          <a:pt x="584" y="813"/>
                        </a:lnTo>
                        <a:lnTo>
                          <a:pt x="578" y="816"/>
                        </a:lnTo>
                        <a:lnTo>
                          <a:pt x="578" y="816"/>
                        </a:lnTo>
                        <a:lnTo>
                          <a:pt x="578" y="820"/>
                        </a:lnTo>
                        <a:lnTo>
                          <a:pt x="578" y="820"/>
                        </a:lnTo>
                        <a:lnTo>
                          <a:pt x="567" y="830"/>
                        </a:lnTo>
                        <a:lnTo>
                          <a:pt x="567" y="830"/>
                        </a:lnTo>
                        <a:lnTo>
                          <a:pt x="564" y="830"/>
                        </a:lnTo>
                        <a:lnTo>
                          <a:pt x="564" y="830"/>
                        </a:lnTo>
                        <a:lnTo>
                          <a:pt x="561" y="830"/>
                        </a:lnTo>
                        <a:lnTo>
                          <a:pt x="561" y="830"/>
                        </a:lnTo>
                        <a:lnTo>
                          <a:pt x="561" y="826"/>
                        </a:lnTo>
                        <a:lnTo>
                          <a:pt x="561" y="823"/>
                        </a:lnTo>
                        <a:lnTo>
                          <a:pt x="561" y="823"/>
                        </a:lnTo>
                        <a:lnTo>
                          <a:pt x="564" y="813"/>
                        </a:lnTo>
                        <a:lnTo>
                          <a:pt x="564" y="813"/>
                        </a:lnTo>
                        <a:lnTo>
                          <a:pt x="567" y="809"/>
                        </a:lnTo>
                        <a:lnTo>
                          <a:pt x="567" y="809"/>
                        </a:lnTo>
                        <a:lnTo>
                          <a:pt x="567" y="803"/>
                        </a:lnTo>
                        <a:lnTo>
                          <a:pt x="567" y="803"/>
                        </a:lnTo>
                        <a:lnTo>
                          <a:pt x="574" y="796"/>
                        </a:lnTo>
                        <a:lnTo>
                          <a:pt x="574" y="796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5" y="769"/>
                        </a:lnTo>
                        <a:lnTo>
                          <a:pt x="595" y="769"/>
                        </a:lnTo>
                        <a:lnTo>
                          <a:pt x="595" y="765"/>
                        </a:lnTo>
                        <a:lnTo>
                          <a:pt x="598" y="765"/>
                        </a:lnTo>
                        <a:lnTo>
                          <a:pt x="598" y="765"/>
                        </a:lnTo>
                        <a:lnTo>
                          <a:pt x="601" y="762"/>
                        </a:lnTo>
                        <a:lnTo>
                          <a:pt x="601" y="762"/>
                        </a:lnTo>
                        <a:lnTo>
                          <a:pt x="601" y="758"/>
                        </a:lnTo>
                        <a:lnTo>
                          <a:pt x="601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5" y="752"/>
                        </a:lnTo>
                        <a:lnTo>
                          <a:pt x="605" y="752"/>
                        </a:lnTo>
                        <a:lnTo>
                          <a:pt x="605" y="748"/>
                        </a:lnTo>
                        <a:lnTo>
                          <a:pt x="605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12" y="745"/>
                        </a:lnTo>
                        <a:lnTo>
                          <a:pt x="612" y="745"/>
                        </a:lnTo>
                        <a:lnTo>
                          <a:pt x="615" y="741"/>
                        </a:lnTo>
                        <a:lnTo>
                          <a:pt x="615" y="741"/>
                        </a:lnTo>
                        <a:lnTo>
                          <a:pt x="615" y="738"/>
                        </a:lnTo>
                        <a:lnTo>
                          <a:pt x="615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22" y="741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9" y="738"/>
                        </a:lnTo>
                        <a:lnTo>
                          <a:pt x="629" y="738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63" y="741"/>
                        </a:lnTo>
                        <a:lnTo>
                          <a:pt x="663" y="741"/>
                        </a:lnTo>
                        <a:lnTo>
                          <a:pt x="663" y="738"/>
                        </a:lnTo>
                        <a:lnTo>
                          <a:pt x="663" y="738"/>
                        </a:lnTo>
                        <a:lnTo>
                          <a:pt x="663" y="735"/>
                        </a:lnTo>
                        <a:lnTo>
                          <a:pt x="663" y="735"/>
                        </a:lnTo>
                        <a:lnTo>
                          <a:pt x="666" y="735"/>
                        </a:lnTo>
                        <a:lnTo>
                          <a:pt x="666" y="735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3" y="728"/>
                        </a:lnTo>
                        <a:lnTo>
                          <a:pt x="663" y="728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6" y="718"/>
                        </a:lnTo>
                        <a:lnTo>
                          <a:pt x="656" y="718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8"/>
                        </a:lnTo>
                        <a:lnTo>
                          <a:pt x="652" y="718"/>
                        </a:lnTo>
                        <a:lnTo>
                          <a:pt x="649" y="718"/>
                        </a:lnTo>
                        <a:lnTo>
                          <a:pt x="649" y="718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46" y="714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5" y="721"/>
                        </a:lnTo>
                        <a:lnTo>
                          <a:pt x="635" y="721"/>
                        </a:lnTo>
                        <a:lnTo>
                          <a:pt x="632" y="721"/>
                        </a:lnTo>
                        <a:lnTo>
                          <a:pt x="632" y="721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4"/>
                        </a:lnTo>
                        <a:lnTo>
                          <a:pt x="629" y="714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5" y="711"/>
                        </a:lnTo>
                        <a:lnTo>
                          <a:pt x="625" y="711"/>
                        </a:lnTo>
                        <a:lnTo>
                          <a:pt x="625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18" y="704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5" y="704"/>
                        </a:lnTo>
                        <a:lnTo>
                          <a:pt x="625" y="704"/>
                        </a:lnTo>
                        <a:lnTo>
                          <a:pt x="632" y="701"/>
                        </a:lnTo>
                        <a:lnTo>
                          <a:pt x="632" y="701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29" y="697"/>
                        </a:lnTo>
                        <a:lnTo>
                          <a:pt x="629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18" y="701"/>
                        </a:lnTo>
                        <a:lnTo>
                          <a:pt x="615" y="701"/>
                        </a:lnTo>
                        <a:lnTo>
                          <a:pt x="615" y="701"/>
                        </a:lnTo>
                        <a:lnTo>
                          <a:pt x="612" y="704"/>
                        </a:lnTo>
                        <a:lnTo>
                          <a:pt x="612" y="704"/>
                        </a:lnTo>
                        <a:lnTo>
                          <a:pt x="608" y="707"/>
                        </a:lnTo>
                        <a:lnTo>
                          <a:pt x="608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595" y="711"/>
                        </a:lnTo>
                        <a:lnTo>
                          <a:pt x="595" y="711"/>
                        </a:lnTo>
                        <a:lnTo>
                          <a:pt x="588" y="711"/>
                        </a:lnTo>
                        <a:lnTo>
                          <a:pt x="588" y="711"/>
                        </a:lnTo>
                        <a:lnTo>
                          <a:pt x="588" y="714"/>
                        </a:lnTo>
                        <a:lnTo>
                          <a:pt x="588" y="714"/>
                        </a:lnTo>
                        <a:lnTo>
                          <a:pt x="584" y="714"/>
                        </a:lnTo>
                        <a:lnTo>
                          <a:pt x="584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1"/>
                        </a:lnTo>
                        <a:lnTo>
                          <a:pt x="581" y="711"/>
                        </a:lnTo>
                        <a:lnTo>
                          <a:pt x="584" y="711"/>
                        </a:lnTo>
                        <a:lnTo>
                          <a:pt x="584" y="711"/>
                        </a:lnTo>
                        <a:lnTo>
                          <a:pt x="584" y="704"/>
                        </a:lnTo>
                        <a:lnTo>
                          <a:pt x="584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78" y="707"/>
                        </a:lnTo>
                        <a:lnTo>
                          <a:pt x="578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71" y="704"/>
                        </a:lnTo>
                        <a:lnTo>
                          <a:pt x="571" y="704"/>
                        </a:lnTo>
                        <a:lnTo>
                          <a:pt x="574" y="704"/>
                        </a:lnTo>
                        <a:lnTo>
                          <a:pt x="574" y="704"/>
                        </a:lnTo>
                        <a:lnTo>
                          <a:pt x="581" y="701"/>
                        </a:lnTo>
                        <a:lnTo>
                          <a:pt x="581" y="701"/>
                        </a:lnTo>
                        <a:lnTo>
                          <a:pt x="588" y="697"/>
                        </a:lnTo>
                        <a:lnTo>
                          <a:pt x="588" y="697"/>
                        </a:lnTo>
                        <a:lnTo>
                          <a:pt x="595" y="694"/>
                        </a:lnTo>
                        <a:lnTo>
                          <a:pt x="595" y="694"/>
                        </a:lnTo>
                        <a:lnTo>
                          <a:pt x="598" y="690"/>
                        </a:lnTo>
                        <a:lnTo>
                          <a:pt x="598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87"/>
                        </a:lnTo>
                        <a:lnTo>
                          <a:pt x="605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8" y="687"/>
                        </a:lnTo>
                        <a:lnTo>
                          <a:pt x="618" y="687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close/>
                        <a:moveTo>
                          <a:pt x="812" y="1809"/>
                        </a:moveTo>
                        <a:lnTo>
                          <a:pt x="812" y="180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8" name="Freeform 106">
                    <a:extLst>
                      <a:ext uri="{FF2B5EF4-FFF2-40B4-BE49-F238E27FC236}">
                        <a16:creationId xmlns:a16="http://schemas.microsoft.com/office/drawing/2014/main" id="{62370873-A3C4-4AB6-9509-A62327F7B5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7300" y="9209088"/>
                    <a:ext cx="247650" cy="134938"/>
                  </a:xfrm>
                  <a:custGeom>
                    <a:avLst/>
                    <a:gdLst>
                      <a:gd name="T0" fmla="*/ 119 w 156"/>
                      <a:gd name="T1" fmla="*/ 78 h 85"/>
                      <a:gd name="T2" fmla="*/ 122 w 156"/>
                      <a:gd name="T3" fmla="*/ 78 h 85"/>
                      <a:gd name="T4" fmla="*/ 126 w 156"/>
                      <a:gd name="T5" fmla="*/ 81 h 85"/>
                      <a:gd name="T6" fmla="*/ 133 w 156"/>
                      <a:gd name="T7" fmla="*/ 78 h 85"/>
                      <a:gd name="T8" fmla="*/ 136 w 156"/>
                      <a:gd name="T9" fmla="*/ 85 h 85"/>
                      <a:gd name="T10" fmla="*/ 139 w 156"/>
                      <a:gd name="T11" fmla="*/ 81 h 85"/>
                      <a:gd name="T12" fmla="*/ 146 w 156"/>
                      <a:gd name="T13" fmla="*/ 78 h 85"/>
                      <a:gd name="T14" fmla="*/ 153 w 156"/>
                      <a:gd name="T15" fmla="*/ 78 h 85"/>
                      <a:gd name="T16" fmla="*/ 150 w 156"/>
                      <a:gd name="T17" fmla="*/ 68 h 85"/>
                      <a:gd name="T18" fmla="*/ 136 w 156"/>
                      <a:gd name="T19" fmla="*/ 61 h 85"/>
                      <a:gd name="T20" fmla="*/ 129 w 156"/>
                      <a:gd name="T21" fmla="*/ 54 h 85"/>
                      <a:gd name="T22" fmla="*/ 126 w 156"/>
                      <a:gd name="T23" fmla="*/ 51 h 85"/>
                      <a:gd name="T24" fmla="*/ 119 w 156"/>
                      <a:gd name="T25" fmla="*/ 51 h 85"/>
                      <a:gd name="T26" fmla="*/ 119 w 156"/>
                      <a:gd name="T27" fmla="*/ 44 h 85"/>
                      <a:gd name="T28" fmla="*/ 116 w 156"/>
                      <a:gd name="T29" fmla="*/ 41 h 85"/>
                      <a:gd name="T30" fmla="*/ 112 w 156"/>
                      <a:gd name="T31" fmla="*/ 37 h 85"/>
                      <a:gd name="T32" fmla="*/ 109 w 156"/>
                      <a:gd name="T33" fmla="*/ 37 h 85"/>
                      <a:gd name="T34" fmla="*/ 105 w 156"/>
                      <a:gd name="T35" fmla="*/ 30 h 85"/>
                      <a:gd name="T36" fmla="*/ 105 w 156"/>
                      <a:gd name="T37" fmla="*/ 30 h 85"/>
                      <a:gd name="T38" fmla="*/ 95 w 156"/>
                      <a:gd name="T39" fmla="*/ 20 h 85"/>
                      <a:gd name="T40" fmla="*/ 82 w 156"/>
                      <a:gd name="T41" fmla="*/ 10 h 85"/>
                      <a:gd name="T42" fmla="*/ 78 w 156"/>
                      <a:gd name="T43" fmla="*/ 13 h 85"/>
                      <a:gd name="T44" fmla="*/ 71 w 156"/>
                      <a:gd name="T45" fmla="*/ 7 h 85"/>
                      <a:gd name="T46" fmla="*/ 65 w 156"/>
                      <a:gd name="T47" fmla="*/ 3 h 85"/>
                      <a:gd name="T48" fmla="*/ 61 w 156"/>
                      <a:gd name="T49" fmla="*/ 3 h 85"/>
                      <a:gd name="T50" fmla="*/ 58 w 156"/>
                      <a:gd name="T51" fmla="*/ 0 h 85"/>
                      <a:gd name="T52" fmla="*/ 51 w 156"/>
                      <a:gd name="T53" fmla="*/ 0 h 85"/>
                      <a:gd name="T54" fmla="*/ 37 w 156"/>
                      <a:gd name="T55" fmla="*/ 7 h 85"/>
                      <a:gd name="T56" fmla="*/ 31 w 156"/>
                      <a:gd name="T57" fmla="*/ 7 h 85"/>
                      <a:gd name="T58" fmla="*/ 17 w 156"/>
                      <a:gd name="T59" fmla="*/ 13 h 85"/>
                      <a:gd name="T60" fmla="*/ 10 w 156"/>
                      <a:gd name="T61" fmla="*/ 20 h 85"/>
                      <a:gd name="T62" fmla="*/ 7 w 156"/>
                      <a:gd name="T63" fmla="*/ 20 h 85"/>
                      <a:gd name="T64" fmla="*/ 3 w 156"/>
                      <a:gd name="T65" fmla="*/ 24 h 85"/>
                      <a:gd name="T66" fmla="*/ 3 w 156"/>
                      <a:gd name="T67" fmla="*/ 27 h 85"/>
                      <a:gd name="T68" fmla="*/ 7 w 156"/>
                      <a:gd name="T69" fmla="*/ 27 h 85"/>
                      <a:gd name="T70" fmla="*/ 7 w 156"/>
                      <a:gd name="T71" fmla="*/ 30 h 85"/>
                      <a:gd name="T72" fmla="*/ 14 w 156"/>
                      <a:gd name="T73" fmla="*/ 30 h 85"/>
                      <a:gd name="T74" fmla="*/ 34 w 156"/>
                      <a:gd name="T75" fmla="*/ 17 h 85"/>
                      <a:gd name="T76" fmla="*/ 37 w 156"/>
                      <a:gd name="T77" fmla="*/ 13 h 85"/>
                      <a:gd name="T78" fmla="*/ 44 w 156"/>
                      <a:gd name="T79" fmla="*/ 13 h 85"/>
                      <a:gd name="T80" fmla="*/ 51 w 156"/>
                      <a:gd name="T81" fmla="*/ 17 h 85"/>
                      <a:gd name="T82" fmla="*/ 48 w 156"/>
                      <a:gd name="T83" fmla="*/ 17 h 85"/>
                      <a:gd name="T84" fmla="*/ 48 w 156"/>
                      <a:gd name="T85" fmla="*/ 24 h 85"/>
                      <a:gd name="T86" fmla="*/ 51 w 156"/>
                      <a:gd name="T87" fmla="*/ 27 h 85"/>
                      <a:gd name="T88" fmla="*/ 58 w 156"/>
                      <a:gd name="T89" fmla="*/ 27 h 85"/>
                      <a:gd name="T90" fmla="*/ 61 w 156"/>
                      <a:gd name="T91" fmla="*/ 27 h 85"/>
                      <a:gd name="T92" fmla="*/ 68 w 156"/>
                      <a:gd name="T93" fmla="*/ 30 h 85"/>
                      <a:gd name="T94" fmla="*/ 71 w 156"/>
                      <a:gd name="T95" fmla="*/ 34 h 85"/>
                      <a:gd name="T96" fmla="*/ 75 w 156"/>
                      <a:gd name="T97" fmla="*/ 37 h 85"/>
                      <a:gd name="T98" fmla="*/ 82 w 156"/>
                      <a:gd name="T99" fmla="*/ 44 h 85"/>
                      <a:gd name="T100" fmla="*/ 85 w 156"/>
                      <a:gd name="T101" fmla="*/ 41 h 85"/>
                      <a:gd name="T102" fmla="*/ 88 w 156"/>
                      <a:gd name="T103" fmla="*/ 41 h 85"/>
                      <a:gd name="T104" fmla="*/ 92 w 156"/>
                      <a:gd name="T105" fmla="*/ 44 h 85"/>
                      <a:gd name="T106" fmla="*/ 102 w 156"/>
                      <a:gd name="T107" fmla="*/ 61 h 85"/>
                      <a:gd name="T108" fmla="*/ 109 w 156"/>
                      <a:gd name="T109" fmla="*/ 64 h 85"/>
                      <a:gd name="T110" fmla="*/ 109 w 156"/>
                      <a:gd name="T111" fmla="*/ 71 h 85"/>
                      <a:gd name="T112" fmla="*/ 99 w 156"/>
                      <a:gd name="T113" fmla="*/ 78 h 85"/>
                      <a:gd name="T114" fmla="*/ 102 w 156"/>
                      <a:gd name="T115" fmla="*/ 81 h 85"/>
                      <a:gd name="T116" fmla="*/ 105 w 156"/>
                      <a:gd name="T117" fmla="*/ 81 h 85"/>
                      <a:gd name="T118" fmla="*/ 112 w 156"/>
                      <a:gd name="T119" fmla="*/ 7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56" h="85">
                        <a:moveTo>
                          <a:pt x="112" y="78"/>
                        </a:moveTo>
                        <a:lnTo>
                          <a:pt x="112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81"/>
                        </a:lnTo>
                        <a:lnTo>
                          <a:pt x="126" y="81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1"/>
                        </a:lnTo>
                        <a:lnTo>
                          <a:pt x="129" y="81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81"/>
                        </a:lnTo>
                        <a:lnTo>
                          <a:pt x="133" y="81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1"/>
                        </a:lnTo>
                        <a:lnTo>
                          <a:pt x="136" y="81"/>
                        </a:lnTo>
                        <a:lnTo>
                          <a:pt x="139" y="81"/>
                        </a:lnTo>
                        <a:lnTo>
                          <a:pt x="139" y="78"/>
                        </a:lnTo>
                        <a:lnTo>
                          <a:pt x="139" y="78"/>
                        </a:lnTo>
                        <a:lnTo>
                          <a:pt x="139" y="81"/>
                        </a:lnTo>
                        <a:lnTo>
                          <a:pt x="139" y="81"/>
                        </a:lnTo>
                        <a:lnTo>
                          <a:pt x="143" y="81"/>
                        </a:lnTo>
                        <a:lnTo>
                          <a:pt x="143" y="81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6" y="75"/>
                        </a:lnTo>
                        <a:lnTo>
                          <a:pt x="156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3" y="71"/>
                        </a:lnTo>
                        <a:lnTo>
                          <a:pt x="153" y="71"/>
                        </a:lnTo>
                        <a:lnTo>
                          <a:pt x="150" y="68"/>
                        </a:lnTo>
                        <a:lnTo>
                          <a:pt x="150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6" y="64"/>
                        </a:lnTo>
                        <a:lnTo>
                          <a:pt x="146" y="64"/>
                        </a:lnTo>
                        <a:lnTo>
                          <a:pt x="139" y="64"/>
                        </a:lnTo>
                        <a:lnTo>
                          <a:pt x="139" y="64"/>
                        </a:lnTo>
                        <a:lnTo>
                          <a:pt x="136" y="61"/>
                        </a:lnTo>
                        <a:lnTo>
                          <a:pt x="136" y="61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4"/>
                        </a:lnTo>
                        <a:lnTo>
                          <a:pt x="119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1"/>
                        </a:lnTo>
                        <a:lnTo>
                          <a:pt x="116" y="41"/>
                        </a:lnTo>
                        <a:lnTo>
                          <a:pt x="116" y="37"/>
                        </a:lnTo>
                        <a:lnTo>
                          <a:pt x="116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99" y="24"/>
                        </a:lnTo>
                        <a:lnTo>
                          <a:pt x="99" y="24"/>
                        </a:lnTo>
                        <a:lnTo>
                          <a:pt x="95" y="20"/>
                        </a:lnTo>
                        <a:lnTo>
                          <a:pt x="95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3"/>
                        </a:lnTo>
                        <a:lnTo>
                          <a:pt x="54" y="3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3"/>
                        </a:lnTo>
                        <a:lnTo>
                          <a:pt x="48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4" y="13"/>
                        </a:lnTo>
                        <a:lnTo>
                          <a:pt x="44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17"/>
                        </a:lnTo>
                        <a:lnTo>
                          <a:pt x="48" y="17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30"/>
                        </a:lnTo>
                        <a:lnTo>
                          <a:pt x="71" y="30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7"/>
                        </a:lnTo>
                        <a:lnTo>
                          <a:pt x="71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82" y="41"/>
                        </a:lnTo>
                        <a:lnTo>
                          <a:pt x="82" y="41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5" y="58"/>
                        </a:lnTo>
                        <a:lnTo>
                          <a:pt x="102" y="61"/>
                        </a:lnTo>
                        <a:lnTo>
                          <a:pt x="102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9" y="61"/>
                        </a:lnTo>
                        <a:lnTo>
                          <a:pt x="109" y="61"/>
                        </a:lnTo>
                        <a:lnTo>
                          <a:pt x="109" y="64"/>
                        </a:lnTo>
                        <a:lnTo>
                          <a:pt x="109" y="64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71"/>
                        </a:lnTo>
                        <a:lnTo>
                          <a:pt x="105" y="71"/>
                        </a:lnTo>
                        <a:lnTo>
                          <a:pt x="102" y="75"/>
                        </a:lnTo>
                        <a:lnTo>
                          <a:pt x="102" y="75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9" name="Freeform 107">
                    <a:extLst>
                      <a:ext uri="{FF2B5EF4-FFF2-40B4-BE49-F238E27FC236}">
                        <a16:creationId xmlns:a16="http://schemas.microsoft.com/office/drawing/2014/main" id="{17195C21-9845-4236-B67E-D55B0AF8CA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25400" y="9251950"/>
                    <a:ext cx="20638" cy="26988"/>
                  </a:xfrm>
                  <a:custGeom>
                    <a:avLst/>
                    <a:gdLst>
                      <a:gd name="T0" fmla="*/ 3 w 13"/>
                      <a:gd name="T1" fmla="*/ 10 h 17"/>
                      <a:gd name="T2" fmla="*/ 3 w 13"/>
                      <a:gd name="T3" fmla="*/ 10 h 17"/>
                      <a:gd name="T4" fmla="*/ 3 w 13"/>
                      <a:gd name="T5" fmla="*/ 10 h 17"/>
                      <a:gd name="T6" fmla="*/ 3 w 13"/>
                      <a:gd name="T7" fmla="*/ 10 h 17"/>
                      <a:gd name="T8" fmla="*/ 0 w 13"/>
                      <a:gd name="T9" fmla="*/ 10 h 17"/>
                      <a:gd name="T10" fmla="*/ 0 w 13"/>
                      <a:gd name="T11" fmla="*/ 10 h 17"/>
                      <a:gd name="T12" fmla="*/ 0 w 13"/>
                      <a:gd name="T13" fmla="*/ 10 h 17"/>
                      <a:gd name="T14" fmla="*/ 0 w 13"/>
                      <a:gd name="T15" fmla="*/ 10 h 17"/>
                      <a:gd name="T16" fmla="*/ 0 w 13"/>
                      <a:gd name="T17" fmla="*/ 10 h 17"/>
                      <a:gd name="T18" fmla="*/ 0 w 13"/>
                      <a:gd name="T19" fmla="*/ 10 h 17"/>
                      <a:gd name="T20" fmla="*/ 0 w 13"/>
                      <a:gd name="T21" fmla="*/ 14 h 17"/>
                      <a:gd name="T22" fmla="*/ 0 w 13"/>
                      <a:gd name="T23" fmla="*/ 14 h 17"/>
                      <a:gd name="T24" fmla="*/ 0 w 13"/>
                      <a:gd name="T25" fmla="*/ 14 h 17"/>
                      <a:gd name="T26" fmla="*/ 0 w 13"/>
                      <a:gd name="T27" fmla="*/ 14 h 17"/>
                      <a:gd name="T28" fmla="*/ 3 w 13"/>
                      <a:gd name="T29" fmla="*/ 17 h 17"/>
                      <a:gd name="T30" fmla="*/ 3 w 13"/>
                      <a:gd name="T31" fmla="*/ 17 h 17"/>
                      <a:gd name="T32" fmla="*/ 7 w 13"/>
                      <a:gd name="T33" fmla="*/ 17 h 17"/>
                      <a:gd name="T34" fmla="*/ 7 w 13"/>
                      <a:gd name="T35" fmla="*/ 17 h 17"/>
                      <a:gd name="T36" fmla="*/ 7 w 13"/>
                      <a:gd name="T37" fmla="*/ 17 h 17"/>
                      <a:gd name="T38" fmla="*/ 7 w 13"/>
                      <a:gd name="T39" fmla="*/ 17 h 17"/>
                      <a:gd name="T40" fmla="*/ 7 w 13"/>
                      <a:gd name="T41" fmla="*/ 17 h 17"/>
                      <a:gd name="T42" fmla="*/ 7 w 13"/>
                      <a:gd name="T43" fmla="*/ 17 h 17"/>
                      <a:gd name="T44" fmla="*/ 10 w 13"/>
                      <a:gd name="T45" fmla="*/ 14 h 17"/>
                      <a:gd name="T46" fmla="*/ 10 w 13"/>
                      <a:gd name="T47" fmla="*/ 14 h 17"/>
                      <a:gd name="T48" fmla="*/ 13 w 13"/>
                      <a:gd name="T49" fmla="*/ 10 h 17"/>
                      <a:gd name="T50" fmla="*/ 13 w 13"/>
                      <a:gd name="T51" fmla="*/ 10 h 17"/>
                      <a:gd name="T52" fmla="*/ 10 w 13"/>
                      <a:gd name="T53" fmla="*/ 3 h 17"/>
                      <a:gd name="T54" fmla="*/ 10 w 13"/>
                      <a:gd name="T55" fmla="*/ 3 h 17"/>
                      <a:gd name="T56" fmla="*/ 7 w 13"/>
                      <a:gd name="T57" fmla="*/ 0 h 17"/>
                      <a:gd name="T58" fmla="*/ 7 w 13"/>
                      <a:gd name="T59" fmla="*/ 0 h 17"/>
                      <a:gd name="T60" fmla="*/ 7 w 13"/>
                      <a:gd name="T61" fmla="*/ 3 h 17"/>
                      <a:gd name="T62" fmla="*/ 7 w 13"/>
                      <a:gd name="T63" fmla="*/ 3 h 17"/>
                      <a:gd name="T64" fmla="*/ 7 w 13"/>
                      <a:gd name="T65" fmla="*/ 3 h 17"/>
                      <a:gd name="T66" fmla="*/ 7 w 13"/>
                      <a:gd name="T67" fmla="*/ 3 h 17"/>
                      <a:gd name="T68" fmla="*/ 7 w 13"/>
                      <a:gd name="T69" fmla="*/ 3 h 17"/>
                      <a:gd name="T70" fmla="*/ 7 w 13"/>
                      <a:gd name="T71" fmla="*/ 3 h 17"/>
                      <a:gd name="T72" fmla="*/ 3 w 13"/>
                      <a:gd name="T73" fmla="*/ 3 h 17"/>
                      <a:gd name="T74" fmla="*/ 3 w 13"/>
                      <a:gd name="T75" fmla="*/ 3 h 17"/>
                      <a:gd name="T76" fmla="*/ 3 w 13"/>
                      <a:gd name="T77" fmla="*/ 3 h 17"/>
                      <a:gd name="T78" fmla="*/ 3 w 13"/>
                      <a:gd name="T79" fmla="*/ 3 h 17"/>
                      <a:gd name="T80" fmla="*/ 3 w 13"/>
                      <a:gd name="T81" fmla="*/ 10 h 17"/>
                      <a:gd name="T82" fmla="*/ 3 w 13"/>
                      <a:gd name="T83" fmla="*/ 10 h 17"/>
                      <a:gd name="T84" fmla="*/ 3 w 13"/>
                      <a:gd name="T85" fmla="*/ 10 h 17"/>
                      <a:gd name="T86" fmla="*/ 3 w 13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3" h="17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0" name="Freeform 108">
                    <a:extLst>
                      <a:ext uri="{FF2B5EF4-FFF2-40B4-BE49-F238E27FC236}">
                        <a16:creationId xmlns:a16="http://schemas.microsoft.com/office/drawing/2014/main" id="{ECCF978F-017F-4F3C-8917-B6F492F29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7475" y="9382125"/>
                    <a:ext cx="47625" cy="31750"/>
                  </a:xfrm>
                  <a:custGeom>
                    <a:avLst/>
                    <a:gdLst>
                      <a:gd name="T0" fmla="*/ 17 w 30"/>
                      <a:gd name="T1" fmla="*/ 10 h 20"/>
                      <a:gd name="T2" fmla="*/ 17 w 30"/>
                      <a:gd name="T3" fmla="*/ 13 h 20"/>
                      <a:gd name="T4" fmla="*/ 20 w 30"/>
                      <a:gd name="T5" fmla="*/ 13 h 20"/>
                      <a:gd name="T6" fmla="*/ 20 w 30"/>
                      <a:gd name="T7" fmla="*/ 13 h 20"/>
                      <a:gd name="T8" fmla="*/ 20 w 30"/>
                      <a:gd name="T9" fmla="*/ 13 h 20"/>
                      <a:gd name="T10" fmla="*/ 23 w 30"/>
                      <a:gd name="T11" fmla="*/ 13 h 20"/>
                      <a:gd name="T12" fmla="*/ 23 w 30"/>
                      <a:gd name="T13" fmla="*/ 13 h 20"/>
                      <a:gd name="T14" fmla="*/ 27 w 30"/>
                      <a:gd name="T15" fmla="*/ 13 h 20"/>
                      <a:gd name="T16" fmla="*/ 27 w 30"/>
                      <a:gd name="T17" fmla="*/ 13 h 20"/>
                      <a:gd name="T18" fmla="*/ 30 w 30"/>
                      <a:gd name="T19" fmla="*/ 17 h 20"/>
                      <a:gd name="T20" fmla="*/ 30 w 30"/>
                      <a:gd name="T21" fmla="*/ 13 h 20"/>
                      <a:gd name="T22" fmla="*/ 30 w 30"/>
                      <a:gd name="T23" fmla="*/ 6 h 20"/>
                      <a:gd name="T24" fmla="*/ 27 w 30"/>
                      <a:gd name="T25" fmla="*/ 6 h 20"/>
                      <a:gd name="T26" fmla="*/ 27 w 30"/>
                      <a:gd name="T27" fmla="*/ 6 h 20"/>
                      <a:gd name="T28" fmla="*/ 27 w 30"/>
                      <a:gd name="T29" fmla="*/ 6 h 20"/>
                      <a:gd name="T30" fmla="*/ 23 w 30"/>
                      <a:gd name="T31" fmla="*/ 3 h 20"/>
                      <a:gd name="T32" fmla="*/ 20 w 30"/>
                      <a:gd name="T33" fmla="*/ 0 h 20"/>
                      <a:gd name="T34" fmla="*/ 17 w 30"/>
                      <a:gd name="T35" fmla="*/ 0 h 20"/>
                      <a:gd name="T36" fmla="*/ 13 w 30"/>
                      <a:gd name="T37" fmla="*/ 0 h 20"/>
                      <a:gd name="T38" fmla="*/ 10 w 30"/>
                      <a:gd name="T39" fmla="*/ 0 h 20"/>
                      <a:gd name="T40" fmla="*/ 10 w 30"/>
                      <a:gd name="T41" fmla="*/ 0 h 20"/>
                      <a:gd name="T42" fmla="*/ 6 w 30"/>
                      <a:gd name="T43" fmla="*/ 0 h 20"/>
                      <a:gd name="T44" fmla="*/ 6 w 30"/>
                      <a:gd name="T45" fmla="*/ 0 h 20"/>
                      <a:gd name="T46" fmla="*/ 3 w 30"/>
                      <a:gd name="T47" fmla="*/ 0 h 20"/>
                      <a:gd name="T48" fmla="*/ 3 w 30"/>
                      <a:gd name="T49" fmla="*/ 0 h 20"/>
                      <a:gd name="T50" fmla="*/ 0 w 30"/>
                      <a:gd name="T51" fmla="*/ 0 h 20"/>
                      <a:gd name="T52" fmla="*/ 0 w 30"/>
                      <a:gd name="T53" fmla="*/ 0 h 20"/>
                      <a:gd name="T54" fmla="*/ 0 w 30"/>
                      <a:gd name="T55" fmla="*/ 3 h 20"/>
                      <a:gd name="T56" fmla="*/ 0 w 30"/>
                      <a:gd name="T57" fmla="*/ 6 h 20"/>
                      <a:gd name="T58" fmla="*/ 0 w 30"/>
                      <a:gd name="T59" fmla="*/ 6 h 20"/>
                      <a:gd name="T60" fmla="*/ 3 w 30"/>
                      <a:gd name="T61" fmla="*/ 10 h 20"/>
                      <a:gd name="T62" fmla="*/ 3 w 30"/>
                      <a:gd name="T63" fmla="*/ 10 h 20"/>
                      <a:gd name="T64" fmla="*/ 6 w 30"/>
                      <a:gd name="T65" fmla="*/ 10 h 20"/>
                      <a:gd name="T66" fmla="*/ 6 w 30"/>
                      <a:gd name="T67" fmla="*/ 13 h 20"/>
                      <a:gd name="T68" fmla="*/ 6 w 30"/>
                      <a:gd name="T69" fmla="*/ 17 h 20"/>
                      <a:gd name="T70" fmla="*/ 6 w 30"/>
                      <a:gd name="T71" fmla="*/ 17 h 20"/>
                      <a:gd name="T72" fmla="*/ 6 w 30"/>
                      <a:gd name="T73" fmla="*/ 17 h 20"/>
                      <a:gd name="T74" fmla="*/ 6 w 30"/>
                      <a:gd name="T75" fmla="*/ 13 h 20"/>
                      <a:gd name="T76" fmla="*/ 6 w 30"/>
                      <a:gd name="T77" fmla="*/ 17 h 20"/>
                      <a:gd name="T78" fmla="*/ 6 w 30"/>
                      <a:gd name="T79" fmla="*/ 17 h 20"/>
                      <a:gd name="T80" fmla="*/ 10 w 30"/>
                      <a:gd name="T81" fmla="*/ 17 h 20"/>
                      <a:gd name="T82" fmla="*/ 10 w 30"/>
                      <a:gd name="T83" fmla="*/ 17 h 20"/>
                      <a:gd name="T84" fmla="*/ 10 w 30"/>
                      <a:gd name="T85" fmla="*/ 17 h 20"/>
                      <a:gd name="T86" fmla="*/ 13 w 30"/>
                      <a:gd name="T87" fmla="*/ 20 h 20"/>
                      <a:gd name="T88" fmla="*/ 13 w 30"/>
                      <a:gd name="T89" fmla="*/ 20 h 20"/>
                      <a:gd name="T90" fmla="*/ 17 w 30"/>
                      <a:gd name="T91" fmla="*/ 17 h 20"/>
                      <a:gd name="T92" fmla="*/ 17 w 30"/>
                      <a:gd name="T93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0" h="20">
                        <a:moveTo>
                          <a:pt x="17" y="13"/>
                        </a:move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1" name="Freeform 109">
                    <a:extLst>
                      <a:ext uri="{FF2B5EF4-FFF2-40B4-BE49-F238E27FC236}">
                        <a16:creationId xmlns:a16="http://schemas.microsoft.com/office/drawing/2014/main" id="{96E52473-FC4C-4186-AE54-74CB8F598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07963" y="9337675"/>
                    <a:ext cx="157163" cy="80963"/>
                  </a:xfrm>
                  <a:custGeom>
                    <a:avLst/>
                    <a:gdLst>
                      <a:gd name="T0" fmla="*/ 79 w 99"/>
                      <a:gd name="T1" fmla="*/ 34 h 51"/>
                      <a:gd name="T2" fmla="*/ 82 w 99"/>
                      <a:gd name="T3" fmla="*/ 34 h 51"/>
                      <a:gd name="T4" fmla="*/ 89 w 99"/>
                      <a:gd name="T5" fmla="*/ 34 h 51"/>
                      <a:gd name="T6" fmla="*/ 92 w 99"/>
                      <a:gd name="T7" fmla="*/ 38 h 51"/>
                      <a:gd name="T8" fmla="*/ 96 w 99"/>
                      <a:gd name="T9" fmla="*/ 38 h 51"/>
                      <a:gd name="T10" fmla="*/ 99 w 99"/>
                      <a:gd name="T11" fmla="*/ 34 h 51"/>
                      <a:gd name="T12" fmla="*/ 96 w 99"/>
                      <a:gd name="T13" fmla="*/ 28 h 51"/>
                      <a:gd name="T14" fmla="*/ 89 w 99"/>
                      <a:gd name="T15" fmla="*/ 21 h 51"/>
                      <a:gd name="T16" fmla="*/ 85 w 99"/>
                      <a:gd name="T17" fmla="*/ 14 h 51"/>
                      <a:gd name="T18" fmla="*/ 82 w 99"/>
                      <a:gd name="T19" fmla="*/ 17 h 51"/>
                      <a:gd name="T20" fmla="*/ 85 w 99"/>
                      <a:gd name="T21" fmla="*/ 17 h 51"/>
                      <a:gd name="T22" fmla="*/ 82 w 99"/>
                      <a:gd name="T23" fmla="*/ 14 h 51"/>
                      <a:gd name="T24" fmla="*/ 79 w 99"/>
                      <a:gd name="T25" fmla="*/ 7 h 51"/>
                      <a:gd name="T26" fmla="*/ 65 w 99"/>
                      <a:gd name="T27" fmla="*/ 4 h 51"/>
                      <a:gd name="T28" fmla="*/ 62 w 99"/>
                      <a:gd name="T29" fmla="*/ 4 h 51"/>
                      <a:gd name="T30" fmla="*/ 58 w 99"/>
                      <a:gd name="T31" fmla="*/ 0 h 51"/>
                      <a:gd name="T32" fmla="*/ 51 w 99"/>
                      <a:gd name="T33" fmla="*/ 0 h 51"/>
                      <a:gd name="T34" fmla="*/ 48 w 99"/>
                      <a:gd name="T35" fmla="*/ 4 h 51"/>
                      <a:gd name="T36" fmla="*/ 45 w 99"/>
                      <a:gd name="T37" fmla="*/ 4 h 51"/>
                      <a:gd name="T38" fmla="*/ 38 w 99"/>
                      <a:gd name="T39" fmla="*/ 0 h 51"/>
                      <a:gd name="T40" fmla="*/ 34 w 99"/>
                      <a:gd name="T41" fmla="*/ 0 h 51"/>
                      <a:gd name="T42" fmla="*/ 31 w 99"/>
                      <a:gd name="T43" fmla="*/ 0 h 51"/>
                      <a:gd name="T44" fmla="*/ 24 w 99"/>
                      <a:gd name="T45" fmla="*/ 4 h 51"/>
                      <a:gd name="T46" fmla="*/ 24 w 99"/>
                      <a:gd name="T47" fmla="*/ 7 h 51"/>
                      <a:gd name="T48" fmla="*/ 28 w 99"/>
                      <a:gd name="T49" fmla="*/ 7 h 51"/>
                      <a:gd name="T50" fmla="*/ 31 w 99"/>
                      <a:gd name="T51" fmla="*/ 11 h 51"/>
                      <a:gd name="T52" fmla="*/ 31 w 99"/>
                      <a:gd name="T53" fmla="*/ 14 h 51"/>
                      <a:gd name="T54" fmla="*/ 28 w 99"/>
                      <a:gd name="T55" fmla="*/ 17 h 51"/>
                      <a:gd name="T56" fmla="*/ 24 w 99"/>
                      <a:gd name="T57" fmla="*/ 24 h 51"/>
                      <a:gd name="T58" fmla="*/ 28 w 99"/>
                      <a:gd name="T59" fmla="*/ 28 h 51"/>
                      <a:gd name="T60" fmla="*/ 31 w 99"/>
                      <a:gd name="T61" fmla="*/ 24 h 51"/>
                      <a:gd name="T62" fmla="*/ 34 w 99"/>
                      <a:gd name="T63" fmla="*/ 28 h 51"/>
                      <a:gd name="T64" fmla="*/ 28 w 99"/>
                      <a:gd name="T65" fmla="*/ 31 h 51"/>
                      <a:gd name="T66" fmla="*/ 21 w 99"/>
                      <a:gd name="T67" fmla="*/ 28 h 51"/>
                      <a:gd name="T68" fmla="*/ 17 w 99"/>
                      <a:gd name="T69" fmla="*/ 31 h 51"/>
                      <a:gd name="T70" fmla="*/ 14 w 99"/>
                      <a:gd name="T71" fmla="*/ 28 h 51"/>
                      <a:gd name="T72" fmla="*/ 11 w 99"/>
                      <a:gd name="T73" fmla="*/ 28 h 51"/>
                      <a:gd name="T74" fmla="*/ 4 w 99"/>
                      <a:gd name="T75" fmla="*/ 24 h 51"/>
                      <a:gd name="T76" fmla="*/ 4 w 99"/>
                      <a:gd name="T77" fmla="*/ 31 h 51"/>
                      <a:gd name="T78" fmla="*/ 7 w 99"/>
                      <a:gd name="T79" fmla="*/ 38 h 51"/>
                      <a:gd name="T80" fmla="*/ 17 w 99"/>
                      <a:gd name="T81" fmla="*/ 34 h 51"/>
                      <a:gd name="T82" fmla="*/ 24 w 99"/>
                      <a:gd name="T83" fmla="*/ 38 h 51"/>
                      <a:gd name="T84" fmla="*/ 28 w 99"/>
                      <a:gd name="T85" fmla="*/ 38 h 51"/>
                      <a:gd name="T86" fmla="*/ 31 w 99"/>
                      <a:gd name="T87" fmla="*/ 38 h 51"/>
                      <a:gd name="T88" fmla="*/ 41 w 99"/>
                      <a:gd name="T89" fmla="*/ 45 h 51"/>
                      <a:gd name="T90" fmla="*/ 45 w 99"/>
                      <a:gd name="T91" fmla="*/ 51 h 51"/>
                      <a:gd name="T92" fmla="*/ 48 w 99"/>
                      <a:gd name="T93" fmla="*/ 45 h 51"/>
                      <a:gd name="T94" fmla="*/ 55 w 99"/>
                      <a:gd name="T95" fmla="*/ 41 h 51"/>
                      <a:gd name="T96" fmla="*/ 55 w 99"/>
                      <a:gd name="T97" fmla="*/ 34 h 51"/>
                      <a:gd name="T98" fmla="*/ 58 w 99"/>
                      <a:gd name="T99" fmla="*/ 34 h 51"/>
                      <a:gd name="T100" fmla="*/ 62 w 99"/>
                      <a:gd name="T101" fmla="*/ 34 h 51"/>
                      <a:gd name="T102" fmla="*/ 62 w 99"/>
                      <a:gd name="T103" fmla="*/ 38 h 51"/>
                      <a:gd name="T104" fmla="*/ 65 w 99"/>
                      <a:gd name="T105" fmla="*/ 38 h 51"/>
                      <a:gd name="T106" fmla="*/ 68 w 99"/>
                      <a:gd name="T107" fmla="*/ 38 h 51"/>
                      <a:gd name="T108" fmla="*/ 72 w 99"/>
                      <a:gd name="T109" fmla="*/ 34 h 51"/>
                      <a:gd name="T110" fmla="*/ 75 w 99"/>
                      <a:gd name="T111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9" h="51">
                        <a:moveTo>
                          <a:pt x="75" y="31"/>
                        </a:move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8"/>
                        </a:lnTo>
                        <a:lnTo>
                          <a:pt x="89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4"/>
                        </a:lnTo>
                        <a:lnTo>
                          <a:pt x="79" y="14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7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62" y="4"/>
                        </a:lnTo>
                        <a:lnTo>
                          <a:pt x="62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21"/>
                        </a:lnTo>
                        <a:lnTo>
                          <a:pt x="28" y="2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1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11" y="41"/>
                        </a:lnTo>
                        <a:lnTo>
                          <a:pt x="11" y="41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8" y="38"/>
                        </a:lnTo>
                        <a:lnTo>
                          <a:pt x="38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5" y="48"/>
                        </a:lnTo>
                        <a:lnTo>
                          <a:pt x="45" y="48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8" y="45"/>
                        </a:lnTo>
                        <a:lnTo>
                          <a:pt x="48" y="45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41"/>
                        </a:lnTo>
                        <a:lnTo>
                          <a:pt x="62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2" name="Freeform 110">
                    <a:extLst>
                      <a:ext uri="{FF2B5EF4-FFF2-40B4-BE49-F238E27FC236}">
                        <a16:creationId xmlns:a16="http://schemas.microsoft.com/office/drawing/2014/main" id="{8FDCD499-6FCA-406B-9F4A-F804CA3A5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7350" y="9386888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3 h 20"/>
                      <a:gd name="T2" fmla="*/ 20 w 27"/>
                      <a:gd name="T3" fmla="*/ 3 h 20"/>
                      <a:gd name="T4" fmla="*/ 17 w 27"/>
                      <a:gd name="T5" fmla="*/ 0 h 20"/>
                      <a:gd name="T6" fmla="*/ 13 w 27"/>
                      <a:gd name="T7" fmla="*/ 3 h 20"/>
                      <a:gd name="T8" fmla="*/ 13 w 27"/>
                      <a:gd name="T9" fmla="*/ 3 h 20"/>
                      <a:gd name="T10" fmla="*/ 10 w 27"/>
                      <a:gd name="T11" fmla="*/ 3 h 20"/>
                      <a:gd name="T12" fmla="*/ 10 w 27"/>
                      <a:gd name="T13" fmla="*/ 3 h 20"/>
                      <a:gd name="T14" fmla="*/ 6 w 27"/>
                      <a:gd name="T15" fmla="*/ 0 h 20"/>
                      <a:gd name="T16" fmla="*/ 6 w 27"/>
                      <a:gd name="T17" fmla="*/ 0 h 20"/>
                      <a:gd name="T18" fmla="*/ 3 w 27"/>
                      <a:gd name="T19" fmla="*/ 3 h 20"/>
                      <a:gd name="T20" fmla="*/ 3 w 27"/>
                      <a:gd name="T21" fmla="*/ 3 h 20"/>
                      <a:gd name="T22" fmla="*/ 3 w 27"/>
                      <a:gd name="T23" fmla="*/ 3 h 20"/>
                      <a:gd name="T24" fmla="*/ 0 w 27"/>
                      <a:gd name="T25" fmla="*/ 7 h 20"/>
                      <a:gd name="T26" fmla="*/ 0 w 27"/>
                      <a:gd name="T27" fmla="*/ 7 h 20"/>
                      <a:gd name="T28" fmla="*/ 0 w 27"/>
                      <a:gd name="T29" fmla="*/ 10 h 20"/>
                      <a:gd name="T30" fmla="*/ 0 w 27"/>
                      <a:gd name="T31" fmla="*/ 14 h 20"/>
                      <a:gd name="T32" fmla="*/ 0 w 27"/>
                      <a:gd name="T33" fmla="*/ 14 h 20"/>
                      <a:gd name="T34" fmla="*/ 3 w 27"/>
                      <a:gd name="T35" fmla="*/ 17 h 20"/>
                      <a:gd name="T36" fmla="*/ 3 w 27"/>
                      <a:gd name="T37" fmla="*/ 20 h 20"/>
                      <a:gd name="T38" fmla="*/ 3 w 27"/>
                      <a:gd name="T39" fmla="*/ 20 h 20"/>
                      <a:gd name="T40" fmla="*/ 6 w 27"/>
                      <a:gd name="T41" fmla="*/ 17 h 20"/>
                      <a:gd name="T42" fmla="*/ 6 w 27"/>
                      <a:gd name="T43" fmla="*/ 17 h 20"/>
                      <a:gd name="T44" fmla="*/ 10 w 27"/>
                      <a:gd name="T45" fmla="*/ 17 h 20"/>
                      <a:gd name="T46" fmla="*/ 13 w 27"/>
                      <a:gd name="T47" fmla="*/ 17 h 20"/>
                      <a:gd name="T48" fmla="*/ 13 w 27"/>
                      <a:gd name="T49" fmla="*/ 17 h 20"/>
                      <a:gd name="T50" fmla="*/ 17 w 27"/>
                      <a:gd name="T51" fmla="*/ 17 h 20"/>
                      <a:gd name="T52" fmla="*/ 17 w 27"/>
                      <a:gd name="T53" fmla="*/ 17 h 20"/>
                      <a:gd name="T54" fmla="*/ 20 w 27"/>
                      <a:gd name="T55" fmla="*/ 14 h 20"/>
                      <a:gd name="T56" fmla="*/ 23 w 27"/>
                      <a:gd name="T57" fmla="*/ 14 h 20"/>
                      <a:gd name="T58" fmla="*/ 23 w 27"/>
                      <a:gd name="T59" fmla="*/ 14 h 20"/>
                      <a:gd name="T60" fmla="*/ 23 w 27"/>
                      <a:gd name="T61" fmla="*/ 10 h 20"/>
                      <a:gd name="T62" fmla="*/ 27 w 27"/>
                      <a:gd name="T63" fmla="*/ 7 h 20"/>
                      <a:gd name="T64" fmla="*/ 20 w 27"/>
                      <a:gd name="T6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0">
                        <a:moveTo>
                          <a:pt x="20" y="3"/>
                        </a:move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3" name="Freeform 111">
                    <a:extLst>
                      <a:ext uri="{FF2B5EF4-FFF2-40B4-BE49-F238E27FC236}">
                        <a16:creationId xmlns:a16="http://schemas.microsoft.com/office/drawing/2014/main" id="{7593DB28-2793-4159-8927-5DF5B267B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2663" y="7789863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6 h 20"/>
                      <a:gd name="T2" fmla="*/ 20 w 27"/>
                      <a:gd name="T3" fmla="*/ 6 h 20"/>
                      <a:gd name="T4" fmla="*/ 20 w 27"/>
                      <a:gd name="T5" fmla="*/ 6 h 20"/>
                      <a:gd name="T6" fmla="*/ 20 w 27"/>
                      <a:gd name="T7" fmla="*/ 6 h 20"/>
                      <a:gd name="T8" fmla="*/ 20 w 27"/>
                      <a:gd name="T9" fmla="*/ 6 h 20"/>
                      <a:gd name="T10" fmla="*/ 23 w 27"/>
                      <a:gd name="T11" fmla="*/ 3 h 20"/>
                      <a:gd name="T12" fmla="*/ 23 w 27"/>
                      <a:gd name="T13" fmla="*/ 3 h 20"/>
                      <a:gd name="T14" fmla="*/ 20 w 27"/>
                      <a:gd name="T15" fmla="*/ 0 h 20"/>
                      <a:gd name="T16" fmla="*/ 20 w 27"/>
                      <a:gd name="T17" fmla="*/ 3 h 20"/>
                      <a:gd name="T18" fmla="*/ 17 w 27"/>
                      <a:gd name="T19" fmla="*/ 3 h 20"/>
                      <a:gd name="T20" fmla="*/ 17 w 27"/>
                      <a:gd name="T21" fmla="*/ 3 h 20"/>
                      <a:gd name="T22" fmla="*/ 13 w 27"/>
                      <a:gd name="T23" fmla="*/ 3 h 20"/>
                      <a:gd name="T24" fmla="*/ 13 w 27"/>
                      <a:gd name="T25" fmla="*/ 6 h 20"/>
                      <a:gd name="T26" fmla="*/ 10 w 27"/>
                      <a:gd name="T27" fmla="*/ 10 h 20"/>
                      <a:gd name="T28" fmla="*/ 10 w 27"/>
                      <a:gd name="T29" fmla="*/ 10 h 20"/>
                      <a:gd name="T30" fmla="*/ 6 w 27"/>
                      <a:gd name="T31" fmla="*/ 10 h 20"/>
                      <a:gd name="T32" fmla="*/ 6 w 27"/>
                      <a:gd name="T33" fmla="*/ 13 h 20"/>
                      <a:gd name="T34" fmla="*/ 6 w 27"/>
                      <a:gd name="T35" fmla="*/ 13 h 20"/>
                      <a:gd name="T36" fmla="*/ 3 w 27"/>
                      <a:gd name="T37" fmla="*/ 13 h 20"/>
                      <a:gd name="T38" fmla="*/ 3 w 27"/>
                      <a:gd name="T39" fmla="*/ 13 h 20"/>
                      <a:gd name="T40" fmla="*/ 0 w 27"/>
                      <a:gd name="T41" fmla="*/ 13 h 20"/>
                      <a:gd name="T42" fmla="*/ 0 w 27"/>
                      <a:gd name="T43" fmla="*/ 17 h 20"/>
                      <a:gd name="T44" fmla="*/ 3 w 27"/>
                      <a:gd name="T45" fmla="*/ 17 h 20"/>
                      <a:gd name="T46" fmla="*/ 3 w 27"/>
                      <a:gd name="T47" fmla="*/ 17 h 20"/>
                      <a:gd name="T48" fmla="*/ 10 w 27"/>
                      <a:gd name="T49" fmla="*/ 13 h 20"/>
                      <a:gd name="T50" fmla="*/ 10 w 27"/>
                      <a:gd name="T51" fmla="*/ 13 h 20"/>
                      <a:gd name="T52" fmla="*/ 10 w 27"/>
                      <a:gd name="T53" fmla="*/ 13 h 20"/>
                      <a:gd name="T54" fmla="*/ 10 w 27"/>
                      <a:gd name="T55" fmla="*/ 13 h 20"/>
                      <a:gd name="T56" fmla="*/ 13 w 27"/>
                      <a:gd name="T57" fmla="*/ 13 h 20"/>
                      <a:gd name="T58" fmla="*/ 10 w 27"/>
                      <a:gd name="T59" fmla="*/ 17 h 20"/>
                      <a:gd name="T60" fmla="*/ 10 w 27"/>
                      <a:gd name="T61" fmla="*/ 20 h 20"/>
                      <a:gd name="T62" fmla="*/ 13 w 27"/>
                      <a:gd name="T63" fmla="*/ 20 h 20"/>
                      <a:gd name="T64" fmla="*/ 13 w 27"/>
                      <a:gd name="T65" fmla="*/ 20 h 20"/>
                      <a:gd name="T66" fmla="*/ 13 w 27"/>
                      <a:gd name="T67" fmla="*/ 20 h 20"/>
                      <a:gd name="T68" fmla="*/ 17 w 27"/>
                      <a:gd name="T69" fmla="*/ 17 h 20"/>
                      <a:gd name="T70" fmla="*/ 17 w 27"/>
                      <a:gd name="T71" fmla="*/ 17 h 20"/>
                      <a:gd name="T72" fmla="*/ 17 w 27"/>
                      <a:gd name="T73" fmla="*/ 17 h 20"/>
                      <a:gd name="T74" fmla="*/ 17 w 27"/>
                      <a:gd name="T75" fmla="*/ 10 h 20"/>
                      <a:gd name="T76" fmla="*/ 17 w 27"/>
                      <a:gd name="T77" fmla="*/ 10 h 20"/>
                      <a:gd name="T78" fmla="*/ 17 w 27"/>
                      <a:gd name="T79" fmla="*/ 10 h 20"/>
                      <a:gd name="T80" fmla="*/ 17 w 27"/>
                      <a:gd name="T81" fmla="*/ 10 h 20"/>
                      <a:gd name="T82" fmla="*/ 17 w 27"/>
                      <a:gd name="T83" fmla="*/ 13 h 20"/>
                      <a:gd name="T84" fmla="*/ 20 w 27"/>
                      <a:gd name="T85" fmla="*/ 13 h 20"/>
                      <a:gd name="T86" fmla="*/ 20 w 27"/>
                      <a:gd name="T87" fmla="*/ 13 h 20"/>
                      <a:gd name="T88" fmla="*/ 20 w 27"/>
                      <a:gd name="T89" fmla="*/ 13 h 20"/>
                      <a:gd name="T90" fmla="*/ 20 w 27"/>
                      <a:gd name="T91" fmla="*/ 13 h 20"/>
                      <a:gd name="T92" fmla="*/ 20 w 27"/>
                      <a:gd name="T93" fmla="*/ 13 h 20"/>
                      <a:gd name="T94" fmla="*/ 20 w 27"/>
                      <a:gd name="T95" fmla="*/ 13 h 20"/>
                      <a:gd name="T96" fmla="*/ 23 w 27"/>
                      <a:gd name="T97" fmla="*/ 13 h 20"/>
                      <a:gd name="T98" fmla="*/ 23 w 27"/>
                      <a:gd name="T99" fmla="*/ 13 h 20"/>
                      <a:gd name="T100" fmla="*/ 23 w 27"/>
                      <a:gd name="T101" fmla="*/ 13 h 20"/>
                      <a:gd name="T102" fmla="*/ 23 w 27"/>
                      <a:gd name="T103" fmla="*/ 10 h 20"/>
                      <a:gd name="T104" fmla="*/ 27 w 27"/>
                      <a:gd name="T105" fmla="*/ 6 h 20"/>
                      <a:gd name="T106" fmla="*/ 23 w 27"/>
                      <a:gd name="T107" fmla="*/ 6 h 20"/>
                      <a:gd name="T108" fmla="*/ 23 w 27"/>
                      <a:gd name="T109" fmla="*/ 6 h 20"/>
                      <a:gd name="T110" fmla="*/ 20 w 27"/>
                      <a:gd name="T111" fmla="*/ 6 h 20"/>
                      <a:gd name="T112" fmla="*/ 20 w 27"/>
                      <a:gd name="T113" fmla="*/ 6 h 20"/>
                      <a:gd name="T114" fmla="*/ 20 w 27"/>
                      <a:gd name="T115" fmla="*/ 6 h 20"/>
                      <a:gd name="T116" fmla="*/ 20 w 27"/>
                      <a:gd name="T117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7" h="20">
                        <a:moveTo>
                          <a:pt x="20" y="6"/>
                        </a:move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4" name="Freeform 112">
                    <a:extLst>
                      <a:ext uri="{FF2B5EF4-FFF2-40B4-BE49-F238E27FC236}">
                        <a16:creationId xmlns:a16="http://schemas.microsoft.com/office/drawing/2014/main" id="{5DE111F5-A4F0-4B43-BAB3-21E408968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7425" y="7897813"/>
                    <a:ext cx="15875" cy="20638"/>
                  </a:xfrm>
                  <a:custGeom>
                    <a:avLst/>
                    <a:gdLst>
                      <a:gd name="T0" fmla="*/ 3 w 10"/>
                      <a:gd name="T1" fmla="*/ 6 h 13"/>
                      <a:gd name="T2" fmla="*/ 3 w 10"/>
                      <a:gd name="T3" fmla="*/ 6 h 13"/>
                      <a:gd name="T4" fmla="*/ 0 w 10"/>
                      <a:gd name="T5" fmla="*/ 10 h 13"/>
                      <a:gd name="T6" fmla="*/ 0 w 10"/>
                      <a:gd name="T7" fmla="*/ 10 h 13"/>
                      <a:gd name="T8" fmla="*/ 0 w 10"/>
                      <a:gd name="T9" fmla="*/ 13 h 13"/>
                      <a:gd name="T10" fmla="*/ 0 w 10"/>
                      <a:gd name="T11" fmla="*/ 13 h 13"/>
                      <a:gd name="T12" fmla="*/ 3 w 10"/>
                      <a:gd name="T13" fmla="*/ 13 h 13"/>
                      <a:gd name="T14" fmla="*/ 3 w 10"/>
                      <a:gd name="T15" fmla="*/ 13 h 13"/>
                      <a:gd name="T16" fmla="*/ 7 w 10"/>
                      <a:gd name="T17" fmla="*/ 10 h 13"/>
                      <a:gd name="T18" fmla="*/ 7 w 10"/>
                      <a:gd name="T19" fmla="*/ 10 h 13"/>
                      <a:gd name="T20" fmla="*/ 7 w 10"/>
                      <a:gd name="T21" fmla="*/ 10 h 13"/>
                      <a:gd name="T22" fmla="*/ 7 w 10"/>
                      <a:gd name="T23" fmla="*/ 10 h 13"/>
                      <a:gd name="T24" fmla="*/ 7 w 10"/>
                      <a:gd name="T25" fmla="*/ 6 h 13"/>
                      <a:gd name="T26" fmla="*/ 7 w 10"/>
                      <a:gd name="T27" fmla="*/ 6 h 13"/>
                      <a:gd name="T28" fmla="*/ 10 w 10"/>
                      <a:gd name="T29" fmla="*/ 6 h 13"/>
                      <a:gd name="T30" fmla="*/ 10 w 10"/>
                      <a:gd name="T31" fmla="*/ 6 h 13"/>
                      <a:gd name="T32" fmla="*/ 10 w 10"/>
                      <a:gd name="T33" fmla="*/ 0 h 13"/>
                      <a:gd name="T34" fmla="*/ 10 w 10"/>
                      <a:gd name="T35" fmla="*/ 0 h 13"/>
                      <a:gd name="T36" fmla="*/ 10 w 10"/>
                      <a:gd name="T37" fmla="*/ 0 h 13"/>
                      <a:gd name="T38" fmla="*/ 10 w 10"/>
                      <a:gd name="T39" fmla="*/ 0 h 13"/>
                      <a:gd name="T40" fmla="*/ 7 w 10"/>
                      <a:gd name="T41" fmla="*/ 0 h 13"/>
                      <a:gd name="T42" fmla="*/ 7 w 10"/>
                      <a:gd name="T43" fmla="*/ 0 h 13"/>
                      <a:gd name="T44" fmla="*/ 7 w 10"/>
                      <a:gd name="T45" fmla="*/ 3 h 13"/>
                      <a:gd name="T46" fmla="*/ 7 w 10"/>
                      <a:gd name="T47" fmla="*/ 3 h 13"/>
                      <a:gd name="T48" fmla="*/ 3 w 10"/>
                      <a:gd name="T49" fmla="*/ 3 h 13"/>
                      <a:gd name="T50" fmla="*/ 3 w 10"/>
                      <a:gd name="T51" fmla="*/ 3 h 13"/>
                      <a:gd name="T52" fmla="*/ 0 w 10"/>
                      <a:gd name="T53" fmla="*/ 3 h 13"/>
                      <a:gd name="T54" fmla="*/ 0 w 10"/>
                      <a:gd name="T55" fmla="*/ 3 h 13"/>
                      <a:gd name="T56" fmla="*/ 0 w 10"/>
                      <a:gd name="T57" fmla="*/ 6 h 13"/>
                      <a:gd name="T58" fmla="*/ 0 w 10"/>
                      <a:gd name="T59" fmla="*/ 6 h 13"/>
                      <a:gd name="T60" fmla="*/ 0 w 10"/>
                      <a:gd name="T61" fmla="*/ 6 h 13"/>
                      <a:gd name="T62" fmla="*/ 0 w 10"/>
                      <a:gd name="T63" fmla="*/ 6 h 13"/>
                      <a:gd name="T64" fmla="*/ 0 w 10"/>
                      <a:gd name="T65" fmla="*/ 6 h 13"/>
                      <a:gd name="T66" fmla="*/ 0 w 10"/>
                      <a:gd name="T67" fmla="*/ 6 h 13"/>
                      <a:gd name="T68" fmla="*/ 3 w 10"/>
                      <a:gd name="T69" fmla="*/ 6 h 13"/>
                      <a:gd name="T70" fmla="*/ 3 w 10"/>
                      <a:gd name="T71" fmla="*/ 6 h 13"/>
                      <a:gd name="T72" fmla="*/ 3 w 10"/>
                      <a:gd name="T73" fmla="*/ 6 h 13"/>
                      <a:gd name="T74" fmla="*/ 3 w 10"/>
                      <a:gd name="T75" fmla="*/ 6 h 13"/>
                      <a:gd name="T76" fmla="*/ 3 w 10"/>
                      <a:gd name="T77" fmla="*/ 6 h 13"/>
                      <a:gd name="T78" fmla="*/ 3 w 10"/>
                      <a:gd name="T79" fmla="*/ 6 h 13"/>
                      <a:gd name="T80" fmla="*/ 3 w 10"/>
                      <a:gd name="T81" fmla="*/ 6 h 13"/>
                      <a:gd name="T82" fmla="*/ 3 w 10"/>
                      <a:gd name="T83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5" name="Freeform 113">
                    <a:extLst>
                      <a:ext uri="{FF2B5EF4-FFF2-40B4-BE49-F238E27FC236}">
                        <a16:creationId xmlns:a16="http://schemas.microsoft.com/office/drawing/2014/main" id="{B685E0EF-204E-45FE-98AB-BBADC61F2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4563" y="7870825"/>
                    <a:ext cx="42863" cy="63500"/>
                  </a:xfrm>
                  <a:custGeom>
                    <a:avLst/>
                    <a:gdLst>
                      <a:gd name="T0" fmla="*/ 0 w 27"/>
                      <a:gd name="T1" fmla="*/ 37 h 40"/>
                      <a:gd name="T2" fmla="*/ 3 w 27"/>
                      <a:gd name="T3" fmla="*/ 40 h 40"/>
                      <a:gd name="T4" fmla="*/ 7 w 27"/>
                      <a:gd name="T5" fmla="*/ 37 h 40"/>
                      <a:gd name="T6" fmla="*/ 7 w 27"/>
                      <a:gd name="T7" fmla="*/ 37 h 40"/>
                      <a:gd name="T8" fmla="*/ 7 w 27"/>
                      <a:gd name="T9" fmla="*/ 37 h 40"/>
                      <a:gd name="T10" fmla="*/ 10 w 27"/>
                      <a:gd name="T11" fmla="*/ 37 h 40"/>
                      <a:gd name="T12" fmla="*/ 10 w 27"/>
                      <a:gd name="T13" fmla="*/ 34 h 40"/>
                      <a:gd name="T14" fmla="*/ 10 w 27"/>
                      <a:gd name="T15" fmla="*/ 34 h 40"/>
                      <a:gd name="T16" fmla="*/ 13 w 27"/>
                      <a:gd name="T17" fmla="*/ 34 h 40"/>
                      <a:gd name="T18" fmla="*/ 13 w 27"/>
                      <a:gd name="T19" fmla="*/ 34 h 40"/>
                      <a:gd name="T20" fmla="*/ 13 w 27"/>
                      <a:gd name="T21" fmla="*/ 30 h 40"/>
                      <a:gd name="T22" fmla="*/ 13 w 27"/>
                      <a:gd name="T23" fmla="*/ 27 h 40"/>
                      <a:gd name="T24" fmla="*/ 13 w 27"/>
                      <a:gd name="T25" fmla="*/ 27 h 40"/>
                      <a:gd name="T26" fmla="*/ 17 w 27"/>
                      <a:gd name="T27" fmla="*/ 23 h 40"/>
                      <a:gd name="T28" fmla="*/ 13 w 27"/>
                      <a:gd name="T29" fmla="*/ 23 h 40"/>
                      <a:gd name="T30" fmla="*/ 13 w 27"/>
                      <a:gd name="T31" fmla="*/ 20 h 40"/>
                      <a:gd name="T32" fmla="*/ 17 w 27"/>
                      <a:gd name="T33" fmla="*/ 17 h 40"/>
                      <a:gd name="T34" fmla="*/ 17 w 27"/>
                      <a:gd name="T35" fmla="*/ 20 h 40"/>
                      <a:gd name="T36" fmla="*/ 20 w 27"/>
                      <a:gd name="T37" fmla="*/ 20 h 40"/>
                      <a:gd name="T38" fmla="*/ 20 w 27"/>
                      <a:gd name="T39" fmla="*/ 20 h 40"/>
                      <a:gd name="T40" fmla="*/ 24 w 27"/>
                      <a:gd name="T41" fmla="*/ 13 h 40"/>
                      <a:gd name="T42" fmla="*/ 24 w 27"/>
                      <a:gd name="T43" fmla="*/ 13 h 40"/>
                      <a:gd name="T44" fmla="*/ 24 w 27"/>
                      <a:gd name="T45" fmla="*/ 6 h 40"/>
                      <a:gd name="T46" fmla="*/ 24 w 27"/>
                      <a:gd name="T47" fmla="*/ 6 h 40"/>
                      <a:gd name="T48" fmla="*/ 27 w 27"/>
                      <a:gd name="T49" fmla="*/ 3 h 40"/>
                      <a:gd name="T50" fmla="*/ 24 w 27"/>
                      <a:gd name="T51" fmla="*/ 0 h 40"/>
                      <a:gd name="T52" fmla="*/ 20 w 27"/>
                      <a:gd name="T53" fmla="*/ 0 h 40"/>
                      <a:gd name="T54" fmla="*/ 20 w 27"/>
                      <a:gd name="T55" fmla="*/ 3 h 40"/>
                      <a:gd name="T56" fmla="*/ 20 w 27"/>
                      <a:gd name="T57" fmla="*/ 6 h 40"/>
                      <a:gd name="T58" fmla="*/ 17 w 27"/>
                      <a:gd name="T59" fmla="*/ 10 h 40"/>
                      <a:gd name="T60" fmla="*/ 17 w 27"/>
                      <a:gd name="T61" fmla="*/ 10 h 40"/>
                      <a:gd name="T62" fmla="*/ 17 w 27"/>
                      <a:gd name="T63" fmla="*/ 10 h 40"/>
                      <a:gd name="T64" fmla="*/ 17 w 27"/>
                      <a:gd name="T65" fmla="*/ 10 h 40"/>
                      <a:gd name="T66" fmla="*/ 17 w 27"/>
                      <a:gd name="T67" fmla="*/ 13 h 40"/>
                      <a:gd name="T68" fmla="*/ 13 w 27"/>
                      <a:gd name="T69" fmla="*/ 13 h 40"/>
                      <a:gd name="T70" fmla="*/ 7 w 27"/>
                      <a:gd name="T71" fmla="*/ 17 h 40"/>
                      <a:gd name="T72" fmla="*/ 7 w 27"/>
                      <a:gd name="T73" fmla="*/ 17 h 40"/>
                      <a:gd name="T74" fmla="*/ 10 w 27"/>
                      <a:gd name="T75" fmla="*/ 17 h 40"/>
                      <a:gd name="T76" fmla="*/ 10 w 27"/>
                      <a:gd name="T77" fmla="*/ 20 h 40"/>
                      <a:gd name="T78" fmla="*/ 10 w 27"/>
                      <a:gd name="T79" fmla="*/ 20 h 40"/>
                      <a:gd name="T80" fmla="*/ 7 w 27"/>
                      <a:gd name="T81" fmla="*/ 23 h 40"/>
                      <a:gd name="T82" fmla="*/ 7 w 27"/>
                      <a:gd name="T83" fmla="*/ 23 h 40"/>
                      <a:gd name="T84" fmla="*/ 7 w 27"/>
                      <a:gd name="T85" fmla="*/ 23 h 40"/>
                      <a:gd name="T86" fmla="*/ 3 w 27"/>
                      <a:gd name="T87" fmla="*/ 20 h 40"/>
                      <a:gd name="T88" fmla="*/ 3 w 27"/>
                      <a:gd name="T89" fmla="*/ 23 h 40"/>
                      <a:gd name="T90" fmla="*/ 7 w 27"/>
                      <a:gd name="T91" fmla="*/ 27 h 40"/>
                      <a:gd name="T92" fmla="*/ 7 w 27"/>
                      <a:gd name="T93" fmla="*/ 27 h 40"/>
                      <a:gd name="T94" fmla="*/ 7 w 27"/>
                      <a:gd name="T95" fmla="*/ 27 h 40"/>
                      <a:gd name="T96" fmla="*/ 7 w 27"/>
                      <a:gd name="T97" fmla="*/ 30 h 40"/>
                      <a:gd name="T98" fmla="*/ 3 w 27"/>
                      <a:gd name="T99" fmla="*/ 34 h 40"/>
                      <a:gd name="T100" fmla="*/ 3 w 27"/>
                      <a:gd name="T101" fmla="*/ 3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40">
                        <a:moveTo>
                          <a:pt x="3" y="37"/>
                        </a:move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6" name="Freeform 114">
                    <a:extLst>
                      <a:ext uri="{FF2B5EF4-FFF2-40B4-BE49-F238E27FC236}">
                        <a16:creationId xmlns:a16="http://schemas.microsoft.com/office/drawing/2014/main" id="{694EF8CC-EFF3-40DC-84AF-C3A901389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2188" y="7837488"/>
                    <a:ext cx="22225" cy="33338"/>
                  </a:xfrm>
                  <a:custGeom>
                    <a:avLst/>
                    <a:gdLst>
                      <a:gd name="T0" fmla="*/ 7 w 14"/>
                      <a:gd name="T1" fmla="*/ 14 h 21"/>
                      <a:gd name="T2" fmla="*/ 7 w 14"/>
                      <a:gd name="T3" fmla="*/ 14 h 21"/>
                      <a:gd name="T4" fmla="*/ 11 w 14"/>
                      <a:gd name="T5" fmla="*/ 14 h 21"/>
                      <a:gd name="T6" fmla="*/ 11 w 14"/>
                      <a:gd name="T7" fmla="*/ 14 h 21"/>
                      <a:gd name="T8" fmla="*/ 11 w 14"/>
                      <a:gd name="T9" fmla="*/ 14 h 21"/>
                      <a:gd name="T10" fmla="*/ 14 w 14"/>
                      <a:gd name="T11" fmla="*/ 10 h 21"/>
                      <a:gd name="T12" fmla="*/ 14 w 14"/>
                      <a:gd name="T13" fmla="*/ 4 h 21"/>
                      <a:gd name="T14" fmla="*/ 11 w 14"/>
                      <a:gd name="T15" fmla="*/ 0 h 21"/>
                      <a:gd name="T16" fmla="*/ 7 w 14"/>
                      <a:gd name="T17" fmla="*/ 4 h 21"/>
                      <a:gd name="T18" fmla="*/ 4 w 14"/>
                      <a:gd name="T19" fmla="*/ 4 h 21"/>
                      <a:gd name="T20" fmla="*/ 7 w 14"/>
                      <a:gd name="T21" fmla="*/ 7 h 21"/>
                      <a:gd name="T22" fmla="*/ 7 w 14"/>
                      <a:gd name="T23" fmla="*/ 7 h 21"/>
                      <a:gd name="T24" fmla="*/ 7 w 14"/>
                      <a:gd name="T25" fmla="*/ 7 h 21"/>
                      <a:gd name="T26" fmla="*/ 7 w 14"/>
                      <a:gd name="T27" fmla="*/ 7 h 21"/>
                      <a:gd name="T28" fmla="*/ 7 w 14"/>
                      <a:gd name="T29" fmla="*/ 7 h 21"/>
                      <a:gd name="T30" fmla="*/ 7 w 14"/>
                      <a:gd name="T31" fmla="*/ 7 h 21"/>
                      <a:gd name="T32" fmla="*/ 7 w 14"/>
                      <a:gd name="T33" fmla="*/ 7 h 21"/>
                      <a:gd name="T34" fmla="*/ 4 w 14"/>
                      <a:gd name="T35" fmla="*/ 7 h 21"/>
                      <a:gd name="T36" fmla="*/ 4 w 14"/>
                      <a:gd name="T37" fmla="*/ 10 h 21"/>
                      <a:gd name="T38" fmla="*/ 4 w 14"/>
                      <a:gd name="T39" fmla="*/ 10 h 21"/>
                      <a:gd name="T40" fmla="*/ 0 w 14"/>
                      <a:gd name="T41" fmla="*/ 14 h 21"/>
                      <a:gd name="T42" fmla="*/ 0 w 14"/>
                      <a:gd name="T43" fmla="*/ 14 h 21"/>
                      <a:gd name="T44" fmla="*/ 0 w 14"/>
                      <a:gd name="T45" fmla="*/ 17 h 21"/>
                      <a:gd name="T46" fmla="*/ 0 w 14"/>
                      <a:gd name="T47" fmla="*/ 17 h 21"/>
                      <a:gd name="T48" fmla="*/ 0 w 14"/>
                      <a:gd name="T49" fmla="*/ 21 h 21"/>
                      <a:gd name="T50" fmla="*/ 4 w 14"/>
                      <a:gd name="T51" fmla="*/ 17 h 21"/>
                      <a:gd name="T52" fmla="*/ 7 w 14"/>
                      <a:gd name="T53" fmla="*/ 14 h 21"/>
                      <a:gd name="T54" fmla="*/ 7 w 14"/>
                      <a:gd name="T55" fmla="*/ 14 h 21"/>
                      <a:gd name="T56" fmla="*/ 7 w 14"/>
                      <a:gd name="T57" fmla="*/ 14 h 21"/>
                      <a:gd name="T58" fmla="*/ 7 w 14"/>
                      <a:gd name="T59" fmla="*/ 10 h 21"/>
                      <a:gd name="T60" fmla="*/ 7 w 14"/>
                      <a:gd name="T61" fmla="*/ 14 h 21"/>
                      <a:gd name="T62" fmla="*/ 7 w 14"/>
                      <a:gd name="T63" fmla="*/ 1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4" h="2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7" name="Freeform 115">
                    <a:extLst>
                      <a:ext uri="{FF2B5EF4-FFF2-40B4-BE49-F238E27FC236}">
                        <a16:creationId xmlns:a16="http://schemas.microsoft.com/office/drawing/2014/main" id="{0B4EECC1-2922-4731-940E-7EA35C4C8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5675" y="7821613"/>
                    <a:ext cx="42863" cy="42863"/>
                  </a:xfrm>
                  <a:custGeom>
                    <a:avLst/>
                    <a:gdLst>
                      <a:gd name="T0" fmla="*/ 0 w 27"/>
                      <a:gd name="T1" fmla="*/ 27 h 27"/>
                      <a:gd name="T2" fmla="*/ 0 w 27"/>
                      <a:gd name="T3" fmla="*/ 27 h 27"/>
                      <a:gd name="T4" fmla="*/ 0 w 27"/>
                      <a:gd name="T5" fmla="*/ 27 h 27"/>
                      <a:gd name="T6" fmla="*/ 0 w 27"/>
                      <a:gd name="T7" fmla="*/ 27 h 27"/>
                      <a:gd name="T8" fmla="*/ 3 w 27"/>
                      <a:gd name="T9" fmla="*/ 27 h 27"/>
                      <a:gd name="T10" fmla="*/ 3 w 27"/>
                      <a:gd name="T11" fmla="*/ 27 h 27"/>
                      <a:gd name="T12" fmla="*/ 3 w 27"/>
                      <a:gd name="T13" fmla="*/ 27 h 27"/>
                      <a:gd name="T14" fmla="*/ 3 w 27"/>
                      <a:gd name="T15" fmla="*/ 27 h 27"/>
                      <a:gd name="T16" fmla="*/ 6 w 27"/>
                      <a:gd name="T17" fmla="*/ 27 h 27"/>
                      <a:gd name="T18" fmla="*/ 10 w 27"/>
                      <a:gd name="T19" fmla="*/ 24 h 27"/>
                      <a:gd name="T20" fmla="*/ 10 w 27"/>
                      <a:gd name="T21" fmla="*/ 24 h 27"/>
                      <a:gd name="T22" fmla="*/ 10 w 27"/>
                      <a:gd name="T23" fmla="*/ 24 h 27"/>
                      <a:gd name="T24" fmla="*/ 13 w 27"/>
                      <a:gd name="T25" fmla="*/ 20 h 27"/>
                      <a:gd name="T26" fmla="*/ 13 w 27"/>
                      <a:gd name="T27" fmla="*/ 20 h 27"/>
                      <a:gd name="T28" fmla="*/ 13 w 27"/>
                      <a:gd name="T29" fmla="*/ 17 h 27"/>
                      <a:gd name="T30" fmla="*/ 13 w 27"/>
                      <a:gd name="T31" fmla="*/ 17 h 27"/>
                      <a:gd name="T32" fmla="*/ 13 w 27"/>
                      <a:gd name="T33" fmla="*/ 17 h 27"/>
                      <a:gd name="T34" fmla="*/ 13 w 27"/>
                      <a:gd name="T35" fmla="*/ 17 h 27"/>
                      <a:gd name="T36" fmla="*/ 13 w 27"/>
                      <a:gd name="T37" fmla="*/ 17 h 27"/>
                      <a:gd name="T38" fmla="*/ 13 w 27"/>
                      <a:gd name="T39" fmla="*/ 17 h 27"/>
                      <a:gd name="T40" fmla="*/ 20 w 27"/>
                      <a:gd name="T41" fmla="*/ 14 h 27"/>
                      <a:gd name="T42" fmla="*/ 23 w 27"/>
                      <a:gd name="T43" fmla="*/ 7 h 27"/>
                      <a:gd name="T44" fmla="*/ 23 w 27"/>
                      <a:gd name="T45" fmla="*/ 7 h 27"/>
                      <a:gd name="T46" fmla="*/ 27 w 27"/>
                      <a:gd name="T47" fmla="*/ 7 h 27"/>
                      <a:gd name="T48" fmla="*/ 27 w 27"/>
                      <a:gd name="T49" fmla="*/ 3 h 27"/>
                      <a:gd name="T50" fmla="*/ 27 w 27"/>
                      <a:gd name="T51" fmla="*/ 3 h 27"/>
                      <a:gd name="T52" fmla="*/ 27 w 27"/>
                      <a:gd name="T53" fmla="*/ 0 h 27"/>
                      <a:gd name="T54" fmla="*/ 27 w 27"/>
                      <a:gd name="T55" fmla="*/ 0 h 27"/>
                      <a:gd name="T56" fmla="*/ 27 w 27"/>
                      <a:gd name="T57" fmla="*/ 0 h 27"/>
                      <a:gd name="T58" fmla="*/ 23 w 27"/>
                      <a:gd name="T59" fmla="*/ 0 h 27"/>
                      <a:gd name="T60" fmla="*/ 23 w 27"/>
                      <a:gd name="T61" fmla="*/ 0 h 27"/>
                      <a:gd name="T62" fmla="*/ 23 w 27"/>
                      <a:gd name="T63" fmla="*/ 0 h 27"/>
                      <a:gd name="T64" fmla="*/ 20 w 27"/>
                      <a:gd name="T65" fmla="*/ 0 h 27"/>
                      <a:gd name="T66" fmla="*/ 20 w 27"/>
                      <a:gd name="T67" fmla="*/ 3 h 27"/>
                      <a:gd name="T68" fmla="*/ 20 w 27"/>
                      <a:gd name="T69" fmla="*/ 3 h 27"/>
                      <a:gd name="T70" fmla="*/ 17 w 27"/>
                      <a:gd name="T71" fmla="*/ 7 h 27"/>
                      <a:gd name="T72" fmla="*/ 17 w 27"/>
                      <a:gd name="T73" fmla="*/ 7 h 27"/>
                      <a:gd name="T74" fmla="*/ 17 w 27"/>
                      <a:gd name="T75" fmla="*/ 10 h 27"/>
                      <a:gd name="T76" fmla="*/ 17 w 27"/>
                      <a:gd name="T77" fmla="*/ 10 h 27"/>
                      <a:gd name="T78" fmla="*/ 13 w 27"/>
                      <a:gd name="T79" fmla="*/ 10 h 27"/>
                      <a:gd name="T80" fmla="*/ 13 w 27"/>
                      <a:gd name="T81" fmla="*/ 10 h 27"/>
                      <a:gd name="T82" fmla="*/ 13 w 27"/>
                      <a:gd name="T83" fmla="*/ 10 h 27"/>
                      <a:gd name="T84" fmla="*/ 10 w 27"/>
                      <a:gd name="T85" fmla="*/ 10 h 27"/>
                      <a:gd name="T86" fmla="*/ 10 w 27"/>
                      <a:gd name="T87" fmla="*/ 14 h 27"/>
                      <a:gd name="T88" fmla="*/ 10 w 27"/>
                      <a:gd name="T89" fmla="*/ 14 h 27"/>
                      <a:gd name="T90" fmla="*/ 6 w 27"/>
                      <a:gd name="T91" fmla="*/ 17 h 27"/>
                      <a:gd name="T92" fmla="*/ 3 w 27"/>
                      <a:gd name="T93" fmla="*/ 17 h 27"/>
                      <a:gd name="T94" fmla="*/ 3 w 27"/>
                      <a:gd name="T95" fmla="*/ 17 h 27"/>
                      <a:gd name="T96" fmla="*/ 6 w 27"/>
                      <a:gd name="T97" fmla="*/ 17 h 27"/>
                      <a:gd name="T98" fmla="*/ 3 w 27"/>
                      <a:gd name="T99" fmla="*/ 20 h 27"/>
                      <a:gd name="T100" fmla="*/ 3 w 27"/>
                      <a:gd name="T101" fmla="*/ 20 h 27"/>
                      <a:gd name="T102" fmla="*/ 0 w 27"/>
                      <a:gd name="T103" fmla="*/ 24 h 27"/>
                      <a:gd name="T104" fmla="*/ 0 w 27"/>
                      <a:gd name="T105" fmla="*/ 24 h 27"/>
                      <a:gd name="T106" fmla="*/ 0 w 27"/>
                      <a:gd name="T107" fmla="*/ 24 h 27"/>
                      <a:gd name="T108" fmla="*/ 0 w 27"/>
                      <a:gd name="T109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" h="2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8" name="Freeform 116">
                    <a:extLst>
                      <a:ext uri="{FF2B5EF4-FFF2-40B4-BE49-F238E27FC236}">
                        <a16:creationId xmlns:a16="http://schemas.microsoft.com/office/drawing/2014/main" id="{0A67FEE7-576B-47B6-84C1-9F29569BE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8538" y="7794625"/>
                    <a:ext cx="42863" cy="49213"/>
                  </a:xfrm>
                  <a:custGeom>
                    <a:avLst/>
                    <a:gdLst>
                      <a:gd name="T0" fmla="*/ 24 w 27"/>
                      <a:gd name="T1" fmla="*/ 3 h 31"/>
                      <a:gd name="T2" fmla="*/ 27 w 27"/>
                      <a:gd name="T3" fmla="*/ 0 h 31"/>
                      <a:gd name="T4" fmla="*/ 24 w 27"/>
                      <a:gd name="T5" fmla="*/ 0 h 31"/>
                      <a:gd name="T6" fmla="*/ 24 w 27"/>
                      <a:gd name="T7" fmla="*/ 0 h 31"/>
                      <a:gd name="T8" fmla="*/ 24 w 27"/>
                      <a:gd name="T9" fmla="*/ 0 h 31"/>
                      <a:gd name="T10" fmla="*/ 24 w 27"/>
                      <a:gd name="T11" fmla="*/ 3 h 31"/>
                      <a:gd name="T12" fmla="*/ 20 w 27"/>
                      <a:gd name="T13" fmla="*/ 3 h 31"/>
                      <a:gd name="T14" fmla="*/ 20 w 27"/>
                      <a:gd name="T15" fmla="*/ 7 h 31"/>
                      <a:gd name="T16" fmla="*/ 17 w 27"/>
                      <a:gd name="T17" fmla="*/ 7 h 31"/>
                      <a:gd name="T18" fmla="*/ 13 w 27"/>
                      <a:gd name="T19" fmla="*/ 10 h 31"/>
                      <a:gd name="T20" fmla="*/ 13 w 27"/>
                      <a:gd name="T21" fmla="*/ 10 h 31"/>
                      <a:gd name="T22" fmla="*/ 10 w 27"/>
                      <a:gd name="T23" fmla="*/ 14 h 31"/>
                      <a:gd name="T24" fmla="*/ 10 w 27"/>
                      <a:gd name="T25" fmla="*/ 14 h 31"/>
                      <a:gd name="T26" fmla="*/ 10 w 27"/>
                      <a:gd name="T27" fmla="*/ 17 h 31"/>
                      <a:gd name="T28" fmla="*/ 10 w 27"/>
                      <a:gd name="T29" fmla="*/ 17 h 31"/>
                      <a:gd name="T30" fmla="*/ 13 w 27"/>
                      <a:gd name="T31" fmla="*/ 17 h 31"/>
                      <a:gd name="T32" fmla="*/ 10 w 27"/>
                      <a:gd name="T33" fmla="*/ 17 h 31"/>
                      <a:gd name="T34" fmla="*/ 10 w 27"/>
                      <a:gd name="T35" fmla="*/ 17 h 31"/>
                      <a:gd name="T36" fmla="*/ 7 w 27"/>
                      <a:gd name="T37" fmla="*/ 17 h 31"/>
                      <a:gd name="T38" fmla="*/ 7 w 27"/>
                      <a:gd name="T39" fmla="*/ 17 h 31"/>
                      <a:gd name="T40" fmla="*/ 7 w 27"/>
                      <a:gd name="T41" fmla="*/ 17 h 31"/>
                      <a:gd name="T42" fmla="*/ 7 w 27"/>
                      <a:gd name="T43" fmla="*/ 17 h 31"/>
                      <a:gd name="T44" fmla="*/ 3 w 27"/>
                      <a:gd name="T45" fmla="*/ 20 h 31"/>
                      <a:gd name="T46" fmla="*/ 3 w 27"/>
                      <a:gd name="T47" fmla="*/ 20 h 31"/>
                      <a:gd name="T48" fmla="*/ 0 w 27"/>
                      <a:gd name="T49" fmla="*/ 24 h 31"/>
                      <a:gd name="T50" fmla="*/ 0 w 27"/>
                      <a:gd name="T51" fmla="*/ 27 h 31"/>
                      <a:gd name="T52" fmla="*/ 0 w 27"/>
                      <a:gd name="T53" fmla="*/ 31 h 31"/>
                      <a:gd name="T54" fmla="*/ 3 w 27"/>
                      <a:gd name="T55" fmla="*/ 27 h 31"/>
                      <a:gd name="T56" fmla="*/ 7 w 27"/>
                      <a:gd name="T57" fmla="*/ 27 h 31"/>
                      <a:gd name="T58" fmla="*/ 7 w 27"/>
                      <a:gd name="T59" fmla="*/ 24 h 31"/>
                      <a:gd name="T60" fmla="*/ 10 w 27"/>
                      <a:gd name="T61" fmla="*/ 24 h 31"/>
                      <a:gd name="T62" fmla="*/ 10 w 27"/>
                      <a:gd name="T63" fmla="*/ 24 h 31"/>
                      <a:gd name="T64" fmla="*/ 10 w 27"/>
                      <a:gd name="T65" fmla="*/ 24 h 31"/>
                      <a:gd name="T66" fmla="*/ 10 w 27"/>
                      <a:gd name="T67" fmla="*/ 24 h 31"/>
                      <a:gd name="T68" fmla="*/ 10 w 27"/>
                      <a:gd name="T69" fmla="*/ 24 h 31"/>
                      <a:gd name="T70" fmla="*/ 10 w 27"/>
                      <a:gd name="T71" fmla="*/ 24 h 31"/>
                      <a:gd name="T72" fmla="*/ 13 w 27"/>
                      <a:gd name="T73" fmla="*/ 24 h 31"/>
                      <a:gd name="T74" fmla="*/ 13 w 27"/>
                      <a:gd name="T75" fmla="*/ 24 h 31"/>
                      <a:gd name="T76" fmla="*/ 13 w 27"/>
                      <a:gd name="T77" fmla="*/ 20 h 31"/>
                      <a:gd name="T78" fmla="*/ 13 w 27"/>
                      <a:gd name="T79" fmla="*/ 20 h 31"/>
                      <a:gd name="T80" fmla="*/ 13 w 27"/>
                      <a:gd name="T81" fmla="*/ 20 h 31"/>
                      <a:gd name="T82" fmla="*/ 17 w 27"/>
                      <a:gd name="T83" fmla="*/ 20 h 31"/>
                      <a:gd name="T84" fmla="*/ 17 w 27"/>
                      <a:gd name="T85" fmla="*/ 17 h 31"/>
                      <a:gd name="T86" fmla="*/ 17 w 27"/>
                      <a:gd name="T87" fmla="*/ 14 h 31"/>
                      <a:gd name="T88" fmla="*/ 20 w 27"/>
                      <a:gd name="T89" fmla="*/ 10 h 31"/>
                      <a:gd name="T90" fmla="*/ 20 w 27"/>
                      <a:gd name="T91" fmla="*/ 10 h 31"/>
                      <a:gd name="T92" fmla="*/ 20 w 27"/>
                      <a:gd name="T93" fmla="*/ 10 h 31"/>
                      <a:gd name="T94" fmla="*/ 20 w 27"/>
                      <a:gd name="T95" fmla="*/ 10 h 31"/>
                      <a:gd name="T96" fmla="*/ 20 w 27"/>
                      <a:gd name="T97" fmla="*/ 14 h 31"/>
                      <a:gd name="T98" fmla="*/ 24 w 27"/>
                      <a:gd name="T99" fmla="*/ 10 h 31"/>
                      <a:gd name="T100" fmla="*/ 24 w 27"/>
                      <a:gd name="T101" fmla="*/ 10 h 31"/>
                      <a:gd name="T102" fmla="*/ 24 w 27"/>
                      <a:gd name="T103" fmla="*/ 7 h 31"/>
                      <a:gd name="T104" fmla="*/ 24 w 27"/>
                      <a:gd name="T105" fmla="*/ 7 h 31"/>
                      <a:gd name="T106" fmla="*/ 24 w 27"/>
                      <a:gd name="T107" fmla="*/ 7 h 31"/>
                      <a:gd name="T108" fmla="*/ 27 w 27"/>
                      <a:gd name="T109" fmla="*/ 7 h 31"/>
                      <a:gd name="T110" fmla="*/ 27 w 27"/>
                      <a:gd name="T111" fmla="*/ 3 h 31"/>
                      <a:gd name="T112" fmla="*/ 24 w 27"/>
                      <a:gd name="T113" fmla="*/ 3 h 31"/>
                      <a:gd name="T114" fmla="*/ 24 w 27"/>
                      <a:gd name="T115" fmla="*/ 3 h 31"/>
                      <a:gd name="T116" fmla="*/ 24 w 27"/>
                      <a:gd name="T117" fmla="*/ 3 h 31"/>
                      <a:gd name="T118" fmla="*/ 24 w 27"/>
                      <a:gd name="T119" fmla="*/ 3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" h="31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9" name="Freeform 117">
                    <a:extLst>
                      <a:ext uri="{FF2B5EF4-FFF2-40B4-BE49-F238E27FC236}">
                        <a16:creationId xmlns:a16="http://schemas.microsoft.com/office/drawing/2014/main" id="{51A7325F-D605-4D2F-8D8F-68D6903CEF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0438" y="7843838"/>
                    <a:ext cx="38100" cy="31750"/>
                  </a:xfrm>
                  <a:custGeom>
                    <a:avLst/>
                    <a:gdLst>
                      <a:gd name="T0" fmla="*/ 17 w 24"/>
                      <a:gd name="T1" fmla="*/ 6 h 20"/>
                      <a:gd name="T2" fmla="*/ 20 w 24"/>
                      <a:gd name="T3" fmla="*/ 6 h 20"/>
                      <a:gd name="T4" fmla="*/ 20 w 24"/>
                      <a:gd name="T5" fmla="*/ 6 h 20"/>
                      <a:gd name="T6" fmla="*/ 24 w 24"/>
                      <a:gd name="T7" fmla="*/ 3 h 20"/>
                      <a:gd name="T8" fmla="*/ 20 w 24"/>
                      <a:gd name="T9" fmla="*/ 0 h 20"/>
                      <a:gd name="T10" fmla="*/ 17 w 24"/>
                      <a:gd name="T11" fmla="*/ 3 h 20"/>
                      <a:gd name="T12" fmla="*/ 17 w 24"/>
                      <a:gd name="T13" fmla="*/ 3 h 20"/>
                      <a:gd name="T14" fmla="*/ 10 w 24"/>
                      <a:gd name="T15" fmla="*/ 10 h 20"/>
                      <a:gd name="T16" fmla="*/ 10 w 24"/>
                      <a:gd name="T17" fmla="*/ 13 h 20"/>
                      <a:gd name="T18" fmla="*/ 10 w 24"/>
                      <a:gd name="T19" fmla="*/ 13 h 20"/>
                      <a:gd name="T20" fmla="*/ 10 w 24"/>
                      <a:gd name="T21" fmla="*/ 13 h 20"/>
                      <a:gd name="T22" fmla="*/ 7 w 24"/>
                      <a:gd name="T23" fmla="*/ 13 h 20"/>
                      <a:gd name="T24" fmla="*/ 7 w 24"/>
                      <a:gd name="T25" fmla="*/ 13 h 20"/>
                      <a:gd name="T26" fmla="*/ 3 w 24"/>
                      <a:gd name="T27" fmla="*/ 13 h 20"/>
                      <a:gd name="T28" fmla="*/ 3 w 24"/>
                      <a:gd name="T29" fmla="*/ 13 h 20"/>
                      <a:gd name="T30" fmla="*/ 3 w 24"/>
                      <a:gd name="T31" fmla="*/ 13 h 20"/>
                      <a:gd name="T32" fmla="*/ 3 w 24"/>
                      <a:gd name="T33" fmla="*/ 17 h 20"/>
                      <a:gd name="T34" fmla="*/ 0 w 24"/>
                      <a:gd name="T35" fmla="*/ 20 h 20"/>
                      <a:gd name="T36" fmla="*/ 0 w 24"/>
                      <a:gd name="T37" fmla="*/ 20 h 20"/>
                      <a:gd name="T38" fmla="*/ 3 w 24"/>
                      <a:gd name="T39" fmla="*/ 20 h 20"/>
                      <a:gd name="T40" fmla="*/ 3 w 24"/>
                      <a:gd name="T41" fmla="*/ 20 h 20"/>
                      <a:gd name="T42" fmla="*/ 3 w 24"/>
                      <a:gd name="T43" fmla="*/ 20 h 20"/>
                      <a:gd name="T44" fmla="*/ 3 w 24"/>
                      <a:gd name="T45" fmla="*/ 20 h 20"/>
                      <a:gd name="T46" fmla="*/ 3 w 24"/>
                      <a:gd name="T47" fmla="*/ 20 h 20"/>
                      <a:gd name="T48" fmla="*/ 7 w 24"/>
                      <a:gd name="T49" fmla="*/ 17 h 20"/>
                      <a:gd name="T50" fmla="*/ 10 w 24"/>
                      <a:gd name="T51" fmla="*/ 17 h 20"/>
                      <a:gd name="T52" fmla="*/ 10 w 24"/>
                      <a:gd name="T53" fmla="*/ 17 h 20"/>
                      <a:gd name="T54" fmla="*/ 10 w 24"/>
                      <a:gd name="T55" fmla="*/ 17 h 20"/>
                      <a:gd name="T56" fmla="*/ 10 w 24"/>
                      <a:gd name="T57" fmla="*/ 17 h 20"/>
                      <a:gd name="T58" fmla="*/ 10 w 24"/>
                      <a:gd name="T59" fmla="*/ 17 h 20"/>
                      <a:gd name="T60" fmla="*/ 14 w 24"/>
                      <a:gd name="T61" fmla="*/ 17 h 20"/>
                      <a:gd name="T62" fmla="*/ 14 w 24"/>
                      <a:gd name="T63" fmla="*/ 13 h 20"/>
                      <a:gd name="T64" fmla="*/ 14 w 24"/>
                      <a:gd name="T65" fmla="*/ 13 h 20"/>
                      <a:gd name="T66" fmla="*/ 17 w 24"/>
                      <a:gd name="T67" fmla="*/ 13 h 20"/>
                      <a:gd name="T68" fmla="*/ 17 w 24"/>
                      <a:gd name="T69" fmla="*/ 10 h 20"/>
                      <a:gd name="T70" fmla="*/ 17 w 24"/>
                      <a:gd name="T71" fmla="*/ 10 h 20"/>
                      <a:gd name="T72" fmla="*/ 17 w 24"/>
                      <a:gd name="T73" fmla="*/ 10 h 20"/>
                      <a:gd name="T74" fmla="*/ 17 w 24"/>
                      <a:gd name="T75" fmla="*/ 10 h 20"/>
                      <a:gd name="T76" fmla="*/ 17 w 24"/>
                      <a:gd name="T77" fmla="*/ 10 h 20"/>
                      <a:gd name="T78" fmla="*/ 17 w 24"/>
                      <a:gd name="T79" fmla="*/ 10 h 20"/>
                      <a:gd name="T80" fmla="*/ 17 w 24"/>
                      <a:gd name="T81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4" h="20">
                        <a:moveTo>
                          <a:pt x="17" y="6"/>
                        </a:move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0" name="Freeform 118">
                    <a:extLst>
                      <a:ext uri="{FF2B5EF4-FFF2-40B4-BE49-F238E27FC236}">
                        <a16:creationId xmlns:a16="http://schemas.microsoft.com/office/drawing/2014/main" id="{A52B746C-556F-4AC3-9E71-A78FEFC37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02088" y="9710738"/>
                    <a:ext cx="33338" cy="112713"/>
                  </a:xfrm>
                  <a:custGeom>
                    <a:avLst/>
                    <a:gdLst>
                      <a:gd name="T0" fmla="*/ 14 w 21"/>
                      <a:gd name="T1" fmla="*/ 7 h 71"/>
                      <a:gd name="T2" fmla="*/ 14 w 21"/>
                      <a:gd name="T3" fmla="*/ 7 h 71"/>
                      <a:gd name="T4" fmla="*/ 11 w 21"/>
                      <a:gd name="T5" fmla="*/ 3 h 71"/>
                      <a:gd name="T6" fmla="*/ 7 w 21"/>
                      <a:gd name="T7" fmla="*/ 0 h 71"/>
                      <a:gd name="T8" fmla="*/ 7 w 21"/>
                      <a:gd name="T9" fmla="*/ 0 h 71"/>
                      <a:gd name="T10" fmla="*/ 4 w 21"/>
                      <a:gd name="T11" fmla="*/ 3 h 71"/>
                      <a:gd name="T12" fmla="*/ 4 w 21"/>
                      <a:gd name="T13" fmla="*/ 7 h 71"/>
                      <a:gd name="T14" fmla="*/ 4 w 21"/>
                      <a:gd name="T15" fmla="*/ 7 h 71"/>
                      <a:gd name="T16" fmla="*/ 4 w 21"/>
                      <a:gd name="T17" fmla="*/ 7 h 71"/>
                      <a:gd name="T18" fmla="*/ 4 w 21"/>
                      <a:gd name="T19" fmla="*/ 7 h 71"/>
                      <a:gd name="T20" fmla="*/ 4 w 21"/>
                      <a:gd name="T21" fmla="*/ 7 h 71"/>
                      <a:gd name="T22" fmla="*/ 4 w 21"/>
                      <a:gd name="T23" fmla="*/ 10 h 71"/>
                      <a:gd name="T24" fmla="*/ 4 w 21"/>
                      <a:gd name="T25" fmla="*/ 13 h 71"/>
                      <a:gd name="T26" fmla="*/ 4 w 21"/>
                      <a:gd name="T27" fmla="*/ 17 h 71"/>
                      <a:gd name="T28" fmla="*/ 0 w 21"/>
                      <a:gd name="T29" fmla="*/ 17 h 71"/>
                      <a:gd name="T30" fmla="*/ 4 w 21"/>
                      <a:gd name="T31" fmla="*/ 20 h 71"/>
                      <a:gd name="T32" fmla="*/ 4 w 21"/>
                      <a:gd name="T33" fmla="*/ 20 h 71"/>
                      <a:gd name="T34" fmla="*/ 4 w 21"/>
                      <a:gd name="T35" fmla="*/ 24 h 71"/>
                      <a:gd name="T36" fmla="*/ 4 w 21"/>
                      <a:gd name="T37" fmla="*/ 24 h 71"/>
                      <a:gd name="T38" fmla="*/ 4 w 21"/>
                      <a:gd name="T39" fmla="*/ 24 h 71"/>
                      <a:gd name="T40" fmla="*/ 4 w 21"/>
                      <a:gd name="T41" fmla="*/ 27 h 71"/>
                      <a:gd name="T42" fmla="*/ 4 w 21"/>
                      <a:gd name="T43" fmla="*/ 30 h 71"/>
                      <a:gd name="T44" fmla="*/ 4 w 21"/>
                      <a:gd name="T45" fmla="*/ 30 h 71"/>
                      <a:gd name="T46" fmla="*/ 4 w 21"/>
                      <a:gd name="T47" fmla="*/ 30 h 71"/>
                      <a:gd name="T48" fmla="*/ 4 w 21"/>
                      <a:gd name="T49" fmla="*/ 34 h 71"/>
                      <a:gd name="T50" fmla="*/ 4 w 21"/>
                      <a:gd name="T51" fmla="*/ 30 h 71"/>
                      <a:gd name="T52" fmla="*/ 0 w 21"/>
                      <a:gd name="T53" fmla="*/ 30 h 71"/>
                      <a:gd name="T54" fmla="*/ 0 w 21"/>
                      <a:gd name="T55" fmla="*/ 30 h 71"/>
                      <a:gd name="T56" fmla="*/ 0 w 21"/>
                      <a:gd name="T57" fmla="*/ 30 h 71"/>
                      <a:gd name="T58" fmla="*/ 0 w 21"/>
                      <a:gd name="T59" fmla="*/ 34 h 71"/>
                      <a:gd name="T60" fmla="*/ 0 w 21"/>
                      <a:gd name="T61" fmla="*/ 37 h 71"/>
                      <a:gd name="T62" fmla="*/ 0 w 21"/>
                      <a:gd name="T63" fmla="*/ 37 h 71"/>
                      <a:gd name="T64" fmla="*/ 0 w 21"/>
                      <a:gd name="T65" fmla="*/ 41 h 71"/>
                      <a:gd name="T66" fmla="*/ 4 w 21"/>
                      <a:gd name="T67" fmla="*/ 47 h 71"/>
                      <a:gd name="T68" fmla="*/ 4 w 21"/>
                      <a:gd name="T69" fmla="*/ 47 h 71"/>
                      <a:gd name="T70" fmla="*/ 4 w 21"/>
                      <a:gd name="T71" fmla="*/ 51 h 71"/>
                      <a:gd name="T72" fmla="*/ 4 w 21"/>
                      <a:gd name="T73" fmla="*/ 51 h 71"/>
                      <a:gd name="T74" fmla="*/ 4 w 21"/>
                      <a:gd name="T75" fmla="*/ 54 h 71"/>
                      <a:gd name="T76" fmla="*/ 4 w 21"/>
                      <a:gd name="T77" fmla="*/ 58 h 71"/>
                      <a:gd name="T78" fmla="*/ 7 w 21"/>
                      <a:gd name="T79" fmla="*/ 64 h 71"/>
                      <a:gd name="T80" fmla="*/ 7 w 21"/>
                      <a:gd name="T81" fmla="*/ 68 h 71"/>
                      <a:gd name="T82" fmla="*/ 7 w 21"/>
                      <a:gd name="T83" fmla="*/ 68 h 71"/>
                      <a:gd name="T84" fmla="*/ 11 w 21"/>
                      <a:gd name="T85" fmla="*/ 71 h 71"/>
                      <a:gd name="T86" fmla="*/ 21 w 21"/>
                      <a:gd name="T87" fmla="*/ 13 h 71"/>
                      <a:gd name="T88" fmla="*/ 17 w 21"/>
                      <a:gd name="T89" fmla="*/ 10 h 71"/>
                      <a:gd name="T90" fmla="*/ 14 w 21"/>
                      <a:gd name="T91" fmla="*/ 7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1" h="71">
                        <a:moveTo>
                          <a:pt x="14" y="7"/>
                        </a:move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1" y="3"/>
                        </a:lnTo>
                        <a:lnTo>
                          <a:pt x="11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1"/>
                        </a:lnTo>
                        <a:lnTo>
                          <a:pt x="0" y="41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7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1" y="71"/>
                        </a:lnTo>
                        <a:lnTo>
                          <a:pt x="11" y="71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1" name="Freeform 119">
                    <a:extLst>
                      <a:ext uri="{FF2B5EF4-FFF2-40B4-BE49-F238E27FC236}">
                        <a16:creationId xmlns:a16="http://schemas.microsoft.com/office/drawing/2014/main" id="{E9A44A4A-48CB-4807-B835-E1E5F75D1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8913" y="8896350"/>
                    <a:ext cx="15875" cy="26988"/>
                  </a:xfrm>
                  <a:custGeom>
                    <a:avLst/>
                    <a:gdLst>
                      <a:gd name="T0" fmla="*/ 0 w 10"/>
                      <a:gd name="T1" fmla="*/ 17 h 17"/>
                      <a:gd name="T2" fmla="*/ 0 w 10"/>
                      <a:gd name="T3" fmla="*/ 17 h 17"/>
                      <a:gd name="T4" fmla="*/ 3 w 10"/>
                      <a:gd name="T5" fmla="*/ 17 h 17"/>
                      <a:gd name="T6" fmla="*/ 3 w 10"/>
                      <a:gd name="T7" fmla="*/ 17 h 17"/>
                      <a:gd name="T8" fmla="*/ 3 w 10"/>
                      <a:gd name="T9" fmla="*/ 13 h 17"/>
                      <a:gd name="T10" fmla="*/ 3 w 10"/>
                      <a:gd name="T11" fmla="*/ 13 h 17"/>
                      <a:gd name="T12" fmla="*/ 3 w 10"/>
                      <a:gd name="T13" fmla="*/ 13 h 17"/>
                      <a:gd name="T14" fmla="*/ 3 w 10"/>
                      <a:gd name="T15" fmla="*/ 13 h 17"/>
                      <a:gd name="T16" fmla="*/ 7 w 10"/>
                      <a:gd name="T17" fmla="*/ 13 h 17"/>
                      <a:gd name="T18" fmla="*/ 7 w 10"/>
                      <a:gd name="T19" fmla="*/ 13 h 17"/>
                      <a:gd name="T20" fmla="*/ 7 w 10"/>
                      <a:gd name="T21" fmla="*/ 13 h 17"/>
                      <a:gd name="T22" fmla="*/ 7 w 10"/>
                      <a:gd name="T23" fmla="*/ 13 h 17"/>
                      <a:gd name="T24" fmla="*/ 7 w 10"/>
                      <a:gd name="T25" fmla="*/ 10 h 17"/>
                      <a:gd name="T26" fmla="*/ 7 w 10"/>
                      <a:gd name="T27" fmla="*/ 10 h 17"/>
                      <a:gd name="T28" fmla="*/ 7 w 10"/>
                      <a:gd name="T29" fmla="*/ 10 h 17"/>
                      <a:gd name="T30" fmla="*/ 7 w 10"/>
                      <a:gd name="T31" fmla="*/ 10 h 17"/>
                      <a:gd name="T32" fmla="*/ 10 w 10"/>
                      <a:gd name="T33" fmla="*/ 10 h 17"/>
                      <a:gd name="T34" fmla="*/ 10 w 10"/>
                      <a:gd name="T35" fmla="*/ 10 h 17"/>
                      <a:gd name="T36" fmla="*/ 10 w 10"/>
                      <a:gd name="T37" fmla="*/ 6 h 17"/>
                      <a:gd name="T38" fmla="*/ 10 w 10"/>
                      <a:gd name="T39" fmla="*/ 6 h 17"/>
                      <a:gd name="T40" fmla="*/ 10 w 10"/>
                      <a:gd name="T41" fmla="*/ 3 h 17"/>
                      <a:gd name="T42" fmla="*/ 10 w 10"/>
                      <a:gd name="T43" fmla="*/ 3 h 17"/>
                      <a:gd name="T44" fmla="*/ 10 w 10"/>
                      <a:gd name="T45" fmla="*/ 0 h 17"/>
                      <a:gd name="T46" fmla="*/ 10 w 10"/>
                      <a:gd name="T47" fmla="*/ 0 h 17"/>
                      <a:gd name="T48" fmla="*/ 10 w 10"/>
                      <a:gd name="T49" fmla="*/ 0 h 17"/>
                      <a:gd name="T50" fmla="*/ 10 w 10"/>
                      <a:gd name="T51" fmla="*/ 0 h 17"/>
                      <a:gd name="T52" fmla="*/ 7 w 10"/>
                      <a:gd name="T53" fmla="*/ 3 h 17"/>
                      <a:gd name="T54" fmla="*/ 7 w 10"/>
                      <a:gd name="T55" fmla="*/ 3 h 17"/>
                      <a:gd name="T56" fmla="*/ 7 w 10"/>
                      <a:gd name="T57" fmla="*/ 3 h 17"/>
                      <a:gd name="T58" fmla="*/ 7 w 10"/>
                      <a:gd name="T59" fmla="*/ 3 h 17"/>
                      <a:gd name="T60" fmla="*/ 3 w 10"/>
                      <a:gd name="T61" fmla="*/ 6 h 17"/>
                      <a:gd name="T62" fmla="*/ 3 w 10"/>
                      <a:gd name="T63" fmla="*/ 6 h 17"/>
                      <a:gd name="T64" fmla="*/ 0 w 10"/>
                      <a:gd name="T65" fmla="*/ 10 h 17"/>
                      <a:gd name="T66" fmla="*/ 0 w 10"/>
                      <a:gd name="T67" fmla="*/ 10 h 17"/>
                      <a:gd name="T68" fmla="*/ 0 w 10"/>
                      <a:gd name="T69" fmla="*/ 13 h 17"/>
                      <a:gd name="T70" fmla="*/ 0 w 10"/>
                      <a:gd name="T71" fmla="*/ 13 h 17"/>
                      <a:gd name="T72" fmla="*/ 0 w 10"/>
                      <a:gd name="T73" fmla="*/ 13 h 17"/>
                      <a:gd name="T74" fmla="*/ 0 w 10"/>
                      <a:gd name="T75" fmla="*/ 13 h 17"/>
                      <a:gd name="T76" fmla="*/ 0 w 10"/>
                      <a:gd name="T77" fmla="*/ 13 h 17"/>
                      <a:gd name="T78" fmla="*/ 0 w 10"/>
                      <a:gd name="T79" fmla="*/ 17 h 17"/>
                      <a:gd name="T80" fmla="*/ 0 w 10"/>
                      <a:gd name="T8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2" name="Freeform 120">
                    <a:extLst>
                      <a:ext uri="{FF2B5EF4-FFF2-40B4-BE49-F238E27FC236}">
                        <a16:creationId xmlns:a16="http://schemas.microsoft.com/office/drawing/2014/main" id="{2FB5FD0A-8AD6-437F-9385-9F1E11832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01875" y="8743950"/>
                    <a:ext cx="44450" cy="76200"/>
                  </a:xfrm>
                  <a:custGeom>
                    <a:avLst/>
                    <a:gdLst>
                      <a:gd name="T0" fmla="*/ 4 w 28"/>
                      <a:gd name="T1" fmla="*/ 31 h 48"/>
                      <a:gd name="T2" fmla="*/ 4 w 28"/>
                      <a:gd name="T3" fmla="*/ 31 h 48"/>
                      <a:gd name="T4" fmla="*/ 4 w 28"/>
                      <a:gd name="T5" fmla="*/ 31 h 48"/>
                      <a:gd name="T6" fmla="*/ 4 w 28"/>
                      <a:gd name="T7" fmla="*/ 34 h 48"/>
                      <a:gd name="T8" fmla="*/ 0 w 28"/>
                      <a:gd name="T9" fmla="*/ 45 h 48"/>
                      <a:gd name="T10" fmla="*/ 7 w 28"/>
                      <a:gd name="T11" fmla="*/ 48 h 48"/>
                      <a:gd name="T12" fmla="*/ 11 w 28"/>
                      <a:gd name="T13" fmla="*/ 48 h 48"/>
                      <a:gd name="T14" fmla="*/ 14 w 28"/>
                      <a:gd name="T15" fmla="*/ 45 h 48"/>
                      <a:gd name="T16" fmla="*/ 14 w 28"/>
                      <a:gd name="T17" fmla="*/ 41 h 48"/>
                      <a:gd name="T18" fmla="*/ 14 w 28"/>
                      <a:gd name="T19" fmla="*/ 41 h 48"/>
                      <a:gd name="T20" fmla="*/ 14 w 28"/>
                      <a:gd name="T21" fmla="*/ 41 h 48"/>
                      <a:gd name="T22" fmla="*/ 17 w 28"/>
                      <a:gd name="T23" fmla="*/ 41 h 48"/>
                      <a:gd name="T24" fmla="*/ 17 w 28"/>
                      <a:gd name="T25" fmla="*/ 41 h 48"/>
                      <a:gd name="T26" fmla="*/ 21 w 28"/>
                      <a:gd name="T27" fmla="*/ 41 h 48"/>
                      <a:gd name="T28" fmla="*/ 21 w 28"/>
                      <a:gd name="T29" fmla="*/ 34 h 48"/>
                      <a:gd name="T30" fmla="*/ 21 w 28"/>
                      <a:gd name="T31" fmla="*/ 34 h 48"/>
                      <a:gd name="T32" fmla="*/ 24 w 28"/>
                      <a:gd name="T33" fmla="*/ 31 h 48"/>
                      <a:gd name="T34" fmla="*/ 24 w 28"/>
                      <a:gd name="T35" fmla="*/ 31 h 48"/>
                      <a:gd name="T36" fmla="*/ 24 w 28"/>
                      <a:gd name="T37" fmla="*/ 24 h 48"/>
                      <a:gd name="T38" fmla="*/ 24 w 28"/>
                      <a:gd name="T39" fmla="*/ 24 h 48"/>
                      <a:gd name="T40" fmla="*/ 24 w 28"/>
                      <a:gd name="T41" fmla="*/ 21 h 48"/>
                      <a:gd name="T42" fmla="*/ 24 w 28"/>
                      <a:gd name="T43" fmla="*/ 17 h 48"/>
                      <a:gd name="T44" fmla="*/ 28 w 28"/>
                      <a:gd name="T45" fmla="*/ 14 h 48"/>
                      <a:gd name="T46" fmla="*/ 28 w 28"/>
                      <a:gd name="T47" fmla="*/ 11 h 48"/>
                      <a:gd name="T48" fmla="*/ 24 w 28"/>
                      <a:gd name="T49" fmla="*/ 11 h 48"/>
                      <a:gd name="T50" fmla="*/ 24 w 28"/>
                      <a:gd name="T51" fmla="*/ 7 h 48"/>
                      <a:gd name="T52" fmla="*/ 24 w 28"/>
                      <a:gd name="T53" fmla="*/ 0 h 48"/>
                      <a:gd name="T54" fmla="*/ 21 w 28"/>
                      <a:gd name="T55" fmla="*/ 0 h 48"/>
                      <a:gd name="T56" fmla="*/ 21 w 28"/>
                      <a:gd name="T57" fmla="*/ 0 h 48"/>
                      <a:gd name="T58" fmla="*/ 17 w 28"/>
                      <a:gd name="T59" fmla="*/ 4 h 48"/>
                      <a:gd name="T60" fmla="*/ 14 w 28"/>
                      <a:gd name="T61" fmla="*/ 4 h 48"/>
                      <a:gd name="T62" fmla="*/ 14 w 28"/>
                      <a:gd name="T63" fmla="*/ 4 h 48"/>
                      <a:gd name="T64" fmla="*/ 11 w 28"/>
                      <a:gd name="T65" fmla="*/ 7 h 48"/>
                      <a:gd name="T66" fmla="*/ 7 w 28"/>
                      <a:gd name="T67" fmla="*/ 4 h 48"/>
                      <a:gd name="T68" fmla="*/ 7 w 28"/>
                      <a:gd name="T69" fmla="*/ 4 h 48"/>
                      <a:gd name="T70" fmla="*/ 4 w 28"/>
                      <a:gd name="T71" fmla="*/ 4 h 48"/>
                      <a:gd name="T72" fmla="*/ 4 w 28"/>
                      <a:gd name="T73" fmla="*/ 7 h 48"/>
                      <a:gd name="T74" fmla="*/ 4 w 28"/>
                      <a:gd name="T75" fmla="*/ 7 h 48"/>
                      <a:gd name="T76" fmla="*/ 4 w 28"/>
                      <a:gd name="T77" fmla="*/ 7 h 48"/>
                      <a:gd name="T78" fmla="*/ 4 w 28"/>
                      <a:gd name="T79" fmla="*/ 7 h 48"/>
                      <a:gd name="T80" fmla="*/ 4 w 28"/>
                      <a:gd name="T81" fmla="*/ 11 h 48"/>
                      <a:gd name="T82" fmla="*/ 4 w 28"/>
                      <a:gd name="T83" fmla="*/ 11 h 48"/>
                      <a:gd name="T84" fmla="*/ 4 w 28"/>
                      <a:gd name="T85" fmla="*/ 11 h 48"/>
                      <a:gd name="T86" fmla="*/ 7 w 28"/>
                      <a:gd name="T87" fmla="*/ 14 h 48"/>
                      <a:gd name="T88" fmla="*/ 7 w 28"/>
                      <a:gd name="T89" fmla="*/ 14 h 48"/>
                      <a:gd name="T90" fmla="*/ 7 w 28"/>
                      <a:gd name="T91" fmla="*/ 14 h 48"/>
                      <a:gd name="T92" fmla="*/ 7 w 28"/>
                      <a:gd name="T93" fmla="*/ 17 h 48"/>
                      <a:gd name="T94" fmla="*/ 7 w 28"/>
                      <a:gd name="T95" fmla="*/ 17 h 48"/>
                      <a:gd name="T96" fmla="*/ 7 w 28"/>
                      <a:gd name="T97" fmla="*/ 21 h 48"/>
                      <a:gd name="T98" fmla="*/ 7 w 28"/>
                      <a:gd name="T99" fmla="*/ 21 h 48"/>
                      <a:gd name="T100" fmla="*/ 4 w 28"/>
                      <a:gd name="T101" fmla="*/ 24 h 48"/>
                      <a:gd name="T102" fmla="*/ 4 w 28"/>
                      <a:gd name="T103" fmla="*/ 28 h 48"/>
                      <a:gd name="T104" fmla="*/ 4 w 28"/>
                      <a:gd name="T105" fmla="*/ 28 h 48"/>
                      <a:gd name="T106" fmla="*/ 4 w 28"/>
                      <a:gd name="T107" fmla="*/ 3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8" h="48">
                        <a:moveTo>
                          <a:pt x="4" y="31"/>
                        </a:move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0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8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1" y="41"/>
                        </a:lnTo>
                        <a:lnTo>
                          <a:pt x="21" y="41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7"/>
                        </a:lnTo>
                        <a:lnTo>
                          <a:pt x="11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3" name="Freeform 121">
                    <a:extLst>
                      <a:ext uri="{FF2B5EF4-FFF2-40B4-BE49-F238E27FC236}">
                        <a16:creationId xmlns:a16="http://schemas.microsoft.com/office/drawing/2014/main" id="{1BC3B676-FB88-40A0-A382-68E9272B8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93950" y="8842375"/>
                    <a:ext cx="65088" cy="53975"/>
                  </a:xfrm>
                  <a:custGeom>
                    <a:avLst/>
                    <a:gdLst>
                      <a:gd name="T0" fmla="*/ 0 w 41"/>
                      <a:gd name="T1" fmla="*/ 13 h 34"/>
                      <a:gd name="T2" fmla="*/ 0 w 41"/>
                      <a:gd name="T3" fmla="*/ 13 h 34"/>
                      <a:gd name="T4" fmla="*/ 4 w 41"/>
                      <a:gd name="T5" fmla="*/ 13 h 34"/>
                      <a:gd name="T6" fmla="*/ 4 w 41"/>
                      <a:gd name="T7" fmla="*/ 13 h 34"/>
                      <a:gd name="T8" fmla="*/ 7 w 41"/>
                      <a:gd name="T9" fmla="*/ 17 h 34"/>
                      <a:gd name="T10" fmla="*/ 7 w 41"/>
                      <a:gd name="T11" fmla="*/ 17 h 34"/>
                      <a:gd name="T12" fmla="*/ 10 w 41"/>
                      <a:gd name="T13" fmla="*/ 20 h 34"/>
                      <a:gd name="T14" fmla="*/ 14 w 41"/>
                      <a:gd name="T15" fmla="*/ 20 h 34"/>
                      <a:gd name="T16" fmla="*/ 17 w 41"/>
                      <a:gd name="T17" fmla="*/ 23 h 34"/>
                      <a:gd name="T18" fmla="*/ 21 w 41"/>
                      <a:gd name="T19" fmla="*/ 27 h 34"/>
                      <a:gd name="T20" fmla="*/ 24 w 41"/>
                      <a:gd name="T21" fmla="*/ 27 h 34"/>
                      <a:gd name="T22" fmla="*/ 27 w 41"/>
                      <a:gd name="T23" fmla="*/ 30 h 34"/>
                      <a:gd name="T24" fmla="*/ 27 w 41"/>
                      <a:gd name="T25" fmla="*/ 30 h 34"/>
                      <a:gd name="T26" fmla="*/ 31 w 41"/>
                      <a:gd name="T27" fmla="*/ 34 h 34"/>
                      <a:gd name="T28" fmla="*/ 31 w 41"/>
                      <a:gd name="T29" fmla="*/ 34 h 34"/>
                      <a:gd name="T30" fmla="*/ 34 w 41"/>
                      <a:gd name="T31" fmla="*/ 34 h 34"/>
                      <a:gd name="T32" fmla="*/ 34 w 41"/>
                      <a:gd name="T33" fmla="*/ 34 h 34"/>
                      <a:gd name="T34" fmla="*/ 34 w 41"/>
                      <a:gd name="T35" fmla="*/ 30 h 34"/>
                      <a:gd name="T36" fmla="*/ 34 w 41"/>
                      <a:gd name="T37" fmla="*/ 27 h 34"/>
                      <a:gd name="T38" fmla="*/ 38 w 41"/>
                      <a:gd name="T39" fmla="*/ 23 h 34"/>
                      <a:gd name="T40" fmla="*/ 38 w 41"/>
                      <a:gd name="T41" fmla="*/ 20 h 34"/>
                      <a:gd name="T42" fmla="*/ 38 w 41"/>
                      <a:gd name="T43" fmla="*/ 17 h 34"/>
                      <a:gd name="T44" fmla="*/ 38 w 41"/>
                      <a:gd name="T45" fmla="*/ 10 h 34"/>
                      <a:gd name="T46" fmla="*/ 41 w 41"/>
                      <a:gd name="T47" fmla="*/ 6 h 34"/>
                      <a:gd name="T48" fmla="*/ 41 w 41"/>
                      <a:gd name="T49" fmla="*/ 3 h 34"/>
                      <a:gd name="T50" fmla="*/ 41 w 41"/>
                      <a:gd name="T51" fmla="*/ 0 h 34"/>
                      <a:gd name="T52" fmla="*/ 41 w 41"/>
                      <a:gd name="T53" fmla="*/ 0 h 34"/>
                      <a:gd name="T54" fmla="*/ 38 w 41"/>
                      <a:gd name="T55" fmla="*/ 0 h 34"/>
                      <a:gd name="T56" fmla="*/ 34 w 41"/>
                      <a:gd name="T57" fmla="*/ 3 h 34"/>
                      <a:gd name="T58" fmla="*/ 34 w 41"/>
                      <a:gd name="T59" fmla="*/ 3 h 34"/>
                      <a:gd name="T60" fmla="*/ 31 w 41"/>
                      <a:gd name="T61" fmla="*/ 3 h 34"/>
                      <a:gd name="T62" fmla="*/ 31 w 41"/>
                      <a:gd name="T63" fmla="*/ 3 h 34"/>
                      <a:gd name="T64" fmla="*/ 27 w 41"/>
                      <a:gd name="T65" fmla="*/ 3 h 34"/>
                      <a:gd name="T66" fmla="*/ 27 w 41"/>
                      <a:gd name="T67" fmla="*/ 6 h 34"/>
                      <a:gd name="T68" fmla="*/ 24 w 41"/>
                      <a:gd name="T69" fmla="*/ 3 h 34"/>
                      <a:gd name="T70" fmla="*/ 21 w 41"/>
                      <a:gd name="T71" fmla="*/ 3 h 34"/>
                      <a:gd name="T72" fmla="*/ 21 w 41"/>
                      <a:gd name="T73" fmla="*/ 3 h 34"/>
                      <a:gd name="T74" fmla="*/ 17 w 41"/>
                      <a:gd name="T75" fmla="*/ 3 h 34"/>
                      <a:gd name="T76" fmla="*/ 17 w 41"/>
                      <a:gd name="T77" fmla="*/ 3 h 34"/>
                      <a:gd name="T78" fmla="*/ 17 w 41"/>
                      <a:gd name="T79" fmla="*/ 3 h 34"/>
                      <a:gd name="T80" fmla="*/ 10 w 41"/>
                      <a:gd name="T81" fmla="*/ 0 h 34"/>
                      <a:gd name="T82" fmla="*/ 10 w 41"/>
                      <a:gd name="T83" fmla="*/ 0 h 34"/>
                      <a:gd name="T84" fmla="*/ 7 w 41"/>
                      <a:gd name="T85" fmla="*/ 3 h 34"/>
                      <a:gd name="T86" fmla="*/ 4 w 41"/>
                      <a:gd name="T87" fmla="*/ 0 h 34"/>
                      <a:gd name="T88" fmla="*/ 4 w 41"/>
                      <a:gd name="T89" fmla="*/ 0 h 34"/>
                      <a:gd name="T90" fmla="*/ 0 w 41"/>
                      <a:gd name="T91" fmla="*/ 3 h 34"/>
                      <a:gd name="T92" fmla="*/ 0 w 41"/>
                      <a:gd name="T93" fmla="*/ 3 h 34"/>
                      <a:gd name="T94" fmla="*/ 0 w 41"/>
                      <a:gd name="T95" fmla="*/ 6 h 34"/>
                      <a:gd name="T96" fmla="*/ 0 w 41"/>
                      <a:gd name="T97" fmla="*/ 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1" h="34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1" y="23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30"/>
                        </a:lnTo>
                        <a:lnTo>
                          <a:pt x="31" y="30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38" y="23"/>
                        </a:lnTo>
                        <a:lnTo>
                          <a:pt x="38" y="23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4" name="Freeform 122">
                    <a:extLst>
                      <a:ext uri="{FF2B5EF4-FFF2-40B4-BE49-F238E27FC236}">
                        <a16:creationId xmlns:a16="http://schemas.microsoft.com/office/drawing/2014/main" id="{227C30B2-5A4D-456D-83BB-4B63E0C70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24100" y="8685213"/>
                    <a:ext cx="26988" cy="53975"/>
                  </a:xfrm>
                  <a:custGeom>
                    <a:avLst/>
                    <a:gdLst>
                      <a:gd name="T0" fmla="*/ 17 w 17"/>
                      <a:gd name="T1" fmla="*/ 3 h 34"/>
                      <a:gd name="T2" fmla="*/ 17 w 17"/>
                      <a:gd name="T3" fmla="*/ 3 h 34"/>
                      <a:gd name="T4" fmla="*/ 17 w 17"/>
                      <a:gd name="T5" fmla="*/ 0 h 34"/>
                      <a:gd name="T6" fmla="*/ 17 w 17"/>
                      <a:gd name="T7" fmla="*/ 0 h 34"/>
                      <a:gd name="T8" fmla="*/ 17 w 17"/>
                      <a:gd name="T9" fmla="*/ 0 h 34"/>
                      <a:gd name="T10" fmla="*/ 17 w 17"/>
                      <a:gd name="T11" fmla="*/ 0 h 34"/>
                      <a:gd name="T12" fmla="*/ 14 w 17"/>
                      <a:gd name="T13" fmla="*/ 3 h 34"/>
                      <a:gd name="T14" fmla="*/ 14 w 17"/>
                      <a:gd name="T15" fmla="*/ 3 h 34"/>
                      <a:gd name="T16" fmla="*/ 10 w 17"/>
                      <a:gd name="T17" fmla="*/ 7 h 34"/>
                      <a:gd name="T18" fmla="*/ 10 w 17"/>
                      <a:gd name="T19" fmla="*/ 7 h 34"/>
                      <a:gd name="T20" fmla="*/ 7 w 17"/>
                      <a:gd name="T21" fmla="*/ 7 h 34"/>
                      <a:gd name="T22" fmla="*/ 7 w 17"/>
                      <a:gd name="T23" fmla="*/ 7 h 34"/>
                      <a:gd name="T24" fmla="*/ 3 w 17"/>
                      <a:gd name="T25" fmla="*/ 10 h 34"/>
                      <a:gd name="T26" fmla="*/ 3 w 17"/>
                      <a:gd name="T27" fmla="*/ 10 h 34"/>
                      <a:gd name="T28" fmla="*/ 3 w 17"/>
                      <a:gd name="T29" fmla="*/ 14 h 34"/>
                      <a:gd name="T30" fmla="*/ 3 w 17"/>
                      <a:gd name="T31" fmla="*/ 14 h 34"/>
                      <a:gd name="T32" fmla="*/ 3 w 17"/>
                      <a:gd name="T33" fmla="*/ 14 h 34"/>
                      <a:gd name="T34" fmla="*/ 3 w 17"/>
                      <a:gd name="T35" fmla="*/ 14 h 34"/>
                      <a:gd name="T36" fmla="*/ 0 w 17"/>
                      <a:gd name="T37" fmla="*/ 17 h 34"/>
                      <a:gd name="T38" fmla="*/ 0 w 17"/>
                      <a:gd name="T39" fmla="*/ 17 h 34"/>
                      <a:gd name="T40" fmla="*/ 3 w 17"/>
                      <a:gd name="T41" fmla="*/ 24 h 34"/>
                      <a:gd name="T42" fmla="*/ 3 w 17"/>
                      <a:gd name="T43" fmla="*/ 24 h 34"/>
                      <a:gd name="T44" fmla="*/ 3 w 17"/>
                      <a:gd name="T45" fmla="*/ 27 h 34"/>
                      <a:gd name="T46" fmla="*/ 3 w 17"/>
                      <a:gd name="T47" fmla="*/ 27 h 34"/>
                      <a:gd name="T48" fmla="*/ 3 w 17"/>
                      <a:gd name="T49" fmla="*/ 31 h 34"/>
                      <a:gd name="T50" fmla="*/ 3 w 17"/>
                      <a:gd name="T51" fmla="*/ 31 h 34"/>
                      <a:gd name="T52" fmla="*/ 7 w 17"/>
                      <a:gd name="T53" fmla="*/ 34 h 34"/>
                      <a:gd name="T54" fmla="*/ 7 w 17"/>
                      <a:gd name="T55" fmla="*/ 34 h 34"/>
                      <a:gd name="T56" fmla="*/ 10 w 17"/>
                      <a:gd name="T57" fmla="*/ 31 h 34"/>
                      <a:gd name="T58" fmla="*/ 10 w 17"/>
                      <a:gd name="T59" fmla="*/ 31 h 34"/>
                      <a:gd name="T60" fmla="*/ 10 w 17"/>
                      <a:gd name="T61" fmla="*/ 27 h 34"/>
                      <a:gd name="T62" fmla="*/ 10 w 17"/>
                      <a:gd name="T63" fmla="*/ 27 h 34"/>
                      <a:gd name="T64" fmla="*/ 14 w 17"/>
                      <a:gd name="T65" fmla="*/ 24 h 34"/>
                      <a:gd name="T66" fmla="*/ 14 w 17"/>
                      <a:gd name="T67" fmla="*/ 24 h 34"/>
                      <a:gd name="T68" fmla="*/ 14 w 17"/>
                      <a:gd name="T69" fmla="*/ 20 h 34"/>
                      <a:gd name="T70" fmla="*/ 14 w 17"/>
                      <a:gd name="T71" fmla="*/ 20 h 34"/>
                      <a:gd name="T72" fmla="*/ 17 w 17"/>
                      <a:gd name="T73" fmla="*/ 17 h 34"/>
                      <a:gd name="T74" fmla="*/ 17 w 17"/>
                      <a:gd name="T75" fmla="*/ 17 h 34"/>
                      <a:gd name="T76" fmla="*/ 17 w 17"/>
                      <a:gd name="T77" fmla="*/ 10 h 34"/>
                      <a:gd name="T78" fmla="*/ 17 w 17"/>
                      <a:gd name="T79" fmla="*/ 10 h 34"/>
                      <a:gd name="T80" fmla="*/ 17 w 17"/>
                      <a:gd name="T81" fmla="*/ 3 h 34"/>
                      <a:gd name="T82" fmla="*/ 17 w 17"/>
                      <a:gd name="T8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" h="34">
                        <a:moveTo>
                          <a:pt x="17" y="3"/>
                        </a:move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5" name="Freeform 123">
                    <a:extLst>
                      <a:ext uri="{FF2B5EF4-FFF2-40B4-BE49-F238E27FC236}">
                        <a16:creationId xmlns:a16="http://schemas.microsoft.com/office/drawing/2014/main" id="{3BAA6CE1-C99B-46AE-992F-240FC66C3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6863" y="8928100"/>
                    <a:ext cx="53975" cy="38100"/>
                  </a:xfrm>
                  <a:custGeom>
                    <a:avLst/>
                    <a:gdLst>
                      <a:gd name="T0" fmla="*/ 27 w 34"/>
                      <a:gd name="T1" fmla="*/ 10 h 24"/>
                      <a:gd name="T2" fmla="*/ 27 w 34"/>
                      <a:gd name="T3" fmla="*/ 7 h 24"/>
                      <a:gd name="T4" fmla="*/ 31 w 34"/>
                      <a:gd name="T5" fmla="*/ 7 h 24"/>
                      <a:gd name="T6" fmla="*/ 31 w 34"/>
                      <a:gd name="T7" fmla="*/ 7 h 24"/>
                      <a:gd name="T8" fmla="*/ 34 w 34"/>
                      <a:gd name="T9" fmla="*/ 3 h 24"/>
                      <a:gd name="T10" fmla="*/ 34 w 34"/>
                      <a:gd name="T11" fmla="*/ 0 h 24"/>
                      <a:gd name="T12" fmla="*/ 31 w 34"/>
                      <a:gd name="T13" fmla="*/ 0 h 24"/>
                      <a:gd name="T14" fmla="*/ 27 w 34"/>
                      <a:gd name="T15" fmla="*/ 3 h 24"/>
                      <a:gd name="T16" fmla="*/ 27 w 34"/>
                      <a:gd name="T17" fmla="*/ 3 h 24"/>
                      <a:gd name="T18" fmla="*/ 27 w 34"/>
                      <a:gd name="T19" fmla="*/ 3 h 24"/>
                      <a:gd name="T20" fmla="*/ 24 w 34"/>
                      <a:gd name="T21" fmla="*/ 7 h 24"/>
                      <a:gd name="T22" fmla="*/ 20 w 34"/>
                      <a:gd name="T23" fmla="*/ 7 h 24"/>
                      <a:gd name="T24" fmla="*/ 14 w 34"/>
                      <a:gd name="T25" fmla="*/ 7 h 24"/>
                      <a:gd name="T26" fmla="*/ 10 w 34"/>
                      <a:gd name="T27" fmla="*/ 7 h 24"/>
                      <a:gd name="T28" fmla="*/ 10 w 34"/>
                      <a:gd name="T29" fmla="*/ 7 h 24"/>
                      <a:gd name="T30" fmla="*/ 7 w 34"/>
                      <a:gd name="T31" fmla="*/ 10 h 24"/>
                      <a:gd name="T32" fmla="*/ 7 w 34"/>
                      <a:gd name="T33" fmla="*/ 10 h 24"/>
                      <a:gd name="T34" fmla="*/ 3 w 34"/>
                      <a:gd name="T35" fmla="*/ 10 h 24"/>
                      <a:gd name="T36" fmla="*/ 0 w 34"/>
                      <a:gd name="T37" fmla="*/ 10 h 24"/>
                      <a:gd name="T38" fmla="*/ 0 w 34"/>
                      <a:gd name="T39" fmla="*/ 17 h 24"/>
                      <a:gd name="T40" fmla="*/ 0 w 34"/>
                      <a:gd name="T41" fmla="*/ 20 h 24"/>
                      <a:gd name="T42" fmla="*/ 3 w 34"/>
                      <a:gd name="T43" fmla="*/ 20 h 24"/>
                      <a:gd name="T44" fmla="*/ 3 w 34"/>
                      <a:gd name="T45" fmla="*/ 20 h 24"/>
                      <a:gd name="T46" fmla="*/ 3 w 34"/>
                      <a:gd name="T47" fmla="*/ 20 h 24"/>
                      <a:gd name="T48" fmla="*/ 7 w 34"/>
                      <a:gd name="T49" fmla="*/ 20 h 24"/>
                      <a:gd name="T50" fmla="*/ 10 w 34"/>
                      <a:gd name="T51" fmla="*/ 20 h 24"/>
                      <a:gd name="T52" fmla="*/ 10 w 34"/>
                      <a:gd name="T53" fmla="*/ 24 h 24"/>
                      <a:gd name="T54" fmla="*/ 10 w 34"/>
                      <a:gd name="T55" fmla="*/ 24 h 24"/>
                      <a:gd name="T56" fmla="*/ 14 w 34"/>
                      <a:gd name="T57" fmla="*/ 20 h 24"/>
                      <a:gd name="T58" fmla="*/ 14 w 34"/>
                      <a:gd name="T59" fmla="*/ 20 h 24"/>
                      <a:gd name="T60" fmla="*/ 17 w 34"/>
                      <a:gd name="T61" fmla="*/ 20 h 24"/>
                      <a:gd name="T62" fmla="*/ 20 w 34"/>
                      <a:gd name="T63" fmla="*/ 17 h 24"/>
                      <a:gd name="T64" fmla="*/ 20 w 34"/>
                      <a:gd name="T65" fmla="*/ 17 h 24"/>
                      <a:gd name="T66" fmla="*/ 24 w 34"/>
                      <a:gd name="T67" fmla="*/ 17 h 24"/>
                      <a:gd name="T68" fmla="*/ 24 w 34"/>
                      <a:gd name="T69" fmla="*/ 17 h 24"/>
                      <a:gd name="T70" fmla="*/ 24 w 34"/>
                      <a:gd name="T71" fmla="*/ 17 h 24"/>
                      <a:gd name="T72" fmla="*/ 27 w 34"/>
                      <a:gd name="T73" fmla="*/ 17 h 24"/>
                      <a:gd name="T74" fmla="*/ 27 w 34"/>
                      <a:gd name="T75" fmla="*/ 14 h 24"/>
                      <a:gd name="T76" fmla="*/ 24 w 34"/>
                      <a:gd name="T77" fmla="*/ 10 h 24"/>
                      <a:gd name="T78" fmla="*/ 27 w 34"/>
                      <a:gd name="T79" fmla="*/ 1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4">
                        <a:moveTo>
                          <a:pt x="27" y="10"/>
                        </a:move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6" name="Freeform 124">
                    <a:extLst>
                      <a:ext uri="{FF2B5EF4-FFF2-40B4-BE49-F238E27FC236}">
                        <a16:creationId xmlns:a16="http://schemas.microsoft.com/office/drawing/2014/main" id="{806BF3FF-A198-44FB-A1CF-B771FA803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8788400"/>
                    <a:ext cx="11113" cy="9525"/>
                  </a:xfrm>
                  <a:custGeom>
                    <a:avLst/>
                    <a:gdLst>
                      <a:gd name="T0" fmla="*/ 4 w 7"/>
                      <a:gd name="T1" fmla="*/ 6 h 6"/>
                      <a:gd name="T2" fmla="*/ 4 w 7"/>
                      <a:gd name="T3" fmla="*/ 6 h 6"/>
                      <a:gd name="T4" fmla="*/ 4 w 7"/>
                      <a:gd name="T5" fmla="*/ 6 h 6"/>
                      <a:gd name="T6" fmla="*/ 4 w 7"/>
                      <a:gd name="T7" fmla="*/ 6 h 6"/>
                      <a:gd name="T8" fmla="*/ 4 w 7"/>
                      <a:gd name="T9" fmla="*/ 6 h 6"/>
                      <a:gd name="T10" fmla="*/ 7 w 7"/>
                      <a:gd name="T11" fmla="*/ 3 h 6"/>
                      <a:gd name="T12" fmla="*/ 7 w 7"/>
                      <a:gd name="T13" fmla="*/ 3 h 6"/>
                      <a:gd name="T14" fmla="*/ 7 w 7"/>
                      <a:gd name="T15" fmla="*/ 3 h 6"/>
                      <a:gd name="T16" fmla="*/ 7 w 7"/>
                      <a:gd name="T17" fmla="*/ 3 h 6"/>
                      <a:gd name="T18" fmla="*/ 7 w 7"/>
                      <a:gd name="T19" fmla="*/ 3 h 6"/>
                      <a:gd name="T20" fmla="*/ 7 w 7"/>
                      <a:gd name="T21" fmla="*/ 3 h 6"/>
                      <a:gd name="T22" fmla="*/ 7 w 7"/>
                      <a:gd name="T23" fmla="*/ 0 h 6"/>
                      <a:gd name="T24" fmla="*/ 7 w 7"/>
                      <a:gd name="T25" fmla="*/ 0 h 6"/>
                      <a:gd name="T26" fmla="*/ 4 w 7"/>
                      <a:gd name="T27" fmla="*/ 0 h 6"/>
                      <a:gd name="T28" fmla="*/ 4 w 7"/>
                      <a:gd name="T29" fmla="*/ 0 h 6"/>
                      <a:gd name="T30" fmla="*/ 4 w 7"/>
                      <a:gd name="T31" fmla="*/ 0 h 6"/>
                      <a:gd name="T32" fmla="*/ 4 w 7"/>
                      <a:gd name="T33" fmla="*/ 0 h 6"/>
                      <a:gd name="T34" fmla="*/ 4 w 7"/>
                      <a:gd name="T35" fmla="*/ 3 h 6"/>
                      <a:gd name="T36" fmla="*/ 4 w 7"/>
                      <a:gd name="T37" fmla="*/ 3 h 6"/>
                      <a:gd name="T38" fmla="*/ 4 w 7"/>
                      <a:gd name="T39" fmla="*/ 3 h 6"/>
                      <a:gd name="T40" fmla="*/ 4 w 7"/>
                      <a:gd name="T41" fmla="*/ 3 h 6"/>
                      <a:gd name="T42" fmla="*/ 0 w 7"/>
                      <a:gd name="T43" fmla="*/ 3 h 6"/>
                      <a:gd name="T44" fmla="*/ 0 w 7"/>
                      <a:gd name="T45" fmla="*/ 3 h 6"/>
                      <a:gd name="T46" fmla="*/ 0 w 7"/>
                      <a:gd name="T47" fmla="*/ 3 h 6"/>
                      <a:gd name="T48" fmla="*/ 0 w 7"/>
                      <a:gd name="T49" fmla="*/ 3 h 6"/>
                      <a:gd name="T50" fmla="*/ 0 w 7"/>
                      <a:gd name="T51" fmla="*/ 3 h 6"/>
                      <a:gd name="T52" fmla="*/ 0 w 7"/>
                      <a:gd name="T53" fmla="*/ 3 h 6"/>
                      <a:gd name="T54" fmla="*/ 0 w 7"/>
                      <a:gd name="T55" fmla="*/ 3 h 6"/>
                      <a:gd name="T56" fmla="*/ 0 w 7"/>
                      <a:gd name="T57" fmla="*/ 3 h 6"/>
                      <a:gd name="T58" fmla="*/ 4 w 7"/>
                      <a:gd name="T59" fmla="*/ 6 h 6"/>
                      <a:gd name="T60" fmla="*/ 4 w 7"/>
                      <a:gd name="T61" fmla="*/ 6 h 6"/>
                      <a:gd name="T62" fmla="*/ 4 w 7"/>
                      <a:gd name="T63" fmla="*/ 6 h 6"/>
                      <a:gd name="T64" fmla="*/ 4 w 7"/>
                      <a:gd name="T65" fmla="*/ 6 h 6"/>
                      <a:gd name="T66" fmla="*/ 4 w 7"/>
                      <a:gd name="T6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7" name="Freeform 125">
                    <a:extLst>
                      <a:ext uri="{FF2B5EF4-FFF2-40B4-BE49-F238E27FC236}">
                        <a16:creationId xmlns:a16="http://schemas.microsoft.com/office/drawing/2014/main" id="{67266045-7AFD-4432-9E04-BE9A747F4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9213" y="8842375"/>
                    <a:ext cx="47625" cy="63500"/>
                  </a:xfrm>
                  <a:custGeom>
                    <a:avLst/>
                    <a:gdLst>
                      <a:gd name="T0" fmla="*/ 30 w 30"/>
                      <a:gd name="T1" fmla="*/ 20 h 40"/>
                      <a:gd name="T2" fmla="*/ 30 w 30"/>
                      <a:gd name="T3" fmla="*/ 20 h 40"/>
                      <a:gd name="T4" fmla="*/ 30 w 30"/>
                      <a:gd name="T5" fmla="*/ 17 h 40"/>
                      <a:gd name="T6" fmla="*/ 27 w 30"/>
                      <a:gd name="T7" fmla="*/ 17 h 40"/>
                      <a:gd name="T8" fmla="*/ 27 w 30"/>
                      <a:gd name="T9" fmla="*/ 13 h 40"/>
                      <a:gd name="T10" fmla="*/ 27 w 30"/>
                      <a:gd name="T11" fmla="*/ 13 h 40"/>
                      <a:gd name="T12" fmla="*/ 27 w 30"/>
                      <a:gd name="T13" fmla="*/ 10 h 40"/>
                      <a:gd name="T14" fmla="*/ 23 w 30"/>
                      <a:gd name="T15" fmla="*/ 10 h 40"/>
                      <a:gd name="T16" fmla="*/ 23 w 30"/>
                      <a:gd name="T17" fmla="*/ 6 h 40"/>
                      <a:gd name="T18" fmla="*/ 20 w 30"/>
                      <a:gd name="T19" fmla="*/ 6 h 40"/>
                      <a:gd name="T20" fmla="*/ 17 w 30"/>
                      <a:gd name="T21" fmla="*/ 3 h 40"/>
                      <a:gd name="T22" fmla="*/ 13 w 30"/>
                      <a:gd name="T23" fmla="*/ 3 h 40"/>
                      <a:gd name="T24" fmla="*/ 10 w 30"/>
                      <a:gd name="T25" fmla="*/ 0 h 40"/>
                      <a:gd name="T26" fmla="*/ 10 w 30"/>
                      <a:gd name="T27" fmla="*/ 0 h 40"/>
                      <a:gd name="T28" fmla="*/ 6 w 30"/>
                      <a:gd name="T29" fmla="*/ 3 h 40"/>
                      <a:gd name="T30" fmla="*/ 3 w 30"/>
                      <a:gd name="T31" fmla="*/ 3 h 40"/>
                      <a:gd name="T32" fmla="*/ 0 w 30"/>
                      <a:gd name="T33" fmla="*/ 10 h 40"/>
                      <a:gd name="T34" fmla="*/ 3 w 30"/>
                      <a:gd name="T35" fmla="*/ 13 h 40"/>
                      <a:gd name="T36" fmla="*/ 3 w 30"/>
                      <a:gd name="T37" fmla="*/ 13 h 40"/>
                      <a:gd name="T38" fmla="*/ 3 w 30"/>
                      <a:gd name="T39" fmla="*/ 17 h 40"/>
                      <a:gd name="T40" fmla="*/ 3 w 30"/>
                      <a:gd name="T41" fmla="*/ 20 h 40"/>
                      <a:gd name="T42" fmla="*/ 3 w 30"/>
                      <a:gd name="T43" fmla="*/ 23 h 40"/>
                      <a:gd name="T44" fmla="*/ 6 w 30"/>
                      <a:gd name="T45" fmla="*/ 27 h 40"/>
                      <a:gd name="T46" fmla="*/ 6 w 30"/>
                      <a:gd name="T47" fmla="*/ 27 h 40"/>
                      <a:gd name="T48" fmla="*/ 6 w 30"/>
                      <a:gd name="T49" fmla="*/ 27 h 40"/>
                      <a:gd name="T50" fmla="*/ 6 w 30"/>
                      <a:gd name="T51" fmla="*/ 30 h 40"/>
                      <a:gd name="T52" fmla="*/ 10 w 30"/>
                      <a:gd name="T53" fmla="*/ 34 h 40"/>
                      <a:gd name="T54" fmla="*/ 10 w 30"/>
                      <a:gd name="T55" fmla="*/ 34 h 40"/>
                      <a:gd name="T56" fmla="*/ 10 w 30"/>
                      <a:gd name="T57" fmla="*/ 30 h 40"/>
                      <a:gd name="T58" fmla="*/ 10 w 30"/>
                      <a:gd name="T59" fmla="*/ 27 h 40"/>
                      <a:gd name="T60" fmla="*/ 10 w 30"/>
                      <a:gd name="T61" fmla="*/ 27 h 40"/>
                      <a:gd name="T62" fmla="*/ 10 w 30"/>
                      <a:gd name="T63" fmla="*/ 27 h 40"/>
                      <a:gd name="T64" fmla="*/ 13 w 30"/>
                      <a:gd name="T65" fmla="*/ 30 h 40"/>
                      <a:gd name="T66" fmla="*/ 13 w 30"/>
                      <a:gd name="T67" fmla="*/ 30 h 40"/>
                      <a:gd name="T68" fmla="*/ 13 w 30"/>
                      <a:gd name="T69" fmla="*/ 37 h 40"/>
                      <a:gd name="T70" fmla="*/ 13 w 30"/>
                      <a:gd name="T71" fmla="*/ 37 h 40"/>
                      <a:gd name="T72" fmla="*/ 17 w 30"/>
                      <a:gd name="T73" fmla="*/ 37 h 40"/>
                      <a:gd name="T74" fmla="*/ 17 w 30"/>
                      <a:gd name="T75" fmla="*/ 37 h 40"/>
                      <a:gd name="T76" fmla="*/ 17 w 30"/>
                      <a:gd name="T77" fmla="*/ 40 h 40"/>
                      <a:gd name="T78" fmla="*/ 20 w 30"/>
                      <a:gd name="T79" fmla="*/ 37 h 40"/>
                      <a:gd name="T80" fmla="*/ 20 w 30"/>
                      <a:gd name="T81" fmla="*/ 34 h 40"/>
                      <a:gd name="T82" fmla="*/ 20 w 30"/>
                      <a:gd name="T83" fmla="*/ 34 h 40"/>
                      <a:gd name="T84" fmla="*/ 23 w 30"/>
                      <a:gd name="T85" fmla="*/ 37 h 40"/>
                      <a:gd name="T86" fmla="*/ 27 w 30"/>
                      <a:gd name="T87" fmla="*/ 37 h 40"/>
                      <a:gd name="T88" fmla="*/ 27 w 30"/>
                      <a:gd name="T89" fmla="*/ 34 h 40"/>
                      <a:gd name="T90" fmla="*/ 27 w 30"/>
                      <a:gd name="T91" fmla="*/ 30 h 40"/>
                      <a:gd name="T92" fmla="*/ 23 w 30"/>
                      <a:gd name="T93" fmla="*/ 27 h 40"/>
                      <a:gd name="T94" fmla="*/ 27 w 30"/>
                      <a:gd name="T95" fmla="*/ 23 h 40"/>
                      <a:gd name="T96" fmla="*/ 23 w 30"/>
                      <a:gd name="T97" fmla="*/ 23 h 40"/>
                      <a:gd name="T98" fmla="*/ 23 w 30"/>
                      <a:gd name="T99" fmla="*/ 20 h 40"/>
                      <a:gd name="T100" fmla="*/ 23 w 30"/>
                      <a:gd name="T10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0" h="40">
                        <a:moveTo>
                          <a:pt x="27" y="20"/>
                        </a:move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3" y="37"/>
                        </a:lnTo>
                        <a:lnTo>
                          <a:pt x="23" y="37"/>
                        </a:lnTo>
                        <a:lnTo>
                          <a:pt x="27" y="40"/>
                        </a:lnTo>
                        <a:lnTo>
                          <a:pt x="27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3" y="23"/>
                        </a:lnTo>
                        <a:lnTo>
                          <a:pt x="23" y="23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8" name="Freeform 126">
                    <a:extLst>
                      <a:ext uri="{FF2B5EF4-FFF2-40B4-BE49-F238E27FC236}">
                        <a16:creationId xmlns:a16="http://schemas.microsoft.com/office/drawing/2014/main" id="{964D88A3-6149-4DFD-9BA8-307587996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8928100"/>
                    <a:ext cx="53975" cy="26988"/>
                  </a:xfrm>
                  <a:custGeom>
                    <a:avLst/>
                    <a:gdLst>
                      <a:gd name="T0" fmla="*/ 6 w 34"/>
                      <a:gd name="T1" fmla="*/ 0 h 17"/>
                      <a:gd name="T2" fmla="*/ 6 w 34"/>
                      <a:gd name="T3" fmla="*/ 0 h 17"/>
                      <a:gd name="T4" fmla="*/ 3 w 34"/>
                      <a:gd name="T5" fmla="*/ 0 h 17"/>
                      <a:gd name="T6" fmla="*/ 3 w 34"/>
                      <a:gd name="T7" fmla="*/ 0 h 17"/>
                      <a:gd name="T8" fmla="*/ 0 w 34"/>
                      <a:gd name="T9" fmla="*/ 0 h 17"/>
                      <a:gd name="T10" fmla="*/ 0 w 34"/>
                      <a:gd name="T11" fmla="*/ 0 h 17"/>
                      <a:gd name="T12" fmla="*/ 0 w 34"/>
                      <a:gd name="T13" fmla="*/ 0 h 17"/>
                      <a:gd name="T14" fmla="*/ 0 w 34"/>
                      <a:gd name="T15" fmla="*/ 0 h 17"/>
                      <a:gd name="T16" fmla="*/ 0 w 34"/>
                      <a:gd name="T17" fmla="*/ 0 h 17"/>
                      <a:gd name="T18" fmla="*/ 0 w 34"/>
                      <a:gd name="T19" fmla="*/ 3 h 17"/>
                      <a:gd name="T20" fmla="*/ 0 w 34"/>
                      <a:gd name="T21" fmla="*/ 7 h 17"/>
                      <a:gd name="T22" fmla="*/ 0 w 34"/>
                      <a:gd name="T23" fmla="*/ 10 h 17"/>
                      <a:gd name="T24" fmla="*/ 3 w 34"/>
                      <a:gd name="T25" fmla="*/ 10 h 17"/>
                      <a:gd name="T26" fmla="*/ 3 w 34"/>
                      <a:gd name="T27" fmla="*/ 10 h 17"/>
                      <a:gd name="T28" fmla="*/ 6 w 34"/>
                      <a:gd name="T29" fmla="*/ 10 h 17"/>
                      <a:gd name="T30" fmla="*/ 10 w 34"/>
                      <a:gd name="T31" fmla="*/ 14 h 17"/>
                      <a:gd name="T32" fmla="*/ 13 w 34"/>
                      <a:gd name="T33" fmla="*/ 17 h 17"/>
                      <a:gd name="T34" fmla="*/ 17 w 34"/>
                      <a:gd name="T35" fmla="*/ 17 h 17"/>
                      <a:gd name="T36" fmla="*/ 20 w 34"/>
                      <a:gd name="T37" fmla="*/ 17 h 17"/>
                      <a:gd name="T38" fmla="*/ 20 w 34"/>
                      <a:gd name="T39" fmla="*/ 17 h 17"/>
                      <a:gd name="T40" fmla="*/ 27 w 34"/>
                      <a:gd name="T41" fmla="*/ 14 h 17"/>
                      <a:gd name="T42" fmla="*/ 27 w 34"/>
                      <a:gd name="T43" fmla="*/ 17 h 17"/>
                      <a:gd name="T44" fmla="*/ 30 w 34"/>
                      <a:gd name="T45" fmla="*/ 17 h 17"/>
                      <a:gd name="T46" fmla="*/ 30 w 34"/>
                      <a:gd name="T47" fmla="*/ 17 h 17"/>
                      <a:gd name="T48" fmla="*/ 34 w 34"/>
                      <a:gd name="T49" fmla="*/ 14 h 17"/>
                      <a:gd name="T50" fmla="*/ 34 w 34"/>
                      <a:gd name="T51" fmla="*/ 14 h 17"/>
                      <a:gd name="T52" fmla="*/ 34 w 34"/>
                      <a:gd name="T53" fmla="*/ 10 h 17"/>
                      <a:gd name="T54" fmla="*/ 34 w 34"/>
                      <a:gd name="T55" fmla="*/ 7 h 17"/>
                      <a:gd name="T56" fmla="*/ 34 w 34"/>
                      <a:gd name="T57" fmla="*/ 7 h 17"/>
                      <a:gd name="T58" fmla="*/ 30 w 34"/>
                      <a:gd name="T59" fmla="*/ 10 h 17"/>
                      <a:gd name="T60" fmla="*/ 27 w 34"/>
                      <a:gd name="T61" fmla="*/ 10 h 17"/>
                      <a:gd name="T62" fmla="*/ 27 w 34"/>
                      <a:gd name="T63" fmla="*/ 7 h 17"/>
                      <a:gd name="T64" fmla="*/ 23 w 34"/>
                      <a:gd name="T65" fmla="*/ 3 h 17"/>
                      <a:gd name="T66" fmla="*/ 23 w 34"/>
                      <a:gd name="T67" fmla="*/ 7 h 17"/>
                      <a:gd name="T68" fmla="*/ 23 w 34"/>
                      <a:gd name="T69" fmla="*/ 7 h 17"/>
                      <a:gd name="T70" fmla="*/ 23 w 34"/>
                      <a:gd name="T71" fmla="*/ 7 h 17"/>
                      <a:gd name="T72" fmla="*/ 20 w 34"/>
                      <a:gd name="T73" fmla="*/ 7 h 17"/>
                      <a:gd name="T74" fmla="*/ 17 w 34"/>
                      <a:gd name="T75" fmla="*/ 3 h 17"/>
                      <a:gd name="T76" fmla="*/ 13 w 34"/>
                      <a:gd name="T77" fmla="*/ 7 h 17"/>
                      <a:gd name="T78" fmla="*/ 10 w 34"/>
                      <a:gd name="T79" fmla="*/ 7 h 17"/>
                      <a:gd name="T80" fmla="*/ 6 w 34"/>
                      <a:gd name="T81" fmla="*/ 3 h 17"/>
                      <a:gd name="T82" fmla="*/ 3 w 34"/>
                      <a:gd name="T83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17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9" name="Freeform 127">
                    <a:extLst>
                      <a:ext uri="{FF2B5EF4-FFF2-40B4-BE49-F238E27FC236}">
                        <a16:creationId xmlns:a16="http://schemas.microsoft.com/office/drawing/2014/main" id="{2263A0B2-7D9F-4F41-A942-CF318F6BE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32075" y="8824913"/>
                    <a:ext cx="31750" cy="33338"/>
                  </a:xfrm>
                  <a:custGeom>
                    <a:avLst/>
                    <a:gdLst>
                      <a:gd name="T0" fmla="*/ 17 w 20"/>
                      <a:gd name="T1" fmla="*/ 7 h 21"/>
                      <a:gd name="T2" fmla="*/ 13 w 20"/>
                      <a:gd name="T3" fmla="*/ 7 h 21"/>
                      <a:gd name="T4" fmla="*/ 13 w 20"/>
                      <a:gd name="T5" fmla="*/ 7 h 21"/>
                      <a:gd name="T6" fmla="*/ 13 w 20"/>
                      <a:gd name="T7" fmla="*/ 7 h 21"/>
                      <a:gd name="T8" fmla="*/ 10 w 20"/>
                      <a:gd name="T9" fmla="*/ 7 h 21"/>
                      <a:gd name="T10" fmla="*/ 10 w 20"/>
                      <a:gd name="T11" fmla="*/ 7 h 21"/>
                      <a:gd name="T12" fmla="*/ 10 w 20"/>
                      <a:gd name="T13" fmla="*/ 4 h 21"/>
                      <a:gd name="T14" fmla="*/ 10 w 20"/>
                      <a:gd name="T15" fmla="*/ 4 h 21"/>
                      <a:gd name="T16" fmla="*/ 10 w 20"/>
                      <a:gd name="T17" fmla="*/ 4 h 21"/>
                      <a:gd name="T18" fmla="*/ 7 w 20"/>
                      <a:gd name="T19" fmla="*/ 4 h 21"/>
                      <a:gd name="T20" fmla="*/ 7 w 20"/>
                      <a:gd name="T21" fmla="*/ 0 h 21"/>
                      <a:gd name="T22" fmla="*/ 3 w 20"/>
                      <a:gd name="T23" fmla="*/ 0 h 21"/>
                      <a:gd name="T24" fmla="*/ 3 w 20"/>
                      <a:gd name="T25" fmla="*/ 0 h 21"/>
                      <a:gd name="T26" fmla="*/ 3 w 20"/>
                      <a:gd name="T27" fmla="*/ 0 h 21"/>
                      <a:gd name="T28" fmla="*/ 0 w 20"/>
                      <a:gd name="T29" fmla="*/ 0 h 21"/>
                      <a:gd name="T30" fmla="*/ 3 w 20"/>
                      <a:gd name="T31" fmla="*/ 4 h 21"/>
                      <a:gd name="T32" fmla="*/ 3 w 20"/>
                      <a:gd name="T33" fmla="*/ 4 h 21"/>
                      <a:gd name="T34" fmla="*/ 3 w 20"/>
                      <a:gd name="T35" fmla="*/ 4 h 21"/>
                      <a:gd name="T36" fmla="*/ 7 w 20"/>
                      <a:gd name="T37" fmla="*/ 7 h 21"/>
                      <a:gd name="T38" fmla="*/ 7 w 20"/>
                      <a:gd name="T39" fmla="*/ 7 h 21"/>
                      <a:gd name="T40" fmla="*/ 7 w 20"/>
                      <a:gd name="T41" fmla="*/ 7 h 21"/>
                      <a:gd name="T42" fmla="*/ 7 w 20"/>
                      <a:gd name="T43" fmla="*/ 7 h 21"/>
                      <a:gd name="T44" fmla="*/ 7 w 20"/>
                      <a:gd name="T45" fmla="*/ 11 h 21"/>
                      <a:gd name="T46" fmla="*/ 10 w 20"/>
                      <a:gd name="T47" fmla="*/ 11 h 21"/>
                      <a:gd name="T48" fmla="*/ 10 w 20"/>
                      <a:gd name="T49" fmla="*/ 11 h 21"/>
                      <a:gd name="T50" fmla="*/ 10 w 20"/>
                      <a:gd name="T51" fmla="*/ 11 h 21"/>
                      <a:gd name="T52" fmla="*/ 13 w 20"/>
                      <a:gd name="T53" fmla="*/ 11 h 21"/>
                      <a:gd name="T54" fmla="*/ 13 w 20"/>
                      <a:gd name="T55" fmla="*/ 14 h 21"/>
                      <a:gd name="T56" fmla="*/ 13 w 20"/>
                      <a:gd name="T57" fmla="*/ 14 h 21"/>
                      <a:gd name="T58" fmla="*/ 17 w 20"/>
                      <a:gd name="T59" fmla="*/ 17 h 21"/>
                      <a:gd name="T60" fmla="*/ 17 w 20"/>
                      <a:gd name="T61" fmla="*/ 17 h 21"/>
                      <a:gd name="T62" fmla="*/ 17 w 20"/>
                      <a:gd name="T63" fmla="*/ 17 h 21"/>
                      <a:gd name="T64" fmla="*/ 20 w 20"/>
                      <a:gd name="T65" fmla="*/ 17 h 21"/>
                      <a:gd name="T66" fmla="*/ 20 w 20"/>
                      <a:gd name="T67" fmla="*/ 17 h 21"/>
                      <a:gd name="T68" fmla="*/ 20 w 20"/>
                      <a:gd name="T69" fmla="*/ 17 h 21"/>
                      <a:gd name="T70" fmla="*/ 20 w 20"/>
                      <a:gd name="T71" fmla="*/ 17 h 21"/>
                      <a:gd name="T72" fmla="*/ 20 w 20"/>
                      <a:gd name="T73" fmla="*/ 14 h 21"/>
                      <a:gd name="T74" fmla="*/ 20 w 20"/>
                      <a:gd name="T75" fmla="*/ 14 h 21"/>
                      <a:gd name="T76" fmla="*/ 17 w 20"/>
                      <a:gd name="T77" fmla="*/ 11 h 21"/>
                      <a:gd name="T78" fmla="*/ 17 w 20"/>
                      <a:gd name="T79" fmla="*/ 11 h 21"/>
                      <a:gd name="T80" fmla="*/ 17 w 20"/>
                      <a:gd name="T81" fmla="*/ 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21">
                        <a:moveTo>
                          <a:pt x="17" y="7"/>
                        </a:moveTo>
                        <a:lnTo>
                          <a:pt x="17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0" name="Freeform 128">
                    <a:extLst>
                      <a:ext uri="{FF2B5EF4-FFF2-40B4-BE49-F238E27FC236}">
                        <a16:creationId xmlns:a16="http://schemas.microsoft.com/office/drawing/2014/main" id="{F7EBE7E4-7788-488B-A184-8BC596EFA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97163" y="8809038"/>
                    <a:ext cx="15875" cy="15875"/>
                  </a:xfrm>
                  <a:custGeom>
                    <a:avLst/>
                    <a:gdLst>
                      <a:gd name="T0" fmla="*/ 6 w 10"/>
                      <a:gd name="T1" fmla="*/ 7 h 10"/>
                      <a:gd name="T2" fmla="*/ 6 w 10"/>
                      <a:gd name="T3" fmla="*/ 7 h 10"/>
                      <a:gd name="T4" fmla="*/ 10 w 10"/>
                      <a:gd name="T5" fmla="*/ 4 h 10"/>
                      <a:gd name="T6" fmla="*/ 10 w 10"/>
                      <a:gd name="T7" fmla="*/ 4 h 10"/>
                      <a:gd name="T8" fmla="*/ 10 w 10"/>
                      <a:gd name="T9" fmla="*/ 4 h 10"/>
                      <a:gd name="T10" fmla="*/ 10 w 10"/>
                      <a:gd name="T11" fmla="*/ 4 h 10"/>
                      <a:gd name="T12" fmla="*/ 6 w 10"/>
                      <a:gd name="T13" fmla="*/ 0 h 10"/>
                      <a:gd name="T14" fmla="*/ 6 w 10"/>
                      <a:gd name="T15" fmla="*/ 0 h 10"/>
                      <a:gd name="T16" fmla="*/ 6 w 10"/>
                      <a:gd name="T17" fmla="*/ 0 h 10"/>
                      <a:gd name="T18" fmla="*/ 6 w 10"/>
                      <a:gd name="T19" fmla="*/ 0 h 10"/>
                      <a:gd name="T20" fmla="*/ 6 w 10"/>
                      <a:gd name="T21" fmla="*/ 0 h 10"/>
                      <a:gd name="T22" fmla="*/ 0 w 10"/>
                      <a:gd name="T23" fmla="*/ 4 h 10"/>
                      <a:gd name="T24" fmla="*/ 0 w 10"/>
                      <a:gd name="T25" fmla="*/ 4 h 10"/>
                      <a:gd name="T26" fmla="*/ 0 w 10"/>
                      <a:gd name="T27" fmla="*/ 7 h 10"/>
                      <a:gd name="T28" fmla="*/ 0 w 10"/>
                      <a:gd name="T29" fmla="*/ 7 h 10"/>
                      <a:gd name="T30" fmla="*/ 3 w 10"/>
                      <a:gd name="T31" fmla="*/ 7 h 10"/>
                      <a:gd name="T32" fmla="*/ 3 w 10"/>
                      <a:gd name="T33" fmla="*/ 7 h 10"/>
                      <a:gd name="T34" fmla="*/ 3 w 10"/>
                      <a:gd name="T35" fmla="*/ 7 h 10"/>
                      <a:gd name="T36" fmla="*/ 3 w 10"/>
                      <a:gd name="T37" fmla="*/ 7 h 10"/>
                      <a:gd name="T38" fmla="*/ 3 w 10"/>
                      <a:gd name="T39" fmla="*/ 7 h 10"/>
                      <a:gd name="T40" fmla="*/ 3 w 10"/>
                      <a:gd name="T41" fmla="*/ 7 h 10"/>
                      <a:gd name="T42" fmla="*/ 3 w 10"/>
                      <a:gd name="T43" fmla="*/ 7 h 10"/>
                      <a:gd name="T44" fmla="*/ 3 w 10"/>
                      <a:gd name="T45" fmla="*/ 7 h 10"/>
                      <a:gd name="T46" fmla="*/ 3 w 10"/>
                      <a:gd name="T47" fmla="*/ 7 h 10"/>
                      <a:gd name="T48" fmla="*/ 3 w 10"/>
                      <a:gd name="T49" fmla="*/ 7 h 10"/>
                      <a:gd name="T50" fmla="*/ 3 w 10"/>
                      <a:gd name="T51" fmla="*/ 7 h 10"/>
                      <a:gd name="T52" fmla="*/ 3 w 10"/>
                      <a:gd name="T53" fmla="*/ 7 h 10"/>
                      <a:gd name="T54" fmla="*/ 3 w 10"/>
                      <a:gd name="T55" fmla="*/ 10 h 10"/>
                      <a:gd name="T56" fmla="*/ 3 w 10"/>
                      <a:gd name="T57" fmla="*/ 10 h 10"/>
                      <a:gd name="T58" fmla="*/ 6 w 10"/>
                      <a:gd name="T59" fmla="*/ 10 h 10"/>
                      <a:gd name="T60" fmla="*/ 6 w 10"/>
                      <a:gd name="T61" fmla="*/ 10 h 10"/>
                      <a:gd name="T62" fmla="*/ 6 w 10"/>
                      <a:gd name="T63" fmla="*/ 10 h 10"/>
                      <a:gd name="T64" fmla="*/ 6 w 10"/>
                      <a:gd name="T65" fmla="*/ 10 h 10"/>
                      <a:gd name="T66" fmla="*/ 6 w 10"/>
                      <a:gd name="T67" fmla="*/ 7 h 10"/>
                      <a:gd name="T68" fmla="*/ 6 w 10"/>
                      <a:gd name="T69" fmla="*/ 7 h 10"/>
                      <a:gd name="T70" fmla="*/ 6 w 10"/>
                      <a:gd name="T71" fmla="*/ 7 h 10"/>
                      <a:gd name="T72" fmla="*/ 6 w 10"/>
                      <a:gd name="T73" fmla="*/ 7 h 10"/>
                      <a:gd name="T74" fmla="*/ 6 w 10"/>
                      <a:gd name="T75" fmla="*/ 7 h 10"/>
                      <a:gd name="T76" fmla="*/ 6 w 10"/>
                      <a:gd name="T77" fmla="*/ 7 h 10"/>
                      <a:gd name="T78" fmla="*/ 6 w 10"/>
                      <a:gd name="T79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0" h="10">
                        <a:moveTo>
                          <a:pt x="6" y="7"/>
                        </a:moveTo>
                        <a:lnTo>
                          <a:pt x="6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1" name="Freeform 129">
                    <a:extLst>
                      <a:ext uri="{FF2B5EF4-FFF2-40B4-BE49-F238E27FC236}">
                        <a16:creationId xmlns:a16="http://schemas.microsoft.com/office/drawing/2014/main" id="{EE6BF0D7-5CAF-48E4-B565-F2A12EE2C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91513"/>
                    <a:ext cx="4763" cy="476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0 w 3"/>
                      <a:gd name="T3" fmla="*/ 0 h 3"/>
                      <a:gd name="T4" fmla="*/ 0 w 3"/>
                      <a:gd name="T5" fmla="*/ 0 h 3"/>
                      <a:gd name="T6" fmla="*/ 0 w 3"/>
                      <a:gd name="T7" fmla="*/ 0 h 3"/>
                      <a:gd name="T8" fmla="*/ 0 w 3"/>
                      <a:gd name="T9" fmla="*/ 0 h 3"/>
                      <a:gd name="T10" fmla="*/ 0 w 3"/>
                      <a:gd name="T11" fmla="*/ 0 h 3"/>
                      <a:gd name="T12" fmla="*/ 0 w 3"/>
                      <a:gd name="T13" fmla="*/ 3 h 3"/>
                      <a:gd name="T14" fmla="*/ 0 w 3"/>
                      <a:gd name="T15" fmla="*/ 3 h 3"/>
                      <a:gd name="T16" fmla="*/ 3 w 3"/>
                      <a:gd name="T17" fmla="*/ 3 h 3"/>
                      <a:gd name="T18" fmla="*/ 3 w 3"/>
                      <a:gd name="T19" fmla="*/ 3 h 3"/>
                      <a:gd name="T20" fmla="*/ 3 w 3"/>
                      <a:gd name="T21" fmla="*/ 0 h 3"/>
                      <a:gd name="T22" fmla="*/ 3 w 3"/>
                      <a:gd name="T23" fmla="*/ 0 h 3"/>
                      <a:gd name="T24" fmla="*/ 0 w 3"/>
                      <a:gd name="T25" fmla="*/ 0 h 3"/>
                      <a:gd name="T26" fmla="*/ 0 w 3"/>
                      <a:gd name="T2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2" name="Freeform 130">
                    <a:extLst>
                      <a:ext uri="{FF2B5EF4-FFF2-40B4-BE49-F238E27FC236}">
                        <a16:creationId xmlns:a16="http://schemas.microsoft.com/office/drawing/2014/main" id="{8D3FEF0D-2235-4E35-BD58-FB7A86B9A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3163" y="8291513"/>
                    <a:ext cx="15875" cy="11113"/>
                  </a:xfrm>
                  <a:custGeom>
                    <a:avLst/>
                    <a:gdLst>
                      <a:gd name="T0" fmla="*/ 3 w 10"/>
                      <a:gd name="T1" fmla="*/ 7 h 7"/>
                      <a:gd name="T2" fmla="*/ 3 w 10"/>
                      <a:gd name="T3" fmla="*/ 7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3 w 10"/>
                      <a:gd name="T9" fmla="*/ 7 h 7"/>
                      <a:gd name="T10" fmla="*/ 3 w 10"/>
                      <a:gd name="T11" fmla="*/ 7 h 7"/>
                      <a:gd name="T12" fmla="*/ 7 w 10"/>
                      <a:gd name="T13" fmla="*/ 7 h 7"/>
                      <a:gd name="T14" fmla="*/ 7 w 10"/>
                      <a:gd name="T15" fmla="*/ 7 h 7"/>
                      <a:gd name="T16" fmla="*/ 10 w 10"/>
                      <a:gd name="T17" fmla="*/ 7 h 7"/>
                      <a:gd name="T18" fmla="*/ 10 w 10"/>
                      <a:gd name="T19" fmla="*/ 7 h 7"/>
                      <a:gd name="T20" fmla="*/ 10 w 10"/>
                      <a:gd name="T21" fmla="*/ 7 h 7"/>
                      <a:gd name="T22" fmla="*/ 10 w 10"/>
                      <a:gd name="T23" fmla="*/ 7 h 7"/>
                      <a:gd name="T24" fmla="*/ 10 w 10"/>
                      <a:gd name="T25" fmla="*/ 7 h 7"/>
                      <a:gd name="T26" fmla="*/ 10 w 10"/>
                      <a:gd name="T27" fmla="*/ 7 h 7"/>
                      <a:gd name="T28" fmla="*/ 10 w 10"/>
                      <a:gd name="T29" fmla="*/ 3 h 7"/>
                      <a:gd name="T30" fmla="*/ 10 w 10"/>
                      <a:gd name="T31" fmla="*/ 3 h 7"/>
                      <a:gd name="T32" fmla="*/ 10 w 10"/>
                      <a:gd name="T33" fmla="*/ 0 h 7"/>
                      <a:gd name="T34" fmla="*/ 10 w 10"/>
                      <a:gd name="T35" fmla="*/ 0 h 7"/>
                      <a:gd name="T36" fmla="*/ 7 w 10"/>
                      <a:gd name="T37" fmla="*/ 0 h 7"/>
                      <a:gd name="T38" fmla="*/ 7 w 10"/>
                      <a:gd name="T39" fmla="*/ 0 h 7"/>
                      <a:gd name="T40" fmla="*/ 7 w 10"/>
                      <a:gd name="T41" fmla="*/ 0 h 7"/>
                      <a:gd name="T42" fmla="*/ 7 w 10"/>
                      <a:gd name="T43" fmla="*/ 0 h 7"/>
                      <a:gd name="T44" fmla="*/ 7 w 10"/>
                      <a:gd name="T45" fmla="*/ 0 h 7"/>
                      <a:gd name="T46" fmla="*/ 7 w 10"/>
                      <a:gd name="T47" fmla="*/ 0 h 7"/>
                      <a:gd name="T48" fmla="*/ 7 w 10"/>
                      <a:gd name="T49" fmla="*/ 0 h 7"/>
                      <a:gd name="T50" fmla="*/ 7 w 10"/>
                      <a:gd name="T51" fmla="*/ 0 h 7"/>
                      <a:gd name="T52" fmla="*/ 7 w 10"/>
                      <a:gd name="T53" fmla="*/ 0 h 7"/>
                      <a:gd name="T54" fmla="*/ 7 w 10"/>
                      <a:gd name="T55" fmla="*/ 0 h 7"/>
                      <a:gd name="T56" fmla="*/ 7 w 10"/>
                      <a:gd name="T57" fmla="*/ 0 h 7"/>
                      <a:gd name="T58" fmla="*/ 7 w 10"/>
                      <a:gd name="T59" fmla="*/ 0 h 7"/>
                      <a:gd name="T60" fmla="*/ 3 w 10"/>
                      <a:gd name="T61" fmla="*/ 0 h 7"/>
                      <a:gd name="T62" fmla="*/ 3 w 10"/>
                      <a:gd name="T63" fmla="*/ 0 h 7"/>
                      <a:gd name="T64" fmla="*/ 3 w 10"/>
                      <a:gd name="T65" fmla="*/ 3 h 7"/>
                      <a:gd name="T66" fmla="*/ 3 w 10"/>
                      <a:gd name="T67" fmla="*/ 3 h 7"/>
                      <a:gd name="T68" fmla="*/ 3 w 10"/>
                      <a:gd name="T69" fmla="*/ 3 h 7"/>
                      <a:gd name="T70" fmla="*/ 3 w 10"/>
                      <a:gd name="T71" fmla="*/ 3 h 7"/>
                      <a:gd name="T72" fmla="*/ 3 w 10"/>
                      <a:gd name="T73" fmla="*/ 0 h 7"/>
                      <a:gd name="T74" fmla="*/ 3 w 10"/>
                      <a:gd name="T75" fmla="*/ 0 h 7"/>
                      <a:gd name="T76" fmla="*/ 3 w 10"/>
                      <a:gd name="T77" fmla="*/ 0 h 7"/>
                      <a:gd name="T78" fmla="*/ 3 w 10"/>
                      <a:gd name="T79" fmla="*/ 0 h 7"/>
                      <a:gd name="T80" fmla="*/ 3 w 10"/>
                      <a:gd name="T81" fmla="*/ 0 h 7"/>
                      <a:gd name="T82" fmla="*/ 3 w 10"/>
                      <a:gd name="T83" fmla="*/ 0 h 7"/>
                      <a:gd name="T84" fmla="*/ 3 w 10"/>
                      <a:gd name="T85" fmla="*/ 0 h 7"/>
                      <a:gd name="T86" fmla="*/ 3 w 10"/>
                      <a:gd name="T87" fmla="*/ 0 h 7"/>
                      <a:gd name="T88" fmla="*/ 3 w 10"/>
                      <a:gd name="T89" fmla="*/ 3 h 7"/>
                      <a:gd name="T90" fmla="*/ 3 w 10"/>
                      <a:gd name="T91" fmla="*/ 3 h 7"/>
                      <a:gd name="T92" fmla="*/ 0 w 10"/>
                      <a:gd name="T93" fmla="*/ 3 h 7"/>
                      <a:gd name="T94" fmla="*/ 0 w 10"/>
                      <a:gd name="T95" fmla="*/ 3 h 7"/>
                      <a:gd name="T96" fmla="*/ 0 w 10"/>
                      <a:gd name="T97" fmla="*/ 3 h 7"/>
                      <a:gd name="T98" fmla="*/ 0 w 10"/>
                      <a:gd name="T99" fmla="*/ 3 h 7"/>
                      <a:gd name="T100" fmla="*/ 0 w 10"/>
                      <a:gd name="T101" fmla="*/ 3 h 7"/>
                      <a:gd name="T102" fmla="*/ 0 w 10"/>
                      <a:gd name="T103" fmla="*/ 3 h 7"/>
                      <a:gd name="T104" fmla="*/ 3 w 10"/>
                      <a:gd name="T105" fmla="*/ 7 h 7"/>
                      <a:gd name="T106" fmla="*/ 3 w 10"/>
                      <a:gd name="T10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0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3" name="Freeform 131">
                    <a:extLst>
                      <a:ext uri="{FF2B5EF4-FFF2-40B4-BE49-F238E27FC236}">
                        <a16:creationId xmlns:a16="http://schemas.microsoft.com/office/drawing/2014/main" id="{B771AFC9-37DF-43F0-850F-BF9359C4C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4 h 7"/>
                      <a:gd name="T10" fmla="*/ 4 w 7"/>
                      <a:gd name="T11" fmla="*/ 4 h 7"/>
                      <a:gd name="T12" fmla="*/ 4 w 7"/>
                      <a:gd name="T13" fmla="*/ 4 h 7"/>
                      <a:gd name="T14" fmla="*/ 4 w 7"/>
                      <a:gd name="T15" fmla="*/ 4 h 7"/>
                      <a:gd name="T16" fmla="*/ 7 w 7"/>
                      <a:gd name="T17" fmla="*/ 4 h 7"/>
                      <a:gd name="T18" fmla="*/ 7 w 7"/>
                      <a:gd name="T19" fmla="*/ 4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4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0 w 7"/>
                      <a:gd name="T33" fmla="*/ 4 h 7"/>
                      <a:gd name="T34" fmla="*/ 0 w 7"/>
                      <a:gd name="T35" fmla="*/ 4 h 7"/>
                      <a:gd name="T36" fmla="*/ 0 w 7"/>
                      <a:gd name="T37" fmla="*/ 7 h 7"/>
                      <a:gd name="T38" fmla="*/ 0 w 7"/>
                      <a:gd name="T39" fmla="*/ 7 h 7"/>
                      <a:gd name="T40" fmla="*/ 4 w 7"/>
                      <a:gd name="T41" fmla="*/ 7 h 7"/>
                      <a:gd name="T42" fmla="*/ 4 w 7"/>
                      <a:gd name="T4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4" name="Freeform 132">
                    <a:extLst>
                      <a:ext uri="{FF2B5EF4-FFF2-40B4-BE49-F238E27FC236}">
                        <a16:creationId xmlns:a16="http://schemas.microsoft.com/office/drawing/2014/main" id="{FAD2DA05-1735-4A8D-B0DA-32F0AB70D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59038" y="8291513"/>
                    <a:ext cx="11113" cy="11113"/>
                  </a:xfrm>
                  <a:custGeom>
                    <a:avLst/>
                    <a:gdLst>
                      <a:gd name="T0" fmla="*/ 3 w 7"/>
                      <a:gd name="T1" fmla="*/ 7 h 7"/>
                      <a:gd name="T2" fmla="*/ 3 w 7"/>
                      <a:gd name="T3" fmla="*/ 7 h 7"/>
                      <a:gd name="T4" fmla="*/ 3 w 7"/>
                      <a:gd name="T5" fmla="*/ 7 h 7"/>
                      <a:gd name="T6" fmla="*/ 3 w 7"/>
                      <a:gd name="T7" fmla="*/ 7 h 7"/>
                      <a:gd name="T8" fmla="*/ 3 w 7"/>
                      <a:gd name="T9" fmla="*/ 7 h 7"/>
                      <a:gd name="T10" fmla="*/ 3 w 7"/>
                      <a:gd name="T11" fmla="*/ 7 h 7"/>
                      <a:gd name="T12" fmla="*/ 3 w 7"/>
                      <a:gd name="T13" fmla="*/ 7 h 7"/>
                      <a:gd name="T14" fmla="*/ 3 w 7"/>
                      <a:gd name="T15" fmla="*/ 7 h 7"/>
                      <a:gd name="T16" fmla="*/ 3 w 7"/>
                      <a:gd name="T17" fmla="*/ 7 h 7"/>
                      <a:gd name="T18" fmla="*/ 3 w 7"/>
                      <a:gd name="T19" fmla="*/ 7 h 7"/>
                      <a:gd name="T20" fmla="*/ 3 w 7"/>
                      <a:gd name="T21" fmla="*/ 7 h 7"/>
                      <a:gd name="T22" fmla="*/ 3 w 7"/>
                      <a:gd name="T23" fmla="*/ 7 h 7"/>
                      <a:gd name="T24" fmla="*/ 7 w 7"/>
                      <a:gd name="T25" fmla="*/ 3 h 7"/>
                      <a:gd name="T26" fmla="*/ 7 w 7"/>
                      <a:gd name="T27" fmla="*/ 3 h 7"/>
                      <a:gd name="T28" fmla="*/ 7 w 7"/>
                      <a:gd name="T29" fmla="*/ 3 h 7"/>
                      <a:gd name="T30" fmla="*/ 7 w 7"/>
                      <a:gd name="T31" fmla="*/ 3 h 7"/>
                      <a:gd name="T32" fmla="*/ 7 w 7"/>
                      <a:gd name="T33" fmla="*/ 3 h 7"/>
                      <a:gd name="T34" fmla="*/ 7 w 7"/>
                      <a:gd name="T35" fmla="*/ 3 h 7"/>
                      <a:gd name="T36" fmla="*/ 7 w 7"/>
                      <a:gd name="T37" fmla="*/ 3 h 7"/>
                      <a:gd name="T38" fmla="*/ 7 w 7"/>
                      <a:gd name="T39" fmla="*/ 3 h 7"/>
                      <a:gd name="T40" fmla="*/ 7 w 7"/>
                      <a:gd name="T41" fmla="*/ 3 h 7"/>
                      <a:gd name="T42" fmla="*/ 7 w 7"/>
                      <a:gd name="T43" fmla="*/ 3 h 7"/>
                      <a:gd name="T44" fmla="*/ 7 w 7"/>
                      <a:gd name="T45" fmla="*/ 3 h 7"/>
                      <a:gd name="T46" fmla="*/ 7 w 7"/>
                      <a:gd name="T47" fmla="*/ 3 h 7"/>
                      <a:gd name="T48" fmla="*/ 7 w 7"/>
                      <a:gd name="T49" fmla="*/ 3 h 7"/>
                      <a:gd name="T50" fmla="*/ 3 w 7"/>
                      <a:gd name="T51" fmla="*/ 0 h 7"/>
                      <a:gd name="T52" fmla="*/ 3 w 7"/>
                      <a:gd name="T53" fmla="*/ 0 h 7"/>
                      <a:gd name="T54" fmla="*/ 3 w 7"/>
                      <a:gd name="T55" fmla="*/ 0 h 7"/>
                      <a:gd name="T56" fmla="*/ 3 w 7"/>
                      <a:gd name="T57" fmla="*/ 0 h 7"/>
                      <a:gd name="T58" fmla="*/ 3 w 7"/>
                      <a:gd name="T59" fmla="*/ 0 h 7"/>
                      <a:gd name="T60" fmla="*/ 3 w 7"/>
                      <a:gd name="T61" fmla="*/ 0 h 7"/>
                      <a:gd name="T62" fmla="*/ 3 w 7"/>
                      <a:gd name="T63" fmla="*/ 0 h 7"/>
                      <a:gd name="T64" fmla="*/ 3 w 7"/>
                      <a:gd name="T65" fmla="*/ 0 h 7"/>
                      <a:gd name="T66" fmla="*/ 3 w 7"/>
                      <a:gd name="T67" fmla="*/ 0 h 7"/>
                      <a:gd name="T68" fmla="*/ 3 w 7"/>
                      <a:gd name="T69" fmla="*/ 0 h 7"/>
                      <a:gd name="T70" fmla="*/ 0 w 7"/>
                      <a:gd name="T71" fmla="*/ 0 h 7"/>
                      <a:gd name="T72" fmla="*/ 0 w 7"/>
                      <a:gd name="T73" fmla="*/ 0 h 7"/>
                      <a:gd name="T74" fmla="*/ 3 w 7"/>
                      <a:gd name="T75" fmla="*/ 3 h 7"/>
                      <a:gd name="T76" fmla="*/ 3 w 7"/>
                      <a:gd name="T77" fmla="*/ 3 h 7"/>
                      <a:gd name="T78" fmla="*/ 3 w 7"/>
                      <a:gd name="T79" fmla="*/ 3 h 7"/>
                      <a:gd name="T80" fmla="*/ 3 w 7"/>
                      <a:gd name="T81" fmla="*/ 3 h 7"/>
                      <a:gd name="T82" fmla="*/ 3 w 7"/>
                      <a:gd name="T83" fmla="*/ 3 h 7"/>
                      <a:gd name="T84" fmla="*/ 3 w 7"/>
                      <a:gd name="T85" fmla="*/ 3 h 7"/>
                      <a:gd name="T86" fmla="*/ 3 w 7"/>
                      <a:gd name="T87" fmla="*/ 3 h 7"/>
                      <a:gd name="T88" fmla="*/ 3 w 7"/>
                      <a:gd name="T89" fmla="*/ 3 h 7"/>
                      <a:gd name="T90" fmla="*/ 3 w 7"/>
                      <a:gd name="T91" fmla="*/ 7 h 7"/>
                      <a:gd name="T92" fmla="*/ 3 w 7"/>
                      <a:gd name="T9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5" name="Freeform 133">
                    <a:extLst>
                      <a:ext uri="{FF2B5EF4-FFF2-40B4-BE49-F238E27FC236}">
                        <a16:creationId xmlns:a16="http://schemas.microsoft.com/office/drawing/2014/main" id="{F8A42BD6-AB4C-423F-9C8E-87F62873A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7925" y="8253413"/>
                    <a:ext cx="38100" cy="38100"/>
                  </a:xfrm>
                  <a:custGeom>
                    <a:avLst/>
                    <a:gdLst>
                      <a:gd name="T0" fmla="*/ 10 w 24"/>
                      <a:gd name="T1" fmla="*/ 3 h 24"/>
                      <a:gd name="T2" fmla="*/ 7 w 24"/>
                      <a:gd name="T3" fmla="*/ 3 h 24"/>
                      <a:gd name="T4" fmla="*/ 7 w 24"/>
                      <a:gd name="T5" fmla="*/ 3 h 24"/>
                      <a:gd name="T6" fmla="*/ 7 w 24"/>
                      <a:gd name="T7" fmla="*/ 7 h 24"/>
                      <a:gd name="T8" fmla="*/ 7 w 24"/>
                      <a:gd name="T9" fmla="*/ 7 h 24"/>
                      <a:gd name="T10" fmla="*/ 7 w 24"/>
                      <a:gd name="T11" fmla="*/ 10 h 24"/>
                      <a:gd name="T12" fmla="*/ 4 w 24"/>
                      <a:gd name="T13" fmla="*/ 10 h 24"/>
                      <a:gd name="T14" fmla="*/ 4 w 24"/>
                      <a:gd name="T15" fmla="*/ 10 h 24"/>
                      <a:gd name="T16" fmla="*/ 4 w 24"/>
                      <a:gd name="T17" fmla="*/ 7 h 24"/>
                      <a:gd name="T18" fmla="*/ 4 w 24"/>
                      <a:gd name="T19" fmla="*/ 7 h 24"/>
                      <a:gd name="T20" fmla="*/ 4 w 24"/>
                      <a:gd name="T21" fmla="*/ 7 h 24"/>
                      <a:gd name="T22" fmla="*/ 4 w 24"/>
                      <a:gd name="T23" fmla="*/ 7 h 24"/>
                      <a:gd name="T24" fmla="*/ 0 w 24"/>
                      <a:gd name="T25" fmla="*/ 7 h 24"/>
                      <a:gd name="T26" fmla="*/ 4 w 24"/>
                      <a:gd name="T27" fmla="*/ 10 h 24"/>
                      <a:gd name="T28" fmla="*/ 4 w 24"/>
                      <a:gd name="T29" fmla="*/ 10 h 24"/>
                      <a:gd name="T30" fmla="*/ 4 w 24"/>
                      <a:gd name="T31" fmla="*/ 14 h 24"/>
                      <a:gd name="T32" fmla="*/ 4 w 24"/>
                      <a:gd name="T33" fmla="*/ 14 h 24"/>
                      <a:gd name="T34" fmla="*/ 0 w 24"/>
                      <a:gd name="T35" fmla="*/ 17 h 24"/>
                      <a:gd name="T36" fmla="*/ 0 w 24"/>
                      <a:gd name="T37" fmla="*/ 17 h 24"/>
                      <a:gd name="T38" fmla="*/ 4 w 24"/>
                      <a:gd name="T39" fmla="*/ 20 h 24"/>
                      <a:gd name="T40" fmla="*/ 7 w 24"/>
                      <a:gd name="T41" fmla="*/ 20 h 24"/>
                      <a:gd name="T42" fmla="*/ 7 w 24"/>
                      <a:gd name="T43" fmla="*/ 20 h 24"/>
                      <a:gd name="T44" fmla="*/ 7 w 24"/>
                      <a:gd name="T45" fmla="*/ 24 h 24"/>
                      <a:gd name="T46" fmla="*/ 10 w 24"/>
                      <a:gd name="T47" fmla="*/ 24 h 24"/>
                      <a:gd name="T48" fmla="*/ 10 w 24"/>
                      <a:gd name="T49" fmla="*/ 24 h 24"/>
                      <a:gd name="T50" fmla="*/ 14 w 24"/>
                      <a:gd name="T51" fmla="*/ 20 h 24"/>
                      <a:gd name="T52" fmla="*/ 14 w 24"/>
                      <a:gd name="T53" fmla="*/ 20 h 24"/>
                      <a:gd name="T54" fmla="*/ 17 w 24"/>
                      <a:gd name="T55" fmla="*/ 20 h 24"/>
                      <a:gd name="T56" fmla="*/ 17 w 24"/>
                      <a:gd name="T57" fmla="*/ 17 h 24"/>
                      <a:gd name="T58" fmla="*/ 17 w 24"/>
                      <a:gd name="T59" fmla="*/ 17 h 24"/>
                      <a:gd name="T60" fmla="*/ 17 w 24"/>
                      <a:gd name="T61" fmla="*/ 17 h 24"/>
                      <a:gd name="T62" fmla="*/ 21 w 24"/>
                      <a:gd name="T63" fmla="*/ 17 h 24"/>
                      <a:gd name="T64" fmla="*/ 21 w 24"/>
                      <a:gd name="T65" fmla="*/ 17 h 24"/>
                      <a:gd name="T66" fmla="*/ 17 w 24"/>
                      <a:gd name="T67" fmla="*/ 14 h 24"/>
                      <a:gd name="T68" fmla="*/ 17 w 24"/>
                      <a:gd name="T69" fmla="*/ 14 h 24"/>
                      <a:gd name="T70" fmla="*/ 17 w 24"/>
                      <a:gd name="T71" fmla="*/ 10 h 24"/>
                      <a:gd name="T72" fmla="*/ 21 w 24"/>
                      <a:gd name="T73" fmla="*/ 7 h 24"/>
                      <a:gd name="T74" fmla="*/ 21 w 24"/>
                      <a:gd name="T75" fmla="*/ 7 h 24"/>
                      <a:gd name="T76" fmla="*/ 24 w 24"/>
                      <a:gd name="T77" fmla="*/ 3 h 24"/>
                      <a:gd name="T78" fmla="*/ 21 w 24"/>
                      <a:gd name="T79" fmla="*/ 0 h 24"/>
                      <a:gd name="T80" fmla="*/ 21 w 24"/>
                      <a:gd name="T81" fmla="*/ 0 h 24"/>
                      <a:gd name="T82" fmla="*/ 17 w 24"/>
                      <a:gd name="T83" fmla="*/ 3 h 24"/>
                      <a:gd name="T84" fmla="*/ 17 w 24"/>
                      <a:gd name="T85" fmla="*/ 3 h 24"/>
                      <a:gd name="T86" fmla="*/ 14 w 24"/>
                      <a:gd name="T87" fmla="*/ 3 h 24"/>
                      <a:gd name="T88" fmla="*/ 14 w 24"/>
                      <a:gd name="T89" fmla="*/ 7 h 24"/>
                      <a:gd name="T90" fmla="*/ 14 w 24"/>
                      <a:gd name="T91" fmla="*/ 10 h 24"/>
                      <a:gd name="T92" fmla="*/ 14 w 24"/>
                      <a:gd name="T93" fmla="*/ 10 h 24"/>
                      <a:gd name="T94" fmla="*/ 14 w 24"/>
                      <a:gd name="T95" fmla="*/ 10 h 24"/>
                      <a:gd name="T96" fmla="*/ 10 w 24"/>
                      <a:gd name="T97" fmla="*/ 10 h 24"/>
                      <a:gd name="T98" fmla="*/ 10 w 24"/>
                      <a:gd name="T99" fmla="*/ 10 h 24"/>
                      <a:gd name="T100" fmla="*/ 10 w 24"/>
                      <a:gd name="T101" fmla="*/ 7 h 24"/>
                      <a:gd name="T102" fmla="*/ 10 w 24"/>
                      <a:gd name="T103" fmla="*/ 7 h 24"/>
                      <a:gd name="T104" fmla="*/ 10 w 24"/>
                      <a:gd name="T105" fmla="*/ 7 h 24"/>
                      <a:gd name="T106" fmla="*/ 10 w 24"/>
                      <a:gd name="T107" fmla="*/ 3 h 24"/>
                      <a:gd name="T108" fmla="*/ 10 w 24"/>
                      <a:gd name="T109" fmla="*/ 3 h 24"/>
                      <a:gd name="T110" fmla="*/ 10 w 24"/>
                      <a:gd name="T111" fmla="*/ 3 h 24"/>
                      <a:gd name="T112" fmla="*/ 10 w 24"/>
                      <a:gd name="T113" fmla="*/ 3 h 24"/>
                      <a:gd name="T114" fmla="*/ 10 w 24"/>
                      <a:gd name="T115" fmla="*/ 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" h="24">
                        <a:moveTo>
                          <a:pt x="10" y="3"/>
                        </a:move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6" name="Freeform 134">
                    <a:extLst>
                      <a:ext uri="{FF2B5EF4-FFF2-40B4-BE49-F238E27FC236}">
                        <a16:creationId xmlns:a16="http://schemas.microsoft.com/office/drawing/2014/main" id="{6CAC1C9A-3DFA-4347-B0A1-5CA363141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70150" y="8285163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0 h 7"/>
                      <a:gd name="T6" fmla="*/ 3 w 3"/>
                      <a:gd name="T7" fmla="*/ 0 h 7"/>
                      <a:gd name="T8" fmla="*/ 0 w 3"/>
                      <a:gd name="T9" fmla="*/ 4 h 7"/>
                      <a:gd name="T10" fmla="*/ 0 w 3"/>
                      <a:gd name="T11" fmla="*/ 4 h 7"/>
                      <a:gd name="T12" fmla="*/ 0 w 3"/>
                      <a:gd name="T13" fmla="*/ 4 h 7"/>
                      <a:gd name="T14" fmla="*/ 0 w 3"/>
                      <a:gd name="T15" fmla="*/ 4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4 h 7"/>
                      <a:gd name="T26" fmla="*/ 3 w 3"/>
                      <a:gd name="T27" fmla="*/ 4 h 7"/>
                      <a:gd name="T28" fmla="*/ 3 w 3"/>
                      <a:gd name="T29" fmla="*/ 4 h 7"/>
                      <a:gd name="T30" fmla="*/ 3 w 3"/>
                      <a:gd name="T31" fmla="*/ 4 h 7"/>
                      <a:gd name="T32" fmla="*/ 3 w 3"/>
                      <a:gd name="T33" fmla="*/ 4 h 7"/>
                      <a:gd name="T34" fmla="*/ 3 w 3"/>
                      <a:gd name="T35" fmla="*/ 4 h 7"/>
                      <a:gd name="T36" fmla="*/ 3 w 3"/>
                      <a:gd name="T37" fmla="*/ 4 h 7"/>
                      <a:gd name="T38" fmla="*/ 3 w 3"/>
                      <a:gd name="T39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7" name="Freeform 135">
                    <a:extLst>
                      <a:ext uri="{FF2B5EF4-FFF2-40B4-BE49-F238E27FC236}">
                        <a16:creationId xmlns:a16="http://schemas.microsoft.com/office/drawing/2014/main" id="{8EEB9B5F-E2D1-458A-B44F-F1327C854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69288"/>
                    <a:ext cx="6350" cy="15875"/>
                  </a:xfrm>
                  <a:custGeom>
                    <a:avLst/>
                    <a:gdLst>
                      <a:gd name="T0" fmla="*/ 4 w 4"/>
                      <a:gd name="T1" fmla="*/ 4 h 10"/>
                      <a:gd name="T2" fmla="*/ 4 w 4"/>
                      <a:gd name="T3" fmla="*/ 4 h 10"/>
                      <a:gd name="T4" fmla="*/ 4 w 4"/>
                      <a:gd name="T5" fmla="*/ 4 h 10"/>
                      <a:gd name="T6" fmla="*/ 4 w 4"/>
                      <a:gd name="T7" fmla="*/ 4 h 10"/>
                      <a:gd name="T8" fmla="*/ 4 w 4"/>
                      <a:gd name="T9" fmla="*/ 0 h 10"/>
                      <a:gd name="T10" fmla="*/ 4 w 4"/>
                      <a:gd name="T11" fmla="*/ 0 h 10"/>
                      <a:gd name="T12" fmla="*/ 4 w 4"/>
                      <a:gd name="T13" fmla="*/ 0 h 10"/>
                      <a:gd name="T14" fmla="*/ 4 w 4"/>
                      <a:gd name="T15" fmla="*/ 0 h 10"/>
                      <a:gd name="T16" fmla="*/ 4 w 4"/>
                      <a:gd name="T17" fmla="*/ 0 h 10"/>
                      <a:gd name="T18" fmla="*/ 4 w 4"/>
                      <a:gd name="T19" fmla="*/ 0 h 10"/>
                      <a:gd name="T20" fmla="*/ 4 w 4"/>
                      <a:gd name="T21" fmla="*/ 0 h 10"/>
                      <a:gd name="T22" fmla="*/ 4 w 4"/>
                      <a:gd name="T23" fmla="*/ 0 h 10"/>
                      <a:gd name="T24" fmla="*/ 4 w 4"/>
                      <a:gd name="T25" fmla="*/ 0 h 10"/>
                      <a:gd name="T26" fmla="*/ 0 w 4"/>
                      <a:gd name="T27" fmla="*/ 4 h 10"/>
                      <a:gd name="T28" fmla="*/ 0 w 4"/>
                      <a:gd name="T29" fmla="*/ 4 h 10"/>
                      <a:gd name="T30" fmla="*/ 0 w 4"/>
                      <a:gd name="T31" fmla="*/ 4 h 10"/>
                      <a:gd name="T32" fmla="*/ 0 w 4"/>
                      <a:gd name="T33" fmla="*/ 4 h 10"/>
                      <a:gd name="T34" fmla="*/ 0 w 4"/>
                      <a:gd name="T35" fmla="*/ 4 h 10"/>
                      <a:gd name="T36" fmla="*/ 0 w 4"/>
                      <a:gd name="T37" fmla="*/ 4 h 10"/>
                      <a:gd name="T38" fmla="*/ 0 w 4"/>
                      <a:gd name="T39" fmla="*/ 7 h 10"/>
                      <a:gd name="T40" fmla="*/ 0 w 4"/>
                      <a:gd name="T41" fmla="*/ 7 h 10"/>
                      <a:gd name="T42" fmla="*/ 0 w 4"/>
                      <a:gd name="T43" fmla="*/ 7 h 10"/>
                      <a:gd name="T44" fmla="*/ 0 w 4"/>
                      <a:gd name="T45" fmla="*/ 7 h 10"/>
                      <a:gd name="T46" fmla="*/ 0 w 4"/>
                      <a:gd name="T47" fmla="*/ 10 h 10"/>
                      <a:gd name="T48" fmla="*/ 0 w 4"/>
                      <a:gd name="T49" fmla="*/ 10 h 10"/>
                      <a:gd name="T50" fmla="*/ 4 w 4"/>
                      <a:gd name="T51" fmla="*/ 10 h 10"/>
                      <a:gd name="T52" fmla="*/ 4 w 4"/>
                      <a:gd name="T53" fmla="*/ 10 h 10"/>
                      <a:gd name="T54" fmla="*/ 4 w 4"/>
                      <a:gd name="T55" fmla="*/ 7 h 10"/>
                      <a:gd name="T56" fmla="*/ 4 w 4"/>
                      <a:gd name="T57" fmla="*/ 7 h 10"/>
                      <a:gd name="T58" fmla="*/ 4 w 4"/>
                      <a:gd name="T59" fmla="*/ 4 h 10"/>
                      <a:gd name="T60" fmla="*/ 4 w 4"/>
                      <a:gd name="T61" fmla="*/ 4 h 10"/>
                      <a:gd name="T62" fmla="*/ 4 w 4"/>
                      <a:gd name="T63" fmla="*/ 4 h 10"/>
                      <a:gd name="T64" fmla="*/ 4 w 4"/>
                      <a:gd name="T65" fmla="*/ 4 h 10"/>
                      <a:gd name="T66" fmla="*/ 4 w 4"/>
                      <a:gd name="T67" fmla="*/ 4 h 10"/>
                      <a:gd name="T68" fmla="*/ 4 w 4"/>
                      <a:gd name="T69" fmla="*/ 4 h 10"/>
                      <a:gd name="T70" fmla="*/ 4 w 4"/>
                      <a:gd name="T71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" h="10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8" name="Freeform 136">
                    <a:extLst>
                      <a:ext uri="{FF2B5EF4-FFF2-40B4-BE49-F238E27FC236}">
                        <a16:creationId xmlns:a16="http://schemas.microsoft.com/office/drawing/2014/main" id="{1E10D6A9-6925-46D0-AC63-54652F1D1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6350" cy="635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0 w 4"/>
                      <a:gd name="T3" fmla="*/ 4 h 4"/>
                      <a:gd name="T4" fmla="*/ 0 w 4"/>
                      <a:gd name="T5" fmla="*/ 4 h 4"/>
                      <a:gd name="T6" fmla="*/ 0 w 4"/>
                      <a:gd name="T7" fmla="*/ 4 h 4"/>
                      <a:gd name="T8" fmla="*/ 0 w 4"/>
                      <a:gd name="T9" fmla="*/ 4 h 4"/>
                      <a:gd name="T10" fmla="*/ 0 w 4"/>
                      <a:gd name="T11" fmla="*/ 4 h 4"/>
                      <a:gd name="T12" fmla="*/ 4 w 4"/>
                      <a:gd name="T13" fmla="*/ 4 h 4"/>
                      <a:gd name="T14" fmla="*/ 4 w 4"/>
                      <a:gd name="T15" fmla="*/ 4 h 4"/>
                      <a:gd name="T16" fmla="*/ 4 w 4"/>
                      <a:gd name="T17" fmla="*/ 0 h 4"/>
                      <a:gd name="T18" fmla="*/ 0 w 4"/>
                      <a:gd name="T19" fmla="*/ 0 h 4"/>
                      <a:gd name="T20" fmla="*/ 0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4 h 4"/>
                      <a:gd name="T36" fmla="*/ 0 w 4"/>
                      <a:gd name="T37" fmla="*/ 4 h 4"/>
                      <a:gd name="T38" fmla="*/ 0 w 4"/>
                      <a:gd name="T39" fmla="*/ 4 h 4"/>
                      <a:gd name="T40" fmla="*/ 0 w 4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9" name="Freeform 137">
                    <a:extLst>
                      <a:ext uri="{FF2B5EF4-FFF2-40B4-BE49-F238E27FC236}">
                        <a16:creationId xmlns:a16="http://schemas.microsoft.com/office/drawing/2014/main" id="{A7E06080-C84B-489F-8FCA-16C21F9F9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58175"/>
                    <a:ext cx="15875" cy="17463"/>
                  </a:xfrm>
                  <a:custGeom>
                    <a:avLst/>
                    <a:gdLst>
                      <a:gd name="T0" fmla="*/ 3 w 10"/>
                      <a:gd name="T1" fmla="*/ 7 h 11"/>
                      <a:gd name="T2" fmla="*/ 3 w 10"/>
                      <a:gd name="T3" fmla="*/ 7 h 11"/>
                      <a:gd name="T4" fmla="*/ 3 w 10"/>
                      <a:gd name="T5" fmla="*/ 7 h 11"/>
                      <a:gd name="T6" fmla="*/ 3 w 10"/>
                      <a:gd name="T7" fmla="*/ 7 h 11"/>
                      <a:gd name="T8" fmla="*/ 3 w 10"/>
                      <a:gd name="T9" fmla="*/ 7 h 11"/>
                      <a:gd name="T10" fmla="*/ 3 w 10"/>
                      <a:gd name="T11" fmla="*/ 7 h 11"/>
                      <a:gd name="T12" fmla="*/ 3 w 10"/>
                      <a:gd name="T13" fmla="*/ 7 h 11"/>
                      <a:gd name="T14" fmla="*/ 3 w 10"/>
                      <a:gd name="T15" fmla="*/ 7 h 11"/>
                      <a:gd name="T16" fmla="*/ 7 w 10"/>
                      <a:gd name="T17" fmla="*/ 4 h 11"/>
                      <a:gd name="T18" fmla="*/ 7 w 10"/>
                      <a:gd name="T19" fmla="*/ 4 h 11"/>
                      <a:gd name="T20" fmla="*/ 7 w 10"/>
                      <a:gd name="T21" fmla="*/ 4 h 11"/>
                      <a:gd name="T22" fmla="*/ 7 w 10"/>
                      <a:gd name="T23" fmla="*/ 4 h 11"/>
                      <a:gd name="T24" fmla="*/ 10 w 10"/>
                      <a:gd name="T25" fmla="*/ 4 h 11"/>
                      <a:gd name="T26" fmla="*/ 10 w 10"/>
                      <a:gd name="T27" fmla="*/ 4 h 11"/>
                      <a:gd name="T28" fmla="*/ 10 w 10"/>
                      <a:gd name="T29" fmla="*/ 0 h 11"/>
                      <a:gd name="T30" fmla="*/ 10 w 10"/>
                      <a:gd name="T31" fmla="*/ 0 h 11"/>
                      <a:gd name="T32" fmla="*/ 10 w 10"/>
                      <a:gd name="T33" fmla="*/ 0 h 11"/>
                      <a:gd name="T34" fmla="*/ 10 w 10"/>
                      <a:gd name="T35" fmla="*/ 0 h 11"/>
                      <a:gd name="T36" fmla="*/ 7 w 10"/>
                      <a:gd name="T37" fmla="*/ 0 h 11"/>
                      <a:gd name="T38" fmla="*/ 7 w 10"/>
                      <a:gd name="T39" fmla="*/ 0 h 11"/>
                      <a:gd name="T40" fmla="*/ 7 w 10"/>
                      <a:gd name="T41" fmla="*/ 0 h 11"/>
                      <a:gd name="T42" fmla="*/ 7 w 10"/>
                      <a:gd name="T43" fmla="*/ 0 h 11"/>
                      <a:gd name="T44" fmla="*/ 7 w 10"/>
                      <a:gd name="T45" fmla="*/ 0 h 11"/>
                      <a:gd name="T46" fmla="*/ 7 w 10"/>
                      <a:gd name="T47" fmla="*/ 0 h 11"/>
                      <a:gd name="T48" fmla="*/ 7 w 10"/>
                      <a:gd name="T49" fmla="*/ 0 h 11"/>
                      <a:gd name="T50" fmla="*/ 7 w 10"/>
                      <a:gd name="T51" fmla="*/ 0 h 11"/>
                      <a:gd name="T52" fmla="*/ 3 w 10"/>
                      <a:gd name="T53" fmla="*/ 0 h 11"/>
                      <a:gd name="T54" fmla="*/ 3 w 10"/>
                      <a:gd name="T55" fmla="*/ 0 h 11"/>
                      <a:gd name="T56" fmla="*/ 3 w 10"/>
                      <a:gd name="T57" fmla="*/ 4 h 11"/>
                      <a:gd name="T58" fmla="*/ 3 w 10"/>
                      <a:gd name="T59" fmla="*/ 4 h 11"/>
                      <a:gd name="T60" fmla="*/ 3 w 10"/>
                      <a:gd name="T61" fmla="*/ 4 h 11"/>
                      <a:gd name="T62" fmla="*/ 3 w 10"/>
                      <a:gd name="T63" fmla="*/ 4 h 11"/>
                      <a:gd name="T64" fmla="*/ 0 w 10"/>
                      <a:gd name="T65" fmla="*/ 4 h 11"/>
                      <a:gd name="T66" fmla="*/ 0 w 10"/>
                      <a:gd name="T67" fmla="*/ 4 h 11"/>
                      <a:gd name="T68" fmla="*/ 0 w 10"/>
                      <a:gd name="T69" fmla="*/ 7 h 11"/>
                      <a:gd name="T70" fmla="*/ 0 w 10"/>
                      <a:gd name="T71" fmla="*/ 7 h 11"/>
                      <a:gd name="T72" fmla="*/ 0 w 10"/>
                      <a:gd name="T73" fmla="*/ 7 h 11"/>
                      <a:gd name="T74" fmla="*/ 0 w 10"/>
                      <a:gd name="T75" fmla="*/ 7 h 11"/>
                      <a:gd name="T76" fmla="*/ 0 w 10"/>
                      <a:gd name="T77" fmla="*/ 11 h 11"/>
                      <a:gd name="T78" fmla="*/ 0 w 10"/>
                      <a:gd name="T79" fmla="*/ 11 h 11"/>
                      <a:gd name="T80" fmla="*/ 0 w 10"/>
                      <a:gd name="T81" fmla="*/ 11 h 11"/>
                      <a:gd name="T82" fmla="*/ 0 w 10"/>
                      <a:gd name="T83" fmla="*/ 7 h 11"/>
                      <a:gd name="T84" fmla="*/ 0 w 10"/>
                      <a:gd name="T85" fmla="*/ 7 h 11"/>
                      <a:gd name="T86" fmla="*/ 0 w 10"/>
                      <a:gd name="T87" fmla="*/ 7 h 11"/>
                      <a:gd name="T88" fmla="*/ 3 w 10"/>
                      <a:gd name="T89" fmla="*/ 7 h 11"/>
                      <a:gd name="T90" fmla="*/ 3 w 10"/>
                      <a:gd name="T91" fmla="*/ 7 h 11"/>
                      <a:gd name="T92" fmla="*/ 3 w 10"/>
                      <a:gd name="T93" fmla="*/ 7 h 11"/>
                      <a:gd name="T94" fmla="*/ 3 w 10"/>
                      <a:gd name="T95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" h="11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0" name="Freeform 138">
                    <a:extLst>
                      <a:ext uri="{FF2B5EF4-FFF2-40B4-BE49-F238E27FC236}">
                        <a16:creationId xmlns:a16="http://schemas.microsoft.com/office/drawing/2014/main" id="{261548CF-D4AE-41C0-9157-5532ED581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55663" y="8442325"/>
                    <a:ext cx="44450" cy="42863"/>
                  </a:xfrm>
                  <a:custGeom>
                    <a:avLst/>
                    <a:gdLst>
                      <a:gd name="T0" fmla="*/ 11 w 28"/>
                      <a:gd name="T1" fmla="*/ 24 h 27"/>
                      <a:gd name="T2" fmla="*/ 11 w 28"/>
                      <a:gd name="T3" fmla="*/ 24 h 27"/>
                      <a:gd name="T4" fmla="*/ 11 w 28"/>
                      <a:gd name="T5" fmla="*/ 20 h 27"/>
                      <a:gd name="T6" fmla="*/ 14 w 28"/>
                      <a:gd name="T7" fmla="*/ 20 h 27"/>
                      <a:gd name="T8" fmla="*/ 14 w 28"/>
                      <a:gd name="T9" fmla="*/ 17 h 27"/>
                      <a:gd name="T10" fmla="*/ 17 w 28"/>
                      <a:gd name="T11" fmla="*/ 17 h 27"/>
                      <a:gd name="T12" fmla="*/ 17 w 28"/>
                      <a:gd name="T13" fmla="*/ 14 h 27"/>
                      <a:gd name="T14" fmla="*/ 21 w 28"/>
                      <a:gd name="T15" fmla="*/ 14 h 27"/>
                      <a:gd name="T16" fmla="*/ 24 w 28"/>
                      <a:gd name="T17" fmla="*/ 10 h 27"/>
                      <a:gd name="T18" fmla="*/ 24 w 28"/>
                      <a:gd name="T19" fmla="*/ 10 h 27"/>
                      <a:gd name="T20" fmla="*/ 28 w 28"/>
                      <a:gd name="T21" fmla="*/ 7 h 27"/>
                      <a:gd name="T22" fmla="*/ 28 w 28"/>
                      <a:gd name="T23" fmla="*/ 3 h 27"/>
                      <a:gd name="T24" fmla="*/ 28 w 28"/>
                      <a:gd name="T25" fmla="*/ 0 h 27"/>
                      <a:gd name="T26" fmla="*/ 28 w 28"/>
                      <a:gd name="T27" fmla="*/ 0 h 27"/>
                      <a:gd name="T28" fmla="*/ 24 w 28"/>
                      <a:gd name="T29" fmla="*/ 3 h 27"/>
                      <a:gd name="T30" fmla="*/ 21 w 28"/>
                      <a:gd name="T31" fmla="*/ 7 h 27"/>
                      <a:gd name="T32" fmla="*/ 17 w 28"/>
                      <a:gd name="T33" fmla="*/ 7 h 27"/>
                      <a:gd name="T34" fmla="*/ 14 w 28"/>
                      <a:gd name="T35" fmla="*/ 10 h 27"/>
                      <a:gd name="T36" fmla="*/ 14 w 28"/>
                      <a:gd name="T37" fmla="*/ 10 h 27"/>
                      <a:gd name="T38" fmla="*/ 11 w 28"/>
                      <a:gd name="T39" fmla="*/ 14 h 27"/>
                      <a:gd name="T40" fmla="*/ 7 w 28"/>
                      <a:gd name="T41" fmla="*/ 17 h 27"/>
                      <a:gd name="T42" fmla="*/ 0 w 28"/>
                      <a:gd name="T43" fmla="*/ 24 h 27"/>
                      <a:gd name="T44" fmla="*/ 4 w 28"/>
                      <a:gd name="T45" fmla="*/ 27 h 27"/>
                      <a:gd name="T46" fmla="*/ 7 w 28"/>
                      <a:gd name="T47" fmla="*/ 27 h 27"/>
                      <a:gd name="T48" fmla="*/ 11 w 28"/>
                      <a:gd name="T49" fmla="*/ 24 h 27"/>
                      <a:gd name="T50" fmla="*/ 11 w 28"/>
                      <a:gd name="T51" fmla="*/ 24 h 27"/>
                      <a:gd name="T52" fmla="*/ 17 w 28"/>
                      <a:gd name="T53" fmla="*/ 24 h 27"/>
                      <a:gd name="T54" fmla="*/ 24 w 28"/>
                      <a:gd name="T55" fmla="*/ 20 h 27"/>
                      <a:gd name="T56" fmla="*/ 28 w 28"/>
                      <a:gd name="T57" fmla="*/ 20 h 27"/>
                      <a:gd name="T58" fmla="*/ 28 w 28"/>
                      <a:gd name="T59" fmla="*/ 17 h 27"/>
                      <a:gd name="T60" fmla="*/ 24 w 28"/>
                      <a:gd name="T61" fmla="*/ 14 h 27"/>
                      <a:gd name="T62" fmla="*/ 24 w 28"/>
                      <a:gd name="T63" fmla="*/ 14 h 27"/>
                      <a:gd name="T64" fmla="*/ 24 w 28"/>
                      <a:gd name="T65" fmla="*/ 17 h 27"/>
                      <a:gd name="T66" fmla="*/ 21 w 28"/>
                      <a:gd name="T67" fmla="*/ 17 h 27"/>
                      <a:gd name="T68" fmla="*/ 21 w 28"/>
                      <a:gd name="T69" fmla="*/ 17 h 27"/>
                      <a:gd name="T70" fmla="*/ 21 w 28"/>
                      <a:gd name="T71" fmla="*/ 17 h 27"/>
                      <a:gd name="T72" fmla="*/ 17 w 28"/>
                      <a:gd name="T73" fmla="*/ 17 h 27"/>
                      <a:gd name="T74" fmla="*/ 17 w 28"/>
                      <a:gd name="T75" fmla="*/ 20 h 27"/>
                      <a:gd name="T76" fmla="*/ 17 w 28"/>
                      <a:gd name="T77" fmla="*/ 20 h 27"/>
                      <a:gd name="T78" fmla="*/ 17 w 28"/>
                      <a:gd name="T79" fmla="*/ 20 h 27"/>
                      <a:gd name="T80" fmla="*/ 14 w 28"/>
                      <a:gd name="T81" fmla="*/ 24 h 27"/>
                      <a:gd name="T82" fmla="*/ 11 w 28"/>
                      <a:gd name="T83" fmla="*/ 24 h 27"/>
                      <a:gd name="T84" fmla="*/ 11 w 28"/>
                      <a:gd name="T85" fmla="*/ 27 h 27"/>
                      <a:gd name="T86" fmla="*/ 11 w 28"/>
                      <a:gd name="T87" fmla="*/ 27 h 27"/>
                      <a:gd name="T88" fmla="*/ 7 w 28"/>
                      <a:gd name="T89" fmla="*/ 27 h 27"/>
                      <a:gd name="T90" fmla="*/ 7 w 28"/>
                      <a:gd name="T91" fmla="*/ 24 h 27"/>
                      <a:gd name="T92" fmla="*/ 11 w 28"/>
                      <a:gd name="T93" fmla="*/ 2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8" h="27">
                        <a:moveTo>
                          <a:pt x="11" y="24"/>
                        </a:move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3"/>
                        </a:lnTo>
                        <a:lnTo>
                          <a:pt x="28" y="3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1" name="Freeform 139">
                    <a:extLst>
                      <a:ext uri="{FF2B5EF4-FFF2-40B4-BE49-F238E27FC236}">
                        <a16:creationId xmlns:a16="http://schemas.microsoft.com/office/drawing/2014/main" id="{9759D6A9-9B7B-4F91-A997-577249E06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73125" y="8329613"/>
                    <a:ext cx="42863" cy="47625"/>
                  </a:xfrm>
                  <a:custGeom>
                    <a:avLst/>
                    <a:gdLst>
                      <a:gd name="T0" fmla="*/ 20 w 27"/>
                      <a:gd name="T1" fmla="*/ 27 h 30"/>
                      <a:gd name="T2" fmla="*/ 20 w 27"/>
                      <a:gd name="T3" fmla="*/ 27 h 30"/>
                      <a:gd name="T4" fmla="*/ 23 w 27"/>
                      <a:gd name="T5" fmla="*/ 30 h 30"/>
                      <a:gd name="T6" fmla="*/ 23 w 27"/>
                      <a:gd name="T7" fmla="*/ 30 h 30"/>
                      <a:gd name="T8" fmla="*/ 23 w 27"/>
                      <a:gd name="T9" fmla="*/ 30 h 30"/>
                      <a:gd name="T10" fmla="*/ 23 w 27"/>
                      <a:gd name="T11" fmla="*/ 30 h 30"/>
                      <a:gd name="T12" fmla="*/ 23 w 27"/>
                      <a:gd name="T13" fmla="*/ 30 h 30"/>
                      <a:gd name="T14" fmla="*/ 23 w 27"/>
                      <a:gd name="T15" fmla="*/ 30 h 30"/>
                      <a:gd name="T16" fmla="*/ 27 w 27"/>
                      <a:gd name="T17" fmla="*/ 30 h 30"/>
                      <a:gd name="T18" fmla="*/ 27 w 27"/>
                      <a:gd name="T19" fmla="*/ 30 h 30"/>
                      <a:gd name="T20" fmla="*/ 27 w 27"/>
                      <a:gd name="T21" fmla="*/ 23 h 30"/>
                      <a:gd name="T22" fmla="*/ 27 w 27"/>
                      <a:gd name="T23" fmla="*/ 23 h 30"/>
                      <a:gd name="T24" fmla="*/ 27 w 27"/>
                      <a:gd name="T25" fmla="*/ 23 h 30"/>
                      <a:gd name="T26" fmla="*/ 27 w 27"/>
                      <a:gd name="T27" fmla="*/ 23 h 30"/>
                      <a:gd name="T28" fmla="*/ 20 w 27"/>
                      <a:gd name="T29" fmla="*/ 13 h 30"/>
                      <a:gd name="T30" fmla="*/ 20 w 27"/>
                      <a:gd name="T31" fmla="*/ 13 h 30"/>
                      <a:gd name="T32" fmla="*/ 13 w 27"/>
                      <a:gd name="T33" fmla="*/ 10 h 30"/>
                      <a:gd name="T34" fmla="*/ 13 w 27"/>
                      <a:gd name="T35" fmla="*/ 10 h 30"/>
                      <a:gd name="T36" fmla="*/ 10 w 27"/>
                      <a:gd name="T37" fmla="*/ 6 h 30"/>
                      <a:gd name="T38" fmla="*/ 10 w 27"/>
                      <a:gd name="T39" fmla="*/ 6 h 30"/>
                      <a:gd name="T40" fmla="*/ 6 w 27"/>
                      <a:gd name="T41" fmla="*/ 3 h 30"/>
                      <a:gd name="T42" fmla="*/ 3 w 27"/>
                      <a:gd name="T43" fmla="*/ 0 h 30"/>
                      <a:gd name="T44" fmla="*/ 3 w 27"/>
                      <a:gd name="T45" fmla="*/ 0 h 30"/>
                      <a:gd name="T46" fmla="*/ 3 w 27"/>
                      <a:gd name="T47" fmla="*/ 0 h 30"/>
                      <a:gd name="T48" fmla="*/ 0 w 27"/>
                      <a:gd name="T49" fmla="*/ 3 h 30"/>
                      <a:gd name="T50" fmla="*/ 0 w 27"/>
                      <a:gd name="T51" fmla="*/ 3 h 30"/>
                      <a:gd name="T52" fmla="*/ 0 w 27"/>
                      <a:gd name="T53" fmla="*/ 6 h 30"/>
                      <a:gd name="T54" fmla="*/ 0 w 27"/>
                      <a:gd name="T55" fmla="*/ 6 h 30"/>
                      <a:gd name="T56" fmla="*/ 0 w 27"/>
                      <a:gd name="T57" fmla="*/ 10 h 30"/>
                      <a:gd name="T58" fmla="*/ 0 w 27"/>
                      <a:gd name="T59" fmla="*/ 10 h 30"/>
                      <a:gd name="T60" fmla="*/ 3 w 27"/>
                      <a:gd name="T61" fmla="*/ 13 h 30"/>
                      <a:gd name="T62" fmla="*/ 3 w 27"/>
                      <a:gd name="T63" fmla="*/ 13 h 30"/>
                      <a:gd name="T64" fmla="*/ 3 w 27"/>
                      <a:gd name="T65" fmla="*/ 13 h 30"/>
                      <a:gd name="T66" fmla="*/ 3 w 27"/>
                      <a:gd name="T67" fmla="*/ 13 h 30"/>
                      <a:gd name="T68" fmla="*/ 6 w 27"/>
                      <a:gd name="T69" fmla="*/ 17 h 30"/>
                      <a:gd name="T70" fmla="*/ 6 w 27"/>
                      <a:gd name="T71" fmla="*/ 17 h 30"/>
                      <a:gd name="T72" fmla="*/ 10 w 27"/>
                      <a:gd name="T73" fmla="*/ 23 h 30"/>
                      <a:gd name="T74" fmla="*/ 10 w 27"/>
                      <a:gd name="T75" fmla="*/ 23 h 30"/>
                      <a:gd name="T76" fmla="*/ 10 w 27"/>
                      <a:gd name="T77" fmla="*/ 23 h 30"/>
                      <a:gd name="T78" fmla="*/ 10 w 27"/>
                      <a:gd name="T79" fmla="*/ 23 h 30"/>
                      <a:gd name="T80" fmla="*/ 13 w 27"/>
                      <a:gd name="T81" fmla="*/ 23 h 30"/>
                      <a:gd name="T82" fmla="*/ 13 w 27"/>
                      <a:gd name="T83" fmla="*/ 23 h 30"/>
                      <a:gd name="T84" fmla="*/ 13 w 27"/>
                      <a:gd name="T85" fmla="*/ 23 h 30"/>
                      <a:gd name="T86" fmla="*/ 13 w 27"/>
                      <a:gd name="T87" fmla="*/ 23 h 30"/>
                      <a:gd name="T88" fmla="*/ 13 w 27"/>
                      <a:gd name="T89" fmla="*/ 27 h 30"/>
                      <a:gd name="T90" fmla="*/ 13 w 27"/>
                      <a:gd name="T91" fmla="*/ 27 h 30"/>
                      <a:gd name="T92" fmla="*/ 17 w 27"/>
                      <a:gd name="T93" fmla="*/ 27 h 30"/>
                      <a:gd name="T94" fmla="*/ 17 w 27"/>
                      <a:gd name="T95" fmla="*/ 27 h 30"/>
                      <a:gd name="T96" fmla="*/ 17 w 27"/>
                      <a:gd name="T97" fmla="*/ 27 h 30"/>
                      <a:gd name="T98" fmla="*/ 17 w 27"/>
                      <a:gd name="T99" fmla="*/ 27 h 30"/>
                      <a:gd name="T100" fmla="*/ 20 w 27"/>
                      <a:gd name="T101" fmla="*/ 27 h 30"/>
                      <a:gd name="T102" fmla="*/ 20 w 27"/>
                      <a:gd name="T103" fmla="*/ 27 h 30"/>
                      <a:gd name="T104" fmla="*/ 20 w 27"/>
                      <a:gd name="T105" fmla="*/ 27 h 30"/>
                      <a:gd name="T106" fmla="*/ 20 w 27"/>
                      <a:gd name="T107" fmla="*/ 2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7" h="30">
                        <a:moveTo>
                          <a:pt x="20" y="27"/>
                        </a:moveTo>
                        <a:lnTo>
                          <a:pt x="20" y="27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6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2" name="Freeform 140">
                    <a:extLst>
                      <a:ext uri="{FF2B5EF4-FFF2-40B4-BE49-F238E27FC236}">
                        <a16:creationId xmlns:a16="http://schemas.microsoft.com/office/drawing/2014/main" id="{803990A1-A401-4AB3-BEB1-2A4496FC8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31863" y="8296275"/>
                    <a:ext cx="157163" cy="173038"/>
                  </a:xfrm>
                  <a:custGeom>
                    <a:avLst/>
                    <a:gdLst>
                      <a:gd name="T0" fmla="*/ 95 w 99"/>
                      <a:gd name="T1" fmla="*/ 7 h 109"/>
                      <a:gd name="T2" fmla="*/ 99 w 99"/>
                      <a:gd name="T3" fmla="*/ 0 h 109"/>
                      <a:gd name="T4" fmla="*/ 92 w 99"/>
                      <a:gd name="T5" fmla="*/ 0 h 109"/>
                      <a:gd name="T6" fmla="*/ 85 w 99"/>
                      <a:gd name="T7" fmla="*/ 4 h 109"/>
                      <a:gd name="T8" fmla="*/ 75 w 99"/>
                      <a:gd name="T9" fmla="*/ 10 h 109"/>
                      <a:gd name="T10" fmla="*/ 58 w 99"/>
                      <a:gd name="T11" fmla="*/ 24 h 109"/>
                      <a:gd name="T12" fmla="*/ 48 w 99"/>
                      <a:gd name="T13" fmla="*/ 34 h 109"/>
                      <a:gd name="T14" fmla="*/ 41 w 99"/>
                      <a:gd name="T15" fmla="*/ 41 h 109"/>
                      <a:gd name="T16" fmla="*/ 37 w 99"/>
                      <a:gd name="T17" fmla="*/ 44 h 109"/>
                      <a:gd name="T18" fmla="*/ 34 w 99"/>
                      <a:gd name="T19" fmla="*/ 55 h 109"/>
                      <a:gd name="T20" fmla="*/ 31 w 99"/>
                      <a:gd name="T21" fmla="*/ 51 h 109"/>
                      <a:gd name="T22" fmla="*/ 24 w 99"/>
                      <a:gd name="T23" fmla="*/ 55 h 109"/>
                      <a:gd name="T24" fmla="*/ 20 w 99"/>
                      <a:gd name="T25" fmla="*/ 58 h 109"/>
                      <a:gd name="T26" fmla="*/ 14 w 99"/>
                      <a:gd name="T27" fmla="*/ 61 h 109"/>
                      <a:gd name="T28" fmla="*/ 14 w 99"/>
                      <a:gd name="T29" fmla="*/ 65 h 109"/>
                      <a:gd name="T30" fmla="*/ 14 w 99"/>
                      <a:gd name="T31" fmla="*/ 68 h 109"/>
                      <a:gd name="T32" fmla="*/ 3 w 99"/>
                      <a:gd name="T33" fmla="*/ 78 h 109"/>
                      <a:gd name="T34" fmla="*/ 3 w 99"/>
                      <a:gd name="T35" fmla="*/ 82 h 109"/>
                      <a:gd name="T36" fmla="*/ 17 w 99"/>
                      <a:gd name="T37" fmla="*/ 82 h 109"/>
                      <a:gd name="T38" fmla="*/ 27 w 99"/>
                      <a:gd name="T39" fmla="*/ 85 h 109"/>
                      <a:gd name="T40" fmla="*/ 37 w 99"/>
                      <a:gd name="T41" fmla="*/ 89 h 109"/>
                      <a:gd name="T42" fmla="*/ 44 w 99"/>
                      <a:gd name="T43" fmla="*/ 82 h 109"/>
                      <a:gd name="T44" fmla="*/ 48 w 99"/>
                      <a:gd name="T45" fmla="*/ 82 h 109"/>
                      <a:gd name="T46" fmla="*/ 44 w 99"/>
                      <a:gd name="T47" fmla="*/ 89 h 109"/>
                      <a:gd name="T48" fmla="*/ 51 w 99"/>
                      <a:gd name="T49" fmla="*/ 89 h 109"/>
                      <a:gd name="T50" fmla="*/ 58 w 99"/>
                      <a:gd name="T51" fmla="*/ 85 h 109"/>
                      <a:gd name="T52" fmla="*/ 48 w 99"/>
                      <a:gd name="T53" fmla="*/ 92 h 109"/>
                      <a:gd name="T54" fmla="*/ 41 w 99"/>
                      <a:gd name="T55" fmla="*/ 102 h 109"/>
                      <a:gd name="T56" fmla="*/ 48 w 99"/>
                      <a:gd name="T57" fmla="*/ 106 h 109"/>
                      <a:gd name="T58" fmla="*/ 61 w 99"/>
                      <a:gd name="T59" fmla="*/ 92 h 109"/>
                      <a:gd name="T60" fmla="*/ 71 w 99"/>
                      <a:gd name="T61" fmla="*/ 85 h 109"/>
                      <a:gd name="T62" fmla="*/ 61 w 99"/>
                      <a:gd name="T63" fmla="*/ 102 h 109"/>
                      <a:gd name="T64" fmla="*/ 71 w 99"/>
                      <a:gd name="T65" fmla="*/ 102 h 109"/>
                      <a:gd name="T66" fmla="*/ 65 w 99"/>
                      <a:gd name="T67" fmla="*/ 106 h 109"/>
                      <a:gd name="T68" fmla="*/ 71 w 99"/>
                      <a:gd name="T69" fmla="*/ 109 h 109"/>
                      <a:gd name="T70" fmla="*/ 78 w 99"/>
                      <a:gd name="T71" fmla="*/ 106 h 109"/>
                      <a:gd name="T72" fmla="*/ 88 w 99"/>
                      <a:gd name="T73" fmla="*/ 95 h 109"/>
                      <a:gd name="T74" fmla="*/ 85 w 99"/>
                      <a:gd name="T75" fmla="*/ 92 h 109"/>
                      <a:gd name="T76" fmla="*/ 88 w 99"/>
                      <a:gd name="T77" fmla="*/ 85 h 109"/>
                      <a:gd name="T78" fmla="*/ 88 w 99"/>
                      <a:gd name="T79" fmla="*/ 82 h 109"/>
                      <a:gd name="T80" fmla="*/ 82 w 99"/>
                      <a:gd name="T81" fmla="*/ 78 h 109"/>
                      <a:gd name="T82" fmla="*/ 85 w 99"/>
                      <a:gd name="T83" fmla="*/ 75 h 109"/>
                      <a:gd name="T84" fmla="*/ 95 w 99"/>
                      <a:gd name="T85" fmla="*/ 72 h 109"/>
                      <a:gd name="T86" fmla="*/ 88 w 99"/>
                      <a:gd name="T87" fmla="*/ 68 h 109"/>
                      <a:gd name="T88" fmla="*/ 92 w 99"/>
                      <a:gd name="T89" fmla="*/ 58 h 109"/>
                      <a:gd name="T90" fmla="*/ 85 w 99"/>
                      <a:gd name="T91" fmla="*/ 48 h 109"/>
                      <a:gd name="T92" fmla="*/ 78 w 99"/>
                      <a:gd name="T93" fmla="*/ 51 h 109"/>
                      <a:gd name="T94" fmla="*/ 75 w 99"/>
                      <a:gd name="T95" fmla="*/ 48 h 109"/>
                      <a:gd name="T96" fmla="*/ 75 w 99"/>
                      <a:gd name="T97" fmla="*/ 44 h 109"/>
                      <a:gd name="T98" fmla="*/ 68 w 99"/>
                      <a:gd name="T99" fmla="*/ 41 h 109"/>
                      <a:gd name="T100" fmla="*/ 65 w 99"/>
                      <a:gd name="T101" fmla="*/ 41 h 109"/>
                      <a:gd name="T102" fmla="*/ 75 w 99"/>
                      <a:gd name="T103" fmla="*/ 38 h 109"/>
                      <a:gd name="T104" fmla="*/ 71 w 99"/>
                      <a:gd name="T105" fmla="*/ 34 h 109"/>
                      <a:gd name="T106" fmla="*/ 65 w 99"/>
                      <a:gd name="T107" fmla="*/ 38 h 109"/>
                      <a:gd name="T108" fmla="*/ 61 w 99"/>
                      <a:gd name="T109" fmla="*/ 38 h 109"/>
                      <a:gd name="T110" fmla="*/ 71 w 99"/>
                      <a:gd name="T111" fmla="*/ 27 h 109"/>
                      <a:gd name="T112" fmla="*/ 78 w 99"/>
                      <a:gd name="T113" fmla="*/ 17 h 109"/>
                      <a:gd name="T114" fmla="*/ 82 w 99"/>
                      <a:gd name="T115" fmla="*/ 17 h 109"/>
                      <a:gd name="T116" fmla="*/ 88 w 99"/>
                      <a:gd name="T117" fmla="*/ 14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9" h="109">
                        <a:moveTo>
                          <a:pt x="88" y="10"/>
                        </a:move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4"/>
                        </a:lnTo>
                        <a:lnTo>
                          <a:pt x="99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4"/>
                        </a:lnTo>
                        <a:lnTo>
                          <a:pt x="95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2" y="7"/>
                        </a:lnTo>
                        <a:lnTo>
                          <a:pt x="82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4"/>
                        </a:lnTo>
                        <a:lnTo>
                          <a:pt x="48" y="34"/>
                        </a:lnTo>
                        <a:lnTo>
                          <a:pt x="44" y="38"/>
                        </a:lnTo>
                        <a:lnTo>
                          <a:pt x="44" y="38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0" y="85"/>
                        </a:lnTo>
                        <a:lnTo>
                          <a:pt x="14" y="82"/>
                        </a:lnTo>
                        <a:lnTo>
                          <a:pt x="14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20" y="85"/>
                        </a:lnTo>
                        <a:lnTo>
                          <a:pt x="20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31" y="85"/>
                        </a:lnTo>
                        <a:lnTo>
                          <a:pt x="31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41" y="85"/>
                        </a:lnTo>
                        <a:lnTo>
                          <a:pt x="41" y="85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4" y="85"/>
                        </a:lnTo>
                        <a:lnTo>
                          <a:pt x="44" y="85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51" y="89"/>
                        </a:lnTo>
                        <a:lnTo>
                          <a:pt x="51" y="89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89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48" y="92"/>
                        </a:lnTo>
                        <a:lnTo>
                          <a:pt x="48" y="92"/>
                        </a:lnTo>
                        <a:lnTo>
                          <a:pt x="44" y="95"/>
                        </a:lnTo>
                        <a:lnTo>
                          <a:pt x="44" y="95"/>
                        </a:lnTo>
                        <a:lnTo>
                          <a:pt x="41" y="95"/>
                        </a:lnTo>
                        <a:lnTo>
                          <a:pt x="41" y="95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51" y="102"/>
                        </a:lnTo>
                        <a:lnTo>
                          <a:pt x="51" y="99"/>
                        </a:lnTo>
                        <a:lnTo>
                          <a:pt x="51" y="99"/>
                        </a:lnTo>
                        <a:lnTo>
                          <a:pt x="58" y="95"/>
                        </a:lnTo>
                        <a:lnTo>
                          <a:pt x="58" y="95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89"/>
                        </a:lnTo>
                        <a:lnTo>
                          <a:pt x="65" y="89"/>
                        </a:lnTo>
                        <a:lnTo>
                          <a:pt x="68" y="85"/>
                        </a:lnTo>
                        <a:lnTo>
                          <a:pt x="68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92"/>
                        </a:lnTo>
                        <a:lnTo>
                          <a:pt x="71" y="92"/>
                        </a:lnTo>
                        <a:lnTo>
                          <a:pt x="68" y="99"/>
                        </a:lnTo>
                        <a:lnTo>
                          <a:pt x="68" y="99"/>
                        </a:lnTo>
                        <a:lnTo>
                          <a:pt x="65" y="99"/>
                        </a:lnTo>
                        <a:lnTo>
                          <a:pt x="65" y="99"/>
                        </a:lnTo>
                        <a:lnTo>
                          <a:pt x="61" y="102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71" y="102"/>
                        </a:lnTo>
                        <a:lnTo>
                          <a:pt x="71" y="102"/>
                        </a:lnTo>
                        <a:lnTo>
                          <a:pt x="71" y="106"/>
                        </a:lnTo>
                        <a:lnTo>
                          <a:pt x="71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8" y="106"/>
                        </a:lnTo>
                        <a:lnTo>
                          <a:pt x="78" y="106"/>
                        </a:lnTo>
                        <a:lnTo>
                          <a:pt x="78" y="102"/>
                        </a:lnTo>
                        <a:lnTo>
                          <a:pt x="78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88" y="78"/>
                        </a:lnTo>
                        <a:lnTo>
                          <a:pt x="88" y="78"/>
                        </a:lnTo>
                        <a:lnTo>
                          <a:pt x="88" y="82"/>
                        </a:lnTo>
                        <a:lnTo>
                          <a:pt x="88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2" y="82"/>
                        </a:lnTo>
                        <a:lnTo>
                          <a:pt x="82" y="82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92" y="72"/>
                        </a:lnTo>
                        <a:lnTo>
                          <a:pt x="92" y="72"/>
                        </a:lnTo>
                        <a:lnTo>
                          <a:pt x="95" y="72"/>
                        </a:lnTo>
                        <a:lnTo>
                          <a:pt x="95" y="72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92" y="58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78" y="51"/>
                        </a:lnTo>
                        <a:lnTo>
                          <a:pt x="78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48"/>
                        </a:lnTo>
                        <a:lnTo>
                          <a:pt x="75" y="48"/>
                        </a:lnTo>
                        <a:lnTo>
                          <a:pt x="78" y="48"/>
                        </a:lnTo>
                        <a:lnTo>
                          <a:pt x="78" y="48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68" y="48"/>
                        </a:lnTo>
                        <a:lnTo>
                          <a:pt x="68" y="48"/>
                        </a:lnTo>
                        <a:lnTo>
                          <a:pt x="68" y="44"/>
                        </a:lnTo>
                        <a:lnTo>
                          <a:pt x="68" y="44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71" y="41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3" name="Freeform 141">
                    <a:extLst>
                      <a:ext uri="{FF2B5EF4-FFF2-40B4-BE49-F238E27FC236}">
                        <a16:creationId xmlns:a16="http://schemas.microsoft.com/office/drawing/2014/main" id="{D386B068-8992-41A3-A0D3-3C026CCB4A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2800" y="8437563"/>
                    <a:ext cx="33338" cy="36513"/>
                  </a:xfrm>
                  <a:custGeom>
                    <a:avLst/>
                    <a:gdLst>
                      <a:gd name="T0" fmla="*/ 4 w 21"/>
                      <a:gd name="T1" fmla="*/ 3 h 23"/>
                      <a:gd name="T2" fmla="*/ 7 w 21"/>
                      <a:gd name="T3" fmla="*/ 3 h 23"/>
                      <a:gd name="T4" fmla="*/ 7 w 21"/>
                      <a:gd name="T5" fmla="*/ 0 h 23"/>
                      <a:gd name="T6" fmla="*/ 7 w 21"/>
                      <a:gd name="T7" fmla="*/ 0 h 23"/>
                      <a:gd name="T8" fmla="*/ 0 w 21"/>
                      <a:gd name="T9" fmla="*/ 10 h 23"/>
                      <a:gd name="T10" fmla="*/ 4 w 21"/>
                      <a:gd name="T11" fmla="*/ 17 h 23"/>
                      <a:gd name="T12" fmla="*/ 4 w 21"/>
                      <a:gd name="T13" fmla="*/ 17 h 23"/>
                      <a:gd name="T14" fmla="*/ 7 w 21"/>
                      <a:gd name="T15" fmla="*/ 17 h 23"/>
                      <a:gd name="T16" fmla="*/ 7 w 21"/>
                      <a:gd name="T17" fmla="*/ 17 h 23"/>
                      <a:gd name="T18" fmla="*/ 10 w 21"/>
                      <a:gd name="T19" fmla="*/ 17 h 23"/>
                      <a:gd name="T20" fmla="*/ 10 w 21"/>
                      <a:gd name="T21" fmla="*/ 20 h 23"/>
                      <a:gd name="T22" fmla="*/ 10 w 21"/>
                      <a:gd name="T23" fmla="*/ 20 h 23"/>
                      <a:gd name="T24" fmla="*/ 14 w 21"/>
                      <a:gd name="T25" fmla="*/ 23 h 23"/>
                      <a:gd name="T26" fmla="*/ 17 w 21"/>
                      <a:gd name="T27" fmla="*/ 23 h 23"/>
                      <a:gd name="T28" fmla="*/ 21 w 21"/>
                      <a:gd name="T29" fmla="*/ 20 h 23"/>
                      <a:gd name="T30" fmla="*/ 21 w 21"/>
                      <a:gd name="T31" fmla="*/ 17 h 23"/>
                      <a:gd name="T32" fmla="*/ 21 w 21"/>
                      <a:gd name="T33" fmla="*/ 17 h 23"/>
                      <a:gd name="T34" fmla="*/ 21 w 21"/>
                      <a:gd name="T35" fmla="*/ 13 h 23"/>
                      <a:gd name="T36" fmla="*/ 21 w 21"/>
                      <a:gd name="T37" fmla="*/ 13 h 23"/>
                      <a:gd name="T38" fmla="*/ 17 w 21"/>
                      <a:gd name="T39" fmla="*/ 13 h 23"/>
                      <a:gd name="T40" fmla="*/ 17 w 21"/>
                      <a:gd name="T41" fmla="*/ 13 h 23"/>
                      <a:gd name="T42" fmla="*/ 17 w 21"/>
                      <a:gd name="T43" fmla="*/ 13 h 23"/>
                      <a:gd name="T44" fmla="*/ 14 w 21"/>
                      <a:gd name="T45" fmla="*/ 13 h 23"/>
                      <a:gd name="T46" fmla="*/ 14 w 21"/>
                      <a:gd name="T47" fmla="*/ 13 h 23"/>
                      <a:gd name="T48" fmla="*/ 14 w 21"/>
                      <a:gd name="T49" fmla="*/ 13 h 23"/>
                      <a:gd name="T50" fmla="*/ 14 w 21"/>
                      <a:gd name="T51" fmla="*/ 10 h 23"/>
                      <a:gd name="T52" fmla="*/ 10 w 21"/>
                      <a:gd name="T53" fmla="*/ 10 h 23"/>
                      <a:gd name="T54" fmla="*/ 7 w 21"/>
                      <a:gd name="T55" fmla="*/ 10 h 23"/>
                      <a:gd name="T56" fmla="*/ 7 w 21"/>
                      <a:gd name="T57" fmla="*/ 10 h 23"/>
                      <a:gd name="T58" fmla="*/ 7 w 21"/>
                      <a:gd name="T59" fmla="*/ 10 h 23"/>
                      <a:gd name="T60" fmla="*/ 7 w 21"/>
                      <a:gd name="T61" fmla="*/ 10 h 23"/>
                      <a:gd name="T62" fmla="*/ 7 w 21"/>
                      <a:gd name="T63" fmla="*/ 10 h 23"/>
                      <a:gd name="T64" fmla="*/ 4 w 21"/>
                      <a:gd name="T65" fmla="*/ 10 h 23"/>
                      <a:gd name="T66" fmla="*/ 4 w 21"/>
                      <a:gd name="T67" fmla="*/ 6 h 23"/>
                      <a:gd name="T68" fmla="*/ 4 w 21"/>
                      <a:gd name="T6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1" h="2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4" name="Freeform 142">
                    <a:extLst>
                      <a:ext uri="{FF2B5EF4-FFF2-40B4-BE49-F238E27FC236}">
                        <a16:creationId xmlns:a16="http://schemas.microsoft.com/office/drawing/2014/main" id="{D3B1E51A-07D1-4FFB-BE3E-2F05DFC80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8363" y="7988300"/>
                    <a:ext cx="33338" cy="44450"/>
                  </a:xfrm>
                  <a:custGeom>
                    <a:avLst/>
                    <a:gdLst>
                      <a:gd name="T0" fmla="*/ 4 w 21"/>
                      <a:gd name="T1" fmla="*/ 21 h 28"/>
                      <a:gd name="T2" fmla="*/ 0 w 21"/>
                      <a:gd name="T3" fmla="*/ 21 h 28"/>
                      <a:gd name="T4" fmla="*/ 0 w 21"/>
                      <a:gd name="T5" fmla="*/ 24 h 28"/>
                      <a:gd name="T6" fmla="*/ 0 w 21"/>
                      <a:gd name="T7" fmla="*/ 24 h 28"/>
                      <a:gd name="T8" fmla="*/ 4 w 21"/>
                      <a:gd name="T9" fmla="*/ 24 h 28"/>
                      <a:gd name="T10" fmla="*/ 4 w 21"/>
                      <a:gd name="T11" fmla="*/ 24 h 28"/>
                      <a:gd name="T12" fmla="*/ 4 w 21"/>
                      <a:gd name="T13" fmla="*/ 28 h 28"/>
                      <a:gd name="T14" fmla="*/ 7 w 21"/>
                      <a:gd name="T15" fmla="*/ 28 h 28"/>
                      <a:gd name="T16" fmla="*/ 7 w 21"/>
                      <a:gd name="T17" fmla="*/ 24 h 28"/>
                      <a:gd name="T18" fmla="*/ 7 w 21"/>
                      <a:gd name="T19" fmla="*/ 24 h 28"/>
                      <a:gd name="T20" fmla="*/ 7 w 21"/>
                      <a:gd name="T21" fmla="*/ 24 h 28"/>
                      <a:gd name="T22" fmla="*/ 7 w 21"/>
                      <a:gd name="T23" fmla="*/ 21 h 28"/>
                      <a:gd name="T24" fmla="*/ 7 w 21"/>
                      <a:gd name="T25" fmla="*/ 17 h 28"/>
                      <a:gd name="T26" fmla="*/ 7 w 21"/>
                      <a:gd name="T27" fmla="*/ 17 h 28"/>
                      <a:gd name="T28" fmla="*/ 7 w 21"/>
                      <a:gd name="T29" fmla="*/ 14 h 28"/>
                      <a:gd name="T30" fmla="*/ 7 w 21"/>
                      <a:gd name="T31" fmla="*/ 14 h 28"/>
                      <a:gd name="T32" fmla="*/ 7 w 21"/>
                      <a:gd name="T33" fmla="*/ 14 h 28"/>
                      <a:gd name="T34" fmla="*/ 10 w 21"/>
                      <a:gd name="T35" fmla="*/ 11 h 28"/>
                      <a:gd name="T36" fmla="*/ 10 w 21"/>
                      <a:gd name="T37" fmla="*/ 11 h 28"/>
                      <a:gd name="T38" fmla="*/ 10 w 21"/>
                      <a:gd name="T39" fmla="*/ 7 h 28"/>
                      <a:gd name="T40" fmla="*/ 10 w 21"/>
                      <a:gd name="T41" fmla="*/ 4 h 28"/>
                      <a:gd name="T42" fmla="*/ 14 w 21"/>
                      <a:gd name="T43" fmla="*/ 4 h 28"/>
                      <a:gd name="T44" fmla="*/ 14 w 21"/>
                      <a:gd name="T45" fmla="*/ 4 h 28"/>
                      <a:gd name="T46" fmla="*/ 14 w 21"/>
                      <a:gd name="T47" fmla="*/ 4 h 28"/>
                      <a:gd name="T48" fmla="*/ 17 w 21"/>
                      <a:gd name="T49" fmla="*/ 4 h 28"/>
                      <a:gd name="T50" fmla="*/ 17 w 21"/>
                      <a:gd name="T51" fmla="*/ 4 h 28"/>
                      <a:gd name="T52" fmla="*/ 17 w 21"/>
                      <a:gd name="T53" fmla="*/ 4 h 28"/>
                      <a:gd name="T54" fmla="*/ 21 w 21"/>
                      <a:gd name="T55" fmla="*/ 4 h 28"/>
                      <a:gd name="T56" fmla="*/ 21 w 21"/>
                      <a:gd name="T57" fmla="*/ 4 h 28"/>
                      <a:gd name="T58" fmla="*/ 17 w 21"/>
                      <a:gd name="T59" fmla="*/ 4 h 28"/>
                      <a:gd name="T60" fmla="*/ 21 w 21"/>
                      <a:gd name="T61" fmla="*/ 0 h 28"/>
                      <a:gd name="T62" fmla="*/ 21 w 21"/>
                      <a:gd name="T63" fmla="*/ 0 h 28"/>
                      <a:gd name="T64" fmla="*/ 21 w 21"/>
                      <a:gd name="T65" fmla="*/ 0 h 28"/>
                      <a:gd name="T66" fmla="*/ 17 w 21"/>
                      <a:gd name="T67" fmla="*/ 0 h 28"/>
                      <a:gd name="T68" fmla="*/ 14 w 21"/>
                      <a:gd name="T69" fmla="*/ 0 h 28"/>
                      <a:gd name="T70" fmla="*/ 10 w 21"/>
                      <a:gd name="T71" fmla="*/ 0 h 28"/>
                      <a:gd name="T72" fmla="*/ 10 w 21"/>
                      <a:gd name="T73" fmla="*/ 0 h 28"/>
                      <a:gd name="T74" fmla="*/ 10 w 21"/>
                      <a:gd name="T75" fmla="*/ 0 h 28"/>
                      <a:gd name="T76" fmla="*/ 7 w 21"/>
                      <a:gd name="T77" fmla="*/ 0 h 28"/>
                      <a:gd name="T78" fmla="*/ 7 w 21"/>
                      <a:gd name="T79" fmla="*/ 0 h 28"/>
                      <a:gd name="T80" fmla="*/ 7 w 21"/>
                      <a:gd name="T81" fmla="*/ 4 h 28"/>
                      <a:gd name="T82" fmla="*/ 7 w 21"/>
                      <a:gd name="T83" fmla="*/ 4 h 28"/>
                      <a:gd name="T84" fmla="*/ 7 w 21"/>
                      <a:gd name="T85" fmla="*/ 4 h 28"/>
                      <a:gd name="T86" fmla="*/ 7 w 21"/>
                      <a:gd name="T87" fmla="*/ 4 h 28"/>
                      <a:gd name="T88" fmla="*/ 4 w 21"/>
                      <a:gd name="T89" fmla="*/ 7 h 28"/>
                      <a:gd name="T90" fmla="*/ 4 w 21"/>
                      <a:gd name="T91" fmla="*/ 7 h 28"/>
                      <a:gd name="T92" fmla="*/ 7 w 21"/>
                      <a:gd name="T93" fmla="*/ 11 h 28"/>
                      <a:gd name="T94" fmla="*/ 7 w 21"/>
                      <a:gd name="T95" fmla="*/ 11 h 28"/>
                      <a:gd name="T96" fmla="*/ 4 w 21"/>
                      <a:gd name="T97" fmla="*/ 11 h 28"/>
                      <a:gd name="T98" fmla="*/ 4 w 21"/>
                      <a:gd name="T99" fmla="*/ 14 h 28"/>
                      <a:gd name="T100" fmla="*/ 4 w 21"/>
                      <a:gd name="T101" fmla="*/ 17 h 28"/>
                      <a:gd name="T102" fmla="*/ 4 w 21"/>
                      <a:gd name="T103" fmla="*/ 17 h 28"/>
                      <a:gd name="T104" fmla="*/ 4 w 21"/>
                      <a:gd name="T105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1" h="28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5" name="Freeform 143">
                    <a:extLst>
                      <a:ext uri="{FF2B5EF4-FFF2-40B4-BE49-F238E27FC236}">
                        <a16:creationId xmlns:a16="http://schemas.microsoft.com/office/drawing/2014/main" id="{A575C266-F124-46AB-A995-F87E5C964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3600" y="8086725"/>
                    <a:ext cx="53975" cy="112713"/>
                  </a:xfrm>
                  <a:custGeom>
                    <a:avLst/>
                    <a:gdLst>
                      <a:gd name="T0" fmla="*/ 3 w 34"/>
                      <a:gd name="T1" fmla="*/ 20 h 71"/>
                      <a:gd name="T2" fmla="*/ 7 w 34"/>
                      <a:gd name="T3" fmla="*/ 23 h 71"/>
                      <a:gd name="T4" fmla="*/ 7 w 34"/>
                      <a:gd name="T5" fmla="*/ 23 h 71"/>
                      <a:gd name="T6" fmla="*/ 7 w 34"/>
                      <a:gd name="T7" fmla="*/ 23 h 71"/>
                      <a:gd name="T8" fmla="*/ 7 w 34"/>
                      <a:gd name="T9" fmla="*/ 30 h 71"/>
                      <a:gd name="T10" fmla="*/ 10 w 34"/>
                      <a:gd name="T11" fmla="*/ 34 h 71"/>
                      <a:gd name="T12" fmla="*/ 10 w 34"/>
                      <a:gd name="T13" fmla="*/ 37 h 71"/>
                      <a:gd name="T14" fmla="*/ 7 w 34"/>
                      <a:gd name="T15" fmla="*/ 37 h 71"/>
                      <a:gd name="T16" fmla="*/ 3 w 34"/>
                      <a:gd name="T17" fmla="*/ 40 h 71"/>
                      <a:gd name="T18" fmla="*/ 3 w 34"/>
                      <a:gd name="T19" fmla="*/ 40 h 71"/>
                      <a:gd name="T20" fmla="*/ 7 w 34"/>
                      <a:gd name="T21" fmla="*/ 40 h 71"/>
                      <a:gd name="T22" fmla="*/ 7 w 34"/>
                      <a:gd name="T23" fmla="*/ 40 h 71"/>
                      <a:gd name="T24" fmla="*/ 7 w 34"/>
                      <a:gd name="T25" fmla="*/ 44 h 71"/>
                      <a:gd name="T26" fmla="*/ 7 w 34"/>
                      <a:gd name="T27" fmla="*/ 40 h 71"/>
                      <a:gd name="T28" fmla="*/ 10 w 34"/>
                      <a:gd name="T29" fmla="*/ 44 h 71"/>
                      <a:gd name="T30" fmla="*/ 10 w 34"/>
                      <a:gd name="T31" fmla="*/ 47 h 71"/>
                      <a:gd name="T32" fmla="*/ 7 w 34"/>
                      <a:gd name="T33" fmla="*/ 47 h 71"/>
                      <a:gd name="T34" fmla="*/ 7 w 34"/>
                      <a:gd name="T35" fmla="*/ 47 h 71"/>
                      <a:gd name="T36" fmla="*/ 10 w 34"/>
                      <a:gd name="T37" fmla="*/ 51 h 71"/>
                      <a:gd name="T38" fmla="*/ 13 w 34"/>
                      <a:gd name="T39" fmla="*/ 54 h 71"/>
                      <a:gd name="T40" fmla="*/ 17 w 34"/>
                      <a:gd name="T41" fmla="*/ 51 h 71"/>
                      <a:gd name="T42" fmla="*/ 13 w 34"/>
                      <a:gd name="T43" fmla="*/ 54 h 71"/>
                      <a:gd name="T44" fmla="*/ 13 w 34"/>
                      <a:gd name="T45" fmla="*/ 54 h 71"/>
                      <a:gd name="T46" fmla="*/ 10 w 34"/>
                      <a:gd name="T47" fmla="*/ 57 h 71"/>
                      <a:gd name="T48" fmla="*/ 10 w 34"/>
                      <a:gd name="T49" fmla="*/ 61 h 71"/>
                      <a:gd name="T50" fmla="*/ 10 w 34"/>
                      <a:gd name="T51" fmla="*/ 61 h 71"/>
                      <a:gd name="T52" fmla="*/ 13 w 34"/>
                      <a:gd name="T53" fmla="*/ 64 h 71"/>
                      <a:gd name="T54" fmla="*/ 17 w 34"/>
                      <a:gd name="T55" fmla="*/ 68 h 71"/>
                      <a:gd name="T56" fmla="*/ 20 w 34"/>
                      <a:gd name="T57" fmla="*/ 68 h 71"/>
                      <a:gd name="T58" fmla="*/ 24 w 34"/>
                      <a:gd name="T59" fmla="*/ 71 h 71"/>
                      <a:gd name="T60" fmla="*/ 27 w 34"/>
                      <a:gd name="T61" fmla="*/ 68 h 71"/>
                      <a:gd name="T62" fmla="*/ 27 w 34"/>
                      <a:gd name="T63" fmla="*/ 64 h 71"/>
                      <a:gd name="T64" fmla="*/ 30 w 34"/>
                      <a:gd name="T65" fmla="*/ 57 h 71"/>
                      <a:gd name="T66" fmla="*/ 34 w 34"/>
                      <a:gd name="T67" fmla="*/ 57 h 71"/>
                      <a:gd name="T68" fmla="*/ 34 w 34"/>
                      <a:gd name="T69" fmla="*/ 54 h 71"/>
                      <a:gd name="T70" fmla="*/ 34 w 34"/>
                      <a:gd name="T71" fmla="*/ 51 h 71"/>
                      <a:gd name="T72" fmla="*/ 34 w 34"/>
                      <a:gd name="T73" fmla="*/ 47 h 71"/>
                      <a:gd name="T74" fmla="*/ 34 w 34"/>
                      <a:gd name="T75" fmla="*/ 37 h 71"/>
                      <a:gd name="T76" fmla="*/ 34 w 34"/>
                      <a:gd name="T77" fmla="*/ 30 h 71"/>
                      <a:gd name="T78" fmla="*/ 34 w 34"/>
                      <a:gd name="T79" fmla="*/ 23 h 71"/>
                      <a:gd name="T80" fmla="*/ 30 w 34"/>
                      <a:gd name="T81" fmla="*/ 17 h 71"/>
                      <a:gd name="T82" fmla="*/ 24 w 34"/>
                      <a:gd name="T83" fmla="*/ 13 h 71"/>
                      <a:gd name="T84" fmla="*/ 20 w 34"/>
                      <a:gd name="T85" fmla="*/ 10 h 71"/>
                      <a:gd name="T86" fmla="*/ 17 w 34"/>
                      <a:gd name="T87" fmla="*/ 3 h 71"/>
                      <a:gd name="T88" fmla="*/ 13 w 34"/>
                      <a:gd name="T89" fmla="*/ 0 h 71"/>
                      <a:gd name="T90" fmla="*/ 10 w 34"/>
                      <a:gd name="T91" fmla="*/ 3 h 71"/>
                      <a:gd name="T92" fmla="*/ 7 w 34"/>
                      <a:gd name="T93" fmla="*/ 0 h 71"/>
                      <a:gd name="T94" fmla="*/ 7 w 34"/>
                      <a:gd name="T95" fmla="*/ 3 h 71"/>
                      <a:gd name="T96" fmla="*/ 7 w 34"/>
                      <a:gd name="T97" fmla="*/ 6 h 71"/>
                      <a:gd name="T98" fmla="*/ 7 w 34"/>
                      <a:gd name="T99" fmla="*/ 6 h 71"/>
                      <a:gd name="T100" fmla="*/ 10 w 34"/>
                      <a:gd name="T101" fmla="*/ 10 h 71"/>
                      <a:gd name="T102" fmla="*/ 10 w 34"/>
                      <a:gd name="T103" fmla="*/ 10 h 71"/>
                      <a:gd name="T104" fmla="*/ 10 w 34"/>
                      <a:gd name="T105" fmla="*/ 6 h 71"/>
                      <a:gd name="T106" fmla="*/ 13 w 34"/>
                      <a:gd name="T107" fmla="*/ 10 h 71"/>
                      <a:gd name="T108" fmla="*/ 13 w 34"/>
                      <a:gd name="T109" fmla="*/ 10 h 71"/>
                      <a:gd name="T110" fmla="*/ 13 w 34"/>
                      <a:gd name="T111" fmla="*/ 13 h 71"/>
                      <a:gd name="T112" fmla="*/ 13 w 34"/>
                      <a:gd name="T113" fmla="*/ 13 h 71"/>
                      <a:gd name="T114" fmla="*/ 10 w 34"/>
                      <a:gd name="T115" fmla="*/ 10 h 71"/>
                      <a:gd name="T116" fmla="*/ 7 w 34"/>
                      <a:gd name="T117" fmla="*/ 13 h 71"/>
                      <a:gd name="T118" fmla="*/ 0 w 34"/>
                      <a:gd name="T119" fmla="*/ 2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4" h="71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4"/>
                        </a:lnTo>
                        <a:lnTo>
                          <a:pt x="10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7" y="64"/>
                        </a:lnTo>
                        <a:lnTo>
                          <a:pt x="17" y="64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71"/>
                        </a:lnTo>
                        <a:lnTo>
                          <a:pt x="20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4" y="57"/>
                        </a:lnTo>
                        <a:lnTo>
                          <a:pt x="34" y="57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6" name="Freeform 144">
                    <a:extLst>
                      <a:ext uri="{FF2B5EF4-FFF2-40B4-BE49-F238E27FC236}">
                        <a16:creationId xmlns:a16="http://schemas.microsoft.com/office/drawing/2014/main" id="{B7851B57-30E8-4A7D-A652-A7AEE423FF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14238" y="7945438"/>
                    <a:ext cx="49213" cy="42863"/>
                  </a:xfrm>
                  <a:custGeom>
                    <a:avLst/>
                    <a:gdLst>
                      <a:gd name="T0" fmla="*/ 0 w 31"/>
                      <a:gd name="T1" fmla="*/ 21 h 27"/>
                      <a:gd name="T2" fmla="*/ 0 w 31"/>
                      <a:gd name="T3" fmla="*/ 21 h 27"/>
                      <a:gd name="T4" fmla="*/ 0 w 31"/>
                      <a:gd name="T5" fmla="*/ 24 h 27"/>
                      <a:gd name="T6" fmla="*/ 0 w 31"/>
                      <a:gd name="T7" fmla="*/ 24 h 27"/>
                      <a:gd name="T8" fmla="*/ 0 w 31"/>
                      <a:gd name="T9" fmla="*/ 27 h 27"/>
                      <a:gd name="T10" fmla="*/ 4 w 31"/>
                      <a:gd name="T11" fmla="*/ 24 h 27"/>
                      <a:gd name="T12" fmla="*/ 4 w 31"/>
                      <a:gd name="T13" fmla="*/ 27 h 27"/>
                      <a:gd name="T14" fmla="*/ 4 w 31"/>
                      <a:gd name="T15" fmla="*/ 27 h 27"/>
                      <a:gd name="T16" fmla="*/ 7 w 31"/>
                      <a:gd name="T17" fmla="*/ 27 h 27"/>
                      <a:gd name="T18" fmla="*/ 7 w 31"/>
                      <a:gd name="T19" fmla="*/ 27 h 27"/>
                      <a:gd name="T20" fmla="*/ 7 w 31"/>
                      <a:gd name="T21" fmla="*/ 24 h 27"/>
                      <a:gd name="T22" fmla="*/ 11 w 31"/>
                      <a:gd name="T23" fmla="*/ 24 h 27"/>
                      <a:gd name="T24" fmla="*/ 17 w 31"/>
                      <a:gd name="T25" fmla="*/ 17 h 27"/>
                      <a:gd name="T26" fmla="*/ 21 w 31"/>
                      <a:gd name="T27" fmla="*/ 17 h 27"/>
                      <a:gd name="T28" fmla="*/ 24 w 31"/>
                      <a:gd name="T29" fmla="*/ 14 h 27"/>
                      <a:gd name="T30" fmla="*/ 24 w 31"/>
                      <a:gd name="T31" fmla="*/ 14 h 27"/>
                      <a:gd name="T32" fmla="*/ 28 w 31"/>
                      <a:gd name="T33" fmla="*/ 10 h 27"/>
                      <a:gd name="T34" fmla="*/ 31 w 31"/>
                      <a:gd name="T35" fmla="*/ 10 h 27"/>
                      <a:gd name="T36" fmla="*/ 31 w 31"/>
                      <a:gd name="T37" fmla="*/ 10 h 27"/>
                      <a:gd name="T38" fmla="*/ 28 w 31"/>
                      <a:gd name="T39" fmla="*/ 10 h 27"/>
                      <a:gd name="T40" fmla="*/ 28 w 31"/>
                      <a:gd name="T41" fmla="*/ 10 h 27"/>
                      <a:gd name="T42" fmla="*/ 24 w 31"/>
                      <a:gd name="T43" fmla="*/ 7 h 27"/>
                      <a:gd name="T44" fmla="*/ 24 w 31"/>
                      <a:gd name="T45" fmla="*/ 7 h 27"/>
                      <a:gd name="T46" fmla="*/ 21 w 31"/>
                      <a:gd name="T47" fmla="*/ 10 h 27"/>
                      <a:gd name="T48" fmla="*/ 21 w 31"/>
                      <a:gd name="T49" fmla="*/ 10 h 27"/>
                      <a:gd name="T50" fmla="*/ 17 w 31"/>
                      <a:gd name="T51" fmla="*/ 14 h 27"/>
                      <a:gd name="T52" fmla="*/ 14 w 31"/>
                      <a:gd name="T53" fmla="*/ 14 h 27"/>
                      <a:gd name="T54" fmla="*/ 14 w 31"/>
                      <a:gd name="T55" fmla="*/ 17 h 27"/>
                      <a:gd name="T56" fmla="*/ 11 w 31"/>
                      <a:gd name="T57" fmla="*/ 14 h 27"/>
                      <a:gd name="T58" fmla="*/ 11 w 31"/>
                      <a:gd name="T59" fmla="*/ 14 h 27"/>
                      <a:gd name="T60" fmla="*/ 11 w 31"/>
                      <a:gd name="T61" fmla="*/ 14 h 27"/>
                      <a:gd name="T62" fmla="*/ 14 w 31"/>
                      <a:gd name="T63" fmla="*/ 14 h 27"/>
                      <a:gd name="T64" fmla="*/ 17 w 31"/>
                      <a:gd name="T65" fmla="*/ 14 h 27"/>
                      <a:gd name="T66" fmla="*/ 21 w 31"/>
                      <a:gd name="T67" fmla="*/ 7 h 27"/>
                      <a:gd name="T68" fmla="*/ 21 w 31"/>
                      <a:gd name="T69" fmla="*/ 7 h 27"/>
                      <a:gd name="T70" fmla="*/ 17 w 31"/>
                      <a:gd name="T71" fmla="*/ 7 h 27"/>
                      <a:gd name="T72" fmla="*/ 14 w 31"/>
                      <a:gd name="T73" fmla="*/ 7 h 27"/>
                      <a:gd name="T74" fmla="*/ 17 w 31"/>
                      <a:gd name="T75" fmla="*/ 7 h 27"/>
                      <a:gd name="T76" fmla="*/ 17 w 31"/>
                      <a:gd name="T77" fmla="*/ 4 h 27"/>
                      <a:gd name="T78" fmla="*/ 14 w 31"/>
                      <a:gd name="T79" fmla="*/ 0 h 27"/>
                      <a:gd name="T80" fmla="*/ 14 w 31"/>
                      <a:gd name="T81" fmla="*/ 4 h 27"/>
                      <a:gd name="T82" fmla="*/ 11 w 31"/>
                      <a:gd name="T83" fmla="*/ 4 h 27"/>
                      <a:gd name="T84" fmla="*/ 11 w 31"/>
                      <a:gd name="T85" fmla="*/ 4 h 27"/>
                      <a:gd name="T86" fmla="*/ 4 w 31"/>
                      <a:gd name="T87" fmla="*/ 14 h 27"/>
                      <a:gd name="T88" fmla="*/ 4 w 31"/>
                      <a:gd name="T89" fmla="*/ 14 h 27"/>
                      <a:gd name="T90" fmla="*/ 4 w 31"/>
                      <a:gd name="T91" fmla="*/ 17 h 27"/>
                      <a:gd name="T92" fmla="*/ 4 w 31"/>
                      <a:gd name="T93" fmla="*/ 17 h 27"/>
                      <a:gd name="T94" fmla="*/ 0 w 31"/>
                      <a:gd name="T95" fmla="*/ 17 h 27"/>
                      <a:gd name="T96" fmla="*/ 0 w 31"/>
                      <a:gd name="T97" fmla="*/ 21 h 27"/>
                      <a:gd name="T98" fmla="*/ 0 w 31"/>
                      <a:gd name="T99" fmla="*/ 21 h 27"/>
                      <a:gd name="T100" fmla="*/ 0 w 31"/>
                      <a:gd name="T101" fmla="*/ 2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4" y="7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7" name="Freeform 145">
                    <a:extLst>
                      <a:ext uri="{FF2B5EF4-FFF2-40B4-BE49-F238E27FC236}">
                        <a16:creationId xmlns:a16="http://schemas.microsoft.com/office/drawing/2014/main" id="{333A648B-D66A-43B7-8829-7ABF725374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31675" y="7708900"/>
                    <a:ext cx="26988" cy="26988"/>
                  </a:xfrm>
                  <a:custGeom>
                    <a:avLst/>
                    <a:gdLst>
                      <a:gd name="T0" fmla="*/ 0 w 17"/>
                      <a:gd name="T1" fmla="*/ 17 h 17"/>
                      <a:gd name="T2" fmla="*/ 0 w 17"/>
                      <a:gd name="T3" fmla="*/ 17 h 17"/>
                      <a:gd name="T4" fmla="*/ 0 w 17"/>
                      <a:gd name="T5" fmla="*/ 17 h 17"/>
                      <a:gd name="T6" fmla="*/ 0 w 17"/>
                      <a:gd name="T7" fmla="*/ 17 h 17"/>
                      <a:gd name="T8" fmla="*/ 3 w 17"/>
                      <a:gd name="T9" fmla="*/ 17 h 17"/>
                      <a:gd name="T10" fmla="*/ 3 w 17"/>
                      <a:gd name="T11" fmla="*/ 17 h 17"/>
                      <a:gd name="T12" fmla="*/ 7 w 17"/>
                      <a:gd name="T13" fmla="*/ 13 h 17"/>
                      <a:gd name="T14" fmla="*/ 7 w 17"/>
                      <a:gd name="T15" fmla="*/ 13 h 17"/>
                      <a:gd name="T16" fmla="*/ 10 w 17"/>
                      <a:gd name="T17" fmla="*/ 13 h 17"/>
                      <a:gd name="T18" fmla="*/ 10 w 17"/>
                      <a:gd name="T19" fmla="*/ 13 h 17"/>
                      <a:gd name="T20" fmla="*/ 13 w 17"/>
                      <a:gd name="T21" fmla="*/ 10 h 17"/>
                      <a:gd name="T22" fmla="*/ 13 w 17"/>
                      <a:gd name="T23" fmla="*/ 10 h 17"/>
                      <a:gd name="T24" fmla="*/ 17 w 17"/>
                      <a:gd name="T25" fmla="*/ 10 h 17"/>
                      <a:gd name="T26" fmla="*/ 17 w 17"/>
                      <a:gd name="T27" fmla="*/ 6 h 17"/>
                      <a:gd name="T28" fmla="*/ 17 w 17"/>
                      <a:gd name="T29" fmla="*/ 6 h 17"/>
                      <a:gd name="T30" fmla="*/ 17 w 17"/>
                      <a:gd name="T31" fmla="*/ 0 h 17"/>
                      <a:gd name="T32" fmla="*/ 17 w 17"/>
                      <a:gd name="T33" fmla="*/ 0 h 17"/>
                      <a:gd name="T34" fmla="*/ 13 w 17"/>
                      <a:gd name="T35" fmla="*/ 0 h 17"/>
                      <a:gd name="T36" fmla="*/ 13 w 17"/>
                      <a:gd name="T37" fmla="*/ 0 h 17"/>
                      <a:gd name="T38" fmla="*/ 0 w 17"/>
                      <a:gd name="T39" fmla="*/ 17 h 17"/>
                      <a:gd name="T40" fmla="*/ 0 w 17"/>
                      <a:gd name="T41" fmla="*/ 17 h 17"/>
                      <a:gd name="T42" fmla="*/ 0 w 17"/>
                      <a:gd name="T43" fmla="*/ 17 h 17"/>
                      <a:gd name="T44" fmla="*/ 0 w 17"/>
                      <a:gd name="T45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7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8" name="Freeform 146">
                    <a:extLst>
                      <a:ext uri="{FF2B5EF4-FFF2-40B4-BE49-F238E27FC236}">
                        <a16:creationId xmlns:a16="http://schemas.microsoft.com/office/drawing/2014/main" id="{4840785B-B09A-4965-A438-1644C4A19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74538" y="7691438"/>
                    <a:ext cx="31750" cy="17463"/>
                  </a:xfrm>
                  <a:custGeom>
                    <a:avLst/>
                    <a:gdLst>
                      <a:gd name="T0" fmla="*/ 3 w 20"/>
                      <a:gd name="T1" fmla="*/ 4 h 11"/>
                      <a:gd name="T2" fmla="*/ 3 w 20"/>
                      <a:gd name="T3" fmla="*/ 4 h 11"/>
                      <a:gd name="T4" fmla="*/ 3 w 20"/>
                      <a:gd name="T5" fmla="*/ 4 h 11"/>
                      <a:gd name="T6" fmla="*/ 3 w 20"/>
                      <a:gd name="T7" fmla="*/ 4 h 11"/>
                      <a:gd name="T8" fmla="*/ 3 w 20"/>
                      <a:gd name="T9" fmla="*/ 4 h 11"/>
                      <a:gd name="T10" fmla="*/ 0 w 20"/>
                      <a:gd name="T11" fmla="*/ 7 h 11"/>
                      <a:gd name="T12" fmla="*/ 0 w 20"/>
                      <a:gd name="T13" fmla="*/ 7 h 11"/>
                      <a:gd name="T14" fmla="*/ 0 w 20"/>
                      <a:gd name="T15" fmla="*/ 11 h 11"/>
                      <a:gd name="T16" fmla="*/ 3 w 20"/>
                      <a:gd name="T17" fmla="*/ 11 h 11"/>
                      <a:gd name="T18" fmla="*/ 3 w 20"/>
                      <a:gd name="T19" fmla="*/ 11 h 11"/>
                      <a:gd name="T20" fmla="*/ 7 w 20"/>
                      <a:gd name="T21" fmla="*/ 11 h 11"/>
                      <a:gd name="T22" fmla="*/ 7 w 20"/>
                      <a:gd name="T23" fmla="*/ 11 h 11"/>
                      <a:gd name="T24" fmla="*/ 7 w 20"/>
                      <a:gd name="T25" fmla="*/ 11 h 11"/>
                      <a:gd name="T26" fmla="*/ 10 w 20"/>
                      <a:gd name="T27" fmla="*/ 11 h 11"/>
                      <a:gd name="T28" fmla="*/ 10 w 20"/>
                      <a:gd name="T29" fmla="*/ 11 h 11"/>
                      <a:gd name="T30" fmla="*/ 10 w 20"/>
                      <a:gd name="T31" fmla="*/ 11 h 11"/>
                      <a:gd name="T32" fmla="*/ 14 w 20"/>
                      <a:gd name="T33" fmla="*/ 11 h 11"/>
                      <a:gd name="T34" fmla="*/ 14 w 20"/>
                      <a:gd name="T35" fmla="*/ 11 h 11"/>
                      <a:gd name="T36" fmla="*/ 14 w 20"/>
                      <a:gd name="T37" fmla="*/ 11 h 11"/>
                      <a:gd name="T38" fmla="*/ 14 w 20"/>
                      <a:gd name="T39" fmla="*/ 11 h 11"/>
                      <a:gd name="T40" fmla="*/ 14 w 20"/>
                      <a:gd name="T41" fmla="*/ 11 h 11"/>
                      <a:gd name="T42" fmla="*/ 17 w 20"/>
                      <a:gd name="T43" fmla="*/ 11 h 11"/>
                      <a:gd name="T44" fmla="*/ 17 w 20"/>
                      <a:gd name="T45" fmla="*/ 7 h 11"/>
                      <a:gd name="T46" fmla="*/ 17 w 20"/>
                      <a:gd name="T47" fmla="*/ 7 h 11"/>
                      <a:gd name="T48" fmla="*/ 17 w 20"/>
                      <a:gd name="T49" fmla="*/ 7 h 11"/>
                      <a:gd name="T50" fmla="*/ 20 w 20"/>
                      <a:gd name="T51" fmla="*/ 4 h 11"/>
                      <a:gd name="T52" fmla="*/ 17 w 20"/>
                      <a:gd name="T53" fmla="*/ 4 h 11"/>
                      <a:gd name="T54" fmla="*/ 17 w 20"/>
                      <a:gd name="T55" fmla="*/ 4 h 11"/>
                      <a:gd name="T56" fmla="*/ 14 w 20"/>
                      <a:gd name="T57" fmla="*/ 0 h 11"/>
                      <a:gd name="T58" fmla="*/ 14 w 20"/>
                      <a:gd name="T59" fmla="*/ 0 h 11"/>
                      <a:gd name="T60" fmla="*/ 14 w 20"/>
                      <a:gd name="T61" fmla="*/ 0 h 11"/>
                      <a:gd name="T62" fmla="*/ 14 w 20"/>
                      <a:gd name="T63" fmla="*/ 0 h 11"/>
                      <a:gd name="T64" fmla="*/ 14 w 20"/>
                      <a:gd name="T65" fmla="*/ 0 h 11"/>
                      <a:gd name="T66" fmla="*/ 10 w 20"/>
                      <a:gd name="T67" fmla="*/ 0 h 11"/>
                      <a:gd name="T68" fmla="*/ 10 w 20"/>
                      <a:gd name="T69" fmla="*/ 0 h 11"/>
                      <a:gd name="T70" fmla="*/ 7 w 20"/>
                      <a:gd name="T71" fmla="*/ 0 h 11"/>
                      <a:gd name="T72" fmla="*/ 3 w 20"/>
                      <a:gd name="T73" fmla="*/ 4 h 11"/>
                      <a:gd name="T74" fmla="*/ 3 w 20"/>
                      <a:gd name="T75" fmla="*/ 4 h 11"/>
                      <a:gd name="T76" fmla="*/ 3 w 20"/>
                      <a:gd name="T77" fmla="*/ 4 h 11"/>
                      <a:gd name="T78" fmla="*/ 3 w 20"/>
                      <a:gd name="T79" fmla="*/ 4 h 11"/>
                      <a:gd name="T80" fmla="*/ 3 w 20"/>
                      <a:gd name="T81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11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9" name="Freeform 147">
                    <a:extLst>
                      <a:ext uri="{FF2B5EF4-FFF2-40B4-BE49-F238E27FC236}">
                        <a16:creationId xmlns:a16="http://schemas.microsoft.com/office/drawing/2014/main" id="{C378E5F5-E39D-4A62-8B7A-7F73CBA2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69913" y="7362825"/>
                    <a:ext cx="312738" cy="200025"/>
                  </a:xfrm>
                  <a:custGeom>
                    <a:avLst/>
                    <a:gdLst>
                      <a:gd name="T0" fmla="*/ 116 w 197"/>
                      <a:gd name="T1" fmla="*/ 20 h 126"/>
                      <a:gd name="T2" fmla="*/ 109 w 197"/>
                      <a:gd name="T3" fmla="*/ 17 h 126"/>
                      <a:gd name="T4" fmla="*/ 126 w 197"/>
                      <a:gd name="T5" fmla="*/ 0 h 126"/>
                      <a:gd name="T6" fmla="*/ 95 w 197"/>
                      <a:gd name="T7" fmla="*/ 7 h 126"/>
                      <a:gd name="T8" fmla="*/ 78 w 197"/>
                      <a:gd name="T9" fmla="*/ 10 h 126"/>
                      <a:gd name="T10" fmla="*/ 58 w 197"/>
                      <a:gd name="T11" fmla="*/ 20 h 126"/>
                      <a:gd name="T12" fmla="*/ 44 w 197"/>
                      <a:gd name="T13" fmla="*/ 24 h 126"/>
                      <a:gd name="T14" fmla="*/ 48 w 197"/>
                      <a:gd name="T15" fmla="*/ 27 h 126"/>
                      <a:gd name="T16" fmla="*/ 41 w 197"/>
                      <a:gd name="T17" fmla="*/ 34 h 126"/>
                      <a:gd name="T18" fmla="*/ 58 w 197"/>
                      <a:gd name="T19" fmla="*/ 37 h 126"/>
                      <a:gd name="T20" fmla="*/ 65 w 197"/>
                      <a:gd name="T21" fmla="*/ 37 h 126"/>
                      <a:gd name="T22" fmla="*/ 55 w 197"/>
                      <a:gd name="T23" fmla="*/ 41 h 126"/>
                      <a:gd name="T24" fmla="*/ 41 w 197"/>
                      <a:gd name="T25" fmla="*/ 41 h 126"/>
                      <a:gd name="T26" fmla="*/ 27 w 197"/>
                      <a:gd name="T27" fmla="*/ 44 h 126"/>
                      <a:gd name="T28" fmla="*/ 41 w 197"/>
                      <a:gd name="T29" fmla="*/ 61 h 126"/>
                      <a:gd name="T30" fmla="*/ 58 w 197"/>
                      <a:gd name="T31" fmla="*/ 61 h 126"/>
                      <a:gd name="T32" fmla="*/ 65 w 197"/>
                      <a:gd name="T33" fmla="*/ 68 h 126"/>
                      <a:gd name="T34" fmla="*/ 65 w 197"/>
                      <a:gd name="T35" fmla="*/ 71 h 126"/>
                      <a:gd name="T36" fmla="*/ 55 w 197"/>
                      <a:gd name="T37" fmla="*/ 71 h 126"/>
                      <a:gd name="T38" fmla="*/ 38 w 197"/>
                      <a:gd name="T39" fmla="*/ 65 h 126"/>
                      <a:gd name="T40" fmla="*/ 17 w 197"/>
                      <a:gd name="T41" fmla="*/ 61 h 126"/>
                      <a:gd name="T42" fmla="*/ 4 w 197"/>
                      <a:gd name="T43" fmla="*/ 68 h 126"/>
                      <a:gd name="T44" fmla="*/ 0 w 197"/>
                      <a:gd name="T45" fmla="*/ 78 h 126"/>
                      <a:gd name="T46" fmla="*/ 7 w 197"/>
                      <a:gd name="T47" fmla="*/ 85 h 126"/>
                      <a:gd name="T48" fmla="*/ 4 w 197"/>
                      <a:gd name="T49" fmla="*/ 102 h 126"/>
                      <a:gd name="T50" fmla="*/ 21 w 197"/>
                      <a:gd name="T51" fmla="*/ 112 h 126"/>
                      <a:gd name="T52" fmla="*/ 58 w 197"/>
                      <a:gd name="T53" fmla="*/ 112 h 126"/>
                      <a:gd name="T54" fmla="*/ 61 w 197"/>
                      <a:gd name="T55" fmla="*/ 109 h 126"/>
                      <a:gd name="T56" fmla="*/ 85 w 197"/>
                      <a:gd name="T57" fmla="*/ 109 h 126"/>
                      <a:gd name="T58" fmla="*/ 92 w 197"/>
                      <a:gd name="T59" fmla="*/ 105 h 126"/>
                      <a:gd name="T60" fmla="*/ 95 w 197"/>
                      <a:gd name="T61" fmla="*/ 109 h 126"/>
                      <a:gd name="T62" fmla="*/ 99 w 197"/>
                      <a:gd name="T63" fmla="*/ 119 h 126"/>
                      <a:gd name="T64" fmla="*/ 106 w 197"/>
                      <a:gd name="T65" fmla="*/ 122 h 126"/>
                      <a:gd name="T66" fmla="*/ 126 w 197"/>
                      <a:gd name="T67" fmla="*/ 122 h 126"/>
                      <a:gd name="T68" fmla="*/ 133 w 197"/>
                      <a:gd name="T69" fmla="*/ 116 h 126"/>
                      <a:gd name="T70" fmla="*/ 123 w 197"/>
                      <a:gd name="T71" fmla="*/ 116 h 126"/>
                      <a:gd name="T72" fmla="*/ 126 w 197"/>
                      <a:gd name="T73" fmla="*/ 109 h 126"/>
                      <a:gd name="T74" fmla="*/ 136 w 197"/>
                      <a:gd name="T75" fmla="*/ 105 h 126"/>
                      <a:gd name="T76" fmla="*/ 146 w 197"/>
                      <a:gd name="T77" fmla="*/ 105 h 126"/>
                      <a:gd name="T78" fmla="*/ 153 w 197"/>
                      <a:gd name="T79" fmla="*/ 109 h 126"/>
                      <a:gd name="T80" fmla="*/ 163 w 197"/>
                      <a:gd name="T81" fmla="*/ 105 h 126"/>
                      <a:gd name="T82" fmla="*/ 163 w 197"/>
                      <a:gd name="T83" fmla="*/ 95 h 126"/>
                      <a:gd name="T84" fmla="*/ 157 w 197"/>
                      <a:gd name="T85" fmla="*/ 88 h 126"/>
                      <a:gd name="T86" fmla="*/ 160 w 197"/>
                      <a:gd name="T87" fmla="*/ 68 h 126"/>
                      <a:gd name="T88" fmla="*/ 174 w 197"/>
                      <a:gd name="T89" fmla="*/ 58 h 126"/>
                      <a:gd name="T90" fmla="*/ 184 w 197"/>
                      <a:gd name="T91" fmla="*/ 48 h 126"/>
                      <a:gd name="T92" fmla="*/ 194 w 197"/>
                      <a:gd name="T93" fmla="*/ 37 h 126"/>
                      <a:gd name="T94" fmla="*/ 194 w 197"/>
                      <a:gd name="T95" fmla="*/ 20 h 126"/>
                      <a:gd name="T96" fmla="*/ 180 w 197"/>
                      <a:gd name="T97" fmla="*/ 20 h 126"/>
                      <a:gd name="T98" fmla="*/ 174 w 197"/>
                      <a:gd name="T99" fmla="*/ 24 h 126"/>
                      <a:gd name="T100" fmla="*/ 157 w 197"/>
                      <a:gd name="T101" fmla="*/ 41 h 126"/>
                      <a:gd name="T102" fmla="*/ 140 w 197"/>
                      <a:gd name="T103" fmla="*/ 54 h 126"/>
                      <a:gd name="T104" fmla="*/ 146 w 197"/>
                      <a:gd name="T105" fmla="*/ 37 h 126"/>
                      <a:gd name="T106" fmla="*/ 153 w 197"/>
                      <a:gd name="T107" fmla="*/ 17 h 126"/>
                      <a:gd name="T108" fmla="*/ 146 w 197"/>
                      <a:gd name="T109" fmla="*/ 27 h 126"/>
                      <a:gd name="T110" fmla="*/ 140 w 197"/>
                      <a:gd name="T111" fmla="*/ 27 h 126"/>
                      <a:gd name="T112" fmla="*/ 136 w 197"/>
                      <a:gd name="T113" fmla="*/ 27 h 126"/>
                      <a:gd name="T114" fmla="*/ 129 w 197"/>
                      <a:gd name="T115" fmla="*/ 27 h 126"/>
                      <a:gd name="T116" fmla="*/ 136 w 197"/>
                      <a:gd name="T117" fmla="*/ 24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97" h="126">
                        <a:moveTo>
                          <a:pt x="126" y="14"/>
                        </a:moveTo>
                        <a:lnTo>
                          <a:pt x="126" y="14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6" y="20"/>
                        </a:lnTo>
                        <a:lnTo>
                          <a:pt x="106" y="20"/>
                        </a:lnTo>
                        <a:lnTo>
                          <a:pt x="109" y="17"/>
                        </a:lnTo>
                        <a:lnTo>
                          <a:pt x="109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9" y="14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6" y="7"/>
                        </a:lnTo>
                        <a:lnTo>
                          <a:pt x="126" y="3"/>
                        </a:lnTo>
                        <a:lnTo>
                          <a:pt x="126" y="3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3" y="3"/>
                        </a:lnTo>
                        <a:lnTo>
                          <a:pt x="123" y="3"/>
                        </a:lnTo>
                        <a:lnTo>
                          <a:pt x="119" y="3"/>
                        </a:lnTo>
                        <a:lnTo>
                          <a:pt x="119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89" y="7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61"/>
                        </a:lnTo>
                        <a:lnTo>
                          <a:pt x="41" y="61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72" y="71"/>
                        </a:lnTo>
                        <a:lnTo>
                          <a:pt x="72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1" y="71"/>
                        </a:lnTo>
                        <a:lnTo>
                          <a:pt x="61" y="71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58" y="71"/>
                        </a:lnTo>
                        <a:lnTo>
                          <a:pt x="58" y="71"/>
                        </a:lnTo>
                        <a:lnTo>
                          <a:pt x="55" y="71"/>
                        </a:lnTo>
                        <a:lnTo>
                          <a:pt x="55" y="71"/>
                        </a:lnTo>
                        <a:lnTo>
                          <a:pt x="55" y="68"/>
                        </a:lnTo>
                        <a:lnTo>
                          <a:pt x="55" y="6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8" y="71"/>
                        </a:lnTo>
                        <a:lnTo>
                          <a:pt x="48" y="71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38" y="65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5"/>
                        </a:lnTo>
                        <a:lnTo>
                          <a:pt x="31" y="68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71"/>
                        </a:lnTo>
                        <a:lnTo>
                          <a:pt x="4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5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0" y="105"/>
                        </a:lnTo>
                        <a:lnTo>
                          <a:pt x="0" y="105"/>
                        </a:lnTo>
                        <a:lnTo>
                          <a:pt x="4" y="109"/>
                        </a:lnTo>
                        <a:lnTo>
                          <a:pt x="4" y="109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4" y="112"/>
                        </a:lnTo>
                        <a:lnTo>
                          <a:pt x="14" y="112"/>
                        </a:lnTo>
                        <a:lnTo>
                          <a:pt x="21" y="112"/>
                        </a:lnTo>
                        <a:lnTo>
                          <a:pt x="21" y="112"/>
                        </a:lnTo>
                        <a:lnTo>
                          <a:pt x="31" y="116"/>
                        </a:lnTo>
                        <a:lnTo>
                          <a:pt x="3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51" y="116"/>
                        </a:lnTo>
                        <a:lnTo>
                          <a:pt x="51" y="116"/>
                        </a:lnTo>
                        <a:lnTo>
                          <a:pt x="55" y="116"/>
                        </a:lnTo>
                        <a:lnTo>
                          <a:pt x="55" y="116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2"/>
                        </a:lnTo>
                        <a:lnTo>
                          <a:pt x="72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9" y="109"/>
                        </a:lnTo>
                        <a:lnTo>
                          <a:pt x="99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9" y="119"/>
                        </a:lnTo>
                        <a:lnTo>
                          <a:pt x="99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9" y="126"/>
                        </a:lnTo>
                        <a:lnTo>
                          <a:pt x="109" y="126"/>
                        </a:lnTo>
                        <a:lnTo>
                          <a:pt x="112" y="126"/>
                        </a:lnTo>
                        <a:lnTo>
                          <a:pt x="112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3" y="116"/>
                        </a:lnTo>
                        <a:lnTo>
                          <a:pt x="133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2"/>
                        </a:lnTo>
                        <a:lnTo>
                          <a:pt x="136" y="112"/>
                        </a:lnTo>
                        <a:lnTo>
                          <a:pt x="133" y="112"/>
                        </a:lnTo>
                        <a:lnTo>
                          <a:pt x="13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9" y="105"/>
                        </a:lnTo>
                        <a:lnTo>
                          <a:pt x="129" y="105"/>
                        </a:lnTo>
                        <a:lnTo>
                          <a:pt x="129" y="109"/>
                        </a:lnTo>
                        <a:lnTo>
                          <a:pt x="129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6" y="109"/>
                        </a:lnTo>
                        <a:lnTo>
                          <a:pt x="136" y="109"/>
                        </a:lnTo>
                        <a:lnTo>
                          <a:pt x="136" y="105"/>
                        </a:lnTo>
                        <a:lnTo>
                          <a:pt x="136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9"/>
                        </a:lnTo>
                        <a:lnTo>
                          <a:pt x="146" y="109"/>
                        </a:lnTo>
                        <a:lnTo>
                          <a:pt x="150" y="109"/>
                        </a:lnTo>
                        <a:lnTo>
                          <a:pt x="150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7" y="102"/>
                        </a:lnTo>
                        <a:lnTo>
                          <a:pt x="167" y="102"/>
                        </a:lnTo>
                        <a:lnTo>
                          <a:pt x="167" y="99"/>
                        </a:lnTo>
                        <a:lnTo>
                          <a:pt x="167" y="99"/>
                        </a:lnTo>
                        <a:lnTo>
                          <a:pt x="163" y="99"/>
                        </a:lnTo>
                        <a:lnTo>
                          <a:pt x="163" y="99"/>
                        </a:lnTo>
                        <a:lnTo>
                          <a:pt x="160" y="99"/>
                        </a:lnTo>
                        <a:lnTo>
                          <a:pt x="160" y="99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0" y="92"/>
                        </a:lnTo>
                        <a:lnTo>
                          <a:pt x="160" y="92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3" y="88"/>
                        </a:lnTo>
                        <a:lnTo>
                          <a:pt x="153" y="88"/>
                        </a:lnTo>
                        <a:lnTo>
                          <a:pt x="157" y="85"/>
                        </a:lnTo>
                        <a:lnTo>
                          <a:pt x="157" y="85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5"/>
                        </a:lnTo>
                        <a:lnTo>
                          <a:pt x="157" y="75"/>
                        </a:lnTo>
                        <a:lnTo>
                          <a:pt x="160" y="71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3" y="68"/>
                        </a:lnTo>
                        <a:lnTo>
                          <a:pt x="163" y="68"/>
                        </a:lnTo>
                        <a:lnTo>
                          <a:pt x="167" y="65"/>
                        </a:lnTo>
                        <a:lnTo>
                          <a:pt x="167" y="65"/>
                        </a:lnTo>
                        <a:lnTo>
                          <a:pt x="170" y="65"/>
                        </a:lnTo>
                        <a:lnTo>
                          <a:pt x="170" y="65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7" y="58"/>
                        </a:lnTo>
                        <a:lnTo>
                          <a:pt x="177" y="58"/>
                        </a:lnTo>
                        <a:lnTo>
                          <a:pt x="177" y="54"/>
                        </a:lnTo>
                        <a:lnTo>
                          <a:pt x="177" y="54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91" y="41"/>
                        </a:lnTo>
                        <a:lnTo>
                          <a:pt x="191" y="41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4"/>
                        </a:lnTo>
                        <a:lnTo>
                          <a:pt x="194" y="34"/>
                        </a:lnTo>
                        <a:lnTo>
                          <a:pt x="194" y="31"/>
                        </a:lnTo>
                        <a:lnTo>
                          <a:pt x="194" y="31"/>
                        </a:lnTo>
                        <a:lnTo>
                          <a:pt x="197" y="27"/>
                        </a:lnTo>
                        <a:lnTo>
                          <a:pt x="197" y="27"/>
                        </a:lnTo>
                        <a:lnTo>
                          <a:pt x="197" y="24"/>
                        </a:lnTo>
                        <a:lnTo>
                          <a:pt x="197" y="24"/>
                        </a:lnTo>
                        <a:lnTo>
                          <a:pt x="197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87" y="20"/>
                        </a:lnTo>
                        <a:lnTo>
                          <a:pt x="187" y="20"/>
                        </a:lnTo>
                        <a:lnTo>
                          <a:pt x="187" y="24"/>
                        </a:lnTo>
                        <a:lnTo>
                          <a:pt x="187" y="24"/>
                        </a:lnTo>
                        <a:lnTo>
                          <a:pt x="187" y="17"/>
                        </a:lnTo>
                        <a:lnTo>
                          <a:pt x="187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4" y="24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0" y="31"/>
                        </a:lnTo>
                        <a:lnTo>
                          <a:pt x="170" y="31"/>
                        </a:lnTo>
                        <a:lnTo>
                          <a:pt x="163" y="34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0" y="41"/>
                        </a:lnTo>
                        <a:lnTo>
                          <a:pt x="157" y="41"/>
                        </a:lnTo>
                        <a:lnTo>
                          <a:pt x="157" y="41"/>
                        </a:lnTo>
                        <a:lnTo>
                          <a:pt x="153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6" y="51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48"/>
                        </a:lnTo>
                        <a:lnTo>
                          <a:pt x="143" y="48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1"/>
                        </a:lnTo>
                        <a:lnTo>
                          <a:pt x="143" y="41"/>
                        </a:lnTo>
                        <a:lnTo>
                          <a:pt x="146" y="37"/>
                        </a:lnTo>
                        <a:lnTo>
                          <a:pt x="146" y="37"/>
                        </a:lnTo>
                        <a:lnTo>
                          <a:pt x="153" y="37"/>
                        </a:lnTo>
                        <a:lnTo>
                          <a:pt x="153" y="37"/>
                        </a:lnTo>
                        <a:lnTo>
                          <a:pt x="153" y="31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4"/>
                        </a:lnTo>
                        <a:lnTo>
                          <a:pt x="150" y="24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27"/>
                        </a:lnTo>
                        <a:lnTo>
                          <a:pt x="143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6" y="24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29" y="14"/>
                        </a:lnTo>
                        <a:lnTo>
                          <a:pt x="129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0" name="Freeform 148">
                    <a:extLst>
                      <a:ext uri="{FF2B5EF4-FFF2-40B4-BE49-F238E27FC236}">
                        <a16:creationId xmlns:a16="http://schemas.microsoft.com/office/drawing/2014/main" id="{E0236AE6-55EB-4F29-917D-250236A5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8725" y="7232650"/>
                    <a:ext cx="49213" cy="49213"/>
                  </a:xfrm>
                  <a:custGeom>
                    <a:avLst/>
                    <a:gdLst>
                      <a:gd name="T0" fmla="*/ 0 w 31"/>
                      <a:gd name="T1" fmla="*/ 31 h 31"/>
                      <a:gd name="T2" fmla="*/ 3 w 31"/>
                      <a:gd name="T3" fmla="*/ 31 h 31"/>
                      <a:gd name="T4" fmla="*/ 3 w 31"/>
                      <a:gd name="T5" fmla="*/ 31 h 31"/>
                      <a:gd name="T6" fmla="*/ 3 w 31"/>
                      <a:gd name="T7" fmla="*/ 31 h 31"/>
                      <a:gd name="T8" fmla="*/ 7 w 31"/>
                      <a:gd name="T9" fmla="*/ 31 h 31"/>
                      <a:gd name="T10" fmla="*/ 10 w 31"/>
                      <a:gd name="T11" fmla="*/ 31 h 31"/>
                      <a:gd name="T12" fmla="*/ 14 w 31"/>
                      <a:gd name="T13" fmla="*/ 31 h 31"/>
                      <a:gd name="T14" fmla="*/ 14 w 31"/>
                      <a:gd name="T15" fmla="*/ 31 h 31"/>
                      <a:gd name="T16" fmla="*/ 17 w 31"/>
                      <a:gd name="T17" fmla="*/ 31 h 31"/>
                      <a:gd name="T18" fmla="*/ 17 w 31"/>
                      <a:gd name="T19" fmla="*/ 28 h 31"/>
                      <a:gd name="T20" fmla="*/ 20 w 31"/>
                      <a:gd name="T21" fmla="*/ 24 h 31"/>
                      <a:gd name="T22" fmla="*/ 20 w 31"/>
                      <a:gd name="T23" fmla="*/ 24 h 31"/>
                      <a:gd name="T24" fmla="*/ 24 w 31"/>
                      <a:gd name="T25" fmla="*/ 21 h 31"/>
                      <a:gd name="T26" fmla="*/ 24 w 31"/>
                      <a:gd name="T27" fmla="*/ 21 h 31"/>
                      <a:gd name="T28" fmla="*/ 24 w 31"/>
                      <a:gd name="T29" fmla="*/ 21 h 31"/>
                      <a:gd name="T30" fmla="*/ 24 w 31"/>
                      <a:gd name="T31" fmla="*/ 21 h 31"/>
                      <a:gd name="T32" fmla="*/ 27 w 31"/>
                      <a:gd name="T33" fmla="*/ 24 h 31"/>
                      <a:gd name="T34" fmla="*/ 27 w 31"/>
                      <a:gd name="T35" fmla="*/ 21 h 31"/>
                      <a:gd name="T36" fmla="*/ 31 w 31"/>
                      <a:gd name="T37" fmla="*/ 17 h 31"/>
                      <a:gd name="T38" fmla="*/ 31 w 31"/>
                      <a:gd name="T39" fmla="*/ 17 h 31"/>
                      <a:gd name="T40" fmla="*/ 27 w 31"/>
                      <a:gd name="T41" fmla="*/ 17 h 31"/>
                      <a:gd name="T42" fmla="*/ 27 w 31"/>
                      <a:gd name="T43" fmla="*/ 14 h 31"/>
                      <a:gd name="T44" fmla="*/ 27 w 31"/>
                      <a:gd name="T45" fmla="*/ 11 h 31"/>
                      <a:gd name="T46" fmla="*/ 27 w 31"/>
                      <a:gd name="T47" fmla="*/ 7 h 31"/>
                      <a:gd name="T48" fmla="*/ 27 w 31"/>
                      <a:gd name="T49" fmla="*/ 7 h 31"/>
                      <a:gd name="T50" fmla="*/ 24 w 31"/>
                      <a:gd name="T51" fmla="*/ 7 h 31"/>
                      <a:gd name="T52" fmla="*/ 20 w 31"/>
                      <a:gd name="T53" fmla="*/ 4 h 31"/>
                      <a:gd name="T54" fmla="*/ 17 w 31"/>
                      <a:gd name="T55" fmla="*/ 0 h 31"/>
                      <a:gd name="T56" fmla="*/ 17 w 31"/>
                      <a:gd name="T57" fmla="*/ 0 h 31"/>
                      <a:gd name="T58" fmla="*/ 14 w 31"/>
                      <a:gd name="T59" fmla="*/ 4 h 31"/>
                      <a:gd name="T60" fmla="*/ 14 w 31"/>
                      <a:gd name="T61" fmla="*/ 4 h 31"/>
                      <a:gd name="T62" fmla="*/ 14 w 31"/>
                      <a:gd name="T63" fmla="*/ 7 h 31"/>
                      <a:gd name="T64" fmla="*/ 14 w 31"/>
                      <a:gd name="T65" fmla="*/ 7 h 31"/>
                      <a:gd name="T66" fmla="*/ 10 w 31"/>
                      <a:gd name="T67" fmla="*/ 11 h 31"/>
                      <a:gd name="T68" fmla="*/ 7 w 31"/>
                      <a:gd name="T69" fmla="*/ 14 h 31"/>
                      <a:gd name="T70" fmla="*/ 7 w 31"/>
                      <a:gd name="T71" fmla="*/ 14 h 31"/>
                      <a:gd name="T72" fmla="*/ 7 w 31"/>
                      <a:gd name="T73" fmla="*/ 17 h 31"/>
                      <a:gd name="T74" fmla="*/ 10 w 31"/>
                      <a:gd name="T75" fmla="*/ 21 h 31"/>
                      <a:gd name="T76" fmla="*/ 7 w 31"/>
                      <a:gd name="T77" fmla="*/ 24 h 31"/>
                      <a:gd name="T78" fmla="*/ 7 w 31"/>
                      <a:gd name="T79" fmla="*/ 24 h 31"/>
                      <a:gd name="T80" fmla="*/ 7 w 31"/>
                      <a:gd name="T81" fmla="*/ 24 h 31"/>
                      <a:gd name="T82" fmla="*/ 3 w 31"/>
                      <a:gd name="T83" fmla="*/ 21 h 31"/>
                      <a:gd name="T84" fmla="*/ 0 w 31"/>
                      <a:gd name="T85" fmla="*/ 24 h 31"/>
                      <a:gd name="T86" fmla="*/ 0 w 31"/>
                      <a:gd name="T87" fmla="*/ 28 h 31"/>
                      <a:gd name="T88" fmla="*/ 0 w 31"/>
                      <a:gd name="T89" fmla="*/ 28 h 31"/>
                      <a:gd name="T90" fmla="*/ 0 w 31"/>
                      <a:gd name="T91" fmla="*/ 31 h 31"/>
                      <a:gd name="T92" fmla="*/ 0 w 31"/>
                      <a:gd name="T93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1" h="31">
                        <a:moveTo>
                          <a:pt x="0" y="31"/>
                        </a:move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1"/>
                        </a:lnTo>
                        <a:lnTo>
                          <a:pt x="27" y="21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1"/>
                        </a:lnTo>
                        <a:lnTo>
                          <a:pt x="27" y="11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1" name="Freeform 149">
                    <a:extLst>
                      <a:ext uri="{FF2B5EF4-FFF2-40B4-BE49-F238E27FC236}">
                        <a16:creationId xmlns:a16="http://schemas.microsoft.com/office/drawing/2014/main" id="{75D1C05D-D8CD-47BC-8F9A-B7AB0DA7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5713" y="7466013"/>
                    <a:ext cx="53975" cy="47625"/>
                  </a:xfrm>
                  <a:custGeom>
                    <a:avLst/>
                    <a:gdLst>
                      <a:gd name="T0" fmla="*/ 3 w 34"/>
                      <a:gd name="T1" fmla="*/ 17 h 30"/>
                      <a:gd name="T2" fmla="*/ 0 w 34"/>
                      <a:gd name="T3" fmla="*/ 20 h 30"/>
                      <a:gd name="T4" fmla="*/ 0 w 34"/>
                      <a:gd name="T5" fmla="*/ 23 h 30"/>
                      <a:gd name="T6" fmla="*/ 3 w 34"/>
                      <a:gd name="T7" fmla="*/ 23 h 30"/>
                      <a:gd name="T8" fmla="*/ 3 w 34"/>
                      <a:gd name="T9" fmla="*/ 23 h 30"/>
                      <a:gd name="T10" fmla="*/ 7 w 34"/>
                      <a:gd name="T11" fmla="*/ 23 h 30"/>
                      <a:gd name="T12" fmla="*/ 10 w 34"/>
                      <a:gd name="T13" fmla="*/ 23 h 30"/>
                      <a:gd name="T14" fmla="*/ 10 w 34"/>
                      <a:gd name="T15" fmla="*/ 23 h 30"/>
                      <a:gd name="T16" fmla="*/ 14 w 34"/>
                      <a:gd name="T17" fmla="*/ 23 h 30"/>
                      <a:gd name="T18" fmla="*/ 17 w 34"/>
                      <a:gd name="T19" fmla="*/ 23 h 30"/>
                      <a:gd name="T20" fmla="*/ 20 w 34"/>
                      <a:gd name="T21" fmla="*/ 27 h 30"/>
                      <a:gd name="T22" fmla="*/ 24 w 34"/>
                      <a:gd name="T23" fmla="*/ 30 h 30"/>
                      <a:gd name="T24" fmla="*/ 27 w 34"/>
                      <a:gd name="T25" fmla="*/ 30 h 30"/>
                      <a:gd name="T26" fmla="*/ 31 w 34"/>
                      <a:gd name="T27" fmla="*/ 27 h 30"/>
                      <a:gd name="T28" fmla="*/ 31 w 34"/>
                      <a:gd name="T29" fmla="*/ 27 h 30"/>
                      <a:gd name="T30" fmla="*/ 31 w 34"/>
                      <a:gd name="T31" fmla="*/ 23 h 30"/>
                      <a:gd name="T32" fmla="*/ 31 w 34"/>
                      <a:gd name="T33" fmla="*/ 23 h 30"/>
                      <a:gd name="T34" fmla="*/ 34 w 34"/>
                      <a:gd name="T35" fmla="*/ 20 h 30"/>
                      <a:gd name="T36" fmla="*/ 34 w 34"/>
                      <a:gd name="T37" fmla="*/ 17 h 30"/>
                      <a:gd name="T38" fmla="*/ 34 w 34"/>
                      <a:gd name="T39" fmla="*/ 10 h 30"/>
                      <a:gd name="T40" fmla="*/ 27 w 34"/>
                      <a:gd name="T41" fmla="*/ 10 h 30"/>
                      <a:gd name="T42" fmla="*/ 27 w 34"/>
                      <a:gd name="T43" fmla="*/ 10 h 30"/>
                      <a:gd name="T44" fmla="*/ 27 w 34"/>
                      <a:gd name="T45" fmla="*/ 10 h 30"/>
                      <a:gd name="T46" fmla="*/ 24 w 34"/>
                      <a:gd name="T47" fmla="*/ 10 h 30"/>
                      <a:gd name="T48" fmla="*/ 24 w 34"/>
                      <a:gd name="T49" fmla="*/ 10 h 30"/>
                      <a:gd name="T50" fmla="*/ 20 w 34"/>
                      <a:gd name="T51" fmla="*/ 6 h 30"/>
                      <a:gd name="T52" fmla="*/ 17 w 34"/>
                      <a:gd name="T53" fmla="*/ 6 h 30"/>
                      <a:gd name="T54" fmla="*/ 14 w 34"/>
                      <a:gd name="T55" fmla="*/ 3 h 30"/>
                      <a:gd name="T56" fmla="*/ 10 w 34"/>
                      <a:gd name="T57" fmla="*/ 0 h 30"/>
                      <a:gd name="T58" fmla="*/ 10 w 34"/>
                      <a:gd name="T59" fmla="*/ 3 h 30"/>
                      <a:gd name="T60" fmla="*/ 7 w 34"/>
                      <a:gd name="T61" fmla="*/ 3 h 30"/>
                      <a:gd name="T62" fmla="*/ 7 w 34"/>
                      <a:gd name="T63" fmla="*/ 3 h 30"/>
                      <a:gd name="T64" fmla="*/ 7 w 34"/>
                      <a:gd name="T65" fmla="*/ 3 h 30"/>
                      <a:gd name="T66" fmla="*/ 7 w 34"/>
                      <a:gd name="T67" fmla="*/ 3 h 30"/>
                      <a:gd name="T68" fmla="*/ 3 w 34"/>
                      <a:gd name="T69" fmla="*/ 6 h 30"/>
                      <a:gd name="T70" fmla="*/ 3 w 34"/>
                      <a:gd name="T71" fmla="*/ 10 h 30"/>
                      <a:gd name="T72" fmla="*/ 3 w 34"/>
                      <a:gd name="T73" fmla="*/ 13 h 30"/>
                      <a:gd name="T74" fmla="*/ 3 w 34"/>
                      <a:gd name="T75" fmla="*/ 1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30">
                        <a:moveTo>
                          <a:pt x="3" y="17"/>
                        </a:move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4" y="30"/>
                        </a:lnTo>
                        <a:lnTo>
                          <a:pt x="24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2" name="Freeform 150">
                    <a:extLst>
                      <a:ext uri="{FF2B5EF4-FFF2-40B4-BE49-F238E27FC236}">
                        <a16:creationId xmlns:a16="http://schemas.microsoft.com/office/drawing/2014/main" id="{EC2B31C0-7CBD-4C57-B4DC-2C1E46D02D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960475" y="7142163"/>
                    <a:ext cx="588963" cy="242888"/>
                  </a:xfrm>
                  <a:custGeom>
                    <a:avLst/>
                    <a:gdLst>
                      <a:gd name="T0" fmla="*/ 106 w 371"/>
                      <a:gd name="T1" fmla="*/ 132 h 153"/>
                      <a:gd name="T2" fmla="*/ 89 w 371"/>
                      <a:gd name="T3" fmla="*/ 125 h 153"/>
                      <a:gd name="T4" fmla="*/ 106 w 371"/>
                      <a:gd name="T5" fmla="*/ 129 h 153"/>
                      <a:gd name="T6" fmla="*/ 116 w 371"/>
                      <a:gd name="T7" fmla="*/ 132 h 153"/>
                      <a:gd name="T8" fmla="*/ 143 w 371"/>
                      <a:gd name="T9" fmla="*/ 122 h 153"/>
                      <a:gd name="T10" fmla="*/ 157 w 371"/>
                      <a:gd name="T11" fmla="*/ 115 h 153"/>
                      <a:gd name="T12" fmla="*/ 174 w 371"/>
                      <a:gd name="T13" fmla="*/ 108 h 153"/>
                      <a:gd name="T14" fmla="*/ 160 w 371"/>
                      <a:gd name="T15" fmla="*/ 98 h 153"/>
                      <a:gd name="T16" fmla="*/ 177 w 371"/>
                      <a:gd name="T17" fmla="*/ 95 h 153"/>
                      <a:gd name="T18" fmla="*/ 184 w 371"/>
                      <a:gd name="T19" fmla="*/ 95 h 153"/>
                      <a:gd name="T20" fmla="*/ 184 w 371"/>
                      <a:gd name="T21" fmla="*/ 88 h 153"/>
                      <a:gd name="T22" fmla="*/ 211 w 371"/>
                      <a:gd name="T23" fmla="*/ 95 h 153"/>
                      <a:gd name="T24" fmla="*/ 221 w 371"/>
                      <a:gd name="T25" fmla="*/ 88 h 153"/>
                      <a:gd name="T26" fmla="*/ 238 w 371"/>
                      <a:gd name="T27" fmla="*/ 85 h 153"/>
                      <a:gd name="T28" fmla="*/ 259 w 371"/>
                      <a:gd name="T29" fmla="*/ 74 h 153"/>
                      <a:gd name="T30" fmla="*/ 289 w 371"/>
                      <a:gd name="T31" fmla="*/ 71 h 153"/>
                      <a:gd name="T32" fmla="*/ 316 w 371"/>
                      <a:gd name="T33" fmla="*/ 61 h 153"/>
                      <a:gd name="T34" fmla="*/ 310 w 371"/>
                      <a:gd name="T35" fmla="*/ 57 h 153"/>
                      <a:gd name="T36" fmla="*/ 327 w 371"/>
                      <a:gd name="T37" fmla="*/ 54 h 153"/>
                      <a:gd name="T38" fmla="*/ 347 w 371"/>
                      <a:gd name="T39" fmla="*/ 54 h 153"/>
                      <a:gd name="T40" fmla="*/ 371 w 371"/>
                      <a:gd name="T41" fmla="*/ 34 h 153"/>
                      <a:gd name="T42" fmla="*/ 357 w 371"/>
                      <a:gd name="T43" fmla="*/ 30 h 153"/>
                      <a:gd name="T44" fmla="*/ 337 w 371"/>
                      <a:gd name="T45" fmla="*/ 30 h 153"/>
                      <a:gd name="T46" fmla="*/ 340 w 371"/>
                      <a:gd name="T47" fmla="*/ 23 h 153"/>
                      <a:gd name="T48" fmla="*/ 320 w 371"/>
                      <a:gd name="T49" fmla="*/ 17 h 153"/>
                      <a:gd name="T50" fmla="*/ 296 w 371"/>
                      <a:gd name="T51" fmla="*/ 13 h 153"/>
                      <a:gd name="T52" fmla="*/ 272 w 371"/>
                      <a:gd name="T53" fmla="*/ 10 h 153"/>
                      <a:gd name="T54" fmla="*/ 255 w 371"/>
                      <a:gd name="T55" fmla="*/ 3 h 153"/>
                      <a:gd name="T56" fmla="*/ 245 w 371"/>
                      <a:gd name="T57" fmla="*/ 10 h 153"/>
                      <a:gd name="T58" fmla="*/ 228 w 371"/>
                      <a:gd name="T59" fmla="*/ 20 h 153"/>
                      <a:gd name="T60" fmla="*/ 218 w 371"/>
                      <a:gd name="T61" fmla="*/ 23 h 153"/>
                      <a:gd name="T62" fmla="*/ 204 w 371"/>
                      <a:gd name="T63" fmla="*/ 3 h 153"/>
                      <a:gd name="T64" fmla="*/ 184 w 371"/>
                      <a:gd name="T65" fmla="*/ 13 h 153"/>
                      <a:gd name="T66" fmla="*/ 153 w 371"/>
                      <a:gd name="T67" fmla="*/ 6 h 153"/>
                      <a:gd name="T68" fmla="*/ 147 w 371"/>
                      <a:gd name="T69" fmla="*/ 17 h 153"/>
                      <a:gd name="T70" fmla="*/ 157 w 371"/>
                      <a:gd name="T71" fmla="*/ 23 h 153"/>
                      <a:gd name="T72" fmla="*/ 136 w 371"/>
                      <a:gd name="T73" fmla="*/ 30 h 153"/>
                      <a:gd name="T74" fmla="*/ 143 w 371"/>
                      <a:gd name="T75" fmla="*/ 44 h 153"/>
                      <a:gd name="T76" fmla="*/ 147 w 371"/>
                      <a:gd name="T77" fmla="*/ 47 h 153"/>
                      <a:gd name="T78" fmla="*/ 170 w 371"/>
                      <a:gd name="T79" fmla="*/ 57 h 153"/>
                      <a:gd name="T80" fmla="*/ 221 w 371"/>
                      <a:gd name="T81" fmla="*/ 44 h 153"/>
                      <a:gd name="T82" fmla="*/ 225 w 371"/>
                      <a:gd name="T83" fmla="*/ 61 h 153"/>
                      <a:gd name="T84" fmla="*/ 201 w 371"/>
                      <a:gd name="T85" fmla="*/ 61 h 153"/>
                      <a:gd name="T86" fmla="*/ 160 w 371"/>
                      <a:gd name="T87" fmla="*/ 57 h 153"/>
                      <a:gd name="T88" fmla="*/ 157 w 371"/>
                      <a:gd name="T89" fmla="*/ 78 h 153"/>
                      <a:gd name="T90" fmla="*/ 133 w 371"/>
                      <a:gd name="T91" fmla="*/ 54 h 153"/>
                      <a:gd name="T92" fmla="*/ 119 w 371"/>
                      <a:gd name="T93" fmla="*/ 81 h 153"/>
                      <a:gd name="T94" fmla="*/ 123 w 371"/>
                      <a:gd name="T95" fmla="*/ 88 h 153"/>
                      <a:gd name="T96" fmla="*/ 96 w 371"/>
                      <a:gd name="T97" fmla="*/ 85 h 153"/>
                      <a:gd name="T98" fmla="*/ 79 w 371"/>
                      <a:gd name="T99" fmla="*/ 102 h 153"/>
                      <a:gd name="T100" fmla="*/ 75 w 371"/>
                      <a:gd name="T101" fmla="*/ 105 h 153"/>
                      <a:gd name="T102" fmla="*/ 99 w 371"/>
                      <a:gd name="T103" fmla="*/ 112 h 153"/>
                      <a:gd name="T104" fmla="*/ 65 w 371"/>
                      <a:gd name="T105" fmla="*/ 119 h 153"/>
                      <a:gd name="T106" fmla="*/ 45 w 371"/>
                      <a:gd name="T107" fmla="*/ 119 h 153"/>
                      <a:gd name="T108" fmla="*/ 0 w 371"/>
                      <a:gd name="T109" fmla="*/ 129 h 153"/>
                      <a:gd name="T110" fmla="*/ 11 w 371"/>
                      <a:gd name="T111" fmla="*/ 136 h 153"/>
                      <a:gd name="T112" fmla="*/ 31 w 371"/>
                      <a:gd name="T113" fmla="*/ 132 h 153"/>
                      <a:gd name="T114" fmla="*/ 41 w 371"/>
                      <a:gd name="T115" fmla="*/ 139 h 153"/>
                      <a:gd name="T116" fmla="*/ 55 w 371"/>
                      <a:gd name="T117" fmla="*/ 142 h 153"/>
                      <a:gd name="T118" fmla="*/ 65 w 371"/>
                      <a:gd name="T119" fmla="*/ 142 h 153"/>
                      <a:gd name="T120" fmla="*/ 68 w 371"/>
                      <a:gd name="T121" fmla="*/ 149 h 153"/>
                      <a:gd name="T122" fmla="*/ 96 w 371"/>
                      <a:gd name="T123" fmla="*/ 149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71" h="153">
                        <a:moveTo>
                          <a:pt x="102" y="149"/>
                        </a:move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6"/>
                        </a:lnTo>
                        <a:lnTo>
                          <a:pt x="102" y="136"/>
                        </a:lnTo>
                        <a:lnTo>
                          <a:pt x="106" y="136"/>
                        </a:lnTo>
                        <a:lnTo>
                          <a:pt x="106" y="136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2" y="132"/>
                        </a:lnTo>
                        <a:lnTo>
                          <a:pt x="102" y="132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99" y="129"/>
                        </a:lnTo>
                        <a:lnTo>
                          <a:pt x="99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89" y="132"/>
                        </a:lnTo>
                        <a:lnTo>
                          <a:pt x="89" y="132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5" y="125"/>
                        </a:lnTo>
                        <a:lnTo>
                          <a:pt x="85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92" y="125"/>
                        </a:lnTo>
                        <a:lnTo>
                          <a:pt x="92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5"/>
                        </a:lnTo>
                        <a:lnTo>
                          <a:pt x="102" y="125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3" y="132"/>
                        </a:lnTo>
                        <a:lnTo>
                          <a:pt x="113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33" y="129"/>
                        </a:lnTo>
                        <a:lnTo>
                          <a:pt x="133" y="129"/>
                        </a:lnTo>
                        <a:lnTo>
                          <a:pt x="133" y="125"/>
                        </a:lnTo>
                        <a:lnTo>
                          <a:pt x="133" y="125"/>
                        </a:lnTo>
                        <a:lnTo>
                          <a:pt x="130" y="122"/>
                        </a:lnTo>
                        <a:lnTo>
                          <a:pt x="130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5"/>
                        </a:lnTo>
                        <a:lnTo>
                          <a:pt x="143" y="125"/>
                        </a:lnTo>
                        <a:lnTo>
                          <a:pt x="147" y="125"/>
                        </a:lnTo>
                        <a:lnTo>
                          <a:pt x="147" y="125"/>
                        </a:lnTo>
                        <a:lnTo>
                          <a:pt x="150" y="122"/>
                        </a:lnTo>
                        <a:lnTo>
                          <a:pt x="150" y="122"/>
                        </a:lnTo>
                        <a:lnTo>
                          <a:pt x="150" y="119"/>
                        </a:lnTo>
                        <a:lnTo>
                          <a:pt x="150" y="119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3" y="115"/>
                        </a:lnTo>
                        <a:lnTo>
                          <a:pt x="153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67" y="108"/>
                        </a:lnTo>
                        <a:lnTo>
                          <a:pt x="167" y="108"/>
                        </a:lnTo>
                        <a:lnTo>
                          <a:pt x="167" y="105"/>
                        </a:lnTo>
                        <a:lnTo>
                          <a:pt x="167" y="105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7" y="108"/>
                        </a:lnTo>
                        <a:lnTo>
                          <a:pt x="177" y="108"/>
                        </a:lnTo>
                        <a:lnTo>
                          <a:pt x="180" y="105"/>
                        </a:lnTo>
                        <a:lnTo>
                          <a:pt x="180" y="105"/>
                        </a:lnTo>
                        <a:lnTo>
                          <a:pt x="184" y="102"/>
                        </a:lnTo>
                        <a:lnTo>
                          <a:pt x="184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67" y="98"/>
                        </a:lnTo>
                        <a:lnTo>
                          <a:pt x="167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102"/>
                        </a:lnTo>
                        <a:lnTo>
                          <a:pt x="160" y="102"/>
                        </a:lnTo>
                        <a:lnTo>
                          <a:pt x="167" y="102"/>
                        </a:lnTo>
                        <a:lnTo>
                          <a:pt x="170" y="102"/>
                        </a:lnTo>
                        <a:lnTo>
                          <a:pt x="170" y="102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4" y="91"/>
                        </a:lnTo>
                        <a:lnTo>
                          <a:pt x="174" y="91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80" y="95"/>
                        </a:lnTo>
                        <a:lnTo>
                          <a:pt x="180" y="95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8"/>
                        </a:lnTo>
                        <a:lnTo>
                          <a:pt x="187" y="98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77" y="91"/>
                        </a:lnTo>
                        <a:lnTo>
                          <a:pt x="177" y="91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4" y="91"/>
                        </a:lnTo>
                        <a:lnTo>
                          <a:pt x="184" y="91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7" y="91"/>
                        </a:lnTo>
                        <a:lnTo>
                          <a:pt x="187" y="91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201" y="91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5"/>
                        </a:lnTo>
                        <a:lnTo>
                          <a:pt x="211" y="95"/>
                        </a:lnTo>
                        <a:lnTo>
                          <a:pt x="211" y="91"/>
                        </a:lnTo>
                        <a:lnTo>
                          <a:pt x="211" y="91"/>
                        </a:lnTo>
                        <a:lnTo>
                          <a:pt x="214" y="91"/>
                        </a:lnTo>
                        <a:lnTo>
                          <a:pt x="214" y="91"/>
                        </a:lnTo>
                        <a:lnTo>
                          <a:pt x="214" y="88"/>
                        </a:lnTo>
                        <a:lnTo>
                          <a:pt x="214" y="88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1" y="85"/>
                        </a:lnTo>
                        <a:lnTo>
                          <a:pt x="211" y="85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4" y="81"/>
                        </a:lnTo>
                        <a:lnTo>
                          <a:pt x="214" y="81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8" y="85"/>
                        </a:lnTo>
                        <a:lnTo>
                          <a:pt x="218" y="85"/>
                        </a:lnTo>
                        <a:lnTo>
                          <a:pt x="221" y="85"/>
                        </a:lnTo>
                        <a:lnTo>
                          <a:pt x="221" y="85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18" y="88"/>
                        </a:lnTo>
                        <a:lnTo>
                          <a:pt x="218" y="88"/>
                        </a:lnTo>
                        <a:lnTo>
                          <a:pt x="221" y="91"/>
                        </a:lnTo>
                        <a:lnTo>
                          <a:pt x="221" y="91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5" y="91"/>
                        </a:lnTo>
                        <a:lnTo>
                          <a:pt x="225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31" y="91"/>
                        </a:lnTo>
                        <a:lnTo>
                          <a:pt x="231" y="91"/>
                        </a:lnTo>
                        <a:lnTo>
                          <a:pt x="231" y="88"/>
                        </a:lnTo>
                        <a:lnTo>
                          <a:pt x="231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5" y="85"/>
                        </a:lnTo>
                        <a:lnTo>
                          <a:pt x="245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52" y="81"/>
                        </a:lnTo>
                        <a:lnTo>
                          <a:pt x="252" y="81"/>
                        </a:lnTo>
                        <a:lnTo>
                          <a:pt x="255" y="81"/>
                        </a:lnTo>
                        <a:lnTo>
                          <a:pt x="255" y="81"/>
                        </a:lnTo>
                        <a:lnTo>
                          <a:pt x="255" y="78"/>
                        </a:lnTo>
                        <a:lnTo>
                          <a:pt x="255" y="78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8"/>
                        </a:lnTo>
                        <a:lnTo>
                          <a:pt x="259" y="78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9" y="78"/>
                        </a:lnTo>
                        <a:lnTo>
                          <a:pt x="269" y="78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6" y="74"/>
                        </a:lnTo>
                        <a:lnTo>
                          <a:pt x="276" y="74"/>
                        </a:lnTo>
                        <a:lnTo>
                          <a:pt x="279" y="71"/>
                        </a:lnTo>
                        <a:lnTo>
                          <a:pt x="279" y="71"/>
                        </a:lnTo>
                        <a:lnTo>
                          <a:pt x="282" y="71"/>
                        </a:lnTo>
                        <a:lnTo>
                          <a:pt x="282" y="71"/>
                        </a:lnTo>
                        <a:lnTo>
                          <a:pt x="286" y="71"/>
                        </a:lnTo>
                        <a:lnTo>
                          <a:pt x="286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6" y="71"/>
                        </a:lnTo>
                        <a:lnTo>
                          <a:pt x="296" y="71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9" y="68"/>
                        </a:lnTo>
                        <a:lnTo>
                          <a:pt x="299" y="68"/>
                        </a:lnTo>
                        <a:lnTo>
                          <a:pt x="303" y="68"/>
                        </a:lnTo>
                        <a:lnTo>
                          <a:pt x="30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20" y="64"/>
                        </a:lnTo>
                        <a:lnTo>
                          <a:pt x="327" y="64"/>
                        </a:lnTo>
                        <a:lnTo>
                          <a:pt x="327" y="64"/>
                        </a:lnTo>
                        <a:lnTo>
                          <a:pt x="327" y="61"/>
                        </a:lnTo>
                        <a:lnTo>
                          <a:pt x="327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16" y="61"/>
                        </a:lnTo>
                        <a:lnTo>
                          <a:pt x="316" y="61"/>
                        </a:lnTo>
                        <a:lnTo>
                          <a:pt x="306" y="61"/>
                        </a:lnTo>
                        <a:lnTo>
                          <a:pt x="306" y="61"/>
                        </a:lnTo>
                        <a:lnTo>
                          <a:pt x="303" y="64"/>
                        </a:lnTo>
                        <a:lnTo>
                          <a:pt x="303" y="64"/>
                        </a:lnTo>
                        <a:lnTo>
                          <a:pt x="296" y="64"/>
                        </a:lnTo>
                        <a:lnTo>
                          <a:pt x="296" y="64"/>
                        </a:lnTo>
                        <a:lnTo>
                          <a:pt x="293" y="64"/>
                        </a:lnTo>
                        <a:lnTo>
                          <a:pt x="293" y="64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9" y="57"/>
                        </a:lnTo>
                        <a:lnTo>
                          <a:pt x="289" y="57"/>
                        </a:lnTo>
                        <a:lnTo>
                          <a:pt x="293" y="61"/>
                        </a:lnTo>
                        <a:lnTo>
                          <a:pt x="293" y="61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303" y="57"/>
                        </a:lnTo>
                        <a:lnTo>
                          <a:pt x="303" y="57"/>
                        </a:lnTo>
                        <a:lnTo>
                          <a:pt x="306" y="57"/>
                        </a:lnTo>
                        <a:lnTo>
                          <a:pt x="306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06" y="54"/>
                        </a:lnTo>
                        <a:lnTo>
                          <a:pt x="306" y="54"/>
                        </a:lnTo>
                        <a:lnTo>
                          <a:pt x="299" y="54"/>
                        </a:lnTo>
                        <a:lnTo>
                          <a:pt x="299" y="54"/>
                        </a:lnTo>
                        <a:lnTo>
                          <a:pt x="303" y="54"/>
                        </a:lnTo>
                        <a:lnTo>
                          <a:pt x="303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6" y="57"/>
                        </a:lnTo>
                        <a:lnTo>
                          <a:pt x="316" y="57"/>
                        </a:lnTo>
                        <a:lnTo>
                          <a:pt x="316" y="54"/>
                        </a:lnTo>
                        <a:lnTo>
                          <a:pt x="316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1"/>
                        </a:lnTo>
                        <a:lnTo>
                          <a:pt x="327" y="51"/>
                        </a:lnTo>
                        <a:lnTo>
                          <a:pt x="330" y="51"/>
                        </a:lnTo>
                        <a:lnTo>
                          <a:pt x="330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7" y="51"/>
                        </a:lnTo>
                        <a:lnTo>
                          <a:pt x="337" y="51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40" y="54"/>
                        </a:lnTo>
                        <a:lnTo>
                          <a:pt x="340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7" y="54"/>
                        </a:lnTo>
                        <a:lnTo>
                          <a:pt x="357" y="54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0"/>
                        </a:lnTo>
                        <a:lnTo>
                          <a:pt x="371" y="40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4" y="44"/>
                        </a:lnTo>
                        <a:lnTo>
                          <a:pt x="364" y="44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71" y="34"/>
                        </a:lnTo>
                        <a:lnTo>
                          <a:pt x="371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71" y="30"/>
                        </a:lnTo>
                        <a:lnTo>
                          <a:pt x="371" y="30"/>
                        </a:lnTo>
                        <a:lnTo>
                          <a:pt x="371" y="27"/>
                        </a:lnTo>
                        <a:lnTo>
                          <a:pt x="371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1" y="27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3"/>
                        </a:lnTo>
                        <a:lnTo>
                          <a:pt x="350" y="23"/>
                        </a:lnTo>
                        <a:lnTo>
                          <a:pt x="347" y="23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0" y="20"/>
                        </a:lnTo>
                        <a:lnTo>
                          <a:pt x="330" y="20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3" y="17"/>
                        </a:lnTo>
                        <a:lnTo>
                          <a:pt x="323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3"/>
                        </a:lnTo>
                        <a:lnTo>
                          <a:pt x="316" y="23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03" y="17"/>
                        </a:lnTo>
                        <a:lnTo>
                          <a:pt x="303" y="17"/>
                        </a:lnTo>
                        <a:lnTo>
                          <a:pt x="303" y="20"/>
                        </a:lnTo>
                        <a:lnTo>
                          <a:pt x="303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6" y="13"/>
                        </a:lnTo>
                        <a:lnTo>
                          <a:pt x="296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3" y="10"/>
                        </a:lnTo>
                        <a:lnTo>
                          <a:pt x="293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6" y="6"/>
                        </a:lnTo>
                        <a:lnTo>
                          <a:pt x="286" y="6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79" y="10"/>
                        </a:lnTo>
                        <a:lnTo>
                          <a:pt x="279" y="1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7"/>
                        </a:lnTo>
                        <a:lnTo>
                          <a:pt x="276" y="17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0"/>
                        </a:lnTo>
                        <a:lnTo>
                          <a:pt x="276" y="10"/>
                        </a:lnTo>
                        <a:lnTo>
                          <a:pt x="272" y="10"/>
                        </a:lnTo>
                        <a:lnTo>
                          <a:pt x="272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55" y="3"/>
                        </a:lnTo>
                        <a:lnTo>
                          <a:pt x="255" y="3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3"/>
                        </a:lnTo>
                        <a:lnTo>
                          <a:pt x="255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10"/>
                        </a:lnTo>
                        <a:lnTo>
                          <a:pt x="245" y="10"/>
                        </a:lnTo>
                        <a:lnTo>
                          <a:pt x="245" y="13"/>
                        </a:lnTo>
                        <a:lnTo>
                          <a:pt x="245" y="13"/>
                        </a:lnTo>
                        <a:lnTo>
                          <a:pt x="242" y="13"/>
                        </a:lnTo>
                        <a:lnTo>
                          <a:pt x="242" y="13"/>
                        </a:lnTo>
                        <a:lnTo>
                          <a:pt x="242" y="10"/>
                        </a:lnTo>
                        <a:lnTo>
                          <a:pt x="242" y="10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5" y="6"/>
                        </a:lnTo>
                        <a:lnTo>
                          <a:pt x="235" y="6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7"/>
                        </a:lnTo>
                        <a:lnTo>
                          <a:pt x="228" y="17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7"/>
                        </a:lnTo>
                        <a:lnTo>
                          <a:pt x="225" y="27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0"/>
                        </a:lnTo>
                        <a:lnTo>
                          <a:pt x="225" y="20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4" y="23"/>
                        </a:lnTo>
                        <a:lnTo>
                          <a:pt x="214" y="23"/>
                        </a:lnTo>
                        <a:lnTo>
                          <a:pt x="214" y="20"/>
                        </a:lnTo>
                        <a:lnTo>
                          <a:pt x="214" y="20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3"/>
                        </a:lnTo>
                        <a:lnTo>
                          <a:pt x="214" y="13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4" y="10"/>
                        </a:lnTo>
                        <a:lnTo>
                          <a:pt x="194" y="10"/>
                        </a:lnTo>
                        <a:lnTo>
                          <a:pt x="197" y="17"/>
                        </a:lnTo>
                        <a:lnTo>
                          <a:pt x="197" y="17"/>
                        </a:lnTo>
                        <a:lnTo>
                          <a:pt x="197" y="20"/>
                        </a:lnTo>
                        <a:lnTo>
                          <a:pt x="197" y="20"/>
                        </a:lnTo>
                        <a:lnTo>
                          <a:pt x="194" y="23"/>
                        </a:lnTo>
                        <a:lnTo>
                          <a:pt x="194" y="23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3"/>
                        </a:lnTo>
                        <a:lnTo>
                          <a:pt x="191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4" y="13"/>
                        </a:lnTo>
                        <a:lnTo>
                          <a:pt x="184" y="13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17"/>
                        </a:lnTo>
                        <a:lnTo>
                          <a:pt x="180" y="17"/>
                        </a:lnTo>
                        <a:lnTo>
                          <a:pt x="180" y="13"/>
                        </a:lnTo>
                        <a:lnTo>
                          <a:pt x="180" y="13"/>
                        </a:lnTo>
                        <a:lnTo>
                          <a:pt x="180" y="6"/>
                        </a:lnTo>
                        <a:lnTo>
                          <a:pt x="180" y="6"/>
                        </a:lnTo>
                        <a:lnTo>
                          <a:pt x="177" y="6"/>
                        </a:lnTo>
                        <a:lnTo>
                          <a:pt x="177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67" y="6"/>
                        </a:lnTo>
                        <a:lnTo>
                          <a:pt x="167" y="6"/>
                        </a:lnTo>
                        <a:lnTo>
                          <a:pt x="163" y="10"/>
                        </a:lnTo>
                        <a:lnTo>
                          <a:pt x="163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57" y="6"/>
                        </a:lnTo>
                        <a:lnTo>
                          <a:pt x="157" y="6"/>
                        </a:lnTo>
                        <a:lnTo>
                          <a:pt x="153" y="6"/>
                        </a:lnTo>
                        <a:lnTo>
                          <a:pt x="153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3" y="10"/>
                        </a:lnTo>
                        <a:lnTo>
                          <a:pt x="143" y="10"/>
                        </a:lnTo>
                        <a:lnTo>
                          <a:pt x="140" y="10"/>
                        </a:lnTo>
                        <a:lnTo>
                          <a:pt x="140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3" y="13"/>
                        </a:lnTo>
                        <a:lnTo>
                          <a:pt x="133" y="13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3" y="13"/>
                        </a:lnTo>
                        <a:lnTo>
                          <a:pt x="143" y="13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7" y="20"/>
                        </a:lnTo>
                        <a:lnTo>
                          <a:pt x="147" y="20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3" y="20"/>
                        </a:lnTo>
                        <a:lnTo>
                          <a:pt x="157" y="20"/>
                        </a:lnTo>
                        <a:lnTo>
                          <a:pt x="157" y="20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47" y="23"/>
                        </a:lnTo>
                        <a:lnTo>
                          <a:pt x="147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0" y="27"/>
                        </a:lnTo>
                        <a:lnTo>
                          <a:pt x="130" y="27"/>
                        </a:lnTo>
                        <a:lnTo>
                          <a:pt x="130" y="30"/>
                        </a:lnTo>
                        <a:lnTo>
                          <a:pt x="130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43" y="34"/>
                        </a:lnTo>
                        <a:lnTo>
                          <a:pt x="14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36" y="34"/>
                        </a:lnTo>
                        <a:lnTo>
                          <a:pt x="130" y="37"/>
                        </a:lnTo>
                        <a:lnTo>
                          <a:pt x="130" y="37"/>
                        </a:lnTo>
                        <a:lnTo>
                          <a:pt x="130" y="40"/>
                        </a:lnTo>
                        <a:lnTo>
                          <a:pt x="133" y="44"/>
                        </a:lnTo>
                        <a:lnTo>
                          <a:pt x="133" y="44"/>
                        </a:lnTo>
                        <a:lnTo>
                          <a:pt x="136" y="47"/>
                        </a:lnTo>
                        <a:lnTo>
                          <a:pt x="136" y="47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57" y="40"/>
                        </a:lnTo>
                        <a:lnTo>
                          <a:pt x="157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7" y="40"/>
                        </a:lnTo>
                        <a:lnTo>
                          <a:pt x="177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77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67" y="40"/>
                        </a:lnTo>
                        <a:lnTo>
                          <a:pt x="167" y="40"/>
                        </a:lnTo>
                        <a:lnTo>
                          <a:pt x="163" y="40"/>
                        </a:lnTo>
                        <a:lnTo>
                          <a:pt x="163" y="40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7"/>
                        </a:lnTo>
                        <a:lnTo>
                          <a:pt x="147" y="47"/>
                        </a:lnTo>
                        <a:lnTo>
                          <a:pt x="150" y="51"/>
                        </a:lnTo>
                        <a:lnTo>
                          <a:pt x="153" y="54"/>
                        </a:lnTo>
                        <a:lnTo>
                          <a:pt x="153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63" y="51"/>
                        </a:lnTo>
                        <a:lnTo>
                          <a:pt x="163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7" y="51"/>
                        </a:lnTo>
                        <a:lnTo>
                          <a:pt x="177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7" y="54"/>
                        </a:lnTo>
                        <a:lnTo>
                          <a:pt x="167" y="54"/>
                        </a:lnTo>
                        <a:lnTo>
                          <a:pt x="167" y="57"/>
                        </a:lnTo>
                        <a:lnTo>
                          <a:pt x="167" y="57"/>
                        </a:lnTo>
                        <a:lnTo>
                          <a:pt x="170" y="57"/>
                        </a:lnTo>
                        <a:lnTo>
                          <a:pt x="170" y="57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80" y="54"/>
                        </a:lnTo>
                        <a:lnTo>
                          <a:pt x="180" y="54"/>
                        </a:lnTo>
                        <a:lnTo>
                          <a:pt x="184" y="54"/>
                        </a:lnTo>
                        <a:lnTo>
                          <a:pt x="184" y="54"/>
                        </a:lnTo>
                        <a:lnTo>
                          <a:pt x="187" y="54"/>
                        </a:lnTo>
                        <a:lnTo>
                          <a:pt x="187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204" y="51"/>
                        </a:lnTo>
                        <a:lnTo>
                          <a:pt x="204" y="51"/>
                        </a:lnTo>
                        <a:lnTo>
                          <a:pt x="208" y="47"/>
                        </a:lnTo>
                        <a:lnTo>
                          <a:pt x="208" y="47"/>
                        </a:lnTo>
                        <a:lnTo>
                          <a:pt x="211" y="44"/>
                        </a:lnTo>
                        <a:lnTo>
                          <a:pt x="211" y="44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21" y="44"/>
                        </a:lnTo>
                        <a:lnTo>
                          <a:pt x="221" y="44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1" y="47"/>
                        </a:lnTo>
                        <a:lnTo>
                          <a:pt x="211" y="47"/>
                        </a:lnTo>
                        <a:lnTo>
                          <a:pt x="208" y="51"/>
                        </a:lnTo>
                        <a:lnTo>
                          <a:pt x="208" y="51"/>
                        </a:lnTo>
                        <a:lnTo>
                          <a:pt x="211" y="54"/>
                        </a:lnTo>
                        <a:lnTo>
                          <a:pt x="211" y="54"/>
                        </a:lnTo>
                        <a:lnTo>
                          <a:pt x="218" y="54"/>
                        </a:lnTo>
                        <a:lnTo>
                          <a:pt x="218" y="54"/>
                        </a:lnTo>
                        <a:lnTo>
                          <a:pt x="221" y="54"/>
                        </a:lnTo>
                        <a:lnTo>
                          <a:pt x="221" y="54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18" y="57"/>
                        </a:lnTo>
                        <a:lnTo>
                          <a:pt x="214" y="57"/>
                        </a:lnTo>
                        <a:lnTo>
                          <a:pt x="214" y="57"/>
                        </a:lnTo>
                        <a:lnTo>
                          <a:pt x="211" y="57"/>
                        </a:lnTo>
                        <a:lnTo>
                          <a:pt x="211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1" y="57"/>
                        </a:lnTo>
                        <a:lnTo>
                          <a:pt x="201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4"/>
                        </a:lnTo>
                        <a:lnTo>
                          <a:pt x="201" y="64"/>
                        </a:lnTo>
                        <a:lnTo>
                          <a:pt x="197" y="64"/>
                        </a:lnTo>
                        <a:lnTo>
                          <a:pt x="197" y="64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57"/>
                        </a:lnTo>
                        <a:lnTo>
                          <a:pt x="191" y="57"/>
                        </a:lnTo>
                        <a:lnTo>
                          <a:pt x="187" y="57"/>
                        </a:lnTo>
                        <a:lnTo>
                          <a:pt x="187" y="57"/>
                        </a:lnTo>
                        <a:lnTo>
                          <a:pt x="184" y="57"/>
                        </a:lnTo>
                        <a:lnTo>
                          <a:pt x="184" y="57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67" y="61"/>
                        </a:lnTo>
                        <a:lnTo>
                          <a:pt x="167" y="61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57" y="61"/>
                        </a:lnTo>
                        <a:lnTo>
                          <a:pt x="157" y="61"/>
                        </a:lnTo>
                        <a:lnTo>
                          <a:pt x="157" y="64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3" y="74"/>
                        </a:lnTo>
                        <a:lnTo>
                          <a:pt x="163" y="74"/>
                        </a:lnTo>
                        <a:lnTo>
                          <a:pt x="167" y="78"/>
                        </a:lnTo>
                        <a:lnTo>
                          <a:pt x="167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7" y="74"/>
                        </a:lnTo>
                        <a:lnTo>
                          <a:pt x="157" y="74"/>
                        </a:lnTo>
                        <a:lnTo>
                          <a:pt x="157" y="71"/>
                        </a:lnTo>
                        <a:lnTo>
                          <a:pt x="157" y="71"/>
                        </a:lnTo>
                        <a:lnTo>
                          <a:pt x="157" y="68"/>
                        </a:lnTo>
                        <a:lnTo>
                          <a:pt x="157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1"/>
                        </a:lnTo>
                        <a:lnTo>
                          <a:pt x="150" y="57"/>
                        </a:lnTo>
                        <a:lnTo>
                          <a:pt x="150" y="57"/>
                        </a:lnTo>
                        <a:lnTo>
                          <a:pt x="147" y="57"/>
                        </a:lnTo>
                        <a:lnTo>
                          <a:pt x="147" y="57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0" y="57"/>
                        </a:lnTo>
                        <a:lnTo>
                          <a:pt x="130" y="57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3" y="71"/>
                        </a:lnTo>
                        <a:lnTo>
                          <a:pt x="123" y="71"/>
                        </a:lnTo>
                        <a:lnTo>
                          <a:pt x="119" y="74"/>
                        </a:lnTo>
                        <a:lnTo>
                          <a:pt x="119" y="74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0" y="88"/>
                        </a:lnTo>
                        <a:lnTo>
                          <a:pt x="130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26" y="91"/>
                        </a:lnTo>
                        <a:lnTo>
                          <a:pt x="126" y="91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91"/>
                        </a:lnTo>
                        <a:lnTo>
                          <a:pt x="119" y="91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6" y="88"/>
                        </a:lnTo>
                        <a:lnTo>
                          <a:pt x="106" y="88"/>
                        </a:lnTo>
                        <a:lnTo>
                          <a:pt x="102" y="88"/>
                        </a:lnTo>
                        <a:lnTo>
                          <a:pt x="102" y="88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79" y="88"/>
                        </a:lnTo>
                        <a:lnTo>
                          <a:pt x="79" y="88"/>
                        </a:lnTo>
                        <a:lnTo>
                          <a:pt x="72" y="91"/>
                        </a:lnTo>
                        <a:lnTo>
                          <a:pt x="72" y="91"/>
                        </a:lnTo>
                        <a:lnTo>
                          <a:pt x="68" y="95"/>
                        </a:lnTo>
                        <a:lnTo>
                          <a:pt x="65" y="98"/>
                        </a:lnTo>
                        <a:lnTo>
                          <a:pt x="65" y="98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5" y="95"/>
                        </a:lnTo>
                        <a:lnTo>
                          <a:pt x="75" y="95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2" y="102"/>
                        </a:lnTo>
                        <a:lnTo>
                          <a:pt x="72" y="102"/>
                        </a:lnTo>
                        <a:lnTo>
                          <a:pt x="75" y="102"/>
                        </a:lnTo>
                        <a:lnTo>
                          <a:pt x="75" y="102"/>
                        </a:lnTo>
                        <a:lnTo>
                          <a:pt x="79" y="102"/>
                        </a:lnTo>
                        <a:lnTo>
                          <a:pt x="79" y="102"/>
                        </a:lnTo>
                        <a:lnTo>
                          <a:pt x="79" y="98"/>
                        </a:lnTo>
                        <a:lnTo>
                          <a:pt x="7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9" y="91"/>
                        </a:lnTo>
                        <a:lnTo>
                          <a:pt x="99" y="91"/>
                        </a:lnTo>
                        <a:lnTo>
                          <a:pt x="92" y="98"/>
                        </a:lnTo>
                        <a:lnTo>
                          <a:pt x="92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2" y="105"/>
                        </a:lnTo>
                        <a:lnTo>
                          <a:pt x="72" y="105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5" y="119"/>
                        </a:lnTo>
                        <a:lnTo>
                          <a:pt x="75" y="119"/>
                        </a:lnTo>
                        <a:lnTo>
                          <a:pt x="82" y="115"/>
                        </a:lnTo>
                        <a:lnTo>
                          <a:pt x="82" y="115"/>
                        </a:lnTo>
                        <a:lnTo>
                          <a:pt x="85" y="115"/>
                        </a:lnTo>
                        <a:lnTo>
                          <a:pt x="85" y="115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9" y="108"/>
                        </a:lnTo>
                        <a:lnTo>
                          <a:pt x="99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106" y="105"/>
                        </a:lnTo>
                        <a:lnTo>
                          <a:pt x="106" y="105"/>
                        </a:lnTo>
                        <a:lnTo>
                          <a:pt x="106" y="108"/>
                        </a:lnTo>
                        <a:lnTo>
                          <a:pt x="106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2" y="115"/>
                        </a:lnTo>
                        <a:lnTo>
                          <a:pt x="79" y="119"/>
                        </a:lnTo>
                        <a:lnTo>
                          <a:pt x="79" y="119"/>
                        </a:lnTo>
                        <a:lnTo>
                          <a:pt x="79" y="122"/>
                        </a:lnTo>
                        <a:lnTo>
                          <a:pt x="79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5" y="122"/>
                        </a:lnTo>
                        <a:lnTo>
                          <a:pt x="65" y="122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2" y="119"/>
                        </a:lnTo>
                        <a:lnTo>
                          <a:pt x="62" y="119"/>
                        </a:lnTo>
                        <a:lnTo>
                          <a:pt x="62" y="112"/>
                        </a:lnTo>
                        <a:lnTo>
                          <a:pt x="62" y="112"/>
                        </a:lnTo>
                        <a:lnTo>
                          <a:pt x="65" y="112"/>
                        </a:lnTo>
                        <a:lnTo>
                          <a:pt x="65" y="112"/>
                        </a:lnTo>
                        <a:lnTo>
                          <a:pt x="65" y="108"/>
                        </a:lnTo>
                        <a:lnTo>
                          <a:pt x="62" y="105"/>
                        </a:lnTo>
                        <a:lnTo>
                          <a:pt x="62" y="105"/>
                        </a:lnTo>
                        <a:lnTo>
                          <a:pt x="58" y="102"/>
                        </a:lnTo>
                        <a:lnTo>
                          <a:pt x="58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48" y="102"/>
                        </a:lnTo>
                        <a:lnTo>
                          <a:pt x="48" y="102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12"/>
                        </a:lnTo>
                        <a:lnTo>
                          <a:pt x="45" y="115"/>
                        </a:lnTo>
                        <a:lnTo>
                          <a:pt x="45" y="115"/>
                        </a:lnTo>
                        <a:lnTo>
                          <a:pt x="45" y="119"/>
                        </a:lnTo>
                        <a:lnTo>
                          <a:pt x="45" y="119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1" y="119"/>
                        </a:lnTo>
                        <a:lnTo>
                          <a:pt x="41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1" y="119"/>
                        </a:lnTo>
                        <a:lnTo>
                          <a:pt x="31" y="119"/>
                        </a:lnTo>
                        <a:lnTo>
                          <a:pt x="28" y="119"/>
                        </a:lnTo>
                        <a:lnTo>
                          <a:pt x="28" y="119"/>
                        </a:lnTo>
                        <a:lnTo>
                          <a:pt x="24" y="119"/>
                        </a:lnTo>
                        <a:lnTo>
                          <a:pt x="24" y="119"/>
                        </a:lnTo>
                        <a:lnTo>
                          <a:pt x="21" y="119"/>
                        </a:lnTo>
                        <a:lnTo>
                          <a:pt x="21" y="119"/>
                        </a:lnTo>
                        <a:lnTo>
                          <a:pt x="17" y="119"/>
                        </a:lnTo>
                        <a:lnTo>
                          <a:pt x="14" y="119"/>
                        </a:lnTo>
                        <a:lnTo>
                          <a:pt x="14" y="119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0" y="129"/>
                        </a:lnTo>
                        <a:lnTo>
                          <a:pt x="0" y="129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4" y="132"/>
                        </a:lnTo>
                        <a:lnTo>
                          <a:pt x="4" y="132"/>
                        </a:lnTo>
                        <a:lnTo>
                          <a:pt x="7" y="132"/>
                        </a:lnTo>
                        <a:lnTo>
                          <a:pt x="7" y="132"/>
                        </a:lnTo>
                        <a:lnTo>
                          <a:pt x="11" y="129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1" y="125"/>
                        </a:lnTo>
                        <a:lnTo>
                          <a:pt x="14" y="125"/>
                        </a:lnTo>
                        <a:lnTo>
                          <a:pt x="14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1" y="136"/>
                        </a:lnTo>
                        <a:lnTo>
                          <a:pt x="11" y="136"/>
                        </a:lnTo>
                        <a:lnTo>
                          <a:pt x="11" y="139"/>
                        </a:lnTo>
                        <a:lnTo>
                          <a:pt x="11" y="139"/>
                        </a:lnTo>
                        <a:lnTo>
                          <a:pt x="14" y="139"/>
                        </a:lnTo>
                        <a:lnTo>
                          <a:pt x="14" y="139"/>
                        </a:lnTo>
                        <a:lnTo>
                          <a:pt x="17" y="139"/>
                        </a:lnTo>
                        <a:lnTo>
                          <a:pt x="17" y="13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9"/>
                        </a:lnTo>
                        <a:lnTo>
                          <a:pt x="31" y="139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6"/>
                        </a:lnTo>
                        <a:lnTo>
                          <a:pt x="34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5" y="142"/>
                        </a:lnTo>
                        <a:lnTo>
                          <a:pt x="45" y="142"/>
                        </a:lnTo>
                        <a:lnTo>
                          <a:pt x="48" y="142"/>
                        </a:lnTo>
                        <a:lnTo>
                          <a:pt x="48" y="142"/>
                        </a:lnTo>
                        <a:lnTo>
                          <a:pt x="48" y="139"/>
                        </a:lnTo>
                        <a:lnTo>
                          <a:pt x="48" y="139"/>
                        </a:lnTo>
                        <a:lnTo>
                          <a:pt x="51" y="136"/>
                        </a:lnTo>
                        <a:lnTo>
                          <a:pt x="51" y="136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8" y="139"/>
                        </a:lnTo>
                        <a:lnTo>
                          <a:pt x="58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6"/>
                        </a:lnTo>
                        <a:lnTo>
                          <a:pt x="62" y="136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72" y="136"/>
                        </a:lnTo>
                        <a:lnTo>
                          <a:pt x="72" y="136"/>
                        </a:lnTo>
                        <a:lnTo>
                          <a:pt x="72" y="139"/>
                        </a:lnTo>
                        <a:lnTo>
                          <a:pt x="72" y="139"/>
                        </a:lnTo>
                        <a:lnTo>
                          <a:pt x="68" y="142"/>
                        </a:lnTo>
                        <a:lnTo>
                          <a:pt x="68" y="142"/>
                        </a:lnTo>
                        <a:lnTo>
                          <a:pt x="72" y="146"/>
                        </a:lnTo>
                        <a:lnTo>
                          <a:pt x="72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5" y="149"/>
                        </a:lnTo>
                        <a:lnTo>
                          <a:pt x="75" y="149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9" y="149"/>
                        </a:lnTo>
                        <a:lnTo>
                          <a:pt x="79" y="149"/>
                        </a:lnTo>
                        <a:lnTo>
                          <a:pt x="79" y="153"/>
                        </a:lnTo>
                        <a:lnTo>
                          <a:pt x="79" y="153"/>
                        </a:lnTo>
                        <a:lnTo>
                          <a:pt x="82" y="153"/>
                        </a:lnTo>
                        <a:lnTo>
                          <a:pt x="82" y="153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9" y="153"/>
                        </a:lnTo>
                        <a:lnTo>
                          <a:pt x="89" y="153"/>
                        </a:lnTo>
                        <a:lnTo>
                          <a:pt x="89" y="149"/>
                        </a:lnTo>
                        <a:lnTo>
                          <a:pt x="89" y="149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9"/>
                        </a:lnTo>
                        <a:lnTo>
                          <a:pt x="92" y="149"/>
                        </a:lnTo>
                        <a:lnTo>
                          <a:pt x="96" y="153"/>
                        </a:lnTo>
                        <a:lnTo>
                          <a:pt x="96" y="153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close/>
                        <a:moveTo>
                          <a:pt x="174" y="34"/>
                        </a:moveTo>
                        <a:lnTo>
                          <a:pt x="174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0" y="34"/>
                        </a:lnTo>
                        <a:lnTo>
                          <a:pt x="160" y="34"/>
                        </a:lnTo>
                        <a:lnTo>
                          <a:pt x="167" y="34"/>
                        </a:lnTo>
                        <a:lnTo>
                          <a:pt x="167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4" y="30"/>
                        </a:lnTo>
                        <a:lnTo>
                          <a:pt x="174" y="30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lnTo>
                          <a:pt x="177" y="34"/>
                        </a:lnTo>
                        <a:lnTo>
                          <a:pt x="177" y="34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3" name="Freeform 151">
                    <a:extLst>
                      <a:ext uri="{FF2B5EF4-FFF2-40B4-BE49-F238E27FC236}">
                        <a16:creationId xmlns:a16="http://schemas.microsoft.com/office/drawing/2014/main" id="{279E0208-97B1-4A98-8B56-3B0356F9E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09638" y="7400925"/>
                    <a:ext cx="125413" cy="96838"/>
                  </a:xfrm>
                  <a:custGeom>
                    <a:avLst/>
                    <a:gdLst>
                      <a:gd name="T0" fmla="*/ 41 w 79"/>
                      <a:gd name="T1" fmla="*/ 47 h 61"/>
                      <a:gd name="T2" fmla="*/ 45 w 79"/>
                      <a:gd name="T3" fmla="*/ 44 h 61"/>
                      <a:gd name="T4" fmla="*/ 51 w 79"/>
                      <a:gd name="T5" fmla="*/ 41 h 61"/>
                      <a:gd name="T6" fmla="*/ 55 w 79"/>
                      <a:gd name="T7" fmla="*/ 37 h 61"/>
                      <a:gd name="T8" fmla="*/ 55 w 79"/>
                      <a:gd name="T9" fmla="*/ 34 h 61"/>
                      <a:gd name="T10" fmla="*/ 55 w 79"/>
                      <a:gd name="T11" fmla="*/ 30 h 61"/>
                      <a:gd name="T12" fmla="*/ 51 w 79"/>
                      <a:gd name="T13" fmla="*/ 34 h 61"/>
                      <a:gd name="T14" fmla="*/ 51 w 79"/>
                      <a:gd name="T15" fmla="*/ 30 h 61"/>
                      <a:gd name="T16" fmla="*/ 55 w 79"/>
                      <a:gd name="T17" fmla="*/ 34 h 61"/>
                      <a:gd name="T18" fmla="*/ 58 w 79"/>
                      <a:gd name="T19" fmla="*/ 24 h 61"/>
                      <a:gd name="T20" fmla="*/ 55 w 79"/>
                      <a:gd name="T21" fmla="*/ 20 h 61"/>
                      <a:gd name="T22" fmla="*/ 48 w 79"/>
                      <a:gd name="T23" fmla="*/ 24 h 61"/>
                      <a:gd name="T24" fmla="*/ 58 w 79"/>
                      <a:gd name="T25" fmla="*/ 20 h 61"/>
                      <a:gd name="T26" fmla="*/ 65 w 79"/>
                      <a:gd name="T27" fmla="*/ 17 h 61"/>
                      <a:gd name="T28" fmla="*/ 68 w 79"/>
                      <a:gd name="T29" fmla="*/ 13 h 61"/>
                      <a:gd name="T30" fmla="*/ 75 w 79"/>
                      <a:gd name="T31" fmla="*/ 10 h 61"/>
                      <a:gd name="T32" fmla="*/ 79 w 79"/>
                      <a:gd name="T33" fmla="*/ 7 h 61"/>
                      <a:gd name="T34" fmla="*/ 75 w 79"/>
                      <a:gd name="T35" fmla="*/ 3 h 61"/>
                      <a:gd name="T36" fmla="*/ 72 w 79"/>
                      <a:gd name="T37" fmla="*/ 3 h 61"/>
                      <a:gd name="T38" fmla="*/ 65 w 79"/>
                      <a:gd name="T39" fmla="*/ 3 h 61"/>
                      <a:gd name="T40" fmla="*/ 58 w 79"/>
                      <a:gd name="T41" fmla="*/ 3 h 61"/>
                      <a:gd name="T42" fmla="*/ 51 w 79"/>
                      <a:gd name="T43" fmla="*/ 0 h 61"/>
                      <a:gd name="T44" fmla="*/ 45 w 79"/>
                      <a:gd name="T45" fmla="*/ 0 h 61"/>
                      <a:gd name="T46" fmla="*/ 41 w 79"/>
                      <a:gd name="T47" fmla="*/ 7 h 61"/>
                      <a:gd name="T48" fmla="*/ 41 w 79"/>
                      <a:gd name="T49" fmla="*/ 7 h 61"/>
                      <a:gd name="T50" fmla="*/ 38 w 79"/>
                      <a:gd name="T51" fmla="*/ 7 h 61"/>
                      <a:gd name="T52" fmla="*/ 34 w 79"/>
                      <a:gd name="T53" fmla="*/ 10 h 61"/>
                      <a:gd name="T54" fmla="*/ 38 w 79"/>
                      <a:gd name="T55" fmla="*/ 13 h 61"/>
                      <a:gd name="T56" fmla="*/ 41 w 79"/>
                      <a:gd name="T57" fmla="*/ 13 h 61"/>
                      <a:gd name="T58" fmla="*/ 41 w 79"/>
                      <a:gd name="T59" fmla="*/ 17 h 61"/>
                      <a:gd name="T60" fmla="*/ 38 w 79"/>
                      <a:gd name="T61" fmla="*/ 17 h 61"/>
                      <a:gd name="T62" fmla="*/ 34 w 79"/>
                      <a:gd name="T63" fmla="*/ 20 h 61"/>
                      <a:gd name="T64" fmla="*/ 31 w 79"/>
                      <a:gd name="T65" fmla="*/ 20 h 61"/>
                      <a:gd name="T66" fmla="*/ 28 w 79"/>
                      <a:gd name="T67" fmla="*/ 24 h 61"/>
                      <a:gd name="T68" fmla="*/ 24 w 79"/>
                      <a:gd name="T69" fmla="*/ 27 h 61"/>
                      <a:gd name="T70" fmla="*/ 21 w 79"/>
                      <a:gd name="T71" fmla="*/ 24 h 61"/>
                      <a:gd name="T72" fmla="*/ 17 w 79"/>
                      <a:gd name="T73" fmla="*/ 27 h 61"/>
                      <a:gd name="T74" fmla="*/ 14 w 79"/>
                      <a:gd name="T75" fmla="*/ 20 h 61"/>
                      <a:gd name="T76" fmla="*/ 11 w 79"/>
                      <a:gd name="T77" fmla="*/ 17 h 61"/>
                      <a:gd name="T78" fmla="*/ 0 w 79"/>
                      <a:gd name="T79" fmla="*/ 30 h 61"/>
                      <a:gd name="T80" fmla="*/ 4 w 79"/>
                      <a:gd name="T81" fmla="*/ 34 h 61"/>
                      <a:gd name="T82" fmla="*/ 7 w 79"/>
                      <a:gd name="T83" fmla="*/ 41 h 61"/>
                      <a:gd name="T84" fmla="*/ 7 w 79"/>
                      <a:gd name="T85" fmla="*/ 47 h 61"/>
                      <a:gd name="T86" fmla="*/ 7 w 79"/>
                      <a:gd name="T87" fmla="*/ 47 h 61"/>
                      <a:gd name="T88" fmla="*/ 4 w 79"/>
                      <a:gd name="T89" fmla="*/ 51 h 61"/>
                      <a:gd name="T90" fmla="*/ 0 w 79"/>
                      <a:gd name="T91" fmla="*/ 54 h 61"/>
                      <a:gd name="T92" fmla="*/ 4 w 79"/>
                      <a:gd name="T93" fmla="*/ 58 h 61"/>
                      <a:gd name="T94" fmla="*/ 4 w 79"/>
                      <a:gd name="T95" fmla="*/ 61 h 61"/>
                      <a:gd name="T96" fmla="*/ 11 w 79"/>
                      <a:gd name="T97" fmla="*/ 58 h 61"/>
                      <a:gd name="T98" fmla="*/ 14 w 79"/>
                      <a:gd name="T99" fmla="*/ 54 h 61"/>
                      <a:gd name="T100" fmla="*/ 17 w 79"/>
                      <a:gd name="T101" fmla="*/ 47 h 61"/>
                      <a:gd name="T102" fmla="*/ 21 w 79"/>
                      <a:gd name="T103" fmla="*/ 51 h 61"/>
                      <a:gd name="T104" fmla="*/ 17 w 79"/>
                      <a:gd name="T105" fmla="*/ 54 h 61"/>
                      <a:gd name="T106" fmla="*/ 21 w 79"/>
                      <a:gd name="T107" fmla="*/ 54 h 61"/>
                      <a:gd name="T108" fmla="*/ 17 w 79"/>
                      <a:gd name="T109" fmla="*/ 54 h 61"/>
                      <a:gd name="T110" fmla="*/ 21 w 79"/>
                      <a:gd name="T111" fmla="*/ 54 h 61"/>
                      <a:gd name="T112" fmla="*/ 24 w 79"/>
                      <a:gd name="T113" fmla="*/ 54 h 61"/>
                      <a:gd name="T114" fmla="*/ 31 w 79"/>
                      <a:gd name="T115" fmla="*/ 51 h 61"/>
                      <a:gd name="T116" fmla="*/ 34 w 79"/>
                      <a:gd name="T117" fmla="*/ 54 h 61"/>
                      <a:gd name="T118" fmla="*/ 38 w 79"/>
                      <a:gd name="T119" fmla="*/ 51 h 61"/>
                      <a:gd name="T120" fmla="*/ 38 w 79"/>
                      <a:gd name="T121" fmla="*/ 47 h 61"/>
                      <a:gd name="T122" fmla="*/ 38 w 79"/>
                      <a:gd name="T123" fmla="*/ 4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9" h="61">
                        <a:moveTo>
                          <a:pt x="38" y="47"/>
                        </a:move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5" y="47"/>
                        </a:lnTo>
                        <a:lnTo>
                          <a:pt x="45" y="47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62" y="17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9" y="10"/>
                        </a:lnTo>
                        <a:lnTo>
                          <a:pt x="79" y="10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5" y="0"/>
                        </a:lnTo>
                        <a:lnTo>
                          <a:pt x="45" y="0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4" name="Freeform 152">
                    <a:extLst>
                      <a:ext uri="{FF2B5EF4-FFF2-40B4-BE49-F238E27FC236}">
                        <a16:creationId xmlns:a16="http://schemas.microsoft.com/office/drawing/2014/main" id="{087E3D50-627E-42F3-9A21-09905D3ED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35025" y="7254875"/>
                    <a:ext cx="193675" cy="85725"/>
                  </a:xfrm>
                  <a:custGeom>
                    <a:avLst/>
                    <a:gdLst>
                      <a:gd name="T0" fmla="*/ 81 w 122"/>
                      <a:gd name="T1" fmla="*/ 31 h 54"/>
                      <a:gd name="T2" fmla="*/ 81 w 122"/>
                      <a:gd name="T3" fmla="*/ 34 h 54"/>
                      <a:gd name="T4" fmla="*/ 78 w 122"/>
                      <a:gd name="T5" fmla="*/ 41 h 54"/>
                      <a:gd name="T6" fmla="*/ 68 w 122"/>
                      <a:gd name="T7" fmla="*/ 34 h 54"/>
                      <a:gd name="T8" fmla="*/ 61 w 122"/>
                      <a:gd name="T9" fmla="*/ 31 h 54"/>
                      <a:gd name="T10" fmla="*/ 61 w 122"/>
                      <a:gd name="T11" fmla="*/ 24 h 54"/>
                      <a:gd name="T12" fmla="*/ 64 w 122"/>
                      <a:gd name="T13" fmla="*/ 20 h 54"/>
                      <a:gd name="T14" fmla="*/ 68 w 122"/>
                      <a:gd name="T15" fmla="*/ 10 h 54"/>
                      <a:gd name="T16" fmla="*/ 64 w 122"/>
                      <a:gd name="T17" fmla="*/ 7 h 54"/>
                      <a:gd name="T18" fmla="*/ 64 w 122"/>
                      <a:gd name="T19" fmla="*/ 3 h 54"/>
                      <a:gd name="T20" fmla="*/ 51 w 122"/>
                      <a:gd name="T21" fmla="*/ 0 h 54"/>
                      <a:gd name="T22" fmla="*/ 47 w 122"/>
                      <a:gd name="T23" fmla="*/ 10 h 54"/>
                      <a:gd name="T24" fmla="*/ 37 w 122"/>
                      <a:gd name="T25" fmla="*/ 3 h 54"/>
                      <a:gd name="T26" fmla="*/ 41 w 122"/>
                      <a:gd name="T27" fmla="*/ 14 h 54"/>
                      <a:gd name="T28" fmla="*/ 41 w 122"/>
                      <a:gd name="T29" fmla="*/ 14 h 54"/>
                      <a:gd name="T30" fmla="*/ 24 w 122"/>
                      <a:gd name="T31" fmla="*/ 14 h 54"/>
                      <a:gd name="T32" fmla="*/ 17 w 122"/>
                      <a:gd name="T33" fmla="*/ 17 h 54"/>
                      <a:gd name="T34" fmla="*/ 24 w 122"/>
                      <a:gd name="T35" fmla="*/ 20 h 54"/>
                      <a:gd name="T36" fmla="*/ 13 w 122"/>
                      <a:gd name="T37" fmla="*/ 20 h 54"/>
                      <a:gd name="T38" fmla="*/ 0 w 122"/>
                      <a:gd name="T39" fmla="*/ 24 h 54"/>
                      <a:gd name="T40" fmla="*/ 3 w 122"/>
                      <a:gd name="T41" fmla="*/ 31 h 54"/>
                      <a:gd name="T42" fmla="*/ 13 w 122"/>
                      <a:gd name="T43" fmla="*/ 31 h 54"/>
                      <a:gd name="T44" fmla="*/ 17 w 122"/>
                      <a:gd name="T45" fmla="*/ 31 h 54"/>
                      <a:gd name="T46" fmla="*/ 34 w 122"/>
                      <a:gd name="T47" fmla="*/ 27 h 54"/>
                      <a:gd name="T48" fmla="*/ 37 w 122"/>
                      <a:gd name="T49" fmla="*/ 24 h 54"/>
                      <a:gd name="T50" fmla="*/ 41 w 122"/>
                      <a:gd name="T51" fmla="*/ 31 h 54"/>
                      <a:gd name="T52" fmla="*/ 37 w 122"/>
                      <a:gd name="T53" fmla="*/ 27 h 54"/>
                      <a:gd name="T54" fmla="*/ 34 w 122"/>
                      <a:gd name="T55" fmla="*/ 34 h 54"/>
                      <a:gd name="T56" fmla="*/ 41 w 122"/>
                      <a:gd name="T57" fmla="*/ 34 h 54"/>
                      <a:gd name="T58" fmla="*/ 51 w 122"/>
                      <a:gd name="T59" fmla="*/ 37 h 54"/>
                      <a:gd name="T60" fmla="*/ 44 w 122"/>
                      <a:gd name="T61" fmla="*/ 41 h 54"/>
                      <a:gd name="T62" fmla="*/ 37 w 122"/>
                      <a:gd name="T63" fmla="*/ 41 h 54"/>
                      <a:gd name="T64" fmla="*/ 34 w 122"/>
                      <a:gd name="T65" fmla="*/ 41 h 54"/>
                      <a:gd name="T66" fmla="*/ 24 w 122"/>
                      <a:gd name="T67" fmla="*/ 37 h 54"/>
                      <a:gd name="T68" fmla="*/ 20 w 122"/>
                      <a:gd name="T69" fmla="*/ 41 h 54"/>
                      <a:gd name="T70" fmla="*/ 13 w 122"/>
                      <a:gd name="T71" fmla="*/ 41 h 54"/>
                      <a:gd name="T72" fmla="*/ 13 w 122"/>
                      <a:gd name="T73" fmla="*/ 51 h 54"/>
                      <a:gd name="T74" fmla="*/ 27 w 122"/>
                      <a:gd name="T75" fmla="*/ 54 h 54"/>
                      <a:gd name="T76" fmla="*/ 37 w 122"/>
                      <a:gd name="T77" fmla="*/ 51 h 54"/>
                      <a:gd name="T78" fmla="*/ 41 w 122"/>
                      <a:gd name="T79" fmla="*/ 51 h 54"/>
                      <a:gd name="T80" fmla="*/ 47 w 122"/>
                      <a:gd name="T81" fmla="*/ 48 h 54"/>
                      <a:gd name="T82" fmla="*/ 54 w 122"/>
                      <a:gd name="T83" fmla="*/ 51 h 54"/>
                      <a:gd name="T84" fmla="*/ 61 w 122"/>
                      <a:gd name="T85" fmla="*/ 48 h 54"/>
                      <a:gd name="T86" fmla="*/ 64 w 122"/>
                      <a:gd name="T87" fmla="*/ 51 h 54"/>
                      <a:gd name="T88" fmla="*/ 71 w 122"/>
                      <a:gd name="T89" fmla="*/ 48 h 54"/>
                      <a:gd name="T90" fmla="*/ 71 w 122"/>
                      <a:gd name="T91" fmla="*/ 54 h 54"/>
                      <a:gd name="T92" fmla="*/ 78 w 122"/>
                      <a:gd name="T93" fmla="*/ 54 h 54"/>
                      <a:gd name="T94" fmla="*/ 81 w 122"/>
                      <a:gd name="T95" fmla="*/ 54 h 54"/>
                      <a:gd name="T96" fmla="*/ 92 w 122"/>
                      <a:gd name="T97" fmla="*/ 48 h 54"/>
                      <a:gd name="T98" fmla="*/ 95 w 122"/>
                      <a:gd name="T99" fmla="*/ 51 h 54"/>
                      <a:gd name="T100" fmla="*/ 102 w 122"/>
                      <a:gd name="T101" fmla="*/ 44 h 54"/>
                      <a:gd name="T102" fmla="*/ 122 w 122"/>
                      <a:gd name="T103" fmla="*/ 34 h 54"/>
                      <a:gd name="T104" fmla="*/ 109 w 122"/>
                      <a:gd name="T105" fmla="*/ 31 h 54"/>
                      <a:gd name="T106" fmla="*/ 105 w 122"/>
                      <a:gd name="T107" fmla="*/ 31 h 54"/>
                      <a:gd name="T108" fmla="*/ 105 w 122"/>
                      <a:gd name="T109" fmla="*/ 31 h 54"/>
                      <a:gd name="T110" fmla="*/ 102 w 122"/>
                      <a:gd name="T111" fmla="*/ 31 h 54"/>
                      <a:gd name="T112" fmla="*/ 112 w 122"/>
                      <a:gd name="T113" fmla="*/ 20 h 54"/>
                      <a:gd name="T114" fmla="*/ 119 w 122"/>
                      <a:gd name="T115" fmla="*/ 10 h 54"/>
                      <a:gd name="T116" fmla="*/ 105 w 122"/>
                      <a:gd name="T117" fmla="*/ 14 h 54"/>
                      <a:gd name="T118" fmla="*/ 95 w 122"/>
                      <a:gd name="T119" fmla="*/ 10 h 54"/>
                      <a:gd name="T120" fmla="*/ 92 w 122"/>
                      <a:gd name="T121" fmla="*/ 24 h 54"/>
                      <a:gd name="T122" fmla="*/ 81 w 122"/>
                      <a:gd name="T123" fmla="*/ 31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2" h="54">
                        <a:moveTo>
                          <a:pt x="81" y="31"/>
                        </a:moveTo>
                        <a:lnTo>
                          <a:pt x="81" y="31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1" y="34"/>
                        </a:lnTo>
                        <a:lnTo>
                          <a:pt x="81" y="34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4" y="34"/>
                        </a:lnTo>
                        <a:lnTo>
                          <a:pt x="64" y="34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7"/>
                        </a:lnTo>
                        <a:lnTo>
                          <a:pt x="47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4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3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47" y="41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0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4" y="54"/>
                        </a:lnTo>
                        <a:lnTo>
                          <a:pt x="27" y="54"/>
                        </a:lnTo>
                        <a:lnTo>
                          <a:pt x="27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7" y="51"/>
                        </a:lnTo>
                        <a:lnTo>
                          <a:pt x="47" y="48"/>
                        </a:lnTo>
                        <a:lnTo>
                          <a:pt x="47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4" y="48"/>
                        </a:lnTo>
                        <a:lnTo>
                          <a:pt x="54" y="48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71" y="48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22" y="34"/>
                        </a:lnTo>
                        <a:lnTo>
                          <a:pt x="122" y="34"/>
                        </a:lnTo>
                        <a:lnTo>
                          <a:pt x="119" y="31"/>
                        </a:lnTo>
                        <a:lnTo>
                          <a:pt x="119" y="31"/>
                        </a:lnTo>
                        <a:lnTo>
                          <a:pt x="115" y="27"/>
                        </a:lnTo>
                        <a:lnTo>
                          <a:pt x="115" y="27"/>
                        </a:lnTo>
                        <a:lnTo>
                          <a:pt x="112" y="27"/>
                        </a:lnTo>
                        <a:lnTo>
                          <a:pt x="112" y="27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98" y="27"/>
                        </a:lnTo>
                        <a:lnTo>
                          <a:pt x="98" y="27"/>
                        </a:lnTo>
                        <a:lnTo>
                          <a:pt x="102" y="27"/>
                        </a:lnTo>
                        <a:lnTo>
                          <a:pt x="105" y="27"/>
                        </a:lnTo>
                        <a:lnTo>
                          <a:pt x="105" y="27"/>
                        </a:lnTo>
                        <a:lnTo>
                          <a:pt x="109" y="24"/>
                        </a:lnTo>
                        <a:lnTo>
                          <a:pt x="109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22" y="10"/>
                        </a:lnTo>
                        <a:lnTo>
                          <a:pt x="122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7"/>
                        </a:lnTo>
                        <a:lnTo>
                          <a:pt x="119" y="7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9" y="10"/>
                        </a:lnTo>
                        <a:lnTo>
                          <a:pt x="109" y="10"/>
                        </a:lnTo>
                        <a:lnTo>
                          <a:pt x="105" y="14"/>
                        </a:lnTo>
                        <a:lnTo>
                          <a:pt x="105" y="14"/>
                        </a:lnTo>
                        <a:lnTo>
                          <a:pt x="102" y="14"/>
                        </a:lnTo>
                        <a:lnTo>
                          <a:pt x="102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2" y="14"/>
                        </a:lnTo>
                        <a:lnTo>
                          <a:pt x="92" y="14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5" name="Freeform 153">
                    <a:extLst>
                      <a:ext uri="{FF2B5EF4-FFF2-40B4-BE49-F238E27FC236}">
                        <a16:creationId xmlns:a16="http://schemas.microsoft.com/office/drawing/2014/main" id="{5C6572E0-106E-4747-9D50-9A99448364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9150" y="7832725"/>
                    <a:ext cx="53975" cy="31750"/>
                  </a:xfrm>
                  <a:custGeom>
                    <a:avLst/>
                    <a:gdLst>
                      <a:gd name="T0" fmla="*/ 34 w 34"/>
                      <a:gd name="T1" fmla="*/ 0 h 20"/>
                      <a:gd name="T2" fmla="*/ 30 w 34"/>
                      <a:gd name="T3" fmla="*/ 0 h 20"/>
                      <a:gd name="T4" fmla="*/ 27 w 34"/>
                      <a:gd name="T5" fmla="*/ 0 h 20"/>
                      <a:gd name="T6" fmla="*/ 23 w 34"/>
                      <a:gd name="T7" fmla="*/ 0 h 20"/>
                      <a:gd name="T8" fmla="*/ 20 w 34"/>
                      <a:gd name="T9" fmla="*/ 0 h 20"/>
                      <a:gd name="T10" fmla="*/ 17 w 34"/>
                      <a:gd name="T11" fmla="*/ 0 h 20"/>
                      <a:gd name="T12" fmla="*/ 17 w 34"/>
                      <a:gd name="T13" fmla="*/ 0 h 20"/>
                      <a:gd name="T14" fmla="*/ 13 w 34"/>
                      <a:gd name="T15" fmla="*/ 3 h 20"/>
                      <a:gd name="T16" fmla="*/ 13 w 34"/>
                      <a:gd name="T17" fmla="*/ 7 h 20"/>
                      <a:gd name="T18" fmla="*/ 10 w 34"/>
                      <a:gd name="T19" fmla="*/ 7 h 20"/>
                      <a:gd name="T20" fmla="*/ 10 w 34"/>
                      <a:gd name="T21" fmla="*/ 7 h 20"/>
                      <a:gd name="T22" fmla="*/ 6 w 34"/>
                      <a:gd name="T23" fmla="*/ 10 h 20"/>
                      <a:gd name="T24" fmla="*/ 6 w 34"/>
                      <a:gd name="T25" fmla="*/ 10 h 20"/>
                      <a:gd name="T26" fmla="*/ 3 w 34"/>
                      <a:gd name="T27" fmla="*/ 10 h 20"/>
                      <a:gd name="T28" fmla="*/ 3 w 34"/>
                      <a:gd name="T29" fmla="*/ 13 h 20"/>
                      <a:gd name="T30" fmla="*/ 3 w 34"/>
                      <a:gd name="T31" fmla="*/ 13 h 20"/>
                      <a:gd name="T32" fmla="*/ 3 w 34"/>
                      <a:gd name="T33" fmla="*/ 13 h 20"/>
                      <a:gd name="T34" fmla="*/ 0 w 34"/>
                      <a:gd name="T35" fmla="*/ 17 h 20"/>
                      <a:gd name="T36" fmla="*/ 0 w 34"/>
                      <a:gd name="T37" fmla="*/ 17 h 20"/>
                      <a:gd name="T38" fmla="*/ 0 w 34"/>
                      <a:gd name="T39" fmla="*/ 20 h 20"/>
                      <a:gd name="T40" fmla="*/ 3 w 34"/>
                      <a:gd name="T41" fmla="*/ 17 h 20"/>
                      <a:gd name="T42" fmla="*/ 3 w 34"/>
                      <a:gd name="T43" fmla="*/ 17 h 20"/>
                      <a:gd name="T44" fmla="*/ 3 w 34"/>
                      <a:gd name="T45" fmla="*/ 17 h 20"/>
                      <a:gd name="T46" fmla="*/ 3 w 34"/>
                      <a:gd name="T47" fmla="*/ 17 h 20"/>
                      <a:gd name="T48" fmla="*/ 6 w 34"/>
                      <a:gd name="T49" fmla="*/ 17 h 20"/>
                      <a:gd name="T50" fmla="*/ 6 w 34"/>
                      <a:gd name="T51" fmla="*/ 17 h 20"/>
                      <a:gd name="T52" fmla="*/ 6 w 34"/>
                      <a:gd name="T53" fmla="*/ 17 h 20"/>
                      <a:gd name="T54" fmla="*/ 6 w 34"/>
                      <a:gd name="T55" fmla="*/ 17 h 20"/>
                      <a:gd name="T56" fmla="*/ 6 w 34"/>
                      <a:gd name="T57" fmla="*/ 17 h 20"/>
                      <a:gd name="T58" fmla="*/ 10 w 34"/>
                      <a:gd name="T59" fmla="*/ 17 h 20"/>
                      <a:gd name="T60" fmla="*/ 13 w 34"/>
                      <a:gd name="T61" fmla="*/ 17 h 20"/>
                      <a:gd name="T62" fmla="*/ 13 w 34"/>
                      <a:gd name="T63" fmla="*/ 13 h 20"/>
                      <a:gd name="T64" fmla="*/ 13 w 34"/>
                      <a:gd name="T65" fmla="*/ 13 h 20"/>
                      <a:gd name="T66" fmla="*/ 20 w 34"/>
                      <a:gd name="T67" fmla="*/ 13 h 20"/>
                      <a:gd name="T68" fmla="*/ 20 w 34"/>
                      <a:gd name="T69" fmla="*/ 13 h 20"/>
                      <a:gd name="T70" fmla="*/ 34 w 34"/>
                      <a:gd name="T71" fmla="*/ 7 h 20"/>
                      <a:gd name="T72" fmla="*/ 34 w 34"/>
                      <a:gd name="T73" fmla="*/ 0 h 20"/>
                      <a:gd name="T74" fmla="*/ 34 w 34"/>
                      <a:gd name="T7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20">
                        <a:moveTo>
                          <a:pt x="34" y="0"/>
                        </a:move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7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6" name="Freeform 154">
                    <a:extLst>
                      <a:ext uri="{FF2B5EF4-FFF2-40B4-BE49-F238E27FC236}">
                        <a16:creationId xmlns:a16="http://schemas.microsoft.com/office/drawing/2014/main" id="{F8B03B56-E0D7-4516-A5DB-7137CDF0F3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216775"/>
                    <a:ext cx="161925" cy="49213"/>
                  </a:xfrm>
                  <a:custGeom>
                    <a:avLst/>
                    <a:gdLst>
                      <a:gd name="T0" fmla="*/ 7 w 102"/>
                      <a:gd name="T1" fmla="*/ 14 h 31"/>
                      <a:gd name="T2" fmla="*/ 4 w 102"/>
                      <a:gd name="T3" fmla="*/ 17 h 31"/>
                      <a:gd name="T4" fmla="*/ 4 w 102"/>
                      <a:gd name="T5" fmla="*/ 17 h 31"/>
                      <a:gd name="T6" fmla="*/ 11 w 102"/>
                      <a:gd name="T7" fmla="*/ 21 h 31"/>
                      <a:gd name="T8" fmla="*/ 11 w 102"/>
                      <a:gd name="T9" fmla="*/ 24 h 31"/>
                      <a:gd name="T10" fmla="*/ 17 w 102"/>
                      <a:gd name="T11" fmla="*/ 24 h 31"/>
                      <a:gd name="T12" fmla="*/ 21 w 102"/>
                      <a:gd name="T13" fmla="*/ 21 h 31"/>
                      <a:gd name="T14" fmla="*/ 21 w 102"/>
                      <a:gd name="T15" fmla="*/ 24 h 31"/>
                      <a:gd name="T16" fmla="*/ 21 w 102"/>
                      <a:gd name="T17" fmla="*/ 27 h 31"/>
                      <a:gd name="T18" fmla="*/ 24 w 102"/>
                      <a:gd name="T19" fmla="*/ 31 h 31"/>
                      <a:gd name="T20" fmla="*/ 28 w 102"/>
                      <a:gd name="T21" fmla="*/ 24 h 31"/>
                      <a:gd name="T22" fmla="*/ 31 w 102"/>
                      <a:gd name="T23" fmla="*/ 21 h 31"/>
                      <a:gd name="T24" fmla="*/ 34 w 102"/>
                      <a:gd name="T25" fmla="*/ 21 h 31"/>
                      <a:gd name="T26" fmla="*/ 31 w 102"/>
                      <a:gd name="T27" fmla="*/ 24 h 31"/>
                      <a:gd name="T28" fmla="*/ 31 w 102"/>
                      <a:gd name="T29" fmla="*/ 27 h 31"/>
                      <a:gd name="T30" fmla="*/ 38 w 102"/>
                      <a:gd name="T31" fmla="*/ 24 h 31"/>
                      <a:gd name="T32" fmla="*/ 41 w 102"/>
                      <a:gd name="T33" fmla="*/ 21 h 31"/>
                      <a:gd name="T34" fmla="*/ 51 w 102"/>
                      <a:gd name="T35" fmla="*/ 17 h 31"/>
                      <a:gd name="T36" fmla="*/ 51 w 102"/>
                      <a:gd name="T37" fmla="*/ 17 h 31"/>
                      <a:gd name="T38" fmla="*/ 55 w 102"/>
                      <a:gd name="T39" fmla="*/ 17 h 31"/>
                      <a:gd name="T40" fmla="*/ 62 w 102"/>
                      <a:gd name="T41" fmla="*/ 14 h 31"/>
                      <a:gd name="T42" fmla="*/ 62 w 102"/>
                      <a:gd name="T43" fmla="*/ 14 h 31"/>
                      <a:gd name="T44" fmla="*/ 58 w 102"/>
                      <a:gd name="T45" fmla="*/ 17 h 31"/>
                      <a:gd name="T46" fmla="*/ 55 w 102"/>
                      <a:gd name="T47" fmla="*/ 21 h 31"/>
                      <a:gd name="T48" fmla="*/ 55 w 102"/>
                      <a:gd name="T49" fmla="*/ 24 h 31"/>
                      <a:gd name="T50" fmla="*/ 62 w 102"/>
                      <a:gd name="T51" fmla="*/ 24 h 31"/>
                      <a:gd name="T52" fmla="*/ 65 w 102"/>
                      <a:gd name="T53" fmla="*/ 21 h 31"/>
                      <a:gd name="T54" fmla="*/ 72 w 102"/>
                      <a:gd name="T55" fmla="*/ 21 h 31"/>
                      <a:gd name="T56" fmla="*/ 82 w 102"/>
                      <a:gd name="T57" fmla="*/ 17 h 31"/>
                      <a:gd name="T58" fmla="*/ 85 w 102"/>
                      <a:gd name="T59" fmla="*/ 17 h 31"/>
                      <a:gd name="T60" fmla="*/ 85 w 102"/>
                      <a:gd name="T61" fmla="*/ 17 h 31"/>
                      <a:gd name="T62" fmla="*/ 89 w 102"/>
                      <a:gd name="T63" fmla="*/ 17 h 31"/>
                      <a:gd name="T64" fmla="*/ 96 w 102"/>
                      <a:gd name="T65" fmla="*/ 10 h 31"/>
                      <a:gd name="T66" fmla="*/ 102 w 102"/>
                      <a:gd name="T67" fmla="*/ 10 h 31"/>
                      <a:gd name="T68" fmla="*/ 99 w 102"/>
                      <a:gd name="T69" fmla="*/ 0 h 31"/>
                      <a:gd name="T70" fmla="*/ 96 w 102"/>
                      <a:gd name="T71" fmla="*/ 4 h 31"/>
                      <a:gd name="T72" fmla="*/ 92 w 102"/>
                      <a:gd name="T73" fmla="*/ 4 h 31"/>
                      <a:gd name="T74" fmla="*/ 89 w 102"/>
                      <a:gd name="T75" fmla="*/ 0 h 31"/>
                      <a:gd name="T76" fmla="*/ 79 w 102"/>
                      <a:gd name="T77" fmla="*/ 0 h 31"/>
                      <a:gd name="T78" fmla="*/ 72 w 102"/>
                      <a:gd name="T79" fmla="*/ 0 h 31"/>
                      <a:gd name="T80" fmla="*/ 65 w 102"/>
                      <a:gd name="T81" fmla="*/ 0 h 31"/>
                      <a:gd name="T82" fmla="*/ 58 w 102"/>
                      <a:gd name="T83" fmla="*/ 0 h 31"/>
                      <a:gd name="T84" fmla="*/ 45 w 102"/>
                      <a:gd name="T85" fmla="*/ 4 h 31"/>
                      <a:gd name="T86" fmla="*/ 21 w 102"/>
                      <a:gd name="T87" fmla="*/ 10 h 31"/>
                      <a:gd name="T88" fmla="*/ 4 w 102"/>
                      <a:gd name="T89" fmla="*/ 10 h 31"/>
                      <a:gd name="T90" fmla="*/ 4 w 102"/>
                      <a:gd name="T91" fmla="*/ 14 h 31"/>
                      <a:gd name="T92" fmla="*/ 4 w 102"/>
                      <a:gd name="T93" fmla="*/ 14 h 31"/>
                      <a:gd name="T94" fmla="*/ 7 w 102"/>
                      <a:gd name="T95" fmla="*/ 14 h 31"/>
                      <a:gd name="T96" fmla="*/ 7 w 102"/>
                      <a:gd name="T9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2" h="3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1"/>
                        </a:lnTo>
                        <a:lnTo>
                          <a:pt x="31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5" y="21"/>
                        </a:lnTo>
                        <a:lnTo>
                          <a:pt x="45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5" y="21"/>
                        </a:lnTo>
                        <a:lnTo>
                          <a:pt x="55" y="21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72" y="21"/>
                        </a:lnTo>
                        <a:lnTo>
                          <a:pt x="72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4"/>
                        </a:lnTo>
                        <a:lnTo>
                          <a:pt x="89" y="14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4"/>
                        </a:lnTo>
                        <a:lnTo>
                          <a:pt x="102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89" y="0"/>
                        </a:lnTo>
                        <a:lnTo>
                          <a:pt x="89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79" y="0"/>
                        </a:lnTo>
                        <a:lnTo>
                          <a:pt x="79" y="0"/>
                        </a:lnTo>
                        <a:lnTo>
                          <a:pt x="75" y="0"/>
                        </a:lnTo>
                        <a:lnTo>
                          <a:pt x="75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0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7" name="Freeform 155">
                    <a:extLst>
                      <a:ext uri="{FF2B5EF4-FFF2-40B4-BE49-F238E27FC236}">
                        <a16:creationId xmlns:a16="http://schemas.microsoft.com/office/drawing/2014/main" id="{4A0AD4F0-0A54-49F4-BF03-543C24C0C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216775"/>
                    <a:ext cx="69850" cy="33338"/>
                  </a:xfrm>
                  <a:custGeom>
                    <a:avLst/>
                    <a:gdLst>
                      <a:gd name="T0" fmla="*/ 3 w 44"/>
                      <a:gd name="T1" fmla="*/ 21 h 21"/>
                      <a:gd name="T2" fmla="*/ 3 w 44"/>
                      <a:gd name="T3" fmla="*/ 21 h 21"/>
                      <a:gd name="T4" fmla="*/ 3 w 44"/>
                      <a:gd name="T5" fmla="*/ 17 h 21"/>
                      <a:gd name="T6" fmla="*/ 7 w 44"/>
                      <a:gd name="T7" fmla="*/ 17 h 21"/>
                      <a:gd name="T8" fmla="*/ 7 w 44"/>
                      <a:gd name="T9" fmla="*/ 17 h 21"/>
                      <a:gd name="T10" fmla="*/ 7 w 44"/>
                      <a:gd name="T11" fmla="*/ 17 h 21"/>
                      <a:gd name="T12" fmla="*/ 10 w 44"/>
                      <a:gd name="T13" fmla="*/ 17 h 21"/>
                      <a:gd name="T14" fmla="*/ 13 w 44"/>
                      <a:gd name="T15" fmla="*/ 17 h 21"/>
                      <a:gd name="T16" fmla="*/ 13 w 44"/>
                      <a:gd name="T17" fmla="*/ 17 h 21"/>
                      <a:gd name="T18" fmla="*/ 17 w 44"/>
                      <a:gd name="T19" fmla="*/ 17 h 21"/>
                      <a:gd name="T20" fmla="*/ 20 w 44"/>
                      <a:gd name="T21" fmla="*/ 17 h 21"/>
                      <a:gd name="T22" fmla="*/ 20 w 44"/>
                      <a:gd name="T23" fmla="*/ 21 h 21"/>
                      <a:gd name="T24" fmla="*/ 24 w 44"/>
                      <a:gd name="T25" fmla="*/ 21 h 21"/>
                      <a:gd name="T26" fmla="*/ 24 w 44"/>
                      <a:gd name="T27" fmla="*/ 21 h 21"/>
                      <a:gd name="T28" fmla="*/ 30 w 44"/>
                      <a:gd name="T29" fmla="*/ 17 h 21"/>
                      <a:gd name="T30" fmla="*/ 30 w 44"/>
                      <a:gd name="T31" fmla="*/ 14 h 21"/>
                      <a:gd name="T32" fmla="*/ 30 w 44"/>
                      <a:gd name="T33" fmla="*/ 14 h 21"/>
                      <a:gd name="T34" fmla="*/ 30 w 44"/>
                      <a:gd name="T35" fmla="*/ 10 h 21"/>
                      <a:gd name="T36" fmla="*/ 30 w 44"/>
                      <a:gd name="T37" fmla="*/ 10 h 21"/>
                      <a:gd name="T38" fmla="*/ 34 w 44"/>
                      <a:gd name="T39" fmla="*/ 10 h 21"/>
                      <a:gd name="T40" fmla="*/ 34 w 44"/>
                      <a:gd name="T41" fmla="*/ 10 h 21"/>
                      <a:gd name="T42" fmla="*/ 37 w 44"/>
                      <a:gd name="T43" fmla="*/ 10 h 21"/>
                      <a:gd name="T44" fmla="*/ 41 w 44"/>
                      <a:gd name="T45" fmla="*/ 10 h 21"/>
                      <a:gd name="T46" fmla="*/ 41 w 44"/>
                      <a:gd name="T47" fmla="*/ 10 h 21"/>
                      <a:gd name="T48" fmla="*/ 44 w 44"/>
                      <a:gd name="T49" fmla="*/ 7 h 21"/>
                      <a:gd name="T50" fmla="*/ 44 w 44"/>
                      <a:gd name="T51" fmla="*/ 7 h 21"/>
                      <a:gd name="T52" fmla="*/ 41 w 44"/>
                      <a:gd name="T53" fmla="*/ 7 h 21"/>
                      <a:gd name="T54" fmla="*/ 37 w 44"/>
                      <a:gd name="T55" fmla="*/ 7 h 21"/>
                      <a:gd name="T56" fmla="*/ 37 w 44"/>
                      <a:gd name="T57" fmla="*/ 7 h 21"/>
                      <a:gd name="T58" fmla="*/ 37 w 44"/>
                      <a:gd name="T59" fmla="*/ 7 h 21"/>
                      <a:gd name="T60" fmla="*/ 30 w 44"/>
                      <a:gd name="T61" fmla="*/ 4 h 21"/>
                      <a:gd name="T62" fmla="*/ 27 w 44"/>
                      <a:gd name="T63" fmla="*/ 0 h 21"/>
                      <a:gd name="T64" fmla="*/ 20 w 44"/>
                      <a:gd name="T65" fmla="*/ 0 h 21"/>
                      <a:gd name="T66" fmla="*/ 17 w 44"/>
                      <a:gd name="T67" fmla="*/ 0 h 21"/>
                      <a:gd name="T68" fmla="*/ 13 w 44"/>
                      <a:gd name="T69" fmla="*/ 4 h 21"/>
                      <a:gd name="T70" fmla="*/ 13 w 44"/>
                      <a:gd name="T71" fmla="*/ 4 h 21"/>
                      <a:gd name="T72" fmla="*/ 10 w 44"/>
                      <a:gd name="T73" fmla="*/ 7 h 21"/>
                      <a:gd name="T74" fmla="*/ 3 w 44"/>
                      <a:gd name="T75" fmla="*/ 10 h 21"/>
                      <a:gd name="T76" fmla="*/ 3 w 44"/>
                      <a:gd name="T77" fmla="*/ 17 h 21"/>
                      <a:gd name="T78" fmla="*/ 3 w 44"/>
                      <a:gd name="T79" fmla="*/ 17 h 21"/>
                      <a:gd name="T80" fmla="*/ 0 w 44"/>
                      <a:gd name="T81" fmla="*/ 17 h 21"/>
                      <a:gd name="T82" fmla="*/ 3 w 44"/>
                      <a:gd name="T83" fmla="*/ 17 h 21"/>
                      <a:gd name="T84" fmla="*/ 3 w 44"/>
                      <a:gd name="T85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4" h="21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8" name="Freeform 156">
                    <a:extLst>
                      <a:ext uri="{FF2B5EF4-FFF2-40B4-BE49-F238E27FC236}">
                        <a16:creationId xmlns:a16="http://schemas.microsoft.com/office/drawing/2014/main" id="{75CC30A3-9A60-4D50-B9E5-205B43D4D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196138"/>
                    <a:ext cx="47625" cy="26988"/>
                  </a:xfrm>
                  <a:custGeom>
                    <a:avLst/>
                    <a:gdLst>
                      <a:gd name="T0" fmla="*/ 0 w 30"/>
                      <a:gd name="T1" fmla="*/ 6 h 17"/>
                      <a:gd name="T2" fmla="*/ 0 w 30"/>
                      <a:gd name="T3" fmla="*/ 6 h 17"/>
                      <a:gd name="T4" fmla="*/ 3 w 30"/>
                      <a:gd name="T5" fmla="*/ 6 h 17"/>
                      <a:gd name="T6" fmla="*/ 3 w 30"/>
                      <a:gd name="T7" fmla="*/ 6 h 17"/>
                      <a:gd name="T8" fmla="*/ 3 w 30"/>
                      <a:gd name="T9" fmla="*/ 6 h 17"/>
                      <a:gd name="T10" fmla="*/ 3 w 30"/>
                      <a:gd name="T11" fmla="*/ 6 h 17"/>
                      <a:gd name="T12" fmla="*/ 7 w 30"/>
                      <a:gd name="T13" fmla="*/ 10 h 17"/>
                      <a:gd name="T14" fmla="*/ 7 w 30"/>
                      <a:gd name="T15" fmla="*/ 10 h 17"/>
                      <a:gd name="T16" fmla="*/ 10 w 30"/>
                      <a:gd name="T17" fmla="*/ 13 h 17"/>
                      <a:gd name="T18" fmla="*/ 10 w 30"/>
                      <a:gd name="T19" fmla="*/ 13 h 17"/>
                      <a:gd name="T20" fmla="*/ 10 w 30"/>
                      <a:gd name="T21" fmla="*/ 13 h 17"/>
                      <a:gd name="T22" fmla="*/ 10 w 30"/>
                      <a:gd name="T23" fmla="*/ 13 h 17"/>
                      <a:gd name="T24" fmla="*/ 13 w 30"/>
                      <a:gd name="T25" fmla="*/ 13 h 17"/>
                      <a:gd name="T26" fmla="*/ 13 w 30"/>
                      <a:gd name="T27" fmla="*/ 13 h 17"/>
                      <a:gd name="T28" fmla="*/ 13 w 30"/>
                      <a:gd name="T29" fmla="*/ 13 h 17"/>
                      <a:gd name="T30" fmla="*/ 13 w 30"/>
                      <a:gd name="T31" fmla="*/ 13 h 17"/>
                      <a:gd name="T32" fmla="*/ 17 w 30"/>
                      <a:gd name="T33" fmla="*/ 13 h 17"/>
                      <a:gd name="T34" fmla="*/ 17 w 30"/>
                      <a:gd name="T35" fmla="*/ 13 h 17"/>
                      <a:gd name="T36" fmla="*/ 17 w 30"/>
                      <a:gd name="T37" fmla="*/ 13 h 17"/>
                      <a:gd name="T38" fmla="*/ 17 w 30"/>
                      <a:gd name="T39" fmla="*/ 13 h 17"/>
                      <a:gd name="T40" fmla="*/ 20 w 30"/>
                      <a:gd name="T41" fmla="*/ 17 h 17"/>
                      <a:gd name="T42" fmla="*/ 20 w 30"/>
                      <a:gd name="T43" fmla="*/ 17 h 17"/>
                      <a:gd name="T44" fmla="*/ 24 w 30"/>
                      <a:gd name="T45" fmla="*/ 17 h 17"/>
                      <a:gd name="T46" fmla="*/ 24 w 30"/>
                      <a:gd name="T47" fmla="*/ 17 h 17"/>
                      <a:gd name="T48" fmla="*/ 30 w 30"/>
                      <a:gd name="T49" fmla="*/ 13 h 17"/>
                      <a:gd name="T50" fmla="*/ 30 w 30"/>
                      <a:gd name="T51" fmla="*/ 10 h 17"/>
                      <a:gd name="T52" fmla="*/ 30 w 30"/>
                      <a:gd name="T53" fmla="*/ 3 h 17"/>
                      <a:gd name="T54" fmla="*/ 30 w 30"/>
                      <a:gd name="T55" fmla="*/ 3 h 17"/>
                      <a:gd name="T56" fmla="*/ 30 w 30"/>
                      <a:gd name="T57" fmla="*/ 0 h 17"/>
                      <a:gd name="T58" fmla="*/ 27 w 30"/>
                      <a:gd name="T59" fmla="*/ 0 h 17"/>
                      <a:gd name="T60" fmla="*/ 27 w 30"/>
                      <a:gd name="T61" fmla="*/ 0 h 17"/>
                      <a:gd name="T62" fmla="*/ 27 w 30"/>
                      <a:gd name="T63" fmla="*/ 0 h 17"/>
                      <a:gd name="T64" fmla="*/ 27 w 30"/>
                      <a:gd name="T65" fmla="*/ 0 h 17"/>
                      <a:gd name="T66" fmla="*/ 20 w 30"/>
                      <a:gd name="T67" fmla="*/ 3 h 17"/>
                      <a:gd name="T68" fmla="*/ 20 w 30"/>
                      <a:gd name="T69" fmla="*/ 3 h 17"/>
                      <a:gd name="T70" fmla="*/ 17 w 30"/>
                      <a:gd name="T71" fmla="*/ 3 h 17"/>
                      <a:gd name="T72" fmla="*/ 17 w 30"/>
                      <a:gd name="T73" fmla="*/ 3 h 17"/>
                      <a:gd name="T74" fmla="*/ 17 w 30"/>
                      <a:gd name="T75" fmla="*/ 3 h 17"/>
                      <a:gd name="T76" fmla="*/ 17 w 30"/>
                      <a:gd name="T77" fmla="*/ 3 h 17"/>
                      <a:gd name="T78" fmla="*/ 13 w 30"/>
                      <a:gd name="T79" fmla="*/ 3 h 17"/>
                      <a:gd name="T80" fmla="*/ 13 w 30"/>
                      <a:gd name="T81" fmla="*/ 3 h 17"/>
                      <a:gd name="T82" fmla="*/ 10 w 30"/>
                      <a:gd name="T83" fmla="*/ 0 h 17"/>
                      <a:gd name="T84" fmla="*/ 10 w 30"/>
                      <a:gd name="T85" fmla="*/ 0 h 17"/>
                      <a:gd name="T86" fmla="*/ 10 w 30"/>
                      <a:gd name="T87" fmla="*/ 0 h 17"/>
                      <a:gd name="T88" fmla="*/ 10 w 30"/>
                      <a:gd name="T89" fmla="*/ 0 h 17"/>
                      <a:gd name="T90" fmla="*/ 3 w 30"/>
                      <a:gd name="T91" fmla="*/ 3 h 17"/>
                      <a:gd name="T92" fmla="*/ 3 w 30"/>
                      <a:gd name="T93" fmla="*/ 3 h 17"/>
                      <a:gd name="T94" fmla="*/ 0 w 30"/>
                      <a:gd name="T95" fmla="*/ 6 h 17"/>
                      <a:gd name="T96" fmla="*/ 0 w 30"/>
                      <a:gd name="T97" fmla="*/ 6 h 17"/>
                      <a:gd name="T98" fmla="*/ 0 w 30"/>
                      <a:gd name="T99" fmla="*/ 6 h 17"/>
                      <a:gd name="T100" fmla="*/ 0 w 30"/>
                      <a:gd name="T101" fmla="*/ 6 h 17"/>
                      <a:gd name="T102" fmla="*/ 0 w 30"/>
                      <a:gd name="T103" fmla="*/ 6 h 17"/>
                      <a:gd name="T104" fmla="*/ 0 w 30"/>
                      <a:gd name="T105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0" h="1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9" name="Freeform 157">
                    <a:extLst>
                      <a:ext uri="{FF2B5EF4-FFF2-40B4-BE49-F238E27FC236}">
                        <a16:creationId xmlns:a16="http://schemas.microsoft.com/office/drawing/2014/main" id="{CFA9DC56-A71D-4AAE-9AC9-F7C0944AC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0600" y="7443788"/>
                    <a:ext cx="350838" cy="481013"/>
                  </a:xfrm>
                  <a:custGeom>
                    <a:avLst/>
                    <a:gdLst>
                      <a:gd name="T0" fmla="*/ 204 w 221"/>
                      <a:gd name="T1" fmla="*/ 112 h 303"/>
                      <a:gd name="T2" fmla="*/ 215 w 221"/>
                      <a:gd name="T3" fmla="*/ 112 h 303"/>
                      <a:gd name="T4" fmla="*/ 201 w 221"/>
                      <a:gd name="T5" fmla="*/ 102 h 303"/>
                      <a:gd name="T6" fmla="*/ 194 w 221"/>
                      <a:gd name="T7" fmla="*/ 99 h 303"/>
                      <a:gd name="T8" fmla="*/ 194 w 221"/>
                      <a:gd name="T9" fmla="*/ 95 h 303"/>
                      <a:gd name="T10" fmla="*/ 187 w 221"/>
                      <a:gd name="T11" fmla="*/ 88 h 303"/>
                      <a:gd name="T12" fmla="*/ 181 w 221"/>
                      <a:gd name="T13" fmla="*/ 78 h 303"/>
                      <a:gd name="T14" fmla="*/ 184 w 221"/>
                      <a:gd name="T15" fmla="*/ 65 h 303"/>
                      <a:gd name="T16" fmla="*/ 170 w 221"/>
                      <a:gd name="T17" fmla="*/ 51 h 303"/>
                      <a:gd name="T18" fmla="*/ 157 w 221"/>
                      <a:gd name="T19" fmla="*/ 48 h 303"/>
                      <a:gd name="T20" fmla="*/ 150 w 221"/>
                      <a:gd name="T21" fmla="*/ 41 h 303"/>
                      <a:gd name="T22" fmla="*/ 140 w 221"/>
                      <a:gd name="T23" fmla="*/ 14 h 303"/>
                      <a:gd name="T24" fmla="*/ 126 w 221"/>
                      <a:gd name="T25" fmla="*/ 27 h 303"/>
                      <a:gd name="T26" fmla="*/ 96 w 221"/>
                      <a:gd name="T27" fmla="*/ 37 h 303"/>
                      <a:gd name="T28" fmla="*/ 62 w 221"/>
                      <a:gd name="T29" fmla="*/ 61 h 303"/>
                      <a:gd name="T30" fmla="*/ 119 w 221"/>
                      <a:gd name="T31" fmla="*/ 14 h 303"/>
                      <a:gd name="T32" fmla="*/ 92 w 221"/>
                      <a:gd name="T33" fmla="*/ 7 h 303"/>
                      <a:gd name="T34" fmla="*/ 45 w 221"/>
                      <a:gd name="T35" fmla="*/ 41 h 303"/>
                      <a:gd name="T36" fmla="*/ 41 w 221"/>
                      <a:gd name="T37" fmla="*/ 54 h 303"/>
                      <a:gd name="T38" fmla="*/ 34 w 221"/>
                      <a:gd name="T39" fmla="*/ 78 h 303"/>
                      <a:gd name="T40" fmla="*/ 48 w 221"/>
                      <a:gd name="T41" fmla="*/ 85 h 303"/>
                      <a:gd name="T42" fmla="*/ 79 w 221"/>
                      <a:gd name="T43" fmla="*/ 95 h 303"/>
                      <a:gd name="T44" fmla="*/ 99 w 221"/>
                      <a:gd name="T45" fmla="*/ 99 h 303"/>
                      <a:gd name="T46" fmla="*/ 113 w 221"/>
                      <a:gd name="T47" fmla="*/ 78 h 303"/>
                      <a:gd name="T48" fmla="*/ 123 w 221"/>
                      <a:gd name="T49" fmla="*/ 95 h 303"/>
                      <a:gd name="T50" fmla="*/ 126 w 221"/>
                      <a:gd name="T51" fmla="*/ 116 h 303"/>
                      <a:gd name="T52" fmla="*/ 109 w 221"/>
                      <a:gd name="T53" fmla="*/ 129 h 303"/>
                      <a:gd name="T54" fmla="*/ 130 w 221"/>
                      <a:gd name="T55" fmla="*/ 129 h 303"/>
                      <a:gd name="T56" fmla="*/ 126 w 221"/>
                      <a:gd name="T57" fmla="*/ 150 h 303"/>
                      <a:gd name="T58" fmla="*/ 102 w 221"/>
                      <a:gd name="T59" fmla="*/ 177 h 303"/>
                      <a:gd name="T60" fmla="*/ 136 w 221"/>
                      <a:gd name="T61" fmla="*/ 194 h 303"/>
                      <a:gd name="T62" fmla="*/ 109 w 221"/>
                      <a:gd name="T63" fmla="*/ 197 h 303"/>
                      <a:gd name="T64" fmla="*/ 65 w 221"/>
                      <a:gd name="T65" fmla="*/ 204 h 303"/>
                      <a:gd name="T66" fmla="*/ 31 w 221"/>
                      <a:gd name="T67" fmla="*/ 201 h 303"/>
                      <a:gd name="T68" fmla="*/ 28 w 221"/>
                      <a:gd name="T69" fmla="*/ 221 h 303"/>
                      <a:gd name="T70" fmla="*/ 51 w 221"/>
                      <a:gd name="T71" fmla="*/ 228 h 303"/>
                      <a:gd name="T72" fmla="*/ 48 w 221"/>
                      <a:gd name="T73" fmla="*/ 252 h 303"/>
                      <a:gd name="T74" fmla="*/ 55 w 221"/>
                      <a:gd name="T75" fmla="*/ 272 h 303"/>
                      <a:gd name="T76" fmla="*/ 89 w 221"/>
                      <a:gd name="T77" fmla="*/ 296 h 303"/>
                      <a:gd name="T78" fmla="*/ 85 w 221"/>
                      <a:gd name="T79" fmla="*/ 255 h 303"/>
                      <a:gd name="T80" fmla="*/ 106 w 221"/>
                      <a:gd name="T81" fmla="*/ 286 h 303"/>
                      <a:gd name="T82" fmla="*/ 123 w 221"/>
                      <a:gd name="T83" fmla="*/ 272 h 303"/>
                      <a:gd name="T84" fmla="*/ 133 w 221"/>
                      <a:gd name="T85" fmla="*/ 258 h 303"/>
                      <a:gd name="T86" fmla="*/ 133 w 221"/>
                      <a:gd name="T87" fmla="*/ 238 h 303"/>
                      <a:gd name="T88" fmla="*/ 133 w 221"/>
                      <a:gd name="T89" fmla="*/ 218 h 303"/>
                      <a:gd name="T90" fmla="*/ 143 w 221"/>
                      <a:gd name="T91" fmla="*/ 204 h 303"/>
                      <a:gd name="T92" fmla="*/ 160 w 221"/>
                      <a:gd name="T93" fmla="*/ 201 h 303"/>
                      <a:gd name="T94" fmla="*/ 167 w 221"/>
                      <a:gd name="T95" fmla="*/ 211 h 303"/>
                      <a:gd name="T96" fmla="*/ 164 w 221"/>
                      <a:gd name="T97" fmla="*/ 224 h 303"/>
                      <a:gd name="T98" fmla="*/ 164 w 221"/>
                      <a:gd name="T99" fmla="*/ 241 h 303"/>
                      <a:gd name="T100" fmla="*/ 181 w 221"/>
                      <a:gd name="T101" fmla="*/ 221 h 303"/>
                      <a:gd name="T102" fmla="*/ 198 w 221"/>
                      <a:gd name="T103" fmla="*/ 214 h 303"/>
                      <a:gd name="T104" fmla="*/ 208 w 221"/>
                      <a:gd name="T105" fmla="*/ 211 h 303"/>
                      <a:gd name="T106" fmla="*/ 218 w 221"/>
                      <a:gd name="T107" fmla="*/ 201 h 303"/>
                      <a:gd name="T108" fmla="*/ 198 w 221"/>
                      <a:gd name="T109" fmla="*/ 201 h 303"/>
                      <a:gd name="T110" fmla="*/ 201 w 221"/>
                      <a:gd name="T111" fmla="*/ 190 h 303"/>
                      <a:gd name="T112" fmla="*/ 204 w 221"/>
                      <a:gd name="T113" fmla="*/ 173 h 303"/>
                      <a:gd name="T114" fmla="*/ 191 w 221"/>
                      <a:gd name="T115" fmla="*/ 170 h 303"/>
                      <a:gd name="T116" fmla="*/ 191 w 221"/>
                      <a:gd name="T117" fmla="*/ 156 h 303"/>
                      <a:gd name="T118" fmla="*/ 187 w 221"/>
                      <a:gd name="T119" fmla="*/ 150 h 303"/>
                      <a:gd name="T120" fmla="*/ 198 w 221"/>
                      <a:gd name="T121" fmla="*/ 143 h 303"/>
                      <a:gd name="T122" fmla="*/ 191 w 221"/>
                      <a:gd name="T123" fmla="*/ 129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21" h="303">
                        <a:moveTo>
                          <a:pt x="218" y="112"/>
                        </a:move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4" y="119"/>
                        </a:lnTo>
                        <a:lnTo>
                          <a:pt x="204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208" y="116"/>
                        </a:lnTo>
                        <a:lnTo>
                          <a:pt x="208" y="116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198" y="112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8" y="109"/>
                        </a:lnTo>
                        <a:lnTo>
                          <a:pt x="218" y="109"/>
                        </a:lnTo>
                        <a:lnTo>
                          <a:pt x="218" y="105"/>
                        </a:lnTo>
                        <a:lnTo>
                          <a:pt x="218" y="105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102"/>
                        </a:lnTo>
                        <a:lnTo>
                          <a:pt x="215" y="102"/>
                        </a:lnTo>
                        <a:lnTo>
                          <a:pt x="211" y="102"/>
                        </a:lnTo>
                        <a:lnTo>
                          <a:pt x="211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08" y="105"/>
                        </a:lnTo>
                        <a:lnTo>
                          <a:pt x="208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5"/>
                        </a:lnTo>
                        <a:lnTo>
                          <a:pt x="215" y="95"/>
                        </a:lnTo>
                        <a:lnTo>
                          <a:pt x="208" y="99"/>
                        </a:lnTo>
                        <a:lnTo>
                          <a:pt x="208" y="99"/>
                        </a:lnTo>
                        <a:lnTo>
                          <a:pt x="201" y="102"/>
                        </a:lnTo>
                        <a:lnTo>
                          <a:pt x="201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4" y="105"/>
                        </a:lnTo>
                        <a:lnTo>
                          <a:pt x="194" y="105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9"/>
                        </a:lnTo>
                        <a:lnTo>
                          <a:pt x="187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4" y="99"/>
                        </a:lnTo>
                        <a:lnTo>
                          <a:pt x="194" y="99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2"/>
                        </a:lnTo>
                        <a:lnTo>
                          <a:pt x="211" y="92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2"/>
                        </a:lnTo>
                        <a:lnTo>
                          <a:pt x="194" y="88"/>
                        </a:lnTo>
                        <a:lnTo>
                          <a:pt x="194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8" y="88"/>
                        </a:lnTo>
                        <a:lnTo>
                          <a:pt x="208" y="88"/>
                        </a:lnTo>
                        <a:lnTo>
                          <a:pt x="211" y="85"/>
                        </a:lnTo>
                        <a:lnTo>
                          <a:pt x="211" y="82"/>
                        </a:lnTo>
                        <a:lnTo>
                          <a:pt x="211" y="82"/>
                        </a:lnTo>
                        <a:lnTo>
                          <a:pt x="211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2"/>
                        </a:lnTo>
                        <a:lnTo>
                          <a:pt x="187" y="82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4" y="75"/>
                        </a:lnTo>
                        <a:lnTo>
                          <a:pt x="198" y="71"/>
                        </a:lnTo>
                        <a:lnTo>
                          <a:pt x="198" y="71"/>
                        </a:lnTo>
                        <a:lnTo>
                          <a:pt x="194" y="71"/>
                        </a:lnTo>
                        <a:lnTo>
                          <a:pt x="194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87" y="71"/>
                        </a:lnTo>
                        <a:lnTo>
                          <a:pt x="187" y="75"/>
                        </a:lnTo>
                        <a:lnTo>
                          <a:pt x="187" y="75"/>
                        </a:lnTo>
                        <a:lnTo>
                          <a:pt x="184" y="75"/>
                        </a:lnTo>
                        <a:lnTo>
                          <a:pt x="184" y="75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77" y="71"/>
                        </a:lnTo>
                        <a:lnTo>
                          <a:pt x="177" y="71"/>
                        </a:lnTo>
                        <a:lnTo>
                          <a:pt x="181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94" y="65"/>
                        </a:lnTo>
                        <a:lnTo>
                          <a:pt x="194" y="65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87" y="65"/>
                        </a:lnTo>
                        <a:lnTo>
                          <a:pt x="187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5"/>
                        </a:lnTo>
                        <a:lnTo>
                          <a:pt x="184" y="61"/>
                        </a:lnTo>
                        <a:lnTo>
                          <a:pt x="184" y="61"/>
                        </a:lnTo>
                        <a:lnTo>
                          <a:pt x="187" y="61"/>
                        </a:lnTo>
                        <a:lnTo>
                          <a:pt x="187" y="61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1" y="51"/>
                        </a:lnTo>
                        <a:lnTo>
                          <a:pt x="191" y="51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0" y="48"/>
                        </a:lnTo>
                        <a:lnTo>
                          <a:pt x="170" y="48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4" y="54"/>
                        </a:lnTo>
                        <a:lnTo>
                          <a:pt x="164" y="54"/>
                        </a:lnTo>
                        <a:lnTo>
                          <a:pt x="164" y="58"/>
                        </a:lnTo>
                        <a:lnTo>
                          <a:pt x="164" y="58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5"/>
                        </a:lnTo>
                        <a:lnTo>
                          <a:pt x="164" y="65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4"/>
                        </a:lnTo>
                        <a:lnTo>
                          <a:pt x="160" y="54"/>
                        </a:lnTo>
                        <a:lnTo>
                          <a:pt x="164" y="51"/>
                        </a:lnTo>
                        <a:lnTo>
                          <a:pt x="164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4"/>
                        </a:lnTo>
                        <a:lnTo>
                          <a:pt x="157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50" y="41"/>
                        </a:lnTo>
                        <a:lnTo>
                          <a:pt x="150" y="41"/>
                        </a:lnTo>
                        <a:lnTo>
                          <a:pt x="153" y="41"/>
                        </a:lnTo>
                        <a:lnTo>
                          <a:pt x="153" y="41"/>
                        </a:lnTo>
                        <a:lnTo>
                          <a:pt x="160" y="37"/>
                        </a:lnTo>
                        <a:lnTo>
                          <a:pt x="164" y="31"/>
                        </a:lnTo>
                        <a:lnTo>
                          <a:pt x="164" y="31"/>
                        </a:lnTo>
                        <a:lnTo>
                          <a:pt x="164" y="27"/>
                        </a:lnTo>
                        <a:lnTo>
                          <a:pt x="164" y="27"/>
                        </a:lnTo>
                        <a:lnTo>
                          <a:pt x="167" y="24"/>
                        </a:lnTo>
                        <a:lnTo>
                          <a:pt x="167" y="24"/>
                        </a:lnTo>
                        <a:lnTo>
                          <a:pt x="167" y="20"/>
                        </a:lnTo>
                        <a:lnTo>
                          <a:pt x="167" y="20"/>
                        </a:lnTo>
                        <a:lnTo>
                          <a:pt x="167" y="17"/>
                        </a:lnTo>
                        <a:lnTo>
                          <a:pt x="167" y="17"/>
                        </a:lnTo>
                        <a:lnTo>
                          <a:pt x="170" y="17"/>
                        </a:lnTo>
                        <a:lnTo>
                          <a:pt x="167" y="14"/>
                        </a:lnTo>
                        <a:lnTo>
                          <a:pt x="167" y="14"/>
                        </a:lnTo>
                        <a:lnTo>
                          <a:pt x="164" y="14"/>
                        </a:lnTo>
                        <a:lnTo>
                          <a:pt x="164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57" y="14"/>
                        </a:lnTo>
                        <a:lnTo>
                          <a:pt x="157" y="14"/>
                        </a:lnTo>
                        <a:lnTo>
                          <a:pt x="153" y="14"/>
                        </a:lnTo>
                        <a:lnTo>
                          <a:pt x="153" y="14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0" y="14"/>
                        </a:lnTo>
                        <a:lnTo>
                          <a:pt x="130" y="14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20"/>
                        </a:lnTo>
                        <a:lnTo>
                          <a:pt x="130" y="20"/>
                        </a:lnTo>
                        <a:lnTo>
                          <a:pt x="133" y="24"/>
                        </a:lnTo>
                        <a:lnTo>
                          <a:pt x="133" y="20"/>
                        </a:lnTo>
                        <a:lnTo>
                          <a:pt x="133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3" y="20"/>
                        </a:lnTo>
                        <a:lnTo>
                          <a:pt x="123" y="20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6" y="31"/>
                        </a:lnTo>
                        <a:lnTo>
                          <a:pt x="106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8"/>
                        </a:lnTo>
                        <a:lnTo>
                          <a:pt x="102" y="48"/>
                        </a:lnTo>
                        <a:lnTo>
                          <a:pt x="102" y="48"/>
                        </a:lnTo>
                        <a:lnTo>
                          <a:pt x="102" y="41"/>
                        </a:lnTo>
                        <a:lnTo>
                          <a:pt x="102" y="41"/>
                        </a:lnTo>
                        <a:lnTo>
                          <a:pt x="102" y="37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6" y="37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89" y="44"/>
                        </a:lnTo>
                        <a:lnTo>
                          <a:pt x="89" y="44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5" y="58"/>
                        </a:lnTo>
                        <a:lnTo>
                          <a:pt x="85" y="58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2" y="61"/>
                        </a:lnTo>
                        <a:lnTo>
                          <a:pt x="72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5" y="58"/>
                        </a:lnTo>
                        <a:lnTo>
                          <a:pt x="65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5" y="58"/>
                        </a:lnTo>
                        <a:lnTo>
                          <a:pt x="75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5" y="44"/>
                        </a:lnTo>
                        <a:lnTo>
                          <a:pt x="85" y="44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6" y="31"/>
                        </a:lnTo>
                        <a:lnTo>
                          <a:pt x="96" y="31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102" y="24"/>
                        </a:lnTo>
                        <a:lnTo>
                          <a:pt x="102" y="24"/>
                        </a:lnTo>
                        <a:lnTo>
                          <a:pt x="113" y="17"/>
                        </a:lnTo>
                        <a:lnTo>
                          <a:pt x="113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6" y="14"/>
                        </a:lnTo>
                        <a:lnTo>
                          <a:pt x="116" y="14"/>
                        </a:lnTo>
                        <a:lnTo>
                          <a:pt x="119" y="14"/>
                        </a:lnTo>
                        <a:lnTo>
                          <a:pt x="119" y="14"/>
                        </a:lnTo>
                        <a:lnTo>
                          <a:pt x="123" y="14"/>
                        </a:lnTo>
                        <a:lnTo>
                          <a:pt x="123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40" y="7"/>
                        </a:lnTo>
                        <a:lnTo>
                          <a:pt x="140" y="7"/>
                        </a:lnTo>
                        <a:lnTo>
                          <a:pt x="143" y="7"/>
                        </a:lnTo>
                        <a:lnTo>
                          <a:pt x="143" y="7"/>
                        </a:lnTo>
                        <a:lnTo>
                          <a:pt x="140" y="3"/>
                        </a:lnTo>
                        <a:lnTo>
                          <a:pt x="140" y="3"/>
                        </a:lnTo>
                        <a:lnTo>
                          <a:pt x="136" y="3"/>
                        </a:lnTo>
                        <a:lnTo>
                          <a:pt x="136" y="3"/>
                        </a:lnTo>
                        <a:lnTo>
                          <a:pt x="133" y="3"/>
                        </a:lnTo>
                        <a:lnTo>
                          <a:pt x="133" y="3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16" y="0"/>
                        </a:lnTo>
                        <a:lnTo>
                          <a:pt x="116" y="0"/>
                        </a:lnTo>
                        <a:lnTo>
                          <a:pt x="113" y="3"/>
                        </a:lnTo>
                        <a:lnTo>
                          <a:pt x="113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5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8"/>
                        </a:lnTo>
                        <a:lnTo>
                          <a:pt x="41" y="48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51" y="54"/>
                        </a:lnTo>
                        <a:lnTo>
                          <a:pt x="51" y="54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5" y="58"/>
                        </a:lnTo>
                        <a:lnTo>
                          <a:pt x="45" y="58"/>
                        </a:lnTo>
                        <a:lnTo>
                          <a:pt x="41" y="54"/>
                        </a:lnTo>
                        <a:lnTo>
                          <a:pt x="41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8" y="75"/>
                        </a:lnTo>
                        <a:lnTo>
                          <a:pt x="38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8"/>
                        </a:lnTo>
                        <a:lnTo>
                          <a:pt x="45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51" y="85"/>
                        </a:lnTo>
                        <a:lnTo>
                          <a:pt x="51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92"/>
                        </a:lnTo>
                        <a:lnTo>
                          <a:pt x="55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2" y="92"/>
                        </a:lnTo>
                        <a:lnTo>
                          <a:pt x="62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72" y="95"/>
                        </a:lnTo>
                        <a:lnTo>
                          <a:pt x="72" y="99"/>
                        </a:lnTo>
                        <a:lnTo>
                          <a:pt x="72" y="99"/>
                        </a:lnTo>
                        <a:lnTo>
                          <a:pt x="75" y="99"/>
                        </a:lnTo>
                        <a:lnTo>
                          <a:pt x="75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5"/>
                        </a:lnTo>
                        <a:lnTo>
                          <a:pt x="85" y="95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5"/>
                        </a:lnTo>
                        <a:lnTo>
                          <a:pt x="89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9"/>
                        </a:lnTo>
                        <a:lnTo>
                          <a:pt x="96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102" y="99"/>
                        </a:lnTo>
                        <a:lnTo>
                          <a:pt x="102" y="99"/>
                        </a:lnTo>
                        <a:lnTo>
                          <a:pt x="102" y="102"/>
                        </a:lnTo>
                        <a:lnTo>
                          <a:pt x="102" y="102"/>
                        </a:lnTo>
                        <a:lnTo>
                          <a:pt x="106" y="102"/>
                        </a:lnTo>
                        <a:lnTo>
                          <a:pt x="106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3" y="102"/>
                        </a:lnTo>
                        <a:lnTo>
                          <a:pt x="113" y="102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6" y="99"/>
                        </a:lnTo>
                        <a:lnTo>
                          <a:pt x="116" y="99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78"/>
                        </a:lnTo>
                        <a:lnTo>
                          <a:pt x="106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82"/>
                        </a:lnTo>
                        <a:lnTo>
                          <a:pt x="113" y="82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2"/>
                        </a:lnTo>
                        <a:lnTo>
                          <a:pt x="123" y="82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6" y="85"/>
                        </a:lnTo>
                        <a:lnTo>
                          <a:pt x="126" y="85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6" y="95"/>
                        </a:lnTo>
                        <a:lnTo>
                          <a:pt x="126" y="95"/>
                        </a:lnTo>
                        <a:lnTo>
                          <a:pt x="123" y="102"/>
                        </a:lnTo>
                        <a:lnTo>
                          <a:pt x="123" y="102"/>
                        </a:lnTo>
                        <a:lnTo>
                          <a:pt x="119" y="102"/>
                        </a:lnTo>
                        <a:lnTo>
                          <a:pt x="119" y="102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6" y="105"/>
                        </a:lnTo>
                        <a:lnTo>
                          <a:pt x="126" y="105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6" y="122"/>
                        </a:lnTo>
                        <a:lnTo>
                          <a:pt x="116" y="122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6" y="133"/>
                        </a:lnTo>
                        <a:lnTo>
                          <a:pt x="106" y="133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33"/>
                        </a:lnTo>
                        <a:lnTo>
                          <a:pt x="109" y="133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33"/>
                        </a:lnTo>
                        <a:lnTo>
                          <a:pt x="123" y="133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3" y="133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3"/>
                        </a:lnTo>
                        <a:lnTo>
                          <a:pt x="130" y="143"/>
                        </a:lnTo>
                        <a:lnTo>
                          <a:pt x="133" y="143"/>
                        </a:lnTo>
                        <a:lnTo>
                          <a:pt x="133" y="143"/>
                        </a:lnTo>
                        <a:lnTo>
                          <a:pt x="133" y="146"/>
                        </a:lnTo>
                        <a:lnTo>
                          <a:pt x="133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3"/>
                        </a:lnTo>
                        <a:lnTo>
                          <a:pt x="130" y="153"/>
                        </a:lnTo>
                        <a:lnTo>
                          <a:pt x="126" y="153"/>
                        </a:lnTo>
                        <a:lnTo>
                          <a:pt x="126" y="153"/>
                        </a:lnTo>
                        <a:lnTo>
                          <a:pt x="123" y="156"/>
                        </a:lnTo>
                        <a:lnTo>
                          <a:pt x="119" y="160"/>
                        </a:lnTo>
                        <a:lnTo>
                          <a:pt x="119" y="160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6" y="167"/>
                        </a:lnTo>
                        <a:lnTo>
                          <a:pt x="126" y="167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19" y="167"/>
                        </a:lnTo>
                        <a:lnTo>
                          <a:pt x="119" y="167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6" y="173"/>
                        </a:lnTo>
                        <a:lnTo>
                          <a:pt x="106" y="173"/>
                        </a:lnTo>
                        <a:lnTo>
                          <a:pt x="102" y="177"/>
                        </a:lnTo>
                        <a:lnTo>
                          <a:pt x="102" y="177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13" y="180"/>
                        </a:lnTo>
                        <a:lnTo>
                          <a:pt x="113" y="180"/>
                        </a:lnTo>
                        <a:lnTo>
                          <a:pt x="116" y="184"/>
                        </a:lnTo>
                        <a:lnTo>
                          <a:pt x="116" y="184"/>
                        </a:lnTo>
                        <a:lnTo>
                          <a:pt x="119" y="184"/>
                        </a:lnTo>
                        <a:lnTo>
                          <a:pt x="119" y="184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26" y="180"/>
                        </a:lnTo>
                        <a:lnTo>
                          <a:pt x="126" y="180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90"/>
                        </a:lnTo>
                        <a:lnTo>
                          <a:pt x="136" y="190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3" y="194"/>
                        </a:lnTo>
                        <a:lnTo>
                          <a:pt x="133" y="194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7"/>
                        </a:lnTo>
                        <a:lnTo>
                          <a:pt x="116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13" y="190"/>
                        </a:lnTo>
                        <a:lnTo>
                          <a:pt x="116" y="187"/>
                        </a:lnTo>
                        <a:lnTo>
                          <a:pt x="116" y="187"/>
                        </a:lnTo>
                        <a:lnTo>
                          <a:pt x="113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2" y="184"/>
                        </a:lnTo>
                        <a:lnTo>
                          <a:pt x="102" y="184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99" y="180"/>
                        </a:lnTo>
                        <a:lnTo>
                          <a:pt x="99" y="180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5" y="187"/>
                        </a:lnTo>
                        <a:lnTo>
                          <a:pt x="85" y="187"/>
                        </a:lnTo>
                        <a:lnTo>
                          <a:pt x="75" y="190"/>
                        </a:lnTo>
                        <a:lnTo>
                          <a:pt x="75" y="190"/>
                        </a:lnTo>
                        <a:lnTo>
                          <a:pt x="72" y="194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201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5" y="204"/>
                        </a:lnTo>
                        <a:lnTo>
                          <a:pt x="65" y="204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2" y="204"/>
                        </a:lnTo>
                        <a:lnTo>
                          <a:pt x="62" y="204"/>
                        </a:lnTo>
                        <a:lnTo>
                          <a:pt x="62" y="207"/>
                        </a:lnTo>
                        <a:lnTo>
                          <a:pt x="62" y="207"/>
                        </a:lnTo>
                        <a:lnTo>
                          <a:pt x="58" y="207"/>
                        </a:lnTo>
                        <a:lnTo>
                          <a:pt x="58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5" y="207"/>
                        </a:lnTo>
                        <a:lnTo>
                          <a:pt x="45" y="207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1" y="207"/>
                        </a:lnTo>
                        <a:lnTo>
                          <a:pt x="41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1" y="201"/>
                        </a:lnTo>
                        <a:lnTo>
                          <a:pt x="31" y="201"/>
                        </a:lnTo>
                        <a:lnTo>
                          <a:pt x="28" y="201"/>
                        </a:lnTo>
                        <a:lnTo>
                          <a:pt x="28" y="201"/>
                        </a:lnTo>
                        <a:lnTo>
                          <a:pt x="24" y="204"/>
                        </a:lnTo>
                        <a:lnTo>
                          <a:pt x="24" y="204"/>
                        </a:lnTo>
                        <a:lnTo>
                          <a:pt x="21" y="207"/>
                        </a:lnTo>
                        <a:lnTo>
                          <a:pt x="21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1" y="211"/>
                        </a:lnTo>
                        <a:lnTo>
                          <a:pt x="11" y="211"/>
                        </a:lnTo>
                        <a:lnTo>
                          <a:pt x="4" y="214"/>
                        </a:lnTo>
                        <a:lnTo>
                          <a:pt x="4" y="214"/>
                        </a:lnTo>
                        <a:lnTo>
                          <a:pt x="0" y="221"/>
                        </a:lnTo>
                        <a:lnTo>
                          <a:pt x="0" y="221"/>
                        </a:lnTo>
                        <a:lnTo>
                          <a:pt x="0" y="224"/>
                        </a:lnTo>
                        <a:lnTo>
                          <a:pt x="0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14" y="228"/>
                        </a:lnTo>
                        <a:lnTo>
                          <a:pt x="14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4"/>
                        </a:lnTo>
                        <a:lnTo>
                          <a:pt x="17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31" y="221"/>
                        </a:lnTo>
                        <a:lnTo>
                          <a:pt x="31" y="221"/>
                        </a:lnTo>
                        <a:lnTo>
                          <a:pt x="31" y="224"/>
                        </a:lnTo>
                        <a:lnTo>
                          <a:pt x="31" y="224"/>
                        </a:lnTo>
                        <a:lnTo>
                          <a:pt x="31" y="228"/>
                        </a:lnTo>
                        <a:lnTo>
                          <a:pt x="31" y="228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1" y="224"/>
                        </a:lnTo>
                        <a:lnTo>
                          <a:pt x="41" y="224"/>
                        </a:lnTo>
                        <a:lnTo>
                          <a:pt x="41" y="228"/>
                        </a:lnTo>
                        <a:lnTo>
                          <a:pt x="41" y="228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5"/>
                        </a:lnTo>
                        <a:lnTo>
                          <a:pt x="48" y="235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41"/>
                        </a:lnTo>
                        <a:lnTo>
                          <a:pt x="48" y="241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8"/>
                        </a:lnTo>
                        <a:lnTo>
                          <a:pt x="45" y="248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48" y="255"/>
                        </a:lnTo>
                        <a:lnTo>
                          <a:pt x="48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62"/>
                        </a:lnTo>
                        <a:lnTo>
                          <a:pt x="45" y="262"/>
                        </a:lnTo>
                        <a:lnTo>
                          <a:pt x="45" y="265"/>
                        </a:lnTo>
                        <a:lnTo>
                          <a:pt x="45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9"/>
                        </a:lnTo>
                        <a:lnTo>
                          <a:pt x="51" y="269"/>
                        </a:lnTo>
                        <a:lnTo>
                          <a:pt x="51" y="272"/>
                        </a:lnTo>
                        <a:lnTo>
                          <a:pt x="51" y="272"/>
                        </a:lnTo>
                        <a:lnTo>
                          <a:pt x="55" y="272"/>
                        </a:lnTo>
                        <a:lnTo>
                          <a:pt x="55" y="272"/>
                        </a:lnTo>
                        <a:lnTo>
                          <a:pt x="55" y="275"/>
                        </a:lnTo>
                        <a:lnTo>
                          <a:pt x="55" y="275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82"/>
                        </a:lnTo>
                        <a:lnTo>
                          <a:pt x="62" y="282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5" y="289"/>
                        </a:lnTo>
                        <a:lnTo>
                          <a:pt x="65" y="289"/>
                        </a:lnTo>
                        <a:lnTo>
                          <a:pt x="68" y="292"/>
                        </a:lnTo>
                        <a:lnTo>
                          <a:pt x="68" y="292"/>
                        </a:lnTo>
                        <a:lnTo>
                          <a:pt x="75" y="296"/>
                        </a:lnTo>
                        <a:lnTo>
                          <a:pt x="75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299"/>
                        </a:lnTo>
                        <a:lnTo>
                          <a:pt x="85" y="299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92" y="296"/>
                        </a:lnTo>
                        <a:lnTo>
                          <a:pt x="92" y="296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89" y="289"/>
                        </a:lnTo>
                        <a:lnTo>
                          <a:pt x="89" y="289"/>
                        </a:lnTo>
                        <a:lnTo>
                          <a:pt x="92" y="289"/>
                        </a:lnTo>
                        <a:lnTo>
                          <a:pt x="92" y="289"/>
                        </a:lnTo>
                        <a:lnTo>
                          <a:pt x="92" y="286"/>
                        </a:lnTo>
                        <a:lnTo>
                          <a:pt x="92" y="286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89" y="282"/>
                        </a:lnTo>
                        <a:lnTo>
                          <a:pt x="89" y="282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5"/>
                        </a:lnTo>
                        <a:lnTo>
                          <a:pt x="89" y="275"/>
                        </a:lnTo>
                        <a:lnTo>
                          <a:pt x="85" y="272"/>
                        </a:lnTo>
                        <a:lnTo>
                          <a:pt x="85" y="272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9" y="269"/>
                        </a:lnTo>
                        <a:lnTo>
                          <a:pt x="89" y="269"/>
                        </a:lnTo>
                        <a:lnTo>
                          <a:pt x="89" y="265"/>
                        </a:lnTo>
                        <a:lnTo>
                          <a:pt x="89" y="26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5" y="258"/>
                        </a:lnTo>
                        <a:lnTo>
                          <a:pt x="85" y="258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5"/>
                        </a:lnTo>
                        <a:lnTo>
                          <a:pt x="92" y="265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82"/>
                        </a:lnTo>
                        <a:lnTo>
                          <a:pt x="106" y="282"/>
                        </a:lnTo>
                        <a:lnTo>
                          <a:pt x="106" y="286"/>
                        </a:lnTo>
                        <a:lnTo>
                          <a:pt x="106" y="286"/>
                        </a:lnTo>
                        <a:lnTo>
                          <a:pt x="106" y="289"/>
                        </a:lnTo>
                        <a:lnTo>
                          <a:pt x="106" y="289"/>
                        </a:lnTo>
                        <a:lnTo>
                          <a:pt x="109" y="289"/>
                        </a:lnTo>
                        <a:lnTo>
                          <a:pt x="109" y="289"/>
                        </a:lnTo>
                        <a:lnTo>
                          <a:pt x="109" y="286"/>
                        </a:lnTo>
                        <a:lnTo>
                          <a:pt x="109" y="286"/>
                        </a:lnTo>
                        <a:lnTo>
                          <a:pt x="113" y="286"/>
                        </a:lnTo>
                        <a:lnTo>
                          <a:pt x="113" y="286"/>
                        </a:lnTo>
                        <a:lnTo>
                          <a:pt x="113" y="282"/>
                        </a:lnTo>
                        <a:lnTo>
                          <a:pt x="113" y="282"/>
                        </a:lnTo>
                        <a:lnTo>
                          <a:pt x="113" y="279"/>
                        </a:lnTo>
                        <a:lnTo>
                          <a:pt x="113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5"/>
                        </a:lnTo>
                        <a:lnTo>
                          <a:pt x="123" y="265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9"/>
                        </a:lnTo>
                        <a:lnTo>
                          <a:pt x="126" y="269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6" y="272"/>
                        </a:lnTo>
                        <a:lnTo>
                          <a:pt x="130" y="272"/>
                        </a:lnTo>
                        <a:lnTo>
                          <a:pt x="130" y="272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5"/>
                        </a:lnTo>
                        <a:lnTo>
                          <a:pt x="130" y="265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6" y="265"/>
                        </a:lnTo>
                        <a:lnTo>
                          <a:pt x="136" y="265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3" y="255"/>
                        </a:lnTo>
                        <a:lnTo>
                          <a:pt x="133" y="255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48"/>
                        </a:lnTo>
                        <a:lnTo>
                          <a:pt x="133" y="248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6" y="252"/>
                        </a:lnTo>
                        <a:lnTo>
                          <a:pt x="136" y="252"/>
                        </a:lnTo>
                        <a:lnTo>
                          <a:pt x="136" y="248"/>
                        </a:lnTo>
                        <a:lnTo>
                          <a:pt x="136" y="248"/>
                        </a:lnTo>
                        <a:lnTo>
                          <a:pt x="140" y="245"/>
                        </a:lnTo>
                        <a:lnTo>
                          <a:pt x="140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1"/>
                        </a:lnTo>
                        <a:lnTo>
                          <a:pt x="136" y="241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36" y="235"/>
                        </a:lnTo>
                        <a:lnTo>
                          <a:pt x="136" y="235"/>
                        </a:lnTo>
                        <a:lnTo>
                          <a:pt x="136" y="238"/>
                        </a:lnTo>
                        <a:lnTo>
                          <a:pt x="136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5"/>
                        </a:lnTo>
                        <a:lnTo>
                          <a:pt x="133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28"/>
                        </a:lnTo>
                        <a:lnTo>
                          <a:pt x="130" y="228"/>
                        </a:lnTo>
                        <a:lnTo>
                          <a:pt x="133" y="228"/>
                        </a:lnTo>
                        <a:lnTo>
                          <a:pt x="133" y="228"/>
                        </a:lnTo>
                        <a:lnTo>
                          <a:pt x="130" y="224"/>
                        </a:lnTo>
                        <a:lnTo>
                          <a:pt x="130" y="224"/>
                        </a:lnTo>
                        <a:lnTo>
                          <a:pt x="133" y="224"/>
                        </a:lnTo>
                        <a:lnTo>
                          <a:pt x="133" y="224"/>
                        </a:lnTo>
                        <a:lnTo>
                          <a:pt x="133" y="221"/>
                        </a:lnTo>
                        <a:lnTo>
                          <a:pt x="133" y="221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30" y="214"/>
                        </a:lnTo>
                        <a:lnTo>
                          <a:pt x="130" y="214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7" y="211"/>
                        </a:lnTo>
                        <a:lnTo>
                          <a:pt x="147" y="211"/>
                        </a:lnTo>
                        <a:lnTo>
                          <a:pt x="143" y="207"/>
                        </a:lnTo>
                        <a:lnTo>
                          <a:pt x="143" y="207"/>
                        </a:lnTo>
                        <a:lnTo>
                          <a:pt x="143" y="204"/>
                        </a:lnTo>
                        <a:lnTo>
                          <a:pt x="143" y="204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4"/>
                        </a:lnTo>
                        <a:lnTo>
                          <a:pt x="147" y="204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4"/>
                        </a:lnTo>
                        <a:lnTo>
                          <a:pt x="153" y="194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4"/>
                        </a:lnTo>
                        <a:lnTo>
                          <a:pt x="164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70" y="204"/>
                        </a:lnTo>
                        <a:lnTo>
                          <a:pt x="170" y="204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0" y="211"/>
                        </a:lnTo>
                        <a:lnTo>
                          <a:pt x="160" y="211"/>
                        </a:lnTo>
                        <a:lnTo>
                          <a:pt x="160" y="214"/>
                        </a:lnTo>
                        <a:lnTo>
                          <a:pt x="160" y="214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4"/>
                        </a:lnTo>
                        <a:lnTo>
                          <a:pt x="164" y="214"/>
                        </a:lnTo>
                        <a:lnTo>
                          <a:pt x="167" y="214"/>
                        </a:lnTo>
                        <a:lnTo>
                          <a:pt x="167" y="214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81" y="207"/>
                        </a:lnTo>
                        <a:lnTo>
                          <a:pt x="181" y="207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67" y="218"/>
                        </a:lnTo>
                        <a:lnTo>
                          <a:pt x="167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0" y="221"/>
                        </a:lnTo>
                        <a:lnTo>
                          <a:pt x="160" y="221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57" y="231"/>
                        </a:lnTo>
                        <a:lnTo>
                          <a:pt x="157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31"/>
                        </a:lnTo>
                        <a:lnTo>
                          <a:pt x="164" y="231"/>
                        </a:lnTo>
                        <a:lnTo>
                          <a:pt x="160" y="235"/>
                        </a:lnTo>
                        <a:lnTo>
                          <a:pt x="160" y="235"/>
                        </a:lnTo>
                        <a:lnTo>
                          <a:pt x="164" y="235"/>
                        </a:lnTo>
                        <a:lnTo>
                          <a:pt x="164" y="235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0" y="238"/>
                        </a:lnTo>
                        <a:lnTo>
                          <a:pt x="160" y="238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5"/>
                        </a:lnTo>
                        <a:lnTo>
                          <a:pt x="167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28"/>
                        </a:lnTo>
                        <a:lnTo>
                          <a:pt x="170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1"/>
                        </a:lnTo>
                        <a:lnTo>
                          <a:pt x="211" y="211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1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5" y="204"/>
                        </a:lnTo>
                        <a:lnTo>
                          <a:pt x="215" y="204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8" y="207"/>
                        </a:lnTo>
                        <a:lnTo>
                          <a:pt x="218" y="207"/>
                        </a:lnTo>
                        <a:lnTo>
                          <a:pt x="218" y="204"/>
                        </a:lnTo>
                        <a:lnTo>
                          <a:pt x="218" y="204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5" y="194"/>
                        </a:lnTo>
                        <a:lnTo>
                          <a:pt x="215" y="194"/>
                        </a:lnTo>
                        <a:lnTo>
                          <a:pt x="211" y="194"/>
                        </a:lnTo>
                        <a:lnTo>
                          <a:pt x="211" y="194"/>
                        </a:lnTo>
                        <a:lnTo>
                          <a:pt x="211" y="197"/>
                        </a:lnTo>
                        <a:lnTo>
                          <a:pt x="211" y="197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197"/>
                        </a:lnTo>
                        <a:lnTo>
                          <a:pt x="208" y="197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1" y="201"/>
                        </a:lnTo>
                        <a:lnTo>
                          <a:pt x="201" y="201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1" y="197"/>
                        </a:lnTo>
                        <a:lnTo>
                          <a:pt x="201" y="197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4" y="194"/>
                        </a:lnTo>
                        <a:lnTo>
                          <a:pt x="204" y="194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4" y="187"/>
                        </a:lnTo>
                        <a:lnTo>
                          <a:pt x="204" y="187"/>
                        </a:lnTo>
                        <a:lnTo>
                          <a:pt x="204" y="190"/>
                        </a:lnTo>
                        <a:lnTo>
                          <a:pt x="204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90"/>
                        </a:lnTo>
                        <a:lnTo>
                          <a:pt x="198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201" y="184"/>
                        </a:lnTo>
                        <a:lnTo>
                          <a:pt x="201" y="184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4" y="184"/>
                        </a:lnTo>
                        <a:lnTo>
                          <a:pt x="204" y="184"/>
                        </a:lnTo>
                        <a:lnTo>
                          <a:pt x="201" y="180"/>
                        </a:lnTo>
                        <a:lnTo>
                          <a:pt x="201" y="180"/>
                        </a:lnTo>
                        <a:lnTo>
                          <a:pt x="204" y="180"/>
                        </a:lnTo>
                        <a:lnTo>
                          <a:pt x="204" y="180"/>
                        </a:lnTo>
                        <a:lnTo>
                          <a:pt x="204" y="177"/>
                        </a:lnTo>
                        <a:lnTo>
                          <a:pt x="204" y="177"/>
                        </a:lnTo>
                        <a:lnTo>
                          <a:pt x="208" y="173"/>
                        </a:lnTo>
                        <a:lnTo>
                          <a:pt x="208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0"/>
                        </a:lnTo>
                        <a:lnTo>
                          <a:pt x="204" y="170"/>
                        </a:lnTo>
                        <a:lnTo>
                          <a:pt x="204" y="167"/>
                        </a:lnTo>
                        <a:lnTo>
                          <a:pt x="204" y="167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4" y="167"/>
                        </a:lnTo>
                        <a:lnTo>
                          <a:pt x="194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91" y="163"/>
                        </a:lnTo>
                        <a:lnTo>
                          <a:pt x="191" y="163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4" y="163"/>
                        </a:lnTo>
                        <a:lnTo>
                          <a:pt x="184" y="163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201" y="156"/>
                        </a:lnTo>
                        <a:lnTo>
                          <a:pt x="201" y="156"/>
                        </a:lnTo>
                        <a:lnTo>
                          <a:pt x="201" y="153"/>
                        </a:lnTo>
                        <a:lnTo>
                          <a:pt x="201" y="153"/>
                        </a:lnTo>
                        <a:lnTo>
                          <a:pt x="198" y="153"/>
                        </a:lnTo>
                        <a:lnTo>
                          <a:pt x="198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1" y="153"/>
                        </a:lnTo>
                        <a:lnTo>
                          <a:pt x="191" y="153"/>
                        </a:lnTo>
                        <a:lnTo>
                          <a:pt x="191" y="150"/>
                        </a:lnTo>
                        <a:lnTo>
                          <a:pt x="191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4" y="150"/>
                        </a:lnTo>
                        <a:lnTo>
                          <a:pt x="184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81" y="143"/>
                        </a:lnTo>
                        <a:lnTo>
                          <a:pt x="181" y="143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91" y="146"/>
                        </a:lnTo>
                        <a:lnTo>
                          <a:pt x="191" y="146"/>
                        </a:lnTo>
                        <a:lnTo>
                          <a:pt x="194" y="146"/>
                        </a:lnTo>
                        <a:lnTo>
                          <a:pt x="194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201" y="143"/>
                        </a:lnTo>
                        <a:lnTo>
                          <a:pt x="201" y="143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1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201" y="136"/>
                        </a:lnTo>
                        <a:lnTo>
                          <a:pt x="201" y="136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4" y="139"/>
                        </a:lnTo>
                        <a:lnTo>
                          <a:pt x="204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6"/>
                        </a:lnTo>
                        <a:lnTo>
                          <a:pt x="211" y="136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8" y="129"/>
                        </a:lnTo>
                        <a:lnTo>
                          <a:pt x="198" y="129"/>
                        </a:lnTo>
                        <a:lnTo>
                          <a:pt x="201" y="126"/>
                        </a:lnTo>
                        <a:lnTo>
                          <a:pt x="201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11" y="126"/>
                        </a:lnTo>
                        <a:lnTo>
                          <a:pt x="211" y="126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19"/>
                        </a:lnTo>
                        <a:lnTo>
                          <a:pt x="221" y="119"/>
                        </a:lnTo>
                        <a:lnTo>
                          <a:pt x="221" y="116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0" name="Freeform 158">
                    <a:extLst>
                      <a:ext uri="{FF2B5EF4-FFF2-40B4-BE49-F238E27FC236}">
                        <a16:creationId xmlns:a16="http://schemas.microsoft.com/office/drawing/2014/main" id="{EC4BDA67-DB6F-44DD-BE69-AE2940E92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304088"/>
                    <a:ext cx="200025" cy="134938"/>
                  </a:xfrm>
                  <a:custGeom>
                    <a:avLst/>
                    <a:gdLst>
                      <a:gd name="T0" fmla="*/ 119 w 126"/>
                      <a:gd name="T1" fmla="*/ 57 h 85"/>
                      <a:gd name="T2" fmla="*/ 102 w 126"/>
                      <a:gd name="T3" fmla="*/ 57 h 85"/>
                      <a:gd name="T4" fmla="*/ 98 w 126"/>
                      <a:gd name="T5" fmla="*/ 54 h 85"/>
                      <a:gd name="T6" fmla="*/ 95 w 126"/>
                      <a:gd name="T7" fmla="*/ 54 h 85"/>
                      <a:gd name="T8" fmla="*/ 92 w 126"/>
                      <a:gd name="T9" fmla="*/ 57 h 85"/>
                      <a:gd name="T10" fmla="*/ 88 w 126"/>
                      <a:gd name="T11" fmla="*/ 57 h 85"/>
                      <a:gd name="T12" fmla="*/ 81 w 126"/>
                      <a:gd name="T13" fmla="*/ 54 h 85"/>
                      <a:gd name="T14" fmla="*/ 75 w 126"/>
                      <a:gd name="T15" fmla="*/ 54 h 85"/>
                      <a:gd name="T16" fmla="*/ 75 w 126"/>
                      <a:gd name="T17" fmla="*/ 57 h 85"/>
                      <a:gd name="T18" fmla="*/ 68 w 126"/>
                      <a:gd name="T19" fmla="*/ 57 h 85"/>
                      <a:gd name="T20" fmla="*/ 64 w 126"/>
                      <a:gd name="T21" fmla="*/ 54 h 85"/>
                      <a:gd name="T22" fmla="*/ 64 w 126"/>
                      <a:gd name="T23" fmla="*/ 47 h 85"/>
                      <a:gd name="T24" fmla="*/ 58 w 126"/>
                      <a:gd name="T25" fmla="*/ 51 h 85"/>
                      <a:gd name="T26" fmla="*/ 51 w 126"/>
                      <a:gd name="T27" fmla="*/ 44 h 85"/>
                      <a:gd name="T28" fmla="*/ 41 w 126"/>
                      <a:gd name="T29" fmla="*/ 51 h 85"/>
                      <a:gd name="T30" fmla="*/ 44 w 126"/>
                      <a:gd name="T31" fmla="*/ 47 h 85"/>
                      <a:gd name="T32" fmla="*/ 44 w 126"/>
                      <a:gd name="T33" fmla="*/ 47 h 85"/>
                      <a:gd name="T34" fmla="*/ 44 w 126"/>
                      <a:gd name="T35" fmla="*/ 37 h 85"/>
                      <a:gd name="T36" fmla="*/ 34 w 126"/>
                      <a:gd name="T37" fmla="*/ 34 h 85"/>
                      <a:gd name="T38" fmla="*/ 41 w 126"/>
                      <a:gd name="T39" fmla="*/ 34 h 85"/>
                      <a:gd name="T40" fmla="*/ 47 w 126"/>
                      <a:gd name="T41" fmla="*/ 34 h 85"/>
                      <a:gd name="T42" fmla="*/ 51 w 126"/>
                      <a:gd name="T43" fmla="*/ 30 h 85"/>
                      <a:gd name="T44" fmla="*/ 54 w 126"/>
                      <a:gd name="T45" fmla="*/ 27 h 85"/>
                      <a:gd name="T46" fmla="*/ 54 w 126"/>
                      <a:gd name="T47" fmla="*/ 23 h 85"/>
                      <a:gd name="T48" fmla="*/ 37 w 126"/>
                      <a:gd name="T49" fmla="*/ 13 h 85"/>
                      <a:gd name="T50" fmla="*/ 37 w 126"/>
                      <a:gd name="T51" fmla="*/ 13 h 85"/>
                      <a:gd name="T52" fmla="*/ 34 w 126"/>
                      <a:gd name="T53" fmla="*/ 6 h 85"/>
                      <a:gd name="T54" fmla="*/ 20 w 126"/>
                      <a:gd name="T55" fmla="*/ 0 h 85"/>
                      <a:gd name="T56" fmla="*/ 17 w 126"/>
                      <a:gd name="T57" fmla="*/ 10 h 85"/>
                      <a:gd name="T58" fmla="*/ 13 w 126"/>
                      <a:gd name="T59" fmla="*/ 13 h 85"/>
                      <a:gd name="T60" fmla="*/ 13 w 126"/>
                      <a:gd name="T61" fmla="*/ 17 h 85"/>
                      <a:gd name="T62" fmla="*/ 20 w 126"/>
                      <a:gd name="T63" fmla="*/ 23 h 85"/>
                      <a:gd name="T64" fmla="*/ 27 w 126"/>
                      <a:gd name="T65" fmla="*/ 23 h 85"/>
                      <a:gd name="T66" fmla="*/ 27 w 126"/>
                      <a:gd name="T67" fmla="*/ 27 h 85"/>
                      <a:gd name="T68" fmla="*/ 20 w 126"/>
                      <a:gd name="T69" fmla="*/ 37 h 85"/>
                      <a:gd name="T70" fmla="*/ 13 w 126"/>
                      <a:gd name="T71" fmla="*/ 44 h 85"/>
                      <a:gd name="T72" fmla="*/ 7 w 126"/>
                      <a:gd name="T73" fmla="*/ 51 h 85"/>
                      <a:gd name="T74" fmla="*/ 3 w 126"/>
                      <a:gd name="T75" fmla="*/ 64 h 85"/>
                      <a:gd name="T76" fmla="*/ 7 w 126"/>
                      <a:gd name="T77" fmla="*/ 68 h 85"/>
                      <a:gd name="T78" fmla="*/ 20 w 126"/>
                      <a:gd name="T79" fmla="*/ 64 h 85"/>
                      <a:gd name="T80" fmla="*/ 27 w 126"/>
                      <a:gd name="T81" fmla="*/ 64 h 85"/>
                      <a:gd name="T82" fmla="*/ 30 w 126"/>
                      <a:gd name="T83" fmla="*/ 64 h 85"/>
                      <a:gd name="T84" fmla="*/ 27 w 126"/>
                      <a:gd name="T85" fmla="*/ 74 h 85"/>
                      <a:gd name="T86" fmla="*/ 34 w 126"/>
                      <a:gd name="T87" fmla="*/ 74 h 85"/>
                      <a:gd name="T88" fmla="*/ 37 w 126"/>
                      <a:gd name="T89" fmla="*/ 74 h 85"/>
                      <a:gd name="T90" fmla="*/ 44 w 126"/>
                      <a:gd name="T91" fmla="*/ 74 h 85"/>
                      <a:gd name="T92" fmla="*/ 51 w 126"/>
                      <a:gd name="T93" fmla="*/ 74 h 85"/>
                      <a:gd name="T94" fmla="*/ 54 w 126"/>
                      <a:gd name="T95" fmla="*/ 74 h 85"/>
                      <a:gd name="T96" fmla="*/ 61 w 126"/>
                      <a:gd name="T97" fmla="*/ 81 h 85"/>
                      <a:gd name="T98" fmla="*/ 71 w 126"/>
                      <a:gd name="T99" fmla="*/ 78 h 85"/>
                      <a:gd name="T100" fmla="*/ 75 w 126"/>
                      <a:gd name="T101" fmla="*/ 78 h 85"/>
                      <a:gd name="T102" fmla="*/ 85 w 126"/>
                      <a:gd name="T103" fmla="*/ 85 h 85"/>
                      <a:gd name="T104" fmla="*/ 92 w 126"/>
                      <a:gd name="T105" fmla="*/ 85 h 85"/>
                      <a:gd name="T106" fmla="*/ 109 w 126"/>
                      <a:gd name="T107" fmla="*/ 81 h 85"/>
                      <a:gd name="T108" fmla="*/ 109 w 126"/>
                      <a:gd name="T109" fmla="*/ 74 h 85"/>
                      <a:gd name="T110" fmla="*/ 105 w 126"/>
                      <a:gd name="T111" fmla="*/ 74 h 85"/>
                      <a:gd name="T112" fmla="*/ 115 w 126"/>
                      <a:gd name="T113" fmla="*/ 71 h 85"/>
                      <a:gd name="T114" fmla="*/ 126 w 126"/>
                      <a:gd name="T115" fmla="*/ 6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26" h="85">
                        <a:moveTo>
                          <a:pt x="122" y="64"/>
                        </a:moveTo>
                        <a:lnTo>
                          <a:pt x="122" y="64"/>
                        </a:lnTo>
                        <a:lnTo>
                          <a:pt x="122" y="64"/>
                        </a:lnTo>
                        <a:lnTo>
                          <a:pt x="119" y="61"/>
                        </a:lnTo>
                        <a:lnTo>
                          <a:pt x="119" y="61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5" y="54"/>
                        </a:lnTo>
                        <a:lnTo>
                          <a:pt x="112" y="54"/>
                        </a:lnTo>
                        <a:lnTo>
                          <a:pt x="112" y="54"/>
                        </a:lnTo>
                        <a:lnTo>
                          <a:pt x="109" y="54"/>
                        </a:lnTo>
                        <a:lnTo>
                          <a:pt x="109" y="54"/>
                        </a:lnTo>
                        <a:lnTo>
                          <a:pt x="105" y="54"/>
                        </a:lnTo>
                        <a:lnTo>
                          <a:pt x="105" y="54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7"/>
                        </a:lnTo>
                        <a:lnTo>
                          <a:pt x="95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5" y="57"/>
                        </a:lnTo>
                        <a:lnTo>
                          <a:pt x="85" y="57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1" y="57"/>
                        </a:lnTo>
                        <a:lnTo>
                          <a:pt x="71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47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51" y="44"/>
                        </a:lnTo>
                        <a:lnTo>
                          <a:pt x="51" y="44"/>
                        </a:lnTo>
                        <a:lnTo>
                          <a:pt x="47" y="47"/>
                        </a:lnTo>
                        <a:lnTo>
                          <a:pt x="47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7" y="44"/>
                        </a:lnTo>
                        <a:lnTo>
                          <a:pt x="47" y="44"/>
                        </a:lnTo>
                        <a:lnTo>
                          <a:pt x="47" y="40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1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3" y="54"/>
                        </a:lnTo>
                        <a:lnTo>
                          <a:pt x="3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3" y="64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3" y="68"/>
                        </a:lnTo>
                        <a:lnTo>
                          <a:pt x="13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4"/>
                        </a:lnTo>
                        <a:lnTo>
                          <a:pt x="20" y="64"/>
                        </a:lnTo>
                        <a:lnTo>
                          <a:pt x="24" y="64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4"/>
                        </a:lnTo>
                        <a:lnTo>
                          <a:pt x="24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71"/>
                        </a:lnTo>
                        <a:lnTo>
                          <a:pt x="27" y="71"/>
                        </a:lnTo>
                        <a:lnTo>
                          <a:pt x="27" y="74"/>
                        </a:lnTo>
                        <a:lnTo>
                          <a:pt x="27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7" y="74"/>
                        </a:lnTo>
                        <a:lnTo>
                          <a:pt x="47" y="74"/>
                        </a:lnTo>
                        <a:lnTo>
                          <a:pt x="51" y="74"/>
                        </a:lnTo>
                        <a:lnTo>
                          <a:pt x="51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8" y="74"/>
                        </a:lnTo>
                        <a:lnTo>
                          <a:pt x="58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8" y="78"/>
                        </a:lnTo>
                        <a:lnTo>
                          <a:pt x="58" y="78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71" y="78"/>
                        </a:lnTo>
                        <a:lnTo>
                          <a:pt x="71" y="78"/>
                        </a:lnTo>
                        <a:lnTo>
                          <a:pt x="71" y="74"/>
                        </a:lnTo>
                        <a:lnTo>
                          <a:pt x="71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5" y="85"/>
                        </a:lnTo>
                        <a:lnTo>
                          <a:pt x="75" y="85"/>
                        </a:lnTo>
                        <a:lnTo>
                          <a:pt x="78" y="85"/>
                        </a:lnTo>
                        <a:lnTo>
                          <a:pt x="78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9" y="71"/>
                        </a:lnTo>
                        <a:lnTo>
                          <a:pt x="119" y="71"/>
                        </a:lnTo>
                        <a:lnTo>
                          <a:pt x="122" y="71"/>
                        </a:lnTo>
                        <a:lnTo>
                          <a:pt x="122" y="71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2" y="64"/>
                        </a:lnTo>
                        <a:lnTo>
                          <a:pt x="122" y="6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1" name="Freeform 159">
                    <a:extLst>
                      <a:ext uri="{FF2B5EF4-FFF2-40B4-BE49-F238E27FC236}">
                        <a16:creationId xmlns:a16="http://schemas.microsoft.com/office/drawing/2014/main" id="{D63E332D-FD73-400D-91CA-E4C60817D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8163" y="7297738"/>
                    <a:ext cx="236538" cy="107950"/>
                  </a:xfrm>
                  <a:custGeom>
                    <a:avLst/>
                    <a:gdLst>
                      <a:gd name="T0" fmla="*/ 3 w 149"/>
                      <a:gd name="T1" fmla="*/ 68 h 68"/>
                      <a:gd name="T2" fmla="*/ 7 w 149"/>
                      <a:gd name="T3" fmla="*/ 68 h 68"/>
                      <a:gd name="T4" fmla="*/ 17 w 149"/>
                      <a:gd name="T5" fmla="*/ 68 h 68"/>
                      <a:gd name="T6" fmla="*/ 17 w 149"/>
                      <a:gd name="T7" fmla="*/ 68 h 68"/>
                      <a:gd name="T8" fmla="*/ 20 w 149"/>
                      <a:gd name="T9" fmla="*/ 68 h 68"/>
                      <a:gd name="T10" fmla="*/ 27 w 149"/>
                      <a:gd name="T11" fmla="*/ 68 h 68"/>
                      <a:gd name="T12" fmla="*/ 27 w 149"/>
                      <a:gd name="T13" fmla="*/ 65 h 68"/>
                      <a:gd name="T14" fmla="*/ 30 w 149"/>
                      <a:gd name="T15" fmla="*/ 68 h 68"/>
                      <a:gd name="T16" fmla="*/ 44 w 149"/>
                      <a:gd name="T17" fmla="*/ 65 h 68"/>
                      <a:gd name="T18" fmla="*/ 58 w 149"/>
                      <a:gd name="T19" fmla="*/ 61 h 68"/>
                      <a:gd name="T20" fmla="*/ 61 w 149"/>
                      <a:gd name="T21" fmla="*/ 58 h 68"/>
                      <a:gd name="T22" fmla="*/ 68 w 149"/>
                      <a:gd name="T23" fmla="*/ 55 h 68"/>
                      <a:gd name="T24" fmla="*/ 71 w 149"/>
                      <a:gd name="T25" fmla="*/ 58 h 68"/>
                      <a:gd name="T26" fmla="*/ 75 w 149"/>
                      <a:gd name="T27" fmla="*/ 55 h 68"/>
                      <a:gd name="T28" fmla="*/ 81 w 149"/>
                      <a:gd name="T29" fmla="*/ 51 h 68"/>
                      <a:gd name="T30" fmla="*/ 88 w 149"/>
                      <a:gd name="T31" fmla="*/ 48 h 68"/>
                      <a:gd name="T32" fmla="*/ 98 w 149"/>
                      <a:gd name="T33" fmla="*/ 44 h 68"/>
                      <a:gd name="T34" fmla="*/ 115 w 149"/>
                      <a:gd name="T35" fmla="*/ 41 h 68"/>
                      <a:gd name="T36" fmla="*/ 129 w 149"/>
                      <a:gd name="T37" fmla="*/ 38 h 68"/>
                      <a:gd name="T38" fmla="*/ 136 w 149"/>
                      <a:gd name="T39" fmla="*/ 41 h 68"/>
                      <a:gd name="T40" fmla="*/ 146 w 149"/>
                      <a:gd name="T41" fmla="*/ 38 h 68"/>
                      <a:gd name="T42" fmla="*/ 146 w 149"/>
                      <a:gd name="T43" fmla="*/ 31 h 68"/>
                      <a:gd name="T44" fmla="*/ 149 w 149"/>
                      <a:gd name="T45" fmla="*/ 17 h 68"/>
                      <a:gd name="T46" fmla="*/ 139 w 149"/>
                      <a:gd name="T47" fmla="*/ 17 h 68"/>
                      <a:gd name="T48" fmla="*/ 136 w 149"/>
                      <a:gd name="T49" fmla="*/ 17 h 68"/>
                      <a:gd name="T50" fmla="*/ 132 w 149"/>
                      <a:gd name="T51" fmla="*/ 14 h 68"/>
                      <a:gd name="T52" fmla="*/ 132 w 149"/>
                      <a:gd name="T53" fmla="*/ 14 h 68"/>
                      <a:gd name="T54" fmla="*/ 132 w 149"/>
                      <a:gd name="T55" fmla="*/ 10 h 68"/>
                      <a:gd name="T56" fmla="*/ 129 w 149"/>
                      <a:gd name="T57" fmla="*/ 4 h 68"/>
                      <a:gd name="T58" fmla="*/ 126 w 149"/>
                      <a:gd name="T59" fmla="*/ 0 h 68"/>
                      <a:gd name="T60" fmla="*/ 119 w 149"/>
                      <a:gd name="T61" fmla="*/ 4 h 68"/>
                      <a:gd name="T62" fmla="*/ 115 w 149"/>
                      <a:gd name="T63" fmla="*/ 4 h 68"/>
                      <a:gd name="T64" fmla="*/ 98 w 149"/>
                      <a:gd name="T65" fmla="*/ 0 h 68"/>
                      <a:gd name="T66" fmla="*/ 92 w 149"/>
                      <a:gd name="T67" fmla="*/ 4 h 68"/>
                      <a:gd name="T68" fmla="*/ 92 w 149"/>
                      <a:gd name="T69" fmla="*/ 0 h 68"/>
                      <a:gd name="T70" fmla="*/ 88 w 149"/>
                      <a:gd name="T71" fmla="*/ 4 h 68"/>
                      <a:gd name="T72" fmla="*/ 78 w 149"/>
                      <a:gd name="T73" fmla="*/ 14 h 68"/>
                      <a:gd name="T74" fmla="*/ 68 w 149"/>
                      <a:gd name="T75" fmla="*/ 21 h 68"/>
                      <a:gd name="T76" fmla="*/ 58 w 149"/>
                      <a:gd name="T77" fmla="*/ 21 h 68"/>
                      <a:gd name="T78" fmla="*/ 51 w 149"/>
                      <a:gd name="T79" fmla="*/ 24 h 68"/>
                      <a:gd name="T80" fmla="*/ 47 w 149"/>
                      <a:gd name="T81" fmla="*/ 24 h 68"/>
                      <a:gd name="T82" fmla="*/ 44 w 149"/>
                      <a:gd name="T83" fmla="*/ 24 h 68"/>
                      <a:gd name="T84" fmla="*/ 44 w 149"/>
                      <a:gd name="T85" fmla="*/ 27 h 68"/>
                      <a:gd name="T86" fmla="*/ 41 w 149"/>
                      <a:gd name="T87" fmla="*/ 27 h 68"/>
                      <a:gd name="T88" fmla="*/ 37 w 149"/>
                      <a:gd name="T89" fmla="*/ 27 h 68"/>
                      <a:gd name="T90" fmla="*/ 37 w 149"/>
                      <a:gd name="T91" fmla="*/ 31 h 68"/>
                      <a:gd name="T92" fmla="*/ 34 w 149"/>
                      <a:gd name="T93" fmla="*/ 34 h 68"/>
                      <a:gd name="T94" fmla="*/ 30 w 149"/>
                      <a:gd name="T95" fmla="*/ 34 h 68"/>
                      <a:gd name="T96" fmla="*/ 24 w 149"/>
                      <a:gd name="T97" fmla="*/ 34 h 68"/>
                      <a:gd name="T98" fmla="*/ 20 w 149"/>
                      <a:gd name="T99" fmla="*/ 38 h 68"/>
                      <a:gd name="T100" fmla="*/ 17 w 149"/>
                      <a:gd name="T101" fmla="*/ 38 h 68"/>
                      <a:gd name="T102" fmla="*/ 13 w 149"/>
                      <a:gd name="T103" fmla="*/ 38 h 68"/>
                      <a:gd name="T104" fmla="*/ 10 w 149"/>
                      <a:gd name="T105" fmla="*/ 41 h 68"/>
                      <a:gd name="T106" fmla="*/ 10 w 149"/>
                      <a:gd name="T107" fmla="*/ 41 h 68"/>
                      <a:gd name="T108" fmla="*/ 7 w 149"/>
                      <a:gd name="T109" fmla="*/ 41 h 68"/>
                      <a:gd name="T110" fmla="*/ 3 w 149"/>
                      <a:gd name="T111" fmla="*/ 41 h 68"/>
                      <a:gd name="T112" fmla="*/ 10 w 149"/>
                      <a:gd name="T113" fmla="*/ 48 h 68"/>
                      <a:gd name="T114" fmla="*/ 13 w 149"/>
                      <a:gd name="T115" fmla="*/ 48 h 68"/>
                      <a:gd name="T116" fmla="*/ 13 w 149"/>
                      <a:gd name="T117" fmla="*/ 48 h 68"/>
                      <a:gd name="T118" fmla="*/ 10 w 149"/>
                      <a:gd name="T119" fmla="*/ 55 h 68"/>
                      <a:gd name="T120" fmla="*/ 7 w 149"/>
                      <a:gd name="T121" fmla="*/ 61 h 68"/>
                      <a:gd name="T122" fmla="*/ 0 w 149"/>
                      <a:gd name="T123" fmla="*/ 6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49" h="68">
                        <a:moveTo>
                          <a:pt x="0" y="68"/>
                        </a:move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41" y="68"/>
                        </a:lnTo>
                        <a:lnTo>
                          <a:pt x="44" y="65"/>
                        </a:lnTo>
                        <a:lnTo>
                          <a:pt x="44" y="65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1" y="61"/>
                        </a:lnTo>
                        <a:lnTo>
                          <a:pt x="61" y="58"/>
                        </a:lnTo>
                        <a:lnTo>
                          <a:pt x="61" y="58"/>
                        </a:lnTo>
                        <a:lnTo>
                          <a:pt x="64" y="55"/>
                        </a:lnTo>
                        <a:lnTo>
                          <a:pt x="64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5" y="55"/>
                        </a:lnTo>
                        <a:lnTo>
                          <a:pt x="75" y="55"/>
                        </a:lnTo>
                        <a:lnTo>
                          <a:pt x="78" y="55"/>
                        </a:lnTo>
                        <a:lnTo>
                          <a:pt x="78" y="55"/>
                        </a:lnTo>
                        <a:lnTo>
                          <a:pt x="81" y="51"/>
                        </a:lnTo>
                        <a:lnTo>
                          <a:pt x="81" y="51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98" y="44"/>
                        </a:lnTo>
                        <a:lnTo>
                          <a:pt x="109" y="44"/>
                        </a:lnTo>
                        <a:lnTo>
                          <a:pt x="109" y="44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9" y="41"/>
                        </a:lnTo>
                        <a:lnTo>
                          <a:pt x="119" y="41"/>
                        </a:lnTo>
                        <a:lnTo>
                          <a:pt x="126" y="38"/>
                        </a:lnTo>
                        <a:lnTo>
                          <a:pt x="129" y="38"/>
                        </a:lnTo>
                        <a:lnTo>
                          <a:pt x="129" y="38"/>
                        </a:lnTo>
                        <a:lnTo>
                          <a:pt x="132" y="38"/>
                        </a:lnTo>
                        <a:lnTo>
                          <a:pt x="132" y="38"/>
                        </a:lnTo>
                        <a:lnTo>
                          <a:pt x="136" y="41"/>
                        </a:lnTo>
                        <a:lnTo>
                          <a:pt x="136" y="41"/>
                        </a:lnTo>
                        <a:lnTo>
                          <a:pt x="139" y="41"/>
                        </a:lnTo>
                        <a:lnTo>
                          <a:pt x="139" y="41"/>
                        </a:lnTo>
                        <a:lnTo>
                          <a:pt x="146" y="38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9" y="21"/>
                        </a:lnTo>
                        <a:lnTo>
                          <a:pt x="149" y="17"/>
                        </a:lnTo>
                        <a:lnTo>
                          <a:pt x="149" y="17"/>
                        </a:lnTo>
                        <a:lnTo>
                          <a:pt x="143" y="14"/>
                        </a:lnTo>
                        <a:lnTo>
                          <a:pt x="143" y="14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4"/>
                        </a:lnTo>
                        <a:lnTo>
                          <a:pt x="136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0"/>
                        </a:lnTo>
                        <a:lnTo>
                          <a:pt x="132" y="10"/>
                        </a:lnTo>
                        <a:lnTo>
                          <a:pt x="129" y="7"/>
                        </a:lnTo>
                        <a:lnTo>
                          <a:pt x="129" y="7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19" y="4"/>
                        </a:lnTo>
                        <a:lnTo>
                          <a:pt x="119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05" y="4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4"/>
                        </a:lnTo>
                        <a:lnTo>
                          <a:pt x="78" y="14"/>
                        </a:lnTo>
                        <a:lnTo>
                          <a:pt x="75" y="17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1"/>
                        </a:lnTo>
                        <a:lnTo>
                          <a:pt x="58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7" y="44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8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2" name="Freeform 160">
                    <a:extLst>
                      <a:ext uri="{FF2B5EF4-FFF2-40B4-BE49-F238E27FC236}">
                        <a16:creationId xmlns:a16="http://schemas.microsoft.com/office/drawing/2014/main" id="{0DA9DACF-76E9-4276-A368-BEECD39C7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304088"/>
                    <a:ext cx="96838" cy="63500"/>
                  </a:xfrm>
                  <a:custGeom>
                    <a:avLst/>
                    <a:gdLst>
                      <a:gd name="T0" fmla="*/ 30 w 61"/>
                      <a:gd name="T1" fmla="*/ 17 h 40"/>
                      <a:gd name="T2" fmla="*/ 30 w 61"/>
                      <a:gd name="T3" fmla="*/ 10 h 40"/>
                      <a:gd name="T4" fmla="*/ 30 w 61"/>
                      <a:gd name="T5" fmla="*/ 0 h 40"/>
                      <a:gd name="T6" fmla="*/ 27 w 61"/>
                      <a:gd name="T7" fmla="*/ 0 h 40"/>
                      <a:gd name="T8" fmla="*/ 24 w 61"/>
                      <a:gd name="T9" fmla="*/ 6 h 40"/>
                      <a:gd name="T10" fmla="*/ 20 w 61"/>
                      <a:gd name="T11" fmla="*/ 10 h 40"/>
                      <a:gd name="T12" fmla="*/ 17 w 61"/>
                      <a:gd name="T13" fmla="*/ 17 h 40"/>
                      <a:gd name="T14" fmla="*/ 13 w 61"/>
                      <a:gd name="T15" fmla="*/ 17 h 40"/>
                      <a:gd name="T16" fmla="*/ 10 w 61"/>
                      <a:gd name="T17" fmla="*/ 17 h 40"/>
                      <a:gd name="T18" fmla="*/ 7 w 61"/>
                      <a:gd name="T19" fmla="*/ 17 h 40"/>
                      <a:gd name="T20" fmla="*/ 3 w 61"/>
                      <a:gd name="T21" fmla="*/ 17 h 40"/>
                      <a:gd name="T22" fmla="*/ 0 w 61"/>
                      <a:gd name="T23" fmla="*/ 17 h 40"/>
                      <a:gd name="T24" fmla="*/ 3 w 61"/>
                      <a:gd name="T25" fmla="*/ 23 h 40"/>
                      <a:gd name="T26" fmla="*/ 7 w 61"/>
                      <a:gd name="T27" fmla="*/ 20 h 40"/>
                      <a:gd name="T28" fmla="*/ 13 w 61"/>
                      <a:gd name="T29" fmla="*/ 20 h 40"/>
                      <a:gd name="T30" fmla="*/ 20 w 61"/>
                      <a:gd name="T31" fmla="*/ 23 h 40"/>
                      <a:gd name="T32" fmla="*/ 24 w 61"/>
                      <a:gd name="T33" fmla="*/ 23 h 40"/>
                      <a:gd name="T34" fmla="*/ 27 w 61"/>
                      <a:gd name="T35" fmla="*/ 27 h 40"/>
                      <a:gd name="T36" fmla="*/ 24 w 61"/>
                      <a:gd name="T37" fmla="*/ 27 h 40"/>
                      <a:gd name="T38" fmla="*/ 10 w 61"/>
                      <a:gd name="T39" fmla="*/ 30 h 40"/>
                      <a:gd name="T40" fmla="*/ 7 w 61"/>
                      <a:gd name="T41" fmla="*/ 27 h 40"/>
                      <a:gd name="T42" fmla="*/ 3 w 61"/>
                      <a:gd name="T43" fmla="*/ 30 h 40"/>
                      <a:gd name="T44" fmla="*/ 7 w 61"/>
                      <a:gd name="T45" fmla="*/ 34 h 40"/>
                      <a:gd name="T46" fmla="*/ 3 w 61"/>
                      <a:gd name="T47" fmla="*/ 34 h 40"/>
                      <a:gd name="T48" fmla="*/ 0 w 61"/>
                      <a:gd name="T49" fmla="*/ 37 h 40"/>
                      <a:gd name="T50" fmla="*/ 3 w 61"/>
                      <a:gd name="T51" fmla="*/ 40 h 40"/>
                      <a:gd name="T52" fmla="*/ 10 w 61"/>
                      <a:gd name="T53" fmla="*/ 37 h 40"/>
                      <a:gd name="T54" fmla="*/ 17 w 61"/>
                      <a:gd name="T55" fmla="*/ 40 h 40"/>
                      <a:gd name="T56" fmla="*/ 20 w 61"/>
                      <a:gd name="T57" fmla="*/ 40 h 40"/>
                      <a:gd name="T58" fmla="*/ 24 w 61"/>
                      <a:gd name="T59" fmla="*/ 40 h 40"/>
                      <a:gd name="T60" fmla="*/ 24 w 61"/>
                      <a:gd name="T61" fmla="*/ 40 h 40"/>
                      <a:gd name="T62" fmla="*/ 27 w 61"/>
                      <a:gd name="T63" fmla="*/ 34 h 40"/>
                      <a:gd name="T64" fmla="*/ 37 w 61"/>
                      <a:gd name="T65" fmla="*/ 30 h 40"/>
                      <a:gd name="T66" fmla="*/ 37 w 61"/>
                      <a:gd name="T67" fmla="*/ 34 h 40"/>
                      <a:gd name="T68" fmla="*/ 44 w 61"/>
                      <a:gd name="T69" fmla="*/ 30 h 40"/>
                      <a:gd name="T70" fmla="*/ 44 w 61"/>
                      <a:gd name="T71" fmla="*/ 30 h 40"/>
                      <a:gd name="T72" fmla="*/ 47 w 61"/>
                      <a:gd name="T73" fmla="*/ 30 h 40"/>
                      <a:gd name="T74" fmla="*/ 44 w 61"/>
                      <a:gd name="T75" fmla="*/ 27 h 40"/>
                      <a:gd name="T76" fmla="*/ 44 w 61"/>
                      <a:gd name="T77" fmla="*/ 23 h 40"/>
                      <a:gd name="T78" fmla="*/ 44 w 61"/>
                      <a:gd name="T79" fmla="*/ 23 h 40"/>
                      <a:gd name="T80" fmla="*/ 47 w 61"/>
                      <a:gd name="T81" fmla="*/ 23 h 40"/>
                      <a:gd name="T82" fmla="*/ 54 w 61"/>
                      <a:gd name="T83" fmla="*/ 17 h 40"/>
                      <a:gd name="T84" fmla="*/ 61 w 61"/>
                      <a:gd name="T85" fmla="*/ 13 h 40"/>
                      <a:gd name="T86" fmla="*/ 61 w 61"/>
                      <a:gd name="T87" fmla="*/ 3 h 40"/>
                      <a:gd name="T88" fmla="*/ 58 w 61"/>
                      <a:gd name="T89" fmla="*/ 6 h 40"/>
                      <a:gd name="T90" fmla="*/ 54 w 61"/>
                      <a:gd name="T91" fmla="*/ 10 h 40"/>
                      <a:gd name="T92" fmla="*/ 51 w 61"/>
                      <a:gd name="T93" fmla="*/ 3 h 40"/>
                      <a:gd name="T94" fmla="*/ 51 w 61"/>
                      <a:gd name="T95" fmla="*/ 3 h 40"/>
                      <a:gd name="T96" fmla="*/ 44 w 61"/>
                      <a:gd name="T97" fmla="*/ 0 h 40"/>
                      <a:gd name="T98" fmla="*/ 44 w 61"/>
                      <a:gd name="T99" fmla="*/ 3 h 40"/>
                      <a:gd name="T100" fmla="*/ 41 w 61"/>
                      <a:gd name="T101" fmla="*/ 6 h 40"/>
                      <a:gd name="T102" fmla="*/ 41 w 61"/>
                      <a:gd name="T103" fmla="*/ 10 h 40"/>
                      <a:gd name="T104" fmla="*/ 37 w 61"/>
                      <a:gd name="T105" fmla="*/ 6 h 40"/>
                      <a:gd name="T106" fmla="*/ 37 w 61"/>
                      <a:gd name="T107" fmla="*/ 10 h 40"/>
                      <a:gd name="T108" fmla="*/ 30 w 61"/>
                      <a:gd name="T109" fmla="*/ 1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1" h="40">
                        <a:moveTo>
                          <a:pt x="30" y="17"/>
                        </a:move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0" y="6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8" y="13"/>
                        </a:lnTo>
                        <a:lnTo>
                          <a:pt x="58" y="13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6"/>
                        </a:lnTo>
                        <a:lnTo>
                          <a:pt x="61" y="6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3" name="Freeform 161">
                    <a:extLst>
                      <a:ext uri="{FF2B5EF4-FFF2-40B4-BE49-F238E27FC236}">
                        <a16:creationId xmlns:a16="http://schemas.microsoft.com/office/drawing/2014/main" id="{69EFF4C8-B71D-4D8A-B02C-75F05DC69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09663" y="7659688"/>
                    <a:ext cx="49213" cy="42863"/>
                  </a:xfrm>
                  <a:custGeom>
                    <a:avLst/>
                    <a:gdLst>
                      <a:gd name="T0" fmla="*/ 4 w 31"/>
                      <a:gd name="T1" fmla="*/ 27 h 27"/>
                      <a:gd name="T2" fmla="*/ 4 w 31"/>
                      <a:gd name="T3" fmla="*/ 27 h 27"/>
                      <a:gd name="T4" fmla="*/ 7 w 31"/>
                      <a:gd name="T5" fmla="*/ 27 h 27"/>
                      <a:gd name="T6" fmla="*/ 7 w 31"/>
                      <a:gd name="T7" fmla="*/ 27 h 27"/>
                      <a:gd name="T8" fmla="*/ 7 w 31"/>
                      <a:gd name="T9" fmla="*/ 27 h 27"/>
                      <a:gd name="T10" fmla="*/ 7 w 31"/>
                      <a:gd name="T11" fmla="*/ 27 h 27"/>
                      <a:gd name="T12" fmla="*/ 10 w 31"/>
                      <a:gd name="T13" fmla="*/ 27 h 27"/>
                      <a:gd name="T14" fmla="*/ 10 w 31"/>
                      <a:gd name="T15" fmla="*/ 27 h 27"/>
                      <a:gd name="T16" fmla="*/ 10 w 31"/>
                      <a:gd name="T17" fmla="*/ 27 h 27"/>
                      <a:gd name="T18" fmla="*/ 10 w 31"/>
                      <a:gd name="T19" fmla="*/ 27 h 27"/>
                      <a:gd name="T20" fmla="*/ 14 w 31"/>
                      <a:gd name="T21" fmla="*/ 27 h 27"/>
                      <a:gd name="T22" fmla="*/ 14 w 31"/>
                      <a:gd name="T23" fmla="*/ 27 h 27"/>
                      <a:gd name="T24" fmla="*/ 17 w 31"/>
                      <a:gd name="T25" fmla="*/ 27 h 27"/>
                      <a:gd name="T26" fmla="*/ 17 w 31"/>
                      <a:gd name="T27" fmla="*/ 27 h 27"/>
                      <a:gd name="T28" fmla="*/ 21 w 31"/>
                      <a:gd name="T29" fmla="*/ 20 h 27"/>
                      <a:gd name="T30" fmla="*/ 21 w 31"/>
                      <a:gd name="T31" fmla="*/ 20 h 27"/>
                      <a:gd name="T32" fmla="*/ 21 w 31"/>
                      <a:gd name="T33" fmla="*/ 20 h 27"/>
                      <a:gd name="T34" fmla="*/ 21 w 31"/>
                      <a:gd name="T35" fmla="*/ 20 h 27"/>
                      <a:gd name="T36" fmla="*/ 27 w 31"/>
                      <a:gd name="T37" fmla="*/ 14 h 27"/>
                      <a:gd name="T38" fmla="*/ 27 w 31"/>
                      <a:gd name="T39" fmla="*/ 14 h 27"/>
                      <a:gd name="T40" fmla="*/ 31 w 31"/>
                      <a:gd name="T41" fmla="*/ 10 h 27"/>
                      <a:gd name="T42" fmla="*/ 31 w 31"/>
                      <a:gd name="T43" fmla="*/ 3 h 27"/>
                      <a:gd name="T44" fmla="*/ 31 w 31"/>
                      <a:gd name="T45" fmla="*/ 3 h 27"/>
                      <a:gd name="T46" fmla="*/ 27 w 31"/>
                      <a:gd name="T47" fmla="*/ 0 h 27"/>
                      <a:gd name="T48" fmla="*/ 24 w 31"/>
                      <a:gd name="T49" fmla="*/ 0 h 27"/>
                      <a:gd name="T50" fmla="*/ 24 w 31"/>
                      <a:gd name="T51" fmla="*/ 0 h 27"/>
                      <a:gd name="T52" fmla="*/ 24 w 31"/>
                      <a:gd name="T53" fmla="*/ 0 h 27"/>
                      <a:gd name="T54" fmla="*/ 21 w 31"/>
                      <a:gd name="T55" fmla="*/ 0 h 27"/>
                      <a:gd name="T56" fmla="*/ 21 w 31"/>
                      <a:gd name="T57" fmla="*/ 0 h 27"/>
                      <a:gd name="T58" fmla="*/ 21 w 31"/>
                      <a:gd name="T59" fmla="*/ 0 h 27"/>
                      <a:gd name="T60" fmla="*/ 21 w 31"/>
                      <a:gd name="T61" fmla="*/ 0 h 27"/>
                      <a:gd name="T62" fmla="*/ 17 w 31"/>
                      <a:gd name="T63" fmla="*/ 3 h 27"/>
                      <a:gd name="T64" fmla="*/ 17 w 31"/>
                      <a:gd name="T65" fmla="*/ 3 h 27"/>
                      <a:gd name="T66" fmla="*/ 14 w 31"/>
                      <a:gd name="T67" fmla="*/ 3 h 27"/>
                      <a:gd name="T68" fmla="*/ 14 w 31"/>
                      <a:gd name="T69" fmla="*/ 3 h 27"/>
                      <a:gd name="T70" fmla="*/ 14 w 31"/>
                      <a:gd name="T71" fmla="*/ 7 h 27"/>
                      <a:gd name="T72" fmla="*/ 14 w 31"/>
                      <a:gd name="T73" fmla="*/ 7 h 27"/>
                      <a:gd name="T74" fmla="*/ 7 w 31"/>
                      <a:gd name="T75" fmla="*/ 10 h 27"/>
                      <a:gd name="T76" fmla="*/ 7 w 31"/>
                      <a:gd name="T77" fmla="*/ 10 h 27"/>
                      <a:gd name="T78" fmla="*/ 7 w 31"/>
                      <a:gd name="T79" fmla="*/ 10 h 27"/>
                      <a:gd name="T80" fmla="*/ 4 w 31"/>
                      <a:gd name="T81" fmla="*/ 17 h 27"/>
                      <a:gd name="T82" fmla="*/ 4 w 31"/>
                      <a:gd name="T83" fmla="*/ 17 h 27"/>
                      <a:gd name="T84" fmla="*/ 0 w 31"/>
                      <a:gd name="T85" fmla="*/ 17 h 27"/>
                      <a:gd name="T86" fmla="*/ 0 w 31"/>
                      <a:gd name="T87" fmla="*/ 17 h 27"/>
                      <a:gd name="T88" fmla="*/ 0 w 31"/>
                      <a:gd name="T89" fmla="*/ 17 h 27"/>
                      <a:gd name="T90" fmla="*/ 0 w 31"/>
                      <a:gd name="T91" fmla="*/ 17 h 27"/>
                      <a:gd name="T92" fmla="*/ 0 w 31"/>
                      <a:gd name="T93" fmla="*/ 20 h 27"/>
                      <a:gd name="T94" fmla="*/ 0 w 31"/>
                      <a:gd name="T95" fmla="*/ 24 h 27"/>
                      <a:gd name="T96" fmla="*/ 0 w 31"/>
                      <a:gd name="T97" fmla="*/ 24 h 27"/>
                      <a:gd name="T98" fmla="*/ 4 w 31"/>
                      <a:gd name="T99" fmla="*/ 27 h 27"/>
                      <a:gd name="T100" fmla="*/ 4 w 31"/>
                      <a:gd name="T10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4" y="27"/>
                        </a:move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31" y="10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4" name="Freeform 162">
                    <a:extLst>
                      <a:ext uri="{FF2B5EF4-FFF2-40B4-BE49-F238E27FC236}">
                        <a16:creationId xmlns:a16="http://schemas.microsoft.com/office/drawing/2014/main" id="{AFE5ED5B-00B9-4723-AD41-A3BD66B9C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713663"/>
                    <a:ext cx="130175" cy="107950"/>
                  </a:xfrm>
                  <a:custGeom>
                    <a:avLst/>
                    <a:gdLst>
                      <a:gd name="T0" fmla="*/ 62 w 82"/>
                      <a:gd name="T1" fmla="*/ 61 h 68"/>
                      <a:gd name="T2" fmla="*/ 62 w 82"/>
                      <a:gd name="T3" fmla="*/ 65 h 68"/>
                      <a:gd name="T4" fmla="*/ 68 w 82"/>
                      <a:gd name="T5" fmla="*/ 68 h 68"/>
                      <a:gd name="T6" fmla="*/ 72 w 82"/>
                      <a:gd name="T7" fmla="*/ 65 h 68"/>
                      <a:gd name="T8" fmla="*/ 79 w 82"/>
                      <a:gd name="T9" fmla="*/ 65 h 68"/>
                      <a:gd name="T10" fmla="*/ 82 w 82"/>
                      <a:gd name="T11" fmla="*/ 65 h 68"/>
                      <a:gd name="T12" fmla="*/ 82 w 82"/>
                      <a:gd name="T13" fmla="*/ 61 h 68"/>
                      <a:gd name="T14" fmla="*/ 82 w 82"/>
                      <a:gd name="T15" fmla="*/ 54 h 68"/>
                      <a:gd name="T16" fmla="*/ 82 w 82"/>
                      <a:gd name="T17" fmla="*/ 54 h 68"/>
                      <a:gd name="T18" fmla="*/ 79 w 82"/>
                      <a:gd name="T19" fmla="*/ 58 h 68"/>
                      <a:gd name="T20" fmla="*/ 79 w 82"/>
                      <a:gd name="T21" fmla="*/ 54 h 68"/>
                      <a:gd name="T22" fmla="*/ 72 w 82"/>
                      <a:gd name="T23" fmla="*/ 51 h 68"/>
                      <a:gd name="T24" fmla="*/ 72 w 82"/>
                      <a:gd name="T25" fmla="*/ 51 h 68"/>
                      <a:gd name="T26" fmla="*/ 72 w 82"/>
                      <a:gd name="T27" fmla="*/ 51 h 68"/>
                      <a:gd name="T28" fmla="*/ 75 w 82"/>
                      <a:gd name="T29" fmla="*/ 51 h 68"/>
                      <a:gd name="T30" fmla="*/ 75 w 82"/>
                      <a:gd name="T31" fmla="*/ 51 h 68"/>
                      <a:gd name="T32" fmla="*/ 82 w 82"/>
                      <a:gd name="T33" fmla="*/ 48 h 68"/>
                      <a:gd name="T34" fmla="*/ 79 w 82"/>
                      <a:gd name="T35" fmla="*/ 41 h 68"/>
                      <a:gd name="T36" fmla="*/ 79 w 82"/>
                      <a:gd name="T37" fmla="*/ 34 h 68"/>
                      <a:gd name="T38" fmla="*/ 75 w 82"/>
                      <a:gd name="T39" fmla="*/ 31 h 68"/>
                      <a:gd name="T40" fmla="*/ 75 w 82"/>
                      <a:gd name="T41" fmla="*/ 27 h 68"/>
                      <a:gd name="T42" fmla="*/ 72 w 82"/>
                      <a:gd name="T43" fmla="*/ 24 h 68"/>
                      <a:gd name="T44" fmla="*/ 72 w 82"/>
                      <a:gd name="T45" fmla="*/ 24 h 68"/>
                      <a:gd name="T46" fmla="*/ 72 w 82"/>
                      <a:gd name="T47" fmla="*/ 20 h 68"/>
                      <a:gd name="T48" fmla="*/ 68 w 82"/>
                      <a:gd name="T49" fmla="*/ 17 h 68"/>
                      <a:gd name="T50" fmla="*/ 65 w 82"/>
                      <a:gd name="T51" fmla="*/ 17 h 68"/>
                      <a:gd name="T52" fmla="*/ 65 w 82"/>
                      <a:gd name="T53" fmla="*/ 14 h 68"/>
                      <a:gd name="T54" fmla="*/ 68 w 82"/>
                      <a:gd name="T55" fmla="*/ 10 h 68"/>
                      <a:gd name="T56" fmla="*/ 68 w 82"/>
                      <a:gd name="T57" fmla="*/ 10 h 68"/>
                      <a:gd name="T58" fmla="*/ 72 w 82"/>
                      <a:gd name="T59" fmla="*/ 3 h 68"/>
                      <a:gd name="T60" fmla="*/ 72 w 82"/>
                      <a:gd name="T61" fmla="*/ 0 h 68"/>
                      <a:gd name="T62" fmla="*/ 68 w 82"/>
                      <a:gd name="T63" fmla="*/ 3 h 68"/>
                      <a:gd name="T64" fmla="*/ 62 w 82"/>
                      <a:gd name="T65" fmla="*/ 7 h 68"/>
                      <a:gd name="T66" fmla="*/ 55 w 82"/>
                      <a:gd name="T67" fmla="*/ 17 h 68"/>
                      <a:gd name="T68" fmla="*/ 48 w 82"/>
                      <a:gd name="T69" fmla="*/ 24 h 68"/>
                      <a:gd name="T70" fmla="*/ 34 w 82"/>
                      <a:gd name="T71" fmla="*/ 31 h 68"/>
                      <a:gd name="T72" fmla="*/ 28 w 82"/>
                      <a:gd name="T73" fmla="*/ 37 h 68"/>
                      <a:gd name="T74" fmla="*/ 14 w 82"/>
                      <a:gd name="T75" fmla="*/ 44 h 68"/>
                      <a:gd name="T76" fmla="*/ 4 w 82"/>
                      <a:gd name="T77" fmla="*/ 51 h 68"/>
                      <a:gd name="T78" fmla="*/ 0 w 82"/>
                      <a:gd name="T79" fmla="*/ 54 h 68"/>
                      <a:gd name="T80" fmla="*/ 7 w 82"/>
                      <a:gd name="T81" fmla="*/ 54 h 68"/>
                      <a:gd name="T82" fmla="*/ 7 w 82"/>
                      <a:gd name="T83" fmla="*/ 54 h 68"/>
                      <a:gd name="T84" fmla="*/ 14 w 82"/>
                      <a:gd name="T85" fmla="*/ 54 h 68"/>
                      <a:gd name="T86" fmla="*/ 17 w 82"/>
                      <a:gd name="T87" fmla="*/ 54 h 68"/>
                      <a:gd name="T88" fmla="*/ 21 w 82"/>
                      <a:gd name="T89" fmla="*/ 51 h 68"/>
                      <a:gd name="T90" fmla="*/ 24 w 82"/>
                      <a:gd name="T91" fmla="*/ 51 h 68"/>
                      <a:gd name="T92" fmla="*/ 24 w 82"/>
                      <a:gd name="T93" fmla="*/ 51 h 68"/>
                      <a:gd name="T94" fmla="*/ 17 w 82"/>
                      <a:gd name="T95" fmla="*/ 54 h 68"/>
                      <a:gd name="T96" fmla="*/ 17 w 82"/>
                      <a:gd name="T97" fmla="*/ 58 h 68"/>
                      <a:gd name="T98" fmla="*/ 14 w 82"/>
                      <a:gd name="T99" fmla="*/ 65 h 68"/>
                      <a:gd name="T100" fmla="*/ 14 w 82"/>
                      <a:gd name="T101" fmla="*/ 65 h 68"/>
                      <a:gd name="T102" fmla="*/ 17 w 82"/>
                      <a:gd name="T103" fmla="*/ 61 h 68"/>
                      <a:gd name="T104" fmla="*/ 21 w 82"/>
                      <a:gd name="T105" fmla="*/ 65 h 68"/>
                      <a:gd name="T106" fmla="*/ 24 w 82"/>
                      <a:gd name="T107" fmla="*/ 65 h 68"/>
                      <a:gd name="T108" fmla="*/ 28 w 82"/>
                      <a:gd name="T109" fmla="*/ 65 h 68"/>
                      <a:gd name="T110" fmla="*/ 38 w 82"/>
                      <a:gd name="T111" fmla="*/ 58 h 68"/>
                      <a:gd name="T112" fmla="*/ 45 w 82"/>
                      <a:gd name="T113" fmla="*/ 54 h 68"/>
                      <a:gd name="T114" fmla="*/ 55 w 82"/>
                      <a:gd name="T115" fmla="*/ 48 h 68"/>
                      <a:gd name="T116" fmla="*/ 58 w 82"/>
                      <a:gd name="T117" fmla="*/ 48 h 68"/>
                      <a:gd name="T118" fmla="*/ 58 w 82"/>
                      <a:gd name="T119" fmla="*/ 51 h 68"/>
                      <a:gd name="T120" fmla="*/ 55 w 82"/>
                      <a:gd name="T121" fmla="*/ 54 h 68"/>
                      <a:gd name="T122" fmla="*/ 58 w 82"/>
                      <a:gd name="T123" fmla="*/ 54 h 68"/>
                      <a:gd name="T124" fmla="*/ 58 w 82"/>
                      <a:gd name="T125" fmla="*/ 5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2" h="68">
                        <a:moveTo>
                          <a:pt x="58" y="58"/>
                        </a:moveTo>
                        <a:lnTo>
                          <a:pt x="58" y="58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62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72" y="65"/>
                        </a:lnTo>
                        <a:lnTo>
                          <a:pt x="72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82" y="65"/>
                        </a:lnTo>
                        <a:lnTo>
                          <a:pt x="82" y="65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9" y="51"/>
                        </a:lnTo>
                        <a:lnTo>
                          <a:pt x="79" y="51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79" y="44"/>
                        </a:lnTo>
                        <a:lnTo>
                          <a:pt x="79" y="44"/>
                        </a:lnTo>
                        <a:lnTo>
                          <a:pt x="79" y="41"/>
                        </a:lnTo>
                        <a:lnTo>
                          <a:pt x="79" y="41"/>
                        </a:lnTo>
                        <a:lnTo>
                          <a:pt x="79" y="37"/>
                        </a:lnTo>
                        <a:lnTo>
                          <a:pt x="79" y="37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4"/>
                        </a:lnTo>
                        <a:lnTo>
                          <a:pt x="65" y="14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72" y="7"/>
                        </a:lnTo>
                        <a:lnTo>
                          <a:pt x="72" y="7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5" y="27"/>
                        </a:lnTo>
                        <a:lnTo>
                          <a:pt x="45" y="27"/>
                        </a:lnTo>
                        <a:lnTo>
                          <a:pt x="38" y="31"/>
                        </a:lnTo>
                        <a:lnTo>
                          <a:pt x="38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1" y="44"/>
                        </a:lnTo>
                        <a:lnTo>
                          <a:pt x="21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31" y="61"/>
                        </a:lnTo>
                        <a:lnTo>
                          <a:pt x="31" y="61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58"/>
                        </a:lnTo>
                        <a:lnTo>
                          <a:pt x="41" y="58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4"/>
                        </a:lnTo>
                        <a:lnTo>
                          <a:pt x="55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5" name="Freeform 163">
                    <a:extLst>
                      <a:ext uri="{FF2B5EF4-FFF2-40B4-BE49-F238E27FC236}">
                        <a16:creationId xmlns:a16="http://schemas.microsoft.com/office/drawing/2014/main" id="{1CF57045-720F-4DF2-BDE2-0F4C065D5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412038"/>
                    <a:ext cx="146050" cy="80963"/>
                  </a:xfrm>
                  <a:custGeom>
                    <a:avLst/>
                    <a:gdLst>
                      <a:gd name="T0" fmla="*/ 30 w 92"/>
                      <a:gd name="T1" fmla="*/ 27 h 51"/>
                      <a:gd name="T2" fmla="*/ 37 w 92"/>
                      <a:gd name="T3" fmla="*/ 30 h 51"/>
                      <a:gd name="T4" fmla="*/ 41 w 92"/>
                      <a:gd name="T5" fmla="*/ 30 h 51"/>
                      <a:gd name="T6" fmla="*/ 44 w 92"/>
                      <a:gd name="T7" fmla="*/ 30 h 51"/>
                      <a:gd name="T8" fmla="*/ 47 w 92"/>
                      <a:gd name="T9" fmla="*/ 34 h 51"/>
                      <a:gd name="T10" fmla="*/ 51 w 92"/>
                      <a:gd name="T11" fmla="*/ 34 h 51"/>
                      <a:gd name="T12" fmla="*/ 54 w 92"/>
                      <a:gd name="T13" fmla="*/ 30 h 51"/>
                      <a:gd name="T14" fmla="*/ 58 w 92"/>
                      <a:gd name="T15" fmla="*/ 30 h 51"/>
                      <a:gd name="T16" fmla="*/ 64 w 92"/>
                      <a:gd name="T17" fmla="*/ 27 h 51"/>
                      <a:gd name="T18" fmla="*/ 64 w 92"/>
                      <a:gd name="T19" fmla="*/ 27 h 51"/>
                      <a:gd name="T20" fmla="*/ 68 w 92"/>
                      <a:gd name="T21" fmla="*/ 27 h 51"/>
                      <a:gd name="T22" fmla="*/ 75 w 92"/>
                      <a:gd name="T23" fmla="*/ 20 h 51"/>
                      <a:gd name="T24" fmla="*/ 81 w 92"/>
                      <a:gd name="T25" fmla="*/ 17 h 51"/>
                      <a:gd name="T26" fmla="*/ 85 w 92"/>
                      <a:gd name="T27" fmla="*/ 17 h 51"/>
                      <a:gd name="T28" fmla="*/ 92 w 92"/>
                      <a:gd name="T29" fmla="*/ 13 h 51"/>
                      <a:gd name="T30" fmla="*/ 88 w 92"/>
                      <a:gd name="T31" fmla="*/ 10 h 51"/>
                      <a:gd name="T32" fmla="*/ 85 w 92"/>
                      <a:gd name="T33" fmla="*/ 6 h 51"/>
                      <a:gd name="T34" fmla="*/ 81 w 92"/>
                      <a:gd name="T35" fmla="*/ 6 h 51"/>
                      <a:gd name="T36" fmla="*/ 78 w 92"/>
                      <a:gd name="T37" fmla="*/ 10 h 51"/>
                      <a:gd name="T38" fmla="*/ 78 w 92"/>
                      <a:gd name="T39" fmla="*/ 6 h 51"/>
                      <a:gd name="T40" fmla="*/ 75 w 92"/>
                      <a:gd name="T41" fmla="*/ 3 h 51"/>
                      <a:gd name="T42" fmla="*/ 68 w 92"/>
                      <a:gd name="T43" fmla="*/ 3 h 51"/>
                      <a:gd name="T44" fmla="*/ 64 w 92"/>
                      <a:gd name="T45" fmla="*/ 3 h 51"/>
                      <a:gd name="T46" fmla="*/ 61 w 92"/>
                      <a:gd name="T47" fmla="*/ 3 h 51"/>
                      <a:gd name="T48" fmla="*/ 58 w 92"/>
                      <a:gd name="T49" fmla="*/ 3 h 51"/>
                      <a:gd name="T50" fmla="*/ 61 w 92"/>
                      <a:gd name="T51" fmla="*/ 3 h 51"/>
                      <a:gd name="T52" fmla="*/ 58 w 92"/>
                      <a:gd name="T53" fmla="*/ 0 h 51"/>
                      <a:gd name="T54" fmla="*/ 54 w 92"/>
                      <a:gd name="T55" fmla="*/ 0 h 51"/>
                      <a:gd name="T56" fmla="*/ 47 w 92"/>
                      <a:gd name="T57" fmla="*/ 6 h 51"/>
                      <a:gd name="T58" fmla="*/ 44 w 92"/>
                      <a:gd name="T59" fmla="*/ 6 h 51"/>
                      <a:gd name="T60" fmla="*/ 44 w 92"/>
                      <a:gd name="T61" fmla="*/ 6 h 51"/>
                      <a:gd name="T62" fmla="*/ 41 w 92"/>
                      <a:gd name="T63" fmla="*/ 6 h 51"/>
                      <a:gd name="T64" fmla="*/ 41 w 92"/>
                      <a:gd name="T65" fmla="*/ 6 h 51"/>
                      <a:gd name="T66" fmla="*/ 34 w 92"/>
                      <a:gd name="T67" fmla="*/ 10 h 51"/>
                      <a:gd name="T68" fmla="*/ 34 w 92"/>
                      <a:gd name="T69" fmla="*/ 10 h 51"/>
                      <a:gd name="T70" fmla="*/ 27 w 92"/>
                      <a:gd name="T71" fmla="*/ 13 h 51"/>
                      <a:gd name="T72" fmla="*/ 24 w 92"/>
                      <a:gd name="T73" fmla="*/ 13 h 51"/>
                      <a:gd name="T74" fmla="*/ 20 w 92"/>
                      <a:gd name="T75" fmla="*/ 17 h 51"/>
                      <a:gd name="T76" fmla="*/ 17 w 92"/>
                      <a:gd name="T77" fmla="*/ 20 h 51"/>
                      <a:gd name="T78" fmla="*/ 13 w 92"/>
                      <a:gd name="T79" fmla="*/ 27 h 51"/>
                      <a:gd name="T80" fmla="*/ 13 w 92"/>
                      <a:gd name="T81" fmla="*/ 27 h 51"/>
                      <a:gd name="T82" fmla="*/ 13 w 92"/>
                      <a:gd name="T83" fmla="*/ 27 h 51"/>
                      <a:gd name="T84" fmla="*/ 10 w 92"/>
                      <a:gd name="T85" fmla="*/ 34 h 51"/>
                      <a:gd name="T86" fmla="*/ 7 w 92"/>
                      <a:gd name="T87" fmla="*/ 37 h 51"/>
                      <a:gd name="T88" fmla="*/ 3 w 92"/>
                      <a:gd name="T89" fmla="*/ 40 h 51"/>
                      <a:gd name="T90" fmla="*/ 3 w 92"/>
                      <a:gd name="T91" fmla="*/ 40 h 51"/>
                      <a:gd name="T92" fmla="*/ 0 w 92"/>
                      <a:gd name="T93" fmla="*/ 44 h 51"/>
                      <a:gd name="T94" fmla="*/ 3 w 92"/>
                      <a:gd name="T95" fmla="*/ 47 h 51"/>
                      <a:gd name="T96" fmla="*/ 7 w 92"/>
                      <a:gd name="T97" fmla="*/ 47 h 51"/>
                      <a:gd name="T98" fmla="*/ 10 w 92"/>
                      <a:gd name="T99" fmla="*/ 51 h 51"/>
                      <a:gd name="T100" fmla="*/ 10 w 92"/>
                      <a:gd name="T101" fmla="*/ 47 h 51"/>
                      <a:gd name="T102" fmla="*/ 13 w 92"/>
                      <a:gd name="T103" fmla="*/ 44 h 51"/>
                      <a:gd name="T104" fmla="*/ 13 w 92"/>
                      <a:gd name="T105" fmla="*/ 44 h 51"/>
                      <a:gd name="T106" fmla="*/ 20 w 92"/>
                      <a:gd name="T107" fmla="*/ 40 h 51"/>
                      <a:gd name="T108" fmla="*/ 27 w 92"/>
                      <a:gd name="T109" fmla="*/ 37 h 51"/>
                      <a:gd name="T110" fmla="*/ 30 w 92"/>
                      <a:gd name="T111" fmla="*/ 30 h 51"/>
                      <a:gd name="T112" fmla="*/ 27 w 92"/>
                      <a:gd name="T113" fmla="*/ 30 h 51"/>
                      <a:gd name="T114" fmla="*/ 30 w 92"/>
                      <a:gd name="T115" fmla="*/ 2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2" h="51">
                        <a:moveTo>
                          <a:pt x="30" y="27"/>
                        </a:move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4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75" y="23"/>
                        </a:lnTo>
                        <a:lnTo>
                          <a:pt x="75" y="23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78" y="20"/>
                        </a:lnTo>
                        <a:lnTo>
                          <a:pt x="81" y="20"/>
                        </a:lnTo>
                        <a:lnTo>
                          <a:pt x="81" y="20"/>
                        </a:lnTo>
                        <a:lnTo>
                          <a:pt x="81" y="17"/>
                        </a:lnTo>
                        <a:lnTo>
                          <a:pt x="81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92" y="13"/>
                        </a:lnTo>
                        <a:lnTo>
                          <a:pt x="92" y="13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6" name="Freeform 164">
                    <a:extLst>
                      <a:ext uri="{FF2B5EF4-FFF2-40B4-BE49-F238E27FC236}">
                        <a16:creationId xmlns:a16="http://schemas.microsoft.com/office/drawing/2014/main" id="{4D844923-ED10-4C33-8507-1E7AE0826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8550" y="7358063"/>
                    <a:ext cx="60325" cy="36513"/>
                  </a:xfrm>
                  <a:custGeom>
                    <a:avLst/>
                    <a:gdLst>
                      <a:gd name="T0" fmla="*/ 24 w 38"/>
                      <a:gd name="T1" fmla="*/ 3 h 23"/>
                      <a:gd name="T2" fmla="*/ 24 w 38"/>
                      <a:gd name="T3" fmla="*/ 3 h 23"/>
                      <a:gd name="T4" fmla="*/ 21 w 38"/>
                      <a:gd name="T5" fmla="*/ 3 h 23"/>
                      <a:gd name="T6" fmla="*/ 21 w 38"/>
                      <a:gd name="T7" fmla="*/ 3 h 23"/>
                      <a:gd name="T8" fmla="*/ 14 w 38"/>
                      <a:gd name="T9" fmla="*/ 6 h 23"/>
                      <a:gd name="T10" fmla="*/ 14 w 38"/>
                      <a:gd name="T11" fmla="*/ 6 h 23"/>
                      <a:gd name="T12" fmla="*/ 11 w 38"/>
                      <a:gd name="T13" fmla="*/ 6 h 23"/>
                      <a:gd name="T14" fmla="*/ 7 w 38"/>
                      <a:gd name="T15" fmla="*/ 6 h 23"/>
                      <a:gd name="T16" fmla="*/ 7 w 38"/>
                      <a:gd name="T17" fmla="*/ 6 h 23"/>
                      <a:gd name="T18" fmla="*/ 7 w 38"/>
                      <a:gd name="T19" fmla="*/ 6 h 23"/>
                      <a:gd name="T20" fmla="*/ 7 w 38"/>
                      <a:gd name="T21" fmla="*/ 6 h 23"/>
                      <a:gd name="T22" fmla="*/ 4 w 38"/>
                      <a:gd name="T23" fmla="*/ 6 h 23"/>
                      <a:gd name="T24" fmla="*/ 4 w 38"/>
                      <a:gd name="T25" fmla="*/ 6 h 23"/>
                      <a:gd name="T26" fmla="*/ 0 w 38"/>
                      <a:gd name="T27" fmla="*/ 10 h 23"/>
                      <a:gd name="T28" fmla="*/ 0 w 38"/>
                      <a:gd name="T29" fmla="*/ 10 h 23"/>
                      <a:gd name="T30" fmla="*/ 4 w 38"/>
                      <a:gd name="T31" fmla="*/ 13 h 23"/>
                      <a:gd name="T32" fmla="*/ 4 w 38"/>
                      <a:gd name="T33" fmla="*/ 13 h 23"/>
                      <a:gd name="T34" fmla="*/ 4 w 38"/>
                      <a:gd name="T35" fmla="*/ 13 h 23"/>
                      <a:gd name="T36" fmla="*/ 7 w 38"/>
                      <a:gd name="T37" fmla="*/ 13 h 23"/>
                      <a:gd name="T38" fmla="*/ 7 w 38"/>
                      <a:gd name="T39" fmla="*/ 13 h 23"/>
                      <a:gd name="T40" fmla="*/ 4 w 38"/>
                      <a:gd name="T41" fmla="*/ 13 h 23"/>
                      <a:gd name="T42" fmla="*/ 4 w 38"/>
                      <a:gd name="T43" fmla="*/ 13 h 23"/>
                      <a:gd name="T44" fmla="*/ 4 w 38"/>
                      <a:gd name="T45" fmla="*/ 17 h 23"/>
                      <a:gd name="T46" fmla="*/ 4 w 38"/>
                      <a:gd name="T47" fmla="*/ 17 h 23"/>
                      <a:gd name="T48" fmla="*/ 7 w 38"/>
                      <a:gd name="T49" fmla="*/ 20 h 23"/>
                      <a:gd name="T50" fmla="*/ 7 w 38"/>
                      <a:gd name="T51" fmla="*/ 20 h 23"/>
                      <a:gd name="T52" fmla="*/ 14 w 38"/>
                      <a:gd name="T53" fmla="*/ 23 h 23"/>
                      <a:gd name="T54" fmla="*/ 14 w 38"/>
                      <a:gd name="T55" fmla="*/ 23 h 23"/>
                      <a:gd name="T56" fmla="*/ 17 w 38"/>
                      <a:gd name="T57" fmla="*/ 23 h 23"/>
                      <a:gd name="T58" fmla="*/ 17 w 38"/>
                      <a:gd name="T59" fmla="*/ 23 h 23"/>
                      <a:gd name="T60" fmla="*/ 21 w 38"/>
                      <a:gd name="T61" fmla="*/ 23 h 23"/>
                      <a:gd name="T62" fmla="*/ 24 w 38"/>
                      <a:gd name="T63" fmla="*/ 20 h 23"/>
                      <a:gd name="T64" fmla="*/ 24 w 38"/>
                      <a:gd name="T65" fmla="*/ 20 h 23"/>
                      <a:gd name="T66" fmla="*/ 28 w 38"/>
                      <a:gd name="T67" fmla="*/ 17 h 23"/>
                      <a:gd name="T68" fmla="*/ 28 w 38"/>
                      <a:gd name="T69" fmla="*/ 17 h 23"/>
                      <a:gd name="T70" fmla="*/ 31 w 38"/>
                      <a:gd name="T71" fmla="*/ 13 h 23"/>
                      <a:gd name="T72" fmla="*/ 31 w 38"/>
                      <a:gd name="T73" fmla="*/ 13 h 23"/>
                      <a:gd name="T74" fmla="*/ 34 w 38"/>
                      <a:gd name="T75" fmla="*/ 10 h 23"/>
                      <a:gd name="T76" fmla="*/ 38 w 38"/>
                      <a:gd name="T77" fmla="*/ 3 h 23"/>
                      <a:gd name="T78" fmla="*/ 38 w 38"/>
                      <a:gd name="T79" fmla="*/ 3 h 23"/>
                      <a:gd name="T80" fmla="*/ 34 w 38"/>
                      <a:gd name="T81" fmla="*/ 3 h 23"/>
                      <a:gd name="T82" fmla="*/ 31 w 38"/>
                      <a:gd name="T83" fmla="*/ 0 h 23"/>
                      <a:gd name="T84" fmla="*/ 31 w 38"/>
                      <a:gd name="T85" fmla="*/ 0 h 23"/>
                      <a:gd name="T86" fmla="*/ 24 w 38"/>
                      <a:gd name="T87" fmla="*/ 3 h 23"/>
                      <a:gd name="T88" fmla="*/ 24 w 38"/>
                      <a:gd name="T8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23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1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31" y="13"/>
                        </a:lnTo>
                        <a:lnTo>
                          <a:pt x="31" y="13"/>
                        </a:lnTo>
                        <a:lnTo>
                          <a:pt x="34" y="1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7" name="Freeform 165">
                    <a:extLst>
                      <a:ext uri="{FF2B5EF4-FFF2-40B4-BE49-F238E27FC236}">
                        <a16:creationId xmlns:a16="http://schemas.microsoft.com/office/drawing/2014/main" id="{FC450FB6-3074-4E09-A613-E5EC3C5E0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196138"/>
                    <a:ext cx="65088" cy="74613"/>
                  </a:xfrm>
                  <a:custGeom>
                    <a:avLst/>
                    <a:gdLst>
                      <a:gd name="T0" fmla="*/ 3 w 41"/>
                      <a:gd name="T1" fmla="*/ 27 h 47"/>
                      <a:gd name="T2" fmla="*/ 3 w 41"/>
                      <a:gd name="T3" fmla="*/ 27 h 47"/>
                      <a:gd name="T4" fmla="*/ 10 w 41"/>
                      <a:gd name="T5" fmla="*/ 27 h 47"/>
                      <a:gd name="T6" fmla="*/ 10 w 41"/>
                      <a:gd name="T7" fmla="*/ 27 h 47"/>
                      <a:gd name="T8" fmla="*/ 13 w 41"/>
                      <a:gd name="T9" fmla="*/ 30 h 47"/>
                      <a:gd name="T10" fmla="*/ 13 w 41"/>
                      <a:gd name="T11" fmla="*/ 30 h 47"/>
                      <a:gd name="T12" fmla="*/ 13 w 41"/>
                      <a:gd name="T13" fmla="*/ 30 h 47"/>
                      <a:gd name="T14" fmla="*/ 17 w 41"/>
                      <a:gd name="T15" fmla="*/ 34 h 47"/>
                      <a:gd name="T16" fmla="*/ 20 w 41"/>
                      <a:gd name="T17" fmla="*/ 34 h 47"/>
                      <a:gd name="T18" fmla="*/ 20 w 41"/>
                      <a:gd name="T19" fmla="*/ 34 h 47"/>
                      <a:gd name="T20" fmla="*/ 20 w 41"/>
                      <a:gd name="T21" fmla="*/ 37 h 47"/>
                      <a:gd name="T22" fmla="*/ 17 w 41"/>
                      <a:gd name="T23" fmla="*/ 44 h 47"/>
                      <a:gd name="T24" fmla="*/ 17 w 41"/>
                      <a:gd name="T25" fmla="*/ 47 h 47"/>
                      <a:gd name="T26" fmla="*/ 20 w 41"/>
                      <a:gd name="T27" fmla="*/ 47 h 47"/>
                      <a:gd name="T28" fmla="*/ 24 w 41"/>
                      <a:gd name="T29" fmla="*/ 47 h 47"/>
                      <a:gd name="T30" fmla="*/ 24 w 41"/>
                      <a:gd name="T31" fmla="*/ 47 h 47"/>
                      <a:gd name="T32" fmla="*/ 27 w 41"/>
                      <a:gd name="T33" fmla="*/ 44 h 47"/>
                      <a:gd name="T34" fmla="*/ 30 w 41"/>
                      <a:gd name="T35" fmla="*/ 44 h 47"/>
                      <a:gd name="T36" fmla="*/ 30 w 41"/>
                      <a:gd name="T37" fmla="*/ 40 h 47"/>
                      <a:gd name="T38" fmla="*/ 34 w 41"/>
                      <a:gd name="T39" fmla="*/ 34 h 47"/>
                      <a:gd name="T40" fmla="*/ 37 w 41"/>
                      <a:gd name="T41" fmla="*/ 34 h 47"/>
                      <a:gd name="T42" fmla="*/ 41 w 41"/>
                      <a:gd name="T43" fmla="*/ 30 h 47"/>
                      <a:gd name="T44" fmla="*/ 41 w 41"/>
                      <a:gd name="T45" fmla="*/ 27 h 47"/>
                      <a:gd name="T46" fmla="*/ 41 w 41"/>
                      <a:gd name="T47" fmla="*/ 23 h 47"/>
                      <a:gd name="T48" fmla="*/ 37 w 41"/>
                      <a:gd name="T49" fmla="*/ 20 h 47"/>
                      <a:gd name="T50" fmla="*/ 37 w 41"/>
                      <a:gd name="T51" fmla="*/ 17 h 47"/>
                      <a:gd name="T52" fmla="*/ 37 w 41"/>
                      <a:gd name="T53" fmla="*/ 13 h 47"/>
                      <a:gd name="T54" fmla="*/ 34 w 41"/>
                      <a:gd name="T55" fmla="*/ 13 h 47"/>
                      <a:gd name="T56" fmla="*/ 30 w 41"/>
                      <a:gd name="T57" fmla="*/ 13 h 47"/>
                      <a:gd name="T58" fmla="*/ 27 w 41"/>
                      <a:gd name="T59" fmla="*/ 13 h 47"/>
                      <a:gd name="T60" fmla="*/ 27 w 41"/>
                      <a:gd name="T61" fmla="*/ 13 h 47"/>
                      <a:gd name="T62" fmla="*/ 27 w 41"/>
                      <a:gd name="T63" fmla="*/ 6 h 47"/>
                      <a:gd name="T64" fmla="*/ 27 w 41"/>
                      <a:gd name="T65" fmla="*/ 3 h 47"/>
                      <a:gd name="T66" fmla="*/ 20 w 41"/>
                      <a:gd name="T67" fmla="*/ 3 h 47"/>
                      <a:gd name="T68" fmla="*/ 17 w 41"/>
                      <a:gd name="T69" fmla="*/ 3 h 47"/>
                      <a:gd name="T70" fmla="*/ 17 w 41"/>
                      <a:gd name="T71" fmla="*/ 3 h 47"/>
                      <a:gd name="T72" fmla="*/ 13 w 41"/>
                      <a:gd name="T73" fmla="*/ 6 h 47"/>
                      <a:gd name="T74" fmla="*/ 17 w 41"/>
                      <a:gd name="T75" fmla="*/ 10 h 47"/>
                      <a:gd name="T76" fmla="*/ 13 w 41"/>
                      <a:gd name="T77" fmla="*/ 10 h 47"/>
                      <a:gd name="T78" fmla="*/ 10 w 41"/>
                      <a:gd name="T79" fmla="*/ 13 h 47"/>
                      <a:gd name="T80" fmla="*/ 10 w 41"/>
                      <a:gd name="T81" fmla="*/ 13 h 47"/>
                      <a:gd name="T82" fmla="*/ 17 w 41"/>
                      <a:gd name="T83" fmla="*/ 13 h 47"/>
                      <a:gd name="T84" fmla="*/ 17 w 41"/>
                      <a:gd name="T85" fmla="*/ 13 h 47"/>
                      <a:gd name="T86" fmla="*/ 17 w 41"/>
                      <a:gd name="T87" fmla="*/ 13 h 47"/>
                      <a:gd name="T88" fmla="*/ 20 w 41"/>
                      <a:gd name="T89" fmla="*/ 13 h 47"/>
                      <a:gd name="T90" fmla="*/ 17 w 41"/>
                      <a:gd name="T91" fmla="*/ 13 h 47"/>
                      <a:gd name="T92" fmla="*/ 13 w 41"/>
                      <a:gd name="T93" fmla="*/ 17 h 47"/>
                      <a:gd name="T94" fmla="*/ 17 w 41"/>
                      <a:gd name="T95" fmla="*/ 17 h 47"/>
                      <a:gd name="T96" fmla="*/ 17 w 41"/>
                      <a:gd name="T97" fmla="*/ 17 h 47"/>
                      <a:gd name="T98" fmla="*/ 17 w 41"/>
                      <a:gd name="T99" fmla="*/ 17 h 47"/>
                      <a:gd name="T100" fmla="*/ 13 w 41"/>
                      <a:gd name="T101" fmla="*/ 20 h 47"/>
                      <a:gd name="T102" fmla="*/ 13 w 41"/>
                      <a:gd name="T103" fmla="*/ 17 h 47"/>
                      <a:gd name="T104" fmla="*/ 10 w 41"/>
                      <a:gd name="T105" fmla="*/ 20 h 47"/>
                      <a:gd name="T106" fmla="*/ 10 w 41"/>
                      <a:gd name="T107" fmla="*/ 20 h 47"/>
                      <a:gd name="T108" fmla="*/ 10 w 41"/>
                      <a:gd name="T109" fmla="*/ 23 h 47"/>
                      <a:gd name="T110" fmla="*/ 10 w 41"/>
                      <a:gd name="T111" fmla="*/ 23 h 47"/>
                      <a:gd name="T112" fmla="*/ 7 w 41"/>
                      <a:gd name="T113" fmla="*/ 20 h 47"/>
                      <a:gd name="T114" fmla="*/ 3 w 41"/>
                      <a:gd name="T115" fmla="*/ 20 h 47"/>
                      <a:gd name="T116" fmla="*/ 0 w 41"/>
                      <a:gd name="T117" fmla="*/ 20 h 47"/>
                      <a:gd name="T118" fmla="*/ 0 w 41"/>
                      <a:gd name="T119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1" h="4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7"/>
                        </a:lnTo>
                        <a:lnTo>
                          <a:pt x="17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8" name="Freeform 166">
                    <a:extLst>
                      <a:ext uri="{FF2B5EF4-FFF2-40B4-BE49-F238E27FC236}">
                        <a16:creationId xmlns:a16="http://schemas.microsoft.com/office/drawing/2014/main" id="{605F25A4-BA92-4310-A5E7-60BFC7133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4925" y="7162800"/>
                    <a:ext cx="155575" cy="130175"/>
                  </a:xfrm>
                  <a:custGeom>
                    <a:avLst/>
                    <a:gdLst>
                      <a:gd name="T0" fmla="*/ 10 w 98"/>
                      <a:gd name="T1" fmla="*/ 78 h 82"/>
                      <a:gd name="T2" fmla="*/ 17 w 98"/>
                      <a:gd name="T3" fmla="*/ 78 h 82"/>
                      <a:gd name="T4" fmla="*/ 23 w 98"/>
                      <a:gd name="T5" fmla="*/ 75 h 82"/>
                      <a:gd name="T6" fmla="*/ 27 w 98"/>
                      <a:gd name="T7" fmla="*/ 75 h 82"/>
                      <a:gd name="T8" fmla="*/ 27 w 98"/>
                      <a:gd name="T9" fmla="*/ 82 h 82"/>
                      <a:gd name="T10" fmla="*/ 34 w 98"/>
                      <a:gd name="T11" fmla="*/ 75 h 82"/>
                      <a:gd name="T12" fmla="*/ 44 w 98"/>
                      <a:gd name="T13" fmla="*/ 75 h 82"/>
                      <a:gd name="T14" fmla="*/ 51 w 98"/>
                      <a:gd name="T15" fmla="*/ 68 h 82"/>
                      <a:gd name="T16" fmla="*/ 57 w 98"/>
                      <a:gd name="T17" fmla="*/ 61 h 82"/>
                      <a:gd name="T18" fmla="*/ 51 w 98"/>
                      <a:gd name="T19" fmla="*/ 72 h 82"/>
                      <a:gd name="T20" fmla="*/ 61 w 98"/>
                      <a:gd name="T21" fmla="*/ 68 h 82"/>
                      <a:gd name="T22" fmla="*/ 64 w 98"/>
                      <a:gd name="T23" fmla="*/ 65 h 82"/>
                      <a:gd name="T24" fmla="*/ 81 w 98"/>
                      <a:gd name="T25" fmla="*/ 61 h 82"/>
                      <a:gd name="T26" fmla="*/ 88 w 98"/>
                      <a:gd name="T27" fmla="*/ 61 h 82"/>
                      <a:gd name="T28" fmla="*/ 95 w 98"/>
                      <a:gd name="T29" fmla="*/ 55 h 82"/>
                      <a:gd name="T30" fmla="*/ 88 w 98"/>
                      <a:gd name="T31" fmla="*/ 51 h 82"/>
                      <a:gd name="T32" fmla="*/ 88 w 98"/>
                      <a:gd name="T33" fmla="*/ 51 h 82"/>
                      <a:gd name="T34" fmla="*/ 85 w 98"/>
                      <a:gd name="T35" fmla="*/ 48 h 82"/>
                      <a:gd name="T36" fmla="*/ 95 w 98"/>
                      <a:gd name="T37" fmla="*/ 41 h 82"/>
                      <a:gd name="T38" fmla="*/ 98 w 98"/>
                      <a:gd name="T39" fmla="*/ 34 h 82"/>
                      <a:gd name="T40" fmla="*/ 88 w 98"/>
                      <a:gd name="T41" fmla="*/ 38 h 82"/>
                      <a:gd name="T42" fmla="*/ 88 w 98"/>
                      <a:gd name="T43" fmla="*/ 34 h 82"/>
                      <a:gd name="T44" fmla="*/ 91 w 98"/>
                      <a:gd name="T45" fmla="*/ 27 h 82"/>
                      <a:gd name="T46" fmla="*/ 81 w 98"/>
                      <a:gd name="T47" fmla="*/ 27 h 82"/>
                      <a:gd name="T48" fmla="*/ 85 w 98"/>
                      <a:gd name="T49" fmla="*/ 17 h 82"/>
                      <a:gd name="T50" fmla="*/ 88 w 98"/>
                      <a:gd name="T51" fmla="*/ 4 h 82"/>
                      <a:gd name="T52" fmla="*/ 81 w 98"/>
                      <a:gd name="T53" fmla="*/ 0 h 82"/>
                      <a:gd name="T54" fmla="*/ 78 w 98"/>
                      <a:gd name="T55" fmla="*/ 7 h 82"/>
                      <a:gd name="T56" fmla="*/ 74 w 98"/>
                      <a:gd name="T57" fmla="*/ 7 h 82"/>
                      <a:gd name="T58" fmla="*/ 68 w 98"/>
                      <a:gd name="T59" fmla="*/ 10 h 82"/>
                      <a:gd name="T60" fmla="*/ 61 w 98"/>
                      <a:gd name="T61" fmla="*/ 7 h 82"/>
                      <a:gd name="T62" fmla="*/ 61 w 98"/>
                      <a:gd name="T63" fmla="*/ 14 h 82"/>
                      <a:gd name="T64" fmla="*/ 54 w 98"/>
                      <a:gd name="T65" fmla="*/ 14 h 82"/>
                      <a:gd name="T66" fmla="*/ 54 w 98"/>
                      <a:gd name="T67" fmla="*/ 21 h 82"/>
                      <a:gd name="T68" fmla="*/ 47 w 98"/>
                      <a:gd name="T69" fmla="*/ 17 h 82"/>
                      <a:gd name="T70" fmla="*/ 37 w 98"/>
                      <a:gd name="T71" fmla="*/ 17 h 82"/>
                      <a:gd name="T72" fmla="*/ 30 w 98"/>
                      <a:gd name="T73" fmla="*/ 17 h 82"/>
                      <a:gd name="T74" fmla="*/ 34 w 98"/>
                      <a:gd name="T75" fmla="*/ 27 h 82"/>
                      <a:gd name="T76" fmla="*/ 40 w 98"/>
                      <a:gd name="T77" fmla="*/ 27 h 82"/>
                      <a:gd name="T78" fmla="*/ 34 w 98"/>
                      <a:gd name="T79" fmla="*/ 27 h 82"/>
                      <a:gd name="T80" fmla="*/ 23 w 98"/>
                      <a:gd name="T81" fmla="*/ 24 h 82"/>
                      <a:gd name="T82" fmla="*/ 17 w 98"/>
                      <a:gd name="T83" fmla="*/ 31 h 82"/>
                      <a:gd name="T84" fmla="*/ 17 w 98"/>
                      <a:gd name="T85" fmla="*/ 34 h 82"/>
                      <a:gd name="T86" fmla="*/ 17 w 98"/>
                      <a:gd name="T87" fmla="*/ 34 h 82"/>
                      <a:gd name="T88" fmla="*/ 6 w 98"/>
                      <a:gd name="T89" fmla="*/ 44 h 82"/>
                      <a:gd name="T90" fmla="*/ 17 w 98"/>
                      <a:gd name="T91" fmla="*/ 44 h 82"/>
                      <a:gd name="T92" fmla="*/ 17 w 98"/>
                      <a:gd name="T93" fmla="*/ 48 h 82"/>
                      <a:gd name="T94" fmla="*/ 27 w 98"/>
                      <a:gd name="T95" fmla="*/ 44 h 82"/>
                      <a:gd name="T96" fmla="*/ 37 w 98"/>
                      <a:gd name="T97" fmla="*/ 48 h 82"/>
                      <a:gd name="T98" fmla="*/ 30 w 98"/>
                      <a:gd name="T99" fmla="*/ 51 h 82"/>
                      <a:gd name="T100" fmla="*/ 27 w 98"/>
                      <a:gd name="T101" fmla="*/ 55 h 82"/>
                      <a:gd name="T102" fmla="*/ 37 w 98"/>
                      <a:gd name="T103" fmla="*/ 58 h 82"/>
                      <a:gd name="T104" fmla="*/ 17 w 98"/>
                      <a:gd name="T105" fmla="*/ 55 h 82"/>
                      <a:gd name="T106" fmla="*/ 6 w 98"/>
                      <a:gd name="T107" fmla="*/ 58 h 82"/>
                      <a:gd name="T108" fmla="*/ 3 w 98"/>
                      <a:gd name="T109" fmla="*/ 58 h 82"/>
                      <a:gd name="T110" fmla="*/ 10 w 98"/>
                      <a:gd name="T111" fmla="*/ 68 h 82"/>
                      <a:gd name="T112" fmla="*/ 0 w 98"/>
                      <a:gd name="T113" fmla="*/ 68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8" h="82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10" y="78"/>
                        </a:lnTo>
                        <a:lnTo>
                          <a:pt x="10" y="78"/>
                        </a:lnTo>
                        <a:lnTo>
                          <a:pt x="13" y="78"/>
                        </a:lnTo>
                        <a:lnTo>
                          <a:pt x="13" y="78"/>
                        </a:lnTo>
                        <a:lnTo>
                          <a:pt x="13" y="75"/>
                        </a:lnTo>
                        <a:lnTo>
                          <a:pt x="13" y="75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3" y="78"/>
                        </a:lnTo>
                        <a:lnTo>
                          <a:pt x="23" y="78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7" y="72"/>
                        </a:lnTo>
                        <a:lnTo>
                          <a:pt x="37" y="72"/>
                        </a:lnTo>
                        <a:lnTo>
                          <a:pt x="40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4" y="75"/>
                        </a:lnTo>
                        <a:lnTo>
                          <a:pt x="47" y="72"/>
                        </a:lnTo>
                        <a:lnTo>
                          <a:pt x="47" y="72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4" y="72"/>
                        </a:lnTo>
                        <a:lnTo>
                          <a:pt x="54" y="72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8" y="65"/>
                        </a:lnTo>
                        <a:lnTo>
                          <a:pt x="68" y="65"/>
                        </a:lnTo>
                        <a:lnTo>
                          <a:pt x="78" y="61"/>
                        </a:lnTo>
                        <a:lnTo>
                          <a:pt x="78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5" y="55"/>
                        </a:lnTo>
                        <a:lnTo>
                          <a:pt x="95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1" y="51"/>
                        </a:lnTo>
                        <a:lnTo>
                          <a:pt x="91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1" y="44"/>
                        </a:lnTo>
                        <a:lnTo>
                          <a:pt x="91" y="44"/>
                        </a:lnTo>
                        <a:lnTo>
                          <a:pt x="95" y="44"/>
                        </a:lnTo>
                        <a:lnTo>
                          <a:pt x="95" y="44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5" y="38"/>
                        </a:lnTo>
                        <a:lnTo>
                          <a:pt x="95" y="38"/>
                        </a:lnTo>
                        <a:lnTo>
                          <a:pt x="98" y="38"/>
                        </a:lnTo>
                        <a:lnTo>
                          <a:pt x="98" y="34"/>
                        </a:lnTo>
                        <a:lnTo>
                          <a:pt x="98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91" y="31"/>
                        </a:lnTo>
                        <a:lnTo>
                          <a:pt x="91" y="31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4"/>
                        </a:lnTo>
                        <a:lnTo>
                          <a:pt x="81" y="24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91" y="7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8" y="0"/>
                        </a:lnTo>
                        <a:lnTo>
                          <a:pt x="78" y="0"/>
                        </a:lnTo>
                        <a:lnTo>
                          <a:pt x="78" y="4"/>
                        </a:lnTo>
                        <a:lnTo>
                          <a:pt x="78" y="4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8" y="7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7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0" y="34"/>
                        </a:lnTo>
                        <a:lnTo>
                          <a:pt x="6" y="38"/>
                        </a:lnTo>
                        <a:lnTo>
                          <a:pt x="6" y="38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3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6" y="51"/>
                        </a:lnTo>
                        <a:lnTo>
                          <a:pt x="6" y="51"/>
                        </a:lnTo>
                        <a:lnTo>
                          <a:pt x="3" y="55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6" y="68"/>
                        </a:lnTo>
                        <a:lnTo>
                          <a:pt x="6" y="68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9" name="Freeform 167">
                    <a:extLst>
                      <a:ext uri="{FF2B5EF4-FFF2-40B4-BE49-F238E27FC236}">
                        <a16:creationId xmlns:a16="http://schemas.microsoft.com/office/drawing/2014/main" id="{8D87259E-EE08-42A6-AA6A-EEB42C0E6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2650" y="7378700"/>
                    <a:ext cx="44450" cy="38100"/>
                  </a:xfrm>
                  <a:custGeom>
                    <a:avLst/>
                    <a:gdLst>
                      <a:gd name="T0" fmla="*/ 4 w 28"/>
                      <a:gd name="T1" fmla="*/ 21 h 24"/>
                      <a:gd name="T2" fmla="*/ 0 w 28"/>
                      <a:gd name="T3" fmla="*/ 21 h 24"/>
                      <a:gd name="T4" fmla="*/ 4 w 28"/>
                      <a:gd name="T5" fmla="*/ 24 h 24"/>
                      <a:gd name="T6" fmla="*/ 4 w 28"/>
                      <a:gd name="T7" fmla="*/ 24 h 24"/>
                      <a:gd name="T8" fmla="*/ 7 w 28"/>
                      <a:gd name="T9" fmla="*/ 21 h 24"/>
                      <a:gd name="T10" fmla="*/ 7 w 28"/>
                      <a:gd name="T11" fmla="*/ 21 h 24"/>
                      <a:gd name="T12" fmla="*/ 11 w 28"/>
                      <a:gd name="T13" fmla="*/ 21 h 24"/>
                      <a:gd name="T14" fmla="*/ 11 w 28"/>
                      <a:gd name="T15" fmla="*/ 21 h 24"/>
                      <a:gd name="T16" fmla="*/ 11 w 28"/>
                      <a:gd name="T17" fmla="*/ 21 h 24"/>
                      <a:gd name="T18" fmla="*/ 14 w 28"/>
                      <a:gd name="T19" fmla="*/ 21 h 24"/>
                      <a:gd name="T20" fmla="*/ 14 w 28"/>
                      <a:gd name="T21" fmla="*/ 21 h 24"/>
                      <a:gd name="T22" fmla="*/ 14 w 28"/>
                      <a:gd name="T23" fmla="*/ 17 h 24"/>
                      <a:gd name="T24" fmla="*/ 17 w 28"/>
                      <a:gd name="T25" fmla="*/ 17 h 24"/>
                      <a:gd name="T26" fmla="*/ 17 w 28"/>
                      <a:gd name="T27" fmla="*/ 17 h 24"/>
                      <a:gd name="T28" fmla="*/ 21 w 28"/>
                      <a:gd name="T29" fmla="*/ 17 h 24"/>
                      <a:gd name="T30" fmla="*/ 21 w 28"/>
                      <a:gd name="T31" fmla="*/ 14 h 24"/>
                      <a:gd name="T32" fmla="*/ 28 w 28"/>
                      <a:gd name="T33" fmla="*/ 10 h 24"/>
                      <a:gd name="T34" fmla="*/ 28 w 28"/>
                      <a:gd name="T35" fmla="*/ 7 h 24"/>
                      <a:gd name="T36" fmla="*/ 24 w 28"/>
                      <a:gd name="T37" fmla="*/ 4 h 24"/>
                      <a:gd name="T38" fmla="*/ 24 w 28"/>
                      <a:gd name="T39" fmla="*/ 4 h 24"/>
                      <a:gd name="T40" fmla="*/ 21 w 28"/>
                      <a:gd name="T41" fmla="*/ 4 h 24"/>
                      <a:gd name="T42" fmla="*/ 21 w 28"/>
                      <a:gd name="T43" fmla="*/ 4 h 24"/>
                      <a:gd name="T44" fmla="*/ 17 w 28"/>
                      <a:gd name="T45" fmla="*/ 4 h 24"/>
                      <a:gd name="T46" fmla="*/ 17 w 28"/>
                      <a:gd name="T47" fmla="*/ 4 h 24"/>
                      <a:gd name="T48" fmla="*/ 17 w 28"/>
                      <a:gd name="T49" fmla="*/ 0 h 24"/>
                      <a:gd name="T50" fmla="*/ 14 w 28"/>
                      <a:gd name="T51" fmla="*/ 0 h 24"/>
                      <a:gd name="T52" fmla="*/ 11 w 28"/>
                      <a:gd name="T53" fmla="*/ 4 h 24"/>
                      <a:gd name="T54" fmla="*/ 11 w 28"/>
                      <a:gd name="T55" fmla="*/ 4 h 24"/>
                      <a:gd name="T56" fmla="*/ 7 w 28"/>
                      <a:gd name="T57" fmla="*/ 4 h 24"/>
                      <a:gd name="T58" fmla="*/ 7 w 28"/>
                      <a:gd name="T59" fmla="*/ 4 h 24"/>
                      <a:gd name="T60" fmla="*/ 7 w 28"/>
                      <a:gd name="T61" fmla="*/ 4 h 24"/>
                      <a:gd name="T62" fmla="*/ 7 w 28"/>
                      <a:gd name="T63" fmla="*/ 4 h 24"/>
                      <a:gd name="T64" fmla="*/ 7 w 28"/>
                      <a:gd name="T65" fmla="*/ 4 h 24"/>
                      <a:gd name="T66" fmla="*/ 4 w 28"/>
                      <a:gd name="T67" fmla="*/ 7 h 24"/>
                      <a:gd name="T68" fmla="*/ 4 w 28"/>
                      <a:gd name="T69" fmla="*/ 10 h 24"/>
                      <a:gd name="T70" fmla="*/ 4 w 28"/>
                      <a:gd name="T71" fmla="*/ 10 h 24"/>
                      <a:gd name="T72" fmla="*/ 4 w 28"/>
                      <a:gd name="T73" fmla="*/ 10 h 24"/>
                      <a:gd name="T74" fmla="*/ 4 w 28"/>
                      <a:gd name="T75" fmla="*/ 14 h 24"/>
                      <a:gd name="T76" fmla="*/ 4 w 28"/>
                      <a:gd name="T77" fmla="*/ 14 h 24"/>
                      <a:gd name="T78" fmla="*/ 4 w 28"/>
                      <a:gd name="T79" fmla="*/ 17 h 24"/>
                      <a:gd name="T80" fmla="*/ 4 w 28"/>
                      <a:gd name="T81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8" h="24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0" name="Freeform 168">
                    <a:extLst>
                      <a:ext uri="{FF2B5EF4-FFF2-40B4-BE49-F238E27FC236}">
                        <a16:creationId xmlns:a16="http://schemas.microsoft.com/office/drawing/2014/main" id="{E885B1C4-2C7D-472D-894D-E351A739E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8038" y="7540625"/>
                    <a:ext cx="58738" cy="53975"/>
                  </a:xfrm>
                  <a:custGeom>
                    <a:avLst/>
                    <a:gdLst>
                      <a:gd name="T0" fmla="*/ 0 w 37"/>
                      <a:gd name="T1" fmla="*/ 21 h 34"/>
                      <a:gd name="T2" fmla="*/ 0 w 37"/>
                      <a:gd name="T3" fmla="*/ 24 h 34"/>
                      <a:gd name="T4" fmla="*/ 3 w 37"/>
                      <a:gd name="T5" fmla="*/ 24 h 34"/>
                      <a:gd name="T6" fmla="*/ 3 w 37"/>
                      <a:gd name="T7" fmla="*/ 27 h 34"/>
                      <a:gd name="T8" fmla="*/ 7 w 37"/>
                      <a:gd name="T9" fmla="*/ 31 h 34"/>
                      <a:gd name="T10" fmla="*/ 10 w 37"/>
                      <a:gd name="T11" fmla="*/ 31 h 34"/>
                      <a:gd name="T12" fmla="*/ 10 w 37"/>
                      <a:gd name="T13" fmla="*/ 34 h 34"/>
                      <a:gd name="T14" fmla="*/ 10 w 37"/>
                      <a:gd name="T15" fmla="*/ 34 h 34"/>
                      <a:gd name="T16" fmla="*/ 13 w 37"/>
                      <a:gd name="T17" fmla="*/ 34 h 34"/>
                      <a:gd name="T18" fmla="*/ 17 w 37"/>
                      <a:gd name="T19" fmla="*/ 34 h 34"/>
                      <a:gd name="T20" fmla="*/ 20 w 37"/>
                      <a:gd name="T21" fmla="*/ 34 h 34"/>
                      <a:gd name="T22" fmla="*/ 20 w 37"/>
                      <a:gd name="T23" fmla="*/ 34 h 34"/>
                      <a:gd name="T24" fmla="*/ 20 w 37"/>
                      <a:gd name="T25" fmla="*/ 34 h 34"/>
                      <a:gd name="T26" fmla="*/ 27 w 37"/>
                      <a:gd name="T27" fmla="*/ 31 h 34"/>
                      <a:gd name="T28" fmla="*/ 30 w 37"/>
                      <a:gd name="T29" fmla="*/ 31 h 34"/>
                      <a:gd name="T30" fmla="*/ 34 w 37"/>
                      <a:gd name="T31" fmla="*/ 34 h 34"/>
                      <a:gd name="T32" fmla="*/ 34 w 37"/>
                      <a:gd name="T33" fmla="*/ 34 h 34"/>
                      <a:gd name="T34" fmla="*/ 34 w 37"/>
                      <a:gd name="T35" fmla="*/ 31 h 34"/>
                      <a:gd name="T36" fmla="*/ 37 w 37"/>
                      <a:gd name="T37" fmla="*/ 31 h 34"/>
                      <a:gd name="T38" fmla="*/ 34 w 37"/>
                      <a:gd name="T39" fmla="*/ 27 h 34"/>
                      <a:gd name="T40" fmla="*/ 34 w 37"/>
                      <a:gd name="T41" fmla="*/ 27 h 34"/>
                      <a:gd name="T42" fmla="*/ 34 w 37"/>
                      <a:gd name="T43" fmla="*/ 24 h 34"/>
                      <a:gd name="T44" fmla="*/ 34 w 37"/>
                      <a:gd name="T45" fmla="*/ 24 h 34"/>
                      <a:gd name="T46" fmla="*/ 34 w 37"/>
                      <a:gd name="T47" fmla="*/ 21 h 34"/>
                      <a:gd name="T48" fmla="*/ 30 w 37"/>
                      <a:gd name="T49" fmla="*/ 21 h 34"/>
                      <a:gd name="T50" fmla="*/ 34 w 37"/>
                      <a:gd name="T51" fmla="*/ 14 h 34"/>
                      <a:gd name="T52" fmla="*/ 34 w 37"/>
                      <a:gd name="T53" fmla="*/ 14 h 34"/>
                      <a:gd name="T54" fmla="*/ 34 w 37"/>
                      <a:gd name="T55" fmla="*/ 4 h 34"/>
                      <a:gd name="T56" fmla="*/ 34 w 37"/>
                      <a:gd name="T57" fmla="*/ 0 h 34"/>
                      <a:gd name="T58" fmla="*/ 30 w 37"/>
                      <a:gd name="T59" fmla="*/ 4 h 34"/>
                      <a:gd name="T60" fmla="*/ 30 w 37"/>
                      <a:gd name="T61" fmla="*/ 4 h 34"/>
                      <a:gd name="T62" fmla="*/ 27 w 37"/>
                      <a:gd name="T63" fmla="*/ 7 h 34"/>
                      <a:gd name="T64" fmla="*/ 24 w 37"/>
                      <a:gd name="T65" fmla="*/ 10 h 34"/>
                      <a:gd name="T66" fmla="*/ 24 w 37"/>
                      <a:gd name="T67" fmla="*/ 10 h 34"/>
                      <a:gd name="T68" fmla="*/ 24 w 37"/>
                      <a:gd name="T69" fmla="*/ 10 h 34"/>
                      <a:gd name="T70" fmla="*/ 20 w 37"/>
                      <a:gd name="T71" fmla="*/ 10 h 34"/>
                      <a:gd name="T72" fmla="*/ 17 w 37"/>
                      <a:gd name="T73" fmla="*/ 10 h 34"/>
                      <a:gd name="T74" fmla="*/ 17 w 37"/>
                      <a:gd name="T75" fmla="*/ 14 h 34"/>
                      <a:gd name="T76" fmla="*/ 13 w 37"/>
                      <a:gd name="T77" fmla="*/ 14 h 34"/>
                      <a:gd name="T78" fmla="*/ 7 w 37"/>
                      <a:gd name="T79" fmla="*/ 14 h 34"/>
                      <a:gd name="T80" fmla="*/ 7 w 37"/>
                      <a:gd name="T81" fmla="*/ 14 h 34"/>
                      <a:gd name="T82" fmla="*/ 0 w 37"/>
                      <a:gd name="T83" fmla="*/ 17 h 34"/>
                      <a:gd name="T84" fmla="*/ 0 w 37"/>
                      <a:gd name="T85" fmla="*/ 17 h 34"/>
                      <a:gd name="T86" fmla="*/ 0 w 37"/>
                      <a:gd name="T87" fmla="*/ 21 h 34"/>
                      <a:gd name="T88" fmla="*/ 3 w 37"/>
                      <a:gd name="T89" fmla="*/ 2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7" h="34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1" name="Freeform 169">
                    <a:extLst>
                      <a:ext uri="{FF2B5EF4-FFF2-40B4-BE49-F238E27FC236}">
                        <a16:creationId xmlns:a16="http://schemas.microsoft.com/office/drawing/2014/main" id="{BD3B9E11-C969-4D2C-9D9F-27AFCD2F0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69775" y="7675563"/>
                    <a:ext cx="9525" cy="15875"/>
                  </a:xfrm>
                  <a:custGeom>
                    <a:avLst/>
                    <a:gdLst>
                      <a:gd name="T0" fmla="*/ 6 w 6"/>
                      <a:gd name="T1" fmla="*/ 0 h 10"/>
                      <a:gd name="T2" fmla="*/ 6 w 6"/>
                      <a:gd name="T3" fmla="*/ 0 h 10"/>
                      <a:gd name="T4" fmla="*/ 6 w 6"/>
                      <a:gd name="T5" fmla="*/ 0 h 10"/>
                      <a:gd name="T6" fmla="*/ 0 w 6"/>
                      <a:gd name="T7" fmla="*/ 10 h 10"/>
                      <a:gd name="T8" fmla="*/ 0 w 6"/>
                      <a:gd name="T9" fmla="*/ 10 h 10"/>
                      <a:gd name="T10" fmla="*/ 3 w 6"/>
                      <a:gd name="T11" fmla="*/ 7 h 10"/>
                      <a:gd name="T12" fmla="*/ 6 w 6"/>
                      <a:gd name="T13" fmla="*/ 0 h 10"/>
                      <a:gd name="T14" fmla="*/ 6 w 6"/>
                      <a:gd name="T1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10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7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2" name="Freeform 170">
                    <a:extLst>
                      <a:ext uri="{FF2B5EF4-FFF2-40B4-BE49-F238E27FC236}">
                        <a16:creationId xmlns:a16="http://schemas.microsoft.com/office/drawing/2014/main" id="{F64FCFDE-BE86-4D81-8402-319994419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73288" y="8782050"/>
                    <a:ext cx="26988" cy="22225"/>
                  </a:xfrm>
                  <a:custGeom>
                    <a:avLst/>
                    <a:gdLst>
                      <a:gd name="T0" fmla="*/ 7 w 17"/>
                      <a:gd name="T1" fmla="*/ 14 h 14"/>
                      <a:gd name="T2" fmla="*/ 7 w 17"/>
                      <a:gd name="T3" fmla="*/ 14 h 14"/>
                      <a:gd name="T4" fmla="*/ 7 w 17"/>
                      <a:gd name="T5" fmla="*/ 14 h 14"/>
                      <a:gd name="T6" fmla="*/ 7 w 17"/>
                      <a:gd name="T7" fmla="*/ 14 h 14"/>
                      <a:gd name="T8" fmla="*/ 10 w 17"/>
                      <a:gd name="T9" fmla="*/ 14 h 14"/>
                      <a:gd name="T10" fmla="*/ 10 w 17"/>
                      <a:gd name="T11" fmla="*/ 14 h 14"/>
                      <a:gd name="T12" fmla="*/ 13 w 17"/>
                      <a:gd name="T13" fmla="*/ 10 h 14"/>
                      <a:gd name="T14" fmla="*/ 13 w 17"/>
                      <a:gd name="T15" fmla="*/ 10 h 14"/>
                      <a:gd name="T16" fmla="*/ 13 w 17"/>
                      <a:gd name="T17" fmla="*/ 10 h 14"/>
                      <a:gd name="T18" fmla="*/ 13 w 17"/>
                      <a:gd name="T19" fmla="*/ 7 h 14"/>
                      <a:gd name="T20" fmla="*/ 13 w 17"/>
                      <a:gd name="T21" fmla="*/ 7 h 14"/>
                      <a:gd name="T22" fmla="*/ 13 w 17"/>
                      <a:gd name="T23" fmla="*/ 7 h 14"/>
                      <a:gd name="T24" fmla="*/ 13 w 17"/>
                      <a:gd name="T25" fmla="*/ 7 h 14"/>
                      <a:gd name="T26" fmla="*/ 13 w 17"/>
                      <a:gd name="T27" fmla="*/ 7 h 14"/>
                      <a:gd name="T28" fmla="*/ 13 w 17"/>
                      <a:gd name="T29" fmla="*/ 7 h 14"/>
                      <a:gd name="T30" fmla="*/ 13 w 17"/>
                      <a:gd name="T31" fmla="*/ 7 h 14"/>
                      <a:gd name="T32" fmla="*/ 13 w 17"/>
                      <a:gd name="T33" fmla="*/ 7 h 14"/>
                      <a:gd name="T34" fmla="*/ 13 w 17"/>
                      <a:gd name="T35" fmla="*/ 7 h 14"/>
                      <a:gd name="T36" fmla="*/ 13 w 17"/>
                      <a:gd name="T37" fmla="*/ 7 h 14"/>
                      <a:gd name="T38" fmla="*/ 13 w 17"/>
                      <a:gd name="T39" fmla="*/ 7 h 14"/>
                      <a:gd name="T40" fmla="*/ 17 w 17"/>
                      <a:gd name="T41" fmla="*/ 4 h 14"/>
                      <a:gd name="T42" fmla="*/ 17 w 17"/>
                      <a:gd name="T43" fmla="*/ 4 h 14"/>
                      <a:gd name="T44" fmla="*/ 13 w 17"/>
                      <a:gd name="T45" fmla="*/ 4 h 14"/>
                      <a:gd name="T46" fmla="*/ 13 w 17"/>
                      <a:gd name="T47" fmla="*/ 4 h 14"/>
                      <a:gd name="T48" fmla="*/ 13 w 17"/>
                      <a:gd name="T49" fmla="*/ 4 h 14"/>
                      <a:gd name="T50" fmla="*/ 13 w 17"/>
                      <a:gd name="T51" fmla="*/ 4 h 14"/>
                      <a:gd name="T52" fmla="*/ 13 w 17"/>
                      <a:gd name="T53" fmla="*/ 4 h 14"/>
                      <a:gd name="T54" fmla="*/ 13 w 17"/>
                      <a:gd name="T55" fmla="*/ 4 h 14"/>
                      <a:gd name="T56" fmla="*/ 10 w 17"/>
                      <a:gd name="T57" fmla="*/ 0 h 14"/>
                      <a:gd name="T58" fmla="*/ 10 w 17"/>
                      <a:gd name="T59" fmla="*/ 0 h 14"/>
                      <a:gd name="T60" fmla="*/ 10 w 17"/>
                      <a:gd name="T61" fmla="*/ 0 h 14"/>
                      <a:gd name="T62" fmla="*/ 10 w 17"/>
                      <a:gd name="T63" fmla="*/ 0 h 14"/>
                      <a:gd name="T64" fmla="*/ 7 w 17"/>
                      <a:gd name="T65" fmla="*/ 0 h 14"/>
                      <a:gd name="T66" fmla="*/ 7 w 17"/>
                      <a:gd name="T67" fmla="*/ 0 h 14"/>
                      <a:gd name="T68" fmla="*/ 7 w 17"/>
                      <a:gd name="T69" fmla="*/ 0 h 14"/>
                      <a:gd name="T70" fmla="*/ 7 w 17"/>
                      <a:gd name="T71" fmla="*/ 0 h 14"/>
                      <a:gd name="T72" fmla="*/ 7 w 17"/>
                      <a:gd name="T73" fmla="*/ 0 h 14"/>
                      <a:gd name="T74" fmla="*/ 7 w 17"/>
                      <a:gd name="T75" fmla="*/ 0 h 14"/>
                      <a:gd name="T76" fmla="*/ 3 w 17"/>
                      <a:gd name="T77" fmla="*/ 4 h 14"/>
                      <a:gd name="T78" fmla="*/ 3 w 17"/>
                      <a:gd name="T79" fmla="*/ 4 h 14"/>
                      <a:gd name="T80" fmla="*/ 0 w 17"/>
                      <a:gd name="T81" fmla="*/ 7 h 14"/>
                      <a:gd name="T82" fmla="*/ 0 w 17"/>
                      <a:gd name="T83" fmla="*/ 7 h 14"/>
                      <a:gd name="T84" fmla="*/ 3 w 17"/>
                      <a:gd name="T85" fmla="*/ 10 h 14"/>
                      <a:gd name="T86" fmla="*/ 3 w 17"/>
                      <a:gd name="T87" fmla="*/ 10 h 14"/>
                      <a:gd name="T88" fmla="*/ 3 w 17"/>
                      <a:gd name="T89" fmla="*/ 10 h 14"/>
                      <a:gd name="T90" fmla="*/ 3 w 17"/>
                      <a:gd name="T91" fmla="*/ 10 h 14"/>
                      <a:gd name="T92" fmla="*/ 7 w 17"/>
                      <a:gd name="T93" fmla="*/ 14 h 14"/>
                      <a:gd name="T94" fmla="*/ 7 w 17"/>
                      <a:gd name="T95" fmla="*/ 14 h 14"/>
                      <a:gd name="T96" fmla="*/ 7 w 17"/>
                      <a:gd name="T97" fmla="*/ 14 h 14"/>
                      <a:gd name="T98" fmla="*/ 7 w 17"/>
                      <a:gd name="T99" fmla="*/ 14 h 14"/>
                      <a:gd name="T100" fmla="*/ 7 w 17"/>
                      <a:gd name="T101" fmla="*/ 14 h 14"/>
                      <a:gd name="T102" fmla="*/ 7 w 17"/>
                      <a:gd name="T10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7" h="14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3" name="Freeform 171">
                    <a:extLst>
                      <a:ext uri="{FF2B5EF4-FFF2-40B4-BE49-F238E27FC236}">
                        <a16:creationId xmlns:a16="http://schemas.microsoft.com/office/drawing/2014/main" id="{A307A167-04E9-4602-AF99-D27B0823B3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56525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4 h 7"/>
                      <a:gd name="T6" fmla="*/ 3 w 3"/>
                      <a:gd name="T7" fmla="*/ 4 h 7"/>
                      <a:gd name="T8" fmla="*/ 3 w 3"/>
                      <a:gd name="T9" fmla="*/ 4 h 7"/>
                      <a:gd name="T10" fmla="*/ 3 w 3"/>
                      <a:gd name="T11" fmla="*/ 4 h 7"/>
                      <a:gd name="T12" fmla="*/ 3 w 3"/>
                      <a:gd name="T13" fmla="*/ 0 h 7"/>
                      <a:gd name="T14" fmla="*/ 3 w 3"/>
                      <a:gd name="T15" fmla="*/ 0 h 7"/>
                      <a:gd name="T16" fmla="*/ 0 w 3"/>
                      <a:gd name="T17" fmla="*/ 4 h 7"/>
                      <a:gd name="T18" fmla="*/ 0 w 3"/>
                      <a:gd name="T19" fmla="*/ 4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7 h 7"/>
                      <a:gd name="T26" fmla="*/ 3 w 3"/>
                      <a:gd name="T27" fmla="*/ 7 h 7"/>
                      <a:gd name="T28" fmla="*/ 3 w 3"/>
                      <a:gd name="T29" fmla="*/ 7 h 7"/>
                      <a:gd name="T30" fmla="*/ 3 w 3"/>
                      <a:gd name="T31" fmla="*/ 7 h 7"/>
                      <a:gd name="T32" fmla="*/ 3 w 3"/>
                      <a:gd name="T33" fmla="*/ 7 h 7"/>
                      <a:gd name="T34" fmla="*/ 3 w 3"/>
                      <a:gd name="T35" fmla="*/ 7 h 7"/>
                      <a:gd name="T36" fmla="*/ 3 w 3"/>
                      <a:gd name="T37" fmla="*/ 7 h 7"/>
                      <a:gd name="T38" fmla="*/ 3 w 3"/>
                      <a:gd name="T39" fmla="*/ 7 h 7"/>
                      <a:gd name="T40" fmla="*/ 3 w 3"/>
                      <a:gd name="T41" fmla="*/ 4 h 7"/>
                      <a:gd name="T42" fmla="*/ 3 w 3"/>
                      <a:gd name="T43" fmla="*/ 4 h 7"/>
                      <a:gd name="T44" fmla="*/ 3 w 3"/>
                      <a:gd name="T45" fmla="*/ 4 h 7"/>
                      <a:gd name="T46" fmla="*/ 3 w 3"/>
                      <a:gd name="T47" fmla="*/ 4 h 7"/>
                      <a:gd name="T48" fmla="*/ 3 w 3"/>
                      <a:gd name="T49" fmla="*/ 4 h 7"/>
                      <a:gd name="T50" fmla="*/ 3 w 3"/>
                      <a:gd name="T5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4" name="Freeform 172">
                    <a:extLst>
                      <a:ext uri="{FF2B5EF4-FFF2-40B4-BE49-F238E27FC236}">
                        <a16:creationId xmlns:a16="http://schemas.microsoft.com/office/drawing/2014/main" id="{D336AFFA-C476-426C-AE92-13CE79A74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51138" y="7756525"/>
                    <a:ext cx="4763" cy="6350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0 w 3"/>
                      <a:gd name="T3" fmla="*/ 4 h 4"/>
                      <a:gd name="T4" fmla="*/ 0 w 3"/>
                      <a:gd name="T5" fmla="*/ 4 h 4"/>
                      <a:gd name="T6" fmla="*/ 0 w 3"/>
                      <a:gd name="T7" fmla="*/ 4 h 4"/>
                      <a:gd name="T8" fmla="*/ 3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4 h 4"/>
                      <a:gd name="T14" fmla="*/ 3 w 3"/>
                      <a:gd name="T15" fmla="*/ 4 h 4"/>
                      <a:gd name="T16" fmla="*/ 3 w 3"/>
                      <a:gd name="T17" fmla="*/ 4 h 4"/>
                      <a:gd name="T18" fmla="*/ 3 w 3"/>
                      <a:gd name="T19" fmla="*/ 4 h 4"/>
                      <a:gd name="T20" fmla="*/ 3 w 3"/>
                      <a:gd name="T21" fmla="*/ 4 h 4"/>
                      <a:gd name="T22" fmla="*/ 3 w 3"/>
                      <a:gd name="T23" fmla="*/ 0 h 4"/>
                      <a:gd name="T24" fmla="*/ 3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0 w 3"/>
                      <a:gd name="T37" fmla="*/ 0 h 4"/>
                      <a:gd name="T38" fmla="*/ 0 w 3"/>
                      <a:gd name="T39" fmla="*/ 4 h 4"/>
                      <a:gd name="T40" fmla="*/ 0 w 3"/>
                      <a:gd name="T41" fmla="*/ 4 h 4"/>
                      <a:gd name="T42" fmla="*/ 0 w 3"/>
                      <a:gd name="T43" fmla="*/ 4 h 4"/>
                      <a:gd name="T44" fmla="*/ 0 w 3"/>
                      <a:gd name="T45" fmla="*/ 4 h 4"/>
                      <a:gd name="T46" fmla="*/ 0 w 3"/>
                      <a:gd name="T47" fmla="*/ 4 h 4"/>
                      <a:gd name="T48" fmla="*/ 0 w 3"/>
                      <a:gd name="T4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5" name="Freeform 173">
                    <a:extLst>
                      <a:ext uri="{FF2B5EF4-FFF2-40B4-BE49-F238E27FC236}">
                        <a16:creationId xmlns:a16="http://schemas.microsoft.com/office/drawing/2014/main" id="{BEC54709-7C8E-47B0-AF23-6AF3332B6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35888"/>
                    <a:ext cx="26988" cy="20638"/>
                  </a:xfrm>
                  <a:custGeom>
                    <a:avLst/>
                    <a:gdLst>
                      <a:gd name="T0" fmla="*/ 13 w 17"/>
                      <a:gd name="T1" fmla="*/ 13 h 13"/>
                      <a:gd name="T2" fmla="*/ 13 w 17"/>
                      <a:gd name="T3" fmla="*/ 13 h 13"/>
                      <a:gd name="T4" fmla="*/ 13 w 17"/>
                      <a:gd name="T5" fmla="*/ 13 h 13"/>
                      <a:gd name="T6" fmla="*/ 17 w 17"/>
                      <a:gd name="T7" fmla="*/ 10 h 13"/>
                      <a:gd name="T8" fmla="*/ 17 w 17"/>
                      <a:gd name="T9" fmla="*/ 10 h 13"/>
                      <a:gd name="T10" fmla="*/ 17 w 17"/>
                      <a:gd name="T11" fmla="*/ 10 h 13"/>
                      <a:gd name="T12" fmla="*/ 17 w 17"/>
                      <a:gd name="T13" fmla="*/ 6 h 13"/>
                      <a:gd name="T14" fmla="*/ 13 w 17"/>
                      <a:gd name="T15" fmla="*/ 6 h 13"/>
                      <a:gd name="T16" fmla="*/ 13 w 17"/>
                      <a:gd name="T17" fmla="*/ 6 h 13"/>
                      <a:gd name="T18" fmla="*/ 13 w 17"/>
                      <a:gd name="T19" fmla="*/ 6 h 13"/>
                      <a:gd name="T20" fmla="*/ 13 w 17"/>
                      <a:gd name="T21" fmla="*/ 0 h 13"/>
                      <a:gd name="T22" fmla="*/ 13 w 17"/>
                      <a:gd name="T23" fmla="*/ 0 h 13"/>
                      <a:gd name="T24" fmla="*/ 13 w 17"/>
                      <a:gd name="T25" fmla="*/ 3 h 13"/>
                      <a:gd name="T26" fmla="*/ 10 w 17"/>
                      <a:gd name="T27" fmla="*/ 3 h 13"/>
                      <a:gd name="T28" fmla="*/ 10 w 17"/>
                      <a:gd name="T29" fmla="*/ 6 h 13"/>
                      <a:gd name="T30" fmla="*/ 10 w 17"/>
                      <a:gd name="T31" fmla="*/ 6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0 w 17"/>
                      <a:gd name="T39" fmla="*/ 6 h 13"/>
                      <a:gd name="T40" fmla="*/ 7 w 17"/>
                      <a:gd name="T41" fmla="*/ 6 h 13"/>
                      <a:gd name="T42" fmla="*/ 7 w 17"/>
                      <a:gd name="T43" fmla="*/ 6 h 13"/>
                      <a:gd name="T44" fmla="*/ 7 w 17"/>
                      <a:gd name="T45" fmla="*/ 6 h 13"/>
                      <a:gd name="T46" fmla="*/ 7 w 17"/>
                      <a:gd name="T47" fmla="*/ 6 h 13"/>
                      <a:gd name="T48" fmla="*/ 7 w 17"/>
                      <a:gd name="T49" fmla="*/ 6 h 13"/>
                      <a:gd name="T50" fmla="*/ 3 w 17"/>
                      <a:gd name="T51" fmla="*/ 10 h 13"/>
                      <a:gd name="T52" fmla="*/ 3 w 17"/>
                      <a:gd name="T53" fmla="*/ 10 h 13"/>
                      <a:gd name="T54" fmla="*/ 3 w 17"/>
                      <a:gd name="T55" fmla="*/ 10 h 13"/>
                      <a:gd name="T56" fmla="*/ 3 w 17"/>
                      <a:gd name="T57" fmla="*/ 6 h 13"/>
                      <a:gd name="T58" fmla="*/ 3 w 17"/>
                      <a:gd name="T59" fmla="*/ 10 h 13"/>
                      <a:gd name="T60" fmla="*/ 0 w 17"/>
                      <a:gd name="T61" fmla="*/ 13 h 13"/>
                      <a:gd name="T62" fmla="*/ 0 w 17"/>
                      <a:gd name="T63" fmla="*/ 10 h 13"/>
                      <a:gd name="T64" fmla="*/ 0 w 17"/>
                      <a:gd name="T65" fmla="*/ 13 h 13"/>
                      <a:gd name="T66" fmla="*/ 0 w 17"/>
                      <a:gd name="T67" fmla="*/ 13 h 13"/>
                      <a:gd name="T68" fmla="*/ 0 w 17"/>
                      <a:gd name="T69" fmla="*/ 13 h 13"/>
                      <a:gd name="T70" fmla="*/ 0 w 17"/>
                      <a:gd name="T71" fmla="*/ 13 h 13"/>
                      <a:gd name="T72" fmla="*/ 0 w 17"/>
                      <a:gd name="T73" fmla="*/ 13 h 13"/>
                      <a:gd name="T74" fmla="*/ 3 w 17"/>
                      <a:gd name="T75" fmla="*/ 13 h 13"/>
                      <a:gd name="T76" fmla="*/ 7 w 17"/>
                      <a:gd name="T77" fmla="*/ 10 h 13"/>
                      <a:gd name="T78" fmla="*/ 10 w 17"/>
                      <a:gd name="T79" fmla="*/ 10 h 13"/>
                      <a:gd name="T80" fmla="*/ 10 w 17"/>
                      <a:gd name="T81" fmla="*/ 10 h 13"/>
                      <a:gd name="T82" fmla="*/ 10 w 17"/>
                      <a:gd name="T83" fmla="*/ 10 h 13"/>
                      <a:gd name="T84" fmla="*/ 13 w 17"/>
                      <a:gd name="T85" fmla="*/ 6 h 13"/>
                      <a:gd name="T86" fmla="*/ 13 w 17"/>
                      <a:gd name="T87" fmla="*/ 6 h 13"/>
                      <a:gd name="T88" fmla="*/ 13 w 17"/>
                      <a:gd name="T89" fmla="*/ 10 h 13"/>
                      <a:gd name="T90" fmla="*/ 13 w 17"/>
                      <a:gd name="T91" fmla="*/ 10 h 13"/>
                      <a:gd name="T92" fmla="*/ 13 w 17"/>
                      <a:gd name="T93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7" h="13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6" name="Freeform 174">
                    <a:extLst>
                      <a:ext uri="{FF2B5EF4-FFF2-40B4-BE49-F238E27FC236}">
                        <a16:creationId xmlns:a16="http://schemas.microsoft.com/office/drawing/2014/main" id="{67729F84-C92B-4D93-BD92-D23D40028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7650" y="7729538"/>
                    <a:ext cx="11113" cy="11113"/>
                  </a:xfrm>
                  <a:custGeom>
                    <a:avLst/>
                    <a:gdLst>
                      <a:gd name="T0" fmla="*/ 7 w 7"/>
                      <a:gd name="T1" fmla="*/ 0 h 7"/>
                      <a:gd name="T2" fmla="*/ 7 w 7"/>
                      <a:gd name="T3" fmla="*/ 0 h 7"/>
                      <a:gd name="T4" fmla="*/ 4 w 7"/>
                      <a:gd name="T5" fmla="*/ 4 h 7"/>
                      <a:gd name="T6" fmla="*/ 4 w 7"/>
                      <a:gd name="T7" fmla="*/ 4 h 7"/>
                      <a:gd name="T8" fmla="*/ 0 w 7"/>
                      <a:gd name="T9" fmla="*/ 4 h 7"/>
                      <a:gd name="T10" fmla="*/ 0 w 7"/>
                      <a:gd name="T11" fmla="*/ 4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0 w 7"/>
                      <a:gd name="T17" fmla="*/ 4 h 7"/>
                      <a:gd name="T18" fmla="*/ 0 w 7"/>
                      <a:gd name="T19" fmla="*/ 4 h 7"/>
                      <a:gd name="T20" fmla="*/ 0 w 7"/>
                      <a:gd name="T21" fmla="*/ 4 h 7"/>
                      <a:gd name="T22" fmla="*/ 4 w 7"/>
                      <a:gd name="T23" fmla="*/ 7 h 7"/>
                      <a:gd name="T24" fmla="*/ 4 w 7"/>
                      <a:gd name="T25" fmla="*/ 7 h 7"/>
                      <a:gd name="T26" fmla="*/ 4 w 7"/>
                      <a:gd name="T27" fmla="*/ 7 h 7"/>
                      <a:gd name="T28" fmla="*/ 7 w 7"/>
                      <a:gd name="T29" fmla="*/ 7 h 7"/>
                      <a:gd name="T30" fmla="*/ 7 w 7"/>
                      <a:gd name="T31" fmla="*/ 7 h 7"/>
                      <a:gd name="T32" fmla="*/ 7 w 7"/>
                      <a:gd name="T33" fmla="*/ 7 h 7"/>
                      <a:gd name="T34" fmla="*/ 7 w 7"/>
                      <a:gd name="T35" fmla="*/ 7 h 7"/>
                      <a:gd name="T36" fmla="*/ 7 w 7"/>
                      <a:gd name="T37" fmla="*/ 4 h 7"/>
                      <a:gd name="T38" fmla="*/ 7 w 7"/>
                      <a:gd name="T39" fmla="*/ 4 h 7"/>
                      <a:gd name="T40" fmla="*/ 7 w 7"/>
                      <a:gd name="T41" fmla="*/ 4 h 7"/>
                      <a:gd name="T42" fmla="*/ 7 w 7"/>
                      <a:gd name="T43" fmla="*/ 4 h 7"/>
                      <a:gd name="T44" fmla="*/ 7 w 7"/>
                      <a:gd name="T45" fmla="*/ 0 h 7"/>
                      <a:gd name="T46" fmla="*/ 7 w 7"/>
                      <a:gd name="T4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7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7" name="Freeform 175">
                    <a:extLst>
                      <a:ext uri="{FF2B5EF4-FFF2-40B4-BE49-F238E27FC236}">
                        <a16:creationId xmlns:a16="http://schemas.microsoft.com/office/drawing/2014/main" id="{25AC0C0F-5259-4855-9024-E7A94FA00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2863" y="7837488"/>
                    <a:ext cx="11113" cy="6350"/>
                  </a:xfrm>
                  <a:custGeom>
                    <a:avLst/>
                    <a:gdLst>
                      <a:gd name="T0" fmla="*/ 4 w 7"/>
                      <a:gd name="T1" fmla="*/ 4 h 4"/>
                      <a:gd name="T2" fmla="*/ 4 w 7"/>
                      <a:gd name="T3" fmla="*/ 4 h 4"/>
                      <a:gd name="T4" fmla="*/ 4 w 7"/>
                      <a:gd name="T5" fmla="*/ 4 h 4"/>
                      <a:gd name="T6" fmla="*/ 4 w 7"/>
                      <a:gd name="T7" fmla="*/ 4 h 4"/>
                      <a:gd name="T8" fmla="*/ 4 w 7"/>
                      <a:gd name="T9" fmla="*/ 4 h 4"/>
                      <a:gd name="T10" fmla="*/ 4 w 7"/>
                      <a:gd name="T11" fmla="*/ 4 h 4"/>
                      <a:gd name="T12" fmla="*/ 4 w 7"/>
                      <a:gd name="T13" fmla="*/ 4 h 4"/>
                      <a:gd name="T14" fmla="*/ 4 w 7"/>
                      <a:gd name="T15" fmla="*/ 4 h 4"/>
                      <a:gd name="T16" fmla="*/ 4 w 7"/>
                      <a:gd name="T17" fmla="*/ 4 h 4"/>
                      <a:gd name="T18" fmla="*/ 4 w 7"/>
                      <a:gd name="T19" fmla="*/ 4 h 4"/>
                      <a:gd name="T20" fmla="*/ 4 w 7"/>
                      <a:gd name="T21" fmla="*/ 4 h 4"/>
                      <a:gd name="T22" fmla="*/ 4 w 7"/>
                      <a:gd name="T23" fmla="*/ 4 h 4"/>
                      <a:gd name="T24" fmla="*/ 7 w 7"/>
                      <a:gd name="T25" fmla="*/ 4 h 4"/>
                      <a:gd name="T26" fmla="*/ 7 w 7"/>
                      <a:gd name="T27" fmla="*/ 4 h 4"/>
                      <a:gd name="T28" fmla="*/ 4 w 7"/>
                      <a:gd name="T29" fmla="*/ 0 h 4"/>
                      <a:gd name="T30" fmla="*/ 4 w 7"/>
                      <a:gd name="T31" fmla="*/ 0 h 4"/>
                      <a:gd name="T32" fmla="*/ 4 w 7"/>
                      <a:gd name="T33" fmla="*/ 0 h 4"/>
                      <a:gd name="T34" fmla="*/ 4 w 7"/>
                      <a:gd name="T35" fmla="*/ 0 h 4"/>
                      <a:gd name="T36" fmla="*/ 0 w 7"/>
                      <a:gd name="T37" fmla="*/ 0 h 4"/>
                      <a:gd name="T38" fmla="*/ 0 w 7"/>
                      <a:gd name="T39" fmla="*/ 0 h 4"/>
                      <a:gd name="T40" fmla="*/ 0 w 7"/>
                      <a:gd name="T41" fmla="*/ 4 h 4"/>
                      <a:gd name="T42" fmla="*/ 0 w 7"/>
                      <a:gd name="T43" fmla="*/ 4 h 4"/>
                      <a:gd name="T44" fmla="*/ 4 w 7"/>
                      <a:gd name="T45" fmla="*/ 4 h 4"/>
                      <a:gd name="T46" fmla="*/ 4 w 7"/>
                      <a:gd name="T4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4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8" name="Freeform 176">
                    <a:extLst>
                      <a:ext uri="{FF2B5EF4-FFF2-40B4-BE49-F238E27FC236}">
                        <a16:creationId xmlns:a16="http://schemas.microsoft.com/office/drawing/2014/main" id="{BC4DFDE0-A076-41A5-9056-3058846056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8738" y="7832725"/>
                    <a:ext cx="11113" cy="11113"/>
                  </a:xfrm>
                  <a:custGeom>
                    <a:avLst/>
                    <a:gdLst>
                      <a:gd name="T0" fmla="*/ 0 w 7"/>
                      <a:gd name="T1" fmla="*/ 7 h 7"/>
                      <a:gd name="T2" fmla="*/ 0 w 7"/>
                      <a:gd name="T3" fmla="*/ 7 h 7"/>
                      <a:gd name="T4" fmla="*/ 0 w 7"/>
                      <a:gd name="T5" fmla="*/ 7 h 7"/>
                      <a:gd name="T6" fmla="*/ 0 w 7"/>
                      <a:gd name="T7" fmla="*/ 7 h 7"/>
                      <a:gd name="T8" fmla="*/ 0 w 7"/>
                      <a:gd name="T9" fmla="*/ 7 h 7"/>
                      <a:gd name="T10" fmla="*/ 0 w 7"/>
                      <a:gd name="T11" fmla="*/ 3 h 7"/>
                      <a:gd name="T12" fmla="*/ 0 w 7"/>
                      <a:gd name="T13" fmla="*/ 3 h 7"/>
                      <a:gd name="T14" fmla="*/ 0 w 7"/>
                      <a:gd name="T15" fmla="*/ 3 h 7"/>
                      <a:gd name="T16" fmla="*/ 0 w 7"/>
                      <a:gd name="T17" fmla="*/ 3 h 7"/>
                      <a:gd name="T18" fmla="*/ 4 w 7"/>
                      <a:gd name="T19" fmla="*/ 3 h 7"/>
                      <a:gd name="T20" fmla="*/ 4 w 7"/>
                      <a:gd name="T21" fmla="*/ 3 h 7"/>
                      <a:gd name="T22" fmla="*/ 4 w 7"/>
                      <a:gd name="T23" fmla="*/ 3 h 7"/>
                      <a:gd name="T24" fmla="*/ 4 w 7"/>
                      <a:gd name="T25" fmla="*/ 3 h 7"/>
                      <a:gd name="T26" fmla="*/ 4 w 7"/>
                      <a:gd name="T27" fmla="*/ 3 h 7"/>
                      <a:gd name="T28" fmla="*/ 4 w 7"/>
                      <a:gd name="T29" fmla="*/ 7 h 7"/>
                      <a:gd name="T30" fmla="*/ 4 w 7"/>
                      <a:gd name="T31" fmla="*/ 7 h 7"/>
                      <a:gd name="T32" fmla="*/ 4 w 7"/>
                      <a:gd name="T33" fmla="*/ 7 h 7"/>
                      <a:gd name="T34" fmla="*/ 4 w 7"/>
                      <a:gd name="T35" fmla="*/ 7 h 7"/>
                      <a:gd name="T36" fmla="*/ 4 w 7"/>
                      <a:gd name="T37" fmla="*/ 3 h 7"/>
                      <a:gd name="T38" fmla="*/ 4 w 7"/>
                      <a:gd name="T39" fmla="*/ 3 h 7"/>
                      <a:gd name="T40" fmla="*/ 4 w 7"/>
                      <a:gd name="T41" fmla="*/ 3 h 7"/>
                      <a:gd name="T42" fmla="*/ 4 w 7"/>
                      <a:gd name="T43" fmla="*/ 3 h 7"/>
                      <a:gd name="T44" fmla="*/ 4 w 7"/>
                      <a:gd name="T45" fmla="*/ 3 h 7"/>
                      <a:gd name="T46" fmla="*/ 4 w 7"/>
                      <a:gd name="T47" fmla="*/ 3 h 7"/>
                      <a:gd name="T48" fmla="*/ 4 w 7"/>
                      <a:gd name="T49" fmla="*/ 3 h 7"/>
                      <a:gd name="T50" fmla="*/ 4 w 7"/>
                      <a:gd name="T51" fmla="*/ 3 h 7"/>
                      <a:gd name="T52" fmla="*/ 4 w 7"/>
                      <a:gd name="T53" fmla="*/ 3 h 7"/>
                      <a:gd name="T54" fmla="*/ 7 w 7"/>
                      <a:gd name="T55" fmla="*/ 3 h 7"/>
                      <a:gd name="T56" fmla="*/ 7 w 7"/>
                      <a:gd name="T57" fmla="*/ 3 h 7"/>
                      <a:gd name="T58" fmla="*/ 7 w 7"/>
                      <a:gd name="T59" fmla="*/ 3 h 7"/>
                      <a:gd name="T60" fmla="*/ 7 w 7"/>
                      <a:gd name="T61" fmla="*/ 3 h 7"/>
                      <a:gd name="T62" fmla="*/ 7 w 7"/>
                      <a:gd name="T63" fmla="*/ 3 h 7"/>
                      <a:gd name="T64" fmla="*/ 7 w 7"/>
                      <a:gd name="T65" fmla="*/ 3 h 7"/>
                      <a:gd name="T66" fmla="*/ 7 w 7"/>
                      <a:gd name="T67" fmla="*/ 3 h 7"/>
                      <a:gd name="T68" fmla="*/ 7 w 7"/>
                      <a:gd name="T69" fmla="*/ 3 h 7"/>
                      <a:gd name="T70" fmla="*/ 7 w 7"/>
                      <a:gd name="T71" fmla="*/ 0 h 7"/>
                      <a:gd name="T72" fmla="*/ 7 w 7"/>
                      <a:gd name="T73" fmla="*/ 0 h 7"/>
                      <a:gd name="T74" fmla="*/ 7 w 7"/>
                      <a:gd name="T75" fmla="*/ 0 h 7"/>
                      <a:gd name="T76" fmla="*/ 7 w 7"/>
                      <a:gd name="T77" fmla="*/ 0 h 7"/>
                      <a:gd name="T78" fmla="*/ 4 w 7"/>
                      <a:gd name="T79" fmla="*/ 0 h 7"/>
                      <a:gd name="T80" fmla="*/ 4 w 7"/>
                      <a:gd name="T81" fmla="*/ 0 h 7"/>
                      <a:gd name="T82" fmla="*/ 4 w 7"/>
                      <a:gd name="T83" fmla="*/ 0 h 7"/>
                      <a:gd name="T84" fmla="*/ 4 w 7"/>
                      <a:gd name="T85" fmla="*/ 0 h 7"/>
                      <a:gd name="T86" fmla="*/ 4 w 7"/>
                      <a:gd name="T87" fmla="*/ 0 h 7"/>
                      <a:gd name="T88" fmla="*/ 4 w 7"/>
                      <a:gd name="T89" fmla="*/ 0 h 7"/>
                      <a:gd name="T90" fmla="*/ 4 w 7"/>
                      <a:gd name="T91" fmla="*/ 0 h 7"/>
                      <a:gd name="T92" fmla="*/ 4 w 7"/>
                      <a:gd name="T93" fmla="*/ 0 h 7"/>
                      <a:gd name="T94" fmla="*/ 4 w 7"/>
                      <a:gd name="T95" fmla="*/ 0 h 7"/>
                      <a:gd name="T96" fmla="*/ 4 w 7"/>
                      <a:gd name="T97" fmla="*/ 0 h 7"/>
                      <a:gd name="T98" fmla="*/ 4 w 7"/>
                      <a:gd name="T99" fmla="*/ 0 h 7"/>
                      <a:gd name="T100" fmla="*/ 4 w 7"/>
                      <a:gd name="T101" fmla="*/ 0 h 7"/>
                      <a:gd name="T102" fmla="*/ 4 w 7"/>
                      <a:gd name="T103" fmla="*/ 0 h 7"/>
                      <a:gd name="T104" fmla="*/ 4 w 7"/>
                      <a:gd name="T105" fmla="*/ 0 h 7"/>
                      <a:gd name="T106" fmla="*/ 4 w 7"/>
                      <a:gd name="T107" fmla="*/ 0 h 7"/>
                      <a:gd name="T108" fmla="*/ 4 w 7"/>
                      <a:gd name="T109" fmla="*/ 0 h 7"/>
                      <a:gd name="T110" fmla="*/ 4 w 7"/>
                      <a:gd name="T111" fmla="*/ 0 h 7"/>
                      <a:gd name="T112" fmla="*/ 0 w 7"/>
                      <a:gd name="T113" fmla="*/ 0 h 7"/>
                      <a:gd name="T114" fmla="*/ 0 w 7"/>
                      <a:gd name="T115" fmla="*/ 0 h 7"/>
                      <a:gd name="T116" fmla="*/ 0 w 7"/>
                      <a:gd name="T117" fmla="*/ 3 h 7"/>
                      <a:gd name="T118" fmla="*/ 0 w 7"/>
                      <a:gd name="T119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" h="7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9" name="Freeform 177">
                    <a:extLst>
                      <a:ext uri="{FF2B5EF4-FFF2-40B4-BE49-F238E27FC236}">
                        <a16:creationId xmlns:a16="http://schemas.microsoft.com/office/drawing/2014/main" id="{8621A427-722E-47C6-A294-F3A195C52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5088" y="7816850"/>
                    <a:ext cx="15875" cy="9525"/>
                  </a:xfrm>
                  <a:custGeom>
                    <a:avLst/>
                    <a:gdLst>
                      <a:gd name="T0" fmla="*/ 0 w 10"/>
                      <a:gd name="T1" fmla="*/ 6 h 6"/>
                      <a:gd name="T2" fmla="*/ 0 w 10"/>
                      <a:gd name="T3" fmla="*/ 6 h 6"/>
                      <a:gd name="T4" fmla="*/ 0 w 10"/>
                      <a:gd name="T5" fmla="*/ 6 h 6"/>
                      <a:gd name="T6" fmla="*/ 0 w 10"/>
                      <a:gd name="T7" fmla="*/ 6 h 6"/>
                      <a:gd name="T8" fmla="*/ 3 w 10"/>
                      <a:gd name="T9" fmla="*/ 3 h 6"/>
                      <a:gd name="T10" fmla="*/ 3 w 10"/>
                      <a:gd name="T11" fmla="*/ 3 h 6"/>
                      <a:gd name="T12" fmla="*/ 3 w 10"/>
                      <a:gd name="T13" fmla="*/ 6 h 6"/>
                      <a:gd name="T14" fmla="*/ 3 w 10"/>
                      <a:gd name="T15" fmla="*/ 6 h 6"/>
                      <a:gd name="T16" fmla="*/ 3 w 10"/>
                      <a:gd name="T17" fmla="*/ 6 h 6"/>
                      <a:gd name="T18" fmla="*/ 3 w 10"/>
                      <a:gd name="T19" fmla="*/ 6 h 6"/>
                      <a:gd name="T20" fmla="*/ 7 w 10"/>
                      <a:gd name="T21" fmla="*/ 6 h 6"/>
                      <a:gd name="T22" fmla="*/ 7 w 10"/>
                      <a:gd name="T23" fmla="*/ 6 h 6"/>
                      <a:gd name="T24" fmla="*/ 7 w 10"/>
                      <a:gd name="T25" fmla="*/ 6 h 6"/>
                      <a:gd name="T26" fmla="*/ 7 w 10"/>
                      <a:gd name="T27" fmla="*/ 6 h 6"/>
                      <a:gd name="T28" fmla="*/ 7 w 10"/>
                      <a:gd name="T29" fmla="*/ 6 h 6"/>
                      <a:gd name="T30" fmla="*/ 7 w 10"/>
                      <a:gd name="T31" fmla="*/ 6 h 6"/>
                      <a:gd name="T32" fmla="*/ 7 w 10"/>
                      <a:gd name="T33" fmla="*/ 6 h 6"/>
                      <a:gd name="T34" fmla="*/ 7 w 10"/>
                      <a:gd name="T35" fmla="*/ 6 h 6"/>
                      <a:gd name="T36" fmla="*/ 7 w 10"/>
                      <a:gd name="T37" fmla="*/ 6 h 6"/>
                      <a:gd name="T38" fmla="*/ 7 w 10"/>
                      <a:gd name="T39" fmla="*/ 6 h 6"/>
                      <a:gd name="T40" fmla="*/ 10 w 10"/>
                      <a:gd name="T41" fmla="*/ 6 h 6"/>
                      <a:gd name="T42" fmla="*/ 10 w 10"/>
                      <a:gd name="T43" fmla="*/ 6 h 6"/>
                      <a:gd name="T44" fmla="*/ 10 w 10"/>
                      <a:gd name="T45" fmla="*/ 3 h 6"/>
                      <a:gd name="T46" fmla="*/ 10 w 10"/>
                      <a:gd name="T47" fmla="*/ 3 h 6"/>
                      <a:gd name="T48" fmla="*/ 10 w 10"/>
                      <a:gd name="T49" fmla="*/ 3 h 6"/>
                      <a:gd name="T50" fmla="*/ 10 w 10"/>
                      <a:gd name="T51" fmla="*/ 3 h 6"/>
                      <a:gd name="T52" fmla="*/ 10 w 10"/>
                      <a:gd name="T53" fmla="*/ 0 h 6"/>
                      <a:gd name="T54" fmla="*/ 10 w 10"/>
                      <a:gd name="T55" fmla="*/ 0 h 6"/>
                      <a:gd name="T56" fmla="*/ 10 w 10"/>
                      <a:gd name="T57" fmla="*/ 0 h 6"/>
                      <a:gd name="T58" fmla="*/ 7 w 10"/>
                      <a:gd name="T59" fmla="*/ 0 h 6"/>
                      <a:gd name="T60" fmla="*/ 7 w 10"/>
                      <a:gd name="T61" fmla="*/ 0 h 6"/>
                      <a:gd name="T62" fmla="*/ 7 w 10"/>
                      <a:gd name="T63" fmla="*/ 0 h 6"/>
                      <a:gd name="T64" fmla="*/ 7 w 10"/>
                      <a:gd name="T65" fmla="*/ 0 h 6"/>
                      <a:gd name="T66" fmla="*/ 7 w 10"/>
                      <a:gd name="T67" fmla="*/ 0 h 6"/>
                      <a:gd name="T68" fmla="*/ 7 w 10"/>
                      <a:gd name="T69" fmla="*/ 0 h 6"/>
                      <a:gd name="T70" fmla="*/ 7 w 10"/>
                      <a:gd name="T71" fmla="*/ 0 h 6"/>
                      <a:gd name="T72" fmla="*/ 7 w 10"/>
                      <a:gd name="T73" fmla="*/ 0 h 6"/>
                      <a:gd name="T74" fmla="*/ 7 w 10"/>
                      <a:gd name="T75" fmla="*/ 0 h 6"/>
                      <a:gd name="T76" fmla="*/ 7 w 10"/>
                      <a:gd name="T77" fmla="*/ 0 h 6"/>
                      <a:gd name="T78" fmla="*/ 3 w 10"/>
                      <a:gd name="T79" fmla="*/ 3 h 6"/>
                      <a:gd name="T80" fmla="*/ 3 w 10"/>
                      <a:gd name="T81" fmla="*/ 3 h 6"/>
                      <a:gd name="T82" fmla="*/ 3 w 10"/>
                      <a:gd name="T83" fmla="*/ 3 h 6"/>
                      <a:gd name="T84" fmla="*/ 3 w 10"/>
                      <a:gd name="T85" fmla="*/ 3 h 6"/>
                      <a:gd name="T86" fmla="*/ 0 w 10"/>
                      <a:gd name="T87" fmla="*/ 3 h 6"/>
                      <a:gd name="T88" fmla="*/ 0 w 10"/>
                      <a:gd name="T89" fmla="*/ 3 h 6"/>
                      <a:gd name="T90" fmla="*/ 0 w 10"/>
                      <a:gd name="T91" fmla="*/ 6 h 6"/>
                      <a:gd name="T92" fmla="*/ 0 w 10"/>
                      <a:gd name="T93" fmla="*/ 6 h 6"/>
                      <a:gd name="T94" fmla="*/ 0 w 10"/>
                      <a:gd name="T95" fmla="*/ 6 h 6"/>
                      <a:gd name="T96" fmla="*/ 0 w 10"/>
                      <a:gd name="T9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" h="6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0" name="Freeform 178">
                    <a:extLst>
                      <a:ext uri="{FF2B5EF4-FFF2-40B4-BE49-F238E27FC236}">
                        <a16:creationId xmlns:a16="http://schemas.microsoft.com/office/drawing/2014/main" id="{FB93894C-A3AB-4169-A1B9-36C571F0D5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20963" y="7799388"/>
                    <a:ext cx="11113" cy="17463"/>
                  </a:xfrm>
                  <a:custGeom>
                    <a:avLst/>
                    <a:gdLst>
                      <a:gd name="T0" fmla="*/ 0 w 7"/>
                      <a:gd name="T1" fmla="*/ 11 h 11"/>
                      <a:gd name="T2" fmla="*/ 0 w 7"/>
                      <a:gd name="T3" fmla="*/ 11 h 11"/>
                      <a:gd name="T4" fmla="*/ 0 w 7"/>
                      <a:gd name="T5" fmla="*/ 11 h 11"/>
                      <a:gd name="T6" fmla="*/ 0 w 7"/>
                      <a:gd name="T7" fmla="*/ 11 h 11"/>
                      <a:gd name="T8" fmla="*/ 0 w 7"/>
                      <a:gd name="T9" fmla="*/ 11 h 11"/>
                      <a:gd name="T10" fmla="*/ 3 w 7"/>
                      <a:gd name="T11" fmla="*/ 11 h 11"/>
                      <a:gd name="T12" fmla="*/ 3 w 7"/>
                      <a:gd name="T13" fmla="*/ 11 h 11"/>
                      <a:gd name="T14" fmla="*/ 3 w 7"/>
                      <a:gd name="T15" fmla="*/ 11 h 11"/>
                      <a:gd name="T16" fmla="*/ 3 w 7"/>
                      <a:gd name="T17" fmla="*/ 11 h 11"/>
                      <a:gd name="T18" fmla="*/ 3 w 7"/>
                      <a:gd name="T19" fmla="*/ 11 h 11"/>
                      <a:gd name="T20" fmla="*/ 3 w 7"/>
                      <a:gd name="T21" fmla="*/ 11 h 11"/>
                      <a:gd name="T22" fmla="*/ 3 w 7"/>
                      <a:gd name="T23" fmla="*/ 11 h 11"/>
                      <a:gd name="T24" fmla="*/ 3 w 7"/>
                      <a:gd name="T25" fmla="*/ 11 h 11"/>
                      <a:gd name="T26" fmla="*/ 3 w 7"/>
                      <a:gd name="T27" fmla="*/ 11 h 11"/>
                      <a:gd name="T28" fmla="*/ 3 w 7"/>
                      <a:gd name="T29" fmla="*/ 11 h 11"/>
                      <a:gd name="T30" fmla="*/ 7 w 7"/>
                      <a:gd name="T31" fmla="*/ 7 h 11"/>
                      <a:gd name="T32" fmla="*/ 7 w 7"/>
                      <a:gd name="T33" fmla="*/ 7 h 11"/>
                      <a:gd name="T34" fmla="*/ 7 w 7"/>
                      <a:gd name="T35" fmla="*/ 4 h 11"/>
                      <a:gd name="T36" fmla="*/ 7 w 7"/>
                      <a:gd name="T37" fmla="*/ 4 h 11"/>
                      <a:gd name="T38" fmla="*/ 7 w 7"/>
                      <a:gd name="T39" fmla="*/ 4 h 11"/>
                      <a:gd name="T40" fmla="*/ 7 w 7"/>
                      <a:gd name="T41" fmla="*/ 4 h 11"/>
                      <a:gd name="T42" fmla="*/ 7 w 7"/>
                      <a:gd name="T43" fmla="*/ 4 h 11"/>
                      <a:gd name="T44" fmla="*/ 7 w 7"/>
                      <a:gd name="T45" fmla="*/ 0 h 11"/>
                      <a:gd name="T46" fmla="*/ 7 w 7"/>
                      <a:gd name="T47" fmla="*/ 0 h 11"/>
                      <a:gd name="T48" fmla="*/ 7 w 7"/>
                      <a:gd name="T49" fmla="*/ 0 h 11"/>
                      <a:gd name="T50" fmla="*/ 7 w 7"/>
                      <a:gd name="T51" fmla="*/ 0 h 11"/>
                      <a:gd name="T52" fmla="*/ 3 w 7"/>
                      <a:gd name="T53" fmla="*/ 4 h 11"/>
                      <a:gd name="T54" fmla="*/ 3 w 7"/>
                      <a:gd name="T55" fmla="*/ 4 h 11"/>
                      <a:gd name="T56" fmla="*/ 3 w 7"/>
                      <a:gd name="T57" fmla="*/ 7 h 11"/>
                      <a:gd name="T58" fmla="*/ 3 w 7"/>
                      <a:gd name="T59" fmla="*/ 7 h 11"/>
                      <a:gd name="T60" fmla="*/ 3 w 7"/>
                      <a:gd name="T61" fmla="*/ 7 h 11"/>
                      <a:gd name="T62" fmla="*/ 3 w 7"/>
                      <a:gd name="T63" fmla="*/ 7 h 11"/>
                      <a:gd name="T64" fmla="*/ 0 w 7"/>
                      <a:gd name="T65" fmla="*/ 11 h 11"/>
                      <a:gd name="T66" fmla="*/ 0 w 7"/>
                      <a:gd name="T6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11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1" name="Freeform 179">
                    <a:extLst>
                      <a:ext uri="{FF2B5EF4-FFF2-40B4-BE49-F238E27FC236}">
                        <a16:creationId xmlns:a16="http://schemas.microsoft.com/office/drawing/2014/main" id="{5B9F574D-A165-427C-8357-4EF1401416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316200" y="7816850"/>
                    <a:ext cx="20638" cy="20638"/>
                  </a:xfrm>
                  <a:custGeom>
                    <a:avLst/>
                    <a:gdLst>
                      <a:gd name="T0" fmla="*/ 3 w 13"/>
                      <a:gd name="T1" fmla="*/ 6 h 13"/>
                      <a:gd name="T2" fmla="*/ 0 w 13"/>
                      <a:gd name="T3" fmla="*/ 6 h 13"/>
                      <a:gd name="T4" fmla="*/ 0 w 13"/>
                      <a:gd name="T5" fmla="*/ 6 h 13"/>
                      <a:gd name="T6" fmla="*/ 0 w 13"/>
                      <a:gd name="T7" fmla="*/ 10 h 13"/>
                      <a:gd name="T8" fmla="*/ 0 w 13"/>
                      <a:gd name="T9" fmla="*/ 10 h 13"/>
                      <a:gd name="T10" fmla="*/ 0 w 13"/>
                      <a:gd name="T11" fmla="*/ 13 h 13"/>
                      <a:gd name="T12" fmla="*/ 0 w 13"/>
                      <a:gd name="T13" fmla="*/ 13 h 13"/>
                      <a:gd name="T14" fmla="*/ 0 w 13"/>
                      <a:gd name="T15" fmla="*/ 13 h 13"/>
                      <a:gd name="T16" fmla="*/ 3 w 13"/>
                      <a:gd name="T17" fmla="*/ 13 h 13"/>
                      <a:gd name="T18" fmla="*/ 3 w 13"/>
                      <a:gd name="T19" fmla="*/ 13 h 13"/>
                      <a:gd name="T20" fmla="*/ 3 w 13"/>
                      <a:gd name="T21" fmla="*/ 13 h 13"/>
                      <a:gd name="T22" fmla="*/ 3 w 13"/>
                      <a:gd name="T23" fmla="*/ 13 h 13"/>
                      <a:gd name="T24" fmla="*/ 6 w 13"/>
                      <a:gd name="T25" fmla="*/ 13 h 13"/>
                      <a:gd name="T26" fmla="*/ 6 w 13"/>
                      <a:gd name="T27" fmla="*/ 10 h 13"/>
                      <a:gd name="T28" fmla="*/ 10 w 13"/>
                      <a:gd name="T29" fmla="*/ 10 h 13"/>
                      <a:gd name="T30" fmla="*/ 10 w 13"/>
                      <a:gd name="T31" fmla="*/ 10 h 13"/>
                      <a:gd name="T32" fmla="*/ 10 w 13"/>
                      <a:gd name="T33" fmla="*/ 10 h 13"/>
                      <a:gd name="T34" fmla="*/ 13 w 13"/>
                      <a:gd name="T35" fmla="*/ 10 h 13"/>
                      <a:gd name="T36" fmla="*/ 13 w 13"/>
                      <a:gd name="T37" fmla="*/ 10 h 13"/>
                      <a:gd name="T38" fmla="*/ 13 w 13"/>
                      <a:gd name="T39" fmla="*/ 6 h 13"/>
                      <a:gd name="T40" fmla="*/ 13 w 13"/>
                      <a:gd name="T41" fmla="*/ 6 h 13"/>
                      <a:gd name="T42" fmla="*/ 13 w 13"/>
                      <a:gd name="T43" fmla="*/ 6 h 13"/>
                      <a:gd name="T44" fmla="*/ 13 w 13"/>
                      <a:gd name="T45" fmla="*/ 3 h 13"/>
                      <a:gd name="T46" fmla="*/ 13 w 13"/>
                      <a:gd name="T47" fmla="*/ 3 h 13"/>
                      <a:gd name="T48" fmla="*/ 13 w 13"/>
                      <a:gd name="T49" fmla="*/ 3 h 13"/>
                      <a:gd name="T50" fmla="*/ 10 w 13"/>
                      <a:gd name="T51" fmla="*/ 0 h 13"/>
                      <a:gd name="T52" fmla="*/ 10 w 13"/>
                      <a:gd name="T53" fmla="*/ 3 h 13"/>
                      <a:gd name="T54" fmla="*/ 10 w 13"/>
                      <a:gd name="T55" fmla="*/ 3 h 13"/>
                      <a:gd name="T56" fmla="*/ 6 w 13"/>
                      <a:gd name="T57" fmla="*/ 6 h 13"/>
                      <a:gd name="T58" fmla="*/ 6 w 13"/>
                      <a:gd name="T59" fmla="*/ 6 h 13"/>
                      <a:gd name="T60" fmla="*/ 6 w 13"/>
                      <a:gd name="T61" fmla="*/ 6 h 13"/>
                      <a:gd name="T62" fmla="*/ 6 w 13"/>
                      <a:gd name="T63" fmla="*/ 3 h 13"/>
                      <a:gd name="T64" fmla="*/ 6 w 13"/>
                      <a:gd name="T65" fmla="*/ 3 h 13"/>
                      <a:gd name="T66" fmla="*/ 6 w 13"/>
                      <a:gd name="T67" fmla="*/ 0 h 13"/>
                      <a:gd name="T68" fmla="*/ 6 w 13"/>
                      <a:gd name="T69" fmla="*/ 0 h 13"/>
                      <a:gd name="T70" fmla="*/ 6 w 13"/>
                      <a:gd name="T71" fmla="*/ 0 h 13"/>
                      <a:gd name="T72" fmla="*/ 3 w 13"/>
                      <a:gd name="T73" fmla="*/ 3 h 13"/>
                      <a:gd name="T74" fmla="*/ 3 w 13"/>
                      <a:gd name="T75" fmla="*/ 3 h 13"/>
                      <a:gd name="T76" fmla="*/ 3 w 13"/>
                      <a:gd name="T77" fmla="*/ 6 h 13"/>
                      <a:gd name="T78" fmla="*/ 3 w 13"/>
                      <a:gd name="T79" fmla="*/ 6 h 13"/>
                      <a:gd name="T80" fmla="*/ 3 w 13"/>
                      <a:gd name="T81" fmla="*/ 6 h 13"/>
                      <a:gd name="T82" fmla="*/ 3 w 13"/>
                      <a:gd name="T83" fmla="*/ 13 h 13"/>
                      <a:gd name="T84" fmla="*/ 3 w 13"/>
                      <a:gd name="T85" fmla="*/ 13 h 13"/>
                      <a:gd name="T86" fmla="*/ 3 w 13"/>
                      <a:gd name="T87" fmla="*/ 13 h 13"/>
                      <a:gd name="T88" fmla="*/ 3 w 13"/>
                      <a:gd name="T89" fmla="*/ 10 h 13"/>
                      <a:gd name="T90" fmla="*/ 3 w 13"/>
                      <a:gd name="T91" fmla="*/ 10 h 13"/>
                      <a:gd name="T92" fmla="*/ 3 w 13"/>
                      <a:gd name="T93" fmla="*/ 10 h 13"/>
                      <a:gd name="T94" fmla="*/ 3 w 13"/>
                      <a:gd name="T95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3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  <a:moveTo>
                          <a:pt x="3" y="13"/>
                        </a:move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close/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2" name="Freeform 180">
                    <a:extLst>
                      <a:ext uri="{FF2B5EF4-FFF2-40B4-BE49-F238E27FC236}">
                        <a16:creationId xmlns:a16="http://schemas.microsoft.com/office/drawing/2014/main" id="{8AE47485-45A6-42B3-AC3D-4020E1A78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778986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7 h 17"/>
                      <a:gd name="T2" fmla="*/ 3 w 13"/>
                      <a:gd name="T3" fmla="*/ 17 h 17"/>
                      <a:gd name="T4" fmla="*/ 6 w 13"/>
                      <a:gd name="T5" fmla="*/ 13 h 17"/>
                      <a:gd name="T6" fmla="*/ 6 w 13"/>
                      <a:gd name="T7" fmla="*/ 13 h 17"/>
                      <a:gd name="T8" fmla="*/ 6 w 13"/>
                      <a:gd name="T9" fmla="*/ 13 h 17"/>
                      <a:gd name="T10" fmla="*/ 10 w 13"/>
                      <a:gd name="T11" fmla="*/ 13 h 17"/>
                      <a:gd name="T12" fmla="*/ 10 w 13"/>
                      <a:gd name="T13" fmla="*/ 10 h 17"/>
                      <a:gd name="T14" fmla="*/ 10 w 13"/>
                      <a:gd name="T15" fmla="*/ 10 h 17"/>
                      <a:gd name="T16" fmla="*/ 10 w 13"/>
                      <a:gd name="T17" fmla="*/ 10 h 17"/>
                      <a:gd name="T18" fmla="*/ 13 w 13"/>
                      <a:gd name="T19" fmla="*/ 6 h 17"/>
                      <a:gd name="T20" fmla="*/ 13 w 13"/>
                      <a:gd name="T21" fmla="*/ 3 h 17"/>
                      <a:gd name="T22" fmla="*/ 13 w 13"/>
                      <a:gd name="T23" fmla="*/ 3 h 17"/>
                      <a:gd name="T24" fmla="*/ 10 w 13"/>
                      <a:gd name="T25" fmla="*/ 0 h 17"/>
                      <a:gd name="T26" fmla="*/ 10 w 13"/>
                      <a:gd name="T27" fmla="*/ 0 h 17"/>
                      <a:gd name="T28" fmla="*/ 10 w 13"/>
                      <a:gd name="T29" fmla="*/ 3 h 17"/>
                      <a:gd name="T30" fmla="*/ 10 w 13"/>
                      <a:gd name="T31" fmla="*/ 3 h 17"/>
                      <a:gd name="T32" fmla="*/ 10 w 13"/>
                      <a:gd name="T33" fmla="*/ 3 h 17"/>
                      <a:gd name="T34" fmla="*/ 10 w 13"/>
                      <a:gd name="T35" fmla="*/ 3 h 17"/>
                      <a:gd name="T36" fmla="*/ 10 w 13"/>
                      <a:gd name="T37" fmla="*/ 3 h 17"/>
                      <a:gd name="T38" fmla="*/ 6 w 13"/>
                      <a:gd name="T39" fmla="*/ 3 h 17"/>
                      <a:gd name="T40" fmla="*/ 6 w 13"/>
                      <a:gd name="T41" fmla="*/ 3 h 17"/>
                      <a:gd name="T42" fmla="*/ 6 w 13"/>
                      <a:gd name="T43" fmla="*/ 3 h 17"/>
                      <a:gd name="T44" fmla="*/ 6 w 13"/>
                      <a:gd name="T45" fmla="*/ 3 h 17"/>
                      <a:gd name="T46" fmla="*/ 6 w 13"/>
                      <a:gd name="T47" fmla="*/ 3 h 17"/>
                      <a:gd name="T48" fmla="*/ 6 w 13"/>
                      <a:gd name="T49" fmla="*/ 3 h 17"/>
                      <a:gd name="T50" fmla="*/ 3 w 13"/>
                      <a:gd name="T51" fmla="*/ 3 h 17"/>
                      <a:gd name="T52" fmla="*/ 3 w 13"/>
                      <a:gd name="T53" fmla="*/ 3 h 17"/>
                      <a:gd name="T54" fmla="*/ 3 w 13"/>
                      <a:gd name="T55" fmla="*/ 6 h 17"/>
                      <a:gd name="T56" fmla="*/ 3 w 13"/>
                      <a:gd name="T57" fmla="*/ 10 h 17"/>
                      <a:gd name="T58" fmla="*/ 3 w 13"/>
                      <a:gd name="T59" fmla="*/ 10 h 17"/>
                      <a:gd name="T60" fmla="*/ 3 w 13"/>
                      <a:gd name="T61" fmla="*/ 13 h 17"/>
                      <a:gd name="T62" fmla="*/ 3 w 13"/>
                      <a:gd name="T63" fmla="*/ 13 h 17"/>
                      <a:gd name="T64" fmla="*/ 0 w 13"/>
                      <a:gd name="T65" fmla="*/ 13 h 17"/>
                      <a:gd name="T66" fmla="*/ 0 w 13"/>
                      <a:gd name="T6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3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3" name="Freeform 181">
                    <a:extLst>
                      <a:ext uri="{FF2B5EF4-FFF2-40B4-BE49-F238E27FC236}">
                        <a16:creationId xmlns:a16="http://schemas.microsoft.com/office/drawing/2014/main" id="{4E0EF51C-C5CA-4E44-B5F6-59664E5E7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7778750"/>
                    <a:ext cx="9525" cy="15875"/>
                  </a:xfrm>
                  <a:custGeom>
                    <a:avLst/>
                    <a:gdLst>
                      <a:gd name="T0" fmla="*/ 3 w 6"/>
                      <a:gd name="T1" fmla="*/ 7 h 10"/>
                      <a:gd name="T2" fmla="*/ 3 w 6"/>
                      <a:gd name="T3" fmla="*/ 7 h 10"/>
                      <a:gd name="T4" fmla="*/ 6 w 6"/>
                      <a:gd name="T5" fmla="*/ 3 h 10"/>
                      <a:gd name="T6" fmla="*/ 6 w 6"/>
                      <a:gd name="T7" fmla="*/ 3 h 10"/>
                      <a:gd name="T8" fmla="*/ 6 w 6"/>
                      <a:gd name="T9" fmla="*/ 3 h 10"/>
                      <a:gd name="T10" fmla="*/ 6 w 6"/>
                      <a:gd name="T11" fmla="*/ 0 h 10"/>
                      <a:gd name="T12" fmla="*/ 6 w 6"/>
                      <a:gd name="T13" fmla="*/ 3 h 10"/>
                      <a:gd name="T14" fmla="*/ 6 w 6"/>
                      <a:gd name="T15" fmla="*/ 3 h 10"/>
                      <a:gd name="T16" fmla="*/ 3 w 6"/>
                      <a:gd name="T17" fmla="*/ 3 h 10"/>
                      <a:gd name="T18" fmla="*/ 3 w 6"/>
                      <a:gd name="T19" fmla="*/ 3 h 10"/>
                      <a:gd name="T20" fmla="*/ 3 w 6"/>
                      <a:gd name="T21" fmla="*/ 3 h 10"/>
                      <a:gd name="T22" fmla="*/ 3 w 6"/>
                      <a:gd name="T23" fmla="*/ 3 h 10"/>
                      <a:gd name="T24" fmla="*/ 0 w 6"/>
                      <a:gd name="T25" fmla="*/ 3 h 10"/>
                      <a:gd name="T26" fmla="*/ 0 w 6"/>
                      <a:gd name="T27" fmla="*/ 3 h 10"/>
                      <a:gd name="T28" fmla="*/ 0 w 6"/>
                      <a:gd name="T29" fmla="*/ 7 h 10"/>
                      <a:gd name="T30" fmla="*/ 0 w 6"/>
                      <a:gd name="T31" fmla="*/ 7 h 10"/>
                      <a:gd name="T32" fmla="*/ 0 w 6"/>
                      <a:gd name="T33" fmla="*/ 7 h 10"/>
                      <a:gd name="T34" fmla="*/ 0 w 6"/>
                      <a:gd name="T35" fmla="*/ 7 h 10"/>
                      <a:gd name="T36" fmla="*/ 3 w 6"/>
                      <a:gd name="T37" fmla="*/ 7 h 10"/>
                      <a:gd name="T38" fmla="*/ 3 w 6"/>
                      <a:gd name="T39" fmla="*/ 7 h 10"/>
                      <a:gd name="T40" fmla="*/ 3 w 6"/>
                      <a:gd name="T41" fmla="*/ 7 h 10"/>
                      <a:gd name="T42" fmla="*/ 3 w 6"/>
                      <a:gd name="T43" fmla="*/ 7 h 10"/>
                      <a:gd name="T44" fmla="*/ 3 w 6"/>
                      <a:gd name="T45" fmla="*/ 7 h 10"/>
                      <a:gd name="T46" fmla="*/ 3 w 6"/>
                      <a:gd name="T47" fmla="*/ 7 h 10"/>
                      <a:gd name="T48" fmla="*/ 3 w 6"/>
                      <a:gd name="T49" fmla="*/ 10 h 10"/>
                      <a:gd name="T50" fmla="*/ 3 w 6"/>
                      <a:gd name="T51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10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4" name="Freeform 182">
                    <a:extLst>
                      <a:ext uri="{FF2B5EF4-FFF2-40B4-BE49-F238E27FC236}">
                        <a16:creationId xmlns:a16="http://schemas.microsoft.com/office/drawing/2014/main" id="{4FF6FA83-5EB8-48C5-A833-253DC1807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7772400"/>
                    <a:ext cx="11113" cy="11113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4 w 7"/>
                      <a:gd name="T3" fmla="*/ 0 h 7"/>
                      <a:gd name="T4" fmla="*/ 4 w 7"/>
                      <a:gd name="T5" fmla="*/ 0 h 7"/>
                      <a:gd name="T6" fmla="*/ 4 w 7"/>
                      <a:gd name="T7" fmla="*/ 0 h 7"/>
                      <a:gd name="T8" fmla="*/ 4 w 7"/>
                      <a:gd name="T9" fmla="*/ 0 h 7"/>
                      <a:gd name="T10" fmla="*/ 4 w 7"/>
                      <a:gd name="T11" fmla="*/ 0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4 w 7"/>
                      <a:gd name="T17" fmla="*/ 7 h 7"/>
                      <a:gd name="T18" fmla="*/ 4 w 7"/>
                      <a:gd name="T19" fmla="*/ 7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7 w 7"/>
                      <a:gd name="T25" fmla="*/ 0 h 7"/>
                      <a:gd name="T26" fmla="*/ 7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" h="7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5" name="Freeform 183">
                    <a:extLst>
                      <a:ext uri="{FF2B5EF4-FFF2-40B4-BE49-F238E27FC236}">
                        <a16:creationId xmlns:a16="http://schemas.microsoft.com/office/drawing/2014/main" id="{9C60AC62-31E3-4250-BA7D-10A1381DB9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4938" y="8156575"/>
                    <a:ext cx="22225" cy="15875"/>
                  </a:xfrm>
                  <a:custGeom>
                    <a:avLst/>
                    <a:gdLst>
                      <a:gd name="T0" fmla="*/ 3 w 14"/>
                      <a:gd name="T1" fmla="*/ 10 h 10"/>
                      <a:gd name="T2" fmla="*/ 3 w 14"/>
                      <a:gd name="T3" fmla="*/ 10 h 10"/>
                      <a:gd name="T4" fmla="*/ 7 w 14"/>
                      <a:gd name="T5" fmla="*/ 10 h 10"/>
                      <a:gd name="T6" fmla="*/ 7 w 14"/>
                      <a:gd name="T7" fmla="*/ 10 h 10"/>
                      <a:gd name="T8" fmla="*/ 7 w 14"/>
                      <a:gd name="T9" fmla="*/ 10 h 10"/>
                      <a:gd name="T10" fmla="*/ 7 w 14"/>
                      <a:gd name="T11" fmla="*/ 10 h 10"/>
                      <a:gd name="T12" fmla="*/ 7 w 14"/>
                      <a:gd name="T13" fmla="*/ 7 h 10"/>
                      <a:gd name="T14" fmla="*/ 7 w 14"/>
                      <a:gd name="T15" fmla="*/ 7 h 10"/>
                      <a:gd name="T16" fmla="*/ 14 w 14"/>
                      <a:gd name="T17" fmla="*/ 7 h 10"/>
                      <a:gd name="T18" fmla="*/ 14 w 14"/>
                      <a:gd name="T19" fmla="*/ 7 h 10"/>
                      <a:gd name="T20" fmla="*/ 10 w 14"/>
                      <a:gd name="T21" fmla="*/ 3 h 10"/>
                      <a:gd name="T22" fmla="*/ 10 w 14"/>
                      <a:gd name="T23" fmla="*/ 3 h 10"/>
                      <a:gd name="T24" fmla="*/ 10 w 14"/>
                      <a:gd name="T25" fmla="*/ 3 h 10"/>
                      <a:gd name="T26" fmla="*/ 10 w 14"/>
                      <a:gd name="T27" fmla="*/ 3 h 10"/>
                      <a:gd name="T28" fmla="*/ 10 w 14"/>
                      <a:gd name="T29" fmla="*/ 3 h 10"/>
                      <a:gd name="T30" fmla="*/ 10 w 14"/>
                      <a:gd name="T31" fmla="*/ 3 h 10"/>
                      <a:gd name="T32" fmla="*/ 10 w 14"/>
                      <a:gd name="T33" fmla="*/ 3 h 10"/>
                      <a:gd name="T34" fmla="*/ 10 w 14"/>
                      <a:gd name="T35" fmla="*/ 3 h 10"/>
                      <a:gd name="T36" fmla="*/ 7 w 14"/>
                      <a:gd name="T37" fmla="*/ 0 h 10"/>
                      <a:gd name="T38" fmla="*/ 7 w 14"/>
                      <a:gd name="T39" fmla="*/ 0 h 10"/>
                      <a:gd name="T40" fmla="*/ 7 w 14"/>
                      <a:gd name="T41" fmla="*/ 3 h 10"/>
                      <a:gd name="T42" fmla="*/ 7 w 14"/>
                      <a:gd name="T43" fmla="*/ 3 h 10"/>
                      <a:gd name="T44" fmla="*/ 7 w 14"/>
                      <a:gd name="T45" fmla="*/ 3 h 10"/>
                      <a:gd name="T46" fmla="*/ 3 w 14"/>
                      <a:gd name="T47" fmla="*/ 3 h 10"/>
                      <a:gd name="T48" fmla="*/ 3 w 14"/>
                      <a:gd name="T49" fmla="*/ 3 h 10"/>
                      <a:gd name="T50" fmla="*/ 3 w 14"/>
                      <a:gd name="T51" fmla="*/ 3 h 10"/>
                      <a:gd name="T52" fmla="*/ 3 w 14"/>
                      <a:gd name="T53" fmla="*/ 3 h 10"/>
                      <a:gd name="T54" fmla="*/ 0 w 14"/>
                      <a:gd name="T55" fmla="*/ 3 h 10"/>
                      <a:gd name="T56" fmla="*/ 0 w 14"/>
                      <a:gd name="T57" fmla="*/ 3 h 10"/>
                      <a:gd name="T58" fmla="*/ 0 w 14"/>
                      <a:gd name="T59" fmla="*/ 7 h 10"/>
                      <a:gd name="T60" fmla="*/ 0 w 14"/>
                      <a:gd name="T61" fmla="*/ 7 h 10"/>
                      <a:gd name="T62" fmla="*/ 0 w 14"/>
                      <a:gd name="T63" fmla="*/ 7 h 10"/>
                      <a:gd name="T64" fmla="*/ 0 w 14"/>
                      <a:gd name="T65" fmla="*/ 7 h 10"/>
                      <a:gd name="T66" fmla="*/ 3 w 14"/>
                      <a:gd name="T67" fmla="*/ 7 h 10"/>
                      <a:gd name="T68" fmla="*/ 3 w 14"/>
                      <a:gd name="T69" fmla="*/ 7 h 10"/>
                      <a:gd name="T70" fmla="*/ 3 w 14"/>
                      <a:gd name="T71" fmla="*/ 7 h 10"/>
                      <a:gd name="T72" fmla="*/ 3 w 14"/>
                      <a:gd name="T73" fmla="*/ 7 h 10"/>
                      <a:gd name="T74" fmla="*/ 3 w 14"/>
                      <a:gd name="T75" fmla="*/ 7 h 10"/>
                      <a:gd name="T76" fmla="*/ 3 w 14"/>
                      <a:gd name="T77" fmla="*/ 7 h 10"/>
                      <a:gd name="T78" fmla="*/ 3 w 14"/>
                      <a:gd name="T79" fmla="*/ 7 h 10"/>
                      <a:gd name="T80" fmla="*/ 3 w 14"/>
                      <a:gd name="T81" fmla="*/ 10 h 10"/>
                      <a:gd name="T82" fmla="*/ 3 w 14"/>
                      <a:gd name="T8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4" h="10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6" name="Freeform 184">
                    <a:extLst>
                      <a:ext uri="{FF2B5EF4-FFF2-40B4-BE49-F238E27FC236}">
                        <a16:creationId xmlns:a16="http://schemas.microsoft.com/office/drawing/2014/main" id="{CCD277E8-A7EF-44CE-87D5-DD9DB0EC2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817721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1 h 17"/>
                      <a:gd name="T2" fmla="*/ 0 w 13"/>
                      <a:gd name="T3" fmla="*/ 11 h 17"/>
                      <a:gd name="T4" fmla="*/ 0 w 13"/>
                      <a:gd name="T5" fmla="*/ 14 h 17"/>
                      <a:gd name="T6" fmla="*/ 0 w 13"/>
                      <a:gd name="T7" fmla="*/ 17 h 17"/>
                      <a:gd name="T8" fmla="*/ 0 w 13"/>
                      <a:gd name="T9" fmla="*/ 17 h 17"/>
                      <a:gd name="T10" fmla="*/ 0 w 13"/>
                      <a:gd name="T11" fmla="*/ 17 h 17"/>
                      <a:gd name="T12" fmla="*/ 0 w 13"/>
                      <a:gd name="T13" fmla="*/ 17 h 17"/>
                      <a:gd name="T14" fmla="*/ 0 w 13"/>
                      <a:gd name="T15" fmla="*/ 17 h 17"/>
                      <a:gd name="T16" fmla="*/ 0 w 13"/>
                      <a:gd name="T17" fmla="*/ 14 h 17"/>
                      <a:gd name="T18" fmla="*/ 0 w 13"/>
                      <a:gd name="T19" fmla="*/ 14 h 17"/>
                      <a:gd name="T20" fmla="*/ 3 w 13"/>
                      <a:gd name="T21" fmla="*/ 11 h 17"/>
                      <a:gd name="T22" fmla="*/ 3 w 13"/>
                      <a:gd name="T23" fmla="*/ 11 h 17"/>
                      <a:gd name="T24" fmla="*/ 3 w 13"/>
                      <a:gd name="T25" fmla="*/ 11 h 17"/>
                      <a:gd name="T26" fmla="*/ 3 w 13"/>
                      <a:gd name="T27" fmla="*/ 11 h 17"/>
                      <a:gd name="T28" fmla="*/ 6 w 13"/>
                      <a:gd name="T29" fmla="*/ 7 h 17"/>
                      <a:gd name="T30" fmla="*/ 6 w 13"/>
                      <a:gd name="T31" fmla="*/ 7 h 17"/>
                      <a:gd name="T32" fmla="*/ 10 w 13"/>
                      <a:gd name="T33" fmla="*/ 7 h 17"/>
                      <a:gd name="T34" fmla="*/ 10 w 13"/>
                      <a:gd name="T35" fmla="*/ 7 h 17"/>
                      <a:gd name="T36" fmla="*/ 13 w 13"/>
                      <a:gd name="T37" fmla="*/ 7 h 17"/>
                      <a:gd name="T38" fmla="*/ 13 w 13"/>
                      <a:gd name="T39" fmla="*/ 7 h 17"/>
                      <a:gd name="T40" fmla="*/ 13 w 13"/>
                      <a:gd name="T41" fmla="*/ 4 h 17"/>
                      <a:gd name="T42" fmla="*/ 13 w 13"/>
                      <a:gd name="T43" fmla="*/ 4 h 17"/>
                      <a:gd name="T44" fmla="*/ 13 w 13"/>
                      <a:gd name="T45" fmla="*/ 0 h 17"/>
                      <a:gd name="T46" fmla="*/ 13 w 13"/>
                      <a:gd name="T47" fmla="*/ 0 h 17"/>
                      <a:gd name="T48" fmla="*/ 10 w 13"/>
                      <a:gd name="T49" fmla="*/ 0 h 17"/>
                      <a:gd name="T50" fmla="*/ 10 w 13"/>
                      <a:gd name="T51" fmla="*/ 0 h 17"/>
                      <a:gd name="T52" fmla="*/ 6 w 13"/>
                      <a:gd name="T53" fmla="*/ 0 h 17"/>
                      <a:gd name="T54" fmla="*/ 6 w 13"/>
                      <a:gd name="T55" fmla="*/ 0 h 17"/>
                      <a:gd name="T56" fmla="*/ 3 w 13"/>
                      <a:gd name="T57" fmla="*/ 0 h 17"/>
                      <a:gd name="T58" fmla="*/ 3 w 13"/>
                      <a:gd name="T59" fmla="*/ 0 h 17"/>
                      <a:gd name="T60" fmla="*/ 0 w 13"/>
                      <a:gd name="T61" fmla="*/ 0 h 17"/>
                      <a:gd name="T62" fmla="*/ 0 w 13"/>
                      <a:gd name="T63" fmla="*/ 0 h 17"/>
                      <a:gd name="T64" fmla="*/ 0 w 13"/>
                      <a:gd name="T65" fmla="*/ 0 h 17"/>
                      <a:gd name="T66" fmla="*/ 0 w 13"/>
                      <a:gd name="T67" fmla="*/ 0 h 17"/>
                      <a:gd name="T68" fmla="*/ 0 w 13"/>
                      <a:gd name="T69" fmla="*/ 0 h 17"/>
                      <a:gd name="T70" fmla="*/ 0 w 13"/>
                      <a:gd name="T71" fmla="*/ 0 h 17"/>
                      <a:gd name="T72" fmla="*/ 0 w 13"/>
                      <a:gd name="T73" fmla="*/ 4 h 17"/>
                      <a:gd name="T74" fmla="*/ 0 w 13"/>
                      <a:gd name="T75" fmla="*/ 4 h 17"/>
                      <a:gd name="T76" fmla="*/ 0 w 13"/>
                      <a:gd name="T77" fmla="*/ 4 h 17"/>
                      <a:gd name="T78" fmla="*/ 0 w 13"/>
                      <a:gd name="T79" fmla="*/ 4 h 17"/>
                      <a:gd name="T80" fmla="*/ 0 w 13"/>
                      <a:gd name="T81" fmla="*/ 4 h 17"/>
                      <a:gd name="T82" fmla="*/ 0 w 13"/>
                      <a:gd name="T83" fmla="*/ 4 h 17"/>
                      <a:gd name="T84" fmla="*/ 0 w 13"/>
                      <a:gd name="T85" fmla="*/ 7 h 17"/>
                      <a:gd name="T86" fmla="*/ 0 w 13"/>
                      <a:gd name="T87" fmla="*/ 7 h 17"/>
                      <a:gd name="T88" fmla="*/ 0 w 13"/>
                      <a:gd name="T89" fmla="*/ 7 h 17"/>
                      <a:gd name="T90" fmla="*/ 0 w 13"/>
                      <a:gd name="T91" fmla="*/ 7 h 17"/>
                      <a:gd name="T92" fmla="*/ 0 w 13"/>
                      <a:gd name="T93" fmla="*/ 7 h 17"/>
                      <a:gd name="T94" fmla="*/ 0 w 13"/>
                      <a:gd name="T95" fmla="*/ 11 h 17"/>
                      <a:gd name="T96" fmla="*/ 0 w 13"/>
                      <a:gd name="T97" fmla="*/ 11 h 17"/>
                      <a:gd name="T98" fmla="*/ 0 w 13"/>
                      <a:gd name="T99" fmla="*/ 11 h 17"/>
                      <a:gd name="T100" fmla="*/ 0 w 13"/>
                      <a:gd name="T101" fmla="*/ 11 h 17"/>
                      <a:gd name="T102" fmla="*/ 0 w 13"/>
                      <a:gd name="T103" fmla="*/ 11 h 17"/>
                      <a:gd name="T104" fmla="*/ 0 w 13"/>
                      <a:gd name="T105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" h="17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7" name="Freeform 185">
                    <a:extLst>
                      <a:ext uri="{FF2B5EF4-FFF2-40B4-BE49-F238E27FC236}">
                        <a16:creationId xmlns:a16="http://schemas.microsoft.com/office/drawing/2014/main" id="{31F633FA-6720-45AA-99ED-494EBD2B0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3975" y="8199438"/>
                    <a:ext cx="22225" cy="31750"/>
                  </a:xfrm>
                  <a:custGeom>
                    <a:avLst/>
                    <a:gdLst>
                      <a:gd name="T0" fmla="*/ 14 w 14"/>
                      <a:gd name="T1" fmla="*/ 3 h 20"/>
                      <a:gd name="T2" fmla="*/ 14 w 14"/>
                      <a:gd name="T3" fmla="*/ 3 h 20"/>
                      <a:gd name="T4" fmla="*/ 14 w 14"/>
                      <a:gd name="T5" fmla="*/ 3 h 20"/>
                      <a:gd name="T6" fmla="*/ 14 w 14"/>
                      <a:gd name="T7" fmla="*/ 3 h 20"/>
                      <a:gd name="T8" fmla="*/ 14 w 14"/>
                      <a:gd name="T9" fmla="*/ 0 h 20"/>
                      <a:gd name="T10" fmla="*/ 14 w 14"/>
                      <a:gd name="T11" fmla="*/ 0 h 20"/>
                      <a:gd name="T12" fmla="*/ 14 w 14"/>
                      <a:gd name="T13" fmla="*/ 0 h 20"/>
                      <a:gd name="T14" fmla="*/ 14 w 14"/>
                      <a:gd name="T15" fmla="*/ 0 h 20"/>
                      <a:gd name="T16" fmla="*/ 14 w 14"/>
                      <a:gd name="T17" fmla="*/ 0 h 20"/>
                      <a:gd name="T18" fmla="*/ 14 w 14"/>
                      <a:gd name="T19" fmla="*/ 0 h 20"/>
                      <a:gd name="T20" fmla="*/ 14 w 14"/>
                      <a:gd name="T21" fmla="*/ 0 h 20"/>
                      <a:gd name="T22" fmla="*/ 14 w 14"/>
                      <a:gd name="T23" fmla="*/ 0 h 20"/>
                      <a:gd name="T24" fmla="*/ 14 w 14"/>
                      <a:gd name="T25" fmla="*/ 0 h 20"/>
                      <a:gd name="T26" fmla="*/ 14 w 14"/>
                      <a:gd name="T27" fmla="*/ 0 h 20"/>
                      <a:gd name="T28" fmla="*/ 7 w 14"/>
                      <a:gd name="T29" fmla="*/ 0 h 20"/>
                      <a:gd name="T30" fmla="*/ 7 w 14"/>
                      <a:gd name="T31" fmla="*/ 0 h 20"/>
                      <a:gd name="T32" fmla="*/ 7 w 14"/>
                      <a:gd name="T33" fmla="*/ 0 h 20"/>
                      <a:gd name="T34" fmla="*/ 7 w 14"/>
                      <a:gd name="T35" fmla="*/ 3 h 20"/>
                      <a:gd name="T36" fmla="*/ 7 w 14"/>
                      <a:gd name="T37" fmla="*/ 3 h 20"/>
                      <a:gd name="T38" fmla="*/ 3 w 14"/>
                      <a:gd name="T39" fmla="*/ 7 h 20"/>
                      <a:gd name="T40" fmla="*/ 3 w 14"/>
                      <a:gd name="T41" fmla="*/ 7 h 20"/>
                      <a:gd name="T42" fmla="*/ 3 w 14"/>
                      <a:gd name="T43" fmla="*/ 10 h 20"/>
                      <a:gd name="T44" fmla="*/ 3 w 14"/>
                      <a:gd name="T45" fmla="*/ 10 h 20"/>
                      <a:gd name="T46" fmla="*/ 0 w 14"/>
                      <a:gd name="T47" fmla="*/ 10 h 20"/>
                      <a:gd name="T48" fmla="*/ 0 w 14"/>
                      <a:gd name="T49" fmla="*/ 10 h 20"/>
                      <a:gd name="T50" fmla="*/ 0 w 14"/>
                      <a:gd name="T51" fmla="*/ 14 h 20"/>
                      <a:gd name="T52" fmla="*/ 0 w 14"/>
                      <a:gd name="T53" fmla="*/ 14 h 20"/>
                      <a:gd name="T54" fmla="*/ 0 w 14"/>
                      <a:gd name="T55" fmla="*/ 17 h 20"/>
                      <a:gd name="T56" fmla="*/ 0 w 14"/>
                      <a:gd name="T57" fmla="*/ 17 h 20"/>
                      <a:gd name="T58" fmla="*/ 3 w 14"/>
                      <a:gd name="T59" fmla="*/ 20 h 20"/>
                      <a:gd name="T60" fmla="*/ 3 w 14"/>
                      <a:gd name="T61" fmla="*/ 20 h 20"/>
                      <a:gd name="T62" fmla="*/ 3 w 14"/>
                      <a:gd name="T63" fmla="*/ 20 h 20"/>
                      <a:gd name="T64" fmla="*/ 3 w 14"/>
                      <a:gd name="T65" fmla="*/ 20 h 20"/>
                      <a:gd name="T66" fmla="*/ 3 w 14"/>
                      <a:gd name="T67" fmla="*/ 17 h 20"/>
                      <a:gd name="T68" fmla="*/ 3 w 14"/>
                      <a:gd name="T69" fmla="*/ 17 h 20"/>
                      <a:gd name="T70" fmla="*/ 7 w 14"/>
                      <a:gd name="T71" fmla="*/ 17 h 20"/>
                      <a:gd name="T72" fmla="*/ 7 w 14"/>
                      <a:gd name="T73" fmla="*/ 17 h 20"/>
                      <a:gd name="T74" fmla="*/ 7 w 14"/>
                      <a:gd name="T75" fmla="*/ 14 h 20"/>
                      <a:gd name="T76" fmla="*/ 7 w 14"/>
                      <a:gd name="T77" fmla="*/ 14 h 20"/>
                      <a:gd name="T78" fmla="*/ 7 w 14"/>
                      <a:gd name="T79" fmla="*/ 14 h 20"/>
                      <a:gd name="T80" fmla="*/ 7 w 14"/>
                      <a:gd name="T81" fmla="*/ 14 h 20"/>
                      <a:gd name="T82" fmla="*/ 10 w 14"/>
                      <a:gd name="T83" fmla="*/ 14 h 20"/>
                      <a:gd name="T84" fmla="*/ 10 w 14"/>
                      <a:gd name="T85" fmla="*/ 14 h 20"/>
                      <a:gd name="T86" fmla="*/ 10 w 14"/>
                      <a:gd name="T87" fmla="*/ 14 h 20"/>
                      <a:gd name="T88" fmla="*/ 10 w 14"/>
                      <a:gd name="T89" fmla="*/ 14 h 20"/>
                      <a:gd name="T90" fmla="*/ 10 w 14"/>
                      <a:gd name="T91" fmla="*/ 10 h 20"/>
                      <a:gd name="T92" fmla="*/ 10 w 14"/>
                      <a:gd name="T93" fmla="*/ 10 h 20"/>
                      <a:gd name="T94" fmla="*/ 10 w 14"/>
                      <a:gd name="T95" fmla="*/ 10 h 20"/>
                      <a:gd name="T96" fmla="*/ 10 w 14"/>
                      <a:gd name="T97" fmla="*/ 10 h 20"/>
                      <a:gd name="T98" fmla="*/ 14 w 14"/>
                      <a:gd name="T99" fmla="*/ 7 h 20"/>
                      <a:gd name="T100" fmla="*/ 14 w 14"/>
                      <a:gd name="T101" fmla="*/ 7 h 20"/>
                      <a:gd name="T102" fmla="*/ 14 w 14"/>
                      <a:gd name="T103" fmla="*/ 3 h 20"/>
                      <a:gd name="T104" fmla="*/ 14 w 14"/>
                      <a:gd name="T105" fmla="*/ 3 h 20"/>
                      <a:gd name="T106" fmla="*/ 14 w 14"/>
                      <a:gd name="T107" fmla="*/ 0 h 20"/>
                      <a:gd name="T108" fmla="*/ 14 w 14"/>
                      <a:gd name="T109" fmla="*/ 0 h 20"/>
                      <a:gd name="T110" fmla="*/ 14 w 14"/>
                      <a:gd name="T111" fmla="*/ 0 h 20"/>
                      <a:gd name="T112" fmla="*/ 14 w 14"/>
                      <a:gd name="T113" fmla="*/ 0 h 20"/>
                      <a:gd name="T114" fmla="*/ 14 w 14"/>
                      <a:gd name="T11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" h="20">
                        <a:moveTo>
                          <a:pt x="14" y="3"/>
                        </a:move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8" name="Freeform 186">
                    <a:extLst>
                      <a:ext uri="{FF2B5EF4-FFF2-40B4-BE49-F238E27FC236}">
                        <a16:creationId xmlns:a16="http://schemas.microsoft.com/office/drawing/2014/main" id="{8A099232-986A-4531-9AAE-A2530B1B7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27050" y="11442700"/>
                    <a:ext cx="38100" cy="60325"/>
                  </a:xfrm>
                  <a:custGeom>
                    <a:avLst/>
                    <a:gdLst>
                      <a:gd name="T0" fmla="*/ 20 w 24"/>
                      <a:gd name="T1" fmla="*/ 24 h 38"/>
                      <a:gd name="T2" fmla="*/ 20 w 24"/>
                      <a:gd name="T3" fmla="*/ 24 h 38"/>
                      <a:gd name="T4" fmla="*/ 20 w 24"/>
                      <a:gd name="T5" fmla="*/ 24 h 38"/>
                      <a:gd name="T6" fmla="*/ 20 w 24"/>
                      <a:gd name="T7" fmla="*/ 21 h 38"/>
                      <a:gd name="T8" fmla="*/ 17 w 24"/>
                      <a:gd name="T9" fmla="*/ 21 h 38"/>
                      <a:gd name="T10" fmla="*/ 17 w 24"/>
                      <a:gd name="T11" fmla="*/ 21 h 38"/>
                      <a:gd name="T12" fmla="*/ 14 w 24"/>
                      <a:gd name="T13" fmla="*/ 14 h 38"/>
                      <a:gd name="T14" fmla="*/ 14 w 24"/>
                      <a:gd name="T15" fmla="*/ 14 h 38"/>
                      <a:gd name="T16" fmla="*/ 14 w 24"/>
                      <a:gd name="T17" fmla="*/ 10 h 38"/>
                      <a:gd name="T18" fmla="*/ 14 w 24"/>
                      <a:gd name="T19" fmla="*/ 7 h 38"/>
                      <a:gd name="T20" fmla="*/ 10 w 24"/>
                      <a:gd name="T21" fmla="*/ 4 h 38"/>
                      <a:gd name="T22" fmla="*/ 7 w 24"/>
                      <a:gd name="T23" fmla="*/ 0 h 38"/>
                      <a:gd name="T24" fmla="*/ 7 w 24"/>
                      <a:gd name="T25" fmla="*/ 0 h 38"/>
                      <a:gd name="T26" fmla="*/ 7 w 24"/>
                      <a:gd name="T27" fmla="*/ 0 h 38"/>
                      <a:gd name="T28" fmla="*/ 3 w 24"/>
                      <a:gd name="T29" fmla="*/ 0 h 38"/>
                      <a:gd name="T30" fmla="*/ 3 w 24"/>
                      <a:gd name="T31" fmla="*/ 0 h 38"/>
                      <a:gd name="T32" fmla="*/ 3 w 24"/>
                      <a:gd name="T33" fmla="*/ 0 h 38"/>
                      <a:gd name="T34" fmla="*/ 0 w 24"/>
                      <a:gd name="T35" fmla="*/ 0 h 38"/>
                      <a:gd name="T36" fmla="*/ 0 w 24"/>
                      <a:gd name="T37" fmla="*/ 0 h 38"/>
                      <a:gd name="T38" fmla="*/ 0 w 24"/>
                      <a:gd name="T39" fmla="*/ 7 h 38"/>
                      <a:gd name="T40" fmla="*/ 3 w 24"/>
                      <a:gd name="T41" fmla="*/ 10 h 38"/>
                      <a:gd name="T42" fmla="*/ 3 w 24"/>
                      <a:gd name="T43" fmla="*/ 14 h 38"/>
                      <a:gd name="T44" fmla="*/ 7 w 24"/>
                      <a:gd name="T45" fmla="*/ 14 h 38"/>
                      <a:gd name="T46" fmla="*/ 7 w 24"/>
                      <a:gd name="T47" fmla="*/ 17 h 38"/>
                      <a:gd name="T48" fmla="*/ 10 w 24"/>
                      <a:gd name="T49" fmla="*/ 17 h 38"/>
                      <a:gd name="T50" fmla="*/ 10 w 24"/>
                      <a:gd name="T51" fmla="*/ 24 h 38"/>
                      <a:gd name="T52" fmla="*/ 10 w 24"/>
                      <a:gd name="T53" fmla="*/ 27 h 38"/>
                      <a:gd name="T54" fmla="*/ 10 w 24"/>
                      <a:gd name="T55" fmla="*/ 31 h 38"/>
                      <a:gd name="T56" fmla="*/ 14 w 24"/>
                      <a:gd name="T57" fmla="*/ 34 h 38"/>
                      <a:gd name="T58" fmla="*/ 14 w 24"/>
                      <a:gd name="T59" fmla="*/ 34 h 38"/>
                      <a:gd name="T60" fmla="*/ 17 w 24"/>
                      <a:gd name="T61" fmla="*/ 34 h 38"/>
                      <a:gd name="T62" fmla="*/ 17 w 24"/>
                      <a:gd name="T63" fmla="*/ 34 h 38"/>
                      <a:gd name="T64" fmla="*/ 20 w 24"/>
                      <a:gd name="T65" fmla="*/ 38 h 38"/>
                      <a:gd name="T66" fmla="*/ 20 w 24"/>
                      <a:gd name="T67" fmla="*/ 38 h 38"/>
                      <a:gd name="T68" fmla="*/ 20 w 24"/>
                      <a:gd name="T69" fmla="*/ 38 h 38"/>
                      <a:gd name="T70" fmla="*/ 20 w 24"/>
                      <a:gd name="T71" fmla="*/ 34 h 38"/>
                      <a:gd name="T72" fmla="*/ 24 w 24"/>
                      <a:gd name="T73" fmla="*/ 34 h 38"/>
                      <a:gd name="T74" fmla="*/ 24 w 24"/>
                      <a:gd name="T75" fmla="*/ 27 h 38"/>
                      <a:gd name="T76" fmla="*/ 20 w 24"/>
                      <a:gd name="T77" fmla="*/ 2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4" h="38">
                        <a:moveTo>
                          <a:pt x="20" y="24"/>
                        </a:move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9" name="Freeform 187">
                    <a:extLst>
                      <a:ext uri="{FF2B5EF4-FFF2-40B4-BE49-F238E27FC236}">
                        <a16:creationId xmlns:a16="http://schemas.microsoft.com/office/drawing/2014/main" id="{E7200F7E-AD42-4B45-A01E-613FAB458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4763" cy="0"/>
                  </a:xfrm>
                  <a:custGeom>
                    <a:avLst/>
                    <a:gdLst>
                      <a:gd name="T0" fmla="*/ 0 w 3"/>
                      <a:gd name="T1" fmla="*/ 0 w 3"/>
                      <a:gd name="T2" fmla="*/ 0 w 3"/>
                      <a:gd name="T3" fmla="*/ 0 w 3"/>
                      <a:gd name="T4" fmla="*/ 0 w 3"/>
                      <a:gd name="T5" fmla="*/ 0 w 3"/>
                      <a:gd name="T6" fmla="*/ 0 w 3"/>
                      <a:gd name="T7" fmla="*/ 0 w 3"/>
                      <a:gd name="T8" fmla="*/ 0 w 3"/>
                      <a:gd name="T9" fmla="*/ 0 w 3"/>
                      <a:gd name="T10" fmla="*/ 3 w 3"/>
                      <a:gd name="T11" fmla="*/ 0 w 3"/>
                      <a:gd name="T12" fmla="*/ 0 w 3"/>
                      <a:gd name="T13" fmla="*/ 0 w 3"/>
                      <a:gd name="T14" fmla="*/ 0 w 3"/>
                      <a:gd name="T15" fmla="*/ 0 w 3"/>
                      <a:gd name="T16" fmla="*/ 0 w 3"/>
                      <a:gd name="T17" fmla="*/ 0 w 3"/>
                      <a:gd name="T18" fmla="*/ 0 w 3"/>
                      <a:gd name="T19" fmla="*/ 0 w 3"/>
                      <a:gd name="T20" fmla="*/ 0 w 3"/>
                      <a:gd name="T21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0" name="Freeform 188">
                    <a:extLst>
                      <a:ext uri="{FF2B5EF4-FFF2-40B4-BE49-F238E27FC236}">
                        <a16:creationId xmlns:a16="http://schemas.microsoft.com/office/drawing/2014/main" id="{AAC852BF-C482-44F6-9531-CF1433C495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1" name="Freeform 189">
                    <a:extLst>
                      <a:ext uri="{FF2B5EF4-FFF2-40B4-BE49-F238E27FC236}">
                        <a16:creationId xmlns:a16="http://schemas.microsoft.com/office/drawing/2014/main" id="{6110B5CC-E137-41A6-870C-FA9486552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40838"/>
                    <a:ext cx="4763" cy="635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0 h 4"/>
                      <a:gd name="T4" fmla="*/ 0 w 3"/>
                      <a:gd name="T5" fmla="*/ 4 h 4"/>
                      <a:gd name="T6" fmla="*/ 0 w 3"/>
                      <a:gd name="T7" fmla="*/ 0 h 4"/>
                      <a:gd name="T8" fmla="*/ 0 w 3"/>
                      <a:gd name="T9" fmla="*/ 0 h 4"/>
                      <a:gd name="T10" fmla="*/ 3 w 3"/>
                      <a:gd name="T11" fmla="*/ 0 h 4"/>
                      <a:gd name="T12" fmla="*/ 3 w 3"/>
                      <a:gd name="T13" fmla="*/ 0 h 4"/>
                      <a:gd name="T14" fmla="*/ 3 w 3"/>
                      <a:gd name="T15" fmla="*/ 0 h 4"/>
                      <a:gd name="T16" fmla="*/ 3 w 3"/>
                      <a:gd name="T17" fmla="*/ 0 h 4"/>
                      <a:gd name="T18" fmla="*/ 3 w 3"/>
                      <a:gd name="T19" fmla="*/ 0 h 4"/>
                      <a:gd name="T20" fmla="*/ 3 w 3"/>
                      <a:gd name="T21" fmla="*/ 0 h 4"/>
                      <a:gd name="T22" fmla="*/ 0 w 3"/>
                      <a:gd name="T23" fmla="*/ 0 h 4"/>
                      <a:gd name="T24" fmla="*/ 0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3 w 3"/>
                      <a:gd name="T37" fmla="*/ 0 h 4"/>
                      <a:gd name="T38" fmla="*/ 3 w 3"/>
                      <a:gd name="T39" fmla="*/ 0 h 4"/>
                      <a:gd name="T40" fmla="*/ 0 w 3"/>
                      <a:gd name="T41" fmla="*/ 0 h 4"/>
                      <a:gd name="T42" fmla="*/ 0 w 3"/>
                      <a:gd name="T4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2" name="Freeform 190">
                    <a:extLst>
                      <a:ext uri="{FF2B5EF4-FFF2-40B4-BE49-F238E27FC236}">
                        <a16:creationId xmlns:a16="http://schemas.microsoft.com/office/drawing/2014/main" id="{71A01B6B-8611-4B4D-89A4-72D634695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8663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3" name="Freeform 191">
                    <a:extLst>
                      <a:ext uri="{FF2B5EF4-FFF2-40B4-BE49-F238E27FC236}">
                        <a16:creationId xmlns:a16="http://schemas.microsoft.com/office/drawing/2014/main" id="{5535034F-0AB6-4322-B71A-74E711D06A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360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4" name="Freeform 192">
                    <a:extLst>
                      <a:ext uri="{FF2B5EF4-FFF2-40B4-BE49-F238E27FC236}">
                        <a16:creationId xmlns:a16="http://schemas.microsoft.com/office/drawing/2014/main" id="{13610DB7-168A-4DE9-A656-36948E7FF8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29725"/>
                    <a:ext cx="0" cy="6350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4 h 4"/>
                      <a:gd name="T3" fmla="*/ 4 h 4"/>
                      <a:gd name="T4" fmla="*/ 4 h 4"/>
                      <a:gd name="T5" fmla="*/ 4 h 4"/>
                      <a:gd name="T6" fmla="*/ 4 h 4"/>
                      <a:gd name="T7" fmla="*/ 4 h 4"/>
                      <a:gd name="T8" fmla="*/ 0 h 4"/>
                      <a:gd name="T9" fmla="*/ 0 h 4"/>
                      <a:gd name="T10" fmla="*/ 0 h 4"/>
                      <a:gd name="T11" fmla="*/ 0 h 4"/>
                      <a:gd name="T12" fmla="*/ 0 h 4"/>
                      <a:gd name="T13" fmla="*/ 0 h 4"/>
                      <a:gd name="T14" fmla="*/ 0 h 4"/>
                      <a:gd name="T15" fmla="*/ 4 h 4"/>
                      <a:gd name="T16" fmla="*/ 4 h 4"/>
                      <a:gd name="T17" fmla="*/ 4 h 4"/>
                      <a:gd name="T18" fmla="*/ 4 h 4"/>
                      <a:gd name="T19" fmla="*/ 0 h 4"/>
                      <a:gd name="T20" fmla="*/ 0 h 4"/>
                      <a:gd name="T21" fmla="*/ 0 h 4"/>
                      <a:gd name="T22" fmla="*/ 0 h 4"/>
                      <a:gd name="T23" fmla="*/ 4 h 4"/>
                      <a:gd name="T24" fmla="*/ 4 h 4"/>
                      <a:gd name="T25" fmla="*/ 0 h 4"/>
                      <a:gd name="T26" fmla="*/ 0 h 4"/>
                      <a:gd name="T27" fmla="*/ 0 h 4"/>
                      <a:gd name="T28" fmla="*/ 4 h 4"/>
                      <a:gd name="T29" fmla="*/ 4 h 4"/>
                      <a:gd name="T30" fmla="*/ 0 h 4"/>
                      <a:gd name="T31" fmla="*/ 0 h 4"/>
                      <a:gd name="T32" fmla="*/ 0 h 4"/>
                      <a:gd name="T33" fmla="*/ 0 h 4"/>
                      <a:gd name="T34" fmla="*/ 4 h 4"/>
                      <a:gd name="T35" fmla="*/ 4 h 4"/>
                      <a:gd name="T36" fmla="*/ 4 h 4"/>
                      <a:gd name="T37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  <a:cxn ang="0">
                        <a:pos x="0" y="T17"/>
                      </a:cxn>
                      <a:cxn ang="0">
                        <a:pos x="0" y="T18"/>
                      </a:cxn>
                      <a:cxn ang="0">
                        <a:pos x="0" y="T19"/>
                      </a:cxn>
                      <a:cxn ang="0">
                        <a:pos x="0" y="T20"/>
                      </a:cxn>
                      <a:cxn ang="0">
                        <a:pos x="0" y="T21"/>
                      </a:cxn>
                      <a:cxn ang="0">
                        <a:pos x="0" y="T22"/>
                      </a:cxn>
                      <a:cxn ang="0">
                        <a:pos x="0" y="T23"/>
                      </a:cxn>
                      <a:cxn ang="0">
                        <a:pos x="0" y="T24"/>
                      </a:cxn>
                      <a:cxn ang="0">
                        <a:pos x="0" y="T25"/>
                      </a:cxn>
                      <a:cxn ang="0">
                        <a:pos x="0" y="T26"/>
                      </a:cxn>
                      <a:cxn ang="0">
                        <a:pos x="0" y="T27"/>
                      </a:cxn>
                      <a:cxn ang="0">
                        <a:pos x="0" y="T28"/>
                      </a:cxn>
                      <a:cxn ang="0">
                        <a:pos x="0" y="T29"/>
                      </a:cxn>
                      <a:cxn ang="0">
                        <a:pos x="0" y="T30"/>
                      </a:cxn>
                      <a:cxn ang="0">
                        <a:pos x="0" y="T31"/>
                      </a:cxn>
                      <a:cxn ang="0">
                        <a:pos x="0" y="T32"/>
                      </a:cxn>
                      <a:cxn ang="0">
                        <a:pos x="0" y="T33"/>
                      </a:cxn>
                      <a:cxn ang="0">
                        <a:pos x="0" y="T34"/>
                      </a:cxn>
                      <a:cxn ang="0">
                        <a:pos x="0" y="T35"/>
                      </a:cxn>
                      <a:cxn ang="0">
                        <a:pos x="0" y="T36"/>
                      </a:cxn>
                      <a:cxn ang="0">
                        <a:pos x="0" y="T37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5" name="Freeform 193">
                    <a:extLst>
                      <a:ext uri="{FF2B5EF4-FFF2-40B4-BE49-F238E27FC236}">
                        <a16:creationId xmlns:a16="http://schemas.microsoft.com/office/drawing/2014/main" id="{95EEB63D-D320-4501-8A83-B25059165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0" cy="476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3 h 3"/>
                      <a:gd name="T3" fmla="*/ 3 h 3"/>
                      <a:gd name="T4" fmla="*/ 3 h 3"/>
                      <a:gd name="T5" fmla="*/ 3 h 3"/>
                      <a:gd name="T6" fmla="*/ 3 h 3"/>
                      <a:gd name="T7" fmla="*/ 3 h 3"/>
                      <a:gd name="T8" fmla="*/ 3 h 3"/>
                      <a:gd name="T9" fmla="*/ 3 h 3"/>
                      <a:gd name="T10" fmla="*/ 0 h 3"/>
                      <a:gd name="T11" fmla="*/ 0 h 3"/>
                      <a:gd name="T12" fmla="*/ 0 h 3"/>
                      <a:gd name="T13" fmla="*/ 0 h 3"/>
                      <a:gd name="T14" fmla="*/ 3 h 3"/>
                      <a:gd name="T15" fmla="*/ 3 h 3"/>
                      <a:gd name="T16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6" name="Rectangle 194">
                    <a:extLst>
                      <a:ext uri="{FF2B5EF4-FFF2-40B4-BE49-F238E27FC236}">
                        <a16:creationId xmlns:a16="http://schemas.microsoft.com/office/drawing/2014/main" id="{4A7457AE-493D-4A73-ACE0-65C73544C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63900" y="9240838"/>
                    <a:ext cx="4763" cy="1588"/>
                  </a:xfrm>
                  <a:prstGeom prst="rect">
                    <a:avLst/>
                  </a:pr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</p:grpSp>
          </p:grp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B1E30429-2725-412B-94D4-462195125968}"/>
                  </a:ext>
                </a:extLst>
              </p:cNvPr>
              <p:cNvSpPr txBox="1"/>
              <p:nvPr/>
            </p:nvSpPr>
            <p:spPr>
              <a:xfrm>
                <a:off x="7481136" y="5699735"/>
                <a:ext cx="1329886" cy="356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en-US" altLang="ko-KR" sz="1710" b="1" spc="-38" dirty="0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</p:grpSp>
        <p:sp>
          <p:nvSpPr>
            <p:cNvPr id="55" name="양쪽 모서리가 둥근 사각형 675">
              <a:extLst>
                <a:ext uri="{FF2B5EF4-FFF2-40B4-BE49-F238E27FC236}">
                  <a16:creationId xmlns:a16="http://schemas.microsoft.com/office/drawing/2014/main" id="{AC26A2C5-D792-4F30-8EB4-F0BA7D5EE7E0}"/>
                </a:ext>
              </a:extLst>
            </p:cNvPr>
            <p:cNvSpPr/>
            <p:nvPr/>
          </p:nvSpPr>
          <p:spPr>
            <a:xfrm>
              <a:off x="4194495" y="4096800"/>
              <a:ext cx="2222760" cy="773501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70930" tIns="35465" rIns="70930" bIns="35465" anchor="ctr" anchorCtr="0">
              <a:noAutofit/>
            </a:bodyPr>
            <a:lstStyle/>
            <a:p>
              <a:pPr algn="ctr" latinLnBrk="0"/>
              <a:r>
                <a:rPr kumimoji="1" lang="en-US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Ministry of </a:t>
              </a:r>
              <a:br>
                <a:rPr kumimoji="1" lang="en-US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kumimoji="1" lang="en-US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Economy and Finance</a:t>
              </a:r>
              <a:br>
                <a:rPr kumimoji="1" lang="en-US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</a:br>
              <a:r>
                <a:rPr kumimoji="1" lang="en-US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(MOEF)</a:t>
              </a:r>
            </a:p>
          </p:txBody>
        </p:sp>
      </p:grp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85974301-FBB2-4D5E-9609-58F378D1BBD0}"/>
              </a:ext>
            </a:extLst>
          </p:cNvPr>
          <p:cNvGrpSpPr/>
          <p:nvPr/>
        </p:nvGrpSpPr>
        <p:grpSpPr>
          <a:xfrm rot="1246477">
            <a:off x="6532515" y="4175883"/>
            <a:ext cx="1552699" cy="1832527"/>
            <a:chOff x="21656676" y="16944975"/>
            <a:chExt cx="936625" cy="976313"/>
          </a:xfrm>
          <a:solidFill>
            <a:schemeClr val="bg2">
              <a:lumMod val="50000"/>
              <a:alpha val="20000"/>
            </a:schemeClr>
          </a:solidFill>
        </p:grpSpPr>
        <p:sp>
          <p:nvSpPr>
            <p:cNvPr id="178" name="Freeform 222">
              <a:extLst>
                <a:ext uri="{FF2B5EF4-FFF2-40B4-BE49-F238E27FC236}">
                  <a16:creationId xmlns:a16="http://schemas.microsoft.com/office/drawing/2014/main" id="{7A438BFD-F638-4E49-A1C0-074ECBA3A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7427575"/>
              <a:ext cx="936625" cy="493713"/>
            </a:xfrm>
            <a:custGeom>
              <a:avLst/>
              <a:gdLst>
                <a:gd name="T0" fmla="*/ 387 w 590"/>
                <a:gd name="T1" fmla="*/ 148 h 311"/>
                <a:gd name="T2" fmla="*/ 387 w 590"/>
                <a:gd name="T3" fmla="*/ 148 h 311"/>
                <a:gd name="T4" fmla="*/ 356 w 590"/>
                <a:gd name="T5" fmla="*/ 154 h 311"/>
                <a:gd name="T6" fmla="*/ 324 w 590"/>
                <a:gd name="T7" fmla="*/ 154 h 311"/>
                <a:gd name="T8" fmla="*/ 298 w 590"/>
                <a:gd name="T9" fmla="*/ 151 h 311"/>
                <a:gd name="T10" fmla="*/ 273 w 590"/>
                <a:gd name="T11" fmla="*/ 144 h 311"/>
                <a:gd name="T12" fmla="*/ 254 w 590"/>
                <a:gd name="T13" fmla="*/ 135 h 311"/>
                <a:gd name="T14" fmla="*/ 235 w 590"/>
                <a:gd name="T15" fmla="*/ 128 h 311"/>
                <a:gd name="T16" fmla="*/ 213 w 590"/>
                <a:gd name="T17" fmla="*/ 112 h 311"/>
                <a:gd name="T18" fmla="*/ 305 w 590"/>
                <a:gd name="T19" fmla="*/ 48 h 311"/>
                <a:gd name="T20" fmla="*/ 0 w 590"/>
                <a:gd name="T21" fmla="*/ 51 h 311"/>
                <a:gd name="T22" fmla="*/ 3 w 590"/>
                <a:gd name="T23" fmla="*/ 55 h 311"/>
                <a:gd name="T24" fmla="*/ 3 w 590"/>
                <a:gd name="T25" fmla="*/ 55 h 311"/>
                <a:gd name="T26" fmla="*/ 3 w 590"/>
                <a:gd name="T27" fmla="*/ 55 h 311"/>
                <a:gd name="T28" fmla="*/ 162 w 590"/>
                <a:gd name="T29" fmla="*/ 311 h 311"/>
                <a:gd name="T30" fmla="*/ 165 w 590"/>
                <a:gd name="T31" fmla="*/ 215 h 311"/>
                <a:gd name="T32" fmla="*/ 165 w 590"/>
                <a:gd name="T33" fmla="*/ 215 h 311"/>
                <a:gd name="T34" fmla="*/ 197 w 590"/>
                <a:gd name="T35" fmla="*/ 231 h 311"/>
                <a:gd name="T36" fmla="*/ 222 w 590"/>
                <a:gd name="T37" fmla="*/ 240 h 311"/>
                <a:gd name="T38" fmla="*/ 251 w 590"/>
                <a:gd name="T39" fmla="*/ 247 h 311"/>
                <a:gd name="T40" fmla="*/ 283 w 590"/>
                <a:gd name="T41" fmla="*/ 250 h 311"/>
                <a:gd name="T42" fmla="*/ 321 w 590"/>
                <a:gd name="T43" fmla="*/ 253 h 311"/>
                <a:gd name="T44" fmla="*/ 362 w 590"/>
                <a:gd name="T45" fmla="*/ 247 h 311"/>
                <a:gd name="T46" fmla="*/ 410 w 590"/>
                <a:gd name="T47" fmla="*/ 234 h 311"/>
                <a:gd name="T48" fmla="*/ 410 w 590"/>
                <a:gd name="T49" fmla="*/ 234 h 311"/>
                <a:gd name="T50" fmla="*/ 438 w 590"/>
                <a:gd name="T51" fmla="*/ 224 h 311"/>
                <a:gd name="T52" fmla="*/ 467 w 590"/>
                <a:gd name="T53" fmla="*/ 208 h 311"/>
                <a:gd name="T54" fmla="*/ 489 w 590"/>
                <a:gd name="T55" fmla="*/ 192 h 311"/>
                <a:gd name="T56" fmla="*/ 508 w 590"/>
                <a:gd name="T57" fmla="*/ 176 h 311"/>
                <a:gd name="T58" fmla="*/ 527 w 590"/>
                <a:gd name="T59" fmla="*/ 157 h 311"/>
                <a:gd name="T60" fmla="*/ 540 w 590"/>
                <a:gd name="T61" fmla="*/ 138 h 311"/>
                <a:gd name="T62" fmla="*/ 552 w 590"/>
                <a:gd name="T63" fmla="*/ 119 h 311"/>
                <a:gd name="T64" fmla="*/ 565 w 590"/>
                <a:gd name="T65" fmla="*/ 103 h 311"/>
                <a:gd name="T66" fmla="*/ 578 w 590"/>
                <a:gd name="T67" fmla="*/ 67 h 311"/>
                <a:gd name="T68" fmla="*/ 587 w 590"/>
                <a:gd name="T69" fmla="*/ 35 h 311"/>
                <a:gd name="T70" fmla="*/ 590 w 590"/>
                <a:gd name="T71" fmla="*/ 3 h 311"/>
                <a:gd name="T72" fmla="*/ 590 w 590"/>
                <a:gd name="T73" fmla="*/ 3 h 311"/>
                <a:gd name="T74" fmla="*/ 590 w 590"/>
                <a:gd name="T75" fmla="*/ 3 h 311"/>
                <a:gd name="T76" fmla="*/ 590 w 590"/>
                <a:gd name="T77" fmla="*/ 3 h 311"/>
                <a:gd name="T78" fmla="*/ 590 w 590"/>
                <a:gd name="T79" fmla="*/ 0 h 311"/>
                <a:gd name="T80" fmla="*/ 590 w 590"/>
                <a:gd name="T81" fmla="*/ 0 h 311"/>
                <a:gd name="T82" fmla="*/ 584 w 590"/>
                <a:gd name="T83" fmla="*/ 19 h 311"/>
                <a:gd name="T84" fmla="*/ 571 w 590"/>
                <a:gd name="T85" fmla="*/ 39 h 311"/>
                <a:gd name="T86" fmla="*/ 552 w 590"/>
                <a:gd name="T87" fmla="*/ 61 h 311"/>
                <a:gd name="T88" fmla="*/ 527 w 590"/>
                <a:gd name="T89" fmla="*/ 87 h 311"/>
                <a:gd name="T90" fmla="*/ 492 w 590"/>
                <a:gd name="T91" fmla="*/ 112 h 311"/>
                <a:gd name="T92" fmla="*/ 470 w 590"/>
                <a:gd name="T93" fmla="*/ 122 h 311"/>
                <a:gd name="T94" fmla="*/ 444 w 590"/>
                <a:gd name="T95" fmla="*/ 131 h 311"/>
                <a:gd name="T96" fmla="*/ 419 w 590"/>
                <a:gd name="T97" fmla="*/ 141 h 311"/>
                <a:gd name="T98" fmla="*/ 387 w 590"/>
                <a:gd name="T99" fmla="*/ 148 h 311"/>
                <a:gd name="T100" fmla="*/ 387 w 590"/>
                <a:gd name="T101" fmla="*/ 14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1">
                  <a:moveTo>
                    <a:pt x="387" y="148"/>
                  </a:moveTo>
                  <a:lnTo>
                    <a:pt x="387" y="148"/>
                  </a:lnTo>
                  <a:lnTo>
                    <a:pt x="356" y="154"/>
                  </a:lnTo>
                  <a:lnTo>
                    <a:pt x="324" y="154"/>
                  </a:lnTo>
                  <a:lnTo>
                    <a:pt x="298" y="151"/>
                  </a:lnTo>
                  <a:lnTo>
                    <a:pt x="273" y="144"/>
                  </a:lnTo>
                  <a:lnTo>
                    <a:pt x="254" y="135"/>
                  </a:lnTo>
                  <a:lnTo>
                    <a:pt x="235" y="128"/>
                  </a:lnTo>
                  <a:lnTo>
                    <a:pt x="213" y="112"/>
                  </a:lnTo>
                  <a:lnTo>
                    <a:pt x="305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162" y="311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97" y="231"/>
                  </a:lnTo>
                  <a:lnTo>
                    <a:pt x="222" y="240"/>
                  </a:lnTo>
                  <a:lnTo>
                    <a:pt x="251" y="247"/>
                  </a:lnTo>
                  <a:lnTo>
                    <a:pt x="283" y="250"/>
                  </a:lnTo>
                  <a:lnTo>
                    <a:pt x="321" y="253"/>
                  </a:lnTo>
                  <a:lnTo>
                    <a:pt x="362" y="247"/>
                  </a:lnTo>
                  <a:lnTo>
                    <a:pt x="410" y="234"/>
                  </a:lnTo>
                  <a:lnTo>
                    <a:pt x="410" y="234"/>
                  </a:lnTo>
                  <a:lnTo>
                    <a:pt x="438" y="224"/>
                  </a:lnTo>
                  <a:lnTo>
                    <a:pt x="467" y="208"/>
                  </a:lnTo>
                  <a:lnTo>
                    <a:pt x="489" y="192"/>
                  </a:lnTo>
                  <a:lnTo>
                    <a:pt x="508" y="176"/>
                  </a:lnTo>
                  <a:lnTo>
                    <a:pt x="527" y="157"/>
                  </a:lnTo>
                  <a:lnTo>
                    <a:pt x="540" y="138"/>
                  </a:lnTo>
                  <a:lnTo>
                    <a:pt x="552" y="119"/>
                  </a:lnTo>
                  <a:lnTo>
                    <a:pt x="565" y="103"/>
                  </a:lnTo>
                  <a:lnTo>
                    <a:pt x="578" y="67"/>
                  </a:lnTo>
                  <a:lnTo>
                    <a:pt x="587" y="35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4" y="19"/>
                  </a:lnTo>
                  <a:lnTo>
                    <a:pt x="571" y="39"/>
                  </a:lnTo>
                  <a:lnTo>
                    <a:pt x="552" y="61"/>
                  </a:lnTo>
                  <a:lnTo>
                    <a:pt x="527" y="87"/>
                  </a:lnTo>
                  <a:lnTo>
                    <a:pt x="492" y="112"/>
                  </a:lnTo>
                  <a:lnTo>
                    <a:pt x="470" y="122"/>
                  </a:lnTo>
                  <a:lnTo>
                    <a:pt x="444" y="131"/>
                  </a:lnTo>
                  <a:lnTo>
                    <a:pt x="419" y="141"/>
                  </a:lnTo>
                  <a:lnTo>
                    <a:pt x="387" y="148"/>
                  </a:lnTo>
                  <a:lnTo>
                    <a:pt x="387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  <p:sp>
          <p:nvSpPr>
            <p:cNvPr id="179" name="Freeform 223">
              <a:extLst>
                <a:ext uri="{FF2B5EF4-FFF2-40B4-BE49-F238E27FC236}">
                  <a16:creationId xmlns:a16="http://schemas.microsoft.com/office/drawing/2014/main" id="{356D7F18-D4C0-434E-818E-0725EF901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6944975"/>
              <a:ext cx="936625" cy="492125"/>
            </a:xfrm>
            <a:custGeom>
              <a:avLst/>
              <a:gdLst>
                <a:gd name="T0" fmla="*/ 203 w 590"/>
                <a:gd name="T1" fmla="*/ 163 h 310"/>
                <a:gd name="T2" fmla="*/ 203 w 590"/>
                <a:gd name="T3" fmla="*/ 163 h 310"/>
                <a:gd name="T4" fmla="*/ 238 w 590"/>
                <a:gd name="T5" fmla="*/ 160 h 310"/>
                <a:gd name="T6" fmla="*/ 267 w 590"/>
                <a:gd name="T7" fmla="*/ 157 h 310"/>
                <a:gd name="T8" fmla="*/ 295 w 590"/>
                <a:gd name="T9" fmla="*/ 163 h 310"/>
                <a:gd name="T10" fmla="*/ 318 w 590"/>
                <a:gd name="T11" fmla="*/ 169 h 310"/>
                <a:gd name="T12" fmla="*/ 340 w 590"/>
                <a:gd name="T13" fmla="*/ 176 h 310"/>
                <a:gd name="T14" fmla="*/ 356 w 590"/>
                <a:gd name="T15" fmla="*/ 185 h 310"/>
                <a:gd name="T16" fmla="*/ 378 w 590"/>
                <a:gd name="T17" fmla="*/ 201 h 310"/>
                <a:gd name="T18" fmla="*/ 286 w 590"/>
                <a:gd name="T19" fmla="*/ 262 h 310"/>
                <a:gd name="T20" fmla="*/ 590 w 590"/>
                <a:gd name="T21" fmla="*/ 262 h 310"/>
                <a:gd name="T22" fmla="*/ 590 w 590"/>
                <a:gd name="T23" fmla="*/ 259 h 310"/>
                <a:gd name="T24" fmla="*/ 590 w 590"/>
                <a:gd name="T25" fmla="*/ 259 h 310"/>
                <a:gd name="T26" fmla="*/ 590 w 590"/>
                <a:gd name="T27" fmla="*/ 259 h 310"/>
                <a:gd name="T28" fmla="*/ 432 w 590"/>
                <a:gd name="T29" fmla="*/ 0 h 310"/>
                <a:gd name="T30" fmla="*/ 429 w 590"/>
                <a:gd name="T31" fmla="*/ 99 h 310"/>
                <a:gd name="T32" fmla="*/ 429 w 590"/>
                <a:gd name="T33" fmla="*/ 99 h 310"/>
                <a:gd name="T34" fmla="*/ 397 w 590"/>
                <a:gd name="T35" fmla="*/ 83 h 310"/>
                <a:gd name="T36" fmla="*/ 371 w 590"/>
                <a:gd name="T37" fmla="*/ 73 h 310"/>
                <a:gd name="T38" fmla="*/ 343 w 590"/>
                <a:gd name="T39" fmla="*/ 67 h 310"/>
                <a:gd name="T40" fmla="*/ 308 w 590"/>
                <a:gd name="T41" fmla="*/ 60 h 310"/>
                <a:gd name="T42" fmla="*/ 270 w 590"/>
                <a:gd name="T43" fmla="*/ 60 h 310"/>
                <a:gd name="T44" fmla="*/ 229 w 590"/>
                <a:gd name="T45" fmla="*/ 64 h 310"/>
                <a:gd name="T46" fmla="*/ 184 w 590"/>
                <a:gd name="T47" fmla="*/ 76 h 310"/>
                <a:gd name="T48" fmla="*/ 184 w 590"/>
                <a:gd name="T49" fmla="*/ 76 h 310"/>
                <a:gd name="T50" fmla="*/ 153 w 590"/>
                <a:gd name="T51" fmla="*/ 89 h 310"/>
                <a:gd name="T52" fmla="*/ 127 w 590"/>
                <a:gd name="T53" fmla="*/ 102 h 310"/>
                <a:gd name="T54" fmla="*/ 105 w 590"/>
                <a:gd name="T55" fmla="*/ 118 h 310"/>
                <a:gd name="T56" fmla="*/ 83 w 590"/>
                <a:gd name="T57" fmla="*/ 137 h 310"/>
                <a:gd name="T58" fmla="*/ 67 w 590"/>
                <a:gd name="T59" fmla="*/ 153 h 310"/>
                <a:gd name="T60" fmla="*/ 51 w 590"/>
                <a:gd name="T61" fmla="*/ 173 h 310"/>
                <a:gd name="T62" fmla="*/ 38 w 590"/>
                <a:gd name="T63" fmla="*/ 192 h 310"/>
                <a:gd name="T64" fmla="*/ 29 w 590"/>
                <a:gd name="T65" fmla="*/ 211 h 310"/>
                <a:gd name="T66" fmla="*/ 13 w 590"/>
                <a:gd name="T67" fmla="*/ 246 h 310"/>
                <a:gd name="T68" fmla="*/ 7 w 590"/>
                <a:gd name="T69" fmla="*/ 275 h 310"/>
                <a:gd name="T70" fmla="*/ 0 w 590"/>
                <a:gd name="T71" fmla="*/ 310 h 310"/>
                <a:gd name="T72" fmla="*/ 0 w 590"/>
                <a:gd name="T73" fmla="*/ 310 h 310"/>
                <a:gd name="T74" fmla="*/ 0 w 590"/>
                <a:gd name="T75" fmla="*/ 310 h 310"/>
                <a:gd name="T76" fmla="*/ 0 w 590"/>
                <a:gd name="T77" fmla="*/ 310 h 310"/>
                <a:gd name="T78" fmla="*/ 0 w 590"/>
                <a:gd name="T79" fmla="*/ 310 h 310"/>
                <a:gd name="T80" fmla="*/ 0 w 590"/>
                <a:gd name="T81" fmla="*/ 310 h 310"/>
                <a:gd name="T82" fmla="*/ 10 w 590"/>
                <a:gd name="T83" fmla="*/ 291 h 310"/>
                <a:gd name="T84" fmla="*/ 22 w 590"/>
                <a:gd name="T85" fmla="*/ 272 h 310"/>
                <a:gd name="T86" fmla="*/ 38 w 590"/>
                <a:gd name="T87" fmla="*/ 250 h 310"/>
                <a:gd name="T88" fmla="*/ 67 w 590"/>
                <a:gd name="T89" fmla="*/ 224 h 310"/>
                <a:gd name="T90" fmla="*/ 102 w 590"/>
                <a:gd name="T91" fmla="*/ 201 h 310"/>
                <a:gd name="T92" fmla="*/ 124 w 590"/>
                <a:gd name="T93" fmla="*/ 189 h 310"/>
                <a:gd name="T94" fmla="*/ 146 w 590"/>
                <a:gd name="T95" fmla="*/ 179 h 310"/>
                <a:gd name="T96" fmla="*/ 175 w 590"/>
                <a:gd name="T97" fmla="*/ 169 h 310"/>
                <a:gd name="T98" fmla="*/ 203 w 590"/>
                <a:gd name="T99" fmla="*/ 163 h 310"/>
                <a:gd name="T100" fmla="*/ 203 w 590"/>
                <a:gd name="T101" fmla="*/ 16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0">
                  <a:moveTo>
                    <a:pt x="203" y="163"/>
                  </a:moveTo>
                  <a:lnTo>
                    <a:pt x="203" y="163"/>
                  </a:lnTo>
                  <a:lnTo>
                    <a:pt x="238" y="160"/>
                  </a:lnTo>
                  <a:lnTo>
                    <a:pt x="267" y="157"/>
                  </a:lnTo>
                  <a:lnTo>
                    <a:pt x="295" y="163"/>
                  </a:lnTo>
                  <a:lnTo>
                    <a:pt x="318" y="169"/>
                  </a:lnTo>
                  <a:lnTo>
                    <a:pt x="340" y="176"/>
                  </a:lnTo>
                  <a:lnTo>
                    <a:pt x="356" y="185"/>
                  </a:lnTo>
                  <a:lnTo>
                    <a:pt x="378" y="201"/>
                  </a:lnTo>
                  <a:lnTo>
                    <a:pt x="286" y="262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432" y="0"/>
                  </a:lnTo>
                  <a:lnTo>
                    <a:pt x="429" y="99"/>
                  </a:lnTo>
                  <a:lnTo>
                    <a:pt x="429" y="99"/>
                  </a:lnTo>
                  <a:lnTo>
                    <a:pt x="397" y="83"/>
                  </a:lnTo>
                  <a:lnTo>
                    <a:pt x="371" y="73"/>
                  </a:lnTo>
                  <a:lnTo>
                    <a:pt x="343" y="67"/>
                  </a:lnTo>
                  <a:lnTo>
                    <a:pt x="308" y="60"/>
                  </a:lnTo>
                  <a:lnTo>
                    <a:pt x="270" y="60"/>
                  </a:lnTo>
                  <a:lnTo>
                    <a:pt x="229" y="64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53" y="89"/>
                  </a:lnTo>
                  <a:lnTo>
                    <a:pt x="127" y="102"/>
                  </a:lnTo>
                  <a:lnTo>
                    <a:pt x="105" y="118"/>
                  </a:lnTo>
                  <a:lnTo>
                    <a:pt x="83" y="137"/>
                  </a:lnTo>
                  <a:lnTo>
                    <a:pt x="67" y="153"/>
                  </a:lnTo>
                  <a:lnTo>
                    <a:pt x="51" y="173"/>
                  </a:lnTo>
                  <a:lnTo>
                    <a:pt x="38" y="192"/>
                  </a:lnTo>
                  <a:lnTo>
                    <a:pt x="29" y="211"/>
                  </a:lnTo>
                  <a:lnTo>
                    <a:pt x="13" y="246"/>
                  </a:lnTo>
                  <a:lnTo>
                    <a:pt x="7" y="27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10" y="291"/>
                  </a:lnTo>
                  <a:lnTo>
                    <a:pt x="22" y="272"/>
                  </a:lnTo>
                  <a:lnTo>
                    <a:pt x="38" y="250"/>
                  </a:lnTo>
                  <a:lnTo>
                    <a:pt x="67" y="224"/>
                  </a:lnTo>
                  <a:lnTo>
                    <a:pt x="102" y="201"/>
                  </a:lnTo>
                  <a:lnTo>
                    <a:pt x="124" y="189"/>
                  </a:lnTo>
                  <a:lnTo>
                    <a:pt x="146" y="179"/>
                  </a:lnTo>
                  <a:lnTo>
                    <a:pt x="175" y="169"/>
                  </a:lnTo>
                  <a:lnTo>
                    <a:pt x="203" y="163"/>
                  </a:lnTo>
                  <a:lnTo>
                    <a:pt x="203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CCF70EED-B352-4B57-8A1B-507F3A03589D}"/>
              </a:ext>
            </a:extLst>
          </p:cNvPr>
          <p:cNvGrpSpPr/>
          <p:nvPr/>
        </p:nvGrpSpPr>
        <p:grpSpPr>
          <a:xfrm>
            <a:off x="7110993" y="3257600"/>
            <a:ext cx="2747031" cy="1243897"/>
            <a:chOff x="7609323" y="3521786"/>
            <a:chExt cx="2999131" cy="1454452"/>
          </a:xfrm>
        </p:grpSpPr>
        <p:grpSp>
          <p:nvGrpSpPr>
            <p:cNvPr id="181" name="그룹 180">
              <a:extLst>
                <a:ext uri="{FF2B5EF4-FFF2-40B4-BE49-F238E27FC236}">
                  <a16:creationId xmlns:a16="http://schemas.microsoft.com/office/drawing/2014/main" id="{83815686-1779-4942-81E2-B0288D8CA0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85" name="사각형: 둥근 모서리 184">
                <a:extLst>
                  <a:ext uri="{FF2B5EF4-FFF2-40B4-BE49-F238E27FC236}">
                    <a16:creationId xmlns:a16="http://schemas.microsoft.com/office/drawing/2014/main" id="{8EB27B81-48B9-4C44-846C-D4B540AB2337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86" name="사각형: 둥근 모서리 185">
                <a:extLst>
                  <a:ext uri="{FF2B5EF4-FFF2-40B4-BE49-F238E27FC236}">
                    <a16:creationId xmlns:a16="http://schemas.microsoft.com/office/drawing/2014/main" id="{72AC677D-B0D0-48DF-961A-6569B5AA0ECD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87" name="그룹 186">
                <a:extLst>
                  <a:ext uri="{FF2B5EF4-FFF2-40B4-BE49-F238E27FC236}">
                    <a16:creationId xmlns:a16="http://schemas.microsoft.com/office/drawing/2014/main" id="{4359524E-71FB-4679-ACDC-984A1B53C231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88" name="사각형: 둥근 모서리 187">
                  <a:extLst>
                    <a:ext uri="{FF2B5EF4-FFF2-40B4-BE49-F238E27FC236}">
                      <a16:creationId xmlns:a16="http://schemas.microsoft.com/office/drawing/2014/main" id="{897EA4D0-5AA8-4708-81F6-5DB0C3439ABA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89" name="사각형: 둥근 모서리 188">
                  <a:extLst>
                    <a:ext uri="{FF2B5EF4-FFF2-40B4-BE49-F238E27FC236}">
                      <a16:creationId xmlns:a16="http://schemas.microsoft.com/office/drawing/2014/main" id="{DB913D4E-2208-4205-9C49-4A3B181F9662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F51F1A76-3A3A-4DF3-AE85-96503AE099CF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610CAC3C-7748-4EA9-B45F-48F6D96B0488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ko-KR" sz="1200" dirty="0">
                  <a:latin typeface="Montserrat SemiBold" panose="00000700000000000000" pitchFamily="2" charset="0"/>
                  <a:ea typeface="Rix고딕 M" panose="02020603020101020101" pitchFamily="18" charset="-127"/>
                </a:rPr>
                <a:t>Local Government</a:t>
              </a: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D2D5D4BE-B2AE-402C-8152-298C197B4E4A}"/>
                </a:ext>
              </a:extLst>
            </p:cNvPr>
            <p:cNvSpPr txBox="1"/>
            <p:nvPr/>
          </p:nvSpPr>
          <p:spPr>
            <a:xfrm>
              <a:off x="7753154" y="4127121"/>
              <a:ext cx="2711468" cy="6982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Local Government Finance</a:t>
              </a:r>
            </a:p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Local Education Finance</a:t>
              </a:r>
            </a:p>
          </p:txBody>
        </p:sp>
        <p:cxnSp>
          <p:nvCxnSpPr>
            <p:cNvPr id="184" name="직선 연결선 183">
              <a:extLst>
                <a:ext uri="{FF2B5EF4-FFF2-40B4-BE49-F238E27FC236}">
                  <a16:creationId xmlns:a16="http://schemas.microsoft.com/office/drawing/2014/main" id="{00C06FA5-B8E1-4604-AF7C-5A97748A9E37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45527F38-D7E6-4F85-88A1-C3CE03390686}"/>
              </a:ext>
            </a:extLst>
          </p:cNvPr>
          <p:cNvGrpSpPr/>
          <p:nvPr/>
        </p:nvGrpSpPr>
        <p:grpSpPr>
          <a:xfrm>
            <a:off x="7110993" y="5570136"/>
            <a:ext cx="2747031" cy="1243897"/>
            <a:chOff x="7609323" y="3521786"/>
            <a:chExt cx="2999131" cy="1454452"/>
          </a:xfrm>
        </p:grpSpPr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7DCF6570-C8B4-4766-ABCB-239A238939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C4EA69C-16CB-43BB-95D7-7A570442ACDB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97" name="사각형: 둥근 모서리 196">
                <a:extLst>
                  <a:ext uri="{FF2B5EF4-FFF2-40B4-BE49-F238E27FC236}">
                    <a16:creationId xmlns:a16="http://schemas.microsoft.com/office/drawing/2014/main" id="{DA06D4FD-F802-40A8-A887-DF6336D89362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98" name="그룹 197">
                <a:extLst>
                  <a:ext uri="{FF2B5EF4-FFF2-40B4-BE49-F238E27FC236}">
                    <a16:creationId xmlns:a16="http://schemas.microsoft.com/office/drawing/2014/main" id="{6F690454-BF5F-4977-AB52-E320DC33E3F6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99" name="사각형: 둥근 모서리 198">
                  <a:extLst>
                    <a:ext uri="{FF2B5EF4-FFF2-40B4-BE49-F238E27FC236}">
                      <a16:creationId xmlns:a16="http://schemas.microsoft.com/office/drawing/2014/main" id="{5A35C275-2E96-4176-8F0B-57D902164428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0" name="사각형: 둥근 모서리 199">
                  <a:extLst>
                    <a:ext uri="{FF2B5EF4-FFF2-40B4-BE49-F238E27FC236}">
                      <a16:creationId xmlns:a16="http://schemas.microsoft.com/office/drawing/2014/main" id="{4CF25ADB-5D48-447E-B6E7-17A84917778A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1" name="직사각형 200">
                  <a:extLst>
                    <a:ext uri="{FF2B5EF4-FFF2-40B4-BE49-F238E27FC236}">
                      <a16:creationId xmlns:a16="http://schemas.microsoft.com/office/drawing/2014/main" id="{4EF13192-08EF-4C1C-965D-BF55AB9B2134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6D51C51F-9B6B-43DD-9E66-83E5444DDDE0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ko-KR" sz="1200" dirty="0">
                  <a:latin typeface="Montserrat SemiBold" panose="00000700000000000000" pitchFamily="2" charset="0"/>
                  <a:ea typeface="Rix고딕 M" panose="02020603020101020101" pitchFamily="18" charset="-127"/>
                </a:rPr>
                <a:t>Agencies</a:t>
              </a: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02DCE580-1E72-4919-A974-91EEF7FE71BE}"/>
                </a:ext>
              </a:extLst>
            </p:cNvPr>
            <p:cNvSpPr txBox="1"/>
            <p:nvPr/>
          </p:nvSpPr>
          <p:spPr>
            <a:xfrm>
              <a:off x="7753154" y="4127121"/>
              <a:ext cx="2711468" cy="6982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Public Enterprises</a:t>
              </a:r>
            </a:p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Non-profit Public Institutions</a:t>
              </a:r>
            </a:p>
          </p:txBody>
        </p:sp>
        <p:cxnSp>
          <p:nvCxnSpPr>
            <p:cNvPr id="195" name="직선 연결선 194">
              <a:extLst>
                <a:ext uri="{FF2B5EF4-FFF2-40B4-BE49-F238E27FC236}">
                  <a16:creationId xmlns:a16="http://schemas.microsoft.com/office/drawing/2014/main" id="{03F2EB3A-6D2D-4787-9D49-6398FD301E83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TextBox 201">
            <a:extLst>
              <a:ext uri="{FF2B5EF4-FFF2-40B4-BE49-F238E27FC236}">
                <a16:creationId xmlns:a16="http://schemas.microsoft.com/office/drawing/2014/main" id="{E30F7D45-59FF-448B-ACEF-43D86F9F6E0D}"/>
              </a:ext>
            </a:extLst>
          </p:cNvPr>
          <p:cNvSpPr txBox="1"/>
          <p:nvPr/>
        </p:nvSpPr>
        <p:spPr>
          <a:xfrm flipH="1">
            <a:off x="1702419" y="2194325"/>
            <a:ext cx="729661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Integration of existing fiscal management systems for </a:t>
            </a:r>
            <a:b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efficient allocation of national resources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6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</p:spTree>
    <p:extLst>
      <p:ext uri="{BB962C8B-B14F-4D97-AF65-F5344CB8AC3E}">
        <p14:creationId xmlns:p14="http://schemas.microsoft.com/office/powerpoint/2010/main" val="3691870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</a:t>
            </a:r>
          </a:p>
          <a:p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Functions &amp; Modules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7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24DE5EC-2ED2-4A3B-9E73-578AF6386636}"/>
              </a:ext>
            </a:extLst>
          </p:cNvPr>
          <p:cNvGrpSpPr/>
          <p:nvPr/>
        </p:nvGrpSpPr>
        <p:grpSpPr>
          <a:xfrm>
            <a:off x="363908" y="2575296"/>
            <a:ext cx="10068961" cy="630381"/>
            <a:chOff x="860310" y="2563177"/>
            <a:chExt cx="9094702" cy="55904"/>
          </a:xfrm>
        </p:grpSpPr>
        <p:sp>
          <p:nvSpPr>
            <p:cNvPr id="9" name="화살표: 오각형 7">
              <a:extLst>
                <a:ext uri="{FF2B5EF4-FFF2-40B4-BE49-F238E27FC236}">
                  <a16:creationId xmlns:a16="http://schemas.microsoft.com/office/drawing/2014/main" id="{7FFBF87B-1C5D-41E1-BCA0-D26874BEF82F}"/>
                </a:ext>
              </a:extLst>
            </p:cNvPr>
            <p:cNvSpPr/>
            <p:nvPr/>
          </p:nvSpPr>
          <p:spPr>
            <a:xfrm>
              <a:off x="860310" y="2563177"/>
              <a:ext cx="1888991" cy="55904"/>
            </a:xfrm>
            <a:prstGeom prst="homePlate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0" name="화살표: 갈매기형 수장 8">
              <a:extLst>
                <a:ext uri="{FF2B5EF4-FFF2-40B4-BE49-F238E27FC236}">
                  <a16:creationId xmlns:a16="http://schemas.microsoft.com/office/drawing/2014/main" id="{59963263-DC11-438F-9D41-DC66A34B77E6}"/>
                </a:ext>
              </a:extLst>
            </p:cNvPr>
            <p:cNvSpPr/>
            <p:nvPr/>
          </p:nvSpPr>
          <p:spPr>
            <a:xfrm>
              <a:off x="2665712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1" name="화살표: 갈매기형 수장 9">
              <a:extLst>
                <a:ext uri="{FF2B5EF4-FFF2-40B4-BE49-F238E27FC236}">
                  <a16:creationId xmlns:a16="http://schemas.microsoft.com/office/drawing/2014/main" id="{02F7C738-3582-44CF-BE30-F97BE7F96E31}"/>
                </a:ext>
              </a:extLst>
            </p:cNvPr>
            <p:cNvSpPr/>
            <p:nvPr/>
          </p:nvSpPr>
          <p:spPr>
            <a:xfrm>
              <a:off x="4471114" y="2563177"/>
              <a:ext cx="1888991" cy="55904"/>
            </a:xfrm>
            <a:prstGeom prst="chevron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2" name="화살표: 갈매기형 수장 10">
              <a:extLst>
                <a:ext uri="{FF2B5EF4-FFF2-40B4-BE49-F238E27FC236}">
                  <a16:creationId xmlns:a16="http://schemas.microsoft.com/office/drawing/2014/main" id="{847597FE-1F1B-4474-BB06-1F0CACBD5A77}"/>
                </a:ext>
              </a:extLst>
            </p:cNvPr>
            <p:cNvSpPr/>
            <p:nvPr/>
          </p:nvSpPr>
          <p:spPr>
            <a:xfrm>
              <a:off x="6271224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3" name="화살표: 갈매기형 수장 11">
              <a:extLst>
                <a:ext uri="{FF2B5EF4-FFF2-40B4-BE49-F238E27FC236}">
                  <a16:creationId xmlns:a16="http://schemas.microsoft.com/office/drawing/2014/main" id="{BCE20690-28C3-4001-8569-4A9E069D3CA3}"/>
                </a:ext>
              </a:extLst>
            </p:cNvPr>
            <p:cNvSpPr/>
            <p:nvPr/>
          </p:nvSpPr>
          <p:spPr>
            <a:xfrm>
              <a:off x="8066021" y="2563177"/>
              <a:ext cx="1888991" cy="55904"/>
            </a:xfrm>
            <a:prstGeom prst="chevron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3E15696-665A-4E61-97F2-4D238E2B396A}"/>
              </a:ext>
            </a:extLst>
          </p:cNvPr>
          <p:cNvSpPr txBox="1"/>
          <p:nvPr/>
        </p:nvSpPr>
        <p:spPr>
          <a:xfrm flipH="1">
            <a:off x="1702419" y="2087442"/>
            <a:ext cx="7705986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Manage the entire processes of public finance management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4A24937-0F4E-48A2-AA0B-9FDF84415BC0}"/>
              </a:ext>
            </a:extLst>
          </p:cNvPr>
          <p:cNvSpPr txBox="1"/>
          <p:nvPr/>
        </p:nvSpPr>
        <p:spPr>
          <a:xfrm>
            <a:off x="641664" y="2715183"/>
            <a:ext cx="1268616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Fiscal</a:t>
            </a:r>
            <a:b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Management Plan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61AA892-7359-451A-8248-BF53C0EE788A}"/>
              </a:ext>
            </a:extLst>
          </p:cNvPr>
          <p:cNvSpPr txBox="1"/>
          <p:nvPr/>
        </p:nvSpPr>
        <p:spPr>
          <a:xfrm>
            <a:off x="2926621" y="2715183"/>
            <a:ext cx="844077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Budget</a:t>
            </a:r>
            <a:b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Formulation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925679-9417-47F6-BD19-74D75BAA624D}"/>
              </a:ext>
            </a:extLst>
          </p:cNvPr>
          <p:cNvSpPr txBox="1"/>
          <p:nvPr/>
        </p:nvSpPr>
        <p:spPr>
          <a:xfrm>
            <a:off x="5003953" y="2799822"/>
            <a:ext cx="683905" cy="169277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Execution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A79F999-034D-4292-A3AB-7F4863B8D79C}"/>
              </a:ext>
            </a:extLst>
          </p:cNvPr>
          <p:cNvSpPr txBox="1"/>
          <p:nvPr/>
        </p:nvSpPr>
        <p:spPr>
          <a:xfrm>
            <a:off x="6869115" y="2715183"/>
            <a:ext cx="895309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Accounting</a:t>
            </a:r>
            <a:b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&amp; Settlement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001CD8-EFA6-454D-B8C5-0A62F1592711}"/>
              </a:ext>
            </a:extLst>
          </p:cNvPr>
          <p:cNvSpPr txBox="1"/>
          <p:nvPr/>
        </p:nvSpPr>
        <p:spPr>
          <a:xfrm>
            <a:off x="8920158" y="2715183"/>
            <a:ext cx="964303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Performance</a:t>
            </a:r>
            <a:b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Management </a:t>
            </a:r>
            <a:endParaRPr lang="ko-KR" altLang="en-US" sz="11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latin typeface="Montserrat SemiBold" panose="00000700000000000000" pitchFamily="2" charset="0"/>
              <a:ea typeface="KoPub돋움체 Bold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6D254-8907-4AF6-B7FD-E3E9DEC8874D}"/>
              </a:ext>
            </a:extLst>
          </p:cNvPr>
          <p:cNvSpPr/>
          <p:nvPr/>
        </p:nvSpPr>
        <p:spPr>
          <a:xfrm>
            <a:off x="363908" y="3310132"/>
            <a:ext cx="10068961" cy="2365343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539" dirty="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4528E30-8B4D-46C1-8BD7-7493203E4787}"/>
              </a:ext>
            </a:extLst>
          </p:cNvPr>
          <p:cNvGrpSpPr/>
          <p:nvPr/>
        </p:nvGrpSpPr>
        <p:grpSpPr>
          <a:xfrm>
            <a:off x="665035" y="3844293"/>
            <a:ext cx="1276468" cy="464732"/>
            <a:chOff x="5544737" y="1711924"/>
            <a:chExt cx="1854283" cy="695996"/>
          </a:xfrm>
        </p:grpSpPr>
        <p:sp>
          <p:nvSpPr>
            <p:cNvPr id="22" name="사각형: 둥근 모서리 20">
              <a:extLst>
                <a:ext uri="{FF2B5EF4-FFF2-40B4-BE49-F238E27FC236}">
                  <a16:creationId xmlns:a16="http://schemas.microsoft.com/office/drawing/2014/main" id="{F9EB4116-B90D-468C-A963-AF39A549D603}"/>
                </a:ext>
              </a:extLst>
            </p:cNvPr>
            <p:cNvSpPr/>
            <p:nvPr/>
          </p:nvSpPr>
          <p:spPr>
            <a:xfrm>
              <a:off x="5544737" y="1904460"/>
              <a:ext cx="1854283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23" name="사각형: 둥근 모서리 21">
              <a:extLst>
                <a:ext uri="{FF2B5EF4-FFF2-40B4-BE49-F238E27FC236}">
                  <a16:creationId xmlns:a16="http://schemas.microsoft.com/office/drawing/2014/main" id="{29EC71C1-67FC-4D0A-AEF4-E87481CDA501}"/>
                </a:ext>
              </a:extLst>
            </p:cNvPr>
            <p:cNvSpPr/>
            <p:nvPr/>
          </p:nvSpPr>
          <p:spPr>
            <a:xfrm>
              <a:off x="5544737" y="1711924"/>
              <a:ext cx="1854283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93A421DA-A97A-42F3-AB09-E9006C6FD518}"/>
                </a:ext>
              </a:extLst>
            </p:cNvPr>
            <p:cNvGrpSpPr/>
            <p:nvPr/>
          </p:nvGrpSpPr>
          <p:grpSpPr>
            <a:xfrm>
              <a:off x="5596890" y="1749220"/>
              <a:ext cx="1745507" cy="620346"/>
              <a:chOff x="7752409" y="3631493"/>
              <a:chExt cx="2638854" cy="1225494"/>
            </a:xfrm>
          </p:grpSpPr>
          <p:sp>
            <p:nvSpPr>
              <p:cNvPr id="26" name="사각형: 둥근 모서리 24">
                <a:extLst>
                  <a:ext uri="{FF2B5EF4-FFF2-40B4-BE49-F238E27FC236}">
                    <a16:creationId xmlns:a16="http://schemas.microsoft.com/office/drawing/2014/main" id="{D267B2D6-F166-439A-97C6-6786025B3609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27" name="사각형: 둥근 모서리 25">
                <a:extLst>
                  <a:ext uri="{FF2B5EF4-FFF2-40B4-BE49-F238E27FC236}">
                    <a16:creationId xmlns:a16="http://schemas.microsoft.com/office/drawing/2014/main" id="{0FCE3C6F-38F8-4AD0-8DDD-99F329602413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BA1C4FA-1FF8-49F3-AF63-9FE1CA2186C4}"/>
                </a:ext>
              </a:extLst>
            </p:cNvPr>
            <p:cNvSpPr txBox="1"/>
            <p:nvPr/>
          </p:nvSpPr>
          <p:spPr>
            <a:xfrm>
              <a:off x="5601151" y="1759836"/>
              <a:ext cx="1722196" cy="553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Budget </a:t>
              </a:r>
            </a:p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Management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8A552C7F-28B4-4D82-ADB9-E72A2D568AB5}"/>
              </a:ext>
            </a:extLst>
          </p:cNvPr>
          <p:cNvSpPr txBox="1"/>
          <p:nvPr/>
        </p:nvSpPr>
        <p:spPr>
          <a:xfrm>
            <a:off x="2556343" y="4192165"/>
            <a:ext cx="1249041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Draft Fiscal</a:t>
            </a:r>
            <a:b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Management Plan </a:t>
            </a:r>
            <a:b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Budget Formulation</a:t>
            </a: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72A5C67A-B8C6-49D2-B506-35ED41D3D115}"/>
              </a:ext>
            </a:extLst>
          </p:cNvPr>
          <p:cNvGrpSpPr/>
          <p:nvPr/>
        </p:nvGrpSpPr>
        <p:grpSpPr>
          <a:xfrm>
            <a:off x="4366624" y="3636830"/>
            <a:ext cx="1251542" cy="1565491"/>
            <a:chOff x="3926091" y="3777507"/>
            <a:chExt cx="1251542" cy="1565491"/>
          </a:xfrm>
        </p:grpSpPr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F5579AC-FF85-4E23-95BD-7B366A905996}"/>
                </a:ext>
              </a:extLst>
            </p:cNvPr>
            <p:cNvGrpSpPr/>
            <p:nvPr/>
          </p:nvGrpSpPr>
          <p:grpSpPr>
            <a:xfrm>
              <a:off x="3926091" y="3777507"/>
              <a:ext cx="1251542" cy="464732"/>
              <a:chOff x="5544737" y="1711924"/>
              <a:chExt cx="1854283" cy="695996"/>
            </a:xfrm>
          </p:grpSpPr>
          <p:sp>
            <p:nvSpPr>
              <p:cNvPr id="45" name="사각형: 둥근 모서리 43">
                <a:extLst>
                  <a:ext uri="{FF2B5EF4-FFF2-40B4-BE49-F238E27FC236}">
                    <a16:creationId xmlns:a16="http://schemas.microsoft.com/office/drawing/2014/main" id="{4FBEF0B8-045B-4C1A-9112-5A145E2C7F64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6" name="사각형: 둥근 모서리 44">
                <a:extLst>
                  <a:ext uri="{FF2B5EF4-FFF2-40B4-BE49-F238E27FC236}">
                    <a16:creationId xmlns:a16="http://schemas.microsoft.com/office/drawing/2014/main" id="{41B067EF-A6AB-4CDC-BB12-76C6224FF87C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C2D21D41-4AC7-40B9-BE69-182D531B6C09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9" name="사각형: 둥근 모서리 47">
                  <a:extLst>
                    <a:ext uri="{FF2B5EF4-FFF2-40B4-BE49-F238E27FC236}">
                      <a16:creationId xmlns:a16="http://schemas.microsoft.com/office/drawing/2014/main" id="{E015A938-6E48-4291-BD46-E574E761AF34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50" name="사각형: 둥근 모서리 48">
                  <a:extLst>
                    <a:ext uri="{FF2B5EF4-FFF2-40B4-BE49-F238E27FC236}">
                      <a16:creationId xmlns:a16="http://schemas.microsoft.com/office/drawing/2014/main" id="{181E418C-D816-4916-BEEC-3E16A7DC4591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4130B90E-07FE-4D2F-8C2A-ED085C95E6BB}"/>
                  </a:ext>
                </a:extLst>
              </p:cNvPr>
              <p:cNvSpPr txBox="1"/>
              <p:nvPr/>
            </p:nvSpPr>
            <p:spPr>
              <a:xfrm>
                <a:off x="5601150" y="1759836"/>
                <a:ext cx="1722197" cy="55312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en-US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Execution </a:t>
                </a:r>
              </a:p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en-US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Management</a:t>
                </a:r>
              </a:p>
            </p:txBody>
          </p:sp>
        </p:grp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FDF1C547-1E63-41F0-9F95-5196D454F22F}"/>
                </a:ext>
              </a:extLst>
            </p:cNvPr>
            <p:cNvGrpSpPr/>
            <p:nvPr/>
          </p:nvGrpSpPr>
          <p:grpSpPr>
            <a:xfrm>
              <a:off x="3926091" y="4275400"/>
              <a:ext cx="1251542" cy="464732"/>
              <a:chOff x="5544737" y="1711924"/>
              <a:chExt cx="1854283" cy="695996"/>
            </a:xfrm>
          </p:grpSpPr>
          <p:sp>
            <p:nvSpPr>
              <p:cNvPr id="39" name="사각형: 둥근 모서리 37">
                <a:extLst>
                  <a:ext uri="{FF2B5EF4-FFF2-40B4-BE49-F238E27FC236}">
                    <a16:creationId xmlns:a16="http://schemas.microsoft.com/office/drawing/2014/main" id="{AED9046E-CA78-472B-AAC1-9B8F83BC59D1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0" name="사각형: 둥근 모서리 38">
                <a:extLst>
                  <a:ext uri="{FF2B5EF4-FFF2-40B4-BE49-F238E27FC236}">
                    <a16:creationId xmlns:a16="http://schemas.microsoft.com/office/drawing/2014/main" id="{D61F3DD6-C5A0-4CFC-9D82-E114B4A3314A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1" name="그룹 40">
                <a:extLst>
                  <a:ext uri="{FF2B5EF4-FFF2-40B4-BE49-F238E27FC236}">
                    <a16:creationId xmlns:a16="http://schemas.microsoft.com/office/drawing/2014/main" id="{FAA8398D-85D0-457E-91E0-33F3399C593F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3" name="사각형: 둥근 모서리 41">
                  <a:extLst>
                    <a:ext uri="{FF2B5EF4-FFF2-40B4-BE49-F238E27FC236}">
                      <a16:creationId xmlns:a16="http://schemas.microsoft.com/office/drawing/2014/main" id="{DA70F345-0E92-4A93-B987-36D656E530E9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44" name="사각형: 둥근 모서리 42">
                  <a:extLst>
                    <a:ext uri="{FF2B5EF4-FFF2-40B4-BE49-F238E27FC236}">
                      <a16:creationId xmlns:a16="http://schemas.microsoft.com/office/drawing/2014/main" id="{B7882488-FB9D-4DCA-9C27-D141E1320858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6E35A489-B1EC-49BE-B017-1D2749234983}"/>
                  </a:ext>
                </a:extLst>
              </p:cNvPr>
              <p:cNvSpPr txBox="1"/>
              <p:nvPr/>
            </p:nvSpPr>
            <p:spPr>
              <a:xfrm>
                <a:off x="5601150" y="1759836"/>
                <a:ext cx="1722197" cy="55312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en-US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Asset &amp; Debt Management</a:t>
                </a:r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ADF3974F-4DEF-4731-A1DB-0D3D1A509FD1}"/>
                </a:ext>
              </a:extLst>
            </p:cNvPr>
            <p:cNvGrpSpPr/>
            <p:nvPr/>
          </p:nvGrpSpPr>
          <p:grpSpPr>
            <a:xfrm>
              <a:off x="3926091" y="4774216"/>
              <a:ext cx="1251542" cy="568782"/>
              <a:chOff x="5544737" y="1711924"/>
              <a:chExt cx="1854283" cy="695996"/>
            </a:xfrm>
          </p:grpSpPr>
          <p:sp>
            <p:nvSpPr>
              <p:cNvPr id="33" name="사각형: 둥근 모서리 31">
                <a:extLst>
                  <a:ext uri="{FF2B5EF4-FFF2-40B4-BE49-F238E27FC236}">
                    <a16:creationId xmlns:a16="http://schemas.microsoft.com/office/drawing/2014/main" id="{88508704-6C48-4D85-BCBE-462E3E83E53D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34" name="사각형: 둥근 모서리 32">
                <a:extLst>
                  <a:ext uri="{FF2B5EF4-FFF2-40B4-BE49-F238E27FC236}">
                    <a16:creationId xmlns:a16="http://schemas.microsoft.com/office/drawing/2014/main" id="{BCF50338-E4B7-4B55-A5AD-37C2C8C8ADE3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524FEB75-0868-4107-9FCD-855155E2E6AD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37" name="사각형: 둥근 모서리 35">
                  <a:extLst>
                    <a:ext uri="{FF2B5EF4-FFF2-40B4-BE49-F238E27FC236}">
                      <a16:creationId xmlns:a16="http://schemas.microsoft.com/office/drawing/2014/main" id="{E31478CA-CAA9-4CF0-804E-FAA613950B07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38" name="사각형: 둥근 모서리 36">
                  <a:extLst>
                    <a:ext uri="{FF2B5EF4-FFF2-40B4-BE49-F238E27FC236}">
                      <a16:creationId xmlns:a16="http://schemas.microsoft.com/office/drawing/2014/main" id="{4960DF62-4F91-4189-9377-5D2C3F6231C4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D9FEE72-E923-4487-8F5C-4ED84211B6E8}"/>
                  </a:ext>
                </a:extLst>
              </p:cNvPr>
              <p:cNvSpPr txBox="1"/>
              <p:nvPr/>
            </p:nvSpPr>
            <p:spPr>
              <a:xfrm>
                <a:off x="5601150" y="1725692"/>
                <a:ext cx="1722197" cy="62141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en-US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Real-time Treasury Fund Management</a:t>
                </a: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50BCC7E4-E97B-4044-A453-659D572FDD7C}"/>
              </a:ext>
            </a:extLst>
          </p:cNvPr>
          <p:cNvGrpSpPr/>
          <p:nvPr/>
        </p:nvGrpSpPr>
        <p:grpSpPr>
          <a:xfrm>
            <a:off x="5609821" y="3704959"/>
            <a:ext cx="1141400" cy="1234801"/>
            <a:chOff x="5287182" y="3845636"/>
            <a:chExt cx="1141400" cy="12348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4D1C65C-8290-412F-83FA-2EF57FA8AC86}"/>
                </a:ext>
              </a:extLst>
            </p:cNvPr>
            <p:cNvSpPr txBox="1"/>
            <p:nvPr/>
          </p:nvSpPr>
          <p:spPr>
            <a:xfrm>
              <a:off x="5287182" y="3845636"/>
              <a:ext cx="1061048" cy="37625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Revenue</a:t>
              </a:r>
              <a:b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</a:b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Expenditure Fund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E1EB36F2-F013-45CA-A206-EB901EF41117}"/>
                </a:ext>
              </a:extLst>
            </p:cNvPr>
            <p:cNvSpPr txBox="1"/>
            <p:nvPr/>
          </p:nvSpPr>
          <p:spPr>
            <a:xfrm>
              <a:off x="5287182" y="4352230"/>
              <a:ext cx="1141400" cy="501676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National</a:t>
              </a:r>
              <a:b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</a:b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Property &amp; Goods 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Receivables&amp; Debt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F253A14-0960-4AAF-BAD9-4A70E1F31EA4}"/>
                </a:ext>
              </a:extLst>
            </p:cNvPr>
            <p:cNvSpPr txBox="1"/>
            <p:nvPr/>
          </p:nvSpPr>
          <p:spPr>
            <a:xfrm>
              <a:off x="5287182" y="4955018"/>
              <a:ext cx="715241" cy="125419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EBPP, EFT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54F607B-A4CC-44C4-ACAE-B8593249B2B6}"/>
              </a:ext>
            </a:extLst>
          </p:cNvPr>
          <p:cNvSpPr txBox="1"/>
          <p:nvPr/>
        </p:nvSpPr>
        <p:spPr>
          <a:xfrm>
            <a:off x="7088876" y="4395171"/>
            <a:ext cx="1319573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Ledger Management 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Budget Settlement 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Financial Settlement</a:t>
            </a: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BB3CC6D5-BBD6-4E18-8AEA-80672C4F2417}"/>
              </a:ext>
            </a:extLst>
          </p:cNvPr>
          <p:cNvGrpSpPr/>
          <p:nvPr/>
        </p:nvGrpSpPr>
        <p:grpSpPr>
          <a:xfrm>
            <a:off x="7194731" y="3889104"/>
            <a:ext cx="1076069" cy="391772"/>
            <a:chOff x="6306833" y="2783554"/>
            <a:chExt cx="1231887" cy="586728"/>
          </a:xfrm>
        </p:grpSpPr>
        <p:sp>
          <p:nvSpPr>
            <p:cNvPr id="57" name="사각형: 둥근 모서리 55">
              <a:extLst>
                <a:ext uri="{FF2B5EF4-FFF2-40B4-BE49-F238E27FC236}">
                  <a16:creationId xmlns:a16="http://schemas.microsoft.com/office/drawing/2014/main" id="{328F7967-8C54-427B-B3F6-0BDBF270A64C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58" name="사각형: 둥근 모서리 56">
              <a:extLst>
                <a:ext uri="{FF2B5EF4-FFF2-40B4-BE49-F238E27FC236}">
                  <a16:creationId xmlns:a16="http://schemas.microsoft.com/office/drawing/2014/main" id="{09484F6D-7686-480B-B653-9F89CEA20C8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074FEAFE-0A61-4068-9419-C3DEFD9F7878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1" name="사각형: 둥근 모서리 59">
                <a:extLst>
                  <a:ext uri="{FF2B5EF4-FFF2-40B4-BE49-F238E27FC236}">
                    <a16:creationId xmlns:a16="http://schemas.microsoft.com/office/drawing/2014/main" id="{A77F6AF1-BE6E-4993-8D4F-5F965A5B6144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62" name="사각형: 둥근 모서리 60">
                <a:extLst>
                  <a:ext uri="{FF2B5EF4-FFF2-40B4-BE49-F238E27FC236}">
                    <a16:creationId xmlns:a16="http://schemas.microsoft.com/office/drawing/2014/main" id="{080B7BDA-2191-468B-8407-5EA1B9A0D15F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3FDFF47-1807-416E-B567-942F0C9C235E}"/>
                </a:ext>
              </a:extLst>
            </p:cNvPr>
            <p:cNvSpPr txBox="1"/>
            <p:nvPr/>
          </p:nvSpPr>
          <p:spPr>
            <a:xfrm>
              <a:off x="6344312" y="2869736"/>
              <a:ext cx="1144136" cy="3747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en-US" altLang="ko-KR" sz="1026" b="1" kern="0" spc="-23" dirty="0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Accounting</a:t>
              </a: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C8A9366-C7ED-4524-979A-BB9A65ED63EA}"/>
              </a:ext>
            </a:extLst>
          </p:cNvPr>
          <p:cNvSpPr txBox="1"/>
          <p:nvPr/>
        </p:nvSpPr>
        <p:spPr>
          <a:xfrm>
            <a:off x="9077593" y="4395171"/>
            <a:ext cx="1216981" cy="501676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Performance</a:t>
            </a:r>
            <a:b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</a:b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Report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Self-Evaluation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In-depth Evaluation</a:t>
            </a: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3F041424-FEF5-4010-B55D-824DB8A44265}"/>
              </a:ext>
            </a:extLst>
          </p:cNvPr>
          <p:cNvGrpSpPr/>
          <p:nvPr/>
        </p:nvGrpSpPr>
        <p:grpSpPr>
          <a:xfrm>
            <a:off x="9065936" y="3889104"/>
            <a:ext cx="1076069" cy="413156"/>
            <a:chOff x="6306833" y="2751529"/>
            <a:chExt cx="1231887" cy="618753"/>
          </a:xfrm>
        </p:grpSpPr>
        <p:sp>
          <p:nvSpPr>
            <p:cNvPr id="65" name="사각형: 둥근 모서리 63">
              <a:extLst>
                <a:ext uri="{FF2B5EF4-FFF2-40B4-BE49-F238E27FC236}">
                  <a16:creationId xmlns:a16="http://schemas.microsoft.com/office/drawing/2014/main" id="{899CBBD8-CA32-424A-8D14-1DB495FDCD17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66" name="사각형: 둥근 모서리 64">
              <a:extLst>
                <a:ext uri="{FF2B5EF4-FFF2-40B4-BE49-F238E27FC236}">
                  <a16:creationId xmlns:a16="http://schemas.microsoft.com/office/drawing/2014/main" id="{B4B6D0B3-52C1-4D2F-A751-5763EB5B404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B77AB454-43B2-4210-95B0-834053864962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9" name="사각형: 둥근 모서리 67">
                <a:extLst>
                  <a:ext uri="{FF2B5EF4-FFF2-40B4-BE49-F238E27FC236}">
                    <a16:creationId xmlns:a16="http://schemas.microsoft.com/office/drawing/2014/main" id="{422DCCAC-9517-42A7-A3CB-01F57A01F275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70" name="사각형: 둥근 모서리 68">
                <a:extLst>
                  <a:ext uri="{FF2B5EF4-FFF2-40B4-BE49-F238E27FC236}">
                    <a16:creationId xmlns:a16="http://schemas.microsoft.com/office/drawing/2014/main" id="{9D97998F-B485-49A4-8926-D2B3E4E922F8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C88B12E9-F2CA-46DC-A962-D2FB4C275DD2}"/>
                </a:ext>
              </a:extLst>
            </p:cNvPr>
            <p:cNvSpPr txBox="1"/>
            <p:nvPr/>
          </p:nvSpPr>
          <p:spPr>
            <a:xfrm>
              <a:off x="6344312" y="2751529"/>
              <a:ext cx="1144136" cy="6111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en-US" altLang="ko-KR" sz="1026" b="1" kern="0" spc="-23" dirty="0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Performance Management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2F9C701-DEC9-42B6-8F60-4317C93A9CCA}"/>
              </a:ext>
            </a:extLst>
          </p:cNvPr>
          <p:cNvGrpSpPr/>
          <p:nvPr/>
        </p:nvGrpSpPr>
        <p:grpSpPr>
          <a:xfrm>
            <a:off x="2014717" y="5366237"/>
            <a:ext cx="881075" cy="213875"/>
            <a:chOff x="2366886" y="5541509"/>
            <a:chExt cx="1008657" cy="320305"/>
          </a:xfrm>
        </p:grpSpPr>
        <p:sp>
          <p:nvSpPr>
            <p:cNvPr id="72" name="사각형: 둥근 모서리 70">
              <a:extLst>
                <a:ext uri="{FF2B5EF4-FFF2-40B4-BE49-F238E27FC236}">
                  <a16:creationId xmlns:a16="http://schemas.microsoft.com/office/drawing/2014/main" id="{9071726E-F074-486B-83E9-5C7F37E25E69}"/>
                </a:ext>
              </a:extLst>
            </p:cNvPr>
            <p:cNvSpPr/>
            <p:nvPr/>
          </p:nvSpPr>
          <p:spPr>
            <a:xfrm>
              <a:off x="2366886" y="5541509"/>
              <a:ext cx="1008657" cy="320305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2D359DF-5C1D-4AE5-A312-E20C677ED931}"/>
                </a:ext>
              </a:extLst>
            </p:cNvPr>
            <p:cNvSpPr txBox="1"/>
            <p:nvPr/>
          </p:nvSpPr>
          <p:spPr>
            <a:xfrm>
              <a:off x="2451347" y="5579197"/>
              <a:ext cx="789448" cy="23642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marL="0" lvl="1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ko-KR" sz="1026" b="1" dirty="0">
                  <a:solidFill>
                    <a:schemeClr val="bg1"/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Feed back</a:t>
              </a:r>
            </a:p>
          </p:txBody>
        </p:sp>
      </p:grp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6230B24-3BEA-4489-AF54-EF9C0A507A6E}"/>
              </a:ext>
            </a:extLst>
          </p:cNvPr>
          <p:cNvSpPr/>
          <p:nvPr/>
        </p:nvSpPr>
        <p:spPr>
          <a:xfrm>
            <a:off x="363907" y="5798307"/>
            <a:ext cx="10068961" cy="134441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0909" tIns="35454" rIns="70909" bIns="35454" rtlCol="0" anchor="ctr"/>
          <a:lstStyle/>
          <a:p>
            <a:pPr algn="ctr" defTabSz="827831"/>
            <a:endParaRPr lang="ko-KR" altLang="en-US" sz="1397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5" name="직각 삼각형 74">
            <a:extLst>
              <a:ext uri="{FF2B5EF4-FFF2-40B4-BE49-F238E27FC236}">
                <a16:creationId xmlns:a16="http://schemas.microsoft.com/office/drawing/2014/main" id="{B1218A58-2F46-4FE9-8180-81055C6FE27F}"/>
              </a:ext>
            </a:extLst>
          </p:cNvPr>
          <p:cNvSpPr/>
          <p:nvPr/>
        </p:nvSpPr>
        <p:spPr>
          <a:xfrm flipH="1" flipV="1">
            <a:off x="539822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6" name="모서리가 둥근 직사각형 1157">
            <a:extLst>
              <a:ext uri="{FF2B5EF4-FFF2-40B4-BE49-F238E27FC236}">
                <a16:creationId xmlns:a16="http://schemas.microsoft.com/office/drawing/2014/main" id="{88C0A576-99BE-4956-93B0-95C094C62AF7}"/>
              </a:ext>
            </a:extLst>
          </p:cNvPr>
          <p:cNvSpPr/>
          <p:nvPr/>
        </p:nvSpPr>
        <p:spPr>
          <a:xfrm>
            <a:off x="460382" y="5877948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Fiscal Management Plan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D0F1EED-8CC1-4962-B18B-8099538AB5BD}"/>
              </a:ext>
            </a:extLst>
          </p:cNvPr>
          <p:cNvSpPr txBox="1"/>
          <p:nvPr/>
        </p:nvSpPr>
        <p:spPr>
          <a:xfrm>
            <a:off x="1375936" y="5941278"/>
            <a:ext cx="1523155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Draft 5-yr medium-term plan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to enhance fiscal mgmt.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efficiency and soundness</a:t>
            </a:r>
          </a:p>
        </p:txBody>
      </p:sp>
      <p:sp>
        <p:nvSpPr>
          <p:cNvPr id="78" name="직각 삼각형 77">
            <a:extLst>
              <a:ext uri="{FF2B5EF4-FFF2-40B4-BE49-F238E27FC236}">
                <a16:creationId xmlns:a16="http://schemas.microsoft.com/office/drawing/2014/main" id="{1AD3FEFC-8ACF-43F4-BBF0-125AC3A7FA7A}"/>
              </a:ext>
            </a:extLst>
          </p:cNvPr>
          <p:cNvSpPr/>
          <p:nvPr/>
        </p:nvSpPr>
        <p:spPr>
          <a:xfrm flipH="1" flipV="1">
            <a:off x="539822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9" name="모서리가 둥근 직사각형 1157">
            <a:extLst>
              <a:ext uri="{FF2B5EF4-FFF2-40B4-BE49-F238E27FC236}">
                <a16:creationId xmlns:a16="http://schemas.microsoft.com/office/drawing/2014/main" id="{61D69427-EE90-4123-817F-369C4C34EABC}"/>
              </a:ext>
            </a:extLst>
          </p:cNvPr>
          <p:cNvSpPr/>
          <p:nvPr/>
        </p:nvSpPr>
        <p:spPr>
          <a:xfrm>
            <a:off x="460382" y="6568356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Budget Formulation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E77DD9B-B5F9-4A5D-972D-5BC3325DC988}"/>
              </a:ext>
            </a:extLst>
          </p:cNvPr>
          <p:cNvSpPr txBox="1"/>
          <p:nvPr/>
        </p:nvSpPr>
        <p:spPr>
          <a:xfrm>
            <a:off x="1375936" y="6588141"/>
            <a:ext cx="1620937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Allocation within the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medium-term expenditure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ceiling and budget plan review</a:t>
            </a: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636B5666-E39C-4D47-84C7-D338C3126FDC}"/>
              </a:ext>
            </a:extLst>
          </p:cNvPr>
          <p:cNvGrpSpPr/>
          <p:nvPr/>
        </p:nvGrpSpPr>
        <p:grpSpPr>
          <a:xfrm>
            <a:off x="3718094" y="5877948"/>
            <a:ext cx="1032619" cy="363099"/>
            <a:chOff x="3611889" y="5600945"/>
            <a:chExt cx="1330946" cy="468000"/>
          </a:xfrm>
        </p:grpSpPr>
        <p:sp>
          <p:nvSpPr>
            <p:cNvPr id="82" name="직각 삼각형 81">
              <a:extLst>
                <a:ext uri="{FF2B5EF4-FFF2-40B4-BE49-F238E27FC236}">
                  <a16:creationId xmlns:a16="http://schemas.microsoft.com/office/drawing/2014/main" id="{23A256E9-6931-430F-946F-7F6264446D3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3" name="모서리가 둥근 직사각형 1157">
              <a:extLst>
                <a:ext uri="{FF2B5EF4-FFF2-40B4-BE49-F238E27FC236}">
                  <a16:creationId xmlns:a16="http://schemas.microsoft.com/office/drawing/2014/main" id="{C973E8F0-BAFF-447B-BDEF-34FDF86ECBFE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Revenue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BD2CC03-6544-4988-852F-2011A28D4EB3}"/>
              </a:ext>
            </a:extLst>
          </p:cNvPr>
          <p:cNvSpPr txBox="1"/>
          <p:nvPr/>
        </p:nvSpPr>
        <p:spPr>
          <a:xfrm>
            <a:off x="4770569" y="5889360"/>
            <a:ext cx="1835740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Billing and Collection of all national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revenues including internal tax,</a:t>
            </a:r>
            <a:b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customs duty, and fines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FDF2EBFA-42EF-4461-900C-49545F21BDC1}"/>
              </a:ext>
            </a:extLst>
          </p:cNvPr>
          <p:cNvGrpSpPr/>
          <p:nvPr/>
        </p:nvGrpSpPr>
        <p:grpSpPr>
          <a:xfrm>
            <a:off x="3718094" y="6292979"/>
            <a:ext cx="1032619" cy="363099"/>
            <a:chOff x="3611889" y="5600945"/>
            <a:chExt cx="1330946" cy="468000"/>
          </a:xfrm>
        </p:grpSpPr>
        <p:sp>
          <p:nvSpPr>
            <p:cNvPr id="86" name="직각 삼각형 85">
              <a:extLst>
                <a:ext uri="{FF2B5EF4-FFF2-40B4-BE49-F238E27FC236}">
                  <a16:creationId xmlns:a16="http://schemas.microsoft.com/office/drawing/2014/main" id="{5DFC08F5-B47C-4911-A747-F870ADE8A24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7" name="모서리가 둥근 직사각형 1157">
              <a:extLst>
                <a:ext uri="{FF2B5EF4-FFF2-40B4-BE49-F238E27FC236}">
                  <a16:creationId xmlns:a16="http://schemas.microsoft.com/office/drawing/2014/main" id="{6CC8521A-F172-4398-9368-9FBDDC8E4D2F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Expenditure</a:t>
              </a: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566CD758-8B9A-4015-86A3-482EAD5C403E}"/>
              </a:ext>
            </a:extLst>
          </p:cNvPr>
          <p:cNvSpPr txBox="1"/>
          <p:nvPr/>
        </p:nvSpPr>
        <p:spPr>
          <a:xfrm>
            <a:off x="4770569" y="6309482"/>
            <a:ext cx="1977702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Carry out real-time treasury transactions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 accordance with the Expenditure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Budget and Fund Management Plan</a:t>
            </a:r>
          </a:p>
        </p:txBody>
      </p:sp>
      <p:sp>
        <p:nvSpPr>
          <p:cNvPr id="89" name="직각 삼각형 88">
            <a:extLst>
              <a:ext uri="{FF2B5EF4-FFF2-40B4-BE49-F238E27FC236}">
                <a16:creationId xmlns:a16="http://schemas.microsoft.com/office/drawing/2014/main" id="{2E1319FF-47A2-451E-8BED-AC5C07011AFC}"/>
              </a:ext>
            </a:extLst>
          </p:cNvPr>
          <p:cNvSpPr/>
          <p:nvPr/>
        </p:nvSpPr>
        <p:spPr>
          <a:xfrm flipH="1" flipV="1">
            <a:off x="3008715" y="6692396"/>
            <a:ext cx="104201" cy="33516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0" name="모서리가 둥근 직사각형 1157">
            <a:extLst>
              <a:ext uri="{FF2B5EF4-FFF2-40B4-BE49-F238E27FC236}">
                <a16:creationId xmlns:a16="http://schemas.microsoft.com/office/drawing/2014/main" id="{1EED2EB8-F778-4ACC-9DD7-E135FDC136D8}"/>
              </a:ext>
            </a:extLst>
          </p:cNvPr>
          <p:cNvSpPr/>
          <p:nvPr/>
        </p:nvSpPr>
        <p:spPr>
          <a:xfrm>
            <a:off x="3718094" y="6708010"/>
            <a:ext cx="1032619" cy="363099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National Property/Goods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8982251-BC95-474A-8B1C-4D0B22E7EBCA}"/>
              </a:ext>
            </a:extLst>
          </p:cNvPr>
          <p:cNvSpPr txBox="1"/>
          <p:nvPr/>
        </p:nvSpPr>
        <p:spPr>
          <a:xfrm>
            <a:off x="4770569" y="6732589"/>
            <a:ext cx="1869019" cy="23698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Life cycle management of assets from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planning &amp; acquisition to disposal</a:t>
            </a:r>
          </a:p>
        </p:txBody>
      </p:sp>
      <p:sp>
        <p:nvSpPr>
          <p:cNvPr id="92" name="직각 삼각형 91">
            <a:extLst>
              <a:ext uri="{FF2B5EF4-FFF2-40B4-BE49-F238E27FC236}">
                <a16:creationId xmlns:a16="http://schemas.microsoft.com/office/drawing/2014/main" id="{01F159EA-9EE1-4D06-A890-38831FEAF97A}"/>
              </a:ext>
            </a:extLst>
          </p:cNvPr>
          <p:cNvSpPr/>
          <p:nvPr/>
        </p:nvSpPr>
        <p:spPr>
          <a:xfrm flipH="1" flipV="1">
            <a:off x="5709153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3" name="모서리가 둥근 직사각형 1157">
            <a:extLst>
              <a:ext uri="{FF2B5EF4-FFF2-40B4-BE49-F238E27FC236}">
                <a16:creationId xmlns:a16="http://schemas.microsoft.com/office/drawing/2014/main" id="{5199FC28-7A7C-4CA2-ADA4-F71593892B6E}"/>
              </a:ext>
            </a:extLst>
          </p:cNvPr>
          <p:cNvSpPr/>
          <p:nvPr/>
        </p:nvSpPr>
        <p:spPr>
          <a:xfrm>
            <a:off x="7302534" y="5877948"/>
            <a:ext cx="849503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Accounting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EA5EFE7-42AE-4270-AC99-E87639780FBF}"/>
              </a:ext>
            </a:extLst>
          </p:cNvPr>
          <p:cNvSpPr txBox="1"/>
          <p:nvPr/>
        </p:nvSpPr>
        <p:spPr>
          <a:xfrm>
            <a:off x="8145767" y="5959187"/>
            <a:ext cx="1957953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Prepare National Settlement Report in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accordance with National Fiscal Act and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National Accounting Act</a:t>
            </a:r>
          </a:p>
        </p:txBody>
      </p:sp>
      <p:sp>
        <p:nvSpPr>
          <p:cNvPr id="95" name="직각 삼각형 94">
            <a:extLst>
              <a:ext uri="{FF2B5EF4-FFF2-40B4-BE49-F238E27FC236}">
                <a16:creationId xmlns:a16="http://schemas.microsoft.com/office/drawing/2014/main" id="{8745F107-D6AB-4AD6-82A0-A6DDA10E4DE2}"/>
              </a:ext>
            </a:extLst>
          </p:cNvPr>
          <p:cNvSpPr/>
          <p:nvPr/>
        </p:nvSpPr>
        <p:spPr>
          <a:xfrm flipH="1" flipV="1">
            <a:off x="5709153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6" name="모서리가 둥근 직사각형 1157">
            <a:extLst>
              <a:ext uri="{FF2B5EF4-FFF2-40B4-BE49-F238E27FC236}">
                <a16:creationId xmlns:a16="http://schemas.microsoft.com/office/drawing/2014/main" id="{00FFFE5F-53A4-469F-9DDE-6D9F5C942242}"/>
              </a:ext>
            </a:extLst>
          </p:cNvPr>
          <p:cNvSpPr/>
          <p:nvPr/>
        </p:nvSpPr>
        <p:spPr>
          <a:xfrm>
            <a:off x="7302534" y="6568356"/>
            <a:ext cx="849503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Performance Management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8772CCF-5928-438E-B17B-A0DD42F59E26}"/>
              </a:ext>
            </a:extLst>
          </p:cNvPr>
          <p:cNvSpPr txBox="1"/>
          <p:nvPr/>
        </p:nvSpPr>
        <p:spPr>
          <a:xfrm>
            <a:off x="8145766" y="6662763"/>
            <a:ext cx="2165830" cy="23698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Performance management by program and</a:t>
            </a:r>
            <a:b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</a:br>
            <a:r>
              <a:rPr lang="en-US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project for efficient project implementation</a:t>
            </a:r>
          </a:p>
        </p:txBody>
      </p:sp>
      <p:cxnSp>
        <p:nvCxnSpPr>
          <p:cNvPr id="98" name="연결선: 꺾임 96">
            <a:extLst>
              <a:ext uri="{FF2B5EF4-FFF2-40B4-BE49-F238E27FC236}">
                <a16:creationId xmlns:a16="http://schemas.microsoft.com/office/drawing/2014/main" id="{C96822D5-1D38-4874-8B8C-8A5BAC6D4E0F}"/>
              </a:ext>
            </a:extLst>
          </p:cNvPr>
          <p:cNvCxnSpPr>
            <a:stCxn id="46" idx="1"/>
            <a:endCxn id="37" idx="1"/>
          </p:cNvCxnSpPr>
          <p:nvPr/>
        </p:nvCxnSpPr>
        <p:spPr>
          <a:xfrm rot="10800000" flipV="1">
            <a:off x="4366624" y="3777276"/>
            <a:ext cx="12700" cy="1219326"/>
          </a:xfrm>
          <a:prstGeom prst="bentConnector3">
            <a:avLst>
              <a:gd name="adj1" fmla="val 180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Arrow: Right 3">
            <a:extLst>
              <a:ext uri="{FF2B5EF4-FFF2-40B4-BE49-F238E27FC236}">
                <a16:creationId xmlns:a16="http://schemas.microsoft.com/office/drawing/2014/main" id="{59EF673A-C7FF-4253-9180-E2453723351A}"/>
              </a:ext>
            </a:extLst>
          </p:cNvPr>
          <p:cNvSpPr/>
          <p:nvPr/>
        </p:nvSpPr>
        <p:spPr bwMode="auto">
          <a:xfrm>
            <a:off x="2153503" y="4001986"/>
            <a:ext cx="1890782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0" name="Arrow: Right 3">
            <a:extLst>
              <a:ext uri="{FF2B5EF4-FFF2-40B4-BE49-F238E27FC236}">
                <a16:creationId xmlns:a16="http://schemas.microsoft.com/office/drawing/2014/main" id="{6B08926E-F2D8-4C3E-929D-6DC02975FF9E}"/>
              </a:ext>
            </a:extLst>
          </p:cNvPr>
          <p:cNvSpPr/>
          <p:nvPr/>
        </p:nvSpPr>
        <p:spPr bwMode="auto">
          <a:xfrm>
            <a:off x="6617403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1" name="Arrow: Right 3">
            <a:extLst>
              <a:ext uri="{FF2B5EF4-FFF2-40B4-BE49-F238E27FC236}">
                <a16:creationId xmlns:a16="http://schemas.microsoft.com/office/drawing/2014/main" id="{E980CA4A-6E36-4998-B6C1-68DDD4553BE8}"/>
              </a:ext>
            </a:extLst>
          </p:cNvPr>
          <p:cNvSpPr/>
          <p:nvPr/>
        </p:nvSpPr>
        <p:spPr bwMode="auto">
          <a:xfrm>
            <a:off x="8531671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2" name="Arrow: Right 3">
            <a:extLst>
              <a:ext uri="{FF2B5EF4-FFF2-40B4-BE49-F238E27FC236}">
                <a16:creationId xmlns:a16="http://schemas.microsoft.com/office/drawing/2014/main" id="{C33C82E3-A524-4787-B1E8-FDD6C1CC568A}"/>
              </a:ext>
            </a:extLst>
          </p:cNvPr>
          <p:cNvSpPr/>
          <p:nvPr/>
        </p:nvSpPr>
        <p:spPr bwMode="auto">
          <a:xfrm rot="10800000">
            <a:off x="3151899" y="5472102"/>
            <a:ext cx="6527492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3" name="Arrow: Right 3">
            <a:extLst>
              <a:ext uri="{FF2B5EF4-FFF2-40B4-BE49-F238E27FC236}">
                <a16:creationId xmlns:a16="http://schemas.microsoft.com/office/drawing/2014/main" id="{806C2ED8-0A8C-4C77-9EBC-6FD5B6B18EB4}"/>
              </a:ext>
            </a:extLst>
          </p:cNvPr>
          <p:cNvSpPr/>
          <p:nvPr/>
        </p:nvSpPr>
        <p:spPr bwMode="auto">
          <a:xfrm rot="5400000">
            <a:off x="9438180" y="5178369"/>
            <a:ext cx="39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4" name="Arrow: Right 3">
            <a:extLst>
              <a:ext uri="{FF2B5EF4-FFF2-40B4-BE49-F238E27FC236}">
                <a16:creationId xmlns:a16="http://schemas.microsoft.com/office/drawing/2014/main" id="{8840FD07-DEAF-4428-BAEF-8AA2A147D6F2}"/>
              </a:ext>
            </a:extLst>
          </p:cNvPr>
          <p:cNvSpPr/>
          <p:nvPr/>
        </p:nvSpPr>
        <p:spPr bwMode="auto">
          <a:xfrm rot="10800000">
            <a:off x="1151568" y="5472103"/>
            <a:ext cx="684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5" name="Arrow: Right 3">
            <a:extLst>
              <a:ext uri="{FF2B5EF4-FFF2-40B4-BE49-F238E27FC236}">
                <a16:creationId xmlns:a16="http://schemas.microsoft.com/office/drawing/2014/main" id="{13A69D6C-607A-4358-98E8-A2DA3F106EA3}"/>
              </a:ext>
            </a:extLst>
          </p:cNvPr>
          <p:cNvSpPr/>
          <p:nvPr/>
        </p:nvSpPr>
        <p:spPr bwMode="auto">
          <a:xfrm rot="16200000">
            <a:off x="621962" y="4944684"/>
            <a:ext cx="111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2206018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Korean Central Government’s FMIS</a:t>
            </a:r>
          </a:p>
          <a:p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Interconnection System with Government Organizations</a:t>
            </a: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8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5" name="사각형: 둥근 모서리 6">
            <a:extLst>
              <a:ext uri="{FF2B5EF4-FFF2-40B4-BE49-F238E27FC236}">
                <a16:creationId xmlns:a16="http://schemas.microsoft.com/office/drawing/2014/main" id="{E83A6AB9-E699-4082-B97C-487A1ADBE1E6}"/>
              </a:ext>
            </a:extLst>
          </p:cNvPr>
          <p:cNvSpPr/>
          <p:nvPr/>
        </p:nvSpPr>
        <p:spPr>
          <a:xfrm>
            <a:off x="7542906" y="2600654"/>
            <a:ext cx="2874107" cy="4415133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6" name="사각형: 둥근 모서리 7">
            <a:extLst>
              <a:ext uri="{FF2B5EF4-FFF2-40B4-BE49-F238E27FC236}">
                <a16:creationId xmlns:a16="http://schemas.microsoft.com/office/drawing/2014/main" id="{0BDEEE41-3B48-4C81-9C5B-6C0155F6DF09}"/>
              </a:ext>
            </a:extLst>
          </p:cNvPr>
          <p:cNvSpPr/>
          <p:nvPr/>
        </p:nvSpPr>
        <p:spPr>
          <a:xfrm>
            <a:off x="7652602" y="3245838"/>
            <a:ext cx="2654715" cy="3671119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" name="사각형: 둥근 모서리 8">
            <a:extLst>
              <a:ext uri="{FF2B5EF4-FFF2-40B4-BE49-F238E27FC236}">
                <a16:creationId xmlns:a16="http://schemas.microsoft.com/office/drawing/2014/main" id="{558BB2BA-39A1-4AC8-A06E-06F237DCD696}"/>
              </a:ext>
            </a:extLst>
          </p:cNvPr>
          <p:cNvSpPr/>
          <p:nvPr/>
        </p:nvSpPr>
        <p:spPr>
          <a:xfrm>
            <a:off x="354042" y="2544327"/>
            <a:ext cx="6884963" cy="4593761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8" name="사각형: 둥근 모서리 9">
            <a:extLst>
              <a:ext uri="{FF2B5EF4-FFF2-40B4-BE49-F238E27FC236}">
                <a16:creationId xmlns:a16="http://schemas.microsoft.com/office/drawing/2014/main" id="{2746384C-CDC3-476F-A120-C11F28CDE5A8}"/>
              </a:ext>
            </a:extLst>
          </p:cNvPr>
          <p:cNvSpPr/>
          <p:nvPr/>
        </p:nvSpPr>
        <p:spPr>
          <a:xfrm>
            <a:off x="430032" y="2630638"/>
            <a:ext cx="6729731" cy="4415133"/>
          </a:xfrm>
          <a:prstGeom prst="round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66F51633-4FB2-453A-93F7-7FC89E993677}"/>
              </a:ext>
            </a:extLst>
          </p:cNvPr>
          <p:cNvGrpSpPr/>
          <p:nvPr/>
        </p:nvGrpSpPr>
        <p:grpSpPr>
          <a:xfrm>
            <a:off x="2558735" y="2664654"/>
            <a:ext cx="2323346" cy="2952236"/>
            <a:chOff x="2691833" y="3391338"/>
            <a:chExt cx="2130436" cy="2707109"/>
          </a:xfrm>
        </p:grpSpPr>
        <p:sp>
          <p:nvSpPr>
            <p:cNvPr id="210" name="직사각형 209">
              <a:extLst>
                <a:ext uri="{FF2B5EF4-FFF2-40B4-BE49-F238E27FC236}">
                  <a16:creationId xmlns:a16="http://schemas.microsoft.com/office/drawing/2014/main" id="{CBD428B5-7360-4342-9078-E5BBC5B79F45}"/>
                </a:ext>
              </a:extLst>
            </p:cNvPr>
            <p:cNvSpPr/>
            <p:nvPr/>
          </p:nvSpPr>
          <p:spPr>
            <a:xfrm>
              <a:off x="2751466" y="3979874"/>
              <a:ext cx="2005356" cy="2039819"/>
            </a:xfrm>
            <a:prstGeom prst="rect">
              <a:avLst/>
            </a:prstGeom>
            <a:noFill/>
            <a:ln w="254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1" name="타원 210">
              <a:extLst>
                <a:ext uri="{FF2B5EF4-FFF2-40B4-BE49-F238E27FC236}">
                  <a16:creationId xmlns:a16="http://schemas.microsoft.com/office/drawing/2014/main" id="{FB096893-58F3-4996-B127-EB50626B8839}"/>
                </a:ext>
              </a:extLst>
            </p:cNvPr>
            <p:cNvSpPr/>
            <p:nvPr/>
          </p:nvSpPr>
          <p:spPr>
            <a:xfrm>
              <a:off x="3740264" y="5971032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2" name="타원 211">
              <a:extLst>
                <a:ext uri="{FF2B5EF4-FFF2-40B4-BE49-F238E27FC236}">
                  <a16:creationId xmlns:a16="http://schemas.microsoft.com/office/drawing/2014/main" id="{93079B46-8F39-4557-BF78-FC839540A2F7}"/>
                </a:ext>
              </a:extLst>
            </p:cNvPr>
            <p:cNvSpPr/>
            <p:nvPr/>
          </p:nvSpPr>
          <p:spPr>
            <a:xfrm>
              <a:off x="2691833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3" name="타원 212">
              <a:extLst>
                <a:ext uri="{FF2B5EF4-FFF2-40B4-BE49-F238E27FC236}">
                  <a16:creationId xmlns:a16="http://schemas.microsoft.com/office/drawing/2014/main" id="{FDE370D6-28C1-4220-B8D4-1136D4E88616}"/>
                </a:ext>
              </a:extLst>
            </p:cNvPr>
            <p:cNvSpPr/>
            <p:nvPr/>
          </p:nvSpPr>
          <p:spPr>
            <a:xfrm>
              <a:off x="4696524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pic>
          <p:nvPicPr>
            <p:cNvPr id="214" name="그림 213">
              <a:extLst>
                <a:ext uri="{FF2B5EF4-FFF2-40B4-BE49-F238E27FC236}">
                  <a16:creationId xmlns:a16="http://schemas.microsoft.com/office/drawing/2014/main" id="{067461D2-51AB-4E93-888C-407DC34E1D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03872" y="3391338"/>
              <a:ext cx="926405" cy="1011707"/>
            </a:xfrm>
            <a:prstGeom prst="rect">
              <a:avLst/>
            </a:prstGeom>
          </p:spPr>
        </p:pic>
      </p:grpSp>
      <p:sp>
        <p:nvSpPr>
          <p:cNvPr id="215" name="Freeform 526">
            <a:extLst>
              <a:ext uri="{FF2B5EF4-FFF2-40B4-BE49-F238E27FC236}">
                <a16:creationId xmlns:a16="http://schemas.microsoft.com/office/drawing/2014/main" id="{239E552D-5C76-4E92-B369-F6BB513457E4}"/>
              </a:ext>
            </a:extLst>
          </p:cNvPr>
          <p:cNvSpPr>
            <a:spLocks/>
          </p:cNvSpPr>
          <p:nvPr/>
        </p:nvSpPr>
        <p:spPr bwMode="auto">
          <a:xfrm>
            <a:off x="4712768" y="5741747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9 h 16"/>
              <a:gd name="T8" fmla="*/ 0 w 2038"/>
              <a:gd name="T9" fmla="*/ 6 h 16"/>
              <a:gd name="T10" fmla="*/ 0 w 2038"/>
              <a:gd name="T11" fmla="*/ 6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6 h 16"/>
              <a:gd name="T28" fmla="*/ 2038 w 2038"/>
              <a:gd name="T29" fmla="*/ 6 h 16"/>
              <a:gd name="T30" fmla="*/ 2038 w 2038"/>
              <a:gd name="T31" fmla="*/ 9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6"/>
                </a:lnTo>
                <a:lnTo>
                  <a:pt x="2038" y="6"/>
                </a:lnTo>
                <a:lnTo>
                  <a:pt x="2038" y="9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216" name="사각형: 둥근 모서리 367">
            <a:extLst>
              <a:ext uri="{FF2B5EF4-FFF2-40B4-BE49-F238E27FC236}">
                <a16:creationId xmlns:a16="http://schemas.microsoft.com/office/drawing/2014/main" id="{4CC5E5BF-6B02-40D4-AA1A-05231FAF8C8B}"/>
              </a:ext>
            </a:extLst>
          </p:cNvPr>
          <p:cNvSpPr/>
          <p:nvPr/>
        </p:nvSpPr>
        <p:spPr>
          <a:xfrm>
            <a:off x="2287233" y="5977172"/>
            <a:ext cx="2827750" cy="337490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en-US" altLang="ko-KR" sz="14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Others</a:t>
            </a:r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F4411387-FA31-459A-A781-8A41A8667701}"/>
              </a:ext>
            </a:extLst>
          </p:cNvPr>
          <p:cNvGrpSpPr/>
          <p:nvPr/>
        </p:nvGrpSpPr>
        <p:grpSpPr>
          <a:xfrm>
            <a:off x="1003478" y="6431300"/>
            <a:ext cx="5683501" cy="461665"/>
            <a:chOff x="984428" y="6506348"/>
            <a:chExt cx="5683501" cy="461665"/>
          </a:xfrm>
        </p:grpSpPr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E1D11B73-0261-4F36-9A0B-D815EE375D95}"/>
                </a:ext>
              </a:extLst>
            </p:cNvPr>
            <p:cNvSpPr txBox="1"/>
            <p:nvPr/>
          </p:nvSpPr>
          <p:spPr>
            <a:xfrm>
              <a:off x="984428" y="6506348"/>
              <a:ext cx="2904274" cy="461665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Ministry of Defense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Public Procurement Service (KONEPS)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KAMCO (On-Bid)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C4A9891A-2351-4717-ABA5-CD91EA295B31}"/>
                </a:ext>
              </a:extLst>
            </p:cNvPr>
            <p:cNvSpPr txBox="1"/>
            <p:nvPr/>
          </p:nvSpPr>
          <p:spPr>
            <a:xfrm>
              <a:off x="3694136" y="6506348"/>
              <a:ext cx="2973793" cy="461665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Board of Audit &amp; Inspection (e-audit)</a:t>
              </a:r>
            </a:p>
            <a:p>
              <a:pPr lvl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Korea Postal Service</a:t>
              </a:r>
            </a:p>
          </p:txBody>
        </p:sp>
      </p:grpSp>
      <p:sp>
        <p:nvSpPr>
          <p:cNvPr id="220" name="화살표: 왼쪽/오른쪽 12">
            <a:extLst>
              <a:ext uri="{FF2B5EF4-FFF2-40B4-BE49-F238E27FC236}">
                <a16:creationId xmlns:a16="http://schemas.microsoft.com/office/drawing/2014/main" id="{3DA28C93-8898-4121-AA70-2282AF3F82F3}"/>
              </a:ext>
            </a:extLst>
          </p:cNvPr>
          <p:cNvSpPr/>
          <p:nvPr/>
        </p:nvSpPr>
        <p:spPr>
          <a:xfrm rot="5400000">
            <a:off x="3615033" y="5735141"/>
            <a:ext cx="286230" cy="204912"/>
          </a:xfrm>
          <a:prstGeom prst="leftRightArrow">
            <a:avLst/>
          </a:prstGeom>
          <a:gradFill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65000"/>
                </a:schemeClr>
              </a:gs>
              <a:gs pos="50000">
                <a:schemeClr val="bg1">
                  <a:lumMod val="85000"/>
                  <a:alpha val="59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ea typeface="KoPub돋움체 Bold" panose="02020603020101020101" pitchFamily="18" charset="-127"/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50549582-6B49-4C2A-9EB4-E106E2CE927E}"/>
              </a:ext>
            </a:extLst>
          </p:cNvPr>
          <p:cNvGrpSpPr/>
          <p:nvPr/>
        </p:nvGrpSpPr>
        <p:grpSpPr>
          <a:xfrm>
            <a:off x="7907812" y="3621971"/>
            <a:ext cx="2144294" cy="3071252"/>
            <a:chOff x="7751493" y="4099168"/>
            <a:chExt cx="2144294" cy="3071252"/>
          </a:xfrm>
        </p:grpSpPr>
        <p:sp>
          <p:nvSpPr>
            <p:cNvPr id="222" name="사각형: 둥근 모서리 95">
              <a:extLst>
                <a:ext uri="{FF2B5EF4-FFF2-40B4-BE49-F238E27FC236}">
                  <a16:creationId xmlns:a16="http://schemas.microsoft.com/office/drawing/2014/main" id="{A413C0E0-3F59-4C46-841A-9C764CFC3FC0}"/>
                </a:ext>
              </a:extLst>
            </p:cNvPr>
            <p:cNvSpPr/>
            <p:nvPr/>
          </p:nvSpPr>
          <p:spPr>
            <a:xfrm>
              <a:off x="7751493" y="4099168"/>
              <a:ext cx="2144294" cy="883187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Procurement</a:t>
              </a:r>
              <a:b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</a:b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(KONEPS)</a:t>
              </a:r>
            </a:p>
          </p:txBody>
        </p:sp>
        <p:sp>
          <p:nvSpPr>
            <p:cNvPr id="223" name="사각형: 둥근 모서리 115">
              <a:extLst>
                <a:ext uri="{FF2B5EF4-FFF2-40B4-BE49-F238E27FC236}">
                  <a16:creationId xmlns:a16="http://schemas.microsoft.com/office/drawing/2014/main" id="{26AFE455-8639-4CAD-9DB2-4FD05F03209E}"/>
                </a:ext>
              </a:extLst>
            </p:cNvPr>
            <p:cNvSpPr/>
            <p:nvPr/>
          </p:nvSpPr>
          <p:spPr>
            <a:xfrm>
              <a:off x="7751493" y="5031145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Electronic Funds Transfer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(EFT)</a:t>
              </a:r>
            </a:p>
          </p:txBody>
        </p:sp>
        <p:sp>
          <p:nvSpPr>
            <p:cNvPr id="224" name="사각형: 둥근 모서리 116">
              <a:extLst>
                <a:ext uri="{FF2B5EF4-FFF2-40B4-BE49-F238E27FC236}">
                  <a16:creationId xmlns:a16="http://schemas.microsoft.com/office/drawing/2014/main" id="{865B1442-A5A7-4CE7-A43B-B2BF21A02FE6}"/>
                </a:ext>
              </a:extLst>
            </p:cNvPr>
            <p:cNvSpPr/>
            <p:nvPr/>
          </p:nvSpPr>
          <p:spPr>
            <a:xfrm>
              <a:off x="7751493" y="6125177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Electronic Bill</a:t>
              </a:r>
              <a:b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Presentment and Payment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(EBPP)</a:t>
              </a:r>
            </a:p>
          </p:txBody>
        </p:sp>
      </p:grpSp>
      <p:grpSp>
        <p:nvGrpSpPr>
          <p:cNvPr id="225" name="그룹 224">
            <a:extLst>
              <a:ext uri="{FF2B5EF4-FFF2-40B4-BE49-F238E27FC236}">
                <a16:creationId xmlns:a16="http://schemas.microsoft.com/office/drawing/2014/main" id="{9C23BECD-D049-4A93-AC36-9B8F1ACE8E4B}"/>
              </a:ext>
            </a:extLst>
          </p:cNvPr>
          <p:cNvGrpSpPr/>
          <p:nvPr/>
        </p:nvGrpSpPr>
        <p:grpSpPr>
          <a:xfrm>
            <a:off x="2982614" y="3682447"/>
            <a:ext cx="1502760" cy="1502487"/>
            <a:chOff x="4370357" y="3690347"/>
            <a:chExt cx="2223939" cy="2223535"/>
          </a:xfrm>
        </p:grpSpPr>
        <p:grpSp>
          <p:nvGrpSpPr>
            <p:cNvPr id="226" name="그룹 225">
              <a:extLst>
                <a:ext uri="{FF2B5EF4-FFF2-40B4-BE49-F238E27FC236}">
                  <a16:creationId xmlns:a16="http://schemas.microsoft.com/office/drawing/2014/main" id="{0FECC247-EB5B-45BE-90C8-B32D53A17913}"/>
                </a:ext>
              </a:extLst>
            </p:cNvPr>
            <p:cNvGrpSpPr/>
            <p:nvPr/>
          </p:nvGrpSpPr>
          <p:grpSpPr>
            <a:xfrm>
              <a:off x="4370357" y="3690347"/>
              <a:ext cx="2223939" cy="2223535"/>
              <a:chOff x="9837738" y="5033963"/>
              <a:chExt cx="8742363" cy="8740775"/>
            </a:xfrm>
          </p:grpSpPr>
          <p:sp>
            <p:nvSpPr>
              <p:cNvPr id="347" name="Freeform 476">
                <a:extLst>
                  <a:ext uri="{FF2B5EF4-FFF2-40B4-BE49-F238E27FC236}">
                    <a16:creationId xmlns:a16="http://schemas.microsoft.com/office/drawing/2014/main" id="{3DB822B5-18FF-4EFE-B018-D4CC67668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7738" y="5033963"/>
                <a:ext cx="8742363" cy="8740775"/>
              </a:xfrm>
              <a:custGeom>
                <a:avLst/>
                <a:gdLst>
                  <a:gd name="T0" fmla="*/ 32 w 5507"/>
                  <a:gd name="T1" fmla="*/ 2823 h 5506"/>
                  <a:gd name="T2" fmla="*/ 55 w 5507"/>
                  <a:gd name="T3" fmla="*/ 2398 h 5506"/>
                  <a:gd name="T4" fmla="*/ 13 w 5507"/>
                  <a:gd name="T5" fmla="*/ 3042 h 5506"/>
                  <a:gd name="T6" fmla="*/ 78 w 5507"/>
                  <a:gd name="T7" fmla="*/ 3252 h 5506"/>
                  <a:gd name="T8" fmla="*/ 144 w 5507"/>
                  <a:gd name="T9" fmla="*/ 1976 h 5506"/>
                  <a:gd name="T10" fmla="*/ 95 w 5507"/>
                  <a:gd name="T11" fmla="*/ 3468 h 5506"/>
                  <a:gd name="T12" fmla="*/ 189 w 5507"/>
                  <a:gd name="T13" fmla="*/ 3664 h 5506"/>
                  <a:gd name="T14" fmla="*/ 297 w 5507"/>
                  <a:gd name="T15" fmla="*/ 1577 h 5506"/>
                  <a:gd name="T16" fmla="*/ 239 w 5507"/>
                  <a:gd name="T17" fmla="*/ 3877 h 5506"/>
                  <a:gd name="T18" fmla="*/ 363 w 5507"/>
                  <a:gd name="T19" fmla="*/ 4057 h 5506"/>
                  <a:gd name="T20" fmla="*/ 513 w 5507"/>
                  <a:gd name="T21" fmla="*/ 1204 h 5506"/>
                  <a:gd name="T22" fmla="*/ 445 w 5507"/>
                  <a:gd name="T23" fmla="*/ 4256 h 5506"/>
                  <a:gd name="T24" fmla="*/ 598 w 5507"/>
                  <a:gd name="T25" fmla="*/ 4413 h 5506"/>
                  <a:gd name="T26" fmla="*/ 785 w 5507"/>
                  <a:gd name="T27" fmla="*/ 873 h 5506"/>
                  <a:gd name="T28" fmla="*/ 710 w 5507"/>
                  <a:gd name="T29" fmla="*/ 4600 h 5506"/>
                  <a:gd name="T30" fmla="*/ 886 w 5507"/>
                  <a:gd name="T31" fmla="*/ 4731 h 5506"/>
                  <a:gd name="T32" fmla="*/ 1102 w 5507"/>
                  <a:gd name="T33" fmla="*/ 585 h 5506"/>
                  <a:gd name="T34" fmla="*/ 1027 w 5507"/>
                  <a:gd name="T35" fmla="*/ 4898 h 5506"/>
                  <a:gd name="T36" fmla="*/ 1220 w 5507"/>
                  <a:gd name="T37" fmla="*/ 4999 h 5506"/>
                  <a:gd name="T38" fmla="*/ 1462 w 5507"/>
                  <a:gd name="T39" fmla="*/ 356 h 5506"/>
                  <a:gd name="T40" fmla="*/ 1387 w 5507"/>
                  <a:gd name="T41" fmla="*/ 5143 h 5506"/>
                  <a:gd name="T42" fmla="*/ 1593 w 5507"/>
                  <a:gd name="T43" fmla="*/ 5215 h 5506"/>
                  <a:gd name="T44" fmla="*/ 1855 w 5507"/>
                  <a:gd name="T45" fmla="*/ 183 h 5506"/>
                  <a:gd name="T46" fmla="*/ 1780 w 5507"/>
                  <a:gd name="T47" fmla="*/ 5329 h 5506"/>
                  <a:gd name="T48" fmla="*/ 1992 w 5507"/>
                  <a:gd name="T49" fmla="*/ 5365 h 5506"/>
                  <a:gd name="T50" fmla="*/ 2270 w 5507"/>
                  <a:gd name="T51" fmla="*/ 75 h 5506"/>
                  <a:gd name="T52" fmla="*/ 2195 w 5507"/>
                  <a:gd name="T53" fmla="*/ 5447 h 5506"/>
                  <a:gd name="T54" fmla="*/ 2414 w 5507"/>
                  <a:gd name="T55" fmla="*/ 5451 h 5506"/>
                  <a:gd name="T56" fmla="*/ 2696 w 5507"/>
                  <a:gd name="T57" fmla="*/ 32 h 5506"/>
                  <a:gd name="T58" fmla="*/ 2627 w 5507"/>
                  <a:gd name="T59" fmla="*/ 5503 h 5506"/>
                  <a:gd name="T60" fmla="*/ 2843 w 5507"/>
                  <a:gd name="T61" fmla="*/ 5470 h 5506"/>
                  <a:gd name="T62" fmla="*/ 3125 w 5507"/>
                  <a:gd name="T63" fmla="*/ 55 h 5506"/>
                  <a:gd name="T64" fmla="*/ 3056 w 5507"/>
                  <a:gd name="T65" fmla="*/ 5457 h 5506"/>
                  <a:gd name="T66" fmla="*/ 3268 w 5507"/>
                  <a:gd name="T67" fmla="*/ 5424 h 5506"/>
                  <a:gd name="T68" fmla="*/ 3543 w 5507"/>
                  <a:gd name="T69" fmla="*/ 147 h 5506"/>
                  <a:gd name="T70" fmla="*/ 3478 w 5507"/>
                  <a:gd name="T71" fmla="*/ 5375 h 5506"/>
                  <a:gd name="T72" fmla="*/ 3681 w 5507"/>
                  <a:gd name="T73" fmla="*/ 5310 h 5506"/>
                  <a:gd name="T74" fmla="*/ 3943 w 5507"/>
                  <a:gd name="T75" fmla="*/ 304 h 5506"/>
                  <a:gd name="T76" fmla="*/ 3880 w 5507"/>
                  <a:gd name="T77" fmla="*/ 5228 h 5506"/>
                  <a:gd name="T78" fmla="*/ 4070 w 5507"/>
                  <a:gd name="T79" fmla="*/ 5133 h 5506"/>
                  <a:gd name="T80" fmla="*/ 4312 w 5507"/>
                  <a:gd name="T81" fmla="*/ 523 h 5506"/>
                  <a:gd name="T82" fmla="*/ 4253 w 5507"/>
                  <a:gd name="T83" fmla="*/ 5022 h 5506"/>
                  <a:gd name="T84" fmla="*/ 4427 w 5507"/>
                  <a:gd name="T85" fmla="*/ 4894 h 5506"/>
                  <a:gd name="T86" fmla="*/ 4643 w 5507"/>
                  <a:gd name="T87" fmla="*/ 798 h 5506"/>
                  <a:gd name="T88" fmla="*/ 4590 w 5507"/>
                  <a:gd name="T89" fmla="*/ 4757 h 5506"/>
                  <a:gd name="T90" fmla="*/ 4744 w 5507"/>
                  <a:gd name="T91" fmla="*/ 4606 h 5506"/>
                  <a:gd name="T92" fmla="*/ 4927 w 5507"/>
                  <a:gd name="T93" fmla="*/ 1119 h 5506"/>
                  <a:gd name="T94" fmla="*/ 4885 w 5507"/>
                  <a:gd name="T95" fmla="*/ 4443 h 5506"/>
                  <a:gd name="T96" fmla="*/ 5009 w 5507"/>
                  <a:gd name="T97" fmla="*/ 4269 h 5506"/>
                  <a:gd name="T98" fmla="*/ 5157 w 5507"/>
                  <a:gd name="T99" fmla="*/ 1478 h 5506"/>
                  <a:gd name="T100" fmla="*/ 5124 w 5507"/>
                  <a:gd name="T101" fmla="*/ 4086 h 5506"/>
                  <a:gd name="T102" fmla="*/ 5222 w 5507"/>
                  <a:gd name="T103" fmla="*/ 3896 h 5506"/>
                  <a:gd name="T104" fmla="*/ 5327 w 5507"/>
                  <a:gd name="T105" fmla="*/ 1871 h 5506"/>
                  <a:gd name="T106" fmla="*/ 5304 w 5507"/>
                  <a:gd name="T107" fmla="*/ 3697 h 5506"/>
                  <a:gd name="T108" fmla="*/ 5372 w 5507"/>
                  <a:gd name="T109" fmla="*/ 3494 h 5506"/>
                  <a:gd name="T110" fmla="*/ 5435 w 5507"/>
                  <a:gd name="T111" fmla="*/ 2287 h 5506"/>
                  <a:gd name="T112" fmla="*/ 5422 w 5507"/>
                  <a:gd name="T113" fmla="*/ 3285 h 5506"/>
                  <a:gd name="T114" fmla="*/ 5454 w 5507"/>
                  <a:gd name="T115" fmla="*/ 3072 h 5506"/>
                  <a:gd name="T116" fmla="*/ 5474 w 5507"/>
                  <a:gd name="T117" fmla="*/ 2715 h 5506"/>
                  <a:gd name="T118" fmla="*/ 5471 w 5507"/>
                  <a:gd name="T119" fmla="*/ 2859 h 5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07" h="5506">
                    <a:moveTo>
                      <a:pt x="0" y="2715"/>
                    </a:moveTo>
                    <a:lnTo>
                      <a:pt x="0" y="2715"/>
                    </a:lnTo>
                    <a:lnTo>
                      <a:pt x="3" y="2607"/>
                    </a:lnTo>
                    <a:lnTo>
                      <a:pt x="36" y="2611"/>
                    </a:lnTo>
                    <a:lnTo>
                      <a:pt x="36" y="2611"/>
                    </a:lnTo>
                    <a:lnTo>
                      <a:pt x="32" y="2719"/>
                    </a:lnTo>
                    <a:lnTo>
                      <a:pt x="0" y="2715"/>
                    </a:lnTo>
                    <a:close/>
                    <a:moveTo>
                      <a:pt x="0" y="2826"/>
                    </a:moveTo>
                    <a:lnTo>
                      <a:pt x="32" y="2823"/>
                    </a:lnTo>
                    <a:lnTo>
                      <a:pt x="32" y="2823"/>
                    </a:lnTo>
                    <a:lnTo>
                      <a:pt x="36" y="2931"/>
                    </a:lnTo>
                    <a:lnTo>
                      <a:pt x="6" y="2934"/>
                    </a:lnTo>
                    <a:lnTo>
                      <a:pt x="6" y="2934"/>
                    </a:lnTo>
                    <a:lnTo>
                      <a:pt x="0" y="2826"/>
                    </a:lnTo>
                    <a:lnTo>
                      <a:pt x="0" y="2826"/>
                    </a:lnTo>
                    <a:close/>
                    <a:moveTo>
                      <a:pt x="9" y="2499"/>
                    </a:moveTo>
                    <a:lnTo>
                      <a:pt x="9" y="2499"/>
                    </a:lnTo>
                    <a:lnTo>
                      <a:pt x="23" y="2391"/>
                    </a:lnTo>
                    <a:lnTo>
                      <a:pt x="55" y="2398"/>
                    </a:lnTo>
                    <a:lnTo>
                      <a:pt x="55" y="2398"/>
                    </a:lnTo>
                    <a:lnTo>
                      <a:pt x="42" y="2503"/>
                    </a:lnTo>
                    <a:lnTo>
                      <a:pt x="9" y="2499"/>
                    </a:lnTo>
                    <a:close/>
                    <a:moveTo>
                      <a:pt x="13" y="3042"/>
                    </a:moveTo>
                    <a:lnTo>
                      <a:pt x="45" y="3039"/>
                    </a:lnTo>
                    <a:lnTo>
                      <a:pt x="45" y="3039"/>
                    </a:lnTo>
                    <a:lnTo>
                      <a:pt x="59" y="3144"/>
                    </a:lnTo>
                    <a:lnTo>
                      <a:pt x="26" y="3150"/>
                    </a:lnTo>
                    <a:lnTo>
                      <a:pt x="26" y="3150"/>
                    </a:lnTo>
                    <a:lnTo>
                      <a:pt x="13" y="3042"/>
                    </a:lnTo>
                    <a:lnTo>
                      <a:pt x="13" y="3042"/>
                    </a:lnTo>
                    <a:close/>
                    <a:moveTo>
                      <a:pt x="39" y="2283"/>
                    </a:moveTo>
                    <a:lnTo>
                      <a:pt x="39" y="2283"/>
                    </a:lnTo>
                    <a:lnTo>
                      <a:pt x="59" y="2179"/>
                    </a:lnTo>
                    <a:lnTo>
                      <a:pt x="91" y="2185"/>
                    </a:lnTo>
                    <a:lnTo>
                      <a:pt x="91" y="2185"/>
                    </a:lnTo>
                    <a:lnTo>
                      <a:pt x="72" y="2290"/>
                    </a:lnTo>
                    <a:lnTo>
                      <a:pt x="39" y="2283"/>
                    </a:lnTo>
                    <a:close/>
                    <a:moveTo>
                      <a:pt x="45" y="3255"/>
                    </a:moveTo>
                    <a:lnTo>
                      <a:pt x="78" y="3252"/>
                    </a:lnTo>
                    <a:lnTo>
                      <a:pt x="78" y="3252"/>
                    </a:lnTo>
                    <a:lnTo>
                      <a:pt x="98" y="3357"/>
                    </a:lnTo>
                    <a:lnTo>
                      <a:pt x="68" y="3363"/>
                    </a:lnTo>
                    <a:lnTo>
                      <a:pt x="68" y="3363"/>
                    </a:lnTo>
                    <a:lnTo>
                      <a:pt x="45" y="3255"/>
                    </a:lnTo>
                    <a:lnTo>
                      <a:pt x="45" y="3255"/>
                    </a:lnTo>
                    <a:close/>
                    <a:moveTo>
                      <a:pt x="85" y="2074"/>
                    </a:moveTo>
                    <a:lnTo>
                      <a:pt x="85" y="2074"/>
                    </a:lnTo>
                    <a:lnTo>
                      <a:pt x="111" y="1969"/>
                    </a:lnTo>
                    <a:lnTo>
                      <a:pt x="144" y="1976"/>
                    </a:lnTo>
                    <a:lnTo>
                      <a:pt x="144" y="1976"/>
                    </a:lnTo>
                    <a:lnTo>
                      <a:pt x="114" y="2080"/>
                    </a:lnTo>
                    <a:lnTo>
                      <a:pt x="85" y="2074"/>
                    </a:lnTo>
                    <a:close/>
                    <a:moveTo>
                      <a:pt x="95" y="3468"/>
                    </a:moveTo>
                    <a:lnTo>
                      <a:pt x="124" y="3461"/>
                    </a:lnTo>
                    <a:lnTo>
                      <a:pt x="124" y="3461"/>
                    </a:lnTo>
                    <a:lnTo>
                      <a:pt x="153" y="3563"/>
                    </a:lnTo>
                    <a:lnTo>
                      <a:pt x="124" y="3572"/>
                    </a:lnTo>
                    <a:lnTo>
                      <a:pt x="124" y="3572"/>
                    </a:lnTo>
                    <a:lnTo>
                      <a:pt x="95" y="3468"/>
                    </a:lnTo>
                    <a:lnTo>
                      <a:pt x="95" y="3468"/>
                    </a:lnTo>
                    <a:close/>
                    <a:moveTo>
                      <a:pt x="144" y="1865"/>
                    </a:moveTo>
                    <a:lnTo>
                      <a:pt x="144" y="1865"/>
                    </a:lnTo>
                    <a:lnTo>
                      <a:pt x="183" y="1763"/>
                    </a:lnTo>
                    <a:lnTo>
                      <a:pt x="212" y="1773"/>
                    </a:lnTo>
                    <a:lnTo>
                      <a:pt x="212" y="1773"/>
                    </a:lnTo>
                    <a:lnTo>
                      <a:pt x="176" y="1874"/>
                    </a:lnTo>
                    <a:lnTo>
                      <a:pt x="144" y="1865"/>
                    </a:lnTo>
                    <a:close/>
                    <a:moveTo>
                      <a:pt x="157" y="3677"/>
                    </a:moveTo>
                    <a:lnTo>
                      <a:pt x="189" y="3664"/>
                    </a:lnTo>
                    <a:lnTo>
                      <a:pt x="189" y="3664"/>
                    </a:lnTo>
                    <a:lnTo>
                      <a:pt x="225" y="3766"/>
                    </a:lnTo>
                    <a:lnTo>
                      <a:pt x="196" y="3779"/>
                    </a:lnTo>
                    <a:lnTo>
                      <a:pt x="196" y="3779"/>
                    </a:lnTo>
                    <a:lnTo>
                      <a:pt x="157" y="3677"/>
                    </a:lnTo>
                    <a:lnTo>
                      <a:pt x="157" y="3677"/>
                    </a:lnTo>
                    <a:close/>
                    <a:moveTo>
                      <a:pt x="222" y="1662"/>
                    </a:moveTo>
                    <a:lnTo>
                      <a:pt x="222" y="1662"/>
                    </a:lnTo>
                    <a:lnTo>
                      <a:pt x="268" y="1564"/>
                    </a:lnTo>
                    <a:lnTo>
                      <a:pt x="297" y="1577"/>
                    </a:lnTo>
                    <a:lnTo>
                      <a:pt x="297" y="1577"/>
                    </a:lnTo>
                    <a:lnTo>
                      <a:pt x="252" y="1675"/>
                    </a:lnTo>
                    <a:lnTo>
                      <a:pt x="222" y="1662"/>
                    </a:lnTo>
                    <a:close/>
                    <a:moveTo>
                      <a:pt x="239" y="3877"/>
                    </a:moveTo>
                    <a:lnTo>
                      <a:pt x="268" y="3864"/>
                    </a:lnTo>
                    <a:lnTo>
                      <a:pt x="268" y="3864"/>
                    </a:lnTo>
                    <a:lnTo>
                      <a:pt x="314" y="3962"/>
                    </a:lnTo>
                    <a:lnTo>
                      <a:pt x="284" y="3975"/>
                    </a:lnTo>
                    <a:lnTo>
                      <a:pt x="284" y="3975"/>
                    </a:lnTo>
                    <a:lnTo>
                      <a:pt x="239" y="3877"/>
                    </a:lnTo>
                    <a:lnTo>
                      <a:pt x="239" y="3877"/>
                    </a:lnTo>
                    <a:close/>
                    <a:moveTo>
                      <a:pt x="317" y="1465"/>
                    </a:moveTo>
                    <a:lnTo>
                      <a:pt x="317" y="1465"/>
                    </a:lnTo>
                    <a:lnTo>
                      <a:pt x="369" y="1371"/>
                    </a:lnTo>
                    <a:lnTo>
                      <a:pt x="399" y="1387"/>
                    </a:lnTo>
                    <a:lnTo>
                      <a:pt x="399" y="1387"/>
                    </a:lnTo>
                    <a:lnTo>
                      <a:pt x="346" y="1482"/>
                    </a:lnTo>
                    <a:lnTo>
                      <a:pt x="317" y="1465"/>
                    </a:lnTo>
                    <a:close/>
                    <a:moveTo>
                      <a:pt x="333" y="4070"/>
                    </a:moveTo>
                    <a:lnTo>
                      <a:pt x="363" y="4057"/>
                    </a:lnTo>
                    <a:lnTo>
                      <a:pt x="363" y="4057"/>
                    </a:lnTo>
                    <a:lnTo>
                      <a:pt x="415" y="4148"/>
                    </a:lnTo>
                    <a:lnTo>
                      <a:pt x="389" y="4165"/>
                    </a:lnTo>
                    <a:lnTo>
                      <a:pt x="389" y="4165"/>
                    </a:lnTo>
                    <a:lnTo>
                      <a:pt x="333" y="4070"/>
                    </a:lnTo>
                    <a:lnTo>
                      <a:pt x="333" y="4070"/>
                    </a:lnTo>
                    <a:close/>
                    <a:moveTo>
                      <a:pt x="428" y="1276"/>
                    </a:moveTo>
                    <a:lnTo>
                      <a:pt x="428" y="1276"/>
                    </a:lnTo>
                    <a:lnTo>
                      <a:pt x="487" y="1187"/>
                    </a:lnTo>
                    <a:lnTo>
                      <a:pt x="513" y="1204"/>
                    </a:lnTo>
                    <a:lnTo>
                      <a:pt x="513" y="1204"/>
                    </a:lnTo>
                    <a:lnTo>
                      <a:pt x="454" y="1295"/>
                    </a:lnTo>
                    <a:lnTo>
                      <a:pt x="428" y="1276"/>
                    </a:lnTo>
                    <a:close/>
                    <a:moveTo>
                      <a:pt x="445" y="4256"/>
                    </a:moveTo>
                    <a:lnTo>
                      <a:pt x="474" y="4240"/>
                    </a:lnTo>
                    <a:lnTo>
                      <a:pt x="474" y="4240"/>
                    </a:lnTo>
                    <a:lnTo>
                      <a:pt x="533" y="4328"/>
                    </a:lnTo>
                    <a:lnTo>
                      <a:pt x="507" y="4348"/>
                    </a:lnTo>
                    <a:lnTo>
                      <a:pt x="507" y="4348"/>
                    </a:lnTo>
                    <a:lnTo>
                      <a:pt x="445" y="4256"/>
                    </a:lnTo>
                    <a:lnTo>
                      <a:pt x="445" y="4256"/>
                    </a:lnTo>
                    <a:close/>
                    <a:moveTo>
                      <a:pt x="549" y="1099"/>
                    </a:moveTo>
                    <a:lnTo>
                      <a:pt x="549" y="1099"/>
                    </a:lnTo>
                    <a:lnTo>
                      <a:pt x="618" y="1014"/>
                    </a:lnTo>
                    <a:lnTo>
                      <a:pt x="641" y="1034"/>
                    </a:lnTo>
                    <a:lnTo>
                      <a:pt x="641" y="1034"/>
                    </a:lnTo>
                    <a:lnTo>
                      <a:pt x="576" y="1119"/>
                    </a:lnTo>
                    <a:lnTo>
                      <a:pt x="549" y="1099"/>
                    </a:lnTo>
                    <a:close/>
                    <a:moveTo>
                      <a:pt x="572" y="4433"/>
                    </a:moveTo>
                    <a:lnTo>
                      <a:pt x="598" y="4413"/>
                    </a:lnTo>
                    <a:lnTo>
                      <a:pt x="598" y="4413"/>
                    </a:lnTo>
                    <a:lnTo>
                      <a:pt x="664" y="4498"/>
                    </a:lnTo>
                    <a:lnTo>
                      <a:pt x="641" y="4518"/>
                    </a:lnTo>
                    <a:lnTo>
                      <a:pt x="641" y="4518"/>
                    </a:lnTo>
                    <a:lnTo>
                      <a:pt x="572" y="4433"/>
                    </a:lnTo>
                    <a:lnTo>
                      <a:pt x="572" y="4433"/>
                    </a:lnTo>
                    <a:close/>
                    <a:moveTo>
                      <a:pt x="687" y="929"/>
                    </a:moveTo>
                    <a:lnTo>
                      <a:pt x="687" y="929"/>
                    </a:lnTo>
                    <a:lnTo>
                      <a:pt x="762" y="850"/>
                    </a:lnTo>
                    <a:lnTo>
                      <a:pt x="785" y="873"/>
                    </a:lnTo>
                    <a:lnTo>
                      <a:pt x="785" y="873"/>
                    </a:lnTo>
                    <a:lnTo>
                      <a:pt x="713" y="952"/>
                    </a:lnTo>
                    <a:lnTo>
                      <a:pt x="687" y="929"/>
                    </a:lnTo>
                    <a:close/>
                    <a:moveTo>
                      <a:pt x="710" y="4600"/>
                    </a:moveTo>
                    <a:lnTo>
                      <a:pt x="736" y="4577"/>
                    </a:lnTo>
                    <a:lnTo>
                      <a:pt x="736" y="4577"/>
                    </a:lnTo>
                    <a:lnTo>
                      <a:pt x="808" y="4655"/>
                    </a:lnTo>
                    <a:lnTo>
                      <a:pt x="785" y="4678"/>
                    </a:lnTo>
                    <a:lnTo>
                      <a:pt x="785" y="4678"/>
                    </a:lnTo>
                    <a:lnTo>
                      <a:pt x="710" y="4600"/>
                    </a:lnTo>
                    <a:lnTo>
                      <a:pt x="710" y="4600"/>
                    </a:lnTo>
                    <a:close/>
                    <a:moveTo>
                      <a:pt x="837" y="772"/>
                    </a:moveTo>
                    <a:lnTo>
                      <a:pt x="837" y="772"/>
                    </a:lnTo>
                    <a:lnTo>
                      <a:pt x="916" y="700"/>
                    </a:lnTo>
                    <a:lnTo>
                      <a:pt x="939" y="723"/>
                    </a:lnTo>
                    <a:lnTo>
                      <a:pt x="939" y="723"/>
                    </a:lnTo>
                    <a:lnTo>
                      <a:pt x="860" y="798"/>
                    </a:lnTo>
                    <a:lnTo>
                      <a:pt x="837" y="772"/>
                    </a:lnTo>
                    <a:close/>
                    <a:moveTo>
                      <a:pt x="863" y="4754"/>
                    </a:moveTo>
                    <a:lnTo>
                      <a:pt x="886" y="4731"/>
                    </a:lnTo>
                    <a:lnTo>
                      <a:pt x="886" y="4731"/>
                    </a:lnTo>
                    <a:lnTo>
                      <a:pt x="965" y="4803"/>
                    </a:lnTo>
                    <a:lnTo>
                      <a:pt x="942" y="4829"/>
                    </a:lnTo>
                    <a:lnTo>
                      <a:pt x="942" y="4829"/>
                    </a:lnTo>
                    <a:lnTo>
                      <a:pt x="863" y="4754"/>
                    </a:lnTo>
                    <a:lnTo>
                      <a:pt x="863" y="4754"/>
                    </a:lnTo>
                    <a:close/>
                    <a:moveTo>
                      <a:pt x="1001" y="628"/>
                    </a:moveTo>
                    <a:lnTo>
                      <a:pt x="1001" y="628"/>
                    </a:lnTo>
                    <a:lnTo>
                      <a:pt x="1083" y="562"/>
                    </a:lnTo>
                    <a:lnTo>
                      <a:pt x="1102" y="585"/>
                    </a:lnTo>
                    <a:lnTo>
                      <a:pt x="1102" y="585"/>
                    </a:lnTo>
                    <a:lnTo>
                      <a:pt x="1021" y="654"/>
                    </a:lnTo>
                    <a:lnTo>
                      <a:pt x="1001" y="628"/>
                    </a:lnTo>
                    <a:close/>
                    <a:moveTo>
                      <a:pt x="1027" y="4898"/>
                    </a:moveTo>
                    <a:lnTo>
                      <a:pt x="1047" y="4871"/>
                    </a:lnTo>
                    <a:lnTo>
                      <a:pt x="1047" y="4871"/>
                    </a:lnTo>
                    <a:lnTo>
                      <a:pt x="1132" y="4937"/>
                    </a:lnTo>
                    <a:lnTo>
                      <a:pt x="1112" y="4963"/>
                    </a:lnTo>
                    <a:lnTo>
                      <a:pt x="1112" y="4963"/>
                    </a:lnTo>
                    <a:lnTo>
                      <a:pt x="1027" y="4898"/>
                    </a:lnTo>
                    <a:lnTo>
                      <a:pt x="1027" y="4898"/>
                    </a:lnTo>
                    <a:close/>
                    <a:moveTo>
                      <a:pt x="1171" y="497"/>
                    </a:moveTo>
                    <a:lnTo>
                      <a:pt x="1171" y="497"/>
                    </a:lnTo>
                    <a:lnTo>
                      <a:pt x="1263" y="438"/>
                    </a:lnTo>
                    <a:lnTo>
                      <a:pt x="1279" y="464"/>
                    </a:lnTo>
                    <a:lnTo>
                      <a:pt x="1279" y="464"/>
                    </a:lnTo>
                    <a:lnTo>
                      <a:pt x="1191" y="523"/>
                    </a:lnTo>
                    <a:lnTo>
                      <a:pt x="1171" y="497"/>
                    </a:lnTo>
                    <a:close/>
                    <a:moveTo>
                      <a:pt x="1201" y="5028"/>
                    </a:moveTo>
                    <a:lnTo>
                      <a:pt x="1220" y="4999"/>
                    </a:lnTo>
                    <a:lnTo>
                      <a:pt x="1220" y="4999"/>
                    </a:lnTo>
                    <a:lnTo>
                      <a:pt x="1308" y="5058"/>
                    </a:lnTo>
                    <a:lnTo>
                      <a:pt x="1292" y="5087"/>
                    </a:lnTo>
                    <a:lnTo>
                      <a:pt x="1292" y="5087"/>
                    </a:lnTo>
                    <a:lnTo>
                      <a:pt x="1201" y="5028"/>
                    </a:lnTo>
                    <a:lnTo>
                      <a:pt x="1201" y="5028"/>
                    </a:lnTo>
                    <a:close/>
                    <a:moveTo>
                      <a:pt x="1354" y="379"/>
                    </a:moveTo>
                    <a:lnTo>
                      <a:pt x="1354" y="379"/>
                    </a:lnTo>
                    <a:lnTo>
                      <a:pt x="1449" y="327"/>
                    </a:lnTo>
                    <a:lnTo>
                      <a:pt x="1462" y="356"/>
                    </a:lnTo>
                    <a:lnTo>
                      <a:pt x="1462" y="356"/>
                    </a:lnTo>
                    <a:lnTo>
                      <a:pt x="1371" y="409"/>
                    </a:lnTo>
                    <a:lnTo>
                      <a:pt x="1354" y="379"/>
                    </a:lnTo>
                    <a:close/>
                    <a:moveTo>
                      <a:pt x="1387" y="5143"/>
                    </a:moveTo>
                    <a:lnTo>
                      <a:pt x="1400" y="5114"/>
                    </a:lnTo>
                    <a:lnTo>
                      <a:pt x="1400" y="5114"/>
                    </a:lnTo>
                    <a:lnTo>
                      <a:pt x="1495" y="5166"/>
                    </a:lnTo>
                    <a:lnTo>
                      <a:pt x="1482" y="5195"/>
                    </a:lnTo>
                    <a:lnTo>
                      <a:pt x="1482" y="5195"/>
                    </a:lnTo>
                    <a:lnTo>
                      <a:pt x="1387" y="5143"/>
                    </a:lnTo>
                    <a:lnTo>
                      <a:pt x="1387" y="5143"/>
                    </a:lnTo>
                    <a:close/>
                    <a:moveTo>
                      <a:pt x="1544" y="278"/>
                    </a:moveTo>
                    <a:lnTo>
                      <a:pt x="1544" y="278"/>
                    </a:lnTo>
                    <a:lnTo>
                      <a:pt x="1642" y="232"/>
                    </a:lnTo>
                    <a:lnTo>
                      <a:pt x="1655" y="261"/>
                    </a:lnTo>
                    <a:lnTo>
                      <a:pt x="1655" y="261"/>
                    </a:lnTo>
                    <a:lnTo>
                      <a:pt x="1560" y="307"/>
                    </a:lnTo>
                    <a:lnTo>
                      <a:pt x="1544" y="278"/>
                    </a:lnTo>
                    <a:close/>
                    <a:moveTo>
                      <a:pt x="1577" y="5244"/>
                    </a:moveTo>
                    <a:lnTo>
                      <a:pt x="1593" y="5215"/>
                    </a:lnTo>
                    <a:lnTo>
                      <a:pt x="1593" y="5215"/>
                    </a:lnTo>
                    <a:lnTo>
                      <a:pt x="1691" y="5257"/>
                    </a:lnTo>
                    <a:lnTo>
                      <a:pt x="1678" y="5287"/>
                    </a:lnTo>
                    <a:lnTo>
                      <a:pt x="1678" y="5287"/>
                    </a:lnTo>
                    <a:lnTo>
                      <a:pt x="1577" y="5244"/>
                    </a:lnTo>
                    <a:lnTo>
                      <a:pt x="1577" y="5244"/>
                    </a:lnTo>
                    <a:close/>
                    <a:moveTo>
                      <a:pt x="1744" y="189"/>
                    </a:moveTo>
                    <a:lnTo>
                      <a:pt x="1744" y="189"/>
                    </a:lnTo>
                    <a:lnTo>
                      <a:pt x="1845" y="153"/>
                    </a:lnTo>
                    <a:lnTo>
                      <a:pt x="1855" y="183"/>
                    </a:lnTo>
                    <a:lnTo>
                      <a:pt x="1855" y="183"/>
                    </a:lnTo>
                    <a:lnTo>
                      <a:pt x="1754" y="219"/>
                    </a:lnTo>
                    <a:lnTo>
                      <a:pt x="1744" y="189"/>
                    </a:lnTo>
                    <a:close/>
                    <a:moveTo>
                      <a:pt x="1780" y="5329"/>
                    </a:moveTo>
                    <a:lnTo>
                      <a:pt x="1789" y="5297"/>
                    </a:lnTo>
                    <a:lnTo>
                      <a:pt x="1789" y="5297"/>
                    </a:lnTo>
                    <a:lnTo>
                      <a:pt x="1891" y="5333"/>
                    </a:lnTo>
                    <a:lnTo>
                      <a:pt x="1881" y="5365"/>
                    </a:lnTo>
                    <a:lnTo>
                      <a:pt x="1881" y="5365"/>
                    </a:lnTo>
                    <a:lnTo>
                      <a:pt x="1780" y="5329"/>
                    </a:lnTo>
                    <a:lnTo>
                      <a:pt x="1780" y="5329"/>
                    </a:lnTo>
                    <a:close/>
                    <a:moveTo>
                      <a:pt x="1947" y="117"/>
                    </a:moveTo>
                    <a:lnTo>
                      <a:pt x="1947" y="117"/>
                    </a:lnTo>
                    <a:lnTo>
                      <a:pt x="2051" y="88"/>
                    </a:lnTo>
                    <a:lnTo>
                      <a:pt x="2061" y="121"/>
                    </a:lnTo>
                    <a:lnTo>
                      <a:pt x="2061" y="121"/>
                    </a:lnTo>
                    <a:lnTo>
                      <a:pt x="1956" y="150"/>
                    </a:lnTo>
                    <a:lnTo>
                      <a:pt x="1947" y="117"/>
                    </a:lnTo>
                    <a:close/>
                    <a:moveTo>
                      <a:pt x="1986" y="5398"/>
                    </a:moveTo>
                    <a:lnTo>
                      <a:pt x="1992" y="5365"/>
                    </a:lnTo>
                    <a:lnTo>
                      <a:pt x="1992" y="5365"/>
                    </a:lnTo>
                    <a:lnTo>
                      <a:pt x="2097" y="5395"/>
                    </a:lnTo>
                    <a:lnTo>
                      <a:pt x="2091" y="5424"/>
                    </a:lnTo>
                    <a:lnTo>
                      <a:pt x="2091" y="5424"/>
                    </a:lnTo>
                    <a:lnTo>
                      <a:pt x="1986" y="5398"/>
                    </a:lnTo>
                    <a:lnTo>
                      <a:pt x="1986" y="5398"/>
                    </a:lnTo>
                    <a:close/>
                    <a:moveTo>
                      <a:pt x="2159" y="62"/>
                    </a:moveTo>
                    <a:lnTo>
                      <a:pt x="2159" y="62"/>
                    </a:lnTo>
                    <a:lnTo>
                      <a:pt x="2264" y="42"/>
                    </a:lnTo>
                    <a:lnTo>
                      <a:pt x="2270" y="75"/>
                    </a:lnTo>
                    <a:lnTo>
                      <a:pt x="2270" y="75"/>
                    </a:lnTo>
                    <a:lnTo>
                      <a:pt x="2166" y="94"/>
                    </a:lnTo>
                    <a:lnTo>
                      <a:pt x="2159" y="62"/>
                    </a:lnTo>
                    <a:close/>
                    <a:moveTo>
                      <a:pt x="2195" y="5447"/>
                    </a:moveTo>
                    <a:lnTo>
                      <a:pt x="2202" y="5418"/>
                    </a:lnTo>
                    <a:lnTo>
                      <a:pt x="2202" y="5418"/>
                    </a:lnTo>
                    <a:lnTo>
                      <a:pt x="2306" y="5437"/>
                    </a:lnTo>
                    <a:lnTo>
                      <a:pt x="2303" y="5467"/>
                    </a:lnTo>
                    <a:lnTo>
                      <a:pt x="2303" y="5467"/>
                    </a:lnTo>
                    <a:lnTo>
                      <a:pt x="2195" y="5447"/>
                    </a:lnTo>
                    <a:lnTo>
                      <a:pt x="2195" y="5447"/>
                    </a:lnTo>
                    <a:close/>
                    <a:moveTo>
                      <a:pt x="2372" y="26"/>
                    </a:moveTo>
                    <a:lnTo>
                      <a:pt x="2372" y="26"/>
                    </a:lnTo>
                    <a:lnTo>
                      <a:pt x="2480" y="13"/>
                    </a:lnTo>
                    <a:lnTo>
                      <a:pt x="2483" y="45"/>
                    </a:lnTo>
                    <a:lnTo>
                      <a:pt x="2483" y="45"/>
                    </a:lnTo>
                    <a:lnTo>
                      <a:pt x="2375" y="58"/>
                    </a:lnTo>
                    <a:lnTo>
                      <a:pt x="2372" y="26"/>
                    </a:lnTo>
                    <a:close/>
                    <a:moveTo>
                      <a:pt x="2411" y="5483"/>
                    </a:moveTo>
                    <a:lnTo>
                      <a:pt x="2414" y="5451"/>
                    </a:lnTo>
                    <a:lnTo>
                      <a:pt x="2414" y="5451"/>
                    </a:lnTo>
                    <a:lnTo>
                      <a:pt x="2519" y="5464"/>
                    </a:lnTo>
                    <a:lnTo>
                      <a:pt x="2519" y="5496"/>
                    </a:lnTo>
                    <a:lnTo>
                      <a:pt x="2519" y="5496"/>
                    </a:lnTo>
                    <a:lnTo>
                      <a:pt x="2411" y="5483"/>
                    </a:lnTo>
                    <a:lnTo>
                      <a:pt x="2411" y="5483"/>
                    </a:lnTo>
                    <a:close/>
                    <a:moveTo>
                      <a:pt x="2588" y="3"/>
                    </a:moveTo>
                    <a:lnTo>
                      <a:pt x="2588" y="3"/>
                    </a:lnTo>
                    <a:lnTo>
                      <a:pt x="2696" y="0"/>
                    </a:lnTo>
                    <a:lnTo>
                      <a:pt x="2696" y="32"/>
                    </a:lnTo>
                    <a:lnTo>
                      <a:pt x="2696" y="32"/>
                    </a:lnTo>
                    <a:lnTo>
                      <a:pt x="2591" y="36"/>
                    </a:lnTo>
                    <a:lnTo>
                      <a:pt x="2588" y="3"/>
                    </a:lnTo>
                    <a:close/>
                    <a:moveTo>
                      <a:pt x="2627" y="5503"/>
                    </a:moveTo>
                    <a:lnTo>
                      <a:pt x="2627" y="5470"/>
                    </a:lnTo>
                    <a:lnTo>
                      <a:pt x="2627" y="5470"/>
                    </a:lnTo>
                    <a:lnTo>
                      <a:pt x="2735" y="5473"/>
                    </a:lnTo>
                    <a:lnTo>
                      <a:pt x="2735" y="5506"/>
                    </a:lnTo>
                    <a:lnTo>
                      <a:pt x="2735" y="5506"/>
                    </a:lnTo>
                    <a:lnTo>
                      <a:pt x="2627" y="5503"/>
                    </a:lnTo>
                    <a:lnTo>
                      <a:pt x="2627" y="5503"/>
                    </a:lnTo>
                    <a:close/>
                    <a:moveTo>
                      <a:pt x="2804" y="32"/>
                    </a:moveTo>
                    <a:lnTo>
                      <a:pt x="2804" y="0"/>
                    </a:lnTo>
                    <a:lnTo>
                      <a:pt x="2804" y="0"/>
                    </a:lnTo>
                    <a:lnTo>
                      <a:pt x="2912" y="3"/>
                    </a:lnTo>
                    <a:lnTo>
                      <a:pt x="2912" y="36"/>
                    </a:lnTo>
                    <a:lnTo>
                      <a:pt x="2912" y="36"/>
                    </a:lnTo>
                    <a:lnTo>
                      <a:pt x="2804" y="32"/>
                    </a:lnTo>
                    <a:lnTo>
                      <a:pt x="2804" y="32"/>
                    </a:lnTo>
                    <a:close/>
                    <a:moveTo>
                      <a:pt x="2843" y="5470"/>
                    </a:moveTo>
                    <a:lnTo>
                      <a:pt x="2843" y="5470"/>
                    </a:lnTo>
                    <a:lnTo>
                      <a:pt x="2948" y="5467"/>
                    </a:lnTo>
                    <a:lnTo>
                      <a:pt x="2951" y="5496"/>
                    </a:lnTo>
                    <a:lnTo>
                      <a:pt x="2951" y="5496"/>
                    </a:lnTo>
                    <a:lnTo>
                      <a:pt x="2843" y="5503"/>
                    </a:lnTo>
                    <a:lnTo>
                      <a:pt x="2843" y="5470"/>
                    </a:lnTo>
                    <a:close/>
                    <a:moveTo>
                      <a:pt x="3020" y="45"/>
                    </a:moveTo>
                    <a:lnTo>
                      <a:pt x="3020" y="13"/>
                    </a:lnTo>
                    <a:lnTo>
                      <a:pt x="3020" y="13"/>
                    </a:lnTo>
                    <a:lnTo>
                      <a:pt x="3128" y="26"/>
                    </a:lnTo>
                    <a:lnTo>
                      <a:pt x="3125" y="55"/>
                    </a:lnTo>
                    <a:lnTo>
                      <a:pt x="3125" y="55"/>
                    </a:lnTo>
                    <a:lnTo>
                      <a:pt x="3020" y="45"/>
                    </a:lnTo>
                    <a:lnTo>
                      <a:pt x="3020" y="45"/>
                    </a:lnTo>
                    <a:close/>
                    <a:moveTo>
                      <a:pt x="3056" y="5457"/>
                    </a:moveTo>
                    <a:lnTo>
                      <a:pt x="3056" y="5457"/>
                    </a:lnTo>
                    <a:lnTo>
                      <a:pt x="3164" y="5441"/>
                    </a:lnTo>
                    <a:lnTo>
                      <a:pt x="3167" y="5473"/>
                    </a:lnTo>
                    <a:lnTo>
                      <a:pt x="3167" y="5473"/>
                    </a:lnTo>
                    <a:lnTo>
                      <a:pt x="3059" y="5487"/>
                    </a:lnTo>
                    <a:lnTo>
                      <a:pt x="3056" y="5457"/>
                    </a:lnTo>
                    <a:close/>
                    <a:moveTo>
                      <a:pt x="3229" y="72"/>
                    </a:moveTo>
                    <a:lnTo>
                      <a:pt x="3236" y="42"/>
                    </a:lnTo>
                    <a:lnTo>
                      <a:pt x="3236" y="42"/>
                    </a:lnTo>
                    <a:lnTo>
                      <a:pt x="3344" y="62"/>
                    </a:lnTo>
                    <a:lnTo>
                      <a:pt x="3337" y="94"/>
                    </a:lnTo>
                    <a:lnTo>
                      <a:pt x="3337" y="94"/>
                    </a:lnTo>
                    <a:lnTo>
                      <a:pt x="3229" y="72"/>
                    </a:lnTo>
                    <a:lnTo>
                      <a:pt x="3229" y="72"/>
                    </a:lnTo>
                    <a:close/>
                    <a:moveTo>
                      <a:pt x="3268" y="5424"/>
                    </a:moveTo>
                    <a:lnTo>
                      <a:pt x="3268" y="5424"/>
                    </a:lnTo>
                    <a:lnTo>
                      <a:pt x="3373" y="5401"/>
                    </a:lnTo>
                    <a:lnTo>
                      <a:pt x="3380" y="5434"/>
                    </a:lnTo>
                    <a:lnTo>
                      <a:pt x="3380" y="5434"/>
                    </a:lnTo>
                    <a:lnTo>
                      <a:pt x="3275" y="5457"/>
                    </a:lnTo>
                    <a:lnTo>
                      <a:pt x="3268" y="5424"/>
                    </a:lnTo>
                    <a:close/>
                    <a:moveTo>
                      <a:pt x="3442" y="117"/>
                    </a:moveTo>
                    <a:lnTo>
                      <a:pt x="3448" y="88"/>
                    </a:lnTo>
                    <a:lnTo>
                      <a:pt x="3448" y="88"/>
                    </a:lnTo>
                    <a:lnTo>
                      <a:pt x="3553" y="117"/>
                    </a:lnTo>
                    <a:lnTo>
                      <a:pt x="3543" y="147"/>
                    </a:lnTo>
                    <a:lnTo>
                      <a:pt x="3543" y="147"/>
                    </a:lnTo>
                    <a:lnTo>
                      <a:pt x="3442" y="117"/>
                    </a:lnTo>
                    <a:lnTo>
                      <a:pt x="3442" y="117"/>
                    </a:lnTo>
                    <a:close/>
                    <a:moveTo>
                      <a:pt x="3478" y="5375"/>
                    </a:moveTo>
                    <a:lnTo>
                      <a:pt x="3478" y="5375"/>
                    </a:lnTo>
                    <a:lnTo>
                      <a:pt x="3579" y="5346"/>
                    </a:lnTo>
                    <a:lnTo>
                      <a:pt x="3589" y="5375"/>
                    </a:lnTo>
                    <a:lnTo>
                      <a:pt x="3589" y="5375"/>
                    </a:lnTo>
                    <a:lnTo>
                      <a:pt x="3484" y="5405"/>
                    </a:lnTo>
                    <a:lnTo>
                      <a:pt x="3478" y="5375"/>
                    </a:lnTo>
                    <a:close/>
                    <a:moveTo>
                      <a:pt x="3645" y="183"/>
                    </a:moveTo>
                    <a:lnTo>
                      <a:pt x="3658" y="150"/>
                    </a:lnTo>
                    <a:lnTo>
                      <a:pt x="3658" y="150"/>
                    </a:lnTo>
                    <a:lnTo>
                      <a:pt x="3759" y="189"/>
                    </a:lnTo>
                    <a:lnTo>
                      <a:pt x="3746" y="219"/>
                    </a:lnTo>
                    <a:lnTo>
                      <a:pt x="3746" y="219"/>
                    </a:lnTo>
                    <a:lnTo>
                      <a:pt x="3645" y="183"/>
                    </a:lnTo>
                    <a:lnTo>
                      <a:pt x="3645" y="183"/>
                    </a:lnTo>
                    <a:close/>
                    <a:moveTo>
                      <a:pt x="3681" y="5310"/>
                    </a:moveTo>
                    <a:lnTo>
                      <a:pt x="3681" y="5310"/>
                    </a:lnTo>
                    <a:lnTo>
                      <a:pt x="3782" y="5271"/>
                    </a:lnTo>
                    <a:lnTo>
                      <a:pt x="3795" y="5300"/>
                    </a:lnTo>
                    <a:lnTo>
                      <a:pt x="3795" y="5300"/>
                    </a:lnTo>
                    <a:lnTo>
                      <a:pt x="3694" y="5339"/>
                    </a:lnTo>
                    <a:lnTo>
                      <a:pt x="3681" y="5310"/>
                    </a:lnTo>
                    <a:close/>
                    <a:moveTo>
                      <a:pt x="3848" y="261"/>
                    </a:moveTo>
                    <a:lnTo>
                      <a:pt x="3861" y="232"/>
                    </a:lnTo>
                    <a:lnTo>
                      <a:pt x="3861" y="232"/>
                    </a:lnTo>
                    <a:lnTo>
                      <a:pt x="3959" y="274"/>
                    </a:lnTo>
                    <a:lnTo>
                      <a:pt x="3943" y="304"/>
                    </a:lnTo>
                    <a:lnTo>
                      <a:pt x="3943" y="304"/>
                    </a:lnTo>
                    <a:lnTo>
                      <a:pt x="3848" y="261"/>
                    </a:lnTo>
                    <a:lnTo>
                      <a:pt x="3848" y="261"/>
                    </a:lnTo>
                    <a:close/>
                    <a:moveTo>
                      <a:pt x="3880" y="5228"/>
                    </a:moveTo>
                    <a:lnTo>
                      <a:pt x="3880" y="5228"/>
                    </a:lnTo>
                    <a:lnTo>
                      <a:pt x="3975" y="5182"/>
                    </a:lnTo>
                    <a:lnTo>
                      <a:pt x="3992" y="5212"/>
                    </a:lnTo>
                    <a:lnTo>
                      <a:pt x="3992" y="5212"/>
                    </a:lnTo>
                    <a:lnTo>
                      <a:pt x="3893" y="5257"/>
                    </a:lnTo>
                    <a:lnTo>
                      <a:pt x="3880" y="5228"/>
                    </a:lnTo>
                    <a:close/>
                    <a:moveTo>
                      <a:pt x="4041" y="353"/>
                    </a:moveTo>
                    <a:lnTo>
                      <a:pt x="4054" y="327"/>
                    </a:lnTo>
                    <a:lnTo>
                      <a:pt x="4054" y="327"/>
                    </a:lnTo>
                    <a:lnTo>
                      <a:pt x="4149" y="379"/>
                    </a:lnTo>
                    <a:lnTo>
                      <a:pt x="4132" y="405"/>
                    </a:lnTo>
                    <a:lnTo>
                      <a:pt x="4132" y="405"/>
                    </a:lnTo>
                    <a:lnTo>
                      <a:pt x="4041" y="353"/>
                    </a:lnTo>
                    <a:lnTo>
                      <a:pt x="4041" y="353"/>
                    </a:lnTo>
                    <a:close/>
                    <a:moveTo>
                      <a:pt x="4070" y="5133"/>
                    </a:moveTo>
                    <a:lnTo>
                      <a:pt x="4070" y="5133"/>
                    </a:lnTo>
                    <a:lnTo>
                      <a:pt x="4165" y="5078"/>
                    </a:lnTo>
                    <a:lnTo>
                      <a:pt x="4181" y="5107"/>
                    </a:lnTo>
                    <a:lnTo>
                      <a:pt x="4181" y="5107"/>
                    </a:lnTo>
                    <a:lnTo>
                      <a:pt x="4087" y="5159"/>
                    </a:lnTo>
                    <a:lnTo>
                      <a:pt x="4070" y="5133"/>
                    </a:lnTo>
                    <a:close/>
                    <a:moveTo>
                      <a:pt x="4224" y="464"/>
                    </a:moveTo>
                    <a:lnTo>
                      <a:pt x="4240" y="435"/>
                    </a:lnTo>
                    <a:lnTo>
                      <a:pt x="4240" y="435"/>
                    </a:lnTo>
                    <a:lnTo>
                      <a:pt x="4332" y="497"/>
                    </a:lnTo>
                    <a:lnTo>
                      <a:pt x="4312" y="523"/>
                    </a:lnTo>
                    <a:lnTo>
                      <a:pt x="4312" y="523"/>
                    </a:lnTo>
                    <a:lnTo>
                      <a:pt x="4224" y="464"/>
                    </a:lnTo>
                    <a:lnTo>
                      <a:pt x="4224" y="464"/>
                    </a:lnTo>
                    <a:close/>
                    <a:moveTo>
                      <a:pt x="4253" y="5022"/>
                    </a:moveTo>
                    <a:lnTo>
                      <a:pt x="4253" y="5022"/>
                    </a:lnTo>
                    <a:lnTo>
                      <a:pt x="4342" y="4960"/>
                    </a:lnTo>
                    <a:lnTo>
                      <a:pt x="4361" y="4986"/>
                    </a:lnTo>
                    <a:lnTo>
                      <a:pt x="4361" y="4986"/>
                    </a:lnTo>
                    <a:lnTo>
                      <a:pt x="4273" y="5048"/>
                    </a:lnTo>
                    <a:lnTo>
                      <a:pt x="4253" y="5022"/>
                    </a:lnTo>
                    <a:close/>
                    <a:moveTo>
                      <a:pt x="4401" y="585"/>
                    </a:moveTo>
                    <a:lnTo>
                      <a:pt x="4420" y="562"/>
                    </a:lnTo>
                    <a:lnTo>
                      <a:pt x="4420" y="562"/>
                    </a:lnTo>
                    <a:lnTo>
                      <a:pt x="4505" y="628"/>
                    </a:lnTo>
                    <a:lnTo>
                      <a:pt x="4486" y="654"/>
                    </a:lnTo>
                    <a:lnTo>
                      <a:pt x="4486" y="654"/>
                    </a:lnTo>
                    <a:lnTo>
                      <a:pt x="4401" y="585"/>
                    </a:lnTo>
                    <a:lnTo>
                      <a:pt x="4401" y="585"/>
                    </a:lnTo>
                    <a:close/>
                    <a:moveTo>
                      <a:pt x="4427" y="4894"/>
                    </a:moveTo>
                    <a:lnTo>
                      <a:pt x="4427" y="4894"/>
                    </a:lnTo>
                    <a:lnTo>
                      <a:pt x="4512" y="4829"/>
                    </a:lnTo>
                    <a:lnTo>
                      <a:pt x="4532" y="4852"/>
                    </a:lnTo>
                    <a:lnTo>
                      <a:pt x="4532" y="4852"/>
                    </a:lnTo>
                    <a:lnTo>
                      <a:pt x="4446" y="4920"/>
                    </a:lnTo>
                    <a:lnTo>
                      <a:pt x="4427" y="4894"/>
                    </a:lnTo>
                    <a:close/>
                    <a:moveTo>
                      <a:pt x="4564" y="723"/>
                    </a:moveTo>
                    <a:lnTo>
                      <a:pt x="4587" y="700"/>
                    </a:lnTo>
                    <a:lnTo>
                      <a:pt x="4587" y="700"/>
                    </a:lnTo>
                    <a:lnTo>
                      <a:pt x="4666" y="772"/>
                    </a:lnTo>
                    <a:lnTo>
                      <a:pt x="4643" y="798"/>
                    </a:lnTo>
                    <a:lnTo>
                      <a:pt x="4643" y="798"/>
                    </a:lnTo>
                    <a:lnTo>
                      <a:pt x="4564" y="723"/>
                    </a:lnTo>
                    <a:lnTo>
                      <a:pt x="4564" y="723"/>
                    </a:lnTo>
                    <a:close/>
                    <a:moveTo>
                      <a:pt x="4590" y="4757"/>
                    </a:moveTo>
                    <a:lnTo>
                      <a:pt x="4590" y="4757"/>
                    </a:lnTo>
                    <a:lnTo>
                      <a:pt x="4669" y="4682"/>
                    </a:lnTo>
                    <a:lnTo>
                      <a:pt x="4692" y="4705"/>
                    </a:lnTo>
                    <a:lnTo>
                      <a:pt x="4692" y="4705"/>
                    </a:lnTo>
                    <a:lnTo>
                      <a:pt x="4613" y="4780"/>
                    </a:lnTo>
                    <a:lnTo>
                      <a:pt x="4590" y="4757"/>
                    </a:lnTo>
                    <a:close/>
                    <a:moveTo>
                      <a:pt x="4721" y="873"/>
                    </a:moveTo>
                    <a:lnTo>
                      <a:pt x="4744" y="850"/>
                    </a:lnTo>
                    <a:lnTo>
                      <a:pt x="4744" y="850"/>
                    </a:lnTo>
                    <a:lnTo>
                      <a:pt x="4816" y="929"/>
                    </a:lnTo>
                    <a:lnTo>
                      <a:pt x="4793" y="952"/>
                    </a:lnTo>
                    <a:lnTo>
                      <a:pt x="4793" y="952"/>
                    </a:lnTo>
                    <a:lnTo>
                      <a:pt x="4721" y="873"/>
                    </a:lnTo>
                    <a:lnTo>
                      <a:pt x="4721" y="873"/>
                    </a:lnTo>
                    <a:close/>
                    <a:moveTo>
                      <a:pt x="4744" y="4606"/>
                    </a:moveTo>
                    <a:lnTo>
                      <a:pt x="4744" y="4606"/>
                    </a:lnTo>
                    <a:lnTo>
                      <a:pt x="4816" y="4525"/>
                    </a:lnTo>
                    <a:lnTo>
                      <a:pt x="4839" y="4547"/>
                    </a:lnTo>
                    <a:lnTo>
                      <a:pt x="4839" y="4547"/>
                    </a:lnTo>
                    <a:lnTo>
                      <a:pt x="4767" y="4629"/>
                    </a:lnTo>
                    <a:lnTo>
                      <a:pt x="4744" y="4606"/>
                    </a:lnTo>
                    <a:close/>
                    <a:moveTo>
                      <a:pt x="4862" y="1034"/>
                    </a:moveTo>
                    <a:lnTo>
                      <a:pt x="4888" y="1014"/>
                    </a:lnTo>
                    <a:lnTo>
                      <a:pt x="4888" y="1014"/>
                    </a:lnTo>
                    <a:lnTo>
                      <a:pt x="4954" y="1099"/>
                    </a:lnTo>
                    <a:lnTo>
                      <a:pt x="4927" y="1119"/>
                    </a:lnTo>
                    <a:lnTo>
                      <a:pt x="4927" y="1119"/>
                    </a:lnTo>
                    <a:lnTo>
                      <a:pt x="4862" y="1034"/>
                    </a:lnTo>
                    <a:lnTo>
                      <a:pt x="4862" y="1034"/>
                    </a:lnTo>
                    <a:close/>
                    <a:moveTo>
                      <a:pt x="4885" y="4443"/>
                    </a:moveTo>
                    <a:lnTo>
                      <a:pt x="4885" y="4443"/>
                    </a:lnTo>
                    <a:lnTo>
                      <a:pt x="4950" y="4358"/>
                    </a:lnTo>
                    <a:lnTo>
                      <a:pt x="4977" y="4377"/>
                    </a:lnTo>
                    <a:lnTo>
                      <a:pt x="4977" y="4377"/>
                    </a:lnTo>
                    <a:lnTo>
                      <a:pt x="4908" y="4462"/>
                    </a:lnTo>
                    <a:lnTo>
                      <a:pt x="4885" y="4443"/>
                    </a:lnTo>
                    <a:close/>
                    <a:moveTo>
                      <a:pt x="4990" y="1204"/>
                    </a:moveTo>
                    <a:lnTo>
                      <a:pt x="5016" y="1187"/>
                    </a:lnTo>
                    <a:lnTo>
                      <a:pt x="5016" y="1187"/>
                    </a:lnTo>
                    <a:lnTo>
                      <a:pt x="5078" y="1276"/>
                    </a:lnTo>
                    <a:lnTo>
                      <a:pt x="5049" y="1295"/>
                    </a:lnTo>
                    <a:lnTo>
                      <a:pt x="5049" y="1295"/>
                    </a:lnTo>
                    <a:lnTo>
                      <a:pt x="4990" y="1204"/>
                    </a:lnTo>
                    <a:lnTo>
                      <a:pt x="4990" y="1204"/>
                    </a:lnTo>
                    <a:close/>
                    <a:moveTo>
                      <a:pt x="5009" y="4269"/>
                    </a:moveTo>
                    <a:lnTo>
                      <a:pt x="5009" y="4269"/>
                    </a:lnTo>
                    <a:lnTo>
                      <a:pt x="5068" y="4181"/>
                    </a:lnTo>
                    <a:lnTo>
                      <a:pt x="5098" y="4197"/>
                    </a:lnTo>
                    <a:lnTo>
                      <a:pt x="5098" y="4197"/>
                    </a:lnTo>
                    <a:lnTo>
                      <a:pt x="5039" y="4289"/>
                    </a:lnTo>
                    <a:lnTo>
                      <a:pt x="5009" y="4269"/>
                    </a:lnTo>
                    <a:close/>
                    <a:moveTo>
                      <a:pt x="5104" y="1387"/>
                    </a:moveTo>
                    <a:lnTo>
                      <a:pt x="5134" y="1371"/>
                    </a:lnTo>
                    <a:lnTo>
                      <a:pt x="5134" y="1371"/>
                    </a:lnTo>
                    <a:lnTo>
                      <a:pt x="5186" y="1462"/>
                    </a:lnTo>
                    <a:lnTo>
                      <a:pt x="5157" y="1478"/>
                    </a:lnTo>
                    <a:lnTo>
                      <a:pt x="5157" y="1478"/>
                    </a:lnTo>
                    <a:lnTo>
                      <a:pt x="5104" y="1387"/>
                    </a:lnTo>
                    <a:lnTo>
                      <a:pt x="5104" y="1387"/>
                    </a:lnTo>
                    <a:close/>
                    <a:moveTo>
                      <a:pt x="5124" y="4086"/>
                    </a:moveTo>
                    <a:lnTo>
                      <a:pt x="5124" y="4086"/>
                    </a:lnTo>
                    <a:lnTo>
                      <a:pt x="5173" y="3991"/>
                    </a:lnTo>
                    <a:lnTo>
                      <a:pt x="5202" y="4008"/>
                    </a:lnTo>
                    <a:lnTo>
                      <a:pt x="5202" y="4008"/>
                    </a:lnTo>
                    <a:lnTo>
                      <a:pt x="5153" y="4103"/>
                    </a:lnTo>
                    <a:lnTo>
                      <a:pt x="5124" y="4086"/>
                    </a:lnTo>
                    <a:close/>
                    <a:moveTo>
                      <a:pt x="5206" y="1573"/>
                    </a:moveTo>
                    <a:lnTo>
                      <a:pt x="5235" y="1560"/>
                    </a:lnTo>
                    <a:lnTo>
                      <a:pt x="5235" y="1560"/>
                    </a:lnTo>
                    <a:lnTo>
                      <a:pt x="5281" y="1658"/>
                    </a:lnTo>
                    <a:lnTo>
                      <a:pt x="5251" y="1672"/>
                    </a:lnTo>
                    <a:lnTo>
                      <a:pt x="5251" y="1672"/>
                    </a:lnTo>
                    <a:lnTo>
                      <a:pt x="5206" y="1573"/>
                    </a:lnTo>
                    <a:lnTo>
                      <a:pt x="5206" y="1573"/>
                    </a:lnTo>
                    <a:close/>
                    <a:moveTo>
                      <a:pt x="5222" y="3896"/>
                    </a:moveTo>
                    <a:lnTo>
                      <a:pt x="5222" y="3896"/>
                    </a:lnTo>
                    <a:lnTo>
                      <a:pt x="5264" y="3798"/>
                    </a:lnTo>
                    <a:lnTo>
                      <a:pt x="5294" y="3811"/>
                    </a:lnTo>
                    <a:lnTo>
                      <a:pt x="5294" y="3811"/>
                    </a:lnTo>
                    <a:lnTo>
                      <a:pt x="5251" y="3909"/>
                    </a:lnTo>
                    <a:lnTo>
                      <a:pt x="5222" y="3896"/>
                    </a:lnTo>
                    <a:close/>
                    <a:moveTo>
                      <a:pt x="5291" y="1770"/>
                    </a:moveTo>
                    <a:lnTo>
                      <a:pt x="5320" y="1760"/>
                    </a:lnTo>
                    <a:lnTo>
                      <a:pt x="5320" y="1760"/>
                    </a:lnTo>
                    <a:lnTo>
                      <a:pt x="5359" y="1861"/>
                    </a:lnTo>
                    <a:lnTo>
                      <a:pt x="5327" y="1871"/>
                    </a:lnTo>
                    <a:lnTo>
                      <a:pt x="5327" y="1871"/>
                    </a:lnTo>
                    <a:lnTo>
                      <a:pt x="5291" y="1770"/>
                    </a:lnTo>
                    <a:lnTo>
                      <a:pt x="5291" y="1770"/>
                    </a:lnTo>
                    <a:close/>
                    <a:moveTo>
                      <a:pt x="5304" y="3697"/>
                    </a:moveTo>
                    <a:lnTo>
                      <a:pt x="5304" y="3697"/>
                    </a:lnTo>
                    <a:lnTo>
                      <a:pt x="5340" y="3595"/>
                    </a:lnTo>
                    <a:lnTo>
                      <a:pt x="5369" y="3605"/>
                    </a:lnTo>
                    <a:lnTo>
                      <a:pt x="5369" y="3605"/>
                    </a:lnTo>
                    <a:lnTo>
                      <a:pt x="5333" y="3710"/>
                    </a:lnTo>
                    <a:lnTo>
                      <a:pt x="5304" y="3697"/>
                    </a:lnTo>
                    <a:close/>
                    <a:moveTo>
                      <a:pt x="5359" y="1973"/>
                    </a:moveTo>
                    <a:lnTo>
                      <a:pt x="5392" y="1966"/>
                    </a:lnTo>
                    <a:lnTo>
                      <a:pt x="5392" y="1966"/>
                    </a:lnTo>
                    <a:lnTo>
                      <a:pt x="5422" y="2071"/>
                    </a:lnTo>
                    <a:lnTo>
                      <a:pt x="5389" y="2077"/>
                    </a:lnTo>
                    <a:lnTo>
                      <a:pt x="5389" y="2077"/>
                    </a:lnTo>
                    <a:lnTo>
                      <a:pt x="5359" y="1973"/>
                    </a:lnTo>
                    <a:lnTo>
                      <a:pt x="5359" y="1973"/>
                    </a:lnTo>
                    <a:close/>
                    <a:moveTo>
                      <a:pt x="5372" y="3494"/>
                    </a:moveTo>
                    <a:lnTo>
                      <a:pt x="5372" y="3494"/>
                    </a:lnTo>
                    <a:lnTo>
                      <a:pt x="5399" y="3389"/>
                    </a:lnTo>
                    <a:lnTo>
                      <a:pt x="5428" y="3396"/>
                    </a:lnTo>
                    <a:lnTo>
                      <a:pt x="5428" y="3396"/>
                    </a:lnTo>
                    <a:lnTo>
                      <a:pt x="5402" y="3504"/>
                    </a:lnTo>
                    <a:lnTo>
                      <a:pt x="5372" y="3494"/>
                    </a:lnTo>
                    <a:close/>
                    <a:moveTo>
                      <a:pt x="5412" y="2182"/>
                    </a:moveTo>
                    <a:lnTo>
                      <a:pt x="5444" y="2175"/>
                    </a:lnTo>
                    <a:lnTo>
                      <a:pt x="5444" y="2175"/>
                    </a:lnTo>
                    <a:lnTo>
                      <a:pt x="5464" y="2280"/>
                    </a:lnTo>
                    <a:lnTo>
                      <a:pt x="5435" y="2287"/>
                    </a:lnTo>
                    <a:lnTo>
                      <a:pt x="5435" y="2287"/>
                    </a:lnTo>
                    <a:lnTo>
                      <a:pt x="5412" y="2182"/>
                    </a:lnTo>
                    <a:lnTo>
                      <a:pt x="5412" y="2182"/>
                    </a:lnTo>
                    <a:close/>
                    <a:moveTo>
                      <a:pt x="5422" y="3285"/>
                    </a:moveTo>
                    <a:lnTo>
                      <a:pt x="5422" y="3285"/>
                    </a:lnTo>
                    <a:lnTo>
                      <a:pt x="5441" y="3180"/>
                    </a:lnTo>
                    <a:lnTo>
                      <a:pt x="5471" y="3183"/>
                    </a:lnTo>
                    <a:lnTo>
                      <a:pt x="5471" y="3183"/>
                    </a:lnTo>
                    <a:lnTo>
                      <a:pt x="5454" y="3291"/>
                    </a:lnTo>
                    <a:lnTo>
                      <a:pt x="5422" y="3285"/>
                    </a:lnTo>
                    <a:close/>
                    <a:moveTo>
                      <a:pt x="5451" y="2395"/>
                    </a:moveTo>
                    <a:lnTo>
                      <a:pt x="5480" y="2388"/>
                    </a:lnTo>
                    <a:lnTo>
                      <a:pt x="5480" y="2388"/>
                    </a:lnTo>
                    <a:lnTo>
                      <a:pt x="5494" y="2496"/>
                    </a:lnTo>
                    <a:lnTo>
                      <a:pt x="5461" y="2499"/>
                    </a:lnTo>
                    <a:lnTo>
                      <a:pt x="5461" y="2499"/>
                    </a:lnTo>
                    <a:lnTo>
                      <a:pt x="5451" y="2395"/>
                    </a:lnTo>
                    <a:lnTo>
                      <a:pt x="5451" y="2395"/>
                    </a:lnTo>
                    <a:close/>
                    <a:moveTo>
                      <a:pt x="5454" y="3072"/>
                    </a:moveTo>
                    <a:lnTo>
                      <a:pt x="5454" y="3072"/>
                    </a:lnTo>
                    <a:lnTo>
                      <a:pt x="5464" y="2967"/>
                    </a:lnTo>
                    <a:lnTo>
                      <a:pt x="5497" y="2967"/>
                    </a:lnTo>
                    <a:lnTo>
                      <a:pt x="5497" y="2967"/>
                    </a:lnTo>
                    <a:lnTo>
                      <a:pt x="5487" y="3075"/>
                    </a:lnTo>
                    <a:lnTo>
                      <a:pt x="5454" y="3072"/>
                    </a:lnTo>
                    <a:close/>
                    <a:moveTo>
                      <a:pt x="5471" y="2607"/>
                    </a:moveTo>
                    <a:lnTo>
                      <a:pt x="5500" y="2604"/>
                    </a:lnTo>
                    <a:lnTo>
                      <a:pt x="5500" y="2604"/>
                    </a:lnTo>
                    <a:lnTo>
                      <a:pt x="5507" y="2712"/>
                    </a:lnTo>
                    <a:lnTo>
                      <a:pt x="5474" y="2715"/>
                    </a:lnTo>
                    <a:lnTo>
                      <a:pt x="5474" y="2715"/>
                    </a:lnTo>
                    <a:lnTo>
                      <a:pt x="5471" y="2607"/>
                    </a:lnTo>
                    <a:lnTo>
                      <a:pt x="5471" y="2607"/>
                    </a:lnTo>
                    <a:close/>
                    <a:moveTo>
                      <a:pt x="5471" y="2859"/>
                    </a:moveTo>
                    <a:lnTo>
                      <a:pt x="5471" y="2859"/>
                    </a:lnTo>
                    <a:lnTo>
                      <a:pt x="5474" y="2751"/>
                    </a:lnTo>
                    <a:lnTo>
                      <a:pt x="5507" y="2751"/>
                    </a:lnTo>
                    <a:lnTo>
                      <a:pt x="5507" y="2751"/>
                    </a:lnTo>
                    <a:lnTo>
                      <a:pt x="5503" y="2859"/>
                    </a:lnTo>
                    <a:lnTo>
                      <a:pt x="5471" y="2859"/>
                    </a:lnTo>
                    <a:close/>
                  </a:path>
                </a:pathLst>
              </a:custGeom>
              <a:solidFill>
                <a:srgbClr val="869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pic>
            <p:nvPicPr>
              <p:cNvPr id="348" name="Picture 477">
                <a:extLst>
                  <a:ext uri="{FF2B5EF4-FFF2-40B4-BE49-F238E27FC236}">
                    <a16:creationId xmlns:a16="http://schemas.microsoft.com/office/drawing/2014/main" id="{5904DBC4-7EDB-46A4-8ED0-774583FC1C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23575" y="6015038"/>
                <a:ext cx="6764338" cy="6762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" name="Picture 478">
                <a:extLst>
                  <a:ext uri="{FF2B5EF4-FFF2-40B4-BE49-F238E27FC236}">
                    <a16:creationId xmlns:a16="http://schemas.microsoft.com/office/drawing/2014/main" id="{DAB93F34-AA83-4A6B-B508-9A64F89718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68050" y="6269038"/>
                <a:ext cx="6264275" cy="6264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0" name="Freeform 479">
                <a:extLst>
                  <a:ext uri="{FF2B5EF4-FFF2-40B4-BE49-F238E27FC236}">
                    <a16:creationId xmlns:a16="http://schemas.microsoft.com/office/drawing/2014/main" id="{FC0163AC-4B6D-465A-865C-5546D834E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82350" y="6378575"/>
                <a:ext cx="6051550" cy="6051550"/>
              </a:xfrm>
              <a:custGeom>
                <a:avLst/>
                <a:gdLst>
                  <a:gd name="T0" fmla="*/ 1617 w 3812"/>
                  <a:gd name="T1" fmla="*/ 3789 h 3812"/>
                  <a:gd name="T2" fmla="*/ 1165 w 3812"/>
                  <a:gd name="T3" fmla="*/ 3661 h 3812"/>
                  <a:gd name="T4" fmla="*/ 766 w 3812"/>
                  <a:gd name="T5" fmla="*/ 3432 h 3812"/>
                  <a:gd name="T6" fmla="*/ 435 w 3812"/>
                  <a:gd name="T7" fmla="*/ 3118 h 3812"/>
                  <a:gd name="T8" fmla="*/ 187 w 3812"/>
                  <a:gd name="T9" fmla="*/ 2732 h 3812"/>
                  <a:gd name="T10" fmla="*/ 36 w 3812"/>
                  <a:gd name="T11" fmla="*/ 2290 h 3812"/>
                  <a:gd name="T12" fmla="*/ 0 w 3812"/>
                  <a:gd name="T13" fmla="*/ 1904 h 3812"/>
                  <a:gd name="T14" fmla="*/ 59 w 3812"/>
                  <a:gd name="T15" fmla="*/ 1430 h 3812"/>
                  <a:gd name="T16" fmla="*/ 229 w 3812"/>
                  <a:gd name="T17" fmla="*/ 998 h 3812"/>
                  <a:gd name="T18" fmla="*/ 494 w 3812"/>
                  <a:gd name="T19" fmla="*/ 625 h 3812"/>
                  <a:gd name="T20" fmla="*/ 841 w 3812"/>
                  <a:gd name="T21" fmla="*/ 324 h 3812"/>
                  <a:gd name="T22" fmla="*/ 1250 w 3812"/>
                  <a:gd name="T23" fmla="*/ 115 h 3812"/>
                  <a:gd name="T24" fmla="*/ 1711 w 3812"/>
                  <a:gd name="T25" fmla="*/ 10 h 3812"/>
                  <a:gd name="T26" fmla="*/ 2101 w 3812"/>
                  <a:gd name="T27" fmla="*/ 10 h 3812"/>
                  <a:gd name="T28" fmla="*/ 2559 w 3812"/>
                  <a:gd name="T29" fmla="*/ 115 h 3812"/>
                  <a:gd name="T30" fmla="*/ 2971 w 3812"/>
                  <a:gd name="T31" fmla="*/ 324 h 3812"/>
                  <a:gd name="T32" fmla="*/ 3315 w 3812"/>
                  <a:gd name="T33" fmla="*/ 625 h 3812"/>
                  <a:gd name="T34" fmla="*/ 3580 w 3812"/>
                  <a:gd name="T35" fmla="*/ 998 h 3812"/>
                  <a:gd name="T36" fmla="*/ 3750 w 3812"/>
                  <a:gd name="T37" fmla="*/ 1430 h 3812"/>
                  <a:gd name="T38" fmla="*/ 3812 w 3812"/>
                  <a:gd name="T39" fmla="*/ 1904 h 3812"/>
                  <a:gd name="T40" fmla="*/ 3773 w 3812"/>
                  <a:gd name="T41" fmla="*/ 2290 h 3812"/>
                  <a:gd name="T42" fmla="*/ 3622 w 3812"/>
                  <a:gd name="T43" fmla="*/ 2732 h 3812"/>
                  <a:gd name="T44" fmla="*/ 3377 w 3812"/>
                  <a:gd name="T45" fmla="*/ 3118 h 3812"/>
                  <a:gd name="T46" fmla="*/ 3046 w 3812"/>
                  <a:gd name="T47" fmla="*/ 3432 h 3812"/>
                  <a:gd name="T48" fmla="*/ 2647 w 3812"/>
                  <a:gd name="T49" fmla="*/ 3661 h 3812"/>
                  <a:gd name="T50" fmla="*/ 2196 w 3812"/>
                  <a:gd name="T51" fmla="*/ 3789 h 3812"/>
                  <a:gd name="T52" fmla="*/ 1905 w 3812"/>
                  <a:gd name="T53" fmla="*/ 43 h 3812"/>
                  <a:gd name="T54" fmla="*/ 1531 w 3812"/>
                  <a:gd name="T55" fmla="*/ 82 h 3812"/>
                  <a:gd name="T56" fmla="*/ 1100 w 3812"/>
                  <a:gd name="T57" fmla="*/ 226 h 3812"/>
                  <a:gd name="T58" fmla="*/ 720 w 3812"/>
                  <a:gd name="T59" fmla="*/ 468 h 3812"/>
                  <a:gd name="T60" fmla="*/ 412 w 3812"/>
                  <a:gd name="T61" fmla="*/ 792 h 3812"/>
                  <a:gd name="T62" fmla="*/ 190 w 3812"/>
                  <a:gd name="T63" fmla="*/ 1181 h 3812"/>
                  <a:gd name="T64" fmla="*/ 62 w 3812"/>
                  <a:gd name="T65" fmla="*/ 1623 h 3812"/>
                  <a:gd name="T66" fmla="*/ 46 w 3812"/>
                  <a:gd name="T67" fmla="*/ 2002 h 3812"/>
                  <a:gd name="T68" fmla="*/ 124 w 3812"/>
                  <a:gd name="T69" fmla="*/ 2457 h 3812"/>
                  <a:gd name="T70" fmla="*/ 311 w 3812"/>
                  <a:gd name="T71" fmla="*/ 2869 h 3812"/>
                  <a:gd name="T72" fmla="*/ 589 w 3812"/>
                  <a:gd name="T73" fmla="*/ 3223 h 3812"/>
                  <a:gd name="T74" fmla="*/ 939 w 3812"/>
                  <a:gd name="T75" fmla="*/ 3498 h 3812"/>
                  <a:gd name="T76" fmla="*/ 1352 w 3812"/>
                  <a:gd name="T77" fmla="*/ 3684 h 3812"/>
                  <a:gd name="T78" fmla="*/ 1810 w 3812"/>
                  <a:gd name="T79" fmla="*/ 3766 h 3812"/>
                  <a:gd name="T80" fmla="*/ 2189 w 3812"/>
                  <a:gd name="T81" fmla="*/ 3746 h 3812"/>
                  <a:gd name="T82" fmla="*/ 2631 w 3812"/>
                  <a:gd name="T83" fmla="*/ 3622 h 3812"/>
                  <a:gd name="T84" fmla="*/ 3020 w 3812"/>
                  <a:gd name="T85" fmla="*/ 3396 h 3812"/>
                  <a:gd name="T86" fmla="*/ 3341 w 3812"/>
                  <a:gd name="T87" fmla="*/ 3089 h 3812"/>
                  <a:gd name="T88" fmla="*/ 3583 w 3812"/>
                  <a:gd name="T89" fmla="*/ 2712 h 3812"/>
                  <a:gd name="T90" fmla="*/ 3730 w 3812"/>
                  <a:gd name="T91" fmla="*/ 2280 h 3812"/>
                  <a:gd name="T92" fmla="*/ 3770 w 3812"/>
                  <a:gd name="T93" fmla="*/ 1904 h 3812"/>
                  <a:gd name="T94" fmla="*/ 3711 w 3812"/>
                  <a:gd name="T95" fmla="*/ 1440 h 3812"/>
                  <a:gd name="T96" fmla="*/ 3544 w 3812"/>
                  <a:gd name="T97" fmla="*/ 1018 h 3812"/>
                  <a:gd name="T98" fmla="*/ 3282 w 3812"/>
                  <a:gd name="T99" fmla="*/ 654 h 3812"/>
                  <a:gd name="T100" fmla="*/ 2945 w 3812"/>
                  <a:gd name="T101" fmla="*/ 360 h 3812"/>
                  <a:gd name="T102" fmla="*/ 2546 w 3812"/>
                  <a:gd name="T103" fmla="*/ 157 h 3812"/>
                  <a:gd name="T104" fmla="*/ 2094 w 3812"/>
                  <a:gd name="T105" fmla="*/ 52 h 3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12" h="3812">
                    <a:moveTo>
                      <a:pt x="1905" y="3812"/>
                    </a:moveTo>
                    <a:lnTo>
                      <a:pt x="1905" y="3812"/>
                    </a:lnTo>
                    <a:lnTo>
                      <a:pt x="1806" y="3808"/>
                    </a:lnTo>
                    <a:lnTo>
                      <a:pt x="1711" y="3802"/>
                    </a:lnTo>
                    <a:lnTo>
                      <a:pt x="1617" y="3789"/>
                    </a:lnTo>
                    <a:lnTo>
                      <a:pt x="1522" y="3772"/>
                    </a:lnTo>
                    <a:lnTo>
                      <a:pt x="1430" y="3750"/>
                    </a:lnTo>
                    <a:lnTo>
                      <a:pt x="1338" y="3727"/>
                    </a:lnTo>
                    <a:lnTo>
                      <a:pt x="1250" y="3694"/>
                    </a:lnTo>
                    <a:lnTo>
                      <a:pt x="1165" y="3661"/>
                    </a:lnTo>
                    <a:lnTo>
                      <a:pt x="1080" y="3622"/>
                    </a:lnTo>
                    <a:lnTo>
                      <a:pt x="998" y="3579"/>
                    </a:lnTo>
                    <a:lnTo>
                      <a:pt x="916" y="3534"/>
                    </a:lnTo>
                    <a:lnTo>
                      <a:pt x="841" y="3485"/>
                    </a:lnTo>
                    <a:lnTo>
                      <a:pt x="766" y="3432"/>
                    </a:lnTo>
                    <a:lnTo>
                      <a:pt x="694" y="3377"/>
                    </a:lnTo>
                    <a:lnTo>
                      <a:pt x="625" y="3314"/>
                    </a:lnTo>
                    <a:lnTo>
                      <a:pt x="556" y="3252"/>
                    </a:lnTo>
                    <a:lnTo>
                      <a:pt x="494" y="3187"/>
                    </a:lnTo>
                    <a:lnTo>
                      <a:pt x="435" y="3118"/>
                    </a:lnTo>
                    <a:lnTo>
                      <a:pt x="380" y="3046"/>
                    </a:lnTo>
                    <a:lnTo>
                      <a:pt x="324" y="2971"/>
                    </a:lnTo>
                    <a:lnTo>
                      <a:pt x="275" y="2892"/>
                    </a:lnTo>
                    <a:lnTo>
                      <a:pt x="229" y="2814"/>
                    </a:lnTo>
                    <a:lnTo>
                      <a:pt x="187" y="2732"/>
                    </a:lnTo>
                    <a:lnTo>
                      <a:pt x="147" y="2647"/>
                    </a:lnTo>
                    <a:lnTo>
                      <a:pt x="115" y="2559"/>
                    </a:lnTo>
                    <a:lnTo>
                      <a:pt x="85" y="2470"/>
                    </a:lnTo>
                    <a:lnTo>
                      <a:pt x="59" y="2382"/>
                    </a:lnTo>
                    <a:lnTo>
                      <a:pt x="36" y="2290"/>
                    </a:lnTo>
                    <a:lnTo>
                      <a:pt x="20" y="2195"/>
                    </a:lnTo>
                    <a:lnTo>
                      <a:pt x="10" y="2101"/>
                    </a:lnTo>
                    <a:lnTo>
                      <a:pt x="0" y="2002"/>
                    </a:lnTo>
                    <a:lnTo>
                      <a:pt x="0" y="1904"/>
                    </a:lnTo>
                    <a:lnTo>
                      <a:pt x="0" y="1904"/>
                    </a:lnTo>
                    <a:lnTo>
                      <a:pt x="0" y="1806"/>
                    </a:lnTo>
                    <a:lnTo>
                      <a:pt x="10" y="1711"/>
                    </a:lnTo>
                    <a:lnTo>
                      <a:pt x="20" y="1616"/>
                    </a:lnTo>
                    <a:lnTo>
                      <a:pt x="36" y="1521"/>
                    </a:lnTo>
                    <a:lnTo>
                      <a:pt x="59" y="1430"/>
                    </a:lnTo>
                    <a:lnTo>
                      <a:pt x="85" y="1338"/>
                    </a:lnTo>
                    <a:lnTo>
                      <a:pt x="115" y="1250"/>
                    </a:lnTo>
                    <a:lnTo>
                      <a:pt x="147" y="1165"/>
                    </a:lnTo>
                    <a:lnTo>
                      <a:pt x="187" y="1080"/>
                    </a:lnTo>
                    <a:lnTo>
                      <a:pt x="229" y="998"/>
                    </a:lnTo>
                    <a:lnTo>
                      <a:pt x="275" y="916"/>
                    </a:lnTo>
                    <a:lnTo>
                      <a:pt x="324" y="841"/>
                    </a:lnTo>
                    <a:lnTo>
                      <a:pt x="380" y="766"/>
                    </a:lnTo>
                    <a:lnTo>
                      <a:pt x="435" y="694"/>
                    </a:lnTo>
                    <a:lnTo>
                      <a:pt x="494" y="625"/>
                    </a:lnTo>
                    <a:lnTo>
                      <a:pt x="556" y="559"/>
                    </a:lnTo>
                    <a:lnTo>
                      <a:pt x="625" y="494"/>
                    </a:lnTo>
                    <a:lnTo>
                      <a:pt x="694" y="435"/>
                    </a:lnTo>
                    <a:lnTo>
                      <a:pt x="766" y="380"/>
                    </a:lnTo>
                    <a:lnTo>
                      <a:pt x="841" y="324"/>
                    </a:lnTo>
                    <a:lnTo>
                      <a:pt x="916" y="275"/>
                    </a:lnTo>
                    <a:lnTo>
                      <a:pt x="998" y="229"/>
                    </a:lnTo>
                    <a:lnTo>
                      <a:pt x="1080" y="187"/>
                    </a:lnTo>
                    <a:lnTo>
                      <a:pt x="1165" y="151"/>
                    </a:lnTo>
                    <a:lnTo>
                      <a:pt x="1250" y="115"/>
                    </a:lnTo>
                    <a:lnTo>
                      <a:pt x="1338" y="85"/>
                    </a:lnTo>
                    <a:lnTo>
                      <a:pt x="1430" y="59"/>
                    </a:lnTo>
                    <a:lnTo>
                      <a:pt x="1522" y="39"/>
                    </a:lnTo>
                    <a:lnTo>
                      <a:pt x="1617" y="20"/>
                    </a:lnTo>
                    <a:lnTo>
                      <a:pt x="1711" y="10"/>
                    </a:lnTo>
                    <a:lnTo>
                      <a:pt x="1806" y="0"/>
                    </a:lnTo>
                    <a:lnTo>
                      <a:pt x="1905" y="0"/>
                    </a:lnTo>
                    <a:lnTo>
                      <a:pt x="1905" y="0"/>
                    </a:lnTo>
                    <a:lnTo>
                      <a:pt x="2003" y="0"/>
                    </a:lnTo>
                    <a:lnTo>
                      <a:pt x="2101" y="10"/>
                    </a:lnTo>
                    <a:lnTo>
                      <a:pt x="2196" y="20"/>
                    </a:lnTo>
                    <a:lnTo>
                      <a:pt x="2287" y="39"/>
                    </a:lnTo>
                    <a:lnTo>
                      <a:pt x="2382" y="59"/>
                    </a:lnTo>
                    <a:lnTo>
                      <a:pt x="2471" y="85"/>
                    </a:lnTo>
                    <a:lnTo>
                      <a:pt x="2559" y="115"/>
                    </a:lnTo>
                    <a:lnTo>
                      <a:pt x="2647" y="151"/>
                    </a:lnTo>
                    <a:lnTo>
                      <a:pt x="2732" y="187"/>
                    </a:lnTo>
                    <a:lnTo>
                      <a:pt x="2814" y="229"/>
                    </a:lnTo>
                    <a:lnTo>
                      <a:pt x="2893" y="275"/>
                    </a:lnTo>
                    <a:lnTo>
                      <a:pt x="2971" y="324"/>
                    </a:lnTo>
                    <a:lnTo>
                      <a:pt x="3046" y="380"/>
                    </a:lnTo>
                    <a:lnTo>
                      <a:pt x="3118" y="435"/>
                    </a:lnTo>
                    <a:lnTo>
                      <a:pt x="3187" y="494"/>
                    </a:lnTo>
                    <a:lnTo>
                      <a:pt x="3253" y="559"/>
                    </a:lnTo>
                    <a:lnTo>
                      <a:pt x="3315" y="625"/>
                    </a:lnTo>
                    <a:lnTo>
                      <a:pt x="3377" y="694"/>
                    </a:lnTo>
                    <a:lnTo>
                      <a:pt x="3433" y="766"/>
                    </a:lnTo>
                    <a:lnTo>
                      <a:pt x="3485" y="841"/>
                    </a:lnTo>
                    <a:lnTo>
                      <a:pt x="3534" y="916"/>
                    </a:lnTo>
                    <a:lnTo>
                      <a:pt x="3580" y="998"/>
                    </a:lnTo>
                    <a:lnTo>
                      <a:pt x="3622" y="1080"/>
                    </a:lnTo>
                    <a:lnTo>
                      <a:pt x="3662" y="1165"/>
                    </a:lnTo>
                    <a:lnTo>
                      <a:pt x="3694" y="1250"/>
                    </a:lnTo>
                    <a:lnTo>
                      <a:pt x="3727" y="1338"/>
                    </a:lnTo>
                    <a:lnTo>
                      <a:pt x="3750" y="1430"/>
                    </a:lnTo>
                    <a:lnTo>
                      <a:pt x="3773" y="1521"/>
                    </a:lnTo>
                    <a:lnTo>
                      <a:pt x="3789" y="1616"/>
                    </a:lnTo>
                    <a:lnTo>
                      <a:pt x="3802" y="1711"/>
                    </a:lnTo>
                    <a:lnTo>
                      <a:pt x="3809" y="1806"/>
                    </a:lnTo>
                    <a:lnTo>
                      <a:pt x="3812" y="1904"/>
                    </a:lnTo>
                    <a:lnTo>
                      <a:pt x="3812" y="1904"/>
                    </a:lnTo>
                    <a:lnTo>
                      <a:pt x="3809" y="2002"/>
                    </a:lnTo>
                    <a:lnTo>
                      <a:pt x="3802" y="2101"/>
                    </a:lnTo>
                    <a:lnTo>
                      <a:pt x="3789" y="2195"/>
                    </a:lnTo>
                    <a:lnTo>
                      <a:pt x="3773" y="2290"/>
                    </a:lnTo>
                    <a:lnTo>
                      <a:pt x="3750" y="2382"/>
                    </a:lnTo>
                    <a:lnTo>
                      <a:pt x="3727" y="2470"/>
                    </a:lnTo>
                    <a:lnTo>
                      <a:pt x="3694" y="2559"/>
                    </a:lnTo>
                    <a:lnTo>
                      <a:pt x="3662" y="2647"/>
                    </a:lnTo>
                    <a:lnTo>
                      <a:pt x="3622" y="2732"/>
                    </a:lnTo>
                    <a:lnTo>
                      <a:pt x="3580" y="2814"/>
                    </a:lnTo>
                    <a:lnTo>
                      <a:pt x="3534" y="2892"/>
                    </a:lnTo>
                    <a:lnTo>
                      <a:pt x="3485" y="2971"/>
                    </a:lnTo>
                    <a:lnTo>
                      <a:pt x="3433" y="3046"/>
                    </a:lnTo>
                    <a:lnTo>
                      <a:pt x="3377" y="3118"/>
                    </a:lnTo>
                    <a:lnTo>
                      <a:pt x="3315" y="3187"/>
                    </a:lnTo>
                    <a:lnTo>
                      <a:pt x="3253" y="3252"/>
                    </a:lnTo>
                    <a:lnTo>
                      <a:pt x="3187" y="3314"/>
                    </a:lnTo>
                    <a:lnTo>
                      <a:pt x="3118" y="3377"/>
                    </a:lnTo>
                    <a:lnTo>
                      <a:pt x="3046" y="3432"/>
                    </a:lnTo>
                    <a:lnTo>
                      <a:pt x="2971" y="3485"/>
                    </a:lnTo>
                    <a:lnTo>
                      <a:pt x="2893" y="3534"/>
                    </a:lnTo>
                    <a:lnTo>
                      <a:pt x="2814" y="3579"/>
                    </a:lnTo>
                    <a:lnTo>
                      <a:pt x="2732" y="3622"/>
                    </a:lnTo>
                    <a:lnTo>
                      <a:pt x="2647" y="3661"/>
                    </a:lnTo>
                    <a:lnTo>
                      <a:pt x="2559" y="3694"/>
                    </a:lnTo>
                    <a:lnTo>
                      <a:pt x="2471" y="3727"/>
                    </a:lnTo>
                    <a:lnTo>
                      <a:pt x="2382" y="3750"/>
                    </a:lnTo>
                    <a:lnTo>
                      <a:pt x="2287" y="3772"/>
                    </a:lnTo>
                    <a:lnTo>
                      <a:pt x="2196" y="3789"/>
                    </a:lnTo>
                    <a:lnTo>
                      <a:pt x="2101" y="3802"/>
                    </a:lnTo>
                    <a:lnTo>
                      <a:pt x="2003" y="3808"/>
                    </a:lnTo>
                    <a:lnTo>
                      <a:pt x="1905" y="3812"/>
                    </a:lnTo>
                    <a:lnTo>
                      <a:pt x="1905" y="3812"/>
                    </a:lnTo>
                    <a:close/>
                    <a:moveTo>
                      <a:pt x="1905" y="43"/>
                    </a:moveTo>
                    <a:lnTo>
                      <a:pt x="1905" y="43"/>
                    </a:lnTo>
                    <a:lnTo>
                      <a:pt x="1810" y="46"/>
                    </a:lnTo>
                    <a:lnTo>
                      <a:pt x="1715" y="52"/>
                    </a:lnTo>
                    <a:lnTo>
                      <a:pt x="1623" y="62"/>
                    </a:lnTo>
                    <a:lnTo>
                      <a:pt x="1531" y="82"/>
                    </a:lnTo>
                    <a:lnTo>
                      <a:pt x="1440" y="101"/>
                    </a:lnTo>
                    <a:lnTo>
                      <a:pt x="1352" y="128"/>
                    </a:lnTo>
                    <a:lnTo>
                      <a:pt x="1266" y="157"/>
                    </a:lnTo>
                    <a:lnTo>
                      <a:pt x="1181" y="190"/>
                    </a:lnTo>
                    <a:lnTo>
                      <a:pt x="1100" y="226"/>
                    </a:lnTo>
                    <a:lnTo>
                      <a:pt x="1018" y="268"/>
                    </a:lnTo>
                    <a:lnTo>
                      <a:pt x="939" y="311"/>
                    </a:lnTo>
                    <a:lnTo>
                      <a:pt x="864" y="360"/>
                    </a:lnTo>
                    <a:lnTo>
                      <a:pt x="792" y="412"/>
                    </a:lnTo>
                    <a:lnTo>
                      <a:pt x="720" y="468"/>
                    </a:lnTo>
                    <a:lnTo>
                      <a:pt x="655" y="527"/>
                    </a:lnTo>
                    <a:lnTo>
                      <a:pt x="589" y="589"/>
                    </a:lnTo>
                    <a:lnTo>
                      <a:pt x="527" y="654"/>
                    </a:lnTo>
                    <a:lnTo>
                      <a:pt x="468" y="720"/>
                    </a:lnTo>
                    <a:lnTo>
                      <a:pt x="412" y="792"/>
                    </a:lnTo>
                    <a:lnTo>
                      <a:pt x="360" y="864"/>
                    </a:lnTo>
                    <a:lnTo>
                      <a:pt x="311" y="939"/>
                    </a:lnTo>
                    <a:lnTo>
                      <a:pt x="268" y="1018"/>
                    </a:lnTo>
                    <a:lnTo>
                      <a:pt x="226" y="1099"/>
                    </a:lnTo>
                    <a:lnTo>
                      <a:pt x="190" y="1181"/>
                    </a:lnTo>
                    <a:lnTo>
                      <a:pt x="154" y="1266"/>
                    </a:lnTo>
                    <a:lnTo>
                      <a:pt x="124" y="1351"/>
                    </a:lnTo>
                    <a:lnTo>
                      <a:pt x="102" y="1440"/>
                    </a:lnTo>
                    <a:lnTo>
                      <a:pt x="79" y="1531"/>
                    </a:lnTo>
                    <a:lnTo>
                      <a:pt x="62" y="1623"/>
                    </a:lnTo>
                    <a:lnTo>
                      <a:pt x="52" y="1714"/>
                    </a:lnTo>
                    <a:lnTo>
                      <a:pt x="46" y="1809"/>
                    </a:lnTo>
                    <a:lnTo>
                      <a:pt x="43" y="1904"/>
                    </a:lnTo>
                    <a:lnTo>
                      <a:pt x="43" y="1904"/>
                    </a:lnTo>
                    <a:lnTo>
                      <a:pt x="46" y="2002"/>
                    </a:lnTo>
                    <a:lnTo>
                      <a:pt x="52" y="2094"/>
                    </a:lnTo>
                    <a:lnTo>
                      <a:pt x="62" y="2189"/>
                    </a:lnTo>
                    <a:lnTo>
                      <a:pt x="79" y="2280"/>
                    </a:lnTo>
                    <a:lnTo>
                      <a:pt x="102" y="2369"/>
                    </a:lnTo>
                    <a:lnTo>
                      <a:pt x="124" y="2457"/>
                    </a:lnTo>
                    <a:lnTo>
                      <a:pt x="154" y="2546"/>
                    </a:lnTo>
                    <a:lnTo>
                      <a:pt x="190" y="2631"/>
                    </a:lnTo>
                    <a:lnTo>
                      <a:pt x="226" y="2712"/>
                    </a:lnTo>
                    <a:lnTo>
                      <a:pt x="268" y="2791"/>
                    </a:lnTo>
                    <a:lnTo>
                      <a:pt x="311" y="2869"/>
                    </a:lnTo>
                    <a:lnTo>
                      <a:pt x="360" y="2945"/>
                    </a:lnTo>
                    <a:lnTo>
                      <a:pt x="412" y="3020"/>
                    </a:lnTo>
                    <a:lnTo>
                      <a:pt x="468" y="3089"/>
                    </a:lnTo>
                    <a:lnTo>
                      <a:pt x="527" y="3157"/>
                    </a:lnTo>
                    <a:lnTo>
                      <a:pt x="589" y="3223"/>
                    </a:lnTo>
                    <a:lnTo>
                      <a:pt x="655" y="3285"/>
                    </a:lnTo>
                    <a:lnTo>
                      <a:pt x="720" y="3341"/>
                    </a:lnTo>
                    <a:lnTo>
                      <a:pt x="792" y="3396"/>
                    </a:lnTo>
                    <a:lnTo>
                      <a:pt x="864" y="3449"/>
                    </a:lnTo>
                    <a:lnTo>
                      <a:pt x="939" y="3498"/>
                    </a:lnTo>
                    <a:lnTo>
                      <a:pt x="1018" y="3543"/>
                    </a:lnTo>
                    <a:lnTo>
                      <a:pt x="1100" y="3583"/>
                    </a:lnTo>
                    <a:lnTo>
                      <a:pt x="1181" y="3622"/>
                    </a:lnTo>
                    <a:lnTo>
                      <a:pt x="1266" y="3655"/>
                    </a:lnTo>
                    <a:lnTo>
                      <a:pt x="1352" y="3684"/>
                    </a:lnTo>
                    <a:lnTo>
                      <a:pt x="1440" y="3710"/>
                    </a:lnTo>
                    <a:lnTo>
                      <a:pt x="1531" y="3730"/>
                    </a:lnTo>
                    <a:lnTo>
                      <a:pt x="1623" y="3746"/>
                    </a:lnTo>
                    <a:lnTo>
                      <a:pt x="1715" y="3759"/>
                    </a:lnTo>
                    <a:lnTo>
                      <a:pt x="1810" y="3766"/>
                    </a:lnTo>
                    <a:lnTo>
                      <a:pt x="1905" y="3769"/>
                    </a:lnTo>
                    <a:lnTo>
                      <a:pt x="1905" y="3769"/>
                    </a:lnTo>
                    <a:lnTo>
                      <a:pt x="1999" y="3766"/>
                    </a:lnTo>
                    <a:lnTo>
                      <a:pt x="2094" y="3759"/>
                    </a:lnTo>
                    <a:lnTo>
                      <a:pt x="2189" y="3746"/>
                    </a:lnTo>
                    <a:lnTo>
                      <a:pt x="2281" y="3730"/>
                    </a:lnTo>
                    <a:lnTo>
                      <a:pt x="2369" y="3710"/>
                    </a:lnTo>
                    <a:lnTo>
                      <a:pt x="2457" y="3684"/>
                    </a:lnTo>
                    <a:lnTo>
                      <a:pt x="2546" y="3655"/>
                    </a:lnTo>
                    <a:lnTo>
                      <a:pt x="2631" y="3622"/>
                    </a:lnTo>
                    <a:lnTo>
                      <a:pt x="2713" y="3583"/>
                    </a:lnTo>
                    <a:lnTo>
                      <a:pt x="2791" y="3543"/>
                    </a:lnTo>
                    <a:lnTo>
                      <a:pt x="2870" y="3498"/>
                    </a:lnTo>
                    <a:lnTo>
                      <a:pt x="2945" y="3449"/>
                    </a:lnTo>
                    <a:lnTo>
                      <a:pt x="3020" y="3396"/>
                    </a:lnTo>
                    <a:lnTo>
                      <a:pt x="3089" y="3341"/>
                    </a:lnTo>
                    <a:lnTo>
                      <a:pt x="3158" y="3285"/>
                    </a:lnTo>
                    <a:lnTo>
                      <a:pt x="3223" y="3223"/>
                    </a:lnTo>
                    <a:lnTo>
                      <a:pt x="3282" y="3157"/>
                    </a:lnTo>
                    <a:lnTo>
                      <a:pt x="3341" y="3089"/>
                    </a:lnTo>
                    <a:lnTo>
                      <a:pt x="3397" y="3020"/>
                    </a:lnTo>
                    <a:lnTo>
                      <a:pt x="3449" y="2945"/>
                    </a:lnTo>
                    <a:lnTo>
                      <a:pt x="3498" y="2869"/>
                    </a:lnTo>
                    <a:lnTo>
                      <a:pt x="3544" y="2791"/>
                    </a:lnTo>
                    <a:lnTo>
                      <a:pt x="3583" y="2712"/>
                    </a:lnTo>
                    <a:lnTo>
                      <a:pt x="3622" y="2631"/>
                    </a:lnTo>
                    <a:lnTo>
                      <a:pt x="3655" y="2546"/>
                    </a:lnTo>
                    <a:lnTo>
                      <a:pt x="3685" y="2457"/>
                    </a:lnTo>
                    <a:lnTo>
                      <a:pt x="3711" y="2369"/>
                    </a:lnTo>
                    <a:lnTo>
                      <a:pt x="3730" y="2280"/>
                    </a:lnTo>
                    <a:lnTo>
                      <a:pt x="3747" y="2189"/>
                    </a:lnTo>
                    <a:lnTo>
                      <a:pt x="3760" y="2094"/>
                    </a:lnTo>
                    <a:lnTo>
                      <a:pt x="3766" y="2002"/>
                    </a:lnTo>
                    <a:lnTo>
                      <a:pt x="3770" y="1904"/>
                    </a:lnTo>
                    <a:lnTo>
                      <a:pt x="3770" y="1904"/>
                    </a:lnTo>
                    <a:lnTo>
                      <a:pt x="3766" y="1809"/>
                    </a:lnTo>
                    <a:lnTo>
                      <a:pt x="3760" y="1714"/>
                    </a:lnTo>
                    <a:lnTo>
                      <a:pt x="3747" y="1623"/>
                    </a:lnTo>
                    <a:lnTo>
                      <a:pt x="3730" y="1531"/>
                    </a:lnTo>
                    <a:lnTo>
                      <a:pt x="3711" y="1440"/>
                    </a:lnTo>
                    <a:lnTo>
                      <a:pt x="3685" y="1351"/>
                    </a:lnTo>
                    <a:lnTo>
                      <a:pt x="3655" y="1266"/>
                    </a:lnTo>
                    <a:lnTo>
                      <a:pt x="3622" y="1181"/>
                    </a:lnTo>
                    <a:lnTo>
                      <a:pt x="3583" y="1099"/>
                    </a:lnTo>
                    <a:lnTo>
                      <a:pt x="3544" y="1018"/>
                    </a:lnTo>
                    <a:lnTo>
                      <a:pt x="3498" y="939"/>
                    </a:lnTo>
                    <a:lnTo>
                      <a:pt x="3449" y="864"/>
                    </a:lnTo>
                    <a:lnTo>
                      <a:pt x="3397" y="792"/>
                    </a:lnTo>
                    <a:lnTo>
                      <a:pt x="3341" y="720"/>
                    </a:lnTo>
                    <a:lnTo>
                      <a:pt x="3282" y="654"/>
                    </a:lnTo>
                    <a:lnTo>
                      <a:pt x="3223" y="589"/>
                    </a:lnTo>
                    <a:lnTo>
                      <a:pt x="3158" y="527"/>
                    </a:lnTo>
                    <a:lnTo>
                      <a:pt x="3089" y="468"/>
                    </a:lnTo>
                    <a:lnTo>
                      <a:pt x="3020" y="412"/>
                    </a:lnTo>
                    <a:lnTo>
                      <a:pt x="2945" y="360"/>
                    </a:lnTo>
                    <a:lnTo>
                      <a:pt x="2870" y="311"/>
                    </a:lnTo>
                    <a:lnTo>
                      <a:pt x="2791" y="268"/>
                    </a:lnTo>
                    <a:lnTo>
                      <a:pt x="2713" y="226"/>
                    </a:lnTo>
                    <a:lnTo>
                      <a:pt x="2631" y="190"/>
                    </a:lnTo>
                    <a:lnTo>
                      <a:pt x="2546" y="157"/>
                    </a:lnTo>
                    <a:lnTo>
                      <a:pt x="2457" y="128"/>
                    </a:lnTo>
                    <a:lnTo>
                      <a:pt x="2369" y="101"/>
                    </a:lnTo>
                    <a:lnTo>
                      <a:pt x="2281" y="82"/>
                    </a:lnTo>
                    <a:lnTo>
                      <a:pt x="2189" y="62"/>
                    </a:lnTo>
                    <a:lnTo>
                      <a:pt x="2094" y="52"/>
                    </a:lnTo>
                    <a:lnTo>
                      <a:pt x="1999" y="46"/>
                    </a:lnTo>
                    <a:lnTo>
                      <a:pt x="1905" y="43"/>
                    </a:lnTo>
                    <a:lnTo>
                      <a:pt x="1905" y="43"/>
                    </a:lnTo>
                    <a:close/>
                  </a:path>
                </a:pathLst>
              </a:custGeom>
              <a:solidFill>
                <a:srgbClr val="97A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1" name="Freeform 480">
                <a:extLst>
                  <a:ext uri="{FF2B5EF4-FFF2-40B4-BE49-F238E27FC236}">
                    <a16:creationId xmlns:a16="http://schemas.microsoft.com/office/drawing/2014/main" id="{E36D2C67-5F96-43BE-803C-BB3B11CA20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14000" y="5610225"/>
                <a:ext cx="7583488" cy="7583487"/>
              </a:xfrm>
              <a:custGeom>
                <a:avLst/>
                <a:gdLst>
                  <a:gd name="T0" fmla="*/ 2025 w 4777"/>
                  <a:gd name="T1" fmla="*/ 4751 h 4777"/>
                  <a:gd name="T2" fmla="*/ 1459 w 4777"/>
                  <a:gd name="T3" fmla="*/ 4590 h 4777"/>
                  <a:gd name="T4" fmla="*/ 962 w 4777"/>
                  <a:gd name="T5" fmla="*/ 4302 h 4777"/>
                  <a:gd name="T6" fmla="*/ 546 w 4777"/>
                  <a:gd name="T7" fmla="*/ 3906 h 4777"/>
                  <a:gd name="T8" fmla="*/ 235 w 4777"/>
                  <a:gd name="T9" fmla="*/ 3422 h 4777"/>
                  <a:gd name="T10" fmla="*/ 49 w 4777"/>
                  <a:gd name="T11" fmla="*/ 2869 h 4777"/>
                  <a:gd name="T12" fmla="*/ 0 w 4777"/>
                  <a:gd name="T13" fmla="*/ 2388 h 4777"/>
                  <a:gd name="T14" fmla="*/ 75 w 4777"/>
                  <a:gd name="T15" fmla="*/ 1793 h 4777"/>
                  <a:gd name="T16" fmla="*/ 291 w 4777"/>
                  <a:gd name="T17" fmla="*/ 1253 h 4777"/>
                  <a:gd name="T18" fmla="*/ 622 w 4777"/>
                  <a:gd name="T19" fmla="*/ 785 h 4777"/>
                  <a:gd name="T20" fmla="*/ 1053 w 4777"/>
                  <a:gd name="T21" fmla="*/ 409 h 4777"/>
                  <a:gd name="T22" fmla="*/ 1567 w 4777"/>
                  <a:gd name="T23" fmla="*/ 147 h 4777"/>
                  <a:gd name="T24" fmla="*/ 2146 w 4777"/>
                  <a:gd name="T25" fmla="*/ 13 h 4777"/>
                  <a:gd name="T26" fmla="*/ 2634 w 4777"/>
                  <a:gd name="T27" fmla="*/ 13 h 4777"/>
                  <a:gd name="T28" fmla="*/ 3210 w 4777"/>
                  <a:gd name="T29" fmla="*/ 147 h 4777"/>
                  <a:gd name="T30" fmla="*/ 3724 w 4777"/>
                  <a:gd name="T31" fmla="*/ 409 h 4777"/>
                  <a:gd name="T32" fmla="*/ 4155 w 4777"/>
                  <a:gd name="T33" fmla="*/ 785 h 4777"/>
                  <a:gd name="T34" fmla="*/ 4489 w 4777"/>
                  <a:gd name="T35" fmla="*/ 1253 h 4777"/>
                  <a:gd name="T36" fmla="*/ 4702 w 4777"/>
                  <a:gd name="T37" fmla="*/ 1793 h 4777"/>
                  <a:gd name="T38" fmla="*/ 4777 w 4777"/>
                  <a:gd name="T39" fmla="*/ 2388 h 4777"/>
                  <a:gd name="T40" fmla="*/ 4728 w 4777"/>
                  <a:gd name="T41" fmla="*/ 2869 h 4777"/>
                  <a:gd name="T42" fmla="*/ 4542 w 4777"/>
                  <a:gd name="T43" fmla="*/ 3422 h 4777"/>
                  <a:gd name="T44" fmla="*/ 4231 w 4777"/>
                  <a:gd name="T45" fmla="*/ 3906 h 4777"/>
                  <a:gd name="T46" fmla="*/ 3818 w 4777"/>
                  <a:gd name="T47" fmla="*/ 4302 h 4777"/>
                  <a:gd name="T48" fmla="*/ 3318 w 4777"/>
                  <a:gd name="T49" fmla="*/ 4590 h 4777"/>
                  <a:gd name="T50" fmla="*/ 2752 w 4777"/>
                  <a:gd name="T51" fmla="*/ 4751 h 4777"/>
                  <a:gd name="T52" fmla="*/ 2389 w 4777"/>
                  <a:gd name="T53" fmla="*/ 55 h 4777"/>
                  <a:gd name="T54" fmla="*/ 1921 w 4777"/>
                  <a:gd name="T55" fmla="*/ 101 h 4777"/>
                  <a:gd name="T56" fmla="*/ 1377 w 4777"/>
                  <a:gd name="T57" fmla="*/ 284 h 4777"/>
                  <a:gd name="T58" fmla="*/ 906 w 4777"/>
                  <a:gd name="T59" fmla="*/ 589 h 4777"/>
                  <a:gd name="T60" fmla="*/ 520 w 4777"/>
                  <a:gd name="T61" fmla="*/ 994 h 4777"/>
                  <a:gd name="T62" fmla="*/ 239 w 4777"/>
                  <a:gd name="T63" fmla="*/ 1482 h 4777"/>
                  <a:gd name="T64" fmla="*/ 82 w 4777"/>
                  <a:gd name="T65" fmla="*/ 2035 h 4777"/>
                  <a:gd name="T66" fmla="*/ 59 w 4777"/>
                  <a:gd name="T67" fmla="*/ 2509 h 4777"/>
                  <a:gd name="T68" fmla="*/ 160 w 4777"/>
                  <a:gd name="T69" fmla="*/ 3082 h 4777"/>
                  <a:gd name="T70" fmla="*/ 393 w 4777"/>
                  <a:gd name="T71" fmla="*/ 3599 h 4777"/>
                  <a:gd name="T72" fmla="*/ 739 w 4777"/>
                  <a:gd name="T73" fmla="*/ 4037 h 4777"/>
                  <a:gd name="T74" fmla="*/ 1181 w 4777"/>
                  <a:gd name="T75" fmla="*/ 4384 h 4777"/>
                  <a:gd name="T76" fmla="*/ 1695 w 4777"/>
                  <a:gd name="T77" fmla="*/ 4616 h 4777"/>
                  <a:gd name="T78" fmla="*/ 2271 w 4777"/>
                  <a:gd name="T79" fmla="*/ 4721 h 4777"/>
                  <a:gd name="T80" fmla="*/ 2745 w 4777"/>
                  <a:gd name="T81" fmla="*/ 4695 h 4777"/>
                  <a:gd name="T82" fmla="*/ 3298 w 4777"/>
                  <a:gd name="T83" fmla="*/ 4538 h 4777"/>
                  <a:gd name="T84" fmla="*/ 3786 w 4777"/>
                  <a:gd name="T85" fmla="*/ 4260 h 4777"/>
                  <a:gd name="T86" fmla="*/ 4188 w 4777"/>
                  <a:gd name="T87" fmla="*/ 3874 h 4777"/>
                  <a:gd name="T88" fmla="*/ 4492 w 4777"/>
                  <a:gd name="T89" fmla="*/ 3399 h 4777"/>
                  <a:gd name="T90" fmla="*/ 4676 w 4777"/>
                  <a:gd name="T91" fmla="*/ 2859 h 4777"/>
                  <a:gd name="T92" fmla="*/ 4725 w 4777"/>
                  <a:gd name="T93" fmla="*/ 2388 h 4777"/>
                  <a:gd name="T94" fmla="*/ 4650 w 4777"/>
                  <a:gd name="T95" fmla="*/ 1806 h 4777"/>
                  <a:gd name="T96" fmla="*/ 4440 w 4777"/>
                  <a:gd name="T97" fmla="*/ 1279 h 4777"/>
                  <a:gd name="T98" fmla="*/ 4116 w 4777"/>
                  <a:gd name="T99" fmla="*/ 821 h 4777"/>
                  <a:gd name="T100" fmla="*/ 3694 w 4777"/>
                  <a:gd name="T101" fmla="*/ 455 h 4777"/>
                  <a:gd name="T102" fmla="*/ 3190 w 4777"/>
                  <a:gd name="T103" fmla="*/ 196 h 4777"/>
                  <a:gd name="T104" fmla="*/ 2627 w 4777"/>
                  <a:gd name="T105" fmla="*/ 68 h 4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77" h="4777">
                    <a:moveTo>
                      <a:pt x="2389" y="4777"/>
                    </a:moveTo>
                    <a:lnTo>
                      <a:pt x="2389" y="4777"/>
                    </a:lnTo>
                    <a:lnTo>
                      <a:pt x="2267" y="4773"/>
                    </a:lnTo>
                    <a:lnTo>
                      <a:pt x="2146" y="4764"/>
                    </a:lnTo>
                    <a:lnTo>
                      <a:pt x="2025" y="4751"/>
                    </a:lnTo>
                    <a:lnTo>
                      <a:pt x="1907" y="4728"/>
                    </a:lnTo>
                    <a:lnTo>
                      <a:pt x="1793" y="4701"/>
                    </a:lnTo>
                    <a:lnTo>
                      <a:pt x="1678" y="4669"/>
                    </a:lnTo>
                    <a:lnTo>
                      <a:pt x="1567" y="4633"/>
                    </a:lnTo>
                    <a:lnTo>
                      <a:pt x="1459" y="4590"/>
                    </a:lnTo>
                    <a:lnTo>
                      <a:pt x="1355" y="4541"/>
                    </a:lnTo>
                    <a:lnTo>
                      <a:pt x="1253" y="4489"/>
                    </a:lnTo>
                    <a:lnTo>
                      <a:pt x="1152" y="4430"/>
                    </a:lnTo>
                    <a:lnTo>
                      <a:pt x="1053" y="4368"/>
                    </a:lnTo>
                    <a:lnTo>
                      <a:pt x="962" y="4302"/>
                    </a:lnTo>
                    <a:lnTo>
                      <a:pt x="870" y="4230"/>
                    </a:lnTo>
                    <a:lnTo>
                      <a:pt x="785" y="4155"/>
                    </a:lnTo>
                    <a:lnTo>
                      <a:pt x="700" y="4077"/>
                    </a:lnTo>
                    <a:lnTo>
                      <a:pt x="622" y="3995"/>
                    </a:lnTo>
                    <a:lnTo>
                      <a:pt x="546" y="3906"/>
                    </a:lnTo>
                    <a:lnTo>
                      <a:pt x="478" y="3818"/>
                    </a:lnTo>
                    <a:lnTo>
                      <a:pt x="409" y="3723"/>
                    </a:lnTo>
                    <a:lnTo>
                      <a:pt x="347" y="3625"/>
                    </a:lnTo>
                    <a:lnTo>
                      <a:pt x="291" y="3527"/>
                    </a:lnTo>
                    <a:lnTo>
                      <a:pt x="235" y="3422"/>
                    </a:lnTo>
                    <a:lnTo>
                      <a:pt x="190" y="3317"/>
                    </a:lnTo>
                    <a:lnTo>
                      <a:pt x="147" y="3209"/>
                    </a:lnTo>
                    <a:lnTo>
                      <a:pt x="108" y="3098"/>
                    </a:lnTo>
                    <a:lnTo>
                      <a:pt x="75" y="2984"/>
                    </a:lnTo>
                    <a:lnTo>
                      <a:pt x="49" y="2869"/>
                    </a:lnTo>
                    <a:lnTo>
                      <a:pt x="29" y="2751"/>
                    </a:lnTo>
                    <a:lnTo>
                      <a:pt x="13" y="2634"/>
                    </a:lnTo>
                    <a:lnTo>
                      <a:pt x="3" y="2513"/>
                    </a:lnTo>
                    <a:lnTo>
                      <a:pt x="0" y="2388"/>
                    </a:lnTo>
                    <a:lnTo>
                      <a:pt x="0" y="2388"/>
                    </a:lnTo>
                    <a:lnTo>
                      <a:pt x="3" y="2267"/>
                    </a:lnTo>
                    <a:lnTo>
                      <a:pt x="13" y="2146"/>
                    </a:lnTo>
                    <a:lnTo>
                      <a:pt x="29" y="2025"/>
                    </a:lnTo>
                    <a:lnTo>
                      <a:pt x="49" y="1907"/>
                    </a:lnTo>
                    <a:lnTo>
                      <a:pt x="75" y="1793"/>
                    </a:lnTo>
                    <a:lnTo>
                      <a:pt x="108" y="1678"/>
                    </a:lnTo>
                    <a:lnTo>
                      <a:pt x="147" y="1570"/>
                    </a:lnTo>
                    <a:lnTo>
                      <a:pt x="190" y="1459"/>
                    </a:lnTo>
                    <a:lnTo>
                      <a:pt x="235" y="1354"/>
                    </a:lnTo>
                    <a:lnTo>
                      <a:pt x="291" y="1253"/>
                    </a:lnTo>
                    <a:lnTo>
                      <a:pt x="347" y="1151"/>
                    </a:lnTo>
                    <a:lnTo>
                      <a:pt x="409" y="1053"/>
                    </a:lnTo>
                    <a:lnTo>
                      <a:pt x="478" y="962"/>
                    </a:lnTo>
                    <a:lnTo>
                      <a:pt x="546" y="870"/>
                    </a:lnTo>
                    <a:lnTo>
                      <a:pt x="622" y="785"/>
                    </a:lnTo>
                    <a:lnTo>
                      <a:pt x="700" y="700"/>
                    </a:lnTo>
                    <a:lnTo>
                      <a:pt x="785" y="621"/>
                    </a:lnTo>
                    <a:lnTo>
                      <a:pt x="870" y="546"/>
                    </a:lnTo>
                    <a:lnTo>
                      <a:pt x="962" y="477"/>
                    </a:lnTo>
                    <a:lnTo>
                      <a:pt x="1053" y="409"/>
                    </a:lnTo>
                    <a:lnTo>
                      <a:pt x="1152" y="347"/>
                    </a:lnTo>
                    <a:lnTo>
                      <a:pt x="1253" y="291"/>
                    </a:lnTo>
                    <a:lnTo>
                      <a:pt x="1355" y="239"/>
                    </a:lnTo>
                    <a:lnTo>
                      <a:pt x="1459" y="190"/>
                    </a:lnTo>
                    <a:lnTo>
                      <a:pt x="1567" y="147"/>
                    </a:lnTo>
                    <a:lnTo>
                      <a:pt x="1678" y="108"/>
                    </a:lnTo>
                    <a:lnTo>
                      <a:pt x="1793" y="75"/>
                    </a:lnTo>
                    <a:lnTo>
                      <a:pt x="1907" y="49"/>
                    </a:lnTo>
                    <a:lnTo>
                      <a:pt x="2025" y="29"/>
                    </a:lnTo>
                    <a:lnTo>
                      <a:pt x="2146" y="13"/>
                    </a:lnTo>
                    <a:lnTo>
                      <a:pt x="2267" y="3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513" y="3"/>
                    </a:lnTo>
                    <a:lnTo>
                      <a:pt x="2634" y="13"/>
                    </a:lnTo>
                    <a:lnTo>
                      <a:pt x="2752" y="29"/>
                    </a:lnTo>
                    <a:lnTo>
                      <a:pt x="2870" y="49"/>
                    </a:lnTo>
                    <a:lnTo>
                      <a:pt x="2984" y="75"/>
                    </a:lnTo>
                    <a:lnTo>
                      <a:pt x="3099" y="108"/>
                    </a:lnTo>
                    <a:lnTo>
                      <a:pt x="3210" y="147"/>
                    </a:lnTo>
                    <a:lnTo>
                      <a:pt x="3318" y="190"/>
                    </a:lnTo>
                    <a:lnTo>
                      <a:pt x="3422" y="239"/>
                    </a:lnTo>
                    <a:lnTo>
                      <a:pt x="3527" y="291"/>
                    </a:lnTo>
                    <a:lnTo>
                      <a:pt x="3625" y="347"/>
                    </a:lnTo>
                    <a:lnTo>
                      <a:pt x="3724" y="409"/>
                    </a:lnTo>
                    <a:lnTo>
                      <a:pt x="3818" y="477"/>
                    </a:lnTo>
                    <a:lnTo>
                      <a:pt x="3907" y="546"/>
                    </a:lnTo>
                    <a:lnTo>
                      <a:pt x="3995" y="621"/>
                    </a:lnTo>
                    <a:lnTo>
                      <a:pt x="4077" y="700"/>
                    </a:lnTo>
                    <a:lnTo>
                      <a:pt x="4155" y="785"/>
                    </a:lnTo>
                    <a:lnTo>
                      <a:pt x="4231" y="870"/>
                    </a:lnTo>
                    <a:lnTo>
                      <a:pt x="4303" y="962"/>
                    </a:lnTo>
                    <a:lnTo>
                      <a:pt x="4368" y="1053"/>
                    </a:lnTo>
                    <a:lnTo>
                      <a:pt x="4430" y="1151"/>
                    </a:lnTo>
                    <a:lnTo>
                      <a:pt x="4489" y="1253"/>
                    </a:lnTo>
                    <a:lnTo>
                      <a:pt x="4542" y="1354"/>
                    </a:lnTo>
                    <a:lnTo>
                      <a:pt x="4591" y="1459"/>
                    </a:lnTo>
                    <a:lnTo>
                      <a:pt x="4633" y="1570"/>
                    </a:lnTo>
                    <a:lnTo>
                      <a:pt x="4669" y="1678"/>
                    </a:lnTo>
                    <a:lnTo>
                      <a:pt x="4702" y="1793"/>
                    </a:lnTo>
                    <a:lnTo>
                      <a:pt x="4728" y="1907"/>
                    </a:lnTo>
                    <a:lnTo>
                      <a:pt x="4751" y="2025"/>
                    </a:lnTo>
                    <a:lnTo>
                      <a:pt x="4764" y="2146"/>
                    </a:lnTo>
                    <a:lnTo>
                      <a:pt x="4774" y="2267"/>
                    </a:lnTo>
                    <a:lnTo>
                      <a:pt x="4777" y="2388"/>
                    </a:lnTo>
                    <a:lnTo>
                      <a:pt x="4777" y="2388"/>
                    </a:lnTo>
                    <a:lnTo>
                      <a:pt x="4774" y="2513"/>
                    </a:lnTo>
                    <a:lnTo>
                      <a:pt x="4764" y="2634"/>
                    </a:lnTo>
                    <a:lnTo>
                      <a:pt x="4751" y="2751"/>
                    </a:lnTo>
                    <a:lnTo>
                      <a:pt x="4728" y="2869"/>
                    </a:lnTo>
                    <a:lnTo>
                      <a:pt x="4702" y="2984"/>
                    </a:lnTo>
                    <a:lnTo>
                      <a:pt x="4669" y="3098"/>
                    </a:lnTo>
                    <a:lnTo>
                      <a:pt x="4633" y="3209"/>
                    </a:lnTo>
                    <a:lnTo>
                      <a:pt x="4591" y="3317"/>
                    </a:lnTo>
                    <a:lnTo>
                      <a:pt x="4542" y="3422"/>
                    </a:lnTo>
                    <a:lnTo>
                      <a:pt x="4489" y="3527"/>
                    </a:lnTo>
                    <a:lnTo>
                      <a:pt x="4430" y="3625"/>
                    </a:lnTo>
                    <a:lnTo>
                      <a:pt x="4368" y="3723"/>
                    </a:lnTo>
                    <a:lnTo>
                      <a:pt x="4303" y="3818"/>
                    </a:lnTo>
                    <a:lnTo>
                      <a:pt x="4231" y="3906"/>
                    </a:lnTo>
                    <a:lnTo>
                      <a:pt x="4155" y="3995"/>
                    </a:lnTo>
                    <a:lnTo>
                      <a:pt x="4077" y="4077"/>
                    </a:lnTo>
                    <a:lnTo>
                      <a:pt x="3995" y="4155"/>
                    </a:lnTo>
                    <a:lnTo>
                      <a:pt x="3907" y="4230"/>
                    </a:lnTo>
                    <a:lnTo>
                      <a:pt x="3818" y="4302"/>
                    </a:lnTo>
                    <a:lnTo>
                      <a:pt x="3724" y="4368"/>
                    </a:lnTo>
                    <a:lnTo>
                      <a:pt x="3625" y="4430"/>
                    </a:lnTo>
                    <a:lnTo>
                      <a:pt x="3527" y="4489"/>
                    </a:lnTo>
                    <a:lnTo>
                      <a:pt x="3422" y="4541"/>
                    </a:lnTo>
                    <a:lnTo>
                      <a:pt x="3318" y="4590"/>
                    </a:lnTo>
                    <a:lnTo>
                      <a:pt x="3210" y="4633"/>
                    </a:lnTo>
                    <a:lnTo>
                      <a:pt x="3099" y="4669"/>
                    </a:lnTo>
                    <a:lnTo>
                      <a:pt x="2984" y="4701"/>
                    </a:lnTo>
                    <a:lnTo>
                      <a:pt x="2870" y="4728"/>
                    </a:lnTo>
                    <a:lnTo>
                      <a:pt x="2752" y="4751"/>
                    </a:lnTo>
                    <a:lnTo>
                      <a:pt x="2634" y="4764"/>
                    </a:lnTo>
                    <a:lnTo>
                      <a:pt x="2513" y="4773"/>
                    </a:lnTo>
                    <a:lnTo>
                      <a:pt x="2389" y="4777"/>
                    </a:lnTo>
                    <a:lnTo>
                      <a:pt x="2389" y="4777"/>
                    </a:lnTo>
                    <a:close/>
                    <a:moveTo>
                      <a:pt x="2389" y="55"/>
                    </a:moveTo>
                    <a:lnTo>
                      <a:pt x="2389" y="55"/>
                    </a:lnTo>
                    <a:lnTo>
                      <a:pt x="2271" y="59"/>
                    </a:lnTo>
                    <a:lnTo>
                      <a:pt x="2150" y="68"/>
                    </a:lnTo>
                    <a:lnTo>
                      <a:pt x="2035" y="82"/>
                    </a:lnTo>
                    <a:lnTo>
                      <a:pt x="1921" y="101"/>
                    </a:lnTo>
                    <a:lnTo>
                      <a:pt x="1806" y="127"/>
                    </a:lnTo>
                    <a:lnTo>
                      <a:pt x="1695" y="160"/>
                    </a:lnTo>
                    <a:lnTo>
                      <a:pt x="1587" y="196"/>
                    </a:lnTo>
                    <a:lnTo>
                      <a:pt x="1482" y="239"/>
                    </a:lnTo>
                    <a:lnTo>
                      <a:pt x="1377" y="284"/>
                    </a:lnTo>
                    <a:lnTo>
                      <a:pt x="1276" y="337"/>
                    </a:lnTo>
                    <a:lnTo>
                      <a:pt x="1181" y="392"/>
                    </a:lnTo>
                    <a:lnTo>
                      <a:pt x="1086" y="455"/>
                    </a:lnTo>
                    <a:lnTo>
                      <a:pt x="995" y="520"/>
                    </a:lnTo>
                    <a:lnTo>
                      <a:pt x="906" y="589"/>
                    </a:lnTo>
                    <a:lnTo>
                      <a:pt x="821" y="661"/>
                    </a:lnTo>
                    <a:lnTo>
                      <a:pt x="739" y="739"/>
                    </a:lnTo>
                    <a:lnTo>
                      <a:pt x="661" y="821"/>
                    </a:lnTo>
                    <a:lnTo>
                      <a:pt x="589" y="906"/>
                    </a:lnTo>
                    <a:lnTo>
                      <a:pt x="520" y="994"/>
                    </a:lnTo>
                    <a:lnTo>
                      <a:pt x="455" y="1086"/>
                    </a:lnTo>
                    <a:lnTo>
                      <a:pt x="393" y="1181"/>
                    </a:lnTo>
                    <a:lnTo>
                      <a:pt x="337" y="1279"/>
                    </a:lnTo>
                    <a:lnTo>
                      <a:pt x="285" y="1377"/>
                    </a:lnTo>
                    <a:lnTo>
                      <a:pt x="239" y="1482"/>
                    </a:lnTo>
                    <a:lnTo>
                      <a:pt x="196" y="1587"/>
                    </a:lnTo>
                    <a:lnTo>
                      <a:pt x="160" y="1695"/>
                    </a:lnTo>
                    <a:lnTo>
                      <a:pt x="127" y="1806"/>
                    </a:lnTo>
                    <a:lnTo>
                      <a:pt x="101" y="1920"/>
                    </a:lnTo>
                    <a:lnTo>
                      <a:pt x="82" y="2035"/>
                    </a:lnTo>
                    <a:lnTo>
                      <a:pt x="69" y="2149"/>
                    </a:lnTo>
                    <a:lnTo>
                      <a:pt x="59" y="2270"/>
                    </a:lnTo>
                    <a:lnTo>
                      <a:pt x="55" y="2388"/>
                    </a:lnTo>
                    <a:lnTo>
                      <a:pt x="55" y="2388"/>
                    </a:lnTo>
                    <a:lnTo>
                      <a:pt x="59" y="2509"/>
                    </a:lnTo>
                    <a:lnTo>
                      <a:pt x="69" y="2627"/>
                    </a:lnTo>
                    <a:lnTo>
                      <a:pt x="82" y="2745"/>
                    </a:lnTo>
                    <a:lnTo>
                      <a:pt x="101" y="2859"/>
                    </a:lnTo>
                    <a:lnTo>
                      <a:pt x="127" y="2971"/>
                    </a:lnTo>
                    <a:lnTo>
                      <a:pt x="160" y="3082"/>
                    </a:lnTo>
                    <a:lnTo>
                      <a:pt x="196" y="3190"/>
                    </a:lnTo>
                    <a:lnTo>
                      <a:pt x="239" y="3298"/>
                    </a:lnTo>
                    <a:lnTo>
                      <a:pt x="285" y="3399"/>
                    </a:lnTo>
                    <a:lnTo>
                      <a:pt x="337" y="3501"/>
                    </a:lnTo>
                    <a:lnTo>
                      <a:pt x="393" y="3599"/>
                    </a:lnTo>
                    <a:lnTo>
                      <a:pt x="455" y="3694"/>
                    </a:lnTo>
                    <a:lnTo>
                      <a:pt x="520" y="3785"/>
                    </a:lnTo>
                    <a:lnTo>
                      <a:pt x="589" y="3874"/>
                    </a:lnTo>
                    <a:lnTo>
                      <a:pt x="661" y="3959"/>
                    </a:lnTo>
                    <a:lnTo>
                      <a:pt x="739" y="4037"/>
                    </a:lnTo>
                    <a:lnTo>
                      <a:pt x="821" y="4116"/>
                    </a:lnTo>
                    <a:lnTo>
                      <a:pt x="906" y="4191"/>
                    </a:lnTo>
                    <a:lnTo>
                      <a:pt x="995" y="4260"/>
                    </a:lnTo>
                    <a:lnTo>
                      <a:pt x="1086" y="4325"/>
                    </a:lnTo>
                    <a:lnTo>
                      <a:pt x="1181" y="4384"/>
                    </a:lnTo>
                    <a:lnTo>
                      <a:pt x="1276" y="4440"/>
                    </a:lnTo>
                    <a:lnTo>
                      <a:pt x="1377" y="4492"/>
                    </a:lnTo>
                    <a:lnTo>
                      <a:pt x="1482" y="4538"/>
                    </a:lnTo>
                    <a:lnTo>
                      <a:pt x="1587" y="4580"/>
                    </a:lnTo>
                    <a:lnTo>
                      <a:pt x="1695" y="4616"/>
                    </a:lnTo>
                    <a:lnTo>
                      <a:pt x="1806" y="4649"/>
                    </a:lnTo>
                    <a:lnTo>
                      <a:pt x="1921" y="4675"/>
                    </a:lnTo>
                    <a:lnTo>
                      <a:pt x="2035" y="4695"/>
                    </a:lnTo>
                    <a:lnTo>
                      <a:pt x="2150" y="4711"/>
                    </a:lnTo>
                    <a:lnTo>
                      <a:pt x="2271" y="4721"/>
                    </a:lnTo>
                    <a:lnTo>
                      <a:pt x="2389" y="4724"/>
                    </a:lnTo>
                    <a:lnTo>
                      <a:pt x="2389" y="4724"/>
                    </a:lnTo>
                    <a:lnTo>
                      <a:pt x="2510" y="4721"/>
                    </a:lnTo>
                    <a:lnTo>
                      <a:pt x="2627" y="4711"/>
                    </a:lnTo>
                    <a:lnTo>
                      <a:pt x="2745" y="4695"/>
                    </a:lnTo>
                    <a:lnTo>
                      <a:pt x="2860" y="4675"/>
                    </a:lnTo>
                    <a:lnTo>
                      <a:pt x="2971" y="4649"/>
                    </a:lnTo>
                    <a:lnTo>
                      <a:pt x="3082" y="4616"/>
                    </a:lnTo>
                    <a:lnTo>
                      <a:pt x="3190" y="4580"/>
                    </a:lnTo>
                    <a:lnTo>
                      <a:pt x="3298" y="4538"/>
                    </a:lnTo>
                    <a:lnTo>
                      <a:pt x="3400" y="4492"/>
                    </a:lnTo>
                    <a:lnTo>
                      <a:pt x="3501" y="4440"/>
                    </a:lnTo>
                    <a:lnTo>
                      <a:pt x="3599" y="4384"/>
                    </a:lnTo>
                    <a:lnTo>
                      <a:pt x="3694" y="4325"/>
                    </a:lnTo>
                    <a:lnTo>
                      <a:pt x="3786" y="4260"/>
                    </a:lnTo>
                    <a:lnTo>
                      <a:pt x="3874" y="4191"/>
                    </a:lnTo>
                    <a:lnTo>
                      <a:pt x="3959" y="4116"/>
                    </a:lnTo>
                    <a:lnTo>
                      <a:pt x="4038" y="4037"/>
                    </a:lnTo>
                    <a:lnTo>
                      <a:pt x="4116" y="3959"/>
                    </a:lnTo>
                    <a:lnTo>
                      <a:pt x="4188" y="3874"/>
                    </a:lnTo>
                    <a:lnTo>
                      <a:pt x="4260" y="3785"/>
                    </a:lnTo>
                    <a:lnTo>
                      <a:pt x="4326" y="3694"/>
                    </a:lnTo>
                    <a:lnTo>
                      <a:pt x="4384" y="3599"/>
                    </a:lnTo>
                    <a:lnTo>
                      <a:pt x="4440" y="3501"/>
                    </a:lnTo>
                    <a:lnTo>
                      <a:pt x="4492" y="3399"/>
                    </a:lnTo>
                    <a:lnTo>
                      <a:pt x="4538" y="3298"/>
                    </a:lnTo>
                    <a:lnTo>
                      <a:pt x="4581" y="3190"/>
                    </a:lnTo>
                    <a:lnTo>
                      <a:pt x="4617" y="3082"/>
                    </a:lnTo>
                    <a:lnTo>
                      <a:pt x="4650" y="2971"/>
                    </a:lnTo>
                    <a:lnTo>
                      <a:pt x="4676" y="2859"/>
                    </a:lnTo>
                    <a:lnTo>
                      <a:pt x="4695" y="2745"/>
                    </a:lnTo>
                    <a:lnTo>
                      <a:pt x="4712" y="2627"/>
                    </a:lnTo>
                    <a:lnTo>
                      <a:pt x="4722" y="2509"/>
                    </a:lnTo>
                    <a:lnTo>
                      <a:pt x="4725" y="2388"/>
                    </a:lnTo>
                    <a:lnTo>
                      <a:pt x="4725" y="2388"/>
                    </a:lnTo>
                    <a:lnTo>
                      <a:pt x="4722" y="2270"/>
                    </a:lnTo>
                    <a:lnTo>
                      <a:pt x="4712" y="2149"/>
                    </a:lnTo>
                    <a:lnTo>
                      <a:pt x="4695" y="2035"/>
                    </a:lnTo>
                    <a:lnTo>
                      <a:pt x="4676" y="1920"/>
                    </a:lnTo>
                    <a:lnTo>
                      <a:pt x="4650" y="1806"/>
                    </a:lnTo>
                    <a:lnTo>
                      <a:pt x="4617" y="1695"/>
                    </a:lnTo>
                    <a:lnTo>
                      <a:pt x="4581" y="1587"/>
                    </a:lnTo>
                    <a:lnTo>
                      <a:pt x="4538" y="1482"/>
                    </a:lnTo>
                    <a:lnTo>
                      <a:pt x="4492" y="1377"/>
                    </a:lnTo>
                    <a:lnTo>
                      <a:pt x="4440" y="1279"/>
                    </a:lnTo>
                    <a:lnTo>
                      <a:pt x="4384" y="1181"/>
                    </a:lnTo>
                    <a:lnTo>
                      <a:pt x="4326" y="1086"/>
                    </a:lnTo>
                    <a:lnTo>
                      <a:pt x="4260" y="994"/>
                    </a:lnTo>
                    <a:lnTo>
                      <a:pt x="4188" y="906"/>
                    </a:lnTo>
                    <a:lnTo>
                      <a:pt x="4116" y="821"/>
                    </a:lnTo>
                    <a:lnTo>
                      <a:pt x="4038" y="739"/>
                    </a:lnTo>
                    <a:lnTo>
                      <a:pt x="3959" y="661"/>
                    </a:lnTo>
                    <a:lnTo>
                      <a:pt x="3874" y="589"/>
                    </a:lnTo>
                    <a:lnTo>
                      <a:pt x="3786" y="520"/>
                    </a:lnTo>
                    <a:lnTo>
                      <a:pt x="3694" y="455"/>
                    </a:lnTo>
                    <a:lnTo>
                      <a:pt x="3599" y="392"/>
                    </a:lnTo>
                    <a:lnTo>
                      <a:pt x="3501" y="337"/>
                    </a:lnTo>
                    <a:lnTo>
                      <a:pt x="3400" y="284"/>
                    </a:lnTo>
                    <a:lnTo>
                      <a:pt x="3298" y="239"/>
                    </a:lnTo>
                    <a:lnTo>
                      <a:pt x="3190" y="196"/>
                    </a:lnTo>
                    <a:lnTo>
                      <a:pt x="3082" y="160"/>
                    </a:lnTo>
                    <a:lnTo>
                      <a:pt x="2971" y="127"/>
                    </a:lnTo>
                    <a:lnTo>
                      <a:pt x="2860" y="101"/>
                    </a:lnTo>
                    <a:lnTo>
                      <a:pt x="2745" y="82"/>
                    </a:lnTo>
                    <a:lnTo>
                      <a:pt x="2627" y="68"/>
                    </a:lnTo>
                    <a:lnTo>
                      <a:pt x="2510" y="59"/>
                    </a:lnTo>
                    <a:lnTo>
                      <a:pt x="2389" y="55"/>
                    </a:lnTo>
                    <a:lnTo>
                      <a:pt x="2389" y="55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2" name="Freeform 481">
                <a:extLst>
                  <a:ext uri="{FF2B5EF4-FFF2-40B4-BE49-F238E27FC236}">
                    <a16:creationId xmlns:a16="http://schemas.microsoft.com/office/drawing/2014/main" id="{FC4A3E9C-62E4-458D-97B6-FDFD045004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0975" y="5537200"/>
                <a:ext cx="7729538" cy="7729537"/>
              </a:xfrm>
              <a:custGeom>
                <a:avLst/>
                <a:gdLst>
                  <a:gd name="T0" fmla="*/ 2065 w 4869"/>
                  <a:gd name="T1" fmla="*/ 4842 h 4869"/>
                  <a:gd name="T2" fmla="*/ 1489 w 4869"/>
                  <a:gd name="T3" fmla="*/ 4679 h 4869"/>
                  <a:gd name="T4" fmla="*/ 978 w 4869"/>
                  <a:gd name="T5" fmla="*/ 4384 h 4869"/>
                  <a:gd name="T6" fmla="*/ 556 w 4869"/>
                  <a:gd name="T7" fmla="*/ 3982 h 4869"/>
                  <a:gd name="T8" fmla="*/ 242 w 4869"/>
                  <a:gd name="T9" fmla="*/ 3491 h 4869"/>
                  <a:gd name="T10" fmla="*/ 49 w 4869"/>
                  <a:gd name="T11" fmla="*/ 2925 h 4869"/>
                  <a:gd name="T12" fmla="*/ 0 w 4869"/>
                  <a:gd name="T13" fmla="*/ 2434 h 4869"/>
                  <a:gd name="T14" fmla="*/ 79 w 4869"/>
                  <a:gd name="T15" fmla="*/ 1829 h 4869"/>
                  <a:gd name="T16" fmla="*/ 295 w 4869"/>
                  <a:gd name="T17" fmla="*/ 1276 h 4869"/>
                  <a:gd name="T18" fmla="*/ 635 w 4869"/>
                  <a:gd name="T19" fmla="*/ 798 h 4869"/>
                  <a:gd name="T20" fmla="*/ 1073 w 4869"/>
                  <a:gd name="T21" fmla="*/ 415 h 4869"/>
                  <a:gd name="T22" fmla="*/ 1600 w 4869"/>
                  <a:gd name="T23" fmla="*/ 147 h 4869"/>
                  <a:gd name="T24" fmla="*/ 2186 w 4869"/>
                  <a:gd name="T25" fmla="*/ 13 h 4869"/>
                  <a:gd name="T26" fmla="*/ 2683 w 4869"/>
                  <a:gd name="T27" fmla="*/ 13 h 4869"/>
                  <a:gd name="T28" fmla="*/ 3272 w 4869"/>
                  <a:gd name="T29" fmla="*/ 147 h 4869"/>
                  <a:gd name="T30" fmla="*/ 3796 w 4869"/>
                  <a:gd name="T31" fmla="*/ 415 h 4869"/>
                  <a:gd name="T32" fmla="*/ 4237 w 4869"/>
                  <a:gd name="T33" fmla="*/ 798 h 4869"/>
                  <a:gd name="T34" fmla="*/ 4574 w 4869"/>
                  <a:gd name="T35" fmla="*/ 1276 h 4869"/>
                  <a:gd name="T36" fmla="*/ 4794 w 4869"/>
                  <a:gd name="T37" fmla="*/ 1829 h 4869"/>
                  <a:gd name="T38" fmla="*/ 4869 w 4869"/>
                  <a:gd name="T39" fmla="*/ 2434 h 4869"/>
                  <a:gd name="T40" fmla="*/ 4820 w 4869"/>
                  <a:gd name="T41" fmla="*/ 2925 h 4869"/>
                  <a:gd name="T42" fmla="*/ 4630 w 4869"/>
                  <a:gd name="T43" fmla="*/ 3491 h 4869"/>
                  <a:gd name="T44" fmla="*/ 4313 w 4869"/>
                  <a:gd name="T45" fmla="*/ 3982 h 4869"/>
                  <a:gd name="T46" fmla="*/ 3891 w 4869"/>
                  <a:gd name="T47" fmla="*/ 4384 h 4869"/>
                  <a:gd name="T48" fmla="*/ 3383 w 4869"/>
                  <a:gd name="T49" fmla="*/ 4679 h 4869"/>
                  <a:gd name="T50" fmla="*/ 2804 w 4869"/>
                  <a:gd name="T51" fmla="*/ 4842 h 4869"/>
                  <a:gd name="T52" fmla="*/ 2435 w 4869"/>
                  <a:gd name="T53" fmla="*/ 147 h 4869"/>
                  <a:gd name="T54" fmla="*/ 1973 w 4869"/>
                  <a:gd name="T55" fmla="*/ 193 h 4869"/>
                  <a:gd name="T56" fmla="*/ 1443 w 4869"/>
                  <a:gd name="T57" fmla="*/ 373 h 4869"/>
                  <a:gd name="T58" fmla="*/ 982 w 4869"/>
                  <a:gd name="T59" fmla="*/ 671 h 4869"/>
                  <a:gd name="T60" fmla="*/ 602 w 4869"/>
                  <a:gd name="T61" fmla="*/ 1067 h 4869"/>
                  <a:gd name="T62" fmla="*/ 327 w 4869"/>
                  <a:gd name="T63" fmla="*/ 1544 h 4869"/>
                  <a:gd name="T64" fmla="*/ 173 w 4869"/>
                  <a:gd name="T65" fmla="*/ 2087 h 4869"/>
                  <a:gd name="T66" fmla="*/ 151 w 4869"/>
                  <a:gd name="T67" fmla="*/ 2552 h 4869"/>
                  <a:gd name="T68" fmla="*/ 252 w 4869"/>
                  <a:gd name="T69" fmla="*/ 3115 h 4869"/>
                  <a:gd name="T70" fmla="*/ 478 w 4869"/>
                  <a:gd name="T71" fmla="*/ 3622 h 4869"/>
                  <a:gd name="T72" fmla="*/ 818 w 4869"/>
                  <a:gd name="T73" fmla="*/ 4051 h 4869"/>
                  <a:gd name="T74" fmla="*/ 1250 w 4869"/>
                  <a:gd name="T75" fmla="*/ 4391 h 4869"/>
                  <a:gd name="T76" fmla="*/ 1757 w 4869"/>
                  <a:gd name="T77" fmla="*/ 4620 h 4869"/>
                  <a:gd name="T78" fmla="*/ 2317 w 4869"/>
                  <a:gd name="T79" fmla="*/ 4718 h 4869"/>
                  <a:gd name="T80" fmla="*/ 2781 w 4869"/>
                  <a:gd name="T81" fmla="*/ 4695 h 4869"/>
                  <a:gd name="T82" fmla="*/ 3325 w 4869"/>
                  <a:gd name="T83" fmla="*/ 4541 h 4869"/>
                  <a:gd name="T84" fmla="*/ 3802 w 4869"/>
                  <a:gd name="T85" fmla="*/ 4266 h 4869"/>
                  <a:gd name="T86" fmla="*/ 4198 w 4869"/>
                  <a:gd name="T87" fmla="*/ 3890 h 4869"/>
                  <a:gd name="T88" fmla="*/ 4496 w 4869"/>
                  <a:gd name="T89" fmla="*/ 3426 h 4869"/>
                  <a:gd name="T90" fmla="*/ 4676 w 4869"/>
                  <a:gd name="T91" fmla="*/ 2896 h 4869"/>
                  <a:gd name="T92" fmla="*/ 4722 w 4869"/>
                  <a:gd name="T93" fmla="*/ 2434 h 4869"/>
                  <a:gd name="T94" fmla="*/ 4650 w 4869"/>
                  <a:gd name="T95" fmla="*/ 1865 h 4869"/>
                  <a:gd name="T96" fmla="*/ 4447 w 4869"/>
                  <a:gd name="T97" fmla="*/ 1345 h 4869"/>
                  <a:gd name="T98" fmla="*/ 4126 w 4869"/>
                  <a:gd name="T99" fmla="*/ 896 h 4869"/>
                  <a:gd name="T100" fmla="*/ 3714 w 4869"/>
                  <a:gd name="T101" fmla="*/ 540 h 4869"/>
                  <a:gd name="T102" fmla="*/ 3220 w 4869"/>
                  <a:gd name="T103" fmla="*/ 288 h 4869"/>
                  <a:gd name="T104" fmla="*/ 2670 w 4869"/>
                  <a:gd name="T105" fmla="*/ 160 h 4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69" h="4869">
                    <a:moveTo>
                      <a:pt x="2435" y="4869"/>
                    </a:moveTo>
                    <a:lnTo>
                      <a:pt x="2435" y="4869"/>
                    </a:lnTo>
                    <a:lnTo>
                      <a:pt x="2310" y="4865"/>
                    </a:lnTo>
                    <a:lnTo>
                      <a:pt x="2186" y="4859"/>
                    </a:lnTo>
                    <a:lnTo>
                      <a:pt x="2065" y="4842"/>
                    </a:lnTo>
                    <a:lnTo>
                      <a:pt x="1944" y="4819"/>
                    </a:lnTo>
                    <a:lnTo>
                      <a:pt x="1826" y="4793"/>
                    </a:lnTo>
                    <a:lnTo>
                      <a:pt x="1711" y="4761"/>
                    </a:lnTo>
                    <a:lnTo>
                      <a:pt x="1600" y="4721"/>
                    </a:lnTo>
                    <a:lnTo>
                      <a:pt x="1489" y="4679"/>
                    </a:lnTo>
                    <a:lnTo>
                      <a:pt x="1381" y="4630"/>
                    </a:lnTo>
                    <a:lnTo>
                      <a:pt x="1276" y="4574"/>
                    </a:lnTo>
                    <a:lnTo>
                      <a:pt x="1175" y="4518"/>
                    </a:lnTo>
                    <a:lnTo>
                      <a:pt x="1073" y="4453"/>
                    </a:lnTo>
                    <a:lnTo>
                      <a:pt x="978" y="4384"/>
                    </a:lnTo>
                    <a:lnTo>
                      <a:pt x="887" y="4312"/>
                    </a:lnTo>
                    <a:lnTo>
                      <a:pt x="798" y="4237"/>
                    </a:lnTo>
                    <a:lnTo>
                      <a:pt x="713" y="4155"/>
                    </a:lnTo>
                    <a:lnTo>
                      <a:pt x="635" y="4070"/>
                    </a:lnTo>
                    <a:lnTo>
                      <a:pt x="556" y="3982"/>
                    </a:lnTo>
                    <a:lnTo>
                      <a:pt x="484" y="3890"/>
                    </a:lnTo>
                    <a:lnTo>
                      <a:pt x="416" y="3795"/>
                    </a:lnTo>
                    <a:lnTo>
                      <a:pt x="353" y="3697"/>
                    </a:lnTo>
                    <a:lnTo>
                      <a:pt x="295" y="3596"/>
                    </a:lnTo>
                    <a:lnTo>
                      <a:pt x="242" y="3491"/>
                    </a:lnTo>
                    <a:lnTo>
                      <a:pt x="193" y="3383"/>
                    </a:lnTo>
                    <a:lnTo>
                      <a:pt x="147" y="3272"/>
                    </a:lnTo>
                    <a:lnTo>
                      <a:pt x="111" y="3157"/>
                    </a:lnTo>
                    <a:lnTo>
                      <a:pt x="79" y="3043"/>
                    </a:lnTo>
                    <a:lnTo>
                      <a:pt x="49" y="2925"/>
                    </a:lnTo>
                    <a:lnTo>
                      <a:pt x="29" y="2804"/>
                    </a:lnTo>
                    <a:lnTo>
                      <a:pt x="13" y="2683"/>
                    </a:lnTo>
                    <a:lnTo>
                      <a:pt x="3" y="2562"/>
                    </a:lnTo>
                    <a:lnTo>
                      <a:pt x="0" y="2434"/>
                    </a:lnTo>
                    <a:lnTo>
                      <a:pt x="0" y="2434"/>
                    </a:lnTo>
                    <a:lnTo>
                      <a:pt x="3" y="2310"/>
                    </a:lnTo>
                    <a:lnTo>
                      <a:pt x="13" y="2186"/>
                    </a:lnTo>
                    <a:lnTo>
                      <a:pt x="29" y="2065"/>
                    </a:lnTo>
                    <a:lnTo>
                      <a:pt x="49" y="1947"/>
                    </a:lnTo>
                    <a:lnTo>
                      <a:pt x="79" y="1829"/>
                    </a:lnTo>
                    <a:lnTo>
                      <a:pt x="111" y="1711"/>
                    </a:lnTo>
                    <a:lnTo>
                      <a:pt x="147" y="1600"/>
                    </a:lnTo>
                    <a:lnTo>
                      <a:pt x="193" y="1489"/>
                    </a:lnTo>
                    <a:lnTo>
                      <a:pt x="242" y="1381"/>
                    </a:lnTo>
                    <a:lnTo>
                      <a:pt x="295" y="1276"/>
                    </a:lnTo>
                    <a:lnTo>
                      <a:pt x="353" y="1175"/>
                    </a:lnTo>
                    <a:lnTo>
                      <a:pt x="416" y="1076"/>
                    </a:lnTo>
                    <a:lnTo>
                      <a:pt x="484" y="978"/>
                    </a:lnTo>
                    <a:lnTo>
                      <a:pt x="556" y="887"/>
                    </a:lnTo>
                    <a:lnTo>
                      <a:pt x="635" y="798"/>
                    </a:lnTo>
                    <a:lnTo>
                      <a:pt x="713" y="713"/>
                    </a:lnTo>
                    <a:lnTo>
                      <a:pt x="798" y="635"/>
                    </a:lnTo>
                    <a:lnTo>
                      <a:pt x="887" y="556"/>
                    </a:lnTo>
                    <a:lnTo>
                      <a:pt x="978" y="484"/>
                    </a:lnTo>
                    <a:lnTo>
                      <a:pt x="1073" y="415"/>
                    </a:lnTo>
                    <a:lnTo>
                      <a:pt x="1175" y="353"/>
                    </a:lnTo>
                    <a:lnTo>
                      <a:pt x="1276" y="294"/>
                    </a:lnTo>
                    <a:lnTo>
                      <a:pt x="1381" y="242"/>
                    </a:lnTo>
                    <a:lnTo>
                      <a:pt x="1489" y="193"/>
                    </a:lnTo>
                    <a:lnTo>
                      <a:pt x="1600" y="147"/>
                    </a:lnTo>
                    <a:lnTo>
                      <a:pt x="1711" y="111"/>
                    </a:lnTo>
                    <a:lnTo>
                      <a:pt x="1826" y="78"/>
                    </a:lnTo>
                    <a:lnTo>
                      <a:pt x="1944" y="49"/>
                    </a:lnTo>
                    <a:lnTo>
                      <a:pt x="2065" y="29"/>
                    </a:lnTo>
                    <a:lnTo>
                      <a:pt x="2186" y="13"/>
                    </a:lnTo>
                    <a:lnTo>
                      <a:pt x="2310" y="3"/>
                    </a:lnTo>
                    <a:lnTo>
                      <a:pt x="2435" y="0"/>
                    </a:lnTo>
                    <a:lnTo>
                      <a:pt x="2435" y="0"/>
                    </a:lnTo>
                    <a:lnTo>
                      <a:pt x="2559" y="3"/>
                    </a:lnTo>
                    <a:lnTo>
                      <a:pt x="2683" y="13"/>
                    </a:lnTo>
                    <a:lnTo>
                      <a:pt x="2804" y="29"/>
                    </a:lnTo>
                    <a:lnTo>
                      <a:pt x="2925" y="49"/>
                    </a:lnTo>
                    <a:lnTo>
                      <a:pt x="3043" y="78"/>
                    </a:lnTo>
                    <a:lnTo>
                      <a:pt x="3158" y="111"/>
                    </a:lnTo>
                    <a:lnTo>
                      <a:pt x="3272" y="147"/>
                    </a:lnTo>
                    <a:lnTo>
                      <a:pt x="3383" y="193"/>
                    </a:lnTo>
                    <a:lnTo>
                      <a:pt x="3488" y="242"/>
                    </a:lnTo>
                    <a:lnTo>
                      <a:pt x="3596" y="294"/>
                    </a:lnTo>
                    <a:lnTo>
                      <a:pt x="3698" y="353"/>
                    </a:lnTo>
                    <a:lnTo>
                      <a:pt x="3796" y="415"/>
                    </a:lnTo>
                    <a:lnTo>
                      <a:pt x="3891" y="484"/>
                    </a:lnTo>
                    <a:lnTo>
                      <a:pt x="3982" y="556"/>
                    </a:lnTo>
                    <a:lnTo>
                      <a:pt x="4071" y="635"/>
                    </a:lnTo>
                    <a:lnTo>
                      <a:pt x="4156" y="713"/>
                    </a:lnTo>
                    <a:lnTo>
                      <a:pt x="4237" y="798"/>
                    </a:lnTo>
                    <a:lnTo>
                      <a:pt x="4313" y="887"/>
                    </a:lnTo>
                    <a:lnTo>
                      <a:pt x="4385" y="978"/>
                    </a:lnTo>
                    <a:lnTo>
                      <a:pt x="4453" y="1076"/>
                    </a:lnTo>
                    <a:lnTo>
                      <a:pt x="4516" y="1175"/>
                    </a:lnTo>
                    <a:lnTo>
                      <a:pt x="4574" y="1276"/>
                    </a:lnTo>
                    <a:lnTo>
                      <a:pt x="4630" y="1381"/>
                    </a:lnTo>
                    <a:lnTo>
                      <a:pt x="4679" y="1489"/>
                    </a:lnTo>
                    <a:lnTo>
                      <a:pt x="4722" y="1600"/>
                    </a:lnTo>
                    <a:lnTo>
                      <a:pt x="4761" y="1711"/>
                    </a:lnTo>
                    <a:lnTo>
                      <a:pt x="4794" y="1829"/>
                    </a:lnTo>
                    <a:lnTo>
                      <a:pt x="4820" y="1947"/>
                    </a:lnTo>
                    <a:lnTo>
                      <a:pt x="4843" y="2065"/>
                    </a:lnTo>
                    <a:lnTo>
                      <a:pt x="4856" y="2186"/>
                    </a:lnTo>
                    <a:lnTo>
                      <a:pt x="4866" y="2310"/>
                    </a:lnTo>
                    <a:lnTo>
                      <a:pt x="4869" y="2434"/>
                    </a:lnTo>
                    <a:lnTo>
                      <a:pt x="4869" y="2434"/>
                    </a:lnTo>
                    <a:lnTo>
                      <a:pt x="4866" y="2562"/>
                    </a:lnTo>
                    <a:lnTo>
                      <a:pt x="4856" y="2683"/>
                    </a:lnTo>
                    <a:lnTo>
                      <a:pt x="4843" y="2804"/>
                    </a:lnTo>
                    <a:lnTo>
                      <a:pt x="4820" y="2925"/>
                    </a:lnTo>
                    <a:lnTo>
                      <a:pt x="4794" y="3043"/>
                    </a:lnTo>
                    <a:lnTo>
                      <a:pt x="4761" y="3157"/>
                    </a:lnTo>
                    <a:lnTo>
                      <a:pt x="4722" y="3272"/>
                    </a:lnTo>
                    <a:lnTo>
                      <a:pt x="4679" y="3383"/>
                    </a:lnTo>
                    <a:lnTo>
                      <a:pt x="4630" y="3491"/>
                    </a:lnTo>
                    <a:lnTo>
                      <a:pt x="4574" y="3596"/>
                    </a:lnTo>
                    <a:lnTo>
                      <a:pt x="4516" y="3697"/>
                    </a:lnTo>
                    <a:lnTo>
                      <a:pt x="4453" y="3795"/>
                    </a:lnTo>
                    <a:lnTo>
                      <a:pt x="4385" y="3890"/>
                    </a:lnTo>
                    <a:lnTo>
                      <a:pt x="4313" y="3982"/>
                    </a:lnTo>
                    <a:lnTo>
                      <a:pt x="4237" y="4070"/>
                    </a:lnTo>
                    <a:lnTo>
                      <a:pt x="4156" y="4155"/>
                    </a:lnTo>
                    <a:lnTo>
                      <a:pt x="4071" y="4237"/>
                    </a:lnTo>
                    <a:lnTo>
                      <a:pt x="3982" y="4312"/>
                    </a:lnTo>
                    <a:lnTo>
                      <a:pt x="3891" y="4384"/>
                    </a:lnTo>
                    <a:lnTo>
                      <a:pt x="3796" y="4453"/>
                    </a:lnTo>
                    <a:lnTo>
                      <a:pt x="3698" y="4518"/>
                    </a:lnTo>
                    <a:lnTo>
                      <a:pt x="3596" y="4574"/>
                    </a:lnTo>
                    <a:lnTo>
                      <a:pt x="3488" y="4630"/>
                    </a:lnTo>
                    <a:lnTo>
                      <a:pt x="3383" y="4679"/>
                    </a:lnTo>
                    <a:lnTo>
                      <a:pt x="3272" y="4721"/>
                    </a:lnTo>
                    <a:lnTo>
                      <a:pt x="3158" y="4761"/>
                    </a:lnTo>
                    <a:lnTo>
                      <a:pt x="3043" y="4793"/>
                    </a:lnTo>
                    <a:lnTo>
                      <a:pt x="2925" y="4819"/>
                    </a:lnTo>
                    <a:lnTo>
                      <a:pt x="2804" y="4842"/>
                    </a:lnTo>
                    <a:lnTo>
                      <a:pt x="2683" y="4859"/>
                    </a:lnTo>
                    <a:lnTo>
                      <a:pt x="2559" y="4865"/>
                    </a:lnTo>
                    <a:lnTo>
                      <a:pt x="2435" y="4869"/>
                    </a:lnTo>
                    <a:lnTo>
                      <a:pt x="2435" y="4869"/>
                    </a:lnTo>
                    <a:close/>
                    <a:moveTo>
                      <a:pt x="2435" y="147"/>
                    </a:moveTo>
                    <a:lnTo>
                      <a:pt x="2435" y="147"/>
                    </a:lnTo>
                    <a:lnTo>
                      <a:pt x="2317" y="150"/>
                    </a:lnTo>
                    <a:lnTo>
                      <a:pt x="2202" y="160"/>
                    </a:lnTo>
                    <a:lnTo>
                      <a:pt x="2088" y="173"/>
                    </a:lnTo>
                    <a:lnTo>
                      <a:pt x="1973" y="193"/>
                    </a:lnTo>
                    <a:lnTo>
                      <a:pt x="1865" y="219"/>
                    </a:lnTo>
                    <a:lnTo>
                      <a:pt x="1757" y="252"/>
                    </a:lnTo>
                    <a:lnTo>
                      <a:pt x="1649" y="288"/>
                    </a:lnTo>
                    <a:lnTo>
                      <a:pt x="1544" y="327"/>
                    </a:lnTo>
                    <a:lnTo>
                      <a:pt x="1443" y="373"/>
                    </a:lnTo>
                    <a:lnTo>
                      <a:pt x="1345" y="425"/>
                    </a:lnTo>
                    <a:lnTo>
                      <a:pt x="1250" y="481"/>
                    </a:lnTo>
                    <a:lnTo>
                      <a:pt x="1158" y="540"/>
                    </a:lnTo>
                    <a:lnTo>
                      <a:pt x="1067" y="602"/>
                    </a:lnTo>
                    <a:lnTo>
                      <a:pt x="982" y="671"/>
                    </a:lnTo>
                    <a:lnTo>
                      <a:pt x="897" y="743"/>
                    </a:lnTo>
                    <a:lnTo>
                      <a:pt x="818" y="818"/>
                    </a:lnTo>
                    <a:lnTo>
                      <a:pt x="743" y="896"/>
                    </a:lnTo>
                    <a:lnTo>
                      <a:pt x="671" y="982"/>
                    </a:lnTo>
                    <a:lnTo>
                      <a:pt x="602" y="1067"/>
                    </a:lnTo>
                    <a:lnTo>
                      <a:pt x="540" y="1158"/>
                    </a:lnTo>
                    <a:lnTo>
                      <a:pt x="478" y="1250"/>
                    </a:lnTo>
                    <a:lnTo>
                      <a:pt x="425" y="1345"/>
                    </a:lnTo>
                    <a:lnTo>
                      <a:pt x="373" y="1443"/>
                    </a:lnTo>
                    <a:lnTo>
                      <a:pt x="327" y="1544"/>
                    </a:lnTo>
                    <a:lnTo>
                      <a:pt x="288" y="1649"/>
                    </a:lnTo>
                    <a:lnTo>
                      <a:pt x="252" y="1757"/>
                    </a:lnTo>
                    <a:lnTo>
                      <a:pt x="219" y="1865"/>
                    </a:lnTo>
                    <a:lnTo>
                      <a:pt x="193" y="1976"/>
                    </a:lnTo>
                    <a:lnTo>
                      <a:pt x="173" y="2087"/>
                    </a:lnTo>
                    <a:lnTo>
                      <a:pt x="160" y="2202"/>
                    </a:lnTo>
                    <a:lnTo>
                      <a:pt x="151" y="2316"/>
                    </a:lnTo>
                    <a:lnTo>
                      <a:pt x="147" y="2434"/>
                    </a:lnTo>
                    <a:lnTo>
                      <a:pt x="147" y="2434"/>
                    </a:lnTo>
                    <a:lnTo>
                      <a:pt x="151" y="2552"/>
                    </a:lnTo>
                    <a:lnTo>
                      <a:pt x="160" y="2670"/>
                    </a:lnTo>
                    <a:lnTo>
                      <a:pt x="173" y="2784"/>
                    </a:lnTo>
                    <a:lnTo>
                      <a:pt x="193" y="2896"/>
                    </a:lnTo>
                    <a:lnTo>
                      <a:pt x="219" y="3007"/>
                    </a:lnTo>
                    <a:lnTo>
                      <a:pt x="252" y="3115"/>
                    </a:lnTo>
                    <a:lnTo>
                      <a:pt x="288" y="3219"/>
                    </a:lnTo>
                    <a:lnTo>
                      <a:pt x="327" y="3324"/>
                    </a:lnTo>
                    <a:lnTo>
                      <a:pt x="373" y="3426"/>
                    </a:lnTo>
                    <a:lnTo>
                      <a:pt x="425" y="3524"/>
                    </a:lnTo>
                    <a:lnTo>
                      <a:pt x="478" y="3622"/>
                    </a:lnTo>
                    <a:lnTo>
                      <a:pt x="540" y="3714"/>
                    </a:lnTo>
                    <a:lnTo>
                      <a:pt x="602" y="3802"/>
                    </a:lnTo>
                    <a:lnTo>
                      <a:pt x="671" y="3890"/>
                    </a:lnTo>
                    <a:lnTo>
                      <a:pt x="743" y="3972"/>
                    </a:lnTo>
                    <a:lnTo>
                      <a:pt x="818" y="4051"/>
                    </a:lnTo>
                    <a:lnTo>
                      <a:pt x="897" y="4129"/>
                    </a:lnTo>
                    <a:lnTo>
                      <a:pt x="982" y="4201"/>
                    </a:lnTo>
                    <a:lnTo>
                      <a:pt x="1067" y="4266"/>
                    </a:lnTo>
                    <a:lnTo>
                      <a:pt x="1158" y="4332"/>
                    </a:lnTo>
                    <a:lnTo>
                      <a:pt x="1250" y="4391"/>
                    </a:lnTo>
                    <a:lnTo>
                      <a:pt x="1345" y="4446"/>
                    </a:lnTo>
                    <a:lnTo>
                      <a:pt x="1443" y="4496"/>
                    </a:lnTo>
                    <a:lnTo>
                      <a:pt x="1544" y="4541"/>
                    </a:lnTo>
                    <a:lnTo>
                      <a:pt x="1649" y="4584"/>
                    </a:lnTo>
                    <a:lnTo>
                      <a:pt x="1757" y="4620"/>
                    </a:lnTo>
                    <a:lnTo>
                      <a:pt x="1865" y="4649"/>
                    </a:lnTo>
                    <a:lnTo>
                      <a:pt x="1973" y="4675"/>
                    </a:lnTo>
                    <a:lnTo>
                      <a:pt x="2088" y="4695"/>
                    </a:lnTo>
                    <a:lnTo>
                      <a:pt x="2202" y="4711"/>
                    </a:lnTo>
                    <a:lnTo>
                      <a:pt x="2317" y="4718"/>
                    </a:lnTo>
                    <a:lnTo>
                      <a:pt x="2435" y="4721"/>
                    </a:lnTo>
                    <a:lnTo>
                      <a:pt x="2435" y="4721"/>
                    </a:lnTo>
                    <a:lnTo>
                      <a:pt x="2552" y="4718"/>
                    </a:lnTo>
                    <a:lnTo>
                      <a:pt x="2670" y="4711"/>
                    </a:lnTo>
                    <a:lnTo>
                      <a:pt x="2781" y="4695"/>
                    </a:lnTo>
                    <a:lnTo>
                      <a:pt x="2896" y="4675"/>
                    </a:lnTo>
                    <a:lnTo>
                      <a:pt x="3007" y="4649"/>
                    </a:lnTo>
                    <a:lnTo>
                      <a:pt x="3115" y="4620"/>
                    </a:lnTo>
                    <a:lnTo>
                      <a:pt x="3220" y="4584"/>
                    </a:lnTo>
                    <a:lnTo>
                      <a:pt x="3325" y="4541"/>
                    </a:lnTo>
                    <a:lnTo>
                      <a:pt x="3426" y="4496"/>
                    </a:lnTo>
                    <a:lnTo>
                      <a:pt x="3524" y="4446"/>
                    </a:lnTo>
                    <a:lnTo>
                      <a:pt x="3619" y="4391"/>
                    </a:lnTo>
                    <a:lnTo>
                      <a:pt x="3714" y="4332"/>
                    </a:lnTo>
                    <a:lnTo>
                      <a:pt x="3802" y="4266"/>
                    </a:lnTo>
                    <a:lnTo>
                      <a:pt x="3891" y="4201"/>
                    </a:lnTo>
                    <a:lnTo>
                      <a:pt x="3972" y="4129"/>
                    </a:lnTo>
                    <a:lnTo>
                      <a:pt x="4051" y="4051"/>
                    </a:lnTo>
                    <a:lnTo>
                      <a:pt x="4126" y="3972"/>
                    </a:lnTo>
                    <a:lnTo>
                      <a:pt x="4198" y="3890"/>
                    </a:lnTo>
                    <a:lnTo>
                      <a:pt x="4267" y="3802"/>
                    </a:lnTo>
                    <a:lnTo>
                      <a:pt x="4332" y="3714"/>
                    </a:lnTo>
                    <a:lnTo>
                      <a:pt x="4391" y="3622"/>
                    </a:lnTo>
                    <a:lnTo>
                      <a:pt x="4447" y="3524"/>
                    </a:lnTo>
                    <a:lnTo>
                      <a:pt x="4496" y="3426"/>
                    </a:lnTo>
                    <a:lnTo>
                      <a:pt x="4542" y="3324"/>
                    </a:lnTo>
                    <a:lnTo>
                      <a:pt x="4584" y="3219"/>
                    </a:lnTo>
                    <a:lnTo>
                      <a:pt x="4620" y="3115"/>
                    </a:lnTo>
                    <a:lnTo>
                      <a:pt x="4650" y="3007"/>
                    </a:lnTo>
                    <a:lnTo>
                      <a:pt x="4676" y="2896"/>
                    </a:lnTo>
                    <a:lnTo>
                      <a:pt x="4696" y="2784"/>
                    </a:lnTo>
                    <a:lnTo>
                      <a:pt x="4712" y="2670"/>
                    </a:lnTo>
                    <a:lnTo>
                      <a:pt x="4718" y="2552"/>
                    </a:lnTo>
                    <a:lnTo>
                      <a:pt x="4722" y="2434"/>
                    </a:lnTo>
                    <a:lnTo>
                      <a:pt x="4722" y="2434"/>
                    </a:lnTo>
                    <a:lnTo>
                      <a:pt x="4718" y="2316"/>
                    </a:lnTo>
                    <a:lnTo>
                      <a:pt x="4712" y="2202"/>
                    </a:lnTo>
                    <a:lnTo>
                      <a:pt x="4696" y="2087"/>
                    </a:lnTo>
                    <a:lnTo>
                      <a:pt x="4676" y="1976"/>
                    </a:lnTo>
                    <a:lnTo>
                      <a:pt x="4650" y="1865"/>
                    </a:lnTo>
                    <a:lnTo>
                      <a:pt x="4620" y="1757"/>
                    </a:lnTo>
                    <a:lnTo>
                      <a:pt x="4584" y="1649"/>
                    </a:lnTo>
                    <a:lnTo>
                      <a:pt x="4542" y="1544"/>
                    </a:lnTo>
                    <a:lnTo>
                      <a:pt x="4496" y="1443"/>
                    </a:lnTo>
                    <a:lnTo>
                      <a:pt x="4447" y="1345"/>
                    </a:lnTo>
                    <a:lnTo>
                      <a:pt x="4391" y="1250"/>
                    </a:lnTo>
                    <a:lnTo>
                      <a:pt x="4332" y="1158"/>
                    </a:lnTo>
                    <a:lnTo>
                      <a:pt x="4267" y="1067"/>
                    </a:lnTo>
                    <a:lnTo>
                      <a:pt x="4198" y="982"/>
                    </a:lnTo>
                    <a:lnTo>
                      <a:pt x="4126" y="896"/>
                    </a:lnTo>
                    <a:lnTo>
                      <a:pt x="4051" y="818"/>
                    </a:lnTo>
                    <a:lnTo>
                      <a:pt x="3972" y="743"/>
                    </a:lnTo>
                    <a:lnTo>
                      <a:pt x="3891" y="671"/>
                    </a:lnTo>
                    <a:lnTo>
                      <a:pt x="3802" y="602"/>
                    </a:lnTo>
                    <a:lnTo>
                      <a:pt x="3714" y="540"/>
                    </a:lnTo>
                    <a:lnTo>
                      <a:pt x="3619" y="481"/>
                    </a:lnTo>
                    <a:lnTo>
                      <a:pt x="3524" y="425"/>
                    </a:lnTo>
                    <a:lnTo>
                      <a:pt x="3426" y="373"/>
                    </a:lnTo>
                    <a:lnTo>
                      <a:pt x="3325" y="327"/>
                    </a:lnTo>
                    <a:lnTo>
                      <a:pt x="3220" y="288"/>
                    </a:lnTo>
                    <a:lnTo>
                      <a:pt x="3115" y="252"/>
                    </a:lnTo>
                    <a:lnTo>
                      <a:pt x="3007" y="219"/>
                    </a:lnTo>
                    <a:lnTo>
                      <a:pt x="2896" y="193"/>
                    </a:lnTo>
                    <a:lnTo>
                      <a:pt x="2781" y="173"/>
                    </a:lnTo>
                    <a:lnTo>
                      <a:pt x="2670" y="160"/>
                    </a:lnTo>
                    <a:lnTo>
                      <a:pt x="2552" y="150"/>
                    </a:lnTo>
                    <a:lnTo>
                      <a:pt x="2435" y="147"/>
                    </a:lnTo>
                    <a:lnTo>
                      <a:pt x="2435" y="147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3" name="Freeform 482">
                <a:extLst>
                  <a:ext uri="{FF2B5EF4-FFF2-40B4-BE49-F238E27FC236}">
                    <a16:creationId xmlns:a16="http://schemas.microsoft.com/office/drawing/2014/main" id="{FB04A6A3-3981-4747-9877-7957D8595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58525" y="6253163"/>
                <a:ext cx="6294438" cy="6296025"/>
              </a:xfrm>
              <a:custGeom>
                <a:avLst/>
                <a:gdLst>
                  <a:gd name="T0" fmla="*/ 1681 w 3965"/>
                  <a:gd name="T1" fmla="*/ 3943 h 3966"/>
                  <a:gd name="T2" fmla="*/ 1214 w 3965"/>
                  <a:gd name="T3" fmla="*/ 3809 h 3966"/>
                  <a:gd name="T4" fmla="*/ 798 w 3965"/>
                  <a:gd name="T5" fmla="*/ 3573 h 3966"/>
                  <a:gd name="T6" fmla="*/ 454 w 3965"/>
                  <a:gd name="T7" fmla="*/ 3243 h 3966"/>
                  <a:gd name="T8" fmla="*/ 196 w 3965"/>
                  <a:gd name="T9" fmla="*/ 2844 h 3966"/>
                  <a:gd name="T10" fmla="*/ 42 w 3965"/>
                  <a:gd name="T11" fmla="*/ 2382 h 3966"/>
                  <a:gd name="T12" fmla="*/ 0 w 3965"/>
                  <a:gd name="T13" fmla="*/ 1983 h 3966"/>
                  <a:gd name="T14" fmla="*/ 62 w 3965"/>
                  <a:gd name="T15" fmla="*/ 1489 h 3966"/>
                  <a:gd name="T16" fmla="*/ 242 w 3965"/>
                  <a:gd name="T17" fmla="*/ 1041 h 3966"/>
                  <a:gd name="T18" fmla="*/ 517 w 3965"/>
                  <a:gd name="T19" fmla="*/ 652 h 3966"/>
                  <a:gd name="T20" fmla="*/ 877 w 3965"/>
                  <a:gd name="T21" fmla="*/ 341 h 3966"/>
                  <a:gd name="T22" fmla="*/ 1302 w 3965"/>
                  <a:gd name="T23" fmla="*/ 122 h 3966"/>
                  <a:gd name="T24" fmla="*/ 1780 w 3965"/>
                  <a:gd name="T25" fmla="*/ 14 h 3966"/>
                  <a:gd name="T26" fmla="*/ 2185 w 3965"/>
                  <a:gd name="T27" fmla="*/ 14 h 3966"/>
                  <a:gd name="T28" fmla="*/ 2663 w 3965"/>
                  <a:gd name="T29" fmla="*/ 122 h 3966"/>
                  <a:gd name="T30" fmla="*/ 3092 w 3965"/>
                  <a:gd name="T31" fmla="*/ 341 h 3966"/>
                  <a:gd name="T32" fmla="*/ 3448 w 3965"/>
                  <a:gd name="T33" fmla="*/ 652 h 3966"/>
                  <a:gd name="T34" fmla="*/ 3727 w 3965"/>
                  <a:gd name="T35" fmla="*/ 1041 h 3966"/>
                  <a:gd name="T36" fmla="*/ 3903 w 3965"/>
                  <a:gd name="T37" fmla="*/ 1489 h 3966"/>
                  <a:gd name="T38" fmla="*/ 3965 w 3965"/>
                  <a:gd name="T39" fmla="*/ 1983 h 3966"/>
                  <a:gd name="T40" fmla="*/ 3926 w 3965"/>
                  <a:gd name="T41" fmla="*/ 2382 h 3966"/>
                  <a:gd name="T42" fmla="*/ 3769 w 3965"/>
                  <a:gd name="T43" fmla="*/ 2844 h 3966"/>
                  <a:gd name="T44" fmla="*/ 3511 w 3965"/>
                  <a:gd name="T45" fmla="*/ 3243 h 3966"/>
                  <a:gd name="T46" fmla="*/ 3167 w 3965"/>
                  <a:gd name="T47" fmla="*/ 3573 h 3966"/>
                  <a:gd name="T48" fmla="*/ 2755 w 3965"/>
                  <a:gd name="T49" fmla="*/ 3809 h 3966"/>
                  <a:gd name="T50" fmla="*/ 2284 w 3965"/>
                  <a:gd name="T51" fmla="*/ 3943 h 3966"/>
                  <a:gd name="T52" fmla="*/ 1983 w 3965"/>
                  <a:gd name="T53" fmla="*/ 46 h 3966"/>
                  <a:gd name="T54" fmla="*/ 1593 w 3965"/>
                  <a:gd name="T55" fmla="*/ 86 h 3966"/>
                  <a:gd name="T56" fmla="*/ 1142 w 3965"/>
                  <a:gd name="T57" fmla="*/ 236 h 3966"/>
                  <a:gd name="T58" fmla="*/ 749 w 3965"/>
                  <a:gd name="T59" fmla="*/ 488 h 3966"/>
                  <a:gd name="T60" fmla="*/ 428 w 3965"/>
                  <a:gd name="T61" fmla="*/ 825 h 3966"/>
                  <a:gd name="T62" fmla="*/ 196 w 3965"/>
                  <a:gd name="T63" fmla="*/ 1231 h 3966"/>
                  <a:gd name="T64" fmla="*/ 65 w 3965"/>
                  <a:gd name="T65" fmla="*/ 1689 h 3966"/>
                  <a:gd name="T66" fmla="*/ 45 w 3965"/>
                  <a:gd name="T67" fmla="*/ 2085 h 3966"/>
                  <a:gd name="T68" fmla="*/ 130 w 3965"/>
                  <a:gd name="T69" fmla="*/ 2559 h 3966"/>
                  <a:gd name="T70" fmla="*/ 324 w 3965"/>
                  <a:gd name="T71" fmla="*/ 2988 h 3966"/>
                  <a:gd name="T72" fmla="*/ 611 w 3965"/>
                  <a:gd name="T73" fmla="*/ 3354 h 3966"/>
                  <a:gd name="T74" fmla="*/ 978 w 3965"/>
                  <a:gd name="T75" fmla="*/ 3642 h 3966"/>
                  <a:gd name="T76" fmla="*/ 1407 w 3965"/>
                  <a:gd name="T77" fmla="*/ 3835 h 3966"/>
                  <a:gd name="T78" fmla="*/ 1884 w 3965"/>
                  <a:gd name="T79" fmla="*/ 3920 h 3966"/>
                  <a:gd name="T80" fmla="*/ 2277 w 3965"/>
                  <a:gd name="T81" fmla="*/ 3901 h 3966"/>
                  <a:gd name="T82" fmla="*/ 2738 w 3965"/>
                  <a:gd name="T83" fmla="*/ 3770 h 3966"/>
                  <a:gd name="T84" fmla="*/ 3144 w 3965"/>
                  <a:gd name="T85" fmla="*/ 3537 h 3966"/>
                  <a:gd name="T86" fmla="*/ 3478 w 3965"/>
                  <a:gd name="T87" fmla="*/ 3217 h 3966"/>
                  <a:gd name="T88" fmla="*/ 3730 w 3965"/>
                  <a:gd name="T89" fmla="*/ 2824 h 3966"/>
                  <a:gd name="T90" fmla="*/ 3884 w 3965"/>
                  <a:gd name="T91" fmla="*/ 2376 h 3966"/>
                  <a:gd name="T92" fmla="*/ 3923 w 3965"/>
                  <a:gd name="T93" fmla="*/ 1983 h 3966"/>
                  <a:gd name="T94" fmla="*/ 3861 w 3965"/>
                  <a:gd name="T95" fmla="*/ 1499 h 3966"/>
                  <a:gd name="T96" fmla="*/ 3687 w 3965"/>
                  <a:gd name="T97" fmla="*/ 1061 h 3966"/>
                  <a:gd name="T98" fmla="*/ 3419 w 3965"/>
                  <a:gd name="T99" fmla="*/ 681 h 3966"/>
                  <a:gd name="T100" fmla="*/ 3066 w 3965"/>
                  <a:gd name="T101" fmla="*/ 377 h 3966"/>
                  <a:gd name="T102" fmla="*/ 2650 w 3965"/>
                  <a:gd name="T103" fmla="*/ 164 h 3966"/>
                  <a:gd name="T104" fmla="*/ 2182 w 3965"/>
                  <a:gd name="T105" fmla="*/ 56 h 3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65" h="3966">
                    <a:moveTo>
                      <a:pt x="1983" y="3966"/>
                    </a:moveTo>
                    <a:lnTo>
                      <a:pt x="1983" y="3966"/>
                    </a:lnTo>
                    <a:lnTo>
                      <a:pt x="1881" y="3963"/>
                    </a:lnTo>
                    <a:lnTo>
                      <a:pt x="1780" y="3956"/>
                    </a:lnTo>
                    <a:lnTo>
                      <a:pt x="1681" y="3943"/>
                    </a:lnTo>
                    <a:lnTo>
                      <a:pt x="1583" y="3927"/>
                    </a:lnTo>
                    <a:lnTo>
                      <a:pt x="1488" y="3904"/>
                    </a:lnTo>
                    <a:lnTo>
                      <a:pt x="1394" y="3878"/>
                    </a:lnTo>
                    <a:lnTo>
                      <a:pt x="1302" y="3845"/>
                    </a:lnTo>
                    <a:lnTo>
                      <a:pt x="1214" y="3809"/>
                    </a:lnTo>
                    <a:lnTo>
                      <a:pt x="1125" y="3770"/>
                    </a:lnTo>
                    <a:lnTo>
                      <a:pt x="1040" y="3727"/>
                    </a:lnTo>
                    <a:lnTo>
                      <a:pt x="955" y="3678"/>
                    </a:lnTo>
                    <a:lnTo>
                      <a:pt x="877" y="3626"/>
                    </a:lnTo>
                    <a:lnTo>
                      <a:pt x="798" y="3573"/>
                    </a:lnTo>
                    <a:lnTo>
                      <a:pt x="723" y="3514"/>
                    </a:lnTo>
                    <a:lnTo>
                      <a:pt x="651" y="3452"/>
                    </a:lnTo>
                    <a:lnTo>
                      <a:pt x="582" y="3384"/>
                    </a:lnTo>
                    <a:lnTo>
                      <a:pt x="517" y="3315"/>
                    </a:lnTo>
                    <a:lnTo>
                      <a:pt x="454" y="3243"/>
                    </a:lnTo>
                    <a:lnTo>
                      <a:pt x="396" y="3171"/>
                    </a:lnTo>
                    <a:lnTo>
                      <a:pt x="340" y="3092"/>
                    </a:lnTo>
                    <a:lnTo>
                      <a:pt x="288" y="3011"/>
                    </a:lnTo>
                    <a:lnTo>
                      <a:pt x="242" y="2929"/>
                    </a:lnTo>
                    <a:lnTo>
                      <a:pt x="196" y="2844"/>
                    </a:lnTo>
                    <a:lnTo>
                      <a:pt x="157" y="2755"/>
                    </a:lnTo>
                    <a:lnTo>
                      <a:pt x="121" y="2664"/>
                    </a:lnTo>
                    <a:lnTo>
                      <a:pt x="91" y="2572"/>
                    </a:lnTo>
                    <a:lnTo>
                      <a:pt x="62" y="2481"/>
                    </a:lnTo>
                    <a:lnTo>
                      <a:pt x="42" y="2382"/>
                    </a:lnTo>
                    <a:lnTo>
                      <a:pt x="22" y="2284"/>
                    </a:lnTo>
                    <a:lnTo>
                      <a:pt x="13" y="2186"/>
                    </a:lnTo>
                    <a:lnTo>
                      <a:pt x="3" y="2085"/>
                    </a:lnTo>
                    <a:lnTo>
                      <a:pt x="0" y="1983"/>
                    </a:lnTo>
                    <a:lnTo>
                      <a:pt x="0" y="1983"/>
                    </a:lnTo>
                    <a:lnTo>
                      <a:pt x="3" y="1882"/>
                    </a:lnTo>
                    <a:lnTo>
                      <a:pt x="13" y="1780"/>
                    </a:lnTo>
                    <a:lnTo>
                      <a:pt x="22" y="1682"/>
                    </a:lnTo>
                    <a:lnTo>
                      <a:pt x="42" y="1584"/>
                    </a:lnTo>
                    <a:lnTo>
                      <a:pt x="62" y="1489"/>
                    </a:lnTo>
                    <a:lnTo>
                      <a:pt x="91" y="1394"/>
                    </a:lnTo>
                    <a:lnTo>
                      <a:pt x="121" y="1303"/>
                    </a:lnTo>
                    <a:lnTo>
                      <a:pt x="157" y="1214"/>
                    </a:lnTo>
                    <a:lnTo>
                      <a:pt x="196" y="1126"/>
                    </a:lnTo>
                    <a:lnTo>
                      <a:pt x="242" y="1041"/>
                    </a:lnTo>
                    <a:lnTo>
                      <a:pt x="288" y="956"/>
                    </a:lnTo>
                    <a:lnTo>
                      <a:pt x="340" y="877"/>
                    </a:lnTo>
                    <a:lnTo>
                      <a:pt x="396" y="799"/>
                    </a:lnTo>
                    <a:lnTo>
                      <a:pt x="454" y="724"/>
                    </a:lnTo>
                    <a:lnTo>
                      <a:pt x="517" y="652"/>
                    </a:lnTo>
                    <a:lnTo>
                      <a:pt x="582" y="583"/>
                    </a:lnTo>
                    <a:lnTo>
                      <a:pt x="651" y="517"/>
                    </a:lnTo>
                    <a:lnTo>
                      <a:pt x="723" y="455"/>
                    </a:lnTo>
                    <a:lnTo>
                      <a:pt x="798" y="396"/>
                    </a:lnTo>
                    <a:lnTo>
                      <a:pt x="877" y="341"/>
                    </a:lnTo>
                    <a:lnTo>
                      <a:pt x="955" y="288"/>
                    </a:lnTo>
                    <a:lnTo>
                      <a:pt x="1040" y="243"/>
                    </a:lnTo>
                    <a:lnTo>
                      <a:pt x="1125" y="197"/>
                    </a:lnTo>
                    <a:lnTo>
                      <a:pt x="1214" y="158"/>
                    </a:lnTo>
                    <a:lnTo>
                      <a:pt x="1302" y="122"/>
                    </a:lnTo>
                    <a:lnTo>
                      <a:pt x="1394" y="92"/>
                    </a:lnTo>
                    <a:lnTo>
                      <a:pt x="1488" y="66"/>
                    </a:lnTo>
                    <a:lnTo>
                      <a:pt x="1583" y="43"/>
                    </a:lnTo>
                    <a:lnTo>
                      <a:pt x="1681" y="23"/>
                    </a:lnTo>
                    <a:lnTo>
                      <a:pt x="1780" y="14"/>
                    </a:lnTo>
                    <a:lnTo>
                      <a:pt x="1881" y="4"/>
                    </a:lnTo>
                    <a:lnTo>
                      <a:pt x="1983" y="0"/>
                    </a:lnTo>
                    <a:lnTo>
                      <a:pt x="1983" y="0"/>
                    </a:lnTo>
                    <a:lnTo>
                      <a:pt x="2084" y="4"/>
                    </a:lnTo>
                    <a:lnTo>
                      <a:pt x="2185" y="14"/>
                    </a:lnTo>
                    <a:lnTo>
                      <a:pt x="2284" y="23"/>
                    </a:lnTo>
                    <a:lnTo>
                      <a:pt x="2382" y="43"/>
                    </a:lnTo>
                    <a:lnTo>
                      <a:pt x="2477" y="66"/>
                    </a:lnTo>
                    <a:lnTo>
                      <a:pt x="2571" y="92"/>
                    </a:lnTo>
                    <a:lnTo>
                      <a:pt x="2663" y="122"/>
                    </a:lnTo>
                    <a:lnTo>
                      <a:pt x="2755" y="158"/>
                    </a:lnTo>
                    <a:lnTo>
                      <a:pt x="2843" y="197"/>
                    </a:lnTo>
                    <a:lnTo>
                      <a:pt x="2928" y="243"/>
                    </a:lnTo>
                    <a:lnTo>
                      <a:pt x="3010" y="288"/>
                    </a:lnTo>
                    <a:lnTo>
                      <a:pt x="3092" y="341"/>
                    </a:lnTo>
                    <a:lnTo>
                      <a:pt x="3167" y="396"/>
                    </a:lnTo>
                    <a:lnTo>
                      <a:pt x="3242" y="455"/>
                    </a:lnTo>
                    <a:lnTo>
                      <a:pt x="3314" y="517"/>
                    </a:lnTo>
                    <a:lnTo>
                      <a:pt x="3383" y="583"/>
                    </a:lnTo>
                    <a:lnTo>
                      <a:pt x="3448" y="652"/>
                    </a:lnTo>
                    <a:lnTo>
                      <a:pt x="3511" y="724"/>
                    </a:lnTo>
                    <a:lnTo>
                      <a:pt x="3569" y="799"/>
                    </a:lnTo>
                    <a:lnTo>
                      <a:pt x="3625" y="877"/>
                    </a:lnTo>
                    <a:lnTo>
                      <a:pt x="3677" y="956"/>
                    </a:lnTo>
                    <a:lnTo>
                      <a:pt x="3727" y="1041"/>
                    </a:lnTo>
                    <a:lnTo>
                      <a:pt x="3769" y="1126"/>
                    </a:lnTo>
                    <a:lnTo>
                      <a:pt x="3808" y="1214"/>
                    </a:lnTo>
                    <a:lnTo>
                      <a:pt x="3844" y="1303"/>
                    </a:lnTo>
                    <a:lnTo>
                      <a:pt x="3877" y="1394"/>
                    </a:lnTo>
                    <a:lnTo>
                      <a:pt x="3903" y="1489"/>
                    </a:lnTo>
                    <a:lnTo>
                      <a:pt x="3926" y="1584"/>
                    </a:lnTo>
                    <a:lnTo>
                      <a:pt x="3943" y="1682"/>
                    </a:lnTo>
                    <a:lnTo>
                      <a:pt x="3956" y="1780"/>
                    </a:lnTo>
                    <a:lnTo>
                      <a:pt x="3962" y="1882"/>
                    </a:lnTo>
                    <a:lnTo>
                      <a:pt x="3965" y="1983"/>
                    </a:lnTo>
                    <a:lnTo>
                      <a:pt x="3965" y="1983"/>
                    </a:lnTo>
                    <a:lnTo>
                      <a:pt x="3962" y="2085"/>
                    </a:lnTo>
                    <a:lnTo>
                      <a:pt x="3956" y="2186"/>
                    </a:lnTo>
                    <a:lnTo>
                      <a:pt x="3943" y="2284"/>
                    </a:lnTo>
                    <a:lnTo>
                      <a:pt x="3926" y="2382"/>
                    </a:lnTo>
                    <a:lnTo>
                      <a:pt x="3903" y="2481"/>
                    </a:lnTo>
                    <a:lnTo>
                      <a:pt x="3877" y="2572"/>
                    </a:lnTo>
                    <a:lnTo>
                      <a:pt x="3844" y="2664"/>
                    </a:lnTo>
                    <a:lnTo>
                      <a:pt x="3808" y="2755"/>
                    </a:lnTo>
                    <a:lnTo>
                      <a:pt x="3769" y="2844"/>
                    </a:lnTo>
                    <a:lnTo>
                      <a:pt x="3727" y="2929"/>
                    </a:lnTo>
                    <a:lnTo>
                      <a:pt x="3677" y="3011"/>
                    </a:lnTo>
                    <a:lnTo>
                      <a:pt x="3625" y="3092"/>
                    </a:lnTo>
                    <a:lnTo>
                      <a:pt x="3569" y="3171"/>
                    </a:lnTo>
                    <a:lnTo>
                      <a:pt x="3511" y="3243"/>
                    </a:lnTo>
                    <a:lnTo>
                      <a:pt x="3448" y="3315"/>
                    </a:lnTo>
                    <a:lnTo>
                      <a:pt x="3383" y="3384"/>
                    </a:lnTo>
                    <a:lnTo>
                      <a:pt x="3314" y="3452"/>
                    </a:lnTo>
                    <a:lnTo>
                      <a:pt x="3242" y="3514"/>
                    </a:lnTo>
                    <a:lnTo>
                      <a:pt x="3167" y="3573"/>
                    </a:lnTo>
                    <a:lnTo>
                      <a:pt x="3092" y="3626"/>
                    </a:lnTo>
                    <a:lnTo>
                      <a:pt x="3010" y="3678"/>
                    </a:lnTo>
                    <a:lnTo>
                      <a:pt x="2928" y="3727"/>
                    </a:lnTo>
                    <a:lnTo>
                      <a:pt x="2843" y="3770"/>
                    </a:lnTo>
                    <a:lnTo>
                      <a:pt x="2755" y="3809"/>
                    </a:lnTo>
                    <a:lnTo>
                      <a:pt x="2663" y="3845"/>
                    </a:lnTo>
                    <a:lnTo>
                      <a:pt x="2571" y="3878"/>
                    </a:lnTo>
                    <a:lnTo>
                      <a:pt x="2477" y="3904"/>
                    </a:lnTo>
                    <a:lnTo>
                      <a:pt x="2382" y="3927"/>
                    </a:lnTo>
                    <a:lnTo>
                      <a:pt x="2284" y="3943"/>
                    </a:lnTo>
                    <a:lnTo>
                      <a:pt x="2185" y="3956"/>
                    </a:lnTo>
                    <a:lnTo>
                      <a:pt x="2084" y="3963"/>
                    </a:lnTo>
                    <a:lnTo>
                      <a:pt x="1983" y="3966"/>
                    </a:lnTo>
                    <a:lnTo>
                      <a:pt x="1983" y="3966"/>
                    </a:lnTo>
                    <a:close/>
                    <a:moveTo>
                      <a:pt x="1983" y="46"/>
                    </a:moveTo>
                    <a:lnTo>
                      <a:pt x="1983" y="46"/>
                    </a:lnTo>
                    <a:lnTo>
                      <a:pt x="1884" y="46"/>
                    </a:lnTo>
                    <a:lnTo>
                      <a:pt x="1786" y="56"/>
                    </a:lnTo>
                    <a:lnTo>
                      <a:pt x="1688" y="69"/>
                    </a:lnTo>
                    <a:lnTo>
                      <a:pt x="1593" y="86"/>
                    </a:lnTo>
                    <a:lnTo>
                      <a:pt x="1498" y="105"/>
                    </a:lnTo>
                    <a:lnTo>
                      <a:pt x="1407" y="131"/>
                    </a:lnTo>
                    <a:lnTo>
                      <a:pt x="1318" y="164"/>
                    </a:lnTo>
                    <a:lnTo>
                      <a:pt x="1230" y="197"/>
                    </a:lnTo>
                    <a:lnTo>
                      <a:pt x="1142" y="236"/>
                    </a:lnTo>
                    <a:lnTo>
                      <a:pt x="1060" y="279"/>
                    </a:lnTo>
                    <a:lnTo>
                      <a:pt x="978" y="328"/>
                    </a:lnTo>
                    <a:lnTo>
                      <a:pt x="899" y="377"/>
                    </a:lnTo>
                    <a:lnTo>
                      <a:pt x="824" y="432"/>
                    </a:lnTo>
                    <a:lnTo>
                      <a:pt x="749" y="488"/>
                    </a:lnTo>
                    <a:lnTo>
                      <a:pt x="680" y="550"/>
                    </a:lnTo>
                    <a:lnTo>
                      <a:pt x="611" y="612"/>
                    </a:lnTo>
                    <a:lnTo>
                      <a:pt x="549" y="681"/>
                    </a:lnTo>
                    <a:lnTo>
                      <a:pt x="487" y="753"/>
                    </a:lnTo>
                    <a:lnTo>
                      <a:pt x="428" y="825"/>
                    </a:lnTo>
                    <a:lnTo>
                      <a:pt x="376" y="900"/>
                    </a:lnTo>
                    <a:lnTo>
                      <a:pt x="324" y="979"/>
                    </a:lnTo>
                    <a:lnTo>
                      <a:pt x="278" y="1061"/>
                    </a:lnTo>
                    <a:lnTo>
                      <a:pt x="235" y="1146"/>
                    </a:lnTo>
                    <a:lnTo>
                      <a:pt x="196" y="1231"/>
                    </a:lnTo>
                    <a:lnTo>
                      <a:pt x="163" y="1319"/>
                    </a:lnTo>
                    <a:lnTo>
                      <a:pt x="130" y="1407"/>
                    </a:lnTo>
                    <a:lnTo>
                      <a:pt x="104" y="1499"/>
                    </a:lnTo>
                    <a:lnTo>
                      <a:pt x="85" y="1594"/>
                    </a:lnTo>
                    <a:lnTo>
                      <a:pt x="65" y="1689"/>
                    </a:lnTo>
                    <a:lnTo>
                      <a:pt x="55" y="1787"/>
                    </a:lnTo>
                    <a:lnTo>
                      <a:pt x="45" y="1885"/>
                    </a:lnTo>
                    <a:lnTo>
                      <a:pt x="45" y="1983"/>
                    </a:lnTo>
                    <a:lnTo>
                      <a:pt x="45" y="1983"/>
                    </a:lnTo>
                    <a:lnTo>
                      <a:pt x="45" y="2085"/>
                    </a:lnTo>
                    <a:lnTo>
                      <a:pt x="55" y="2183"/>
                    </a:lnTo>
                    <a:lnTo>
                      <a:pt x="65" y="2278"/>
                    </a:lnTo>
                    <a:lnTo>
                      <a:pt x="85" y="2376"/>
                    </a:lnTo>
                    <a:lnTo>
                      <a:pt x="104" y="2467"/>
                    </a:lnTo>
                    <a:lnTo>
                      <a:pt x="130" y="2559"/>
                    </a:lnTo>
                    <a:lnTo>
                      <a:pt x="163" y="2651"/>
                    </a:lnTo>
                    <a:lnTo>
                      <a:pt x="196" y="2739"/>
                    </a:lnTo>
                    <a:lnTo>
                      <a:pt x="235" y="2824"/>
                    </a:lnTo>
                    <a:lnTo>
                      <a:pt x="278" y="2909"/>
                    </a:lnTo>
                    <a:lnTo>
                      <a:pt x="324" y="2988"/>
                    </a:lnTo>
                    <a:lnTo>
                      <a:pt x="376" y="3066"/>
                    </a:lnTo>
                    <a:lnTo>
                      <a:pt x="428" y="3145"/>
                    </a:lnTo>
                    <a:lnTo>
                      <a:pt x="487" y="3217"/>
                    </a:lnTo>
                    <a:lnTo>
                      <a:pt x="549" y="3289"/>
                    </a:lnTo>
                    <a:lnTo>
                      <a:pt x="611" y="3354"/>
                    </a:lnTo>
                    <a:lnTo>
                      <a:pt x="680" y="3420"/>
                    </a:lnTo>
                    <a:lnTo>
                      <a:pt x="749" y="3478"/>
                    </a:lnTo>
                    <a:lnTo>
                      <a:pt x="824" y="3537"/>
                    </a:lnTo>
                    <a:lnTo>
                      <a:pt x="899" y="3593"/>
                    </a:lnTo>
                    <a:lnTo>
                      <a:pt x="978" y="3642"/>
                    </a:lnTo>
                    <a:lnTo>
                      <a:pt x="1060" y="3688"/>
                    </a:lnTo>
                    <a:lnTo>
                      <a:pt x="1142" y="3730"/>
                    </a:lnTo>
                    <a:lnTo>
                      <a:pt x="1230" y="3770"/>
                    </a:lnTo>
                    <a:lnTo>
                      <a:pt x="1318" y="3806"/>
                    </a:lnTo>
                    <a:lnTo>
                      <a:pt x="1407" y="3835"/>
                    </a:lnTo>
                    <a:lnTo>
                      <a:pt x="1498" y="3861"/>
                    </a:lnTo>
                    <a:lnTo>
                      <a:pt x="1593" y="3884"/>
                    </a:lnTo>
                    <a:lnTo>
                      <a:pt x="1688" y="3901"/>
                    </a:lnTo>
                    <a:lnTo>
                      <a:pt x="1786" y="3914"/>
                    </a:lnTo>
                    <a:lnTo>
                      <a:pt x="1884" y="3920"/>
                    </a:lnTo>
                    <a:lnTo>
                      <a:pt x="1983" y="3923"/>
                    </a:lnTo>
                    <a:lnTo>
                      <a:pt x="1983" y="3923"/>
                    </a:lnTo>
                    <a:lnTo>
                      <a:pt x="2084" y="3920"/>
                    </a:lnTo>
                    <a:lnTo>
                      <a:pt x="2182" y="3914"/>
                    </a:lnTo>
                    <a:lnTo>
                      <a:pt x="2277" y="3901"/>
                    </a:lnTo>
                    <a:lnTo>
                      <a:pt x="2372" y="3884"/>
                    </a:lnTo>
                    <a:lnTo>
                      <a:pt x="2467" y="3861"/>
                    </a:lnTo>
                    <a:lnTo>
                      <a:pt x="2558" y="3835"/>
                    </a:lnTo>
                    <a:lnTo>
                      <a:pt x="2650" y="3806"/>
                    </a:lnTo>
                    <a:lnTo>
                      <a:pt x="2738" y="3770"/>
                    </a:lnTo>
                    <a:lnTo>
                      <a:pt x="2823" y="3730"/>
                    </a:lnTo>
                    <a:lnTo>
                      <a:pt x="2905" y="3688"/>
                    </a:lnTo>
                    <a:lnTo>
                      <a:pt x="2987" y="3642"/>
                    </a:lnTo>
                    <a:lnTo>
                      <a:pt x="3066" y="3593"/>
                    </a:lnTo>
                    <a:lnTo>
                      <a:pt x="3144" y="3537"/>
                    </a:lnTo>
                    <a:lnTo>
                      <a:pt x="3216" y="3478"/>
                    </a:lnTo>
                    <a:lnTo>
                      <a:pt x="3285" y="3420"/>
                    </a:lnTo>
                    <a:lnTo>
                      <a:pt x="3354" y="3354"/>
                    </a:lnTo>
                    <a:lnTo>
                      <a:pt x="3419" y="3289"/>
                    </a:lnTo>
                    <a:lnTo>
                      <a:pt x="3478" y="3217"/>
                    </a:lnTo>
                    <a:lnTo>
                      <a:pt x="3537" y="3145"/>
                    </a:lnTo>
                    <a:lnTo>
                      <a:pt x="3589" y="3066"/>
                    </a:lnTo>
                    <a:lnTo>
                      <a:pt x="3641" y="2988"/>
                    </a:lnTo>
                    <a:lnTo>
                      <a:pt x="3687" y="2909"/>
                    </a:lnTo>
                    <a:lnTo>
                      <a:pt x="3730" y="2824"/>
                    </a:lnTo>
                    <a:lnTo>
                      <a:pt x="3769" y="2739"/>
                    </a:lnTo>
                    <a:lnTo>
                      <a:pt x="3805" y="2651"/>
                    </a:lnTo>
                    <a:lnTo>
                      <a:pt x="3835" y="2559"/>
                    </a:lnTo>
                    <a:lnTo>
                      <a:pt x="3861" y="2467"/>
                    </a:lnTo>
                    <a:lnTo>
                      <a:pt x="3884" y="2376"/>
                    </a:lnTo>
                    <a:lnTo>
                      <a:pt x="3900" y="2278"/>
                    </a:lnTo>
                    <a:lnTo>
                      <a:pt x="3913" y="2183"/>
                    </a:lnTo>
                    <a:lnTo>
                      <a:pt x="3920" y="2085"/>
                    </a:lnTo>
                    <a:lnTo>
                      <a:pt x="3923" y="1983"/>
                    </a:lnTo>
                    <a:lnTo>
                      <a:pt x="3923" y="1983"/>
                    </a:lnTo>
                    <a:lnTo>
                      <a:pt x="3920" y="1885"/>
                    </a:lnTo>
                    <a:lnTo>
                      <a:pt x="3913" y="1787"/>
                    </a:lnTo>
                    <a:lnTo>
                      <a:pt x="3900" y="1689"/>
                    </a:lnTo>
                    <a:lnTo>
                      <a:pt x="3884" y="1594"/>
                    </a:lnTo>
                    <a:lnTo>
                      <a:pt x="3861" y="1499"/>
                    </a:lnTo>
                    <a:lnTo>
                      <a:pt x="3835" y="1407"/>
                    </a:lnTo>
                    <a:lnTo>
                      <a:pt x="3805" y="1319"/>
                    </a:lnTo>
                    <a:lnTo>
                      <a:pt x="3769" y="1231"/>
                    </a:lnTo>
                    <a:lnTo>
                      <a:pt x="3730" y="1146"/>
                    </a:lnTo>
                    <a:lnTo>
                      <a:pt x="3687" y="1061"/>
                    </a:lnTo>
                    <a:lnTo>
                      <a:pt x="3641" y="979"/>
                    </a:lnTo>
                    <a:lnTo>
                      <a:pt x="3589" y="900"/>
                    </a:lnTo>
                    <a:lnTo>
                      <a:pt x="3537" y="825"/>
                    </a:lnTo>
                    <a:lnTo>
                      <a:pt x="3478" y="753"/>
                    </a:lnTo>
                    <a:lnTo>
                      <a:pt x="3419" y="681"/>
                    </a:lnTo>
                    <a:lnTo>
                      <a:pt x="3354" y="612"/>
                    </a:lnTo>
                    <a:lnTo>
                      <a:pt x="3285" y="550"/>
                    </a:lnTo>
                    <a:lnTo>
                      <a:pt x="3216" y="488"/>
                    </a:lnTo>
                    <a:lnTo>
                      <a:pt x="3144" y="432"/>
                    </a:lnTo>
                    <a:lnTo>
                      <a:pt x="3066" y="377"/>
                    </a:lnTo>
                    <a:lnTo>
                      <a:pt x="2987" y="328"/>
                    </a:lnTo>
                    <a:lnTo>
                      <a:pt x="2905" y="279"/>
                    </a:lnTo>
                    <a:lnTo>
                      <a:pt x="2823" y="236"/>
                    </a:lnTo>
                    <a:lnTo>
                      <a:pt x="2738" y="197"/>
                    </a:lnTo>
                    <a:lnTo>
                      <a:pt x="2650" y="164"/>
                    </a:lnTo>
                    <a:lnTo>
                      <a:pt x="2558" y="131"/>
                    </a:lnTo>
                    <a:lnTo>
                      <a:pt x="2467" y="105"/>
                    </a:lnTo>
                    <a:lnTo>
                      <a:pt x="2372" y="86"/>
                    </a:lnTo>
                    <a:lnTo>
                      <a:pt x="2277" y="69"/>
                    </a:lnTo>
                    <a:lnTo>
                      <a:pt x="2182" y="56"/>
                    </a:lnTo>
                    <a:lnTo>
                      <a:pt x="2084" y="46"/>
                    </a:lnTo>
                    <a:lnTo>
                      <a:pt x="1983" y="46"/>
                    </a:lnTo>
                    <a:lnTo>
                      <a:pt x="1983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Freeform 483">
                <a:extLst>
                  <a:ext uri="{FF2B5EF4-FFF2-40B4-BE49-F238E27FC236}">
                    <a16:creationId xmlns:a16="http://schemas.microsoft.com/office/drawing/2014/main" id="{C5020205-D479-4681-848D-55A7AA63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30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209 w 350"/>
                  <a:gd name="T5" fmla="*/ 343 h 350"/>
                  <a:gd name="T6" fmla="*/ 242 w 350"/>
                  <a:gd name="T7" fmla="*/ 334 h 350"/>
                  <a:gd name="T8" fmla="*/ 271 w 350"/>
                  <a:gd name="T9" fmla="*/ 317 h 350"/>
                  <a:gd name="T10" fmla="*/ 297 w 350"/>
                  <a:gd name="T11" fmla="*/ 298 h 350"/>
                  <a:gd name="T12" fmla="*/ 320 w 350"/>
                  <a:gd name="T13" fmla="*/ 271 h 350"/>
                  <a:gd name="T14" fmla="*/ 337 w 350"/>
                  <a:gd name="T15" fmla="*/ 242 h 350"/>
                  <a:gd name="T16" fmla="*/ 346 w 350"/>
                  <a:gd name="T17" fmla="*/ 209 h 350"/>
                  <a:gd name="T18" fmla="*/ 350 w 350"/>
                  <a:gd name="T19" fmla="*/ 173 h 350"/>
                  <a:gd name="T20" fmla="*/ 350 w 350"/>
                  <a:gd name="T21" fmla="*/ 173 h 350"/>
                  <a:gd name="T22" fmla="*/ 346 w 350"/>
                  <a:gd name="T23" fmla="*/ 137 h 350"/>
                  <a:gd name="T24" fmla="*/ 337 w 350"/>
                  <a:gd name="T25" fmla="*/ 105 h 350"/>
                  <a:gd name="T26" fmla="*/ 320 w 350"/>
                  <a:gd name="T27" fmla="*/ 75 h 350"/>
                  <a:gd name="T28" fmla="*/ 297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3 h 350"/>
                  <a:gd name="T34" fmla="*/ 209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140 w 350"/>
                  <a:gd name="T41" fmla="*/ 3 h 350"/>
                  <a:gd name="T42" fmla="*/ 108 w 350"/>
                  <a:gd name="T43" fmla="*/ 13 h 350"/>
                  <a:gd name="T44" fmla="*/ 78 w 350"/>
                  <a:gd name="T45" fmla="*/ 29 h 350"/>
                  <a:gd name="T46" fmla="*/ 52 w 350"/>
                  <a:gd name="T47" fmla="*/ 52 h 350"/>
                  <a:gd name="T48" fmla="*/ 32 w 350"/>
                  <a:gd name="T49" fmla="*/ 75 h 350"/>
                  <a:gd name="T50" fmla="*/ 16 w 350"/>
                  <a:gd name="T51" fmla="*/ 105 h 350"/>
                  <a:gd name="T52" fmla="*/ 3 w 350"/>
                  <a:gd name="T53" fmla="*/ 137 h 350"/>
                  <a:gd name="T54" fmla="*/ 0 w 350"/>
                  <a:gd name="T55" fmla="*/ 173 h 350"/>
                  <a:gd name="T56" fmla="*/ 0 w 350"/>
                  <a:gd name="T57" fmla="*/ 173 h 350"/>
                  <a:gd name="T58" fmla="*/ 3 w 350"/>
                  <a:gd name="T59" fmla="*/ 209 h 350"/>
                  <a:gd name="T60" fmla="*/ 16 w 350"/>
                  <a:gd name="T61" fmla="*/ 242 h 350"/>
                  <a:gd name="T62" fmla="*/ 32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17 h 350"/>
                  <a:gd name="T68" fmla="*/ 108 w 350"/>
                  <a:gd name="T69" fmla="*/ 334 h 350"/>
                  <a:gd name="T70" fmla="*/ 140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209" y="343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1"/>
                    </a:lnTo>
                    <a:lnTo>
                      <a:pt x="337" y="242"/>
                    </a:lnTo>
                    <a:lnTo>
                      <a:pt x="346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52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32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32" y="271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5" name="Freeform 484">
                <a:extLst>
                  <a:ext uri="{FF2B5EF4-FFF2-40B4-BE49-F238E27FC236}">
                    <a16:creationId xmlns:a16="http://schemas.microsoft.com/office/drawing/2014/main" id="{EB67DB03-A786-483C-B70D-AD24782F1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2250" y="9293225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3 h 163"/>
                  <a:gd name="T6" fmla="*/ 112 w 164"/>
                  <a:gd name="T7" fmla="*/ 157 h 163"/>
                  <a:gd name="T8" fmla="*/ 128 w 164"/>
                  <a:gd name="T9" fmla="*/ 150 h 163"/>
                  <a:gd name="T10" fmla="*/ 138 w 164"/>
                  <a:gd name="T11" fmla="*/ 140 h 163"/>
                  <a:gd name="T12" fmla="*/ 148 w 164"/>
                  <a:gd name="T13" fmla="*/ 127 h 163"/>
                  <a:gd name="T14" fmla="*/ 157 w 164"/>
                  <a:gd name="T15" fmla="*/ 114 h 163"/>
                  <a:gd name="T16" fmla="*/ 161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1 w 164"/>
                  <a:gd name="T23" fmla="*/ 65 h 163"/>
                  <a:gd name="T24" fmla="*/ 157 w 164"/>
                  <a:gd name="T25" fmla="*/ 52 h 163"/>
                  <a:gd name="T26" fmla="*/ 148 w 164"/>
                  <a:gd name="T27" fmla="*/ 36 h 163"/>
                  <a:gd name="T28" fmla="*/ 138 w 164"/>
                  <a:gd name="T29" fmla="*/ 26 h 163"/>
                  <a:gd name="T30" fmla="*/ 128 w 164"/>
                  <a:gd name="T31" fmla="*/ 16 h 163"/>
                  <a:gd name="T32" fmla="*/ 112 w 164"/>
                  <a:gd name="T33" fmla="*/ 6 h 163"/>
                  <a:gd name="T34" fmla="*/ 99 w 164"/>
                  <a:gd name="T35" fmla="*/ 3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3 h 163"/>
                  <a:gd name="T42" fmla="*/ 50 w 164"/>
                  <a:gd name="T43" fmla="*/ 6 h 163"/>
                  <a:gd name="T44" fmla="*/ 36 w 164"/>
                  <a:gd name="T45" fmla="*/ 16 h 163"/>
                  <a:gd name="T46" fmla="*/ 23 w 164"/>
                  <a:gd name="T47" fmla="*/ 26 h 163"/>
                  <a:gd name="T48" fmla="*/ 14 w 164"/>
                  <a:gd name="T49" fmla="*/ 36 h 163"/>
                  <a:gd name="T50" fmla="*/ 7 w 164"/>
                  <a:gd name="T51" fmla="*/ 52 h 163"/>
                  <a:gd name="T52" fmla="*/ 0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0 w 164"/>
                  <a:gd name="T59" fmla="*/ 98 h 163"/>
                  <a:gd name="T60" fmla="*/ 7 w 164"/>
                  <a:gd name="T61" fmla="*/ 114 h 163"/>
                  <a:gd name="T62" fmla="*/ 14 w 164"/>
                  <a:gd name="T63" fmla="*/ 127 h 163"/>
                  <a:gd name="T64" fmla="*/ 23 w 164"/>
                  <a:gd name="T65" fmla="*/ 140 h 163"/>
                  <a:gd name="T66" fmla="*/ 36 w 164"/>
                  <a:gd name="T67" fmla="*/ 150 h 163"/>
                  <a:gd name="T68" fmla="*/ 50 w 164"/>
                  <a:gd name="T69" fmla="*/ 157 h 163"/>
                  <a:gd name="T70" fmla="*/ 66 w 164"/>
                  <a:gd name="T71" fmla="*/ 163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3"/>
                    </a:lnTo>
                    <a:lnTo>
                      <a:pt x="112" y="157"/>
                    </a:lnTo>
                    <a:lnTo>
                      <a:pt x="128" y="150"/>
                    </a:lnTo>
                    <a:lnTo>
                      <a:pt x="138" y="140"/>
                    </a:lnTo>
                    <a:lnTo>
                      <a:pt x="148" y="127"/>
                    </a:lnTo>
                    <a:lnTo>
                      <a:pt x="157" y="114"/>
                    </a:lnTo>
                    <a:lnTo>
                      <a:pt x="161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65"/>
                    </a:lnTo>
                    <a:lnTo>
                      <a:pt x="157" y="52"/>
                    </a:lnTo>
                    <a:lnTo>
                      <a:pt x="148" y="36"/>
                    </a:lnTo>
                    <a:lnTo>
                      <a:pt x="138" y="26"/>
                    </a:lnTo>
                    <a:lnTo>
                      <a:pt x="128" y="16"/>
                    </a:lnTo>
                    <a:lnTo>
                      <a:pt x="112" y="6"/>
                    </a:lnTo>
                    <a:lnTo>
                      <a:pt x="99" y="3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3"/>
                    </a:lnTo>
                    <a:lnTo>
                      <a:pt x="50" y="6"/>
                    </a:lnTo>
                    <a:lnTo>
                      <a:pt x="36" y="16"/>
                    </a:lnTo>
                    <a:lnTo>
                      <a:pt x="23" y="26"/>
                    </a:lnTo>
                    <a:lnTo>
                      <a:pt x="14" y="36"/>
                    </a:lnTo>
                    <a:lnTo>
                      <a:pt x="7" y="52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7" y="114"/>
                    </a:lnTo>
                    <a:lnTo>
                      <a:pt x="14" y="127"/>
                    </a:lnTo>
                    <a:lnTo>
                      <a:pt x="23" y="140"/>
                    </a:lnTo>
                    <a:lnTo>
                      <a:pt x="36" y="150"/>
                    </a:lnTo>
                    <a:lnTo>
                      <a:pt x="50" y="157"/>
                    </a:lnTo>
                    <a:lnTo>
                      <a:pt x="66" y="163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6" name="Freeform 485">
                <a:extLst>
                  <a:ext uri="{FF2B5EF4-FFF2-40B4-BE49-F238E27FC236}">
                    <a16:creationId xmlns:a16="http://schemas.microsoft.com/office/drawing/2014/main" id="{F0F4F7F8-8F44-41D4-9B76-E66A3AAD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0" y="6986588"/>
                <a:ext cx="555625" cy="555625"/>
              </a:xfrm>
              <a:custGeom>
                <a:avLst/>
                <a:gdLst>
                  <a:gd name="T0" fmla="*/ 173 w 350"/>
                  <a:gd name="T1" fmla="*/ 350 h 350"/>
                  <a:gd name="T2" fmla="*/ 173 w 350"/>
                  <a:gd name="T3" fmla="*/ 350 h 350"/>
                  <a:gd name="T4" fmla="*/ 209 w 350"/>
                  <a:gd name="T5" fmla="*/ 347 h 350"/>
                  <a:gd name="T6" fmla="*/ 242 w 350"/>
                  <a:gd name="T7" fmla="*/ 337 h 350"/>
                  <a:gd name="T8" fmla="*/ 271 w 350"/>
                  <a:gd name="T9" fmla="*/ 320 h 350"/>
                  <a:gd name="T10" fmla="*/ 298 w 350"/>
                  <a:gd name="T11" fmla="*/ 298 h 350"/>
                  <a:gd name="T12" fmla="*/ 320 w 350"/>
                  <a:gd name="T13" fmla="*/ 271 h 350"/>
                  <a:gd name="T14" fmla="*/ 334 w 350"/>
                  <a:gd name="T15" fmla="*/ 242 h 350"/>
                  <a:gd name="T16" fmla="*/ 347 w 350"/>
                  <a:gd name="T17" fmla="*/ 209 h 350"/>
                  <a:gd name="T18" fmla="*/ 350 w 350"/>
                  <a:gd name="T19" fmla="*/ 176 h 350"/>
                  <a:gd name="T20" fmla="*/ 350 w 350"/>
                  <a:gd name="T21" fmla="*/ 176 h 350"/>
                  <a:gd name="T22" fmla="*/ 347 w 350"/>
                  <a:gd name="T23" fmla="*/ 141 h 350"/>
                  <a:gd name="T24" fmla="*/ 334 w 350"/>
                  <a:gd name="T25" fmla="*/ 108 h 350"/>
                  <a:gd name="T26" fmla="*/ 320 w 350"/>
                  <a:gd name="T27" fmla="*/ 78 h 350"/>
                  <a:gd name="T28" fmla="*/ 298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6 h 350"/>
                  <a:gd name="T34" fmla="*/ 209 w 350"/>
                  <a:gd name="T35" fmla="*/ 3 h 350"/>
                  <a:gd name="T36" fmla="*/ 173 w 350"/>
                  <a:gd name="T37" fmla="*/ 0 h 350"/>
                  <a:gd name="T38" fmla="*/ 173 w 350"/>
                  <a:gd name="T39" fmla="*/ 0 h 350"/>
                  <a:gd name="T40" fmla="*/ 140 w 350"/>
                  <a:gd name="T41" fmla="*/ 3 h 350"/>
                  <a:gd name="T42" fmla="*/ 108 w 350"/>
                  <a:gd name="T43" fmla="*/ 16 h 350"/>
                  <a:gd name="T44" fmla="*/ 78 w 350"/>
                  <a:gd name="T45" fmla="*/ 29 h 350"/>
                  <a:gd name="T46" fmla="*/ 52 w 350"/>
                  <a:gd name="T47" fmla="*/ 52 h 350"/>
                  <a:gd name="T48" fmla="*/ 29 w 350"/>
                  <a:gd name="T49" fmla="*/ 78 h 350"/>
                  <a:gd name="T50" fmla="*/ 13 w 350"/>
                  <a:gd name="T51" fmla="*/ 108 h 350"/>
                  <a:gd name="T52" fmla="*/ 3 w 350"/>
                  <a:gd name="T53" fmla="*/ 141 h 350"/>
                  <a:gd name="T54" fmla="*/ 0 w 350"/>
                  <a:gd name="T55" fmla="*/ 176 h 350"/>
                  <a:gd name="T56" fmla="*/ 0 w 350"/>
                  <a:gd name="T57" fmla="*/ 176 h 350"/>
                  <a:gd name="T58" fmla="*/ 3 w 350"/>
                  <a:gd name="T59" fmla="*/ 209 h 350"/>
                  <a:gd name="T60" fmla="*/ 13 w 350"/>
                  <a:gd name="T61" fmla="*/ 242 h 350"/>
                  <a:gd name="T62" fmla="*/ 29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20 h 350"/>
                  <a:gd name="T68" fmla="*/ 108 w 350"/>
                  <a:gd name="T69" fmla="*/ 337 h 350"/>
                  <a:gd name="T70" fmla="*/ 140 w 350"/>
                  <a:gd name="T71" fmla="*/ 347 h 350"/>
                  <a:gd name="T72" fmla="*/ 173 w 350"/>
                  <a:gd name="T73" fmla="*/ 350 h 350"/>
                  <a:gd name="T74" fmla="*/ 173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209" y="347"/>
                    </a:lnTo>
                    <a:lnTo>
                      <a:pt x="242" y="337"/>
                    </a:lnTo>
                    <a:lnTo>
                      <a:pt x="271" y="320"/>
                    </a:lnTo>
                    <a:lnTo>
                      <a:pt x="298" y="298"/>
                    </a:lnTo>
                    <a:lnTo>
                      <a:pt x="320" y="271"/>
                    </a:lnTo>
                    <a:lnTo>
                      <a:pt x="334" y="242"/>
                    </a:lnTo>
                    <a:lnTo>
                      <a:pt x="347" y="209"/>
                    </a:lnTo>
                    <a:lnTo>
                      <a:pt x="350" y="176"/>
                    </a:lnTo>
                    <a:lnTo>
                      <a:pt x="350" y="176"/>
                    </a:lnTo>
                    <a:lnTo>
                      <a:pt x="347" y="141"/>
                    </a:lnTo>
                    <a:lnTo>
                      <a:pt x="334" y="108"/>
                    </a:lnTo>
                    <a:lnTo>
                      <a:pt x="320" y="78"/>
                    </a:lnTo>
                    <a:lnTo>
                      <a:pt x="298" y="52"/>
                    </a:lnTo>
                    <a:lnTo>
                      <a:pt x="271" y="29"/>
                    </a:lnTo>
                    <a:lnTo>
                      <a:pt x="242" y="16"/>
                    </a:lnTo>
                    <a:lnTo>
                      <a:pt x="209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40" y="3"/>
                    </a:lnTo>
                    <a:lnTo>
                      <a:pt x="108" y="16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29" y="78"/>
                    </a:lnTo>
                    <a:lnTo>
                      <a:pt x="13" y="108"/>
                    </a:lnTo>
                    <a:lnTo>
                      <a:pt x="3" y="141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209"/>
                    </a:lnTo>
                    <a:lnTo>
                      <a:pt x="13" y="242"/>
                    </a:lnTo>
                    <a:lnTo>
                      <a:pt x="29" y="271"/>
                    </a:lnTo>
                    <a:lnTo>
                      <a:pt x="52" y="298"/>
                    </a:lnTo>
                    <a:lnTo>
                      <a:pt x="78" y="320"/>
                    </a:lnTo>
                    <a:lnTo>
                      <a:pt x="108" y="337"/>
                    </a:lnTo>
                    <a:lnTo>
                      <a:pt x="140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7" name="Freeform 486">
                <a:extLst>
                  <a:ext uri="{FF2B5EF4-FFF2-40B4-BE49-F238E27FC236}">
                    <a16:creationId xmlns:a16="http://schemas.microsoft.com/office/drawing/2014/main" id="{F59C86E0-EB90-49F9-9B75-9C84E421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2963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0 h 163"/>
                  <a:gd name="T6" fmla="*/ 115 w 164"/>
                  <a:gd name="T7" fmla="*/ 157 h 163"/>
                  <a:gd name="T8" fmla="*/ 128 w 164"/>
                  <a:gd name="T9" fmla="*/ 147 h 163"/>
                  <a:gd name="T10" fmla="*/ 141 w 164"/>
                  <a:gd name="T11" fmla="*/ 137 h 163"/>
                  <a:gd name="T12" fmla="*/ 151 w 164"/>
                  <a:gd name="T13" fmla="*/ 127 h 163"/>
                  <a:gd name="T14" fmla="*/ 157 w 164"/>
                  <a:gd name="T15" fmla="*/ 111 h 163"/>
                  <a:gd name="T16" fmla="*/ 164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4 w 164"/>
                  <a:gd name="T23" fmla="*/ 65 h 163"/>
                  <a:gd name="T24" fmla="*/ 157 w 164"/>
                  <a:gd name="T25" fmla="*/ 49 h 163"/>
                  <a:gd name="T26" fmla="*/ 151 w 164"/>
                  <a:gd name="T27" fmla="*/ 36 h 163"/>
                  <a:gd name="T28" fmla="*/ 141 w 164"/>
                  <a:gd name="T29" fmla="*/ 23 h 163"/>
                  <a:gd name="T30" fmla="*/ 128 w 164"/>
                  <a:gd name="T31" fmla="*/ 13 h 163"/>
                  <a:gd name="T32" fmla="*/ 115 w 164"/>
                  <a:gd name="T33" fmla="*/ 6 h 163"/>
                  <a:gd name="T34" fmla="*/ 99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0 h 163"/>
                  <a:gd name="T42" fmla="*/ 53 w 164"/>
                  <a:gd name="T43" fmla="*/ 6 h 163"/>
                  <a:gd name="T44" fmla="*/ 36 w 164"/>
                  <a:gd name="T45" fmla="*/ 13 h 163"/>
                  <a:gd name="T46" fmla="*/ 27 w 164"/>
                  <a:gd name="T47" fmla="*/ 23 h 163"/>
                  <a:gd name="T48" fmla="*/ 17 w 164"/>
                  <a:gd name="T49" fmla="*/ 36 h 163"/>
                  <a:gd name="T50" fmla="*/ 7 w 164"/>
                  <a:gd name="T51" fmla="*/ 49 h 163"/>
                  <a:gd name="T52" fmla="*/ 4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4 w 164"/>
                  <a:gd name="T59" fmla="*/ 98 h 163"/>
                  <a:gd name="T60" fmla="*/ 7 w 164"/>
                  <a:gd name="T61" fmla="*/ 111 h 163"/>
                  <a:gd name="T62" fmla="*/ 17 w 164"/>
                  <a:gd name="T63" fmla="*/ 127 h 163"/>
                  <a:gd name="T64" fmla="*/ 27 w 164"/>
                  <a:gd name="T65" fmla="*/ 137 h 163"/>
                  <a:gd name="T66" fmla="*/ 36 w 164"/>
                  <a:gd name="T67" fmla="*/ 147 h 163"/>
                  <a:gd name="T68" fmla="*/ 53 w 164"/>
                  <a:gd name="T69" fmla="*/ 157 h 163"/>
                  <a:gd name="T70" fmla="*/ 66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0"/>
                    </a:lnTo>
                    <a:lnTo>
                      <a:pt x="115" y="157"/>
                    </a:lnTo>
                    <a:lnTo>
                      <a:pt x="128" y="147"/>
                    </a:lnTo>
                    <a:lnTo>
                      <a:pt x="141" y="137"/>
                    </a:lnTo>
                    <a:lnTo>
                      <a:pt x="151" y="127"/>
                    </a:lnTo>
                    <a:lnTo>
                      <a:pt x="157" y="111"/>
                    </a:lnTo>
                    <a:lnTo>
                      <a:pt x="164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65"/>
                    </a:lnTo>
                    <a:lnTo>
                      <a:pt x="157" y="49"/>
                    </a:lnTo>
                    <a:lnTo>
                      <a:pt x="151" y="36"/>
                    </a:lnTo>
                    <a:lnTo>
                      <a:pt x="141" y="23"/>
                    </a:lnTo>
                    <a:lnTo>
                      <a:pt x="128" y="13"/>
                    </a:lnTo>
                    <a:lnTo>
                      <a:pt x="115" y="6"/>
                    </a:lnTo>
                    <a:lnTo>
                      <a:pt x="9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0"/>
                    </a:lnTo>
                    <a:lnTo>
                      <a:pt x="53" y="6"/>
                    </a:lnTo>
                    <a:lnTo>
                      <a:pt x="36" y="13"/>
                    </a:lnTo>
                    <a:lnTo>
                      <a:pt x="27" y="23"/>
                    </a:lnTo>
                    <a:lnTo>
                      <a:pt x="17" y="36"/>
                    </a:lnTo>
                    <a:lnTo>
                      <a:pt x="7" y="49"/>
                    </a:lnTo>
                    <a:lnTo>
                      <a:pt x="4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98"/>
                    </a:lnTo>
                    <a:lnTo>
                      <a:pt x="7" y="111"/>
                    </a:lnTo>
                    <a:lnTo>
                      <a:pt x="17" y="127"/>
                    </a:lnTo>
                    <a:lnTo>
                      <a:pt x="27" y="137"/>
                    </a:lnTo>
                    <a:lnTo>
                      <a:pt x="36" y="147"/>
                    </a:lnTo>
                    <a:lnTo>
                      <a:pt x="53" y="157"/>
                    </a:lnTo>
                    <a:lnTo>
                      <a:pt x="66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8" name="Freeform 487">
                <a:extLst>
                  <a:ext uri="{FF2B5EF4-FFF2-40B4-BE49-F238E27FC236}">
                    <a16:creationId xmlns:a16="http://schemas.microsoft.com/office/drawing/2014/main" id="{17BC8C38-2967-42E4-835D-0D502E9B3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7863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209 w 350"/>
                  <a:gd name="T5" fmla="*/ 344 h 347"/>
                  <a:gd name="T6" fmla="*/ 242 w 350"/>
                  <a:gd name="T7" fmla="*/ 334 h 347"/>
                  <a:gd name="T8" fmla="*/ 271 w 350"/>
                  <a:gd name="T9" fmla="*/ 317 h 347"/>
                  <a:gd name="T10" fmla="*/ 297 w 350"/>
                  <a:gd name="T11" fmla="*/ 298 h 347"/>
                  <a:gd name="T12" fmla="*/ 320 w 350"/>
                  <a:gd name="T13" fmla="*/ 272 h 347"/>
                  <a:gd name="T14" fmla="*/ 337 w 350"/>
                  <a:gd name="T15" fmla="*/ 242 h 347"/>
                  <a:gd name="T16" fmla="*/ 347 w 350"/>
                  <a:gd name="T17" fmla="*/ 209 h 347"/>
                  <a:gd name="T18" fmla="*/ 350 w 350"/>
                  <a:gd name="T19" fmla="*/ 173 h 347"/>
                  <a:gd name="T20" fmla="*/ 350 w 350"/>
                  <a:gd name="T21" fmla="*/ 173 h 347"/>
                  <a:gd name="T22" fmla="*/ 347 w 350"/>
                  <a:gd name="T23" fmla="*/ 137 h 347"/>
                  <a:gd name="T24" fmla="*/ 337 w 350"/>
                  <a:gd name="T25" fmla="*/ 105 h 347"/>
                  <a:gd name="T26" fmla="*/ 320 w 350"/>
                  <a:gd name="T27" fmla="*/ 75 h 347"/>
                  <a:gd name="T28" fmla="*/ 297 w 350"/>
                  <a:gd name="T29" fmla="*/ 49 h 347"/>
                  <a:gd name="T30" fmla="*/ 271 w 350"/>
                  <a:gd name="T31" fmla="*/ 29 h 347"/>
                  <a:gd name="T32" fmla="*/ 242 w 350"/>
                  <a:gd name="T33" fmla="*/ 13 h 347"/>
                  <a:gd name="T34" fmla="*/ 209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140 w 350"/>
                  <a:gd name="T41" fmla="*/ 3 h 347"/>
                  <a:gd name="T42" fmla="*/ 108 w 350"/>
                  <a:gd name="T43" fmla="*/ 13 h 347"/>
                  <a:gd name="T44" fmla="*/ 78 w 350"/>
                  <a:gd name="T45" fmla="*/ 29 h 347"/>
                  <a:gd name="T46" fmla="*/ 52 w 350"/>
                  <a:gd name="T47" fmla="*/ 49 h 347"/>
                  <a:gd name="T48" fmla="*/ 29 w 350"/>
                  <a:gd name="T49" fmla="*/ 75 h 347"/>
                  <a:gd name="T50" fmla="*/ 16 w 350"/>
                  <a:gd name="T51" fmla="*/ 105 h 347"/>
                  <a:gd name="T52" fmla="*/ 3 w 350"/>
                  <a:gd name="T53" fmla="*/ 137 h 347"/>
                  <a:gd name="T54" fmla="*/ 0 w 350"/>
                  <a:gd name="T55" fmla="*/ 173 h 347"/>
                  <a:gd name="T56" fmla="*/ 0 w 350"/>
                  <a:gd name="T57" fmla="*/ 173 h 347"/>
                  <a:gd name="T58" fmla="*/ 3 w 350"/>
                  <a:gd name="T59" fmla="*/ 209 h 347"/>
                  <a:gd name="T60" fmla="*/ 16 w 350"/>
                  <a:gd name="T61" fmla="*/ 242 h 347"/>
                  <a:gd name="T62" fmla="*/ 29 w 350"/>
                  <a:gd name="T63" fmla="*/ 272 h 347"/>
                  <a:gd name="T64" fmla="*/ 52 w 350"/>
                  <a:gd name="T65" fmla="*/ 298 h 347"/>
                  <a:gd name="T66" fmla="*/ 78 w 350"/>
                  <a:gd name="T67" fmla="*/ 317 h 347"/>
                  <a:gd name="T68" fmla="*/ 108 w 350"/>
                  <a:gd name="T69" fmla="*/ 334 h 347"/>
                  <a:gd name="T70" fmla="*/ 140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209" y="344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2"/>
                    </a:lnTo>
                    <a:lnTo>
                      <a:pt x="337" y="242"/>
                    </a:lnTo>
                    <a:lnTo>
                      <a:pt x="347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49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49"/>
                    </a:lnTo>
                    <a:lnTo>
                      <a:pt x="29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29" y="272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9" name="Freeform 488">
                <a:extLst>
                  <a:ext uri="{FF2B5EF4-FFF2-40B4-BE49-F238E27FC236}">
                    <a16:creationId xmlns:a16="http://schemas.microsoft.com/office/drawing/2014/main" id="{92436B2A-55A7-4FBE-A23F-914F585DE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8675" y="11453813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98 w 163"/>
                  <a:gd name="T5" fmla="*/ 160 h 163"/>
                  <a:gd name="T6" fmla="*/ 111 w 163"/>
                  <a:gd name="T7" fmla="*/ 157 h 163"/>
                  <a:gd name="T8" fmla="*/ 127 w 163"/>
                  <a:gd name="T9" fmla="*/ 147 h 163"/>
                  <a:gd name="T10" fmla="*/ 137 w 163"/>
                  <a:gd name="T11" fmla="*/ 137 h 163"/>
                  <a:gd name="T12" fmla="*/ 147 w 163"/>
                  <a:gd name="T13" fmla="*/ 127 h 163"/>
                  <a:gd name="T14" fmla="*/ 157 w 163"/>
                  <a:gd name="T15" fmla="*/ 114 h 163"/>
                  <a:gd name="T16" fmla="*/ 160 w 163"/>
                  <a:gd name="T17" fmla="*/ 98 h 163"/>
                  <a:gd name="T18" fmla="*/ 163 w 163"/>
                  <a:gd name="T19" fmla="*/ 81 h 163"/>
                  <a:gd name="T20" fmla="*/ 163 w 163"/>
                  <a:gd name="T21" fmla="*/ 81 h 163"/>
                  <a:gd name="T22" fmla="*/ 160 w 163"/>
                  <a:gd name="T23" fmla="*/ 65 h 163"/>
                  <a:gd name="T24" fmla="*/ 157 w 163"/>
                  <a:gd name="T25" fmla="*/ 49 h 163"/>
                  <a:gd name="T26" fmla="*/ 147 w 163"/>
                  <a:gd name="T27" fmla="*/ 36 h 163"/>
                  <a:gd name="T28" fmla="*/ 137 w 163"/>
                  <a:gd name="T29" fmla="*/ 23 h 163"/>
                  <a:gd name="T30" fmla="*/ 127 w 163"/>
                  <a:gd name="T31" fmla="*/ 13 h 163"/>
                  <a:gd name="T32" fmla="*/ 111 w 163"/>
                  <a:gd name="T33" fmla="*/ 6 h 163"/>
                  <a:gd name="T34" fmla="*/ 98 w 163"/>
                  <a:gd name="T35" fmla="*/ 0 h 163"/>
                  <a:gd name="T36" fmla="*/ 81 w 163"/>
                  <a:gd name="T37" fmla="*/ 0 h 163"/>
                  <a:gd name="T38" fmla="*/ 81 w 163"/>
                  <a:gd name="T39" fmla="*/ 0 h 163"/>
                  <a:gd name="T40" fmla="*/ 65 w 163"/>
                  <a:gd name="T41" fmla="*/ 0 h 163"/>
                  <a:gd name="T42" fmla="*/ 49 w 163"/>
                  <a:gd name="T43" fmla="*/ 6 h 163"/>
                  <a:gd name="T44" fmla="*/ 36 w 163"/>
                  <a:gd name="T45" fmla="*/ 13 h 163"/>
                  <a:gd name="T46" fmla="*/ 22 w 163"/>
                  <a:gd name="T47" fmla="*/ 23 h 163"/>
                  <a:gd name="T48" fmla="*/ 13 w 163"/>
                  <a:gd name="T49" fmla="*/ 36 h 163"/>
                  <a:gd name="T50" fmla="*/ 6 w 163"/>
                  <a:gd name="T51" fmla="*/ 49 h 163"/>
                  <a:gd name="T52" fmla="*/ 0 w 163"/>
                  <a:gd name="T53" fmla="*/ 65 h 163"/>
                  <a:gd name="T54" fmla="*/ 0 w 163"/>
                  <a:gd name="T55" fmla="*/ 81 h 163"/>
                  <a:gd name="T56" fmla="*/ 0 w 163"/>
                  <a:gd name="T57" fmla="*/ 81 h 163"/>
                  <a:gd name="T58" fmla="*/ 0 w 163"/>
                  <a:gd name="T59" fmla="*/ 98 h 163"/>
                  <a:gd name="T60" fmla="*/ 6 w 163"/>
                  <a:gd name="T61" fmla="*/ 114 h 163"/>
                  <a:gd name="T62" fmla="*/ 13 w 163"/>
                  <a:gd name="T63" fmla="*/ 127 h 163"/>
                  <a:gd name="T64" fmla="*/ 22 w 163"/>
                  <a:gd name="T65" fmla="*/ 137 h 163"/>
                  <a:gd name="T66" fmla="*/ 36 w 163"/>
                  <a:gd name="T67" fmla="*/ 147 h 163"/>
                  <a:gd name="T68" fmla="*/ 49 w 163"/>
                  <a:gd name="T69" fmla="*/ 157 h 163"/>
                  <a:gd name="T70" fmla="*/ 65 w 163"/>
                  <a:gd name="T71" fmla="*/ 160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98" y="160"/>
                    </a:lnTo>
                    <a:lnTo>
                      <a:pt x="111" y="157"/>
                    </a:lnTo>
                    <a:lnTo>
                      <a:pt x="127" y="147"/>
                    </a:lnTo>
                    <a:lnTo>
                      <a:pt x="137" y="137"/>
                    </a:lnTo>
                    <a:lnTo>
                      <a:pt x="147" y="127"/>
                    </a:lnTo>
                    <a:lnTo>
                      <a:pt x="157" y="114"/>
                    </a:lnTo>
                    <a:lnTo>
                      <a:pt x="160" y="98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65"/>
                    </a:lnTo>
                    <a:lnTo>
                      <a:pt x="157" y="49"/>
                    </a:lnTo>
                    <a:lnTo>
                      <a:pt x="147" y="36"/>
                    </a:lnTo>
                    <a:lnTo>
                      <a:pt x="137" y="23"/>
                    </a:lnTo>
                    <a:lnTo>
                      <a:pt x="127" y="13"/>
                    </a:lnTo>
                    <a:lnTo>
                      <a:pt x="111" y="6"/>
                    </a:lnTo>
                    <a:lnTo>
                      <a:pt x="98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5" y="0"/>
                    </a:lnTo>
                    <a:lnTo>
                      <a:pt x="49" y="6"/>
                    </a:lnTo>
                    <a:lnTo>
                      <a:pt x="36" y="13"/>
                    </a:lnTo>
                    <a:lnTo>
                      <a:pt x="22" y="23"/>
                    </a:lnTo>
                    <a:lnTo>
                      <a:pt x="13" y="36"/>
                    </a:lnTo>
                    <a:lnTo>
                      <a:pt x="6" y="49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6" y="114"/>
                    </a:lnTo>
                    <a:lnTo>
                      <a:pt x="13" y="127"/>
                    </a:lnTo>
                    <a:lnTo>
                      <a:pt x="22" y="137"/>
                    </a:lnTo>
                    <a:lnTo>
                      <a:pt x="36" y="147"/>
                    </a:lnTo>
                    <a:lnTo>
                      <a:pt x="49" y="157"/>
                    </a:lnTo>
                    <a:lnTo>
                      <a:pt x="65" y="160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0" name="Freeform 489">
                <a:extLst>
                  <a:ext uri="{FF2B5EF4-FFF2-40B4-BE49-F238E27FC236}">
                    <a16:creationId xmlns:a16="http://schemas.microsoft.com/office/drawing/2014/main" id="{3B8B636B-38E0-4AC9-8883-5B141338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98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140 w 350"/>
                  <a:gd name="T5" fmla="*/ 343 h 350"/>
                  <a:gd name="T6" fmla="*/ 108 w 350"/>
                  <a:gd name="T7" fmla="*/ 334 h 350"/>
                  <a:gd name="T8" fmla="*/ 78 w 350"/>
                  <a:gd name="T9" fmla="*/ 317 h 350"/>
                  <a:gd name="T10" fmla="*/ 52 w 350"/>
                  <a:gd name="T11" fmla="*/ 298 h 350"/>
                  <a:gd name="T12" fmla="*/ 32 w 350"/>
                  <a:gd name="T13" fmla="*/ 271 h 350"/>
                  <a:gd name="T14" fmla="*/ 16 w 350"/>
                  <a:gd name="T15" fmla="*/ 242 h 350"/>
                  <a:gd name="T16" fmla="*/ 3 w 350"/>
                  <a:gd name="T17" fmla="*/ 209 h 350"/>
                  <a:gd name="T18" fmla="*/ 0 w 350"/>
                  <a:gd name="T19" fmla="*/ 173 h 350"/>
                  <a:gd name="T20" fmla="*/ 0 w 350"/>
                  <a:gd name="T21" fmla="*/ 173 h 350"/>
                  <a:gd name="T22" fmla="*/ 3 w 350"/>
                  <a:gd name="T23" fmla="*/ 137 h 350"/>
                  <a:gd name="T24" fmla="*/ 16 w 350"/>
                  <a:gd name="T25" fmla="*/ 105 h 350"/>
                  <a:gd name="T26" fmla="*/ 32 w 350"/>
                  <a:gd name="T27" fmla="*/ 75 h 350"/>
                  <a:gd name="T28" fmla="*/ 52 w 350"/>
                  <a:gd name="T29" fmla="*/ 52 h 350"/>
                  <a:gd name="T30" fmla="*/ 78 w 350"/>
                  <a:gd name="T31" fmla="*/ 29 h 350"/>
                  <a:gd name="T32" fmla="*/ 108 w 350"/>
                  <a:gd name="T33" fmla="*/ 13 h 350"/>
                  <a:gd name="T34" fmla="*/ 140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209 w 350"/>
                  <a:gd name="T41" fmla="*/ 3 h 350"/>
                  <a:gd name="T42" fmla="*/ 242 w 350"/>
                  <a:gd name="T43" fmla="*/ 13 h 350"/>
                  <a:gd name="T44" fmla="*/ 271 w 350"/>
                  <a:gd name="T45" fmla="*/ 29 h 350"/>
                  <a:gd name="T46" fmla="*/ 297 w 350"/>
                  <a:gd name="T47" fmla="*/ 52 h 350"/>
                  <a:gd name="T48" fmla="*/ 320 w 350"/>
                  <a:gd name="T49" fmla="*/ 75 h 350"/>
                  <a:gd name="T50" fmla="*/ 337 w 350"/>
                  <a:gd name="T51" fmla="*/ 105 h 350"/>
                  <a:gd name="T52" fmla="*/ 347 w 350"/>
                  <a:gd name="T53" fmla="*/ 137 h 350"/>
                  <a:gd name="T54" fmla="*/ 350 w 350"/>
                  <a:gd name="T55" fmla="*/ 173 h 350"/>
                  <a:gd name="T56" fmla="*/ 350 w 350"/>
                  <a:gd name="T57" fmla="*/ 173 h 350"/>
                  <a:gd name="T58" fmla="*/ 347 w 350"/>
                  <a:gd name="T59" fmla="*/ 209 h 350"/>
                  <a:gd name="T60" fmla="*/ 337 w 350"/>
                  <a:gd name="T61" fmla="*/ 242 h 350"/>
                  <a:gd name="T62" fmla="*/ 320 w 350"/>
                  <a:gd name="T63" fmla="*/ 271 h 350"/>
                  <a:gd name="T64" fmla="*/ 297 w 350"/>
                  <a:gd name="T65" fmla="*/ 298 h 350"/>
                  <a:gd name="T66" fmla="*/ 271 w 350"/>
                  <a:gd name="T67" fmla="*/ 317 h 350"/>
                  <a:gd name="T68" fmla="*/ 242 w 350"/>
                  <a:gd name="T69" fmla="*/ 334 h 350"/>
                  <a:gd name="T70" fmla="*/ 209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140" y="343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1"/>
                    </a:lnTo>
                    <a:lnTo>
                      <a:pt x="16" y="242"/>
                    </a:lnTo>
                    <a:lnTo>
                      <a:pt x="3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52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7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209"/>
                    </a:lnTo>
                    <a:lnTo>
                      <a:pt x="337" y="242"/>
                    </a:lnTo>
                    <a:lnTo>
                      <a:pt x="320" y="271"/>
                    </a:lnTo>
                    <a:lnTo>
                      <a:pt x="297" y="298"/>
                    </a:lnTo>
                    <a:lnTo>
                      <a:pt x="271" y="317"/>
                    </a:lnTo>
                    <a:lnTo>
                      <a:pt x="242" y="334"/>
                    </a:lnTo>
                    <a:lnTo>
                      <a:pt x="209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1" name="Freeform 490">
                <a:extLst>
                  <a:ext uri="{FF2B5EF4-FFF2-40B4-BE49-F238E27FC236}">
                    <a16:creationId xmlns:a16="http://schemas.microsoft.com/office/drawing/2014/main" id="{EFA9C69B-83BD-4353-A43B-6261F2D0D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0638" y="9293225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65 w 163"/>
                  <a:gd name="T5" fmla="*/ 163 h 163"/>
                  <a:gd name="T6" fmla="*/ 49 w 163"/>
                  <a:gd name="T7" fmla="*/ 157 h 163"/>
                  <a:gd name="T8" fmla="*/ 36 w 163"/>
                  <a:gd name="T9" fmla="*/ 150 h 163"/>
                  <a:gd name="T10" fmla="*/ 23 w 163"/>
                  <a:gd name="T11" fmla="*/ 140 h 163"/>
                  <a:gd name="T12" fmla="*/ 13 w 163"/>
                  <a:gd name="T13" fmla="*/ 127 h 163"/>
                  <a:gd name="T14" fmla="*/ 6 w 163"/>
                  <a:gd name="T15" fmla="*/ 114 h 163"/>
                  <a:gd name="T16" fmla="*/ 0 w 163"/>
                  <a:gd name="T17" fmla="*/ 98 h 163"/>
                  <a:gd name="T18" fmla="*/ 0 w 163"/>
                  <a:gd name="T19" fmla="*/ 81 h 163"/>
                  <a:gd name="T20" fmla="*/ 0 w 163"/>
                  <a:gd name="T21" fmla="*/ 81 h 163"/>
                  <a:gd name="T22" fmla="*/ 0 w 163"/>
                  <a:gd name="T23" fmla="*/ 65 h 163"/>
                  <a:gd name="T24" fmla="*/ 6 w 163"/>
                  <a:gd name="T25" fmla="*/ 52 h 163"/>
                  <a:gd name="T26" fmla="*/ 13 w 163"/>
                  <a:gd name="T27" fmla="*/ 36 h 163"/>
                  <a:gd name="T28" fmla="*/ 23 w 163"/>
                  <a:gd name="T29" fmla="*/ 26 h 163"/>
                  <a:gd name="T30" fmla="*/ 36 w 163"/>
                  <a:gd name="T31" fmla="*/ 16 h 163"/>
                  <a:gd name="T32" fmla="*/ 49 w 163"/>
                  <a:gd name="T33" fmla="*/ 6 h 163"/>
                  <a:gd name="T34" fmla="*/ 65 w 163"/>
                  <a:gd name="T35" fmla="*/ 3 h 163"/>
                  <a:gd name="T36" fmla="*/ 81 w 163"/>
                  <a:gd name="T37" fmla="*/ 0 h 163"/>
                  <a:gd name="T38" fmla="*/ 81 w 163"/>
                  <a:gd name="T39" fmla="*/ 0 h 163"/>
                  <a:gd name="T40" fmla="*/ 98 w 163"/>
                  <a:gd name="T41" fmla="*/ 3 h 163"/>
                  <a:gd name="T42" fmla="*/ 111 w 163"/>
                  <a:gd name="T43" fmla="*/ 6 h 163"/>
                  <a:gd name="T44" fmla="*/ 127 w 163"/>
                  <a:gd name="T45" fmla="*/ 16 h 163"/>
                  <a:gd name="T46" fmla="*/ 137 w 163"/>
                  <a:gd name="T47" fmla="*/ 26 h 163"/>
                  <a:gd name="T48" fmla="*/ 147 w 163"/>
                  <a:gd name="T49" fmla="*/ 36 h 163"/>
                  <a:gd name="T50" fmla="*/ 157 w 163"/>
                  <a:gd name="T51" fmla="*/ 52 h 163"/>
                  <a:gd name="T52" fmla="*/ 160 w 163"/>
                  <a:gd name="T53" fmla="*/ 65 h 163"/>
                  <a:gd name="T54" fmla="*/ 163 w 163"/>
                  <a:gd name="T55" fmla="*/ 81 h 163"/>
                  <a:gd name="T56" fmla="*/ 163 w 163"/>
                  <a:gd name="T57" fmla="*/ 81 h 163"/>
                  <a:gd name="T58" fmla="*/ 160 w 163"/>
                  <a:gd name="T59" fmla="*/ 98 h 163"/>
                  <a:gd name="T60" fmla="*/ 157 w 163"/>
                  <a:gd name="T61" fmla="*/ 114 h 163"/>
                  <a:gd name="T62" fmla="*/ 147 w 163"/>
                  <a:gd name="T63" fmla="*/ 127 h 163"/>
                  <a:gd name="T64" fmla="*/ 137 w 163"/>
                  <a:gd name="T65" fmla="*/ 140 h 163"/>
                  <a:gd name="T66" fmla="*/ 127 w 163"/>
                  <a:gd name="T67" fmla="*/ 150 h 163"/>
                  <a:gd name="T68" fmla="*/ 111 w 163"/>
                  <a:gd name="T69" fmla="*/ 157 h 163"/>
                  <a:gd name="T70" fmla="*/ 98 w 163"/>
                  <a:gd name="T71" fmla="*/ 163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65" y="163"/>
                    </a:lnTo>
                    <a:lnTo>
                      <a:pt x="49" y="157"/>
                    </a:lnTo>
                    <a:lnTo>
                      <a:pt x="36" y="150"/>
                    </a:lnTo>
                    <a:lnTo>
                      <a:pt x="23" y="140"/>
                    </a:lnTo>
                    <a:lnTo>
                      <a:pt x="13" y="127"/>
                    </a:lnTo>
                    <a:lnTo>
                      <a:pt x="6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6" y="52"/>
                    </a:lnTo>
                    <a:lnTo>
                      <a:pt x="13" y="36"/>
                    </a:lnTo>
                    <a:lnTo>
                      <a:pt x="23" y="26"/>
                    </a:lnTo>
                    <a:lnTo>
                      <a:pt x="36" y="16"/>
                    </a:lnTo>
                    <a:lnTo>
                      <a:pt x="49" y="6"/>
                    </a:lnTo>
                    <a:lnTo>
                      <a:pt x="6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98" y="3"/>
                    </a:lnTo>
                    <a:lnTo>
                      <a:pt x="111" y="6"/>
                    </a:lnTo>
                    <a:lnTo>
                      <a:pt x="127" y="16"/>
                    </a:lnTo>
                    <a:lnTo>
                      <a:pt x="137" y="26"/>
                    </a:lnTo>
                    <a:lnTo>
                      <a:pt x="147" y="36"/>
                    </a:lnTo>
                    <a:lnTo>
                      <a:pt x="157" y="52"/>
                    </a:lnTo>
                    <a:lnTo>
                      <a:pt x="160" y="65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98"/>
                    </a:lnTo>
                    <a:lnTo>
                      <a:pt x="157" y="114"/>
                    </a:lnTo>
                    <a:lnTo>
                      <a:pt x="147" y="127"/>
                    </a:lnTo>
                    <a:lnTo>
                      <a:pt x="137" y="140"/>
                    </a:lnTo>
                    <a:lnTo>
                      <a:pt x="127" y="150"/>
                    </a:lnTo>
                    <a:lnTo>
                      <a:pt x="111" y="157"/>
                    </a:lnTo>
                    <a:lnTo>
                      <a:pt x="98" y="163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2" name="Freeform 491">
                <a:extLst>
                  <a:ext uri="{FF2B5EF4-FFF2-40B4-BE49-F238E27FC236}">
                    <a16:creationId xmlns:a16="http://schemas.microsoft.com/office/drawing/2014/main" id="{3EA32580-038B-4DD5-92DE-DE499807C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9113" y="6986588"/>
                <a:ext cx="550863" cy="555625"/>
              </a:xfrm>
              <a:custGeom>
                <a:avLst/>
                <a:gdLst>
                  <a:gd name="T0" fmla="*/ 173 w 347"/>
                  <a:gd name="T1" fmla="*/ 350 h 350"/>
                  <a:gd name="T2" fmla="*/ 173 w 347"/>
                  <a:gd name="T3" fmla="*/ 350 h 350"/>
                  <a:gd name="T4" fmla="*/ 137 w 347"/>
                  <a:gd name="T5" fmla="*/ 347 h 350"/>
                  <a:gd name="T6" fmla="*/ 104 w 347"/>
                  <a:gd name="T7" fmla="*/ 337 h 350"/>
                  <a:gd name="T8" fmla="*/ 75 w 347"/>
                  <a:gd name="T9" fmla="*/ 320 h 350"/>
                  <a:gd name="T10" fmla="*/ 49 w 347"/>
                  <a:gd name="T11" fmla="*/ 298 h 350"/>
                  <a:gd name="T12" fmla="*/ 29 w 347"/>
                  <a:gd name="T13" fmla="*/ 271 h 350"/>
                  <a:gd name="T14" fmla="*/ 13 w 347"/>
                  <a:gd name="T15" fmla="*/ 242 h 350"/>
                  <a:gd name="T16" fmla="*/ 3 w 347"/>
                  <a:gd name="T17" fmla="*/ 209 h 350"/>
                  <a:gd name="T18" fmla="*/ 0 w 347"/>
                  <a:gd name="T19" fmla="*/ 176 h 350"/>
                  <a:gd name="T20" fmla="*/ 0 w 347"/>
                  <a:gd name="T21" fmla="*/ 176 h 350"/>
                  <a:gd name="T22" fmla="*/ 3 w 347"/>
                  <a:gd name="T23" fmla="*/ 141 h 350"/>
                  <a:gd name="T24" fmla="*/ 13 w 347"/>
                  <a:gd name="T25" fmla="*/ 108 h 350"/>
                  <a:gd name="T26" fmla="*/ 29 w 347"/>
                  <a:gd name="T27" fmla="*/ 78 h 350"/>
                  <a:gd name="T28" fmla="*/ 49 w 347"/>
                  <a:gd name="T29" fmla="*/ 52 h 350"/>
                  <a:gd name="T30" fmla="*/ 75 w 347"/>
                  <a:gd name="T31" fmla="*/ 29 h 350"/>
                  <a:gd name="T32" fmla="*/ 104 w 347"/>
                  <a:gd name="T33" fmla="*/ 16 h 350"/>
                  <a:gd name="T34" fmla="*/ 137 w 347"/>
                  <a:gd name="T35" fmla="*/ 3 h 350"/>
                  <a:gd name="T36" fmla="*/ 173 w 347"/>
                  <a:gd name="T37" fmla="*/ 0 h 350"/>
                  <a:gd name="T38" fmla="*/ 173 w 347"/>
                  <a:gd name="T39" fmla="*/ 0 h 350"/>
                  <a:gd name="T40" fmla="*/ 209 w 347"/>
                  <a:gd name="T41" fmla="*/ 3 h 350"/>
                  <a:gd name="T42" fmla="*/ 242 w 347"/>
                  <a:gd name="T43" fmla="*/ 16 h 350"/>
                  <a:gd name="T44" fmla="*/ 271 w 347"/>
                  <a:gd name="T45" fmla="*/ 29 h 350"/>
                  <a:gd name="T46" fmla="*/ 297 w 347"/>
                  <a:gd name="T47" fmla="*/ 52 h 350"/>
                  <a:gd name="T48" fmla="*/ 317 w 347"/>
                  <a:gd name="T49" fmla="*/ 78 h 350"/>
                  <a:gd name="T50" fmla="*/ 333 w 347"/>
                  <a:gd name="T51" fmla="*/ 108 h 350"/>
                  <a:gd name="T52" fmla="*/ 343 w 347"/>
                  <a:gd name="T53" fmla="*/ 141 h 350"/>
                  <a:gd name="T54" fmla="*/ 347 w 347"/>
                  <a:gd name="T55" fmla="*/ 176 h 350"/>
                  <a:gd name="T56" fmla="*/ 347 w 347"/>
                  <a:gd name="T57" fmla="*/ 176 h 350"/>
                  <a:gd name="T58" fmla="*/ 343 w 347"/>
                  <a:gd name="T59" fmla="*/ 209 h 350"/>
                  <a:gd name="T60" fmla="*/ 333 w 347"/>
                  <a:gd name="T61" fmla="*/ 242 h 350"/>
                  <a:gd name="T62" fmla="*/ 317 w 347"/>
                  <a:gd name="T63" fmla="*/ 271 h 350"/>
                  <a:gd name="T64" fmla="*/ 297 w 347"/>
                  <a:gd name="T65" fmla="*/ 298 h 350"/>
                  <a:gd name="T66" fmla="*/ 271 w 347"/>
                  <a:gd name="T67" fmla="*/ 320 h 350"/>
                  <a:gd name="T68" fmla="*/ 242 w 347"/>
                  <a:gd name="T69" fmla="*/ 337 h 350"/>
                  <a:gd name="T70" fmla="*/ 209 w 347"/>
                  <a:gd name="T71" fmla="*/ 347 h 350"/>
                  <a:gd name="T72" fmla="*/ 173 w 347"/>
                  <a:gd name="T73" fmla="*/ 350 h 350"/>
                  <a:gd name="T74" fmla="*/ 173 w 347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7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137" y="347"/>
                    </a:lnTo>
                    <a:lnTo>
                      <a:pt x="104" y="337"/>
                    </a:lnTo>
                    <a:lnTo>
                      <a:pt x="75" y="320"/>
                    </a:lnTo>
                    <a:lnTo>
                      <a:pt x="49" y="298"/>
                    </a:lnTo>
                    <a:lnTo>
                      <a:pt x="29" y="271"/>
                    </a:lnTo>
                    <a:lnTo>
                      <a:pt x="13" y="242"/>
                    </a:lnTo>
                    <a:lnTo>
                      <a:pt x="3" y="209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141"/>
                    </a:lnTo>
                    <a:lnTo>
                      <a:pt x="13" y="108"/>
                    </a:lnTo>
                    <a:lnTo>
                      <a:pt x="29" y="78"/>
                    </a:lnTo>
                    <a:lnTo>
                      <a:pt x="49" y="52"/>
                    </a:lnTo>
                    <a:lnTo>
                      <a:pt x="75" y="29"/>
                    </a:lnTo>
                    <a:lnTo>
                      <a:pt x="104" y="16"/>
                    </a:lnTo>
                    <a:lnTo>
                      <a:pt x="137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209" y="3"/>
                    </a:lnTo>
                    <a:lnTo>
                      <a:pt x="242" y="16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17" y="78"/>
                    </a:lnTo>
                    <a:lnTo>
                      <a:pt x="333" y="108"/>
                    </a:lnTo>
                    <a:lnTo>
                      <a:pt x="343" y="141"/>
                    </a:lnTo>
                    <a:lnTo>
                      <a:pt x="347" y="176"/>
                    </a:lnTo>
                    <a:lnTo>
                      <a:pt x="347" y="176"/>
                    </a:lnTo>
                    <a:lnTo>
                      <a:pt x="343" y="209"/>
                    </a:lnTo>
                    <a:lnTo>
                      <a:pt x="333" y="242"/>
                    </a:lnTo>
                    <a:lnTo>
                      <a:pt x="317" y="271"/>
                    </a:lnTo>
                    <a:lnTo>
                      <a:pt x="297" y="298"/>
                    </a:lnTo>
                    <a:lnTo>
                      <a:pt x="271" y="320"/>
                    </a:lnTo>
                    <a:lnTo>
                      <a:pt x="242" y="337"/>
                    </a:lnTo>
                    <a:lnTo>
                      <a:pt x="209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3" name="Freeform 492">
                <a:extLst>
                  <a:ext uri="{FF2B5EF4-FFF2-40B4-BE49-F238E27FC236}">
                    <a16:creationId xmlns:a16="http://schemas.microsoft.com/office/drawing/2014/main" id="{B19245FD-3EB3-46F8-B862-FA098BF92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3575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49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3 w 164"/>
                  <a:gd name="T13" fmla="*/ 127 h 163"/>
                  <a:gd name="T14" fmla="*/ 7 w 164"/>
                  <a:gd name="T15" fmla="*/ 111 h 163"/>
                  <a:gd name="T16" fmla="*/ 4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4 w 164"/>
                  <a:gd name="T23" fmla="*/ 65 h 163"/>
                  <a:gd name="T24" fmla="*/ 7 w 164"/>
                  <a:gd name="T25" fmla="*/ 49 h 163"/>
                  <a:gd name="T26" fmla="*/ 13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49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5 w 164"/>
                  <a:gd name="T43" fmla="*/ 6 h 163"/>
                  <a:gd name="T44" fmla="*/ 128 w 164"/>
                  <a:gd name="T45" fmla="*/ 13 h 163"/>
                  <a:gd name="T46" fmla="*/ 141 w 164"/>
                  <a:gd name="T47" fmla="*/ 23 h 163"/>
                  <a:gd name="T48" fmla="*/ 151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1 h 163"/>
                  <a:gd name="T62" fmla="*/ 151 w 164"/>
                  <a:gd name="T63" fmla="*/ 127 h 163"/>
                  <a:gd name="T64" fmla="*/ 141 w 164"/>
                  <a:gd name="T65" fmla="*/ 137 h 163"/>
                  <a:gd name="T66" fmla="*/ 128 w 164"/>
                  <a:gd name="T67" fmla="*/ 147 h 163"/>
                  <a:gd name="T68" fmla="*/ 115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49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3" y="127"/>
                    </a:lnTo>
                    <a:lnTo>
                      <a:pt x="7" y="111"/>
                    </a:lnTo>
                    <a:lnTo>
                      <a:pt x="4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65"/>
                    </a:lnTo>
                    <a:lnTo>
                      <a:pt x="7" y="49"/>
                    </a:lnTo>
                    <a:lnTo>
                      <a:pt x="13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49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5" y="6"/>
                    </a:lnTo>
                    <a:lnTo>
                      <a:pt x="128" y="13"/>
                    </a:lnTo>
                    <a:lnTo>
                      <a:pt x="141" y="23"/>
                    </a:lnTo>
                    <a:lnTo>
                      <a:pt x="151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1"/>
                    </a:lnTo>
                    <a:lnTo>
                      <a:pt x="151" y="127"/>
                    </a:lnTo>
                    <a:lnTo>
                      <a:pt x="141" y="137"/>
                    </a:lnTo>
                    <a:lnTo>
                      <a:pt x="128" y="147"/>
                    </a:lnTo>
                    <a:lnTo>
                      <a:pt x="115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Freeform 493">
                <a:extLst>
                  <a:ext uri="{FF2B5EF4-FFF2-40B4-BE49-F238E27FC236}">
                    <a16:creationId xmlns:a16="http://schemas.microsoft.com/office/drawing/2014/main" id="{9D72EB27-1DCD-47EF-8272-25D8A6FB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4988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140 w 350"/>
                  <a:gd name="T5" fmla="*/ 344 h 347"/>
                  <a:gd name="T6" fmla="*/ 108 w 350"/>
                  <a:gd name="T7" fmla="*/ 334 h 347"/>
                  <a:gd name="T8" fmla="*/ 78 w 350"/>
                  <a:gd name="T9" fmla="*/ 317 h 347"/>
                  <a:gd name="T10" fmla="*/ 52 w 350"/>
                  <a:gd name="T11" fmla="*/ 298 h 347"/>
                  <a:gd name="T12" fmla="*/ 32 w 350"/>
                  <a:gd name="T13" fmla="*/ 272 h 347"/>
                  <a:gd name="T14" fmla="*/ 16 w 350"/>
                  <a:gd name="T15" fmla="*/ 242 h 347"/>
                  <a:gd name="T16" fmla="*/ 6 w 350"/>
                  <a:gd name="T17" fmla="*/ 209 h 347"/>
                  <a:gd name="T18" fmla="*/ 0 w 350"/>
                  <a:gd name="T19" fmla="*/ 173 h 347"/>
                  <a:gd name="T20" fmla="*/ 0 w 350"/>
                  <a:gd name="T21" fmla="*/ 173 h 347"/>
                  <a:gd name="T22" fmla="*/ 6 w 350"/>
                  <a:gd name="T23" fmla="*/ 137 h 347"/>
                  <a:gd name="T24" fmla="*/ 16 w 350"/>
                  <a:gd name="T25" fmla="*/ 105 h 347"/>
                  <a:gd name="T26" fmla="*/ 32 w 350"/>
                  <a:gd name="T27" fmla="*/ 75 h 347"/>
                  <a:gd name="T28" fmla="*/ 52 w 350"/>
                  <a:gd name="T29" fmla="*/ 49 h 347"/>
                  <a:gd name="T30" fmla="*/ 78 w 350"/>
                  <a:gd name="T31" fmla="*/ 29 h 347"/>
                  <a:gd name="T32" fmla="*/ 108 w 350"/>
                  <a:gd name="T33" fmla="*/ 13 h 347"/>
                  <a:gd name="T34" fmla="*/ 140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209 w 350"/>
                  <a:gd name="T41" fmla="*/ 3 h 347"/>
                  <a:gd name="T42" fmla="*/ 242 w 350"/>
                  <a:gd name="T43" fmla="*/ 13 h 347"/>
                  <a:gd name="T44" fmla="*/ 274 w 350"/>
                  <a:gd name="T45" fmla="*/ 29 h 347"/>
                  <a:gd name="T46" fmla="*/ 297 w 350"/>
                  <a:gd name="T47" fmla="*/ 49 h 347"/>
                  <a:gd name="T48" fmla="*/ 320 w 350"/>
                  <a:gd name="T49" fmla="*/ 75 h 347"/>
                  <a:gd name="T50" fmla="*/ 337 w 350"/>
                  <a:gd name="T51" fmla="*/ 105 h 347"/>
                  <a:gd name="T52" fmla="*/ 346 w 350"/>
                  <a:gd name="T53" fmla="*/ 137 h 347"/>
                  <a:gd name="T54" fmla="*/ 350 w 350"/>
                  <a:gd name="T55" fmla="*/ 173 h 347"/>
                  <a:gd name="T56" fmla="*/ 350 w 350"/>
                  <a:gd name="T57" fmla="*/ 173 h 347"/>
                  <a:gd name="T58" fmla="*/ 346 w 350"/>
                  <a:gd name="T59" fmla="*/ 209 h 347"/>
                  <a:gd name="T60" fmla="*/ 337 w 350"/>
                  <a:gd name="T61" fmla="*/ 242 h 347"/>
                  <a:gd name="T62" fmla="*/ 320 w 350"/>
                  <a:gd name="T63" fmla="*/ 272 h 347"/>
                  <a:gd name="T64" fmla="*/ 297 w 350"/>
                  <a:gd name="T65" fmla="*/ 298 h 347"/>
                  <a:gd name="T66" fmla="*/ 274 w 350"/>
                  <a:gd name="T67" fmla="*/ 317 h 347"/>
                  <a:gd name="T68" fmla="*/ 242 w 350"/>
                  <a:gd name="T69" fmla="*/ 334 h 347"/>
                  <a:gd name="T70" fmla="*/ 209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140" y="344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2"/>
                    </a:lnTo>
                    <a:lnTo>
                      <a:pt x="16" y="242"/>
                    </a:lnTo>
                    <a:lnTo>
                      <a:pt x="6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6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49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4" y="29"/>
                    </a:lnTo>
                    <a:lnTo>
                      <a:pt x="297" y="49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6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209"/>
                    </a:lnTo>
                    <a:lnTo>
                      <a:pt x="337" y="242"/>
                    </a:lnTo>
                    <a:lnTo>
                      <a:pt x="320" y="272"/>
                    </a:lnTo>
                    <a:lnTo>
                      <a:pt x="297" y="298"/>
                    </a:lnTo>
                    <a:lnTo>
                      <a:pt x="274" y="317"/>
                    </a:lnTo>
                    <a:lnTo>
                      <a:pt x="242" y="334"/>
                    </a:lnTo>
                    <a:lnTo>
                      <a:pt x="209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5" name="Freeform 494">
                <a:extLst>
                  <a:ext uri="{FF2B5EF4-FFF2-40B4-BE49-F238E27FC236}">
                    <a16:creationId xmlns:a16="http://schemas.microsoft.com/office/drawing/2014/main" id="{4B011F24-35C8-4595-8477-D050CA904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4213" y="11453813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50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4 w 164"/>
                  <a:gd name="T13" fmla="*/ 127 h 163"/>
                  <a:gd name="T14" fmla="*/ 7 w 164"/>
                  <a:gd name="T15" fmla="*/ 114 h 163"/>
                  <a:gd name="T16" fmla="*/ 0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0 w 164"/>
                  <a:gd name="T23" fmla="*/ 65 h 163"/>
                  <a:gd name="T24" fmla="*/ 7 w 164"/>
                  <a:gd name="T25" fmla="*/ 49 h 163"/>
                  <a:gd name="T26" fmla="*/ 14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50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2 w 164"/>
                  <a:gd name="T43" fmla="*/ 6 h 163"/>
                  <a:gd name="T44" fmla="*/ 128 w 164"/>
                  <a:gd name="T45" fmla="*/ 13 h 163"/>
                  <a:gd name="T46" fmla="*/ 138 w 164"/>
                  <a:gd name="T47" fmla="*/ 23 h 163"/>
                  <a:gd name="T48" fmla="*/ 148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4 h 163"/>
                  <a:gd name="T62" fmla="*/ 148 w 164"/>
                  <a:gd name="T63" fmla="*/ 127 h 163"/>
                  <a:gd name="T64" fmla="*/ 138 w 164"/>
                  <a:gd name="T65" fmla="*/ 137 h 163"/>
                  <a:gd name="T66" fmla="*/ 128 w 164"/>
                  <a:gd name="T67" fmla="*/ 147 h 163"/>
                  <a:gd name="T68" fmla="*/ 112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50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4" y="127"/>
                    </a:lnTo>
                    <a:lnTo>
                      <a:pt x="7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7" y="49"/>
                    </a:lnTo>
                    <a:lnTo>
                      <a:pt x="14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50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2" y="6"/>
                    </a:lnTo>
                    <a:lnTo>
                      <a:pt x="128" y="13"/>
                    </a:lnTo>
                    <a:lnTo>
                      <a:pt x="138" y="23"/>
                    </a:lnTo>
                    <a:lnTo>
                      <a:pt x="148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4"/>
                    </a:lnTo>
                    <a:lnTo>
                      <a:pt x="148" y="127"/>
                    </a:lnTo>
                    <a:lnTo>
                      <a:pt x="138" y="137"/>
                    </a:lnTo>
                    <a:lnTo>
                      <a:pt x="128" y="147"/>
                    </a:lnTo>
                    <a:lnTo>
                      <a:pt x="112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6" name="Rectangle 540">
                <a:extLst>
                  <a:ext uri="{FF2B5EF4-FFF2-40B4-BE49-F238E27FC236}">
                    <a16:creationId xmlns:a16="http://schemas.microsoft.com/office/drawing/2014/main" id="{1276A500-C5B0-44E3-B2E6-3E3C1EFC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351" y="8685214"/>
                <a:ext cx="256" cy="1088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E21F6CC4-6471-4135-AFF1-18132402703E}"/>
                </a:ext>
              </a:extLst>
            </p:cNvPr>
            <p:cNvGrpSpPr/>
            <p:nvPr/>
          </p:nvGrpSpPr>
          <p:grpSpPr>
            <a:xfrm>
              <a:off x="4782284" y="4102072"/>
              <a:ext cx="1400084" cy="1400084"/>
              <a:chOff x="4899155" y="4736212"/>
              <a:chExt cx="1862480" cy="1862480"/>
            </a:xfrm>
          </p:grpSpPr>
          <p:pic>
            <p:nvPicPr>
              <p:cNvPr id="229" name="그림 228">
                <a:extLst>
                  <a:ext uri="{FF2B5EF4-FFF2-40B4-BE49-F238E27FC236}">
                    <a16:creationId xmlns:a16="http://schemas.microsoft.com/office/drawing/2014/main" id="{E3474710-8376-4267-B7A2-C8DCA8BC26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alphaModFix amt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grpSp>
            <p:nvGrpSpPr>
              <p:cNvPr id="230" name="그룹 229">
                <a:extLst>
                  <a:ext uri="{FF2B5EF4-FFF2-40B4-BE49-F238E27FC236}">
                    <a16:creationId xmlns:a16="http://schemas.microsoft.com/office/drawing/2014/main" id="{B6FA5C70-AEE2-425E-9469-022E454BB796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231" name="Freeform 79">
                  <a:extLst>
                    <a:ext uri="{FF2B5EF4-FFF2-40B4-BE49-F238E27FC236}">
                      <a16:creationId xmlns:a16="http://schemas.microsoft.com/office/drawing/2014/main" id="{0639E255-E99D-456C-B89F-D3664E169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2" name="Freeform 80">
                  <a:extLst>
                    <a:ext uri="{FF2B5EF4-FFF2-40B4-BE49-F238E27FC236}">
                      <a16:creationId xmlns:a16="http://schemas.microsoft.com/office/drawing/2014/main" id="{F39AF564-EEF0-45A4-A732-D74D6B2D60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3" name="Freeform 81">
                  <a:extLst>
                    <a:ext uri="{FF2B5EF4-FFF2-40B4-BE49-F238E27FC236}">
                      <a16:creationId xmlns:a16="http://schemas.microsoft.com/office/drawing/2014/main" id="{2E6BF094-91ED-475D-97E3-181DD9A46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4" name="Freeform 82">
                  <a:extLst>
                    <a:ext uri="{FF2B5EF4-FFF2-40B4-BE49-F238E27FC236}">
                      <a16:creationId xmlns:a16="http://schemas.microsoft.com/office/drawing/2014/main" id="{D573FC90-DC5C-4314-8598-D314298A5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5" name="Freeform 83">
                  <a:extLst>
                    <a:ext uri="{FF2B5EF4-FFF2-40B4-BE49-F238E27FC236}">
                      <a16:creationId xmlns:a16="http://schemas.microsoft.com/office/drawing/2014/main" id="{725605E6-0656-412E-8FCA-0D6B75484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6" name="Freeform 84">
                  <a:extLst>
                    <a:ext uri="{FF2B5EF4-FFF2-40B4-BE49-F238E27FC236}">
                      <a16:creationId xmlns:a16="http://schemas.microsoft.com/office/drawing/2014/main" id="{47A7AF07-D3F9-4797-B29A-87D1AFFDE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7" name="Freeform 85">
                  <a:extLst>
                    <a:ext uri="{FF2B5EF4-FFF2-40B4-BE49-F238E27FC236}">
                      <a16:creationId xmlns:a16="http://schemas.microsoft.com/office/drawing/2014/main" id="{AA7CD826-A8B9-4464-9847-1C0199B86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8" name="Freeform 86">
                  <a:extLst>
                    <a:ext uri="{FF2B5EF4-FFF2-40B4-BE49-F238E27FC236}">
                      <a16:creationId xmlns:a16="http://schemas.microsoft.com/office/drawing/2014/main" id="{F0914E77-271D-4655-BB0C-38143D440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9" name="Freeform 87">
                  <a:extLst>
                    <a:ext uri="{FF2B5EF4-FFF2-40B4-BE49-F238E27FC236}">
                      <a16:creationId xmlns:a16="http://schemas.microsoft.com/office/drawing/2014/main" id="{B1E22FA7-D883-4632-8839-FE37156BB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0" name="Freeform 88">
                  <a:extLst>
                    <a:ext uri="{FF2B5EF4-FFF2-40B4-BE49-F238E27FC236}">
                      <a16:creationId xmlns:a16="http://schemas.microsoft.com/office/drawing/2014/main" id="{760B37FE-45B9-4088-A26E-35481368D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1" name="Freeform 89">
                  <a:extLst>
                    <a:ext uri="{FF2B5EF4-FFF2-40B4-BE49-F238E27FC236}">
                      <a16:creationId xmlns:a16="http://schemas.microsoft.com/office/drawing/2014/main" id="{A06AC5AF-43A6-47DC-9271-0F7495D32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2" name="Freeform 90">
                  <a:extLst>
                    <a:ext uri="{FF2B5EF4-FFF2-40B4-BE49-F238E27FC236}">
                      <a16:creationId xmlns:a16="http://schemas.microsoft.com/office/drawing/2014/main" id="{304DA35F-63A9-4A7F-BD3E-FA48E36A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3" name="Freeform 91">
                  <a:extLst>
                    <a:ext uri="{FF2B5EF4-FFF2-40B4-BE49-F238E27FC236}">
                      <a16:creationId xmlns:a16="http://schemas.microsoft.com/office/drawing/2014/main" id="{E0223E6E-FF0E-42D2-9010-B6EBB5B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4" name="Freeform 92">
                  <a:extLst>
                    <a:ext uri="{FF2B5EF4-FFF2-40B4-BE49-F238E27FC236}">
                      <a16:creationId xmlns:a16="http://schemas.microsoft.com/office/drawing/2014/main" id="{D3335F17-98C5-4B13-B70A-2B5E70E7B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5" name="Freeform 93">
                  <a:extLst>
                    <a:ext uri="{FF2B5EF4-FFF2-40B4-BE49-F238E27FC236}">
                      <a16:creationId xmlns:a16="http://schemas.microsoft.com/office/drawing/2014/main" id="{E9CC74F3-B26F-46F1-A460-A13520CFF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6" name="Freeform 94">
                  <a:extLst>
                    <a:ext uri="{FF2B5EF4-FFF2-40B4-BE49-F238E27FC236}">
                      <a16:creationId xmlns:a16="http://schemas.microsoft.com/office/drawing/2014/main" id="{FECDC02A-A101-4931-9848-EFF913E97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7" name="Freeform 95">
                  <a:extLst>
                    <a:ext uri="{FF2B5EF4-FFF2-40B4-BE49-F238E27FC236}">
                      <a16:creationId xmlns:a16="http://schemas.microsoft.com/office/drawing/2014/main" id="{ABED880C-C818-4D92-AF87-E0C2FEEFB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8" name="Freeform 96">
                  <a:extLst>
                    <a:ext uri="{FF2B5EF4-FFF2-40B4-BE49-F238E27FC236}">
                      <a16:creationId xmlns:a16="http://schemas.microsoft.com/office/drawing/2014/main" id="{C748450B-AA55-4CB5-A81A-E849D6B99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9" name="Freeform 97">
                  <a:extLst>
                    <a:ext uri="{FF2B5EF4-FFF2-40B4-BE49-F238E27FC236}">
                      <a16:creationId xmlns:a16="http://schemas.microsoft.com/office/drawing/2014/main" id="{E1B63FF0-EAA1-4397-9506-8FA37A13D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0" name="Freeform 98">
                  <a:extLst>
                    <a:ext uri="{FF2B5EF4-FFF2-40B4-BE49-F238E27FC236}">
                      <a16:creationId xmlns:a16="http://schemas.microsoft.com/office/drawing/2014/main" id="{9191FA46-94A1-47F7-9D72-25FB41520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1" name="Freeform 99">
                  <a:extLst>
                    <a:ext uri="{FF2B5EF4-FFF2-40B4-BE49-F238E27FC236}">
                      <a16:creationId xmlns:a16="http://schemas.microsoft.com/office/drawing/2014/main" id="{9251A20B-9228-4FB3-8EAE-3E5E9D3AC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2" name="Freeform 100">
                  <a:extLst>
                    <a:ext uri="{FF2B5EF4-FFF2-40B4-BE49-F238E27FC236}">
                      <a16:creationId xmlns:a16="http://schemas.microsoft.com/office/drawing/2014/main" id="{0A250397-8DEC-4BFB-B1E3-4FEB04506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3" name="Freeform 101">
                  <a:extLst>
                    <a:ext uri="{FF2B5EF4-FFF2-40B4-BE49-F238E27FC236}">
                      <a16:creationId xmlns:a16="http://schemas.microsoft.com/office/drawing/2014/main" id="{39B29D17-A3E1-4F93-87EA-DD63C563B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4" name="Freeform 102">
                  <a:extLst>
                    <a:ext uri="{FF2B5EF4-FFF2-40B4-BE49-F238E27FC236}">
                      <a16:creationId xmlns:a16="http://schemas.microsoft.com/office/drawing/2014/main" id="{476EDD29-ECC2-40C2-B95B-8236E4E85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5" name="Freeform 103">
                  <a:extLst>
                    <a:ext uri="{FF2B5EF4-FFF2-40B4-BE49-F238E27FC236}">
                      <a16:creationId xmlns:a16="http://schemas.microsoft.com/office/drawing/2014/main" id="{43D4B0CD-C25B-4965-ABB4-997EB45998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6" name="Freeform 104">
                  <a:extLst>
                    <a:ext uri="{FF2B5EF4-FFF2-40B4-BE49-F238E27FC236}">
                      <a16:creationId xmlns:a16="http://schemas.microsoft.com/office/drawing/2014/main" id="{ECCEAD90-D577-4600-90F1-0821511B6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7" name="Freeform 105">
                  <a:extLst>
                    <a:ext uri="{FF2B5EF4-FFF2-40B4-BE49-F238E27FC236}">
                      <a16:creationId xmlns:a16="http://schemas.microsoft.com/office/drawing/2014/main" id="{A00444E9-61E0-42D7-A425-B7306CCC77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8" name="Freeform 106">
                  <a:extLst>
                    <a:ext uri="{FF2B5EF4-FFF2-40B4-BE49-F238E27FC236}">
                      <a16:creationId xmlns:a16="http://schemas.microsoft.com/office/drawing/2014/main" id="{A31B28B1-691D-4054-B018-2EBD76A34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9" name="Freeform 107">
                  <a:extLst>
                    <a:ext uri="{FF2B5EF4-FFF2-40B4-BE49-F238E27FC236}">
                      <a16:creationId xmlns:a16="http://schemas.microsoft.com/office/drawing/2014/main" id="{136ABE26-0D59-4BF2-8678-CCF84A001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0" name="Freeform 108">
                  <a:extLst>
                    <a:ext uri="{FF2B5EF4-FFF2-40B4-BE49-F238E27FC236}">
                      <a16:creationId xmlns:a16="http://schemas.microsoft.com/office/drawing/2014/main" id="{FE389365-C51D-4E6F-AB49-BF05A6E77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1" name="Freeform 109">
                  <a:extLst>
                    <a:ext uri="{FF2B5EF4-FFF2-40B4-BE49-F238E27FC236}">
                      <a16:creationId xmlns:a16="http://schemas.microsoft.com/office/drawing/2014/main" id="{C94517E6-93AA-4202-9ABA-6650B5636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2" name="Freeform 110">
                  <a:extLst>
                    <a:ext uri="{FF2B5EF4-FFF2-40B4-BE49-F238E27FC236}">
                      <a16:creationId xmlns:a16="http://schemas.microsoft.com/office/drawing/2014/main" id="{DBE3D882-B435-47AF-B006-B90E25ED6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3" name="Freeform 111">
                  <a:extLst>
                    <a:ext uri="{FF2B5EF4-FFF2-40B4-BE49-F238E27FC236}">
                      <a16:creationId xmlns:a16="http://schemas.microsoft.com/office/drawing/2014/main" id="{F0CF5432-5D4A-4689-88E7-475AC94F8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4" name="Freeform 112">
                  <a:extLst>
                    <a:ext uri="{FF2B5EF4-FFF2-40B4-BE49-F238E27FC236}">
                      <a16:creationId xmlns:a16="http://schemas.microsoft.com/office/drawing/2014/main" id="{88E6B2DF-454E-40AE-9DF3-842EF7D03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5" name="Freeform 113">
                  <a:extLst>
                    <a:ext uri="{FF2B5EF4-FFF2-40B4-BE49-F238E27FC236}">
                      <a16:creationId xmlns:a16="http://schemas.microsoft.com/office/drawing/2014/main" id="{DBC8FA5F-4FFB-4BAF-B24F-80CA77489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6" name="Freeform 114">
                  <a:extLst>
                    <a:ext uri="{FF2B5EF4-FFF2-40B4-BE49-F238E27FC236}">
                      <a16:creationId xmlns:a16="http://schemas.microsoft.com/office/drawing/2014/main" id="{A41EC032-672B-4967-A894-B362FCC07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7" name="Freeform 115">
                  <a:extLst>
                    <a:ext uri="{FF2B5EF4-FFF2-40B4-BE49-F238E27FC236}">
                      <a16:creationId xmlns:a16="http://schemas.microsoft.com/office/drawing/2014/main" id="{09D4440E-7F4C-4FE0-9D74-6EC486D56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8" name="Freeform 116">
                  <a:extLst>
                    <a:ext uri="{FF2B5EF4-FFF2-40B4-BE49-F238E27FC236}">
                      <a16:creationId xmlns:a16="http://schemas.microsoft.com/office/drawing/2014/main" id="{3C6242BA-6F39-41F8-84EF-E3693D4AE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9" name="Freeform 117">
                  <a:extLst>
                    <a:ext uri="{FF2B5EF4-FFF2-40B4-BE49-F238E27FC236}">
                      <a16:creationId xmlns:a16="http://schemas.microsoft.com/office/drawing/2014/main" id="{3AF493D6-7792-48CA-AA25-F497858FC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0" name="Freeform 118">
                  <a:extLst>
                    <a:ext uri="{FF2B5EF4-FFF2-40B4-BE49-F238E27FC236}">
                      <a16:creationId xmlns:a16="http://schemas.microsoft.com/office/drawing/2014/main" id="{A3408FF4-3398-4012-B1D0-12A3B3B66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1" name="Freeform 119">
                  <a:extLst>
                    <a:ext uri="{FF2B5EF4-FFF2-40B4-BE49-F238E27FC236}">
                      <a16:creationId xmlns:a16="http://schemas.microsoft.com/office/drawing/2014/main" id="{31288699-B166-4E4B-A600-084905712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2" name="Freeform 120">
                  <a:extLst>
                    <a:ext uri="{FF2B5EF4-FFF2-40B4-BE49-F238E27FC236}">
                      <a16:creationId xmlns:a16="http://schemas.microsoft.com/office/drawing/2014/main" id="{09426DFC-CB82-4432-88C0-202806C56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3" name="Freeform 121">
                  <a:extLst>
                    <a:ext uri="{FF2B5EF4-FFF2-40B4-BE49-F238E27FC236}">
                      <a16:creationId xmlns:a16="http://schemas.microsoft.com/office/drawing/2014/main" id="{18435199-7953-4345-B266-CD10248B7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4" name="Freeform 122">
                  <a:extLst>
                    <a:ext uri="{FF2B5EF4-FFF2-40B4-BE49-F238E27FC236}">
                      <a16:creationId xmlns:a16="http://schemas.microsoft.com/office/drawing/2014/main" id="{1152CE24-8AF3-49A0-9065-6C744B71B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5" name="Freeform 123">
                  <a:extLst>
                    <a:ext uri="{FF2B5EF4-FFF2-40B4-BE49-F238E27FC236}">
                      <a16:creationId xmlns:a16="http://schemas.microsoft.com/office/drawing/2014/main" id="{30D5407C-10DC-4347-B994-6F6126517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6" name="Freeform 124">
                  <a:extLst>
                    <a:ext uri="{FF2B5EF4-FFF2-40B4-BE49-F238E27FC236}">
                      <a16:creationId xmlns:a16="http://schemas.microsoft.com/office/drawing/2014/main" id="{D77A0343-7D15-4D30-B348-67B30FA632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7" name="Freeform 125">
                  <a:extLst>
                    <a:ext uri="{FF2B5EF4-FFF2-40B4-BE49-F238E27FC236}">
                      <a16:creationId xmlns:a16="http://schemas.microsoft.com/office/drawing/2014/main" id="{1A392A13-B0BE-4372-80FC-B89D6FA78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8" name="Freeform 126">
                  <a:extLst>
                    <a:ext uri="{FF2B5EF4-FFF2-40B4-BE49-F238E27FC236}">
                      <a16:creationId xmlns:a16="http://schemas.microsoft.com/office/drawing/2014/main" id="{74F9DDDF-BB80-4CC8-B045-7A31F8FEB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9" name="Freeform 127">
                  <a:extLst>
                    <a:ext uri="{FF2B5EF4-FFF2-40B4-BE49-F238E27FC236}">
                      <a16:creationId xmlns:a16="http://schemas.microsoft.com/office/drawing/2014/main" id="{079EDADB-8E11-4434-AEA0-25F908521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0" name="Freeform 128">
                  <a:extLst>
                    <a:ext uri="{FF2B5EF4-FFF2-40B4-BE49-F238E27FC236}">
                      <a16:creationId xmlns:a16="http://schemas.microsoft.com/office/drawing/2014/main" id="{1267E5AC-18FD-448D-9722-0711FB56C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1" name="Freeform 129">
                  <a:extLst>
                    <a:ext uri="{FF2B5EF4-FFF2-40B4-BE49-F238E27FC236}">
                      <a16:creationId xmlns:a16="http://schemas.microsoft.com/office/drawing/2014/main" id="{DFB5F122-0E0C-493F-A26F-70609920C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2" name="Freeform 130">
                  <a:extLst>
                    <a:ext uri="{FF2B5EF4-FFF2-40B4-BE49-F238E27FC236}">
                      <a16:creationId xmlns:a16="http://schemas.microsoft.com/office/drawing/2014/main" id="{31757563-969A-49CF-98FA-0A1759C03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3" name="Freeform 131">
                  <a:extLst>
                    <a:ext uri="{FF2B5EF4-FFF2-40B4-BE49-F238E27FC236}">
                      <a16:creationId xmlns:a16="http://schemas.microsoft.com/office/drawing/2014/main" id="{216061F5-7E62-4060-BEB1-40769BE0D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4" name="Freeform 132">
                  <a:extLst>
                    <a:ext uri="{FF2B5EF4-FFF2-40B4-BE49-F238E27FC236}">
                      <a16:creationId xmlns:a16="http://schemas.microsoft.com/office/drawing/2014/main" id="{A829C704-5CC4-4B2F-98D1-C7FA14414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5" name="Freeform 133">
                  <a:extLst>
                    <a:ext uri="{FF2B5EF4-FFF2-40B4-BE49-F238E27FC236}">
                      <a16:creationId xmlns:a16="http://schemas.microsoft.com/office/drawing/2014/main" id="{CB496AC1-6E6A-41EB-9F30-FECD89DE1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6" name="Freeform 134">
                  <a:extLst>
                    <a:ext uri="{FF2B5EF4-FFF2-40B4-BE49-F238E27FC236}">
                      <a16:creationId xmlns:a16="http://schemas.microsoft.com/office/drawing/2014/main" id="{D67FC413-670E-4DBA-9AE8-F6B2FF52F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7" name="Freeform 135">
                  <a:extLst>
                    <a:ext uri="{FF2B5EF4-FFF2-40B4-BE49-F238E27FC236}">
                      <a16:creationId xmlns:a16="http://schemas.microsoft.com/office/drawing/2014/main" id="{264ED057-6C69-4405-BD3F-24ED579D0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8" name="Freeform 136">
                  <a:extLst>
                    <a:ext uri="{FF2B5EF4-FFF2-40B4-BE49-F238E27FC236}">
                      <a16:creationId xmlns:a16="http://schemas.microsoft.com/office/drawing/2014/main" id="{E6A8E7EF-3AA4-469B-8C28-16C7C731C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9" name="Freeform 137">
                  <a:extLst>
                    <a:ext uri="{FF2B5EF4-FFF2-40B4-BE49-F238E27FC236}">
                      <a16:creationId xmlns:a16="http://schemas.microsoft.com/office/drawing/2014/main" id="{0CCA7E99-456D-4402-839C-FF2322279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0" name="Freeform 138">
                  <a:extLst>
                    <a:ext uri="{FF2B5EF4-FFF2-40B4-BE49-F238E27FC236}">
                      <a16:creationId xmlns:a16="http://schemas.microsoft.com/office/drawing/2014/main" id="{2F1432BB-DEAE-4BAD-AF3A-A776C149C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1" name="Freeform 139">
                  <a:extLst>
                    <a:ext uri="{FF2B5EF4-FFF2-40B4-BE49-F238E27FC236}">
                      <a16:creationId xmlns:a16="http://schemas.microsoft.com/office/drawing/2014/main" id="{8A2319C1-693A-43F7-86CC-3FCAAB140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2" name="Freeform 140">
                  <a:extLst>
                    <a:ext uri="{FF2B5EF4-FFF2-40B4-BE49-F238E27FC236}">
                      <a16:creationId xmlns:a16="http://schemas.microsoft.com/office/drawing/2014/main" id="{66ED06E6-E52B-46BB-AC91-96DC3DB73C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3" name="Freeform 141">
                  <a:extLst>
                    <a:ext uri="{FF2B5EF4-FFF2-40B4-BE49-F238E27FC236}">
                      <a16:creationId xmlns:a16="http://schemas.microsoft.com/office/drawing/2014/main" id="{C62AB59C-BB75-4CD5-9BF9-01D3E7E9D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4" name="Freeform 142">
                  <a:extLst>
                    <a:ext uri="{FF2B5EF4-FFF2-40B4-BE49-F238E27FC236}">
                      <a16:creationId xmlns:a16="http://schemas.microsoft.com/office/drawing/2014/main" id="{EE7F2399-1B3B-457C-98E6-27940C1D8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5" name="Freeform 143">
                  <a:extLst>
                    <a:ext uri="{FF2B5EF4-FFF2-40B4-BE49-F238E27FC236}">
                      <a16:creationId xmlns:a16="http://schemas.microsoft.com/office/drawing/2014/main" id="{3F67B382-C27A-458D-92EE-2BDA0F324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6" name="Freeform 144">
                  <a:extLst>
                    <a:ext uri="{FF2B5EF4-FFF2-40B4-BE49-F238E27FC236}">
                      <a16:creationId xmlns:a16="http://schemas.microsoft.com/office/drawing/2014/main" id="{9C7AE457-D894-4646-A635-DC6492A95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7" name="Freeform 145">
                  <a:extLst>
                    <a:ext uri="{FF2B5EF4-FFF2-40B4-BE49-F238E27FC236}">
                      <a16:creationId xmlns:a16="http://schemas.microsoft.com/office/drawing/2014/main" id="{3DA97313-F750-4362-9577-ABE7A4CDB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8" name="Freeform 146">
                  <a:extLst>
                    <a:ext uri="{FF2B5EF4-FFF2-40B4-BE49-F238E27FC236}">
                      <a16:creationId xmlns:a16="http://schemas.microsoft.com/office/drawing/2014/main" id="{CF96B139-007F-4AB1-A530-88FCE042C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9" name="Freeform 147">
                  <a:extLst>
                    <a:ext uri="{FF2B5EF4-FFF2-40B4-BE49-F238E27FC236}">
                      <a16:creationId xmlns:a16="http://schemas.microsoft.com/office/drawing/2014/main" id="{157416F6-BC6E-48D5-8ECA-569F396E7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0" name="Freeform 148">
                  <a:extLst>
                    <a:ext uri="{FF2B5EF4-FFF2-40B4-BE49-F238E27FC236}">
                      <a16:creationId xmlns:a16="http://schemas.microsoft.com/office/drawing/2014/main" id="{59F2406D-9036-4B7F-9777-A967088B7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1" name="Freeform 149">
                  <a:extLst>
                    <a:ext uri="{FF2B5EF4-FFF2-40B4-BE49-F238E27FC236}">
                      <a16:creationId xmlns:a16="http://schemas.microsoft.com/office/drawing/2014/main" id="{672A91ED-07B6-4720-849A-31E72FDFE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2" name="Freeform 150">
                  <a:extLst>
                    <a:ext uri="{FF2B5EF4-FFF2-40B4-BE49-F238E27FC236}">
                      <a16:creationId xmlns:a16="http://schemas.microsoft.com/office/drawing/2014/main" id="{28E9E32C-1514-44BF-BFEC-698710CE7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3" name="Freeform 151">
                  <a:extLst>
                    <a:ext uri="{FF2B5EF4-FFF2-40B4-BE49-F238E27FC236}">
                      <a16:creationId xmlns:a16="http://schemas.microsoft.com/office/drawing/2014/main" id="{8468CB8E-9D14-4671-B30D-B21C8B393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4" name="Freeform 152">
                  <a:extLst>
                    <a:ext uri="{FF2B5EF4-FFF2-40B4-BE49-F238E27FC236}">
                      <a16:creationId xmlns:a16="http://schemas.microsoft.com/office/drawing/2014/main" id="{1AEFB172-1B1F-4743-81A3-73D8F80E8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5" name="Freeform 153">
                  <a:extLst>
                    <a:ext uri="{FF2B5EF4-FFF2-40B4-BE49-F238E27FC236}">
                      <a16:creationId xmlns:a16="http://schemas.microsoft.com/office/drawing/2014/main" id="{081DD6C3-4099-4DA3-B338-E8F7F881E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6" name="Freeform 154">
                  <a:extLst>
                    <a:ext uri="{FF2B5EF4-FFF2-40B4-BE49-F238E27FC236}">
                      <a16:creationId xmlns:a16="http://schemas.microsoft.com/office/drawing/2014/main" id="{4471ECE1-0563-43A6-AAFA-35F55AACD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7" name="Freeform 155">
                  <a:extLst>
                    <a:ext uri="{FF2B5EF4-FFF2-40B4-BE49-F238E27FC236}">
                      <a16:creationId xmlns:a16="http://schemas.microsoft.com/office/drawing/2014/main" id="{5A06DB2A-AA02-4117-98DF-47B9FD888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8" name="Freeform 156">
                  <a:extLst>
                    <a:ext uri="{FF2B5EF4-FFF2-40B4-BE49-F238E27FC236}">
                      <a16:creationId xmlns:a16="http://schemas.microsoft.com/office/drawing/2014/main" id="{13F5CC11-A9B6-4182-B294-C49835876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9" name="Freeform 157">
                  <a:extLst>
                    <a:ext uri="{FF2B5EF4-FFF2-40B4-BE49-F238E27FC236}">
                      <a16:creationId xmlns:a16="http://schemas.microsoft.com/office/drawing/2014/main" id="{0A005179-1290-4D97-8574-57D750670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0" name="Freeform 158">
                  <a:extLst>
                    <a:ext uri="{FF2B5EF4-FFF2-40B4-BE49-F238E27FC236}">
                      <a16:creationId xmlns:a16="http://schemas.microsoft.com/office/drawing/2014/main" id="{2E8556A6-F9F4-4789-A07E-4D5DB2B5A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1" name="Freeform 159">
                  <a:extLst>
                    <a:ext uri="{FF2B5EF4-FFF2-40B4-BE49-F238E27FC236}">
                      <a16:creationId xmlns:a16="http://schemas.microsoft.com/office/drawing/2014/main" id="{C7963084-EE79-4E39-9010-FD7B41C73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2" name="Freeform 160">
                  <a:extLst>
                    <a:ext uri="{FF2B5EF4-FFF2-40B4-BE49-F238E27FC236}">
                      <a16:creationId xmlns:a16="http://schemas.microsoft.com/office/drawing/2014/main" id="{6D7AB5FB-E26D-48E6-81A0-E57AA611D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3" name="Freeform 161">
                  <a:extLst>
                    <a:ext uri="{FF2B5EF4-FFF2-40B4-BE49-F238E27FC236}">
                      <a16:creationId xmlns:a16="http://schemas.microsoft.com/office/drawing/2014/main" id="{91F44C72-B503-4045-BDCE-F3FA2745C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4" name="Freeform 162">
                  <a:extLst>
                    <a:ext uri="{FF2B5EF4-FFF2-40B4-BE49-F238E27FC236}">
                      <a16:creationId xmlns:a16="http://schemas.microsoft.com/office/drawing/2014/main" id="{6A688387-8F7D-4CC6-8FFE-17036DC5E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5" name="Freeform 163">
                  <a:extLst>
                    <a:ext uri="{FF2B5EF4-FFF2-40B4-BE49-F238E27FC236}">
                      <a16:creationId xmlns:a16="http://schemas.microsoft.com/office/drawing/2014/main" id="{07FFDAFF-8E39-4F53-A692-7150B005D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6" name="Freeform 164">
                  <a:extLst>
                    <a:ext uri="{FF2B5EF4-FFF2-40B4-BE49-F238E27FC236}">
                      <a16:creationId xmlns:a16="http://schemas.microsoft.com/office/drawing/2014/main" id="{DFEE9FCE-D983-412D-BBE9-71BE76245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7" name="Freeform 165">
                  <a:extLst>
                    <a:ext uri="{FF2B5EF4-FFF2-40B4-BE49-F238E27FC236}">
                      <a16:creationId xmlns:a16="http://schemas.microsoft.com/office/drawing/2014/main" id="{51C4039A-511C-456F-9826-F81AECCFA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8" name="Freeform 166">
                  <a:extLst>
                    <a:ext uri="{FF2B5EF4-FFF2-40B4-BE49-F238E27FC236}">
                      <a16:creationId xmlns:a16="http://schemas.microsoft.com/office/drawing/2014/main" id="{1F3D7188-BD87-46C5-B90A-7214B0B1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9" name="Freeform 167">
                  <a:extLst>
                    <a:ext uri="{FF2B5EF4-FFF2-40B4-BE49-F238E27FC236}">
                      <a16:creationId xmlns:a16="http://schemas.microsoft.com/office/drawing/2014/main" id="{E5E33CF7-93F9-4D21-B991-D612A4E80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0" name="Freeform 168">
                  <a:extLst>
                    <a:ext uri="{FF2B5EF4-FFF2-40B4-BE49-F238E27FC236}">
                      <a16:creationId xmlns:a16="http://schemas.microsoft.com/office/drawing/2014/main" id="{2425AD7B-947E-4E63-A3AD-2CF292180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1" name="Freeform 169">
                  <a:extLst>
                    <a:ext uri="{FF2B5EF4-FFF2-40B4-BE49-F238E27FC236}">
                      <a16:creationId xmlns:a16="http://schemas.microsoft.com/office/drawing/2014/main" id="{B9539DB8-7343-4D29-9394-4597E7CFA5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2" name="Freeform 170">
                  <a:extLst>
                    <a:ext uri="{FF2B5EF4-FFF2-40B4-BE49-F238E27FC236}">
                      <a16:creationId xmlns:a16="http://schemas.microsoft.com/office/drawing/2014/main" id="{B5ECA11E-F5CD-4EF8-A0B9-7443955AE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3" name="Freeform 171">
                  <a:extLst>
                    <a:ext uri="{FF2B5EF4-FFF2-40B4-BE49-F238E27FC236}">
                      <a16:creationId xmlns:a16="http://schemas.microsoft.com/office/drawing/2014/main" id="{BA4874DC-F3FD-4BC3-8681-855724253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4" name="Freeform 172">
                  <a:extLst>
                    <a:ext uri="{FF2B5EF4-FFF2-40B4-BE49-F238E27FC236}">
                      <a16:creationId xmlns:a16="http://schemas.microsoft.com/office/drawing/2014/main" id="{E67F2E3B-ECA5-45E6-8574-DC87A12F8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5" name="Freeform 173">
                  <a:extLst>
                    <a:ext uri="{FF2B5EF4-FFF2-40B4-BE49-F238E27FC236}">
                      <a16:creationId xmlns:a16="http://schemas.microsoft.com/office/drawing/2014/main" id="{9B4E9C94-ABF9-4203-B2E5-A4C420A0A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6" name="Freeform 174">
                  <a:extLst>
                    <a:ext uri="{FF2B5EF4-FFF2-40B4-BE49-F238E27FC236}">
                      <a16:creationId xmlns:a16="http://schemas.microsoft.com/office/drawing/2014/main" id="{7EFFF1FB-7A95-4C03-AF22-73B1715F2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7" name="Freeform 175">
                  <a:extLst>
                    <a:ext uri="{FF2B5EF4-FFF2-40B4-BE49-F238E27FC236}">
                      <a16:creationId xmlns:a16="http://schemas.microsoft.com/office/drawing/2014/main" id="{99B1F907-18D7-4C90-8939-B97080A5F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8" name="Freeform 176">
                  <a:extLst>
                    <a:ext uri="{FF2B5EF4-FFF2-40B4-BE49-F238E27FC236}">
                      <a16:creationId xmlns:a16="http://schemas.microsoft.com/office/drawing/2014/main" id="{AA2BE804-516E-487B-B79E-AD0631071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9" name="Freeform 177">
                  <a:extLst>
                    <a:ext uri="{FF2B5EF4-FFF2-40B4-BE49-F238E27FC236}">
                      <a16:creationId xmlns:a16="http://schemas.microsoft.com/office/drawing/2014/main" id="{057CF346-B20F-497A-90F1-E6FD99C58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0" name="Freeform 178">
                  <a:extLst>
                    <a:ext uri="{FF2B5EF4-FFF2-40B4-BE49-F238E27FC236}">
                      <a16:creationId xmlns:a16="http://schemas.microsoft.com/office/drawing/2014/main" id="{0E1EC766-14C8-483F-A651-FF785518F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1" name="Freeform 179">
                  <a:extLst>
                    <a:ext uri="{FF2B5EF4-FFF2-40B4-BE49-F238E27FC236}">
                      <a16:creationId xmlns:a16="http://schemas.microsoft.com/office/drawing/2014/main" id="{165FE931-033D-4BC8-B307-8797EBD40F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2" name="Freeform 180">
                  <a:extLst>
                    <a:ext uri="{FF2B5EF4-FFF2-40B4-BE49-F238E27FC236}">
                      <a16:creationId xmlns:a16="http://schemas.microsoft.com/office/drawing/2014/main" id="{63D20093-6F55-4BFD-94C1-CF94561CF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3" name="Freeform 181">
                  <a:extLst>
                    <a:ext uri="{FF2B5EF4-FFF2-40B4-BE49-F238E27FC236}">
                      <a16:creationId xmlns:a16="http://schemas.microsoft.com/office/drawing/2014/main" id="{C8B79CD0-FE1F-4D66-A732-8592E5CC1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4" name="Freeform 182">
                  <a:extLst>
                    <a:ext uri="{FF2B5EF4-FFF2-40B4-BE49-F238E27FC236}">
                      <a16:creationId xmlns:a16="http://schemas.microsoft.com/office/drawing/2014/main" id="{2C191833-31D1-49FD-97A2-E07F98C38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5" name="Freeform 183">
                  <a:extLst>
                    <a:ext uri="{FF2B5EF4-FFF2-40B4-BE49-F238E27FC236}">
                      <a16:creationId xmlns:a16="http://schemas.microsoft.com/office/drawing/2014/main" id="{F4C1057B-0E92-4FF5-8428-EF6C03E13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6" name="Freeform 184">
                  <a:extLst>
                    <a:ext uri="{FF2B5EF4-FFF2-40B4-BE49-F238E27FC236}">
                      <a16:creationId xmlns:a16="http://schemas.microsoft.com/office/drawing/2014/main" id="{B126DF58-6ECB-4749-9878-2CA541C18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7" name="Freeform 185">
                  <a:extLst>
                    <a:ext uri="{FF2B5EF4-FFF2-40B4-BE49-F238E27FC236}">
                      <a16:creationId xmlns:a16="http://schemas.microsoft.com/office/drawing/2014/main" id="{856ACF90-AAEB-4AAC-A609-BAD7DC251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8" name="Freeform 186">
                  <a:extLst>
                    <a:ext uri="{FF2B5EF4-FFF2-40B4-BE49-F238E27FC236}">
                      <a16:creationId xmlns:a16="http://schemas.microsoft.com/office/drawing/2014/main" id="{6DA90C68-9904-4674-9684-A173A4F99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9" name="Freeform 187">
                  <a:extLst>
                    <a:ext uri="{FF2B5EF4-FFF2-40B4-BE49-F238E27FC236}">
                      <a16:creationId xmlns:a16="http://schemas.microsoft.com/office/drawing/2014/main" id="{965C5619-2FF4-4851-890D-173A8282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0" name="Freeform 188">
                  <a:extLst>
                    <a:ext uri="{FF2B5EF4-FFF2-40B4-BE49-F238E27FC236}">
                      <a16:creationId xmlns:a16="http://schemas.microsoft.com/office/drawing/2014/main" id="{B443EFF8-8EC4-49E9-9F91-DB94C2148B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1" name="Freeform 189">
                  <a:extLst>
                    <a:ext uri="{FF2B5EF4-FFF2-40B4-BE49-F238E27FC236}">
                      <a16:creationId xmlns:a16="http://schemas.microsoft.com/office/drawing/2014/main" id="{09FCAB49-3F69-47AD-9CD3-0EC41B55F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2" name="Freeform 190">
                  <a:extLst>
                    <a:ext uri="{FF2B5EF4-FFF2-40B4-BE49-F238E27FC236}">
                      <a16:creationId xmlns:a16="http://schemas.microsoft.com/office/drawing/2014/main" id="{7CE9411D-381B-415B-BA32-72D5A539A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3" name="Freeform 191">
                  <a:extLst>
                    <a:ext uri="{FF2B5EF4-FFF2-40B4-BE49-F238E27FC236}">
                      <a16:creationId xmlns:a16="http://schemas.microsoft.com/office/drawing/2014/main" id="{8359D4C7-34C8-4258-8671-5F6860707C6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4" name="Freeform 192">
                  <a:extLst>
                    <a:ext uri="{FF2B5EF4-FFF2-40B4-BE49-F238E27FC236}">
                      <a16:creationId xmlns:a16="http://schemas.microsoft.com/office/drawing/2014/main" id="{4F676A04-292E-482A-8B91-D2BE9C884C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5" name="Freeform 193">
                  <a:extLst>
                    <a:ext uri="{FF2B5EF4-FFF2-40B4-BE49-F238E27FC236}">
                      <a16:creationId xmlns:a16="http://schemas.microsoft.com/office/drawing/2014/main" id="{1A8FC034-EFB0-4AF1-9CE8-C0F17FD7E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6" name="Rectangle 194">
                  <a:extLst>
                    <a:ext uri="{FF2B5EF4-FFF2-40B4-BE49-F238E27FC236}">
                      <a16:creationId xmlns:a16="http://schemas.microsoft.com/office/drawing/2014/main" id="{1D8B9CBB-F1C6-45D2-8E27-B5380BD6FA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7A584AE2-D6BD-4C51-9F71-8347543761C0}"/>
                </a:ext>
              </a:extLst>
            </p:cNvPr>
            <p:cNvSpPr txBox="1"/>
            <p:nvPr/>
          </p:nvSpPr>
          <p:spPr>
            <a:xfrm>
              <a:off x="4793583" y="4540504"/>
              <a:ext cx="1377489" cy="5465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181"/>
                </a:spcAft>
                <a:buClr>
                  <a:sysClr val="windowText" lastClr="000000">
                    <a:lumMod val="50000"/>
                    <a:lumOff val="50000"/>
                  </a:sysClr>
                </a:buClr>
                <a:buSzPct val="100000"/>
                <a:tabLst>
                  <a:tab pos="647959" algn="l"/>
                </a:tabLst>
              </a:pPr>
              <a:r>
                <a:rPr kumimoji="1" lang="en-US" altLang="ko-KR" b="1" spc="-45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dBrain</a:t>
              </a:r>
            </a:p>
          </p:txBody>
        </p:sp>
      </p:grp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8BF5A5BA-C74B-4E16-9770-9B0D36E94696}"/>
              </a:ext>
            </a:extLst>
          </p:cNvPr>
          <p:cNvGrpSpPr/>
          <p:nvPr/>
        </p:nvGrpSpPr>
        <p:grpSpPr>
          <a:xfrm>
            <a:off x="433256" y="3182629"/>
            <a:ext cx="2928937" cy="1022137"/>
            <a:chOff x="1048969" y="3390883"/>
            <a:chExt cx="2928937" cy="1022137"/>
          </a:xfrm>
        </p:grpSpPr>
        <p:grpSp>
          <p:nvGrpSpPr>
            <p:cNvPr id="368" name="그룹 367">
              <a:extLst>
                <a:ext uri="{FF2B5EF4-FFF2-40B4-BE49-F238E27FC236}">
                  <a16:creationId xmlns:a16="http://schemas.microsoft.com/office/drawing/2014/main" id="{B20958A8-6351-4695-9528-D225662574DC}"/>
                </a:ext>
              </a:extLst>
            </p:cNvPr>
            <p:cNvGrpSpPr/>
            <p:nvPr/>
          </p:nvGrpSpPr>
          <p:grpSpPr>
            <a:xfrm>
              <a:off x="1048969" y="3390883"/>
              <a:ext cx="2676423" cy="1022137"/>
              <a:chOff x="1048970" y="3376369"/>
              <a:chExt cx="2001458" cy="764365"/>
            </a:xfrm>
          </p:grpSpPr>
          <p:sp>
            <p:nvSpPr>
              <p:cNvPr id="371" name="Freeform 506">
                <a:extLst>
                  <a:ext uri="{FF2B5EF4-FFF2-40B4-BE49-F238E27FC236}">
                    <a16:creationId xmlns:a16="http://schemas.microsoft.com/office/drawing/2014/main" id="{24C74091-9F1E-41D4-B8C0-91D348231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970" y="3376369"/>
                <a:ext cx="2001458" cy="764365"/>
              </a:xfrm>
              <a:custGeom>
                <a:avLst/>
                <a:gdLst>
                  <a:gd name="T0" fmla="*/ 3698 w 4653"/>
                  <a:gd name="T1" fmla="*/ 0 h 1777"/>
                  <a:gd name="T2" fmla="*/ 3832 w 4653"/>
                  <a:gd name="T3" fmla="*/ 10 h 1777"/>
                  <a:gd name="T4" fmla="*/ 3963 w 4653"/>
                  <a:gd name="T5" fmla="*/ 39 h 1777"/>
                  <a:gd name="T6" fmla="*/ 4084 w 4653"/>
                  <a:gd name="T7" fmla="*/ 88 h 1777"/>
                  <a:gd name="T8" fmla="*/ 4195 w 4653"/>
                  <a:gd name="T9" fmla="*/ 154 h 1777"/>
                  <a:gd name="T10" fmla="*/ 4297 w 4653"/>
                  <a:gd name="T11" fmla="*/ 232 h 1777"/>
                  <a:gd name="T12" fmla="*/ 4382 w 4653"/>
                  <a:gd name="T13" fmla="*/ 324 h 1777"/>
                  <a:gd name="T14" fmla="*/ 4457 w 4653"/>
                  <a:gd name="T15" fmla="*/ 429 h 1777"/>
                  <a:gd name="T16" fmla="*/ 4516 w 4653"/>
                  <a:gd name="T17" fmla="*/ 543 h 1777"/>
                  <a:gd name="T18" fmla="*/ 4558 w 4653"/>
                  <a:gd name="T19" fmla="*/ 667 h 1777"/>
                  <a:gd name="T20" fmla="*/ 4581 w 4653"/>
                  <a:gd name="T21" fmla="*/ 798 h 1777"/>
                  <a:gd name="T22" fmla="*/ 4584 w 4653"/>
                  <a:gd name="T23" fmla="*/ 890 h 1777"/>
                  <a:gd name="T24" fmla="*/ 4581 w 4653"/>
                  <a:gd name="T25" fmla="*/ 978 h 1777"/>
                  <a:gd name="T26" fmla="*/ 4558 w 4653"/>
                  <a:gd name="T27" fmla="*/ 1106 h 1777"/>
                  <a:gd name="T28" fmla="*/ 4519 w 4653"/>
                  <a:gd name="T29" fmla="*/ 1224 h 1777"/>
                  <a:gd name="T30" fmla="*/ 4329 w 4653"/>
                  <a:gd name="T31" fmla="*/ 1515 h 1777"/>
                  <a:gd name="T32" fmla="*/ 4264 w 4653"/>
                  <a:gd name="T33" fmla="*/ 1570 h 1777"/>
                  <a:gd name="T34" fmla="*/ 4159 w 4653"/>
                  <a:gd name="T35" fmla="*/ 1646 h 1777"/>
                  <a:gd name="T36" fmla="*/ 4045 w 4653"/>
                  <a:gd name="T37" fmla="*/ 1705 h 1777"/>
                  <a:gd name="T38" fmla="*/ 3920 w 4653"/>
                  <a:gd name="T39" fmla="*/ 1747 h 1777"/>
                  <a:gd name="T40" fmla="*/ 3789 w 4653"/>
                  <a:gd name="T41" fmla="*/ 1770 h 1777"/>
                  <a:gd name="T42" fmla="*/ 887 w 4653"/>
                  <a:gd name="T43" fmla="*/ 1777 h 1777"/>
                  <a:gd name="T44" fmla="*/ 799 w 4653"/>
                  <a:gd name="T45" fmla="*/ 1770 h 1777"/>
                  <a:gd name="T46" fmla="*/ 668 w 4653"/>
                  <a:gd name="T47" fmla="*/ 1747 h 1777"/>
                  <a:gd name="T48" fmla="*/ 543 w 4653"/>
                  <a:gd name="T49" fmla="*/ 1708 h 1777"/>
                  <a:gd name="T50" fmla="*/ 429 w 4653"/>
                  <a:gd name="T51" fmla="*/ 1649 h 1777"/>
                  <a:gd name="T52" fmla="*/ 324 w 4653"/>
                  <a:gd name="T53" fmla="*/ 1574 h 1777"/>
                  <a:gd name="T54" fmla="*/ 233 w 4653"/>
                  <a:gd name="T55" fmla="*/ 1485 h 1777"/>
                  <a:gd name="T56" fmla="*/ 151 w 4653"/>
                  <a:gd name="T57" fmla="*/ 1384 h 1777"/>
                  <a:gd name="T58" fmla="*/ 89 w 4653"/>
                  <a:gd name="T59" fmla="*/ 1273 h 1777"/>
                  <a:gd name="T60" fmla="*/ 40 w 4653"/>
                  <a:gd name="T61" fmla="*/ 1152 h 1777"/>
                  <a:gd name="T62" fmla="*/ 10 w 4653"/>
                  <a:gd name="T63" fmla="*/ 1024 h 1777"/>
                  <a:gd name="T64" fmla="*/ 0 w 4653"/>
                  <a:gd name="T65" fmla="*/ 890 h 1777"/>
                  <a:gd name="T66" fmla="*/ 0 w 4653"/>
                  <a:gd name="T67" fmla="*/ 844 h 1777"/>
                  <a:gd name="T68" fmla="*/ 20 w 4653"/>
                  <a:gd name="T69" fmla="*/ 710 h 1777"/>
                  <a:gd name="T70" fmla="*/ 56 w 4653"/>
                  <a:gd name="T71" fmla="*/ 582 h 1777"/>
                  <a:gd name="T72" fmla="*/ 108 w 4653"/>
                  <a:gd name="T73" fmla="*/ 465 h 1777"/>
                  <a:gd name="T74" fmla="*/ 177 w 4653"/>
                  <a:gd name="T75" fmla="*/ 357 h 1777"/>
                  <a:gd name="T76" fmla="*/ 262 w 4653"/>
                  <a:gd name="T77" fmla="*/ 262 h 1777"/>
                  <a:gd name="T78" fmla="*/ 357 w 4653"/>
                  <a:gd name="T79" fmla="*/ 177 h 1777"/>
                  <a:gd name="T80" fmla="*/ 465 w 4653"/>
                  <a:gd name="T81" fmla="*/ 108 h 1777"/>
                  <a:gd name="T82" fmla="*/ 583 w 4653"/>
                  <a:gd name="T83" fmla="*/ 56 h 1777"/>
                  <a:gd name="T84" fmla="*/ 710 w 4653"/>
                  <a:gd name="T85" fmla="*/ 20 h 1777"/>
                  <a:gd name="T86" fmla="*/ 841 w 4653"/>
                  <a:gd name="T87" fmla="*/ 3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53" h="1777">
                    <a:moveTo>
                      <a:pt x="887" y="0"/>
                    </a:moveTo>
                    <a:lnTo>
                      <a:pt x="3698" y="0"/>
                    </a:lnTo>
                    <a:lnTo>
                      <a:pt x="3698" y="0"/>
                    </a:lnTo>
                    <a:lnTo>
                      <a:pt x="3744" y="3"/>
                    </a:lnTo>
                    <a:lnTo>
                      <a:pt x="3789" y="7"/>
                    </a:lnTo>
                    <a:lnTo>
                      <a:pt x="3832" y="10"/>
                    </a:lnTo>
                    <a:lnTo>
                      <a:pt x="3878" y="20"/>
                    </a:lnTo>
                    <a:lnTo>
                      <a:pt x="3920" y="29"/>
                    </a:lnTo>
                    <a:lnTo>
                      <a:pt x="3963" y="39"/>
                    </a:lnTo>
                    <a:lnTo>
                      <a:pt x="4002" y="56"/>
                    </a:lnTo>
                    <a:lnTo>
                      <a:pt x="4045" y="72"/>
                    </a:lnTo>
                    <a:lnTo>
                      <a:pt x="4084" y="88"/>
                    </a:lnTo>
                    <a:lnTo>
                      <a:pt x="4120" y="108"/>
                    </a:lnTo>
                    <a:lnTo>
                      <a:pt x="4159" y="128"/>
                    </a:lnTo>
                    <a:lnTo>
                      <a:pt x="4195" y="154"/>
                    </a:lnTo>
                    <a:lnTo>
                      <a:pt x="4228" y="177"/>
                    </a:lnTo>
                    <a:lnTo>
                      <a:pt x="4264" y="203"/>
                    </a:lnTo>
                    <a:lnTo>
                      <a:pt x="4297" y="232"/>
                    </a:lnTo>
                    <a:lnTo>
                      <a:pt x="4326" y="262"/>
                    </a:lnTo>
                    <a:lnTo>
                      <a:pt x="4355" y="291"/>
                    </a:lnTo>
                    <a:lnTo>
                      <a:pt x="4382" y="324"/>
                    </a:lnTo>
                    <a:lnTo>
                      <a:pt x="4411" y="357"/>
                    </a:lnTo>
                    <a:lnTo>
                      <a:pt x="4434" y="393"/>
                    </a:lnTo>
                    <a:lnTo>
                      <a:pt x="4457" y="429"/>
                    </a:lnTo>
                    <a:lnTo>
                      <a:pt x="4480" y="465"/>
                    </a:lnTo>
                    <a:lnTo>
                      <a:pt x="4499" y="504"/>
                    </a:lnTo>
                    <a:lnTo>
                      <a:pt x="4516" y="543"/>
                    </a:lnTo>
                    <a:lnTo>
                      <a:pt x="4532" y="582"/>
                    </a:lnTo>
                    <a:lnTo>
                      <a:pt x="4545" y="625"/>
                    </a:lnTo>
                    <a:lnTo>
                      <a:pt x="4558" y="667"/>
                    </a:lnTo>
                    <a:lnTo>
                      <a:pt x="4568" y="710"/>
                    </a:lnTo>
                    <a:lnTo>
                      <a:pt x="4575" y="753"/>
                    </a:lnTo>
                    <a:lnTo>
                      <a:pt x="4581" y="798"/>
                    </a:lnTo>
                    <a:lnTo>
                      <a:pt x="4584" y="844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932"/>
                    </a:lnTo>
                    <a:lnTo>
                      <a:pt x="4581" y="978"/>
                    </a:lnTo>
                    <a:lnTo>
                      <a:pt x="4575" y="1021"/>
                    </a:lnTo>
                    <a:lnTo>
                      <a:pt x="4568" y="1063"/>
                    </a:lnTo>
                    <a:lnTo>
                      <a:pt x="4558" y="1106"/>
                    </a:lnTo>
                    <a:lnTo>
                      <a:pt x="4549" y="1145"/>
                    </a:lnTo>
                    <a:lnTo>
                      <a:pt x="4535" y="1184"/>
                    </a:lnTo>
                    <a:lnTo>
                      <a:pt x="4519" y="1224"/>
                    </a:lnTo>
                    <a:lnTo>
                      <a:pt x="4532" y="1253"/>
                    </a:lnTo>
                    <a:lnTo>
                      <a:pt x="4653" y="1561"/>
                    </a:lnTo>
                    <a:lnTo>
                      <a:pt x="4329" y="1515"/>
                    </a:lnTo>
                    <a:lnTo>
                      <a:pt x="4329" y="1515"/>
                    </a:lnTo>
                    <a:lnTo>
                      <a:pt x="4297" y="1544"/>
                    </a:lnTo>
                    <a:lnTo>
                      <a:pt x="4264" y="1570"/>
                    </a:lnTo>
                    <a:lnTo>
                      <a:pt x="4231" y="1600"/>
                    </a:lnTo>
                    <a:lnTo>
                      <a:pt x="4195" y="1623"/>
                    </a:lnTo>
                    <a:lnTo>
                      <a:pt x="4159" y="1646"/>
                    </a:lnTo>
                    <a:lnTo>
                      <a:pt x="4123" y="1669"/>
                    </a:lnTo>
                    <a:lnTo>
                      <a:pt x="4084" y="1688"/>
                    </a:lnTo>
                    <a:lnTo>
                      <a:pt x="4045" y="1705"/>
                    </a:lnTo>
                    <a:lnTo>
                      <a:pt x="4005" y="1721"/>
                    </a:lnTo>
                    <a:lnTo>
                      <a:pt x="3963" y="1737"/>
                    </a:lnTo>
                    <a:lnTo>
                      <a:pt x="3920" y="1747"/>
                    </a:lnTo>
                    <a:lnTo>
                      <a:pt x="3878" y="1757"/>
                    </a:lnTo>
                    <a:lnTo>
                      <a:pt x="3835" y="1767"/>
                    </a:lnTo>
                    <a:lnTo>
                      <a:pt x="3789" y="1770"/>
                    </a:lnTo>
                    <a:lnTo>
                      <a:pt x="3744" y="1777"/>
                    </a:lnTo>
                    <a:lnTo>
                      <a:pt x="3698" y="1777"/>
                    </a:lnTo>
                    <a:lnTo>
                      <a:pt x="887" y="1777"/>
                    </a:lnTo>
                    <a:lnTo>
                      <a:pt x="887" y="1777"/>
                    </a:lnTo>
                    <a:lnTo>
                      <a:pt x="841" y="1777"/>
                    </a:lnTo>
                    <a:lnTo>
                      <a:pt x="799" y="1770"/>
                    </a:lnTo>
                    <a:lnTo>
                      <a:pt x="753" y="1767"/>
                    </a:lnTo>
                    <a:lnTo>
                      <a:pt x="710" y="1757"/>
                    </a:lnTo>
                    <a:lnTo>
                      <a:pt x="668" y="1747"/>
                    </a:lnTo>
                    <a:lnTo>
                      <a:pt x="625" y="1737"/>
                    </a:lnTo>
                    <a:lnTo>
                      <a:pt x="583" y="1721"/>
                    </a:lnTo>
                    <a:lnTo>
                      <a:pt x="543" y="1708"/>
                    </a:lnTo>
                    <a:lnTo>
                      <a:pt x="504" y="1688"/>
                    </a:lnTo>
                    <a:lnTo>
                      <a:pt x="465" y="1669"/>
                    </a:lnTo>
                    <a:lnTo>
                      <a:pt x="429" y="1649"/>
                    </a:lnTo>
                    <a:lnTo>
                      <a:pt x="393" y="1626"/>
                    </a:lnTo>
                    <a:lnTo>
                      <a:pt x="357" y="1600"/>
                    </a:lnTo>
                    <a:lnTo>
                      <a:pt x="324" y="1574"/>
                    </a:lnTo>
                    <a:lnTo>
                      <a:pt x="291" y="1544"/>
                    </a:lnTo>
                    <a:lnTo>
                      <a:pt x="262" y="1515"/>
                    </a:lnTo>
                    <a:lnTo>
                      <a:pt x="233" y="1485"/>
                    </a:lnTo>
                    <a:lnTo>
                      <a:pt x="203" y="1453"/>
                    </a:lnTo>
                    <a:lnTo>
                      <a:pt x="177" y="1420"/>
                    </a:lnTo>
                    <a:lnTo>
                      <a:pt x="151" y="1384"/>
                    </a:lnTo>
                    <a:lnTo>
                      <a:pt x="128" y="1348"/>
                    </a:lnTo>
                    <a:lnTo>
                      <a:pt x="108" y="1312"/>
                    </a:lnTo>
                    <a:lnTo>
                      <a:pt x="89" y="1273"/>
                    </a:lnTo>
                    <a:lnTo>
                      <a:pt x="69" y="1233"/>
                    </a:lnTo>
                    <a:lnTo>
                      <a:pt x="56" y="1194"/>
                    </a:lnTo>
                    <a:lnTo>
                      <a:pt x="40" y="1152"/>
                    </a:lnTo>
                    <a:lnTo>
                      <a:pt x="30" y="1109"/>
                    </a:lnTo>
                    <a:lnTo>
                      <a:pt x="20" y="1067"/>
                    </a:lnTo>
                    <a:lnTo>
                      <a:pt x="10" y="1024"/>
                    </a:lnTo>
                    <a:lnTo>
                      <a:pt x="7" y="978"/>
                    </a:lnTo>
                    <a:lnTo>
                      <a:pt x="0" y="936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44"/>
                    </a:lnTo>
                    <a:lnTo>
                      <a:pt x="7" y="798"/>
                    </a:lnTo>
                    <a:lnTo>
                      <a:pt x="10" y="753"/>
                    </a:lnTo>
                    <a:lnTo>
                      <a:pt x="20" y="710"/>
                    </a:lnTo>
                    <a:lnTo>
                      <a:pt x="30" y="667"/>
                    </a:lnTo>
                    <a:lnTo>
                      <a:pt x="40" y="625"/>
                    </a:lnTo>
                    <a:lnTo>
                      <a:pt x="56" y="582"/>
                    </a:lnTo>
                    <a:lnTo>
                      <a:pt x="69" y="543"/>
                    </a:lnTo>
                    <a:lnTo>
                      <a:pt x="89" y="504"/>
                    </a:lnTo>
                    <a:lnTo>
                      <a:pt x="108" y="465"/>
                    </a:lnTo>
                    <a:lnTo>
                      <a:pt x="128" y="429"/>
                    </a:lnTo>
                    <a:lnTo>
                      <a:pt x="151" y="393"/>
                    </a:lnTo>
                    <a:lnTo>
                      <a:pt x="177" y="357"/>
                    </a:lnTo>
                    <a:lnTo>
                      <a:pt x="203" y="324"/>
                    </a:lnTo>
                    <a:lnTo>
                      <a:pt x="233" y="291"/>
                    </a:lnTo>
                    <a:lnTo>
                      <a:pt x="262" y="262"/>
                    </a:lnTo>
                    <a:lnTo>
                      <a:pt x="291" y="232"/>
                    </a:lnTo>
                    <a:lnTo>
                      <a:pt x="324" y="203"/>
                    </a:lnTo>
                    <a:lnTo>
                      <a:pt x="357" y="177"/>
                    </a:lnTo>
                    <a:lnTo>
                      <a:pt x="393" y="154"/>
                    </a:lnTo>
                    <a:lnTo>
                      <a:pt x="429" y="128"/>
                    </a:lnTo>
                    <a:lnTo>
                      <a:pt x="465" y="108"/>
                    </a:lnTo>
                    <a:lnTo>
                      <a:pt x="504" y="88"/>
                    </a:lnTo>
                    <a:lnTo>
                      <a:pt x="543" y="72"/>
                    </a:lnTo>
                    <a:lnTo>
                      <a:pt x="583" y="56"/>
                    </a:lnTo>
                    <a:lnTo>
                      <a:pt x="625" y="39"/>
                    </a:lnTo>
                    <a:lnTo>
                      <a:pt x="668" y="29"/>
                    </a:lnTo>
                    <a:lnTo>
                      <a:pt x="710" y="20"/>
                    </a:lnTo>
                    <a:lnTo>
                      <a:pt x="753" y="10"/>
                    </a:lnTo>
                    <a:lnTo>
                      <a:pt x="799" y="7"/>
                    </a:lnTo>
                    <a:lnTo>
                      <a:pt x="841" y="3"/>
                    </a:lnTo>
                    <a:lnTo>
                      <a:pt x="887" y="0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2" name="Freeform 507">
                <a:extLst>
                  <a:ext uri="{FF2B5EF4-FFF2-40B4-BE49-F238E27FC236}">
                    <a16:creationId xmlns:a16="http://schemas.microsoft.com/office/drawing/2014/main" id="{63A1E986-A008-40BE-B042-126806FC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3422824"/>
                <a:ext cx="672744" cy="671454"/>
              </a:xfrm>
              <a:custGeom>
                <a:avLst/>
                <a:gdLst>
                  <a:gd name="T0" fmla="*/ 0 w 1564"/>
                  <a:gd name="T1" fmla="*/ 782 h 1561"/>
                  <a:gd name="T2" fmla="*/ 7 w 1564"/>
                  <a:gd name="T3" fmla="*/ 700 h 1561"/>
                  <a:gd name="T4" fmla="*/ 17 w 1564"/>
                  <a:gd name="T5" fmla="*/ 622 h 1561"/>
                  <a:gd name="T6" fmla="*/ 63 w 1564"/>
                  <a:gd name="T7" fmla="*/ 478 h 1561"/>
                  <a:gd name="T8" fmla="*/ 135 w 1564"/>
                  <a:gd name="T9" fmla="*/ 344 h 1561"/>
                  <a:gd name="T10" fmla="*/ 229 w 1564"/>
                  <a:gd name="T11" fmla="*/ 229 h 1561"/>
                  <a:gd name="T12" fmla="*/ 347 w 1564"/>
                  <a:gd name="T13" fmla="*/ 131 h 1561"/>
                  <a:gd name="T14" fmla="*/ 478 w 1564"/>
                  <a:gd name="T15" fmla="*/ 59 h 1561"/>
                  <a:gd name="T16" fmla="*/ 625 w 1564"/>
                  <a:gd name="T17" fmla="*/ 16 h 1561"/>
                  <a:gd name="T18" fmla="*/ 704 w 1564"/>
                  <a:gd name="T19" fmla="*/ 3 h 1561"/>
                  <a:gd name="T20" fmla="*/ 782 w 1564"/>
                  <a:gd name="T21" fmla="*/ 0 h 1561"/>
                  <a:gd name="T22" fmla="*/ 825 w 1564"/>
                  <a:gd name="T23" fmla="*/ 0 h 1561"/>
                  <a:gd name="T24" fmla="*/ 904 w 1564"/>
                  <a:gd name="T25" fmla="*/ 7 h 1561"/>
                  <a:gd name="T26" fmla="*/ 1015 w 1564"/>
                  <a:gd name="T27" fmla="*/ 33 h 1561"/>
                  <a:gd name="T28" fmla="*/ 1155 w 1564"/>
                  <a:gd name="T29" fmla="*/ 95 h 1561"/>
                  <a:gd name="T30" fmla="*/ 1280 w 1564"/>
                  <a:gd name="T31" fmla="*/ 177 h 1561"/>
                  <a:gd name="T32" fmla="*/ 1388 w 1564"/>
                  <a:gd name="T33" fmla="*/ 285 h 1561"/>
                  <a:gd name="T34" fmla="*/ 1470 w 1564"/>
                  <a:gd name="T35" fmla="*/ 409 h 1561"/>
                  <a:gd name="T36" fmla="*/ 1528 w 1564"/>
                  <a:gd name="T37" fmla="*/ 550 h 1561"/>
                  <a:gd name="T38" fmla="*/ 1555 w 1564"/>
                  <a:gd name="T39" fmla="*/ 661 h 1561"/>
                  <a:gd name="T40" fmla="*/ 1564 w 1564"/>
                  <a:gd name="T41" fmla="*/ 739 h 1561"/>
                  <a:gd name="T42" fmla="*/ 1564 w 1564"/>
                  <a:gd name="T43" fmla="*/ 782 h 1561"/>
                  <a:gd name="T44" fmla="*/ 1561 w 1564"/>
                  <a:gd name="T45" fmla="*/ 860 h 1561"/>
                  <a:gd name="T46" fmla="*/ 1548 w 1564"/>
                  <a:gd name="T47" fmla="*/ 939 h 1561"/>
                  <a:gd name="T48" fmla="*/ 1502 w 1564"/>
                  <a:gd name="T49" fmla="*/ 1086 h 1561"/>
                  <a:gd name="T50" fmla="*/ 1430 w 1564"/>
                  <a:gd name="T51" fmla="*/ 1217 h 1561"/>
                  <a:gd name="T52" fmla="*/ 1335 w 1564"/>
                  <a:gd name="T53" fmla="*/ 1332 h 1561"/>
                  <a:gd name="T54" fmla="*/ 1221 w 1564"/>
                  <a:gd name="T55" fmla="*/ 1430 h 1561"/>
                  <a:gd name="T56" fmla="*/ 1087 w 1564"/>
                  <a:gd name="T57" fmla="*/ 1502 h 1561"/>
                  <a:gd name="T58" fmla="*/ 940 w 1564"/>
                  <a:gd name="T59" fmla="*/ 1548 h 1561"/>
                  <a:gd name="T60" fmla="*/ 864 w 1564"/>
                  <a:gd name="T61" fmla="*/ 1557 h 1561"/>
                  <a:gd name="T62" fmla="*/ 782 w 1564"/>
                  <a:gd name="T63" fmla="*/ 1561 h 1561"/>
                  <a:gd name="T64" fmla="*/ 743 w 1564"/>
                  <a:gd name="T65" fmla="*/ 1561 h 1561"/>
                  <a:gd name="T66" fmla="*/ 665 w 1564"/>
                  <a:gd name="T67" fmla="*/ 1554 h 1561"/>
                  <a:gd name="T68" fmla="*/ 550 w 1564"/>
                  <a:gd name="T69" fmla="*/ 1528 h 1561"/>
                  <a:gd name="T70" fmla="*/ 409 w 1564"/>
                  <a:gd name="T71" fmla="*/ 1469 h 1561"/>
                  <a:gd name="T72" fmla="*/ 285 w 1564"/>
                  <a:gd name="T73" fmla="*/ 1384 h 1561"/>
                  <a:gd name="T74" fmla="*/ 180 w 1564"/>
                  <a:gd name="T75" fmla="*/ 1276 h 1561"/>
                  <a:gd name="T76" fmla="*/ 95 w 1564"/>
                  <a:gd name="T77" fmla="*/ 1152 h 1561"/>
                  <a:gd name="T78" fmla="*/ 36 w 1564"/>
                  <a:gd name="T79" fmla="*/ 1014 h 1561"/>
                  <a:gd name="T80" fmla="*/ 10 w 1564"/>
                  <a:gd name="T81" fmla="*/ 900 h 1561"/>
                  <a:gd name="T82" fmla="*/ 4 w 1564"/>
                  <a:gd name="T83" fmla="*/ 821 h 1561"/>
                  <a:gd name="T84" fmla="*/ 0 w 1564"/>
                  <a:gd name="T85" fmla="*/ 782 h 1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1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39"/>
                    </a:lnTo>
                    <a:lnTo>
                      <a:pt x="7" y="700"/>
                    </a:lnTo>
                    <a:lnTo>
                      <a:pt x="10" y="661"/>
                    </a:lnTo>
                    <a:lnTo>
                      <a:pt x="17" y="622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77"/>
                    </a:lnTo>
                    <a:lnTo>
                      <a:pt x="347" y="131"/>
                    </a:lnTo>
                    <a:lnTo>
                      <a:pt x="409" y="95"/>
                    </a:lnTo>
                    <a:lnTo>
                      <a:pt x="478" y="59"/>
                    </a:lnTo>
                    <a:lnTo>
                      <a:pt x="550" y="33"/>
                    </a:lnTo>
                    <a:lnTo>
                      <a:pt x="625" y="16"/>
                    </a:lnTo>
                    <a:lnTo>
                      <a:pt x="665" y="7"/>
                    </a:lnTo>
                    <a:lnTo>
                      <a:pt x="704" y="3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3"/>
                    </a:lnTo>
                    <a:lnTo>
                      <a:pt x="904" y="7"/>
                    </a:lnTo>
                    <a:lnTo>
                      <a:pt x="940" y="16"/>
                    </a:lnTo>
                    <a:lnTo>
                      <a:pt x="1015" y="33"/>
                    </a:lnTo>
                    <a:lnTo>
                      <a:pt x="1087" y="59"/>
                    </a:lnTo>
                    <a:lnTo>
                      <a:pt x="1155" y="95"/>
                    </a:lnTo>
                    <a:lnTo>
                      <a:pt x="1221" y="131"/>
                    </a:lnTo>
                    <a:lnTo>
                      <a:pt x="1280" y="177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2"/>
                    </a:lnTo>
                    <a:lnTo>
                      <a:pt x="1555" y="661"/>
                    </a:lnTo>
                    <a:lnTo>
                      <a:pt x="1561" y="700"/>
                    </a:lnTo>
                    <a:lnTo>
                      <a:pt x="1564" y="739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1"/>
                    </a:lnTo>
                    <a:lnTo>
                      <a:pt x="1561" y="860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4"/>
                    </a:lnTo>
                    <a:lnTo>
                      <a:pt x="1502" y="1086"/>
                    </a:lnTo>
                    <a:lnTo>
                      <a:pt x="1470" y="1152"/>
                    </a:lnTo>
                    <a:lnTo>
                      <a:pt x="1430" y="1217"/>
                    </a:lnTo>
                    <a:lnTo>
                      <a:pt x="1388" y="1276"/>
                    </a:lnTo>
                    <a:lnTo>
                      <a:pt x="1335" y="1332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57"/>
                    </a:lnTo>
                    <a:lnTo>
                      <a:pt x="825" y="1561"/>
                    </a:lnTo>
                    <a:lnTo>
                      <a:pt x="782" y="1561"/>
                    </a:lnTo>
                    <a:lnTo>
                      <a:pt x="782" y="1561"/>
                    </a:lnTo>
                    <a:lnTo>
                      <a:pt x="743" y="1561"/>
                    </a:lnTo>
                    <a:lnTo>
                      <a:pt x="704" y="1557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2"/>
                    </a:lnTo>
                    <a:lnTo>
                      <a:pt x="180" y="1276"/>
                    </a:lnTo>
                    <a:lnTo>
                      <a:pt x="135" y="1217"/>
                    </a:lnTo>
                    <a:lnTo>
                      <a:pt x="95" y="1152"/>
                    </a:lnTo>
                    <a:lnTo>
                      <a:pt x="63" y="1086"/>
                    </a:lnTo>
                    <a:lnTo>
                      <a:pt x="36" y="1014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0"/>
                    </a:lnTo>
                    <a:lnTo>
                      <a:pt x="4" y="821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3" name="Rectangle 535">
                <a:extLst>
                  <a:ext uri="{FF2B5EF4-FFF2-40B4-BE49-F238E27FC236}">
                    <a16:creationId xmlns:a16="http://schemas.microsoft.com/office/drawing/2014/main" id="{6D453B9D-53D3-4F05-B770-197513B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331" y="3602491"/>
                <a:ext cx="508267" cy="276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en-US" altLang="ko-KR" sz="1200" b="1" i="0" u="none" strike="noStrike" cap="none" normalizeH="0" baseline="0" dirty="0">
                    <a:ln>
                      <a:noFill/>
                    </a:ln>
                    <a:solidFill>
                      <a:srgbClr val="194F9D"/>
                    </a:solidFill>
                    <a:effectLst/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1.</a:t>
                </a:r>
                <a:endParaRPr kumimoji="1" lang="en-US" altLang="ko-KR" sz="12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Monotype Sorts" pitchFamily="2" charset="2"/>
                </a:endParaRPr>
              </a:p>
              <a:p>
                <a:pPr algn="ctr" defTabSz="914400"/>
                <a:r>
                  <a:rPr kumimoji="1" lang="en-US" altLang="ko-KR" sz="12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Revenue</a:t>
                </a:r>
              </a:p>
            </p:txBody>
          </p:sp>
          <p:sp>
            <p:nvSpPr>
              <p:cNvPr id="374" name="Rectangle 536">
                <a:extLst>
                  <a:ext uri="{FF2B5EF4-FFF2-40B4-BE49-F238E27FC236}">
                    <a16:creationId xmlns:a16="http://schemas.microsoft.com/office/drawing/2014/main" id="{0D0EB1BC-5876-4271-A233-59362760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3767799"/>
                <a:ext cx="49" cy="1380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75" name="Freeform 538">
                <a:extLst>
                  <a:ext uri="{FF2B5EF4-FFF2-40B4-BE49-F238E27FC236}">
                    <a16:creationId xmlns:a16="http://schemas.microsoft.com/office/drawing/2014/main" id="{2F04FF8D-0CB3-4CFD-9A3A-AC822C77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284" y="3737920"/>
                <a:ext cx="876633" cy="688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10 h 16"/>
                  <a:gd name="T8" fmla="*/ 0 w 2038"/>
                  <a:gd name="T9" fmla="*/ 7 h 16"/>
                  <a:gd name="T10" fmla="*/ 0 w 2038"/>
                  <a:gd name="T11" fmla="*/ 7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7 h 16"/>
                  <a:gd name="T28" fmla="*/ 2038 w 2038"/>
                  <a:gd name="T29" fmla="*/ 7 h 16"/>
                  <a:gd name="T30" fmla="*/ 2038 w 2038"/>
                  <a:gd name="T31" fmla="*/ 10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7"/>
                    </a:lnTo>
                    <a:lnTo>
                      <a:pt x="2038" y="7"/>
                    </a:lnTo>
                    <a:lnTo>
                      <a:pt x="2038" y="10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113BB4F4-9FC6-47F7-BB8F-6091DC1D5833}"/>
                </a:ext>
              </a:extLst>
            </p:cNvPr>
            <p:cNvSpPr txBox="1"/>
            <p:nvPr/>
          </p:nvSpPr>
          <p:spPr>
            <a:xfrm>
              <a:off x="2026728" y="3947752"/>
              <a:ext cx="1951178" cy="279179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National Tax Service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Korea Customs Office</a:t>
              </a: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EFA18C93-805D-40D8-B7C7-B5E55D70CF1C}"/>
                </a:ext>
              </a:extLst>
            </p:cNvPr>
            <p:cNvSpPr txBox="1"/>
            <p:nvPr/>
          </p:nvSpPr>
          <p:spPr>
            <a:xfrm>
              <a:off x="2160309" y="3417196"/>
              <a:ext cx="130442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Tax Collection Agencies (19)</a:t>
              </a:r>
            </a:p>
          </p:txBody>
        </p:sp>
      </p:grpSp>
      <p:sp>
        <p:nvSpPr>
          <p:cNvPr id="376" name="Freeform 520">
            <a:extLst>
              <a:ext uri="{FF2B5EF4-FFF2-40B4-BE49-F238E27FC236}">
                <a16:creationId xmlns:a16="http://schemas.microsoft.com/office/drawing/2014/main" id="{B4E4FEF2-0A7B-4440-974A-5EC4C1C0B0FA}"/>
              </a:ext>
            </a:extLst>
          </p:cNvPr>
          <p:cNvSpPr>
            <a:spLocks/>
          </p:cNvSpPr>
          <p:nvPr/>
        </p:nvSpPr>
        <p:spPr bwMode="auto">
          <a:xfrm>
            <a:off x="4362148" y="3182629"/>
            <a:ext cx="2800839" cy="1022137"/>
          </a:xfrm>
          <a:custGeom>
            <a:avLst/>
            <a:gdLst>
              <a:gd name="T0" fmla="*/ 955 w 4653"/>
              <a:gd name="T1" fmla="*/ 0 h 1777"/>
              <a:gd name="T2" fmla="*/ 821 w 4653"/>
              <a:gd name="T3" fmla="*/ 10 h 1777"/>
              <a:gd name="T4" fmla="*/ 690 w 4653"/>
              <a:gd name="T5" fmla="*/ 39 h 1777"/>
              <a:gd name="T6" fmla="*/ 572 w 4653"/>
              <a:gd name="T7" fmla="*/ 88 h 1777"/>
              <a:gd name="T8" fmla="*/ 458 w 4653"/>
              <a:gd name="T9" fmla="*/ 154 h 1777"/>
              <a:gd name="T10" fmla="*/ 360 w 4653"/>
              <a:gd name="T11" fmla="*/ 232 h 1777"/>
              <a:gd name="T12" fmla="*/ 271 w 4653"/>
              <a:gd name="T13" fmla="*/ 324 h 1777"/>
              <a:gd name="T14" fmla="*/ 196 w 4653"/>
              <a:gd name="T15" fmla="*/ 429 h 1777"/>
              <a:gd name="T16" fmla="*/ 137 w 4653"/>
              <a:gd name="T17" fmla="*/ 543 h 1777"/>
              <a:gd name="T18" fmla="*/ 95 w 4653"/>
              <a:gd name="T19" fmla="*/ 667 h 1777"/>
              <a:gd name="T20" fmla="*/ 72 w 4653"/>
              <a:gd name="T21" fmla="*/ 798 h 1777"/>
              <a:gd name="T22" fmla="*/ 69 w 4653"/>
              <a:gd name="T23" fmla="*/ 890 h 1777"/>
              <a:gd name="T24" fmla="*/ 72 w 4653"/>
              <a:gd name="T25" fmla="*/ 978 h 1777"/>
              <a:gd name="T26" fmla="*/ 95 w 4653"/>
              <a:gd name="T27" fmla="*/ 1106 h 1777"/>
              <a:gd name="T28" fmla="*/ 134 w 4653"/>
              <a:gd name="T29" fmla="*/ 1224 h 1777"/>
              <a:gd name="T30" fmla="*/ 327 w 4653"/>
              <a:gd name="T31" fmla="*/ 1515 h 1777"/>
              <a:gd name="T32" fmla="*/ 389 w 4653"/>
              <a:gd name="T33" fmla="*/ 1570 h 1777"/>
              <a:gd name="T34" fmla="*/ 494 w 4653"/>
              <a:gd name="T35" fmla="*/ 1646 h 1777"/>
              <a:gd name="T36" fmla="*/ 608 w 4653"/>
              <a:gd name="T37" fmla="*/ 1705 h 1777"/>
              <a:gd name="T38" fmla="*/ 733 w 4653"/>
              <a:gd name="T39" fmla="*/ 1747 h 1777"/>
              <a:gd name="T40" fmla="*/ 864 w 4653"/>
              <a:gd name="T41" fmla="*/ 1770 h 1777"/>
              <a:gd name="T42" fmla="*/ 3766 w 4653"/>
              <a:gd name="T43" fmla="*/ 1777 h 1777"/>
              <a:gd name="T44" fmla="*/ 3858 w 4653"/>
              <a:gd name="T45" fmla="*/ 1770 h 1777"/>
              <a:gd name="T46" fmla="*/ 3989 w 4653"/>
              <a:gd name="T47" fmla="*/ 1747 h 1777"/>
              <a:gd name="T48" fmla="*/ 4110 w 4653"/>
              <a:gd name="T49" fmla="*/ 1708 h 1777"/>
              <a:gd name="T50" fmla="*/ 4227 w 4653"/>
              <a:gd name="T51" fmla="*/ 1649 h 1777"/>
              <a:gd name="T52" fmla="*/ 4329 w 4653"/>
              <a:gd name="T53" fmla="*/ 1574 h 1777"/>
              <a:gd name="T54" fmla="*/ 4424 w 4653"/>
              <a:gd name="T55" fmla="*/ 1485 h 1777"/>
              <a:gd name="T56" fmla="*/ 4502 w 4653"/>
              <a:gd name="T57" fmla="*/ 1384 h 1777"/>
              <a:gd name="T58" fmla="*/ 4564 w 4653"/>
              <a:gd name="T59" fmla="*/ 1273 h 1777"/>
              <a:gd name="T60" fmla="*/ 4613 w 4653"/>
              <a:gd name="T61" fmla="*/ 1152 h 1777"/>
              <a:gd name="T62" fmla="*/ 4643 w 4653"/>
              <a:gd name="T63" fmla="*/ 1024 h 1777"/>
              <a:gd name="T64" fmla="*/ 4653 w 4653"/>
              <a:gd name="T65" fmla="*/ 890 h 1777"/>
              <a:gd name="T66" fmla="*/ 4653 w 4653"/>
              <a:gd name="T67" fmla="*/ 844 h 1777"/>
              <a:gd name="T68" fmla="*/ 4636 w 4653"/>
              <a:gd name="T69" fmla="*/ 710 h 1777"/>
              <a:gd name="T70" fmla="*/ 4600 w 4653"/>
              <a:gd name="T71" fmla="*/ 582 h 1777"/>
              <a:gd name="T72" fmla="*/ 4545 w 4653"/>
              <a:gd name="T73" fmla="*/ 465 h 1777"/>
              <a:gd name="T74" fmla="*/ 4476 w 4653"/>
              <a:gd name="T75" fmla="*/ 357 h 1777"/>
              <a:gd name="T76" fmla="*/ 4394 w 4653"/>
              <a:gd name="T77" fmla="*/ 262 h 1777"/>
              <a:gd name="T78" fmla="*/ 4296 w 4653"/>
              <a:gd name="T79" fmla="*/ 177 h 1777"/>
              <a:gd name="T80" fmla="*/ 4188 w 4653"/>
              <a:gd name="T81" fmla="*/ 108 h 1777"/>
              <a:gd name="T82" fmla="*/ 4070 w 4653"/>
              <a:gd name="T83" fmla="*/ 56 h 1777"/>
              <a:gd name="T84" fmla="*/ 3946 w 4653"/>
              <a:gd name="T85" fmla="*/ 20 h 1777"/>
              <a:gd name="T86" fmla="*/ 3812 w 4653"/>
              <a:gd name="T87" fmla="*/ 3 h 1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7">
                <a:moveTo>
                  <a:pt x="3766" y="0"/>
                </a:moveTo>
                <a:lnTo>
                  <a:pt x="955" y="0"/>
                </a:lnTo>
                <a:lnTo>
                  <a:pt x="955" y="0"/>
                </a:lnTo>
                <a:lnTo>
                  <a:pt x="909" y="3"/>
                </a:lnTo>
                <a:lnTo>
                  <a:pt x="864" y="7"/>
                </a:lnTo>
                <a:lnTo>
                  <a:pt x="821" y="10"/>
                </a:lnTo>
                <a:lnTo>
                  <a:pt x="775" y="20"/>
                </a:lnTo>
                <a:lnTo>
                  <a:pt x="733" y="29"/>
                </a:lnTo>
                <a:lnTo>
                  <a:pt x="690" y="39"/>
                </a:lnTo>
                <a:lnTo>
                  <a:pt x="651" y="56"/>
                </a:lnTo>
                <a:lnTo>
                  <a:pt x="612" y="72"/>
                </a:lnTo>
                <a:lnTo>
                  <a:pt x="572" y="88"/>
                </a:lnTo>
                <a:lnTo>
                  <a:pt x="533" y="108"/>
                </a:lnTo>
                <a:lnTo>
                  <a:pt x="494" y="128"/>
                </a:lnTo>
                <a:lnTo>
                  <a:pt x="458" y="154"/>
                </a:lnTo>
                <a:lnTo>
                  <a:pt x="425" y="177"/>
                </a:lnTo>
                <a:lnTo>
                  <a:pt x="392" y="203"/>
                </a:lnTo>
                <a:lnTo>
                  <a:pt x="360" y="232"/>
                </a:lnTo>
                <a:lnTo>
                  <a:pt x="327" y="262"/>
                </a:lnTo>
                <a:lnTo>
                  <a:pt x="298" y="291"/>
                </a:lnTo>
                <a:lnTo>
                  <a:pt x="271" y="324"/>
                </a:lnTo>
                <a:lnTo>
                  <a:pt x="245" y="357"/>
                </a:lnTo>
                <a:lnTo>
                  <a:pt x="219" y="393"/>
                </a:lnTo>
                <a:lnTo>
                  <a:pt x="196" y="429"/>
                </a:lnTo>
                <a:lnTo>
                  <a:pt x="176" y="465"/>
                </a:lnTo>
                <a:lnTo>
                  <a:pt x="157" y="504"/>
                </a:lnTo>
                <a:lnTo>
                  <a:pt x="137" y="543"/>
                </a:lnTo>
                <a:lnTo>
                  <a:pt x="121" y="582"/>
                </a:lnTo>
                <a:lnTo>
                  <a:pt x="108" y="625"/>
                </a:lnTo>
                <a:lnTo>
                  <a:pt x="95" y="667"/>
                </a:lnTo>
                <a:lnTo>
                  <a:pt x="85" y="710"/>
                </a:lnTo>
                <a:lnTo>
                  <a:pt x="78" y="753"/>
                </a:lnTo>
                <a:lnTo>
                  <a:pt x="72" y="798"/>
                </a:lnTo>
                <a:lnTo>
                  <a:pt x="69" y="844"/>
                </a:lnTo>
                <a:lnTo>
                  <a:pt x="69" y="890"/>
                </a:lnTo>
                <a:lnTo>
                  <a:pt x="69" y="890"/>
                </a:lnTo>
                <a:lnTo>
                  <a:pt x="69" y="890"/>
                </a:lnTo>
                <a:lnTo>
                  <a:pt x="69" y="932"/>
                </a:lnTo>
                <a:lnTo>
                  <a:pt x="72" y="978"/>
                </a:lnTo>
                <a:lnTo>
                  <a:pt x="78" y="1021"/>
                </a:lnTo>
                <a:lnTo>
                  <a:pt x="85" y="1063"/>
                </a:lnTo>
                <a:lnTo>
                  <a:pt x="95" y="1106"/>
                </a:lnTo>
                <a:lnTo>
                  <a:pt x="104" y="1145"/>
                </a:lnTo>
                <a:lnTo>
                  <a:pt x="121" y="1184"/>
                </a:lnTo>
                <a:lnTo>
                  <a:pt x="134" y="1224"/>
                </a:lnTo>
                <a:lnTo>
                  <a:pt x="124" y="1253"/>
                </a:lnTo>
                <a:lnTo>
                  <a:pt x="0" y="1561"/>
                </a:lnTo>
                <a:lnTo>
                  <a:pt x="327" y="1515"/>
                </a:lnTo>
                <a:lnTo>
                  <a:pt x="327" y="1515"/>
                </a:lnTo>
                <a:lnTo>
                  <a:pt x="356" y="1544"/>
                </a:lnTo>
                <a:lnTo>
                  <a:pt x="389" y="1570"/>
                </a:lnTo>
                <a:lnTo>
                  <a:pt x="422" y="1600"/>
                </a:lnTo>
                <a:lnTo>
                  <a:pt x="458" y="1623"/>
                </a:lnTo>
                <a:lnTo>
                  <a:pt x="494" y="1646"/>
                </a:lnTo>
                <a:lnTo>
                  <a:pt x="530" y="1669"/>
                </a:lnTo>
                <a:lnTo>
                  <a:pt x="569" y="1688"/>
                </a:lnTo>
                <a:lnTo>
                  <a:pt x="608" y="1705"/>
                </a:lnTo>
                <a:lnTo>
                  <a:pt x="651" y="1721"/>
                </a:lnTo>
                <a:lnTo>
                  <a:pt x="690" y="1737"/>
                </a:lnTo>
                <a:lnTo>
                  <a:pt x="733" y="1747"/>
                </a:lnTo>
                <a:lnTo>
                  <a:pt x="775" y="1757"/>
                </a:lnTo>
                <a:lnTo>
                  <a:pt x="821" y="1767"/>
                </a:lnTo>
                <a:lnTo>
                  <a:pt x="864" y="1770"/>
                </a:lnTo>
                <a:lnTo>
                  <a:pt x="909" y="1777"/>
                </a:lnTo>
                <a:lnTo>
                  <a:pt x="955" y="1777"/>
                </a:lnTo>
                <a:lnTo>
                  <a:pt x="3766" y="1777"/>
                </a:lnTo>
                <a:lnTo>
                  <a:pt x="3766" y="1777"/>
                </a:lnTo>
                <a:lnTo>
                  <a:pt x="3812" y="1777"/>
                </a:lnTo>
                <a:lnTo>
                  <a:pt x="3858" y="1770"/>
                </a:lnTo>
                <a:lnTo>
                  <a:pt x="3900" y="1767"/>
                </a:lnTo>
                <a:lnTo>
                  <a:pt x="3946" y="1757"/>
                </a:lnTo>
                <a:lnTo>
                  <a:pt x="3989" y="1747"/>
                </a:lnTo>
                <a:lnTo>
                  <a:pt x="4031" y="1737"/>
                </a:lnTo>
                <a:lnTo>
                  <a:pt x="4070" y="1721"/>
                </a:lnTo>
                <a:lnTo>
                  <a:pt x="4110" y="1708"/>
                </a:lnTo>
                <a:lnTo>
                  <a:pt x="4149" y="1688"/>
                </a:lnTo>
                <a:lnTo>
                  <a:pt x="4188" y="1669"/>
                </a:lnTo>
                <a:lnTo>
                  <a:pt x="4227" y="1649"/>
                </a:lnTo>
                <a:lnTo>
                  <a:pt x="4263" y="1626"/>
                </a:lnTo>
                <a:lnTo>
                  <a:pt x="4296" y="1600"/>
                </a:lnTo>
                <a:lnTo>
                  <a:pt x="4329" y="1574"/>
                </a:lnTo>
                <a:lnTo>
                  <a:pt x="4362" y="1544"/>
                </a:lnTo>
                <a:lnTo>
                  <a:pt x="4394" y="1515"/>
                </a:lnTo>
                <a:lnTo>
                  <a:pt x="4424" y="1485"/>
                </a:lnTo>
                <a:lnTo>
                  <a:pt x="4450" y="1453"/>
                </a:lnTo>
                <a:lnTo>
                  <a:pt x="4476" y="1420"/>
                </a:lnTo>
                <a:lnTo>
                  <a:pt x="4502" y="1384"/>
                </a:lnTo>
                <a:lnTo>
                  <a:pt x="4525" y="1348"/>
                </a:lnTo>
                <a:lnTo>
                  <a:pt x="4545" y="1312"/>
                </a:lnTo>
                <a:lnTo>
                  <a:pt x="4564" y="1273"/>
                </a:lnTo>
                <a:lnTo>
                  <a:pt x="4584" y="1233"/>
                </a:lnTo>
                <a:lnTo>
                  <a:pt x="4600" y="1194"/>
                </a:lnTo>
                <a:lnTo>
                  <a:pt x="4613" y="1152"/>
                </a:lnTo>
                <a:lnTo>
                  <a:pt x="4627" y="1109"/>
                </a:lnTo>
                <a:lnTo>
                  <a:pt x="4636" y="1067"/>
                </a:lnTo>
                <a:lnTo>
                  <a:pt x="4643" y="1024"/>
                </a:lnTo>
                <a:lnTo>
                  <a:pt x="4649" y="978"/>
                </a:lnTo>
                <a:lnTo>
                  <a:pt x="4653" y="936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44"/>
                </a:lnTo>
                <a:lnTo>
                  <a:pt x="4649" y="798"/>
                </a:lnTo>
                <a:lnTo>
                  <a:pt x="4643" y="753"/>
                </a:lnTo>
                <a:lnTo>
                  <a:pt x="4636" y="710"/>
                </a:lnTo>
                <a:lnTo>
                  <a:pt x="4627" y="667"/>
                </a:lnTo>
                <a:lnTo>
                  <a:pt x="4613" y="625"/>
                </a:lnTo>
                <a:lnTo>
                  <a:pt x="4600" y="582"/>
                </a:lnTo>
                <a:lnTo>
                  <a:pt x="4584" y="543"/>
                </a:lnTo>
                <a:lnTo>
                  <a:pt x="4564" y="504"/>
                </a:lnTo>
                <a:lnTo>
                  <a:pt x="4545" y="465"/>
                </a:lnTo>
                <a:lnTo>
                  <a:pt x="4525" y="429"/>
                </a:lnTo>
                <a:lnTo>
                  <a:pt x="4502" y="393"/>
                </a:lnTo>
                <a:lnTo>
                  <a:pt x="4476" y="357"/>
                </a:lnTo>
                <a:lnTo>
                  <a:pt x="4450" y="324"/>
                </a:lnTo>
                <a:lnTo>
                  <a:pt x="4424" y="291"/>
                </a:lnTo>
                <a:lnTo>
                  <a:pt x="4394" y="262"/>
                </a:lnTo>
                <a:lnTo>
                  <a:pt x="4362" y="232"/>
                </a:lnTo>
                <a:lnTo>
                  <a:pt x="4329" y="203"/>
                </a:lnTo>
                <a:lnTo>
                  <a:pt x="4296" y="177"/>
                </a:lnTo>
                <a:lnTo>
                  <a:pt x="4263" y="154"/>
                </a:lnTo>
                <a:lnTo>
                  <a:pt x="4227" y="128"/>
                </a:lnTo>
                <a:lnTo>
                  <a:pt x="4188" y="108"/>
                </a:lnTo>
                <a:lnTo>
                  <a:pt x="4149" y="88"/>
                </a:lnTo>
                <a:lnTo>
                  <a:pt x="4110" y="72"/>
                </a:lnTo>
                <a:lnTo>
                  <a:pt x="4070" y="56"/>
                </a:lnTo>
                <a:lnTo>
                  <a:pt x="4031" y="39"/>
                </a:lnTo>
                <a:lnTo>
                  <a:pt x="3989" y="29"/>
                </a:lnTo>
                <a:lnTo>
                  <a:pt x="3946" y="20"/>
                </a:lnTo>
                <a:lnTo>
                  <a:pt x="3900" y="10"/>
                </a:lnTo>
                <a:lnTo>
                  <a:pt x="3858" y="7"/>
                </a:lnTo>
                <a:lnTo>
                  <a:pt x="3812" y="3"/>
                </a:lnTo>
                <a:lnTo>
                  <a:pt x="3766" y="0"/>
                </a:lnTo>
                <a:lnTo>
                  <a:pt x="3766" y="0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77" name="Freeform 521">
            <a:extLst>
              <a:ext uri="{FF2B5EF4-FFF2-40B4-BE49-F238E27FC236}">
                <a16:creationId xmlns:a16="http://schemas.microsoft.com/office/drawing/2014/main" id="{9A5E2E03-F339-44A2-97F2-825A32AF7EBB}"/>
              </a:ext>
            </a:extLst>
          </p:cNvPr>
          <p:cNvSpPr>
            <a:spLocks/>
          </p:cNvSpPr>
          <p:nvPr/>
        </p:nvSpPr>
        <p:spPr bwMode="auto">
          <a:xfrm>
            <a:off x="6192789" y="3244750"/>
            <a:ext cx="899618" cy="897893"/>
          </a:xfrm>
          <a:custGeom>
            <a:avLst/>
            <a:gdLst>
              <a:gd name="T0" fmla="*/ 1564 w 1564"/>
              <a:gd name="T1" fmla="*/ 782 h 1561"/>
              <a:gd name="T2" fmla="*/ 1560 w 1564"/>
              <a:gd name="T3" fmla="*/ 700 h 1561"/>
              <a:gd name="T4" fmla="*/ 1547 w 1564"/>
              <a:gd name="T5" fmla="*/ 622 h 1561"/>
              <a:gd name="T6" fmla="*/ 1501 w 1564"/>
              <a:gd name="T7" fmla="*/ 478 h 1561"/>
              <a:gd name="T8" fmla="*/ 1429 w 1564"/>
              <a:gd name="T9" fmla="*/ 344 h 1561"/>
              <a:gd name="T10" fmla="*/ 1335 w 1564"/>
              <a:gd name="T11" fmla="*/ 229 h 1561"/>
              <a:gd name="T12" fmla="*/ 1220 w 1564"/>
              <a:gd name="T13" fmla="*/ 131 h 1561"/>
              <a:gd name="T14" fmla="*/ 1086 w 1564"/>
              <a:gd name="T15" fmla="*/ 59 h 1561"/>
              <a:gd name="T16" fmla="*/ 939 w 1564"/>
              <a:gd name="T17" fmla="*/ 16 h 1561"/>
              <a:gd name="T18" fmla="*/ 860 w 1564"/>
              <a:gd name="T19" fmla="*/ 3 h 1561"/>
              <a:gd name="T20" fmla="*/ 782 w 1564"/>
              <a:gd name="T21" fmla="*/ 0 h 1561"/>
              <a:gd name="T22" fmla="*/ 742 w 1564"/>
              <a:gd name="T23" fmla="*/ 0 h 1561"/>
              <a:gd name="T24" fmla="*/ 664 w 1564"/>
              <a:gd name="T25" fmla="*/ 7 h 1561"/>
              <a:gd name="T26" fmla="*/ 549 w 1564"/>
              <a:gd name="T27" fmla="*/ 33 h 1561"/>
              <a:gd name="T28" fmla="*/ 409 w 1564"/>
              <a:gd name="T29" fmla="*/ 95 h 1561"/>
              <a:gd name="T30" fmla="*/ 284 w 1564"/>
              <a:gd name="T31" fmla="*/ 177 h 1561"/>
              <a:gd name="T32" fmla="*/ 179 w 1564"/>
              <a:gd name="T33" fmla="*/ 285 h 1561"/>
              <a:gd name="T34" fmla="*/ 94 w 1564"/>
              <a:gd name="T35" fmla="*/ 409 h 1561"/>
              <a:gd name="T36" fmla="*/ 36 w 1564"/>
              <a:gd name="T37" fmla="*/ 550 h 1561"/>
              <a:gd name="T38" fmla="*/ 9 w 1564"/>
              <a:gd name="T39" fmla="*/ 661 h 1561"/>
              <a:gd name="T40" fmla="*/ 3 w 1564"/>
              <a:gd name="T41" fmla="*/ 739 h 1561"/>
              <a:gd name="T42" fmla="*/ 0 w 1564"/>
              <a:gd name="T43" fmla="*/ 782 h 1561"/>
              <a:gd name="T44" fmla="*/ 3 w 1564"/>
              <a:gd name="T45" fmla="*/ 860 h 1561"/>
              <a:gd name="T46" fmla="*/ 16 w 1564"/>
              <a:gd name="T47" fmla="*/ 939 h 1561"/>
              <a:gd name="T48" fmla="*/ 62 w 1564"/>
              <a:gd name="T49" fmla="*/ 1086 h 1561"/>
              <a:gd name="T50" fmla="*/ 134 w 1564"/>
              <a:gd name="T51" fmla="*/ 1217 h 1561"/>
              <a:gd name="T52" fmla="*/ 229 w 1564"/>
              <a:gd name="T53" fmla="*/ 1332 h 1561"/>
              <a:gd name="T54" fmla="*/ 346 w 1564"/>
              <a:gd name="T55" fmla="*/ 1430 h 1561"/>
              <a:gd name="T56" fmla="*/ 477 w 1564"/>
              <a:gd name="T57" fmla="*/ 1502 h 1561"/>
              <a:gd name="T58" fmla="*/ 624 w 1564"/>
              <a:gd name="T59" fmla="*/ 1548 h 1561"/>
              <a:gd name="T60" fmla="*/ 703 w 1564"/>
              <a:gd name="T61" fmla="*/ 1557 h 1561"/>
              <a:gd name="T62" fmla="*/ 782 w 1564"/>
              <a:gd name="T63" fmla="*/ 1561 h 1561"/>
              <a:gd name="T64" fmla="*/ 821 w 1564"/>
              <a:gd name="T65" fmla="*/ 1561 h 1561"/>
              <a:gd name="T66" fmla="*/ 899 w 1564"/>
              <a:gd name="T67" fmla="*/ 1554 h 1561"/>
              <a:gd name="T68" fmla="*/ 1014 w 1564"/>
              <a:gd name="T69" fmla="*/ 1528 h 1561"/>
              <a:gd name="T70" fmla="*/ 1155 w 1564"/>
              <a:gd name="T71" fmla="*/ 1469 h 1561"/>
              <a:gd name="T72" fmla="*/ 1279 w 1564"/>
              <a:gd name="T73" fmla="*/ 1384 h 1561"/>
              <a:gd name="T74" fmla="*/ 1384 w 1564"/>
              <a:gd name="T75" fmla="*/ 1276 h 1561"/>
              <a:gd name="T76" fmla="*/ 1469 w 1564"/>
              <a:gd name="T77" fmla="*/ 1152 h 1561"/>
              <a:gd name="T78" fmla="*/ 1528 w 1564"/>
              <a:gd name="T79" fmla="*/ 1014 h 1561"/>
              <a:gd name="T80" fmla="*/ 1554 w 1564"/>
              <a:gd name="T81" fmla="*/ 900 h 1561"/>
              <a:gd name="T82" fmla="*/ 1564 w 1564"/>
              <a:gd name="T83" fmla="*/ 821 h 1561"/>
              <a:gd name="T84" fmla="*/ 1564 w 1564"/>
              <a:gd name="T85" fmla="*/ 782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1">
                <a:moveTo>
                  <a:pt x="1564" y="782"/>
                </a:moveTo>
                <a:lnTo>
                  <a:pt x="1564" y="782"/>
                </a:lnTo>
                <a:lnTo>
                  <a:pt x="1564" y="739"/>
                </a:lnTo>
                <a:lnTo>
                  <a:pt x="1560" y="700"/>
                </a:lnTo>
                <a:lnTo>
                  <a:pt x="1554" y="661"/>
                </a:lnTo>
                <a:lnTo>
                  <a:pt x="1547" y="622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77"/>
                </a:lnTo>
                <a:lnTo>
                  <a:pt x="1220" y="131"/>
                </a:lnTo>
                <a:lnTo>
                  <a:pt x="1155" y="95"/>
                </a:lnTo>
                <a:lnTo>
                  <a:pt x="1086" y="59"/>
                </a:lnTo>
                <a:lnTo>
                  <a:pt x="1014" y="33"/>
                </a:lnTo>
                <a:lnTo>
                  <a:pt x="939" y="16"/>
                </a:lnTo>
                <a:lnTo>
                  <a:pt x="899" y="7"/>
                </a:lnTo>
                <a:lnTo>
                  <a:pt x="860" y="3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3"/>
                </a:lnTo>
                <a:lnTo>
                  <a:pt x="664" y="7"/>
                </a:lnTo>
                <a:lnTo>
                  <a:pt x="624" y="16"/>
                </a:lnTo>
                <a:lnTo>
                  <a:pt x="549" y="33"/>
                </a:lnTo>
                <a:lnTo>
                  <a:pt x="477" y="59"/>
                </a:lnTo>
                <a:lnTo>
                  <a:pt x="409" y="95"/>
                </a:lnTo>
                <a:lnTo>
                  <a:pt x="346" y="131"/>
                </a:lnTo>
                <a:lnTo>
                  <a:pt x="284" y="177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2"/>
                </a:lnTo>
                <a:lnTo>
                  <a:pt x="9" y="661"/>
                </a:lnTo>
                <a:lnTo>
                  <a:pt x="3" y="700"/>
                </a:lnTo>
                <a:lnTo>
                  <a:pt x="3" y="739"/>
                </a:lnTo>
                <a:lnTo>
                  <a:pt x="0" y="782"/>
                </a:lnTo>
                <a:lnTo>
                  <a:pt x="0" y="782"/>
                </a:lnTo>
                <a:lnTo>
                  <a:pt x="3" y="821"/>
                </a:lnTo>
                <a:lnTo>
                  <a:pt x="3" y="860"/>
                </a:lnTo>
                <a:lnTo>
                  <a:pt x="9" y="900"/>
                </a:lnTo>
                <a:lnTo>
                  <a:pt x="16" y="939"/>
                </a:lnTo>
                <a:lnTo>
                  <a:pt x="36" y="1014"/>
                </a:lnTo>
                <a:lnTo>
                  <a:pt x="62" y="1086"/>
                </a:lnTo>
                <a:lnTo>
                  <a:pt x="94" y="1152"/>
                </a:lnTo>
                <a:lnTo>
                  <a:pt x="134" y="1217"/>
                </a:lnTo>
                <a:lnTo>
                  <a:pt x="179" y="1276"/>
                </a:lnTo>
                <a:lnTo>
                  <a:pt x="229" y="1332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57"/>
                </a:lnTo>
                <a:lnTo>
                  <a:pt x="742" y="1561"/>
                </a:lnTo>
                <a:lnTo>
                  <a:pt x="782" y="1561"/>
                </a:lnTo>
                <a:lnTo>
                  <a:pt x="782" y="1561"/>
                </a:lnTo>
                <a:lnTo>
                  <a:pt x="821" y="1561"/>
                </a:lnTo>
                <a:lnTo>
                  <a:pt x="860" y="1557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2"/>
                </a:lnTo>
                <a:lnTo>
                  <a:pt x="1384" y="1276"/>
                </a:lnTo>
                <a:lnTo>
                  <a:pt x="1429" y="1217"/>
                </a:lnTo>
                <a:lnTo>
                  <a:pt x="1469" y="1152"/>
                </a:lnTo>
                <a:lnTo>
                  <a:pt x="1501" y="1086"/>
                </a:lnTo>
                <a:lnTo>
                  <a:pt x="1528" y="1014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0"/>
                </a:lnTo>
                <a:lnTo>
                  <a:pt x="1564" y="821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78" name="Rectangle 527">
            <a:extLst>
              <a:ext uri="{FF2B5EF4-FFF2-40B4-BE49-F238E27FC236}">
                <a16:creationId xmlns:a16="http://schemas.microsoft.com/office/drawing/2014/main" id="{0B0F9922-B54B-41C7-9CB4-665062A1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052" y="3485008"/>
            <a:ext cx="578685" cy="369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en-US" altLang="ko-KR" sz="1200" b="1" i="0" u="none" strike="noStrike" cap="none" normalizeH="0" baseline="0" dirty="0">
                <a:ln>
                  <a:noFill/>
                </a:ln>
                <a:solidFill>
                  <a:srgbClr val="194F9D"/>
                </a:solidFill>
                <a:effectLst/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2.</a:t>
            </a:r>
            <a:r>
              <a:rPr kumimoji="1"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 </a:t>
            </a:r>
          </a:p>
          <a:p>
            <a:pPr algn="ctr" defTabSz="914400"/>
            <a:r>
              <a:rPr kumimoji="1"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Budget</a:t>
            </a:r>
          </a:p>
        </p:txBody>
      </p:sp>
      <p:sp>
        <p:nvSpPr>
          <p:cNvPr id="379" name="Freeform 530">
            <a:extLst>
              <a:ext uri="{FF2B5EF4-FFF2-40B4-BE49-F238E27FC236}">
                <a16:creationId xmlns:a16="http://schemas.microsoft.com/office/drawing/2014/main" id="{750024EF-6610-4D28-B1AC-0CF4181B6D25}"/>
              </a:ext>
            </a:extLst>
          </p:cNvPr>
          <p:cNvSpPr>
            <a:spLocks/>
          </p:cNvSpPr>
          <p:nvPr/>
        </p:nvSpPr>
        <p:spPr bwMode="auto">
          <a:xfrm>
            <a:off x="4726945" y="3569742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10 h 16"/>
              <a:gd name="T8" fmla="*/ 0 w 2038"/>
              <a:gd name="T9" fmla="*/ 7 h 16"/>
              <a:gd name="T10" fmla="*/ 0 w 2038"/>
              <a:gd name="T11" fmla="*/ 7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7 h 16"/>
              <a:gd name="T28" fmla="*/ 2038 w 2038"/>
              <a:gd name="T29" fmla="*/ 7 h 16"/>
              <a:gd name="T30" fmla="*/ 2038 w 2038"/>
              <a:gd name="T31" fmla="*/ 10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7"/>
                </a:lnTo>
                <a:lnTo>
                  <a:pt x="2038" y="7"/>
                </a:lnTo>
                <a:lnTo>
                  <a:pt x="2038" y="10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0" name="TextBox 379">
            <a:extLst>
              <a:ext uri="{FF2B5EF4-FFF2-40B4-BE49-F238E27FC236}">
                <a16:creationId xmlns:a16="http://schemas.microsoft.com/office/drawing/2014/main" id="{8ADDA84A-ACA8-40E1-8F7E-D43892E466C9}"/>
              </a:ext>
            </a:extLst>
          </p:cNvPr>
          <p:cNvSpPr txBox="1"/>
          <p:nvPr/>
        </p:nvSpPr>
        <p:spPr>
          <a:xfrm>
            <a:off x="4343503" y="3574445"/>
            <a:ext cx="1825599" cy="41549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Public Employees Pension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National Pension</a:t>
            </a: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CBB4139F-1B45-4B60-867B-D1E821DAB24E}"/>
              </a:ext>
            </a:extLst>
          </p:cNvPr>
          <p:cNvSpPr txBox="1"/>
          <p:nvPr/>
        </p:nvSpPr>
        <p:spPr>
          <a:xfrm>
            <a:off x="5119886" y="3289028"/>
            <a:ext cx="11608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Funds(25)</a:t>
            </a:r>
            <a:endParaRPr lang="ko-KR" altLang="en-US" sz="1100" b="1" dirty="0">
              <a:solidFill>
                <a:schemeClr val="bg1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382" name="Freeform 499">
            <a:extLst>
              <a:ext uri="{FF2B5EF4-FFF2-40B4-BE49-F238E27FC236}">
                <a16:creationId xmlns:a16="http://schemas.microsoft.com/office/drawing/2014/main" id="{83FD851D-0763-4523-B57F-698D7FAF3BC1}"/>
              </a:ext>
            </a:extLst>
          </p:cNvPr>
          <p:cNvSpPr>
            <a:spLocks/>
          </p:cNvSpPr>
          <p:nvPr/>
        </p:nvSpPr>
        <p:spPr bwMode="auto">
          <a:xfrm>
            <a:off x="4352825" y="4634138"/>
            <a:ext cx="2800838" cy="1019836"/>
          </a:xfrm>
          <a:custGeom>
            <a:avLst/>
            <a:gdLst>
              <a:gd name="T0" fmla="*/ 955 w 4653"/>
              <a:gd name="T1" fmla="*/ 1773 h 1773"/>
              <a:gd name="T2" fmla="*/ 821 w 4653"/>
              <a:gd name="T3" fmla="*/ 1763 h 1773"/>
              <a:gd name="T4" fmla="*/ 690 w 4653"/>
              <a:gd name="T5" fmla="*/ 1734 h 1773"/>
              <a:gd name="T6" fmla="*/ 572 w 4653"/>
              <a:gd name="T7" fmla="*/ 1688 h 1773"/>
              <a:gd name="T8" fmla="*/ 458 w 4653"/>
              <a:gd name="T9" fmla="*/ 1622 h 1773"/>
              <a:gd name="T10" fmla="*/ 360 w 4653"/>
              <a:gd name="T11" fmla="*/ 1544 h 1773"/>
              <a:gd name="T12" fmla="*/ 271 w 4653"/>
              <a:gd name="T13" fmla="*/ 1452 h 1773"/>
              <a:gd name="T14" fmla="*/ 196 w 4653"/>
              <a:gd name="T15" fmla="*/ 1348 h 1773"/>
              <a:gd name="T16" fmla="*/ 137 w 4653"/>
              <a:gd name="T17" fmla="*/ 1233 h 1773"/>
              <a:gd name="T18" fmla="*/ 95 w 4653"/>
              <a:gd name="T19" fmla="*/ 1109 h 1773"/>
              <a:gd name="T20" fmla="*/ 72 w 4653"/>
              <a:gd name="T21" fmla="*/ 978 h 1773"/>
              <a:gd name="T22" fmla="*/ 69 w 4653"/>
              <a:gd name="T23" fmla="*/ 886 h 1773"/>
              <a:gd name="T24" fmla="*/ 72 w 4653"/>
              <a:gd name="T25" fmla="*/ 798 h 1773"/>
              <a:gd name="T26" fmla="*/ 95 w 4653"/>
              <a:gd name="T27" fmla="*/ 670 h 1773"/>
              <a:gd name="T28" fmla="*/ 134 w 4653"/>
              <a:gd name="T29" fmla="*/ 549 h 1773"/>
              <a:gd name="T30" fmla="*/ 327 w 4653"/>
              <a:gd name="T31" fmla="*/ 261 h 1773"/>
              <a:gd name="T32" fmla="*/ 389 w 4653"/>
              <a:gd name="T33" fmla="*/ 203 h 1773"/>
              <a:gd name="T34" fmla="*/ 494 w 4653"/>
              <a:gd name="T35" fmla="*/ 127 h 1773"/>
              <a:gd name="T36" fmla="*/ 608 w 4653"/>
              <a:gd name="T37" fmla="*/ 68 h 1773"/>
              <a:gd name="T38" fmla="*/ 733 w 4653"/>
              <a:gd name="T39" fmla="*/ 26 h 1773"/>
              <a:gd name="T40" fmla="*/ 864 w 4653"/>
              <a:gd name="T41" fmla="*/ 3 h 1773"/>
              <a:gd name="T42" fmla="*/ 3766 w 4653"/>
              <a:gd name="T43" fmla="*/ 0 h 1773"/>
              <a:gd name="T44" fmla="*/ 3858 w 4653"/>
              <a:gd name="T45" fmla="*/ 3 h 1773"/>
              <a:gd name="T46" fmla="*/ 3989 w 4653"/>
              <a:gd name="T47" fmla="*/ 26 h 1773"/>
              <a:gd name="T48" fmla="*/ 4110 w 4653"/>
              <a:gd name="T49" fmla="*/ 68 h 1773"/>
              <a:gd name="T50" fmla="*/ 4227 w 4653"/>
              <a:gd name="T51" fmla="*/ 127 h 1773"/>
              <a:gd name="T52" fmla="*/ 4329 w 4653"/>
              <a:gd name="T53" fmla="*/ 203 h 1773"/>
              <a:gd name="T54" fmla="*/ 4424 w 4653"/>
              <a:gd name="T55" fmla="*/ 291 h 1773"/>
              <a:gd name="T56" fmla="*/ 4502 w 4653"/>
              <a:gd name="T57" fmla="*/ 389 h 1773"/>
              <a:gd name="T58" fmla="*/ 4564 w 4653"/>
              <a:gd name="T59" fmla="*/ 500 h 1773"/>
              <a:gd name="T60" fmla="*/ 4613 w 4653"/>
              <a:gd name="T61" fmla="*/ 621 h 1773"/>
              <a:gd name="T62" fmla="*/ 4643 w 4653"/>
              <a:gd name="T63" fmla="*/ 752 h 1773"/>
              <a:gd name="T64" fmla="*/ 4653 w 4653"/>
              <a:gd name="T65" fmla="*/ 886 h 1773"/>
              <a:gd name="T66" fmla="*/ 4653 w 4653"/>
              <a:gd name="T67" fmla="*/ 932 h 1773"/>
              <a:gd name="T68" fmla="*/ 4636 w 4653"/>
              <a:gd name="T69" fmla="*/ 1066 h 1773"/>
              <a:gd name="T70" fmla="*/ 4600 w 4653"/>
              <a:gd name="T71" fmla="*/ 1191 h 1773"/>
              <a:gd name="T72" fmla="*/ 4545 w 4653"/>
              <a:gd name="T73" fmla="*/ 1308 h 1773"/>
              <a:gd name="T74" fmla="*/ 4476 w 4653"/>
              <a:gd name="T75" fmla="*/ 1416 h 1773"/>
              <a:gd name="T76" fmla="*/ 4394 w 4653"/>
              <a:gd name="T77" fmla="*/ 1515 h 1773"/>
              <a:gd name="T78" fmla="*/ 4296 w 4653"/>
              <a:gd name="T79" fmla="*/ 1596 h 1773"/>
              <a:gd name="T80" fmla="*/ 4188 w 4653"/>
              <a:gd name="T81" fmla="*/ 1668 h 1773"/>
              <a:gd name="T82" fmla="*/ 4070 w 4653"/>
              <a:gd name="T83" fmla="*/ 1721 h 1773"/>
              <a:gd name="T84" fmla="*/ 3946 w 4653"/>
              <a:gd name="T85" fmla="*/ 1757 h 1773"/>
              <a:gd name="T86" fmla="*/ 3812 w 4653"/>
              <a:gd name="T87" fmla="*/ 1773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3">
                <a:moveTo>
                  <a:pt x="3766" y="1773"/>
                </a:moveTo>
                <a:lnTo>
                  <a:pt x="955" y="1773"/>
                </a:lnTo>
                <a:lnTo>
                  <a:pt x="955" y="1773"/>
                </a:lnTo>
                <a:lnTo>
                  <a:pt x="909" y="1773"/>
                </a:lnTo>
                <a:lnTo>
                  <a:pt x="864" y="1770"/>
                </a:lnTo>
                <a:lnTo>
                  <a:pt x="821" y="1763"/>
                </a:lnTo>
                <a:lnTo>
                  <a:pt x="775" y="1757"/>
                </a:lnTo>
                <a:lnTo>
                  <a:pt x="733" y="1747"/>
                </a:lnTo>
                <a:lnTo>
                  <a:pt x="690" y="1734"/>
                </a:lnTo>
                <a:lnTo>
                  <a:pt x="651" y="1721"/>
                </a:lnTo>
                <a:lnTo>
                  <a:pt x="612" y="1704"/>
                </a:lnTo>
                <a:lnTo>
                  <a:pt x="572" y="1688"/>
                </a:lnTo>
                <a:lnTo>
                  <a:pt x="533" y="1668"/>
                </a:lnTo>
                <a:lnTo>
                  <a:pt x="494" y="1645"/>
                </a:lnTo>
                <a:lnTo>
                  <a:pt x="458" y="1622"/>
                </a:lnTo>
                <a:lnTo>
                  <a:pt x="425" y="1596"/>
                </a:lnTo>
                <a:lnTo>
                  <a:pt x="392" y="1570"/>
                </a:lnTo>
                <a:lnTo>
                  <a:pt x="360" y="1544"/>
                </a:lnTo>
                <a:lnTo>
                  <a:pt x="327" y="1515"/>
                </a:lnTo>
                <a:lnTo>
                  <a:pt x="298" y="1482"/>
                </a:lnTo>
                <a:lnTo>
                  <a:pt x="271" y="1452"/>
                </a:lnTo>
                <a:lnTo>
                  <a:pt x="245" y="1416"/>
                </a:lnTo>
                <a:lnTo>
                  <a:pt x="219" y="1384"/>
                </a:lnTo>
                <a:lnTo>
                  <a:pt x="196" y="1348"/>
                </a:lnTo>
                <a:lnTo>
                  <a:pt x="176" y="1308"/>
                </a:lnTo>
                <a:lnTo>
                  <a:pt x="157" y="1272"/>
                </a:lnTo>
                <a:lnTo>
                  <a:pt x="137" y="1233"/>
                </a:lnTo>
                <a:lnTo>
                  <a:pt x="121" y="1191"/>
                </a:lnTo>
                <a:lnTo>
                  <a:pt x="108" y="1151"/>
                </a:lnTo>
                <a:lnTo>
                  <a:pt x="95" y="1109"/>
                </a:lnTo>
                <a:lnTo>
                  <a:pt x="85" y="1066"/>
                </a:lnTo>
                <a:lnTo>
                  <a:pt x="78" y="1020"/>
                </a:lnTo>
                <a:lnTo>
                  <a:pt x="72" y="978"/>
                </a:lnTo>
                <a:lnTo>
                  <a:pt x="69" y="932"/>
                </a:lnTo>
                <a:lnTo>
                  <a:pt x="69" y="886"/>
                </a:lnTo>
                <a:lnTo>
                  <a:pt x="69" y="886"/>
                </a:lnTo>
                <a:lnTo>
                  <a:pt x="69" y="886"/>
                </a:lnTo>
                <a:lnTo>
                  <a:pt x="69" y="841"/>
                </a:lnTo>
                <a:lnTo>
                  <a:pt x="72" y="798"/>
                </a:lnTo>
                <a:lnTo>
                  <a:pt x="78" y="755"/>
                </a:lnTo>
                <a:lnTo>
                  <a:pt x="85" y="713"/>
                </a:lnTo>
                <a:lnTo>
                  <a:pt x="95" y="670"/>
                </a:lnTo>
                <a:lnTo>
                  <a:pt x="104" y="628"/>
                </a:lnTo>
                <a:lnTo>
                  <a:pt x="121" y="589"/>
                </a:lnTo>
                <a:lnTo>
                  <a:pt x="134" y="549"/>
                </a:lnTo>
                <a:lnTo>
                  <a:pt x="124" y="520"/>
                </a:lnTo>
                <a:lnTo>
                  <a:pt x="0" y="212"/>
                </a:lnTo>
                <a:lnTo>
                  <a:pt x="327" y="261"/>
                </a:lnTo>
                <a:lnTo>
                  <a:pt x="327" y="261"/>
                </a:lnTo>
                <a:lnTo>
                  <a:pt x="356" y="232"/>
                </a:lnTo>
                <a:lnTo>
                  <a:pt x="389" y="203"/>
                </a:lnTo>
                <a:lnTo>
                  <a:pt x="422" y="176"/>
                </a:lnTo>
                <a:lnTo>
                  <a:pt x="458" y="150"/>
                </a:lnTo>
                <a:lnTo>
                  <a:pt x="494" y="127"/>
                </a:lnTo>
                <a:lnTo>
                  <a:pt x="530" y="108"/>
                </a:lnTo>
                <a:lnTo>
                  <a:pt x="569" y="88"/>
                </a:lnTo>
                <a:lnTo>
                  <a:pt x="608" y="68"/>
                </a:lnTo>
                <a:lnTo>
                  <a:pt x="651" y="52"/>
                </a:lnTo>
                <a:lnTo>
                  <a:pt x="690" y="39"/>
                </a:lnTo>
                <a:lnTo>
                  <a:pt x="733" y="26"/>
                </a:lnTo>
                <a:lnTo>
                  <a:pt x="775" y="16"/>
                </a:lnTo>
                <a:lnTo>
                  <a:pt x="821" y="9"/>
                </a:lnTo>
                <a:lnTo>
                  <a:pt x="864" y="3"/>
                </a:lnTo>
                <a:lnTo>
                  <a:pt x="909" y="0"/>
                </a:lnTo>
                <a:lnTo>
                  <a:pt x="955" y="0"/>
                </a:lnTo>
                <a:lnTo>
                  <a:pt x="3766" y="0"/>
                </a:lnTo>
                <a:lnTo>
                  <a:pt x="3766" y="0"/>
                </a:lnTo>
                <a:lnTo>
                  <a:pt x="3812" y="0"/>
                </a:lnTo>
                <a:lnTo>
                  <a:pt x="3858" y="3"/>
                </a:lnTo>
                <a:lnTo>
                  <a:pt x="3900" y="9"/>
                </a:lnTo>
                <a:lnTo>
                  <a:pt x="3946" y="16"/>
                </a:lnTo>
                <a:lnTo>
                  <a:pt x="3989" y="26"/>
                </a:lnTo>
                <a:lnTo>
                  <a:pt x="4031" y="39"/>
                </a:lnTo>
                <a:lnTo>
                  <a:pt x="4070" y="52"/>
                </a:lnTo>
                <a:lnTo>
                  <a:pt x="4110" y="68"/>
                </a:lnTo>
                <a:lnTo>
                  <a:pt x="4149" y="85"/>
                </a:lnTo>
                <a:lnTo>
                  <a:pt x="4188" y="104"/>
                </a:lnTo>
                <a:lnTo>
                  <a:pt x="4227" y="127"/>
                </a:lnTo>
                <a:lnTo>
                  <a:pt x="4263" y="150"/>
                </a:lnTo>
                <a:lnTo>
                  <a:pt x="4296" y="176"/>
                </a:lnTo>
                <a:lnTo>
                  <a:pt x="4329" y="203"/>
                </a:lnTo>
                <a:lnTo>
                  <a:pt x="4362" y="229"/>
                </a:lnTo>
                <a:lnTo>
                  <a:pt x="4394" y="258"/>
                </a:lnTo>
                <a:lnTo>
                  <a:pt x="4424" y="291"/>
                </a:lnTo>
                <a:lnTo>
                  <a:pt x="4450" y="320"/>
                </a:lnTo>
                <a:lnTo>
                  <a:pt x="4476" y="356"/>
                </a:lnTo>
                <a:lnTo>
                  <a:pt x="4502" y="389"/>
                </a:lnTo>
                <a:lnTo>
                  <a:pt x="4525" y="425"/>
                </a:lnTo>
                <a:lnTo>
                  <a:pt x="4545" y="464"/>
                </a:lnTo>
                <a:lnTo>
                  <a:pt x="4564" y="500"/>
                </a:lnTo>
                <a:lnTo>
                  <a:pt x="4584" y="540"/>
                </a:lnTo>
                <a:lnTo>
                  <a:pt x="4600" y="582"/>
                </a:lnTo>
                <a:lnTo>
                  <a:pt x="4613" y="621"/>
                </a:lnTo>
                <a:lnTo>
                  <a:pt x="4627" y="664"/>
                </a:lnTo>
                <a:lnTo>
                  <a:pt x="4636" y="706"/>
                </a:lnTo>
                <a:lnTo>
                  <a:pt x="4643" y="752"/>
                </a:lnTo>
                <a:lnTo>
                  <a:pt x="4649" y="795"/>
                </a:lnTo>
                <a:lnTo>
                  <a:pt x="4653" y="841"/>
                </a:lnTo>
                <a:lnTo>
                  <a:pt x="4653" y="886"/>
                </a:lnTo>
                <a:lnTo>
                  <a:pt x="4653" y="886"/>
                </a:lnTo>
                <a:lnTo>
                  <a:pt x="4653" y="886"/>
                </a:lnTo>
                <a:lnTo>
                  <a:pt x="4653" y="932"/>
                </a:lnTo>
                <a:lnTo>
                  <a:pt x="4649" y="978"/>
                </a:lnTo>
                <a:lnTo>
                  <a:pt x="4643" y="1020"/>
                </a:lnTo>
                <a:lnTo>
                  <a:pt x="4636" y="1066"/>
                </a:lnTo>
                <a:lnTo>
                  <a:pt x="4627" y="1109"/>
                </a:lnTo>
                <a:lnTo>
                  <a:pt x="4613" y="1151"/>
                </a:lnTo>
                <a:lnTo>
                  <a:pt x="4600" y="1191"/>
                </a:lnTo>
                <a:lnTo>
                  <a:pt x="4584" y="1233"/>
                </a:lnTo>
                <a:lnTo>
                  <a:pt x="4564" y="1272"/>
                </a:lnTo>
                <a:lnTo>
                  <a:pt x="4545" y="1308"/>
                </a:lnTo>
                <a:lnTo>
                  <a:pt x="4525" y="1348"/>
                </a:lnTo>
                <a:lnTo>
                  <a:pt x="4502" y="1384"/>
                </a:lnTo>
                <a:lnTo>
                  <a:pt x="4476" y="1416"/>
                </a:lnTo>
                <a:lnTo>
                  <a:pt x="4450" y="1452"/>
                </a:lnTo>
                <a:lnTo>
                  <a:pt x="4424" y="1482"/>
                </a:lnTo>
                <a:lnTo>
                  <a:pt x="4394" y="1515"/>
                </a:lnTo>
                <a:lnTo>
                  <a:pt x="4362" y="1544"/>
                </a:lnTo>
                <a:lnTo>
                  <a:pt x="4329" y="1570"/>
                </a:lnTo>
                <a:lnTo>
                  <a:pt x="4296" y="1596"/>
                </a:lnTo>
                <a:lnTo>
                  <a:pt x="4263" y="1622"/>
                </a:lnTo>
                <a:lnTo>
                  <a:pt x="4227" y="1645"/>
                </a:lnTo>
                <a:lnTo>
                  <a:pt x="4188" y="1668"/>
                </a:lnTo>
                <a:lnTo>
                  <a:pt x="4149" y="1688"/>
                </a:lnTo>
                <a:lnTo>
                  <a:pt x="4110" y="1704"/>
                </a:lnTo>
                <a:lnTo>
                  <a:pt x="4070" y="1721"/>
                </a:lnTo>
                <a:lnTo>
                  <a:pt x="4031" y="1734"/>
                </a:lnTo>
                <a:lnTo>
                  <a:pt x="3989" y="1747"/>
                </a:lnTo>
                <a:lnTo>
                  <a:pt x="3946" y="1757"/>
                </a:lnTo>
                <a:lnTo>
                  <a:pt x="3900" y="1763"/>
                </a:lnTo>
                <a:lnTo>
                  <a:pt x="3858" y="1770"/>
                </a:lnTo>
                <a:lnTo>
                  <a:pt x="3812" y="1773"/>
                </a:lnTo>
                <a:lnTo>
                  <a:pt x="3766" y="1773"/>
                </a:lnTo>
                <a:lnTo>
                  <a:pt x="3766" y="1773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3" name="Freeform 500">
            <a:extLst>
              <a:ext uri="{FF2B5EF4-FFF2-40B4-BE49-F238E27FC236}">
                <a16:creationId xmlns:a16="http://schemas.microsoft.com/office/drawing/2014/main" id="{88947B4B-4129-4CE3-90CB-20A059962D71}"/>
              </a:ext>
            </a:extLst>
          </p:cNvPr>
          <p:cNvSpPr>
            <a:spLocks/>
          </p:cNvSpPr>
          <p:nvPr/>
        </p:nvSpPr>
        <p:spPr bwMode="auto">
          <a:xfrm>
            <a:off x="6181431" y="4693959"/>
            <a:ext cx="899618" cy="899618"/>
          </a:xfrm>
          <a:custGeom>
            <a:avLst/>
            <a:gdLst>
              <a:gd name="T0" fmla="*/ 1564 w 1564"/>
              <a:gd name="T1" fmla="*/ 782 h 1564"/>
              <a:gd name="T2" fmla="*/ 1560 w 1564"/>
              <a:gd name="T3" fmla="*/ 704 h 1564"/>
              <a:gd name="T4" fmla="*/ 1547 w 1564"/>
              <a:gd name="T5" fmla="*/ 625 h 1564"/>
              <a:gd name="T6" fmla="*/ 1501 w 1564"/>
              <a:gd name="T7" fmla="*/ 478 h 1564"/>
              <a:gd name="T8" fmla="*/ 1429 w 1564"/>
              <a:gd name="T9" fmla="*/ 344 h 1564"/>
              <a:gd name="T10" fmla="*/ 1335 w 1564"/>
              <a:gd name="T11" fmla="*/ 229 h 1564"/>
              <a:gd name="T12" fmla="*/ 1220 w 1564"/>
              <a:gd name="T13" fmla="*/ 134 h 1564"/>
              <a:gd name="T14" fmla="*/ 1086 w 1564"/>
              <a:gd name="T15" fmla="*/ 63 h 1564"/>
              <a:gd name="T16" fmla="*/ 939 w 1564"/>
              <a:gd name="T17" fmla="*/ 17 h 1564"/>
              <a:gd name="T18" fmla="*/ 860 w 1564"/>
              <a:gd name="T19" fmla="*/ 4 h 1564"/>
              <a:gd name="T20" fmla="*/ 782 w 1564"/>
              <a:gd name="T21" fmla="*/ 0 h 1564"/>
              <a:gd name="T22" fmla="*/ 742 w 1564"/>
              <a:gd name="T23" fmla="*/ 0 h 1564"/>
              <a:gd name="T24" fmla="*/ 664 w 1564"/>
              <a:gd name="T25" fmla="*/ 10 h 1564"/>
              <a:gd name="T26" fmla="*/ 549 w 1564"/>
              <a:gd name="T27" fmla="*/ 36 h 1564"/>
              <a:gd name="T28" fmla="*/ 409 w 1564"/>
              <a:gd name="T29" fmla="*/ 95 h 1564"/>
              <a:gd name="T30" fmla="*/ 284 w 1564"/>
              <a:gd name="T31" fmla="*/ 180 h 1564"/>
              <a:gd name="T32" fmla="*/ 179 w 1564"/>
              <a:gd name="T33" fmla="*/ 285 h 1564"/>
              <a:gd name="T34" fmla="*/ 94 w 1564"/>
              <a:gd name="T35" fmla="*/ 409 h 1564"/>
              <a:gd name="T36" fmla="*/ 36 w 1564"/>
              <a:gd name="T37" fmla="*/ 550 h 1564"/>
              <a:gd name="T38" fmla="*/ 9 w 1564"/>
              <a:gd name="T39" fmla="*/ 665 h 1564"/>
              <a:gd name="T40" fmla="*/ 3 w 1564"/>
              <a:gd name="T41" fmla="*/ 743 h 1564"/>
              <a:gd name="T42" fmla="*/ 0 w 1564"/>
              <a:gd name="T43" fmla="*/ 782 h 1564"/>
              <a:gd name="T44" fmla="*/ 3 w 1564"/>
              <a:gd name="T45" fmla="*/ 861 h 1564"/>
              <a:gd name="T46" fmla="*/ 16 w 1564"/>
              <a:gd name="T47" fmla="*/ 939 h 1564"/>
              <a:gd name="T48" fmla="*/ 62 w 1564"/>
              <a:gd name="T49" fmla="*/ 1087 h 1564"/>
              <a:gd name="T50" fmla="*/ 134 w 1564"/>
              <a:gd name="T51" fmla="*/ 1217 h 1564"/>
              <a:gd name="T52" fmla="*/ 229 w 1564"/>
              <a:gd name="T53" fmla="*/ 1335 h 1564"/>
              <a:gd name="T54" fmla="*/ 346 w 1564"/>
              <a:gd name="T55" fmla="*/ 1430 h 1564"/>
              <a:gd name="T56" fmla="*/ 477 w 1564"/>
              <a:gd name="T57" fmla="*/ 1502 h 1564"/>
              <a:gd name="T58" fmla="*/ 624 w 1564"/>
              <a:gd name="T59" fmla="*/ 1548 h 1564"/>
              <a:gd name="T60" fmla="*/ 703 w 1564"/>
              <a:gd name="T61" fmla="*/ 1561 h 1564"/>
              <a:gd name="T62" fmla="*/ 782 w 1564"/>
              <a:gd name="T63" fmla="*/ 1564 h 1564"/>
              <a:gd name="T64" fmla="*/ 821 w 1564"/>
              <a:gd name="T65" fmla="*/ 1561 h 1564"/>
              <a:gd name="T66" fmla="*/ 899 w 1564"/>
              <a:gd name="T67" fmla="*/ 1554 h 1564"/>
              <a:gd name="T68" fmla="*/ 1014 w 1564"/>
              <a:gd name="T69" fmla="*/ 1528 h 1564"/>
              <a:gd name="T70" fmla="*/ 1155 w 1564"/>
              <a:gd name="T71" fmla="*/ 1469 h 1564"/>
              <a:gd name="T72" fmla="*/ 1279 w 1564"/>
              <a:gd name="T73" fmla="*/ 1384 h 1564"/>
              <a:gd name="T74" fmla="*/ 1384 w 1564"/>
              <a:gd name="T75" fmla="*/ 1280 h 1564"/>
              <a:gd name="T76" fmla="*/ 1469 w 1564"/>
              <a:gd name="T77" fmla="*/ 1155 h 1564"/>
              <a:gd name="T78" fmla="*/ 1528 w 1564"/>
              <a:gd name="T79" fmla="*/ 1015 h 1564"/>
              <a:gd name="T80" fmla="*/ 1554 w 1564"/>
              <a:gd name="T81" fmla="*/ 900 h 1564"/>
              <a:gd name="T82" fmla="*/ 1564 w 1564"/>
              <a:gd name="T83" fmla="*/ 822 h 1564"/>
              <a:gd name="T84" fmla="*/ 1564 w 1564"/>
              <a:gd name="T85" fmla="*/ 782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4">
                <a:moveTo>
                  <a:pt x="1564" y="782"/>
                </a:moveTo>
                <a:lnTo>
                  <a:pt x="1564" y="782"/>
                </a:lnTo>
                <a:lnTo>
                  <a:pt x="1564" y="743"/>
                </a:lnTo>
                <a:lnTo>
                  <a:pt x="1560" y="704"/>
                </a:lnTo>
                <a:lnTo>
                  <a:pt x="1554" y="665"/>
                </a:lnTo>
                <a:lnTo>
                  <a:pt x="1547" y="625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80"/>
                </a:lnTo>
                <a:lnTo>
                  <a:pt x="1220" y="134"/>
                </a:lnTo>
                <a:lnTo>
                  <a:pt x="1155" y="95"/>
                </a:lnTo>
                <a:lnTo>
                  <a:pt x="1086" y="63"/>
                </a:lnTo>
                <a:lnTo>
                  <a:pt x="1014" y="36"/>
                </a:lnTo>
                <a:lnTo>
                  <a:pt x="939" y="17"/>
                </a:lnTo>
                <a:lnTo>
                  <a:pt x="899" y="10"/>
                </a:lnTo>
                <a:lnTo>
                  <a:pt x="860" y="4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4"/>
                </a:lnTo>
                <a:lnTo>
                  <a:pt x="664" y="10"/>
                </a:lnTo>
                <a:lnTo>
                  <a:pt x="624" y="17"/>
                </a:lnTo>
                <a:lnTo>
                  <a:pt x="549" y="36"/>
                </a:lnTo>
                <a:lnTo>
                  <a:pt x="477" y="63"/>
                </a:lnTo>
                <a:lnTo>
                  <a:pt x="409" y="95"/>
                </a:lnTo>
                <a:lnTo>
                  <a:pt x="346" y="134"/>
                </a:lnTo>
                <a:lnTo>
                  <a:pt x="284" y="180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5"/>
                </a:lnTo>
                <a:lnTo>
                  <a:pt x="9" y="665"/>
                </a:lnTo>
                <a:lnTo>
                  <a:pt x="3" y="704"/>
                </a:lnTo>
                <a:lnTo>
                  <a:pt x="3" y="743"/>
                </a:lnTo>
                <a:lnTo>
                  <a:pt x="0" y="782"/>
                </a:lnTo>
                <a:lnTo>
                  <a:pt x="0" y="782"/>
                </a:lnTo>
                <a:lnTo>
                  <a:pt x="3" y="822"/>
                </a:lnTo>
                <a:lnTo>
                  <a:pt x="3" y="861"/>
                </a:lnTo>
                <a:lnTo>
                  <a:pt x="9" y="900"/>
                </a:lnTo>
                <a:lnTo>
                  <a:pt x="16" y="939"/>
                </a:lnTo>
                <a:lnTo>
                  <a:pt x="36" y="1015"/>
                </a:lnTo>
                <a:lnTo>
                  <a:pt x="62" y="1087"/>
                </a:lnTo>
                <a:lnTo>
                  <a:pt x="94" y="1155"/>
                </a:lnTo>
                <a:lnTo>
                  <a:pt x="134" y="1217"/>
                </a:lnTo>
                <a:lnTo>
                  <a:pt x="179" y="1280"/>
                </a:lnTo>
                <a:lnTo>
                  <a:pt x="229" y="1335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61"/>
                </a:lnTo>
                <a:lnTo>
                  <a:pt x="742" y="1561"/>
                </a:lnTo>
                <a:lnTo>
                  <a:pt x="782" y="1564"/>
                </a:lnTo>
                <a:lnTo>
                  <a:pt x="782" y="1564"/>
                </a:lnTo>
                <a:lnTo>
                  <a:pt x="821" y="1561"/>
                </a:lnTo>
                <a:lnTo>
                  <a:pt x="860" y="1561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5"/>
                </a:lnTo>
                <a:lnTo>
                  <a:pt x="1384" y="1280"/>
                </a:lnTo>
                <a:lnTo>
                  <a:pt x="1429" y="1217"/>
                </a:lnTo>
                <a:lnTo>
                  <a:pt x="1469" y="1155"/>
                </a:lnTo>
                <a:lnTo>
                  <a:pt x="1501" y="1087"/>
                </a:lnTo>
                <a:lnTo>
                  <a:pt x="1528" y="1015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1"/>
                </a:lnTo>
                <a:lnTo>
                  <a:pt x="1564" y="822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4" name="Rectangle 523">
            <a:extLst>
              <a:ext uri="{FF2B5EF4-FFF2-40B4-BE49-F238E27FC236}">
                <a16:creationId xmlns:a16="http://schemas.microsoft.com/office/drawing/2014/main" id="{4799FA53-2821-4EE0-A81C-52E651E4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25" y="4952470"/>
            <a:ext cx="8704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en-US" altLang="ko-KR" sz="1100" b="1" i="0" u="none" strike="noStrike" cap="none" normalizeH="0" baseline="0" dirty="0">
                <a:ln>
                  <a:noFill/>
                </a:ln>
                <a:solidFill>
                  <a:srgbClr val="194F9D"/>
                </a:solidFill>
                <a:effectLst/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4.</a:t>
            </a:r>
            <a:endParaRPr kumimoji="1" lang="en-US" altLang="ko-KR" sz="11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94F9D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Monotype Sorts" pitchFamily="2" charset="2"/>
            </a:endParaRPr>
          </a:p>
          <a:p>
            <a:pPr algn="ctr" defTabSz="914400"/>
            <a:r>
              <a:rPr kumimoji="1" lang="en-US" altLang="ko-KR" sz="11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Expenditure</a:t>
            </a: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FCDCAF8D-5E4E-4ED1-BCDF-BAE4E9012488}"/>
              </a:ext>
            </a:extLst>
          </p:cNvPr>
          <p:cNvSpPr txBox="1"/>
          <p:nvPr/>
        </p:nvSpPr>
        <p:spPr>
          <a:xfrm>
            <a:off x="4547522" y="5256382"/>
            <a:ext cx="2120407" cy="279179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Local Gov’t Finance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Local Education Finance</a:t>
            </a: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0DD869C0-FB3D-401D-922C-44BB499EAF4D}"/>
              </a:ext>
            </a:extLst>
          </p:cNvPr>
          <p:cNvSpPr txBox="1"/>
          <p:nvPr/>
        </p:nvSpPr>
        <p:spPr>
          <a:xfrm>
            <a:off x="4686586" y="4718934"/>
            <a:ext cx="193176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Other </a:t>
            </a:r>
          </a:p>
          <a:p>
            <a:r>
              <a:rPr lang="en-US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Finance Systems</a:t>
            </a:r>
          </a:p>
        </p:txBody>
      </p:sp>
      <p:grpSp>
        <p:nvGrpSpPr>
          <p:cNvPr id="387" name="그룹 386">
            <a:extLst>
              <a:ext uri="{FF2B5EF4-FFF2-40B4-BE49-F238E27FC236}">
                <a16:creationId xmlns:a16="http://schemas.microsoft.com/office/drawing/2014/main" id="{AD61F104-AFB1-45E0-B2DC-0B1351A2869A}"/>
              </a:ext>
            </a:extLst>
          </p:cNvPr>
          <p:cNvGrpSpPr/>
          <p:nvPr/>
        </p:nvGrpSpPr>
        <p:grpSpPr>
          <a:xfrm>
            <a:off x="433074" y="4624238"/>
            <a:ext cx="2929300" cy="1039636"/>
            <a:chOff x="1048969" y="5585818"/>
            <a:chExt cx="2929300" cy="1039636"/>
          </a:xfrm>
        </p:grpSpPr>
        <p:sp>
          <p:nvSpPr>
            <p:cNvPr id="388" name="Freeform 515">
              <a:extLst>
                <a:ext uri="{FF2B5EF4-FFF2-40B4-BE49-F238E27FC236}">
                  <a16:creationId xmlns:a16="http://schemas.microsoft.com/office/drawing/2014/main" id="{8052CB8F-6514-41CE-B330-6BC6851F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969" y="5605618"/>
              <a:ext cx="2676424" cy="1019836"/>
            </a:xfrm>
            <a:custGeom>
              <a:avLst/>
              <a:gdLst>
                <a:gd name="T0" fmla="*/ 3698 w 4653"/>
                <a:gd name="T1" fmla="*/ 1773 h 1773"/>
                <a:gd name="T2" fmla="*/ 3832 w 4653"/>
                <a:gd name="T3" fmla="*/ 1763 h 1773"/>
                <a:gd name="T4" fmla="*/ 3963 w 4653"/>
                <a:gd name="T5" fmla="*/ 1734 h 1773"/>
                <a:gd name="T6" fmla="*/ 4084 w 4653"/>
                <a:gd name="T7" fmla="*/ 1688 h 1773"/>
                <a:gd name="T8" fmla="*/ 4195 w 4653"/>
                <a:gd name="T9" fmla="*/ 1622 h 1773"/>
                <a:gd name="T10" fmla="*/ 4297 w 4653"/>
                <a:gd name="T11" fmla="*/ 1544 h 1773"/>
                <a:gd name="T12" fmla="*/ 4382 w 4653"/>
                <a:gd name="T13" fmla="*/ 1452 h 1773"/>
                <a:gd name="T14" fmla="*/ 4457 w 4653"/>
                <a:gd name="T15" fmla="*/ 1348 h 1773"/>
                <a:gd name="T16" fmla="*/ 4516 w 4653"/>
                <a:gd name="T17" fmla="*/ 1233 h 1773"/>
                <a:gd name="T18" fmla="*/ 4558 w 4653"/>
                <a:gd name="T19" fmla="*/ 1109 h 1773"/>
                <a:gd name="T20" fmla="*/ 4581 w 4653"/>
                <a:gd name="T21" fmla="*/ 978 h 1773"/>
                <a:gd name="T22" fmla="*/ 4584 w 4653"/>
                <a:gd name="T23" fmla="*/ 886 h 1773"/>
                <a:gd name="T24" fmla="*/ 4581 w 4653"/>
                <a:gd name="T25" fmla="*/ 798 h 1773"/>
                <a:gd name="T26" fmla="*/ 4558 w 4653"/>
                <a:gd name="T27" fmla="*/ 670 h 1773"/>
                <a:gd name="T28" fmla="*/ 4519 w 4653"/>
                <a:gd name="T29" fmla="*/ 549 h 1773"/>
                <a:gd name="T30" fmla="*/ 4329 w 4653"/>
                <a:gd name="T31" fmla="*/ 261 h 1773"/>
                <a:gd name="T32" fmla="*/ 4264 w 4653"/>
                <a:gd name="T33" fmla="*/ 203 h 1773"/>
                <a:gd name="T34" fmla="*/ 4159 w 4653"/>
                <a:gd name="T35" fmla="*/ 127 h 1773"/>
                <a:gd name="T36" fmla="*/ 4045 w 4653"/>
                <a:gd name="T37" fmla="*/ 68 h 1773"/>
                <a:gd name="T38" fmla="*/ 3920 w 4653"/>
                <a:gd name="T39" fmla="*/ 26 h 1773"/>
                <a:gd name="T40" fmla="*/ 3789 w 4653"/>
                <a:gd name="T41" fmla="*/ 3 h 1773"/>
                <a:gd name="T42" fmla="*/ 887 w 4653"/>
                <a:gd name="T43" fmla="*/ 0 h 1773"/>
                <a:gd name="T44" fmla="*/ 799 w 4653"/>
                <a:gd name="T45" fmla="*/ 3 h 1773"/>
                <a:gd name="T46" fmla="*/ 668 w 4653"/>
                <a:gd name="T47" fmla="*/ 26 h 1773"/>
                <a:gd name="T48" fmla="*/ 543 w 4653"/>
                <a:gd name="T49" fmla="*/ 68 h 1773"/>
                <a:gd name="T50" fmla="*/ 429 w 4653"/>
                <a:gd name="T51" fmla="*/ 127 h 1773"/>
                <a:gd name="T52" fmla="*/ 324 w 4653"/>
                <a:gd name="T53" fmla="*/ 203 h 1773"/>
                <a:gd name="T54" fmla="*/ 233 w 4653"/>
                <a:gd name="T55" fmla="*/ 291 h 1773"/>
                <a:gd name="T56" fmla="*/ 151 w 4653"/>
                <a:gd name="T57" fmla="*/ 389 h 1773"/>
                <a:gd name="T58" fmla="*/ 89 w 4653"/>
                <a:gd name="T59" fmla="*/ 500 h 1773"/>
                <a:gd name="T60" fmla="*/ 40 w 4653"/>
                <a:gd name="T61" fmla="*/ 621 h 1773"/>
                <a:gd name="T62" fmla="*/ 10 w 4653"/>
                <a:gd name="T63" fmla="*/ 752 h 1773"/>
                <a:gd name="T64" fmla="*/ 0 w 4653"/>
                <a:gd name="T65" fmla="*/ 886 h 1773"/>
                <a:gd name="T66" fmla="*/ 0 w 4653"/>
                <a:gd name="T67" fmla="*/ 932 h 1773"/>
                <a:gd name="T68" fmla="*/ 20 w 4653"/>
                <a:gd name="T69" fmla="*/ 1066 h 1773"/>
                <a:gd name="T70" fmla="*/ 56 w 4653"/>
                <a:gd name="T71" fmla="*/ 1191 h 1773"/>
                <a:gd name="T72" fmla="*/ 108 w 4653"/>
                <a:gd name="T73" fmla="*/ 1308 h 1773"/>
                <a:gd name="T74" fmla="*/ 177 w 4653"/>
                <a:gd name="T75" fmla="*/ 1416 h 1773"/>
                <a:gd name="T76" fmla="*/ 262 w 4653"/>
                <a:gd name="T77" fmla="*/ 1515 h 1773"/>
                <a:gd name="T78" fmla="*/ 357 w 4653"/>
                <a:gd name="T79" fmla="*/ 1596 h 1773"/>
                <a:gd name="T80" fmla="*/ 465 w 4653"/>
                <a:gd name="T81" fmla="*/ 1668 h 1773"/>
                <a:gd name="T82" fmla="*/ 583 w 4653"/>
                <a:gd name="T83" fmla="*/ 1721 h 1773"/>
                <a:gd name="T84" fmla="*/ 710 w 4653"/>
                <a:gd name="T85" fmla="*/ 1757 h 1773"/>
                <a:gd name="T86" fmla="*/ 841 w 4653"/>
                <a:gd name="T87" fmla="*/ 1773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53" h="1773">
                  <a:moveTo>
                    <a:pt x="887" y="1773"/>
                  </a:moveTo>
                  <a:lnTo>
                    <a:pt x="3698" y="1773"/>
                  </a:lnTo>
                  <a:lnTo>
                    <a:pt x="3698" y="1773"/>
                  </a:lnTo>
                  <a:lnTo>
                    <a:pt x="3744" y="1773"/>
                  </a:lnTo>
                  <a:lnTo>
                    <a:pt x="3789" y="1770"/>
                  </a:lnTo>
                  <a:lnTo>
                    <a:pt x="3832" y="1763"/>
                  </a:lnTo>
                  <a:lnTo>
                    <a:pt x="3878" y="1757"/>
                  </a:lnTo>
                  <a:lnTo>
                    <a:pt x="3920" y="1747"/>
                  </a:lnTo>
                  <a:lnTo>
                    <a:pt x="3963" y="1734"/>
                  </a:lnTo>
                  <a:lnTo>
                    <a:pt x="4002" y="1721"/>
                  </a:lnTo>
                  <a:lnTo>
                    <a:pt x="4045" y="1704"/>
                  </a:lnTo>
                  <a:lnTo>
                    <a:pt x="4084" y="1688"/>
                  </a:lnTo>
                  <a:lnTo>
                    <a:pt x="4120" y="1668"/>
                  </a:lnTo>
                  <a:lnTo>
                    <a:pt x="4159" y="1645"/>
                  </a:lnTo>
                  <a:lnTo>
                    <a:pt x="4195" y="1622"/>
                  </a:lnTo>
                  <a:lnTo>
                    <a:pt x="4228" y="1596"/>
                  </a:lnTo>
                  <a:lnTo>
                    <a:pt x="4264" y="1570"/>
                  </a:lnTo>
                  <a:lnTo>
                    <a:pt x="4297" y="1544"/>
                  </a:lnTo>
                  <a:lnTo>
                    <a:pt x="4326" y="1515"/>
                  </a:lnTo>
                  <a:lnTo>
                    <a:pt x="4355" y="1482"/>
                  </a:lnTo>
                  <a:lnTo>
                    <a:pt x="4382" y="1452"/>
                  </a:lnTo>
                  <a:lnTo>
                    <a:pt x="4411" y="1416"/>
                  </a:lnTo>
                  <a:lnTo>
                    <a:pt x="4434" y="1384"/>
                  </a:lnTo>
                  <a:lnTo>
                    <a:pt x="4457" y="1348"/>
                  </a:lnTo>
                  <a:lnTo>
                    <a:pt x="4480" y="1308"/>
                  </a:lnTo>
                  <a:lnTo>
                    <a:pt x="4499" y="1272"/>
                  </a:lnTo>
                  <a:lnTo>
                    <a:pt x="4516" y="1233"/>
                  </a:lnTo>
                  <a:lnTo>
                    <a:pt x="4532" y="1191"/>
                  </a:lnTo>
                  <a:lnTo>
                    <a:pt x="4545" y="1151"/>
                  </a:lnTo>
                  <a:lnTo>
                    <a:pt x="4558" y="1109"/>
                  </a:lnTo>
                  <a:lnTo>
                    <a:pt x="4568" y="1066"/>
                  </a:lnTo>
                  <a:lnTo>
                    <a:pt x="4575" y="1020"/>
                  </a:lnTo>
                  <a:lnTo>
                    <a:pt x="4581" y="978"/>
                  </a:lnTo>
                  <a:lnTo>
                    <a:pt x="4584" y="932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41"/>
                  </a:lnTo>
                  <a:lnTo>
                    <a:pt x="4581" y="798"/>
                  </a:lnTo>
                  <a:lnTo>
                    <a:pt x="4575" y="755"/>
                  </a:lnTo>
                  <a:lnTo>
                    <a:pt x="4568" y="713"/>
                  </a:lnTo>
                  <a:lnTo>
                    <a:pt x="4558" y="670"/>
                  </a:lnTo>
                  <a:lnTo>
                    <a:pt x="4549" y="628"/>
                  </a:lnTo>
                  <a:lnTo>
                    <a:pt x="4535" y="589"/>
                  </a:lnTo>
                  <a:lnTo>
                    <a:pt x="4519" y="549"/>
                  </a:lnTo>
                  <a:lnTo>
                    <a:pt x="4532" y="520"/>
                  </a:lnTo>
                  <a:lnTo>
                    <a:pt x="4653" y="212"/>
                  </a:lnTo>
                  <a:lnTo>
                    <a:pt x="4329" y="261"/>
                  </a:lnTo>
                  <a:lnTo>
                    <a:pt x="4329" y="261"/>
                  </a:lnTo>
                  <a:lnTo>
                    <a:pt x="4297" y="232"/>
                  </a:lnTo>
                  <a:lnTo>
                    <a:pt x="4264" y="203"/>
                  </a:lnTo>
                  <a:lnTo>
                    <a:pt x="4231" y="176"/>
                  </a:lnTo>
                  <a:lnTo>
                    <a:pt x="4195" y="150"/>
                  </a:lnTo>
                  <a:lnTo>
                    <a:pt x="4159" y="127"/>
                  </a:lnTo>
                  <a:lnTo>
                    <a:pt x="4123" y="108"/>
                  </a:lnTo>
                  <a:lnTo>
                    <a:pt x="4084" y="88"/>
                  </a:lnTo>
                  <a:lnTo>
                    <a:pt x="4045" y="68"/>
                  </a:lnTo>
                  <a:lnTo>
                    <a:pt x="4005" y="52"/>
                  </a:lnTo>
                  <a:lnTo>
                    <a:pt x="3963" y="39"/>
                  </a:lnTo>
                  <a:lnTo>
                    <a:pt x="3920" y="26"/>
                  </a:lnTo>
                  <a:lnTo>
                    <a:pt x="3878" y="16"/>
                  </a:lnTo>
                  <a:lnTo>
                    <a:pt x="3835" y="9"/>
                  </a:lnTo>
                  <a:lnTo>
                    <a:pt x="3789" y="3"/>
                  </a:lnTo>
                  <a:lnTo>
                    <a:pt x="3744" y="0"/>
                  </a:lnTo>
                  <a:lnTo>
                    <a:pt x="3698" y="0"/>
                  </a:lnTo>
                  <a:lnTo>
                    <a:pt x="887" y="0"/>
                  </a:lnTo>
                  <a:lnTo>
                    <a:pt x="887" y="0"/>
                  </a:lnTo>
                  <a:lnTo>
                    <a:pt x="841" y="0"/>
                  </a:lnTo>
                  <a:lnTo>
                    <a:pt x="799" y="3"/>
                  </a:lnTo>
                  <a:lnTo>
                    <a:pt x="753" y="9"/>
                  </a:lnTo>
                  <a:lnTo>
                    <a:pt x="710" y="16"/>
                  </a:lnTo>
                  <a:lnTo>
                    <a:pt x="668" y="26"/>
                  </a:lnTo>
                  <a:lnTo>
                    <a:pt x="625" y="39"/>
                  </a:lnTo>
                  <a:lnTo>
                    <a:pt x="583" y="52"/>
                  </a:lnTo>
                  <a:lnTo>
                    <a:pt x="543" y="68"/>
                  </a:lnTo>
                  <a:lnTo>
                    <a:pt x="504" y="85"/>
                  </a:lnTo>
                  <a:lnTo>
                    <a:pt x="465" y="104"/>
                  </a:lnTo>
                  <a:lnTo>
                    <a:pt x="429" y="127"/>
                  </a:lnTo>
                  <a:lnTo>
                    <a:pt x="393" y="150"/>
                  </a:lnTo>
                  <a:lnTo>
                    <a:pt x="357" y="176"/>
                  </a:lnTo>
                  <a:lnTo>
                    <a:pt x="324" y="203"/>
                  </a:lnTo>
                  <a:lnTo>
                    <a:pt x="291" y="229"/>
                  </a:lnTo>
                  <a:lnTo>
                    <a:pt x="262" y="258"/>
                  </a:lnTo>
                  <a:lnTo>
                    <a:pt x="233" y="291"/>
                  </a:lnTo>
                  <a:lnTo>
                    <a:pt x="203" y="320"/>
                  </a:lnTo>
                  <a:lnTo>
                    <a:pt x="177" y="356"/>
                  </a:lnTo>
                  <a:lnTo>
                    <a:pt x="151" y="389"/>
                  </a:lnTo>
                  <a:lnTo>
                    <a:pt x="128" y="425"/>
                  </a:lnTo>
                  <a:lnTo>
                    <a:pt x="108" y="464"/>
                  </a:lnTo>
                  <a:lnTo>
                    <a:pt x="89" y="500"/>
                  </a:lnTo>
                  <a:lnTo>
                    <a:pt x="69" y="540"/>
                  </a:lnTo>
                  <a:lnTo>
                    <a:pt x="56" y="582"/>
                  </a:lnTo>
                  <a:lnTo>
                    <a:pt x="40" y="621"/>
                  </a:lnTo>
                  <a:lnTo>
                    <a:pt x="30" y="664"/>
                  </a:lnTo>
                  <a:lnTo>
                    <a:pt x="20" y="706"/>
                  </a:lnTo>
                  <a:lnTo>
                    <a:pt x="10" y="752"/>
                  </a:lnTo>
                  <a:lnTo>
                    <a:pt x="7" y="795"/>
                  </a:lnTo>
                  <a:lnTo>
                    <a:pt x="0" y="841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932"/>
                  </a:lnTo>
                  <a:lnTo>
                    <a:pt x="7" y="978"/>
                  </a:lnTo>
                  <a:lnTo>
                    <a:pt x="10" y="1020"/>
                  </a:lnTo>
                  <a:lnTo>
                    <a:pt x="20" y="1066"/>
                  </a:lnTo>
                  <a:lnTo>
                    <a:pt x="30" y="1109"/>
                  </a:lnTo>
                  <a:lnTo>
                    <a:pt x="40" y="1151"/>
                  </a:lnTo>
                  <a:lnTo>
                    <a:pt x="56" y="1191"/>
                  </a:lnTo>
                  <a:lnTo>
                    <a:pt x="69" y="1233"/>
                  </a:lnTo>
                  <a:lnTo>
                    <a:pt x="89" y="1272"/>
                  </a:lnTo>
                  <a:lnTo>
                    <a:pt x="108" y="1308"/>
                  </a:lnTo>
                  <a:lnTo>
                    <a:pt x="128" y="1348"/>
                  </a:lnTo>
                  <a:lnTo>
                    <a:pt x="151" y="1384"/>
                  </a:lnTo>
                  <a:lnTo>
                    <a:pt x="177" y="1416"/>
                  </a:lnTo>
                  <a:lnTo>
                    <a:pt x="203" y="1452"/>
                  </a:lnTo>
                  <a:lnTo>
                    <a:pt x="233" y="1482"/>
                  </a:lnTo>
                  <a:lnTo>
                    <a:pt x="262" y="1515"/>
                  </a:lnTo>
                  <a:lnTo>
                    <a:pt x="291" y="1544"/>
                  </a:lnTo>
                  <a:lnTo>
                    <a:pt x="324" y="1570"/>
                  </a:lnTo>
                  <a:lnTo>
                    <a:pt x="357" y="1596"/>
                  </a:lnTo>
                  <a:lnTo>
                    <a:pt x="393" y="1622"/>
                  </a:lnTo>
                  <a:lnTo>
                    <a:pt x="429" y="1645"/>
                  </a:lnTo>
                  <a:lnTo>
                    <a:pt x="465" y="1668"/>
                  </a:lnTo>
                  <a:lnTo>
                    <a:pt x="504" y="1688"/>
                  </a:lnTo>
                  <a:lnTo>
                    <a:pt x="543" y="1704"/>
                  </a:lnTo>
                  <a:lnTo>
                    <a:pt x="583" y="1721"/>
                  </a:lnTo>
                  <a:lnTo>
                    <a:pt x="625" y="1734"/>
                  </a:lnTo>
                  <a:lnTo>
                    <a:pt x="668" y="1747"/>
                  </a:lnTo>
                  <a:lnTo>
                    <a:pt x="710" y="1757"/>
                  </a:lnTo>
                  <a:lnTo>
                    <a:pt x="753" y="1763"/>
                  </a:lnTo>
                  <a:lnTo>
                    <a:pt x="799" y="1770"/>
                  </a:lnTo>
                  <a:lnTo>
                    <a:pt x="841" y="1773"/>
                  </a:lnTo>
                  <a:lnTo>
                    <a:pt x="887" y="1773"/>
                  </a:lnTo>
                  <a:lnTo>
                    <a:pt x="887" y="1773"/>
                  </a:lnTo>
                  <a:close/>
                </a:path>
              </a:pathLst>
            </a:custGeom>
            <a:solidFill>
              <a:srgbClr val="194F9D">
                <a:alpha val="7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426B3CBE-DA4D-4609-AE10-AC0254CFEC4D}"/>
                </a:ext>
              </a:extLst>
            </p:cNvPr>
            <p:cNvSpPr txBox="1"/>
            <p:nvPr/>
          </p:nvSpPr>
          <p:spPr>
            <a:xfrm>
              <a:off x="1937122" y="6046193"/>
              <a:ext cx="2041147" cy="553998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Bank of Korea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Financial</a:t>
              </a:r>
              <a:b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Telecommunications &amp;</a:t>
              </a:r>
              <a:b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Clearings</a:t>
              </a:r>
            </a:p>
          </p:txBody>
        </p: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FC59ED21-6BAA-4569-B52C-C64BF871040E}"/>
                </a:ext>
              </a:extLst>
            </p:cNvPr>
            <p:cNvSpPr txBox="1"/>
            <p:nvPr/>
          </p:nvSpPr>
          <p:spPr>
            <a:xfrm>
              <a:off x="2131349" y="5585818"/>
              <a:ext cx="15001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Financial </a:t>
              </a:r>
              <a:br>
                <a:rPr lang="en-US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</a:br>
              <a:r>
                <a:rPr lang="en-US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Institutions</a:t>
              </a:r>
            </a:p>
          </p:txBody>
        </p:sp>
        <p:grpSp>
          <p:nvGrpSpPr>
            <p:cNvPr id="391" name="그룹 390">
              <a:extLst>
                <a:ext uri="{FF2B5EF4-FFF2-40B4-BE49-F238E27FC236}">
                  <a16:creationId xmlns:a16="http://schemas.microsoft.com/office/drawing/2014/main" id="{BA7408AA-5851-4DEE-BF5C-FF00D00E4B89}"/>
                </a:ext>
              </a:extLst>
            </p:cNvPr>
            <p:cNvGrpSpPr/>
            <p:nvPr/>
          </p:nvGrpSpPr>
          <p:grpSpPr>
            <a:xfrm>
              <a:off x="1146753" y="5665439"/>
              <a:ext cx="2119022" cy="899618"/>
              <a:chOff x="1122094" y="5795496"/>
              <a:chExt cx="1584625" cy="672744"/>
            </a:xfrm>
          </p:grpSpPr>
          <p:sp>
            <p:nvSpPr>
              <p:cNvPr id="392" name="Freeform 516">
                <a:extLst>
                  <a:ext uri="{FF2B5EF4-FFF2-40B4-BE49-F238E27FC236}">
                    <a16:creationId xmlns:a16="http://schemas.microsoft.com/office/drawing/2014/main" id="{1093DABA-46EF-46EA-880E-A4A4CBC2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5795496"/>
                <a:ext cx="672744" cy="672744"/>
              </a:xfrm>
              <a:custGeom>
                <a:avLst/>
                <a:gdLst>
                  <a:gd name="T0" fmla="*/ 0 w 1564"/>
                  <a:gd name="T1" fmla="*/ 782 h 1564"/>
                  <a:gd name="T2" fmla="*/ 7 w 1564"/>
                  <a:gd name="T3" fmla="*/ 704 h 1564"/>
                  <a:gd name="T4" fmla="*/ 17 w 1564"/>
                  <a:gd name="T5" fmla="*/ 625 h 1564"/>
                  <a:gd name="T6" fmla="*/ 63 w 1564"/>
                  <a:gd name="T7" fmla="*/ 478 h 1564"/>
                  <a:gd name="T8" fmla="*/ 135 w 1564"/>
                  <a:gd name="T9" fmla="*/ 344 h 1564"/>
                  <a:gd name="T10" fmla="*/ 229 w 1564"/>
                  <a:gd name="T11" fmla="*/ 229 h 1564"/>
                  <a:gd name="T12" fmla="*/ 347 w 1564"/>
                  <a:gd name="T13" fmla="*/ 134 h 1564"/>
                  <a:gd name="T14" fmla="*/ 478 w 1564"/>
                  <a:gd name="T15" fmla="*/ 63 h 1564"/>
                  <a:gd name="T16" fmla="*/ 625 w 1564"/>
                  <a:gd name="T17" fmla="*/ 17 h 1564"/>
                  <a:gd name="T18" fmla="*/ 704 w 1564"/>
                  <a:gd name="T19" fmla="*/ 4 h 1564"/>
                  <a:gd name="T20" fmla="*/ 782 w 1564"/>
                  <a:gd name="T21" fmla="*/ 0 h 1564"/>
                  <a:gd name="T22" fmla="*/ 825 w 1564"/>
                  <a:gd name="T23" fmla="*/ 0 h 1564"/>
                  <a:gd name="T24" fmla="*/ 904 w 1564"/>
                  <a:gd name="T25" fmla="*/ 10 h 1564"/>
                  <a:gd name="T26" fmla="*/ 1015 w 1564"/>
                  <a:gd name="T27" fmla="*/ 36 h 1564"/>
                  <a:gd name="T28" fmla="*/ 1155 w 1564"/>
                  <a:gd name="T29" fmla="*/ 95 h 1564"/>
                  <a:gd name="T30" fmla="*/ 1280 w 1564"/>
                  <a:gd name="T31" fmla="*/ 180 h 1564"/>
                  <a:gd name="T32" fmla="*/ 1388 w 1564"/>
                  <a:gd name="T33" fmla="*/ 285 h 1564"/>
                  <a:gd name="T34" fmla="*/ 1470 w 1564"/>
                  <a:gd name="T35" fmla="*/ 409 h 1564"/>
                  <a:gd name="T36" fmla="*/ 1528 w 1564"/>
                  <a:gd name="T37" fmla="*/ 550 h 1564"/>
                  <a:gd name="T38" fmla="*/ 1555 w 1564"/>
                  <a:gd name="T39" fmla="*/ 665 h 1564"/>
                  <a:gd name="T40" fmla="*/ 1564 w 1564"/>
                  <a:gd name="T41" fmla="*/ 743 h 1564"/>
                  <a:gd name="T42" fmla="*/ 1564 w 1564"/>
                  <a:gd name="T43" fmla="*/ 782 h 1564"/>
                  <a:gd name="T44" fmla="*/ 1561 w 1564"/>
                  <a:gd name="T45" fmla="*/ 861 h 1564"/>
                  <a:gd name="T46" fmla="*/ 1548 w 1564"/>
                  <a:gd name="T47" fmla="*/ 939 h 1564"/>
                  <a:gd name="T48" fmla="*/ 1502 w 1564"/>
                  <a:gd name="T49" fmla="*/ 1087 h 1564"/>
                  <a:gd name="T50" fmla="*/ 1430 w 1564"/>
                  <a:gd name="T51" fmla="*/ 1217 h 1564"/>
                  <a:gd name="T52" fmla="*/ 1335 w 1564"/>
                  <a:gd name="T53" fmla="*/ 1335 h 1564"/>
                  <a:gd name="T54" fmla="*/ 1221 w 1564"/>
                  <a:gd name="T55" fmla="*/ 1430 h 1564"/>
                  <a:gd name="T56" fmla="*/ 1087 w 1564"/>
                  <a:gd name="T57" fmla="*/ 1502 h 1564"/>
                  <a:gd name="T58" fmla="*/ 940 w 1564"/>
                  <a:gd name="T59" fmla="*/ 1548 h 1564"/>
                  <a:gd name="T60" fmla="*/ 864 w 1564"/>
                  <a:gd name="T61" fmla="*/ 1561 h 1564"/>
                  <a:gd name="T62" fmla="*/ 782 w 1564"/>
                  <a:gd name="T63" fmla="*/ 1564 h 1564"/>
                  <a:gd name="T64" fmla="*/ 743 w 1564"/>
                  <a:gd name="T65" fmla="*/ 1561 h 1564"/>
                  <a:gd name="T66" fmla="*/ 665 w 1564"/>
                  <a:gd name="T67" fmla="*/ 1554 h 1564"/>
                  <a:gd name="T68" fmla="*/ 550 w 1564"/>
                  <a:gd name="T69" fmla="*/ 1528 h 1564"/>
                  <a:gd name="T70" fmla="*/ 409 w 1564"/>
                  <a:gd name="T71" fmla="*/ 1469 h 1564"/>
                  <a:gd name="T72" fmla="*/ 285 w 1564"/>
                  <a:gd name="T73" fmla="*/ 1384 h 1564"/>
                  <a:gd name="T74" fmla="*/ 180 w 1564"/>
                  <a:gd name="T75" fmla="*/ 1280 h 1564"/>
                  <a:gd name="T76" fmla="*/ 95 w 1564"/>
                  <a:gd name="T77" fmla="*/ 1155 h 1564"/>
                  <a:gd name="T78" fmla="*/ 36 w 1564"/>
                  <a:gd name="T79" fmla="*/ 1015 h 1564"/>
                  <a:gd name="T80" fmla="*/ 10 w 1564"/>
                  <a:gd name="T81" fmla="*/ 900 h 1564"/>
                  <a:gd name="T82" fmla="*/ 4 w 1564"/>
                  <a:gd name="T83" fmla="*/ 822 h 1564"/>
                  <a:gd name="T84" fmla="*/ 0 w 1564"/>
                  <a:gd name="T85" fmla="*/ 782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4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43"/>
                    </a:lnTo>
                    <a:lnTo>
                      <a:pt x="7" y="704"/>
                    </a:lnTo>
                    <a:lnTo>
                      <a:pt x="10" y="665"/>
                    </a:lnTo>
                    <a:lnTo>
                      <a:pt x="17" y="625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80"/>
                    </a:lnTo>
                    <a:lnTo>
                      <a:pt x="347" y="134"/>
                    </a:lnTo>
                    <a:lnTo>
                      <a:pt x="409" y="95"/>
                    </a:lnTo>
                    <a:lnTo>
                      <a:pt x="478" y="63"/>
                    </a:lnTo>
                    <a:lnTo>
                      <a:pt x="550" y="36"/>
                    </a:lnTo>
                    <a:lnTo>
                      <a:pt x="625" y="17"/>
                    </a:lnTo>
                    <a:lnTo>
                      <a:pt x="665" y="10"/>
                    </a:lnTo>
                    <a:lnTo>
                      <a:pt x="704" y="4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4"/>
                    </a:lnTo>
                    <a:lnTo>
                      <a:pt x="904" y="10"/>
                    </a:lnTo>
                    <a:lnTo>
                      <a:pt x="940" y="17"/>
                    </a:lnTo>
                    <a:lnTo>
                      <a:pt x="1015" y="36"/>
                    </a:lnTo>
                    <a:lnTo>
                      <a:pt x="1087" y="63"/>
                    </a:lnTo>
                    <a:lnTo>
                      <a:pt x="1155" y="95"/>
                    </a:lnTo>
                    <a:lnTo>
                      <a:pt x="1221" y="134"/>
                    </a:lnTo>
                    <a:lnTo>
                      <a:pt x="1280" y="180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5"/>
                    </a:lnTo>
                    <a:lnTo>
                      <a:pt x="1555" y="665"/>
                    </a:lnTo>
                    <a:lnTo>
                      <a:pt x="1561" y="704"/>
                    </a:lnTo>
                    <a:lnTo>
                      <a:pt x="1564" y="743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2"/>
                    </a:lnTo>
                    <a:lnTo>
                      <a:pt x="1561" y="861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5"/>
                    </a:lnTo>
                    <a:lnTo>
                      <a:pt x="1502" y="1087"/>
                    </a:lnTo>
                    <a:lnTo>
                      <a:pt x="1470" y="1155"/>
                    </a:lnTo>
                    <a:lnTo>
                      <a:pt x="1430" y="1217"/>
                    </a:lnTo>
                    <a:lnTo>
                      <a:pt x="1388" y="1280"/>
                    </a:lnTo>
                    <a:lnTo>
                      <a:pt x="1335" y="1335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61"/>
                    </a:lnTo>
                    <a:lnTo>
                      <a:pt x="825" y="1561"/>
                    </a:lnTo>
                    <a:lnTo>
                      <a:pt x="782" y="1564"/>
                    </a:lnTo>
                    <a:lnTo>
                      <a:pt x="782" y="1564"/>
                    </a:lnTo>
                    <a:lnTo>
                      <a:pt x="743" y="1561"/>
                    </a:lnTo>
                    <a:lnTo>
                      <a:pt x="704" y="1561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5"/>
                    </a:lnTo>
                    <a:lnTo>
                      <a:pt x="180" y="1280"/>
                    </a:lnTo>
                    <a:lnTo>
                      <a:pt x="135" y="1217"/>
                    </a:lnTo>
                    <a:lnTo>
                      <a:pt x="95" y="1155"/>
                    </a:lnTo>
                    <a:lnTo>
                      <a:pt x="63" y="1087"/>
                    </a:lnTo>
                    <a:lnTo>
                      <a:pt x="36" y="1015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1"/>
                    </a:lnTo>
                    <a:lnTo>
                      <a:pt x="4" y="822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93" name="Rectangle 531">
                <a:extLst>
                  <a:ext uri="{FF2B5EF4-FFF2-40B4-BE49-F238E27FC236}">
                    <a16:creationId xmlns:a16="http://schemas.microsoft.com/office/drawing/2014/main" id="{0FB1E6A5-9DB7-440C-822A-4E74344E8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777" y="5982311"/>
                <a:ext cx="593377" cy="264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en-US" altLang="ko-KR" sz="1200" b="1" i="0" u="none" strike="noStrike" cap="none" normalizeH="0" baseline="0" dirty="0">
                    <a:ln>
                      <a:noFill/>
                    </a:ln>
                    <a:solidFill>
                      <a:srgbClr val="194F9D"/>
                    </a:solidFill>
                    <a:effectLst/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3.</a:t>
                </a:r>
                <a:r>
                  <a:rPr kumimoji="1" lang="en-US" altLang="ko-KR" sz="12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 </a:t>
                </a:r>
              </a:p>
              <a:p>
                <a:pPr algn="ctr" defTabSz="914400"/>
                <a:r>
                  <a:rPr kumimoji="1" lang="en-US" altLang="ko-KR" sz="11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Settlement</a:t>
                </a:r>
              </a:p>
            </p:txBody>
          </p:sp>
          <p:sp>
            <p:nvSpPr>
              <p:cNvPr id="394" name="Rectangle 532">
                <a:extLst>
                  <a:ext uri="{FF2B5EF4-FFF2-40B4-BE49-F238E27FC236}">
                    <a16:creationId xmlns:a16="http://schemas.microsoft.com/office/drawing/2014/main" id="{3344F55E-35E2-451E-B78F-13C9870DF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6161547"/>
                <a:ext cx="6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95" name="Freeform 534">
                <a:extLst>
                  <a:ext uri="{FF2B5EF4-FFF2-40B4-BE49-F238E27FC236}">
                    <a16:creationId xmlns:a16="http://schemas.microsoft.com/office/drawing/2014/main" id="{53118C3D-8AA6-4997-BDB8-AC6E72BD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086" y="6050057"/>
                <a:ext cx="876633" cy="353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9 h 16"/>
                  <a:gd name="T8" fmla="*/ 0 w 2038"/>
                  <a:gd name="T9" fmla="*/ 6 h 16"/>
                  <a:gd name="T10" fmla="*/ 0 w 2038"/>
                  <a:gd name="T11" fmla="*/ 6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6 h 16"/>
                  <a:gd name="T28" fmla="*/ 2038 w 2038"/>
                  <a:gd name="T29" fmla="*/ 6 h 16"/>
                  <a:gd name="T30" fmla="*/ 2038 w 2038"/>
                  <a:gd name="T31" fmla="*/ 9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6"/>
                    </a:lnTo>
                    <a:lnTo>
                      <a:pt x="2038" y="6"/>
                    </a:lnTo>
                    <a:lnTo>
                      <a:pt x="2038" y="9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</p:grpSp>
      <p:sp>
        <p:nvSpPr>
          <p:cNvPr id="396" name="사각형: 둥근 모서리 367">
            <a:extLst>
              <a:ext uri="{FF2B5EF4-FFF2-40B4-BE49-F238E27FC236}">
                <a16:creationId xmlns:a16="http://schemas.microsoft.com/office/drawing/2014/main" id="{2D955E6D-9EC6-468C-85C3-B18D26349C22}"/>
              </a:ext>
            </a:extLst>
          </p:cNvPr>
          <p:cNvSpPr/>
          <p:nvPr/>
        </p:nvSpPr>
        <p:spPr>
          <a:xfrm>
            <a:off x="2328124" y="2668951"/>
            <a:ext cx="2827750" cy="384893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en-US" altLang="ko-KR" sz="1200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Interconnected Institutions</a:t>
            </a:r>
          </a:p>
        </p:txBody>
      </p:sp>
      <p:grpSp>
        <p:nvGrpSpPr>
          <p:cNvPr id="397" name="그룹 396">
            <a:extLst>
              <a:ext uri="{FF2B5EF4-FFF2-40B4-BE49-F238E27FC236}">
                <a16:creationId xmlns:a16="http://schemas.microsoft.com/office/drawing/2014/main" id="{0DBA1E1E-9A05-4D93-B235-024070EF3016}"/>
              </a:ext>
            </a:extLst>
          </p:cNvPr>
          <p:cNvGrpSpPr/>
          <p:nvPr/>
        </p:nvGrpSpPr>
        <p:grpSpPr>
          <a:xfrm>
            <a:off x="7727567" y="2709902"/>
            <a:ext cx="2610204" cy="886017"/>
            <a:chOff x="7606749" y="3199296"/>
            <a:chExt cx="2610204" cy="886017"/>
          </a:xfrm>
        </p:grpSpPr>
        <p:sp>
          <p:nvSpPr>
            <p:cNvPr id="398" name="TextBox 397">
              <a:extLst>
                <a:ext uri="{FF2B5EF4-FFF2-40B4-BE49-F238E27FC236}">
                  <a16:creationId xmlns:a16="http://schemas.microsoft.com/office/drawing/2014/main" id="{F488F5D9-3519-4B8F-A1DD-2CBD64F883E8}"/>
                </a:ext>
              </a:extLst>
            </p:cNvPr>
            <p:cNvSpPr txBox="1"/>
            <p:nvPr/>
          </p:nvSpPr>
          <p:spPr>
            <a:xfrm flipH="1">
              <a:off x="8514475" y="3199296"/>
              <a:ext cx="1702478" cy="40011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en-US" altLang="ko-KR" sz="1200" spc="0" dirty="0"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Interconnection</a:t>
              </a:r>
              <a:br>
                <a:rPr lang="en-US" altLang="ko-KR" sz="1200" spc="0" dirty="0"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lang="en-US" altLang="ko-KR" sz="1400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Examples</a:t>
              </a:r>
              <a:endParaRPr lang="en-US" altLang="ko-KR" sz="1200" spc="0" dirty="0">
                <a:solidFill>
                  <a:srgbClr val="194F9D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pic>
          <p:nvPicPr>
            <p:cNvPr id="399" name="그림 398">
              <a:extLst>
                <a:ext uri="{FF2B5EF4-FFF2-40B4-BE49-F238E27FC236}">
                  <a16:creationId xmlns:a16="http://schemas.microsoft.com/office/drawing/2014/main" id="{96D738D2-D65A-4A70-9ADF-50FC45166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6749" y="3233704"/>
              <a:ext cx="851609" cy="851609"/>
            </a:xfrm>
            <a:prstGeom prst="rect">
              <a:avLst/>
            </a:prstGeom>
          </p:spPr>
        </p:pic>
      </p:grpSp>
      <p:sp>
        <p:nvSpPr>
          <p:cNvPr id="400" name="TextBox 399">
            <a:extLst>
              <a:ext uri="{FF2B5EF4-FFF2-40B4-BE49-F238E27FC236}">
                <a16:creationId xmlns:a16="http://schemas.microsoft.com/office/drawing/2014/main" id="{4F999BF4-AACF-47A6-A02B-85E1C5E03797}"/>
              </a:ext>
            </a:extLst>
          </p:cNvPr>
          <p:cNvSpPr txBox="1"/>
          <p:nvPr/>
        </p:nvSpPr>
        <p:spPr>
          <a:xfrm flipH="1">
            <a:off x="1702419" y="1880800"/>
            <a:ext cx="729661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Interconnection with 49 institutions, </a:t>
            </a:r>
            <a:r>
              <a:rPr lang="en-US" altLang="ko-KR" sz="1800" b="1" spc="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85 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systems </a:t>
            </a:r>
          </a:p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for real-time fiscal management</a:t>
            </a:r>
          </a:p>
        </p:txBody>
      </p:sp>
      <p:sp>
        <p:nvSpPr>
          <p:cNvPr id="40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406" name="TextBox 40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521125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5265720-79AB-42A3-A080-DF430603C325}"/>
              </a:ext>
            </a:extLst>
          </p:cNvPr>
          <p:cNvSpPr/>
          <p:nvPr/>
        </p:nvSpPr>
        <p:spPr>
          <a:xfrm flipH="1">
            <a:off x="505984" y="2422646"/>
            <a:ext cx="9699588" cy="4801463"/>
          </a:xfrm>
          <a:prstGeom prst="roundRect">
            <a:avLst>
              <a:gd name="adj" fmla="val 39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89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99FFDBAF-23B0-441B-8A60-227AF3206614}"/>
              </a:ext>
            </a:extLst>
          </p:cNvPr>
          <p:cNvGrpSpPr/>
          <p:nvPr/>
        </p:nvGrpSpPr>
        <p:grpSpPr>
          <a:xfrm>
            <a:off x="2074330" y="2520641"/>
            <a:ext cx="4855966" cy="605440"/>
            <a:chOff x="6420092" y="2332989"/>
            <a:chExt cx="5352803" cy="667386"/>
          </a:xfrm>
        </p:grpSpPr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20D50647-D709-4E70-ADFE-2BD37A64E6B0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212" name="직선 연결선 211">
                <a:extLst>
                  <a:ext uri="{FF2B5EF4-FFF2-40B4-BE49-F238E27FC236}">
                    <a16:creationId xmlns:a16="http://schemas.microsoft.com/office/drawing/2014/main" id="{C69AB9AE-303E-47D6-B637-A954254FD606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원호 212">
                <a:extLst>
                  <a:ext uri="{FF2B5EF4-FFF2-40B4-BE49-F238E27FC236}">
                    <a16:creationId xmlns:a16="http://schemas.microsoft.com/office/drawing/2014/main" id="{ECFCEE95-5E9D-4D01-8B85-616D1A2F871D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211" name="직선 연결선 210">
              <a:extLst>
                <a:ext uri="{FF2B5EF4-FFF2-40B4-BE49-F238E27FC236}">
                  <a16:creationId xmlns:a16="http://schemas.microsoft.com/office/drawing/2014/main" id="{18556279-E86F-4151-A5CB-3D2C1288E934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852DD1CA-5E98-407B-809E-1CCFF8CECD73}"/>
              </a:ext>
            </a:extLst>
          </p:cNvPr>
          <p:cNvGrpSpPr/>
          <p:nvPr/>
        </p:nvGrpSpPr>
        <p:grpSpPr>
          <a:xfrm>
            <a:off x="2074330" y="4113859"/>
            <a:ext cx="4855966" cy="605440"/>
            <a:chOff x="6420092" y="2332989"/>
            <a:chExt cx="5352803" cy="667386"/>
          </a:xfrm>
        </p:grpSpPr>
        <p:grpSp>
          <p:nvGrpSpPr>
            <p:cNvPr id="385" name="그룹 384">
              <a:extLst>
                <a:ext uri="{FF2B5EF4-FFF2-40B4-BE49-F238E27FC236}">
                  <a16:creationId xmlns:a16="http://schemas.microsoft.com/office/drawing/2014/main" id="{F8C68E34-C6F0-4705-9185-0078980885EB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393" name="직선 연결선 392">
                <a:extLst>
                  <a:ext uri="{FF2B5EF4-FFF2-40B4-BE49-F238E27FC236}">
                    <a16:creationId xmlns:a16="http://schemas.microsoft.com/office/drawing/2014/main" id="{8A95CBFB-DB84-41DF-A593-B7D94A1F0542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2" name="원호 411">
                <a:extLst>
                  <a:ext uri="{FF2B5EF4-FFF2-40B4-BE49-F238E27FC236}">
                    <a16:creationId xmlns:a16="http://schemas.microsoft.com/office/drawing/2014/main" id="{18C8C15A-E4C0-4ECB-8A39-35E9CD38F662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386" name="직선 연결선 385">
              <a:extLst>
                <a:ext uri="{FF2B5EF4-FFF2-40B4-BE49-F238E27FC236}">
                  <a16:creationId xmlns:a16="http://schemas.microsoft.com/office/drawing/2014/main" id="{D258CE1D-4576-49BD-95B4-97F0E897CA4D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>
            <a:extLst>
              <a:ext uri="{FF2B5EF4-FFF2-40B4-BE49-F238E27FC236}">
                <a16:creationId xmlns:a16="http://schemas.microsoft.com/office/drawing/2014/main" id="{D622FB65-CCFF-43BF-B58D-027E2E5370DC}"/>
              </a:ext>
            </a:extLst>
          </p:cNvPr>
          <p:cNvGrpSpPr/>
          <p:nvPr/>
        </p:nvGrpSpPr>
        <p:grpSpPr>
          <a:xfrm>
            <a:off x="2074330" y="5707078"/>
            <a:ext cx="4855966" cy="605440"/>
            <a:chOff x="6420092" y="2332989"/>
            <a:chExt cx="5352803" cy="667386"/>
          </a:xfrm>
        </p:grpSpPr>
        <p:grpSp>
          <p:nvGrpSpPr>
            <p:cNvPr id="415" name="그룹 414">
              <a:extLst>
                <a:ext uri="{FF2B5EF4-FFF2-40B4-BE49-F238E27FC236}">
                  <a16:creationId xmlns:a16="http://schemas.microsoft.com/office/drawing/2014/main" id="{CC8D243B-6A18-4BC4-A0CA-AC307AE0AEBE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417" name="직선 연결선 416">
                <a:extLst>
                  <a:ext uri="{FF2B5EF4-FFF2-40B4-BE49-F238E27FC236}">
                    <a16:creationId xmlns:a16="http://schemas.microsoft.com/office/drawing/2014/main" id="{0731C6E1-8F1E-4C5C-8A10-4695143BC734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8" name="원호 417">
                <a:extLst>
                  <a:ext uri="{FF2B5EF4-FFF2-40B4-BE49-F238E27FC236}">
                    <a16:creationId xmlns:a16="http://schemas.microsoft.com/office/drawing/2014/main" id="{A37392F1-7402-423A-86B9-8E8C69C409FE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416" name="직선 연결선 415">
              <a:extLst>
                <a:ext uri="{FF2B5EF4-FFF2-40B4-BE49-F238E27FC236}">
                  <a16:creationId xmlns:a16="http://schemas.microsoft.com/office/drawing/2014/main" id="{890F04EB-7E10-4670-AD3B-C2F19D3C1015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직사각형 418">
            <a:extLst>
              <a:ext uri="{FF2B5EF4-FFF2-40B4-BE49-F238E27FC236}">
                <a16:creationId xmlns:a16="http://schemas.microsoft.com/office/drawing/2014/main" id="{09D49E43-0F8D-46C2-B45C-0DD9ACEC605B}"/>
              </a:ext>
            </a:extLst>
          </p:cNvPr>
          <p:cNvSpPr/>
          <p:nvPr/>
        </p:nvSpPr>
        <p:spPr>
          <a:xfrm>
            <a:off x="6916982" y="3126059"/>
            <a:ext cx="3026420" cy="839706"/>
          </a:xfrm>
          <a:prstGeom prst="rect">
            <a:avLst/>
          </a:prstGeom>
          <a:solidFill>
            <a:srgbClr val="F15722"/>
          </a:solidFill>
          <a:ln>
            <a:noFill/>
          </a:ln>
        </p:spPr>
        <p:txBody>
          <a:bodyPr vert="horz" wrap="square" lIns="82953" tIns="41476" rIns="82953" bIns="41476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462222">
              <a:spcAft>
                <a:spcPts val="272"/>
              </a:spcAft>
            </a:pPr>
            <a:endParaRPr lang="ko-KR" altLang="en-US" sz="1820" dirty="0">
              <a:ln>
                <a:solidFill>
                  <a:schemeClr val="bg1">
                    <a:alpha val="0"/>
                  </a:schemeClr>
                </a:solidFill>
              </a:ln>
              <a:solidFill>
                <a:srgbClr val="000000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0" name="그림 419">
            <a:extLst>
              <a:ext uri="{FF2B5EF4-FFF2-40B4-BE49-F238E27FC236}">
                <a16:creationId xmlns:a16="http://schemas.microsoft.com/office/drawing/2014/main" id="{DBF52349-B237-47D0-A8FA-11FCCC994E9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156" t="54619" r="33216" b="14904"/>
          <a:stretch/>
        </p:blipFill>
        <p:spPr>
          <a:xfrm rot="10800000">
            <a:off x="8951075" y="3126058"/>
            <a:ext cx="992327" cy="826972"/>
          </a:xfrm>
          <a:prstGeom prst="rect">
            <a:avLst/>
          </a:prstGeom>
        </p:spPr>
      </p:pic>
      <p:sp>
        <p:nvSpPr>
          <p:cNvPr id="421" name="직사각형 420">
            <a:extLst>
              <a:ext uri="{FF2B5EF4-FFF2-40B4-BE49-F238E27FC236}">
                <a16:creationId xmlns:a16="http://schemas.microsoft.com/office/drawing/2014/main" id="{3D57CF41-1B81-4AA3-8D29-463BACC79FFA}"/>
              </a:ext>
            </a:extLst>
          </p:cNvPr>
          <p:cNvSpPr/>
          <p:nvPr/>
        </p:nvSpPr>
        <p:spPr>
          <a:xfrm>
            <a:off x="7074685" y="3164776"/>
            <a:ext cx="2653142" cy="753861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 latinLnBrk="0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en-US" altLang="ko-KR" sz="1633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  <a:t>Performance-based,</a:t>
            </a:r>
            <a:br>
              <a:rPr lang="en-US" altLang="ko-KR" sz="1633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</a:br>
            <a:r>
              <a:rPr lang="en-US" altLang="ko-KR" sz="1633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Bold" pitchFamily="18" charset="-127"/>
              </a:rPr>
              <a:t>strategic fiscal management system</a:t>
            </a:r>
            <a:endParaRPr lang="ko-KR" altLang="en-US" sz="1633" dirty="0">
              <a:ln>
                <a:solidFill>
                  <a:srgbClr val="376092">
                    <a:alpha val="0"/>
                  </a:srgb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Bold" pitchFamily="18" charset="-127"/>
            </a:endParaRPr>
          </a:p>
        </p:txBody>
      </p:sp>
      <p:sp>
        <p:nvSpPr>
          <p:cNvPr id="422" name="직사각형 421">
            <a:extLst>
              <a:ext uri="{FF2B5EF4-FFF2-40B4-BE49-F238E27FC236}">
                <a16:creationId xmlns:a16="http://schemas.microsoft.com/office/drawing/2014/main" id="{C88A1765-C960-48C9-A6B0-6A641907F3ED}"/>
              </a:ext>
            </a:extLst>
          </p:cNvPr>
          <p:cNvSpPr/>
          <p:nvPr/>
        </p:nvSpPr>
        <p:spPr>
          <a:xfrm>
            <a:off x="7212940" y="5012597"/>
            <a:ext cx="1706676" cy="33502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 latinLnBrk="0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ko-KR" altLang="en-US" sz="2177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itchFamily="18" charset="-127"/>
              </a:rPr>
              <a:t>산하기관</a:t>
            </a:r>
          </a:p>
        </p:txBody>
      </p:sp>
      <p:cxnSp>
        <p:nvCxnSpPr>
          <p:cNvPr id="423" name="직선 화살표 연결선 422">
            <a:extLst>
              <a:ext uri="{FF2B5EF4-FFF2-40B4-BE49-F238E27FC236}">
                <a16:creationId xmlns:a16="http://schemas.microsoft.com/office/drawing/2014/main" id="{3DB9B9A7-7E8A-408A-9C34-DB59A44979D4}"/>
              </a:ext>
            </a:extLst>
          </p:cNvPr>
          <p:cNvCxnSpPr>
            <a:cxnSpLocks/>
          </p:cNvCxnSpPr>
          <p:nvPr/>
        </p:nvCxnSpPr>
        <p:spPr>
          <a:xfrm>
            <a:off x="7054058" y="7017980"/>
            <a:ext cx="3169329" cy="0"/>
          </a:xfrm>
          <a:prstGeom prst="straightConnector1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직선 연결선 423">
            <a:extLst>
              <a:ext uri="{FF2B5EF4-FFF2-40B4-BE49-F238E27FC236}">
                <a16:creationId xmlns:a16="http://schemas.microsoft.com/office/drawing/2014/main" id="{6ADA0660-D000-4EEB-8443-C6BF3C637D7B}"/>
              </a:ext>
            </a:extLst>
          </p:cNvPr>
          <p:cNvCxnSpPr>
            <a:cxnSpLocks/>
          </p:cNvCxnSpPr>
          <p:nvPr/>
        </p:nvCxnSpPr>
        <p:spPr>
          <a:xfrm flipV="1">
            <a:off x="6910277" y="2517489"/>
            <a:ext cx="0" cy="4352466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원호 424">
            <a:extLst>
              <a:ext uri="{FF2B5EF4-FFF2-40B4-BE49-F238E27FC236}">
                <a16:creationId xmlns:a16="http://schemas.microsoft.com/office/drawing/2014/main" id="{B0D93613-AA56-4A65-95F9-1E7388442E6E}"/>
              </a:ext>
            </a:extLst>
          </p:cNvPr>
          <p:cNvSpPr/>
          <p:nvPr/>
        </p:nvSpPr>
        <p:spPr>
          <a:xfrm flipH="1" flipV="1">
            <a:off x="6910277" y="6631344"/>
            <a:ext cx="335716" cy="386635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6" name="Picture 3">
            <a:extLst>
              <a:ext uri="{FF2B5EF4-FFF2-40B4-BE49-F238E27FC236}">
                <a16:creationId xmlns:a16="http://schemas.microsoft.com/office/drawing/2014/main" id="{342206E3-ACD7-4612-8682-7BABD793E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7772" y="5991133"/>
            <a:ext cx="832020" cy="1014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7" name="타원 426">
            <a:extLst>
              <a:ext uri="{FF2B5EF4-FFF2-40B4-BE49-F238E27FC236}">
                <a16:creationId xmlns:a16="http://schemas.microsoft.com/office/drawing/2014/main" id="{10EA3901-7BCB-4610-870B-F978882D0910}"/>
              </a:ext>
            </a:extLst>
          </p:cNvPr>
          <p:cNvSpPr/>
          <p:nvPr/>
        </p:nvSpPr>
        <p:spPr>
          <a:xfrm>
            <a:off x="7656908" y="4210658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8" name="타원 427">
            <a:extLst>
              <a:ext uri="{FF2B5EF4-FFF2-40B4-BE49-F238E27FC236}">
                <a16:creationId xmlns:a16="http://schemas.microsoft.com/office/drawing/2014/main" id="{9FFEF77A-A2B1-4A33-B413-2A184E8AC273}"/>
              </a:ext>
            </a:extLst>
          </p:cNvPr>
          <p:cNvSpPr/>
          <p:nvPr/>
        </p:nvSpPr>
        <p:spPr>
          <a:xfrm>
            <a:off x="7656908" y="5368540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9" name="모서리가 둥근 직사각형 1051">
            <a:extLst>
              <a:ext uri="{FF2B5EF4-FFF2-40B4-BE49-F238E27FC236}">
                <a16:creationId xmlns:a16="http://schemas.microsoft.com/office/drawing/2014/main" id="{D19EE0BA-D1BA-4FAB-A60B-E8CDA5C7E2EC}"/>
              </a:ext>
            </a:extLst>
          </p:cNvPr>
          <p:cNvSpPr/>
          <p:nvPr/>
        </p:nvSpPr>
        <p:spPr>
          <a:xfrm flipH="1">
            <a:off x="7788460" y="4517998"/>
            <a:ext cx="1133324" cy="781752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 latinLnBrk="0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Performance</a:t>
            </a:r>
            <a:b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-based</a:t>
            </a:r>
            <a:b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fiscal</a:t>
            </a:r>
            <a:b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management</a:t>
            </a:r>
          </a:p>
        </p:txBody>
      </p:sp>
      <p:sp>
        <p:nvSpPr>
          <p:cNvPr id="430" name="모서리가 둥근 직사각형 1051">
            <a:extLst>
              <a:ext uri="{FF2B5EF4-FFF2-40B4-BE49-F238E27FC236}">
                <a16:creationId xmlns:a16="http://schemas.microsoft.com/office/drawing/2014/main" id="{9C851E3D-E8A7-480A-A617-6D0E504D6B6C}"/>
              </a:ext>
            </a:extLst>
          </p:cNvPr>
          <p:cNvSpPr/>
          <p:nvPr/>
        </p:nvSpPr>
        <p:spPr>
          <a:xfrm flipH="1">
            <a:off x="7859796" y="5773598"/>
            <a:ext cx="990656" cy="586314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Strategic</a:t>
            </a:r>
            <a:b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allocation</a:t>
            </a:r>
            <a:b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</a:br>
            <a:r>
              <a:rPr kumimoji="1" lang="en-US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of resources</a:t>
            </a:r>
          </a:p>
        </p:txBody>
      </p:sp>
      <p:grpSp>
        <p:nvGrpSpPr>
          <p:cNvPr id="431" name="그룹 430">
            <a:extLst>
              <a:ext uri="{FF2B5EF4-FFF2-40B4-BE49-F238E27FC236}">
                <a16:creationId xmlns:a16="http://schemas.microsoft.com/office/drawing/2014/main" id="{73120F19-83FA-4FD5-87DC-75F6A1AF2FDB}"/>
              </a:ext>
            </a:extLst>
          </p:cNvPr>
          <p:cNvGrpSpPr/>
          <p:nvPr/>
        </p:nvGrpSpPr>
        <p:grpSpPr>
          <a:xfrm>
            <a:off x="983731" y="2441572"/>
            <a:ext cx="5838477" cy="4748010"/>
            <a:chOff x="526533" y="1859416"/>
            <a:chExt cx="6435840" cy="5233802"/>
          </a:xfrm>
        </p:grpSpPr>
        <p:grpSp>
          <p:nvGrpSpPr>
            <p:cNvPr id="432" name="그룹 431">
              <a:extLst>
                <a:ext uri="{FF2B5EF4-FFF2-40B4-BE49-F238E27FC236}">
                  <a16:creationId xmlns:a16="http://schemas.microsoft.com/office/drawing/2014/main" id="{D9AF0A0D-7E8F-47A3-911D-46383AF6AAE3}"/>
                </a:ext>
              </a:extLst>
            </p:cNvPr>
            <p:cNvGrpSpPr/>
            <p:nvPr/>
          </p:nvGrpSpPr>
          <p:grpSpPr>
            <a:xfrm>
              <a:off x="526533" y="5371872"/>
              <a:ext cx="6241222" cy="1721346"/>
              <a:chOff x="526533" y="5371872"/>
              <a:chExt cx="6241222" cy="1721346"/>
            </a:xfrm>
          </p:grpSpPr>
          <p:sp>
            <p:nvSpPr>
              <p:cNvPr id="463" name="모서리가 둥근 직사각형 143">
                <a:extLst>
                  <a:ext uri="{FF2B5EF4-FFF2-40B4-BE49-F238E27FC236}">
                    <a16:creationId xmlns:a16="http://schemas.microsoft.com/office/drawing/2014/main" id="{5772460B-CDAB-45E0-A6D0-9982DAAB05BE}"/>
                  </a:ext>
                </a:extLst>
              </p:cNvPr>
              <p:cNvSpPr/>
              <p:nvPr/>
            </p:nvSpPr>
            <p:spPr>
              <a:xfrm flipH="1" flipV="1">
                <a:off x="2184468" y="5446685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4" name="모서리가 둥근 직사각형 145">
                <a:extLst>
                  <a:ext uri="{FF2B5EF4-FFF2-40B4-BE49-F238E27FC236}">
                    <a16:creationId xmlns:a16="http://schemas.microsoft.com/office/drawing/2014/main" id="{32564D8C-6C75-4ADC-9D52-8F5728241817}"/>
                  </a:ext>
                </a:extLst>
              </p:cNvPr>
              <p:cNvSpPr/>
              <p:nvPr/>
            </p:nvSpPr>
            <p:spPr>
              <a:xfrm>
                <a:off x="2184471" y="5371872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5" name="모서리가 둥근 직사각형 142">
                <a:extLst>
                  <a:ext uri="{FF2B5EF4-FFF2-40B4-BE49-F238E27FC236}">
                    <a16:creationId xmlns:a16="http://schemas.microsoft.com/office/drawing/2014/main" id="{8D1D31A2-A47B-45E2-8BB1-08875FE8B7B2}"/>
                  </a:ext>
                </a:extLst>
              </p:cNvPr>
              <p:cNvSpPr/>
              <p:nvPr/>
            </p:nvSpPr>
            <p:spPr>
              <a:xfrm flipV="1">
                <a:off x="2106220" y="5371874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6" name="순서도: 지연 465">
                <a:extLst>
                  <a:ext uri="{FF2B5EF4-FFF2-40B4-BE49-F238E27FC236}">
                    <a16:creationId xmlns:a16="http://schemas.microsoft.com/office/drawing/2014/main" id="{382972F3-1D17-4AF1-8AFF-AD174F735DDA}"/>
                  </a:ext>
                </a:extLst>
              </p:cNvPr>
              <p:cNvSpPr/>
              <p:nvPr/>
            </p:nvSpPr>
            <p:spPr>
              <a:xfrm rot="5400000" flipH="1">
                <a:off x="2105353" y="5373690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7" name="직사각형 466">
                <a:extLst>
                  <a:ext uri="{FF2B5EF4-FFF2-40B4-BE49-F238E27FC236}">
                    <a16:creationId xmlns:a16="http://schemas.microsoft.com/office/drawing/2014/main" id="{E5C663B4-0C37-4E15-900A-421B3E2167DE}"/>
                  </a:ext>
                </a:extLst>
              </p:cNvPr>
              <p:cNvSpPr/>
              <p:nvPr/>
            </p:nvSpPr>
            <p:spPr>
              <a:xfrm>
                <a:off x="2205822" y="5419753"/>
                <a:ext cx="4183371" cy="21543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en-US" altLang="ko-KR" sz="1270" spc="-27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Integration and Interface with External Systems</a:t>
                </a:r>
              </a:p>
            </p:txBody>
          </p:sp>
          <p:grpSp>
            <p:nvGrpSpPr>
              <p:cNvPr id="468" name="그룹 467">
                <a:extLst>
                  <a:ext uri="{FF2B5EF4-FFF2-40B4-BE49-F238E27FC236}">
                    <a16:creationId xmlns:a16="http://schemas.microsoft.com/office/drawing/2014/main" id="{1A5EDE63-6D27-48DC-8957-0A329A59756E}"/>
                  </a:ext>
                </a:extLst>
              </p:cNvPr>
              <p:cNvGrpSpPr/>
              <p:nvPr/>
            </p:nvGrpSpPr>
            <p:grpSpPr>
              <a:xfrm>
                <a:off x="526533" y="5470242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28FB149B-593F-4E49-A585-772E4348978A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73" name="타원 472">
                    <a:extLst>
                      <a:ext uri="{FF2B5EF4-FFF2-40B4-BE49-F238E27FC236}">
                        <a16:creationId xmlns:a16="http://schemas.microsoft.com/office/drawing/2014/main" id="{3D5C3442-D8EC-4FB1-BDCA-28C93DD29A79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4" name="타원 473">
                    <a:extLst>
                      <a:ext uri="{FF2B5EF4-FFF2-40B4-BE49-F238E27FC236}">
                        <a16:creationId xmlns:a16="http://schemas.microsoft.com/office/drawing/2014/main" id="{5AC1E45B-72CB-4887-A484-991853958DCA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5" name="타원 26">
                    <a:extLst>
                      <a:ext uri="{FF2B5EF4-FFF2-40B4-BE49-F238E27FC236}">
                        <a16:creationId xmlns:a16="http://schemas.microsoft.com/office/drawing/2014/main" id="{12AAA569-E9A9-4A37-B02A-102A2B9DC7E8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6" name="직사각형 475">
                    <a:extLst>
                      <a:ext uri="{FF2B5EF4-FFF2-40B4-BE49-F238E27FC236}">
                        <a16:creationId xmlns:a16="http://schemas.microsoft.com/office/drawing/2014/main" id="{CCD15EE3-9884-4B75-8E58-B7BF33316322}"/>
                      </a:ext>
                    </a:extLst>
                  </p:cNvPr>
                  <p:cNvSpPr/>
                  <p:nvPr/>
                </p:nvSpPr>
                <p:spPr>
                  <a:xfrm>
                    <a:off x="2850154" y="3237563"/>
                    <a:ext cx="143249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03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72" name="모서리가 둥근 직사각형 1051">
                  <a:extLst>
                    <a:ext uri="{FF2B5EF4-FFF2-40B4-BE49-F238E27FC236}">
                      <a16:creationId xmlns:a16="http://schemas.microsoft.com/office/drawing/2014/main" id="{5E1C3310-F617-445F-8506-11F1F5B608D7}"/>
                    </a:ext>
                  </a:extLst>
                </p:cNvPr>
                <p:cNvSpPr/>
                <p:nvPr/>
              </p:nvSpPr>
              <p:spPr>
                <a:xfrm flipH="1">
                  <a:off x="2476772" y="3599544"/>
                  <a:ext cx="879573" cy="368361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en-US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Interface &amp;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en-US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Integration</a:t>
                  </a:r>
                </a:p>
              </p:txBody>
            </p:sp>
          </p:grp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167437E7-9CBA-4222-9452-1E3F72CBFBA3}"/>
                  </a:ext>
                </a:extLst>
              </p:cNvPr>
              <p:cNvSpPr txBox="1"/>
              <p:nvPr/>
            </p:nvSpPr>
            <p:spPr>
              <a:xfrm>
                <a:off x="2200523" y="5778263"/>
                <a:ext cx="4567232" cy="88689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All financial management process for line ministries and</a:t>
                </a:r>
                <a:br>
                  <a:rPr lang="en-US" altLang="ko-KR" sz="1089" dirty="0">
                    <a:latin typeface="Montserrat" panose="00000500000000000000" pitchFamily="2" charset="0"/>
                  </a:rPr>
                </a:br>
                <a:r>
                  <a:rPr lang="en-US" altLang="ko-KR" sz="1089" dirty="0">
                    <a:latin typeface="Montserrat" panose="00000500000000000000" pitchFamily="2" charset="0"/>
                  </a:rPr>
                  <a:t>funds are integrated through </a:t>
                </a:r>
                <a:r>
                  <a:rPr lang="en-US" altLang="ko-KR" sz="1089" dirty="0" err="1">
                    <a:latin typeface="Montserrat" panose="00000500000000000000" pitchFamily="2" charset="0"/>
                  </a:rPr>
                  <a:t>dBrain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Interface &amp; linkage with external systems broadens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   the scope of fiscal statistics</a:t>
                </a:r>
              </a:p>
            </p:txBody>
          </p:sp>
          <p:pic>
            <p:nvPicPr>
              <p:cNvPr id="470" name="Picture 3">
                <a:extLst>
                  <a:ext uri="{FF2B5EF4-FFF2-40B4-BE49-F238E27FC236}">
                    <a16:creationId xmlns:a16="http://schemas.microsoft.com/office/drawing/2014/main" id="{9B4BB845-7CF8-4A86-A16C-82DAD7C87B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7758" r="64484" b="83051"/>
              <a:stretch/>
            </p:blipFill>
            <p:spPr bwMode="auto">
              <a:xfrm>
                <a:off x="2031336" y="6656348"/>
                <a:ext cx="578266" cy="4368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3" name="그룹 432">
              <a:extLst>
                <a:ext uri="{FF2B5EF4-FFF2-40B4-BE49-F238E27FC236}">
                  <a16:creationId xmlns:a16="http://schemas.microsoft.com/office/drawing/2014/main" id="{9F7157F7-535F-4496-B160-9F537F342450}"/>
                </a:ext>
              </a:extLst>
            </p:cNvPr>
            <p:cNvGrpSpPr/>
            <p:nvPr/>
          </p:nvGrpSpPr>
          <p:grpSpPr>
            <a:xfrm>
              <a:off x="526533" y="1859416"/>
              <a:ext cx="6435840" cy="1669412"/>
              <a:chOff x="526533" y="1859416"/>
              <a:chExt cx="6435840" cy="1669412"/>
            </a:xfrm>
          </p:grpSpPr>
          <p:sp>
            <p:nvSpPr>
              <p:cNvPr id="449" name="모서리가 둥근 직사각형 143">
                <a:extLst>
                  <a:ext uri="{FF2B5EF4-FFF2-40B4-BE49-F238E27FC236}">
                    <a16:creationId xmlns:a16="http://schemas.microsoft.com/office/drawing/2014/main" id="{C3249840-CD7A-4E7F-9D41-A7F53D447577}"/>
                  </a:ext>
                </a:extLst>
              </p:cNvPr>
              <p:cNvSpPr/>
              <p:nvPr/>
            </p:nvSpPr>
            <p:spPr>
              <a:xfrm flipH="1" flipV="1">
                <a:off x="2184468" y="1934229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0" name="모서리가 둥근 직사각형 145">
                <a:extLst>
                  <a:ext uri="{FF2B5EF4-FFF2-40B4-BE49-F238E27FC236}">
                    <a16:creationId xmlns:a16="http://schemas.microsoft.com/office/drawing/2014/main" id="{BAA28F00-4405-4993-B2B7-7AB697C0E72C}"/>
                  </a:ext>
                </a:extLst>
              </p:cNvPr>
              <p:cNvSpPr/>
              <p:nvPr/>
            </p:nvSpPr>
            <p:spPr>
              <a:xfrm>
                <a:off x="2184471" y="1859416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1" name="모서리가 둥근 직사각형 142">
                <a:extLst>
                  <a:ext uri="{FF2B5EF4-FFF2-40B4-BE49-F238E27FC236}">
                    <a16:creationId xmlns:a16="http://schemas.microsoft.com/office/drawing/2014/main" id="{1F59564C-1D48-4E03-989E-BB8B11BE70EF}"/>
                  </a:ext>
                </a:extLst>
              </p:cNvPr>
              <p:cNvSpPr/>
              <p:nvPr/>
            </p:nvSpPr>
            <p:spPr>
              <a:xfrm flipV="1">
                <a:off x="2106220" y="1859418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2" name="순서도: 지연 451">
                <a:extLst>
                  <a:ext uri="{FF2B5EF4-FFF2-40B4-BE49-F238E27FC236}">
                    <a16:creationId xmlns:a16="http://schemas.microsoft.com/office/drawing/2014/main" id="{8FDB5301-A726-4516-90DE-1D338A5EA077}"/>
                  </a:ext>
                </a:extLst>
              </p:cNvPr>
              <p:cNvSpPr/>
              <p:nvPr/>
            </p:nvSpPr>
            <p:spPr>
              <a:xfrm rot="5400000" flipH="1">
                <a:off x="2105353" y="1861234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3" name="직사각형 452">
                <a:extLst>
                  <a:ext uri="{FF2B5EF4-FFF2-40B4-BE49-F238E27FC236}">
                    <a16:creationId xmlns:a16="http://schemas.microsoft.com/office/drawing/2014/main" id="{45479466-D963-4A17-BCFA-CC0C16B45C88}"/>
                  </a:ext>
                </a:extLst>
              </p:cNvPr>
              <p:cNvSpPr/>
              <p:nvPr/>
            </p:nvSpPr>
            <p:spPr>
              <a:xfrm>
                <a:off x="2279318" y="1907297"/>
                <a:ext cx="3534028" cy="21543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en-US" altLang="ko-KR" sz="127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Real-time Treasury Fund Management</a:t>
                </a:r>
              </a:p>
            </p:txBody>
          </p:sp>
          <p:grpSp>
            <p:nvGrpSpPr>
              <p:cNvPr id="454" name="그룹 453">
                <a:extLst>
                  <a:ext uri="{FF2B5EF4-FFF2-40B4-BE49-F238E27FC236}">
                    <a16:creationId xmlns:a16="http://schemas.microsoft.com/office/drawing/2014/main" id="{DAC9F687-1473-4A3C-BAC8-D86B52510B69}"/>
                  </a:ext>
                </a:extLst>
              </p:cNvPr>
              <p:cNvGrpSpPr/>
              <p:nvPr/>
            </p:nvGrpSpPr>
            <p:grpSpPr>
              <a:xfrm>
                <a:off x="526533" y="1957786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57" name="그룹 456">
                  <a:extLst>
                    <a:ext uri="{FF2B5EF4-FFF2-40B4-BE49-F238E27FC236}">
                      <a16:creationId xmlns:a16="http://schemas.microsoft.com/office/drawing/2014/main" id="{2C913790-2AE5-45F4-853A-BED8E266AA77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59" name="타원 458">
                    <a:extLst>
                      <a:ext uri="{FF2B5EF4-FFF2-40B4-BE49-F238E27FC236}">
                        <a16:creationId xmlns:a16="http://schemas.microsoft.com/office/drawing/2014/main" id="{60FBBCD4-F251-4BF4-ACA8-226D0EFDA266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0" name="타원 459">
                    <a:extLst>
                      <a:ext uri="{FF2B5EF4-FFF2-40B4-BE49-F238E27FC236}">
                        <a16:creationId xmlns:a16="http://schemas.microsoft.com/office/drawing/2014/main" id="{E7320337-D7A2-4D6B-AF4B-40C39691120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1" name="타원 26">
                    <a:extLst>
                      <a:ext uri="{FF2B5EF4-FFF2-40B4-BE49-F238E27FC236}">
                        <a16:creationId xmlns:a16="http://schemas.microsoft.com/office/drawing/2014/main" id="{D955D348-C636-416E-9A0D-6ACCDC81A0DD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2" name="직사각형 461">
                    <a:extLst>
                      <a:ext uri="{FF2B5EF4-FFF2-40B4-BE49-F238E27FC236}">
                        <a16:creationId xmlns:a16="http://schemas.microsoft.com/office/drawing/2014/main" id="{5AD4041F-7E3D-4973-95F4-E217D67E4E61}"/>
                      </a:ext>
                    </a:extLst>
                  </p:cNvPr>
                  <p:cNvSpPr/>
                  <p:nvPr/>
                </p:nvSpPr>
                <p:spPr>
                  <a:xfrm>
                    <a:off x="2862202" y="3237563"/>
                    <a:ext cx="119151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01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58" name="모서리가 둥근 직사각형 1051">
                  <a:extLst>
                    <a:ext uri="{FF2B5EF4-FFF2-40B4-BE49-F238E27FC236}">
                      <a16:creationId xmlns:a16="http://schemas.microsoft.com/office/drawing/2014/main" id="{16D6A287-8BF6-436D-A2E8-A60B9DFEAD14}"/>
                    </a:ext>
                  </a:extLst>
                </p:cNvPr>
                <p:cNvSpPr/>
                <p:nvPr/>
              </p:nvSpPr>
              <p:spPr>
                <a:xfrm flipH="1">
                  <a:off x="2535679" y="3691634"/>
                  <a:ext cx="761762" cy="184181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en-US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Real-time</a:t>
                  </a:r>
                </a:p>
              </p:txBody>
            </p:sp>
          </p:grpSp>
          <p:sp>
            <p:nvSpPr>
              <p:cNvPr id="455" name="TextBox 454">
                <a:extLst>
                  <a:ext uri="{FF2B5EF4-FFF2-40B4-BE49-F238E27FC236}">
                    <a16:creationId xmlns:a16="http://schemas.microsoft.com/office/drawing/2014/main" id="{40014B53-8B50-433C-A3E3-BFC7C5055611}"/>
                  </a:ext>
                </a:extLst>
              </p:cNvPr>
              <p:cNvSpPr txBox="1"/>
              <p:nvPr/>
            </p:nvSpPr>
            <p:spPr>
              <a:xfrm>
                <a:off x="2200522" y="2265806"/>
                <a:ext cx="4761851" cy="44345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Efficient treasury fund management via EBPP and EFT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Prevent corruption and fraud</a:t>
                </a:r>
              </a:p>
            </p:txBody>
          </p:sp>
          <p:pic>
            <p:nvPicPr>
              <p:cNvPr id="456" name="Picture 2">
                <a:extLst>
                  <a:ext uri="{FF2B5EF4-FFF2-40B4-BE49-F238E27FC236}">
                    <a16:creationId xmlns:a16="http://schemas.microsoft.com/office/drawing/2014/main" id="{FA527AA8-9F18-4A44-A24B-A3A24BC917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8985" y="2949473"/>
                <a:ext cx="421060" cy="321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4" name="그룹 433">
              <a:extLst>
                <a:ext uri="{FF2B5EF4-FFF2-40B4-BE49-F238E27FC236}">
                  <a16:creationId xmlns:a16="http://schemas.microsoft.com/office/drawing/2014/main" id="{087D6D9B-6AB2-4136-9D6F-DD380B6F13F2}"/>
                </a:ext>
              </a:extLst>
            </p:cNvPr>
            <p:cNvGrpSpPr/>
            <p:nvPr/>
          </p:nvGrpSpPr>
          <p:grpSpPr>
            <a:xfrm>
              <a:off x="526533" y="3615644"/>
              <a:ext cx="6352543" cy="1669412"/>
              <a:chOff x="526533" y="3615644"/>
              <a:chExt cx="6352543" cy="1669412"/>
            </a:xfrm>
          </p:grpSpPr>
          <p:sp>
            <p:nvSpPr>
              <p:cNvPr id="435" name="모서리가 둥근 직사각형 143">
                <a:extLst>
                  <a:ext uri="{FF2B5EF4-FFF2-40B4-BE49-F238E27FC236}">
                    <a16:creationId xmlns:a16="http://schemas.microsoft.com/office/drawing/2014/main" id="{1ECA91B9-85E0-4A59-AFB3-3E6EF0C8739B}"/>
                  </a:ext>
                </a:extLst>
              </p:cNvPr>
              <p:cNvSpPr/>
              <p:nvPr/>
            </p:nvSpPr>
            <p:spPr>
              <a:xfrm flipH="1" flipV="1">
                <a:off x="2184468" y="3690457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6" name="모서리가 둥근 직사각형 145">
                <a:extLst>
                  <a:ext uri="{FF2B5EF4-FFF2-40B4-BE49-F238E27FC236}">
                    <a16:creationId xmlns:a16="http://schemas.microsoft.com/office/drawing/2014/main" id="{2F852454-6062-49F9-96B2-0D5E97BA02A2}"/>
                  </a:ext>
                </a:extLst>
              </p:cNvPr>
              <p:cNvSpPr/>
              <p:nvPr/>
            </p:nvSpPr>
            <p:spPr>
              <a:xfrm>
                <a:off x="2184471" y="3615644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7" name="모서리가 둥근 직사각형 142">
                <a:extLst>
                  <a:ext uri="{FF2B5EF4-FFF2-40B4-BE49-F238E27FC236}">
                    <a16:creationId xmlns:a16="http://schemas.microsoft.com/office/drawing/2014/main" id="{2F51D6E8-A0A2-4A5A-8A43-65EFA7967FC6}"/>
                  </a:ext>
                </a:extLst>
              </p:cNvPr>
              <p:cNvSpPr/>
              <p:nvPr/>
            </p:nvSpPr>
            <p:spPr>
              <a:xfrm flipV="1">
                <a:off x="2106220" y="3615646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8" name="순서도: 지연 437">
                <a:extLst>
                  <a:ext uri="{FF2B5EF4-FFF2-40B4-BE49-F238E27FC236}">
                    <a16:creationId xmlns:a16="http://schemas.microsoft.com/office/drawing/2014/main" id="{34827C7A-C7F2-4A8D-B092-49EFBD57C5E4}"/>
                  </a:ext>
                </a:extLst>
              </p:cNvPr>
              <p:cNvSpPr/>
              <p:nvPr/>
            </p:nvSpPr>
            <p:spPr>
              <a:xfrm rot="5400000" flipH="1">
                <a:off x="2105353" y="3617462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9" name="직사각형 438">
                <a:extLst>
                  <a:ext uri="{FF2B5EF4-FFF2-40B4-BE49-F238E27FC236}">
                    <a16:creationId xmlns:a16="http://schemas.microsoft.com/office/drawing/2014/main" id="{62429D9C-6C58-4646-8786-7105E3ABBEAA}"/>
                  </a:ext>
                </a:extLst>
              </p:cNvPr>
              <p:cNvSpPr/>
              <p:nvPr/>
            </p:nvSpPr>
            <p:spPr>
              <a:xfrm>
                <a:off x="2279318" y="3663525"/>
                <a:ext cx="3438610" cy="21543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en-US" altLang="ko-KR" sz="127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2020603020101020101" pitchFamily="18" charset="-127"/>
                  </a:rPr>
                  <a:t> </a:t>
                </a:r>
                <a:r>
                  <a:rPr kumimoji="1" lang="en-US" altLang="ko-KR" sz="127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Program-based Online Work Process</a:t>
                </a:r>
              </a:p>
            </p:txBody>
          </p:sp>
          <p:grpSp>
            <p:nvGrpSpPr>
              <p:cNvPr id="440" name="그룹 439">
                <a:extLst>
                  <a:ext uri="{FF2B5EF4-FFF2-40B4-BE49-F238E27FC236}">
                    <a16:creationId xmlns:a16="http://schemas.microsoft.com/office/drawing/2014/main" id="{8A082C0F-1AFF-47B4-B6E0-A9F48BFBBD22}"/>
                  </a:ext>
                </a:extLst>
              </p:cNvPr>
              <p:cNvGrpSpPr/>
              <p:nvPr/>
            </p:nvGrpSpPr>
            <p:grpSpPr>
              <a:xfrm>
                <a:off x="526533" y="3714014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43" name="그룹 442">
                  <a:extLst>
                    <a:ext uri="{FF2B5EF4-FFF2-40B4-BE49-F238E27FC236}">
                      <a16:creationId xmlns:a16="http://schemas.microsoft.com/office/drawing/2014/main" id="{D9F69256-BA2F-4B25-A87B-49D950EF2310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45" name="타원 444">
                    <a:extLst>
                      <a:ext uri="{FF2B5EF4-FFF2-40B4-BE49-F238E27FC236}">
                        <a16:creationId xmlns:a16="http://schemas.microsoft.com/office/drawing/2014/main" id="{A0539E02-EC33-4640-AF2D-C309694EA961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6" name="타원 445">
                    <a:extLst>
                      <a:ext uri="{FF2B5EF4-FFF2-40B4-BE49-F238E27FC236}">
                        <a16:creationId xmlns:a16="http://schemas.microsoft.com/office/drawing/2014/main" id="{97ABF7A3-A881-44DF-B2D4-39497F6BA54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7" name="타원 26">
                    <a:extLst>
                      <a:ext uri="{FF2B5EF4-FFF2-40B4-BE49-F238E27FC236}">
                        <a16:creationId xmlns:a16="http://schemas.microsoft.com/office/drawing/2014/main" id="{E3BBA011-52A2-4A5B-919D-440892FB1245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8" name="직사각형 447">
                    <a:extLst>
                      <a:ext uri="{FF2B5EF4-FFF2-40B4-BE49-F238E27FC236}">
                        <a16:creationId xmlns:a16="http://schemas.microsoft.com/office/drawing/2014/main" id="{317ED571-DFFB-4B9E-B754-77878B2143EE}"/>
                      </a:ext>
                    </a:extLst>
                  </p:cNvPr>
                  <p:cNvSpPr/>
                  <p:nvPr/>
                </p:nvSpPr>
                <p:spPr>
                  <a:xfrm>
                    <a:off x="2850154" y="3237563"/>
                    <a:ext cx="143249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02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44" name="모서리가 둥근 직사각형 1051">
                  <a:extLst>
                    <a:ext uri="{FF2B5EF4-FFF2-40B4-BE49-F238E27FC236}">
                      <a16:creationId xmlns:a16="http://schemas.microsoft.com/office/drawing/2014/main" id="{AF6AEA0F-1699-4D49-9EF7-2429EF7BF4F7}"/>
                    </a:ext>
                  </a:extLst>
                </p:cNvPr>
                <p:cNvSpPr/>
                <p:nvPr/>
              </p:nvSpPr>
              <p:spPr>
                <a:xfrm flipH="1">
                  <a:off x="2657508" y="3691634"/>
                  <a:ext cx="518106" cy="184181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en-US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Online</a:t>
                  </a:r>
                </a:p>
              </p:txBody>
            </p:sp>
          </p:grp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11AE30C3-4A44-446E-A060-AC997720189E}"/>
                  </a:ext>
                </a:extLst>
              </p:cNvPr>
              <p:cNvSpPr txBox="1"/>
              <p:nvPr/>
            </p:nvSpPr>
            <p:spPr>
              <a:xfrm>
                <a:off x="2200523" y="4022034"/>
                <a:ext cx="4678553" cy="665175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Can accumulate all fiscal management related data as all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   fiscal tasks are carried out online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altLang="ko-KR" sz="1089" dirty="0">
                    <a:latin typeface="Montserrat" panose="00000500000000000000" pitchFamily="2" charset="0"/>
                  </a:rPr>
                  <a:t>Managers can easily monitor projects online</a:t>
                </a:r>
              </a:p>
            </p:txBody>
          </p:sp>
          <p:pic>
            <p:nvPicPr>
              <p:cNvPr id="442" name="Picture 2">
                <a:extLst>
                  <a:ext uri="{FF2B5EF4-FFF2-40B4-BE49-F238E27FC236}">
                    <a16:creationId xmlns:a16="http://schemas.microsoft.com/office/drawing/2014/main" id="{C4060056-AB15-4F8C-9932-5D32FD034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85835" t="26654" r="-1242" b="52666"/>
              <a:stretch/>
            </p:blipFill>
            <p:spPr bwMode="auto">
              <a:xfrm>
                <a:off x="2065118" y="4669251"/>
                <a:ext cx="517678" cy="5435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558BC15B-C1B2-4F2D-9C68-75A3322C404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AA990ED1-A1EC-4BF0-8F22-7806136C64C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2" name="사각형: 둥근 위쪽 모서리 91">
              <a:extLst>
                <a:ext uri="{FF2B5EF4-FFF2-40B4-BE49-F238E27FC236}">
                  <a16:creationId xmlns:a16="http://schemas.microsoft.com/office/drawing/2014/main" id="{03F95744-FE3F-42CF-A935-BF7830C23D8D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2EF656A0-EF8C-4637-9949-E1EC84D594D9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ED4EB7D-7657-4B95-8EEB-076BBF01E7AB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Features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997111E-FBA8-4410-ADBA-B9FB84C59869}"/>
              </a:ext>
            </a:extLst>
          </p:cNvPr>
          <p:cNvSpPr txBox="1"/>
          <p:nvPr/>
        </p:nvSpPr>
        <p:spPr>
          <a:xfrm flipH="1">
            <a:off x="1238913" y="1760232"/>
            <a:ext cx="8213986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Facilitate performance-based fiscal management feed-back cycle</a:t>
            </a:r>
          </a:p>
        </p:txBody>
      </p:sp>
      <p:sp>
        <p:nvSpPr>
          <p:cNvPr id="83" name="슬라이드 번호 개체 틀 2">
            <a:extLst>
              <a:ext uri="{FF2B5EF4-FFF2-40B4-BE49-F238E27FC236}">
                <a16:creationId xmlns:a16="http://schemas.microsoft.com/office/drawing/2014/main" id="{DA1FA79A-155C-47A4-AF80-EBE4C4093FB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9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88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Current Korean FMIS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93511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4216</TotalTime>
  <Words>4581</Words>
  <Application>Microsoft Office PowerPoint</Application>
  <PresentationFormat>사용자 지정</PresentationFormat>
  <Paragraphs>992</Paragraphs>
  <Slides>25</Slides>
  <Notes>25</Notes>
  <HiddenSlides>0</HiddenSlides>
  <MMClips>0</MMClips>
  <ScaleCrop>false</ScaleCrop>
  <HeadingPairs>
    <vt:vector size="6" baseType="variant">
      <vt:variant>
        <vt:lpstr>사용한 글꼴</vt:lpstr>
      </vt:variant>
      <vt:variant>
        <vt:i4>19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25</vt:i4>
      </vt:variant>
    </vt:vector>
  </HeadingPairs>
  <TitlesOfParts>
    <vt:vector size="45" baseType="lpstr">
      <vt:lpstr>KoPub돋움체 Bold</vt:lpstr>
      <vt:lpstr>KoPub돋움체 Medium</vt:lpstr>
      <vt:lpstr>Monotype Sorts</vt:lpstr>
      <vt:lpstr>Noto Sans</vt:lpstr>
      <vt:lpstr>Rix고딕 M</vt:lpstr>
      <vt:lpstr>굴림</vt:lpstr>
      <vt:lpstr>나눔스퀘어 ExtraBold</vt:lpstr>
      <vt:lpstr>나눔스퀘어라운드 Regular</vt:lpstr>
      <vt:lpstr>돋움</vt:lpstr>
      <vt:lpstr>맑은 고딕</vt:lpstr>
      <vt:lpstr>산돌고딕B</vt:lpstr>
      <vt:lpstr>Arial</vt:lpstr>
      <vt:lpstr>Calibri</vt:lpstr>
      <vt:lpstr>Calibri Light</vt:lpstr>
      <vt:lpstr>Montserrat</vt:lpstr>
      <vt:lpstr>Montserrat Medium</vt:lpstr>
      <vt:lpstr>Montserrat SemiBold</vt:lpstr>
      <vt:lpstr>Segoe UI</vt:lpstr>
      <vt:lpstr>Wingdings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npf</dc:creator>
  <cp:lastModifiedBy>Windows 사용자</cp:lastModifiedBy>
  <cp:revision>577</cp:revision>
  <cp:lastPrinted>2021-10-18T03:50:07Z</cp:lastPrinted>
  <dcterms:created xsi:type="dcterms:W3CDTF">2021-08-23T07:35:13Z</dcterms:created>
  <dcterms:modified xsi:type="dcterms:W3CDTF">2021-11-11T06:51:22Z</dcterms:modified>
</cp:coreProperties>
</file>