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61" r:id="rId2"/>
    <p:sldId id="293" r:id="rId3"/>
    <p:sldId id="296" r:id="rId4"/>
    <p:sldId id="295" r:id="rId5"/>
    <p:sldId id="297" r:id="rId6"/>
    <p:sldId id="298" r:id="rId7"/>
    <p:sldId id="274" r:id="rId8"/>
    <p:sldId id="292" r:id="rId9"/>
    <p:sldId id="264" r:id="rId10"/>
    <p:sldId id="265" r:id="rId11"/>
    <p:sldId id="289" r:id="rId12"/>
    <p:sldId id="290" r:id="rId13"/>
    <p:sldId id="291" r:id="rId14"/>
    <p:sldId id="299" r:id="rId15"/>
    <p:sldId id="294" r:id="rId16"/>
    <p:sldId id="300" r:id="rId17"/>
    <p:sldId id="288" r:id="rId18"/>
  </p:sldIdLst>
  <p:sldSz cx="9144000" cy="6858000" type="screen4x3"/>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4514" autoAdjust="0"/>
  </p:normalViewPr>
  <p:slideViewPr>
    <p:cSldViewPr>
      <p:cViewPr varScale="1">
        <p:scale>
          <a:sx n="82" d="100"/>
          <a:sy n="82" d="100"/>
        </p:scale>
        <p:origin x="-2370" y="-96"/>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62" d="100"/>
          <a:sy n="62" d="100"/>
        </p:scale>
        <p:origin x="-2850" y="-78"/>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0" y="4714876"/>
            <a:ext cx="5487041"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50643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9521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994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1D595F50-6CB0-4024-A0CF-2AC6A26001DA}" type="slidenum">
              <a:rPr lang="en-GB" altLang="en-US" sz="1200" b="0" smtClean="0">
                <a:solidFill>
                  <a:schemeClr val="tx1"/>
                </a:solidFill>
                <a:latin typeface="Arial" charset="0"/>
              </a:rPr>
              <a:pPr eaLnBrk="1" hangingPunct="1"/>
              <a:t>12</a:t>
            </a:fld>
            <a:endParaRPr lang="en-GB" altLang="en-US" sz="1200" b="0" smtClean="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18692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101600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51811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4241499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24DB5E1B-7FD5-4EA7-A061-CE4A31B66A0E}" type="slidenum">
              <a:rPr lang="en-GB" altLang="en-US" sz="1200" b="0" smtClean="0">
                <a:solidFill>
                  <a:schemeClr val="tx1"/>
                </a:solidFill>
                <a:latin typeface="Arial" charset="0"/>
              </a:rPr>
              <a:pPr eaLnBrk="1" hangingPunct="1"/>
              <a:t>17</a:t>
            </a:fld>
            <a:endParaRPr lang="en-GB" altLang="en-US" sz="1200" b="0" smtClean="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24617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214744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269142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46731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78208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473083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5DAF4FCA-1E3C-42A1-AAB0-FF718B94BAE6}" type="slidenum">
              <a:rPr lang="en-GB" altLang="en-US" sz="1200" b="0" smtClean="0">
                <a:solidFill>
                  <a:schemeClr val="tx1"/>
                </a:solidFill>
                <a:latin typeface="Arial" charset="0"/>
              </a:rPr>
              <a:pPr eaLnBrk="1" hangingPunct="1"/>
              <a:t>8</a:t>
            </a:fld>
            <a:endParaRPr lang="en-GB" altLang="en-US" sz="1200" b="0" smtClean="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15884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57200" y="1486226"/>
            <a:ext cx="8229600" cy="936625"/>
          </a:xfrm>
        </p:spPr>
        <p:txBody>
          <a:bodyPr/>
          <a:lstStyle>
            <a:lvl1pPr marL="0" indent="0">
              <a:defRPr/>
            </a:lvl1p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636912"/>
            <a:ext cx="8229600" cy="3561780"/>
          </a:xfrm>
        </p:spPr>
        <p:txBody>
          <a:bodyPr/>
          <a:lstStyle>
            <a:lvl1pPr marL="342900" indent="-342900">
              <a:spcBef>
                <a:spcPts val="0"/>
              </a:spcBef>
              <a:spcAft>
                <a:spcPts val="1800"/>
              </a:spcAft>
              <a:buClr>
                <a:srgbClr val="0F5494"/>
              </a:buClr>
              <a:buSzPct val="100000"/>
              <a:buFont typeface="Arial" panose="020B0604020202020204" pitchFamily="34" charset="0"/>
              <a:buChar char="•"/>
              <a:defRPr sz="2000" i="0"/>
            </a:lvl1pPr>
            <a:lvl2pPr marL="742950" indent="-285750">
              <a:spcBef>
                <a:spcPts val="0"/>
              </a:spcBef>
              <a:spcAft>
                <a:spcPts val="1200"/>
              </a:spcAft>
              <a:buClr>
                <a:srgbClr val="0F5494"/>
              </a:buClr>
              <a:buSzPct val="100000"/>
              <a:buFont typeface="Arial" panose="020B0604020202020204" pitchFamily="34" charset="0"/>
              <a:buChar char="•"/>
              <a:defRPr sz="2000" b="0"/>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marL="342900" indent="-342900">
              <a:spcBef>
                <a:spcPts val="0"/>
              </a:spcBef>
              <a:spcAft>
                <a:spcPts val="1800"/>
              </a:spcAft>
              <a:buClr>
                <a:srgbClr val="0F5494"/>
              </a:buClr>
              <a:buSzPct val="91000"/>
              <a:buFont typeface="Arial" panose="020B0604020202020204" pitchFamily="34" charset="0"/>
              <a:buChar char="•"/>
              <a:defRPr sz="2400" b="0"/>
            </a:lvl1pPr>
            <a:lvl2pPr marL="742950" indent="-285750">
              <a:spcBef>
                <a:spcPts val="0"/>
              </a:spcBef>
              <a:spcAft>
                <a:spcPts val="1200"/>
              </a:spcAft>
              <a:buClr>
                <a:srgbClr val="0F5494"/>
              </a:buClr>
              <a:buSzPct val="91000"/>
              <a:buFont typeface="Arial" panose="020B0604020202020204" pitchFamily="34" charset="0"/>
              <a:buChar char="•"/>
              <a:defRPr sz="2000" b="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
        <p:nvSpPr>
          <p:cNvPr id="9" name="Rectangle 8"/>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0"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41600"/>
            <a:ext cx="8568952" cy="2088232"/>
          </a:xfrm>
        </p:spPr>
        <p:txBody>
          <a:bodyPr/>
          <a:lstStyle/>
          <a:p>
            <a:pPr algn="ctr"/>
            <a:r>
              <a:rPr lang="en-GB" sz="6000" dirty="0" smtClean="0"/>
              <a:t>Accountability:</a:t>
            </a:r>
            <a:r>
              <a:rPr lang="en-GB" dirty="0" smtClean="0"/>
              <a:t> </a:t>
            </a:r>
            <a:br>
              <a:rPr lang="en-GB" dirty="0" smtClean="0"/>
            </a:br>
            <a:r>
              <a:rPr lang="en-GB" dirty="0" smtClean="0"/>
              <a:t>an EU perspective</a:t>
            </a:r>
            <a:endParaRPr lang="en-GB" dirty="0"/>
          </a:p>
        </p:txBody>
      </p:sp>
      <p:sp>
        <p:nvSpPr>
          <p:cNvPr id="3" name="Content Placeholder 2"/>
          <p:cNvSpPr>
            <a:spLocks noGrp="1"/>
          </p:cNvSpPr>
          <p:nvPr>
            <p:ph idx="1"/>
          </p:nvPr>
        </p:nvSpPr>
        <p:spPr>
          <a:xfrm>
            <a:off x="3491880" y="4509120"/>
            <a:ext cx="5328592" cy="1800200"/>
          </a:xfrm>
        </p:spPr>
        <p:txBody>
          <a:bodyPr/>
          <a:lstStyle/>
          <a:p>
            <a:r>
              <a:rPr lang="en-GB" sz="2800" dirty="0" smtClean="0"/>
              <a:t>Raymond Hill</a:t>
            </a:r>
          </a:p>
          <a:p>
            <a:r>
              <a:rPr lang="en-GB" sz="2800" dirty="0" smtClean="0"/>
              <a:t>European Commission</a:t>
            </a:r>
          </a:p>
          <a:p>
            <a:r>
              <a:rPr lang="en-GB" sz="2800" dirty="0" smtClean="0"/>
              <a:t>March 2017</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challenges encountered</a:t>
            </a:r>
            <a:endParaRPr lang="en-GB" dirty="0"/>
          </a:p>
        </p:txBody>
      </p:sp>
      <p:sp>
        <p:nvSpPr>
          <p:cNvPr id="3" name="Content Placeholder 2"/>
          <p:cNvSpPr>
            <a:spLocks noGrp="1"/>
          </p:cNvSpPr>
          <p:nvPr>
            <p:ph idx="1"/>
          </p:nvPr>
        </p:nvSpPr>
        <p:spPr/>
        <p:txBody>
          <a:bodyPr>
            <a:normAutofit lnSpcReduction="10000"/>
          </a:bodyPr>
          <a:lstStyle/>
          <a:p>
            <a:r>
              <a:rPr lang="en-GB" sz="2200" dirty="0" smtClean="0"/>
              <a:t>There are many types of accountability – how to define it?</a:t>
            </a:r>
          </a:p>
          <a:p>
            <a:r>
              <a:rPr lang="en-GB" sz="2200" dirty="0" smtClean="0"/>
              <a:t>Lack </a:t>
            </a:r>
            <a:r>
              <a:rPr lang="en-GB" sz="2200" dirty="0"/>
              <a:t>of understanding of managerial accountability: managers try to control every detail.</a:t>
            </a:r>
          </a:p>
          <a:p>
            <a:r>
              <a:rPr lang="en-GB" sz="2200" dirty="0"/>
              <a:t>Lack of delegation </a:t>
            </a:r>
            <a:r>
              <a:rPr lang="en-GB" sz="2200" dirty="0" smtClean="0"/>
              <a:t>or unclear </a:t>
            </a:r>
            <a:r>
              <a:rPr lang="en-GB" sz="2200" dirty="0"/>
              <a:t>delegation procedures do not allow to identify </a:t>
            </a:r>
            <a:r>
              <a:rPr lang="en-GB" sz="2200" dirty="0" smtClean="0"/>
              <a:t>managerial responsibilities.</a:t>
            </a:r>
            <a:endParaRPr lang="en-GB" sz="2200" dirty="0"/>
          </a:p>
          <a:p>
            <a:r>
              <a:rPr lang="en-GB" sz="2200" dirty="0" smtClean="0"/>
              <a:t>Internal auditors and financial staff </a:t>
            </a:r>
            <a:r>
              <a:rPr lang="en-GB" sz="2200" dirty="0"/>
              <a:t>are not sufficiently independent – </a:t>
            </a:r>
            <a:r>
              <a:rPr lang="en-GB" sz="2200" dirty="0" smtClean="0"/>
              <a:t>they may not feel able to </a:t>
            </a:r>
            <a:r>
              <a:rPr lang="en-GB" sz="2200" dirty="0"/>
              <a:t>tell 'the </a:t>
            </a:r>
            <a:r>
              <a:rPr lang="en-GB" sz="2200" dirty="0" smtClean="0"/>
              <a:t>truth'.</a:t>
            </a:r>
            <a:endParaRPr lang="en-GB" sz="2200"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10</a:t>
            </a:fld>
            <a:endParaRPr lang="en-GB"/>
          </a:p>
        </p:txBody>
      </p:sp>
    </p:spTree>
    <p:extLst>
      <p:ext uri="{BB962C8B-B14F-4D97-AF65-F5344CB8AC3E}">
        <p14:creationId xmlns:p14="http://schemas.microsoft.com/office/powerpoint/2010/main" val="265437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46088" y="1412875"/>
            <a:ext cx="8229600" cy="865188"/>
          </a:xfrm>
        </p:spPr>
        <p:txBody>
          <a:bodyPr/>
          <a:lstStyle/>
          <a:p>
            <a:r>
              <a:rPr lang="en-GB" altLang="en-US" smtClean="0"/>
              <a:t>Improving accountability - Policy recommendations</a:t>
            </a:r>
          </a:p>
        </p:txBody>
      </p:sp>
      <p:sp>
        <p:nvSpPr>
          <p:cNvPr id="3" name="Content Placeholder 2"/>
          <p:cNvSpPr>
            <a:spLocks noGrp="1"/>
          </p:cNvSpPr>
          <p:nvPr>
            <p:ph idx="1"/>
          </p:nvPr>
        </p:nvSpPr>
        <p:spPr>
          <a:xfrm>
            <a:off x="457200" y="2565400"/>
            <a:ext cx="8229600" cy="3633788"/>
          </a:xfrm>
        </p:spPr>
        <p:txBody>
          <a:bodyPr>
            <a:normAutofit fontScale="85000" lnSpcReduction="20000"/>
          </a:bodyPr>
          <a:lstStyle/>
          <a:p>
            <a:pPr>
              <a:defRPr/>
            </a:pPr>
            <a:r>
              <a:rPr lang="en-GB" dirty="0" smtClean="0"/>
              <a:t>Devise a </a:t>
            </a:r>
            <a:r>
              <a:rPr lang="en-GB" dirty="0"/>
              <a:t>managerial accountability framework</a:t>
            </a:r>
          </a:p>
          <a:p>
            <a:pPr>
              <a:defRPr/>
            </a:pPr>
            <a:r>
              <a:rPr lang="en-GB" dirty="0" smtClean="0"/>
              <a:t>Strategic planning </a:t>
            </a:r>
            <a:r>
              <a:rPr lang="en-GB" dirty="0" smtClean="0"/>
              <a:t>that links the government's </a:t>
            </a:r>
            <a:r>
              <a:rPr lang="en-GB" dirty="0"/>
              <a:t>overall </a:t>
            </a:r>
            <a:r>
              <a:rPr lang="en-GB" dirty="0" smtClean="0"/>
              <a:t>vision to organisational objectives</a:t>
            </a:r>
          </a:p>
          <a:p>
            <a:pPr>
              <a:defRPr/>
            </a:pPr>
            <a:r>
              <a:rPr lang="en-GB" dirty="0" smtClean="0"/>
              <a:t>Operational planning that links operational objectives to resource requirements</a:t>
            </a:r>
            <a:endParaRPr lang="en-GB" dirty="0"/>
          </a:p>
          <a:p>
            <a:pPr>
              <a:defRPr/>
            </a:pPr>
            <a:r>
              <a:rPr lang="en-GB" dirty="0" smtClean="0"/>
              <a:t>Guidelines for risk management</a:t>
            </a:r>
          </a:p>
          <a:p>
            <a:pPr>
              <a:defRPr/>
            </a:pPr>
            <a:r>
              <a:rPr lang="en-GB" dirty="0" smtClean="0"/>
              <a:t>Guidelines </a:t>
            </a:r>
            <a:r>
              <a:rPr lang="en-GB" dirty="0"/>
              <a:t>for the use of discretion</a:t>
            </a:r>
          </a:p>
          <a:p>
            <a:pPr>
              <a:defRPr/>
            </a:pPr>
            <a:r>
              <a:rPr lang="en-GB" dirty="0" smtClean="0"/>
              <a:t>Protection </a:t>
            </a:r>
            <a:r>
              <a:rPr lang="en-GB" dirty="0"/>
              <a:t>of whistle-blowers</a:t>
            </a:r>
          </a:p>
          <a:p>
            <a:pPr>
              <a:defRPr/>
            </a:pPr>
            <a:r>
              <a:rPr lang="en-GB" dirty="0" smtClean="0"/>
              <a:t>Key </a:t>
            </a:r>
            <a:r>
              <a:rPr lang="en-GB" dirty="0" smtClean="0"/>
              <a:t>performance indicators</a:t>
            </a:r>
          </a:p>
          <a:p>
            <a:pPr>
              <a:defRPr/>
            </a:pPr>
            <a:endParaRPr lang="en-GB" dirty="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D2764ACD-DC41-4B7A-8CC1-862311311C7B}" type="slidenum">
              <a:rPr lang="en-GB" altLang="en-US" sz="1400" b="0" smtClean="0">
                <a:solidFill>
                  <a:schemeClr val="tx1"/>
                </a:solidFill>
                <a:latin typeface="Arial" charset="0"/>
              </a:rPr>
              <a:pPr eaLnBrk="1" hangingPunct="1"/>
              <a:t>11</a:t>
            </a:fld>
            <a:endParaRPr lang="en-GB" altLang="en-US" sz="1400" b="0" smtClean="0">
              <a:solidFill>
                <a:schemeClr val="tx1"/>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46088" y="1412875"/>
            <a:ext cx="8229600" cy="865188"/>
          </a:xfrm>
        </p:spPr>
        <p:txBody>
          <a:bodyPr/>
          <a:lstStyle/>
          <a:p>
            <a:r>
              <a:rPr lang="en-GB" altLang="en-US" smtClean="0"/>
              <a:t>Improving accountability – what the top manager can do</a:t>
            </a:r>
          </a:p>
        </p:txBody>
      </p:sp>
      <p:sp>
        <p:nvSpPr>
          <p:cNvPr id="3" name="Content Placeholder 2"/>
          <p:cNvSpPr>
            <a:spLocks noGrp="1"/>
          </p:cNvSpPr>
          <p:nvPr>
            <p:ph idx="1"/>
          </p:nvPr>
        </p:nvSpPr>
        <p:spPr>
          <a:xfrm>
            <a:off x="457200" y="2565400"/>
            <a:ext cx="8229600" cy="3633788"/>
          </a:xfrm>
        </p:spPr>
        <p:txBody>
          <a:bodyPr>
            <a:normAutofit/>
          </a:bodyPr>
          <a:lstStyle/>
          <a:p>
            <a:pPr>
              <a:defRPr/>
            </a:pPr>
            <a:r>
              <a:rPr lang="en-GB" dirty="0" smtClean="0"/>
              <a:t>Make </a:t>
            </a:r>
            <a:r>
              <a:rPr lang="en-GB" dirty="0" smtClean="0"/>
              <a:t>annual objective setting a serious business function – not a bureaucratic exercise</a:t>
            </a:r>
          </a:p>
          <a:p>
            <a:pPr>
              <a:defRPr/>
            </a:pPr>
            <a:r>
              <a:rPr lang="en-GB" dirty="0" smtClean="0"/>
              <a:t>Align employee and organisational objectives</a:t>
            </a:r>
          </a:p>
          <a:p>
            <a:pPr>
              <a:defRPr/>
            </a:pPr>
            <a:r>
              <a:rPr lang="en-GB" dirty="0" smtClean="0"/>
              <a:t>Monitor progress on objectives</a:t>
            </a:r>
          </a:p>
          <a:p>
            <a:pPr>
              <a:defRPr/>
            </a:pPr>
            <a:r>
              <a:rPr lang="en-GB" dirty="0" smtClean="0"/>
              <a:t>Make </a:t>
            </a:r>
            <a:r>
              <a:rPr lang="en-GB" dirty="0"/>
              <a:t>candid staff evaluations</a:t>
            </a:r>
          </a:p>
          <a:p>
            <a:pPr>
              <a:defRPr/>
            </a:pPr>
            <a:r>
              <a:rPr lang="en-GB" dirty="0" smtClean="0"/>
              <a:t>Do not avoid conflict</a:t>
            </a:r>
          </a:p>
          <a:p>
            <a:pPr>
              <a:defRPr/>
            </a:pPr>
            <a:r>
              <a:rPr lang="en-GB" dirty="0" smtClean="0"/>
              <a:t>Be a role-model</a:t>
            </a:r>
            <a:endParaRPr lang="en-GB"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C0570606-EED9-4DCD-AF4C-93C46F22A8C2}" type="slidenum">
              <a:rPr lang="en-GB" altLang="en-US" sz="1400" b="0" smtClean="0">
                <a:solidFill>
                  <a:schemeClr val="tx1"/>
                </a:solidFill>
                <a:latin typeface="Arial" charset="0"/>
              </a:rPr>
              <a:pPr eaLnBrk="1" hangingPunct="1"/>
              <a:t>12</a:t>
            </a:fld>
            <a:endParaRPr lang="en-GB" altLang="en-US" sz="1400" b="0" smtClean="0">
              <a:solidFill>
                <a:schemeClr val="tx1"/>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46088" y="1412875"/>
            <a:ext cx="8229600" cy="865188"/>
          </a:xfrm>
        </p:spPr>
        <p:txBody>
          <a:bodyPr/>
          <a:lstStyle/>
          <a:p>
            <a:r>
              <a:rPr lang="en-GB" altLang="en-US" dirty="0" smtClean="0"/>
              <a:t>Some limitations of managerial accountability</a:t>
            </a:r>
          </a:p>
        </p:txBody>
      </p:sp>
      <p:sp>
        <p:nvSpPr>
          <p:cNvPr id="28675" name="Content Placeholder 2"/>
          <p:cNvSpPr>
            <a:spLocks noGrp="1"/>
          </p:cNvSpPr>
          <p:nvPr>
            <p:ph idx="1"/>
          </p:nvPr>
        </p:nvSpPr>
        <p:spPr>
          <a:xfrm>
            <a:off x="457200" y="2565400"/>
            <a:ext cx="8229600" cy="3633788"/>
          </a:xfrm>
        </p:spPr>
        <p:txBody>
          <a:bodyPr/>
          <a:lstStyle/>
          <a:p>
            <a:pPr>
              <a:buFontTx/>
              <a:buChar char="•"/>
            </a:pPr>
            <a:r>
              <a:rPr lang="en-GB" altLang="en-US" sz="2400" dirty="0" smtClean="0"/>
              <a:t>Inconsistency of time</a:t>
            </a:r>
          </a:p>
          <a:p>
            <a:pPr>
              <a:buFontTx/>
              <a:buChar char="•"/>
            </a:pPr>
            <a:r>
              <a:rPr lang="en-GB" altLang="en-US" sz="2400" dirty="0" smtClean="0"/>
              <a:t>Incompetence or negligence of staff</a:t>
            </a:r>
          </a:p>
          <a:p>
            <a:pPr>
              <a:buFontTx/>
              <a:buChar char="•"/>
            </a:pPr>
            <a:r>
              <a:rPr lang="en-GB" altLang="en-US" sz="2400" dirty="0" smtClean="0"/>
              <a:t>Risks in public performance reporting</a:t>
            </a:r>
          </a:p>
          <a:p>
            <a:pPr>
              <a:buFontTx/>
              <a:buChar char="•"/>
            </a:pPr>
            <a:r>
              <a:rPr lang="en-GB" altLang="en-US" sz="2400" dirty="0" smtClean="0"/>
              <a:t>Genuine errors</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7FA645FE-B0B7-472C-B751-C3BC8C1620F6}" type="slidenum">
              <a:rPr lang="en-GB" altLang="en-US" sz="1400" b="0" smtClean="0">
                <a:solidFill>
                  <a:schemeClr val="tx1"/>
                </a:solidFill>
                <a:latin typeface="Arial" charset="0"/>
              </a:rPr>
              <a:pPr eaLnBrk="1" hangingPunct="1"/>
              <a:t>13</a:t>
            </a:fld>
            <a:endParaRPr lang="en-GB" altLang="en-US" sz="1400" b="0" smtClean="0">
              <a:solidFill>
                <a:schemeClr val="tx1"/>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t>
            </a:r>
            <a:r>
              <a:rPr lang="en-GB" smtClean="0"/>
              <a:t>onclusions</a:t>
            </a:r>
            <a:endParaRPr lang="en-GB" dirty="0"/>
          </a:p>
        </p:txBody>
      </p:sp>
      <p:sp>
        <p:nvSpPr>
          <p:cNvPr id="3" name="Content Placeholder 2"/>
          <p:cNvSpPr>
            <a:spLocks noGrp="1"/>
          </p:cNvSpPr>
          <p:nvPr>
            <p:ph idx="1"/>
          </p:nvPr>
        </p:nvSpPr>
        <p:spPr/>
        <p:txBody>
          <a:bodyPr/>
          <a:lstStyle/>
          <a:p>
            <a:r>
              <a:rPr lang="en-GB" dirty="0" smtClean="0"/>
              <a:t>Accountability reforms have shifted attitudes from reliance on rules towards </a:t>
            </a:r>
            <a:r>
              <a:rPr lang="en-GB" dirty="0" smtClean="0"/>
              <a:t>discretion, flexibility and performance.</a:t>
            </a:r>
            <a:endParaRPr lang="en-GB" dirty="0" smtClean="0"/>
          </a:p>
          <a:p>
            <a:r>
              <a:rPr lang="en-GB" dirty="0" smtClean="0"/>
              <a:t>Accountability is not just unidimensional or linear.</a:t>
            </a:r>
          </a:p>
          <a:p>
            <a:r>
              <a:rPr lang="en-GB" dirty="0" smtClean="0"/>
              <a:t>There are different degrees of desired accountability in different EU Member States.</a:t>
            </a:r>
          </a:p>
          <a:p>
            <a:r>
              <a:rPr lang="en-GB" dirty="0" smtClean="0"/>
              <a:t>Accountability reforms are often interlinked with public administration reforms and public financial management reforms.</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14</a:t>
            </a:fld>
            <a:endParaRPr lang="en-GB"/>
          </a:p>
        </p:txBody>
      </p:sp>
    </p:spTree>
    <p:extLst>
      <p:ext uri="{BB962C8B-B14F-4D97-AF65-F5344CB8AC3E}">
        <p14:creationId xmlns:p14="http://schemas.microsoft.com/office/powerpoint/2010/main" val="374713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accountability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4607119"/>
              </p:ext>
            </p:extLst>
          </p:nvPr>
        </p:nvGraphicFramePr>
        <p:xfrm>
          <a:off x="457200" y="2565400"/>
          <a:ext cx="8229600" cy="3901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spcAft>
                          <a:spcPts val="600"/>
                        </a:spcAft>
                      </a:pPr>
                      <a:r>
                        <a:rPr lang="en-GB" b="1" dirty="0" smtClean="0"/>
                        <a:t>Based on the nature of the forum</a:t>
                      </a:r>
                    </a:p>
                    <a:p>
                      <a:pPr marL="285750" indent="-285750">
                        <a:buFont typeface="Arial" panose="020B0604020202020204" pitchFamily="34" charset="0"/>
                        <a:buChar char="•"/>
                      </a:pPr>
                      <a:r>
                        <a:rPr lang="en-GB" b="0" dirty="0" smtClean="0"/>
                        <a:t>Political</a:t>
                      </a:r>
                    </a:p>
                    <a:p>
                      <a:pPr marL="285750" indent="-285750">
                        <a:buFont typeface="Arial" panose="020B0604020202020204" pitchFamily="34" charset="0"/>
                        <a:buChar char="•"/>
                      </a:pPr>
                      <a:r>
                        <a:rPr lang="en-GB" b="0" dirty="0" smtClean="0"/>
                        <a:t>Legal</a:t>
                      </a:r>
                    </a:p>
                    <a:p>
                      <a:pPr marL="285750" indent="-285750">
                        <a:buFont typeface="Arial" panose="020B0604020202020204" pitchFamily="34" charset="0"/>
                        <a:buChar char="•"/>
                      </a:pPr>
                      <a:r>
                        <a:rPr lang="en-GB" b="0" dirty="0" smtClean="0"/>
                        <a:t>Administrative</a:t>
                      </a:r>
                    </a:p>
                    <a:p>
                      <a:pPr marL="285750" indent="-285750">
                        <a:buFont typeface="Arial" panose="020B0604020202020204" pitchFamily="34" charset="0"/>
                        <a:buChar char="•"/>
                      </a:pPr>
                      <a:r>
                        <a:rPr lang="en-GB" b="0" dirty="0" smtClean="0"/>
                        <a:t>Professional</a:t>
                      </a:r>
                    </a:p>
                    <a:p>
                      <a:pPr marL="285750" indent="-285750">
                        <a:buFont typeface="Arial" panose="020B0604020202020204" pitchFamily="34" charset="0"/>
                        <a:buChar char="•"/>
                      </a:pPr>
                      <a:r>
                        <a:rPr lang="en-GB" b="0" dirty="0" smtClean="0"/>
                        <a:t>Social</a:t>
                      </a:r>
                      <a:endParaRPr lang="en-GB" b="0" dirty="0"/>
                    </a:p>
                  </a:txBody>
                  <a:tcPr/>
                </a:tc>
                <a:tc>
                  <a:txBody>
                    <a:bodyPr/>
                    <a:lstStyle/>
                    <a:p>
                      <a:pPr>
                        <a:spcAft>
                          <a:spcPts val="600"/>
                        </a:spcAft>
                      </a:pPr>
                      <a:r>
                        <a:rPr lang="en-GB" b="1" dirty="0" smtClean="0"/>
                        <a:t>Based</a:t>
                      </a:r>
                      <a:r>
                        <a:rPr lang="en-GB" b="1" baseline="0" dirty="0" smtClean="0"/>
                        <a:t> on the nature of the actor</a:t>
                      </a:r>
                    </a:p>
                    <a:p>
                      <a:pPr marL="285750" indent="-285750">
                        <a:buFont typeface="Arial" panose="020B0604020202020204" pitchFamily="34" charset="0"/>
                        <a:buChar char="•"/>
                      </a:pPr>
                      <a:r>
                        <a:rPr lang="en-GB" b="0" baseline="0" dirty="0" smtClean="0"/>
                        <a:t>Corporate</a:t>
                      </a:r>
                    </a:p>
                    <a:p>
                      <a:pPr marL="285750" indent="-285750">
                        <a:buFont typeface="Arial" panose="020B0604020202020204" pitchFamily="34" charset="0"/>
                        <a:buChar char="•"/>
                      </a:pPr>
                      <a:r>
                        <a:rPr lang="en-GB" b="0" baseline="0" dirty="0" smtClean="0"/>
                        <a:t>Hierarchical</a:t>
                      </a:r>
                    </a:p>
                    <a:p>
                      <a:pPr marL="285750" indent="-285750">
                        <a:buFont typeface="Arial" panose="020B0604020202020204" pitchFamily="34" charset="0"/>
                        <a:buChar char="•"/>
                      </a:pPr>
                      <a:r>
                        <a:rPr lang="en-GB" b="0" baseline="0" dirty="0" smtClean="0"/>
                        <a:t>Collective</a:t>
                      </a:r>
                    </a:p>
                    <a:p>
                      <a:pPr marL="285750" indent="-285750">
                        <a:buFont typeface="Arial" panose="020B0604020202020204" pitchFamily="34" charset="0"/>
                        <a:buChar char="•"/>
                      </a:pPr>
                      <a:r>
                        <a:rPr lang="en-GB" b="0" baseline="0" dirty="0" smtClean="0"/>
                        <a:t>Individual</a:t>
                      </a:r>
                    </a:p>
                    <a:p>
                      <a:pPr marL="0" indent="0">
                        <a:buFont typeface="Arial" panose="020B0604020202020204" pitchFamily="34" charset="0"/>
                        <a:buNone/>
                      </a:pPr>
                      <a:endParaRPr lang="en-GB" b="0" baseline="0" dirty="0" smtClean="0"/>
                    </a:p>
                    <a:p>
                      <a:pPr marL="285750" indent="-285750">
                        <a:buFont typeface="Arial" panose="020B0604020202020204" pitchFamily="34" charset="0"/>
                        <a:buChar char="•"/>
                      </a:pPr>
                      <a:endParaRPr lang="en-GB" b="0" dirty="0"/>
                    </a:p>
                  </a:txBody>
                  <a:tcPr/>
                </a:tc>
              </a:tr>
              <a:tr h="370840">
                <a:tc>
                  <a:txBody>
                    <a:bodyPr/>
                    <a:lstStyle/>
                    <a:p>
                      <a:pPr>
                        <a:spcAft>
                          <a:spcPts val="600"/>
                        </a:spcAft>
                      </a:pPr>
                      <a:r>
                        <a:rPr lang="en-GB" b="1" dirty="0" smtClean="0"/>
                        <a:t>Based on the nature of the conduct</a:t>
                      </a:r>
                    </a:p>
                    <a:p>
                      <a:pPr marL="285750" indent="-285750">
                        <a:buFont typeface="Arial" panose="020B0604020202020204" pitchFamily="34" charset="0"/>
                        <a:buChar char="•"/>
                      </a:pPr>
                      <a:r>
                        <a:rPr lang="en-GB" dirty="0" smtClean="0"/>
                        <a:t>Financial</a:t>
                      </a:r>
                    </a:p>
                    <a:p>
                      <a:pPr marL="285750" indent="-285750">
                        <a:buFont typeface="Arial" panose="020B0604020202020204" pitchFamily="34" charset="0"/>
                        <a:buChar char="•"/>
                      </a:pPr>
                      <a:r>
                        <a:rPr lang="en-GB" dirty="0" smtClean="0"/>
                        <a:t>Procedural</a:t>
                      </a:r>
                    </a:p>
                    <a:p>
                      <a:pPr marL="285750" indent="-285750">
                        <a:buFont typeface="Arial" panose="020B0604020202020204" pitchFamily="34" charset="0"/>
                        <a:buChar char="•"/>
                      </a:pPr>
                      <a:r>
                        <a:rPr lang="en-GB" dirty="0" smtClean="0"/>
                        <a:t>Product</a:t>
                      </a:r>
                      <a:endParaRPr lang="en-GB" dirty="0"/>
                    </a:p>
                  </a:txBody>
                  <a:tcPr/>
                </a:tc>
                <a:tc>
                  <a:txBody>
                    <a:bodyPr/>
                    <a:lstStyle/>
                    <a:p>
                      <a:pPr>
                        <a:spcAft>
                          <a:spcPts val="600"/>
                        </a:spcAft>
                      </a:pPr>
                      <a:r>
                        <a:rPr lang="en-GB" b="1" dirty="0" smtClean="0"/>
                        <a:t>Based on the nature of the obligation</a:t>
                      </a:r>
                    </a:p>
                    <a:p>
                      <a:pPr marL="285750" indent="-285750">
                        <a:buFont typeface="Arial" panose="020B0604020202020204" pitchFamily="34" charset="0"/>
                        <a:buChar char="•"/>
                      </a:pPr>
                      <a:r>
                        <a:rPr lang="en-GB" dirty="0" smtClean="0"/>
                        <a:t>Vertical</a:t>
                      </a:r>
                    </a:p>
                    <a:p>
                      <a:pPr marL="285750" indent="-285750">
                        <a:buFont typeface="Arial" panose="020B0604020202020204" pitchFamily="34" charset="0"/>
                        <a:buChar char="•"/>
                      </a:pPr>
                      <a:r>
                        <a:rPr lang="en-GB" dirty="0" smtClean="0"/>
                        <a:t>Diagonal</a:t>
                      </a:r>
                    </a:p>
                    <a:p>
                      <a:pPr marL="285750" indent="-285750">
                        <a:buFont typeface="Arial" panose="020B0604020202020204" pitchFamily="34" charset="0"/>
                        <a:buChar char="•"/>
                      </a:pPr>
                      <a:r>
                        <a:rPr lang="en-GB" dirty="0" smtClean="0"/>
                        <a:t>Horizontal</a:t>
                      </a:r>
                      <a:endParaRPr lang="en-GB" dirty="0"/>
                    </a:p>
                  </a:txBody>
                  <a:tcPr/>
                </a:tc>
              </a:tr>
            </a:tbl>
          </a:graphicData>
        </a:graphic>
      </p:graphicFrame>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15</a:t>
            </a:fld>
            <a:endParaRPr lang="en-GB"/>
          </a:p>
        </p:txBody>
      </p:sp>
    </p:spTree>
    <p:extLst>
      <p:ext uri="{BB962C8B-B14F-4D97-AF65-F5344CB8AC3E}">
        <p14:creationId xmlns:p14="http://schemas.microsoft.com/office/powerpoint/2010/main" val="367596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Managerial accountability – measuring maturity levels</a:t>
            </a:r>
            <a:endParaRPr lang="en-GB" dirty="0"/>
          </a:p>
        </p:txBody>
      </p:sp>
      <p:sp>
        <p:nvSpPr>
          <p:cNvPr id="3" name="Content Placeholder 2"/>
          <p:cNvSpPr>
            <a:spLocks noGrp="1"/>
          </p:cNvSpPr>
          <p:nvPr>
            <p:ph idx="1"/>
          </p:nvPr>
        </p:nvSpPr>
        <p:spPr/>
        <p:txBody>
          <a:bodyPr/>
          <a:lstStyle/>
          <a:p>
            <a:r>
              <a:rPr lang="en-GB" b="1" dirty="0" smtClean="0"/>
              <a:t>Basic</a:t>
            </a:r>
            <a:r>
              <a:rPr lang="en-GB" dirty="0" smtClean="0"/>
              <a:t> – Basic Internal Control mechanisms are present. Objectives are stated at a basic level.</a:t>
            </a:r>
          </a:p>
          <a:p>
            <a:r>
              <a:rPr lang="en-GB" b="1" dirty="0" smtClean="0"/>
              <a:t>Developed</a:t>
            </a:r>
            <a:r>
              <a:rPr lang="en-GB" dirty="0" smtClean="0"/>
              <a:t> – Managers can influence the scope of work in their area of responsibility. Funds are linked to some degree to performance targets</a:t>
            </a:r>
            <a:endParaRPr lang="en-GB" b="1" dirty="0"/>
          </a:p>
          <a:p>
            <a:r>
              <a:rPr lang="en-GB" b="1" dirty="0" smtClean="0"/>
              <a:t>Advanced</a:t>
            </a:r>
            <a:r>
              <a:rPr lang="en-GB" dirty="0" smtClean="0"/>
              <a:t> – Managers maximise the added value of their service. Delegation of responsibility and authority is in place. </a:t>
            </a:r>
            <a:r>
              <a:rPr lang="en-GB" dirty="0" smtClean="0"/>
              <a:t>Results and </a:t>
            </a:r>
            <a:r>
              <a:rPr lang="en-GB" dirty="0" smtClean="0"/>
              <a:t>budget are very closely related.</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16</a:t>
            </a:fld>
            <a:endParaRPr lang="en-GB"/>
          </a:p>
        </p:txBody>
      </p:sp>
    </p:spTree>
    <p:extLst>
      <p:ext uri="{BB962C8B-B14F-4D97-AF65-F5344CB8AC3E}">
        <p14:creationId xmlns:p14="http://schemas.microsoft.com/office/powerpoint/2010/main" val="225971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46088" y="1412875"/>
            <a:ext cx="8229600" cy="865188"/>
          </a:xfrm>
        </p:spPr>
        <p:txBody>
          <a:bodyPr/>
          <a:lstStyle/>
          <a:p>
            <a:r>
              <a:rPr lang="en-GB" altLang="en-US" smtClean="0"/>
              <a:t>Principles for effective accountability</a:t>
            </a:r>
          </a:p>
        </p:txBody>
      </p:sp>
      <p:sp>
        <p:nvSpPr>
          <p:cNvPr id="25603" name="Content Placeholder 2"/>
          <p:cNvSpPr>
            <a:spLocks noGrp="1"/>
          </p:cNvSpPr>
          <p:nvPr>
            <p:ph idx="1"/>
          </p:nvPr>
        </p:nvSpPr>
        <p:spPr>
          <a:xfrm>
            <a:off x="457200" y="2565400"/>
            <a:ext cx="8229600" cy="3633788"/>
          </a:xfrm>
        </p:spPr>
        <p:txBody>
          <a:bodyPr/>
          <a:lstStyle/>
          <a:p>
            <a:pPr>
              <a:buFontTx/>
              <a:buChar char="•"/>
            </a:pPr>
            <a:r>
              <a:rPr lang="en-GB" altLang="en-US" smtClean="0"/>
              <a:t>Clearly defined roles</a:t>
            </a:r>
          </a:p>
          <a:p>
            <a:pPr>
              <a:buFontTx/>
              <a:buChar char="•"/>
            </a:pPr>
            <a:r>
              <a:rPr lang="en-GB" altLang="en-US" smtClean="0"/>
              <a:t>Clear performance expectations</a:t>
            </a:r>
          </a:p>
          <a:p>
            <a:pPr>
              <a:buFontTx/>
              <a:buChar char="•"/>
            </a:pPr>
            <a:r>
              <a:rPr lang="en-GB" altLang="en-US" smtClean="0"/>
              <a:t>Balance between opportunity and risk</a:t>
            </a:r>
          </a:p>
          <a:p>
            <a:pPr>
              <a:buFontTx/>
              <a:buChar char="•"/>
            </a:pPr>
            <a:r>
              <a:rPr lang="en-GB" altLang="en-US" smtClean="0"/>
              <a:t>Balanced expectations and capacities</a:t>
            </a:r>
          </a:p>
          <a:p>
            <a:pPr>
              <a:buFontTx/>
              <a:buChar char="•"/>
            </a:pPr>
            <a:r>
              <a:rPr lang="en-GB" altLang="en-US" smtClean="0"/>
              <a:t>Credible reporting</a:t>
            </a:r>
          </a:p>
          <a:p>
            <a:pPr>
              <a:buFontTx/>
              <a:buChar char="•"/>
            </a:pPr>
            <a:r>
              <a:rPr lang="en-GB" altLang="en-US" smtClean="0"/>
              <a:t>Reasonable review and adjustment</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24765021-4C9D-4E47-85C4-E2884AC8EE19}" type="slidenum">
              <a:rPr lang="en-GB" altLang="en-US" sz="1400" b="0" smtClean="0">
                <a:solidFill>
                  <a:schemeClr val="tx1"/>
                </a:solidFill>
                <a:latin typeface="Arial" charset="0"/>
              </a:rPr>
              <a:pPr eaLnBrk="1" hangingPunct="1"/>
              <a:t>17</a:t>
            </a:fld>
            <a:endParaRPr lang="en-GB" altLang="en-US" sz="1400" b="0" smtClean="0">
              <a:solidFill>
                <a:schemeClr val="tx1"/>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a:t>
            </a:r>
            <a:endParaRPr lang="en-GB" dirty="0"/>
          </a:p>
        </p:txBody>
      </p:sp>
      <p:sp>
        <p:nvSpPr>
          <p:cNvPr id="5" name="Content Placeholder 4"/>
          <p:cNvSpPr>
            <a:spLocks noGrp="1"/>
          </p:cNvSpPr>
          <p:nvPr>
            <p:ph idx="1"/>
          </p:nvPr>
        </p:nvSpPr>
        <p:spPr>
          <a:xfrm>
            <a:off x="457200" y="2492896"/>
            <a:ext cx="8229600" cy="3816424"/>
          </a:xfrm>
        </p:spPr>
        <p:txBody>
          <a:bodyPr>
            <a:normAutofit lnSpcReduction="10000"/>
          </a:bodyPr>
          <a:lstStyle/>
          <a:p>
            <a:r>
              <a:rPr lang="en-GB" sz="2400" dirty="0" smtClean="0"/>
              <a:t>Accountability – more than just another buzzword</a:t>
            </a:r>
            <a:r>
              <a:rPr lang="en-GB" sz="2400" dirty="0"/>
              <a:t>!</a:t>
            </a:r>
            <a:endParaRPr lang="en-GB" sz="2400" dirty="0" smtClean="0"/>
          </a:p>
          <a:p>
            <a:r>
              <a:rPr lang="en-GB" sz="2400" dirty="0" smtClean="0"/>
              <a:t>Managerial accountability – the answer to everything?</a:t>
            </a:r>
          </a:p>
          <a:p>
            <a:r>
              <a:rPr lang="en-GB" sz="2400" dirty="0" smtClean="0"/>
              <a:t>Internal v External accountability</a:t>
            </a:r>
          </a:p>
          <a:p>
            <a:r>
              <a:rPr lang="en-GB" sz="2400" dirty="0" smtClean="0"/>
              <a:t>So – you want to improve accountability then…</a:t>
            </a:r>
          </a:p>
          <a:p>
            <a:r>
              <a:rPr lang="en-GB" sz="2400" dirty="0" smtClean="0"/>
              <a:t>Oh dear! There are some limitations to accountability</a:t>
            </a:r>
            <a:endParaRPr lang="en-GB" sz="2400" dirty="0"/>
          </a:p>
        </p:txBody>
      </p:sp>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2</a:t>
            </a:fld>
            <a:endParaRPr lang="en-GB"/>
          </a:p>
        </p:txBody>
      </p:sp>
    </p:spTree>
    <p:extLst>
      <p:ext uri="{BB962C8B-B14F-4D97-AF65-F5344CB8AC3E}">
        <p14:creationId xmlns:p14="http://schemas.microsoft.com/office/powerpoint/2010/main" val="72930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Accountability – an icon of good governance</a:t>
            </a:r>
            <a:endParaRPr lang="en-GB" dirty="0"/>
          </a:p>
        </p:txBody>
      </p:sp>
      <p:sp>
        <p:nvSpPr>
          <p:cNvPr id="3" name="Content Placeholder 2"/>
          <p:cNvSpPr>
            <a:spLocks noGrp="1"/>
          </p:cNvSpPr>
          <p:nvPr>
            <p:ph idx="1"/>
          </p:nvPr>
        </p:nvSpPr>
        <p:spPr/>
        <p:txBody>
          <a:bodyPr/>
          <a:lstStyle/>
          <a:p>
            <a:pPr>
              <a:spcAft>
                <a:spcPts val="2400"/>
              </a:spcAft>
            </a:pPr>
            <a:r>
              <a:rPr lang="en-GB" dirty="0" smtClean="0"/>
              <a:t>For PIFC reforms – what the EU is really </a:t>
            </a:r>
            <a:r>
              <a:rPr lang="en-GB" dirty="0"/>
              <a:t>looking for is an accountable civil service that aims to achieve </a:t>
            </a:r>
            <a:r>
              <a:rPr lang="en-GB" dirty="0" smtClean="0"/>
              <a:t>national policy </a:t>
            </a:r>
            <a:r>
              <a:rPr lang="en-GB" dirty="0"/>
              <a:t>objectives in an efficient, effective and economic </a:t>
            </a:r>
            <a:r>
              <a:rPr lang="en-GB" dirty="0" smtClean="0"/>
              <a:t>manner, and in compliance with the law.</a:t>
            </a:r>
            <a:endParaRPr lang="en-GB" dirty="0"/>
          </a:p>
          <a:p>
            <a:pPr>
              <a:spcAft>
                <a:spcPts val="2400"/>
              </a:spcAft>
            </a:pPr>
            <a:r>
              <a:rPr lang="en-GB" dirty="0" smtClean="0"/>
              <a:t>For those applying </a:t>
            </a:r>
            <a:r>
              <a:rPr lang="en-GB" dirty="0"/>
              <a:t>the COSO framework – decentralised </a:t>
            </a:r>
            <a:r>
              <a:rPr lang="en-GB" dirty="0" smtClean="0"/>
              <a:t>managerial accountability is a cornerstone of the </a:t>
            </a:r>
            <a:r>
              <a:rPr lang="en-GB" dirty="0" smtClean="0"/>
              <a:t>reforms.</a:t>
            </a:r>
            <a:endParaRPr lang="en-GB" dirty="0" smtClean="0"/>
          </a:p>
          <a:p>
            <a:r>
              <a:rPr lang="en-GB" dirty="0" smtClean="0"/>
              <a:t>Nowadays, law-makers, tax </a:t>
            </a:r>
            <a:r>
              <a:rPr lang="en-GB" dirty="0"/>
              <a:t>payers </a:t>
            </a:r>
            <a:r>
              <a:rPr lang="en-GB" dirty="0" smtClean="0"/>
              <a:t>and civil society are all </a:t>
            </a:r>
            <a:r>
              <a:rPr lang="en-GB" dirty="0"/>
              <a:t>demanding more and more </a:t>
            </a:r>
            <a:r>
              <a:rPr lang="en-GB" dirty="0" smtClean="0"/>
              <a:t>accountability.</a:t>
            </a:r>
            <a:endParaRPr lang="en-GB" dirty="0"/>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a:t>
            </a:fld>
            <a:endParaRPr lang="en-GB"/>
          </a:p>
        </p:txBody>
      </p:sp>
    </p:spTree>
    <p:extLst>
      <p:ext uri="{BB962C8B-B14F-4D97-AF65-F5344CB8AC3E}">
        <p14:creationId xmlns:p14="http://schemas.microsoft.com/office/powerpoint/2010/main" val="271088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EU uses the term "Managerial Accountability"</a:t>
            </a:r>
            <a:endParaRPr lang="en-GB" dirty="0"/>
          </a:p>
        </p:txBody>
      </p:sp>
      <p:sp>
        <p:nvSpPr>
          <p:cNvPr id="3" name="Content Placeholder 2"/>
          <p:cNvSpPr>
            <a:spLocks noGrp="1"/>
          </p:cNvSpPr>
          <p:nvPr>
            <p:ph idx="1"/>
          </p:nvPr>
        </p:nvSpPr>
        <p:spPr/>
        <p:txBody>
          <a:bodyPr>
            <a:normAutofit/>
          </a:bodyPr>
          <a:lstStyle/>
          <a:p>
            <a:r>
              <a:rPr lang="en-GB" dirty="0" smtClean="0"/>
              <a:t>Managerial accountability is a collective of</a:t>
            </a:r>
          </a:p>
          <a:p>
            <a:pPr lvl="1"/>
            <a:r>
              <a:rPr lang="en-GB" b="1" dirty="0" smtClean="0"/>
              <a:t>Administrative performance </a:t>
            </a:r>
            <a:r>
              <a:rPr lang="en-GB" dirty="0" smtClean="0"/>
              <a:t>(legality and regularity), </a:t>
            </a:r>
          </a:p>
          <a:p>
            <a:pPr marL="457200" lvl="1" indent="0">
              <a:buNone/>
            </a:pPr>
            <a:r>
              <a:rPr lang="en-GB" dirty="0"/>
              <a:t>	</a:t>
            </a:r>
            <a:r>
              <a:rPr lang="en-GB" dirty="0" smtClean="0"/>
              <a:t>and  </a:t>
            </a:r>
          </a:p>
          <a:p>
            <a:pPr lvl="1"/>
            <a:r>
              <a:rPr lang="en-GB" b="1" dirty="0" smtClean="0"/>
              <a:t>Managerial performance </a:t>
            </a:r>
            <a:r>
              <a:rPr lang="en-GB" dirty="0" smtClean="0"/>
              <a:t>(achievement of objectives and efficiency).</a:t>
            </a:r>
          </a:p>
          <a:p>
            <a:pPr>
              <a:spcBef>
                <a:spcPts val="1200"/>
              </a:spcBef>
            </a:pPr>
            <a:r>
              <a:rPr lang="en-GB" dirty="0" smtClean="0"/>
              <a:t>Accountability </a:t>
            </a:r>
            <a:r>
              <a:rPr lang="en-GB" dirty="0" smtClean="0"/>
              <a:t>systems tend to evolve during an Internal Control reform process, moving from </a:t>
            </a:r>
            <a:r>
              <a:rPr lang="en-GB" dirty="0" smtClean="0"/>
              <a:t>administrative accountability to managerial accountability</a:t>
            </a:r>
            <a:r>
              <a:rPr lang="en-GB" dirty="0" smtClean="0"/>
              <a:t>. </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4</a:t>
            </a:fld>
            <a:endParaRPr lang="en-GB"/>
          </a:p>
        </p:txBody>
      </p:sp>
    </p:spTree>
    <p:extLst>
      <p:ext uri="{BB962C8B-B14F-4D97-AF65-F5344CB8AC3E}">
        <p14:creationId xmlns:p14="http://schemas.microsoft.com/office/powerpoint/2010/main" val="64299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v External</a:t>
            </a:r>
            <a:endParaRPr lang="en-GB" dirty="0"/>
          </a:p>
        </p:txBody>
      </p:sp>
      <p:sp>
        <p:nvSpPr>
          <p:cNvPr id="3" name="Content Placeholder 2"/>
          <p:cNvSpPr>
            <a:spLocks noGrp="1"/>
          </p:cNvSpPr>
          <p:nvPr>
            <p:ph idx="1"/>
          </p:nvPr>
        </p:nvSpPr>
        <p:spPr>
          <a:xfrm>
            <a:off x="457200" y="2492896"/>
            <a:ext cx="8229600" cy="3705796"/>
          </a:xfrm>
        </p:spPr>
        <p:txBody>
          <a:bodyPr/>
          <a:lstStyle/>
          <a:p>
            <a:pPr>
              <a:spcAft>
                <a:spcPts val="1200"/>
              </a:spcAft>
            </a:pPr>
            <a:r>
              <a:rPr lang="en-GB" b="1" dirty="0" smtClean="0"/>
              <a:t>Internal</a:t>
            </a:r>
          </a:p>
          <a:p>
            <a:pPr lvl="1"/>
            <a:r>
              <a:rPr lang="en-GB" dirty="0" smtClean="0"/>
              <a:t>No </a:t>
            </a:r>
            <a:r>
              <a:rPr lang="en-GB" dirty="0"/>
              <a:t>one </a:t>
            </a:r>
            <a:r>
              <a:rPr lang="en-GB" dirty="0" smtClean="0"/>
              <a:t>person or single </a:t>
            </a:r>
            <a:r>
              <a:rPr lang="en-GB" dirty="0"/>
              <a:t>part of an organisation can deliver </a:t>
            </a:r>
            <a:r>
              <a:rPr lang="en-GB" dirty="0" smtClean="0"/>
              <a:t>all organisational objectives. </a:t>
            </a:r>
          </a:p>
          <a:p>
            <a:pPr lvl="1"/>
            <a:r>
              <a:rPr lang="en-GB" dirty="0" smtClean="0"/>
              <a:t>Needs a delegation framework that allows everyone to know </a:t>
            </a:r>
            <a:r>
              <a:rPr lang="en-GB" dirty="0"/>
              <a:t>what to do and </a:t>
            </a:r>
            <a:r>
              <a:rPr lang="en-GB" dirty="0" smtClean="0"/>
              <a:t>what they are </a:t>
            </a:r>
            <a:r>
              <a:rPr lang="en-GB" dirty="0" smtClean="0"/>
              <a:t>expected to deliver</a:t>
            </a:r>
            <a:r>
              <a:rPr lang="en-GB" dirty="0" smtClean="0"/>
              <a:t>.</a:t>
            </a:r>
          </a:p>
          <a:p>
            <a:pPr>
              <a:spcBef>
                <a:spcPts val="600"/>
              </a:spcBef>
              <a:spcAft>
                <a:spcPts val="1200"/>
              </a:spcAft>
            </a:pPr>
            <a:r>
              <a:rPr lang="en-GB" b="1" dirty="0" smtClean="0"/>
              <a:t>External</a:t>
            </a:r>
          </a:p>
          <a:p>
            <a:pPr lvl="1"/>
            <a:r>
              <a:rPr lang="en-GB" dirty="0" smtClean="0"/>
              <a:t>How should an organisation demonstrate its accountability to the public?</a:t>
            </a: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5</a:t>
            </a:fld>
            <a:endParaRPr lang="en-GB"/>
          </a:p>
        </p:txBody>
      </p:sp>
    </p:spTree>
    <p:extLst>
      <p:ext uri="{BB962C8B-B14F-4D97-AF65-F5344CB8AC3E}">
        <p14:creationId xmlns:p14="http://schemas.microsoft.com/office/powerpoint/2010/main" val="118313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accountability</a:t>
            </a:r>
            <a:endParaRPr lang="en-GB" dirty="0"/>
          </a:p>
        </p:txBody>
      </p:sp>
      <p:sp>
        <p:nvSpPr>
          <p:cNvPr id="3" name="Content Placeholder 2"/>
          <p:cNvSpPr>
            <a:spLocks noGrp="1"/>
          </p:cNvSpPr>
          <p:nvPr>
            <p:ph idx="1"/>
          </p:nvPr>
        </p:nvSpPr>
        <p:spPr/>
        <p:txBody>
          <a:bodyPr/>
          <a:lstStyle/>
          <a:p>
            <a:r>
              <a:rPr lang="en-GB" b="1" dirty="0" smtClean="0"/>
              <a:t>Responsibility</a:t>
            </a:r>
            <a:r>
              <a:rPr lang="en-GB" dirty="0" smtClean="0"/>
              <a:t> – clear </a:t>
            </a:r>
            <a:r>
              <a:rPr lang="en-GB" dirty="0" smtClean="0"/>
              <a:t>division </a:t>
            </a:r>
            <a:r>
              <a:rPr lang="en-GB" dirty="0" smtClean="0"/>
              <a:t>of tasks within an organisation.</a:t>
            </a:r>
          </a:p>
          <a:p>
            <a:r>
              <a:rPr lang="en-GB" b="1" dirty="0" smtClean="0"/>
              <a:t>Authority</a:t>
            </a:r>
            <a:r>
              <a:rPr lang="en-GB" dirty="0" smtClean="0"/>
              <a:t> – achieved by the delegation of decision making power and by allocating resources so that managers have the right to decide (or at least influence) how to execute the tasks for which they are responsible.</a:t>
            </a:r>
          </a:p>
          <a:p>
            <a:r>
              <a:rPr lang="en-GB" b="1" dirty="0" smtClean="0"/>
              <a:t>Autonomy</a:t>
            </a:r>
            <a:r>
              <a:rPr lang="en-GB" dirty="0" smtClean="0"/>
              <a:t> - Strategic space. More autonomy implies </a:t>
            </a:r>
            <a:r>
              <a:rPr lang="en-GB" dirty="0"/>
              <a:t>clarity of </a:t>
            </a:r>
            <a:r>
              <a:rPr lang="en-GB" dirty="0" smtClean="0"/>
              <a:t>objectives and responsibility for results.</a:t>
            </a:r>
            <a:endParaRPr lang="en-GB"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6</a:t>
            </a:fld>
            <a:endParaRPr lang="en-GB"/>
          </a:p>
        </p:txBody>
      </p:sp>
    </p:spTree>
    <p:extLst>
      <p:ext uri="{BB962C8B-B14F-4D97-AF65-F5344CB8AC3E}">
        <p14:creationId xmlns:p14="http://schemas.microsoft.com/office/powerpoint/2010/main" val="4910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1412875"/>
            <a:ext cx="8229600" cy="865188"/>
          </a:xfrm>
        </p:spPr>
        <p:txBody>
          <a:bodyPr>
            <a:normAutofit fontScale="90000"/>
          </a:bodyPr>
          <a:lstStyle/>
          <a:p>
            <a:pPr>
              <a:defRPr/>
            </a:pPr>
            <a:r>
              <a:rPr lang="en-US" dirty="0" smtClean="0"/>
              <a:t>What do external stakeholders want to know</a:t>
            </a:r>
            <a:endParaRPr lang="en-GB" dirty="0"/>
          </a:p>
        </p:txBody>
      </p:sp>
      <p:sp>
        <p:nvSpPr>
          <p:cNvPr id="17411" name="Content Placeholder 2"/>
          <p:cNvSpPr>
            <a:spLocks noGrp="1"/>
          </p:cNvSpPr>
          <p:nvPr>
            <p:ph idx="1"/>
          </p:nvPr>
        </p:nvSpPr>
        <p:spPr>
          <a:xfrm>
            <a:off x="457200" y="2565400"/>
            <a:ext cx="8229600" cy="3633788"/>
          </a:xfrm>
        </p:spPr>
        <p:txBody>
          <a:bodyPr/>
          <a:lstStyle/>
          <a:p>
            <a:pPr marL="457200" indent="-457200">
              <a:buFont typeface="Verdana" pitchFamily="34" charset="0"/>
              <a:buAutoNum type="arabicPeriod"/>
            </a:pPr>
            <a:r>
              <a:rPr lang="en-US" altLang="en-US" sz="2200" dirty="0" smtClean="0"/>
              <a:t>Information on quality and timeliness of </a:t>
            </a:r>
            <a:r>
              <a:rPr lang="en-US" altLang="en-US" sz="2200" b="1" dirty="0" smtClean="0"/>
              <a:t>results</a:t>
            </a:r>
            <a:r>
              <a:rPr lang="en-US" altLang="en-US" sz="2200" dirty="0" smtClean="0"/>
              <a:t>, </a:t>
            </a:r>
            <a:r>
              <a:rPr lang="en-US" altLang="en-US" sz="2200" dirty="0" smtClean="0"/>
              <a:t>improving service delivery, and </a:t>
            </a:r>
            <a:r>
              <a:rPr lang="en-US" altLang="en-US" sz="2200" dirty="0" smtClean="0"/>
              <a:t>mitigating risks linked to adverse </a:t>
            </a:r>
            <a:r>
              <a:rPr lang="en-US" altLang="en-US" sz="2200" dirty="0" smtClean="0"/>
              <a:t>aspects of operations.</a:t>
            </a:r>
          </a:p>
          <a:p>
            <a:pPr marL="457200" indent="-457200">
              <a:buFont typeface="Verdana" pitchFamily="34" charset="0"/>
              <a:buAutoNum type="arabicPeriod"/>
            </a:pPr>
            <a:r>
              <a:rPr lang="en-US" altLang="en-US" sz="2200" dirty="0" smtClean="0"/>
              <a:t>Operations are managed with </a:t>
            </a:r>
            <a:r>
              <a:rPr lang="en-US" altLang="en-US" sz="2200" b="1" dirty="0" smtClean="0"/>
              <a:t>integrity</a:t>
            </a:r>
            <a:r>
              <a:rPr lang="en-US" altLang="en-US" sz="2200" dirty="0" smtClean="0"/>
              <a:t> and in </a:t>
            </a:r>
            <a:r>
              <a:rPr lang="en-US" altLang="en-US" sz="2200" b="1" dirty="0" smtClean="0"/>
              <a:t>compliance</a:t>
            </a:r>
            <a:r>
              <a:rPr lang="en-US" altLang="en-US" sz="2200" dirty="0" smtClean="0"/>
              <a:t> with applicable law.</a:t>
            </a:r>
          </a:p>
          <a:p>
            <a:pPr marL="457200" indent="-457200">
              <a:buFont typeface="Verdana" pitchFamily="34" charset="0"/>
              <a:buAutoNum type="arabicPeriod"/>
            </a:pPr>
            <a:r>
              <a:rPr lang="en-US" altLang="en-US" sz="2200" dirty="0" smtClean="0"/>
              <a:t>Controlling </a:t>
            </a:r>
            <a:r>
              <a:rPr lang="en-US" altLang="en-US" sz="2200" b="1" dirty="0" smtClean="0"/>
              <a:t>costs</a:t>
            </a:r>
            <a:r>
              <a:rPr lang="en-US" altLang="en-US" sz="2200" dirty="0" smtClean="0"/>
              <a:t> and using government resources efficiently, effectively and economically.</a:t>
            </a:r>
            <a:endParaRPr lang="en-GB" altLang="en-US" sz="2200" dirty="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D1D61078-FD70-45D6-B409-461021E6B630}" type="slidenum">
              <a:rPr lang="en-GB" altLang="en-US" sz="1400" b="0" smtClean="0">
                <a:solidFill>
                  <a:schemeClr val="tx1"/>
                </a:solidFill>
                <a:latin typeface="Arial" charset="0"/>
              </a:rPr>
              <a:pPr eaLnBrk="1" hangingPunct="1"/>
              <a:t>7</a:t>
            </a:fld>
            <a:endParaRPr lang="en-GB" altLang="en-US" sz="1400" b="0" smtClean="0">
              <a:solidFill>
                <a:schemeClr val="tx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46088" y="1412875"/>
            <a:ext cx="8229600" cy="865188"/>
          </a:xfrm>
        </p:spPr>
        <p:txBody>
          <a:bodyPr/>
          <a:lstStyle/>
          <a:p>
            <a:r>
              <a:rPr lang="en-GB" altLang="en-US" dirty="0" smtClean="0"/>
              <a:t>Some benefits of managerial accountability</a:t>
            </a:r>
          </a:p>
        </p:txBody>
      </p:sp>
      <p:sp>
        <p:nvSpPr>
          <p:cNvPr id="29699" name="Content Placeholder 2"/>
          <p:cNvSpPr>
            <a:spLocks noGrp="1"/>
          </p:cNvSpPr>
          <p:nvPr>
            <p:ph idx="1"/>
          </p:nvPr>
        </p:nvSpPr>
        <p:spPr>
          <a:xfrm>
            <a:off x="457200" y="2565400"/>
            <a:ext cx="8229600" cy="3633788"/>
          </a:xfrm>
        </p:spPr>
        <p:txBody>
          <a:bodyPr/>
          <a:lstStyle/>
          <a:p>
            <a:pPr>
              <a:buFontTx/>
              <a:buChar char="•"/>
            </a:pPr>
            <a:r>
              <a:rPr lang="en-GB" altLang="en-US" sz="2400" dirty="0" smtClean="0"/>
              <a:t>Improved </a:t>
            </a:r>
            <a:r>
              <a:rPr lang="en-GB" altLang="en-US" sz="2400" dirty="0" smtClean="0"/>
              <a:t>performance,</a:t>
            </a:r>
            <a:endParaRPr lang="en-GB" altLang="en-US" sz="2400" dirty="0" smtClean="0"/>
          </a:p>
          <a:p>
            <a:pPr>
              <a:buFontTx/>
              <a:buChar char="•"/>
            </a:pPr>
            <a:r>
              <a:rPr lang="en-GB" altLang="en-US" sz="2400" dirty="0" smtClean="0"/>
              <a:t>More employee participation and </a:t>
            </a:r>
            <a:r>
              <a:rPr lang="en-GB" altLang="en-US" sz="2400" dirty="0" smtClean="0"/>
              <a:t>involvement,</a:t>
            </a:r>
            <a:endParaRPr lang="en-GB" altLang="en-US" sz="2400" dirty="0" smtClean="0"/>
          </a:p>
          <a:p>
            <a:pPr>
              <a:buFontTx/>
              <a:buChar char="•"/>
            </a:pPr>
            <a:r>
              <a:rPr lang="en-GB" altLang="en-US" sz="2400" dirty="0" smtClean="0"/>
              <a:t>Increased feelings of </a:t>
            </a:r>
            <a:r>
              <a:rPr lang="en-GB" altLang="en-US" sz="2400" dirty="0" smtClean="0"/>
              <a:t>competency,</a:t>
            </a:r>
            <a:endParaRPr lang="en-GB" altLang="en-US" sz="2400" dirty="0" smtClean="0"/>
          </a:p>
          <a:p>
            <a:pPr>
              <a:buFontTx/>
              <a:buChar char="•"/>
            </a:pPr>
            <a:r>
              <a:rPr lang="en-GB" altLang="en-US" sz="2400" dirty="0" smtClean="0"/>
              <a:t>More creativity and innovation, and</a:t>
            </a:r>
          </a:p>
          <a:p>
            <a:pPr>
              <a:buFontTx/>
              <a:buChar char="•"/>
            </a:pPr>
            <a:r>
              <a:rPr lang="en-GB" altLang="en-US" sz="2400" dirty="0" smtClean="0"/>
              <a:t>Higher employee morale and satisfaction with the </a:t>
            </a:r>
            <a:r>
              <a:rPr lang="en-GB" altLang="en-US" sz="2400" dirty="0" smtClean="0"/>
              <a:t>work.</a:t>
            </a:r>
            <a:endParaRPr lang="en-GB" altLang="en-US" sz="2400" dirty="0" smtClean="0"/>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fld id="{9F480EBC-1AC9-4790-83BA-E290F5ABD7F3}" type="slidenum">
              <a:rPr lang="en-GB" altLang="en-US" sz="1400" b="0" smtClean="0">
                <a:solidFill>
                  <a:schemeClr val="tx1"/>
                </a:solidFill>
                <a:latin typeface="Arial" charset="0"/>
              </a:rPr>
              <a:pPr eaLnBrk="1" hangingPunct="1"/>
              <a:t>8</a:t>
            </a:fld>
            <a:endParaRPr lang="en-GB" altLang="en-US" sz="1400" b="0" smtClean="0">
              <a:solidFill>
                <a:schemeClr val="tx1"/>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484784"/>
            <a:ext cx="8229600" cy="936625"/>
          </a:xfrm>
        </p:spPr>
        <p:txBody>
          <a:bodyPr/>
          <a:lstStyle/>
          <a:p>
            <a:pPr marL="0" indent="0"/>
            <a:r>
              <a:rPr lang="en-GB" dirty="0" smtClean="0"/>
              <a:t>Improving accountability sounds easy</a:t>
            </a:r>
            <a:endParaRPr lang="en-GB" dirty="0"/>
          </a:p>
        </p:txBody>
      </p:sp>
      <p:sp>
        <p:nvSpPr>
          <p:cNvPr id="5" name="Content Placeholder 4"/>
          <p:cNvSpPr>
            <a:spLocks noGrp="1"/>
          </p:cNvSpPr>
          <p:nvPr>
            <p:ph sz="half" idx="1"/>
          </p:nvPr>
        </p:nvSpPr>
        <p:spPr>
          <a:xfrm>
            <a:off x="457200" y="2852936"/>
            <a:ext cx="4038600" cy="3168452"/>
          </a:xfrm>
        </p:spPr>
        <p:txBody>
          <a:bodyPr/>
          <a:lstStyle/>
          <a:p>
            <a:pPr marL="0" indent="0">
              <a:buNone/>
            </a:pPr>
            <a:r>
              <a:rPr lang="en-GB" sz="2400" i="0" dirty="0" smtClean="0"/>
              <a:t>So what are the challenges to defining and implementing accountability systems?</a:t>
            </a:r>
            <a:endParaRPr lang="en-GB" sz="2400" i="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05603" y="2564528"/>
            <a:ext cx="3523793" cy="327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96CDD1B-50E0-44E8-82B7-F85F69F6D40C}" type="slidenum">
              <a:rPr lang="en-GB" smtClean="0"/>
              <a:pPr>
                <a:defRPr/>
              </a:pPr>
              <a:t>9</a:t>
            </a:fld>
            <a:endParaRPr lang="en-GB"/>
          </a:p>
        </p:txBody>
      </p:sp>
    </p:spTree>
    <p:extLst>
      <p:ext uri="{BB962C8B-B14F-4D97-AF65-F5344CB8AC3E}">
        <p14:creationId xmlns:p14="http://schemas.microsoft.com/office/powerpoint/2010/main" val="888526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2421</TotalTime>
  <Words>774</Words>
  <Application>Microsoft Office PowerPoint</Application>
  <PresentationFormat>On-screen Show (4:3)</PresentationFormat>
  <Paragraphs>136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Accountability:  an EU perspective</vt:lpstr>
      <vt:lpstr>Content</vt:lpstr>
      <vt:lpstr>Accountability – an icon of good governance</vt:lpstr>
      <vt:lpstr>The EU uses the term "Managerial Accountability"</vt:lpstr>
      <vt:lpstr>Internal v External</vt:lpstr>
      <vt:lpstr>Internal accountability</vt:lpstr>
      <vt:lpstr>What do external stakeholders want to know</vt:lpstr>
      <vt:lpstr>Some benefits of managerial accountability</vt:lpstr>
      <vt:lpstr>Improving accountability sounds easy</vt:lpstr>
      <vt:lpstr>Typical challenges encountered</vt:lpstr>
      <vt:lpstr>Improving accountability - Policy recommendations</vt:lpstr>
      <vt:lpstr>Improving accountability – what the top manager can do</vt:lpstr>
      <vt:lpstr>Some limitations of managerial accountability</vt:lpstr>
      <vt:lpstr>Conclusions</vt:lpstr>
      <vt:lpstr>Types of accountability</vt:lpstr>
      <vt:lpstr>Managerial accountability – measuring maturity levels</vt:lpstr>
      <vt:lpstr>Principles for effective accountability</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HILL Raymond (BUDG)</cp:lastModifiedBy>
  <cp:revision>152</cp:revision>
  <cp:lastPrinted>2017-03-07T10:51:29Z</cp:lastPrinted>
  <dcterms:created xsi:type="dcterms:W3CDTF">2011-10-28T10:25:18Z</dcterms:created>
  <dcterms:modified xsi:type="dcterms:W3CDTF">2017-03-08T09:57:20Z</dcterms:modified>
</cp:coreProperties>
</file>