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8" r:id="rId3"/>
  </p:sldMasterIdLst>
  <p:notesMasterIdLst>
    <p:notesMasterId r:id="rId22"/>
  </p:notesMasterIdLst>
  <p:sldIdLst>
    <p:sldId id="371" r:id="rId4"/>
    <p:sldId id="378" r:id="rId5"/>
    <p:sldId id="374" r:id="rId6"/>
    <p:sldId id="375" r:id="rId7"/>
    <p:sldId id="380" r:id="rId8"/>
    <p:sldId id="381" r:id="rId9"/>
    <p:sldId id="385" r:id="rId10"/>
    <p:sldId id="384" r:id="rId11"/>
    <p:sldId id="383" r:id="rId12"/>
    <p:sldId id="265" r:id="rId13"/>
    <p:sldId id="305" r:id="rId14"/>
    <p:sldId id="358" r:id="rId15"/>
    <p:sldId id="359" r:id="rId16"/>
    <p:sldId id="270" r:id="rId17"/>
    <p:sldId id="379" r:id="rId18"/>
    <p:sldId id="386" r:id="rId19"/>
    <p:sldId id="377" r:id="rId20"/>
    <p:sldId id="370" r:id="rId21"/>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ogh Gábor" initials="BG" lastIdx="1" clrIdx="0">
    <p:extLst>
      <p:ext uri="{19B8F6BF-5375-455C-9EA6-DF929625EA0E}">
        <p15:presenceInfo xmlns:p15="http://schemas.microsoft.com/office/powerpoint/2012/main" userId="48ad2704faafb6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751"/>
    <a:srgbClr val="B3B3B3"/>
    <a:srgbClr val="89A4E7"/>
    <a:srgbClr val="FFFFFF"/>
    <a:srgbClr val="2349AC"/>
    <a:srgbClr val="CCDCEA"/>
    <a:srgbClr val="E5E5E6"/>
    <a:srgbClr val="353329"/>
    <a:srgbClr val="6B6C25"/>
    <a:srgbClr val="1E1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B74DCD-0C30-4282-97DD-49A3E03FD008}" v="1" dt="2019-05-13T08:00:56.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7" autoAdjust="0"/>
    <p:restoredTop sz="94660"/>
  </p:normalViewPr>
  <p:slideViewPr>
    <p:cSldViewPr snapToGrid="0" showGuides="1">
      <p:cViewPr varScale="1">
        <p:scale>
          <a:sx n="115" d="100"/>
          <a:sy n="115" d="100"/>
        </p:scale>
        <p:origin x="1542" y="114"/>
      </p:cViewPr>
      <p:guideLst>
        <p:guide orient="horz" pos="2183"/>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elena Slizhevskaya" userId="S::yslizhevskaya@worldbank.org::c31c118f-cc09-4814-95e2-f268a72c0a23" providerId="AD" clId="Web-{F8B74DCD-0C30-4282-97DD-49A3E03FD008}"/>
    <pc:docChg chg="modSld">
      <pc:chgData name="Yelena Slizhevskaya" userId="S::yslizhevskaya@worldbank.org::c31c118f-cc09-4814-95e2-f268a72c0a23" providerId="AD" clId="Web-{F8B74DCD-0C30-4282-97DD-49A3E03FD008}" dt="2019-05-13T08:00:56.828" v="1" actId="1076"/>
      <pc:docMkLst>
        <pc:docMk/>
      </pc:docMkLst>
      <pc:sldChg chg="modSp">
        <pc:chgData name="Yelena Slizhevskaya" userId="S::yslizhevskaya@worldbank.org::c31c118f-cc09-4814-95e2-f268a72c0a23" providerId="AD" clId="Web-{F8B74DCD-0C30-4282-97DD-49A3E03FD008}" dt="2019-05-13T08:00:56.828" v="1" actId="1076"/>
        <pc:sldMkLst>
          <pc:docMk/>
          <pc:sldMk cId="2782226727" sldId="371"/>
        </pc:sldMkLst>
        <pc:spChg chg="mod">
          <ac:chgData name="Yelena Slizhevskaya" userId="S::yslizhevskaya@worldbank.org::c31c118f-cc09-4814-95e2-f268a72c0a23" providerId="AD" clId="Web-{F8B74DCD-0C30-4282-97DD-49A3E03FD008}" dt="2019-05-13T08:00:56.828" v="1" actId="1076"/>
          <ac:spMkLst>
            <pc:docMk/>
            <pc:sldMk cId="2782226727" sldId="371"/>
            <ac:spMk id="5" creationId="{25B3220E-EA50-4C12-97F8-DE8004DED5B4}"/>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E83EC-EABC-454B-8DA4-28E91E20472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hu-HU"/>
        </a:p>
      </dgm:t>
    </dgm:pt>
    <dgm:pt modelId="{CE88516C-73D5-41C9-B271-48928882CC44}">
      <dgm:prSet phldrT="[Szöveg]"/>
      <dgm:spPr/>
      <dgm:t>
        <a:bodyPr/>
        <a:lstStyle/>
        <a:p>
          <a:r>
            <a:rPr lang="hu-HU" dirty="0"/>
            <a:t>Network </a:t>
          </a:r>
          <a:r>
            <a:rPr lang="hu-HU" dirty="0" err="1"/>
            <a:t>Development</a:t>
          </a:r>
          <a:r>
            <a:rPr lang="hu-HU" dirty="0"/>
            <a:t>, </a:t>
          </a:r>
          <a:r>
            <a:rPr lang="hu-HU" dirty="0" err="1"/>
            <a:t>Infrastructure</a:t>
          </a:r>
          <a:r>
            <a:rPr lang="hu-HU" dirty="0"/>
            <a:t> </a:t>
          </a:r>
          <a:r>
            <a:rPr lang="hu-HU" dirty="0" err="1"/>
            <a:t>Expansion</a:t>
          </a:r>
          <a:endParaRPr lang="hu-HU" dirty="0"/>
        </a:p>
      </dgm:t>
    </dgm:pt>
    <dgm:pt modelId="{A507BD42-C6BD-41D7-BC0D-FE427D826A65}" type="parTrans" cxnId="{521A5B7E-D475-45B2-9E7E-8C48804E343D}">
      <dgm:prSet/>
      <dgm:spPr/>
      <dgm:t>
        <a:bodyPr/>
        <a:lstStyle/>
        <a:p>
          <a:endParaRPr lang="hu-HU"/>
        </a:p>
      </dgm:t>
    </dgm:pt>
    <dgm:pt modelId="{05E43FA4-619B-4A3E-B9E6-E17282970B9A}" type="sibTrans" cxnId="{521A5B7E-D475-45B2-9E7E-8C48804E343D}">
      <dgm:prSet/>
      <dgm:spPr/>
      <dgm:t>
        <a:bodyPr/>
        <a:lstStyle/>
        <a:p>
          <a:endParaRPr lang="hu-HU"/>
        </a:p>
      </dgm:t>
    </dgm:pt>
    <dgm:pt modelId="{F9B16DEA-8A4D-4749-8FB2-3E84E4C8838A}">
      <dgm:prSet phldrT="[Szöveg]"/>
      <dgm:spPr>
        <a:solidFill>
          <a:srgbClr val="2349AC"/>
        </a:solidFill>
      </dgm:spPr>
      <dgm:t>
        <a:bodyPr/>
        <a:lstStyle/>
        <a:p>
          <a:r>
            <a:rPr lang="hu-HU" b="0" i="0" dirty="0"/>
            <a:t>Data </a:t>
          </a:r>
          <a:r>
            <a:rPr lang="hu-HU" b="0" i="0" dirty="0" err="1"/>
            <a:t>warehouse</a:t>
          </a:r>
          <a:r>
            <a:rPr lang="hu-HU" b="0" i="0" dirty="0"/>
            <a:t> </a:t>
          </a:r>
          <a:r>
            <a:rPr lang="hu-HU" b="0" i="0" dirty="0" err="1"/>
            <a:t>development</a:t>
          </a:r>
          <a:endParaRPr lang="hu-HU" b="0" i="0" dirty="0"/>
        </a:p>
      </dgm:t>
    </dgm:pt>
    <dgm:pt modelId="{411C3B2F-CC59-4499-9B1C-81AF5A4C2FEC}" type="parTrans" cxnId="{B313D64D-9D49-4970-AB18-7553ADEF3699}">
      <dgm:prSet/>
      <dgm:spPr/>
      <dgm:t>
        <a:bodyPr/>
        <a:lstStyle/>
        <a:p>
          <a:endParaRPr lang="hu-HU"/>
        </a:p>
      </dgm:t>
    </dgm:pt>
    <dgm:pt modelId="{231C7E12-31D2-4676-B749-13C252BC69A5}" type="sibTrans" cxnId="{B313D64D-9D49-4970-AB18-7553ADEF3699}">
      <dgm:prSet/>
      <dgm:spPr/>
      <dgm:t>
        <a:bodyPr/>
        <a:lstStyle/>
        <a:p>
          <a:endParaRPr lang="hu-HU"/>
        </a:p>
      </dgm:t>
    </dgm:pt>
    <dgm:pt modelId="{4469B28F-667A-4F1E-9AE8-7B1B50B2D83F}">
      <dgm:prSet phldrT="[Szöveg]"/>
      <dgm:spPr/>
      <dgm:t>
        <a:bodyPr/>
        <a:lstStyle/>
        <a:p>
          <a:r>
            <a:rPr lang="hu-HU" dirty="0" err="1"/>
            <a:t>Central</a:t>
          </a:r>
          <a:r>
            <a:rPr lang="hu-HU" dirty="0"/>
            <a:t> </a:t>
          </a:r>
          <a:r>
            <a:rPr lang="hu-HU" dirty="0" err="1"/>
            <a:t>supporting</a:t>
          </a:r>
          <a:r>
            <a:rPr lang="hu-HU" dirty="0"/>
            <a:t> </a:t>
          </a:r>
          <a:r>
            <a:rPr lang="hu-HU" dirty="0" err="1"/>
            <a:t>for</a:t>
          </a:r>
          <a:r>
            <a:rPr lang="hu-HU" dirty="0"/>
            <a:t> </a:t>
          </a:r>
          <a:r>
            <a:rPr lang="hu-HU" dirty="0" err="1"/>
            <a:t>connection</a:t>
          </a:r>
          <a:endParaRPr lang="hu-HU" dirty="0"/>
        </a:p>
      </dgm:t>
    </dgm:pt>
    <dgm:pt modelId="{B3FE0717-3BD8-4007-BD3F-EEB7D49A4FBB}" type="parTrans" cxnId="{28AC7A55-82FC-46CA-B7BE-42A4B3F1B078}">
      <dgm:prSet/>
      <dgm:spPr/>
      <dgm:t>
        <a:bodyPr/>
        <a:lstStyle/>
        <a:p>
          <a:endParaRPr lang="hu-HU"/>
        </a:p>
      </dgm:t>
    </dgm:pt>
    <dgm:pt modelId="{0AD0CBEB-AD2A-4292-8BC3-9251D76E2BC1}" type="sibTrans" cxnId="{28AC7A55-82FC-46CA-B7BE-42A4B3F1B078}">
      <dgm:prSet/>
      <dgm:spPr/>
      <dgm:t>
        <a:bodyPr/>
        <a:lstStyle/>
        <a:p>
          <a:endParaRPr lang="hu-HU"/>
        </a:p>
      </dgm:t>
    </dgm:pt>
    <dgm:pt modelId="{172B7187-7458-479F-91CA-B7AF053028DA}">
      <dgm:prSet phldrT="[Szöveg]"/>
      <dgm:spPr>
        <a:solidFill>
          <a:srgbClr val="376092"/>
        </a:solidFill>
      </dgm:spPr>
      <dgm:t>
        <a:bodyPr/>
        <a:lstStyle/>
        <a:p>
          <a:r>
            <a:rPr lang="hu-HU" dirty="0" err="1"/>
            <a:t>Introduction</a:t>
          </a:r>
          <a:r>
            <a:rPr lang="hu-HU" dirty="0"/>
            <a:t> of </a:t>
          </a:r>
          <a:r>
            <a:rPr lang="hu-HU" dirty="0" err="1"/>
            <a:t>new</a:t>
          </a:r>
          <a:r>
            <a:rPr lang="hu-HU" dirty="0"/>
            <a:t> </a:t>
          </a:r>
          <a:r>
            <a:rPr lang="hu-HU" dirty="0" err="1"/>
            <a:t>sector</a:t>
          </a:r>
          <a:r>
            <a:rPr lang="hu-HU" dirty="0"/>
            <a:t> </a:t>
          </a:r>
          <a:r>
            <a:rPr lang="hu-HU" dirty="0" err="1"/>
            <a:t>specific</a:t>
          </a:r>
          <a:r>
            <a:rPr lang="hu-HU" dirty="0"/>
            <a:t> </a:t>
          </a:r>
          <a:r>
            <a:rPr lang="hu-HU" dirty="0" err="1"/>
            <a:t>systems</a:t>
          </a:r>
          <a:endParaRPr lang="hu-HU" dirty="0"/>
        </a:p>
      </dgm:t>
    </dgm:pt>
    <dgm:pt modelId="{018CE399-8886-48DA-9DC2-4E5E28B3A0D9}" type="parTrans" cxnId="{6ACDE326-0F33-49E0-8908-7F9D7C18B46E}">
      <dgm:prSet/>
      <dgm:spPr/>
      <dgm:t>
        <a:bodyPr/>
        <a:lstStyle/>
        <a:p>
          <a:endParaRPr lang="hu-HU"/>
        </a:p>
      </dgm:t>
    </dgm:pt>
    <dgm:pt modelId="{3CEB124B-09F8-433C-8DC2-7B2AA0F837A7}" type="sibTrans" cxnId="{6ACDE326-0F33-49E0-8908-7F9D7C18B46E}">
      <dgm:prSet/>
      <dgm:spPr/>
      <dgm:t>
        <a:bodyPr/>
        <a:lstStyle/>
        <a:p>
          <a:endParaRPr lang="hu-HU"/>
        </a:p>
      </dgm:t>
    </dgm:pt>
    <dgm:pt modelId="{56BB2893-03AA-425D-8698-4373FB06C81B}">
      <dgm:prSet phldrT="[Szöveg]" custT="1"/>
      <dgm:spPr>
        <a:solidFill>
          <a:srgbClr val="254061"/>
        </a:solidFill>
      </dgm:spPr>
      <dgm:t>
        <a:bodyPr/>
        <a:lstStyle/>
        <a:p>
          <a:r>
            <a:rPr lang="hu-HU" sz="1600" b="0" i="0" dirty="0"/>
            <a:t>  </a:t>
          </a:r>
          <a:r>
            <a:rPr lang="en-US" sz="1600" b="0" i="0" dirty="0"/>
            <a:t>Functional expansion of existing </a:t>
          </a:r>
          <a:r>
            <a:rPr lang="hu-HU" sz="1600" b="0" i="0" dirty="0" err="1"/>
            <a:t>sector</a:t>
          </a:r>
          <a:r>
            <a:rPr lang="hu-HU" sz="1600" b="0" i="0" dirty="0"/>
            <a:t> </a:t>
          </a:r>
          <a:r>
            <a:rPr lang="hu-HU" sz="1600" b="0" i="0" dirty="0" err="1"/>
            <a:t>specific</a:t>
          </a:r>
          <a:r>
            <a:rPr lang="hu-HU" sz="1600" b="0" i="0" dirty="0"/>
            <a:t> </a:t>
          </a:r>
          <a:r>
            <a:rPr lang="hu-HU" sz="1600" b="0" i="0" dirty="0" err="1"/>
            <a:t>system</a:t>
          </a:r>
          <a:r>
            <a:rPr lang="en-US" sz="1600" b="0" i="0" dirty="0"/>
            <a:t>s</a:t>
          </a:r>
          <a:endParaRPr lang="hu-HU" sz="1600" dirty="0"/>
        </a:p>
      </dgm:t>
    </dgm:pt>
    <dgm:pt modelId="{5FA06E8D-0DB9-4BA2-9088-3E29E68E1D60}" type="parTrans" cxnId="{4795B4B3-6BC6-4FF1-854C-BEE2C97B0215}">
      <dgm:prSet/>
      <dgm:spPr/>
      <dgm:t>
        <a:bodyPr/>
        <a:lstStyle/>
        <a:p>
          <a:endParaRPr lang="hu-HU"/>
        </a:p>
      </dgm:t>
    </dgm:pt>
    <dgm:pt modelId="{DBB29BF4-6929-43D2-AB72-479DB8F4E603}" type="sibTrans" cxnId="{4795B4B3-6BC6-4FF1-854C-BEE2C97B0215}">
      <dgm:prSet/>
      <dgm:spPr/>
      <dgm:t>
        <a:bodyPr/>
        <a:lstStyle/>
        <a:p>
          <a:endParaRPr lang="hu-HU"/>
        </a:p>
      </dgm:t>
    </dgm:pt>
    <dgm:pt modelId="{7598D184-7BC9-408C-8C51-59FBA3500BB8}">
      <dgm:prSet phldrT="[Szöveg]"/>
      <dgm:spPr>
        <a:solidFill>
          <a:srgbClr val="0F253F"/>
        </a:solidFill>
      </dgm:spPr>
      <dgm:t>
        <a:bodyPr/>
        <a:lstStyle/>
        <a:p>
          <a:r>
            <a:rPr lang="hu-HU" b="0" i="0" dirty="0" err="1"/>
            <a:t>External</a:t>
          </a:r>
          <a:r>
            <a:rPr lang="hu-HU" b="0" i="0" dirty="0"/>
            <a:t> </a:t>
          </a:r>
          <a:r>
            <a:rPr lang="hu-HU" b="0" i="0" dirty="0" err="1"/>
            <a:t>data</a:t>
          </a:r>
          <a:r>
            <a:rPr lang="hu-HU" b="0" i="0" dirty="0"/>
            <a:t> </a:t>
          </a:r>
          <a:r>
            <a:rPr lang="hu-HU" b="0" i="0" dirty="0" err="1"/>
            <a:t>connections</a:t>
          </a:r>
          <a:endParaRPr lang="hu-HU" b="0" i="0" dirty="0"/>
        </a:p>
      </dgm:t>
    </dgm:pt>
    <dgm:pt modelId="{86C4C46F-8A56-48E8-B61C-2A87B997FB06}" type="parTrans" cxnId="{9224ECEB-F2BC-40DB-97DB-EBCA55AE0287}">
      <dgm:prSet/>
      <dgm:spPr/>
      <dgm:t>
        <a:bodyPr/>
        <a:lstStyle/>
        <a:p>
          <a:endParaRPr lang="hu-HU"/>
        </a:p>
      </dgm:t>
    </dgm:pt>
    <dgm:pt modelId="{EDAA2182-2547-4CF1-B54C-04D368AB1151}" type="sibTrans" cxnId="{9224ECEB-F2BC-40DB-97DB-EBCA55AE0287}">
      <dgm:prSet/>
      <dgm:spPr/>
      <dgm:t>
        <a:bodyPr/>
        <a:lstStyle/>
        <a:p>
          <a:endParaRPr lang="hu-HU"/>
        </a:p>
      </dgm:t>
    </dgm:pt>
    <dgm:pt modelId="{F143F83C-5246-4365-82ED-821B9330B90E}">
      <dgm:prSet phldrT="[Szöveg]"/>
      <dgm:spPr>
        <a:solidFill>
          <a:srgbClr val="376092"/>
        </a:solidFill>
      </dgm:spPr>
      <dgm:t>
        <a:bodyPr/>
        <a:lstStyle/>
        <a:p>
          <a:r>
            <a:rPr lang="hu-HU" b="0" i="0" dirty="0" err="1"/>
            <a:t>Improve</a:t>
          </a:r>
          <a:r>
            <a:rPr lang="hu-HU" b="0" i="0" dirty="0"/>
            <a:t> IT </a:t>
          </a:r>
          <a:r>
            <a:rPr lang="hu-HU" b="0" i="0" dirty="0" err="1"/>
            <a:t>security</a:t>
          </a:r>
          <a:endParaRPr lang="hu-HU" b="0" i="0" dirty="0"/>
        </a:p>
      </dgm:t>
    </dgm:pt>
    <dgm:pt modelId="{A448B941-6335-445B-8D45-B23EDBF53E0D}" type="parTrans" cxnId="{A8AAA2A7-338B-4857-B7B6-9FD23F8084BD}">
      <dgm:prSet/>
      <dgm:spPr/>
      <dgm:t>
        <a:bodyPr/>
        <a:lstStyle/>
        <a:p>
          <a:endParaRPr lang="hu-HU"/>
        </a:p>
      </dgm:t>
    </dgm:pt>
    <dgm:pt modelId="{0847B29D-D193-4816-8C8F-E886DDD07C24}" type="sibTrans" cxnId="{A8AAA2A7-338B-4857-B7B6-9FD23F8084BD}">
      <dgm:prSet/>
      <dgm:spPr/>
      <dgm:t>
        <a:bodyPr/>
        <a:lstStyle/>
        <a:p>
          <a:endParaRPr lang="hu-HU"/>
        </a:p>
      </dgm:t>
    </dgm:pt>
    <dgm:pt modelId="{C65D5394-4E60-486A-938A-144EDBD23E0F}" type="pres">
      <dgm:prSet presAssocID="{B03E83EC-EABC-454B-8DA4-28E91E204728}" presName="Name0" presStyleCnt="0">
        <dgm:presLayoutVars>
          <dgm:chMax val="7"/>
          <dgm:chPref val="7"/>
          <dgm:dir/>
        </dgm:presLayoutVars>
      </dgm:prSet>
      <dgm:spPr/>
    </dgm:pt>
    <dgm:pt modelId="{5B3D30C7-70B0-43CD-B9DA-242C81F367D0}" type="pres">
      <dgm:prSet presAssocID="{B03E83EC-EABC-454B-8DA4-28E91E204728}" presName="Name1" presStyleCnt="0"/>
      <dgm:spPr/>
    </dgm:pt>
    <dgm:pt modelId="{4F25910D-E235-4F52-851A-C1F2BCEA3446}" type="pres">
      <dgm:prSet presAssocID="{B03E83EC-EABC-454B-8DA4-28E91E204728}" presName="cycle" presStyleCnt="0"/>
      <dgm:spPr/>
    </dgm:pt>
    <dgm:pt modelId="{688E1DD3-3975-4767-9497-34C51C4EC735}" type="pres">
      <dgm:prSet presAssocID="{B03E83EC-EABC-454B-8DA4-28E91E204728}" presName="srcNode" presStyleLbl="node1" presStyleIdx="0" presStyleCnt="7"/>
      <dgm:spPr/>
    </dgm:pt>
    <dgm:pt modelId="{BCDD8B19-7C35-48A0-9F13-91D5166E1E0D}" type="pres">
      <dgm:prSet presAssocID="{B03E83EC-EABC-454B-8DA4-28E91E204728}" presName="conn" presStyleLbl="parChTrans1D2" presStyleIdx="0" presStyleCnt="1"/>
      <dgm:spPr/>
    </dgm:pt>
    <dgm:pt modelId="{E54E7419-9D33-44EC-9DCD-7D6DD3898865}" type="pres">
      <dgm:prSet presAssocID="{B03E83EC-EABC-454B-8DA4-28E91E204728}" presName="extraNode" presStyleLbl="node1" presStyleIdx="0" presStyleCnt="7"/>
      <dgm:spPr/>
    </dgm:pt>
    <dgm:pt modelId="{70648F07-17A8-40ED-89AF-661AD4140B83}" type="pres">
      <dgm:prSet presAssocID="{B03E83EC-EABC-454B-8DA4-28E91E204728}" presName="dstNode" presStyleLbl="node1" presStyleIdx="0" presStyleCnt="7"/>
      <dgm:spPr/>
    </dgm:pt>
    <dgm:pt modelId="{99A4B6D5-75AD-4607-8041-BE8BA7713419}" type="pres">
      <dgm:prSet presAssocID="{CE88516C-73D5-41C9-B271-48928882CC44}" presName="text_1" presStyleLbl="node1" presStyleIdx="0" presStyleCnt="7">
        <dgm:presLayoutVars>
          <dgm:bulletEnabled val="1"/>
        </dgm:presLayoutVars>
      </dgm:prSet>
      <dgm:spPr/>
    </dgm:pt>
    <dgm:pt modelId="{51D42492-4809-4B90-864A-02EAFF43F8B8}" type="pres">
      <dgm:prSet presAssocID="{CE88516C-73D5-41C9-B271-48928882CC44}" presName="accent_1" presStyleCnt="0"/>
      <dgm:spPr/>
    </dgm:pt>
    <dgm:pt modelId="{32652230-C0C6-4607-B50E-D140A7AD5728}" type="pres">
      <dgm:prSet presAssocID="{CE88516C-73D5-41C9-B271-48928882CC44}" presName="accentRepeatNode" presStyleLbl="solidFgAcc1" presStyleIdx="0" presStyleCnt="7"/>
      <dgm:spPr/>
    </dgm:pt>
    <dgm:pt modelId="{6C4F137B-78A0-452B-8608-F0F9C0B6C2A3}" type="pres">
      <dgm:prSet presAssocID="{172B7187-7458-479F-91CA-B7AF053028DA}" presName="text_2" presStyleLbl="node1" presStyleIdx="1" presStyleCnt="7">
        <dgm:presLayoutVars>
          <dgm:bulletEnabled val="1"/>
        </dgm:presLayoutVars>
      </dgm:prSet>
      <dgm:spPr/>
    </dgm:pt>
    <dgm:pt modelId="{159A6D9A-A826-4E52-8978-89D13AC2F9FD}" type="pres">
      <dgm:prSet presAssocID="{172B7187-7458-479F-91CA-B7AF053028DA}" presName="accent_2" presStyleCnt="0"/>
      <dgm:spPr/>
    </dgm:pt>
    <dgm:pt modelId="{C7FA34D4-CD9B-413C-9E9F-E8C962813C11}" type="pres">
      <dgm:prSet presAssocID="{172B7187-7458-479F-91CA-B7AF053028DA}" presName="accentRepeatNode" presStyleLbl="solidFgAcc1" presStyleIdx="1" presStyleCnt="7"/>
      <dgm:spPr/>
    </dgm:pt>
    <dgm:pt modelId="{CFD3C4D0-2996-4CA7-94F9-83424CA65615}" type="pres">
      <dgm:prSet presAssocID="{56BB2893-03AA-425D-8698-4373FB06C81B}" presName="text_3" presStyleLbl="node1" presStyleIdx="2" presStyleCnt="7" custScaleX="104063">
        <dgm:presLayoutVars>
          <dgm:bulletEnabled val="1"/>
        </dgm:presLayoutVars>
      </dgm:prSet>
      <dgm:spPr/>
    </dgm:pt>
    <dgm:pt modelId="{4762507C-BCE5-460D-AA70-7A63B7D1F0D6}" type="pres">
      <dgm:prSet presAssocID="{56BB2893-03AA-425D-8698-4373FB06C81B}" presName="accent_3" presStyleCnt="0"/>
      <dgm:spPr/>
    </dgm:pt>
    <dgm:pt modelId="{EC166DAE-CB8F-4317-8210-4268C7813EF6}" type="pres">
      <dgm:prSet presAssocID="{56BB2893-03AA-425D-8698-4373FB06C81B}" presName="accentRepeatNode" presStyleLbl="solidFgAcc1" presStyleIdx="2" presStyleCnt="7"/>
      <dgm:spPr/>
    </dgm:pt>
    <dgm:pt modelId="{2A14911B-1457-42EC-976A-549DFE025C73}" type="pres">
      <dgm:prSet presAssocID="{7598D184-7BC9-408C-8C51-59FBA3500BB8}" presName="text_4" presStyleLbl="node1" presStyleIdx="3" presStyleCnt="7">
        <dgm:presLayoutVars>
          <dgm:bulletEnabled val="1"/>
        </dgm:presLayoutVars>
      </dgm:prSet>
      <dgm:spPr/>
    </dgm:pt>
    <dgm:pt modelId="{317E5A6F-0C37-4119-A0A6-D7ACEDF39E72}" type="pres">
      <dgm:prSet presAssocID="{7598D184-7BC9-408C-8C51-59FBA3500BB8}" presName="accent_4" presStyleCnt="0"/>
      <dgm:spPr/>
    </dgm:pt>
    <dgm:pt modelId="{0DA4B36B-A980-4E9D-897A-F1AE06718BE8}" type="pres">
      <dgm:prSet presAssocID="{7598D184-7BC9-408C-8C51-59FBA3500BB8}" presName="accentRepeatNode" presStyleLbl="solidFgAcc1" presStyleIdx="3" presStyleCnt="7"/>
      <dgm:spPr/>
    </dgm:pt>
    <dgm:pt modelId="{8E7E39E9-3E5A-4DEB-AB01-0613165F1CAF}" type="pres">
      <dgm:prSet presAssocID="{F9B16DEA-8A4D-4749-8FB2-3E84E4C8838A}" presName="text_5" presStyleLbl="node1" presStyleIdx="4" presStyleCnt="7">
        <dgm:presLayoutVars>
          <dgm:bulletEnabled val="1"/>
        </dgm:presLayoutVars>
      </dgm:prSet>
      <dgm:spPr/>
    </dgm:pt>
    <dgm:pt modelId="{1DD44FF0-1D9D-4152-B8BE-88ADD33C7B8B}" type="pres">
      <dgm:prSet presAssocID="{F9B16DEA-8A4D-4749-8FB2-3E84E4C8838A}" presName="accent_5" presStyleCnt="0"/>
      <dgm:spPr/>
    </dgm:pt>
    <dgm:pt modelId="{2E5DCF14-E4F1-46A2-9BD5-0A5508EE799D}" type="pres">
      <dgm:prSet presAssocID="{F9B16DEA-8A4D-4749-8FB2-3E84E4C8838A}" presName="accentRepeatNode" presStyleLbl="solidFgAcc1" presStyleIdx="4" presStyleCnt="7"/>
      <dgm:spPr/>
    </dgm:pt>
    <dgm:pt modelId="{7FA0D7DA-012E-4DF4-B190-8F5E5F6AC391}" type="pres">
      <dgm:prSet presAssocID="{4469B28F-667A-4F1E-9AE8-7B1B50B2D83F}" presName="text_6" presStyleLbl="node1" presStyleIdx="5" presStyleCnt="7">
        <dgm:presLayoutVars>
          <dgm:bulletEnabled val="1"/>
        </dgm:presLayoutVars>
      </dgm:prSet>
      <dgm:spPr/>
    </dgm:pt>
    <dgm:pt modelId="{706DAB94-E3F1-49A3-BAB1-61AD8B9CF998}" type="pres">
      <dgm:prSet presAssocID="{4469B28F-667A-4F1E-9AE8-7B1B50B2D83F}" presName="accent_6" presStyleCnt="0"/>
      <dgm:spPr/>
    </dgm:pt>
    <dgm:pt modelId="{5A0D2985-DB49-40E9-BA1B-AD718338D966}" type="pres">
      <dgm:prSet presAssocID="{4469B28F-667A-4F1E-9AE8-7B1B50B2D83F}" presName="accentRepeatNode" presStyleLbl="solidFgAcc1" presStyleIdx="5" presStyleCnt="7"/>
      <dgm:spPr>
        <a:blipFill rotWithShape="0">
          <a:blip xmlns:r="http://schemas.openxmlformats.org/officeDocument/2006/relationships" r:embed="rId1"/>
          <a:stretch>
            <a:fillRect/>
          </a:stretch>
        </a:blipFill>
      </dgm:spPr>
    </dgm:pt>
    <dgm:pt modelId="{87B74F63-DB98-4AE4-B28A-C7A95430385B}" type="pres">
      <dgm:prSet presAssocID="{F143F83C-5246-4365-82ED-821B9330B90E}" presName="text_7" presStyleLbl="node1" presStyleIdx="6" presStyleCnt="7">
        <dgm:presLayoutVars>
          <dgm:bulletEnabled val="1"/>
        </dgm:presLayoutVars>
      </dgm:prSet>
      <dgm:spPr/>
    </dgm:pt>
    <dgm:pt modelId="{C6DAAA0C-7B2E-48F8-B38F-BE3CA78F7D1D}" type="pres">
      <dgm:prSet presAssocID="{F143F83C-5246-4365-82ED-821B9330B90E}" presName="accent_7" presStyleCnt="0"/>
      <dgm:spPr/>
    </dgm:pt>
    <dgm:pt modelId="{3BD3A9EF-F55B-4988-83FA-DA8077E25741}" type="pres">
      <dgm:prSet presAssocID="{F143F83C-5246-4365-82ED-821B9330B90E}" presName="accentRepeatNode" presStyleLbl="solidFgAcc1" presStyleIdx="6" presStyleCnt="7"/>
      <dgm:spPr>
        <a:blipFill rotWithShape="0">
          <a:blip xmlns:r="http://schemas.openxmlformats.org/officeDocument/2006/relationships" r:embed="rId1"/>
          <a:stretch>
            <a:fillRect/>
          </a:stretch>
        </a:blipFill>
      </dgm:spPr>
    </dgm:pt>
  </dgm:ptLst>
  <dgm:cxnLst>
    <dgm:cxn modelId="{6ACDE326-0F33-49E0-8908-7F9D7C18B46E}" srcId="{B03E83EC-EABC-454B-8DA4-28E91E204728}" destId="{172B7187-7458-479F-91CA-B7AF053028DA}" srcOrd="1" destOrd="0" parTransId="{018CE399-8886-48DA-9DC2-4E5E28B3A0D9}" sibTransId="{3CEB124B-09F8-433C-8DC2-7B2AA0F837A7}"/>
    <dgm:cxn modelId="{0D860A63-1C23-4B39-8C4A-8993AE887B3C}" type="presOf" srcId="{05E43FA4-619B-4A3E-B9E6-E17282970B9A}" destId="{BCDD8B19-7C35-48A0-9F13-91D5166E1E0D}" srcOrd="0" destOrd="0" presId="urn:microsoft.com/office/officeart/2008/layout/VerticalCurvedList"/>
    <dgm:cxn modelId="{AF6F7C48-205D-4194-AC6E-83BE19B839E4}" type="presOf" srcId="{B03E83EC-EABC-454B-8DA4-28E91E204728}" destId="{C65D5394-4E60-486A-938A-144EDBD23E0F}" srcOrd="0" destOrd="0" presId="urn:microsoft.com/office/officeart/2008/layout/VerticalCurvedList"/>
    <dgm:cxn modelId="{B313D64D-9D49-4970-AB18-7553ADEF3699}" srcId="{B03E83EC-EABC-454B-8DA4-28E91E204728}" destId="{F9B16DEA-8A4D-4749-8FB2-3E84E4C8838A}" srcOrd="4" destOrd="0" parTransId="{411C3B2F-CC59-4499-9B1C-81AF5A4C2FEC}" sibTransId="{231C7E12-31D2-4676-B749-13C252BC69A5}"/>
    <dgm:cxn modelId="{28AC7A55-82FC-46CA-B7BE-42A4B3F1B078}" srcId="{B03E83EC-EABC-454B-8DA4-28E91E204728}" destId="{4469B28F-667A-4F1E-9AE8-7B1B50B2D83F}" srcOrd="5" destOrd="0" parTransId="{B3FE0717-3BD8-4007-BD3F-EEB7D49A4FBB}" sibTransId="{0AD0CBEB-AD2A-4292-8BC3-9251D76E2BC1}"/>
    <dgm:cxn modelId="{521A5B7E-D475-45B2-9E7E-8C48804E343D}" srcId="{B03E83EC-EABC-454B-8DA4-28E91E204728}" destId="{CE88516C-73D5-41C9-B271-48928882CC44}" srcOrd="0" destOrd="0" parTransId="{A507BD42-C6BD-41D7-BC0D-FE427D826A65}" sibTransId="{05E43FA4-619B-4A3E-B9E6-E17282970B9A}"/>
    <dgm:cxn modelId="{706EB385-9BE6-4EE5-87A2-BA87906C4900}" type="presOf" srcId="{4469B28F-667A-4F1E-9AE8-7B1B50B2D83F}" destId="{7FA0D7DA-012E-4DF4-B190-8F5E5F6AC391}" srcOrd="0" destOrd="0" presId="urn:microsoft.com/office/officeart/2008/layout/VerticalCurvedList"/>
    <dgm:cxn modelId="{4DA77A89-CD49-493F-B43D-14ECEDCAED2D}" type="presOf" srcId="{F9B16DEA-8A4D-4749-8FB2-3E84E4C8838A}" destId="{8E7E39E9-3E5A-4DEB-AB01-0613165F1CAF}" srcOrd="0" destOrd="0" presId="urn:microsoft.com/office/officeart/2008/layout/VerticalCurvedList"/>
    <dgm:cxn modelId="{E872F09C-1F90-4737-8F3C-E6FD3CDE1249}" type="presOf" srcId="{56BB2893-03AA-425D-8698-4373FB06C81B}" destId="{CFD3C4D0-2996-4CA7-94F9-83424CA65615}" srcOrd="0" destOrd="0" presId="urn:microsoft.com/office/officeart/2008/layout/VerticalCurvedList"/>
    <dgm:cxn modelId="{D66EF1A5-F5F7-4978-BA0C-62C17E44E328}" type="presOf" srcId="{172B7187-7458-479F-91CA-B7AF053028DA}" destId="{6C4F137B-78A0-452B-8608-F0F9C0B6C2A3}" srcOrd="0" destOrd="0" presId="urn:microsoft.com/office/officeart/2008/layout/VerticalCurvedList"/>
    <dgm:cxn modelId="{A8AAA2A7-338B-4857-B7B6-9FD23F8084BD}" srcId="{B03E83EC-EABC-454B-8DA4-28E91E204728}" destId="{F143F83C-5246-4365-82ED-821B9330B90E}" srcOrd="6" destOrd="0" parTransId="{A448B941-6335-445B-8D45-B23EDBF53E0D}" sibTransId="{0847B29D-D193-4816-8C8F-E886DDD07C24}"/>
    <dgm:cxn modelId="{4795B4B3-6BC6-4FF1-854C-BEE2C97B0215}" srcId="{B03E83EC-EABC-454B-8DA4-28E91E204728}" destId="{56BB2893-03AA-425D-8698-4373FB06C81B}" srcOrd="2" destOrd="0" parTransId="{5FA06E8D-0DB9-4BA2-9088-3E29E68E1D60}" sibTransId="{DBB29BF4-6929-43D2-AB72-479DB8F4E603}"/>
    <dgm:cxn modelId="{1BE0D1C0-EE10-4F91-8FC3-D1AA248A15E1}" type="presOf" srcId="{7598D184-7BC9-408C-8C51-59FBA3500BB8}" destId="{2A14911B-1457-42EC-976A-549DFE025C73}" srcOrd="0" destOrd="0" presId="urn:microsoft.com/office/officeart/2008/layout/VerticalCurvedList"/>
    <dgm:cxn modelId="{922850C2-E102-4367-96C4-C46739E46336}" type="presOf" srcId="{F143F83C-5246-4365-82ED-821B9330B90E}" destId="{87B74F63-DB98-4AE4-B28A-C7A95430385B}" srcOrd="0" destOrd="0" presId="urn:microsoft.com/office/officeart/2008/layout/VerticalCurvedList"/>
    <dgm:cxn modelId="{5D2F93E7-69BD-4546-A77E-705B58068FBA}" type="presOf" srcId="{CE88516C-73D5-41C9-B271-48928882CC44}" destId="{99A4B6D5-75AD-4607-8041-BE8BA7713419}" srcOrd="0" destOrd="0" presId="urn:microsoft.com/office/officeart/2008/layout/VerticalCurvedList"/>
    <dgm:cxn modelId="{9224ECEB-F2BC-40DB-97DB-EBCA55AE0287}" srcId="{B03E83EC-EABC-454B-8DA4-28E91E204728}" destId="{7598D184-7BC9-408C-8C51-59FBA3500BB8}" srcOrd="3" destOrd="0" parTransId="{86C4C46F-8A56-48E8-B61C-2A87B997FB06}" sibTransId="{EDAA2182-2547-4CF1-B54C-04D368AB1151}"/>
    <dgm:cxn modelId="{50189BD7-A987-4BD7-A17E-510D2FEFE920}" type="presParOf" srcId="{C65D5394-4E60-486A-938A-144EDBD23E0F}" destId="{5B3D30C7-70B0-43CD-B9DA-242C81F367D0}" srcOrd="0" destOrd="0" presId="urn:microsoft.com/office/officeart/2008/layout/VerticalCurvedList"/>
    <dgm:cxn modelId="{6410E0F8-2F19-4615-86F5-26E060B17DF5}" type="presParOf" srcId="{5B3D30C7-70B0-43CD-B9DA-242C81F367D0}" destId="{4F25910D-E235-4F52-851A-C1F2BCEA3446}" srcOrd="0" destOrd="0" presId="urn:microsoft.com/office/officeart/2008/layout/VerticalCurvedList"/>
    <dgm:cxn modelId="{03937338-CF70-4C7A-9153-2CCB33D56CB1}" type="presParOf" srcId="{4F25910D-E235-4F52-851A-C1F2BCEA3446}" destId="{688E1DD3-3975-4767-9497-34C51C4EC735}" srcOrd="0" destOrd="0" presId="urn:microsoft.com/office/officeart/2008/layout/VerticalCurvedList"/>
    <dgm:cxn modelId="{96524D4D-B617-4E3C-8328-332920534ECD}" type="presParOf" srcId="{4F25910D-E235-4F52-851A-C1F2BCEA3446}" destId="{BCDD8B19-7C35-48A0-9F13-91D5166E1E0D}" srcOrd="1" destOrd="0" presId="urn:microsoft.com/office/officeart/2008/layout/VerticalCurvedList"/>
    <dgm:cxn modelId="{759031D5-34C6-48C1-9BA7-90298C0FA5D7}" type="presParOf" srcId="{4F25910D-E235-4F52-851A-C1F2BCEA3446}" destId="{E54E7419-9D33-44EC-9DCD-7D6DD3898865}" srcOrd="2" destOrd="0" presId="urn:microsoft.com/office/officeart/2008/layout/VerticalCurvedList"/>
    <dgm:cxn modelId="{467A8BDD-BCE9-47EC-90A6-FC1C8C881579}" type="presParOf" srcId="{4F25910D-E235-4F52-851A-C1F2BCEA3446}" destId="{70648F07-17A8-40ED-89AF-661AD4140B83}" srcOrd="3" destOrd="0" presId="urn:microsoft.com/office/officeart/2008/layout/VerticalCurvedList"/>
    <dgm:cxn modelId="{CC632735-2CCD-4FF7-B93C-D727931ED504}" type="presParOf" srcId="{5B3D30C7-70B0-43CD-B9DA-242C81F367D0}" destId="{99A4B6D5-75AD-4607-8041-BE8BA7713419}" srcOrd="1" destOrd="0" presId="urn:microsoft.com/office/officeart/2008/layout/VerticalCurvedList"/>
    <dgm:cxn modelId="{403721A6-7D58-4513-BB2D-0A9A6B67E6D6}" type="presParOf" srcId="{5B3D30C7-70B0-43CD-B9DA-242C81F367D0}" destId="{51D42492-4809-4B90-864A-02EAFF43F8B8}" srcOrd="2" destOrd="0" presId="urn:microsoft.com/office/officeart/2008/layout/VerticalCurvedList"/>
    <dgm:cxn modelId="{2E6889A6-043A-4126-AC9B-B6CE15A8CC04}" type="presParOf" srcId="{51D42492-4809-4B90-864A-02EAFF43F8B8}" destId="{32652230-C0C6-4607-B50E-D140A7AD5728}" srcOrd="0" destOrd="0" presId="urn:microsoft.com/office/officeart/2008/layout/VerticalCurvedList"/>
    <dgm:cxn modelId="{C7C3C3C6-F997-4473-A6F5-C14C5BE02012}" type="presParOf" srcId="{5B3D30C7-70B0-43CD-B9DA-242C81F367D0}" destId="{6C4F137B-78A0-452B-8608-F0F9C0B6C2A3}" srcOrd="3" destOrd="0" presId="urn:microsoft.com/office/officeart/2008/layout/VerticalCurvedList"/>
    <dgm:cxn modelId="{EECB9326-5102-461D-BDBB-ED920E470593}" type="presParOf" srcId="{5B3D30C7-70B0-43CD-B9DA-242C81F367D0}" destId="{159A6D9A-A826-4E52-8978-89D13AC2F9FD}" srcOrd="4" destOrd="0" presId="urn:microsoft.com/office/officeart/2008/layout/VerticalCurvedList"/>
    <dgm:cxn modelId="{298189C3-98DE-4640-8757-C75EAE94F64D}" type="presParOf" srcId="{159A6D9A-A826-4E52-8978-89D13AC2F9FD}" destId="{C7FA34D4-CD9B-413C-9E9F-E8C962813C11}" srcOrd="0" destOrd="0" presId="urn:microsoft.com/office/officeart/2008/layout/VerticalCurvedList"/>
    <dgm:cxn modelId="{378B5EE3-FBA7-4E95-A194-608DD61A0BD6}" type="presParOf" srcId="{5B3D30C7-70B0-43CD-B9DA-242C81F367D0}" destId="{CFD3C4D0-2996-4CA7-94F9-83424CA65615}" srcOrd="5" destOrd="0" presId="urn:microsoft.com/office/officeart/2008/layout/VerticalCurvedList"/>
    <dgm:cxn modelId="{2183A90A-E8BF-44CE-9E07-B080C6C00AA2}" type="presParOf" srcId="{5B3D30C7-70B0-43CD-B9DA-242C81F367D0}" destId="{4762507C-BCE5-460D-AA70-7A63B7D1F0D6}" srcOrd="6" destOrd="0" presId="urn:microsoft.com/office/officeart/2008/layout/VerticalCurvedList"/>
    <dgm:cxn modelId="{ADC2EC89-3137-4DD0-B353-671A3F2C964C}" type="presParOf" srcId="{4762507C-BCE5-460D-AA70-7A63B7D1F0D6}" destId="{EC166DAE-CB8F-4317-8210-4268C7813EF6}" srcOrd="0" destOrd="0" presId="urn:microsoft.com/office/officeart/2008/layout/VerticalCurvedList"/>
    <dgm:cxn modelId="{92FFAF6C-BEC7-4610-A2ED-F1DF754DB5A6}" type="presParOf" srcId="{5B3D30C7-70B0-43CD-B9DA-242C81F367D0}" destId="{2A14911B-1457-42EC-976A-549DFE025C73}" srcOrd="7" destOrd="0" presId="urn:microsoft.com/office/officeart/2008/layout/VerticalCurvedList"/>
    <dgm:cxn modelId="{D63CAC80-F6AA-40F0-B67B-25CD58C33AB3}" type="presParOf" srcId="{5B3D30C7-70B0-43CD-B9DA-242C81F367D0}" destId="{317E5A6F-0C37-4119-A0A6-D7ACEDF39E72}" srcOrd="8" destOrd="0" presId="urn:microsoft.com/office/officeart/2008/layout/VerticalCurvedList"/>
    <dgm:cxn modelId="{5719C852-904A-43F0-9251-BCF9264BB6C8}" type="presParOf" srcId="{317E5A6F-0C37-4119-A0A6-D7ACEDF39E72}" destId="{0DA4B36B-A980-4E9D-897A-F1AE06718BE8}" srcOrd="0" destOrd="0" presId="urn:microsoft.com/office/officeart/2008/layout/VerticalCurvedList"/>
    <dgm:cxn modelId="{37BD2141-CA06-429B-B86D-724BD9EA1745}" type="presParOf" srcId="{5B3D30C7-70B0-43CD-B9DA-242C81F367D0}" destId="{8E7E39E9-3E5A-4DEB-AB01-0613165F1CAF}" srcOrd="9" destOrd="0" presId="urn:microsoft.com/office/officeart/2008/layout/VerticalCurvedList"/>
    <dgm:cxn modelId="{D84F2DCA-221B-4793-91D7-5E842FF38B47}" type="presParOf" srcId="{5B3D30C7-70B0-43CD-B9DA-242C81F367D0}" destId="{1DD44FF0-1D9D-4152-B8BE-88ADD33C7B8B}" srcOrd="10" destOrd="0" presId="urn:microsoft.com/office/officeart/2008/layout/VerticalCurvedList"/>
    <dgm:cxn modelId="{07AB235F-1C96-4D20-B685-56B195B2F1BD}" type="presParOf" srcId="{1DD44FF0-1D9D-4152-B8BE-88ADD33C7B8B}" destId="{2E5DCF14-E4F1-46A2-9BD5-0A5508EE799D}" srcOrd="0" destOrd="0" presId="urn:microsoft.com/office/officeart/2008/layout/VerticalCurvedList"/>
    <dgm:cxn modelId="{5DCE95CC-7327-4836-BED9-4EBAF58C0DC3}" type="presParOf" srcId="{5B3D30C7-70B0-43CD-B9DA-242C81F367D0}" destId="{7FA0D7DA-012E-4DF4-B190-8F5E5F6AC391}" srcOrd="11" destOrd="0" presId="urn:microsoft.com/office/officeart/2008/layout/VerticalCurvedList"/>
    <dgm:cxn modelId="{BBD99074-36DF-4132-B326-15194FF9C7C8}" type="presParOf" srcId="{5B3D30C7-70B0-43CD-B9DA-242C81F367D0}" destId="{706DAB94-E3F1-49A3-BAB1-61AD8B9CF998}" srcOrd="12" destOrd="0" presId="urn:microsoft.com/office/officeart/2008/layout/VerticalCurvedList"/>
    <dgm:cxn modelId="{9091370B-3C2A-46AC-8AEC-0E2786650589}" type="presParOf" srcId="{706DAB94-E3F1-49A3-BAB1-61AD8B9CF998}" destId="{5A0D2985-DB49-40E9-BA1B-AD718338D966}" srcOrd="0" destOrd="0" presId="urn:microsoft.com/office/officeart/2008/layout/VerticalCurvedList"/>
    <dgm:cxn modelId="{867872B4-FE8B-4D53-9472-26569282E5EA}" type="presParOf" srcId="{5B3D30C7-70B0-43CD-B9DA-242C81F367D0}" destId="{87B74F63-DB98-4AE4-B28A-C7A95430385B}" srcOrd="13" destOrd="0" presId="urn:microsoft.com/office/officeart/2008/layout/VerticalCurvedList"/>
    <dgm:cxn modelId="{3FA4B488-6501-4560-A290-1D512C9139E3}" type="presParOf" srcId="{5B3D30C7-70B0-43CD-B9DA-242C81F367D0}" destId="{C6DAAA0C-7B2E-48F8-B38F-BE3CA78F7D1D}" srcOrd="14" destOrd="0" presId="urn:microsoft.com/office/officeart/2008/layout/VerticalCurvedList"/>
    <dgm:cxn modelId="{AF7AEDBB-D61B-46ED-85CB-7AA7F7980683}" type="presParOf" srcId="{C6DAAA0C-7B2E-48F8-B38F-BE3CA78F7D1D}" destId="{3BD3A9EF-F55B-4988-83FA-DA8077E2574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4A55DD-6BEB-4D3C-A8FE-C461AC1E7A26}" type="doc">
      <dgm:prSet loTypeId="urn:microsoft.com/office/officeart/2005/8/layout/vList6" loCatId="process" qsTypeId="urn:microsoft.com/office/officeart/2005/8/quickstyle/3d4" qsCatId="3D" csTypeId="urn:microsoft.com/office/officeart/2005/8/colors/accent1_5" csCatId="accent1" phldr="1"/>
      <dgm:spPr/>
      <dgm:t>
        <a:bodyPr/>
        <a:lstStyle/>
        <a:p>
          <a:endParaRPr lang="hu-HU"/>
        </a:p>
      </dgm:t>
    </dgm:pt>
    <dgm:pt modelId="{446806BB-FF14-41D2-825F-EF643DB6AF61}">
      <dgm:prSet phldrT="[Szöveg]" custT="1">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hu-HU" sz="2000" dirty="0">
              <a:latin typeface="+mj-lt"/>
              <a:cs typeface="Calibri Light" pitchFamily="34" charset="0"/>
            </a:rPr>
            <a:t>Framework </a:t>
          </a:r>
          <a:r>
            <a:rPr lang="hu-HU" sz="2000" dirty="0" err="1">
              <a:latin typeface="+mj-lt"/>
              <a:cs typeface="Calibri Light" pitchFamily="34" charset="0"/>
            </a:rPr>
            <a:t>system</a:t>
          </a:r>
          <a:endParaRPr lang="hu-HU" sz="2000" dirty="0">
            <a:latin typeface="+mj-lt"/>
            <a:cs typeface="Calibri Light" pitchFamily="34" charset="0"/>
          </a:endParaRPr>
        </a:p>
      </dgm:t>
    </dgm:pt>
    <dgm:pt modelId="{D39835A7-2666-45AA-8B47-56F4DC8CDF0A}" type="parTrans" cxnId="{EC354A98-EADF-4845-BF7C-FD9B0DD1688F}">
      <dgm:prSet/>
      <dgm:spPr/>
      <dgm:t>
        <a:bodyPr/>
        <a:lstStyle/>
        <a:p>
          <a:endParaRPr lang="hu-HU"/>
        </a:p>
      </dgm:t>
    </dgm:pt>
    <dgm:pt modelId="{F45C5EAA-28E0-4AD1-BAD0-7E136E346AD9}" type="sibTrans" cxnId="{EC354A98-EADF-4845-BF7C-FD9B0DD1688F}">
      <dgm:prSet/>
      <dgm:spPr/>
      <dgm:t>
        <a:bodyPr/>
        <a:lstStyle/>
        <a:p>
          <a:endParaRPr lang="hu-HU"/>
        </a:p>
      </dgm:t>
    </dgm:pt>
    <dgm:pt modelId="{A91850C6-B384-42B6-9377-0CAB5FC75AFB}">
      <dgm:prSet phldrT="[Szöveg]" custT="1"/>
      <dgm:spPr/>
      <dgm:t>
        <a:bodyPr anchor="ctr"/>
        <a:lstStyle/>
        <a:p>
          <a:pPr algn="just"/>
          <a:r>
            <a:rPr lang="en-US" sz="1200"/>
            <a:t>Provides a unified interface and access for specialist systems, unified user and authority management, and access to system-level management (business) functions</a:t>
          </a:r>
          <a:endParaRPr lang="hu-HU" sz="1200" b="0" dirty="0">
            <a:latin typeface="+mj-lt"/>
            <a:cs typeface="Calibri Light" pitchFamily="34" charset="0"/>
          </a:endParaRPr>
        </a:p>
      </dgm:t>
    </dgm:pt>
    <dgm:pt modelId="{28F664DE-8C49-4277-B259-A73B4A13A8CB}" type="parTrans" cxnId="{79883C43-1B94-41E6-8591-6815D2D03EF5}">
      <dgm:prSet/>
      <dgm:spPr/>
      <dgm:t>
        <a:bodyPr/>
        <a:lstStyle/>
        <a:p>
          <a:endParaRPr lang="hu-HU"/>
        </a:p>
      </dgm:t>
    </dgm:pt>
    <dgm:pt modelId="{B048F0B7-0F83-4029-8A2C-5C6E26BFC922}" type="sibTrans" cxnId="{79883C43-1B94-41E6-8591-6815D2D03EF5}">
      <dgm:prSet/>
      <dgm:spPr/>
      <dgm:t>
        <a:bodyPr/>
        <a:lstStyle/>
        <a:p>
          <a:endParaRPr lang="hu-HU"/>
        </a:p>
      </dgm:t>
    </dgm:pt>
    <dgm:pt modelId="{36F03EF2-82FE-4996-BB20-F0DEDB9ABCA2}">
      <dgm:prSet phldrT="[Szöveg]" custT="1">
        <dgm:style>
          <a:lnRef idx="0">
            <a:scrgbClr r="0" g="0" b="0"/>
          </a:lnRef>
          <a:fillRef idx="0">
            <a:scrgbClr r="0" g="0" b="0"/>
          </a:fillRef>
          <a:effectRef idx="0">
            <a:scrgbClr r="0" g="0" b="0"/>
          </a:effectRef>
          <a:fontRef idx="minor">
            <a:schemeClr val="lt1"/>
          </a:fontRef>
        </dgm:style>
      </dgm:prSet>
      <dgm:spPr>
        <a:solidFill>
          <a:srgbClr val="2349AC"/>
        </a:solidFill>
        <a:ln>
          <a:noFill/>
        </a:ln>
      </dgm:spPr>
      <dgm:t>
        <a:bodyPr/>
        <a:lstStyle/>
        <a:p>
          <a:r>
            <a:rPr lang="hu-HU" sz="2000" dirty="0" err="1">
              <a:latin typeface="+mj-lt"/>
              <a:cs typeface="Calibri Light" pitchFamily="34" charset="0"/>
            </a:rPr>
            <a:t>Supporting</a:t>
          </a:r>
          <a:r>
            <a:rPr lang="hu-HU" sz="2000" dirty="0">
              <a:latin typeface="+mj-lt"/>
              <a:cs typeface="Calibri Light" pitchFamily="34" charset="0"/>
            </a:rPr>
            <a:t> </a:t>
          </a:r>
          <a:r>
            <a:rPr lang="hu-HU" sz="2000" dirty="0" err="1">
              <a:latin typeface="+mj-lt"/>
              <a:cs typeface="Calibri Light" pitchFamily="34" charset="0"/>
            </a:rPr>
            <a:t>systems</a:t>
          </a:r>
          <a:endParaRPr lang="hu-HU" sz="2000" dirty="0">
            <a:latin typeface="+mj-lt"/>
            <a:cs typeface="Calibri Light" pitchFamily="34" charset="0"/>
          </a:endParaRPr>
        </a:p>
      </dgm:t>
    </dgm:pt>
    <dgm:pt modelId="{1ED8D648-F74A-4D46-A61E-2345B2CA1B81}" type="parTrans" cxnId="{9F012C38-AA1D-4703-AD2C-10519B1881C6}">
      <dgm:prSet/>
      <dgm:spPr/>
      <dgm:t>
        <a:bodyPr/>
        <a:lstStyle/>
        <a:p>
          <a:endParaRPr lang="hu-HU"/>
        </a:p>
      </dgm:t>
    </dgm:pt>
    <dgm:pt modelId="{0710AC23-FDA3-44DD-A8DD-A1709999FFD4}" type="sibTrans" cxnId="{9F012C38-AA1D-4703-AD2C-10519B1881C6}">
      <dgm:prSet/>
      <dgm:spPr/>
      <dgm:t>
        <a:bodyPr/>
        <a:lstStyle/>
        <a:p>
          <a:endParaRPr lang="hu-HU"/>
        </a:p>
      </dgm:t>
    </dgm:pt>
    <dgm:pt modelId="{62D7C1B6-8B0B-43D9-9542-2DDD6E994CAF}">
      <dgm:prSet phldrT="[Szöveg]" custT="1"/>
      <dgm:spPr/>
      <dgm:t>
        <a:bodyPr anchor="ctr"/>
        <a:lstStyle/>
        <a:p>
          <a:pPr algn="l"/>
          <a:r>
            <a:rPr lang="en-US" sz="1200" b="0" i="0" dirty="0"/>
            <a:t>Applications for daily administrative, customer service, and operation tasks of the municipal ASP system.</a:t>
          </a:r>
          <a:endParaRPr lang="hu-HU" sz="1200" b="0" dirty="0">
            <a:latin typeface="+mj-lt"/>
            <a:cs typeface="Calibri Light" pitchFamily="34" charset="0"/>
          </a:endParaRPr>
        </a:p>
      </dgm:t>
    </dgm:pt>
    <dgm:pt modelId="{658A0ABE-6D19-4E9D-87B5-C6C1E9FE7762}" type="parTrans" cxnId="{CFBDC721-9636-4AF1-B37F-09EF67C89976}">
      <dgm:prSet/>
      <dgm:spPr/>
      <dgm:t>
        <a:bodyPr/>
        <a:lstStyle/>
        <a:p>
          <a:endParaRPr lang="hu-HU"/>
        </a:p>
      </dgm:t>
    </dgm:pt>
    <dgm:pt modelId="{56A314D7-F868-4502-8FEE-7AE95AEE0774}" type="sibTrans" cxnId="{CFBDC721-9636-4AF1-B37F-09EF67C89976}">
      <dgm:prSet/>
      <dgm:spPr/>
      <dgm:t>
        <a:bodyPr/>
        <a:lstStyle/>
        <a:p>
          <a:endParaRPr lang="hu-HU"/>
        </a:p>
      </dgm:t>
    </dgm:pt>
    <dgm:pt modelId="{7B856BD4-1CBD-41EF-AA6A-5D8E8979618A}">
      <dgm:prSet phldrT="[Szöveg]" custT="1">
        <dgm:style>
          <a:lnRef idx="0">
            <a:scrgbClr r="0" g="0" b="0"/>
          </a:lnRef>
          <a:fillRef idx="0">
            <a:scrgbClr r="0" g="0" b="0"/>
          </a:fillRef>
          <a:effectRef idx="0">
            <a:scrgbClr r="0" g="0" b="0"/>
          </a:effectRef>
          <a:fontRef idx="minor">
            <a:schemeClr val="lt1"/>
          </a:fontRef>
        </dgm:style>
      </dgm:prSet>
      <dgm:spPr>
        <a:solidFill>
          <a:srgbClr val="376092"/>
        </a:solidFill>
        <a:ln>
          <a:noFill/>
        </a:ln>
      </dgm:spPr>
      <dgm:t>
        <a:bodyPr/>
        <a:lstStyle/>
        <a:p>
          <a:r>
            <a:rPr lang="hu-HU" sz="2000" dirty="0" err="1">
              <a:solidFill>
                <a:schemeClr val="bg1"/>
              </a:solidFill>
              <a:latin typeface="+mj-lt"/>
              <a:cs typeface="Calibri Light" pitchFamily="34" charset="0"/>
            </a:rPr>
            <a:t>Sector</a:t>
          </a:r>
          <a:r>
            <a:rPr lang="hu-HU" sz="2000" dirty="0">
              <a:solidFill>
                <a:schemeClr val="bg1"/>
              </a:solidFill>
              <a:latin typeface="+mj-lt"/>
              <a:cs typeface="Calibri Light" pitchFamily="34" charset="0"/>
            </a:rPr>
            <a:t> </a:t>
          </a:r>
          <a:r>
            <a:rPr lang="hu-HU" sz="2000" dirty="0" err="1">
              <a:solidFill>
                <a:schemeClr val="bg1"/>
              </a:solidFill>
              <a:latin typeface="+mj-lt"/>
              <a:cs typeface="Calibri Light" pitchFamily="34" charset="0"/>
            </a:rPr>
            <a:t>specific</a:t>
          </a:r>
          <a:r>
            <a:rPr lang="hu-HU" sz="2000" dirty="0">
              <a:solidFill>
                <a:schemeClr val="bg1"/>
              </a:solidFill>
              <a:latin typeface="+mj-lt"/>
              <a:cs typeface="Calibri Light" pitchFamily="34" charset="0"/>
            </a:rPr>
            <a:t> </a:t>
          </a:r>
          <a:r>
            <a:rPr lang="hu-HU" sz="2000" dirty="0" err="1">
              <a:solidFill>
                <a:schemeClr val="bg1"/>
              </a:solidFill>
              <a:latin typeface="+mj-lt"/>
              <a:cs typeface="Calibri Light" pitchFamily="34" charset="0"/>
            </a:rPr>
            <a:t>system</a:t>
          </a:r>
          <a:endParaRPr lang="hu-HU" sz="2000" dirty="0">
            <a:solidFill>
              <a:schemeClr val="bg1"/>
            </a:solidFill>
            <a:latin typeface="+mj-lt"/>
            <a:cs typeface="Calibri Light" pitchFamily="34" charset="0"/>
          </a:endParaRPr>
        </a:p>
      </dgm:t>
    </dgm:pt>
    <dgm:pt modelId="{067251A7-52FC-4ACB-9C24-D78555949B51}" type="parTrans" cxnId="{7B01404B-FEFA-4495-B4D3-9549A558DCE7}">
      <dgm:prSet/>
      <dgm:spPr/>
      <dgm:t>
        <a:bodyPr/>
        <a:lstStyle/>
        <a:p>
          <a:endParaRPr lang="hu-HU"/>
        </a:p>
      </dgm:t>
    </dgm:pt>
    <dgm:pt modelId="{4E2928A5-D0BB-4F3A-9C2E-229112ED47C0}" type="sibTrans" cxnId="{7B01404B-FEFA-4495-B4D3-9549A558DCE7}">
      <dgm:prSet/>
      <dgm:spPr/>
      <dgm:t>
        <a:bodyPr/>
        <a:lstStyle/>
        <a:p>
          <a:endParaRPr lang="hu-HU"/>
        </a:p>
      </dgm:t>
    </dgm:pt>
    <dgm:pt modelId="{CA6E7E57-7579-4512-9845-A936F48E28DB}">
      <dgm:prSet phldrT="[Szöveg]" custT="1"/>
      <dgm:spPr/>
      <dgm:t>
        <a:bodyPr anchor="ctr"/>
        <a:lstStyle/>
        <a:p>
          <a:pPr algn="just"/>
          <a:r>
            <a:rPr lang="hu-HU" sz="1200" dirty="0"/>
            <a:t>I</a:t>
          </a:r>
          <a:r>
            <a:rPr lang="en-US" sz="1200" dirty="0"/>
            <a:t>n the context of </a:t>
          </a:r>
          <a:r>
            <a:rPr lang="hu-HU" sz="1200" dirty="0" err="1"/>
            <a:t>e-government</a:t>
          </a:r>
          <a:r>
            <a:rPr lang="en-US" sz="1200" dirty="0"/>
            <a:t>, integrated systems have been introduced in the ASP system that effectively support the day-to-day work of </a:t>
          </a:r>
          <a:r>
            <a:rPr lang="hu-HU" sz="1200" dirty="0" err="1"/>
            <a:t>muncipalities</a:t>
          </a:r>
          <a:r>
            <a:rPr lang="en-US" sz="1200" dirty="0"/>
            <a:t>.</a:t>
          </a:r>
          <a:endParaRPr lang="hu-HU" sz="1200" b="0" dirty="0">
            <a:latin typeface="+mj-lt"/>
            <a:cs typeface="Calibri Light" pitchFamily="34" charset="0"/>
          </a:endParaRPr>
        </a:p>
      </dgm:t>
    </dgm:pt>
    <dgm:pt modelId="{04A1CC93-ADEC-4DF8-87BF-91C31F69F9B8}" type="parTrans" cxnId="{B18D415F-E6C9-4815-9A9B-4B944570F69E}">
      <dgm:prSet/>
      <dgm:spPr/>
      <dgm:t>
        <a:bodyPr/>
        <a:lstStyle/>
        <a:p>
          <a:endParaRPr lang="hu-HU"/>
        </a:p>
      </dgm:t>
    </dgm:pt>
    <dgm:pt modelId="{E6C3A0A6-F048-4523-94F8-7C412697883D}" type="sibTrans" cxnId="{B18D415F-E6C9-4815-9A9B-4B944570F69E}">
      <dgm:prSet/>
      <dgm:spPr/>
      <dgm:t>
        <a:bodyPr/>
        <a:lstStyle/>
        <a:p>
          <a:endParaRPr lang="hu-HU"/>
        </a:p>
      </dgm:t>
    </dgm:pt>
    <dgm:pt modelId="{02A0A245-BB3C-448B-A3D3-2F46573C10CE}">
      <dgm:prSet phldrT="[Szöveg]" custT="1">
        <dgm:style>
          <a:lnRef idx="0">
            <a:scrgbClr r="0" g="0" b="0"/>
          </a:lnRef>
          <a:fillRef idx="0">
            <a:scrgbClr r="0" g="0" b="0"/>
          </a:fillRef>
          <a:effectRef idx="0">
            <a:scrgbClr r="0" g="0" b="0"/>
          </a:effectRef>
          <a:fontRef idx="minor">
            <a:schemeClr val="lt1"/>
          </a:fontRef>
        </dgm:style>
      </dgm:prSet>
      <dgm:spPr>
        <a:solidFill>
          <a:srgbClr val="0F253F"/>
        </a:solidFill>
        <a:ln>
          <a:noFill/>
        </a:ln>
      </dgm:spPr>
      <dgm:t>
        <a:bodyPr/>
        <a:lstStyle/>
        <a:p>
          <a:r>
            <a:rPr lang="hu-HU" sz="2000" dirty="0">
              <a:solidFill>
                <a:schemeClr val="bg1"/>
              </a:solidFill>
              <a:latin typeface="+mj-lt"/>
              <a:cs typeface="Calibri Light" pitchFamily="34" charset="0"/>
            </a:rPr>
            <a:t>Data </a:t>
          </a:r>
          <a:r>
            <a:rPr lang="hu-HU" sz="2000" dirty="0" err="1">
              <a:solidFill>
                <a:schemeClr val="bg1"/>
              </a:solidFill>
              <a:latin typeface="+mj-lt"/>
              <a:cs typeface="Calibri Light" pitchFamily="34" charset="0"/>
            </a:rPr>
            <a:t>warehouse</a:t>
          </a:r>
          <a:endParaRPr lang="hu-HU" sz="2000" dirty="0">
            <a:solidFill>
              <a:schemeClr val="bg1"/>
            </a:solidFill>
            <a:latin typeface="+mj-lt"/>
            <a:cs typeface="Calibri Light" pitchFamily="34" charset="0"/>
          </a:endParaRPr>
        </a:p>
      </dgm:t>
    </dgm:pt>
    <dgm:pt modelId="{41A259A5-AE16-44B9-8ED3-B81EB2FD6F1A}" type="parTrans" cxnId="{8028A7B0-E300-4B4A-A4BE-9E507AB7A52F}">
      <dgm:prSet/>
      <dgm:spPr/>
      <dgm:t>
        <a:bodyPr/>
        <a:lstStyle/>
        <a:p>
          <a:endParaRPr lang="hu-HU"/>
        </a:p>
      </dgm:t>
    </dgm:pt>
    <dgm:pt modelId="{B6DF7EDC-0EE1-45A7-A49E-F99CF3586ECA}" type="sibTrans" cxnId="{8028A7B0-E300-4B4A-A4BE-9E507AB7A52F}">
      <dgm:prSet/>
      <dgm:spPr/>
      <dgm:t>
        <a:bodyPr/>
        <a:lstStyle/>
        <a:p>
          <a:endParaRPr lang="hu-HU"/>
        </a:p>
      </dgm:t>
    </dgm:pt>
    <dgm:pt modelId="{20368920-F466-45F8-B502-93122E2A0E4A}">
      <dgm:prSet custT="1"/>
      <dgm:spPr/>
      <dgm:t>
        <a:bodyPr anchor="ctr"/>
        <a:lstStyle/>
        <a:p>
          <a:pPr algn="just"/>
          <a:r>
            <a:rPr lang="en-US" sz="1200" b="0" i="0" dirty="0"/>
            <a:t>Supporting the activities of local government control and monitoring at the top level of government</a:t>
          </a:r>
          <a:endParaRPr lang="hu-HU" sz="1200" b="0" dirty="0">
            <a:latin typeface="+mj-lt"/>
            <a:cs typeface="Calibri Light" pitchFamily="34" charset="0"/>
          </a:endParaRPr>
        </a:p>
      </dgm:t>
    </dgm:pt>
    <dgm:pt modelId="{522C7D6A-1141-42AA-8A39-9B1182DB1A76}" type="parTrans" cxnId="{8F804D56-7805-4B07-B8CB-09615FD53A2E}">
      <dgm:prSet/>
      <dgm:spPr/>
      <dgm:t>
        <a:bodyPr/>
        <a:lstStyle/>
        <a:p>
          <a:endParaRPr lang="hu-HU"/>
        </a:p>
      </dgm:t>
    </dgm:pt>
    <dgm:pt modelId="{57FD602F-F628-4409-8125-3E80BEFA9F01}" type="sibTrans" cxnId="{8F804D56-7805-4B07-B8CB-09615FD53A2E}">
      <dgm:prSet/>
      <dgm:spPr/>
      <dgm:t>
        <a:bodyPr/>
        <a:lstStyle/>
        <a:p>
          <a:endParaRPr lang="hu-HU"/>
        </a:p>
      </dgm:t>
    </dgm:pt>
    <dgm:pt modelId="{5CB9948F-7C60-4640-A4A7-706A27B6C8D4}">
      <dgm:prSet custT="1"/>
      <dgm:spPr/>
      <dgm:t>
        <a:bodyPr/>
        <a:lstStyle/>
        <a:p>
          <a:pPr algn="just"/>
          <a:r>
            <a:rPr lang="en-US" sz="1200" b="0" i="0" dirty="0"/>
            <a:t>Simplification and uniformity of reporting</a:t>
          </a:r>
          <a:endParaRPr lang="hu-HU" sz="1200" b="0" dirty="0">
            <a:latin typeface="+mj-lt"/>
            <a:cs typeface="Calibri Light" pitchFamily="34" charset="0"/>
          </a:endParaRPr>
        </a:p>
      </dgm:t>
    </dgm:pt>
    <dgm:pt modelId="{23B26A63-84CE-4AC2-8308-271D53415E18}" type="parTrans" cxnId="{C5A0EA28-88D0-4460-8E3D-7146DECFFB46}">
      <dgm:prSet/>
      <dgm:spPr/>
      <dgm:t>
        <a:bodyPr/>
        <a:lstStyle/>
        <a:p>
          <a:endParaRPr lang="hu-HU"/>
        </a:p>
      </dgm:t>
    </dgm:pt>
    <dgm:pt modelId="{F565FE95-8002-4DF8-BC70-CA4B21955DDF}" type="sibTrans" cxnId="{C5A0EA28-88D0-4460-8E3D-7146DECFFB46}">
      <dgm:prSet/>
      <dgm:spPr/>
      <dgm:t>
        <a:bodyPr/>
        <a:lstStyle/>
        <a:p>
          <a:endParaRPr lang="hu-HU"/>
        </a:p>
      </dgm:t>
    </dgm:pt>
    <dgm:pt modelId="{272A8EE5-CF33-4465-968B-6E738A2AC539}">
      <dgm:prSet custT="1"/>
      <dgm:spPr/>
      <dgm:t>
        <a:bodyPr anchor="ctr"/>
        <a:lstStyle/>
        <a:p>
          <a:pPr algn="just"/>
          <a:r>
            <a:rPr lang="hu-HU" sz="1200" b="0" dirty="0" err="1">
              <a:latin typeface="+mj-lt"/>
              <a:cs typeface="Calibri Light" pitchFamily="34" charset="0"/>
            </a:rPr>
            <a:t>Supporting</a:t>
          </a:r>
          <a:r>
            <a:rPr lang="hu-HU" sz="1200" b="0" dirty="0">
              <a:latin typeface="+mj-lt"/>
              <a:cs typeface="Calibri Light" pitchFamily="34" charset="0"/>
            </a:rPr>
            <a:t> </a:t>
          </a:r>
          <a:r>
            <a:rPr lang="hu-HU" sz="1200" b="0" dirty="0" err="1">
              <a:latin typeface="+mj-lt"/>
              <a:cs typeface="Calibri Light" pitchFamily="34" charset="0"/>
            </a:rPr>
            <a:t>the</a:t>
          </a:r>
          <a:r>
            <a:rPr lang="hu-HU" sz="1200" b="0" dirty="0">
              <a:latin typeface="+mj-lt"/>
              <a:cs typeface="Calibri Light" pitchFamily="34" charset="0"/>
            </a:rPr>
            <a:t> </a:t>
          </a:r>
          <a:r>
            <a:rPr lang="hu-HU" sz="1200" b="0" dirty="0" err="1">
              <a:latin typeface="+mj-lt"/>
              <a:cs typeface="Calibri Light" pitchFamily="34" charset="0"/>
            </a:rPr>
            <a:t>activities</a:t>
          </a:r>
          <a:r>
            <a:rPr lang="hu-HU" sz="1200" b="0" dirty="0">
              <a:latin typeface="+mj-lt"/>
              <a:cs typeface="Calibri Light" pitchFamily="34" charset="0"/>
            </a:rPr>
            <a:t> of </a:t>
          </a:r>
          <a:r>
            <a:rPr lang="hu-HU" sz="1200" b="0" dirty="0" err="1">
              <a:latin typeface="+mj-lt"/>
              <a:cs typeface="Calibri Light" pitchFamily="34" charset="0"/>
            </a:rPr>
            <a:t>the</a:t>
          </a:r>
          <a:r>
            <a:rPr lang="hu-HU" sz="1200" b="0" dirty="0">
              <a:latin typeface="+mj-lt"/>
              <a:cs typeface="Calibri Light" pitchFamily="34" charset="0"/>
            </a:rPr>
            <a:t> </a:t>
          </a:r>
          <a:r>
            <a:rPr lang="hu-HU" sz="1200" b="0" dirty="0" err="1">
              <a:latin typeface="+mj-lt"/>
              <a:cs typeface="Calibri Light" pitchFamily="34" charset="0"/>
            </a:rPr>
            <a:t>governmental</a:t>
          </a:r>
          <a:r>
            <a:rPr lang="hu-HU" sz="1200" b="0" dirty="0">
              <a:latin typeface="+mj-lt"/>
              <a:cs typeface="Calibri Light" pitchFamily="34" charset="0"/>
            </a:rPr>
            <a:t> </a:t>
          </a:r>
        </a:p>
      </dgm:t>
    </dgm:pt>
    <dgm:pt modelId="{BA5FB620-0F64-43B5-B891-C1B476CBB87A}" type="parTrans" cxnId="{8D4C6C15-1027-4FD3-AA69-65F6D83A9BE7}">
      <dgm:prSet/>
      <dgm:spPr/>
      <dgm:t>
        <a:bodyPr/>
        <a:lstStyle/>
        <a:p>
          <a:endParaRPr lang="hu-HU"/>
        </a:p>
      </dgm:t>
    </dgm:pt>
    <dgm:pt modelId="{57DE67C4-EF1F-4C1F-9C20-336C1929D73A}" type="sibTrans" cxnId="{8D4C6C15-1027-4FD3-AA69-65F6D83A9BE7}">
      <dgm:prSet/>
      <dgm:spPr/>
      <dgm:t>
        <a:bodyPr/>
        <a:lstStyle/>
        <a:p>
          <a:endParaRPr lang="hu-HU"/>
        </a:p>
      </dgm:t>
    </dgm:pt>
    <dgm:pt modelId="{CF535A8C-B944-4021-8B34-5463765CE4B8}">
      <dgm:prSet custT="1"/>
      <dgm:spPr/>
      <dgm:t>
        <a:bodyPr/>
        <a:lstStyle/>
        <a:p>
          <a:pPr algn="just"/>
          <a:r>
            <a:rPr lang="hu-HU" sz="1200" b="0" i="0" dirty="0"/>
            <a:t>Management </a:t>
          </a:r>
          <a:r>
            <a:rPr lang="hu-HU" sz="1200" b="0" i="0" dirty="0" err="1"/>
            <a:t>information</a:t>
          </a:r>
          <a:r>
            <a:rPr lang="hu-HU" sz="1200" b="0" i="0" dirty="0"/>
            <a:t> and </a:t>
          </a:r>
          <a:r>
            <a:rPr lang="hu-HU" sz="1200" b="0" i="0" dirty="0" err="1"/>
            <a:t>operational</a:t>
          </a:r>
          <a:r>
            <a:rPr lang="hu-HU" sz="1200" b="0" i="0" dirty="0"/>
            <a:t> </a:t>
          </a:r>
          <a:r>
            <a:rPr lang="hu-HU" sz="1200" b="0" i="0" dirty="0" err="1"/>
            <a:t>decision</a:t>
          </a:r>
          <a:r>
            <a:rPr lang="hu-HU" sz="1200" b="0" i="0" dirty="0"/>
            <a:t> </a:t>
          </a:r>
          <a:r>
            <a:rPr lang="hu-HU" sz="1200" b="0" i="0" dirty="0" err="1"/>
            <a:t>support</a:t>
          </a:r>
          <a:r>
            <a:rPr lang="hu-HU" sz="1200" b="0" i="0" dirty="0"/>
            <a:t> </a:t>
          </a:r>
          <a:r>
            <a:rPr lang="hu-HU" sz="1200" b="0" i="0" dirty="0" err="1"/>
            <a:t>for</a:t>
          </a:r>
          <a:r>
            <a:rPr lang="hu-HU" sz="1200" b="0" i="0" dirty="0"/>
            <a:t> </a:t>
          </a:r>
          <a:r>
            <a:rPr lang="hu-HU" sz="1200" b="0" i="0" dirty="0" err="1"/>
            <a:t>municipalities</a:t>
          </a:r>
          <a:endParaRPr lang="hu-HU" sz="1200" b="0" dirty="0">
            <a:latin typeface="+mj-lt"/>
            <a:cs typeface="Calibri Light" pitchFamily="34" charset="0"/>
          </a:endParaRPr>
        </a:p>
      </dgm:t>
    </dgm:pt>
    <dgm:pt modelId="{083F9570-EE8D-4C74-ACD6-3B7E05E96840}" type="parTrans" cxnId="{9B51520C-491F-4399-BE22-4C4F96EA1ADB}">
      <dgm:prSet/>
      <dgm:spPr/>
      <dgm:t>
        <a:bodyPr/>
        <a:lstStyle/>
        <a:p>
          <a:endParaRPr lang="hu-HU"/>
        </a:p>
      </dgm:t>
    </dgm:pt>
    <dgm:pt modelId="{451EB39B-EB65-4A4A-A64F-C2A6162F1146}" type="sibTrans" cxnId="{9B51520C-491F-4399-BE22-4C4F96EA1ADB}">
      <dgm:prSet/>
      <dgm:spPr/>
      <dgm:t>
        <a:bodyPr/>
        <a:lstStyle/>
        <a:p>
          <a:endParaRPr lang="hu-HU"/>
        </a:p>
      </dgm:t>
    </dgm:pt>
    <dgm:pt modelId="{FC0ED7B1-7506-4AC4-9C03-125EFE5E5E89}" type="pres">
      <dgm:prSet presAssocID="{6C4A55DD-6BEB-4D3C-A8FE-C461AC1E7A26}" presName="Name0" presStyleCnt="0">
        <dgm:presLayoutVars>
          <dgm:dir/>
          <dgm:animLvl val="lvl"/>
          <dgm:resizeHandles/>
        </dgm:presLayoutVars>
      </dgm:prSet>
      <dgm:spPr/>
    </dgm:pt>
    <dgm:pt modelId="{2E38FFC0-012D-44F5-8C81-A593E01E7250}" type="pres">
      <dgm:prSet presAssocID="{446806BB-FF14-41D2-825F-EF643DB6AF61}" presName="linNode" presStyleCnt="0"/>
      <dgm:spPr/>
    </dgm:pt>
    <dgm:pt modelId="{8EC84C6F-EB11-4F31-86CD-2F5146415CB2}" type="pres">
      <dgm:prSet presAssocID="{446806BB-FF14-41D2-825F-EF643DB6AF61}" presName="parentShp" presStyleLbl="node1" presStyleIdx="0" presStyleCnt="4" custScaleX="86383">
        <dgm:presLayoutVars>
          <dgm:bulletEnabled val="1"/>
        </dgm:presLayoutVars>
      </dgm:prSet>
      <dgm:spPr/>
    </dgm:pt>
    <dgm:pt modelId="{937091F2-6595-40F2-A14B-28EC73C7720C}" type="pres">
      <dgm:prSet presAssocID="{446806BB-FF14-41D2-825F-EF643DB6AF61}" presName="childShp" presStyleLbl="bgAccFollowNode1" presStyleIdx="0" presStyleCnt="4" custScaleX="101638" custScaleY="112960" custLinFactNeighborY="-26">
        <dgm:presLayoutVars>
          <dgm:bulletEnabled val="1"/>
        </dgm:presLayoutVars>
      </dgm:prSet>
      <dgm:spPr/>
    </dgm:pt>
    <dgm:pt modelId="{8DBC1926-C58A-4D1B-8479-EACF74B7E569}" type="pres">
      <dgm:prSet presAssocID="{F45C5EAA-28E0-4AD1-BAD0-7E136E346AD9}" presName="spacing" presStyleCnt="0"/>
      <dgm:spPr/>
    </dgm:pt>
    <dgm:pt modelId="{86632924-F30B-49B3-A2BE-1C691E1EC262}" type="pres">
      <dgm:prSet presAssocID="{7B856BD4-1CBD-41EF-AA6A-5D8E8979618A}" presName="linNode" presStyleCnt="0"/>
      <dgm:spPr/>
    </dgm:pt>
    <dgm:pt modelId="{04F63469-BCB9-426C-B72E-D853834C6D3C}" type="pres">
      <dgm:prSet presAssocID="{7B856BD4-1CBD-41EF-AA6A-5D8E8979618A}" presName="parentShp" presStyleLbl="node1" presStyleIdx="1" presStyleCnt="4" custScaleX="86383">
        <dgm:presLayoutVars>
          <dgm:bulletEnabled val="1"/>
        </dgm:presLayoutVars>
      </dgm:prSet>
      <dgm:spPr/>
    </dgm:pt>
    <dgm:pt modelId="{606DB484-6E5E-4384-A00F-617E444D651C}" type="pres">
      <dgm:prSet presAssocID="{7B856BD4-1CBD-41EF-AA6A-5D8E8979618A}" presName="childShp" presStyleLbl="bgAccFollowNode1" presStyleIdx="1" presStyleCnt="4" custScaleX="101638" custScaleY="112960" custLinFactNeighborY="-26">
        <dgm:presLayoutVars>
          <dgm:bulletEnabled val="1"/>
        </dgm:presLayoutVars>
      </dgm:prSet>
      <dgm:spPr/>
    </dgm:pt>
    <dgm:pt modelId="{9472D17E-D1F5-49BA-8EF7-DD647F9DC5A1}" type="pres">
      <dgm:prSet presAssocID="{4E2928A5-D0BB-4F3A-9C2E-229112ED47C0}" presName="spacing" presStyleCnt="0"/>
      <dgm:spPr/>
    </dgm:pt>
    <dgm:pt modelId="{C987889A-51B1-4B99-9973-055C78D8F819}" type="pres">
      <dgm:prSet presAssocID="{02A0A245-BB3C-448B-A3D3-2F46573C10CE}" presName="linNode" presStyleCnt="0"/>
      <dgm:spPr/>
    </dgm:pt>
    <dgm:pt modelId="{807B7479-6D7D-437B-8FEB-3F1A6C6DA03F}" type="pres">
      <dgm:prSet presAssocID="{02A0A245-BB3C-448B-A3D3-2F46573C10CE}" presName="parentShp" presStyleLbl="node1" presStyleIdx="2" presStyleCnt="4" custScaleX="86383" custLinFactNeighborX="691" custLinFactNeighborY="-24410">
        <dgm:presLayoutVars>
          <dgm:bulletEnabled val="1"/>
        </dgm:presLayoutVars>
      </dgm:prSet>
      <dgm:spPr/>
    </dgm:pt>
    <dgm:pt modelId="{49F3F428-5ECB-4DE9-8C06-13306E35BC24}" type="pres">
      <dgm:prSet presAssocID="{02A0A245-BB3C-448B-A3D3-2F46573C10CE}" presName="childShp" presStyleLbl="bgAccFollowNode1" presStyleIdx="2" presStyleCnt="4" custScaleX="101638" custScaleY="222146" custLinFactNeighborX="2263" custLinFactNeighborY="-8917">
        <dgm:presLayoutVars>
          <dgm:bulletEnabled val="1"/>
        </dgm:presLayoutVars>
      </dgm:prSet>
      <dgm:spPr/>
    </dgm:pt>
    <dgm:pt modelId="{8BE14A28-D557-48B8-929F-61519D377F40}" type="pres">
      <dgm:prSet presAssocID="{B6DF7EDC-0EE1-45A7-A49E-F99CF3586ECA}" presName="spacing" presStyleCnt="0"/>
      <dgm:spPr/>
    </dgm:pt>
    <dgm:pt modelId="{C4EA5BA8-1082-4587-821D-8700188908E2}" type="pres">
      <dgm:prSet presAssocID="{36F03EF2-82FE-4996-BB20-F0DEDB9ABCA2}" presName="linNode" presStyleCnt="0"/>
      <dgm:spPr/>
    </dgm:pt>
    <dgm:pt modelId="{DDFDE59C-C2DB-4238-9A34-96E76692D320}" type="pres">
      <dgm:prSet presAssocID="{36F03EF2-82FE-4996-BB20-F0DEDB9ABCA2}" presName="parentShp" presStyleLbl="node1" presStyleIdx="3" presStyleCnt="4" custScaleX="86383" custLinFactNeighborX="11" custLinFactNeighborY="-22292">
        <dgm:presLayoutVars>
          <dgm:bulletEnabled val="1"/>
        </dgm:presLayoutVars>
      </dgm:prSet>
      <dgm:spPr/>
    </dgm:pt>
    <dgm:pt modelId="{53D34F21-E3BB-42C0-A302-518957E403FE}" type="pres">
      <dgm:prSet presAssocID="{36F03EF2-82FE-4996-BB20-F0DEDB9ABCA2}" presName="childShp" presStyleLbl="bgAccFollowNode1" presStyleIdx="3" presStyleCnt="4" custScaleX="101638" custScaleY="112960" custLinFactNeighborX="16" custLinFactNeighborY="-22279">
        <dgm:presLayoutVars>
          <dgm:bulletEnabled val="1"/>
        </dgm:presLayoutVars>
      </dgm:prSet>
      <dgm:spPr/>
    </dgm:pt>
  </dgm:ptLst>
  <dgm:cxnLst>
    <dgm:cxn modelId="{9B51520C-491F-4399-BE22-4C4F96EA1ADB}" srcId="{02A0A245-BB3C-448B-A3D3-2F46573C10CE}" destId="{CF535A8C-B944-4021-8B34-5463765CE4B8}" srcOrd="3" destOrd="0" parTransId="{083F9570-EE8D-4C74-ACD6-3B7E05E96840}" sibTransId="{451EB39B-EB65-4A4A-A64F-C2A6162F1146}"/>
    <dgm:cxn modelId="{8D4C6C15-1027-4FD3-AA69-65F6D83A9BE7}" srcId="{02A0A245-BB3C-448B-A3D3-2F46573C10CE}" destId="{272A8EE5-CF33-4465-968B-6E738A2AC539}" srcOrd="1" destOrd="0" parTransId="{BA5FB620-0F64-43B5-B891-C1B476CBB87A}" sibTransId="{57DE67C4-EF1F-4C1F-9C20-336C1929D73A}"/>
    <dgm:cxn modelId="{8E3A6D1E-C9AC-483D-9F1E-F3F4F505A274}" type="presOf" srcId="{5CB9948F-7C60-4640-A4A7-706A27B6C8D4}" destId="{49F3F428-5ECB-4DE9-8C06-13306E35BC24}" srcOrd="0" destOrd="2" presId="urn:microsoft.com/office/officeart/2005/8/layout/vList6"/>
    <dgm:cxn modelId="{CFBDC721-9636-4AF1-B37F-09EF67C89976}" srcId="{36F03EF2-82FE-4996-BB20-F0DEDB9ABCA2}" destId="{62D7C1B6-8B0B-43D9-9542-2DDD6E994CAF}" srcOrd="0" destOrd="0" parTransId="{658A0ABE-6D19-4E9D-87B5-C6C1E9FE7762}" sibTransId="{56A314D7-F868-4502-8FEE-7AE95AEE0774}"/>
    <dgm:cxn modelId="{18D43228-EAEF-4FEF-9E83-54547422BEA0}" type="presOf" srcId="{02A0A245-BB3C-448B-A3D3-2F46573C10CE}" destId="{807B7479-6D7D-437B-8FEB-3F1A6C6DA03F}" srcOrd="0" destOrd="0" presId="urn:microsoft.com/office/officeart/2005/8/layout/vList6"/>
    <dgm:cxn modelId="{C5A0EA28-88D0-4460-8E3D-7146DECFFB46}" srcId="{02A0A245-BB3C-448B-A3D3-2F46573C10CE}" destId="{5CB9948F-7C60-4640-A4A7-706A27B6C8D4}" srcOrd="2" destOrd="0" parTransId="{23B26A63-84CE-4AC2-8308-271D53415E18}" sibTransId="{F565FE95-8002-4DF8-BC70-CA4B21955DDF}"/>
    <dgm:cxn modelId="{3BBD0830-3D35-4329-9D17-D8F2AFAAE04D}" type="presOf" srcId="{272A8EE5-CF33-4465-968B-6E738A2AC539}" destId="{49F3F428-5ECB-4DE9-8C06-13306E35BC24}" srcOrd="0" destOrd="1" presId="urn:microsoft.com/office/officeart/2005/8/layout/vList6"/>
    <dgm:cxn modelId="{9F012C38-AA1D-4703-AD2C-10519B1881C6}" srcId="{6C4A55DD-6BEB-4D3C-A8FE-C461AC1E7A26}" destId="{36F03EF2-82FE-4996-BB20-F0DEDB9ABCA2}" srcOrd="3" destOrd="0" parTransId="{1ED8D648-F74A-4D46-A61E-2345B2CA1B81}" sibTransId="{0710AC23-FDA3-44DD-A8DD-A1709999FFD4}"/>
    <dgm:cxn modelId="{46B7ED3C-015A-456B-B9AA-D1916F44E0CE}" type="presOf" srcId="{36F03EF2-82FE-4996-BB20-F0DEDB9ABCA2}" destId="{DDFDE59C-C2DB-4238-9A34-96E76692D320}" srcOrd="0" destOrd="0" presId="urn:microsoft.com/office/officeart/2005/8/layout/vList6"/>
    <dgm:cxn modelId="{B18D415F-E6C9-4815-9A9B-4B944570F69E}" srcId="{7B856BD4-1CBD-41EF-AA6A-5D8E8979618A}" destId="{CA6E7E57-7579-4512-9845-A936F48E28DB}" srcOrd="0" destOrd="0" parTransId="{04A1CC93-ADEC-4DF8-87BF-91C31F69F9B8}" sibTransId="{E6C3A0A6-F048-4523-94F8-7C412697883D}"/>
    <dgm:cxn modelId="{79883C43-1B94-41E6-8591-6815D2D03EF5}" srcId="{446806BB-FF14-41D2-825F-EF643DB6AF61}" destId="{A91850C6-B384-42B6-9377-0CAB5FC75AFB}" srcOrd="0" destOrd="0" parTransId="{28F664DE-8C49-4277-B259-A73B4A13A8CB}" sibTransId="{B048F0B7-0F83-4029-8A2C-5C6E26BFC922}"/>
    <dgm:cxn modelId="{7B01404B-FEFA-4495-B4D3-9549A558DCE7}" srcId="{6C4A55DD-6BEB-4D3C-A8FE-C461AC1E7A26}" destId="{7B856BD4-1CBD-41EF-AA6A-5D8E8979618A}" srcOrd="1" destOrd="0" parTransId="{067251A7-52FC-4ACB-9C24-D78555949B51}" sibTransId="{4E2928A5-D0BB-4F3A-9C2E-229112ED47C0}"/>
    <dgm:cxn modelId="{756B396F-386F-4DDD-A61A-F7DF730DBDDE}" type="presOf" srcId="{CA6E7E57-7579-4512-9845-A936F48E28DB}" destId="{606DB484-6E5E-4384-A00F-617E444D651C}" srcOrd="0" destOrd="0" presId="urn:microsoft.com/office/officeart/2005/8/layout/vList6"/>
    <dgm:cxn modelId="{8F804D56-7805-4B07-B8CB-09615FD53A2E}" srcId="{02A0A245-BB3C-448B-A3D3-2F46573C10CE}" destId="{20368920-F466-45F8-B502-93122E2A0E4A}" srcOrd="0" destOrd="0" parTransId="{522C7D6A-1141-42AA-8A39-9B1182DB1A76}" sibTransId="{57FD602F-F628-4409-8125-3E80BEFA9F01}"/>
    <dgm:cxn modelId="{4AEF9180-D638-483A-BAD9-DF7971E0B26F}" type="presOf" srcId="{6C4A55DD-6BEB-4D3C-A8FE-C461AC1E7A26}" destId="{FC0ED7B1-7506-4AC4-9C03-125EFE5E5E89}" srcOrd="0" destOrd="0" presId="urn:microsoft.com/office/officeart/2005/8/layout/vList6"/>
    <dgm:cxn modelId="{5EA3508A-2A6E-4C46-A3B5-2CF80F948CBB}" type="presOf" srcId="{446806BB-FF14-41D2-825F-EF643DB6AF61}" destId="{8EC84C6F-EB11-4F31-86CD-2F5146415CB2}" srcOrd="0" destOrd="0" presId="urn:microsoft.com/office/officeart/2005/8/layout/vList6"/>
    <dgm:cxn modelId="{EC354A98-EADF-4845-BF7C-FD9B0DD1688F}" srcId="{6C4A55DD-6BEB-4D3C-A8FE-C461AC1E7A26}" destId="{446806BB-FF14-41D2-825F-EF643DB6AF61}" srcOrd="0" destOrd="0" parTransId="{D39835A7-2666-45AA-8B47-56F4DC8CDF0A}" sibTransId="{F45C5EAA-28E0-4AD1-BAD0-7E136E346AD9}"/>
    <dgm:cxn modelId="{8780D39C-7223-4CDF-9FFB-575AE0E8D792}" type="presOf" srcId="{CF535A8C-B944-4021-8B34-5463765CE4B8}" destId="{49F3F428-5ECB-4DE9-8C06-13306E35BC24}" srcOrd="0" destOrd="3" presId="urn:microsoft.com/office/officeart/2005/8/layout/vList6"/>
    <dgm:cxn modelId="{1454A8A4-7CE6-4BAB-8D3A-1926E2393036}" type="presOf" srcId="{7B856BD4-1CBD-41EF-AA6A-5D8E8979618A}" destId="{04F63469-BCB9-426C-B72E-D853834C6D3C}" srcOrd="0" destOrd="0" presId="urn:microsoft.com/office/officeart/2005/8/layout/vList6"/>
    <dgm:cxn modelId="{89B035AB-1461-4943-8A45-76011FABCFD8}" type="presOf" srcId="{20368920-F466-45F8-B502-93122E2A0E4A}" destId="{49F3F428-5ECB-4DE9-8C06-13306E35BC24}" srcOrd="0" destOrd="0" presId="urn:microsoft.com/office/officeart/2005/8/layout/vList6"/>
    <dgm:cxn modelId="{8028A7B0-E300-4B4A-A4BE-9E507AB7A52F}" srcId="{6C4A55DD-6BEB-4D3C-A8FE-C461AC1E7A26}" destId="{02A0A245-BB3C-448B-A3D3-2F46573C10CE}" srcOrd="2" destOrd="0" parTransId="{41A259A5-AE16-44B9-8ED3-B81EB2FD6F1A}" sibTransId="{B6DF7EDC-0EE1-45A7-A49E-F99CF3586ECA}"/>
    <dgm:cxn modelId="{31CAD9DC-096B-4938-A3E6-069107768352}" type="presOf" srcId="{A91850C6-B384-42B6-9377-0CAB5FC75AFB}" destId="{937091F2-6595-40F2-A14B-28EC73C7720C}" srcOrd="0" destOrd="0" presId="urn:microsoft.com/office/officeart/2005/8/layout/vList6"/>
    <dgm:cxn modelId="{53B6FDEA-A6C4-4251-9E54-CDB30F5FC98B}" type="presOf" srcId="{62D7C1B6-8B0B-43D9-9542-2DDD6E994CAF}" destId="{53D34F21-E3BB-42C0-A302-518957E403FE}" srcOrd="0" destOrd="0" presId="urn:microsoft.com/office/officeart/2005/8/layout/vList6"/>
    <dgm:cxn modelId="{41B0DDBB-7974-4900-84A2-9BEE34D198E0}" type="presParOf" srcId="{FC0ED7B1-7506-4AC4-9C03-125EFE5E5E89}" destId="{2E38FFC0-012D-44F5-8C81-A593E01E7250}" srcOrd="0" destOrd="0" presId="urn:microsoft.com/office/officeart/2005/8/layout/vList6"/>
    <dgm:cxn modelId="{2135902B-4DFF-4B0B-9483-B740F10F8C25}" type="presParOf" srcId="{2E38FFC0-012D-44F5-8C81-A593E01E7250}" destId="{8EC84C6F-EB11-4F31-86CD-2F5146415CB2}" srcOrd="0" destOrd="0" presId="urn:microsoft.com/office/officeart/2005/8/layout/vList6"/>
    <dgm:cxn modelId="{54D4198B-E638-4445-8670-ED5F189D676F}" type="presParOf" srcId="{2E38FFC0-012D-44F5-8C81-A593E01E7250}" destId="{937091F2-6595-40F2-A14B-28EC73C7720C}" srcOrd="1" destOrd="0" presId="urn:microsoft.com/office/officeart/2005/8/layout/vList6"/>
    <dgm:cxn modelId="{458D540F-2492-4167-BFA9-6104A66A62AF}" type="presParOf" srcId="{FC0ED7B1-7506-4AC4-9C03-125EFE5E5E89}" destId="{8DBC1926-C58A-4D1B-8479-EACF74B7E569}" srcOrd="1" destOrd="0" presId="urn:microsoft.com/office/officeart/2005/8/layout/vList6"/>
    <dgm:cxn modelId="{580CC18E-9D60-40A3-B689-089A28E77469}" type="presParOf" srcId="{FC0ED7B1-7506-4AC4-9C03-125EFE5E5E89}" destId="{86632924-F30B-49B3-A2BE-1C691E1EC262}" srcOrd="2" destOrd="0" presId="urn:microsoft.com/office/officeart/2005/8/layout/vList6"/>
    <dgm:cxn modelId="{1836234B-D3C4-43AA-A6F3-04488D8ADA58}" type="presParOf" srcId="{86632924-F30B-49B3-A2BE-1C691E1EC262}" destId="{04F63469-BCB9-426C-B72E-D853834C6D3C}" srcOrd="0" destOrd="0" presId="urn:microsoft.com/office/officeart/2005/8/layout/vList6"/>
    <dgm:cxn modelId="{3A37884C-2138-4136-82B0-30E84892884A}" type="presParOf" srcId="{86632924-F30B-49B3-A2BE-1C691E1EC262}" destId="{606DB484-6E5E-4384-A00F-617E444D651C}" srcOrd="1" destOrd="0" presId="urn:microsoft.com/office/officeart/2005/8/layout/vList6"/>
    <dgm:cxn modelId="{83E8AEA4-7421-4C40-8499-2E375BB7A8D9}" type="presParOf" srcId="{FC0ED7B1-7506-4AC4-9C03-125EFE5E5E89}" destId="{9472D17E-D1F5-49BA-8EF7-DD647F9DC5A1}" srcOrd="3" destOrd="0" presId="urn:microsoft.com/office/officeart/2005/8/layout/vList6"/>
    <dgm:cxn modelId="{C494F909-7B5C-4537-A911-E63F367A0E30}" type="presParOf" srcId="{FC0ED7B1-7506-4AC4-9C03-125EFE5E5E89}" destId="{C987889A-51B1-4B99-9973-055C78D8F819}" srcOrd="4" destOrd="0" presId="urn:microsoft.com/office/officeart/2005/8/layout/vList6"/>
    <dgm:cxn modelId="{5D4AFB1A-20F3-4730-AB07-19AF833AD5D0}" type="presParOf" srcId="{C987889A-51B1-4B99-9973-055C78D8F819}" destId="{807B7479-6D7D-437B-8FEB-3F1A6C6DA03F}" srcOrd="0" destOrd="0" presId="urn:microsoft.com/office/officeart/2005/8/layout/vList6"/>
    <dgm:cxn modelId="{AF1E1206-4034-4633-B947-43ABE1FFF01E}" type="presParOf" srcId="{C987889A-51B1-4B99-9973-055C78D8F819}" destId="{49F3F428-5ECB-4DE9-8C06-13306E35BC24}" srcOrd="1" destOrd="0" presId="urn:microsoft.com/office/officeart/2005/8/layout/vList6"/>
    <dgm:cxn modelId="{44BAB42A-6BC8-4E78-813A-99220BE08B5D}" type="presParOf" srcId="{FC0ED7B1-7506-4AC4-9C03-125EFE5E5E89}" destId="{8BE14A28-D557-48B8-929F-61519D377F40}" srcOrd="5" destOrd="0" presId="urn:microsoft.com/office/officeart/2005/8/layout/vList6"/>
    <dgm:cxn modelId="{EAAEB3F1-3058-462B-A7CB-B3F92469D9C0}" type="presParOf" srcId="{FC0ED7B1-7506-4AC4-9C03-125EFE5E5E89}" destId="{C4EA5BA8-1082-4587-821D-8700188908E2}" srcOrd="6" destOrd="0" presId="urn:microsoft.com/office/officeart/2005/8/layout/vList6"/>
    <dgm:cxn modelId="{931FF14D-359F-4022-B60A-E04A41F0CEA6}" type="presParOf" srcId="{C4EA5BA8-1082-4587-821D-8700188908E2}" destId="{DDFDE59C-C2DB-4238-9A34-96E76692D320}" srcOrd="0" destOrd="0" presId="urn:microsoft.com/office/officeart/2005/8/layout/vList6"/>
    <dgm:cxn modelId="{B06B676C-8425-436A-9225-33E7D6BAEDE2}" type="presParOf" srcId="{C4EA5BA8-1082-4587-821D-8700188908E2}" destId="{53D34F21-E3BB-42C0-A302-518957E403FE}"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D8B19-7C35-48A0-9F13-91D5166E1E0D}">
      <dsp:nvSpPr>
        <dsp:cNvPr id="0" name=""/>
        <dsp:cNvSpPr/>
      </dsp:nvSpPr>
      <dsp:spPr>
        <a:xfrm>
          <a:off x="-4650151"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A4B6D5-75AD-4607-8041-BE8BA7713419}">
      <dsp:nvSpPr>
        <dsp:cNvPr id="0" name=""/>
        <dsp:cNvSpPr/>
      </dsp:nvSpPr>
      <dsp:spPr>
        <a:xfrm>
          <a:off x="228341" y="184749"/>
          <a:ext cx="6104587" cy="3693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hu-HU" sz="2000" kern="1200" dirty="0"/>
            <a:t>Network </a:t>
          </a:r>
          <a:r>
            <a:rPr lang="hu-HU" sz="2000" kern="1200" dirty="0" err="1"/>
            <a:t>Development</a:t>
          </a:r>
          <a:r>
            <a:rPr lang="hu-HU" sz="2000" kern="1200" dirty="0"/>
            <a:t>, </a:t>
          </a:r>
          <a:r>
            <a:rPr lang="hu-HU" sz="2000" kern="1200" dirty="0" err="1"/>
            <a:t>Infrastructure</a:t>
          </a:r>
          <a:r>
            <a:rPr lang="hu-HU" sz="2000" kern="1200" dirty="0"/>
            <a:t> </a:t>
          </a:r>
          <a:r>
            <a:rPr lang="hu-HU" sz="2000" kern="1200" dirty="0" err="1"/>
            <a:t>Expansion</a:t>
          </a:r>
          <a:endParaRPr lang="hu-HU" sz="2000" kern="1200" dirty="0"/>
        </a:p>
      </dsp:txBody>
      <dsp:txXfrm>
        <a:off x="228341" y="184749"/>
        <a:ext cx="6104587" cy="369336"/>
      </dsp:txXfrm>
    </dsp:sp>
    <dsp:sp modelId="{32652230-C0C6-4607-B50E-D140A7AD5728}">
      <dsp:nvSpPr>
        <dsp:cNvPr id="0" name=""/>
        <dsp:cNvSpPr/>
      </dsp:nvSpPr>
      <dsp:spPr>
        <a:xfrm>
          <a:off x="-2493" y="138582"/>
          <a:ext cx="461670" cy="4616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F137B-78A0-452B-8608-F0F9C0B6C2A3}">
      <dsp:nvSpPr>
        <dsp:cNvPr id="0" name=""/>
        <dsp:cNvSpPr/>
      </dsp:nvSpPr>
      <dsp:spPr>
        <a:xfrm>
          <a:off x="562808" y="739079"/>
          <a:ext cx="5770119" cy="369336"/>
        </a:xfrm>
        <a:prstGeom prst="rect">
          <a:avLst/>
        </a:prstGeom>
        <a:solidFill>
          <a:srgbClr val="37609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hu-HU" sz="2000" kern="1200" dirty="0" err="1"/>
            <a:t>Introduction</a:t>
          </a:r>
          <a:r>
            <a:rPr lang="hu-HU" sz="2000" kern="1200" dirty="0"/>
            <a:t> of </a:t>
          </a:r>
          <a:r>
            <a:rPr lang="hu-HU" sz="2000" kern="1200" dirty="0" err="1"/>
            <a:t>new</a:t>
          </a:r>
          <a:r>
            <a:rPr lang="hu-HU" sz="2000" kern="1200" dirty="0"/>
            <a:t> </a:t>
          </a:r>
          <a:r>
            <a:rPr lang="hu-HU" sz="2000" kern="1200" dirty="0" err="1"/>
            <a:t>sector</a:t>
          </a:r>
          <a:r>
            <a:rPr lang="hu-HU" sz="2000" kern="1200" dirty="0"/>
            <a:t> </a:t>
          </a:r>
          <a:r>
            <a:rPr lang="hu-HU" sz="2000" kern="1200" dirty="0" err="1"/>
            <a:t>specific</a:t>
          </a:r>
          <a:r>
            <a:rPr lang="hu-HU" sz="2000" kern="1200" dirty="0"/>
            <a:t> </a:t>
          </a:r>
          <a:r>
            <a:rPr lang="hu-HU" sz="2000" kern="1200" dirty="0" err="1"/>
            <a:t>systems</a:t>
          </a:r>
          <a:endParaRPr lang="hu-HU" sz="2000" kern="1200" dirty="0"/>
        </a:p>
      </dsp:txBody>
      <dsp:txXfrm>
        <a:off x="562808" y="739079"/>
        <a:ext cx="5770119" cy="369336"/>
      </dsp:txXfrm>
    </dsp:sp>
    <dsp:sp modelId="{C7FA34D4-CD9B-413C-9E9F-E8C962813C11}">
      <dsp:nvSpPr>
        <dsp:cNvPr id="0" name=""/>
        <dsp:cNvSpPr/>
      </dsp:nvSpPr>
      <dsp:spPr>
        <a:xfrm>
          <a:off x="331973" y="692912"/>
          <a:ext cx="461670" cy="4616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D3C4D0-2996-4CA7-94F9-83424CA65615}">
      <dsp:nvSpPr>
        <dsp:cNvPr id="0" name=""/>
        <dsp:cNvSpPr/>
      </dsp:nvSpPr>
      <dsp:spPr>
        <a:xfrm>
          <a:off x="632598" y="1293002"/>
          <a:ext cx="5813826" cy="369336"/>
        </a:xfrm>
        <a:prstGeom prst="rect">
          <a:avLst/>
        </a:prstGeom>
        <a:solidFill>
          <a:srgbClr val="2540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40640" rIns="40640" bIns="40640" numCol="1" spcCol="1270" anchor="ctr" anchorCtr="0">
          <a:noAutofit/>
        </a:bodyPr>
        <a:lstStyle/>
        <a:p>
          <a:pPr marL="0" lvl="0" indent="0" algn="l" defTabSz="711200">
            <a:lnSpc>
              <a:spcPct val="90000"/>
            </a:lnSpc>
            <a:spcBef>
              <a:spcPct val="0"/>
            </a:spcBef>
            <a:spcAft>
              <a:spcPct val="35000"/>
            </a:spcAft>
            <a:buNone/>
          </a:pPr>
          <a:r>
            <a:rPr lang="hu-HU" sz="1600" b="0" i="0" kern="1200" dirty="0"/>
            <a:t>  </a:t>
          </a:r>
          <a:r>
            <a:rPr lang="en-US" sz="1600" b="0" i="0" kern="1200" dirty="0"/>
            <a:t>Functional expansion of existing </a:t>
          </a:r>
          <a:r>
            <a:rPr lang="hu-HU" sz="1600" b="0" i="0" kern="1200" dirty="0" err="1"/>
            <a:t>sector</a:t>
          </a:r>
          <a:r>
            <a:rPr lang="hu-HU" sz="1600" b="0" i="0" kern="1200" dirty="0"/>
            <a:t> </a:t>
          </a:r>
          <a:r>
            <a:rPr lang="hu-HU" sz="1600" b="0" i="0" kern="1200" dirty="0" err="1"/>
            <a:t>specific</a:t>
          </a:r>
          <a:r>
            <a:rPr lang="hu-HU" sz="1600" b="0" i="0" kern="1200" dirty="0"/>
            <a:t> </a:t>
          </a:r>
          <a:r>
            <a:rPr lang="hu-HU" sz="1600" b="0" i="0" kern="1200" dirty="0" err="1"/>
            <a:t>system</a:t>
          </a:r>
          <a:r>
            <a:rPr lang="en-US" sz="1600" b="0" i="0" kern="1200" dirty="0"/>
            <a:t>s</a:t>
          </a:r>
          <a:endParaRPr lang="hu-HU" sz="1600" kern="1200" dirty="0"/>
        </a:p>
      </dsp:txBody>
      <dsp:txXfrm>
        <a:off x="632598" y="1293002"/>
        <a:ext cx="5813826" cy="369336"/>
      </dsp:txXfrm>
    </dsp:sp>
    <dsp:sp modelId="{EC166DAE-CB8F-4317-8210-4268C7813EF6}">
      <dsp:nvSpPr>
        <dsp:cNvPr id="0" name=""/>
        <dsp:cNvSpPr/>
      </dsp:nvSpPr>
      <dsp:spPr>
        <a:xfrm>
          <a:off x="515259" y="1246835"/>
          <a:ext cx="461670" cy="4616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14911B-1457-42EC-976A-549DFE025C73}">
      <dsp:nvSpPr>
        <dsp:cNvPr id="0" name=""/>
        <dsp:cNvSpPr/>
      </dsp:nvSpPr>
      <dsp:spPr>
        <a:xfrm>
          <a:off x="804616" y="1847331"/>
          <a:ext cx="5528311" cy="369336"/>
        </a:xfrm>
        <a:prstGeom prst="rect">
          <a:avLst/>
        </a:prstGeom>
        <a:solidFill>
          <a:srgbClr val="0F253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hu-HU" sz="2000" b="0" i="0" kern="1200" dirty="0" err="1"/>
            <a:t>External</a:t>
          </a:r>
          <a:r>
            <a:rPr lang="hu-HU" sz="2000" b="0" i="0" kern="1200" dirty="0"/>
            <a:t> </a:t>
          </a:r>
          <a:r>
            <a:rPr lang="hu-HU" sz="2000" b="0" i="0" kern="1200" dirty="0" err="1"/>
            <a:t>data</a:t>
          </a:r>
          <a:r>
            <a:rPr lang="hu-HU" sz="2000" b="0" i="0" kern="1200" dirty="0"/>
            <a:t> </a:t>
          </a:r>
          <a:r>
            <a:rPr lang="hu-HU" sz="2000" b="0" i="0" kern="1200" dirty="0" err="1"/>
            <a:t>connections</a:t>
          </a:r>
          <a:endParaRPr lang="hu-HU" sz="2000" b="0" i="0" kern="1200" dirty="0"/>
        </a:p>
      </dsp:txBody>
      <dsp:txXfrm>
        <a:off x="804616" y="1847331"/>
        <a:ext cx="5528311" cy="369336"/>
      </dsp:txXfrm>
    </dsp:sp>
    <dsp:sp modelId="{0DA4B36B-A980-4E9D-897A-F1AE06718BE8}">
      <dsp:nvSpPr>
        <dsp:cNvPr id="0" name=""/>
        <dsp:cNvSpPr/>
      </dsp:nvSpPr>
      <dsp:spPr>
        <a:xfrm>
          <a:off x="573781" y="1801164"/>
          <a:ext cx="461670" cy="4616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7E39E9-3E5A-4DEB-AB01-0613165F1CAF}">
      <dsp:nvSpPr>
        <dsp:cNvPr id="0" name=""/>
        <dsp:cNvSpPr/>
      </dsp:nvSpPr>
      <dsp:spPr>
        <a:xfrm>
          <a:off x="746094" y="2401661"/>
          <a:ext cx="5586833" cy="369336"/>
        </a:xfrm>
        <a:prstGeom prst="rect">
          <a:avLst/>
        </a:prstGeom>
        <a:solidFill>
          <a:srgbClr val="2349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hu-HU" sz="2000" b="0" i="0" kern="1200" dirty="0"/>
            <a:t>Data </a:t>
          </a:r>
          <a:r>
            <a:rPr lang="hu-HU" sz="2000" b="0" i="0" kern="1200" dirty="0" err="1"/>
            <a:t>warehouse</a:t>
          </a:r>
          <a:r>
            <a:rPr lang="hu-HU" sz="2000" b="0" i="0" kern="1200" dirty="0"/>
            <a:t> </a:t>
          </a:r>
          <a:r>
            <a:rPr lang="hu-HU" sz="2000" b="0" i="0" kern="1200" dirty="0" err="1"/>
            <a:t>development</a:t>
          </a:r>
          <a:endParaRPr lang="hu-HU" sz="2000" b="0" i="0" kern="1200" dirty="0"/>
        </a:p>
      </dsp:txBody>
      <dsp:txXfrm>
        <a:off x="746094" y="2401661"/>
        <a:ext cx="5586833" cy="369336"/>
      </dsp:txXfrm>
    </dsp:sp>
    <dsp:sp modelId="{2E5DCF14-E4F1-46A2-9BD5-0A5508EE799D}">
      <dsp:nvSpPr>
        <dsp:cNvPr id="0" name=""/>
        <dsp:cNvSpPr/>
      </dsp:nvSpPr>
      <dsp:spPr>
        <a:xfrm>
          <a:off x="515259" y="2355494"/>
          <a:ext cx="461670" cy="4616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A0D7DA-012E-4DF4-B190-8F5E5F6AC391}">
      <dsp:nvSpPr>
        <dsp:cNvPr id="0" name=""/>
        <dsp:cNvSpPr/>
      </dsp:nvSpPr>
      <dsp:spPr>
        <a:xfrm>
          <a:off x="562808" y="2955584"/>
          <a:ext cx="5770119" cy="3693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hu-HU" sz="2000" kern="1200" dirty="0" err="1"/>
            <a:t>Central</a:t>
          </a:r>
          <a:r>
            <a:rPr lang="hu-HU" sz="2000" kern="1200" dirty="0"/>
            <a:t> </a:t>
          </a:r>
          <a:r>
            <a:rPr lang="hu-HU" sz="2000" kern="1200" dirty="0" err="1"/>
            <a:t>supporting</a:t>
          </a:r>
          <a:r>
            <a:rPr lang="hu-HU" sz="2000" kern="1200" dirty="0"/>
            <a:t> </a:t>
          </a:r>
          <a:r>
            <a:rPr lang="hu-HU" sz="2000" kern="1200" dirty="0" err="1"/>
            <a:t>for</a:t>
          </a:r>
          <a:r>
            <a:rPr lang="hu-HU" sz="2000" kern="1200" dirty="0"/>
            <a:t> </a:t>
          </a:r>
          <a:r>
            <a:rPr lang="hu-HU" sz="2000" kern="1200" dirty="0" err="1"/>
            <a:t>connection</a:t>
          </a:r>
          <a:endParaRPr lang="hu-HU" sz="2000" kern="1200" dirty="0"/>
        </a:p>
      </dsp:txBody>
      <dsp:txXfrm>
        <a:off x="562808" y="2955584"/>
        <a:ext cx="5770119" cy="369336"/>
      </dsp:txXfrm>
    </dsp:sp>
    <dsp:sp modelId="{5A0D2985-DB49-40E9-BA1B-AD718338D966}">
      <dsp:nvSpPr>
        <dsp:cNvPr id="0" name=""/>
        <dsp:cNvSpPr/>
      </dsp:nvSpPr>
      <dsp:spPr>
        <a:xfrm>
          <a:off x="331973" y="2909417"/>
          <a:ext cx="461670" cy="46167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B74F63-DB98-4AE4-B28A-C7A95430385B}">
      <dsp:nvSpPr>
        <dsp:cNvPr id="0" name=""/>
        <dsp:cNvSpPr/>
      </dsp:nvSpPr>
      <dsp:spPr>
        <a:xfrm>
          <a:off x="228341" y="3509914"/>
          <a:ext cx="6104587" cy="369336"/>
        </a:xfrm>
        <a:prstGeom prst="rect">
          <a:avLst/>
        </a:prstGeom>
        <a:solidFill>
          <a:srgbClr val="37609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hu-HU" sz="2000" b="0" i="0" kern="1200" dirty="0" err="1"/>
            <a:t>Improve</a:t>
          </a:r>
          <a:r>
            <a:rPr lang="hu-HU" sz="2000" b="0" i="0" kern="1200" dirty="0"/>
            <a:t> IT </a:t>
          </a:r>
          <a:r>
            <a:rPr lang="hu-HU" sz="2000" b="0" i="0" kern="1200" dirty="0" err="1"/>
            <a:t>security</a:t>
          </a:r>
          <a:endParaRPr lang="hu-HU" sz="2000" b="0" i="0" kern="1200" dirty="0"/>
        </a:p>
      </dsp:txBody>
      <dsp:txXfrm>
        <a:off x="228341" y="3509914"/>
        <a:ext cx="6104587" cy="369336"/>
      </dsp:txXfrm>
    </dsp:sp>
    <dsp:sp modelId="{3BD3A9EF-F55B-4988-83FA-DA8077E25741}">
      <dsp:nvSpPr>
        <dsp:cNvPr id="0" name=""/>
        <dsp:cNvSpPr/>
      </dsp:nvSpPr>
      <dsp:spPr>
        <a:xfrm>
          <a:off x="-2493" y="3463747"/>
          <a:ext cx="461670" cy="46167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091F2-6595-40F2-A14B-28EC73C7720C}">
      <dsp:nvSpPr>
        <dsp:cNvPr id="0" name=""/>
        <dsp:cNvSpPr/>
      </dsp:nvSpPr>
      <dsp:spPr>
        <a:xfrm>
          <a:off x="2951805" y="0"/>
          <a:ext cx="4887033" cy="89227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just" defTabSz="533400">
            <a:lnSpc>
              <a:spcPct val="90000"/>
            </a:lnSpc>
            <a:spcBef>
              <a:spcPct val="0"/>
            </a:spcBef>
            <a:spcAft>
              <a:spcPct val="15000"/>
            </a:spcAft>
            <a:buChar char="•"/>
          </a:pPr>
          <a:r>
            <a:rPr lang="en-US" sz="1200" kern="1200"/>
            <a:t>Provides a unified interface and access for specialist systems, unified user and authority management, and access to system-level management (business) functions</a:t>
          </a:r>
          <a:endParaRPr lang="hu-HU" sz="1200" b="0" kern="1200" dirty="0">
            <a:latin typeface="+mj-lt"/>
            <a:cs typeface="Calibri Light" pitchFamily="34" charset="0"/>
          </a:endParaRPr>
        </a:p>
      </dsp:txBody>
      <dsp:txXfrm>
        <a:off x="2951805" y="111535"/>
        <a:ext cx="4552429" cy="669208"/>
      </dsp:txXfrm>
    </dsp:sp>
    <dsp:sp modelId="{8EC84C6F-EB11-4F31-86CD-2F5146415CB2}">
      <dsp:nvSpPr>
        <dsp:cNvPr id="0" name=""/>
        <dsp:cNvSpPr/>
      </dsp:nvSpPr>
      <dsp:spPr>
        <a:xfrm>
          <a:off x="182784" y="51294"/>
          <a:ext cx="2769021" cy="789906"/>
        </a:xfrm>
        <a:prstGeom prst="roundRect">
          <a:avLst/>
        </a:prstGeom>
        <a:solidFill>
          <a:schemeClr val="accent1"/>
        </a:solidFill>
        <a:ln>
          <a:noFill/>
        </a:ln>
        <a:effectLst/>
        <a:scene3d>
          <a:camera prst="orthographicFront"/>
          <a:lightRig rig="chilly" dir="t"/>
        </a:scene3d>
        <a:sp3d/>
      </dsp:spPr>
      <dsp:style>
        <a:lnRef idx="0">
          <a:scrgbClr r="0" g="0" b="0"/>
        </a:lnRef>
        <a:fillRef idx="0">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hu-HU" sz="2000" kern="1200" dirty="0">
              <a:latin typeface="+mj-lt"/>
              <a:cs typeface="Calibri Light" pitchFamily="34" charset="0"/>
            </a:rPr>
            <a:t>Framework </a:t>
          </a:r>
          <a:r>
            <a:rPr lang="hu-HU" sz="2000" kern="1200" dirty="0" err="1">
              <a:latin typeface="+mj-lt"/>
              <a:cs typeface="Calibri Light" pitchFamily="34" charset="0"/>
            </a:rPr>
            <a:t>system</a:t>
          </a:r>
          <a:endParaRPr lang="hu-HU" sz="2000" kern="1200" dirty="0">
            <a:latin typeface="+mj-lt"/>
            <a:cs typeface="Calibri Light" pitchFamily="34" charset="0"/>
          </a:endParaRPr>
        </a:p>
      </dsp:txBody>
      <dsp:txXfrm>
        <a:off x="221344" y="89854"/>
        <a:ext cx="2691901" cy="712786"/>
      </dsp:txXfrm>
    </dsp:sp>
    <dsp:sp modelId="{606DB484-6E5E-4384-A00F-617E444D651C}">
      <dsp:nvSpPr>
        <dsp:cNvPr id="0" name=""/>
        <dsp:cNvSpPr/>
      </dsp:nvSpPr>
      <dsp:spPr>
        <a:xfrm>
          <a:off x="2951805" y="971171"/>
          <a:ext cx="4887033" cy="89227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just" defTabSz="533400">
            <a:lnSpc>
              <a:spcPct val="90000"/>
            </a:lnSpc>
            <a:spcBef>
              <a:spcPct val="0"/>
            </a:spcBef>
            <a:spcAft>
              <a:spcPct val="15000"/>
            </a:spcAft>
            <a:buChar char="•"/>
          </a:pPr>
          <a:r>
            <a:rPr lang="hu-HU" sz="1200" kern="1200" dirty="0"/>
            <a:t>I</a:t>
          </a:r>
          <a:r>
            <a:rPr lang="en-US" sz="1200" kern="1200" dirty="0"/>
            <a:t>n the context of </a:t>
          </a:r>
          <a:r>
            <a:rPr lang="hu-HU" sz="1200" kern="1200" dirty="0" err="1"/>
            <a:t>e-government</a:t>
          </a:r>
          <a:r>
            <a:rPr lang="en-US" sz="1200" kern="1200" dirty="0"/>
            <a:t>, integrated systems have been introduced in the ASP system that effectively support the day-to-day work of </a:t>
          </a:r>
          <a:r>
            <a:rPr lang="hu-HU" sz="1200" kern="1200" dirty="0" err="1"/>
            <a:t>muncipalities</a:t>
          </a:r>
          <a:r>
            <a:rPr lang="en-US" sz="1200" kern="1200" dirty="0"/>
            <a:t>.</a:t>
          </a:r>
          <a:endParaRPr lang="hu-HU" sz="1200" b="0" kern="1200" dirty="0">
            <a:latin typeface="+mj-lt"/>
            <a:cs typeface="Calibri Light" pitchFamily="34" charset="0"/>
          </a:endParaRPr>
        </a:p>
      </dsp:txBody>
      <dsp:txXfrm>
        <a:off x="2951805" y="1082706"/>
        <a:ext cx="4552429" cy="669208"/>
      </dsp:txXfrm>
    </dsp:sp>
    <dsp:sp modelId="{04F63469-BCB9-426C-B72E-D853834C6D3C}">
      <dsp:nvSpPr>
        <dsp:cNvPr id="0" name=""/>
        <dsp:cNvSpPr/>
      </dsp:nvSpPr>
      <dsp:spPr>
        <a:xfrm>
          <a:off x="182784" y="1022562"/>
          <a:ext cx="2769021" cy="789906"/>
        </a:xfrm>
        <a:prstGeom prst="roundRect">
          <a:avLst/>
        </a:prstGeom>
        <a:solidFill>
          <a:srgbClr val="376092"/>
        </a:solidFill>
        <a:ln>
          <a:noFill/>
        </a:ln>
        <a:effectLst/>
        <a:scene3d>
          <a:camera prst="orthographicFront"/>
          <a:lightRig rig="chilly" dir="t"/>
        </a:scene3d>
        <a:sp3d/>
      </dsp:spPr>
      <dsp:style>
        <a:lnRef idx="0">
          <a:scrgbClr r="0" g="0" b="0"/>
        </a:lnRef>
        <a:fillRef idx="0">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hu-HU" sz="2000" kern="1200" dirty="0" err="1">
              <a:solidFill>
                <a:schemeClr val="bg1"/>
              </a:solidFill>
              <a:latin typeface="+mj-lt"/>
              <a:cs typeface="Calibri Light" pitchFamily="34" charset="0"/>
            </a:rPr>
            <a:t>Sector</a:t>
          </a:r>
          <a:r>
            <a:rPr lang="hu-HU" sz="2000" kern="1200" dirty="0">
              <a:solidFill>
                <a:schemeClr val="bg1"/>
              </a:solidFill>
              <a:latin typeface="+mj-lt"/>
              <a:cs typeface="Calibri Light" pitchFamily="34" charset="0"/>
            </a:rPr>
            <a:t> </a:t>
          </a:r>
          <a:r>
            <a:rPr lang="hu-HU" sz="2000" kern="1200" dirty="0" err="1">
              <a:solidFill>
                <a:schemeClr val="bg1"/>
              </a:solidFill>
              <a:latin typeface="+mj-lt"/>
              <a:cs typeface="Calibri Light" pitchFamily="34" charset="0"/>
            </a:rPr>
            <a:t>specific</a:t>
          </a:r>
          <a:r>
            <a:rPr lang="hu-HU" sz="2000" kern="1200" dirty="0">
              <a:solidFill>
                <a:schemeClr val="bg1"/>
              </a:solidFill>
              <a:latin typeface="+mj-lt"/>
              <a:cs typeface="Calibri Light" pitchFamily="34" charset="0"/>
            </a:rPr>
            <a:t> </a:t>
          </a:r>
          <a:r>
            <a:rPr lang="hu-HU" sz="2000" kern="1200" dirty="0" err="1">
              <a:solidFill>
                <a:schemeClr val="bg1"/>
              </a:solidFill>
              <a:latin typeface="+mj-lt"/>
              <a:cs typeface="Calibri Light" pitchFamily="34" charset="0"/>
            </a:rPr>
            <a:t>system</a:t>
          </a:r>
          <a:endParaRPr lang="hu-HU" sz="2000" kern="1200" dirty="0">
            <a:solidFill>
              <a:schemeClr val="bg1"/>
            </a:solidFill>
            <a:latin typeface="+mj-lt"/>
            <a:cs typeface="Calibri Light" pitchFamily="34" charset="0"/>
          </a:endParaRPr>
        </a:p>
      </dsp:txBody>
      <dsp:txXfrm>
        <a:off x="221344" y="1061122"/>
        <a:ext cx="2691901" cy="712786"/>
      </dsp:txXfrm>
    </dsp:sp>
    <dsp:sp modelId="{49F3F428-5ECB-4DE9-8C06-13306E35BC24}">
      <dsp:nvSpPr>
        <dsp:cNvPr id="0" name=""/>
        <dsp:cNvSpPr/>
      </dsp:nvSpPr>
      <dsp:spPr>
        <a:xfrm>
          <a:off x="3024346" y="1872209"/>
          <a:ext cx="4887033" cy="1754745"/>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just" defTabSz="533400">
            <a:lnSpc>
              <a:spcPct val="90000"/>
            </a:lnSpc>
            <a:spcBef>
              <a:spcPct val="0"/>
            </a:spcBef>
            <a:spcAft>
              <a:spcPct val="15000"/>
            </a:spcAft>
            <a:buChar char="•"/>
          </a:pPr>
          <a:r>
            <a:rPr lang="en-US" sz="1200" b="0" i="0" kern="1200" dirty="0"/>
            <a:t>Supporting the activities of local government control and monitoring at the top level of government</a:t>
          </a:r>
          <a:endParaRPr lang="hu-HU" sz="1200" b="0" kern="1200" dirty="0">
            <a:latin typeface="+mj-lt"/>
            <a:cs typeface="Calibri Light" pitchFamily="34" charset="0"/>
          </a:endParaRPr>
        </a:p>
        <a:p>
          <a:pPr marL="114300" lvl="1" indent="-114300" algn="just" defTabSz="533400">
            <a:lnSpc>
              <a:spcPct val="90000"/>
            </a:lnSpc>
            <a:spcBef>
              <a:spcPct val="0"/>
            </a:spcBef>
            <a:spcAft>
              <a:spcPct val="15000"/>
            </a:spcAft>
            <a:buChar char="•"/>
          </a:pPr>
          <a:r>
            <a:rPr lang="hu-HU" sz="1200" b="0" kern="1200" dirty="0" err="1">
              <a:latin typeface="+mj-lt"/>
              <a:cs typeface="Calibri Light" pitchFamily="34" charset="0"/>
            </a:rPr>
            <a:t>Supporting</a:t>
          </a:r>
          <a:r>
            <a:rPr lang="hu-HU" sz="1200" b="0" kern="1200" dirty="0">
              <a:latin typeface="+mj-lt"/>
              <a:cs typeface="Calibri Light" pitchFamily="34" charset="0"/>
            </a:rPr>
            <a:t> </a:t>
          </a:r>
          <a:r>
            <a:rPr lang="hu-HU" sz="1200" b="0" kern="1200" dirty="0" err="1">
              <a:latin typeface="+mj-lt"/>
              <a:cs typeface="Calibri Light" pitchFamily="34" charset="0"/>
            </a:rPr>
            <a:t>the</a:t>
          </a:r>
          <a:r>
            <a:rPr lang="hu-HU" sz="1200" b="0" kern="1200" dirty="0">
              <a:latin typeface="+mj-lt"/>
              <a:cs typeface="Calibri Light" pitchFamily="34" charset="0"/>
            </a:rPr>
            <a:t> </a:t>
          </a:r>
          <a:r>
            <a:rPr lang="hu-HU" sz="1200" b="0" kern="1200" dirty="0" err="1">
              <a:latin typeface="+mj-lt"/>
              <a:cs typeface="Calibri Light" pitchFamily="34" charset="0"/>
            </a:rPr>
            <a:t>activities</a:t>
          </a:r>
          <a:r>
            <a:rPr lang="hu-HU" sz="1200" b="0" kern="1200" dirty="0">
              <a:latin typeface="+mj-lt"/>
              <a:cs typeface="Calibri Light" pitchFamily="34" charset="0"/>
            </a:rPr>
            <a:t> of </a:t>
          </a:r>
          <a:r>
            <a:rPr lang="hu-HU" sz="1200" b="0" kern="1200" dirty="0" err="1">
              <a:latin typeface="+mj-lt"/>
              <a:cs typeface="Calibri Light" pitchFamily="34" charset="0"/>
            </a:rPr>
            <a:t>the</a:t>
          </a:r>
          <a:r>
            <a:rPr lang="hu-HU" sz="1200" b="0" kern="1200" dirty="0">
              <a:latin typeface="+mj-lt"/>
              <a:cs typeface="Calibri Light" pitchFamily="34" charset="0"/>
            </a:rPr>
            <a:t> </a:t>
          </a:r>
          <a:r>
            <a:rPr lang="hu-HU" sz="1200" b="0" kern="1200" dirty="0" err="1">
              <a:latin typeface="+mj-lt"/>
              <a:cs typeface="Calibri Light" pitchFamily="34" charset="0"/>
            </a:rPr>
            <a:t>governmental</a:t>
          </a:r>
          <a:r>
            <a:rPr lang="hu-HU" sz="1200" b="0" kern="1200" dirty="0">
              <a:latin typeface="+mj-lt"/>
              <a:cs typeface="Calibri Light" pitchFamily="34" charset="0"/>
            </a:rPr>
            <a:t> </a:t>
          </a:r>
        </a:p>
        <a:p>
          <a:pPr marL="114300" lvl="1" indent="-114300" algn="just" defTabSz="533400">
            <a:lnSpc>
              <a:spcPct val="90000"/>
            </a:lnSpc>
            <a:spcBef>
              <a:spcPct val="0"/>
            </a:spcBef>
            <a:spcAft>
              <a:spcPct val="15000"/>
            </a:spcAft>
            <a:buChar char="•"/>
          </a:pPr>
          <a:r>
            <a:rPr lang="en-US" sz="1200" b="0" i="0" kern="1200" dirty="0"/>
            <a:t>Simplification and uniformity of reporting</a:t>
          </a:r>
          <a:endParaRPr lang="hu-HU" sz="1200" b="0" kern="1200" dirty="0">
            <a:latin typeface="+mj-lt"/>
            <a:cs typeface="Calibri Light" pitchFamily="34" charset="0"/>
          </a:endParaRPr>
        </a:p>
        <a:p>
          <a:pPr marL="114300" lvl="1" indent="-114300" algn="just" defTabSz="533400">
            <a:lnSpc>
              <a:spcPct val="90000"/>
            </a:lnSpc>
            <a:spcBef>
              <a:spcPct val="0"/>
            </a:spcBef>
            <a:spcAft>
              <a:spcPct val="15000"/>
            </a:spcAft>
            <a:buChar char="•"/>
          </a:pPr>
          <a:r>
            <a:rPr lang="hu-HU" sz="1200" b="0" i="0" kern="1200" dirty="0"/>
            <a:t>Management </a:t>
          </a:r>
          <a:r>
            <a:rPr lang="hu-HU" sz="1200" b="0" i="0" kern="1200" dirty="0" err="1"/>
            <a:t>information</a:t>
          </a:r>
          <a:r>
            <a:rPr lang="hu-HU" sz="1200" b="0" i="0" kern="1200" dirty="0"/>
            <a:t> and </a:t>
          </a:r>
          <a:r>
            <a:rPr lang="hu-HU" sz="1200" b="0" i="0" kern="1200" dirty="0" err="1"/>
            <a:t>operational</a:t>
          </a:r>
          <a:r>
            <a:rPr lang="hu-HU" sz="1200" b="0" i="0" kern="1200" dirty="0"/>
            <a:t> </a:t>
          </a:r>
          <a:r>
            <a:rPr lang="hu-HU" sz="1200" b="0" i="0" kern="1200" dirty="0" err="1"/>
            <a:t>decision</a:t>
          </a:r>
          <a:r>
            <a:rPr lang="hu-HU" sz="1200" b="0" i="0" kern="1200" dirty="0"/>
            <a:t> </a:t>
          </a:r>
          <a:r>
            <a:rPr lang="hu-HU" sz="1200" b="0" i="0" kern="1200" dirty="0" err="1"/>
            <a:t>support</a:t>
          </a:r>
          <a:r>
            <a:rPr lang="hu-HU" sz="1200" b="0" i="0" kern="1200" dirty="0"/>
            <a:t> </a:t>
          </a:r>
          <a:r>
            <a:rPr lang="hu-HU" sz="1200" b="0" i="0" kern="1200" dirty="0" err="1"/>
            <a:t>for</a:t>
          </a:r>
          <a:r>
            <a:rPr lang="hu-HU" sz="1200" b="0" i="0" kern="1200" dirty="0"/>
            <a:t> </a:t>
          </a:r>
          <a:r>
            <a:rPr lang="hu-HU" sz="1200" b="0" i="0" kern="1200" dirty="0" err="1"/>
            <a:t>municipalities</a:t>
          </a:r>
          <a:endParaRPr lang="hu-HU" sz="1200" b="0" kern="1200" dirty="0">
            <a:latin typeface="+mj-lt"/>
            <a:cs typeface="Calibri Light" pitchFamily="34" charset="0"/>
          </a:endParaRPr>
        </a:p>
      </dsp:txBody>
      <dsp:txXfrm>
        <a:off x="3024346" y="2091552"/>
        <a:ext cx="4229004" cy="1316059"/>
      </dsp:txXfrm>
    </dsp:sp>
    <dsp:sp modelId="{807B7479-6D7D-437B-8FEB-3F1A6C6DA03F}">
      <dsp:nvSpPr>
        <dsp:cNvPr id="0" name=""/>
        <dsp:cNvSpPr/>
      </dsp:nvSpPr>
      <dsp:spPr>
        <a:xfrm>
          <a:off x="216009" y="2232249"/>
          <a:ext cx="2769021" cy="789906"/>
        </a:xfrm>
        <a:prstGeom prst="roundRect">
          <a:avLst/>
        </a:prstGeom>
        <a:solidFill>
          <a:srgbClr val="0F253F"/>
        </a:solidFill>
        <a:ln>
          <a:noFill/>
        </a:ln>
        <a:effectLst/>
        <a:scene3d>
          <a:camera prst="orthographicFront"/>
          <a:lightRig rig="chilly" dir="t"/>
        </a:scene3d>
        <a:sp3d/>
      </dsp:spPr>
      <dsp:style>
        <a:lnRef idx="0">
          <a:scrgbClr r="0" g="0" b="0"/>
        </a:lnRef>
        <a:fillRef idx="0">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hu-HU" sz="2000" kern="1200" dirty="0">
              <a:solidFill>
                <a:schemeClr val="bg1"/>
              </a:solidFill>
              <a:latin typeface="+mj-lt"/>
              <a:cs typeface="Calibri Light" pitchFamily="34" charset="0"/>
            </a:rPr>
            <a:t>Data </a:t>
          </a:r>
          <a:r>
            <a:rPr lang="hu-HU" sz="2000" kern="1200" dirty="0" err="1">
              <a:solidFill>
                <a:schemeClr val="bg1"/>
              </a:solidFill>
              <a:latin typeface="+mj-lt"/>
              <a:cs typeface="Calibri Light" pitchFamily="34" charset="0"/>
            </a:rPr>
            <a:t>warehouse</a:t>
          </a:r>
          <a:endParaRPr lang="hu-HU" sz="2000" kern="1200" dirty="0">
            <a:solidFill>
              <a:schemeClr val="bg1"/>
            </a:solidFill>
            <a:latin typeface="+mj-lt"/>
            <a:cs typeface="Calibri Light" pitchFamily="34" charset="0"/>
          </a:endParaRPr>
        </a:p>
      </dsp:txBody>
      <dsp:txXfrm>
        <a:off x="254569" y="2270809"/>
        <a:ext cx="2691901" cy="712786"/>
      </dsp:txXfrm>
    </dsp:sp>
    <dsp:sp modelId="{53D34F21-E3BB-42C0-A302-518957E403FE}">
      <dsp:nvSpPr>
        <dsp:cNvPr id="0" name=""/>
        <dsp:cNvSpPr/>
      </dsp:nvSpPr>
      <dsp:spPr>
        <a:xfrm>
          <a:off x="2952318" y="3600398"/>
          <a:ext cx="4887033" cy="89227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0" i="0" kern="1200" dirty="0"/>
            <a:t>Applications for daily administrative, customer service, and operation tasks of the municipal ASP system.</a:t>
          </a:r>
          <a:endParaRPr lang="hu-HU" sz="1200" b="0" kern="1200" dirty="0">
            <a:latin typeface="+mj-lt"/>
            <a:cs typeface="Calibri Light" pitchFamily="34" charset="0"/>
          </a:endParaRPr>
        </a:p>
      </dsp:txBody>
      <dsp:txXfrm>
        <a:off x="2952318" y="3711933"/>
        <a:ext cx="4552429" cy="669208"/>
      </dsp:txXfrm>
    </dsp:sp>
    <dsp:sp modelId="{DDFDE59C-C2DB-4238-9A34-96E76692D320}">
      <dsp:nvSpPr>
        <dsp:cNvPr id="0" name=""/>
        <dsp:cNvSpPr/>
      </dsp:nvSpPr>
      <dsp:spPr>
        <a:xfrm>
          <a:off x="183313" y="3651481"/>
          <a:ext cx="2769021" cy="789906"/>
        </a:xfrm>
        <a:prstGeom prst="roundRect">
          <a:avLst/>
        </a:prstGeom>
        <a:solidFill>
          <a:srgbClr val="2349AC"/>
        </a:solidFill>
        <a:ln>
          <a:noFill/>
        </a:ln>
        <a:effectLst/>
        <a:scene3d>
          <a:camera prst="orthographicFront"/>
          <a:lightRig rig="chilly" dir="t"/>
        </a:scene3d>
        <a:sp3d/>
      </dsp:spPr>
      <dsp:style>
        <a:lnRef idx="0">
          <a:scrgbClr r="0" g="0" b="0"/>
        </a:lnRef>
        <a:fillRef idx="0">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hu-HU" sz="2000" kern="1200" dirty="0" err="1">
              <a:latin typeface="+mj-lt"/>
              <a:cs typeface="Calibri Light" pitchFamily="34" charset="0"/>
            </a:rPr>
            <a:t>Supporting</a:t>
          </a:r>
          <a:r>
            <a:rPr lang="hu-HU" sz="2000" kern="1200" dirty="0">
              <a:latin typeface="+mj-lt"/>
              <a:cs typeface="Calibri Light" pitchFamily="34" charset="0"/>
            </a:rPr>
            <a:t> </a:t>
          </a:r>
          <a:r>
            <a:rPr lang="hu-HU" sz="2000" kern="1200" dirty="0" err="1">
              <a:latin typeface="+mj-lt"/>
              <a:cs typeface="Calibri Light" pitchFamily="34" charset="0"/>
            </a:rPr>
            <a:t>systems</a:t>
          </a:r>
          <a:endParaRPr lang="hu-HU" sz="2000" kern="1200" dirty="0">
            <a:latin typeface="+mj-lt"/>
            <a:cs typeface="Calibri Light" pitchFamily="34" charset="0"/>
          </a:endParaRPr>
        </a:p>
      </dsp:txBody>
      <dsp:txXfrm>
        <a:off x="221873" y="3690041"/>
        <a:ext cx="2691901" cy="71278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CA1A1-AD95-4AC4-B9B5-C5C0C01FAA79}" type="datetimeFigureOut">
              <a:rPr lang="hu-HU" smtClean="0"/>
              <a:t>2019. 05. 13.</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693C0-4D11-4CA0-B103-66A317045ECF}" type="slidenum">
              <a:rPr lang="hu-HU" smtClean="0"/>
              <a:t>‹#›</a:t>
            </a:fld>
            <a:endParaRPr lang="hu-HU"/>
          </a:p>
        </p:txBody>
      </p:sp>
    </p:spTree>
    <p:extLst>
      <p:ext uri="{BB962C8B-B14F-4D97-AF65-F5344CB8AC3E}">
        <p14:creationId xmlns:p14="http://schemas.microsoft.com/office/powerpoint/2010/main" val="916177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A5C11E-540C-488B-B718-84796C0B45F1}"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hu-H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02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8A7E3A78-C37F-457D-BAA7-EF535DA1CF38}" type="slidenum">
              <a:rPr lang="hu-HU" smtClean="0"/>
              <a:pPr/>
              <a:t>2</a:t>
            </a:fld>
            <a:endParaRPr lang="hu-HU" dirty="0"/>
          </a:p>
        </p:txBody>
      </p:sp>
    </p:spTree>
    <p:extLst>
      <p:ext uri="{BB962C8B-B14F-4D97-AF65-F5344CB8AC3E}">
        <p14:creationId xmlns:p14="http://schemas.microsoft.com/office/powerpoint/2010/main" val="142249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4</a:t>
            </a:fld>
            <a:endParaRPr lang="hu-HU"/>
          </a:p>
        </p:txBody>
      </p:sp>
    </p:spTree>
    <p:extLst>
      <p:ext uri="{BB962C8B-B14F-4D97-AF65-F5344CB8AC3E}">
        <p14:creationId xmlns:p14="http://schemas.microsoft.com/office/powerpoint/2010/main" val="176547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5</a:t>
            </a:fld>
            <a:endParaRPr lang="hu-HU"/>
          </a:p>
        </p:txBody>
      </p:sp>
    </p:spTree>
    <p:extLst>
      <p:ext uri="{BB962C8B-B14F-4D97-AF65-F5344CB8AC3E}">
        <p14:creationId xmlns:p14="http://schemas.microsoft.com/office/powerpoint/2010/main" val="1765472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6</a:t>
            </a:fld>
            <a:endParaRPr lang="hu-HU"/>
          </a:p>
        </p:txBody>
      </p:sp>
    </p:spTree>
    <p:extLst>
      <p:ext uri="{BB962C8B-B14F-4D97-AF65-F5344CB8AC3E}">
        <p14:creationId xmlns:p14="http://schemas.microsoft.com/office/powerpoint/2010/main" val="176547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8</a:t>
            </a:fld>
            <a:endParaRPr lang="hu-HU"/>
          </a:p>
        </p:txBody>
      </p:sp>
    </p:spTree>
    <p:extLst>
      <p:ext uri="{BB962C8B-B14F-4D97-AF65-F5344CB8AC3E}">
        <p14:creationId xmlns:p14="http://schemas.microsoft.com/office/powerpoint/2010/main" val="1765472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9</a:t>
            </a:fld>
            <a:endParaRPr lang="hu-HU"/>
          </a:p>
        </p:txBody>
      </p:sp>
    </p:spTree>
    <p:extLst>
      <p:ext uri="{BB962C8B-B14F-4D97-AF65-F5344CB8AC3E}">
        <p14:creationId xmlns:p14="http://schemas.microsoft.com/office/powerpoint/2010/main" val="1765472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33"/>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0DD05FFA-4383-4574-9830-A5FF25BE8406}" type="datetimeFigureOut">
              <a:rPr lang="hu-HU" smtClean="0"/>
              <a:t>2019. 05. 13.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4ECFDF-B4B8-4D79-9C23-DD008FAF0A0B}" type="slidenum">
              <a:rPr lang="hu-HU" smtClean="0"/>
              <a:t>‹#›</a:t>
            </a:fld>
            <a:endParaRPr lang="hu-HU"/>
          </a:p>
        </p:txBody>
      </p:sp>
      <p:sp>
        <p:nvSpPr>
          <p:cNvPr id="7" name="Cím 1"/>
          <p:cNvSpPr txBox="1">
            <a:spLocks/>
          </p:cNvSpPr>
          <p:nvPr userDrawn="1"/>
        </p:nvSpPr>
        <p:spPr>
          <a:xfrm>
            <a:off x="447989" y="44624"/>
            <a:ext cx="4412043" cy="864096"/>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r>
              <a:rPr lang="hu-HU" sz="1800"/>
              <a:t>Mintacím szerkesztése</a:t>
            </a:r>
          </a:p>
        </p:txBody>
      </p:sp>
    </p:spTree>
    <p:extLst>
      <p:ext uri="{BB962C8B-B14F-4D97-AF65-F5344CB8AC3E}">
        <p14:creationId xmlns:p14="http://schemas.microsoft.com/office/powerpoint/2010/main" val="2419306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B1049448-F6D5-4A0E-BA3B-A979310BDC26}" type="datetimeFigureOut">
              <a:rPr lang="hu-HU" smtClean="0"/>
              <a:pPr/>
              <a:t>2019. 05. 13.</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300E392F-423A-4B2F-819A-04E49CF4C524}" type="slidenum">
              <a:rPr lang="hu-HU" smtClean="0"/>
              <a:pPr/>
              <a:t>‹#›</a:t>
            </a:fld>
            <a:endParaRPr lang="hu-HU" dirty="0"/>
          </a:p>
        </p:txBody>
      </p:sp>
    </p:spTree>
    <p:extLst>
      <p:ext uri="{BB962C8B-B14F-4D97-AF65-F5344CB8AC3E}">
        <p14:creationId xmlns:p14="http://schemas.microsoft.com/office/powerpoint/2010/main" val="2638830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ver slide layout">
    <p:bg>
      <p:bgPr>
        <a:blipFill dpi="0" rotWithShape="1">
          <a:blip r:embed="rId2">
            <a:extLst>
              <a:ext uri="{BEBA8EAE-BF5A-486C-A8C5-ECC9F3942E4B}">
                <a14:imgProps xmlns:a14="http://schemas.microsoft.com/office/drawing/2010/main">
                  <a14:imgLayer r:embed="rId3">
                    <a14:imgEffect>
                      <a14:saturation sat="65000"/>
                    </a14:imgEffect>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045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6_Images &amp; Contents">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89478DC5-F7B1-4722-A7D4-1EAFA890CD3E}"/>
              </a:ext>
            </a:extLst>
          </p:cNvPr>
          <p:cNvSpPr>
            <a:spLocks noGrp="1"/>
          </p:cNvSpPr>
          <p:nvPr>
            <p:ph type="pic" sz="quarter" idx="10" hasCustomPrompt="1"/>
          </p:nvPr>
        </p:nvSpPr>
        <p:spPr>
          <a:xfrm>
            <a:off x="3477762" y="0"/>
            <a:ext cx="5666242" cy="6858000"/>
          </a:xfrm>
          <a:custGeom>
            <a:avLst/>
            <a:gdLst>
              <a:gd name="connsiteX0" fmla="*/ 0 w 7554989"/>
              <a:gd name="connsiteY0" fmla="*/ 0 h 6858000"/>
              <a:gd name="connsiteX1" fmla="*/ 7554989 w 7554989"/>
              <a:gd name="connsiteY1" fmla="*/ 0 h 6858000"/>
              <a:gd name="connsiteX2" fmla="*/ 7554989 w 7554989"/>
              <a:gd name="connsiteY2" fmla="*/ 6858000 h 6858000"/>
              <a:gd name="connsiteX3" fmla="*/ 6857999 w 75549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4989" h="6858000">
                <a:moveTo>
                  <a:pt x="0" y="0"/>
                </a:moveTo>
                <a:lnTo>
                  <a:pt x="7554989" y="0"/>
                </a:lnTo>
                <a:lnTo>
                  <a:pt x="7554989" y="6858000"/>
                </a:lnTo>
                <a:lnTo>
                  <a:pt x="6857999" y="6858000"/>
                </a:lnTo>
                <a:close/>
              </a:path>
            </a:pathLst>
          </a:custGeom>
          <a:solidFill>
            <a:schemeClr val="bg1">
              <a:lumMod val="95000"/>
            </a:schemeClr>
          </a:solidFill>
          <a:effectLst/>
        </p:spPr>
        <p:txBody>
          <a:bodyPr wrap="square" anchor="ctr">
            <a:noAutofit/>
          </a:bodyPr>
          <a:lstStyle>
            <a:lvl1pPr marL="0" marR="0" indent="0" algn="ctr" defTabSz="685818" rtl="0" eaLnBrk="1" fontAlgn="auto" latinLnBrk="1" hangingPunct="1">
              <a:lnSpc>
                <a:spcPct val="90000"/>
              </a:lnSpc>
              <a:spcBef>
                <a:spcPts val="750"/>
              </a:spcBef>
              <a:spcAft>
                <a:spcPts val="0"/>
              </a:spcAft>
              <a:buClrTx/>
              <a:buSzTx/>
              <a:buFontTx/>
              <a:buNone/>
              <a:tabLst/>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237640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3059832" cy="68580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2" name="Rectangle 1"/>
          <p:cNvSpPr/>
          <p:nvPr userDrawn="1"/>
        </p:nvSpPr>
        <p:spPr>
          <a:xfrm>
            <a:off x="6426616" y="0"/>
            <a:ext cx="3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Rectangle 2"/>
          <p:cNvSpPr/>
          <p:nvPr userDrawn="1"/>
        </p:nvSpPr>
        <p:spPr>
          <a:xfrm>
            <a:off x="6462616" y="1749000"/>
            <a:ext cx="180000" cy="3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804594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12ADDCB-A08C-43AF-85AF-45C81C44FBDA}"/>
              </a:ext>
            </a:extLst>
          </p:cNvPr>
          <p:cNvSpPr>
            <a:spLocks noGrp="1"/>
          </p:cNvSpPr>
          <p:nvPr>
            <p:ph type="ctrTitle"/>
          </p:nvPr>
        </p:nvSpPr>
        <p:spPr>
          <a:xfrm>
            <a:off x="1143000" y="1122363"/>
            <a:ext cx="6858000" cy="2387600"/>
          </a:xfrm>
        </p:spPr>
        <p:txBody>
          <a:bodyPr anchor="b"/>
          <a:lstStyle>
            <a:lvl1pPr algn="ctr">
              <a:defRPr sz="4500"/>
            </a:lvl1pPr>
          </a:lstStyle>
          <a:p>
            <a:r>
              <a:rPr lang="hu-HU"/>
              <a:t>Mintacím szerkesztése</a:t>
            </a:r>
          </a:p>
        </p:txBody>
      </p:sp>
      <p:sp>
        <p:nvSpPr>
          <p:cNvPr id="3" name="Alcím 2">
            <a:extLst>
              <a:ext uri="{FF2B5EF4-FFF2-40B4-BE49-F238E27FC236}">
                <a16:creationId xmlns:a16="http://schemas.microsoft.com/office/drawing/2014/main" id="{DD85625E-76E8-43CE-A8B8-42CBE52EB991}"/>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7643769B-A944-4AD4-9837-9F4EB9DDD028}"/>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Élőláb helye 4">
            <a:extLst>
              <a:ext uri="{FF2B5EF4-FFF2-40B4-BE49-F238E27FC236}">
                <a16:creationId xmlns:a16="http://schemas.microsoft.com/office/drawing/2014/main" id="{DA553EEC-2230-4142-A3F8-4485723044E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C443C189-A13A-451A-B3DA-49369DD8334F}"/>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2468542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BBDC9F8-2127-4EBE-B509-D984333852E5}"/>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830A0500-ED0F-4CD1-9C88-A8045F7CAA1F}"/>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2DC74254-7069-4371-B358-D264C4137B92}"/>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Élőláb helye 4">
            <a:extLst>
              <a:ext uri="{FF2B5EF4-FFF2-40B4-BE49-F238E27FC236}">
                <a16:creationId xmlns:a16="http://schemas.microsoft.com/office/drawing/2014/main" id="{99B017D9-C23C-4823-A438-12F1F9A28F9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AD548CF-B57F-45E5-BF6D-E4E9F15E8FED}"/>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16051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0871F6C-21E8-41D3-B9F0-E6AFA2D4A8A8}"/>
              </a:ext>
            </a:extLst>
          </p:cNvPr>
          <p:cNvSpPr>
            <a:spLocks noGrp="1"/>
          </p:cNvSpPr>
          <p:nvPr>
            <p:ph type="title"/>
          </p:nvPr>
        </p:nvSpPr>
        <p:spPr>
          <a:xfrm>
            <a:off x="623888" y="1709743"/>
            <a:ext cx="7886700" cy="2852737"/>
          </a:xfrm>
        </p:spPr>
        <p:txBody>
          <a:bodyPr anchor="b"/>
          <a:lstStyle>
            <a:lvl1pPr>
              <a:defRPr sz="4500"/>
            </a:lvl1pPr>
          </a:lstStyle>
          <a:p>
            <a:r>
              <a:rPr lang="hu-HU"/>
              <a:t>Mintacím szerkesztése</a:t>
            </a:r>
          </a:p>
        </p:txBody>
      </p:sp>
      <p:sp>
        <p:nvSpPr>
          <p:cNvPr id="3" name="Szöveg helye 2">
            <a:extLst>
              <a:ext uri="{FF2B5EF4-FFF2-40B4-BE49-F238E27FC236}">
                <a16:creationId xmlns:a16="http://schemas.microsoft.com/office/drawing/2014/main" id="{0924C2F2-1372-4C0C-BAC0-5CF7AA7A23FA}"/>
              </a:ext>
            </a:extLst>
          </p:cNvPr>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FD1E0DD9-6ECC-4D9B-9817-3874242F8765}"/>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Élőláb helye 4">
            <a:extLst>
              <a:ext uri="{FF2B5EF4-FFF2-40B4-BE49-F238E27FC236}">
                <a16:creationId xmlns:a16="http://schemas.microsoft.com/office/drawing/2014/main" id="{580EC97B-B0D0-4EF7-85F4-165F55D01D3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F977D72-1785-4C79-A990-5ED3E7A90AE8}"/>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3088344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AA5383F-F002-4889-AC02-2E2EBA391447}"/>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6498CABF-AD92-41E5-8550-9A179D051633}"/>
              </a:ext>
            </a:extLst>
          </p:cNvPr>
          <p:cNvSpPr>
            <a:spLocks noGrp="1"/>
          </p:cNvSpPr>
          <p:nvPr>
            <p:ph sz="half" idx="1"/>
          </p:nvPr>
        </p:nvSpPr>
        <p:spPr>
          <a:xfrm>
            <a:off x="6286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B27DCFA3-581D-43FD-8F0D-1A70E0A1639E}"/>
              </a:ext>
            </a:extLst>
          </p:cNvPr>
          <p:cNvSpPr>
            <a:spLocks noGrp="1"/>
          </p:cNvSpPr>
          <p:nvPr>
            <p:ph sz="half" idx="2"/>
          </p:nvPr>
        </p:nvSpPr>
        <p:spPr>
          <a:xfrm>
            <a:off x="46291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417BE6F5-3D99-485B-B9D5-570BA4DCE16E}"/>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6" name="Élőláb helye 5">
            <a:extLst>
              <a:ext uri="{FF2B5EF4-FFF2-40B4-BE49-F238E27FC236}">
                <a16:creationId xmlns:a16="http://schemas.microsoft.com/office/drawing/2014/main" id="{144DC2C3-BD9D-4460-8FE0-1DE5E35CD3B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DB596C56-720E-43A4-9D64-6D51F690998D}"/>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1309405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82CF4F0-7017-48C2-88DC-DD3735EB6909}"/>
              </a:ext>
            </a:extLst>
          </p:cNvPr>
          <p:cNvSpPr>
            <a:spLocks noGrp="1"/>
          </p:cNvSpPr>
          <p:nvPr>
            <p:ph type="title"/>
          </p:nvPr>
        </p:nvSpPr>
        <p:spPr>
          <a:xfrm>
            <a:off x="629841" y="365129"/>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id="{93A01782-8CB1-4051-BA03-3883DA0B0B3D}"/>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hu-HU"/>
              <a:t>Mintaszöveg szerkesztése</a:t>
            </a:r>
          </a:p>
        </p:txBody>
      </p:sp>
      <p:sp>
        <p:nvSpPr>
          <p:cNvPr id="4" name="Tartalom helye 3">
            <a:extLst>
              <a:ext uri="{FF2B5EF4-FFF2-40B4-BE49-F238E27FC236}">
                <a16:creationId xmlns:a16="http://schemas.microsoft.com/office/drawing/2014/main" id="{2CD7E5AE-8F2B-4BD2-A310-CFB2675CCF42}"/>
              </a:ext>
            </a:extLst>
          </p:cNvPr>
          <p:cNvSpPr>
            <a:spLocks noGrp="1"/>
          </p:cNvSpPr>
          <p:nvPr>
            <p:ph sz="half" idx="2"/>
          </p:nvPr>
        </p:nvSpPr>
        <p:spPr>
          <a:xfrm>
            <a:off x="629842" y="2505075"/>
            <a:ext cx="3868340"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1CEBD586-C05B-4B1E-A813-080229727F47}"/>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hu-HU"/>
              <a:t>Mintaszöveg szerkesztése</a:t>
            </a:r>
          </a:p>
        </p:txBody>
      </p:sp>
      <p:sp>
        <p:nvSpPr>
          <p:cNvPr id="6" name="Tartalom helye 5">
            <a:extLst>
              <a:ext uri="{FF2B5EF4-FFF2-40B4-BE49-F238E27FC236}">
                <a16:creationId xmlns:a16="http://schemas.microsoft.com/office/drawing/2014/main" id="{BEB86A3E-C4CC-4499-AA80-EEBDC5BD0056}"/>
              </a:ext>
            </a:extLst>
          </p:cNvPr>
          <p:cNvSpPr>
            <a:spLocks noGrp="1"/>
          </p:cNvSpPr>
          <p:nvPr>
            <p:ph sz="quarter" idx="4"/>
          </p:nvPr>
        </p:nvSpPr>
        <p:spPr>
          <a:xfrm>
            <a:off x="4629152" y="2505075"/>
            <a:ext cx="3887391"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3FB6CDCF-3B71-40EE-95E1-46BDFA93DA04}"/>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8" name="Élőláb helye 7">
            <a:extLst>
              <a:ext uri="{FF2B5EF4-FFF2-40B4-BE49-F238E27FC236}">
                <a16:creationId xmlns:a16="http://schemas.microsoft.com/office/drawing/2014/main" id="{0F5A8F55-D127-48C5-A0F9-0E5A4F0D920A}"/>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7B593176-B740-49EC-B012-CFBFDBC4E973}"/>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3387959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F564E62-8849-450B-8EA9-7D179678A82E}"/>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19A6C847-4E76-4256-88D3-784492AEA4D9}"/>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4" name="Élőláb helye 3">
            <a:extLst>
              <a:ext uri="{FF2B5EF4-FFF2-40B4-BE49-F238E27FC236}">
                <a16:creationId xmlns:a16="http://schemas.microsoft.com/office/drawing/2014/main" id="{4D2EA99B-61BE-40B6-BCAB-889565E536C9}"/>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F00BF69C-F3D8-4250-9E40-6AD1F5122FF8}"/>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1885058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47993" y="44624"/>
            <a:ext cx="4700075" cy="936104"/>
          </a:xfrm>
        </p:spPr>
        <p:txBody>
          <a:bodyPr>
            <a:normAutofit/>
          </a:bodyPr>
          <a:lstStyle>
            <a:lvl1pPr algn="l">
              <a:defRPr sz="1800"/>
            </a:lvl1pPr>
          </a:lstStyle>
          <a:p>
            <a:r>
              <a:rPr lang="hu-HU" dirty="0"/>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0DD05FFA-4383-4574-9830-A5FF25BE8406}" type="datetimeFigureOut">
              <a:rPr lang="hu-HU" smtClean="0"/>
              <a:t>2019. 05. 13.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4ECFDF-B4B8-4D79-9C23-DD008FAF0A0B}" type="slidenum">
              <a:rPr lang="hu-HU" smtClean="0"/>
              <a:t>‹#›</a:t>
            </a:fld>
            <a:endParaRPr lang="hu-HU"/>
          </a:p>
        </p:txBody>
      </p:sp>
    </p:spTree>
    <p:extLst>
      <p:ext uri="{BB962C8B-B14F-4D97-AF65-F5344CB8AC3E}">
        <p14:creationId xmlns:p14="http://schemas.microsoft.com/office/powerpoint/2010/main" val="2802918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8CBA47BF-80AF-4DDE-93CB-7EA32F7901D2}"/>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3" name="Élőláb helye 2">
            <a:extLst>
              <a:ext uri="{FF2B5EF4-FFF2-40B4-BE49-F238E27FC236}">
                <a16:creationId xmlns:a16="http://schemas.microsoft.com/office/drawing/2014/main" id="{7C3DE4D3-4F95-41AE-BC54-65463613BFF4}"/>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57F81A49-CCDF-46F7-A496-1B310E9CB154}"/>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3225170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B315F9C-69BF-4498-AA13-53B7080422AB}"/>
              </a:ext>
            </a:extLst>
          </p:cNvPr>
          <p:cNvSpPr>
            <a:spLocks noGrp="1"/>
          </p:cNvSpPr>
          <p:nvPr>
            <p:ph type="title"/>
          </p:nvPr>
        </p:nvSpPr>
        <p:spPr>
          <a:xfrm>
            <a:off x="629841" y="457200"/>
            <a:ext cx="2949178" cy="1600200"/>
          </a:xfrm>
        </p:spPr>
        <p:txBody>
          <a:bodyPr anchor="b"/>
          <a:lstStyle>
            <a:lvl1pPr>
              <a:defRPr sz="2400"/>
            </a:lvl1pPr>
          </a:lstStyle>
          <a:p>
            <a:r>
              <a:rPr lang="hu-HU"/>
              <a:t>Mintacím szerkesztése</a:t>
            </a:r>
          </a:p>
        </p:txBody>
      </p:sp>
      <p:sp>
        <p:nvSpPr>
          <p:cNvPr id="3" name="Tartalom helye 2">
            <a:extLst>
              <a:ext uri="{FF2B5EF4-FFF2-40B4-BE49-F238E27FC236}">
                <a16:creationId xmlns:a16="http://schemas.microsoft.com/office/drawing/2014/main" id="{8820527A-ED6B-4EC3-99B5-2DA0C0D1487A}"/>
              </a:ext>
            </a:extLst>
          </p:cNvPr>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41C93E51-D696-4253-A398-ECED01E8E9B3}"/>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hu-HU"/>
              <a:t>Mintaszöveg szerkesztése</a:t>
            </a:r>
          </a:p>
        </p:txBody>
      </p:sp>
      <p:sp>
        <p:nvSpPr>
          <p:cNvPr id="5" name="Dátum helye 4">
            <a:extLst>
              <a:ext uri="{FF2B5EF4-FFF2-40B4-BE49-F238E27FC236}">
                <a16:creationId xmlns:a16="http://schemas.microsoft.com/office/drawing/2014/main" id="{6C992C81-D009-49DC-B47A-DE76F3237599}"/>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6" name="Élőláb helye 5">
            <a:extLst>
              <a:ext uri="{FF2B5EF4-FFF2-40B4-BE49-F238E27FC236}">
                <a16:creationId xmlns:a16="http://schemas.microsoft.com/office/drawing/2014/main" id="{F6C49C21-FC4C-4BE8-9326-BC2CEFF18238}"/>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658E318C-93AE-421F-9062-4BC2844CE24D}"/>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2495639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34439DA-B2D3-4B8C-B96E-8B4D50D58D36}"/>
              </a:ext>
            </a:extLst>
          </p:cNvPr>
          <p:cNvSpPr>
            <a:spLocks noGrp="1"/>
          </p:cNvSpPr>
          <p:nvPr>
            <p:ph type="title"/>
          </p:nvPr>
        </p:nvSpPr>
        <p:spPr>
          <a:xfrm>
            <a:off x="629841" y="457200"/>
            <a:ext cx="2949178" cy="1600200"/>
          </a:xfrm>
        </p:spPr>
        <p:txBody>
          <a:bodyPr anchor="b"/>
          <a:lstStyle>
            <a:lvl1pPr>
              <a:defRPr sz="2400"/>
            </a:lvl1pPr>
          </a:lstStyle>
          <a:p>
            <a:r>
              <a:rPr lang="hu-HU"/>
              <a:t>Mintacím szerkesztése</a:t>
            </a:r>
          </a:p>
        </p:txBody>
      </p:sp>
      <p:sp>
        <p:nvSpPr>
          <p:cNvPr id="3" name="Kép helye 2">
            <a:extLst>
              <a:ext uri="{FF2B5EF4-FFF2-40B4-BE49-F238E27FC236}">
                <a16:creationId xmlns:a16="http://schemas.microsoft.com/office/drawing/2014/main" id="{F8F266E4-FCC3-4A5A-BE83-8965B5C0584D}"/>
              </a:ext>
            </a:extLst>
          </p:cNvPr>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hu-HU"/>
          </a:p>
        </p:txBody>
      </p:sp>
      <p:sp>
        <p:nvSpPr>
          <p:cNvPr id="4" name="Szöveg helye 3">
            <a:extLst>
              <a:ext uri="{FF2B5EF4-FFF2-40B4-BE49-F238E27FC236}">
                <a16:creationId xmlns:a16="http://schemas.microsoft.com/office/drawing/2014/main" id="{3D73F894-F33D-4198-B19A-FCC645124233}"/>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hu-HU"/>
              <a:t>Mintaszöveg szerkesztése</a:t>
            </a:r>
          </a:p>
        </p:txBody>
      </p:sp>
      <p:sp>
        <p:nvSpPr>
          <p:cNvPr id="5" name="Dátum helye 4">
            <a:extLst>
              <a:ext uri="{FF2B5EF4-FFF2-40B4-BE49-F238E27FC236}">
                <a16:creationId xmlns:a16="http://schemas.microsoft.com/office/drawing/2014/main" id="{6820E476-5197-4DD1-9FB5-D57C94CC11ED}"/>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6" name="Élőláb helye 5">
            <a:extLst>
              <a:ext uri="{FF2B5EF4-FFF2-40B4-BE49-F238E27FC236}">
                <a16:creationId xmlns:a16="http://schemas.microsoft.com/office/drawing/2014/main" id="{86F8D3A2-4CD1-4CE8-B841-52C4980E3409}"/>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5FECF82A-790D-46CF-8390-1A2DE1ACDF02}"/>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556584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A8739AC-DC0C-4512-B414-1F92924C9983}"/>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6C10D021-420F-4A3E-AA67-A4B9F85A10CA}"/>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B3C7E0A-0088-4F72-BDFA-30494F10960B}"/>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Élőláb helye 4">
            <a:extLst>
              <a:ext uri="{FF2B5EF4-FFF2-40B4-BE49-F238E27FC236}">
                <a16:creationId xmlns:a16="http://schemas.microsoft.com/office/drawing/2014/main" id="{85CC9703-30D4-4B2D-90E2-176334993E2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025A637-F699-4D6D-B7FC-6F320835C3BF}"/>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22632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716B0D25-7C10-4F64-A757-9179C15DA336}"/>
              </a:ext>
            </a:extLst>
          </p:cNvPr>
          <p:cNvSpPr>
            <a:spLocks noGrp="1"/>
          </p:cNvSpPr>
          <p:nvPr>
            <p:ph type="title" orient="vert"/>
          </p:nvPr>
        </p:nvSpPr>
        <p:spPr>
          <a:xfrm>
            <a:off x="6543676" y="365125"/>
            <a:ext cx="1971675"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30DDF323-3EE1-4AAB-B895-98F23E3F8E86}"/>
              </a:ext>
            </a:extLst>
          </p:cNvPr>
          <p:cNvSpPr>
            <a:spLocks noGrp="1"/>
          </p:cNvSpPr>
          <p:nvPr>
            <p:ph type="body" orient="vert" idx="1"/>
          </p:nvPr>
        </p:nvSpPr>
        <p:spPr>
          <a:xfrm>
            <a:off x="628652" y="365125"/>
            <a:ext cx="5800725"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3625C8EF-5D1B-4C01-BF9C-279EC4A4B760}"/>
              </a:ext>
            </a:extLst>
          </p:cNvPr>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Élőláb helye 4">
            <a:extLst>
              <a:ext uri="{FF2B5EF4-FFF2-40B4-BE49-F238E27FC236}">
                <a16:creationId xmlns:a16="http://schemas.microsoft.com/office/drawing/2014/main" id="{F0325FAA-2D44-489E-811F-1252C761F2C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37F1FBD-32BB-4A3B-8631-CF64E257462A}"/>
              </a:ext>
            </a:extLst>
          </p:cNvPr>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2450209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3059832" cy="68580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2" name="Rectangle 1"/>
          <p:cNvSpPr/>
          <p:nvPr userDrawn="1"/>
        </p:nvSpPr>
        <p:spPr>
          <a:xfrm>
            <a:off x="6426616" y="0"/>
            <a:ext cx="3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Rectangle 2"/>
          <p:cNvSpPr/>
          <p:nvPr userDrawn="1"/>
        </p:nvSpPr>
        <p:spPr>
          <a:xfrm>
            <a:off x="6462616" y="1749000"/>
            <a:ext cx="180000" cy="3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500679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Style slide layout">
    <p:bg>
      <p:bgPr>
        <a:blipFill dpi="0" rotWithShape="1">
          <a:blip r:embed="rId2">
            <a:lum/>
          </a:blip>
          <a:srcRect/>
          <a:stretch>
            <a:fillRect l="50000" r="-45000"/>
          </a:stretch>
        </a:blipFill>
        <a:effectLst/>
      </p:bgPr>
    </p:bg>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70D5907-0BF6-4B53-8408-C8B6DFB41C84}"/>
              </a:ext>
            </a:extLst>
          </p:cNvPr>
          <p:cNvSpPr/>
          <p:nvPr userDrawn="1"/>
        </p:nvSpPr>
        <p:spPr>
          <a:xfrm>
            <a:off x="0" y="0"/>
            <a:ext cx="4572000" cy="6858000"/>
          </a:xfrm>
          <a:prstGeom prst="rect">
            <a:avLst/>
          </a:prstGeom>
          <a:solidFill>
            <a:srgbClr val="89A4E7"/>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p>
        </p:txBody>
      </p:sp>
      <p:sp>
        <p:nvSpPr>
          <p:cNvPr id="3" name="Téglalap 2">
            <a:extLst>
              <a:ext uri="{FF2B5EF4-FFF2-40B4-BE49-F238E27FC236}">
                <a16:creationId xmlns:a16="http://schemas.microsoft.com/office/drawing/2014/main" id="{03B98F0A-ED4B-4B71-8FDC-0EA835D6D7C8}"/>
              </a:ext>
            </a:extLst>
          </p:cNvPr>
          <p:cNvSpPr/>
          <p:nvPr userDrawn="1"/>
        </p:nvSpPr>
        <p:spPr>
          <a:xfrm>
            <a:off x="4572000" y="-25400"/>
            <a:ext cx="4572000" cy="6858000"/>
          </a:xfrm>
          <a:prstGeom prst="rect">
            <a:avLst/>
          </a:prstGeom>
          <a:solidFill>
            <a:srgbClr val="2349AC">
              <a:alpha val="48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p>
        </p:txBody>
      </p:sp>
    </p:spTree>
    <p:extLst>
      <p:ext uri="{BB962C8B-B14F-4D97-AF65-F5344CB8AC3E}">
        <p14:creationId xmlns:p14="http://schemas.microsoft.com/office/powerpoint/2010/main" val="484669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ver slide layout">
    <p:bg>
      <p:bgPr>
        <a:blipFill dpi="0" rotWithShape="1">
          <a:blip r:embed="rId2">
            <a:extLst>
              <a:ext uri="{BEBA8EAE-BF5A-486C-A8C5-ECC9F3942E4B}">
                <a14:imgProps xmlns:a14="http://schemas.microsoft.com/office/drawing/2010/main">
                  <a14:imgLayer r:embed="rId3">
                    <a14:imgEffect>
                      <a14:saturation sat="65000"/>
                    </a14:imgEffect>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468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4032954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12188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8"/>
            <a:ext cx="7772400" cy="1362075"/>
          </a:xfrm>
        </p:spPr>
        <p:txBody>
          <a:bodyPr anchor="t"/>
          <a:lstStyle>
            <a:lvl1pPr algn="l">
              <a:defRPr sz="3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0DD05FFA-4383-4574-9830-A5FF25BE8406}" type="datetimeFigureOut">
              <a:rPr lang="hu-HU" smtClean="0"/>
              <a:t>2019. 05. 13.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4ECFDF-B4B8-4D79-9C23-DD008FAF0A0B}" type="slidenum">
              <a:rPr lang="hu-HU" smtClean="0"/>
              <a:t>‹#›</a:t>
            </a:fld>
            <a:endParaRPr lang="hu-HU"/>
          </a:p>
        </p:txBody>
      </p:sp>
      <p:sp>
        <p:nvSpPr>
          <p:cNvPr id="7" name="Cím 1"/>
          <p:cNvSpPr txBox="1">
            <a:spLocks/>
          </p:cNvSpPr>
          <p:nvPr userDrawn="1"/>
        </p:nvSpPr>
        <p:spPr>
          <a:xfrm>
            <a:off x="447989" y="44624"/>
            <a:ext cx="4412043" cy="864096"/>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r>
              <a:rPr lang="hu-HU" sz="1800"/>
              <a:t>Mintacím szerkesztése</a:t>
            </a:r>
          </a:p>
        </p:txBody>
      </p:sp>
    </p:spTree>
    <p:extLst>
      <p:ext uri="{BB962C8B-B14F-4D97-AF65-F5344CB8AC3E}">
        <p14:creationId xmlns:p14="http://schemas.microsoft.com/office/powerpoint/2010/main" val="1478329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3134549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09FB1A3A-4FA6-4C31-A4A8-2170EB54106C}" type="datetimeFigureOut">
              <a:rPr lang="hu-HU" smtClean="0"/>
              <a:t>2019. 05. 13.</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2612468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29842" y="2505075"/>
            <a:ext cx="3868340"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29150" y="2505075"/>
            <a:ext cx="3887391"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09FB1A3A-4FA6-4C31-A4A8-2170EB54106C}" type="datetimeFigureOut">
              <a:rPr lang="hu-HU" smtClean="0"/>
              <a:t>2019. 05. 13.</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788790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09FB1A3A-4FA6-4C31-A4A8-2170EB54106C}" type="datetimeFigureOut">
              <a:rPr lang="hu-HU" smtClean="0"/>
              <a:t>2019. 05. 13.</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3476078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B1A3A-4FA6-4C31-A4A8-2170EB54106C}" type="datetimeFigureOut">
              <a:rPr lang="hu-HU" smtClean="0"/>
              <a:t>2019. 05. 13.</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324352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09FB1A3A-4FA6-4C31-A4A8-2170EB54106C}" type="datetimeFigureOut">
              <a:rPr lang="hu-HU" smtClean="0"/>
              <a:t>2019. 05. 13.</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2450964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09FB1A3A-4FA6-4C31-A4A8-2170EB54106C}" type="datetimeFigureOut">
              <a:rPr lang="hu-HU" smtClean="0"/>
              <a:t>2019. 05. 13.</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2502637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1001287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09FB1A3A-4FA6-4C31-A4A8-2170EB54106C}" type="datetimeFigureOut">
              <a:rPr lang="hu-HU" smtClean="0"/>
              <a:t>2019. 05. 13.</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45242EF-70E5-40F0-991A-8475095ADAB4}" type="slidenum">
              <a:rPr lang="hu-HU" smtClean="0"/>
              <a:t>‹#›</a:t>
            </a:fld>
            <a:endParaRPr lang="hu-HU"/>
          </a:p>
        </p:txBody>
      </p:sp>
    </p:spTree>
    <p:extLst>
      <p:ext uri="{BB962C8B-B14F-4D97-AF65-F5344CB8AC3E}">
        <p14:creationId xmlns:p14="http://schemas.microsoft.com/office/powerpoint/2010/main" val="2294710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3059832" cy="68580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ltLang="ko-KR" dirty="0"/>
              <a:t>Your Picture Here</a:t>
            </a:r>
            <a:endParaRPr lang="ko-KR" altLang="en-US" dirty="0"/>
          </a:p>
        </p:txBody>
      </p:sp>
      <p:sp>
        <p:nvSpPr>
          <p:cNvPr id="2" name="Rectangle 1"/>
          <p:cNvSpPr/>
          <p:nvPr userDrawn="1"/>
        </p:nvSpPr>
        <p:spPr>
          <a:xfrm>
            <a:off x="6426616" y="0"/>
            <a:ext cx="3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Rectangle 2"/>
          <p:cNvSpPr/>
          <p:nvPr userDrawn="1"/>
        </p:nvSpPr>
        <p:spPr>
          <a:xfrm>
            <a:off x="6462616" y="1749000"/>
            <a:ext cx="180000" cy="3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417906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Tartalom helye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0DD05FFA-4383-4574-9830-A5FF25BE8406}" type="datetimeFigureOut">
              <a:rPr lang="hu-HU" smtClean="0"/>
              <a:t>2019. 05. 13.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4ECFDF-B4B8-4D79-9C23-DD008FAF0A0B}" type="slidenum">
              <a:rPr lang="hu-HU" smtClean="0"/>
              <a:t>‹#›</a:t>
            </a:fld>
            <a:endParaRPr lang="hu-HU"/>
          </a:p>
        </p:txBody>
      </p:sp>
    </p:spTree>
    <p:extLst>
      <p:ext uri="{BB962C8B-B14F-4D97-AF65-F5344CB8AC3E}">
        <p14:creationId xmlns:p14="http://schemas.microsoft.com/office/powerpoint/2010/main" val="247966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Style slide layout">
    <p:bg>
      <p:bgPr>
        <a:blipFill dpi="0" rotWithShape="1">
          <a:blip r:embed="rId2">
            <a:lum/>
          </a:blip>
          <a:srcRect/>
          <a:stretch>
            <a:fillRect l="50000" r="-45000"/>
          </a:stretch>
        </a:blipFill>
        <a:effectLst/>
      </p:bgPr>
    </p:bg>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70D5907-0BF6-4B53-8408-C8B6DFB41C84}"/>
              </a:ext>
            </a:extLst>
          </p:cNvPr>
          <p:cNvSpPr/>
          <p:nvPr userDrawn="1"/>
        </p:nvSpPr>
        <p:spPr>
          <a:xfrm>
            <a:off x="0" y="0"/>
            <a:ext cx="4572000" cy="6858000"/>
          </a:xfrm>
          <a:prstGeom prst="rect">
            <a:avLst/>
          </a:prstGeom>
          <a:solidFill>
            <a:srgbClr val="89A4E7"/>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p>
        </p:txBody>
      </p:sp>
      <p:sp>
        <p:nvSpPr>
          <p:cNvPr id="3" name="Téglalap 2">
            <a:extLst>
              <a:ext uri="{FF2B5EF4-FFF2-40B4-BE49-F238E27FC236}">
                <a16:creationId xmlns:a16="http://schemas.microsoft.com/office/drawing/2014/main" id="{03B98F0A-ED4B-4B71-8FDC-0EA835D6D7C8}"/>
              </a:ext>
            </a:extLst>
          </p:cNvPr>
          <p:cNvSpPr/>
          <p:nvPr userDrawn="1"/>
        </p:nvSpPr>
        <p:spPr>
          <a:xfrm>
            <a:off x="4572000" y="-25400"/>
            <a:ext cx="4572000" cy="6858000"/>
          </a:xfrm>
          <a:prstGeom prst="rect">
            <a:avLst/>
          </a:prstGeom>
          <a:solidFill>
            <a:srgbClr val="2349AC">
              <a:alpha val="48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p>
        </p:txBody>
      </p:sp>
    </p:spTree>
    <p:extLst>
      <p:ext uri="{BB962C8B-B14F-4D97-AF65-F5344CB8AC3E}">
        <p14:creationId xmlns:p14="http://schemas.microsoft.com/office/powerpoint/2010/main" val="385424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over slide layout">
    <p:bg>
      <p:bgPr>
        <a:blipFill dpi="0" rotWithShape="1">
          <a:blip r:embed="rId2">
            <a:extLst>
              <a:ext uri="{BEBA8EAE-BF5A-486C-A8C5-ECC9F3942E4B}">
                <a14:imgProps xmlns:a14="http://schemas.microsoft.com/office/drawing/2010/main">
                  <a14:imgLayer r:embed="rId3">
                    <a14:imgEffect>
                      <a14:saturation sat="65000"/>
                    </a14:imgEffect>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875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9"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hu-HU"/>
              <a:t>Mintaszöveg szerkesztése</a:t>
            </a:r>
          </a:p>
        </p:txBody>
      </p:sp>
      <p:sp>
        <p:nvSpPr>
          <p:cNvPr id="6" name="Tartalom helye 5"/>
          <p:cNvSpPr>
            <a:spLocks noGrp="1"/>
          </p:cNvSpPr>
          <p:nvPr>
            <p:ph sz="quarter" idx="4"/>
          </p:nvPr>
        </p:nvSpPr>
        <p:spPr>
          <a:xfrm>
            <a:off x="464502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0DD05FFA-4383-4574-9830-A5FF25BE8406}" type="datetimeFigureOut">
              <a:rPr lang="hu-HU" smtClean="0"/>
              <a:t>2019. 05. 13.</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774ECFDF-B4B8-4D79-9C23-DD008FAF0A0B}" type="slidenum">
              <a:rPr lang="hu-HU" smtClean="0"/>
              <a:t>‹#›</a:t>
            </a:fld>
            <a:endParaRPr lang="hu-HU"/>
          </a:p>
        </p:txBody>
      </p:sp>
    </p:spTree>
    <p:extLst>
      <p:ext uri="{BB962C8B-B14F-4D97-AF65-F5344CB8AC3E}">
        <p14:creationId xmlns:p14="http://schemas.microsoft.com/office/powerpoint/2010/main" val="216961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6" name="Tartalom helye 2"/>
          <p:cNvSpPr>
            <a:spLocks noGrp="1"/>
          </p:cNvSpPr>
          <p:nvPr>
            <p:ph idx="1"/>
          </p:nvPr>
        </p:nvSpPr>
        <p:spPr>
          <a:xfrm>
            <a:off x="447991" y="1628802"/>
            <a:ext cx="5111750" cy="4691063"/>
          </a:xfrm>
        </p:spPr>
        <p:txBody>
          <a:bodyPr/>
          <a:lstStyle>
            <a:lvl1pPr>
              <a:defRPr sz="18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7" name="Kép helye 2"/>
          <p:cNvSpPr>
            <a:spLocks noGrp="1"/>
          </p:cNvSpPr>
          <p:nvPr>
            <p:ph type="pic" idx="13"/>
          </p:nvPr>
        </p:nvSpPr>
        <p:spPr>
          <a:xfrm>
            <a:off x="5724128" y="1633102"/>
            <a:ext cx="3240360" cy="469106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hu-HU"/>
          </a:p>
        </p:txBody>
      </p:sp>
    </p:spTree>
    <p:extLst>
      <p:ext uri="{BB962C8B-B14F-4D97-AF65-F5344CB8AC3E}">
        <p14:creationId xmlns:p14="http://schemas.microsoft.com/office/powerpoint/2010/main" val="1288014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3575050" y="1435103"/>
            <a:ext cx="5111750" cy="46910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Szöveg helye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hu-HU"/>
              <a:t>Mintaszöveg szerkesztése</a:t>
            </a:r>
          </a:p>
        </p:txBody>
      </p:sp>
      <p:sp>
        <p:nvSpPr>
          <p:cNvPr id="5" name="Dátum helye 4"/>
          <p:cNvSpPr>
            <a:spLocks noGrp="1"/>
          </p:cNvSpPr>
          <p:nvPr>
            <p:ph type="dt" sz="half" idx="10"/>
          </p:nvPr>
        </p:nvSpPr>
        <p:spPr/>
        <p:txBody>
          <a:bodyPr/>
          <a:lstStyle/>
          <a:p>
            <a:fld id="{0DD05FFA-4383-4574-9830-A5FF25BE8406}" type="datetimeFigureOut">
              <a:rPr lang="hu-HU" smtClean="0"/>
              <a:t>2019. 05. 13.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4ECFDF-B4B8-4D79-9C23-DD008FAF0A0B}" type="slidenum">
              <a:rPr lang="hu-HU" smtClean="0"/>
              <a:t>‹#›</a:t>
            </a:fld>
            <a:endParaRPr lang="hu-HU"/>
          </a:p>
        </p:txBody>
      </p:sp>
      <p:sp>
        <p:nvSpPr>
          <p:cNvPr id="9" name="Cím 1"/>
          <p:cNvSpPr>
            <a:spLocks noGrp="1"/>
          </p:cNvSpPr>
          <p:nvPr>
            <p:ph type="title"/>
          </p:nvPr>
        </p:nvSpPr>
        <p:spPr>
          <a:xfrm>
            <a:off x="447989" y="44624"/>
            <a:ext cx="4412043" cy="864096"/>
          </a:xfrm>
        </p:spPr>
        <p:txBody>
          <a:bodyPr/>
          <a:lstStyle/>
          <a:p>
            <a:r>
              <a:rPr lang="hu-HU"/>
              <a:t>Mintacím szerkesztése</a:t>
            </a:r>
          </a:p>
        </p:txBody>
      </p:sp>
    </p:spTree>
    <p:extLst>
      <p:ext uri="{BB962C8B-B14F-4D97-AF65-F5344CB8AC3E}">
        <p14:creationId xmlns:p14="http://schemas.microsoft.com/office/powerpoint/2010/main" val="3247706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15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hu-HU"/>
              <a:t>Mintaszöveg szerkesztése</a:t>
            </a:r>
          </a:p>
        </p:txBody>
      </p:sp>
      <p:sp>
        <p:nvSpPr>
          <p:cNvPr id="5" name="Dátum helye 4"/>
          <p:cNvSpPr>
            <a:spLocks noGrp="1"/>
          </p:cNvSpPr>
          <p:nvPr>
            <p:ph type="dt" sz="half" idx="10"/>
          </p:nvPr>
        </p:nvSpPr>
        <p:spPr/>
        <p:txBody>
          <a:bodyPr/>
          <a:lstStyle/>
          <a:p>
            <a:fld id="{0DD05FFA-4383-4574-9830-A5FF25BE8406}" type="datetimeFigureOut">
              <a:rPr lang="hu-HU" smtClean="0"/>
              <a:t>2019. 05. 13.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4ECFDF-B4B8-4D79-9C23-DD008FAF0A0B}" type="slidenum">
              <a:rPr lang="hu-HU" smtClean="0"/>
              <a:t>‹#›</a:t>
            </a:fld>
            <a:endParaRPr lang="hu-HU"/>
          </a:p>
        </p:txBody>
      </p:sp>
    </p:spTree>
    <p:extLst>
      <p:ext uri="{BB962C8B-B14F-4D97-AF65-F5344CB8AC3E}">
        <p14:creationId xmlns:p14="http://schemas.microsoft.com/office/powerpoint/2010/main" val="3839523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14" name="Title 8"/>
          <p:cNvSpPr>
            <a:spLocks noGrp="1"/>
          </p:cNvSpPr>
          <p:nvPr>
            <p:ph type="title" hasCustomPrompt="1"/>
          </p:nvPr>
        </p:nvSpPr>
        <p:spPr>
          <a:xfrm>
            <a:off x="4495800" y="2286000"/>
            <a:ext cx="4419600" cy="1143000"/>
          </a:xfrm>
        </p:spPr>
        <p:txBody>
          <a:bodyPr anchor="t">
            <a:noAutofit/>
          </a:bodyPr>
          <a:lstStyle>
            <a:lvl1pPr algn="l">
              <a:defRPr sz="3300" b="1" cap="all" baseline="0">
                <a:solidFill>
                  <a:schemeClr val="bg1"/>
                </a:solidFill>
                <a:latin typeface="Arial"/>
                <a:cs typeface="Arial"/>
              </a:defRPr>
            </a:lvl1pPr>
          </a:lstStyle>
          <a:p>
            <a:r>
              <a:rPr lang="hu-HU" dirty="0"/>
              <a:t>Prezentáció Címe</a:t>
            </a:r>
            <a:endParaRPr lang="en-US" dirty="0"/>
          </a:p>
        </p:txBody>
      </p:sp>
      <p:sp>
        <p:nvSpPr>
          <p:cNvPr id="17" name="Text Placeholder 15"/>
          <p:cNvSpPr>
            <a:spLocks noGrp="1"/>
          </p:cNvSpPr>
          <p:nvPr>
            <p:ph type="body" sz="quarter" idx="10" hasCustomPrompt="1"/>
          </p:nvPr>
        </p:nvSpPr>
        <p:spPr>
          <a:xfrm>
            <a:off x="4495800" y="3886200"/>
            <a:ext cx="4343400" cy="914400"/>
          </a:xfrm>
        </p:spPr>
        <p:txBody>
          <a:bodyPr wrap="square" anchor="t"/>
          <a:lstStyle>
            <a:lvl1pPr marL="385754" indent="-385754" algn="l">
              <a:spcAft>
                <a:spcPts val="450"/>
              </a:spcAft>
              <a:buFontTx/>
              <a:buNone/>
              <a:defRPr cap="all" baseline="0">
                <a:solidFill>
                  <a:srgbClr val="FFFFFF"/>
                </a:solidFill>
                <a:latin typeface="Arial"/>
                <a:cs typeface="Arial"/>
              </a:defRPr>
            </a:lvl1pPr>
            <a:lvl2pPr>
              <a:buNone/>
              <a:defRPr/>
            </a:lvl2pPr>
          </a:lstStyle>
          <a:p>
            <a:pPr lvl="0"/>
            <a:r>
              <a:rPr lang="hu-HU" dirty="0"/>
              <a:t>Click to edit Alcím</a:t>
            </a:r>
          </a:p>
          <a:p>
            <a:pPr lvl="0"/>
            <a:endParaRPr lang="hu-HU" dirty="0"/>
          </a:p>
        </p:txBody>
      </p:sp>
    </p:spTree>
    <p:extLst>
      <p:ext uri="{BB962C8B-B14F-4D97-AF65-F5344CB8AC3E}">
        <p14:creationId xmlns:p14="http://schemas.microsoft.com/office/powerpoint/2010/main" val="4288327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47989" y="44624"/>
            <a:ext cx="4412043" cy="864096"/>
          </a:xfrm>
          <a:prstGeom prst="rect">
            <a:avLst/>
          </a:prstGeom>
        </p:spPr>
        <p:txBody>
          <a:bodyPr vert="horz" lIns="91440" tIns="45720" rIns="91440" bIns="45720" rtlCol="0" anchor="ctr">
            <a:normAutofit/>
          </a:bodyPr>
          <a:lstStyle/>
          <a:p>
            <a:r>
              <a:rPr lang="hu-HU" dirty="0"/>
              <a:t>Mintacím szerkesztése</a:t>
            </a:r>
          </a:p>
        </p:txBody>
      </p:sp>
      <p:sp>
        <p:nvSpPr>
          <p:cNvPr id="3" name="Szöveg hely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Dátum helye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DD05FFA-4383-4574-9830-A5FF25BE8406}" type="datetimeFigureOut">
              <a:rPr lang="hu-HU" smtClean="0"/>
              <a:t>2019. 05. 13.</a:t>
            </a:fld>
            <a:endParaRPr lang="hu-HU"/>
          </a:p>
        </p:txBody>
      </p:sp>
      <p:sp>
        <p:nvSpPr>
          <p:cNvPr id="5" name="Élőláb helye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4ECFDF-B4B8-4D79-9C23-DD008FAF0A0B}" type="slidenum">
              <a:rPr lang="hu-HU" smtClean="0"/>
              <a:t>‹#›</a:t>
            </a:fld>
            <a:endParaRPr lang="hu-HU"/>
          </a:p>
        </p:txBody>
      </p:sp>
    </p:spTree>
    <p:extLst>
      <p:ext uri="{BB962C8B-B14F-4D97-AF65-F5344CB8AC3E}">
        <p14:creationId xmlns:p14="http://schemas.microsoft.com/office/powerpoint/2010/main" val="2336105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83" rtl="0" eaLnBrk="1" latinLnBrk="0" hangingPunct="1">
        <a:spcBef>
          <a:spcPct val="0"/>
        </a:spcBef>
        <a:buNone/>
        <a:defRPr sz="18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hu-HU"/>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B210F1F0-1558-4664-83D6-835CA481E98E}"/>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C8C9F16B-03D0-4487-BF5E-9198DA034D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B97105D-BABD-430B-8E02-26EA38286542}"/>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FB1A3A-4FA6-4C31-A4A8-2170EB54106C}" type="datetimeFigureOut">
              <a:rPr lang="hu-HU" smtClean="0"/>
              <a:t>2019. 05. 13.</a:t>
            </a:fld>
            <a:endParaRPr lang="hu-HU"/>
          </a:p>
        </p:txBody>
      </p:sp>
      <p:sp>
        <p:nvSpPr>
          <p:cNvPr id="5" name="Élőláb helye 4">
            <a:extLst>
              <a:ext uri="{FF2B5EF4-FFF2-40B4-BE49-F238E27FC236}">
                <a16:creationId xmlns:a16="http://schemas.microsoft.com/office/drawing/2014/main" id="{339A9161-0A78-4E24-9815-B3479FF22F67}"/>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B881EC88-33AB-4177-A5CF-07D4E3DE9904}"/>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5242EF-70E5-40F0-991A-8475095ADAB4}" type="slidenum">
              <a:rPr lang="hu-HU" smtClean="0"/>
              <a:t>‹#›</a:t>
            </a:fld>
            <a:endParaRPr lang="hu-HU"/>
          </a:p>
        </p:txBody>
      </p:sp>
    </p:spTree>
    <p:extLst>
      <p:ext uri="{BB962C8B-B14F-4D97-AF65-F5344CB8AC3E}">
        <p14:creationId xmlns:p14="http://schemas.microsoft.com/office/powerpoint/2010/main" val="20266778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u-HU"/>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05FFA-4383-4574-9830-A5FF25BE8406}" type="datetimeFigureOut">
              <a:rPr lang="hu-HU" smtClean="0"/>
              <a:t>2019. 05. 13.</a:t>
            </a:fld>
            <a:endParaRPr lang="hu-H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ECFDF-B4B8-4D79-9C23-DD008FAF0A0B}" type="slidenum">
              <a:rPr lang="hu-HU" smtClean="0"/>
              <a:t>‹#›</a:t>
            </a:fld>
            <a:endParaRPr lang="hu-HU"/>
          </a:p>
        </p:txBody>
      </p:sp>
    </p:spTree>
    <p:extLst>
      <p:ext uri="{BB962C8B-B14F-4D97-AF65-F5344CB8AC3E}">
        <p14:creationId xmlns:p14="http://schemas.microsoft.com/office/powerpoint/2010/main" val="8410307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10.png"/><Relationship Id="rId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39.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jpeg"/><Relationship Id="rId7" Type="http://schemas.openxmlformats.org/officeDocument/2006/relationships/diagramQuickStyle" Target="../diagrams/quickStyle1.xml"/><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21.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4.jp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10.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2894028" y="2367510"/>
            <a:ext cx="6249972" cy="2146394"/>
          </a:xfrm>
        </p:spPr>
        <p:txBody>
          <a:bodyPr/>
          <a:lstStyle/>
          <a:p>
            <a:r>
              <a:rPr lang="hu-HU" sz="3600" b="0" dirty="0" err="1"/>
              <a:t>Central</a:t>
            </a:r>
            <a:r>
              <a:rPr lang="hu-HU" sz="3600" b="0" dirty="0"/>
              <a:t> ASP service </a:t>
            </a:r>
            <a:r>
              <a:rPr lang="hu-HU" sz="3600" b="0" dirty="0" err="1"/>
              <a:t>for</a:t>
            </a:r>
            <a:r>
              <a:rPr lang="hu-HU" sz="3600" b="0" dirty="0"/>
              <a:t> </a:t>
            </a:r>
            <a:r>
              <a:rPr lang="hu-HU" sz="3600" b="0" dirty="0" err="1"/>
              <a:t>municipalities</a:t>
            </a:r>
            <a:r>
              <a:rPr lang="hu-HU" sz="3600" b="0" dirty="0"/>
              <a:t> </a:t>
            </a:r>
            <a:r>
              <a:rPr lang="hu-HU" sz="3600" b="0" dirty="0" err="1"/>
              <a:t>in</a:t>
            </a:r>
            <a:r>
              <a:rPr lang="hu-HU" sz="3600" b="0" dirty="0"/>
              <a:t> Hungary</a:t>
            </a:r>
            <a:br>
              <a:rPr lang="hu-HU" sz="3600" b="0" dirty="0"/>
            </a:br>
            <a:br>
              <a:rPr lang="hu-HU" sz="3600" b="0" dirty="0"/>
            </a:br>
            <a:br>
              <a:rPr lang="hu-HU" sz="3200" dirty="0"/>
            </a:br>
            <a:endParaRPr lang="hu-HU" sz="2400" dirty="0"/>
          </a:p>
        </p:txBody>
      </p:sp>
      <p:pic>
        <p:nvPicPr>
          <p:cNvPr id="9" name="Kép 8">
            <a:extLst>
              <a:ext uri="{FF2B5EF4-FFF2-40B4-BE49-F238E27FC236}">
                <a16:creationId xmlns:a16="http://schemas.microsoft.com/office/drawing/2014/main" id="{247A1CBF-0AD4-4D00-A5CC-D362D9F4EED2}"/>
              </a:ext>
            </a:extLst>
          </p:cNvPr>
          <p:cNvPicPr>
            <a:picLocks noChangeAspect="1"/>
          </p:cNvPicPr>
          <p:nvPr/>
        </p:nvPicPr>
        <p:blipFill>
          <a:blip r:embed="rId4"/>
          <a:stretch>
            <a:fillRect/>
          </a:stretch>
        </p:blipFill>
        <p:spPr>
          <a:xfrm>
            <a:off x="2664286" y="6293901"/>
            <a:ext cx="864096" cy="305874"/>
          </a:xfrm>
          <a:prstGeom prst="rect">
            <a:avLst/>
          </a:prstGeom>
        </p:spPr>
      </p:pic>
      <p:sp>
        <p:nvSpPr>
          <p:cNvPr id="5" name="Cím 1">
            <a:extLst>
              <a:ext uri="{FF2B5EF4-FFF2-40B4-BE49-F238E27FC236}">
                <a16:creationId xmlns:a16="http://schemas.microsoft.com/office/drawing/2014/main" id="{25B3220E-EA50-4C12-97F8-DE8004DED5B4}"/>
              </a:ext>
            </a:extLst>
          </p:cNvPr>
          <p:cNvSpPr txBox="1">
            <a:spLocks/>
          </p:cNvSpPr>
          <p:nvPr/>
        </p:nvSpPr>
        <p:spPr>
          <a:xfrm>
            <a:off x="2951203" y="2837211"/>
            <a:ext cx="5346594" cy="1676693"/>
          </a:xfrm>
          <a:prstGeom prst="rect">
            <a:avLst/>
          </a:prstGeom>
        </p:spPr>
        <p:txBody>
          <a:bodyPr vert="horz" lIns="68580" tIns="34290" rIns="68580" bIns="34290" rtlCol="0" anchor="t">
            <a:noAutofit/>
          </a:bodyPr>
          <a:lstStyle>
            <a:lvl1pPr algn="l" defTabSz="914400" rtl="0" eaLnBrk="1" latinLnBrk="0" hangingPunct="1">
              <a:spcBef>
                <a:spcPct val="0"/>
              </a:spcBef>
              <a:buNone/>
              <a:defRPr sz="4400" b="1" kern="1200" cap="all" baseline="0">
                <a:solidFill>
                  <a:schemeClr val="bg1"/>
                </a:solidFill>
                <a:latin typeface="Arial"/>
                <a:ea typeface="+mj-ea"/>
                <a:cs typeface="Arial"/>
              </a:defRPr>
            </a:lvl1pPr>
          </a:lstStyle>
          <a:p>
            <a:pPr defTabSz="685783">
              <a:defRPr/>
            </a:pPr>
            <a:endParaRPr lang="hu-HU" sz="2250" cap="none" dirty="0">
              <a:solidFill>
                <a:prstClr val="white"/>
              </a:solidFill>
            </a:endParaRPr>
          </a:p>
          <a:p>
            <a:pPr defTabSz="685783">
              <a:defRPr/>
            </a:pPr>
            <a:endParaRPr lang="hu-HU" sz="2250" cap="none" dirty="0">
              <a:solidFill>
                <a:prstClr val="white"/>
              </a:solidFill>
            </a:endParaRPr>
          </a:p>
          <a:p>
            <a:pPr defTabSz="685783">
              <a:defRPr/>
            </a:pPr>
            <a:endParaRPr lang="hu-HU" sz="2250" cap="none" dirty="0">
              <a:solidFill>
                <a:prstClr val="white"/>
              </a:solidFill>
            </a:endParaRPr>
          </a:p>
          <a:p>
            <a:endParaRPr lang="hu-HU" sz="1800" cap="none" dirty="0"/>
          </a:p>
          <a:p>
            <a:endParaRPr lang="hu-HU" sz="1800" cap="none" dirty="0"/>
          </a:p>
          <a:p>
            <a:r>
              <a:rPr lang="hu-HU" sz="1800" cap="none" dirty="0"/>
              <a:t>Dávid Deák	</a:t>
            </a:r>
          </a:p>
          <a:p>
            <a:r>
              <a:rPr lang="hu-HU" sz="1400" b="0" i="1" cap="none" dirty="0"/>
              <a:t>Junior Project </a:t>
            </a:r>
            <a:r>
              <a:rPr lang="hu-HU" sz="1400" b="0" i="1" cap="none" dirty="0" err="1"/>
              <a:t>Leader</a:t>
            </a:r>
            <a:endParaRPr lang="hu-HU" sz="1400" b="0" i="1" cap="none" dirty="0"/>
          </a:p>
          <a:p>
            <a:r>
              <a:rPr lang="hu-HU" sz="1400" b="0" i="1" cap="none" dirty="0" err="1"/>
              <a:t>Hungarian</a:t>
            </a:r>
            <a:r>
              <a:rPr lang="hu-HU" sz="1400" b="0" i="1" cap="none" dirty="0"/>
              <a:t> </a:t>
            </a:r>
            <a:r>
              <a:rPr lang="hu-HU" sz="1400" b="0" i="1" cap="none" dirty="0" err="1"/>
              <a:t>State</a:t>
            </a:r>
            <a:r>
              <a:rPr lang="hu-HU" sz="1400" b="0" i="1" cap="none" dirty="0"/>
              <a:t> </a:t>
            </a:r>
            <a:r>
              <a:rPr lang="hu-HU" sz="1400" b="0" i="1" cap="none" dirty="0" err="1"/>
              <a:t>Treasury</a:t>
            </a:r>
            <a:endParaRPr lang="hu-HU" sz="1400" b="0" i="1" cap="none" dirty="0"/>
          </a:p>
          <a:p>
            <a:pPr defTabSz="685783">
              <a:defRPr/>
            </a:pPr>
            <a:r>
              <a:rPr lang="hu-HU" sz="2250" cap="none" dirty="0">
                <a:solidFill>
                  <a:prstClr val="white"/>
                </a:solidFill>
              </a:rPr>
              <a:t>               </a:t>
            </a:r>
          </a:p>
          <a:p>
            <a:pPr defTabSz="685783">
              <a:defRPr/>
            </a:pPr>
            <a:r>
              <a:rPr lang="hu-HU" sz="2250" cap="none" dirty="0">
                <a:solidFill>
                  <a:prstClr val="white"/>
                </a:solidFill>
              </a:rPr>
              <a:t>   </a:t>
            </a:r>
          </a:p>
          <a:p>
            <a:pPr defTabSz="685783">
              <a:defRPr/>
            </a:pPr>
            <a:r>
              <a:rPr lang="hu-HU" sz="2250" cap="none" dirty="0">
                <a:solidFill>
                  <a:prstClr val="white"/>
                </a:solidFill>
              </a:rPr>
              <a:t>                </a:t>
            </a:r>
          </a:p>
          <a:p>
            <a:pPr defTabSz="685783">
              <a:defRPr/>
            </a:pPr>
            <a:endParaRPr lang="hu-HU" sz="2250" cap="none" dirty="0">
              <a:solidFill>
                <a:prstClr val="white"/>
              </a:solidFill>
            </a:endParaRPr>
          </a:p>
          <a:p>
            <a:pPr defTabSz="685783">
              <a:defRPr/>
            </a:pPr>
            <a:r>
              <a:rPr lang="hu-HU" sz="2250" cap="none" dirty="0">
                <a:solidFill>
                  <a:prstClr val="white"/>
                </a:solidFill>
              </a:rPr>
              <a:t>             </a:t>
            </a:r>
            <a:endParaRPr lang="hu-HU" sz="1500" b="0" cap="none" dirty="0">
              <a:solidFill>
                <a:prstClr val="white"/>
              </a:solidFill>
            </a:endParaRPr>
          </a:p>
        </p:txBody>
      </p:sp>
      <p:pic>
        <p:nvPicPr>
          <p:cNvPr id="41" name="Kép 40">
            <a:extLst>
              <a:ext uri="{FF2B5EF4-FFF2-40B4-BE49-F238E27FC236}">
                <a16:creationId xmlns:a16="http://schemas.microsoft.com/office/drawing/2014/main" id="{1FCFA9EB-1CB9-46C8-838A-37E584096ACC}"/>
              </a:ext>
            </a:extLst>
          </p:cNvPr>
          <p:cNvPicPr>
            <a:picLocks noChangeAspect="1"/>
          </p:cNvPicPr>
          <p:nvPr/>
        </p:nvPicPr>
        <p:blipFill rotWithShape="1">
          <a:blip r:embed="rId5"/>
          <a:srcRect b="37037"/>
          <a:stretch/>
        </p:blipFill>
        <p:spPr>
          <a:xfrm>
            <a:off x="31994" y="0"/>
            <a:ext cx="2762181" cy="4317999"/>
          </a:xfrm>
          <a:prstGeom prst="rect">
            <a:avLst/>
          </a:prstGeom>
        </p:spPr>
      </p:pic>
      <p:pic>
        <p:nvPicPr>
          <p:cNvPr id="43" name="Kép 42">
            <a:extLst>
              <a:ext uri="{FF2B5EF4-FFF2-40B4-BE49-F238E27FC236}">
                <a16:creationId xmlns:a16="http://schemas.microsoft.com/office/drawing/2014/main" id="{68C8B811-0380-4DD4-9DD1-5DCBFC5BD1B4}"/>
              </a:ext>
            </a:extLst>
          </p:cNvPr>
          <p:cNvPicPr>
            <a:picLocks noChangeAspect="1"/>
          </p:cNvPicPr>
          <p:nvPr/>
        </p:nvPicPr>
        <p:blipFill rotWithShape="1">
          <a:blip r:embed="rId6"/>
          <a:srcRect b="19815"/>
          <a:stretch/>
        </p:blipFill>
        <p:spPr>
          <a:xfrm>
            <a:off x="0" y="0"/>
            <a:ext cx="2664286" cy="5499098"/>
          </a:xfrm>
          <a:prstGeom prst="rect">
            <a:avLst/>
          </a:prstGeom>
          <a:effectLst>
            <a:outerShdw blurRad="50800" dist="38100" dir="2700000" algn="tl" rotWithShape="0">
              <a:prstClr val="black">
                <a:alpha val="40000"/>
              </a:prstClr>
            </a:outerShdw>
          </a:effectLst>
        </p:spPr>
      </p:pic>
      <p:sp>
        <p:nvSpPr>
          <p:cNvPr id="29" name="Téglalap 22">
            <a:extLst>
              <a:ext uri="{FF2B5EF4-FFF2-40B4-BE49-F238E27FC236}">
                <a16:creationId xmlns:a16="http://schemas.microsoft.com/office/drawing/2014/main" id="{15E3981B-E3DD-42AB-BBA0-DB1EBDFC3F07}"/>
              </a:ext>
            </a:extLst>
          </p:cNvPr>
          <p:cNvSpPr/>
          <p:nvPr/>
        </p:nvSpPr>
        <p:spPr>
          <a:xfrm>
            <a:off x="0" y="1"/>
            <a:ext cx="2534394" cy="6857998"/>
          </a:xfrm>
          <a:custGeom>
            <a:avLst/>
            <a:gdLst>
              <a:gd name="connsiteX0" fmla="*/ 0 w 3095625"/>
              <a:gd name="connsiteY0" fmla="*/ 0 h 6858000"/>
              <a:gd name="connsiteX1" fmla="*/ 3095625 w 3095625"/>
              <a:gd name="connsiteY1" fmla="*/ 0 h 6858000"/>
              <a:gd name="connsiteX2" fmla="*/ 3095625 w 3095625"/>
              <a:gd name="connsiteY2" fmla="*/ 6858000 h 6858000"/>
              <a:gd name="connsiteX3" fmla="*/ 0 w 3095625"/>
              <a:gd name="connsiteY3" fmla="*/ 6858000 h 6858000"/>
              <a:gd name="connsiteX4" fmla="*/ 0 w 3095625"/>
              <a:gd name="connsiteY4" fmla="*/ 0 h 6858000"/>
              <a:gd name="connsiteX0" fmla="*/ 0 w 3239558"/>
              <a:gd name="connsiteY0" fmla="*/ 0 h 6858000"/>
              <a:gd name="connsiteX1" fmla="*/ 3095625 w 3239558"/>
              <a:gd name="connsiteY1" fmla="*/ 0 h 6858000"/>
              <a:gd name="connsiteX2" fmla="*/ 3095625 w 3239558"/>
              <a:gd name="connsiteY2" fmla="*/ 6858000 h 6858000"/>
              <a:gd name="connsiteX3" fmla="*/ 0 w 3239558"/>
              <a:gd name="connsiteY3" fmla="*/ 6858000 h 6858000"/>
              <a:gd name="connsiteX4" fmla="*/ 0 w 3239558"/>
              <a:gd name="connsiteY4" fmla="*/ 0 h 6858000"/>
              <a:gd name="connsiteX0" fmla="*/ 0 w 3342097"/>
              <a:gd name="connsiteY0" fmla="*/ 0 h 6858000"/>
              <a:gd name="connsiteX1" fmla="*/ 3095625 w 3342097"/>
              <a:gd name="connsiteY1" fmla="*/ 0 h 6858000"/>
              <a:gd name="connsiteX2" fmla="*/ 3095625 w 3342097"/>
              <a:gd name="connsiteY2" fmla="*/ 6858000 h 6858000"/>
              <a:gd name="connsiteX3" fmla="*/ 0 w 3342097"/>
              <a:gd name="connsiteY3" fmla="*/ 6858000 h 6858000"/>
              <a:gd name="connsiteX4" fmla="*/ 0 w 334209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097" h="6858000">
                <a:moveTo>
                  <a:pt x="0" y="0"/>
                </a:moveTo>
                <a:lnTo>
                  <a:pt x="3095625" y="0"/>
                </a:lnTo>
                <a:cubicBezTo>
                  <a:pt x="3419475" y="2381250"/>
                  <a:pt x="3429000" y="4619625"/>
                  <a:pt x="3095625" y="6858000"/>
                </a:cubicBezTo>
                <a:lnTo>
                  <a:pt x="0" y="6858000"/>
                </a:lnTo>
                <a:lnTo>
                  <a:pt x="0" y="0"/>
                </a:lnTo>
                <a:close/>
              </a:path>
            </a:pathLst>
          </a:custGeom>
          <a:solidFill>
            <a:srgbClr val="CCDC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hu-HU" sz="1350" dirty="0">
              <a:solidFill>
                <a:prstClr val="white"/>
              </a:solidFill>
              <a:latin typeface="Arial"/>
            </a:endParaRPr>
          </a:p>
        </p:txBody>
      </p:sp>
      <p:sp>
        <p:nvSpPr>
          <p:cNvPr id="23" name="Téglalap 22">
            <a:extLst>
              <a:ext uri="{FF2B5EF4-FFF2-40B4-BE49-F238E27FC236}">
                <a16:creationId xmlns:a16="http://schemas.microsoft.com/office/drawing/2014/main" id="{70692428-361B-44A8-B4AE-E8CF4FC5CD47}"/>
              </a:ext>
            </a:extLst>
          </p:cNvPr>
          <p:cNvSpPr/>
          <p:nvPr/>
        </p:nvSpPr>
        <p:spPr>
          <a:xfrm>
            <a:off x="0" y="1"/>
            <a:ext cx="2364872" cy="6857998"/>
          </a:xfrm>
          <a:custGeom>
            <a:avLst/>
            <a:gdLst>
              <a:gd name="connsiteX0" fmla="*/ 0 w 3095625"/>
              <a:gd name="connsiteY0" fmla="*/ 0 h 6858000"/>
              <a:gd name="connsiteX1" fmla="*/ 3095625 w 3095625"/>
              <a:gd name="connsiteY1" fmla="*/ 0 h 6858000"/>
              <a:gd name="connsiteX2" fmla="*/ 3095625 w 3095625"/>
              <a:gd name="connsiteY2" fmla="*/ 6858000 h 6858000"/>
              <a:gd name="connsiteX3" fmla="*/ 0 w 3095625"/>
              <a:gd name="connsiteY3" fmla="*/ 6858000 h 6858000"/>
              <a:gd name="connsiteX4" fmla="*/ 0 w 3095625"/>
              <a:gd name="connsiteY4" fmla="*/ 0 h 6858000"/>
              <a:gd name="connsiteX0" fmla="*/ 0 w 3239558"/>
              <a:gd name="connsiteY0" fmla="*/ 0 h 6858000"/>
              <a:gd name="connsiteX1" fmla="*/ 3095625 w 3239558"/>
              <a:gd name="connsiteY1" fmla="*/ 0 h 6858000"/>
              <a:gd name="connsiteX2" fmla="*/ 3095625 w 3239558"/>
              <a:gd name="connsiteY2" fmla="*/ 6858000 h 6858000"/>
              <a:gd name="connsiteX3" fmla="*/ 0 w 3239558"/>
              <a:gd name="connsiteY3" fmla="*/ 6858000 h 6858000"/>
              <a:gd name="connsiteX4" fmla="*/ 0 w 3239558"/>
              <a:gd name="connsiteY4" fmla="*/ 0 h 6858000"/>
              <a:gd name="connsiteX0" fmla="*/ 0 w 3342097"/>
              <a:gd name="connsiteY0" fmla="*/ 0 h 6858000"/>
              <a:gd name="connsiteX1" fmla="*/ 3095625 w 3342097"/>
              <a:gd name="connsiteY1" fmla="*/ 0 h 6858000"/>
              <a:gd name="connsiteX2" fmla="*/ 3095625 w 3342097"/>
              <a:gd name="connsiteY2" fmla="*/ 6858000 h 6858000"/>
              <a:gd name="connsiteX3" fmla="*/ 0 w 3342097"/>
              <a:gd name="connsiteY3" fmla="*/ 6858000 h 6858000"/>
              <a:gd name="connsiteX4" fmla="*/ 0 w 334209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097" h="6858000">
                <a:moveTo>
                  <a:pt x="0" y="0"/>
                </a:moveTo>
                <a:lnTo>
                  <a:pt x="3095625" y="0"/>
                </a:lnTo>
                <a:cubicBezTo>
                  <a:pt x="3419475" y="2381250"/>
                  <a:pt x="3429000" y="4619625"/>
                  <a:pt x="3095625" y="6858000"/>
                </a:cubicBezTo>
                <a:lnTo>
                  <a:pt x="0" y="6858000"/>
                </a:lnTo>
                <a:lnTo>
                  <a:pt x="0" y="0"/>
                </a:lnTo>
                <a:close/>
              </a:path>
            </a:pathLst>
          </a:custGeom>
          <a:blipFill dpi="0" rotWithShape="1">
            <a:blip r:embed="rId7"/>
            <a:srcRect/>
            <a:stretch>
              <a:fillRect l="-56254" r="-264285"/>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hu-HU" sz="1350" dirty="0">
              <a:solidFill>
                <a:prstClr val="white"/>
              </a:solidFill>
              <a:latin typeface="Arial"/>
            </a:endParaRPr>
          </a:p>
        </p:txBody>
      </p:sp>
      <p:sp>
        <p:nvSpPr>
          <p:cNvPr id="25" name="Téglalap 24">
            <a:extLst>
              <a:ext uri="{FF2B5EF4-FFF2-40B4-BE49-F238E27FC236}">
                <a16:creationId xmlns:a16="http://schemas.microsoft.com/office/drawing/2014/main" id="{3721FAE5-C8E2-45D2-95D9-5291DDF7DBD6}"/>
              </a:ext>
            </a:extLst>
          </p:cNvPr>
          <p:cNvSpPr/>
          <p:nvPr/>
        </p:nvSpPr>
        <p:spPr>
          <a:xfrm>
            <a:off x="790668" y="-1105714"/>
            <a:ext cx="390746" cy="988829"/>
          </a:xfrm>
          <a:prstGeom prst="rect">
            <a:avLst/>
          </a:prstGeom>
          <a:solidFill>
            <a:srgbClr val="CCD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hu-HU" sz="1350" dirty="0">
              <a:solidFill>
                <a:prstClr val="white"/>
              </a:solidFill>
              <a:latin typeface="Arial"/>
            </a:endParaRPr>
          </a:p>
        </p:txBody>
      </p:sp>
      <p:sp>
        <p:nvSpPr>
          <p:cNvPr id="26" name="Téglalap 25">
            <a:extLst>
              <a:ext uri="{FF2B5EF4-FFF2-40B4-BE49-F238E27FC236}">
                <a16:creationId xmlns:a16="http://schemas.microsoft.com/office/drawing/2014/main" id="{CC13006F-E656-4F60-AE19-4F61CDF6F167}"/>
              </a:ext>
            </a:extLst>
          </p:cNvPr>
          <p:cNvSpPr/>
          <p:nvPr/>
        </p:nvSpPr>
        <p:spPr>
          <a:xfrm>
            <a:off x="413511" y="-1105714"/>
            <a:ext cx="390746" cy="988829"/>
          </a:xfrm>
          <a:prstGeom prst="rect">
            <a:avLst/>
          </a:prstGeom>
          <a:solidFill>
            <a:srgbClr val="89A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hu-HU" sz="1350" dirty="0">
              <a:solidFill>
                <a:prstClr val="white"/>
              </a:solidFill>
              <a:latin typeface="Arial"/>
            </a:endParaRPr>
          </a:p>
        </p:txBody>
      </p:sp>
      <p:sp>
        <p:nvSpPr>
          <p:cNvPr id="27" name="Téglalap 26">
            <a:extLst>
              <a:ext uri="{FF2B5EF4-FFF2-40B4-BE49-F238E27FC236}">
                <a16:creationId xmlns:a16="http://schemas.microsoft.com/office/drawing/2014/main" id="{6F54710F-140E-45B2-8559-7B7E643FEB04}"/>
              </a:ext>
            </a:extLst>
          </p:cNvPr>
          <p:cNvSpPr/>
          <p:nvPr/>
        </p:nvSpPr>
        <p:spPr>
          <a:xfrm>
            <a:off x="1181414" y="-1105714"/>
            <a:ext cx="390746" cy="988829"/>
          </a:xfrm>
          <a:prstGeom prst="rect">
            <a:avLst/>
          </a:prstGeom>
          <a:solidFill>
            <a:srgbClr val="FF7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hu-HU" sz="1350" dirty="0">
              <a:solidFill>
                <a:prstClr val="white"/>
              </a:solidFill>
              <a:latin typeface="Arial"/>
            </a:endParaRPr>
          </a:p>
        </p:txBody>
      </p:sp>
      <p:sp>
        <p:nvSpPr>
          <p:cNvPr id="28" name="Téglalap 27">
            <a:extLst>
              <a:ext uri="{FF2B5EF4-FFF2-40B4-BE49-F238E27FC236}">
                <a16:creationId xmlns:a16="http://schemas.microsoft.com/office/drawing/2014/main" id="{03097C2A-C04A-4CE0-885F-3335B1D147C2}"/>
              </a:ext>
            </a:extLst>
          </p:cNvPr>
          <p:cNvSpPr/>
          <p:nvPr/>
        </p:nvSpPr>
        <p:spPr>
          <a:xfrm>
            <a:off x="31995" y="-1105714"/>
            <a:ext cx="390746" cy="988829"/>
          </a:xfrm>
          <a:prstGeom prst="rect">
            <a:avLst/>
          </a:prstGeom>
          <a:solidFill>
            <a:srgbClr val="234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hu-HU" sz="1350" dirty="0">
              <a:solidFill>
                <a:prstClr val="white"/>
              </a:solidFill>
              <a:latin typeface="Arial"/>
            </a:endParaRPr>
          </a:p>
        </p:txBody>
      </p:sp>
      <p:sp>
        <p:nvSpPr>
          <p:cNvPr id="44" name="Téglalap 43">
            <a:extLst>
              <a:ext uri="{FF2B5EF4-FFF2-40B4-BE49-F238E27FC236}">
                <a16:creationId xmlns:a16="http://schemas.microsoft.com/office/drawing/2014/main" id="{A053C6D6-E7E2-4998-B210-D3A6E4B02C9D}"/>
              </a:ext>
            </a:extLst>
          </p:cNvPr>
          <p:cNvSpPr/>
          <p:nvPr/>
        </p:nvSpPr>
        <p:spPr>
          <a:xfrm>
            <a:off x="1558571" y="-1105714"/>
            <a:ext cx="390746" cy="98882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hu-HU" sz="1350" dirty="0">
              <a:solidFill>
                <a:prstClr val="white"/>
              </a:solidFill>
              <a:latin typeface="Arial"/>
            </a:endParaRPr>
          </a:p>
        </p:txBody>
      </p:sp>
      <p:sp>
        <p:nvSpPr>
          <p:cNvPr id="31" name="Cím 1">
            <a:extLst>
              <a:ext uri="{FF2B5EF4-FFF2-40B4-BE49-F238E27FC236}">
                <a16:creationId xmlns:a16="http://schemas.microsoft.com/office/drawing/2014/main" id="{2877137C-30CD-474E-B991-1BBE1F1FC69B}"/>
              </a:ext>
            </a:extLst>
          </p:cNvPr>
          <p:cNvSpPr txBox="1">
            <a:spLocks/>
          </p:cNvSpPr>
          <p:nvPr/>
        </p:nvSpPr>
        <p:spPr>
          <a:xfrm>
            <a:off x="3528382" y="6293901"/>
            <a:ext cx="1735696" cy="897875"/>
          </a:xfrm>
          <a:prstGeom prst="rect">
            <a:avLst/>
          </a:prstGeom>
        </p:spPr>
        <p:txBody>
          <a:bodyPr vert="horz" lIns="68580" tIns="34290" rIns="68580" bIns="34290" rtlCol="0" anchor="t">
            <a:noAutofit/>
          </a:bodyPr>
          <a:lstStyle>
            <a:lvl1pPr algn="l" defTabSz="914400" rtl="0" eaLnBrk="1" latinLnBrk="0" hangingPunct="1">
              <a:spcBef>
                <a:spcPct val="0"/>
              </a:spcBef>
              <a:buNone/>
              <a:defRPr sz="4400" b="1" kern="1200" cap="all" baseline="0">
                <a:solidFill>
                  <a:schemeClr val="bg1"/>
                </a:solidFill>
                <a:latin typeface="Arial"/>
                <a:ea typeface="+mj-ea"/>
                <a:cs typeface="Arial"/>
              </a:defRPr>
            </a:lvl1pPr>
          </a:lstStyle>
          <a:p>
            <a:pPr algn="ctr" defTabSz="685783">
              <a:defRPr/>
            </a:pPr>
            <a:r>
              <a:rPr lang="hu-HU" sz="1350" b="0" i="1" cap="none" dirty="0">
                <a:solidFill>
                  <a:prstClr val="white"/>
                </a:solidFill>
              </a:rPr>
              <a:t>Budapest</a:t>
            </a:r>
          </a:p>
          <a:p>
            <a:pPr algn="ctr" defTabSz="685783">
              <a:defRPr/>
            </a:pPr>
            <a:r>
              <a:rPr lang="hu-HU" sz="2250" cap="none" dirty="0">
                <a:solidFill>
                  <a:prstClr val="white"/>
                </a:solidFill>
              </a:rPr>
              <a:t>               </a:t>
            </a:r>
          </a:p>
          <a:p>
            <a:pPr algn="ctr" defTabSz="685783">
              <a:defRPr/>
            </a:pPr>
            <a:endParaRPr lang="hu-HU" sz="2250" cap="none" dirty="0">
              <a:solidFill>
                <a:prstClr val="white"/>
              </a:solidFill>
            </a:endParaRPr>
          </a:p>
          <a:p>
            <a:pPr algn="ctr" defTabSz="685783">
              <a:defRPr/>
            </a:pPr>
            <a:r>
              <a:rPr lang="hu-HU" sz="2250" cap="none" dirty="0">
                <a:solidFill>
                  <a:prstClr val="white"/>
                </a:solidFill>
              </a:rPr>
              <a:t>             </a:t>
            </a:r>
            <a:endParaRPr lang="hu-HU" sz="1500" b="0" cap="none" dirty="0">
              <a:solidFill>
                <a:prstClr val="white"/>
              </a:solidFill>
            </a:endParaRPr>
          </a:p>
        </p:txBody>
      </p:sp>
    </p:spTree>
    <p:extLst>
      <p:ext uri="{BB962C8B-B14F-4D97-AF65-F5344CB8AC3E}">
        <p14:creationId xmlns:p14="http://schemas.microsoft.com/office/powerpoint/2010/main" val="2782226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églalap 1">
            <a:extLst>
              <a:ext uri="{FF2B5EF4-FFF2-40B4-BE49-F238E27FC236}">
                <a16:creationId xmlns:a16="http://schemas.microsoft.com/office/drawing/2014/main" id="{4E2298F9-AFAA-4981-8C06-9B5F1B87A963}"/>
              </a:ext>
            </a:extLst>
          </p:cNvPr>
          <p:cNvSpPr/>
          <p:nvPr/>
        </p:nvSpPr>
        <p:spPr>
          <a:xfrm>
            <a:off x="5492" y="0"/>
            <a:ext cx="9151144" cy="127030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sp>
        <p:nvSpPr>
          <p:cNvPr id="26" name="Rectangle 16">
            <a:extLst>
              <a:ext uri="{FF2B5EF4-FFF2-40B4-BE49-F238E27FC236}">
                <a16:creationId xmlns:a16="http://schemas.microsoft.com/office/drawing/2014/main" id="{D0ECF0CD-80EF-4BAF-A3C6-FC5368BAD9A9}"/>
              </a:ext>
            </a:extLst>
          </p:cNvPr>
          <p:cNvSpPr/>
          <p:nvPr/>
        </p:nvSpPr>
        <p:spPr>
          <a:xfrm>
            <a:off x="3181353" y="3541044"/>
            <a:ext cx="5962585" cy="2737407"/>
          </a:xfrm>
          <a:prstGeom prst="rect">
            <a:avLst/>
          </a:prstGeom>
          <a:solidFill>
            <a:schemeClr val="bg1">
              <a:lumMod val="85000"/>
              <a:alpha val="88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66306B37-C93A-4526-AD5F-E0A1A6CDA692}"/>
              </a:ext>
            </a:extLst>
          </p:cNvPr>
          <p:cNvSpPr/>
          <p:nvPr/>
        </p:nvSpPr>
        <p:spPr>
          <a:xfrm>
            <a:off x="3481138" y="2351360"/>
            <a:ext cx="5300913" cy="2028825"/>
          </a:xfrm>
          <a:prstGeom prst="rect">
            <a:avLst/>
          </a:pr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TextBox 20">
            <a:extLst>
              <a:ext uri="{FF2B5EF4-FFF2-40B4-BE49-F238E27FC236}">
                <a16:creationId xmlns:a16="http://schemas.microsoft.com/office/drawing/2014/main" id="{C175CE59-E647-49F9-B0BD-75DBB9DBC60B}"/>
              </a:ext>
            </a:extLst>
          </p:cNvPr>
          <p:cNvSpPr txBox="1"/>
          <p:nvPr/>
        </p:nvSpPr>
        <p:spPr>
          <a:xfrm>
            <a:off x="3745754" y="2341715"/>
            <a:ext cx="4833782" cy="2308324"/>
          </a:xfrm>
          <a:prstGeom prst="rect">
            <a:avLst/>
          </a:prstGeom>
          <a:noFill/>
        </p:spPr>
        <p:txBody>
          <a:bodyPr wrap="square" rtlCol="0" anchor="ctr">
            <a:spAutoFit/>
          </a:bodyPr>
          <a:lstStyle/>
          <a:p>
            <a:r>
              <a:rPr lang="en-US" sz="1600" b="1" i="1" dirty="0">
                <a:solidFill>
                  <a:schemeClr val="bg1"/>
                </a:solidFill>
                <a:cs typeface="Arial" pitchFamily="34" charset="0"/>
              </a:rPr>
              <a:t>compliance with the e-Government policy principles laid down in the domestic e-Government </a:t>
            </a:r>
            <a:r>
              <a:rPr lang="en-US" sz="1600" b="1" i="1" dirty="0" err="1">
                <a:solidFill>
                  <a:schemeClr val="bg1"/>
                </a:solidFill>
                <a:cs typeface="Arial" pitchFamily="34" charset="0"/>
              </a:rPr>
              <a:t>strategie</a:t>
            </a:r>
            <a:r>
              <a:rPr lang="hu-HU" sz="1600" b="1" i="1" dirty="0">
                <a:solidFill>
                  <a:schemeClr val="bg1"/>
                </a:solidFill>
                <a:cs typeface="Arial" pitchFamily="34" charset="0"/>
              </a:rPr>
              <a:t>s </a:t>
            </a:r>
          </a:p>
          <a:p>
            <a:endParaRPr lang="hu-HU" sz="1600" b="1" i="1" dirty="0">
              <a:solidFill>
                <a:schemeClr val="bg1"/>
              </a:solidFill>
              <a:cs typeface="Arial" pitchFamily="34" charset="0"/>
            </a:endParaRPr>
          </a:p>
          <a:p>
            <a:r>
              <a:rPr lang="en-US" sz="1600" b="1" i="1" dirty="0">
                <a:solidFill>
                  <a:schemeClr val="bg1"/>
                </a:solidFill>
                <a:cs typeface="Arial" pitchFamily="34" charset="0"/>
              </a:rPr>
              <a:t>the e-Government policy criteria set by the Ministry of Interior. This also means that the alignment with the objectives of the European Union is ensured</a:t>
            </a:r>
            <a:endParaRPr lang="hu-HU" sz="1600" b="1" i="1" dirty="0">
              <a:solidFill>
                <a:schemeClr val="bg1"/>
              </a:solidFill>
              <a:cs typeface="Arial" pitchFamily="34" charset="0"/>
            </a:endParaRPr>
          </a:p>
          <a:p>
            <a:endParaRPr lang="ko-KR" altLang="en-US" sz="1600" b="1" i="1" dirty="0">
              <a:solidFill>
                <a:schemeClr val="bg1"/>
              </a:solidFill>
              <a:cs typeface="Arial" pitchFamily="34" charset="0"/>
            </a:endParaRPr>
          </a:p>
        </p:txBody>
      </p:sp>
      <p:sp>
        <p:nvSpPr>
          <p:cNvPr id="22" name="TextBox 21">
            <a:extLst>
              <a:ext uri="{FF2B5EF4-FFF2-40B4-BE49-F238E27FC236}">
                <a16:creationId xmlns:a16="http://schemas.microsoft.com/office/drawing/2014/main" id="{6C304738-C1FC-4B90-AF02-2FEA185A20FD}"/>
              </a:ext>
            </a:extLst>
          </p:cNvPr>
          <p:cNvSpPr txBox="1"/>
          <p:nvPr/>
        </p:nvSpPr>
        <p:spPr>
          <a:xfrm>
            <a:off x="4067280" y="4316375"/>
            <a:ext cx="5076657" cy="1962076"/>
          </a:xfrm>
          <a:prstGeom prst="rect">
            <a:avLst/>
          </a:prstGeom>
          <a:noFill/>
        </p:spPr>
        <p:txBody>
          <a:bodyPr wrap="square" rtlCol="0" anchor="ctr">
            <a:spAutoFit/>
          </a:bodyPr>
          <a:lstStyle/>
          <a:p>
            <a:pPr algn="r"/>
            <a:r>
              <a:rPr lang="hu-HU" sz="1350" b="1" cap="small" dirty="0">
                <a:solidFill>
                  <a:srgbClr val="FF7751"/>
                </a:solidFill>
                <a:cs typeface="Arial" pitchFamily="34" charset="0"/>
              </a:rPr>
              <a:t>G</a:t>
            </a:r>
            <a:r>
              <a:rPr lang="en-US" sz="1350" b="1" cap="small" dirty="0" err="1">
                <a:solidFill>
                  <a:srgbClr val="FF7751"/>
                </a:solidFill>
                <a:cs typeface="Arial" pitchFamily="34" charset="0"/>
              </a:rPr>
              <a:t>reat</a:t>
            </a:r>
            <a:r>
              <a:rPr lang="en-US" sz="1350" b="1" cap="small" dirty="0">
                <a:solidFill>
                  <a:srgbClr val="FF7751"/>
                </a:solidFill>
                <a:cs typeface="Arial" pitchFamily="34" charset="0"/>
              </a:rPr>
              <a:t> emphasis on</a:t>
            </a:r>
            <a:r>
              <a:rPr lang="hu-HU" sz="1350" b="1" cap="small" dirty="0">
                <a:solidFill>
                  <a:srgbClr val="FF7751"/>
                </a:solidFill>
                <a:cs typeface="Arial" pitchFamily="34" charset="0"/>
              </a:rPr>
              <a:t>:</a:t>
            </a:r>
          </a:p>
          <a:p>
            <a:pPr algn="r"/>
            <a:r>
              <a:rPr lang="en-US" sz="1200" dirty="0">
                <a:cs typeface="Arial" pitchFamily="34" charset="0"/>
              </a:rPr>
              <a:t>increasing the rate of use of open source software,</a:t>
            </a:r>
            <a:endParaRPr lang="hu-HU" sz="1200" dirty="0">
              <a:cs typeface="Arial" pitchFamily="34" charset="0"/>
            </a:endParaRPr>
          </a:p>
          <a:p>
            <a:pPr algn="r"/>
            <a:endParaRPr lang="hu-HU" sz="1200" dirty="0">
              <a:cs typeface="Arial" pitchFamily="34" charset="0"/>
            </a:endParaRPr>
          </a:p>
          <a:p>
            <a:pPr algn="r"/>
            <a:r>
              <a:rPr lang="en-US" sz="1200" dirty="0">
                <a:cs typeface="Arial" pitchFamily="34" charset="0"/>
              </a:rPr>
              <a:t>the reuse of existing solutions,</a:t>
            </a:r>
            <a:endParaRPr lang="hu-HU" sz="1200" dirty="0">
              <a:cs typeface="Arial" pitchFamily="34" charset="0"/>
            </a:endParaRPr>
          </a:p>
          <a:p>
            <a:pPr algn="r"/>
            <a:endParaRPr lang="hu-HU" sz="1200" dirty="0">
              <a:cs typeface="Arial" pitchFamily="34" charset="0"/>
            </a:endParaRPr>
          </a:p>
          <a:p>
            <a:pPr algn="r"/>
            <a:r>
              <a:rPr lang="en-US" sz="1200" dirty="0">
                <a:cs typeface="Arial" pitchFamily="34" charset="0"/>
              </a:rPr>
              <a:t>improving the transparency of local government operations,</a:t>
            </a:r>
            <a:endParaRPr lang="hu-HU" sz="1200" dirty="0">
              <a:cs typeface="Arial" pitchFamily="34" charset="0"/>
            </a:endParaRPr>
          </a:p>
          <a:p>
            <a:pPr algn="r"/>
            <a:r>
              <a:rPr lang="en-US" sz="1200" dirty="0">
                <a:cs typeface="Arial" pitchFamily="34" charset="0"/>
              </a:rPr>
              <a:t> </a:t>
            </a:r>
            <a:endParaRPr lang="hu-HU" sz="1200" dirty="0">
              <a:cs typeface="Arial" pitchFamily="34" charset="0"/>
            </a:endParaRPr>
          </a:p>
          <a:p>
            <a:pPr algn="r"/>
            <a:r>
              <a:rPr lang="en-US" sz="1200" dirty="0">
                <a:cs typeface="Arial" pitchFamily="34" charset="0"/>
              </a:rPr>
              <a:t>IT security</a:t>
            </a:r>
            <a:endParaRPr lang="hu-HU" sz="1200" dirty="0">
              <a:cs typeface="Arial" pitchFamily="34" charset="0"/>
            </a:endParaRPr>
          </a:p>
          <a:p>
            <a:pPr algn="r"/>
            <a:endParaRPr lang="hu-HU" sz="1200" dirty="0">
              <a:cs typeface="Arial" pitchFamily="34" charset="0"/>
            </a:endParaRPr>
          </a:p>
          <a:p>
            <a:pPr algn="r"/>
            <a:r>
              <a:rPr lang="en-US" sz="1200" dirty="0">
                <a:cs typeface="Arial" pitchFamily="34" charset="0"/>
              </a:rPr>
              <a:t>helping to protect personal and non-personal data.</a:t>
            </a:r>
            <a:endParaRPr lang="hu-HU" sz="1200" dirty="0">
              <a:cs typeface="Arial" pitchFamily="34" charset="0"/>
            </a:endParaRPr>
          </a:p>
        </p:txBody>
      </p:sp>
      <p:pic>
        <p:nvPicPr>
          <p:cNvPr id="10" name="Kép 9">
            <a:extLst>
              <a:ext uri="{FF2B5EF4-FFF2-40B4-BE49-F238E27FC236}">
                <a16:creationId xmlns:a16="http://schemas.microsoft.com/office/drawing/2014/main" id="{029655D2-9DFB-4AD5-A479-7B5742FCF82B}"/>
              </a:ext>
            </a:extLst>
          </p:cNvPr>
          <p:cNvPicPr>
            <a:picLocks noChangeAspect="1"/>
          </p:cNvPicPr>
          <p:nvPr/>
        </p:nvPicPr>
        <p:blipFill>
          <a:blip r:embed="rId2"/>
          <a:stretch>
            <a:fillRect/>
          </a:stretch>
        </p:blipFill>
        <p:spPr>
          <a:xfrm>
            <a:off x="7297043" y="304051"/>
            <a:ext cx="1389759" cy="476975"/>
          </a:xfrm>
          <a:prstGeom prst="rect">
            <a:avLst/>
          </a:prstGeom>
        </p:spPr>
      </p:pic>
      <p:pic>
        <p:nvPicPr>
          <p:cNvPr id="11" name="Kép 10">
            <a:extLst>
              <a:ext uri="{FF2B5EF4-FFF2-40B4-BE49-F238E27FC236}">
                <a16:creationId xmlns:a16="http://schemas.microsoft.com/office/drawing/2014/main" id="{DA98B583-4A63-41E1-80C7-F1C29B618984}"/>
              </a:ext>
            </a:extLst>
          </p:cNvPr>
          <p:cNvPicPr>
            <a:picLocks noChangeAspect="1"/>
          </p:cNvPicPr>
          <p:nvPr/>
        </p:nvPicPr>
        <p:blipFill>
          <a:blip r:embed="rId3"/>
          <a:stretch>
            <a:fillRect/>
          </a:stretch>
        </p:blipFill>
        <p:spPr>
          <a:xfrm>
            <a:off x="539553" y="303095"/>
            <a:ext cx="1818202" cy="369917"/>
          </a:xfrm>
          <a:prstGeom prst="rect">
            <a:avLst/>
          </a:prstGeom>
        </p:spPr>
      </p:pic>
      <p:sp>
        <p:nvSpPr>
          <p:cNvPr id="12" name="Cím 3">
            <a:extLst>
              <a:ext uri="{FF2B5EF4-FFF2-40B4-BE49-F238E27FC236}">
                <a16:creationId xmlns:a16="http://schemas.microsoft.com/office/drawing/2014/main" id="{F301033B-C575-40F8-B5FB-06011A67D190}"/>
              </a:ext>
            </a:extLst>
          </p:cNvPr>
          <p:cNvSpPr txBox="1">
            <a:spLocks/>
          </p:cNvSpPr>
          <p:nvPr/>
        </p:nvSpPr>
        <p:spPr>
          <a:xfrm>
            <a:off x="2555777" y="336134"/>
            <a:ext cx="4412043" cy="648072"/>
          </a:xfrm>
          <a:prstGeom prst="rect">
            <a:avLst/>
          </a:prstGeom>
        </p:spPr>
        <p:txBody>
          <a:bodyPr>
            <a:normAutofit fontScale="77500" lnSpcReduction="20000"/>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err="1">
                <a:solidFill>
                  <a:prstClr val="white"/>
                </a:solidFill>
              </a:rPr>
              <a:t>Technical</a:t>
            </a:r>
            <a:r>
              <a:rPr lang="hu-HU" sz="1800" dirty="0">
                <a:solidFill>
                  <a:prstClr val="white"/>
                </a:solidFill>
              </a:rPr>
              <a:t> and software </a:t>
            </a:r>
            <a:r>
              <a:rPr lang="hu-HU" sz="1800" dirty="0" err="1">
                <a:solidFill>
                  <a:prstClr val="white"/>
                </a:solidFill>
              </a:rPr>
              <a:t>architecture</a:t>
            </a:r>
            <a:r>
              <a:rPr lang="hu-HU" sz="1800" dirty="0">
                <a:solidFill>
                  <a:prstClr val="white"/>
                </a:solidFill>
              </a:rPr>
              <a:t> </a:t>
            </a:r>
          </a:p>
          <a:p>
            <a:pPr lvl="0" algn="ctr"/>
            <a:endParaRPr lang="hu-HU" sz="1800" dirty="0">
              <a:solidFill>
                <a:prstClr val="white"/>
              </a:solidFill>
            </a:endParaRPr>
          </a:p>
          <a:p>
            <a:pPr algn="ctr"/>
            <a:r>
              <a:rPr lang="hu-HU" sz="1800" dirty="0"/>
              <a:t>A</a:t>
            </a:r>
            <a:r>
              <a:rPr lang="en-US" sz="1800" dirty="0" err="1"/>
              <a:t>rchitectural</a:t>
            </a:r>
            <a:r>
              <a:rPr lang="en-US" sz="1800" dirty="0"/>
              <a:t> </a:t>
            </a:r>
            <a:r>
              <a:rPr lang="hu-HU" sz="1800" dirty="0" err="1"/>
              <a:t>priorities</a:t>
            </a:r>
            <a:endParaRPr lang="hu-HU" sz="1800" dirty="0"/>
          </a:p>
          <a:p>
            <a:pPr lvl="0" algn="ctr"/>
            <a:endParaRPr lang="hu-HU" sz="1800" dirty="0">
              <a:solidFill>
                <a:prstClr val="white"/>
              </a:solidFill>
            </a:endParaRPr>
          </a:p>
        </p:txBody>
      </p:sp>
      <p:sp>
        <p:nvSpPr>
          <p:cNvPr id="31" name="L-Shape 11">
            <a:extLst>
              <a:ext uri="{FF2B5EF4-FFF2-40B4-BE49-F238E27FC236}">
                <a16:creationId xmlns:a16="http://schemas.microsoft.com/office/drawing/2014/main" id="{E739F5A2-381A-4B82-8777-7D5B6AC0F976}"/>
              </a:ext>
            </a:extLst>
          </p:cNvPr>
          <p:cNvSpPr/>
          <p:nvPr/>
        </p:nvSpPr>
        <p:spPr>
          <a:xfrm>
            <a:off x="3622855" y="3894876"/>
            <a:ext cx="605924" cy="605924"/>
          </a:xfrm>
          <a:prstGeom prst="corner">
            <a:avLst>
              <a:gd name="adj1" fmla="val 23355"/>
              <a:gd name="adj2" fmla="val 23357"/>
            </a:avLst>
          </a:prstGeom>
          <a:solidFill>
            <a:srgbClr val="89A4E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32" name="L-Shape 11">
            <a:extLst>
              <a:ext uri="{FF2B5EF4-FFF2-40B4-BE49-F238E27FC236}">
                <a16:creationId xmlns:a16="http://schemas.microsoft.com/office/drawing/2014/main" id="{3CF5F90F-B59B-46AF-AF83-A5366579249D}"/>
              </a:ext>
            </a:extLst>
          </p:cNvPr>
          <p:cNvSpPr/>
          <p:nvPr/>
        </p:nvSpPr>
        <p:spPr>
          <a:xfrm rot="10800000">
            <a:off x="8122249" y="2247712"/>
            <a:ext cx="605924" cy="605924"/>
          </a:xfrm>
          <a:prstGeom prst="corner">
            <a:avLst>
              <a:gd name="adj1" fmla="val 23355"/>
              <a:gd name="adj2" fmla="val 23357"/>
            </a:avLst>
          </a:prstGeom>
          <a:solidFill>
            <a:srgbClr val="89A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15" name="TextBox 17">
            <a:extLst>
              <a:ext uri="{FF2B5EF4-FFF2-40B4-BE49-F238E27FC236}">
                <a16:creationId xmlns:a16="http://schemas.microsoft.com/office/drawing/2014/main" id="{C496A9E9-6350-4F2B-B3EA-C29FD125D821}"/>
              </a:ext>
            </a:extLst>
          </p:cNvPr>
          <p:cNvSpPr txBox="1"/>
          <p:nvPr/>
        </p:nvSpPr>
        <p:spPr>
          <a:xfrm>
            <a:off x="-111444" y="4934523"/>
            <a:ext cx="416465" cy="300082"/>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hu-HU" altLang="ko-KR" sz="1350" dirty="0">
                <a:cs typeface="Arial" pitchFamily="34" charset="0"/>
              </a:rPr>
              <a:t>4</a:t>
            </a:r>
            <a:endParaRPr lang="ko-KR" altLang="en-US" sz="1350" dirty="0">
              <a:cs typeface="Arial" pitchFamily="34" charset="0"/>
            </a:endParaRPr>
          </a:p>
        </p:txBody>
      </p:sp>
    </p:spTree>
    <p:extLst>
      <p:ext uri="{BB962C8B-B14F-4D97-AF65-F5344CB8AC3E}">
        <p14:creationId xmlns:p14="http://schemas.microsoft.com/office/powerpoint/2010/main" val="2390210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ép helye 3" descr="A képen mérőszalag, objektum látható&#10;&#10;Automatikusan generált leírás">
            <a:extLst>
              <a:ext uri="{FF2B5EF4-FFF2-40B4-BE49-F238E27FC236}">
                <a16:creationId xmlns:a16="http://schemas.microsoft.com/office/drawing/2014/main" id="{75863F91-F9ED-4984-A800-B15856477EB3}"/>
              </a:ext>
            </a:extLst>
          </p:cNvPr>
          <p:cNvPicPr>
            <a:picLocks noChangeAspect="1"/>
          </p:cNvPicPr>
          <p:nvPr/>
        </p:nvPicPr>
        <p:blipFill rotWithShape="1">
          <a:blip r:embed="rId2">
            <a:extLst>
              <a:ext uri="{28A0092B-C50C-407E-A947-70E740481C1C}">
                <a14:useLocalDpi xmlns:a14="http://schemas.microsoft.com/office/drawing/2010/main" val="0"/>
              </a:ext>
            </a:extLst>
          </a:blip>
          <a:srcRect l="38296" r="38296"/>
          <a:stretch/>
        </p:blipFill>
        <p:spPr>
          <a:xfrm>
            <a:off x="6096804" y="31750"/>
            <a:ext cx="3059832" cy="6858001"/>
          </a:xfrm>
          <a:prstGeom prst="rect">
            <a:avLst/>
          </a:prstGeom>
        </p:spPr>
      </p:pic>
      <p:grpSp>
        <p:nvGrpSpPr>
          <p:cNvPr id="2" name="Group 1">
            <a:extLst>
              <a:ext uri="{FF2B5EF4-FFF2-40B4-BE49-F238E27FC236}">
                <a16:creationId xmlns:a16="http://schemas.microsoft.com/office/drawing/2014/main" id="{2394637F-0877-415F-B894-DFAA9D9D0554}"/>
              </a:ext>
            </a:extLst>
          </p:cNvPr>
          <p:cNvGrpSpPr>
            <a:grpSpLocks noChangeAspect="1"/>
          </p:cNvGrpSpPr>
          <p:nvPr/>
        </p:nvGrpSpPr>
        <p:grpSpPr>
          <a:xfrm>
            <a:off x="5492" y="4205344"/>
            <a:ext cx="6109564" cy="2203770"/>
            <a:chOff x="1945930" y="3549020"/>
            <a:chExt cx="13703383" cy="5172572"/>
          </a:xfrm>
        </p:grpSpPr>
        <p:sp>
          <p:nvSpPr>
            <p:cNvPr id="3" name="자유형: 도형 2">
              <a:extLst>
                <a:ext uri="{FF2B5EF4-FFF2-40B4-BE49-F238E27FC236}">
                  <a16:creationId xmlns:a16="http://schemas.microsoft.com/office/drawing/2014/main" id="{8A45099C-197E-4F9D-9557-FBE957256BFD}"/>
                </a:ext>
              </a:extLst>
            </p:cNvPr>
            <p:cNvSpPr/>
            <p:nvPr/>
          </p:nvSpPr>
          <p:spPr>
            <a:xfrm>
              <a:off x="10936146" y="3980625"/>
              <a:ext cx="4301276" cy="4740967"/>
            </a:xfrm>
            <a:custGeom>
              <a:avLst/>
              <a:gdLst>
                <a:gd name="connsiteX0" fmla="*/ 0 w 3698602"/>
                <a:gd name="connsiteY0" fmla="*/ 0 h 3160644"/>
                <a:gd name="connsiteX1" fmla="*/ 3698602 w 3698602"/>
                <a:gd name="connsiteY1" fmla="*/ 0 h 3160644"/>
                <a:gd name="connsiteX2" fmla="*/ 3698602 w 3698602"/>
                <a:gd name="connsiteY2" fmla="*/ 3160644 h 3160644"/>
                <a:gd name="connsiteX3" fmla="*/ 3160643 w 3698602"/>
                <a:gd name="connsiteY3" fmla="*/ 3160644 h 3160644"/>
              </a:gdLst>
              <a:ahLst/>
              <a:cxnLst>
                <a:cxn ang="0">
                  <a:pos x="connsiteX0" y="connsiteY0"/>
                </a:cxn>
                <a:cxn ang="0">
                  <a:pos x="connsiteX1" y="connsiteY1"/>
                </a:cxn>
                <a:cxn ang="0">
                  <a:pos x="connsiteX2" y="connsiteY2"/>
                </a:cxn>
                <a:cxn ang="0">
                  <a:pos x="connsiteX3" y="connsiteY3"/>
                </a:cxn>
              </a:cxnLst>
              <a:rect l="l" t="t" r="r" b="b"/>
              <a:pathLst>
                <a:path w="3698602" h="3160644">
                  <a:moveTo>
                    <a:pt x="0" y="0"/>
                  </a:moveTo>
                  <a:lnTo>
                    <a:pt x="3698602" y="0"/>
                  </a:lnTo>
                  <a:lnTo>
                    <a:pt x="3698602" y="3160644"/>
                  </a:lnTo>
                  <a:lnTo>
                    <a:pt x="3160643" y="3160644"/>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4" name="자유형: 도형 3">
              <a:extLst>
                <a:ext uri="{FF2B5EF4-FFF2-40B4-BE49-F238E27FC236}">
                  <a16:creationId xmlns:a16="http://schemas.microsoft.com/office/drawing/2014/main" id="{8DDDD2F8-27DE-49F5-BD25-022D79FD446E}"/>
                </a:ext>
              </a:extLst>
            </p:cNvPr>
            <p:cNvSpPr/>
            <p:nvPr/>
          </p:nvSpPr>
          <p:spPr>
            <a:xfrm>
              <a:off x="1945930" y="3549020"/>
              <a:ext cx="13703383" cy="5172572"/>
            </a:xfrm>
            <a:custGeom>
              <a:avLst/>
              <a:gdLst>
                <a:gd name="connsiteX0" fmla="*/ 0 w 9248771"/>
                <a:gd name="connsiteY0" fmla="*/ 0 h 3160644"/>
                <a:gd name="connsiteX1" fmla="*/ 6088128 w 9248771"/>
                <a:gd name="connsiteY1" fmla="*/ 0 h 3160644"/>
                <a:gd name="connsiteX2" fmla="*/ 9248771 w 9248771"/>
                <a:gd name="connsiteY2" fmla="*/ 3160644 h 3160644"/>
                <a:gd name="connsiteX3" fmla="*/ 0 w 9248771"/>
                <a:gd name="connsiteY3" fmla="*/ 3160644 h 3160644"/>
                <a:gd name="connsiteX0" fmla="*/ 0 w 9248771"/>
                <a:gd name="connsiteY0" fmla="*/ 0 h 3160644"/>
                <a:gd name="connsiteX1" fmla="*/ 6030291 w 9248771"/>
                <a:gd name="connsiteY1" fmla="*/ 0 h 3160644"/>
                <a:gd name="connsiteX2" fmla="*/ 9248771 w 9248771"/>
                <a:gd name="connsiteY2" fmla="*/ 3160644 h 3160644"/>
                <a:gd name="connsiteX3" fmla="*/ 0 w 9248771"/>
                <a:gd name="connsiteY3" fmla="*/ 3160644 h 3160644"/>
                <a:gd name="connsiteX4" fmla="*/ 0 w 9248771"/>
                <a:gd name="connsiteY4" fmla="*/ 0 h 3160644"/>
                <a:gd name="connsiteX0" fmla="*/ 0 w 9248771"/>
                <a:gd name="connsiteY0" fmla="*/ 19279 h 3179923"/>
                <a:gd name="connsiteX1" fmla="*/ 5953175 w 9248771"/>
                <a:gd name="connsiteY1" fmla="*/ 0 h 3179923"/>
                <a:gd name="connsiteX2" fmla="*/ 9248771 w 9248771"/>
                <a:gd name="connsiteY2" fmla="*/ 3179923 h 3179923"/>
                <a:gd name="connsiteX3" fmla="*/ 0 w 9248771"/>
                <a:gd name="connsiteY3" fmla="*/ 3179923 h 3179923"/>
                <a:gd name="connsiteX4" fmla="*/ 0 w 9248771"/>
                <a:gd name="connsiteY4" fmla="*/ 19279 h 317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771" h="3179923">
                  <a:moveTo>
                    <a:pt x="0" y="19279"/>
                  </a:moveTo>
                  <a:lnTo>
                    <a:pt x="5953175" y="0"/>
                  </a:lnTo>
                  <a:lnTo>
                    <a:pt x="9248771" y="3179923"/>
                  </a:lnTo>
                  <a:lnTo>
                    <a:pt x="0" y="3179923"/>
                  </a:lnTo>
                  <a:lnTo>
                    <a:pt x="0" y="192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sp>
        <p:nvSpPr>
          <p:cNvPr id="15" name="Title 1">
            <a:extLst>
              <a:ext uri="{FF2B5EF4-FFF2-40B4-BE49-F238E27FC236}">
                <a16:creationId xmlns:a16="http://schemas.microsoft.com/office/drawing/2014/main" id="{581F9679-62AD-400F-8979-3D18D9450A49}"/>
              </a:ext>
            </a:extLst>
          </p:cNvPr>
          <p:cNvSpPr txBox="1">
            <a:spLocks/>
          </p:cNvSpPr>
          <p:nvPr/>
        </p:nvSpPr>
        <p:spPr>
          <a:xfrm>
            <a:off x="345208" y="4571929"/>
            <a:ext cx="4421138" cy="1671244"/>
          </a:xfrm>
          <a:prstGeom prst="rect">
            <a:avLst/>
          </a:prstGeom>
        </p:spPr>
        <p:txBody>
          <a:bodyPr lIns="0" tIns="54000" rIns="0" bIns="54000"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hu-HU" sz="2400" b="1" dirty="0">
                <a:solidFill>
                  <a:schemeClr val="bg1"/>
                </a:solidFill>
                <a:latin typeface="+mn-lt"/>
                <a:cs typeface="Arial" pitchFamily="34" charset="0"/>
              </a:rPr>
              <a:t>S</a:t>
            </a:r>
            <a:r>
              <a:rPr lang="en-US" sz="2400" b="1" dirty="0" err="1">
                <a:solidFill>
                  <a:schemeClr val="bg1"/>
                </a:solidFill>
                <a:latin typeface="+mn-lt"/>
                <a:cs typeface="Arial" pitchFamily="34" charset="0"/>
              </a:rPr>
              <a:t>ervice</a:t>
            </a:r>
            <a:r>
              <a:rPr lang="en-US" sz="2400" b="1" dirty="0">
                <a:solidFill>
                  <a:schemeClr val="bg1"/>
                </a:solidFill>
                <a:latin typeface="+mn-lt"/>
                <a:cs typeface="Arial" pitchFamily="34" charset="0"/>
              </a:rPr>
              <a:t> is based on a central hardware infrastructure and a SOA based architecture</a:t>
            </a:r>
            <a:endParaRPr lang="hu-HU" sz="2400" b="1" dirty="0">
              <a:solidFill>
                <a:schemeClr val="bg1"/>
              </a:solidFill>
              <a:latin typeface="+mn-lt"/>
              <a:cs typeface="Arial" pitchFamily="34" charset="0"/>
            </a:endParaRPr>
          </a:p>
        </p:txBody>
      </p:sp>
      <p:sp>
        <p:nvSpPr>
          <p:cNvPr id="12" name="L-Shape 11">
            <a:extLst>
              <a:ext uri="{FF2B5EF4-FFF2-40B4-BE49-F238E27FC236}">
                <a16:creationId xmlns:a16="http://schemas.microsoft.com/office/drawing/2014/main" id="{49CCB113-F973-4E80-916C-5A4EE2763913}"/>
              </a:ext>
            </a:extLst>
          </p:cNvPr>
          <p:cNvSpPr/>
          <p:nvPr/>
        </p:nvSpPr>
        <p:spPr>
          <a:xfrm>
            <a:off x="133854" y="5559892"/>
            <a:ext cx="605924" cy="605924"/>
          </a:xfrm>
          <a:prstGeom prst="corner">
            <a:avLst>
              <a:gd name="adj1" fmla="val 23355"/>
              <a:gd name="adj2" fmla="val 23357"/>
            </a:avLst>
          </a:prstGeom>
          <a:solidFill>
            <a:srgbClr val="FF77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26" name="Téglalap 25">
            <a:extLst>
              <a:ext uri="{FF2B5EF4-FFF2-40B4-BE49-F238E27FC236}">
                <a16:creationId xmlns:a16="http://schemas.microsoft.com/office/drawing/2014/main" id="{0979A1F9-A649-4902-90EB-04B359CE4DD9}"/>
              </a:ext>
            </a:extLst>
          </p:cNvPr>
          <p:cNvSpPr/>
          <p:nvPr/>
        </p:nvSpPr>
        <p:spPr>
          <a:xfrm>
            <a:off x="102361" y="1538100"/>
            <a:ext cx="5829056" cy="2738122"/>
          </a:xfrm>
          <a:prstGeom prst="rect">
            <a:avLst/>
          </a:prstGeom>
        </p:spPr>
        <p:txBody>
          <a:bodyPr wrap="square">
            <a:spAutoFit/>
          </a:bodyPr>
          <a:lstStyle/>
          <a:p>
            <a:pPr>
              <a:lnSpc>
                <a:spcPct val="107000"/>
              </a:lnSpc>
            </a:pPr>
            <a:r>
              <a:rPr lang="en-US" dirty="0">
                <a:latin typeface="+mj-lt"/>
                <a:cs typeface="Times New Roman" panose="02020603050405020304" pitchFamily="18" charset="0"/>
              </a:rPr>
              <a:t>a modular build-up of an integrated service portfolio</a:t>
            </a:r>
            <a:endParaRPr lang="hu-HU" dirty="0">
              <a:latin typeface="+mj-lt"/>
              <a:cs typeface="Times New Roman" panose="02020603050405020304" pitchFamily="18" charset="0"/>
            </a:endParaRPr>
          </a:p>
          <a:p>
            <a:pPr indent="-257168">
              <a:lnSpc>
                <a:spcPct val="107000"/>
              </a:lnSpc>
              <a:buFont typeface="Symbol" panose="05050102010706020507" pitchFamily="18" charset="2"/>
              <a:buChar char=""/>
            </a:pPr>
            <a:endParaRPr lang="hu-HU" dirty="0">
              <a:latin typeface="+mj-lt"/>
              <a:cs typeface="Times New Roman" panose="02020603050405020304" pitchFamily="18" charset="0"/>
            </a:endParaRPr>
          </a:p>
          <a:p>
            <a:pPr>
              <a:lnSpc>
                <a:spcPct val="107000"/>
              </a:lnSpc>
            </a:pPr>
            <a:r>
              <a:rPr lang="en-US" dirty="0">
                <a:latin typeface="+mj-lt"/>
                <a:cs typeface="Times New Roman" panose="02020603050405020304" pitchFamily="18" charset="0"/>
              </a:rPr>
              <a:t>using a unified operating environment</a:t>
            </a:r>
            <a:endParaRPr lang="hu-HU" dirty="0">
              <a:latin typeface="+mj-lt"/>
              <a:cs typeface="Times New Roman" panose="02020603050405020304" pitchFamily="18" charset="0"/>
            </a:endParaRPr>
          </a:p>
          <a:p>
            <a:pPr indent="-257168">
              <a:lnSpc>
                <a:spcPct val="107000"/>
              </a:lnSpc>
              <a:buFont typeface="Symbol" panose="05050102010706020507" pitchFamily="18" charset="2"/>
              <a:buChar char=""/>
            </a:pPr>
            <a:endParaRPr lang="hu-HU" dirty="0">
              <a:latin typeface="+mj-lt"/>
              <a:cs typeface="Times New Roman" panose="02020603050405020304" pitchFamily="18" charset="0"/>
            </a:endParaRPr>
          </a:p>
          <a:p>
            <a:pPr>
              <a:lnSpc>
                <a:spcPct val="107000"/>
              </a:lnSpc>
            </a:pPr>
            <a:r>
              <a:rPr lang="en-US" dirty="0">
                <a:latin typeface="+mj-lt"/>
                <a:cs typeface="Times New Roman" panose="02020603050405020304" pitchFamily="18" charset="0"/>
              </a:rPr>
              <a:t>ASP framework system</a:t>
            </a:r>
            <a:r>
              <a:rPr lang="hu-HU" dirty="0">
                <a:latin typeface="+mj-lt"/>
                <a:cs typeface="Times New Roman" panose="02020603050405020304" pitchFamily="18" charset="0"/>
              </a:rPr>
              <a:t> (m</a:t>
            </a:r>
            <a:r>
              <a:rPr lang="en-US" dirty="0" err="1">
                <a:latin typeface="+mj-lt"/>
                <a:cs typeface="Times New Roman" panose="02020603050405020304" pitchFamily="18" charset="0"/>
              </a:rPr>
              <a:t>ain</a:t>
            </a:r>
            <a:r>
              <a:rPr lang="en-US" dirty="0">
                <a:latin typeface="+mj-lt"/>
                <a:cs typeface="Times New Roman" panose="02020603050405020304" pitchFamily="18" charset="0"/>
              </a:rPr>
              <a:t> element</a:t>
            </a:r>
            <a:r>
              <a:rPr lang="hu-HU" dirty="0">
                <a:latin typeface="+mj-lt"/>
                <a:cs typeface="Times New Roman" panose="02020603050405020304" pitchFamily="18" charset="0"/>
              </a:rPr>
              <a:t>)</a:t>
            </a:r>
          </a:p>
          <a:p>
            <a:pPr indent="-257168">
              <a:lnSpc>
                <a:spcPct val="107000"/>
              </a:lnSpc>
              <a:buFont typeface="Symbol" panose="05050102010706020507" pitchFamily="18" charset="2"/>
              <a:buChar char=""/>
            </a:pPr>
            <a:endParaRPr lang="hu-HU" dirty="0">
              <a:latin typeface="+mj-lt"/>
              <a:cs typeface="Times New Roman" panose="02020603050405020304" pitchFamily="18" charset="0"/>
            </a:endParaRPr>
          </a:p>
          <a:p>
            <a:pPr>
              <a:lnSpc>
                <a:spcPct val="107000"/>
              </a:lnSpc>
            </a:pPr>
            <a:r>
              <a:rPr lang="en-US" dirty="0">
                <a:latin typeface="+mj-lt"/>
                <a:cs typeface="Times New Roman" panose="02020603050405020304" pitchFamily="18" charset="0"/>
              </a:rPr>
              <a:t>and the professional systems of the portfolio that are supporting the back-office tasks of local governments. </a:t>
            </a:r>
            <a:endParaRPr lang="hu-HU" dirty="0">
              <a:latin typeface="+mj-lt"/>
              <a:cs typeface="Times New Roman" panose="02020603050405020304" pitchFamily="18" charset="0"/>
            </a:endParaRPr>
          </a:p>
          <a:p>
            <a:pPr indent="-257168">
              <a:lnSpc>
                <a:spcPct val="107000"/>
              </a:lnSpc>
              <a:buFont typeface="Symbol" panose="05050102010706020507" pitchFamily="18" charset="2"/>
              <a:buChar char=""/>
            </a:pPr>
            <a:endParaRPr lang="hu-HU" dirty="0">
              <a:latin typeface="+mj-lt"/>
              <a:cs typeface="Times New Roman" panose="02020603050405020304" pitchFamily="18" charset="0"/>
            </a:endParaRPr>
          </a:p>
        </p:txBody>
      </p:sp>
      <p:sp>
        <p:nvSpPr>
          <p:cNvPr id="19" name="Téglalap 1">
            <a:extLst>
              <a:ext uri="{FF2B5EF4-FFF2-40B4-BE49-F238E27FC236}">
                <a16:creationId xmlns:a16="http://schemas.microsoft.com/office/drawing/2014/main" id="{460F5E5D-85B9-4DEB-AB81-94171F16049F}"/>
              </a:ext>
            </a:extLst>
          </p:cNvPr>
          <p:cNvSpPr/>
          <p:nvPr/>
        </p:nvSpPr>
        <p:spPr>
          <a:xfrm>
            <a:off x="5492" y="0"/>
            <a:ext cx="9151144" cy="127030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20" name="Kép 19">
            <a:extLst>
              <a:ext uri="{FF2B5EF4-FFF2-40B4-BE49-F238E27FC236}">
                <a16:creationId xmlns:a16="http://schemas.microsoft.com/office/drawing/2014/main" id="{4F9F2F6B-81C0-4CAE-82BF-5CD51545C9D5}"/>
              </a:ext>
            </a:extLst>
          </p:cNvPr>
          <p:cNvPicPr>
            <a:picLocks noChangeAspect="1"/>
          </p:cNvPicPr>
          <p:nvPr/>
        </p:nvPicPr>
        <p:blipFill>
          <a:blip r:embed="rId3"/>
          <a:stretch>
            <a:fillRect/>
          </a:stretch>
        </p:blipFill>
        <p:spPr>
          <a:xfrm>
            <a:off x="7297043" y="367551"/>
            <a:ext cx="1389759" cy="476975"/>
          </a:xfrm>
          <a:prstGeom prst="rect">
            <a:avLst/>
          </a:prstGeom>
        </p:spPr>
      </p:pic>
      <p:pic>
        <p:nvPicPr>
          <p:cNvPr id="21" name="Kép 20">
            <a:extLst>
              <a:ext uri="{FF2B5EF4-FFF2-40B4-BE49-F238E27FC236}">
                <a16:creationId xmlns:a16="http://schemas.microsoft.com/office/drawing/2014/main" id="{E29DC570-5954-473B-9683-FA0669E1BEB1}"/>
              </a:ext>
            </a:extLst>
          </p:cNvPr>
          <p:cNvPicPr>
            <a:picLocks noChangeAspect="1"/>
          </p:cNvPicPr>
          <p:nvPr/>
        </p:nvPicPr>
        <p:blipFill>
          <a:blip r:embed="rId4"/>
          <a:stretch>
            <a:fillRect/>
          </a:stretch>
        </p:blipFill>
        <p:spPr>
          <a:xfrm>
            <a:off x="539553" y="366595"/>
            <a:ext cx="1818202" cy="369917"/>
          </a:xfrm>
          <a:prstGeom prst="rect">
            <a:avLst/>
          </a:prstGeom>
        </p:spPr>
      </p:pic>
      <p:sp>
        <p:nvSpPr>
          <p:cNvPr id="27" name="Rectangle 57">
            <a:extLst>
              <a:ext uri="{FF2B5EF4-FFF2-40B4-BE49-F238E27FC236}">
                <a16:creationId xmlns:a16="http://schemas.microsoft.com/office/drawing/2014/main" id="{8B52F145-5B94-488D-A247-DEE787638559}"/>
              </a:ext>
            </a:extLst>
          </p:cNvPr>
          <p:cNvSpPr/>
          <p:nvPr/>
        </p:nvSpPr>
        <p:spPr>
          <a:xfrm>
            <a:off x="-3590" y="6635128"/>
            <a:ext cx="9147590" cy="254623"/>
          </a:xfrm>
          <a:prstGeom prst="rect">
            <a:avLst/>
          </a:prstGeom>
          <a:solidFill>
            <a:srgbClr val="234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8" name="Cím 3">
            <a:extLst>
              <a:ext uri="{FF2B5EF4-FFF2-40B4-BE49-F238E27FC236}">
                <a16:creationId xmlns:a16="http://schemas.microsoft.com/office/drawing/2014/main" id="{F301033B-C575-40F8-B5FB-06011A67D190}"/>
              </a:ext>
            </a:extLst>
          </p:cNvPr>
          <p:cNvSpPr txBox="1">
            <a:spLocks/>
          </p:cNvSpPr>
          <p:nvPr/>
        </p:nvSpPr>
        <p:spPr>
          <a:xfrm>
            <a:off x="2555777" y="336134"/>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err="1">
                <a:solidFill>
                  <a:prstClr val="white"/>
                </a:solidFill>
              </a:rPr>
              <a:t>Technical</a:t>
            </a:r>
            <a:r>
              <a:rPr lang="hu-HU" sz="1800" dirty="0">
                <a:solidFill>
                  <a:prstClr val="white"/>
                </a:solidFill>
              </a:rPr>
              <a:t> and software </a:t>
            </a:r>
            <a:r>
              <a:rPr lang="hu-HU" sz="1800" dirty="0" err="1">
                <a:solidFill>
                  <a:prstClr val="white"/>
                </a:solidFill>
              </a:rPr>
              <a:t>architecture</a:t>
            </a:r>
            <a:r>
              <a:rPr lang="hu-HU" sz="1800" dirty="0">
                <a:solidFill>
                  <a:prstClr val="white"/>
                </a:solidFill>
              </a:rPr>
              <a:t> </a:t>
            </a:r>
          </a:p>
        </p:txBody>
      </p:sp>
    </p:spTree>
    <p:extLst>
      <p:ext uri="{BB962C8B-B14F-4D97-AF65-F5344CB8AC3E}">
        <p14:creationId xmlns:p14="http://schemas.microsoft.com/office/powerpoint/2010/main" val="2989098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DDB86E-2226-42AF-B4F1-8B2E4B1E7263}"/>
              </a:ext>
            </a:extLst>
          </p:cNvPr>
          <p:cNvGrpSpPr/>
          <p:nvPr/>
        </p:nvGrpSpPr>
        <p:grpSpPr>
          <a:xfrm>
            <a:off x="1282713" y="3381425"/>
            <a:ext cx="1547070" cy="857370"/>
            <a:chOff x="773154" y="3138879"/>
            <a:chExt cx="2862742" cy="1586502"/>
          </a:xfrm>
        </p:grpSpPr>
        <p:grpSp>
          <p:nvGrpSpPr>
            <p:cNvPr id="4" name="Group 3">
              <a:extLst>
                <a:ext uri="{FF2B5EF4-FFF2-40B4-BE49-F238E27FC236}">
                  <a16:creationId xmlns:a16="http://schemas.microsoft.com/office/drawing/2014/main" id="{38A85C80-16DE-4892-8BC0-75B8D1E45504}"/>
                </a:ext>
              </a:extLst>
            </p:cNvPr>
            <p:cNvGrpSpPr/>
            <p:nvPr userDrawn="1"/>
          </p:nvGrpSpPr>
          <p:grpSpPr>
            <a:xfrm>
              <a:off x="945641" y="3138879"/>
              <a:ext cx="2513902" cy="1391026"/>
              <a:chOff x="1618104" y="4774278"/>
              <a:chExt cx="2513902" cy="1391026"/>
            </a:xfrm>
          </p:grpSpPr>
          <p:sp>
            <p:nvSpPr>
              <p:cNvPr id="6" name="Rectangle 5">
                <a:extLst>
                  <a:ext uri="{FF2B5EF4-FFF2-40B4-BE49-F238E27FC236}">
                    <a16:creationId xmlns:a16="http://schemas.microsoft.com/office/drawing/2014/main" id="{C03A6145-FE80-4365-BC00-A6E6EF443548}"/>
                  </a:ext>
                </a:extLst>
              </p:cNvPr>
              <p:cNvSpPr/>
              <p:nvPr userDrawn="1"/>
            </p:nvSpPr>
            <p:spPr>
              <a:xfrm>
                <a:off x="1919176" y="4818888"/>
                <a:ext cx="1881566" cy="1170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7" name="Group 6">
                <a:extLst>
                  <a:ext uri="{FF2B5EF4-FFF2-40B4-BE49-F238E27FC236}">
                    <a16:creationId xmlns:a16="http://schemas.microsoft.com/office/drawing/2014/main" id="{113D1F14-0D1E-4FCE-940C-BB12E8199A39}"/>
                  </a:ext>
                </a:extLst>
              </p:cNvPr>
              <p:cNvGrpSpPr/>
              <p:nvPr userDrawn="1"/>
            </p:nvGrpSpPr>
            <p:grpSpPr>
              <a:xfrm>
                <a:off x="1618104" y="4774278"/>
                <a:ext cx="2513902" cy="1391026"/>
                <a:chOff x="395536" y="2564904"/>
                <a:chExt cx="4749925" cy="2628292"/>
              </a:xfrm>
              <a:solidFill>
                <a:schemeClr val="tx1"/>
              </a:solidFill>
            </p:grpSpPr>
            <p:grpSp>
              <p:nvGrpSpPr>
                <p:cNvPr id="8" name="Group 7">
                  <a:extLst>
                    <a:ext uri="{FF2B5EF4-FFF2-40B4-BE49-F238E27FC236}">
                      <a16:creationId xmlns:a16="http://schemas.microsoft.com/office/drawing/2014/main" id="{68DED8C8-44F4-4F8E-814E-B99498239FA3}"/>
                    </a:ext>
                  </a:extLst>
                </p:cNvPr>
                <p:cNvGrpSpPr/>
                <p:nvPr userDrawn="1"/>
              </p:nvGrpSpPr>
              <p:grpSpPr>
                <a:xfrm>
                  <a:off x="395536" y="2564904"/>
                  <a:ext cx="4749925" cy="2628292"/>
                  <a:chOff x="395536" y="2204864"/>
                  <a:chExt cx="5400600" cy="2988332"/>
                </a:xfrm>
                <a:grpFill/>
              </p:grpSpPr>
              <p:sp>
                <p:nvSpPr>
                  <p:cNvPr id="10" name="Rounded Rectangle 3">
                    <a:extLst>
                      <a:ext uri="{FF2B5EF4-FFF2-40B4-BE49-F238E27FC236}">
                        <a16:creationId xmlns:a16="http://schemas.microsoft.com/office/drawing/2014/main" id="{24A296A5-F22E-42A8-9B17-3D9282684C6F}"/>
                      </a:ext>
                    </a:extLst>
                  </p:cNvPr>
                  <p:cNvSpPr/>
                  <p:nvPr userDrawn="1"/>
                </p:nvSpPr>
                <p:spPr>
                  <a:xfrm>
                    <a:off x="971600" y="2204864"/>
                    <a:ext cx="4248472" cy="2736304"/>
                  </a:xfrm>
                  <a:custGeom>
                    <a:avLst/>
                    <a:gdLst/>
                    <a:ahLst/>
                    <a:cxnLst/>
                    <a:rect l="l" t="t" r="r" b="b"/>
                    <a:pathLst>
                      <a:path w="4248472" h="2736304">
                        <a:moveTo>
                          <a:pt x="144016" y="144016"/>
                        </a:moveTo>
                        <a:lnTo>
                          <a:pt x="144016" y="2520280"/>
                        </a:lnTo>
                        <a:lnTo>
                          <a:pt x="4104456" y="2520280"/>
                        </a:lnTo>
                        <a:lnTo>
                          <a:pt x="4104456" y="144016"/>
                        </a:lnTo>
                        <a:close/>
                        <a:moveTo>
                          <a:pt x="119332" y="0"/>
                        </a:moveTo>
                        <a:lnTo>
                          <a:pt x="4129140" y="0"/>
                        </a:lnTo>
                        <a:cubicBezTo>
                          <a:pt x="4195045" y="0"/>
                          <a:pt x="4248472" y="53427"/>
                          <a:pt x="4248472" y="119332"/>
                        </a:cubicBezTo>
                        <a:lnTo>
                          <a:pt x="4248472" y="2736304"/>
                        </a:lnTo>
                        <a:lnTo>
                          <a:pt x="0" y="2736304"/>
                        </a:lnTo>
                        <a:lnTo>
                          <a:pt x="0" y="119332"/>
                        </a:lnTo>
                        <a:cubicBezTo>
                          <a:pt x="0" y="53427"/>
                          <a:pt x="53427" y="0"/>
                          <a:pt x="119332" y="0"/>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025"/>
                  </a:p>
                </p:txBody>
              </p:sp>
              <p:sp>
                <p:nvSpPr>
                  <p:cNvPr id="11" name="Rectangle 10">
                    <a:extLst>
                      <a:ext uri="{FF2B5EF4-FFF2-40B4-BE49-F238E27FC236}">
                        <a16:creationId xmlns:a16="http://schemas.microsoft.com/office/drawing/2014/main" id="{678EC35A-4691-4286-BDE7-3656F2521D50}"/>
                      </a:ext>
                    </a:extLst>
                  </p:cNvPr>
                  <p:cNvSpPr/>
                  <p:nvPr userDrawn="1"/>
                </p:nvSpPr>
                <p:spPr>
                  <a:xfrm>
                    <a:off x="395536" y="4941168"/>
                    <a:ext cx="5400600" cy="144016"/>
                  </a:xfrm>
                  <a:prstGeom prst="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025"/>
                  </a:p>
                </p:txBody>
              </p:sp>
              <p:sp>
                <p:nvSpPr>
                  <p:cNvPr id="12" name="Trapezoid 11">
                    <a:extLst>
                      <a:ext uri="{FF2B5EF4-FFF2-40B4-BE49-F238E27FC236}">
                        <a16:creationId xmlns:a16="http://schemas.microsoft.com/office/drawing/2014/main" id="{E097B32B-44FB-4608-B37D-E89E80F61B90}"/>
                      </a:ext>
                    </a:extLst>
                  </p:cNvPr>
                  <p:cNvSpPr/>
                  <p:nvPr userDrawn="1"/>
                </p:nvSpPr>
                <p:spPr>
                  <a:xfrm rot="10800000">
                    <a:off x="395536" y="5085184"/>
                    <a:ext cx="5400600" cy="108012"/>
                  </a:xfrm>
                  <a:prstGeom prst="trapezoid">
                    <a:avLst>
                      <a:gd name="adj" fmla="val 129851"/>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025"/>
                  </a:p>
                </p:txBody>
              </p:sp>
            </p:grpSp>
            <p:sp>
              <p:nvSpPr>
                <p:cNvPr id="9" name="Rectangle 8">
                  <a:extLst>
                    <a:ext uri="{FF2B5EF4-FFF2-40B4-BE49-F238E27FC236}">
                      <a16:creationId xmlns:a16="http://schemas.microsoft.com/office/drawing/2014/main" id="{C0DB63EC-B8D7-4944-85CD-014E332892E7}"/>
                    </a:ext>
                  </a:extLst>
                </p:cNvPr>
                <p:cNvSpPr/>
                <p:nvPr userDrawn="1"/>
              </p:nvSpPr>
              <p:spPr>
                <a:xfrm>
                  <a:off x="2518470" y="5009698"/>
                  <a:ext cx="504056" cy="45719"/>
                </a:xfrm>
                <a:prstGeom prst="rect">
                  <a:avLst/>
                </a:prstGeom>
                <a:solidFill>
                  <a:schemeClr val="tx1">
                    <a:lumMod val="75000"/>
                    <a:lumOff val="2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025"/>
                </a:p>
              </p:txBody>
            </p:sp>
          </p:grpSp>
        </p:grpSp>
        <p:sp>
          <p:nvSpPr>
            <p:cNvPr id="5" name="Oval 4">
              <a:extLst>
                <a:ext uri="{FF2B5EF4-FFF2-40B4-BE49-F238E27FC236}">
                  <a16:creationId xmlns:a16="http://schemas.microsoft.com/office/drawing/2014/main" id="{38731ACC-2633-4865-B1AA-13F924FA80A7}"/>
                </a:ext>
              </a:extLst>
            </p:cNvPr>
            <p:cNvSpPr/>
            <p:nvPr userDrawn="1"/>
          </p:nvSpPr>
          <p:spPr>
            <a:xfrm>
              <a:off x="773154" y="4321560"/>
              <a:ext cx="2862742" cy="403821"/>
            </a:xfrm>
            <a:prstGeom prst="ellipse">
              <a:avLst/>
            </a:prstGeom>
            <a:solidFill>
              <a:schemeClr val="tx1">
                <a:alpha val="3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13" name="그룹 6">
            <a:extLst>
              <a:ext uri="{FF2B5EF4-FFF2-40B4-BE49-F238E27FC236}">
                <a16:creationId xmlns:a16="http://schemas.microsoft.com/office/drawing/2014/main" id="{389E3786-F581-4095-867C-A544AFD947A9}"/>
              </a:ext>
            </a:extLst>
          </p:cNvPr>
          <p:cNvGrpSpPr/>
          <p:nvPr/>
        </p:nvGrpSpPr>
        <p:grpSpPr>
          <a:xfrm>
            <a:off x="637343" y="2205220"/>
            <a:ext cx="2745499" cy="3209780"/>
            <a:chOff x="849789" y="1894006"/>
            <a:chExt cx="3458478" cy="4043328"/>
          </a:xfrm>
        </p:grpSpPr>
        <p:sp>
          <p:nvSpPr>
            <p:cNvPr id="14" name="Oval 13">
              <a:extLst>
                <a:ext uri="{FF2B5EF4-FFF2-40B4-BE49-F238E27FC236}">
                  <a16:creationId xmlns:a16="http://schemas.microsoft.com/office/drawing/2014/main" id="{6B1130E0-3B6E-4911-A815-F5AE9C887AAE}"/>
                </a:ext>
              </a:extLst>
            </p:cNvPr>
            <p:cNvSpPr/>
            <p:nvPr/>
          </p:nvSpPr>
          <p:spPr>
            <a:xfrm>
              <a:off x="1087583" y="2293530"/>
              <a:ext cx="3220684" cy="3220684"/>
            </a:xfrm>
            <a:prstGeom prst="ellipse">
              <a:avLst/>
            </a:prstGeom>
            <a:noFill/>
            <a:ln w="63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 name="Oval 14">
              <a:extLst>
                <a:ext uri="{FF2B5EF4-FFF2-40B4-BE49-F238E27FC236}">
                  <a16:creationId xmlns:a16="http://schemas.microsoft.com/office/drawing/2014/main" id="{C9851C92-9866-4806-8DD0-EFC7CF8A68DD}"/>
                </a:ext>
              </a:extLst>
            </p:cNvPr>
            <p:cNvSpPr/>
            <p:nvPr/>
          </p:nvSpPr>
          <p:spPr>
            <a:xfrm>
              <a:off x="2239713" y="1894006"/>
              <a:ext cx="916426" cy="916426"/>
            </a:xfrm>
            <a:prstGeom prst="ellipse">
              <a:avLst/>
            </a:prstGeom>
            <a:solidFill>
              <a:srgbClr val="2349A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6" name="Oval 15">
              <a:extLst>
                <a:ext uri="{FF2B5EF4-FFF2-40B4-BE49-F238E27FC236}">
                  <a16:creationId xmlns:a16="http://schemas.microsoft.com/office/drawing/2014/main" id="{3CC22FD9-F17A-45A9-BF33-A84F97B0ED24}"/>
                </a:ext>
              </a:extLst>
            </p:cNvPr>
            <p:cNvSpPr/>
            <p:nvPr/>
          </p:nvSpPr>
          <p:spPr>
            <a:xfrm>
              <a:off x="2239713" y="5020908"/>
              <a:ext cx="916426" cy="916426"/>
            </a:xfrm>
            <a:prstGeom prst="ellipse">
              <a:avLst/>
            </a:prstGeom>
            <a:solidFill>
              <a:srgbClr val="FF775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 name="Oval 16">
              <a:extLst>
                <a:ext uri="{FF2B5EF4-FFF2-40B4-BE49-F238E27FC236}">
                  <a16:creationId xmlns:a16="http://schemas.microsoft.com/office/drawing/2014/main" id="{DB337197-09EE-4C5C-92E1-93E1EA1E3A71}"/>
                </a:ext>
              </a:extLst>
            </p:cNvPr>
            <p:cNvSpPr/>
            <p:nvPr/>
          </p:nvSpPr>
          <p:spPr>
            <a:xfrm>
              <a:off x="849789" y="2592314"/>
              <a:ext cx="916426" cy="916426"/>
            </a:xfrm>
            <a:prstGeom prst="ellipse">
              <a:avLst/>
            </a:prstGeom>
            <a:solidFill>
              <a:srgbClr val="89A4E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 name="Oval 17">
              <a:extLst>
                <a:ext uri="{FF2B5EF4-FFF2-40B4-BE49-F238E27FC236}">
                  <a16:creationId xmlns:a16="http://schemas.microsoft.com/office/drawing/2014/main" id="{97E67D54-9E5F-4FDA-8BAD-8A0A2EA77A20}"/>
                </a:ext>
              </a:extLst>
            </p:cNvPr>
            <p:cNvSpPr/>
            <p:nvPr/>
          </p:nvSpPr>
          <p:spPr>
            <a:xfrm>
              <a:off x="849789" y="4228820"/>
              <a:ext cx="916426" cy="916426"/>
            </a:xfrm>
            <a:prstGeom prst="ellipse">
              <a:avLst/>
            </a:prstGeom>
            <a:solidFill>
              <a:srgbClr val="CCDCEA"/>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26" name="TextBox 25">
            <a:extLst>
              <a:ext uri="{FF2B5EF4-FFF2-40B4-BE49-F238E27FC236}">
                <a16:creationId xmlns:a16="http://schemas.microsoft.com/office/drawing/2014/main" id="{F5865FBA-ECB5-4B01-B537-91327BE371DE}"/>
              </a:ext>
            </a:extLst>
          </p:cNvPr>
          <p:cNvSpPr txBox="1"/>
          <p:nvPr/>
        </p:nvSpPr>
        <p:spPr>
          <a:xfrm>
            <a:off x="3932080" y="4133158"/>
            <a:ext cx="5153968" cy="1323439"/>
          </a:xfrm>
          <a:prstGeom prst="rect">
            <a:avLst/>
          </a:prstGeom>
          <a:noFill/>
        </p:spPr>
        <p:txBody>
          <a:bodyPr wrap="square" rtlCol="0">
            <a:spAutoFit/>
          </a:bodyPr>
          <a:lstStyle/>
          <a:p>
            <a:r>
              <a:rPr lang="en-US" sz="1600" b="1" dirty="0">
                <a:solidFill>
                  <a:srgbClr val="89A4E7"/>
                </a:solidFill>
                <a:cs typeface="Arial" pitchFamily="34" charset="0"/>
              </a:rPr>
              <a:t>Scalability is ensured also by the monitoring system of the ASP service, as such performance and alert indicators have been defined, those help the operation of the service, and provide metrics for future expansions and enhancements.</a:t>
            </a:r>
            <a:endParaRPr lang="ko-KR" altLang="en-US" sz="1600" b="1" dirty="0">
              <a:solidFill>
                <a:srgbClr val="89A4E7"/>
              </a:solidFill>
              <a:cs typeface="Arial" pitchFamily="34" charset="0"/>
            </a:endParaRPr>
          </a:p>
        </p:txBody>
      </p:sp>
      <p:sp>
        <p:nvSpPr>
          <p:cNvPr id="29" name="TextBox 28">
            <a:extLst>
              <a:ext uri="{FF2B5EF4-FFF2-40B4-BE49-F238E27FC236}">
                <a16:creationId xmlns:a16="http://schemas.microsoft.com/office/drawing/2014/main" id="{6FA2520C-5A16-4923-B594-CD0F7B9A70C5}"/>
              </a:ext>
            </a:extLst>
          </p:cNvPr>
          <p:cNvSpPr txBox="1"/>
          <p:nvPr/>
        </p:nvSpPr>
        <p:spPr>
          <a:xfrm>
            <a:off x="1521008" y="3611524"/>
            <a:ext cx="1068728" cy="253916"/>
          </a:xfrm>
          <a:prstGeom prst="rect">
            <a:avLst/>
          </a:prstGeom>
          <a:noFill/>
        </p:spPr>
        <p:txBody>
          <a:bodyPr wrap="square" rtlCol="0">
            <a:spAutoFit/>
          </a:bodyPr>
          <a:lstStyle/>
          <a:p>
            <a:pPr algn="ctr"/>
            <a:r>
              <a:rPr lang="hu-HU" altLang="ko-KR" sz="1050" b="1" dirty="0" err="1">
                <a:solidFill>
                  <a:schemeClr val="tx1">
                    <a:lumMod val="75000"/>
                    <a:lumOff val="25000"/>
                  </a:schemeClr>
                </a:solidFill>
                <a:cs typeface="Arial" pitchFamily="34" charset="0"/>
              </a:rPr>
              <a:t>Development</a:t>
            </a:r>
            <a:endParaRPr lang="ko-KR" altLang="en-US" sz="1050" b="1" dirty="0">
              <a:solidFill>
                <a:schemeClr val="tx1">
                  <a:lumMod val="75000"/>
                  <a:lumOff val="25000"/>
                </a:schemeClr>
              </a:solidFill>
              <a:cs typeface="Arial" pitchFamily="34" charset="0"/>
            </a:endParaRPr>
          </a:p>
        </p:txBody>
      </p:sp>
      <p:sp>
        <p:nvSpPr>
          <p:cNvPr id="43" name="L-Shape 11">
            <a:extLst>
              <a:ext uri="{FF2B5EF4-FFF2-40B4-BE49-F238E27FC236}">
                <a16:creationId xmlns:a16="http://schemas.microsoft.com/office/drawing/2014/main" id="{0C6146E3-B263-4230-B0B7-EAE92A7AC073}"/>
              </a:ext>
            </a:extLst>
          </p:cNvPr>
          <p:cNvSpPr/>
          <p:nvPr/>
        </p:nvSpPr>
        <p:spPr>
          <a:xfrm>
            <a:off x="3758728" y="4947350"/>
            <a:ext cx="605924" cy="605924"/>
          </a:xfrm>
          <a:prstGeom prst="corner">
            <a:avLst>
              <a:gd name="adj1" fmla="val 23355"/>
              <a:gd name="adj2" fmla="val 23357"/>
            </a:avLst>
          </a:prstGeom>
          <a:solidFill>
            <a:srgbClr val="2349A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45" name="Téglalap 44">
            <a:extLst>
              <a:ext uri="{FF2B5EF4-FFF2-40B4-BE49-F238E27FC236}">
                <a16:creationId xmlns:a16="http://schemas.microsoft.com/office/drawing/2014/main" id="{2A2FA66D-1660-4D84-96B7-C0A17AA7EB85}"/>
              </a:ext>
            </a:extLst>
          </p:cNvPr>
          <p:cNvSpPr/>
          <p:nvPr/>
        </p:nvSpPr>
        <p:spPr>
          <a:xfrm>
            <a:off x="3382843" y="2109445"/>
            <a:ext cx="5303960" cy="2608406"/>
          </a:xfrm>
          <a:prstGeom prst="rect">
            <a:avLst/>
          </a:prstGeom>
        </p:spPr>
        <p:txBody>
          <a:bodyPr wrap="square">
            <a:spAutoFit/>
          </a:bodyPr>
          <a:lstStyle/>
          <a:p>
            <a:r>
              <a:rPr lang="hu-HU" sz="1350" b="1" cap="small" dirty="0">
                <a:solidFill>
                  <a:srgbClr val="FF7751"/>
                </a:solidFill>
                <a:cs typeface="Arial" pitchFamily="34" charset="0"/>
              </a:rPr>
              <a:t>C</a:t>
            </a:r>
            <a:r>
              <a:rPr lang="en-US" sz="1350" b="1" cap="small" dirty="0" err="1">
                <a:solidFill>
                  <a:srgbClr val="FF7751"/>
                </a:solidFill>
                <a:cs typeface="Arial" pitchFamily="34" charset="0"/>
              </a:rPr>
              <a:t>lear</a:t>
            </a:r>
            <a:r>
              <a:rPr lang="en-US" sz="1350" b="1" cap="small" dirty="0">
                <a:solidFill>
                  <a:srgbClr val="FF7751"/>
                </a:solidFill>
                <a:cs typeface="Arial" pitchFamily="34" charset="0"/>
              </a:rPr>
              <a:t> goal to develop technologies that ensure the scalability of the service</a:t>
            </a:r>
            <a:r>
              <a:rPr lang="hu-HU" sz="1350" b="1" cap="small" dirty="0">
                <a:solidFill>
                  <a:srgbClr val="FF7751"/>
                </a:solidFill>
                <a:cs typeface="Arial" pitchFamily="34" charset="0"/>
              </a:rPr>
              <a:t>:</a:t>
            </a:r>
          </a:p>
          <a:p>
            <a:pPr marL="285750" indent="-285750">
              <a:buFont typeface="Arial" pitchFamily="34" charset="0"/>
              <a:buChar char="•"/>
            </a:pPr>
            <a:r>
              <a:rPr lang="en-US" sz="1350" dirty="0">
                <a:latin typeface="+mj-lt"/>
              </a:rPr>
              <a:t>data access layer’s technology, </a:t>
            </a:r>
            <a:endParaRPr lang="hu-HU" sz="1350" dirty="0">
              <a:latin typeface="+mj-lt"/>
            </a:endParaRPr>
          </a:p>
          <a:p>
            <a:pPr marL="285750" indent="-285750">
              <a:buFont typeface="Arial" pitchFamily="34" charset="0"/>
              <a:buChar char="•"/>
            </a:pPr>
            <a:r>
              <a:rPr lang="en-US" sz="1350" dirty="0">
                <a:latin typeface="+mj-lt"/>
              </a:rPr>
              <a:t>database manager solutions. </a:t>
            </a:r>
            <a:endParaRPr lang="hu-HU" sz="1350" dirty="0">
              <a:latin typeface="+mj-lt"/>
            </a:endParaRPr>
          </a:p>
          <a:p>
            <a:pPr marL="214308" lvl="1" indent="-214308">
              <a:buFont typeface="Arial" panose="020B0604020202020204" pitchFamily="34" charset="0"/>
              <a:buChar char="•"/>
            </a:pPr>
            <a:endParaRPr lang="hu-HU" sz="1350" dirty="0">
              <a:latin typeface="+mj-lt"/>
            </a:endParaRPr>
          </a:p>
          <a:p>
            <a:pPr marL="214308" lvl="1" indent="-214308">
              <a:buFont typeface="Arial" panose="020B0604020202020204" pitchFamily="34" charset="0"/>
              <a:buChar char="•"/>
            </a:pPr>
            <a:endParaRPr lang="hu-HU" sz="1350" dirty="0">
              <a:latin typeface="+mj-lt"/>
            </a:endParaRPr>
          </a:p>
          <a:p>
            <a:pPr marL="0" lvl="1"/>
            <a:r>
              <a:rPr lang="en-US" sz="1400" dirty="0"/>
              <a:t>This makes it easier to serve both small and large municipalities that have significant difference between their user numbers, data volumes and system loads.</a:t>
            </a:r>
            <a:endParaRPr lang="hu-HU" sz="1400" dirty="0"/>
          </a:p>
          <a:p>
            <a:pPr marL="0" lvl="1"/>
            <a:endParaRPr lang="hu-HU" sz="1350" dirty="0">
              <a:ea typeface="Calibri" panose="020F0502020204030204" pitchFamily="34" charset="0"/>
              <a:cs typeface="Times New Roman" panose="02020603050405020304" pitchFamily="18" charset="0"/>
            </a:endParaRPr>
          </a:p>
          <a:p>
            <a:pPr marL="0" lvl="1"/>
            <a:endParaRPr lang="hu-HU" sz="1350" dirty="0">
              <a:latin typeface="+mj-lt"/>
            </a:endParaRPr>
          </a:p>
          <a:p>
            <a:endParaRPr lang="hu-HU" sz="1350" dirty="0">
              <a:latin typeface="+mj-lt"/>
            </a:endParaRPr>
          </a:p>
        </p:txBody>
      </p:sp>
      <p:pic>
        <p:nvPicPr>
          <p:cNvPr id="47" name="Ábra 46" descr="Város">
            <a:extLst>
              <a:ext uri="{FF2B5EF4-FFF2-40B4-BE49-F238E27FC236}">
                <a16:creationId xmlns:a16="http://schemas.microsoft.com/office/drawing/2014/main" id="{B58579B5-3F8F-4DFE-8612-8EF0DA6A522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3834" y="2258721"/>
            <a:ext cx="522401" cy="522401"/>
          </a:xfrm>
          <a:prstGeom prst="rect">
            <a:avLst/>
          </a:prstGeom>
        </p:spPr>
      </p:pic>
      <p:pic>
        <p:nvPicPr>
          <p:cNvPr id="49" name="Ábra 48" descr="Szerződés">
            <a:extLst>
              <a:ext uri="{FF2B5EF4-FFF2-40B4-BE49-F238E27FC236}">
                <a16:creationId xmlns:a16="http://schemas.microsoft.com/office/drawing/2014/main" id="{E3AE8679-30BC-483D-8A41-BFE137D609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9632" y="2881797"/>
            <a:ext cx="483046" cy="483046"/>
          </a:xfrm>
          <a:prstGeom prst="rect">
            <a:avLst/>
          </a:prstGeom>
        </p:spPr>
      </p:pic>
      <p:pic>
        <p:nvPicPr>
          <p:cNvPr id="51" name="Ábra 50" descr="Hitelkártya">
            <a:extLst>
              <a:ext uri="{FF2B5EF4-FFF2-40B4-BE49-F238E27FC236}">
                <a16:creationId xmlns:a16="http://schemas.microsoft.com/office/drawing/2014/main" id="{6E39C31F-EF76-4D7A-A583-DE5378F6CAB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327" y="4188779"/>
            <a:ext cx="467351" cy="467351"/>
          </a:xfrm>
          <a:prstGeom prst="rect">
            <a:avLst/>
          </a:prstGeom>
        </p:spPr>
      </p:pic>
      <p:pic>
        <p:nvPicPr>
          <p:cNvPr id="55" name="Ábra 54" descr="Mappa megnyitása">
            <a:extLst>
              <a:ext uri="{FF2B5EF4-FFF2-40B4-BE49-F238E27FC236}">
                <a16:creationId xmlns:a16="http://schemas.microsoft.com/office/drawing/2014/main" id="{ED71B5F1-6E51-4611-B488-8F0E02E26F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4787" y="4821981"/>
            <a:ext cx="514258" cy="514258"/>
          </a:xfrm>
          <a:prstGeom prst="rect">
            <a:avLst/>
          </a:prstGeom>
        </p:spPr>
      </p:pic>
      <p:pic>
        <p:nvPicPr>
          <p:cNvPr id="31" name="Kép 30">
            <a:extLst>
              <a:ext uri="{FF2B5EF4-FFF2-40B4-BE49-F238E27FC236}">
                <a16:creationId xmlns:a16="http://schemas.microsoft.com/office/drawing/2014/main" id="{1616B5A9-3049-4A45-A0BD-F25344E7F441}"/>
              </a:ext>
            </a:extLst>
          </p:cNvPr>
          <p:cNvPicPr>
            <a:picLocks noChangeAspect="1"/>
          </p:cNvPicPr>
          <p:nvPr/>
        </p:nvPicPr>
        <p:blipFill>
          <a:blip r:embed="rId10"/>
          <a:stretch>
            <a:fillRect/>
          </a:stretch>
        </p:blipFill>
        <p:spPr>
          <a:xfrm>
            <a:off x="7297043" y="304051"/>
            <a:ext cx="1389759" cy="476975"/>
          </a:xfrm>
          <a:prstGeom prst="rect">
            <a:avLst/>
          </a:prstGeom>
        </p:spPr>
      </p:pic>
      <p:pic>
        <p:nvPicPr>
          <p:cNvPr id="32" name="Kép 31">
            <a:extLst>
              <a:ext uri="{FF2B5EF4-FFF2-40B4-BE49-F238E27FC236}">
                <a16:creationId xmlns:a16="http://schemas.microsoft.com/office/drawing/2014/main" id="{C3811576-1B45-4357-B8D9-972EBB0FAE64}"/>
              </a:ext>
            </a:extLst>
          </p:cNvPr>
          <p:cNvPicPr>
            <a:picLocks noChangeAspect="1"/>
          </p:cNvPicPr>
          <p:nvPr/>
        </p:nvPicPr>
        <p:blipFill>
          <a:blip r:embed="rId11"/>
          <a:stretch>
            <a:fillRect/>
          </a:stretch>
        </p:blipFill>
        <p:spPr>
          <a:xfrm>
            <a:off x="539553" y="303095"/>
            <a:ext cx="1818202" cy="369917"/>
          </a:xfrm>
          <a:prstGeom prst="rect">
            <a:avLst/>
          </a:prstGeom>
        </p:spPr>
      </p:pic>
      <p:sp>
        <p:nvSpPr>
          <p:cNvPr id="34" name="Cím 3">
            <a:extLst>
              <a:ext uri="{FF2B5EF4-FFF2-40B4-BE49-F238E27FC236}">
                <a16:creationId xmlns:a16="http://schemas.microsoft.com/office/drawing/2014/main" id="{F301033B-C575-40F8-B5FB-06011A67D190}"/>
              </a:ext>
            </a:extLst>
          </p:cNvPr>
          <p:cNvSpPr txBox="1">
            <a:spLocks/>
          </p:cNvSpPr>
          <p:nvPr/>
        </p:nvSpPr>
        <p:spPr>
          <a:xfrm>
            <a:off x="2555777" y="336134"/>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err="1">
                <a:solidFill>
                  <a:prstClr val="white"/>
                </a:solidFill>
              </a:rPr>
              <a:t>Technical</a:t>
            </a:r>
            <a:r>
              <a:rPr lang="hu-HU" sz="1800" dirty="0">
                <a:solidFill>
                  <a:prstClr val="white"/>
                </a:solidFill>
              </a:rPr>
              <a:t> and software </a:t>
            </a:r>
            <a:r>
              <a:rPr lang="hu-HU" sz="1800" dirty="0" err="1">
                <a:solidFill>
                  <a:prstClr val="white"/>
                </a:solidFill>
              </a:rPr>
              <a:t>architecture</a:t>
            </a:r>
            <a:r>
              <a:rPr lang="hu-HU" sz="1800" dirty="0">
                <a:solidFill>
                  <a:prstClr val="white"/>
                </a:solidFill>
              </a:rPr>
              <a:t> </a:t>
            </a:r>
          </a:p>
        </p:txBody>
      </p:sp>
    </p:spTree>
    <p:extLst>
      <p:ext uri="{BB962C8B-B14F-4D97-AF65-F5344CB8AC3E}">
        <p14:creationId xmlns:p14="http://schemas.microsoft.com/office/powerpoint/2010/main" val="2030322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17DEB710-6492-4D5B-93FC-F91E4E4168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79"/>
          <a:stretch/>
        </p:blipFill>
        <p:spPr>
          <a:xfrm>
            <a:off x="0" y="844526"/>
            <a:ext cx="9117442" cy="6031747"/>
          </a:xfrm>
          <a:prstGeom prst="rect">
            <a:avLst/>
          </a:prstGeom>
        </p:spPr>
      </p:pic>
      <p:sp>
        <p:nvSpPr>
          <p:cNvPr id="16" name="Freeform: Shape 34">
            <a:extLst>
              <a:ext uri="{FF2B5EF4-FFF2-40B4-BE49-F238E27FC236}">
                <a16:creationId xmlns:a16="http://schemas.microsoft.com/office/drawing/2014/main" id="{313603E5-348B-4EFD-84D9-0FACFD48CEBF}"/>
              </a:ext>
            </a:extLst>
          </p:cNvPr>
          <p:cNvSpPr/>
          <p:nvPr/>
        </p:nvSpPr>
        <p:spPr>
          <a:xfrm>
            <a:off x="1241525" y="1047706"/>
            <a:ext cx="5912690" cy="5686872"/>
          </a:xfrm>
          <a:custGeom>
            <a:avLst/>
            <a:gdLst>
              <a:gd name="connsiteX0" fmla="*/ 5965 w 9366941"/>
              <a:gd name="connsiteY0" fmla="*/ 0 h 10368366"/>
              <a:gd name="connsiteX1" fmla="*/ 4221504 w 9366941"/>
              <a:gd name="connsiteY1" fmla="*/ 15498 h 10368366"/>
              <a:gd name="connsiteX2" fmla="*/ 9366941 w 9366941"/>
              <a:gd name="connsiteY2" fmla="*/ 5160935 h 10368366"/>
              <a:gd name="connsiteX3" fmla="*/ 4175009 w 9366941"/>
              <a:gd name="connsiteY3" fmla="*/ 10321871 h 10368366"/>
              <a:gd name="connsiteX4" fmla="*/ 5965 w 9366941"/>
              <a:gd name="connsiteY4" fmla="*/ 10368366 h 10368366"/>
              <a:gd name="connsiteX5" fmla="*/ 5965 w 9366941"/>
              <a:gd name="connsiteY5" fmla="*/ 0 h 10368366"/>
              <a:gd name="connsiteX0" fmla="*/ 5965 w 9366941"/>
              <a:gd name="connsiteY0" fmla="*/ 0 h 10368366"/>
              <a:gd name="connsiteX1" fmla="*/ 4221504 w 9366941"/>
              <a:gd name="connsiteY1" fmla="*/ 15498 h 10368366"/>
              <a:gd name="connsiteX2" fmla="*/ 9366941 w 9366941"/>
              <a:gd name="connsiteY2" fmla="*/ 5160935 h 10368366"/>
              <a:gd name="connsiteX3" fmla="*/ 4113016 w 9366941"/>
              <a:gd name="connsiteY3" fmla="*/ 10352867 h 10368366"/>
              <a:gd name="connsiteX4" fmla="*/ 5965 w 9366941"/>
              <a:gd name="connsiteY4" fmla="*/ 10368366 h 10368366"/>
              <a:gd name="connsiteX5" fmla="*/ 5965 w 9366941"/>
              <a:gd name="connsiteY5" fmla="*/ 0 h 1036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6941" h="10368366">
                <a:moveTo>
                  <a:pt x="5965" y="0"/>
                </a:moveTo>
                <a:lnTo>
                  <a:pt x="4221504" y="15498"/>
                </a:lnTo>
                <a:lnTo>
                  <a:pt x="9366941" y="5160935"/>
                </a:lnTo>
                <a:lnTo>
                  <a:pt x="4113016" y="10352867"/>
                </a:lnTo>
                <a:lnTo>
                  <a:pt x="5965" y="10368366"/>
                </a:lnTo>
                <a:cubicBezTo>
                  <a:pt x="799" y="6917410"/>
                  <a:pt x="-4368" y="3466454"/>
                  <a:pt x="5965" y="0"/>
                </a:cubicBezTo>
                <a:close/>
              </a:path>
            </a:pathLst>
          </a:custGeom>
          <a:solidFill>
            <a:srgbClr val="CCDCE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Freeform: Shape 34">
            <a:extLst>
              <a:ext uri="{FF2B5EF4-FFF2-40B4-BE49-F238E27FC236}">
                <a16:creationId xmlns:a16="http://schemas.microsoft.com/office/drawing/2014/main" id="{D4AA947E-CC5D-404E-BEDB-290CCE136B9B}"/>
              </a:ext>
            </a:extLst>
          </p:cNvPr>
          <p:cNvSpPr/>
          <p:nvPr/>
        </p:nvSpPr>
        <p:spPr>
          <a:xfrm>
            <a:off x="0" y="928211"/>
            <a:ext cx="7154215" cy="5806367"/>
          </a:xfrm>
          <a:custGeom>
            <a:avLst/>
            <a:gdLst>
              <a:gd name="connsiteX0" fmla="*/ 5965 w 9366941"/>
              <a:gd name="connsiteY0" fmla="*/ 0 h 10368366"/>
              <a:gd name="connsiteX1" fmla="*/ 4221504 w 9366941"/>
              <a:gd name="connsiteY1" fmla="*/ 15498 h 10368366"/>
              <a:gd name="connsiteX2" fmla="*/ 9366941 w 9366941"/>
              <a:gd name="connsiteY2" fmla="*/ 5160935 h 10368366"/>
              <a:gd name="connsiteX3" fmla="*/ 4175009 w 9366941"/>
              <a:gd name="connsiteY3" fmla="*/ 10321871 h 10368366"/>
              <a:gd name="connsiteX4" fmla="*/ 5965 w 9366941"/>
              <a:gd name="connsiteY4" fmla="*/ 10368366 h 10368366"/>
              <a:gd name="connsiteX5" fmla="*/ 5965 w 9366941"/>
              <a:gd name="connsiteY5" fmla="*/ 0 h 10368366"/>
              <a:gd name="connsiteX0" fmla="*/ 5965 w 9366941"/>
              <a:gd name="connsiteY0" fmla="*/ 0 h 10368366"/>
              <a:gd name="connsiteX1" fmla="*/ 4221504 w 9366941"/>
              <a:gd name="connsiteY1" fmla="*/ 15498 h 10368366"/>
              <a:gd name="connsiteX2" fmla="*/ 9366941 w 9366941"/>
              <a:gd name="connsiteY2" fmla="*/ 5160935 h 10368366"/>
              <a:gd name="connsiteX3" fmla="*/ 4113016 w 9366941"/>
              <a:gd name="connsiteY3" fmla="*/ 10352867 h 10368366"/>
              <a:gd name="connsiteX4" fmla="*/ 5965 w 9366941"/>
              <a:gd name="connsiteY4" fmla="*/ 10368366 h 10368366"/>
              <a:gd name="connsiteX5" fmla="*/ 5965 w 9366941"/>
              <a:gd name="connsiteY5" fmla="*/ 0 h 1036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6941" h="10368366">
                <a:moveTo>
                  <a:pt x="5965" y="0"/>
                </a:moveTo>
                <a:lnTo>
                  <a:pt x="4221504" y="15498"/>
                </a:lnTo>
                <a:lnTo>
                  <a:pt x="9366941" y="5160935"/>
                </a:lnTo>
                <a:lnTo>
                  <a:pt x="4113016" y="10352867"/>
                </a:lnTo>
                <a:lnTo>
                  <a:pt x="5965" y="10368366"/>
                </a:lnTo>
                <a:cubicBezTo>
                  <a:pt x="799" y="6917410"/>
                  <a:pt x="-4368" y="3466454"/>
                  <a:pt x="5965" y="0"/>
                </a:cubicBezTo>
                <a:close/>
              </a:path>
            </a:pathLst>
          </a:custGeom>
          <a:solidFill>
            <a:srgbClr val="89A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4" name="Title 1">
            <a:extLst>
              <a:ext uri="{FF2B5EF4-FFF2-40B4-BE49-F238E27FC236}">
                <a16:creationId xmlns:a16="http://schemas.microsoft.com/office/drawing/2014/main" id="{748CCC19-847F-4803-8E05-540BD7CC1556}"/>
              </a:ext>
            </a:extLst>
          </p:cNvPr>
          <p:cNvSpPr txBox="1">
            <a:spLocks/>
          </p:cNvSpPr>
          <p:nvPr/>
        </p:nvSpPr>
        <p:spPr>
          <a:xfrm>
            <a:off x="231170" y="1389804"/>
            <a:ext cx="3695134" cy="1277318"/>
          </a:xfrm>
          <a:prstGeom prst="rect">
            <a:avLst/>
          </a:prstGeom>
        </p:spPr>
        <p:txBody>
          <a:bodyPr lIns="0" tIns="54000" rIns="0" bIns="54000" anchor="ctr" anchorCtr="0">
            <a:normAutofit fontScale="92500"/>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just"/>
            <a:r>
              <a:rPr lang="en-US" sz="1600" b="1" dirty="0">
                <a:latin typeface="+mn-lt"/>
                <a:cs typeface="Arial" pitchFamily="34" charset="0"/>
              </a:rPr>
              <a:t>The </a:t>
            </a:r>
            <a:r>
              <a:rPr lang="en-US" sz="1600" b="1" dirty="0">
                <a:solidFill>
                  <a:schemeClr val="bg1"/>
                </a:solidFill>
                <a:latin typeface="+mn-lt"/>
                <a:cs typeface="Arial" pitchFamily="34" charset="0"/>
              </a:rPr>
              <a:t>infrastructure</a:t>
            </a:r>
            <a:r>
              <a:rPr lang="en-US" sz="1600" b="1" dirty="0">
                <a:latin typeface="+mn-lt"/>
                <a:cs typeface="Arial" pitchFamily="34" charset="0"/>
              </a:rPr>
              <a:t> designed, procured,</a:t>
            </a:r>
            <a:r>
              <a:rPr lang="hu-HU" sz="1600" b="1" dirty="0">
                <a:latin typeface="+mn-lt"/>
                <a:cs typeface="Arial" pitchFamily="34" charset="0"/>
              </a:rPr>
              <a:t>   </a:t>
            </a:r>
            <a:r>
              <a:rPr lang="en-US" sz="1600" b="1" dirty="0">
                <a:latin typeface="+mn-lt"/>
                <a:cs typeface="Arial" pitchFamily="34" charset="0"/>
              </a:rPr>
              <a:t> installed and deployed by </a:t>
            </a:r>
            <a:r>
              <a:rPr lang="en-US" sz="1600" b="1" dirty="0">
                <a:solidFill>
                  <a:schemeClr val="bg1"/>
                </a:solidFill>
                <a:latin typeface="+mn-lt"/>
                <a:cs typeface="Arial" pitchFamily="34" charset="0"/>
              </a:rPr>
              <a:t>NISZ Ltd</a:t>
            </a:r>
            <a:r>
              <a:rPr lang="en-US" sz="1600" b="1" dirty="0">
                <a:latin typeface="+mn-lt"/>
                <a:cs typeface="Arial" pitchFamily="34" charset="0"/>
              </a:rPr>
              <a:t>. </a:t>
            </a:r>
            <a:r>
              <a:rPr lang="hu-HU" sz="1600" b="1" dirty="0">
                <a:latin typeface="+mn-lt"/>
                <a:cs typeface="Arial" pitchFamily="34" charset="0"/>
              </a:rPr>
              <a:t>        </a:t>
            </a:r>
            <a:r>
              <a:rPr lang="en-US" sz="1600" b="1" dirty="0">
                <a:latin typeface="+mn-lt"/>
                <a:cs typeface="Arial" pitchFamily="34" charset="0"/>
              </a:rPr>
              <a:t>provides services to more than 16 </a:t>
            </a:r>
            <a:r>
              <a:rPr lang="hu-HU" sz="1600" b="1" dirty="0">
                <a:latin typeface="+mn-lt"/>
                <a:cs typeface="Arial" pitchFamily="34" charset="0"/>
              </a:rPr>
              <a:t>         </a:t>
            </a:r>
            <a:r>
              <a:rPr lang="en-US" sz="1600" b="1" dirty="0">
                <a:latin typeface="+mn-lt"/>
                <a:cs typeface="Arial" pitchFamily="34" charset="0"/>
              </a:rPr>
              <a:t>specific systems and support systems </a:t>
            </a:r>
            <a:r>
              <a:rPr lang="hu-HU" sz="1600" b="1" dirty="0">
                <a:latin typeface="+mn-lt"/>
                <a:cs typeface="Arial" pitchFamily="34" charset="0"/>
              </a:rPr>
              <a:t>  </a:t>
            </a:r>
            <a:r>
              <a:rPr lang="en-US" sz="1600" b="1" dirty="0">
                <a:latin typeface="+mn-lt"/>
                <a:cs typeface="Arial" pitchFamily="34" charset="0"/>
              </a:rPr>
              <a:t>of the Municipality ASP service. </a:t>
            </a:r>
            <a:endParaRPr lang="hu-HU" sz="1600" b="1" dirty="0">
              <a:latin typeface="+mn-lt"/>
              <a:cs typeface="Arial" pitchFamily="34" charset="0"/>
            </a:endParaRPr>
          </a:p>
        </p:txBody>
      </p:sp>
      <p:sp>
        <p:nvSpPr>
          <p:cNvPr id="15" name="Téglalap 14">
            <a:extLst>
              <a:ext uri="{FF2B5EF4-FFF2-40B4-BE49-F238E27FC236}">
                <a16:creationId xmlns:a16="http://schemas.microsoft.com/office/drawing/2014/main" id="{935CCE8F-A68F-4333-AF3A-A499C8CF3B44}"/>
              </a:ext>
            </a:extLst>
          </p:cNvPr>
          <p:cNvSpPr/>
          <p:nvPr/>
        </p:nvSpPr>
        <p:spPr>
          <a:xfrm>
            <a:off x="188831" y="2829773"/>
            <a:ext cx="5181191" cy="2462213"/>
          </a:xfrm>
          <a:prstGeom prst="rect">
            <a:avLst/>
          </a:prstGeom>
        </p:spPr>
        <p:txBody>
          <a:bodyPr wrap="square">
            <a:spAutoFit/>
          </a:bodyPr>
          <a:lstStyle/>
          <a:p>
            <a:r>
              <a:rPr lang="en-US" sz="1100" dirty="0">
                <a:solidFill>
                  <a:schemeClr val="bg1"/>
                </a:solidFill>
                <a:ea typeface="Calibri" panose="020F0502020204030204" pitchFamily="34" charset="0"/>
                <a:cs typeface="Times New Roman" panose="02020603050405020304" pitchFamily="18" charset="0"/>
              </a:rPr>
              <a:t>The main features of the infrastructure were the following</a:t>
            </a:r>
            <a:r>
              <a:rPr lang="hu-HU" sz="1100" dirty="0">
                <a:solidFill>
                  <a:schemeClr val="bg1"/>
                </a:solidFill>
                <a:ea typeface="Calibri" panose="020F0502020204030204" pitchFamily="34" charset="0"/>
                <a:cs typeface="Times New Roman" panose="02020603050405020304" pitchFamily="18" charset="0"/>
              </a:rPr>
              <a:t>:</a:t>
            </a:r>
          </a:p>
          <a:p>
            <a:endParaRPr lang="en-US" sz="1100" dirty="0">
              <a:solidFill>
                <a:schemeClr val="bg1"/>
              </a:solidFill>
              <a:ea typeface="Calibri" panose="020F0502020204030204" pitchFamily="34" charset="0"/>
              <a:cs typeface="Times New Roman" panose="02020603050405020304" pitchFamily="18" charset="0"/>
            </a:endParaRPr>
          </a:p>
          <a:p>
            <a:r>
              <a:rPr lang="en-US" sz="1100" dirty="0">
                <a:solidFill>
                  <a:schemeClr val="bg1"/>
                </a:solidFill>
                <a:ea typeface="Calibri" panose="020F0502020204030204" pitchFamily="34" charset="0"/>
                <a:cs typeface="Times New Roman" panose="02020603050405020304" pitchFamily="18" charset="0"/>
              </a:rPr>
              <a:t>Redundant architecture, with 50-50 servers per site for operating the virtual servers (1</a:t>
            </a:r>
            <a:r>
              <a:rPr lang="hu-HU" sz="1100" dirty="0">
                <a:solidFill>
                  <a:schemeClr val="bg1"/>
                </a:solidFill>
                <a:ea typeface="Calibri" panose="020F0502020204030204" pitchFamily="34" charset="0"/>
                <a:cs typeface="Times New Roman" panose="02020603050405020304" pitchFamily="18" charset="0"/>
              </a:rPr>
              <a:t> </a:t>
            </a:r>
            <a:r>
              <a:rPr lang="en-US" sz="1100" dirty="0">
                <a:solidFill>
                  <a:schemeClr val="bg1"/>
                </a:solidFill>
                <a:ea typeface="Calibri" panose="020F0502020204030204" pitchFamily="34" charset="0"/>
                <a:cs typeface="Times New Roman" panose="02020603050405020304" pitchFamily="18" charset="0"/>
              </a:rPr>
              <a:t>600 CPU cores and 38,4 TB memory per site)</a:t>
            </a:r>
            <a:endParaRPr lang="hu-HU" sz="1100" dirty="0">
              <a:solidFill>
                <a:schemeClr val="bg1"/>
              </a:solidFill>
              <a:ea typeface="Calibri" panose="020F0502020204030204" pitchFamily="34" charset="0"/>
              <a:cs typeface="Times New Roman" panose="02020603050405020304" pitchFamily="18" charset="0"/>
            </a:endParaRPr>
          </a:p>
          <a:p>
            <a:pPr marL="171450" indent="-171450">
              <a:buFont typeface="Arial" pitchFamily="34" charset="0"/>
              <a:buChar char="•"/>
            </a:pPr>
            <a:endParaRPr lang="en-US" sz="1100" dirty="0">
              <a:solidFill>
                <a:schemeClr val="bg1"/>
              </a:solidFill>
              <a:ea typeface="Calibri" panose="020F0502020204030204" pitchFamily="34" charset="0"/>
              <a:cs typeface="Times New Roman" panose="02020603050405020304" pitchFamily="18" charset="0"/>
            </a:endParaRPr>
          </a:p>
          <a:p>
            <a:r>
              <a:rPr lang="en-US" sz="1100" dirty="0">
                <a:solidFill>
                  <a:schemeClr val="bg1"/>
                </a:solidFill>
                <a:ea typeface="Calibri" panose="020F0502020204030204" pitchFamily="34" charset="0"/>
                <a:cs typeface="Times New Roman" panose="02020603050405020304" pitchFamily="18" charset="0"/>
              </a:rPr>
              <a:t>7 physical data base servers per site and 3 data warehouse servers with a total 4.5 TB capacity and 20 Hadoop servers with a total 736 TB JBOD disk capacity</a:t>
            </a:r>
            <a:endParaRPr lang="hu-HU" sz="1100" dirty="0">
              <a:solidFill>
                <a:schemeClr val="bg1"/>
              </a:solidFill>
              <a:ea typeface="Calibri" panose="020F0502020204030204" pitchFamily="34" charset="0"/>
              <a:cs typeface="Times New Roman" panose="02020603050405020304" pitchFamily="18" charset="0"/>
            </a:endParaRPr>
          </a:p>
          <a:p>
            <a:pPr marL="171450" indent="-171450">
              <a:buFont typeface="Arial" pitchFamily="34" charset="0"/>
              <a:buChar char="•"/>
            </a:pPr>
            <a:endParaRPr lang="en-US" sz="1100" dirty="0">
              <a:solidFill>
                <a:schemeClr val="bg1"/>
              </a:solidFill>
              <a:ea typeface="Calibri" panose="020F0502020204030204" pitchFamily="34" charset="0"/>
              <a:cs typeface="Times New Roman" panose="02020603050405020304" pitchFamily="18" charset="0"/>
            </a:endParaRPr>
          </a:p>
          <a:p>
            <a:r>
              <a:rPr lang="en-US" sz="1100" dirty="0">
                <a:solidFill>
                  <a:schemeClr val="bg1"/>
                </a:solidFill>
                <a:ea typeface="Calibri" panose="020F0502020204030204" pitchFamily="34" charset="0"/>
                <a:cs typeface="Times New Roman" panose="02020603050405020304" pitchFamily="18" charset="0"/>
              </a:rPr>
              <a:t>Net 750 TB storage capacity and 1</a:t>
            </a:r>
            <a:r>
              <a:rPr lang="hu-HU" sz="1100" dirty="0">
                <a:solidFill>
                  <a:schemeClr val="bg1"/>
                </a:solidFill>
                <a:ea typeface="Calibri" panose="020F0502020204030204" pitchFamily="34" charset="0"/>
                <a:cs typeface="Times New Roman" panose="02020603050405020304" pitchFamily="18" charset="0"/>
              </a:rPr>
              <a:t> </a:t>
            </a:r>
            <a:r>
              <a:rPr lang="en-US" sz="1100" dirty="0">
                <a:solidFill>
                  <a:schemeClr val="bg1"/>
                </a:solidFill>
                <a:ea typeface="Calibri" panose="020F0502020204030204" pitchFamily="34" charset="0"/>
                <a:cs typeface="Times New Roman" panose="02020603050405020304" pitchFamily="18" charset="0"/>
              </a:rPr>
              <a:t>200 TB tape storage per site</a:t>
            </a:r>
            <a:endParaRPr lang="hu-HU" sz="1100" dirty="0">
              <a:solidFill>
                <a:schemeClr val="bg1"/>
              </a:solidFill>
              <a:ea typeface="Calibri" panose="020F0502020204030204" pitchFamily="34" charset="0"/>
              <a:cs typeface="Times New Roman" panose="02020603050405020304" pitchFamily="18" charset="0"/>
            </a:endParaRPr>
          </a:p>
          <a:p>
            <a:pPr marL="171450" indent="-171450">
              <a:buFont typeface="Arial" pitchFamily="34" charset="0"/>
              <a:buChar char="•"/>
            </a:pPr>
            <a:endParaRPr lang="en-US" sz="1100" dirty="0">
              <a:solidFill>
                <a:schemeClr val="bg1"/>
              </a:solidFill>
              <a:ea typeface="Calibri" panose="020F0502020204030204" pitchFamily="34" charset="0"/>
              <a:cs typeface="Times New Roman" panose="02020603050405020304" pitchFamily="18" charset="0"/>
            </a:endParaRPr>
          </a:p>
          <a:p>
            <a:r>
              <a:rPr lang="en-US" sz="1100" dirty="0">
                <a:solidFill>
                  <a:schemeClr val="bg1"/>
                </a:solidFill>
                <a:ea typeface="Calibri" panose="020F0502020204030204" pitchFamily="34" charset="0"/>
                <a:cs typeface="Times New Roman" panose="02020603050405020304" pitchFamily="18" charset="0"/>
              </a:rPr>
              <a:t>High-speed redundant network and boundary protection (spine-leaf architecture)</a:t>
            </a:r>
            <a:endParaRPr lang="hu-HU" sz="1100" dirty="0">
              <a:solidFill>
                <a:schemeClr val="bg1"/>
              </a:solidFill>
              <a:ea typeface="Calibri" panose="020F0502020204030204" pitchFamily="34" charset="0"/>
              <a:cs typeface="Times New Roman" panose="02020603050405020304" pitchFamily="18" charset="0"/>
            </a:endParaRPr>
          </a:p>
          <a:p>
            <a:pPr marL="171450" indent="-171450">
              <a:buFont typeface="Arial" pitchFamily="34" charset="0"/>
              <a:buChar char="•"/>
            </a:pPr>
            <a:endParaRPr lang="en-US" sz="1100" dirty="0">
              <a:solidFill>
                <a:schemeClr val="bg1"/>
              </a:solidFill>
              <a:ea typeface="Calibri" panose="020F0502020204030204" pitchFamily="34" charset="0"/>
              <a:cs typeface="Times New Roman" panose="02020603050405020304" pitchFamily="18" charset="0"/>
            </a:endParaRPr>
          </a:p>
          <a:p>
            <a:r>
              <a:rPr lang="hu-HU" sz="1100" dirty="0">
                <a:solidFill>
                  <a:schemeClr val="bg1"/>
                </a:solidFill>
                <a:ea typeface="Calibri" panose="020F0502020204030204" pitchFamily="34" charset="0"/>
                <a:cs typeface="Times New Roman" panose="02020603050405020304" pitchFamily="18" charset="0"/>
              </a:rPr>
              <a:t>6</a:t>
            </a:r>
            <a:r>
              <a:rPr lang="en-US" sz="1100" dirty="0">
                <a:solidFill>
                  <a:schemeClr val="bg1"/>
                </a:solidFill>
                <a:ea typeface="Calibri" panose="020F0502020204030204" pitchFamily="34" charset="0"/>
                <a:cs typeface="Times New Roman" panose="02020603050405020304" pitchFamily="18" charset="0"/>
              </a:rPr>
              <a:t> operational planes, more than 150 virtual networks, thousands of firewall rules, 250 virtual storage volumes, and more than 700 VMware based virtual servers.</a:t>
            </a:r>
          </a:p>
        </p:txBody>
      </p:sp>
      <p:sp>
        <p:nvSpPr>
          <p:cNvPr id="13" name="L-Shape 11">
            <a:extLst>
              <a:ext uri="{FF2B5EF4-FFF2-40B4-BE49-F238E27FC236}">
                <a16:creationId xmlns:a16="http://schemas.microsoft.com/office/drawing/2014/main" id="{0C24B92E-8EB9-4B54-89E6-1E8DBF429CB9}"/>
              </a:ext>
            </a:extLst>
          </p:cNvPr>
          <p:cNvSpPr/>
          <p:nvPr/>
        </p:nvSpPr>
        <p:spPr>
          <a:xfrm rot="16200000">
            <a:off x="3551550" y="2167947"/>
            <a:ext cx="605924" cy="605924"/>
          </a:xfrm>
          <a:prstGeom prst="corner">
            <a:avLst>
              <a:gd name="adj1" fmla="val 23355"/>
              <a:gd name="adj2" fmla="val 23357"/>
            </a:avLst>
          </a:prstGeom>
          <a:solidFill>
            <a:srgbClr val="FF77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17" name="Téglalap 1">
            <a:extLst>
              <a:ext uri="{FF2B5EF4-FFF2-40B4-BE49-F238E27FC236}">
                <a16:creationId xmlns:a16="http://schemas.microsoft.com/office/drawing/2014/main" id="{AC8DF133-1240-4EFB-B9E2-1B85F02C3089}"/>
              </a:ext>
            </a:extLst>
          </p:cNvPr>
          <p:cNvSpPr/>
          <p:nvPr/>
        </p:nvSpPr>
        <p:spPr>
          <a:xfrm>
            <a:off x="-7208" y="0"/>
            <a:ext cx="9151144" cy="127030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18" name="Kép 17">
            <a:extLst>
              <a:ext uri="{FF2B5EF4-FFF2-40B4-BE49-F238E27FC236}">
                <a16:creationId xmlns:a16="http://schemas.microsoft.com/office/drawing/2014/main" id="{0574A319-554C-4EBF-86B8-91ADEB735D60}"/>
              </a:ext>
            </a:extLst>
          </p:cNvPr>
          <p:cNvPicPr>
            <a:picLocks noChangeAspect="1"/>
          </p:cNvPicPr>
          <p:nvPr/>
        </p:nvPicPr>
        <p:blipFill>
          <a:blip r:embed="rId3"/>
          <a:stretch>
            <a:fillRect/>
          </a:stretch>
        </p:blipFill>
        <p:spPr>
          <a:xfrm>
            <a:off x="7297043" y="367551"/>
            <a:ext cx="1389759" cy="476975"/>
          </a:xfrm>
          <a:prstGeom prst="rect">
            <a:avLst/>
          </a:prstGeom>
        </p:spPr>
      </p:pic>
      <p:pic>
        <p:nvPicPr>
          <p:cNvPr id="19" name="Kép 18">
            <a:extLst>
              <a:ext uri="{FF2B5EF4-FFF2-40B4-BE49-F238E27FC236}">
                <a16:creationId xmlns:a16="http://schemas.microsoft.com/office/drawing/2014/main" id="{8FD4A24A-FB68-4508-BBEC-3A952116B0C3}"/>
              </a:ext>
            </a:extLst>
          </p:cNvPr>
          <p:cNvPicPr>
            <a:picLocks noChangeAspect="1"/>
          </p:cNvPicPr>
          <p:nvPr/>
        </p:nvPicPr>
        <p:blipFill>
          <a:blip r:embed="rId4"/>
          <a:stretch>
            <a:fillRect/>
          </a:stretch>
        </p:blipFill>
        <p:spPr>
          <a:xfrm>
            <a:off x="539553" y="366595"/>
            <a:ext cx="1818202" cy="369917"/>
          </a:xfrm>
          <a:prstGeom prst="rect">
            <a:avLst/>
          </a:prstGeom>
        </p:spPr>
      </p:pic>
      <p:sp>
        <p:nvSpPr>
          <p:cNvPr id="21" name="Cím 3">
            <a:extLst>
              <a:ext uri="{FF2B5EF4-FFF2-40B4-BE49-F238E27FC236}">
                <a16:creationId xmlns:a16="http://schemas.microsoft.com/office/drawing/2014/main" id="{F301033B-C575-40F8-B5FB-06011A67D190}"/>
              </a:ext>
            </a:extLst>
          </p:cNvPr>
          <p:cNvSpPr txBox="1">
            <a:spLocks/>
          </p:cNvSpPr>
          <p:nvPr/>
        </p:nvSpPr>
        <p:spPr>
          <a:xfrm>
            <a:off x="2555777" y="336134"/>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err="1">
                <a:solidFill>
                  <a:prstClr val="white"/>
                </a:solidFill>
              </a:rPr>
              <a:t>Technical</a:t>
            </a:r>
            <a:r>
              <a:rPr lang="hu-HU" sz="1800" dirty="0">
                <a:solidFill>
                  <a:prstClr val="white"/>
                </a:solidFill>
              </a:rPr>
              <a:t> and software </a:t>
            </a:r>
            <a:r>
              <a:rPr lang="hu-HU" sz="1800" dirty="0" err="1">
                <a:solidFill>
                  <a:prstClr val="white"/>
                </a:solidFill>
              </a:rPr>
              <a:t>architecture</a:t>
            </a:r>
            <a:r>
              <a:rPr lang="hu-HU" sz="1800" dirty="0">
                <a:solidFill>
                  <a:prstClr val="white"/>
                </a:solidFill>
              </a:rPr>
              <a:t> </a:t>
            </a:r>
          </a:p>
        </p:txBody>
      </p:sp>
    </p:spTree>
    <p:extLst>
      <p:ext uri="{BB962C8B-B14F-4D97-AF65-F5344CB8AC3E}">
        <p14:creationId xmlns:p14="http://schemas.microsoft.com/office/powerpoint/2010/main" val="1910856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9" name="Freeform: Shape 34">
            <a:extLst>
              <a:ext uri="{FF2B5EF4-FFF2-40B4-BE49-F238E27FC236}">
                <a16:creationId xmlns:a16="http://schemas.microsoft.com/office/drawing/2014/main" id="{D4AA947E-CC5D-404E-BEDB-290CCE136B9B}"/>
              </a:ext>
            </a:extLst>
          </p:cNvPr>
          <p:cNvSpPr/>
          <p:nvPr/>
        </p:nvSpPr>
        <p:spPr>
          <a:xfrm>
            <a:off x="2049889" y="1141785"/>
            <a:ext cx="6636913" cy="5806367"/>
          </a:xfrm>
          <a:custGeom>
            <a:avLst/>
            <a:gdLst>
              <a:gd name="connsiteX0" fmla="*/ 5965 w 9366941"/>
              <a:gd name="connsiteY0" fmla="*/ 0 h 10368366"/>
              <a:gd name="connsiteX1" fmla="*/ 4221504 w 9366941"/>
              <a:gd name="connsiteY1" fmla="*/ 15498 h 10368366"/>
              <a:gd name="connsiteX2" fmla="*/ 9366941 w 9366941"/>
              <a:gd name="connsiteY2" fmla="*/ 5160935 h 10368366"/>
              <a:gd name="connsiteX3" fmla="*/ 4175009 w 9366941"/>
              <a:gd name="connsiteY3" fmla="*/ 10321871 h 10368366"/>
              <a:gd name="connsiteX4" fmla="*/ 5965 w 9366941"/>
              <a:gd name="connsiteY4" fmla="*/ 10368366 h 10368366"/>
              <a:gd name="connsiteX5" fmla="*/ 5965 w 9366941"/>
              <a:gd name="connsiteY5" fmla="*/ 0 h 10368366"/>
              <a:gd name="connsiteX0" fmla="*/ 5965 w 9366941"/>
              <a:gd name="connsiteY0" fmla="*/ 0 h 10368366"/>
              <a:gd name="connsiteX1" fmla="*/ 4221504 w 9366941"/>
              <a:gd name="connsiteY1" fmla="*/ 15498 h 10368366"/>
              <a:gd name="connsiteX2" fmla="*/ 9366941 w 9366941"/>
              <a:gd name="connsiteY2" fmla="*/ 5160935 h 10368366"/>
              <a:gd name="connsiteX3" fmla="*/ 4113016 w 9366941"/>
              <a:gd name="connsiteY3" fmla="*/ 10352867 h 10368366"/>
              <a:gd name="connsiteX4" fmla="*/ 5965 w 9366941"/>
              <a:gd name="connsiteY4" fmla="*/ 10368366 h 10368366"/>
              <a:gd name="connsiteX5" fmla="*/ 5965 w 9366941"/>
              <a:gd name="connsiteY5" fmla="*/ 0 h 1036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6941" h="10368366">
                <a:moveTo>
                  <a:pt x="5965" y="0"/>
                </a:moveTo>
                <a:lnTo>
                  <a:pt x="4221504" y="15498"/>
                </a:lnTo>
                <a:lnTo>
                  <a:pt x="9366941" y="5160935"/>
                </a:lnTo>
                <a:lnTo>
                  <a:pt x="4113016" y="10352867"/>
                </a:lnTo>
                <a:lnTo>
                  <a:pt x="5965" y="10368366"/>
                </a:lnTo>
                <a:cubicBezTo>
                  <a:pt x="799" y="6917410"/>
                  <a:pt x="-4368" y="3466454"/>
                  <a:pt x="5965" y="0"/>
                </a:cubicBezTo>
                <a:close/>
              </a:path>
            </a:pathLst>
          </a:custGeom>
          <a:solidFill>
            <a:srgbClr val="89A4E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 name="Rectangle 16">
            <a:extLst>
              <a:ext uri="{FF2B5EF4-FFF2-40B4-BE49-F238E27FC236}">
                <a16:creationId xmlns:a16="http://schemas.microsoft.com/office/drawing/2014/main" id="{66306B37-C93A-4526-AD5F-E0A1A6CDA692}"/>
              </a:ext>
            </a:extLst>
          </p:cNvPr>
          <p:cNvSpPr/>
          <p:nvPr/>
        </p:nvSpPr>
        <p:spPr>
          <a:xfrm>
            <a:off x="166792" y="1452903"/>
            <a:ext cx="5194917" cy="2028825"/>
          </a:xfrm>
          <a:prstGeom prst="rect">
            <a:avLst/>
          </a:pr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L-Shape 11">
            <a:extLst>
              <a:ext uri="{FF2B5EF4-FFF2-40B4-BE49-F238E27FC236}">
                <a16:creationId xmlns:a16="http://schemas.microsoft.com/office/drawing/2014/main" id="{22BA58F1-C13E-466D-82FA-738F4D2D10A8}"/>
              </a:ext>
            </a:extLst>
          </p:cNvPr>
          <p:cNvSpPr/>
          <p:nvPr/>
        </p:nvSpPr>
        <p:spPr>
          <a:xfrm>
            <a:off x="50155" y="2798080"/>
            <a:ext cx="605924" cy="605924"/>
          </a:xfrm>
          <a:prstGeom prst="corner">
            <a:avLst>
              <a:gd name="adj1" fmla="val 23355"/>
              <a:gd name="adj2" fmla="val 23357"/>
            </a:avLst>
          </a:prstGeom>
          <a:solidFill>
            <a:srgbClr val="FF77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2" name="TextBox 1">
            <a:extLst>
              <a:ext uri="{FF2B5EF4-FFF2-40B4-BE49-F238E27FC236}">
                <a16:creationId xmlns:a16="http://schemas.microsoft.com/office/drawing/2014/main" id="{4E442CD5-E887-4BC0-A447-2C9BD87CCF6D}"/>
              </a:ext>
            </a:extLst>
          </p:cNvPr>
          <p:cNvSpPr txBox="1"/>
          <p:nvPr/>
        </p:nvSpPr>
        <p:spPr>
          <a:xfrm>
            <a:off x="199619" y="1618488"/>
            <a:ext cx="5235261" cy="2462213"/>
          </a:xfrm>
          <a:prstGeom prst="rect">
            <a:avLst/>
          </a:prstGeom>
          <a:noFill/>
        </p:spPr>
        <p:txBody>
          <a:bodyPr wrap="square" rtlCol="0" anchor="ctr">
            <a:spAutoFit/>
          </a:bodyPr>
          <a:lstStyle/>
          <a:p>
            <a:r>
              <a:rPr lang="hu-HU" sz="2000" dirty="0">
                <a:solidFill>
                  <a:schemeClr val="bg1"/>
                </a:solidFill>
                <a:latin typeface="Arial" panose="020B0604020202020204" pitchFamily="34" charset="0"/>
                <a:cs typeface="Arial" panose="020B0604020202020204" pitchFamily="34" charset="0"/>
              </a:rPr>
              <a:t>The o</a:t>
            </a:r>
            <a:r>
              <a:rPr lang="en-US" sz="2000" dirty="0" err="1">
                <a:solidFill>
                  <a:schemeClr val="bg1"/>
                </a:solidFill>
                <a:latin typeface="Arial" panose="020B0604020202020204" pitchFamily="34" charset="0"/>
                <a:cs typeface="Arial" panose="020B0604020202020204" pitchFamily="34" charset="0"/>
              </a:rPr>
              <a:t>perating</a:t>
            </a:r>
            <a:r>
              <a:rPr lang="en-US" sz="2000" dirty="0">
                <a:solidFill>
                  <a:schemeClr val="bg1"/>
                </a:solidFill>
                <a:latin typeface="Arial" panose="020B0604020202020204" pitchFamily="34" charset="0"/>
                <a:cs typeface="Arial" panose="020B0604020202020204" pitchFamily="34" charset="0"/>
              </a:rPr>
              <a:t> systems, mostly open source SUSE Linux Enterprise (with manufacturer support) servers are used, and in some cases Microsoft Windows servers are also in use.</a:t>
            </a:r>
            <a:endParaRPr lang="hu-HU" sz="2000" dirty="0">
              <a:solidFill>
                <a:schemeClr val="bg1"/>
              </a:solidFill>
              <a:latin typeface="Arial" panose="020B0604020202020204" pitchFamily="34" charset="0"/>
              <a:cs typeface="Arial" panose="020B0604020202020204" pitchFamily="34" charset="0"/>
            </a:endParaRPr>
          </a:p>
          <a:p>
            <a:endParaRPr lang="hu-HU" sz="2000" dirty="0">
              <a:solidFill>
                <a:schemeClr val="bg1"/>
              </a:solidFill>
              <a:latin typeface="Arial" panose="020B0604020202020204" pitchFamily="34" charset="0"/>
              <a:cs typeface="Arial" panose="020B0604020202020204" pitchFamily="34" charset="0"/>
            </a:endParaRPr>
          </a:p>
          <a:p>
            <a:endParaRPr lang="hu-HU" sz="2000" dirty="0">
              <a:solidFill>
                <a:schemeClr val="bg1"/>
              </a:solidFill>
              <a:latin typeface="Arial" panose="020B0604020202020204" pitchFamily="34" charset="0"/>
              <a:cs typeface="Arial" panose="020B0604020202020204" pitchFamily="34" charset="0"/>
            </a:endParaRPr>
          </a:p>
          <a:p>
            <a:pPr latinLnBrk="1">
              <a:spcBef>
                <a:spcPct val="0"/>
              </a:spcBef>
            </a:pPr>
            <a:endParaRPr lang="hu-HU" sz="1400" b="1" dirty="0">
              <a:solidFill>
                <a:schemeClr val="bg1"/>
              </a:solidFill>
              <a:latin typeface="Arial" panose="020B0604020202020204" pitchFamily="34" charset="0"/>
              <a:ea typeface="+mj-ea"/>
              <a:cs typeface="Arial" panose="020B0604020202020204" pitchFamily="34" charset="0"/>
            </a:endParaRPr>
          </a:p>
        </p:txBody>
      </p:sp>
      <p:sp>
        <p:nvSpPr>
          <p:cNvPr id="14" name="TextBox 13">
            <a:extLst>
              <a:ext uri="{FF2B5EF4-FFF2-40B4-BE49-F238E27FC236}">
                <a16:creationId xmlns:a16="http://schemas.microsoft.com/office/drawing/2014/main" id="{CA68808F-4A7B-4031-9648-589E7100F47A}"/>
              </a:ext>
            </a:extLst>
          </p:cNvPr>
          <p:cNvSpPr txBox="1"/>
          <p:nvPr/>
        </p:nvSpPr>
        <p:spPr>
          <a:xfrm>
            <a:off x="604019" y="3404004"/>
            <a:ext cx="6713488" cy="3139321"/>
          </a:xfrm>
          <a:prstGeom prst="rect">
            <a:avLst/>
          </a:prstGeom>
          <a:noFill/>
        </p:spPr>
        <p:txBody>
          <a:bodyPr wrap="square" rtlCol="0" anchor="ctr">
            <a:spAutoFit/>
          </a:bodyPr>
          <a:lstStyle/>
          <a:p>
            <a:r>
              <a:rPr lang="en-US" dirty="0">
                <a:solidFill>
                  <a:schemeClr val="bg1"/>
                </a:solidFill>
                <a:latin typeface="Arial" pitchFamily="34" charset="0"/>
                <a:cs typeface="Arial" pitchFamily="34" charset="0"/>
              </a:rPr>
              <a:t>The specific professional systems</a:t>
            </a:r>
            <a:r>
              <a:rPr lang="hu-HU" dirty="0">
                <a:solidFill>
                  <a:schemeClr val="bg1"/>
                </a:solidFill>
                <a:latin typeface="Arial" pitchFamily="34" charset="0"/>
                <a:cs typeface="Arial" pitchFamily="34" charset="0"/>
              </a:rPr>
              <a:t> </a:t>
            </a:r>
            <a:r>
              <a:rPr lang="hu-HU" dirty="0" err="1">
                <a:solidFill>
                  <a:schemeClr val="bg1"/>
                </a:solidFill>
                <a:latin typeface="Arial" pitchFamily="34" charset="0"/>
                <a:cs typeface="Arial" pitchFamily="34" charset="0"/>
              </a:rPr>
              <a:t>run</a:t>
            </a:r>
            <a:r>
              <a:rPr lang="hu-HU" dirty="0">
                <a:solidFill>
                  <a:schemeClr val="bg1"/>
                </a:solidFill>
                <a:latin typeface="Arial" pitchFamily="34" charset="0"/>
                <a:cs typeface="Arial" pitchFamily="34" charset="0"/>
              </a:rPr>
              <a:t> </a:t>
            </a:r>
            <a:r>
              <a:rPr lang="hu-HU" dirty="0" err="1">
                <a:solidFill>
                  <a:schemeClr val="bg1"/>
                </a:solidFill>
                <a:latin typeface="Arial" pitchFamily="34" charset="0"/>
                <a:cs typeface="Arial" pitchFamily="34" charset="0"/>
              </a:rPr>
              <a:t>on</a:t>
            </a:r>
            <a:r>
              <a:rPr lang="hu-HU" dirty="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VMware blade servers</a:t>
            </a:r>
            <a:endParaRPr lang="hu-HU" dirty="0">
              <a:solidFill>
                <a:schemeClr val="bg1"/>
              </a:solidFill>
              <a:latin typeface="Arial" pitchFamily="34" charset="0"/>
              <a:cs typeface="Arial" pitchFamily="34" charset="0"/>
            </a:endParaRPr>
          </a:p>
          <a:p>
            <a:pPr marL="171450" indent="-171450">
              <a:buFont typeface="Arial" pitchFamily="34" charset="0"/>
              <a:buChar char="•"/>
            </a:pPr>
            <a:r>
              <a:rPr lang="en-US" sz="1200" dirty="0">
                <a:solidFill>
                  <a:schemeClr val="bg1"/>
                </a:solidFill>
                <a:latin typeface="Arial" pitchFamily="34" charset="0"/>
                <a:cs typeface="Arial" pitchFamily="34" charset="0"/>
              </a:rPr>
              <a:t>horizontal and vertical scalability of the infrastructure, and allows flexible management of the virtual servers’ resources.</a:t>
            </a:r>
            <a:endParaRPr lang="hu-HU" sz="1200" dirty="0">
              <a:solidFill>
                <a:schemeClr val="bg1"/>
              </a:solidFill>
              <a:latin typeface="Arial" pitchFamily="34" charset="0"/>
              <a:cs typeface="Arial" pitchFamily="34" charset="0"/>
            </a:endParaRPr>
          </a:p>
          <a:p>
            <a:endParaRPr lang="hu-HU" sz="1200" dirty="0">
              <a:solidFill>
                <a:schemeClr val="bg1"/>
              </a:solidFill>
              <a:latin typeface="Arial" pitchFamily="34" charset="0"/>
              <a:cs typeface="Arial" pitchFamily="34" charset="0"/>
            </a:endParaRPr>
          </a:p>
          <a:p>
            <a:r>
              <a:rPr lang="hu-HU" dirty="0">
                <a:solidFill>
                  <a:schemeClr val="bg1"/>
                </a:solidFill>
                <a:latin typeface="Arial" pitchFamily="34" charset="0"/>
                <a:cs typeface="Arial" pitchFamily="34" charset="0"/>
              </a:rPr>
              <a:t>F</a:t>
            </a:r>
            <a:r>
              <a:rPr lang="en-US" dirty="0">
                <a:solidFill>
                  <a:schemeClr val="bg1"/>
                </a:solidFill>
                <a:latin typeface="Arial" pitchFamily="34" charset="0"/>
                <a:cs typeface="Arial" pitchFamily="34" charset="0"/>
              </a:rPr>
              <a:t>or licensing metrics</a:t>
            </a:r>
            <a:r>
              <a:rPr lang="hu-HU" dirty="0">
                <a:solidFill>
                  <a:schemeClr val="bg1"/>
                </a:solidFill>
                <a:latin typeface="Arial" pitchFamily="34" charset="0"/>
                <a:cs typeface="Arial" pitchFamily="34" charset="0"/>
              </a:rPr>
              <a:t>:</a:t>
            </a:r>
          </a:p>
          <a:p>
            <a:pPr marL="171450" indent="-171450">
              <a:buFont typeface="Arial" pitchFamily="34" charset="0"/>
              <a:buChar char="•"/>
            </a:pPr>
            <a:r>
              <a:rPr lang="hu-HU" sz="1200" dirty="0">
                <a:solidFill>
                  <a:schemeClr val="bg1"/>
                </a:solidFill>
                <a:latin typeface="Arial" pitchFamily="34" charset="0"/>
                <a:cs typeface="Arial" pitchFamily="34" charset="0"/>
              </a:rPr>
              <a:t>T</a:t>
            </a:r>
            <a:r>
              <a:rPr lang="en-US" sz="1200" dirty="0">
                <a:solidFill>
                  <a:schemeClr val="bg1"/>
                </a:solidFill>
                <a:latin typeface="Arial" pitchFamily="34" charset="0"/>
                <a:cs typeface="Arial" pitchFamily="34" charset="0"/>
              </a:rPr>
              <a:t>he physical servers (hosts) are covered with licenses, so the number of virtual servers (guest) can be changed freely. </a:t>
            </a:r>
            <a:endParaRPr lang="hu-HU" sz="1200" dirty="0">
              <a:solidFill>
                <a:schemeClr val="bg1"/>
              </a:solidFill>
              <a:latin typeface="Arial" pitchFamily="34" charset="0"/>
              <a:cs typeface="Arial" pitchFamily="34" charset="0"/>
            </a:endParaRPr>
          </a:p>
          <a:p>
            <a:pPr marL="171450" indent="-171450">
              <a:buFont typeface="Arial" pitchFamily="34" charset="0"/>
              <a:buChar char="•"/>
            </a:pPr>
            <a:r>
              <a:rPr lang="en-US" sz="1200" dirty="0">
                <a:solidFill>
                  <a:schemeClr val="bg1"/>
                </a:solidFill>
                <a:latin typeface="Arial" pitchFamily="34" charset="0"/>
                <a:cs typeface="Arial" pitchFamily="34" charset="0"/>
              </a:rPr>
              <a:t>In the data base layers </a:t>
            </a:r>
            <a:r>
              <a:rPr lang="en-US" sz="1200" dirty="0" err="1">
                <a:solidFill>
                  <a:schemeClr val="bg1"/>
                </a:solidFill>
                <a:latin typeface="Arial" pitchFamily="34" charset="0"/>
                <a:cs typeface="Arial" pitchFamily="34" charset="0"/>
              </a:rPr>
              <a:t>PostgreSQL</a:t>
            </a:r>
            <a:r>
              <a:rPr lang="en-US" sz="1200" dirty="0">
                <a:solidFill>
                  <a:schemeClr val="bg1"/>
                </a:solidFill>
                <a:latin typeface="Arial" pitchFamily="34" charset="0"/>
                <a:cs typeface="Arial" pitchFamily="34" charset="0"/>
              </a:rPr>
              <a:t>, </a:t>
            </a:r>
            <a:r>
              <a:rPr lang="en-US" sz="1200" dirty="0" err="1">
                <a:solidFill>
                  <a:schemeClr val="bg1"/>
                </a:solidFill>
                <a:latin typeface="Arial" pitchFamily="34" charset="0"/>
                <a:cs typeface="Arial" pitchFamily="34" charset="0"/>
              </a:rPr>
              <a:t>MariaDB</a:t>
            </a:r>
            <a:r>
              <a:rPr lang="en-US" sz="1200" dirty="0">
                <a:solidFill>
                  <a:schemeClr val="bg1"/>
                </a:solidFill>
                <a:latin typeface="Arial" pitchFamily="34" charset="0"/>
                <a:cs typeface="Arial" pitchFamily="34" charset="0"/>
              </a:rPr>
              <a:t> and in some cases Microsoft SQL components are used. </a:t>
            </a:r>
            <a:endParaRPr lang="hu-HU" sz="1200" dirty="0">
              <a:solidFill>
                <a:schemeClr val="bg1"/>
              </a:solidFill>
              <a:latin typeface="Arial" pitchFamily="34" charset="0"/>
              <a:cs typeface="Arial" pitchFamily="34" charset="0"/>
            </a:endParaRPr>
          </a:p>
          <a:p>
            <a:endParaRPr lang="en-US" sz="1200" dirty="0">
              <a:solidFill>
                <a:schemeClr val="bg1"/>
              </a:solidFill>
              <a:latin typeface="Arial" pitchFamily="34" charset="0"/>
              <a:cs typeface="Arial" pitchFamily="34" charset="0"/>
            </a:endParaRPr>
          </a:p>
          <a:p>
            <a:r>
              <a:rPr lang="en-US" dirty="0">
                <a:solidFill>
                  <a:schemeClr val="bg1"/>
                </a:solidFill>
                <a:latin typeface="Arial" pitchFamily="34" charset="0"/>
                <a:cs typeface="Arial" pitchFamily="34" charset="0"/>
              </a:rPr>
              <a:t>On the database level</a:t>
            </a:r>
            <a:r>
              <a:rPr lang="hu-HU" dirty="0">
                <a:solidFill>
                  <a:schemeClr val="bg1"/>
                </a:solidFill>
                <a:latin typeface="Arial" pitchFamily="34" charset="0"/>
                <a:cs typeface="Arial" pitchFamily="34" charset="0"/>
              </a:rPr>
              <a:t>:</a:t>
            </a:r>
          </a:p>
          <a:p>
            <a:pPr marL="171450" indent="-171450">
              <a:buFont typeface="Arial" pitchFamily="34" charset="0"/>
              <a:buChar char="•"/>
            </a:pPr>
            <a:r>
              <a:rPr lang="en-US" sz="1200" dirty="0">
                <a:solidFill>
                  <a:schemeClr val="bg1"/>
                </a:solidFill>
                <a:latin typeface="Arial" pitchFamily="34" charset="0"/>
                <a:cs typeface="Arial" pitchFamily="34" charset="0"/>
              </a:rPr>
              <a:t>multi-tenant model </a:t>
            </a:r>
            <a:endParaRPr lang="hu-HU" sz="1200" dirty="0">
              <a:solidFill>
                <a:schemeClr val="bg1"/>
              </a:solidFill>
              <a:latin typeface="Arial" pitchFamily="34" charset="0"/>
              <a:cs typeface="Arial" pitchFamily="34" charset="0"/>
            </a:endParaRPr>
          </a:p>
          <a:p>
            <a:pPr marL="171450" indent="-171450">
              <a:buFont typeface="Arial" pitchFamily="34" charset="0"/>
              <a:buChar char="•"/>
            </a:pPr>
            <a:r>
              <a:rPr lang="en-US" sz="1200" dirty="0">
                <a:solidFill>
                  <a:schemeClr val="bg1"/>
                </a:solidFill>
                <a:latin typeface="Arial" pitchFamily="34" charset="0"/>
                <a:cs typeface="Arial" pitchFamily="34" charset="0"/>
              </a:rPr>
              <a:t>to separate the data of the individual municipalities from each other</a:t>
            </a:r>
            <a:endParaRPr lang="hu-HU" sz="1200" dirty="0">
              <a:solidFill>
                <a:schemeClr val="bg1"/>
              </a:solidFill>
              <a:latin typeface="Arial" pitchFamily="34" charset="0"/>
              <a:cs typeface="Arial" pitchFamily="34" charset="0"/>
            </a:endParaRPr>
          </a:p>
          <a:p>
            <a:pPr marL="171450" indent="-171450">
              <a:buFont typeface="Arial" pitchFamily="34" charset="0"/>
              <a:buChar char="•"/>
            </a:pPr>
            <a:r>
              <a:rPr lang="en-US" sz="1200" dirty="0">
                <a:solidFill>
                  <a:schemeClr val="bg1"/>
                </a:solidFill>
                <a:latin typeface="Arial" pitchFamily="34" charset="0"/>
                <a:cs typeface="Arial" pitchFamily="34" charset="0"/>
              </a:rPr>
              <a:t>to achieve flexible saving and loading of data.</a:t>
            </a:r>
            <a:endParaRPr lang="hu-HU" sz="1200" dirty="0">
              <a:solidFill>
                <a:schemeClr val="bg1"/>
              </a:solidFill>
              <a:latin typeface="Arial" pitchFamily="34" charset="0"/>
              <a:cs typeface="Arial" pitchFamily="34" charset="0"/>
            </a:endParaRPr>
          </a:p>
          <a:p>
            <a:endParaRPr lang="hu-HU" sz="1200" dirty="0">
              <a:solidFill>
                <a:schemeClr val="bg1"/>
              </a:solidFill>
              <a:latin typeface="Arial" pitchFamily="34" charset="0"/>
              <a:cs typeface="Arial" pitchFamily="34" charset="0"/>
            </a:endParaRPr>
          </a:p>
        </p:txBody>
      </p:sp>
      <p:sp>
        <p:nvSpPr>
          <p:cNvPr id="26" name="Téglalap 1">
            <a:extLst>
              <a:ext uri="{FF2B5EF4-FFF2-40B4-BE49-F238E27FC236}">
                <a16:creationId xmlns:a16="http://schemas.microsoft.com/office/drawing/2014/main" id="{3DD79A0D-DADD-4523-B7D3-8AD012D126CE}"/>
              </a:ext>
            </a:extLst>
          </p:cNvPr>
          <p:cNvSpPr/>
          <p:nvPr/>
        </p:nvSpPr>
        <p:spPr>
          <a:xfrm>
            <a:off x="0" y="25016"/>
            <a:ext cx="9151144" cy="127030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27" name="Kép 26">
            <a:extLst>
              <a:ext uri="{FF2B5EF4-FFF2-40B4-BE49-F238E27FC236}">
                <a16:creationId xmlns:a16="http://schemas.microsoft.com/office/drawing/2014/main" id="{CC33D194-26CC-4415-B8B9-DBDA99DB6C9D}"/>
              </a:ext>
            </a:extLst>
          </p:cNvPr>
          <p:cNvPicPr>
            <a:picLocks noChangeAspect="1"/>
          </p:cNvPicPr>
          <p:nvPr/>
        </p:nvPicPr>
        <p:blipFill>
          <a:blip r:embed="rId3"/>
          <a:stretch>
            <a:fillRect/>
          </a:stretch>
        </p:blipFill>
        <p:spPr>
          <a:xfrm>
            <a:off x="7297043" y="367551"/>
            <a:ext cx="1389759" cy="476975"/>
          </a:xfrm>
          <a:prstGeom prst="rect">
            <a:avLst/>
          </a:prstGeom>
        </p:spPr>
      </p:pic>
      <p:pic>
        <p:nvPicPr>
          <p:cNvPr id="28" name="Kép 27">
            <a:extLst>
              <a:ext uri="{FF2B5EF4-FFF2-40B4-BE49-F238E27FC236}">
                <a16:creationId xmlns:a16="http://schemas.microsoft.com/office/drawing/2014/main" id="{B39D5D28-CF71-442C-B285-52341F6D7800}"/>
              </a:ext>
            </a:extLst>
          </p:cNvPr>
          <p:cNvPicPr>
            <a:picLocks noChangeAspect="1"/>
          </p:cNvPicPr>
          <p:nvPr/>
        </p:nvPicPr>
        <p:blipFill>
          <a:blip r:embed="rId4"/>
          <a:stretch>
            <a:fillRect/>
          </a:stretch>
        </p:blipFill>
        <p:spPr>
          <a:xfrm>
            <a:off x="539553" y="366595"/>
            <a:ext cx="1818202" cy="369917"/>
          </a:xfrm>
          <a:prstGeom prst="rect">
            <a:avLst/>
          </a:prstGeom>
        </p:spPr>
      </p:pic>
      <p:sp>
        <p:nvSpPr>
          <p:cNvPr id="18" name="Cím 3">
            <a:extLst>
              <a:ext uri="{FF2B5EF4-FFF2-40B4-BE49-F238E27FC236}">
                <a16:creationId xmlns:a16="http://schemas.microsoft.com/office/drawing/2014/main" id="{F301033B-C575-40F8-B5FB-06011A67D190}"/>
              </a:ext>
            </a:extLst>
          </p:cNvPr>
          <p:cNvSpPr txBox="1">
            <a:spLocks/>
          </p:cNvSpPr>
          <p:nvPr/>
        </p:nvSpPr>
        <p:spPr>
          <a:xfrm>
            <a:off x="2555777" y="336134"/>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err="1">
                <a:solidFill>
                  <a:prstClr val="white"/>
                </a:solidFill>
              </a:rPr>
              <a:t>Technical</a:t>
            </a:r>
            <a:r>
              <a:rPr lang="hu-HU" sz="1800" dirty="0">
                <a:solidFill>
                  <a:prstClr val="white"/>
                </a:solidFill>
              </a:rPr>
              <a:t> and software </a:t>
            </a:r>
            <a:r>
              <a:rPr lang="hu-HU" sz="1800" dirty="0" err="1">
                <a:solidFill>
                  <a:prstClr val="white"/>
                </a:solidFill>
              </a:rPr>
              <a:t>architecture</a:t>
            </a:r>
            <a:r>
              <a:rPr lang="hu-HU" sz="1800" dirty="0">
                <a:solidFill>
                  <a:prstClr val="white"/>
                </a:solidFill>
              </a:rPr>
              <a:t> </a:t>
            </a:r>
          </a:p>
        </p:txBody>
      </p:sp>
      <p:sp>
        <p:nvSpPr>
          <p:cNvPr id="32" name="L-Shape 11">
            <a:extLst>
              <a:ext uri="{FF2B5EF4-FFF2-40B4-BE49-F238E27FC236}">
                <a16:creationId xmlns:a16="http://schemas.microsoft.com/office/drawing/2014/main" id="{22BA58F1-C13E-466D-82FA-738F4D2D10A8}"/>
              </a:ext>
            </a:extLst>
          </p:cNvPr>
          <p:cNvSpPr/>
          <p:nvPr/>
        </p:nvSpPr>
        <p:spPr>
          <a:xfrm rot="10800000">
            <a:off x="4906540" y="1520704"/>
            <a:ext cx="605924" cy="605924"/>
          </a:xfrm>
          <a:prstGeom prst="corner">
            <a:avLst>
              <a:gd name="adj1" fmla="val 23355"/>
              <a:gd name="adj2" fmla="val 23357"/>
            </a:avLst>
          </a:prstGeom>
          <a:solidFill>
            <a:srgbClr val="FF77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Tree>
    <p:extLst>
      <p:ext uri="{BB962C8B-B14F-4D97-AF65-F5344CB8AC3E}">
        <p14:creationId xmlns:p14="http://schemas.microsoft.com/office/powerpoint/2010/main" val="3302104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1">
            <a:extLst>
              <a:ext uri="{FF2B5EF4-FFF2-40B4-BE49-F238E27FC236}">
                <a16:creationId xmlns:a16="http://schemas.microsoft.com/office/drawing/2014/main" id="{2FA489ED-6B91-458F-8F10-8940B2F3A247}"/>
              </a:ext>
            </a:extLst>
          </p:cNvPr>
          <p:cNvGrpSpPr>
            <a:grpSpLocks noChangeAspect="1"/>
          </p:cNvGrpSpPr>
          <p:nvPr/>
        </p:nvGrpSpPr>
        <p:grpSpPr>
          <a:xfrm>
            <a:off x="481822" y="1690080"/>
            <a:ext cx="7252790" cy="2356592"/>
            <a:chOff x="1803955" y="3951706"/>
            <a:chExt cx="14680093" cy="4769885"/>
          </a:xfrm>
        </p:grpSpPr>
        <p:sp>
          <p:nvSpPr>
            <p:cNvPr id="22" name="자유형: 도형 2">
              <a:extLst>
                <a:ext uri="{FF2B5EF4-FFF2-40B4-BE49-F238E27FC236}">
                  <a16:creationId xmlns:a16="http://schemas.microsoft.com/office/drawing/2014/main" id="{31AF0ACB-41D6-42B9-BF5D-F0A300213315}"/>
                </a:ext>
              </a:extLst>
            </p:cNvPr>
            <p:cNvSpPr/>
            <p:nvPr/>
          </p:nvSpPr>
          <p:spPr>
            <a:xfrm>
              <a:off x="10936144" y="3980626"/>
              <a:ext cx="5547904" cy="4740965"/>
            </a:xfrm>
            <a:custGeom>
              <a:avLst/>
              <a:gdLst>
                <a:gd name="connsiteX0" fmla="*/ 0 w 3698602"/>
                <a:gd name="connsiteY0" fmla="*/ 0 h 3160644"/>
                <a:gd name="connsiteX1" fmla="*/ 3698602 w 3698602"/>
                <a:gd name="connsiteY1" fmla="*/ 0 h 3160644"/>
                <a:gd name="connsiteX2" fmla="*/ 3698602 w 3698602"/>
                <a:gd name="connsiteY2" fmla="*/ 3160644 h 3160644"/>
                <a:gd name="connsiteX3" fmla="*/ 3160643 w 3698602"/>
                <a:gd name="connsiteY3" fmla="*/ 3160644 h 3160644"/>
              </a:gdLst>
              <a:ahLst/>
              <a:cxnLst>
                <a:cxn ang="0">
                  <a:pos x="connsiteX0" y="connsiteY0"/>
                </a:cxn>
                <a:cxn ang="0">
                  <a:pos x="connsiteX1" y="connsiteY1"/>
                </a:cxn>
                <a:cxn ang="0">
                  <a:pos x="connsiteX2" y="connsiteY2"/>
                </a:cxn>
                <a:cxn ang="0">
                  <a:pos x="connsiteX3" y="connsiteY3"/>
                </a:cxn>
              </a:cxnLst>
              <a:rect l="l" t="t" r="r" b="b"/>
              <a:pathLst>
                <a:path w="3698602" h="3160644">
                  <a:moveTo>
                    <a:pt x="0" y="0"/>
                  </a:moveTo>
                  <a:lnTo>
                    <a:pt x="3698602" y="0"/>
                  </a:lnTo>
                  <a:lnTo>
                    <a:pt x="3698602" y="3160644"/>
                  </a:lnTo>
                  <a:lnTo>
                    <a:pt x="3160643" y="3160644"/>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 name="자유형: 도형 3">
              <a:extLst>
                <a:ext uri="{FF2B5EF4-FFF2-40B4-BE49-F238E27FC236}">
                  <a16:creationId xmlns:a16="http://schemas.microsoft.com/office/drawing/2014/main" id="{83DD879F-E4C1-4EFE-8936-19F9CBD35FB8}"/>
                </a:ext>
              </a:extLst>
            </p:cNvPr>
            <p:cNvSpPr/>
            <p:nvPr/>
          </p:nvSpPr>
          <p:spPr>
            <a:xfrm>
              <a:off x="1803955" y="3951706"/>
              <a:ext cx="13873157" cy="4769885"/>
            </a:xfrm>
            <a:custGeom>
              <a:avLst/>
              <a:gdLst>
                <a:gd name="connsiteX0" fmla="*/ 0 w 9248771"/>
                <a:gd name="connsiteY0" fmla="*/ 0 h 3160644"/>
                <a:gd name="connsiteX1" fmla="*/ 6088128 w 9248771"/>
                <a:gd name="connsiteY1" fmla="*/ 0 h 3160644"/>
                <a:gd name="connsiteX2" fmla="*/ 9248771 w 9248771"/>
                <a:gd name="connsiteY2" fmla="*/ 3160644 h 3160644"/>
                <a:gd name="connsiteX3" fmla="*/ 0 w 9248771"/>
                <a:gd name="connsiteY3" fmla="*/ 3160644 h 3160644"/>
                <a:gd name="connsiteX0" fmla="*/ 0 w 9248771"/>
                <a:gd name="connsiteY0" fmla="*/ 0 h 3160644"/>
                <a:gd name="connsiteX1" fmla="*/ 6030291 w 9248771"/>
                <a:gd name="connsiteY1" fmla="*/ 0 h 3160644"/>
                <a:gd name="connsiteX2" fmla="*/ 9248771 w 9248771"/>
                <a:gd name="connsiteY2" fmla="*/ 3160644 h 3160644"/>
                <a:gd name="connsiteX3" fmla="*/ 0 w 9248771"/>
                <a:gd name="connsiteY3" fmla="*/ 3160644 h 3160644"/>
                <a:gd name="connsiteX4" fmla="*/ 0 w 9248771"/>
                <a:gd name="connsiteY4" fmla="*/ 0 h 3160644"/>
                <a:gd name="connsiteX0" fmla="*/ 0 w 9248771"/>
                <a:gd name="connsiteY0" fmla="*/ 19279 h 3179923"/>
                <a:gd name="connsiteX1" fmla="*/ 5953175 w 9248771"/>
                <a:gd name="connsiteY1" fmla="*/ 0 h 3179923"/>
                <a:gd name="connsiteX2" fmla="*/ 9248771 w 9248771"/>
                <a:gd name="connsiteY2" fmla="*/ 3179923 h 3179923"/>
                <a:gd name="connsiteX3" fmla="*/ 0 w 9248771"/>
                <a:gd name="connsiteY3" fmla="*/ 3179923 h 3179923"/>
                <a:gd name="connsiteX4" fmla="*/ 0 w 9248771"/>
                <a:gd name="connsiteY4" fmla="*/ 19279 h 317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771" h="3179923">
                  <a:moveTo>
                    <a:pt x="0" y="19279"/>
                  </a:moveTo>
                  <a:lnTo>
                    <a:pt x="5953175" y="0"/>
                  </a:lnTo>
                  <a:lnTo>
                    <a:pt x="9248771" y="3179923"/>
                  </a:lnTo>
                  <a:lnTo>
                    <a:pt x="0" y="3179923"/>
                  </a:lnTo>
                  <a:lnTo>
                    <a:pt x="0" y="192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24" name="Title 1">
            <a:extLst>
              <a:ext uri="{FF2B5EF4-FFF2-40B4-BE49-F238E27FC236}">
                <a16:creationId xmlns:a16="http://schemas.microsoft.com/office/drawing/2014/main" id="{0480DA23-934F-4FCD-AB15-944EDBF2AADF}"/>
              </a:ext>
            </a:extLst>
          </p:cNvPr>
          <p:cNvSpPr txBox="1">
            <a:spLocks/>
          </p:cNvSpPr>
          <p:nvPr/>
        </p:nvSpPr>
        <p:spPr>
          <a:xfrm>
            <a:off x="873797" y="1900996"/>
            <a:ext cx="4941014" cy="1671244"/>
          </a:xfrm>
          <a:prstGeom prst="rect">
            <a:avLst/>
          </a:prstGeom>
        </p:spPr>
        <p:txBody>
          <a:bodyPr lIns="0" tIns="54000" rIns="0" bIns="54000"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hu-HU" sz="2800" b="1" dirty="0">
                <a:solidFill>
                  <a:schemeClr val="bg1"/>
                </a:solidFill>
                <a:latin typeface="Arial" panose="020B0604020202020204" pitchFamily="34" charset="0"/>
                <a:cs typeface="Arial" panose="020B0604020202020204" pitchFamily="34" charset="0"/>
              </a:rPr>
              <a:t>I</a:t>
            </a:r>
            <a:r>
              <a:rPr lang="en-US" sz="2800" b="1" dirty="0" err="1">
                <a:solidFill>
                  <a:schemeClr val="bg1"/>
                </a:solidFill>
                <a:latin typeface="Arial" panose="020B0604020202020204" pitchFamily="34" charset="0"/>
                <a:cs typeface="Arial" panose="020B0604020202020204" pitchFamily="34" charset="0"/>
              </a:rPr>
              <a:t>mportant</a:t>
            </a:r>
            <a:r>
              <a:rPr lang="en-US" sz="2800" b="1" dirty="0">
                <a:solidFill>
                  <a:schemeClr val="bg1"/>
                </a:solidFill>
                <a:latin typeface="Arial" panose="020B0604020202020204" pitchFamily="34" charset="0"/>
                <a:cs typeface="Arial" panose="020B0604020202020204" pitchFamily="34" charset="0"/>
              </a:rPr>
              <a:t> objective</a:t>
            </a:r>
            <a:r>
              <a:rPr lang="hu-HU" sz="2800" b="1" dirty="0">
                <a:solidFill>
                  <a:schemeClr val="bg1"/>
                </a:solidFill>
                <a:latin typeface="Arial" panose="020B0604020202020204" pitchFamily="34" charset="0"/>
                <a:cs typeface="Arial" panose="020B0604020202020204" pitchFamily="34" charset="0"/>
              </a:rPr>
              <a:t>:</a:t>
            </a:r>
          </a:p>
          <a:p>
            <a:pPr algn="l"/>
            <a:endParaRPr lang="hu-HU" sz="1800" b="1" dirty="0">
              <a:solidFill>
                <a:schemeClr val="bg1"/>
              </a:solidFill>
              <a:latin typeface="Arial" panose="020B0604020202020204" pitchFamily="34" charset="0"/>
              <a:cs typeface="Arial" panose="020B0604020202020204" pitchFamily="34" charset="0"/>
            </a:endParaRPr>
          </a:p>
          <a:p>
            <a:pPr algn="l"/>
            <a:r>
              <a:rPr lang="en-US" sz="1800" b="1" dirty="0">
                <a:solidFill>
                  <a:schemeClr val="bg1"/>
                </a:solidFill>
                <a:latin typeface="Arial" panose="020B0604020202020204" pitchFamily="34" charset="0"/>
                <a:cs typeface="Arial" panose="020B0604020202020204" pitchFamily="34" charset="0"/>
              </a:rPr>
              <a:t>interconnection with external systems and </a:t>
            </a:r>
            <a:r>
              <a:rPr lang="hu-HU" sz="1800" b="1" dirty="0">
                <a:solidFill>
                  <a:schemeClr val="bg1"/>
                </a:solidFill>
                <a:latin typeface="Arial" panose="020B0604020202020204" pitchFamily="34" charset="0"/>
                <a:cs typeface="Arial" panose="020B0604020202020204" pitchFamily="34" charset="0"/>
              </a:rPr>
              <a:t>  </a:t>
            </a:r>
            <a:r>
              <a:rPr lang="en-US" sz="1800" b="1" dirty="0">
                <a:solidFill>
                  <a:schemeClr val="bg1"/>
                </a:solidFill>
                <a:latin typeface="Arial" panose="020B0604020202020204" pitchFamily="34" charset="0"/>
                <a:cs typeface="Arial" panose="020B0604020202020204" pitchFamily="34" charset="0"/>
              </a:rPr>
              <a:t>base registries had to be done via the Central Governmental Service Bus (</a:t>
            </a:r>
            <a:r>
              <a:rPr lang="en-US" sz="1800" b="1" dirty="0" err="1">
                <a:solidFill>
                  <a:schemeClr val="bg1"/>
                </a:solidFill>
                <a:latin typeface="Arial" panose="020B0604020202020204" pitchFamily="34" charset="0"/>
                <a:cs typeface="Arial" panose="020B0604020202020204" pitchFamily="34" charset="0"/>
              </a:rPr>
              <a:t>KKSzB</a:t>
            </a:r>
            <a:r>
              <a:rPr lang="en-US" sz="1800" b="1" dirty="0">
                <a:solidFill>
                  <a:schemeClr val="bg1"/>
                </a:solidFill>
                <a:latin typeface="Arial" panose="020B0604020202020204" pitchFamily="34" charset="0"/>
                <a:cs typeface="Arial" panose="020B0604020202020204" pitchFamily="34" charset="0"/>
              </a:rPr>
              <a:t>) technical interoperability platform.</a:t>
            </a:r>
            <a:endParaRPr lang="hu-HU" altLang="ko-KR" sz="1800" b="1" dirty="0">
              <a:solidFill>
                <a:schemeClr val="bg1"/>
              </a:solidFill>
              <a:latin typeface="Arial" panose="020B0604020202020204" pitchFamily="34" charset="0"/>
              <a:cs typeface="Arial" panose="020B0604020202020204" pitchFamily="34" charset="0"/>
            </a:endParaRPr>
          </a:p>
        </p:txBody>
      </p:sp>
      <p:sp>
        <p:nvSpPr>
          <p:cNvPr id="25" name="L-Shape 11">
            <a:extLst>
              <a:ext uri="{FF2B5EF4-FFF2-40B4-BE49-F238E27FC236}">
                <a16:creationId xmlns:a16="http://schemas.microsoft.com/office/drawing/2014/main" id="{22BA58F1-C13E-466D-82FA-738F4D2D10A8}"/>
              </a:ext>
            </a:extLst>
          </p:cNvPr>
          <p:cNvSpPr/>
          <p:nvPr/>
        </p:nvSpPr>
        <p:spPr>
          <a:xfrm>
            <a:off x="660988" y="3269278"/>
            <a:ext cx="605924" cy="605924"/>
          </a:xfrm>
          <a:prstGeom prst="corner">
            <a:avLst>
              <a:gd name="adj1" fmla="val 23355"/>
              <a:gd name="adj2" fmla="val 23357"/>
            </a:avLst>
          </a:prstGeom>
          <a:solidFill>
            <a:srgbClr val="FF77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2" name="TextBox 1">
            <a:extLst>
              <a:ext uri="{FF2B5EF4-FFF2-40B4-BE49-F238E27FC236}">
                <a16:creationId xmlns:a16="http://schemas.microsoft.com/office/drawing/2014/main" id="{4E442CD5-E887-4BC0-A447-2C9BD87CCF6D}"/>
              </a:ext>
            </a:extLst>
          </p:cNvPr>
          <p:cNvSpPr txBox="1"/>
          <p:nvPr/>
        </p:nvSpPr>
        <p:spPr>
          <a:xfrm>
            <a:off x="539553" y="2094036"/>
            <a:ext cx="3823478" cy="507831"/>
          </a:xfrm>
          <a:prstGeom prst="rect">
            <a:avLst/>
          </a:prstGeom>
          <a:noFill/>
        </p:spPr>
        <p:txBody>
          <a:bodyPr wrap="square" rtlCol="0" anchor="ctr">
            <a:spAutoFit/>
          </a:bodyPr>
          <a:lstStyle/>
          <a:p>
            <a:endParaRPr lang="ko-KR" altLang="en-US" sz="27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A68808F-4A7B-4031-9648-589E7100F47A}"/>
              </a:ext>
            </a:extLst>
          </p:cNvPr>
          <p:cNvSpPr txBox="1"/>
          <p:nvPr/>
        </p:nvSpPr>
        <p:spPr>
          <a:xfrm>
            <a:off x="93152" y="4046672"/>
            <a:ext cx="4475212" cy="2862322"/>
          </a:xfrm>
          <a:prstGeom prst="rect">
            <a:avLst/>
          </a:prstGeom>
          <a:noFill/>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to improve interoperability </a:t>
            </a:r>
            <a:endParaRPr lang="hu-HU" sz="1600" dirty="0">
              <a:solidFill>
                <a:schemeClr val="bg1"/>
              </a:solidFill>
              <a:latin typeface="Arial" panose="020B0604020202020204" pitchFamily="34" charset="0"/>
              <a:cs typeface="Arial" panose="020B0604020202020204" pitchFamily="34" charset="0"/>
            </a:endParaRPr>
          </a:p>
          <a:p>
            <a:endParaRPr lang="hu-HU"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reuse existing solutions</a:t>
            </a:r>
            <a:r>
              <a:rPr lang="hu-HU" sz="1600" dirty="0">
                <a:solidFill>
                  <a:schemeClr val="bg1"/>
                </a:solidFill>
                <a:latin typeface="Arial" panose="020B0604020202020204" pitchFamily="34" charset="0"/>
                <a:cs typeface="Arial" panose="020B0604020202020204" pitchFamily="34" charset="0"/>
              </a:rPr>
              <a:t>:</a:t>
            </a:r>
          </a:p>
          <a:p>
            <a:endParaRPr lang="en-US" sz="1100" dirty="0">
              <a:solidFill>
                <a:schemeClr val="bg1"/>
              </a:solidFill>
              <a:latin typeface="Arial" panose="020B0604020202020204" pitchFamily="34" charset="0"/>
              <a:cs typeface="Arial" panose="020B0604020202020204" pitchFamily="34" charset="0"/>
            </a:endParaRPr>
          </a:p>
          <a:p>
            <a:pPr marL="628650" lvl="1" indent="-171450">
              <a:buFont typeface="Arial" pitchFamily="34" charset="0"/>
              <a:buChar char="•"/>
            </a:pPr>
            <a:r>
              <a:rPr lang="en-US" sz="1100" dirty="0">
                <a:solidFill>
                  <a:schemeClr val="bg1"/>
                </a:solidFill>
                <a:latin typeface="Arial" panose="020B0604020202020204" pitchFamily="34" charset="0"/>
                <a:cs typeface="Arial" panose="020B0604020202020204" pitchFamily="34" charset="0"/>
              </a:rPr>
              <a:t>the use of the national </a:t>
            </a:r>
            <a:r>
              <a:rPr lang="en-US" sz="1100" dirty="0" err="1">
                <a:solidFill>
                  <a:schemeClr val="bg1"/>
                </a:solidFill>
                <a:latin typeface="Arial" panose="020B0604020202020204" pitchFamily="34" charset="0"/>
                <a:cs typeface="Arial" panose="020B0604020202020204" pitchFamily="34" charset="0"/>
              </a:rPr>
              <a:t>eID</a:t>
            </a:r>
            <a:r>
              <a:rPr lang="en-US" sz="1100" dirty="0">
                <a:solidFill>
                  <a:schemeClr val="bg1"/>
                </a:solidFill>
                <a:latin typeface="Arial" panose="020B0604020202020204" pitchFamily="34" charset="0"/>
                <a:cs typeface="Arial" panose="020B0604020202020204" pitchFamily="34" charset="0"/>
              </a:rPr>
              <a:t> cards for user authentication</a:t>
            </a:r>
            <a:endParaRPr lang="hu-HU" sz="1100" dirty="0">
              <a:solidFill>
                <a:schemeClr val="bg1"/>
              </a:solidFill>
              <a:latin typeface="Arial" panose="020B0604020202020204" pitchFamily="34" charset="0"/>
              <a:cs typeface="Arial" panose="020B0604020202020204" pitchFamily="34" charset="0"/>
            </a:endParaRPr>
          </a:p>
          <a:p>
            <a:pPr lvl="1"/>
            <a:r>
              <a:rPr lang="hu-HU" sz="1100" dirty="0">
                <a:solidFill>
                  <a:schemeClr val="bg1"/>
                </a:solidFill>
                <a:latin typeface="Arial" panose="020B0604020202020204" pitchFamily="34" charset="0"/>
                <a:cs typeface="Arial" panose="020B0604020202020204" pitchFamily="34" charset="0"/>
              </a:rPr>
              <a:t> </a:t>
            </a:r>
          </a:p>
          <a:p>
            <a:pPr marL="1028700" lvl="2" indent="-171450">
              <a:buFont typeface="Arial" pitchFamily="34" charset="0"/>
              <a:buChar char="•"/>
            </a:pPr>
            <a:r>
              <a:rPr lang="hu-HU" sz="1100" dirty="0" err="1">
                <a:solidFill>
                  <a:schemeClr val="bg1"/>
                </a:solidFill>
                <a:latin typeface="Arial" panose="020B0604020202020204" pitchFamily="34" charset="0"/>
                <a:cs typeface="Arial" panose="020B0604020202020204" pitchFamily="34" charset="0"/>
              </a:rPr>
              <a:t>employees</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can</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only</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acces</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the</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applications</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by</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identifying</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with</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their</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own</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electronic</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identity</a:t>
            </a:r>
            <a:r>
              <a:rPr lang="hu-HU" sz="1100" dirty="0">
                <a:solidFill>
                  <a:schemeClr val="bg1"/>
                </a:solidFill>
                <a:latin typeface="Arial" panose="020B0604020202020204" pitchFamily="34" charset="0"/>
                <a:cs typeface="Arial" panose="020B0604020202020204" pitchFamily="34" charset="0"/>
              </a:rPr>
              <a:t> </a:t>
            </a:r>
            <a:r>
              <a:rPr lang="hu-HU" sz="1100" dirty="0" err="1">
                <a:solidFill>
                  <a:schemeClr val="bg1"/>
                </a:solidFill>
                <a:latin typeface="Arial" panose="020B0604020202020204" pitchFamily="34" charset="0"/>
                <a:cs typeface="Arial" panose="020B0604020202020204" pitchFamily="34" charset="0"/>
              </a:rPr>
              <a:t>card</a:t>
            </a:r>
            <a:endParaRPr lang="hu-HU" sz="1100" dirty="0">
              <a:solidFill>
                <a:schemeClr val="bg1"/>
              </a:solidFill>
              <a:latin typeface="Arial" panose="020B0604020202020204" pitchFamily="34" charset="0"/>
              <a:cs typeface="Arial" panose="020B0604020202020204" pitchFamily="34" charset="0"/>
            </a:endParaRPr>
          </a:p>
          <a:p>
            <a:pPr marL="171450" indent="-171450">
              <a:buFont typeface="Arial" pitchFamily="34" charset="0"/>
              <a:buChar char="•"/>
            </a:pPr>
            <a:endParaRPr lang="en-US" sz="1100" dirty="0">
              <a:solidFill>
                <a:schemeClr val="bg1"/>
              </a:solidFill>
              <a:latin typeface="Arial" panose="020B0604020202020204" pitchFamily="34" charset="0"/>
              <a:cs typeface="Arial" panose="020B0604020202020204" pitchFamily="34" charset="0"/>
            </a:endParaRPr>
          </a:p>
          <a:p>
            <a:pPr marL="628650" lvl="1" indent="-171450">
              <a:buFont typeface="Arial" pitchFamily="34" charset="0"/>
              <a:buChar char="•"/>
            </a:pPr>
            <a:r>
              <a:rPr lang="en-US" sz="1100" dirty="0">
                <a:solidFill>
                  <a:schemeClr val="bg1"/>
                </a:solidFill>
                <a:latin typeface="Arial" panose="020B0604020202020204" pitchFamily="34" charset="0"/>
                <a:cs typeface="Arial" panose="020B0604020202020204" pitchFamily="34" charset="0"/>
              </a:rPr>
              <a:t>the electronic administration service provision process, where the project has integrated the centrally provided regulated electronic administrative services (e.g. e-identification, e-authentication, e-delivery, intelligent online forms, etc., </a:t>
            </a:r>
            <a:endParaRPr lang="hu-HU" sz="1100" dirty="0">
              <a:solidFill>
                <a:schemeClr val="bg1"/>
              </a:solidFill>
              <a:latin typeface="Arial" panose="020B0604020202020204" pitchFamily="34" charset="0"/>
              <a:cs typeface="Arial" panose="020B0604020202020204" pitchFamily="34" charset="0"/>
            </a:endParaRPr>
          </a:p>
          <a:p>
            <a:pPr marL="214308" indent="-214308">
              <a:buFont typeface="Arial" panose="020B0604020202020204" pitchFamily="34" charset="0"/>
              <a:buChar char="•"/>
            </a:pPr>
            <a:endParaRPr lang="hu-HU" sz="1100" dirty="0">
              <a:latin typeface="Arial" panose="020B0604020202020204" pitchFamily="34" charset="0"/>
              <a:cs typeface="Arial" panose="020B0604020202020204" pitchFamily="34" charset="0"/>
            </a:endParaRPr>
          </a:p>
        </p:txBody>
      </p:sp>
      <p:sp>
        <p:nvSpPr>
          <p:cNvPr id="26" name="Téglalap 1">
            <a:extLst>
              <a:ext uri="{FF2B5EF4-FFF2-40B4-BE49-F238E27FC236}">
                <a16:creationId xmlns:a16="http://schemas.microsoft.com/office/drawing/2014/main" id="{3DD79A0D-DADD-4523-B7D3-8AD012D126CE}"/>
              </a:ext>
            </a:extLst>
          </p:cNvPr>
          <p:cNvSpPr/>
          <p:nvPr/>
        </p:nvSpPr>
        <p:spPr>
          <a:xfrm>
            <a:off x="-7208" y="0"/>
            <a:ext cx="9151144" cy="127030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27" name="Kép 26">
            <a:extLst>
              <a:ext uri="{FF2B5EF4-FFF2-40B4-BE49-F238E27FC236}">
                <a16:creationId xmlns:a16="http://schemas.microsoft.com/office/drawing/2014/main" id="{CC33D194-26CC-4415-B8B9-DBDA99DB6C9D}"/>
              </a:ext>
            </a:extLst>
          </p:cNvPr>
          <p:cNvPicPr>
            <a:picLocks noChangeAspect="1"/>
          </p:cNvPicPr>
          <p:nvPr/>
        </p:nvPicPr>
        <p:blipFill>
          <a:blip r:embed="rId2"/>
          <a:stretch>
            <a:fillRect/>
          </a:stretch>
        </p:blipFill>
        <p:spPr>
          <a:xfrm>
            <a:off x="7297043" y="367551"/>
            <a:ext cx="1389759" cy="476975"/>
          </a:xfrm>
          <a:prstGeom prst="rect">
            <a:avLst/>
          </a:prstGeom>
        </p:spPr>
      </p:pic>
      <p:pic>
        <p:nvPicPr>
          <p:cNvPr id="28" name="Kép 27">
            <a:extLst>
              <a:ext uri="{FF2B5EF4-FFF2-40B4-BE49-F238E27FC236}">
                <a16:creationId xmlns:a16="http://schemas.microsoft.com/office/drawing/2014/main" id="{B39D5D28-CF71-442C-B285-52341F6D7800}"/>
              </a:ext>
            </a:extLst>
          </p:cNvPr>
          <p:cNvPicPr>
            <a:picLocks noChangeAspect="1"/>
          </p:cNvPicPr>
          <p:nvPr/>
        </p:nvPicPr>
        <p:blipFill>
          <a:blip r:embed="rId3"/>
          <a:stretch>
            <a:fillRect/>
          </a:stretch>
        </p:blipFill>
        <p:spPr>
          <a:xfrm>
            <a:off x="539553" y="366595"/>
            <a:ext cx="1818202" cy="369917"/>
          </a:xfrm>
          <a:prstGeom prst="rect">
            <a:avLst/>
          </a:prstGeom>
        </p:spPr>
      </p:pic>
      <p:sp>
        <p:nvSpPr>
          <p:cNvPr id="29" name="Cím 3">
            <a:extLst>
              <a:ext uri="{FF2B5EF4-FFF2-40B4-BE49-F238E27FC236}">
                <a16:creationId xmlns:a16="http://schemas.microsoft.com/office/drawing/2014/main" id="{4903CA88-6306-4828-AE74-FB38B129AA43}"/>
              </a:ext>
            </a:extLst>
          </p:cNvPr>
          <p:cNvSpPr txBox="1">
            <a:spLocks/>
          </p:cNvSpPr>
          <p:nvPr/>
        </p:nvSpPr>
        <p:spPr>
          <a:xfrm>
            <a:off x="2555777" y="399634"/>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err="1">
                <a:solidFill>
                  <a:prstClr val="white"/>
                </a:solidFill>
              </a:rPr>
              <a:t>Technical</a:t>
            </a:r>
            <a:r>
              <a:rPr lang="hu-HU" sz="1800" dirty="0">
                <a:solidFill>
                  <a:prstClr val="white"/>
                </a:solidFill>
              </a:rPr>
              <a:t> and software </a:t>
            </a:r>
            <a:r>
              <a:rPr lang="hu-HU" sz="1800" dirty="0" err="1">
                <a:solidFill>
                  <a:prstClr val="white"/>
                </a:solidFill>
              </a:rPr>
              <a:t>architecture</a:t>
            </a:r>
            <a:r>
              <a:rPr lang="hu-HU" sz="1800" dirty="0">
                <a:solidFill>
                  <a:prstClr val="white"/>
                </a:solidFill>
              </a:rPr>
              <a:t> </a:t>
            </a:r>
          </a:p>
        </p:txBody>
      </p:sp>
    </p:spTree>
    <p:extLst>
      <p:ext uri="{BB962C8B-B14F-4D97-AF65-F5344CB8AC3E}">
        <p14:creationId xmlns:p14="http://schemas.microsoft.com/office/powerpoint/2010/main" val="4086319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ép helye 22" descr="A képen égbolt, kültéri, épület, kerítés látható&#10;&#10;Automatikusan generált leírás">
            <a:extLst>
              <a:ext uri="{FF2B5EF4-FFF2-40B4-BE49-F238E27FC236}">
                <a16:creationId xmlns:a16="http://schemas.microsoft.com/office/drawing/2014/main" id="{F40E2764-2F26-4477-928C-4F9BA095F704}"/>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19027" r="19027"/>
          <a:stretch>
            <a:fillRect/>
          </a:stretch>
        </p:blipFill>
        <p:spPr>
          <a:xfrm>
            <a:off x="3018500" y="999288"/>
            <a:ext cx="6131883" cy="5635840"/>
          </a:xfrm>
          <a:custGeom>
            <a:avLst/>
            <a:gdLst>
              <a:gd name="connsiteX0" fmla="*/ 0 w 7554989"/>
              <a:gd name="connsiteY0" fmla="*/ 0 h 6858000"/>
              <a:gd name="connsiteX1" fmla="*/ 7554989 w 7554989"/>
              <a:gd name="connsiteY1" fmla="*/ 0 h 6858000"/>
              <a:gd name="connsiteX2" fmla="*/ 7554989 w 7554989"/>
              <a:gd name="connsiteY2" fmla="*/ 6858000 h 6858000"/>
              <a:gd name="connsiteX3" fmla="*/ 6857999 w 75549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4989" h="6858000">
                <a:moveTo>
                  <a:pt x="0" y="0"/>
                </a:moveTo>
                <a:lnTo>
                  <a:pt x="7554989" y="0"/>
                </a:lnTo>
                <a:lnTo>
                  <a:pt x="7554989" y="6858000"/>
                </a:lnTo>
                <a:lnTo>
                  <a:pt x="6857999" y="6858000"/>
                </a:lnTo>
                <a:close/>
              </a:path>
            </a:pathLst>
          </a:custGeom>
        </p:spPr>
      </p:pic>
      <p:sp>
        <p:nvSpPr>
          <p:cNvPr id="13" name="TextBox 12"/>
          <p:cNvSpPr txBox="1"/>
          <p:nvPr/>
        </p:nvSpPr>
        <p:spPr>
          <a:xfrm>
            <a:off x="0" y="1395445"/>
            <a:ext cx="3059083" cy="2893100"/>
          </a:xfrm>
          <a:prstGeom prst="rect">
            <a:avLst/>
          </a:prstGeom>
          <a:noFill/>
        </p:spPr>
        <p:txBody>
          <a:bodyPr wrap="square" rtlCol="0">
            <a:spAutoFit/>
          </a:bodyPr>
          <a:lstStyle/>
          <a:p>
            <a:r>
              <a:rPr lang="hu-HU" sz="1400" dirty="0">
                <a:solidFill>
                  <a:schemeClr val="tx1">
                    <a:lumMod val="75000"/>
                    <a:lumOff val="25000"/>
                  </a:schemeClr>
                </a:solidFill>
                <a:latin typeface="Arial" panose="020B0604020202020204" pitchFamily="34" charset="0"/>
                <a:cs typeface="Arial" panose="020B0604020202020204" pitchFamily="34" charset="0"/>
              </a:rPr>
              <a:t>C</a:t>
            </a:r>
            <a:r>
              <a:rPr lang="en-US" sz="1400" dirty="0" err="1">
                <a:solidFill>
                  <a:schemeClr val="tx1">
                    <a:lumMod val="75000"/>
                    <a:lumOff val="25000"/>
                  </a:schemeClr>
                </a:solidFill>
                <a:latin typeface="Arial" panose="020B0604020202020204" pitchFamily="34" charset="0"/>
                <a:cs typeface="Arial" panose="020B0604020202020204" pitchFamily="34" charset="0"/>
              </a:rPr>
              <a:t>onnected</a:t>
            </a:r>
            <a:r>
              <a:rPr lang="en-US" sz="1400" dirty="0">
                <a:solidFill>
                  <a:schemeClr val="tx1">
                    <a:lumMod val="75000"/>
                    <a:lumOff val="25000"/>
                  </a:schemeClr>
                </a:solidFill>
                <a:latin typeface="Arial" panose="020B0604020202020204" pitchFamily="34" charset="0"/>
                <a:cs typeface="Arial" panose="020B0604020202020204" pitchFamily="34" charset="0"/>
              </a:rPr>
              <a:t> municipalities at all levels of </a:t>
            </a:r>
            <a:r>
              <a:rPr lang="en-US" sz="1400" b="1" dirty="0">
                <a:solidFill>
                  <a:schemeClr val="tx1">
                    <a:lumMod val="75000"/>
                    <a:lumOff val="25000"/>
                  </a:schemeClr>
                </a:solidFill>
                <a:latin typeface="Arial" panose="020B0604020202020204" pitchFamily="34" charset="0"/>
                <a:cs typeface="Arial" panose="020B0604020202020204" pitchFamily="34" charset="0"/>
              </a:rPr>
              <a:t>interoperability</a:t>
            </a:r>
            <a:endParaRPr lang="hu-HU" sz="1400" b="1" dirty="0">
              <a:solidFill>
                <a:schemeClr val="tx1">
                  <a:lumMod val="75000"/>
                  <a:lumOff val="25000"/>
                </a:schemeClr>
              </a:solidFill>
              <a:latin typeface="Arial" panose="020B0604020202020204" pitchFamily="34" charset="0"/>
              <a:cs typeface="Arial" panose="020B0604020202020204" pitchFamily="34" charset="0"/>
            </a:endParaRPr>
          </a:p>
          <a:p>
            <a:r>
              <a:rPr lang="en-US" sz="1400" b="1" dirty="0">
                <a:solidFill>
                  <a:schemeClr val="tx1">
                    <a:lumMod val="75000"/>
                    <a:lumOff val="25000"/>
                  </a:schemeClr>
                </a:solidFill>
                <a:latin typeface="Arial" panose="020B0604020202020204" pitchFamily="34" charset="0"/>
                <a:cs typeface="Arial" panose="020B0604020202020204" pitchFamily="34" charset="0"/>
              </a:rPr>
              <a:t> </a:t>
            </a:r>
            <a:endParaRPr lang="hu-HU" sz="1400" b="1" dirty="0">
              <a:solidFill>
                <a:schemeClr val="tx1">
                  <a:lumMod val="75000"/>
                  <a:lumOff val="25000"/>
                </a:schemeClr>
              </a:solidFill>
              <a:latin typeface="Arial" panose="020B0604020202020204" pitchFamily="34" charset="0"/>
              <a:cs typeface="Arial" panose="020B0604020202020204" pitchFamily="34" charset="0"/>
            </a:endParaRPr>
          </a:p>
          <a:p>
            <a:r>
              <a:rPr lang="hu-HU" sz="1400" dirty="0">
                <a:solidFill>
                  <a:schemeClr val="tx1">
                    <a:lumMod val="75000"/>
                    <a:lumOff val="25000"/>
                  </a:schemeClr>
                </a:solidFill>
                <a:latin typeface="Arial" panose="020B0604020202020204" pitchFamily="34" charset="0"/>
                <a:cs typeface="Arial" panose="020B0604020202020204" pitchFamily="34" charset="0"/>
              </a:rPr>
              <a:t>F</a:t>
            </a:r>
            <a:r>
              <a:rPr lang="en-US" sz="1400" dirty="0" err="1">
                <a:solidFill>
                  <a:schemeClr val="tx1">
                    <a:lumMod val="75000"/>
                    <a:lumOff val="25000"/>
                  </a:schemeClr>
                </a:solidFill>
                <a:latin typeface="Arial" panose="020B0604020202020204" pitchFamily="34" charset="0"/>
                <a:cs typeface="Arial" panose="020B0604020202020204" pitchFamily="34" charset="0"/>
              </a:rPr>
              <a:t>ormer</a:t>
            </a:r>
            <a:r>
              <a:rPr lang="en-US" sz="1400" dirty="0">
                <a:solidFill>
                  <a:schemeClr val="tx1">
                    <a:lumMod val="75000"/>
                    <a:lumOff val="25000"/>
                  </a:schemeClr>
                </a:solidFill>
                <a:latin typeface="Arial" panose="020B0604020202020204" pitchFamily="34" charset="0"/>
                <a:cs typeface="Arial" panose="020B0604020202020204" pitchFamily="34" charset="0"/>
              </a:rPr>
              <a:t> local administrative silos are gradually disappearing</a:t>
            </a:r>
            <a:endParaRPr lang="hu-HU" sz="14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Arial" pitchFamily="34" charset="0"/>
              <a:buChar char="•"/>
            </a:pPr>
            <a:endParaRPr lang="hu-HU" sz="1400" dirty="0">
              <a:solidFill>
                <a:schemeClr val="tx1">
                  <a:lumMod val="75000"/>
                  <a:lumOff val="25000"/>
                </a:schemeClr>
              </a:solidFill>
              <a:latin typeface="Arial" panose="020B0604020202020204" pitchFamily="34" charset="0"/>
              <a:cs typeface="Arial" panose="020B0604020202020204" pitchFamily="34" charset="0"/>
            </a:endParaRPr>
          </a:p>
          <a:p>
            <a:r>
              <a:rPr lang="hu-HU" sz="1400" b="1" dirty="0" err="1">
                <a:solidFill>
                  <a:schemeClr val="tx1">
                    <a:lumMod val="75000"/>
                    <a:lumOff val="25000"/>
                  </a:schemeClr>
                </a:solidFill>
                <a:latin typeface="Arial" panose="020B0604020202020204" pitchFamily="34" charset="0"/>
                <a:cs typeface="Arial" panose="020B0604020202020204" pitchFamily="34" charset="0"/>
              </a:rPr>
              <a:t>Easier</a:t>
            </a:r>
            <a:r>
              <a:rPr lang="hu-HU" sz="1400" b="1" dirty="0">
                <a:solidFill>
                  <a:schemeClr val="tx1">
                    <a:lumMod val="75000"/>
                    <a:lumOff val="25000"/>
                  </a:schemeClr>
                </a:solidFill>
                <a:latin typeface="Arial" panose="020B0604020202020204" pitchFamily="34" charset="0"/>
                <a:cs typeface="Arial" panose="020B0604020202020204" pitchFamily="34" charset="0"/>
              </a:rPr>
              <a:t> </a:t>
            </a:r>
            <a:r>
              <a:rPr lang="hu-HU" sz="1400" b="1" dirty="0" err="1">
                <a:solidFill>
                  <a:schemeClr val="tx1">
                    <a:lumMod val="75000"/>
                    <a:lumOff val="25000"/>
                  </a:schemeClr>
                </a:solidFill>
                <a:latin typeface="Arial" panose="020B0604020202020204" pitchFamily="34" charset="0"/>
                <a:cs typeface="Arial" panose="020B0604020202020204" pitchFamily="34" charset="0"/>
              </a:rPr>
              <a:t>cooperation</a:t>
            </a:r>
            <a:r>
              <a:rPr lang="en-US" sz="1400" b="1"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within the public administration</a:t>
            </a:r>
            <a:endParaRPr lang="hu-HU" sz="14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Arial" pitchFamily="34" charset="0"/>
              <a:buChar char="•"/>
            </a:pPr>
            <a:endParaRPr lang="hu-HU" sz="1400" dirty="0">
              <a:solidFill>
                <a:schemeClr val="tx1">
                  <a:lumMod val="75000"/>
                  <a:lumOff val="25000"/>
                </a:schemeClr>
              </a:solidFill>
              <a:latin typeface="Arial" panose="020B0604020202020204" pitchFamily="34" charset="0"/>
              <a:cs typeface="Arial" panose="020B0604020202020204" pitchFamily="34" charset="0"/>
            </a:endParaRPr>
          </a:p>
          <a:p>
            <a:r>
              <a:rPr lang="en-US" sz="1400" dirty="0">
                <a:solidFill>
                  <a:schemeClr val="tx1">
                    <a:lumMod val="75000"/>
                    <a:lumOff val="25000"/>
                  </a:schemeClr>
                </a:solidFill>
                <a:latin typeface="Arial" panose="020B0604020202020204" pitchFamily="34" charset="0"/>
                <a:cs typeface="Arial" panose="020B0604020202020204" pitchFamily="34" charset="0"/>
              </a:rPr>
              <a:t>Unified </a:t>
            </a:r>
            <a:r>
              <a:rPr lang="en-US" sz="1400" b="1" dirty="0">
                <a:solidFill>
                  <a:schemeClr val="tx1">
                    <a:lumMod val="75000"/>
                    <a:lumOff val="25000"/>
                  </a:schemeClr>
                </a:solidFill>
                <a:latin typeface="Arial" panose="020B0604020202020204" pitchFamily="34" charset="0"/>
                <a:cs typeface="Arial" panose="020B0604020202020204" pitchFamily="34" charset="0"/>
              </a:rPr>
              <a:t>advanced e-government services </a:t>
            </a:r>
            <a:r>
              <a:rPr lang="en-US" sz="1400" dirty="0">
                <a:solidFill>
                  <a:schemeClr val="tx1">
                    <a:lumMod val="75000"/>
                    <a:lumOff val="25000"/>
                  </a:schemeClr>
                </a:solidFill>
                <a:latin typeface="Arial" panose="020B0604020202020204" pitchFamily="34" charset="0"/>
                <a:cs typeface="Arial" panose="020B0604020202020204" pitchFamily="34" charset="0"/>
              </a:rPr>
              <a:t>can be provided to the end-users without threatening local government autonomy.</a:t>
            </a:r>
            <a:endParaRPr lang="hu-HU"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Text Placeholder 1"/>
          <p:cNvSpPr txBox="1">
            <a:spLocks/>
          </p:cNvSpPr>
          <p:nvPr/>
        </p:nvSpPr>
        <p:spPr>
          <a:xfrm>
            <a:off x="-3590" y="4603055"/>
            <a:ext cx="2320529" cy="203207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latin typeface="Arial" pitchFamily="34" charset="0"/>
                <a:cs typeface="Arial" pitchFamily="34" charset="0"/>
              </a:rPr>
              <a:t>The central system is </a:t>
            </a:r>
            <a:br>
              <a:rPr lang="hu-HU" sz="1200" dirty="0">
                <a:latin typeface="Arial" pitchFamily="34" charset="0"/>
                <a:cs typeface="Arial" pitchFamily="34" charset="0"/>
              </a:rPr>
            </a:br>
            <a:r>
              <a:rPr lang="en-US" sz="1200" dirty="0">
                <a:latin typeface="Arial" pitchFamily="34" charset="0"/>
                <a:cs typeface="Arial" pitchFamily="34" charset="0"/>
              </a:rPr>
              <a:t>more sustainable </a:t>
            </a:r>
            <a:br>
              <a:rPr lang="hu-HU" sz="1200" dirty="0">
                <a:latin typeface="Arial" pitchFamily="34" charset="0"/>
                <a:cs typeface="Arial" pitchFamily="34" charset="0"/>
              </a:rPr>
            </a:br>
            <a:r>
              <a:rPr lang="en-US" sz="1200" b="1" dirty="0">
                <a:latin typeface="Arial" pitchFamily="34" charset="0"/>
                <a:cs typeface="Arial" pitchFamily="34" charset="0"/>
              </a:rPr>
              <a:t>economically</a:t>
            </a:r>
            <a:r>
              <a:rPr lang="en-US" sz="1200" dirty="0">
                <a:latin typeface="Arial" pitchFamily="34" charset="0"/>
                <a:cs typeface="Arial" pitchFamily="34" charset="0"/>
              </a:rPr>
              <a:t> </a:t>
            </a:r>
            <a:br>
              <a:rPr lang="hu-HU" sz="1200" dirty="0">
                <a:latin typeface="Arial" pitchFamily="34" charset="0"/>
                <a:cs typeface="Arial" pitchFamily="34" charset="0"/>
              </a:rPr>
            </a:br>
            <a:r>
              <a:rPr lang="en-US" sz="1200" dirty="0">
                <a:latin typeface="Arial" pitchFamily="34" charset="0"/>
                <a:cs typeface="Arial" pitchFamily="34" charset="0"/>
              </a:rPr>
              <a:t>than the island-like </a:t>
            </a:r>
            <a:br>
              <a:rPr lang="hu-HU" sz="1200" dirty="0">
                <a:latin typeface="Arial" pitchFamily="34" charset="0"/>
                <a:cs typeface="Arial" pitchFamily="34" charset="0"/>
              </a:rPr>
            </a:br>
            <a:r>
              <a:rPr lang="en-US" sz="1200" dirty="0">
                <a:latin typeface="Arial" pitchFamily="34" charset="0"/>
                <a:cs typeface="Arial" pitchFamily="34" charset="0"/>
              </a:rPr>
              <a:t>previous local</a:t>
            </a:r>
            <a:r>
              <a:rPr lang="hu-HU" sz="1200" dirty="0">
                <a:latin typeface="Arial" pitchFamily="34" charset="0"/>
                <a:cs typeface="Arial" pitchFamily="34" charset="0"/>
              </a:rPr>
              <a:t> </a:t>
            </a:r>
            <a:r>
              <a:rPr lang="en-US" sz="1200" dirty="0">
                <a:latin typeface="Arial" pitchFamily="34" charset="0"/>
                <a:cs typeface="Arial" pitchFamily="34" charset="0"/>
              </a:rPr>
              <a:t>systems </a:t>
            </a:r>
            <a:br>
              <a:rPr lang="hu-HU" sz="1200" dirty="0">
                <a:latin typeface="Arial" pitchFamily="34" charset="0"/>
                <a:cs typeface="Arial" pitchFamily="34" charset="0"/>
              </a:rPr>
            </a:br>
            <a:r>
              <a:rPr lang="en-US" sz="1200" dirty="0">
                <a:latin typeface="Arial" pitchFamily="34" charset="0"/>
                <a:cs typeface="Arial" pitchFamily="34" charset="0"/>
              </a:rPr>
              <a:t>of the local governments</a:t>
            </a:r>
            <a:r>
              <a:rPr lang="hu-HU" sz="1200" dirty="0">
                <a:latin typeface="Arial" pitchFamily="34" charset="0"/>
                <a:cs typeface="Arial" pitchFamily="34" charset="0"/>
              </a:rPr>
              <a:t>:</a:t>
            </a:r>
          </a:p>
        </p:txBody>
      </p:sp>
      <p:sp>
        <p:nvSpPr>
          <p:cNvPr id="22" name="Téglalap 1">
            <a:extLst>
              <a:ext uri="{FF2B5EF4-FFF2-40B4-BE49-F238E27FC236}">
                <a16:creationId xmlns:a16="http://schemas.microsoft.com/office/drawing/2014/main" id="{773430B5-935E-440E-84B5-63B947236C95}"/>
              </a:ext>
            </a:extLst>
          </p:cNvPr>
          <p:cNvSpPr/>
          <p:nvPr/>
        </p:nvSpPr>
        <p:spPr>
          <a:xfrm>
            <a:off x="-7208" y="0"/>
            <a:ext cx="9151144" cy="127030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23" name="Kép 22">
            <a:extLst>
              <a:ext uri="{FF2B5EF4-FFF2-40B4-BE49-F238E27FC236}">
                <a16:creationId xmlns:a16="http://schemas.microsoft.com/office/drawing/2014/main" id="{6B033D96-8831-4B2A-BCE4-C801FD6BD54F}"/>
              </a:ext>
            </a:extLst>
          </p:cNvPr>
          <p:cNvPicPr>
            <a:picLocks noChangeAspect="1"/>
          </p:cNvPicPr>
          <p:nvPr/>
        </p:nvPicPr>
        <p:blipFill>
          <a:blip r:embed="rId3"/>
          <a:stretch>
            <a:fillRect/>
          </a:stretch>
        </p:blipFill>
        <p:spPr>
          <a:xfrm>
            <a:off x="7297043" y="367551"/>
            <a:ext cx="1389759" cy="476975"/>
          </a:xfrm>
          <a:prstGeom prst="rect">
            <a:avLst/>
          </a:prstGeom>
        </p:spPr>
      </p:pic>
      <p:pic>
        <p:nvPicPr>
          <p:cNvPr id="34" name="Kép 33">
            <a:extLst>
              <a:ext uri="{FF2B5EF4-FFF2-40B4-BE49-F238E27FC236}">
                <a16:creationId xmlns:a16="http://schemas.microsoft.com/office/drawing/2014/main" id="{EA615330-2CFA-4343-AD7A-4878649B3DC4}"/>
              </a:ext>
            </a:extLst>
          </p:cNvPr>
          <p:cNvPicPr>
            <a:picLocks noChangeAspect="1"/>
          </p:cNvPicPr>
          <p:nvPr/>
        </p:nvPicPr>
        <p:blipFill>
          <a:blip r:embed="rId4"/>
          <a:stretch>
            <a:fillRect/>
          </a:stretch>
        </p:blipFill>
        <p:spPr>
          <a:xfrm>
            <a:off x="539553" y="366595"/>
            <a:ext cx="1818202" cy="369917"/>
          </a:xfrm>
          <a:prstGeom prst="rect">
            <a:avLst/>
          </a:prstGeom>
        </p:spPr>
      </p:pic>
      <p:sp>
        <p:nvSpPr>
          <p:cNvPr id="36" name="Cím 3">
            <a:extLst>
              <a:ext uri="{FF2B5EF4-FFF2-40B4-BE49-F238E27FC236}">
                <a16:creationId xmlns:a16="http://schemas.microsoft.com/office/drawing/2014/main" id="{24CB527D-B77E-45FE-86DA-91AA19B72141}"/>
              </a:ext>
            </a:extLst>
          </p:cNvPr>
          <p:cNvSpPr txBox="1">
            <a:spLocks/>
          </p:cNvSpPr>
          <p:nvPr/>
        </p:nvSpPr>
        <p:spPr>
          <a:xfrm>
            <a:off x="2555777" y="399634"/>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a:solidFill>
                  <a:prstClr val="white"/>
                </a:solidFill>
              </a:rPr>
              <a:t>MAIN </a:t>
            </a:r>
            <a:r>
              <a:rPr lang="hu-HU" sz="1800" dirty="0" err="1">
                <a:solidFill>
                  <a:prstClr val="white"/>
                </a:solidFill>
              </a:rPr>
              <a:t>results</a:t>
            </a:r>
            <a:r>
              <a:rPr lang="hu-HU" sz="1800" dirty="0">
                <a:solidFill>
                  <a:prstClr val="white"/>
                </a:solidFill>
              </a:rPr>
              <a:t>, </a:t>
            </a:r>
            <a:r>
              <a:rPr lang="hu-HU" sz="1800" dirty="0" err="1">
                <a:solidFill>
                  <a:prstClr val="white"/>
                </a:solidFill>
              </a:rPr>
              <a:t>benefits</a:t>
            </a:r>
            <a:r>
              <a:rPr lang="hu-HU" sz="1800" dirty="0">
                <a:solidFill>
                  <a:prstClr val="white"/>
                </a:solidFill>
              </a:rPr>
              <a:t> and </a:t>
            </a:r>
            <a:r>
              <a:rPr lang="hu-HU" sz="1800" dirty="0" err="1">
                <a:solidFill>
                  <a:prstClr val="white"/>
                </a:solidFill>
              </a:rPr>
              <a:t>impacts</a:t>
            </a:r>
            <a:endParaRPr lang="hu-HU" dirty="0">
              <a:solidFill>
                <a:prstClr val="white"/>
              </a:solidFill>
            </a:endParaRPr>
          </a:p>
        </p:txBody>
      </p:sp>
      <p:sp>
        <p:nvSpPr>
          <p:cNvPr id="20" name="자유형: 도형 3">
            <a:extLst>
              <a:ext uri="{FF2B5EF4-FFF2-40B4-BE49-F238E27FC236}">
                <a16:creationId xmlns:a16="http://schemas.microsoft.com/office/drawing/2014/main" id="{8DDDD2F8-27DE-49F5-BD25-022D79FD446E}"/>
              </a:ext>
            </a:extLst>
          </p:cNvPr>
          <p:cNvSpPr/>
          <p:nvPr/>
        </p:nvSpPr>
        <p:spPr>
          <a:xfrm>
            <a:off x="2300801" y="4555375"/>
            <a:ext cx="6039243" cy="2128171"/>
          </a:xfrm>
          <a:custGeom>
            <a:avLst/>
            <a:gdLst>
              <a:gd name="connsiteX0" fmla="*/ 0 w 9248771"/>
              <a:gd name="connsiteY0" fmla="*/ 0 h 3160644"/>
              <a:gd name="connsiteX1" fmla="*/ 6088128 w 9248771"/>
              <a:gd name="connsiteY1" fmla="*/ 0 h 3160644"/>
              <a:gd name="connsiteX2" fmla="*/ 9248771 w 9248771"/>
              <a:gd name="connsiteY2" fmla="*/ 3160644 h 3160644"/>
              <a:gd name="connsiteX3" fmla="*/ 0 w 9248771"/>
              <a:gd name="connsiteY3" fmla="*/ 3160644 h 3160644"/>
              <a:gd name="connsiteX0" fmla="*/ 0 w 9248771"/>
              <a:gd name="connsiteY0" fmla="*/ 0 h 3160644"/>
              <a:gd name="connsiteX1" fmla="*/ 6030291 w 9248771"/>
              <a:gd name="connsiteY1" fmla="*/ 0 h 3160644"/>
              <a:gd name="connsiteX2" fmla="*/ 9248771 w 9248771"/>
              <a:gd name="connsiteY2" fmla="*/ 3160644 h 3160644"/>
              <a:gd name="connsiteX3" fmla="*/ 0 w 9248771"/>
              <a:gd name="connsiteY3" fmla="*/ 3160644 h 3160644"/>
              <a:gd name="connsiteX4" fmla="*/ 0 w 9248771"/>
              <a:gd name="connsiteY4" fmla="*/ 0 h 3160644"/>
              <a:gd name="connsiteX0" fmla="*/ 0 w 9248771"/>
              <a:gd name="connsiteY0" fmla="*/ 19279 h 3179923"/>
              <a:gd name="connsiteX1" fmla="*/ 5953175 w 9248771"/>
              <a:gd name="connsiteY1" fmla="*/ 0 h 3179923"/>
              <a:gd name="connsiteX2" fmla="*/ 9248771 w 9248771"/>
              <a:gd name="connsiteY2" fmla="*/ 3179923 h 3179923"/>
              <a:gd name="connsiteX3" fmla="*/ 0 w 9248771"/>
              <a:gd name="connsiteY3" fmla="*/ 3179923 h 3179923"/>
              <a:gd name="connsiteX4" fmla="*/ 0 w 9248771"/>
              <a:gd name="connsiteY4" fmla="*/ 19279 h 317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771" h="3179923">
                <a:moveTo>
                  <a:pt x="0" y="19279"/>
                </a:moveTo>
                <a:lnTo>
                  <a:pt x="5953175" y="0"/>
                </a:lnTo>
                <a:lnTo>
                  <a:pt x="9248771" y="3179923"/>
                </a:lnTo>
                <a:lnTo>
                  <a:pt x="0" y="3179923"/>
                </a:lnTo>
                <a:lnTo>
                  <a:pt x="0" y="192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1" name="Title 1">
            <a:extLst>
              <a:ext uri="{FF2B5EF4-FFF2-40B4-BE49-F238E27FC236}">
                <a16:creationId xmlns:a16="http://schemas.microsoft.com/office/drawing/2014/main" id="{581F9679-62AD-400F-8979-3D18D9450A49}"/>
              </a:ext>
            </a:extLst>
          </p:cNvPr>
          <p:cNvSpPr txBox="1">
            <a:spLocks/>
          </p:cNvSpPr>
          <p:nvPr/>
        </p:nvSpPr>
        <p:spPr>
          <a:xfrm>
            <a:off x="2555777" y="4903114"/>
            <a:ext cx="6660210" cy="1671244"/>
          </a:xfrm>
          <a:prstGeom prst="rect">
            <a:avLst/>
          </a:prstGeom>
        </p:spPr>
        <p:txBody>
          <a:bodyPr lIns="0" tIns="54000" rIns="0" bIns="54000"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latin typeface="+mn-lt"/>
                <a:cs typeface="Arial" pitchFamily="34" charset="0"/>
              </a:rPr>
              <a:t>On the national level </a:t>
            </a:r>
            <a:br>
              <a:rPr lang="hu-HU" sz="1800" b="1" dirty="0">
                <a:solidFill>
                  <a:schemeClr val="bg1"/>
                </a:solidFill>
                <a:latin typeface="+mn-lt"/>
                <a:cs typeface="Arial" pitchFamily="34" charset="0"/>
              </a:rPr>
            </a:br>
            <a:r>
              <a:rPr lang="en-US" sz="1800" b="1" dirty="0">
                <a:solidFill>
                  <a:schemeClr val="bg1"/>
                </a:solidFill>
                <a:latin typeface="+mn-lt"/>
                <a:cs typeface="Arial" pitchFamily="34" charset="0"/>
              </a:rPr>
              <a:t>~12,8 million euros yearly </a:t>
            </a:r>
            <a:br>
              <a:rPr lang="hu-HU" sz="1800" b="1" dirty="0">
                <a:solidFill>
                  <a:schemeClr val="bg1"/>
                </a:solidFill>
                <a:latin typeface="+mn-lt"/>
                <a:cs typeface="Arial" pitchFamily="34" charset="0"/>
              </a:rPr>
            </a:br>
            <a:r>
              <a:rPr lang="en-US" sz="1800" b="1" dirty="0">
                <a:solidFill>
                  <a:schemeClr val="bg1"/>
                </a:solidFill>
                <a:latin typeface="+mn-lt"/>
                <a:cs typeface="Arial" pitchFamily="34" charset="0"/>
              </a:rPr>
              <a:t>can be saved with the use of the </a:t>
            </a:r>
            <a:br>
              <a:rPr lang="hu-HU" sz="1800" b="1" dirty="0">
                <a:solidFill>
                  <a:schemeClr val="bg1"/>
                </a:solidFill>
                <a:latin typeface="+mn-lt"/>
                <a:cs typeface="Arial" pitchFamily="34" charset="0"/>
              </a:rPr>
            </a:br>
            <a:r>
              <a:rPr lang="en-US" sz="1800" b="1" dirty="0">
                <a:solidFill>
                  <a:schemeClr val="bg1"/>
                </a:solidFill>
                <a:latin typeface="+mn-lt"/>
                <a:cs typeface="Arial" pitchFamily="34" charset="0"/>
              </a:rPr>
              <a:t>central Municipality ASP in comparison </a:t>
            </a:r>
            <a:br>
              <a:rPr lang="hu-HU" sz="1800" b="1" dirty="0">
                <a:solidFill>
                  <a:schemeClr val="bg1"/>
                </a:solidFill>
                <a:latin typeface="+mn-lt"/>
                <a:cs typeface="Arial" pitchFamily="34" charset="0"/>
              </a:rPr>
            </a:br>
            <a:r>
              <a:rPr lang="en-US" sz="1800" b="1" dirty="0">
                <a:solidFill>
                  <a:schemeClr val="bg1"/>
                </a:solidFill>
                <a:latin typeface="+mn-lt"/>
                <a:cs typeface="Arial" pitchFamily="34" charset="0"/>
              </a:rPr>
              <a:t>with the previous costs of the local governments.</a:t>
            </a:r>
          </a:p>
        </p:txBody>
      </p:sp>
    </p:spTree>
    <p:extLst>
      <p:ext uri="{BB962C8B-B14F-4D97-AF65-F5344CB8AC3E}">
        <p14:creationId xmlns:p14="http://schemas.microsoft.com/office/powerpoint/2010/main" val="3021691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vid\Desktop\map.gif"/>
          <p:cNvPicPr>
            <a:picLocks noChangeAspect="1" noChangeArrowheads="1" noCrop="1"/>
          </p:cNvPicPr>
          <p:nvPr/>
        </p:nvPicPr>
        <p:blipFill>
          <a:blip r:embed="rId2"/>
          <a:srcRect/>
          <a:stretch>
            <a:fillRect/>
          </a:stretch>
        </p:blipFill>
        <p:spPr bwMode="auto">
          <a:xfrm>
            <a:off x="226832" y="1725960"/>
            <a:ext cx="8708974" cy="4591660"/>
          </a:xfrm>
          <a:prstGeom prst="rect">
            <a:avLst/>
          </a:prstGeom>
          <a:noFill/>
        </p:spPr>
      </p:pic>
      <p:pic>
        <p:nvPicPr>
          <p:cNvPr id="5" name="Kép 4">
            <a:extLst>
              <a:ext uri="{FF2B5EF4-FFF2-40B4-BE49-F238E27FC236}">
                <a16:creationId xmlns:a16="http://schemas.microsoft.com/office/drawing/2014/main" id="{CC33D194-26CC-4415-B8B9-DBDA99DB6C9D}"/>
              </a:ext>
            </a:extLst>
          </p:cNvPr>
          <p:cNvPicPr>
            <a:picLocks noChangeAspect="1"/>
          </p:cNvPicPr>
          <p:nvPr/>
        </p:nvPicPr>
        <p:blipFill>
          <a:blip r:embed="rId3"/>
          <a:stretch>
            <a:fillRect/>
          </a:stretch>
        </p:blipFill>
        <p:spPr>
          <a:xfrm>
            <a:off x="7297043" y="367551"/>
            <a:ext cx="1389759" cy="476975"/>
          </a:xfrm>
          <a:prstGeom prst="rect">
            <a:avLst/>
          </a:prstGeom>
        </p:spPr>
      </p:pic>
      <p:pic>
        <p:nvPicPr>
          <p:cNvPr id="7" name="Kép 6">
            <a:extLst>
              <a:ext uri="{FF2B5EF4-FFF2-40B4-BE49-F238E27FC236}">
                <a16:creationId xmlns:a16="http://schemas.microsoft.com/office/drawing/2014/main" id="{B39D5D28-CF71-442C-B285-52341F6D7800}"/>
              </a:ext>
            </a:extLst>
          </p:cNvPr>
          <p:cNvPicPr>
            <a:picLocks noChangeAspect="1"/>
          </p:cNvPicPr>
          <p:nvPr/>
        </p:nvPicPr>
        <p:blipFill>
          <a:blip r:embed="rId4"/>
          <a:stretch>
            <a:fillRect/>
          </a:stretch>
        </p:blipFill>
        <p:spPr>
          <a:xfrm>
            <a:off x="539553" y="366595"/>
            <a:ext cx="1818202" cy="369917"/>
          </a:xfrm>
          <a:prstGeom prst="rect">
            <a:avLst/>
          </a:prstGeom>
        </p:spPr>
      </p:pic>
      <p:sp>
        <p:nvSpPr>
          <p:cNvPr id="9" name="Cím 3">
            <a:extLst>
              <a:ext uri="{FF2B5EF4-FFF2-40B4-BE49-F238E27FC236}">
                <a16:creationId xmlns:a16="http://schemas.microsoft.com/office/drawing/2014/main" id="{4903CA88-6306-4828-AE74-FB38B129AA43}"/>
              </a:ext>
            </a:extLst>
          </p:cNvPr>
          <p:cNvSpPr txBox="1">
            <a:spLocks/>
          </p:cNvSpPr>
          <p:nvPr/>
        </p:nvSpPr>
        <p:spPr>
          <a:xfrm>
            <a:off x="2555777" y="399634"/>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algn="ctr"/>
            <a:r>
              <a:rPr lang="hu-HU" sz="1800" dirty="0"/>
              <a:t>The </a:t>
            </a:r>
            <a:r>
              <a:rPr lang="hu-HU" sz="1800" dirty="0" err="1"/>
              <a:t>pace</a:t>
            </a:r>
            <a:r>
              <a:rPr lang="hu-HU" sz="1800" dirty="0"/>
              <a:t> of </a:t>
            </a:r>
            <a:r>
              <a:rPr lang="hu-HU" sz="1800" dirty="0" err="1"/>
              <a:t>joining</a:t>
            </a:r>
            <a:endParaRPr lang="hu-HU" sz="1800" dirty="0"/>
          </a:p>
        </p:txBody>
      </p:sp>
    </p:spTree>
    <p:extLst>
      <p:ext uri="{BB962C8B-B14F-4D97-AF65-F5344CB8AC3E}">
        <p14:creationId xmlns:p14="http://schemas.microsoft.com/office/powerpoint/2010/main" val="576568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ép 17">
            <a:extLst>
              <a:ext uri="{FF2B5EF4-FFF2-40B4-BE49-F238E27FC236}">
                <a16:creationId xmlns:a16="http://schemas.microsoft.com/office/drawing/2014/main" id="{DF325730-E401-4ADD-8F53-CA4DA15E2606}"/>
              </a:ext>
            </a:extLst>
          </p:cNvPr>
          <p:cNvPicPr>
            <a:picLocks noChangeAspect="1"/>
          </p:cNvPicPr>
          <p:nvPr/>
        </p:nvPicPr>
        <p:blipFill rotWithShape="1">
          <a:blip r:embed="rId2"/>
          <a:srcRect r="28038" b="43979"/>
          <a:stretch/>
        </p:blipFill>
        <p:spPr>
          <a:xfrm>
            <a:off x="5577192" y="4205528"/>
            <a:ext cx="3566810" cy="2658824"/>
          </a:xfrm>
          <a:prstGeom prst="rect">
            <a:avLst/>
          </a:prstGeom>
        </p:spPr>
      </p:pic>
      <p:grpSp>
        <p:nvGrpSpPr>
          <p:cNvPr id="2" name="Csoportba foglalás 1">
            <a:extLst>
              <a:ext uri="{FF2B5EF4-FFF2-40B4-BE49-F238E27FC236}">
                <a16:creationId xmlns:a16="http://schemas.microsoft.com/office/drawing/2014/main" id="{D1D81F4B-F2A4-4803-A7C6-14D3AAD8B975}"/>
              </a:ext>
            </a:extLst>
          </p:cNvPr>
          <p:cNvGrpSpPr/>
          <p:nvPr/>
        </p:nvGrpSpPr>
        <p:grpSpPr>
          <a:xfrm>
            <a:off x="-10731" y="-26950"/>
            <a:ext cx="5237423" cy="6946900"/>
            <a:chOff x="-10731" y="826253"/>
            <a:chExt cx="5237423" cy="5194839"/>
          </a:xfrm>
        </p:grpSpPr>
        <p:sp>
          <p:nvSpPr>
            <p:cNvPr id="20" name="Freeform: Shape 34">
              <a:extLst>
                <a:ext uri="{FF2B5EF4-FFF2-40B4-BE49-F238E27FC236}">
                  <a16:creationId xmlns:a16="http://schemas.microsoft.com/office/drawing/2014/main" id="{000C6632-9ACB-4683-9A3E-F1554028FC45}"/>
                </a:ext>
              </a:extLst>
            </p:cNvPr>
            <p:cNvSpPr/>
            <p:nvPr/>
          </p:nvSpPr>
          <p:spPr>
            <a:xfrm>
              <a:off x="543222" y="836909"/>
              <a:ext cx="4683470" cy="5184183"/>
            </a:xfrm>
            <a:custGeom>
              <a:avLst/>
              <a:gdLst>
                <a:gd name="connsiteX0" fmla="*/ 5965 w 9366941"/>
                <a:gd name="connsiteY0" fmla="*/ 0 h 10368366"/>
                <a:gd name="connsiteX1" fmla="*/ 4221504 w 9366941"/>
                <a:gd name="connsiteY1" fmla="*/ 15498 h 10368366"/>
                <a:gd name="connsiteX2" fmla="*/ 9366941 w 9366941"/>
                <a:gd name="connsiteY2" fmla="*/ 5160935 h 10368366"/>
                <a:gd name="connsiteX3" fmla="*/ 4175009 w 9366941"/>
                <a:gd name="connsiteY3" fmla="*/ 10321871 h 10368366"/>
                <a:gd name="connsiteX4" fmla="*/ 5965 w 9366941"/>
                <a:gd name="connsiteY4" fmla="*/ 10368366 h 10368366"/>
                <a:gd name="connsiteX5" fmla="*/ 5965 w 9366941"/>
                <a:gd name="connsiteY5" fmla="*/ 0 h 10368366"/>
                <a:gd name="connsiteX0" fmla="*/ 5965 w 9366941"/>
                <a:gd name="connsiteY0" fmla="*/ 0 h 10368366"/>
                <a:gd name="connsiteX1" fmla="*/ 4221504 w 9366941"/>
                <a:gd name="connsiteY1" fmla="*/ 15498 h 10368366"/>
                <a:gd name="connsiteX2" fmla="*/ 9366941 w 9366941"/>
                <a:gd name="connsiteY2" fmla="*/ 5160935 h 10368366"/>
                <a:gd name="connsiteX3" fmla="*/ 4113016 w 9366941"/>
                <a:gd name="connsiteY3" fmla="*/ 10352867 h 10368366"/>
                <a:gd name="connsiteX4" fmla="*/ 5965 w 9366941"/>
                <a:gd name="connsiteY4" fmla="*/ 10368366 h 10368366"/>
                <a:gd name="connsiteX5" fmla="*/ 5965 w 9366941"/>
                <a:gd name="connsiteY5" fmla="*/ 0 h 1036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6941" h="10368366">
                  <a:moveTo>
                    <a:pt x="5965" y="0"/>
                  </a:moveTo>
                  <a:lnTo>
                    <a:pt x="4221504" y="15498"/>
                  </a:lnTo>
                  <a:lnTo>
                    <a:pt x="9366941" y="5160935"/>
                  </a:lnTo>
                  <a:lnTo>
                    <a:pt x="4113016" y="10352867"/>
                  </a:lnTo>
                  <a:lnTo>
                    <a:pt x="5965" y="10368366"/>
                  </a:lnTo>
                  <a:cubicBezTo>
                    <a:pt x="799" y="6917410"/>
                    <a:pt x="-4368" y="3466454"/>
                    <a:pt x="5965" y="0"/>
                  </a:cubicBezTo>
                  <a:close/>
                </a:path>
              </a:pathLst>
            </a:custGeom>
            <a:solidFill>
              <a:srgbClr val="CCDCE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3" name="Freeform: Shape 34">
              <a:extLst>
                <a:ext uri="{FF2B5EF4-FFF2-40B4-BE49-F238E27FC236}">
                  <a16:creationId xmlns:a16="http://schemas.microsoft.com/office/drawing/2014/main" id="{C93E647B-05A0-44A0-B97F-6841B920DF69}"/>
                </a:ext>
              </a:extLst>
            </p:cNvPr>
            <p:cNvSpPr/>
            <p:nvPr/>
          </p:nvSpPr>
          <p:spPr>
            <a:xfrm>
              <a:off x="-10731" y="826253"/>
              <a:ext cx="4683470" cy="5184183"/>
            </a:xfrm>
            <a:custGeom>
              <a:avLst/>
              <a:gdLst>
                <a:gd name="connsiteX0" fmla="*/ 5965 w 9366941"/>
                <a:gd name="connsiteY0" fmla="*/ 0 h 10368366"/>
                <a:gd name="connsiteX1" fmla="*/ 4221504 w 9366941"/>
                <a:gd name="connsiteY1" fmla="*/ 15498 h 10368366"/>
                <a:gd name="connsiteX2" fmla="*/ 9366941 w 9366941"/>
                <a:gd name="connsiteY2" fmla="*/ 5160935 h 10368366"/>
                <a:gd name="connsiteX3" fmla="*/ 4175009 w 9366941"/>
                <a:gd name="connsiteY3" fmla="*/ 10321871 h 10368366"/>
                <a:gd name="connsiteX4" fmla="*/ 5965 w 9366941"/>
                <a:gd name="connsiteY4" fmla="*/ 10368366 h 10368366"/>
                <a:gd name="connsiteX5" fmla="*/ 5965 w 9366941"/>
                <a:gd name="connsiteY5" fmla="*/ 0 h 10368366"/>
                <a:gd name="connsiteX0" fmla="*/ 5965 w 9366941"/>
                <a:gd name="connsiteY0" fmla="*/ 0 h 10368366"/>
                <a:gd name="connsiteX1" fmla="*/ 4221504 w 9366941"/>
                <a:gd name="connsiteY1" fmla="*/ 15498 h 10368366"/>
                <a:gd name="connsiteX2" fmla="*/ 9366941 w 9366941"/>
                <a:gd name="connsiteY2" fmla="*/ 5160935 h 10368366"/>
                <a:gd name="connsiteX3" fmla="*/ 4113016 w 9366941"/>
                <a:gd name="connsiteY3" fmla="*/ 10352867 h 10368366"/>
                <a:gd name="connsiteX4" fmla="*/ 5965 w 9366941"/>
                <a:gd name="connsiteY4" fmla="*/ 10368366 h 10368366"/>
                <a:gd name="connsiteX5" fmla="*/ 5965 w 9366941"/>
                <a:gd name="connsiteY5" fmla="*/ 0 h 1036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6941" h="10368366">
                  <a:moveTo>
                    <a:pt x="5965" y="0"/>
                  </a:moveTo>
                  <a:lnTo>
                    <a:pt x="4221504" y="15498"/>
                  </a:lnTo>
                  <a:lnTo>
                    <a:pt x="9366941" y="5160935"/>
                  </a:lnTo>
                  <a:lnTo>
                    <a:pt x="4113016" y="10352867"/>
                  </a:lnTo>
                  <a:lnTo>
                    <a:pt x="5965" y="10368366"/>
                  </a:lnTo>
                  <a:cubicBezTo>
                    <a:pt x="799" y="6917410"/>
                    <a:pt x="-4368" y="3466454"/>
                    <a:pt x="5965" y="0"/>
                  </a:cubicBezTo>
                  <a:close/>
                </a:path>
              </a:pathLst>
            </a:custGeom>
            <a:solidFill>
              <a:srgbClr val="2349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33" name="Cím 1">
            <a:extLst>
              <a:ext uri="{FF2B5EF4-FFF2-40B4-BE49-F238E27FC236}">
                <a16:creationId xmlns:a16="http://schemas.microsoft.com/office/drawing/2014/main" id="{4D320FB8-67B1-47E2-B932-DF6D7EE1F57E}"/>
              </a:ext>
            </a:extLst>
          </p:cNvPr>
          <p:cNvSpPr txBox="1">
            <a:spLocks/>
          </p:cNvSpPr>
          <p:nvPr/>
        </p:nvSpPr>
        <p:spPr>
          <a:xfrm>
            <a:off x="347279" y="1841679"/>
            <a:ext cx="3510642" cy="1473766"/>
          </a:xfrm>
          <a:prstGeom prst="rect">
            <a:avLst/>
          </a:prstGeom>
        </p:spPr>
        <p:txBody>
          <a:bodyPr vert="horz" lIns="68580" tIns="34290" rIns="68580" bIns="34290" rtlCol="0" anchor="t">
            <a:noAutofit/>
          </a:bodyPr>
          <a:lstStyle>
            <a:lvl1pPr algn="l" defTabSz="914400" rtl="0" eaLnBrk="1" latinLnBrk="0" hangingPunct="1">
              <a:spcBef>
                <a:spcPct val="0"/>
              </a:spcBef>
              <a:buNone/>
              <a:defRPr sz="4400" b="1" kern="1200" cap="all" baseline="0">
                <a:solidFill>
                  <a:schemeClr val="bg1"/>
                </a:solidFill>
                <a:latin typeface="Arial"/>
                <a:ea typeface="+mj-ea"/>
                <a:cs typeface="Arial"/>
              </a:defRPr>
            </a:lvl1pPr>
          </a:lstStyle>
          <a:p>
            <a:pPr defTabSz="685783">
              <a:defRPr/>
            </a:pPr>
            <a:r>
              <a:rPr lang="hu-HU" sz="3300" dirty="0">
                <a:solidFill>
                  <a:sysClr val="window" lastClr="FFFFFF"/>
                </a:solidFill>
              </a:rPr>
              <a:t>THANK YOU FOR YOUR ATTENTION!</a:t>
            </a:r>
          </a:p>
        </p:txBody>
      </p:sp>
      <p:pic>
        <p:nvPicPr>
          <p:cNvPr id="34" name="Kép 33">
            <a:extLst>
              <a:ext uri="{FF2B5EF4-FFF2-40B4-BE49-F238E27FC236}">
                <a16:creationId xmlns:a16="http://schemas.microsoft.com/office/drawing/2014/main" id="{B81C2A24-7350-4144-9DB3-C7AB6FEA002A}"/>
              </a:ext>
            </a:extLst>
          </p:cNvPr>
          <p:cNvPicPr>
            <a:picLocks noChangeAspect="1"/>
          </p:cNvPicPr>
          <p:nvPr/>
        </p:nvPicPr>
        <p:blipFill>
          <a:blip r:embed="rId3"/>
          <a:stretch>
            <a:fillRect/>
          </a:stretch>
        </p:blipFill>
        <p:spPr>
          <a:xfrm>
            <a:off x="347279" y="3815386"/>
            <a:ext cx="2854673" cy="1010501"/>
          </a:xfrm>
          <a:prstGeom prst="rect">
            <a:avLst/>
          </a:prstGeom>
        </p:spPr>
      </p:pic>
    </p:spTree>
    <p:extLst>
      <p:ext uri="{BB962C8B-B14F-4D97-AF65-F5344CB8AC3E}">
        <p14:creationId xmlns:p14="http://schemas.microsoft.com/office/powerpoint/2010/main" val="3617090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txBox="1">
            <a:spLocks/>
          </p:cNvSpPr>
          <p:nvPr/>
        </p:nvSpPr>
        <p:spPr>
          <a:xfrm>
            <a:off x="1636626" y="324867"/>
            <a:ext cx="576064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sz="2400" b="1" dirty="0" err="1">
                <a:solidFill>
                  <a:schemeClr val="bg1"/>
                </a:solidFill>
              </a:rPr>
              <a:t>Municipality</a:t>
            </a:r>
            <a:r>
              <a:rPr lang="hu-HU" sz="2400" b="1" dirty="0">
                <a:solidFill>
                  <a:schemeClr val="bg1"/>
                </a:solidFill>
              </a:rPr>
              <a:t> ASP</a:t>
            </a:r>
          </a:p>
        </p:txBody>
      </p:sp>
      <p:sp>
        <p:nvSpPr>
          <p:cNvPr id="3" name="Téglalap 2"/>
          <p:cNvSpPr/>
          <p:nvPr/>
        </p:nvSpPr>
        <p:spPr>
          <a:xfrm>
            <a:off x="323820" y="3219984"/>
            <a:ext cx="8568952" cy="2808461"/>
          </a:xfrm>
          <a:prstGeom prst="rect">
            <a:avLst/>
          </a:prstGeom>
        </p:spPr>
        <p:txBody>
          <a:bodyPr wrap="square">
            <a:spAutoFit/>
          </a:bodyPr>
          <a:lstStyle/>
          <a:p>
            <a:pPr>
              <a:spcBef>
                <a:spcPts val="900"/>
              </a:spcBef>
              <a:spcAft>
                <a:spcPts val="600"/>
              </a:spcAft>
              <a:buClr>
                <a:srgbClr val="A29061"/>
              </a:buClr>
              <a:defRPr/>
            </a:pPr>
            <a:r>
              <a:rPr lang="hu-HU" sz="1600" b="1" dirty="0">
                <a:solidFill>
                  <a:srgbClr val="000000"/>
                </a:solidFill>
                <a:latin typeface="Calibri Light" pitchFamily="34" charset="0"/>
                <a:cs typeface="Calibri Light" pitchFamily="34" charset="0"/>
              </a:rPr>
              <a:t>KÖFOP-1.0.0-VEKOP-15-2016-00008 - „</a:t>
            </a:r>
            <a:r>
              <a:rPr lang="hu-HU" sz="1600" i="1" dirty="0" err="1"/>
              <a:t>Extending</a:t>
            </a:r>
            <a:r>
              <a:rPr lang="hu-HU" sz="1600" i="1" dirty="0"/>
              <a:t> </a:t>
            </a:r>
            <a:r>
              <a:rPr lang="hu-HU" sz="1600" i="1" dirty="0" err="1"/>
              <a:t>the</a:t>
            </a:r>
            <a:r>
              <a:rPr lang="en-US" sz="1600" i="1" dirty="0"/>
              <a:t> Municipality ASP center</a:t>
            </a:r>
            <a:r>
              <a:rPr lang="hu-HU" sz="1600" b="1" dirty="0">
                <a:solidFill>
                  <a:srgbClr val="000000"/>
                </a:solidFill>
                <a:latin typeface="Calibri Light" pitchFamily="34" charset="0"/>
                <a:cs typeface="Calibri Light" pitchFamily="34" charset="0"/>
              </a:rPr>
              <a:t> (ASP 2.0)”</a:t>
            </a:r>
          </a:p>
          <a:p>
            <a:pPr>
              <a:spcBef>
                <a:spcPts val="900"/>
              </a:spcBef>
              <a:spcAft>
                <a:spcPts val="600"/>
              </a:spcAft>
              <a:buClr>
                <a:srgbClr val="A29061"/>
              </a:buClr>
              <a:defRPr/>
            </a:pPr>
            <a:r>
              <a:rPr lang="hu-HU" sz="1600" b="1" dirty="0">
                <a:solidFill>
                  <a:srgbClr val="000000"/>
                </a:solidFill>
                <a:latin typeface="Calibri Light" pitchFamily="34" charset="0"/>
                <a:cs typeface="Calibri Light" pitchFamily="34" charset="0"/>
              </a:rPr>
              <a:t> (</a:t>
            </a:r>
            <a:r>
              <a:rPr lang="en-US" sz="1600" i="1" dirty="0"/>
              <a:t>The project has been financed from EU funds via the Public Administration and Civil Service Development Operational </a:t>
            </a:r>
            <a:r>
              <a:rPr lang="en-US" sz="1600" i="1" dirty="0" err="1"/>
              <a:t>Programme</a:t>
            </a:r>
            <a:r>
              <a:rPr lang="en-US" sz="1600" i="1" dirty="0"/>
              <a:t>.</a:t>
            </a:r>
            <a:r>
              <a:rPr lang="hu-HU" sz="1600" dirty="0"/>
              <a:t>)</a:t>
            </a:r>
            <a:endParaRPr lang="hu-HU" sz="1600" b="1" dirty="0">
              <a:solidFill>
                <a:srgbClr val="000000"/>
              </a:solidFill>
              <a:latin typeface="Calibri Light" pitchFamily="34" charset="0"/>
              <a:cs typeface="Calibri Light" pitchFamily="34" charset="0"/>
            </a:endParaRPr>
          </a:p>
          <a:p>
            <a:pPr marL="285750" indent="-285750">
              <a:spcBef>
                <a:spcPts val="900"/>
              </a:spcBef>
              <a:spcAft>
                <a:spcPts val="600"/>
              </a:spcAft>
              <a:buClr>
                <a:schemeClr val="accent4"/>
              </a:buClr>
              <a:buFont typeface="Arial" panose="020B0604020202020204" pitchFamily="34" charset="0"/>
              <a:buChar char="•"/>
              <a:defRPr/>
            </a:pPr>
            <a:r>
              <a:rPr lang="hu-HU" altLang="hu-HU" sz="1600" dirty="0">
                <a:solidFill>
                  <a:srgbClr val="000000"/>
                </a:solidFill>
                <a:latin typeface="Calibri Light" pitchFamily="34" charset="0"/>
                <a:cs typeface="Calibri Light" pitchFamily="34" charset="0"/>
              </a:rPr>
              <a:t>55.000.000 EUR</a:t>
            </a:r>
          </a:p>
          <a:p>
            <a:pPr marL="285750" indent="-285750">
              <a:spcBef>
                <a:spcPts val="900"/>
              </a:spcBef>
              <a:spcAft>
                <a:spcPts val="600"/>
              </a:spcAft>
              <a:buClr>
                <a:schemeClr val="accent4"/>
              </a:buClr>
              <a:buFont typeface="Arial" panose="020B0604020202020204" pitchFamily="34" charset="0"/>
              <a:buChar char="•"/>
              <a:defRPr/>
            </a:pPr>
            <a:r>
              <a:rPr lang="en-US" sz="1600" dirty="0">
                <a:solidFill>
                  <a:srgbClr val="000000"/>
                </a:solidFill>
                <a:latin typeface="Calibri Light" pitchFamily="34" charset="0"/>
                <a:cs typeface="Calibri Light" pitchFamily="34" charset="0"/>
              </a:rPr>
              <a:t>Providing integrated specialist systems to support municipal tasks</a:t>
            </a:r>
            <a:endParaRPr lang="hu-HU" sz="1600" dirty="0">
              <a:solidFill>
                <a:srgbClr val="000000"/>
              </a:solidFill>
              <a:latin typeface="Calibri Light" pitchFamily="34" charset="0"/>
              <a:cs typeface="Calibri Light" pitchFamily="34" charset="0"/>
            </a:endParaRPr>
          </a:p>
          <a:p>
            <a:pPr marL="285750" indent="-285750">
              <a:spcBef>
                <a:spcPts val="900"/>
              </a:spcBef>
              <a:spcAft>
                <a:spcPts val="600"/>
              </a:spcAft>
              <a:buClr>
                <a:schemeClr val="accent4"/>
              </a:buClr>
              <a:buFont typeface="Arial" panose="020B0604020202020204" pitchFamily="34" charset="0"/>
              <a:buChar char="•"/>
              <a:defRPr/>
            </a:pPr>
            <a:r>
              <a:rPr lang="en-US" sz="1600" dirty="0">
                <a:solidFill>
                  <a:srgbClr val="000000"/>
                </a:solidFill>
                <a:latin typeface="Calibri Light" pitchFamily="34" charset="0"/>
                <a:cs typeface="Calibri Light" pitchFamily="34" charset="0"/>
              </a:rPr>
              <a:t>an additional </a:t>
            </a:r>
            <a:r>
              <a:rPr lang="hu-HU" sz="1600" dirty="0">
                <a:solidFill>
                  <a:srgbClr val="000000"/>
                </a:solidFill>
                <a:latin typeface="Calibri Light" pitchFamily="34" charset="0"/>
                <a:cs typeface="Calibri Light" pitchFamily="34" charset="0"/>
              </a:rPr>
              <a:t>26.000.000 EUR</a:t>
            </a:r>
            <a:r>
              <a:rPr lang="en-US" sz="1600" dirty="0">
                <a:solidFill>
                  <a:srgbClr val="000000"/>
                </a:solidFill>
                <a:latin typeface="Calibri Light" pitchFamily="34" charset="0"/>
                <a:cs typeface="Calibri Light" pitchFamily="34" charset="0"/>
              </a:rPr>
              <a:t> of local government application</a:t>
            </a:r>
            <a:endParaRPr lang="hu-HU" sz="1600" dirty="0">
              <a:solidFill>
                <a:srgbClr val="000000"/>
              </a:solidFill>
              <a:latin typeface="Calibri Light" pitchFamily="34" charset="0"/>
              <a:cs typeface="Calibri Light" pitchFamily="34" charset="0"/>
            </a:endParaRPr>
          </a:p>
          <a:p>
            <a:pPr marL="285750" indent="-285750">
              <a:spcBef>
                <a:spcPts val="900"/>
              </a:spcBef>
              <a:spcAft>
                <a:spcPts val="600"/>
              </a:spcAft>
              <a:buClr>
                <a:schemeClr val="accent4"/>
              </a:buClr>
              <a:buFont typeface="Arial" panose="020B0604020202020204" pitchFamily="34" charset="0"/>
              <a:buChar char="•"/>
              <a:defRPr/>
            </a:pPr>
            <a:r>
              <a:rPr lang="hu-HU" altLang="hu-HU" sz="1600" dirty="0" err="1">
                <a:solidFill>
                  <a:srgbClr val="000000"/>
                </a:solidFill>
                <a:latin typeface="Calibri Light" pitchFamily="34" charset="0"/>
                <a:cs typeface="Calibri Light" pitchFamily="34" charset="0"/>
              </a:rPr>
              <a:t>September</a:t>
            </a:r>
            <a:r>
              <a:rPr lang="hu-HU" altLang="hu-HU" sz="1600" dirty="0">
                <a:solidFill>
                  <a:srgbClr val="000000"/>
                </a:solidFill>
                <a:latin typeface="Calibri Light" pitchFamily="34" charset="0"/>
                <a:cs typeface="Calibri Light" pitchFamily="34" charset="0"/>
              </a:rPr>
              <a:t> 2015 – </a:t>
            </a:r>
            <a:r>
              <a:rPr lang="hu-HU" altLang="hu-HU" sz="1600" dirty="0" err="1">
                <a:solidFill>
                  <a:srgbClr val="000000"/>
                </a:solidFill>
                <a:latin typeface="Calibri Light" pitchFamily="34" charset="0"/>
                <a:cs typeface="Calibri Light" pitchFamily="34" charset="0"/>
              </a:rPr>
              <a:t>June</a:t>
            </a:r>
            <a:r>
              <a:rPr lang="hu-HU" altLang="hu-HU" sz="1600" dirty="0">
                <a:solidFill>
                  <a:srgbClr val="000000"/>
                </a:solidFill>
                <a:latin typeface="Calibri Light" pitchFamily="34" charset="0"/>
                <a:cs typeface="Calibri Light" pitchFamily="34" charset="0"/>
              </a:rPr>
              <a:t> 2019</a:t>
            </a:r>
          </a:p>
        </p:txBody>
      </p:sp>
      <p:pic>
        <p:nvPicPr>
          <p:cNvPr id="4" name="Kép 3"/>
          <p:cNvPicPr>
            <a:picLocks noChangeAspect="1"/>
          </p:cNvPicPr>
          <p:nvPr/>
        </p:nvPicPr>
        <p:blipFill>
          <a:blip r:embed="rId3"/>
          <a:stretch>
            <a:fillRect/>
          </a:stretch>
        </p:blipFill>
        <p:spPr>
          <a:xfrm>
            <a:off x="323820" y="1650783"/>
            <a:ext cx="3829050" cy="1504950"/>
          </a:xfrm>
          <a:prstGeom prst="rect">
            <a:avLst/>
          </a:prstGeom>
        </p:spPr>
      </p:pic>
      <p:sp>
        <p:nvSpPr>
          <p:cNvPr id="5" name="Szövegdoboz 4"/>
          <p:cNvSpPr txBox="1"/>
          <p:nvPr/>
        </p:nvSpPr>
        <p:spPr>
          <a:xfrm>
            <a:off x="4152870" y="1650783"/>
            <a:ext cx="4991422" cy="1446550"/>
          </a:xfrm>
          <a:prstGeom prst="rect">
            <a:avLst/>
          </a:prstGeom>
          <a:noFill/>
        </p:spPr>
        <p:txBody>
          <a:bodyPr wrap="square" rtlCol="0">
            <a:spAutoFit/>
          </a:bodyPr>
          <a:lstStyle/>
          <a:p>
            <a:pPr>
              <a:spcBef>
                <a:spcPts val="600"/>
              </a:spcBef>
              <a:spcAft>
                <a:spcPts val="600"/>
              </a:spcAft>
              <a:buClr>
                <a:srgbClr val="A29061"/>
              </a:buClr>
              <a:defRPr/>
            </a:pPr>
            <a:r>
              <a:rPr lang="hu-HU" altLang="hu-HU" b="1" dirty="0" err="1">
                <a:solidFill>
                  <a:srgbClr val="000000"/>
                </a:solidFill>
                <a:latin typeface="Calibri Light" pitchFamily="34" charset="0"/>
                <a:cs typeface="Calibri Light" pitchFamily="34" charset="0"/>
              </a:rPr>
              <a:t>Application</a:t>
            </a:r>
            <a:r>
              <a:rPr lang="hu-HU" altLang="hu-HU" b="1" dirty="0">
                <a:solidFill>
                  <a:srgbClr val="000000"/>
                </a:solidFill>
                <a:latin typeface="Calibri Light" pitchFamily="34" charset="0"/>
                <a:cs typeface="Calibri Light" pitchFamily="34" charset="0"/>
              </a:rPr>
              <a:t> Service </a:t>
            </a:r>
            <a:r>
              <a:rPr lang="hu-HU" altLang="hu-HU" b="1" dirty="0" err="1">
                <a:solidFill>
                  <a:srgbClr val="000000"/>
                </a:solidFill>
                <a:latin typeface="Calibri Light" pitchFamily="34" charset="0"/>
                <a:cs typeface="Calibri Light" pitchFamily="34" charset="0"/>
              </a:rPr>
              <a:t>Provider</a:t>
            </a:r>
            <a:r>
              <a:rPr lang="hu-HU" altLang="hu-HU" b="1" dirty="0">
                <a:solidFill>
                  <a:srgbClr val="000000"/>
                </a:solidFill>
                <a:latin typeface="Calibri Light" pitchFamily="34" charset="0"/>
                <a:cs typeface="Calibri Light" pitchFamily="34" charset="0"/>
              </a:rPr>
              <a:t> (ASP) </a:t>
            </a:r>
          </a:p>
          <a:p>
            <a:pPr>
              <a:spcBef>
                <a:spcPts val="600"/>
              </a:spcBef>
              <a:spcAft>
                <a:spcPts val="600"/>
              </a:spcAft>
              <a:buClr>
                <a:srgbClr val="A29061"/>
              </a:buClr>
              <a:defRPr/>
            </a:pPr>
            <a:r>
              <a:rPr lang="hu-HU" dirty="0" err="1"/>
              <a:t>application</a:t>
            </a:r>
            <a:r>
              <a:rPr lang="hu-HU" dirty="0"/>
              <a:t> service center</a:t>
            </a:r>
          </a:p>
          <a:p>
            <a:pPr>
              <a:spcBef>
                <a:spcPts val="600"/>
              </a:spcBef>
              <a:spcAft>
                <a:spcPts val="600"/>
              </a:spcAft>
              <a:buClr>
                <a:srgbClr val="A29061"/>
              </a:buClr>
              <a:defRPr/>
            </a:pPr>
            <a:r>
              <a:rPr lang="en-US" sz="1600" dirty="0">
                <a:solidFill>
                  <a:srgbClr val="000000"/>
                </a:solidFill>
                <a:latin typeface="Calibri Light" pitchFamily="34" charset="0"/>
                <a:cs typeface="Calibri Light" pitchFamily="34" charset="0"/>
              </a:rPr>
              <a:t>Use of a service from the Internet, instead of buying software for your ow</a:t>
            </a:r>
            <a:r>
              <a:rPr lang="hu-HU" sz="1600" dirty="0">
                <a:solidFill>
                  <a:srgbClr val="000000"/>
                </a:solidFill>
                <a:latin typeface="Calibri Light" pitchFamily="34" charset="0"/>
                <a:cs typeface="Calibri Light" pitchFamily="34" charset="0"/>
              </a:rPr>
              <a:t>n.</a:t>
            </a:r>
          </a:p>
        </p:txBody>
      </p:sp>
      <p:pic>
        <p:nvPicPr>
          <p:cNvPr id="6" name="Kép 5">
            <a:extLst>
              <a:ext uri="{FF2B5EF4-FFF2-40B4-BE49-F238E27FC236}">
                <a16:creationId xmlns:a16="http://schemas.microsoft.com/office/drawing/2014/main" id="{593A6835-AE0B-4A1F-95E4-ADE57EC1EA83}"/>
              </a:ext>
            </a:extLst>
          </p:cNvPr>
          <p:cNvPicPr>
            <a:picLocks noChangeAspect="1"/>
          </p:cNvPicPr>
          <p:nvPr/>
        </p:nvPicPr>
        <p:blipFill>
          <a:blip r:embed="rId4"/>
          <a:stretch>
            <a:fillRect/>
          </a:stretch>
        </p:blipFill>
        <p:spPr>
          <a:xfrm>
            <a:off x="7166799" y="325823"/>
            <a:ext cx="1389759" cy="476975"/>
          </a:xfrm>
          <a:prstGeom prst="rect">
            <a:avLst/>
          </a:prstGeom>
        </p:spPr>
      </p:pic>
      <p:pic>
        <p:nvPicPr>
          <p:cNvPr id="7" name="Kép 6">
            <a:extLst>
              <a:ext uri="{FF2B5EF4-FFF2-40B4-BE49-F238E27FC236}">
                <a16:creationId xmlns:a16="http://schemas.microsoft.com/office/drawing/2014/main" id="{84A02B42-2035-432E-9C57-78B6B778B954}"/>
              </a:ext>
            </a:extLst>
          </p:cNvPr>
          <p:cNvPicPr>
            <a:picLocks noChangeAspect="1"/>
          </p:cNvPicPr>
          <p:nvPr/>
        </p:nvPicPr>
        <p:blipFill>
          <a:blip r:embed="rId5"/>
          <a:stretch>
            <a:fillRect/>
          </a:stretch>
        </p:blipFill>
        <p:spPr>
          <a:xfrm>
            <a:off x="409309" y="324867"/>
            <a:ext cx="1818202" cy="369917"/>
          </a:xfrm>
          <a:prstGeom prst="rect">
            <a:avLst/>
          </a:prstGeom>
        </p:spPr>
      </p:pic>
      <p:pic>
        <p:nvPicPr>
          <p:cNvPr id="3074" name="Picture 2" descr="C:\Users\vraskob\AppData\Local\Microsoft\Windows\INetCache\IE\CC1D61BA\business-plan[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1383" y="4690004"/>
            <a:ext cx="2792909" cy="216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320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4000" r="-4000" b="-7000"/>
          </a:stretch>
        </a:blipFill>
        <a:effectLst/>
      </p:bgPr>
    </p:bg>
    <p:spTree>
      <p:nvGrpSpPr>
        <p:cNvPr id="1" name=""/>
        <p:cNvGrpSpPr/>
        <p:nvPr/>
      </p:nvGrpSpPr>
      <p:grpSpPr>
        <a:xfrm>
          <a:off x="0" y="0"/>
          <a:ext cx="0" cy="0"/>
          <a:chOff x="0" y="0"/>
          <a:chExt cx="0" cy="0"/>
        </a:xfrm>
      </p:grpSpPr>
      <p:sp>
        <p:nvSpPr>
          <p:cNvPr id="5" name="Téglalap 4">
            <a:extLst>
              <a:ext uri="{FF2B5EF4-FFF2-40B4-BE49-F238E27FC236}">
                <a16:creationId xmlns:a16="http://schemas.microsoft.com/office/drawing/2014/main" id="{991CE1E0-27F6-4230-99CF-54E3CA156004}"/>
              </a:ext>
            </a:extLst>
          </p:cNvPr>
          <p:cNvSpPr/>
          <p:nvPr/>
        </p:nvSpPr>
        <p:spPr>
          <a:xfrm>
            <a:off x="1448654" y="1115886"/>
            <a:ext cx="6959589" cy="1365009"/>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Téglalap 3">
            <a:extLst>
              <a:ext uri="{FF2B5EF4-FFF2-40B4-BE49-F238E27FC236}">
                <a16:creationId xmlns:a16="http://schemas.microsoft.com/office/drawing/2014/main" id="{EDCDC9F8-DBEE-4457-BAC6-458B5C888272}"/>
              </a:ext>
            </a:extLst>
          </p:cNvPr>
          <p:cNvSpPr/>
          <p:nvPr/>
        </p:nvSpPr>
        <p:spPr>
          <a:xfrm>
            <a:off x="571464" y="2260299"/>
            <a:ext cx="4313258" cy="4391639"/>
          </a:xfrm>
          <a:prstGeom prst="rect">
            <a:avLst/>
          </a:prstGeom>
          <a:solidFill>
            <a:srgbClr val="B3B3B3">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TextBox 25">
            <a:extLst>
              <a:ext uri="{FF2B5EF4-FFF2-40B4-BE49-F238E27FC236}">
                <a16:creationId xmlns:a16="http://schemas.microsoft.com/office/drawing/2014/main" id="{F5865FBA-ECB5-4B01-B537-91327BE371DE}"/>
              </a:ext>
            </a:extLst>
          </p:cNvPr>
          <p:cNvSpPr txBox="1"/>
          <p:nvPr/>
        </p:nvSpPr>
        <p:spPr>
          <a:xfrm>
            <a:off x="1609639" y="1193302"/>
            <a:ext cx="7379815" cy="1015663"/>
          </a:xfrm>
          <a:prstGeom prst="rect">
            <a:avLst/>
          </a:prstGeom>
          <a:noFill/>
        </p:spPr>
        <p:txBody>
          <a:bodyPr wrap="square" rtlCol="0">
            <a:spAutoFit/>
          </a:bodyPr>
          <a:lstStyle/>
          <a:p>
            <a:r>
              <a:rPr lang="en-US" altLang="ko-KR" sz="2000" b="1" dirty="0">
                <a:solidFill>
                  <a:srgbClr val="89A4E7"/>
                </a:solidFill>
                <a:cs typeface="Arial" pitchFamily="34" charset="0"/>
              </a:rPr>
              <a:t>Active, close cooperation between the members of the consortium and external suppliers was required to establish electronic administration</a:t>
            </a:r>
            <a:endParaRPr lang="hu-HU" altLang="ko-KR" sz="2000" b="1" dirty="0">
              <a:solidFill>
                <a:srgbClr val="89A4E7"/>
              </a:solidFill>
              <a:cs typeface="Arial" pitchFamily="34" charset="0"/>
            </a:endParaRPr>
          </a:p>
        </p:txBody>
      </p:sp>
      <p:sp>
        <p:nvSpPr>
          <p:cNvPr id="45" name="Téglalap 44">
            <a:extLst>
              <a:ext uri="{FF2B5EF4-FFF2-40B4-BE49-F238E27FC236}">
                <a16:creationId xmlns:a16="http://schemas.microsoft.com/office/drawing/2014/main" id="{2A2FA66D-1660-4D84-96B7-C0A17AA7EB85}"/>
              </a:ext>
            </a:extLst>
          </p:cNvPr>
          <p:cNvSpPr/>
          <p:nvPr/>
        </p:nvSpPr>
        <p:spPr>
          <a:xfrm>
            <a:off x="1079021" y="2260299"/>
            <a:ext cx="4011952" cy="4339650"/>
          </a:xfrm>
          <a:prstGeom prst="rect">
            <a:avLst/>
          </a:prstGeom>
        </p:spPr>
        <p:txBody>
          <a:bodyPr wrap="square">
            <a:spAutoFit/>
          </a:bodyPr>
          <a:lstStyle/>
          <a:p>
            <a:pPr>
              <a:spcBef>
                <a:spcPts val="2400"/>
              </a:spcBef>
              <a:spcAft>
                <a:spcPts val="2400"/>
              </a:spcAft>
            </a:pPr>
            <a:r>
              <a:rPr lang="en-US" sz="1200" b="1" dirty="0"/>
              <a:t>Government</a:t>
            </a:r>
            <a:r>
              <a:rPr lang="hu-HU" sz="1200" b="1" dirty="0" err="1"/>
              <a:t>al</a:t>
            </a:r>
            <a:r>
              <a:rPr lang="en-US" sz="1200" b="1" dirty="0"/>
              <a:t> Information</a:t>
            </a:r>
            <a:r>
              <a:rPr lang="hu-HU" sz="1200" b="1" dirty="0"/>
              <a:t>-</a:t>
            </a:r>
            <a:r>
              <a:rPr lang="en-US" sz="1200" b="1" dirty="0"/>
              <a:t>Technology Development Agency</a:t>
            </a:r>
            <a:r>
              <a:rPr lang="hu-HU" sz="1200" b="1" dirty="0"/>
              <a:t> (GITDA) </a:t>
            </a:r>
          </a:p>
          <a:p>
            <a:r>
              <a:rPr lang="hu-HU" sz="1200" b="1" dirty="0" err="1"/>
              <a:t>Hungarian</a:t>
            </a:r>
            <a:r>
              <a:rPr lang="hu-HU" sz="1200" b="1" dirty="0"/>
              <a:t> </a:t>
            </a:r>
            <a:r>
              <a:rPr lang="hu-HU" sz="1200" b="1" dirty="0" err="1"/>
              <a:t>State</a:t>
            </a:r>
            <a:r>
              <a:rPr lang="hu-HU" sz="1200" b="1" dirty="0"/>
              <a:t> </a:t>
            </a:r>
            <a:r>
              <a:rPr lang="hu-HU" sz="1200" b="1" dirty="0" err="1"/>
              <a:t>Treasury</a:t>
            </a:r>
            <a:endParaRPr lang="hu-HU" sz="1200" b="1" dirty="0"/>
          </a:p>
          <a:p>
            <a:pPr>
              <a:spcAft>
                <a:spcPts val="2400"/>
              </a:spcAft>
            </a:pPr>
            <a:endParaRPr lang="hu-HU" sz="1200" b="1" dirty="0"/>
          </a:p>
          <a:p>
            <a:r>
              <a:rPr lang="hu-HU" sz="1200" b="1" dirty="0" err="1"/>
              <a:t>Ministry</a:t>
            </a:r>
            <a:r>
              <a:rPr lang="hu-HU" sz="1200" b="1" dirty="0"/>
              <a:t> of </a:t>
            </a:r>
            <a:r>
              <a:rPr lang="hu-HU" sz="1200" b="1" dirty="0" err="1"/>
              <a:t>Interior</a:t>
            </a:r>
            <a:endParaRPr lang="hu-HU" sz="1200" b="1" dirty="0"/>
          </a:p>
          <a:p>
            <a:pPr>
              <a:spcAft>
                <a:spcPts val="2400"/>
              </a:spcAft>
            </a:pPr>
            <a:endParaRPr lang="hu-HU" sz="1200" b="1" dirty="0"/>
          </a:p>
          <a:p>
            <a:r>
              <a:rPr lang="hu-HU" sz="1200" b="1" dirty="0"/>
              <a:t>NISZ National </a:t>
            </a:r>
            <a:r>
              <a:rPr lang="hu-HU" sz="1200" b="1" dirty="0" err="1"/>
              <a:t>Infocommunication</a:t>
            </a:r>
            <a:r>
              <a:rPr lang="hu-HU" sz="1200" b="1" dirty="0"/>
              <a:t> Service </a:t>
            </a:r>
            <a:r>
              <a:rPr lang="hu-HU" sz="1200" b="1" dirty="0" err="1"/>
              <a:t>Provider</a:t>
            </a:r>
            <a:r>
              <a:rPr lang="hu-HU" sz="1200" b="1" dirty="0"/>
              <a:t> Ltd. </a:t>
            </a:r>
            <a:r>
              <a:rPr lang="hu-HU" sz="1200" dirty="0">
                <a:latin typeface="Calibri Light" pitchFamily="34" charset="0"/>
                <a:ea typeface="Verdana" pitchFamily="34" charset="0"/>
                <a:cs typeface="Calibri Light" pitchFamily="34" charset="0"/>
              </a:rPr>
              <a:t>(100% </a:t>
            </a:r>
            <a:r>
              <a:rPr lang="hu-HU" sz="1200" dirty="0" err="1">
                <a:latin typeface="Calibri Light" pitchFamily="34" charset="0"/>
                <a:ea typeface="Verdana" pitchFamily="34" charset="0"/>
                <a:cs typeface="Calibri Light" pitchFamily="34" charset="0"/>
              </a:rPr>
              <a:t>state-owned</a:t>
            </a:r>
            <a:r>
              <a:rPr lang="hu-HU" sz="1200" dirty="0">
                <a:latin typeface="Calibri Light" pitchFamily="34" charset="0"/>
                <a:ea typeface="Verdana" pitchFamily="34" charset="0"/>
                <a:cs typeface="Calibri Light" pitchFamily="34" charset="0"/>
              </a:rPr>
              <a:t>)</a:t>
            </a:r>
          </a:p>
          <a:p>
            <a:pPr>
              <a:spcAft>
                <a:spcPts val="600"/>
              </a:spcAft>
            </a:pPr>
            <a:endParaRPr lang="hu-HU" sz="1200" b="1" dirty="0">
              <a:latin typeface="Calibri Light" pitchFamily="34" charset="0"/>
              <a:ea typeface="Verdana" pitchFamily="34" charset="0"/>
              <a:cs typeface="Calibri Light" pitchFamily="34" charset="0"/>
            </a:endParaRPr>
          </a:p>
          <a:p>
            <a:pPr>
              <a:spcAft>
                <a:spcPts val="1200"/>
              </a:spcAft>
            </a:pPr>
            <a:r>
              <a:rPr lang="hu-HU" sz="1200" b="1" dirty="0"/>
              <a:t>KDIV KOPINT-DATORG </a:t>
            </a:r>
            <a:r>
              <a:rPr lang="hu-HU" sz="1200" b="1" dirty="0" err="1"/>
              <a:t>Information-Technology</a:t>
            </a:r>
            <a:r>
              <a:rPr lang="hu-HU" sz="1200" b="1" dirty="0"/>
              <a:t> and </a:t>
            </a:r>
            <a:r>
              <a:rPr lang="hu-HU" sz="1200" b="1" dirty="0" err="1"/>
              <a:t>Asset</a:t>
            </a:r>
            <a:r>
              <a:rPr lang="hu-HU" sz="1200" b="1" dirty="0"/>
              <a:t> Manager Ltd.</a:t>
            </a:r>
            <a:r>
              <a:rPr lang="hu-HU" sz="1200" b="1" dirty="0">
                <a:latin typeface="Calibri Light" pitchFamily="34" charset="0"/>
                <a:ea typeface="Verdana" pitchFamily="34" charset="0"/>
                <a:cs typeface="Calibri Light" pitchFamily="34" charset="0"/>
              </a:rPr>
              <a:t> </a:t>
            </a:r>
            <a:r>
              <a:rPr lang="hu-HU" sz="1200" dirty="0">
                <a:latin typeface="Calibri Light" pitchFamily="34" charset="0"/>
                <a:ea typeface="Verdana" pitchFamily="34" charset="0"/>
                <a:cs typeface="Calibri Light" pitchFamily="34" charset="0"/>
              </a:rPr>
              <a:t>(100% </a:t>
            </a:r>
            <a:r>
              <a:rPr lang="hu-HU" sz="1200" dirty="0" err="1">
                <a:latin typeface="Calibri Light" pitchFamily="34" charset="0"/>
                <a:ea typeface="Verdana" pitchFamily="34" charset="0"/>
                <a:cs typeface="Calibri Light" pitchFamily="34" charset="0"/>
              </a:rPr>
              <a:t>state-owned</a:t>
            </a:r>
            <a:r>
              <a:rPr lang="hu-HU" sz="1200" dirty="0">
                <a:latin typeface="Calibri Light" pitchFamily="34" charset="0"/>
                <a:ea typeface="Verdana" pitchFamily="34" charset="0"/>
                <a:cs typeface="Calibri Light" pitchFamily="34" charset="0"/>
              </a:rPr>
              <a:t>)</a:t>
            </a:r>
          </a:p>
          <a:p>
            <a:pPr>
              <a:spcBef>
                <a:spcPts val="2400"/>
              </a:spcBef>
              <a:spcAft>
                <a:spcPts val="3000"/>
              </a:spcAft>
            </a:pPr>
            <a:r>
              <a:rPr lang="hu-HU" sz="1200" b="1" dirty="0"/>
              <a:t>KINCSINFO </a:t>
            </a:r>
            <a:r>
              <a:rPr lang="hu-HU" sz="1200" dirty="0">
                <a:latin typeface="Calibri Light" pitchFamily="34" charset="0"/>
                <a:ea typeface="Verdana" pitchFamily="34" charset="0"/>
                <a:cs typeface="Calibri Light" pitchFamily="34" charset="0"/>
              </a:rPr>
              <a:t>(100% </a:t>
            </a:r>
            <a:r>
              <a:rPr lang="hu-HU" sz="1200" dirty="0" err="1">
                <a:latin typeface="Calibri Light" pitchFamily="34" charset="0"/>
                <a:ea typeface="Verdana" pitchFamily="34" charset="0"/>
                <a:cs typeface="Calibri Light" pitchFamily="34" charset="0"/>
              </a:rPr>
              <a:t>state-owned</a:t>
            </a:r>
            <a:r>
              <a:rPr lang="hu-HU" sz="1200" dirty="0">
                <a:latin typeface="Calibri Light" pitchFamily="34" charset="0"/>
                <a:ea typeface="Verdana" pitchFamily="34" charset="0"/>
                <a:cs typeface="Calibri Light" pitchFamily="34" charset="0"/>
              </a:rPr>
              <a:t>)</a:t>
            </a:r>
            <a:endParaRPr lang="hu-HU" sz="1200" dirty="0"/>
          </a:p>
          <a:p>
            <a:pPr>
              <a:spcAft>
                <a:spcPts val="600"/>
              </a:spcAft>
            </a:pPr>
            <a:r>
              <a:rPr lang="hu-HU" sz="1200" b="1" dirty="0" err="1"/>
              <a:t>IdomSoft</a:t>
            </a:r>
            <a:r>
              <a:rPr lang="hu-HU" sz="1200" b="1" dirty="0"/>
              <a:t> Ltd. </a:t>
            </a:r>
            <a:r>
              <a:rPr lang="hu-HU" sz="1200" dirty="0">
                <a:latin typeface="Calibri Light" pitchFamily="34" charset="0"/>
                <a:ea typeface="Verdana" pitchFamily="34" charset="0"/>
                <a:cs typeface="Calibri Light" pitchFamily="34" charset="0"/>
              </a:rPr>
              <a:t>(100% </a:t>
            </a:r>
            <a:r>
              <a:rPr lang="hu-HU" sz="1200" dirty="0" err="1">
                <a:latin typeface="Calibri Light" pitchFamily="34" charset="0"/>
                <a:ea typeface="Verdana" pitchFamily="34" charset="0"/>
                <a:cs typeface="Calibri Light" pitchFamily="34" charset="0"/>
              </a:rPr>
              <a:t>state-owned</a:t>
            </a:r>
            <a:r>
              <a:rPr lang="hu-HU" sz="1200" dirty="0">
                <a:latin typeface="Calibri Light" pitchFamily="34" charset="0"/>
                <a:ea typeface="Verdana" pitchFamily="34" charset="0"/>
                <a:cs typeface="Calibri Light" pitchFamily="34" charset="0"/>
              </a:rPr>
              <a:t>)</a:t>
            </a:r>
          </a:p>
        </p:txBody>
      </p:sp>
      <p:grpSp>
        <p:nvGrpSpPr>
          <p:cNvPr id="3" name="Csoportba foglalás 2">
            <a:extLst>
              <a:ext uri="{FF2B5EF4-FFF2-40B4-BE49-F238E27FC236}">
                <a16:creationId xmlns:a16="http://schemas.microsoft.com/office/drawing/2014/main" id="{8EB07BC5-378F-429F-9B91-D03F81B3357B}"/>
              </a:ext>
            </a:extLst>
          </p:cNvPr>
          <p:cNvGrpSpPr>
            <a:grpSpLocks noChangeAspect="1"/>
          </p:cNvGrpSpPr>
          <p:nvPr/>
        </p:nvGrpSpPr>
        <p:grpSpPr>
          <a:xfrm>
            <a:off x="252261" y="2033650"/>
            <a:ext cx="774000" cy="774000"/>
            <a:chOff x="876898" y="2800230"/>
            <a:chExt cx="900000" cy="900000"/>
          </a:xfrm>
        </p:grpSpPr>
        <p:sp>
          <p:nvSpPr>
            <p:cNvPr id="30" name="Oval 31">
              <a:extLst>
                <a:ext uri="{FF2B5EF4-FFF2-40B4-BE49-F238E27FC236}">
                  <a16:creationId xmlns:a16="http://schemas.microsoft.com/office/drawing/2014/main" id="{D214FED3-FDB3-4E25-AA6A-9A24BEE8FD9C}"/>
                </a:ext>
              </a:extLst>
            </p:cNvPr>
            <p:cNvSpPr/>
            <p:nvPr/>
          </p:nvSpPr>
          <p:spPr>
            <a:xfrm>
              <a:off x="876898" y="2800230"/>
              <a:ext cx="900000" cy="900000"/>
            </a:xfrm>
            <a:prstGeom prst="ellipse">
              <a:avLst/>
            </a:prstGeom>
            <a:solidFill>
              <a:srgbClr val="FFFFFF"/>
            </a:solidFill>
            <a:ln w="76200">
              <a:solidFill>
                <a:srgbClr val="CCD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35" name="Picture 2" descr="KÃ©ptalÃ¡lat a kÃ¶vetkezÅre: âkifÃ¼ logoâ">
              <a:extLst>
                <a:ext uri="{FF2B5EF4-FFF2-40B4-BE49-F238E27FC236}">
                  <a16:creationId xmlns:a16="http://schemas.microsoft.com/office/drawing/2014/main" id="{1397710A-4716-4206-B675-98A37D2D72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586" y="3029674"/>
              <a:ext cx="672150" cy="407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Csoportba foglalás 35">
            <a:extLst>
              <a:ext uri="{FF2B5EF4-FFF2-40B4-BE49-F238E27FC236}">
                <a16:creationId xmlns:a16="http://schemas.microsoft.com/office/drawing/2014/main" id="{468149E8-3D93-4387-8BFD-E8BB01481D6E}"/>
              </a:ext>
            </a:extLst>
          </p:cNvPr>
          <p:cNvGrpSpPr>
            <a:grpSpLocks noChangeAspect="1"/>
          </p:cNvGrpSpPr>
          <p:nvPr/>
        </p:nvGrpSpPr>
        <p:grpSpPr>
          <a:xfrm>
            <a:off x="252261" y="2716588"/>
            <a:ext cx="774000" cy="774000"/>
            <a:chOff x="219483" y="3703401"/>
            <a:chExt cx="900000" cy="900000"/>
          </a:xfrm>
        </p:grpSpPr>
        <p:sp>
          <p:nvSpPr>
            <p:cNvPr id="40" name="Oval 31">
              <a:extLst>
                <a:ext uri="{FF2B5EF4-FFF2-40B4-BE49-F238E27FC236}">
                  <a16:creationId xmlns:a16="http://schemas.microsoft.com/office/drawing/2014/main" id="{96D19904-6645-4734-8FD0-6ADF6EDA7CE6}"/>
                </a:ext>
              </a:extLst>
            </p:cNvPr>
            <p:cNvSpPr/>
            <p:nvPr/>
          </p:nvSpPr>
          <p:spPr>
            <a:xfrm>
              <a:off x="219483" y="3703401"/>
              <a:ext cx="900000" cy="900000"/>
            </a:xfrm>
            <a:prstGeom prst="ellipse">
              <a:avLst/>
            </a:prstGeom>
            <a:solidFill>
              <a:srgbClr val="FFFFFF"/>
            </a:solidFill>
            <a:ln w="76200">
              <a:solidFill>
                <a:srgbClr val="89A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41" name="Kép 40">
              <a:extLst>
                <a:ext uri="{FF2B5EF4-FFF2-40B4-BE49-F238E27FC236}">
                  <a16:creationId xmlns:a16="http://schemas.microsoft.com/office/drawing/2014/main" id="{576C2D84-F42C-43AE-A5F4-D6F42A02FE12}"/>
                </a:ext>
              </a:extLst>
            </p:cNvPr>
            <p:cNvPicPr>
              <a:picLocks noChangeAspect="1"/>
            </p:cNvPicPr>
            <p:nvPr/>
          </p:nvPicPr>
          <p:blipFill>
            <a:blip r:embed="rId4"/>
            <a:stretch>
              <a:fillRect/>
            </a:stretch>
          </p:blipFill>
          <p:spPr>
            <a:xfrm>
              <a:off x="442402" y="3843745"/>
              <a:ext cx="454162" cy="619312"/>
            </a:xfrm>
            <a:prstGeom prst="rect">
              <a:avLst/>
            </a:prstGeom>
          </p:spPr>
        </p:pic>
      </p:grpSp>
      <p:grpSp>
        <p:nvGrpSpPr>
          <p:cNvPr id="42" name="Csoportba foglalás 41">
            <a:extLst>
              <a:ext uri="{FF2B5EF4-FFF2-40B4-BE49-F238E27FC236}">
                <a16:creationId xmlns:a16="http://schemas.microsoft.com/office/drawing/2014/main" id="{315F18A1-099F-4D5D-AB91-00B5AF9D2CB2}"/>
              </a:ext>
            </a:extLst>
          </p:cNvPr>
          <p:cNvGrpSpPr>
            <a:grpSpLocks noChangeAspect="1"/>
          </p:cNvGrpSpPr>
          <p:nvPr/>
        </p:nvGrpSpPr>
        <p:grpSpPr>
          <a:xfrm>
            <a:off x="252261" y="3399526"/>
            <a:ext cx="774000" cy="774000"/>
            <a:chOff x="961470" y="4419886"/>
            <a:chExt cx="900000" cy="900000"/>
          </a:xfrm>
        </p:grpSpPr>
        <p:sp>
          <p:nvSpPr>
            <p:cNvPr id="43" name="Oval 31">
              <a:extLst>
                <a:ext uri="{FF2B5EF4-FFF2-40B4-BE49-F238E27FC236}">
                  <a16:creationId xmlns:a16="http://schemas.microsoft.com/office/drawing/2014/main" id="{0DC8C745-0CA9-4525-AA60-134A491E305B}"/>
                </a:ext>
              </a:extLst>
            </p:cNvPr>
            <p:cNvSpPr/>
            <p:nvPr/>
          </p:nvSpPr>
          <p:spPr>
            <a:xfrm>
              <a:off x="961470" y="4419886"/>
              <a:ext cx="900000" cy="900000"/>
            </a:xfrm>
            <a:prstGeom prst="ellipse">
              <a:avLst/>
            </a:prstGeom>
            <a:solidFill>
              <a:srgbClr val="FFFFFF"/>
            </a:solidFill>
            <a:ln w="76200">
              <a:solidFill>
                <a:srgbClr val="234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44" name="Kép 43">
              <a:extLst>
                <a:ext uri="{FF2B5EF4-FFF2-40B4-BE49-F238E27FC236}">
                  <a16:creationId xmlns:a16="http://schemas.microsoft.com/office/drawing/2014/main" id="{160DE857-2810-42F3-BBE8-5DD9252F2C8B}"/>
                </a:ext>
              </a:extLst>
            </p:cNvPr>
            <p:cNvPicPr>
              <a:picLocks noChangeAspect="1"/>
            </p:cNvPicPr>
            <p:nvPr/>
          </p:nvPicPr>
          <p:blipFill>
            <a:blip r:embed="rId5"/>
            <a:stretch>
              <a:fillRect/>
            </a:stretch>
          </p:blipFill>
          <p:spPr>
            <a:xfrm>
              <a:off x="1022566" y="4668729"/>
              <a:ext cx="777809" cy="402315"/>
            </a:xfrm>
            <a:prstGeom prst="rect">
              <a:avLst/>
            </a:prstGeom>
          </p:spPr>
        </p:pic>
        <p:sp>
          <p:nvSpPr>
            <p:cNvPr id="46" name="Oval 31">
              <a:extLst>
                <a:ext uri="{FF2B5EF4-FFF2-40B4-BE49-F238E27FC236}">
                  <a16:creationId xmlns:a16="http://schemas.microsoft.com/office/drawing/2014/main" id="{F54083A9-8AD7-4CFA-A34C-3D589D9AEFFE}"/>
                </a:ext>
              </a:extLst>
            </p:cNvPr>
            <p:cNvSpPr/>
            <p:nvPr/>
          </p:nvSpPr>
          <p:spPr>
            <a:xfrm>
              <a:off x="961470" y="4419886"/>
              <a:ext cx="900000" cy="900000"/>
            </a:xfrm>
            <a:prstGeom prst="ellipse">
              <a:avLst/>
            </a:prstGeom>
            <a:noFill/>
            <a:ln w="76200">
              <a:solidFill>
                <a:srgbClr val="234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47" name="Csoportba foglalás 46">
            <a:extLst>
              <a:ext uri="{FF2B5EF4-FFF2-40B4-BE49-F238E27FC236}">
                <a16:creationId xmlns:a16="http://schemas.microsoft.com/office/drawing/2014/main" id="{44A2D141-DC5C-4118-B075-B73D3ED07C11}"/>
              </a:ext>
            </a:extLst>
          </p:cNvPr>
          <p:cNvGrpSpPr>
            <a:grpSpLocks noChangeAspect="1"/>
          </p:cNvGrpSpPr>
          <p:nvPr/>
        </p:nvGrpSpPr>
        <p:grpSpPr>
          <a:xfrm>
            <a:off x="252261" y="4082464"/>
            <a:ext cx="774000" cy="774000"/>
            <a:chOff x="4614924" y="2828830"/>
            <a:chExt cx="900000" cy="900000"/>
          </a:xfrm>
        </p:grpSpPr>
        <p:sp>
          <p:nvSpPr>
            <p:cNvPr id="48" name="Oval 31">
              <a:extLst>
                <a:ext uri="{FF2B5EF4-FFF2-40B4-BE49-F238E27FC236}">
                  <a16:creationId xmlns:a16="http://schemas.microsoft.com/office/drawing/2014/main" id="{7D7CB306-6804-4389-B9C8-A8B33C2EAF86}"/>
                </a:ext>
              </a:extLst>
            </p:cNvPr>
            <p:cNvSpPr/>
            <p:nvPr/>
          </p:nvSpPr>
          <p:spPr>
            <a:xfrm>
              <a:off x="4614924" y="2828830"/>
              <a:ext cx="900000" cy="900000"/>
            </a:xfrm>
            <a:prstGeom prst="ellipse">
              <a:avLst/>
            </a:prstGeom>
            <a:solidFill>
              <a:srgbClr val="FFFFFF"/>
            </a:solidFill>
            <a:ln w="76200">
              <a:solidFill>
                <a:srgbClr val="89A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49" name="Kép 48">
              <a:extLst>
                <a:ext uri="{FF2B5EF4-FFF2-40B4-BE49-F238E27FC236}">
                  <a16:creationId xmlns:a16="http://schemas.microsoft.com/office/drawing/2014/main" id="{961275EA-D104-4BFA-AAA0-3146AA8681C5}"/>
                </a:ext>
              </a:extLst>
            </p:cNvPr>
            <p:cNvPicPr>
              <a:picLocks noChangeAspect="1"/>
            </p:cNvPicPr>
            <p:nvPr/>
          </p:nvPicPr>
          <p:blipFill>
            <a:blip r:embed="rId6"/>
            <a:stretch>
              <a:fillRect/>
            </a:stretch>
          </p:blipFill>
          <p:spPr>
            <a:xfrm>
              <a:off x="4829287" y="2971046"/>
              <a:ext cx="471274" cy="615569"/>
            </a:xfrm>
            <a:prstGeom prst="rect">
              <a:avLst/>
            </a:prstGeom>
          </p:spPr>
        </p:pic>
      </p:grpSp>
      <p:grpSp>
        <p:nvGrpSpPr>
          <p:cNvPr id="50" name="Csoportba foglalás 49">
            <a:extLst>
              <a:ext uri="{FF2B5EF4-FFF2-40B4-BE49-F238E27FC236}">
                <a16:creationId xmlns:a16="http://schemas.microsoft.com/office/drawing/2014/main" id="{2DC272A9-79C1-4724-A072-7EE677BADC25}"/>
              </a:ext>
            </a:extLst>
          </p:cNvPr>
          <p:cNvGrpSpPr>
            <a:grpSpLocks noChangeAspect="1"/>
          </p:cNvGrpSpPr>
          <p:nvPr/>
        </p:nvGrpSpPr>
        <p:grpSpPr>
          <a:xfrm>
            <a:off x="252261" y="4765404"/>
            <a:ext cx="774000" cy="774000"/>
            <a:chOff x="3787805" y="3496243"/>
            <a:chExt cx="900000" cy="900000"/>
          </a:xfrm>
        </p:grpSpPr>
        <p:sp>
          <p:nvSpPr>
            <p:cNvPr id="51" name="Oval 31">
              <a:extLst>
                <a:ext uri="{FF2B5EF4-FFF2-40B4-BE49-F238E27FC236}">
                  <a16:creationId xmlns:a16="http://schemas.microsoft.com/office/drawing/2014/main" id="{F7AACE2C-77E9-4BBA-849E-8CB174CBDCE3}"/>
                </a:ext>
              </a:extLst>
            </p:cNvPr>
            <p:cNvSpPr/>
            <p:nvPr/>
          </p:nvSpPr>
          <p:spPr>
            <a:xfrm>
              <a:off x="3787805" y="3496243"/>
              <a:ext cx="900000" cy="900000"/>
            </a:xfrm>
            <a:prstGeom prst="ellipse">
              <a:avLst/>
            </a:prstGeom>
            <a:solidFill>
              <a:srgbClr val="FFFFFF"/>
            </a:solidFill>
            <a:ln w="76200">
              <a:solidFill>
                <a:srgbClr val="FF7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52" name="Kép 51">
              <a:extLst>
                <a:ext uri="{FF2B5EF4-FFF2-40B4-BE49-F238E27FC236}">
                  <a16:creationId xmlns:a16="http://schemas.microsoft.com/office/drawing/2014/main" id="{482A7370-9100-49A6-B2C0-34535E39427F}"/>
                </a:ext>
              </a:extLst>
            </p:cNvPr>
            <p:cNvPicPr>
              <a:picLocks noChangeAspect="1"/>
            </p:cNvPicPr>
            <p:nvPr/>
          </p:nvPicPr>
          <p:blipFill>
            <a:blip r:embed="rId7"/>
            <a:stretch>
              <a:fillRect/>
            </a:stretch>
          </p:blipFill>
          <p:spPr>
            <a:xfrm>
              <a:off x="3892273" y="3752098"/>
              <a:ext cx="691064" cy="388290"/>
            </a:xfrm>
            <a:prstGeom prst="rect">
              <a:avLst/>
            </a:prstGeom>
          </p:spPr>
        </p:pic>
      </p:grpSp>
      <p:sp>
        <p:nvSpPr>
          <p:cNvPr id="53" name="Téglalap 1">
            <a:extLst>
              <a:ext uri="{FF2B5EF4-FFF2-40B4-BE49-F238E27FC236}">
                <a16:creationId xmlns:a16="http://schemas.microsoft.com/office/drawing/2014/main" id="{D04A71BC-6A2F-4CD1-844D-5B616E22B180}"/>
              </a:ext>
            </a:extLst>
          </p:cNvPr>
          <p:cNvSpPr/>
          <p:nvPr/>
        </p:nvSpPr>
        <p:spPr>
          <a:xfrm>
            <a:off x="-4033" y="0"/>
            <a:ext cx="9151144" cy="1115886"/>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sp>
        <p:nvSpPr>
          <p:cNvPr id="57" name="L-Shape 11">
            <a:extLst>
              <a:ext uri="{FF2B5EF4-FFF2-40B4-BE49-F238E27FC236}">
                <a16:creationId xmlns:a16="http://schemas.microsoft.com/office/drawing/2014/main" id="{7937457E-36D1-4181-B735-CA9E706120B3}"/>
              </a:ext>
            </a:extLst>
          </p:cNvPr>
          <p:cNvSpPr/>
          <p:nvPr/>
        </p:nvSpPr>
        <p:spPr>
          <a:xfrm rot="16200000">
            <a:off x="7991922" y="1728729"/>
            <a:ext cx="605924" cy="605924"/>
          </a:xfrm>
          <a:prstGeom prst="corner">
            <a:avLst>
              <a:gd name="adj1" fmla="val 23355"/>
              <a:gd name="adj2" fmla="val 23357"/>
            </a:avLst>
          </a:prstGeom>
          <a:solidFill>
            <a:srgbClr val="FF77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58" name="L-Shape 11">
            <a:extLst>
              <a:ext uri="{FF2B5EF4-FFF2-40B4-BE49-F238E27FC236}">
                <a16:creationId xmlns:a16="http://schemas.microsoft.com/office/drawing/2014/main" id="{3E688F20-93B6-4BCC-9A76-225E2871C95B}"/>
              </a:ext>
            </a:extLst>
          </p:cNvPr>
          <p:cNvSpPr/>
          <p:nvPr/>
        </p:nvSpPr>
        <p:spPr>
          <a:xfrm rot="5400000">
            <a:off x="1448654" y="1115886"/>
            <a:ext cx="605924" cy="605924"/>
          </a:xfrm>
          <a:prstGeom prst="corner">
            <a:avLst>
              <a:gd name="adj1" fmla="val 23355"/>
              <a:gd name="adj2" fmla="val 23357"/>
            </a:avLst>
          </a:prstGeom>
          <a:solidFill>
            <a:srgbClr val="FF77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37" name="Oval 31">
            <a:extLst>
              <a:ext uri="{FF2B5EF4-FFF2-40B4-BE49-F238E27FC236}">
                <a16:creationId xmlns:a16="http://schemas.microsoft.com/office/drawing/2014/main" id="{F7AACE2C-77E9-4BBA-849E-8CB174CBDCE3}"/>
              </a:ext>
            </a:extLst>
          </p:cNvPr>
          <p:cNvSpPr/>
          <p:nvPr/>
        </p:nvSpPr>
        <p:spPr>
          <a:xfrm>
            <a:off x="252260" y="5427883"/>
            <a:ext cx="774000" cy="774000"/>
          </a:xfrm>
          <a:prstGeom prst="ellipse">
            <a:avLst/>
          </a:prstGeom>
          <a:solidFill>
            <a:srgbClr val="FFFFFF"/>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2" name="Kép 1"/>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342103" y="5640045"/>
            <a:ext cx="594000" cy="334800"/>
          </a:xfrm>
          <a:prstGeom prst="rect">
            <a:avLst/>
          </a:prstGeom>
        </p:spPr>
      </p:pic>
      <p:sp>
        <p:nvSpPr>
          <p:cNvPr id="60" name="Oval 31">
            <a:extLst>
              <a:ext uri="{FF2B5EF4-FFF2-40B4-BE49-F238E27FC236}">
                <a16:creationId xmlns:a16="http://schemas.microsoft.com/office/drawing/2014/main" id="{F7AACE2C-77E9-4BBA-849E-8CB174CBDCE3}"/>
              </a:ext>
            </a:extLst>
          </p:cNvPr>
          <p:cNvSpPr/>
          <p:nvPr/>
        </p:nvSpPr>
        <p:spPr>
          <a:xfrm>
            <a:off x="243699" y="5993211"/>
            <a:ext cx="774000" cy="774000"/>
          </a:xfrm>
          <a:prstGeom prst="ellipse">
            <a:avLst/>
          </a:prstGeom>
          <a:solidFill>
            <a:srgbClr val="FFFFFF"/>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7" name="Kép 6"/>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333699" y="6201883"/>
            <a:ext cx="594000" cy="334800"/>
          </a:xfrm>
          <a:prstGeom prst="rect">
            <a:avLst/>
          </a:prstGeom>
        </p:spPr>
      </p:pic>
      <p:pic>
        <p:nvPicPr>
          <p:cNvPr id="32" name="Kép 31">
            <a:extLst>
              <a:ext uri="{FF2B5EF4-FFF2-40B4-BE49-F238E27FC236}">
                <a16:creationId xmlns:a16="http://schemas.microsoft.com/office/drawing/2014/main" id="{593A6835-AE0B-4A1F-95E4-ADE57EC1EA83}"/>
              </a:ext>
            </a:extLst>
          </p:cNvPr>
          <p:cNvPicPr>
            <a:picLocks noChangeAspect="1"/>
          </p:cNvPicPr>
          <p:nvPr/>
        </p:nvPicPr>
        <p:blipFill>
          <a:blip r:embed="rId10"/>
          <a:stretch>
            <a:fillRect/>
          </a:stretch>
        </p:blipFill>
        <p:spPr>
          <a:xfrm>
            <a:off x="7166799" y="325823"/>
            <a:ext cx="1389759" cy="476975"/>
          </a:xfrm>
          <a:prstGeom prst="rect">
            <a:avLst/>
          </a:prstGeom>
        </p:spPr>
      </p:pic>
      <p:pic>
        <p:nvPicPr>
          <p:cNvPr id="33" name="Kép 32">
            <a:extLst>
              <a:ext uri="{FF2B5EF4-FFF2-40B4-BE49-F238E27FC236}">
                <a16:creationId xmlns:a16="http://schemas.microsoft.com/office/drawing/2014/main" id="{84A02B42-2035-432E-9C57-78B6B778B954}"/>
              </a:ext>
            </a:extLst>
          </p:cNvPr>
          <p:cNvPicPr>
            <a:picLocks noChangeAspect="1"/>
          </p:cNvPicPr>
          <p:nvPr/>
        </p:nvPicPr>
        <p:blipFill>
          <a:blip r:embed="rId11"/>
          <a:stretch>
            <a:fillRect/>
          </a:stretch>
        </p:blipFill>
        <p:spPr>
          <a:xfrm>
            <a:off x="409309" y="324867"/>
            <a:ext cx="1818202" cy="369917"/>
          </a:xfrm>
          <a:prstGeom prst="rect">
            <a:avLst/>
          </a:prstGeom>
        </p:spPr>
      </p:pic>
      <p:sp>
        <p:nvSpPr>
          <p:cNvPr id="34" name="Cím 3"/>
          <p:cNvSpPr txBox="1">
            <a:spLocks/>
          </p:cNvSpPr>
          <p:nvPr/>
        </p:nvSpPr>
        <p:spPr>
          <a:xfrm>
            <a:off x="2425533" y="357906"/>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a:solidFill>
                  <a:prstClr val="white"/>
                </a:solidFill>
              </a:rPr>
              <a:t>Project </a:t>
            </a:r>
            <a:r>
              <a:rPr lang="hu-HU" sz="1800" dirty="0" err="1">
                <a:solidFill>
                  <a:prstClr val="white"/>
                </a:solidFill>
              </a:rPr>
              <a:t>consortium</a:t>
            </a:r>
            <a:endParaRPr lang="hu-HU" sz="1800" dirty="0">
              <a:solidFill>
                <a:prstClr val="white"/>
              </a:solidFill>
            </a:endParaRPr>
          </a:p>
        </p:txBody>
      </p:sp>
    </p:spTree>
    <p:extLst>
      <p:ext uri="{BB962C8B-B14F-4D97-AF65-F5344CB8AC3E}">
        <p14:creationId xmlns:p14="http://schemas.microsoft.com/office/powerpoint/2010/main" val="833422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Users\vraskob\AppData\Local\Microsoft\Windows\INetCache\IE\QD00V7PR\Cloud-Shar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75" y="2084463"/>
            <a:ext cx="2014083" cy="151056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raskob\AppData\Local\Microsoft\Windows\INetCache\IE\SOC10JQA\Emblem-person-red.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9604" y="2973041"/>
            <a:ext cx="1331277" cy="13312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755363963"/>
              </p:ext>
            </p:extLst>
          </p:nvPr>
        </p:nvGraphicFramePr>
        <p:xfrm>
          <a:off x="2683476" y="2003376"/>
          <a:ext cx="6443931"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Lekerekített téglalap 2"/>
          <p:cNvSpPr/>
          <p:nvPr/>
        </p:nvSpPr>
        <p:spPr>
          <a:xfrm>
            <a:off x="528883" y="4903041"/>
            <a:ext cx="1872208" cy="9361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~3000 </a:t>
            </a:r>
            <a:r>
              <a:rPr lang="hu-HU" dirty="0" err="1"/>
              <a:t>municipalities</a:t>
            </a:r>
            <a:endParaRPr lang="hu-HU" dirty="0"/>
          </a:p>
        </p:txBody>
      </p:sp>
      <p:sp>
        <p:nvSpPr>
          <p:cNvPr id="8" name="Szövegdoboz 7"/>
          <p:cNvSpPr txBox="1"/>
          <p:nvPr/>
        </p:nvSpPr>
        <p:spPr>
          <a:xfrm>
            <a:off x="1684272" y="4149174"/>
            <a:ext cx="1584176" cy="369332"/>
          </a:xfrm>
          <a:prstGeom prst="rect">
            <a:avLst/>
          </a:prstGeom>
          <a:noFill/>
        </p:spPr>
        <p:txBody>
          <a:bodyPr wrap="square" rtlCol="0">
            <a:spAutoFit/>
          </a:bodyPr>
          <a:lstStyle/>
          <a:p>
            <a:pPr algn="ctr"/>
            <a:r>
              <a:rPr lang="hu-HU" dirty="0"/>
              <a:t>30 000 </a:t>
            </a:r>
            <a:r>
              <a:rPr lang="hu-HU" dirty="0" err="1"/>
              <a:t>users</a:t>
            </a:r>
            <a:r>
              <a:rPr lang="hu-HU" dirty="0"/>
              <a:t> </a:t>
            </a:r>
          </a:p>
        </p:txBody>
      </p:sp>
      <p:pic>
        <p:nvPicPr>
          <p:cNvPr id="1028" name="Picture 4" descr="C:\Users\vraskob\AppData\Local\Microsoft\Windows\INetCache\IE\WCFU9XSK\User_icon_2.svg[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5668" y="3063944"/>
            <a:ext cx="1269896" cy="1269896"/>
          </a:xfrm>
          <a:prstGeom prst="rect">
            <a:avLst/>
          </a:prstGeom>
          <a:noFill/>
          <a:extLst>
            <a:ext uri="{909E8E84-426E-40DD-AFC4-6F175D3DCCD1}">
              <a14:hiddenFill xmlns:a14="http://schemas.microsoft.com/office/drawing/2010/main">
                <a:solidFill>
                  <a:srgbClr val="FFFFFF"/>
                </a:solidFill>
              </a14:hiddenFill>
            </a:ext>
          </a:extLst>
        </p:spPr>
      </p:pic>
      <p:sp>
        <p:nvSpPr>
          <p:cNvPr id="11" name="Szövegdoboz 10"/>
          <p:cNvSpPr txBox="1"/>
          <p:nvPr/>
        </p:nvSpPr>
        <p:spPr>
          <a:xfrm>
            <a:off x="204875" y="1582398"/>
            <a:ext cx="3672408" cy="646331"/>
          </a:xfrm>
          <a:prstGeom prst="rect">
            <a:avLst/>
          </a:prstGeom>
          <a:noFill/>
        </p:spPr>
        <p:txBody>
          <a:bodyPr wrap="square" rtlCol="0">
            <a:spAutoFit/>
          </a:bodyPr>
          <a:lstStyle/>
          <a:p>
            <a:r>
              <a:rPr lang="en-US" dirty="0"/>
              <a:t>Building a National Cloud-based Infrastructure</a:t>
            </a:r>
            <a:endParaRPr lang="hu-HU" dirty="0"/>
          </a:p>
        </p:txBody>
      </p:sp>
      <p:pic>
        <p:nvPicPr>
          <p:cNvPr id="10" name="Kép 9">
            <a:extLst>
              <a:ext uri="{FF2B5EF4-FFF2-40B4-BE49-F238E27FC236}">
                <a16:creationId xmlns:a16="http://schemas.microsoft.com/office/drawing/2014/main" id="{593A6835-AE0B-4A1F-95E4-ADE57EC1EA83}"/>
              </a:ext>
            </a:extLst>
          </p:cNvPr>
          <p:cNvPicPr>
            <a:picLocks noChangeAspect="1"/>
          </p:cNvPicPr>
          <p:nvPr/>
        </p:nvPicPr>
        <p:blipFill>
          <a:blip r:embed="rId11"/>
          <a:stretch>
            <a:fillRect/>
          </a:stretch>
        </p:blipFill>
        <p:spPr>
          <a:xfrm>
            <a:off x="7166799" y="325823"/>
            <a:ext cx="1389759" cy="476975"/>
          </a:xfrm>
          <a:prstGeom prst="rect">
            <a:avLst/>
          </a:prstGeom>
        </p:spPr>
      </p:pic>
      <p:pic>
        <p:nvPicPr>
          <p:cNvPr id="12" name="Kép 11">
            <a:extLst>
              <a:ext uri="{FF2B5EF4-FFF2-40B4-BE49-F238E27FC236}">
                <a16:creationId xmlns:a16="http://schemas.microsoft.com/office/drawing/2014/main" id="{84A02B42-2035-432E-9C57-78B6B778B954}"/>
              </a:ext>
            </a:extLst>
          </p:cNvPr>
          <p:cNvPicPr>
            <a:picLocks noChangeAspect="1"/>
          </p:cNvPicPr>
          <p:nvPr/>
        </p:nvPicPr>
        <p:blipFill>
          <a:blip r:embed="rId12"/>
          <a:stretch>
            <a:fillRect/>
          </a:stretch>
        </p:blipFill>
        <p:spPr>
          <a:xfrm>
            <a:off x="409309" y="324867"/>
            <a:ext cx="1818202" cy="369917"/>
          </a:xfrm>
          <a:prstGeom prst="rect">
            <a:avLst/>
          </a:prstGeom>
        </p:spPr>
      </p:pic>
      <p:sp>
        <p:nvSpPr>
          <p:cNvPr id="13" name="Cím 3"/>
          <p:cNvSpPr txBox="1">
            <a:spLocks/>
          </p:cNvSpPr>
          <p:nvPr/>
        </p:nvSpPr>
        <p:spPr>
          <a:xfrm>
            <a:off x="2425533" y="357906"/>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a:solidFill>
                  <a:prstClr val="white"/>
                </a:solidFill>
              </a:rPr>
              <a:t>Project </a:t>
            </a:r>
            <a:r>
              <a:rPr lang="hu-HU" sz="1800" dirty="0" err="1">
                <a:solidFill>
                  <a:prstClr val="white"/>
                </a:solidFill>
              </a:rPr>
              <a:t>goals</a:t>
            </a:r>
            <a:endParaRPr lang="hu-HU" sz="1800" dirty="0">
              <a:solidFill>
                <a:prstClr val="white"/>
              </a:solidFill>
            </a:endParaRPr>
          </a:p>
        </p:txBody>
      </p:sp>
    </p:spTree>
    <p:extLst>
      <p:ext uri="{BB962C8B-B14F-4D97-AF65-F5344CB8AC3E}">
        <p14:creationId xmlns:p14="http://schemas.microsoft.com/office/powerpoint/2010/main" val="1634724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églalap 1">
            <a:extLst>
              <a:ext uri="{FF2B5EF4-FFF2-40B4-BE49-F238E27FC236}">
                <a16:creationId xmlns:a16="http://schemas.microsoft.com/office/drawing/2014/main" id="{4E2298F9-AFAA-4981-8C06-9B5F1B87A963}"/>
              </a:ext>
            </a:extLst>
          </p:cNvPr>
          <p:cNvSpPr/>
          <p:nvPr/>
        </p:nvSpPr>
        <p:spPr>
          <a:xfrm>
            <a:off x="5492" y="0"/>
            <a:ext cx="9151144" cy="100597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10" name="Kép 9">
            <a:extLst>
              <a:ext uri="{FF2B5EF4-FFF2-40B4-BE49-F238E27FC236}">
                <a16:creationId xmlns:a16="http://schemas.microsoft.com/office/drawing/2014/main" id="{593A6835-AE0B-4A1F-95E4-ADE57EC1EA83}"/>
              </a:ext>
            </a:extLst>
          </p:cNvPr>
          <p:cNvPicPr>
            <a:picLocks noChangeAspect="1"/>
          </p:cNvPicPr>
          <p:nvPr/>
        </p:nvPicPr>
        <p:blipFill>
          <a:blip r:embed="rId4"/>
          <a:stretch>
            <a:fillRect/>
          </a:stretch>
        </p:blipFill>
        <p:spPr>
          <a:xfrm>
            <a:off x="7166799" y="325823"/>
            <a:ext cx="1389759" cy="476975"/>
          </a:xfrm>
          <a:prstGeom prst="rect">
            <a:avLst/>
          </a:prstGeom>
        </p:spPr>
      </p:pic>
      <p:pic>
        <p:nvPicPr>
          <p:cNvPr id="12" name="Kép 11">
            <a:extLst>
              <a:ext uri="{FF2B5EF4-FFF2-40B4-BE49-F238E27FC236}">
                <a16:creationId xmlns:a16="http://schemas.microsoft.com/office/drawing/2014/main" id="{84A02B42-2035-432E-9C57-78B6B778B954}"/>
              </a:ext>
            </a:extLst>
          </p:cNvPr>
          <p:cNvPicPr>
            <a:picLocks noChangeAspect="1"/>
          </p:cNvPicPr>
          <p:nvPr/>
        </p:nvPicPr>
        <p:blipFill>
          <a:blip r:embed="rId5"/>
          <a:stretch>
            <a:fillRect/>
          </a:stretch>
        </p:blipFill>
        <p:spPr>
          <a:xfrm>
            <a:off x="409309" y="324867"/>
            <a:ext cx="1818202" cy="369917"/>
          </a:xfrm>
          <a:prstGeom prst="rect">
            <a:avLst/>
          </a:prstGeom>
        </p:spPr>
      </p:pic>
      <p:sp>
        <p:nvSpPr>
          <p:cNvPr id="13" name="Cím 3"/>
          <p:cNvSpPr txBox="1">
            <a:spLocks/>
          </p:cNvSpPr>
          <p:nvPr/>
        </p:nvSpPr>
        <p:spPr>
          <a:xfrm>
            <a:off x="2425533" y="357906"/>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err="1">
                <a:solidFill>
                  <a:prstClr val="white"/>
                </a:solidFill>
              </a:rPr>
              <a:t>Elements</a:t>
            </a:r>
            <a:r>
              <a:rPr lang="hu-HU" sz="1800" dirty="0">
                <a:solidFill>
                  <a:prstClr val="white"/>
                </a:solidFill>
              </a:rPr>
              <a:t> of </a:t>
            </a:r>
            <a:r>
              <a:rPr lang="hu-HU" sz="1800" dirty="0" err="1">
                <a:solidFill>
                  <a:prstClr val="white"/>
                </a:solidFill>
              </a:rPr>
              <a:t>the</a:t>
            </a:r>
            <a:r>
              <a:rPr lang="hu-HU" sz="1800" dirty="0">
                <a:solidFill>
                  <a:prstClr val="white"/>
                </a:solidFill>
              </a:rPr>
              <a:t> </a:t>
            </a:r>
            <a:r>
              <a:rPr lang="hu-HU" sz="1800" dirty="0" err="1">
                <a:solidFill>
                  <a:prstClr val="white"/>
                </a:solidFill>
              </a:rPr>
              <a:t>Asp</a:t>
            </a:r>
            <a:r>
              <a:rPr lang="hu-HU" sz="1800" dirty="0">
                <a:solidFill>
                  <a:prstClr val="white"/>
                </a:solidFill>
              </a:rPr>
              <a:t> </a:t>
            </a:r>
            <a:r>
              <a:rPr lang="hu-HU" sz="1800" dirty="0" err="1">
                <a:solidFill>
                  <a:prstClr val="white"/>
                </a:solidFill>
              </a:rPr>
              <a:t>system</a:t>
            </a:r>
            <a:endParaRPr lang="hu-HU" sz="1800" dirty="0">
              <a:solidFill>
                <a:prstClr val="white"/>
              </a:solidFill>
            </a:endParaRPr>
          </a:p>
        </p:txBody>
      </p:sp>
      <p:graphicFrame>
        <p:nvGraphicFramePr>
          <p:cNvPr id="16" name="Tartalom helye 3"/>
          <p:cNvGraphicFramePr>
            <a:graphicFrameLocks noGrp="1" noChangeAspect="1"/>
          </p:cNvGraphicFramePr>
          <p:nvPr>
            <p:ph idx="1"/>
            <p:extLst>
              <p:ext uri="{D42A27DB-BD31-4B8C-83A1-F6EECF244321}">
                <p14:modId xmlns:p14="http://schemas.microsoft.com/office/powerpoint/2010/main" val="1457214606"/>
              </p:ext>
            </p:extLst>
          </p:nvPr>
        </p:nvGraphicFramePr>
        <p:xfrm>
          <a:off x="620742" y="1783915"/>
          <a:ext cx="8021624" cy="46687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5368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Folyamatábra: Egyesítés 5"/>
          <p:cNvSpPr/>
          <p:nvPr/>
        </p:nvSpPr>
        <p:spPr>
          <a:xfrm rot="16200000">
            <a:off x="-337139" y="667497"/>
            <a:ext cx="7778839" cy="709357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
            <a:extLst>
              <a:ext uri="{FF2B5EF4-FFF2-40B4-BE49-F238E27FC236}">
                <a16:creationId xmlns:a16="http://schemas.microsoft.com/office/drawing/2014/main" id="{4E2298F9-AFAA-4981-8C06-9B5F1B87A963}"/>
              </a:ext>
            </a:extLst>
          </p:cNvPr>
          <p:cNvSpPr/>
          <p:nvPr/>
        </p:nvSpPr>
        <p:spPr>
          <a:xfrm>
            <a:off x="5492" y="0"/>
            <a:ext cx="9151144" cy="100597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10" name="Kép 9">
            <a:extLst>
              <a:ext uri="{FF2B5EF4-FFF2-40B4-BE49-F238E27FC236}">
                <a16:creationId xmlns:a16="http://schemas.microsoft.com/office/drawing/2014/main" id="{593A6835-AE0B-4A1F-95E4-ADE57EC1EA83}"/>
              </a:ext>
            </a:extLst>
          </p:cNvPr>
          <p:cNvPicPr>
            <a:picLocks noChangeAspect="1"/>
          </p:cNvPicPr>
          <p:nvPr/>
        </p:nvPicPr>
        <p:blipFill>
          <a:blip r:embed="rId4"/>
          <a:stretch>
            <a:fillRect/>
          </a:stretch>
        </p:blipFill>
        <p:spPr>
          <a:xfrm>
            <a:off x="7166799" y="325823"/>
            <a:ext cx="1389759" cy="476975"/>
          </a:xfrm>
          <a:prstGeom prst="rect">
            <a:avLst/>
          </a:prstGeom>
        </p:spPr>
      </p:pic>
      <p:pic>
        <p:nvPicPr>
          <p:cNvPr id="12" name="Kép 11">
            <a:extLst>
              <a:ext uri="{FF2B5EF4-FFF2-40B4-BE49-F238E27FC236}">
                <a16:creationId xmlns:a16="http://schemas.microsoft.com/office/drawing/2014/main" id="{84A02B42-2035-432E-9C57-78B6B778B954}"/>
              </a:ext>
            </a:extLst>
          </p:cNvPr>
          <p:cNvPicPr>
            <a:picLocks noChangeAspect="1"/>
          </p:cNvPicPr>
          <p:nvPr/>
        </p:nvPicPr>
        <p:blipFill>
          <a:blip r:embed="rId5"/>
          <a:stretch>
            <a:fillRect/>
          </a:stretch>
        </p:blipFill>
        <p:spPr>
          <a:xfrm>
            <a:off x="409309" y="324867"/>
            <a:ext cx="1818202" cy="369917"/>
          </a:xfrm>
          <a:prstGeom prst="rect">
            <a:avLst/>
          </a:prstGeom>
        </p:spPr>
      </p:pic>
      <p:sp>
        <p:nvSpPr>
          <p:cNvPr id="13" name="Cím 3"/>
          <p:cNvSpPr txBox="1">
            <a:spLocks/>
          </p:cNvSpPr>
          <p:nvPr/>
        </p:nvSpPr>
        <p:spPr>
          <a:xfrm>
            <a:off x="2425533" y="357906"/>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err="1">
                <a:solidFill>
                  <a:prstClr val="white"/>
                </a:solidFill>
              </a:rPr>
              <a:t>Current</a:t>
            </a:r>
            <a:r>
              <a:rPr lang="hu-HU" sz="1800" dirty="0">
                <a:solidFill>
                  <a:prstClr val="white"/>
                </a:solidFill>
              </a:rPr>
              <a:t> service </a:t>
            </a:r>
            <a:r>
              <a:rPr lang="hu-HU" sz="1800" dirty="0" err="1">
                <a:solidFill>
                  <a:prstClr val="white"/>
                </a:solidFill>
              </a:rPr>
              <a:t>portfolio</a:t>
            </a:r>
            <a:endParaRPr lang="hu-HU" sz="1800" dirty="0">
              <a:solidFill>
                <a:prstClr val="white"/>
              </a:solidFill>
            </a:endParaRPr>
          </a:p>
        </p:txBody>
      </p:sp>
      <p:sp>
        <p:nvSpPr>
          <p:cNvPr id="8" name="Tartalom helye 2"/>
          <p:cNvSpPr>
            <a:spLocks noGrp="1"/>
          </p:cNvSpPr>
          <p:nvPr>
            <p:ph idx="1"/>
          </p:nvPr>
        </p:nvSpPr>
        <p:spPr>
          <a:xfrm>
            <a:off x="5492" y="1694998"/>
            <a:ext cx="4241990" cy="2600107"/>
          </a:xfrm>
        </p:spPr>
        <p:txBody>
          <a:bodyPr>
            <a:noAutofit/>
          </a:bodyPr>
          <a:lstStyle/>
          <a:p>
            <a:pPr>
              <a:lnSpc>
                <a:spcPct val="114000"/>
              </a:lnSpc>
            </a:pPr>
            <a:r>
              <a:rPr lang="hu-HU" sz="1400" b="1" dirty="0">
                <a:solidFill>
                  <a:srgbClr val="FFFFFF"/>
                </a:solidFill>
                <a:latin typeface="+mj-lt"/>
                <a:cs typeface="Calibri Light" pitchFamily="34" charset="0"/>
              </a:rPr>
              <a:t>Framework</a:t>
            </a:r>
          </a:p>
          <a:p>
            <a:pPr>
              <a:lnSpc>
                <a:spcPct val="114000"/>
              </a:lnSpc>
            </a:pPr>
            <a:r>
              <a:rPr lang="hu-HU" sz="1400" b="1" dirty="0">
                <a:solidFill>
                  <a:srgbClr val="FFFFFF"/>
                </a:solidFill>
                <a:latin typeface="+mj-lt"/>
                <a:cs typeface="Calibri Light" pitchFamily="34" charset="0"/>
              </a:rPr>
              <a:t>Financial management </a:t>
            </a:r>
            <a:r>
              <a:rPr lang="hu-HU" sz="1400" b="1" dirty="0" err="1">
                <a:solidFill>
                  <a:srgbClr val="FFFFFF"/>
                </a:solidFill>
                <a:latin typeface="+mj-lt"/>
                <a:cs typeface="Calibri Light" pitchFamily="34" charset="0"/>
              </a:rPr>
              <a:t>system</a:t>
            </a:r>
            <a:r>
              <a:rPr lang="hu-HU" sz="1400" b="1" dirty="0">
                <a:solidFill>
                  <a:srgbClr val="FFFFFF"/>
                </a:solidFill>
                <a:latin typeface="+mj-lt"/>
                <a:cs typeface="Calibri Light" pitchFamily="34" charset="0"/>
              </a:rPr>
              <a:t> </a:t>
            </a:r>
          </a:p>
          <a:p>
            <a:pPr>
              <a:lnSpc>
                <a:spcPct val="114000"/>
              </a:lnSpc>
            </a:pPr>
            <a:r>
              <a:rPr lang="hu-HU" sz="1400" dirty="0">
                <a:solidFill>
                  <a:srgbClr val="FFFFFF"/>
                </a:solidFill>
                <a:latin typeface="+mj-lt"/>
                <a:cs typeface="Calibri Light" pitchFamily="34" charset="0"/>
              </a:rPr>
              <a:t>Local </a:t>
            </a:r>
            <a:r>
              <a:rPr lang="hu-HU" sz="1400" dirty="0" err="1">
                <a:solidFill>
                  <a:srgbClr val="FFFFFF"/>
                </a:solidFill>
                <a:latin typeface="+mj-lt"/>
                <a:cs typeface="Calibri Light" pitchFamily="34" charset="0"/>
              </a:rPr>
              <a:t>tax</a:t>
            </a:r>
            <a:r>
              <a:rPr lang="hu-HU" sz="1400" dirty="0">
                <a:solidFill>
                  <a:srgbClr val="FFFFFF"/>
                </a:solidFill>
                <a:latin typeface="+mj-lt"/>
                <a:cs typeface="Calibri Light" pitchFamily="34" charset="0"/>
              </a:rPr>
              <a:t> management </a:t>
            </a:r>
            <a:r>
              <a:rPr lang="hu-HU" sz="1400" dirty="0" err="1">
                <a:solidFill>
                  <a:srgbClr val="FFFFFF"/>
                </a:solidFill>
                <a:latin typeface="+mj-lt"/>
                <a:cs typeface="Calibri Light" pitchFamily="34" charset="0"/>
              </a:rPr>
              <a:t>system</a:t>
            </a:r>
            <a:r>
              <a:rPr lang="hu-HU" sz="1400" dirty="0">
                <a:solidFill>
                  <a:srgbClr val="FFFFFF"/>
                </a:solidFill>
                <a:latin typeface="+mj-lt"/>
                <a:cs typeface="Calibri Light" pitchFamily="34" charset="0"/>
              </a:rPr>
              <a:t> </a:t>
            </a:r>
          </a:p>
          <a:p>
            <a:pPr>
              <a:lnSpc>
                <a:spcPct val="114000"/>
              </a:lnSpc>
            </a:pPr>
            <a:r>
              <a:rPr lang="hu-HU" sz="1400" dirty="0" err="1">
                <a:solidFill>
                  <a:srgbClr val="FFFFFF"/>
                </a:solidFill>
                <a:latin typeface="+mj-lt"/>
                <a:cs typeface="Calibri Light" pitchFamily="34" charset="0"/>
              </a:rPr>
              <a:t>Document</a:t>
            </a:r>
            <a:r>
              <a:rPr lang="hu-HU" sz="1400" dirty="0">
                <a:solidFill>
                  <a:srgbClr val="FFFFFF"/>
                </a:solidFill>
                <a:latin typeface="+mj-lt"/>
                <a:cs typeface="Calibri Light" pitchFamily="34" charset="0"/>
              </a:rPr>
              <a:t> management </a:t>
            </a:r>
            <a:r>
              <a:rPr lang="hu-HU" sz="1400" dirty="0" err="1">
                <a:solidFill>
                  <a:srgbClr val="FFFFFF"/>
                </a:solidFill>
                <a:latin typeface="+mj-lt"/>
                <a:cs typeface="Calibri Light" pitchFamily="34" charset="0"/>
              </a:rPr>
              <a:t>system</a:t>
            </a:r>
            <a:endParaRPr lang="hu-HU" sz="1400" dirty="0">
              <a:solidFill>
                <a:srgbClr val="FFFFFF"/>
              </a:solidFill>
              <a:latin typeface="+mj-lt"/>
              <a:cs typeface="Calibri Light" pitchFamily="34" charset="0"/>
            </a:endParaRPr>
          </a:p>
          <a:p>
            <a:pPr marL="285750" indent="-285750">
              <a:lnSpc>
                <a:spcPct val="114000"/>
              </a:lnSpc>
            </a:pPr>
            <a:r>
              <a:rPr lang="hu-HU" sz="1400" dirty="0" err="1">
                <a:solidFill>
                  <a:srgbClr val="FFFFFF"/>
                </a:solidFill>
                <a:cs typeface="Calibri Light" pitchFamily="34" charset="0"/>
              </a:rPr>
              <a:t>Industrial</a:t>
            </a:r>
            <a:r>
              <a:rPr lang="hu-HU" sz="1400" dirty="0">
                <a:solidFill>
                  <a:srgbClr val="FFFFFF"/>
                </a:solidFill>
                <a:cs typeface="Calibri Light" pitchFamily="34" charset="0"/>
              </a:rPr>
              <a:t> &amp; </a:t>
            </a:r>
            <a:r>
              <a:rPr lang="hu-HU" sz="1400" dirty="0" err="1">
                <a:solidFill>
                  <a:srgbClr val="FFFFFF"/>
                </a:solidFill>
                <a:cs typeface="Calibri Light" pitchFamily="34" charset="0"/>
              </a:rPr>
              <a:t>commercial</a:t>
            </a:r>
            <a:r>
              <a:rPr lang="hu-HU" sz="1400" dirty="0">
                <a:solidFill>
                  <a:srgbClr val="FFFFFF"/>
                </a:solidFill>
                <a:cs typeface="Calibri Light" pitchFamily="34" charset="0"/>
              </a:rPr>
              <a:t> management </a:t>
            </a:r>
            <a:r>
              <a:rPr lang="hu-HU" sz="1400" dirty="0" err="1">
                <a:solidFill>
                  <a:srgbClr val="FFFFFF"/>
                </a:solidFill>
                <a:cs typeface="Calibri Light" pitchFamily="34" charset="0"/>
              </a:rPr>
              <a:t>system</a:t>
            </a:r>
            <a:r>
              <a:rPr lang="hu-HU" sz="1400" dirty="0">
                <a:solidFill>
                  <a:srgbClr val="FFFFFF"/>
                </a:solidFill>
                <a:cs typeface="Calibri Light" pitchFamily="34" charset="0"/>
              </a:rPr>
              <a:t> </a:t>
            </a:r>
          </a:p>
          <a:p>
            <a:pPr marL="285750" indent="-285750">
              <a:lnSpc>
                <a:spcPct val="114000"/>
              </a:lnSpc>
            </a:pPr>
            <a:r>
              <a:rPr lang="hu-HU" sz="1400" dirty="0" err="1">
                <a:solidFill>
                  <a:srgbClr val="FFFFFF"/>
                </a:solidFill>
                <a:cs typeface="Calibri Light" pitchFamily="34" charset="0"/>
              </a:rPr>
              <a:t>Property</a:t>
            </a:r>
            <a:r>
              <a:rPr lang="hu-HU" sz="1400" dirty="0">
                <a:solidFill>
                  <a:srgbClr val="FFFFFF"/>
                </a:solidFill>
                <a:cs typeface="Calibri Light" pitchFamily="34" charset="0"/>
              </a:rPr>
              <a:t> </a:t>
            </a:r>
            <a:r>
              <a:rPr lang="hu-HU" sz="1400" dirty="0" err="1">
                <a:solidFill>
                  <a:srgbClr val="FFFFFF"/>
                </a:solidFill>
                <a:cs typeface="Calibri Light" pitchFamily="34" charset="0"/>
              </a:rPr>
              <a:t>cadastre</a:t>
            </a:r>
            <a:endParaRPr lang="hu-HU" sz="1400" dirty="0">
              <a:solidFill>
                <a:srgbClr val="FFFFFF"/>
              </a:solidFill>
              <a:cs typeface="Calibri Light" pitchFamily="34" charset="0"/>
            </a:endParaRPr>
          </a:p>
          <a:p>
            <a:pPr marL="285750" indent="-285750">
              <a:lnSpc>
                <a:spcPct val="114000"/>
              </a:lnSpc>
            </a:pPr>
            <a:r>
              <a:rPr lang="hu-HU" sz="1400" dirty="0" err="1">
                <a:solidFill>
                  <a:srgbClr val="FFFFFF"/>
                </a:solidFill>
                <a:cs typeface="Calibri Light" pitchFamily="34" charset="0"/>
              </a:rPr>
              <a:t>Inheritance</a:t>
            </a:r>
            <a:r>
              <a:rPr lang="hu-HU" sz="1400" dirty="0">
                <a:solidFill>
                  <a:srgbClr val="FFFFFF"/>
                </a:solidFill>
                <a:cs typeface="Calibri Light" pitchFamily="34" charset="0"/>
              </a:rPr>
              <a:t> </a:t>
            </a:r>
            <a:r>
              <a:rPr lang="hu-HU" sz="1400" dirty="0" err="1">
                <a:solidFill>
                  <a:srgbClr val="FFFFFF"/>
                </a:solidFill>
                <a:cs typeface="Calibri Light" pitchFamily="34" charset="0"/>
              </a:rPr>
              <a:t>registration</a:t>
            </a:r>
            <a:r>
              <a:rPr lang="hu-HU" sz="1400" dirty="0">
                <a:solidFill>
                  <a:srgbClr val="FFFFFF"/>
                </a:solidFill>
                <a:cs typeface="Calibri Light" pitchFamily="34" charset="0"/>
              </a:rPr>
              <a:t> </a:t>
            </a:r>
            <a:r>
              <a:rPr lang="hu-HU" sz="1400" dirty="0" err="1">
                <a:solidFill>
                  <a:srgbClr val="FFFFFF"/>
                </a:solidFill>
                <a:cs typeface="Calibri Light" pitchFamily="34" charset="0"/>
              </a:rPr>
              <a:t>system</a:t>
            </a:r>
            <a:endParaRPr lang="hu-HU" sz="1400" dirty="0">
              <a:solidFill>
                <a:srgbClr val="FFFFFF"/>
              </a:solidFill>
              <a:cs typeface="Calibri Light" pitchFamily="34" charset="0"/>
            </a:endParaRPr>
          </a:p>
          <a:p>
            <a:pPr marL="285750" indent="-285750">
              <a:lnSpc>
                <a:spcPct val="114000"/>
              </a:lnSpc>
            </a:pPr>
            <a:r>
              <a:rPr lang="hu-HU" sz="1400" dirty="0">
                <a:solidFill>
                  <a:srgbClr val="FFFFFF"/>
                </a:solidFill>
                <a:cs typeface="Calibri Light" pitchFamily="34" charset="0"/>
              </a:rPr>
              <a:t>Local </a:t>
            </a:r>
            <a:r>
              <a:rPr lang="hu-HU" sz="1400" dirty="0" err="1">
                <a:solidFill>
                  <a:srgbClr val="FFFFFF"/>
                </a:solidFill>
                <a:cs typeface="Calibri Light" pitchFamily="34" charset="0"/>
              </a:rPr>
              <a:t>government</a:t>
            </a:r>
            <a:r>
              <a:rPr lang="hu-HU" sz="1400" dirty="0">
                <a:solidFill>
                  <a:srgbClr val="FFFFFF"/>
                </a:solidFill>
                <a:cs typeface="Calibri Light" pitchFamily="34" charset="0"/>
              </a:rPr>
              <a:t> </a:t>
            </a:r>
            <a:r>
              <a:rPr lang="hu-HU" sz="1400" dirty="0" err="1">
                <a:solidFill>
                  <a:srgbClr val="FFFFFF"/>
                </a:solidFill>
                <a:cs typeface="Calibri Light" pitchFamily="34" charset="0"/>
              </a:rPr>
              <a:t>single</a:t>
            </a:r>
            <a:r>
              <a:rPr lang="hu-HU" sz="1400" dirty="0">
                <a:solidFill>
                  <a:srgbClr val="FFFFFF"/>
                </a:solidFill>
                <a:cs typeface="Calibri Light" pitchFamily="34" charset="0"/>
              </a:rPr>
              <a:t> </a:t>
            </a:r>
            <a:r>
              <a:rPr lang="hu-HU" sz="1400" dirty="0" err="1">
                <a:solidFill>
                  <a:srgbClr val="FFFFFF"/>
                </a:solidFill>
                <a:cs typeface="Calibri Light" pitchFamily="34" charset="0"/>
              </a:rPr>
              <a:t>point</a:t>
            </a:r>
            <a:r>
              <a:rPr lang="hu-HU" sz="1400" dirty="0">
                <a:solidFill>
                  <a:srgbClr val="FFFFFF"/>
                </a:solidFill>
                <a:cs typeface="Calibri Light" pitchFamily="34" charset="0"/>
              </a:rPr>
              <a:t> of </a:t>
            </a:r>
            <a:r>
              <a:rPr lang="hu-HU" sz="1400" dirty="0" err="1">
                <a:solidFill>
                  <a:srgbClr val="FFFFFF"/>
                </a:solidFill>
                <a:cs typeface="Calibri Light" pitchFamily="34" charset="0"/>
              </a:rPr>
              <a:t>contact</a:t>
            </a:r>
            <a:r>
              <a:rPr lang="hu-HU" sz="1400" dirty="0">
                <a:solidFill>
                  <a:srgbClr val="FFFFFF"/>
                </a:solidFill>
                <a:cs typeface="Calibri Light" pitchFamily="34" charset="0"/>
              </a:rPr>
              <a:t> </a:t>
            </a:r>
            <a:r>
              <a:rPr lang="hu-HU" sz="1400" dirty="0" err="1">
                <a:solidFill>
                  <a:srgbClr val="FFFFFF"/>
                </a:solidFill>
                <a:cs typeface="Calibri Light" pitchFamily="34" charset="0"/>
              </a:rPr>
              <a:t>portal</a:t>
            </a:r>
            <a:endParaRPr lang="hu-HU" sz="1400" dirty="0">
              <a:solidFill>
                <a:srgbClr val="FFFFFF"/>
              </a:solidFill>
              <a:cs typeface="Calibri Light" pitchFamily="34" charset="0"/>
            </a:endParaRPr>
          </a:p>
          <a:p>
            <a:pPr marL="285750" indent="-285750">
              <a:lnSpc>
                <a:spcPct val="114000"/>
              </a:lnSpc>
            </a:pPr>
            <a:r>
              <a:rPr lang="hu-HU" sz="1400" dirty="0" err="1">
                <a:solidFill>
                  <a:srgbClr val="FFFFFF"/>
                </a:solidFill>
                <a:cs typeface="Calibri Light" pitchFamily="34" charset="0"/>
              </a:rPr>
              <a:t>Municipality</a:t>
            </a:r>
            <a:r>
              <a:rPr lang="hu-HU" sz="1400" dirty="0">
                <a:solidFill>
                  <a:srgbClr val="FFFFFF"/>
                </a:solidFill>
                <a:cs typeface="Calibri Light" pitchFamily="34" charset="0"/>
              </a:rPr>
              <a:t> </a:t>
            </a:r>
            <a:r>
              <a:rPr lang="hu-HU" sz="1400" dirty="0" err="1">
                <a:solidFill>
                  <a:srgbClr val="FFFFFF"/>
                </a:solidFill>
                <a:cs typeface="Calibri Light" pitchFamily="34" charset="0"/>
              </a:rPr>
              <a:t>portal</a:t>
            </a:r>
            <a:r>
              <a:rPr lang="hu-HU" sz="1400" dirty="0">
                <a:solidFill>
                  <a:srgbClr val="FFFFFF"/>
                </a:solidFill>
                <a:cs typeface="Calibri Light" pitchFamily="34" charset="0"/>
              </a:rPr>
              <a:t> </a:t>
            </a:r>
            <a:r>
              <a:rPr lang="hu-HU" sz="1400" dirty="0" err="1">
                <a:solidFill>
                  <a:srgbClr val="FFFFFF"/>
                </a:solidFill>
                <a:cs typeface="Calibri Light" pitchFamily="34" charset="0"/>
              </a:rPr>
              <a:t>solution</a:t>
            </a:r>
            <a:r>
              <a:rPr lang="hu-HU" sz="1400" dirty="0">
                <a:solidFill>
                  <a:srgbClr val="FFFFFF"/>
                </a:solidFill>
                <a:cs typeface="Calibri Light" pitchFamily="34" charset="0"/>
              </a:rPr>
              <a:t> (</a:t>
            </a:r>
            <a:r>
              <a:rPr lang="hu-HU" sz="1400" dirty="0" err="1">
                <a:solidFill>
                  <a:srgbClr val="FFFFFF"/>
                </a:solidFill>
                <a:cs typeface="Calibri Light" pitchFamily="34" charset="0"/>
              </a:rPr>
              <a:t>optional</a:t>
            </a:r>
            <a:r>
              <a:rPr lang="hu-HU" sz="1400" dirty="0">
                <a:solidFill>
                  <a:srgbClr val="FFFFFF"/>
                </a:solidFill>
                <a:cs typeface="Calibri Light" pitchFamily="34" charset="0"/>
              </a:rPr>
              <a:t>) </a:t>
            </a:r>
          </a:p>
          <a:p>
            <a:pPr algn="just"/>
            <a:endParaRPr lang="hu-HU" sz="1400" dirty="0">
              <a:solidFill>
                <a:srgbClr val="FFFFFF"/>
              </a:solidFill>
              <a:latin typeface="+mj-lt"/>
              <a:cs typeface="Calibri Light" pitchFamily="34" charset="0"/>
            </a:endParaRPr>
          </a:p>
          <a:p>
            <a:pPr algn="just"/>
            <a:endParaRPr lang="hu-HU" sz="1400" dirty="0">
              <a:solidFill>
                <a:srgbClr val="FFFFFF"/>
              </a:solidFill>
              <a:latin typeface="+mj-lt"/>
              <a:cs typeface="Calibri Light" pitchFamily="34" charset="0"/>
            </a:endParaRPr>
          </a:p>
        </p:txBody>
      </p:sp>
      <p:sp>
        <p:nvSpPr>
          <p:cNvPr id="4" name="Téglalap 3"/>
          <p:cNvSpPr/>
          <p:nvPr/>
        </p:nvSpPr>
        <p:spPr>
          <a:xfrm>
            <a:off x="38637" y="4531496"/>
            <a:ext cx="6021341" cy="653769"/>
          </a:xfrm>
          <a:prstGeom prst="rect">
            <a:avLst/>
          </a:prstGeom>
        </p:spPr>
        <p:txBody>
          <a:bodyPr wrap="square">
            <a:spAutoFit/>
          </a:bodyPr>
          <a:lstStyle/>
          <a:p>
            <a:pPr>
              <a:lnSpc>
                <a:spcPct val="114000"/>
              </a:lnSpc>
            </a:pPr>
            <a:r>
              <a:rPr lang="hu-HU" sz="1600" b="1" dirty="0" err="1">
                <a:cs typeface="Calibri Light" pitchFamily="34" charset="0"/>
              </a:rPr>
              <a:t>Integration</a:t>
            </a:r>
            <a:r>
              <a:rPr lang="hu-HU" sz="1600" dirty="0">
                <a:solidFill>
                  <a:srgbClr val="FFFFFF"/>
                </a:solidFill>
                <a:cs typeface="Calibri Light" pitchFamily="34" charset="0"/>
              </a:rPr>
              <a:t> </a:t>
            </a:r>
            <a:r>
              <a:rPr lang="hu-HU" sz="1600" dirty="0" err="1">
                <a:solidFill>
                  <a:srgbClr val="FFFFFF"/>
                </a:solidFill>
                <a:cs typeface="Calibri Light" pitchFamily="34" charset="0"/>
              </a:rPr>
              <a:t>between</a:t>
            </a:r>
            <a:r>
              <a:rPr lang="hu-HU" sz="1600" dirty="0">
                <a:solidFill>
                  <a:srgbClr val="FFFFFF"/>
                </a:solidFill>
                <a:cs typeface="Calibri Light" pitchFamily="34" charset="0"/>
              </a:rPr>
              <a:t> </a:t>
            </a:r>
            <a:r>
              <a:rPr lang="hu-HU" sz="1600" dirty="0" err="1">
                <a:solidFill>
                  <a:srgbClr val="FFFFFF"/>
                </a:solidFill>
                <a:cs typeface="Calibri Light" pitchFamily="34" charset="0"/>
              </a:rPr>
              <a:t>the</a:t>
            </a:r>
            <a:r>
              <a:rPr lang="hu-HU" sz="1600" dirty="0">
                <a:solidFill>
                  <a:srgbClr val="FFFFFF"/>
                </a:solidFill>
                <a:cs typeface="Calibri Light" pitchFamily="34" charset="0"/>
              </a:rPr>
              <a:t> </a:t>
            </a:r>
            <a:r>
              <a:rPr lang="hu-HU" sz="1600" dirty="0" err="1">
                <a:solidFill>
                  <a:srgbClr val="FFFFFF"/>
                </a:solidFill>
                <a:cs typeface="Calibri Light" pitchFamily="34" charset="0"/>
              </a:rPr>
              <a:t>systems</a:t>
            </a:r>
            <a:r>
              <a:rPr lang="hu-HU" sz="1600" dirty="0">
                <a:solidFill>
                  <a:srgbClr val="FFFFFF"/>
                </a:solidFill>
                <a:cs typeface="Calibri Light" pitchFamily="34" charset="0"/>
              </a:rPr>
              <a:t>, </a:t>
            </a:r>
            <a:r>
              <a:rPr lang="hu-HU" sz="1600" b="1" dirty="0" err="1">
                <a:cs typeface="Calibri Light" pitchFamily="34" charset="0"/>
              </a:rPr>
              <a:t>external</a:t>
            </a:r>
            <a:r>
              <a:rPr lang="hu-HU" sz="1600" b="1" dirty="0">
                <a:cs typeface="Calibri Light" pitchFamily="34" charset="0"/>
              </a:rPr>
              <a:t> </a:t>
            </a:r>
            <a:r>
              <a:rPr lang="hu-HU" sz="1600" b="1" dirty="0" err="1">
                <a:cs typeface="Calibri Light" pitchFamily="34" charset="0"/>
              </a:rPr>
              <a:t>data</a:t>
            </a:r>
            <a:r>
              <a:rPr lang="hu-HU" sz="1600" b="1" dirty="0">
                <a:cs typeface="Calibri Light" pitchFamily="34" charset="0"/>
              </a:rPr>
              <a:t> </a:t>
            </a:r>
            <a:r>
              <a:rPr lang="hu-HU" sz="1600" b="1" dirty="0" err="1">
                <a:cs typeface="Calibri Light" pitchFamily="34" charset="0"/>
              </a:rPr>
              <a:t>connections</a:t>
            </a:r>
            <a:r>
              <a:rPr lang="hu-HU" sz="1600" dirty="0">
                <a:solidFill>
                  <a:srgbClr val="FFFFFF"/>
                </a:solidFill>
                <a:cs typeface="Calibri Light" pitchFamily="34" charset="0"/>
              </a:rPr>
              <a:t> and </a:t>
            </a:r>
            <a:r>
              <a:rPr lang="hu-HU" sz="1600" dirty="0" err="1">
                <a:solidFill>
                  <a:srgbClr val="FFFFFF"/>
                </a:solidFill>
                <a:cs typeface="Calibri Light" pitchFamily="34" charset="0"/>
              </a:rPr>
              <a:t>e-administration</a:t>
            </a:r>
            <a:r>
              <a:rPr lang="hu-HU" sz="1600" dirty="0">
                <a:solidFill>
                  <a:srgbClr val="FFFFFF"/>
                </a:solidFill>
                <a:cs typeface="Calibri Light" pitchFamily="34" charset="0"/>
              </a:rPr>
              <a:t> </a:t>
            </a:r>
            <a:r>
              <a:rPr lang="hu-HU" sz="1600" b="1" dirty="0">
                <a:cs typeface="Calibri Light" pitchFamily="34" charset="0"/>
              </a:rPr>
              <a:t>building </a:t>
            </a:r>
            <a:r>
              <a:rPr lang="hu-HU" sz="1600" b="1" dirty="0" err="1">
                <a:cs typeface="Calibri Light" pitchFamily="34" charset="0"/>
              </a:rPr>
              <a:t>blocks</a:t>
            </a:r>
            <a:endParaRPr lang="hu-HU" sz="1600" b="1" dirty="0">
              <a:cs typeface="Calibri Light" pitchFamily="34" charset="0"/>
            </a:endParaRPr>
          </a:p>
        </p:txBody>
      </p:sp>
    </p:spTree>
    <p:extLst>
      <p:ext uri="{BB962C8B-B14F-4D97-AF65-F5344CB8AC3E}">
        <p14:creationId xmlns:p14="http://schemas.microsoft.com/office/powerpoint/2010/main" val="948323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helye 2"/>
          <p:cNvPicPr>
            <a:picLocks noGrp="1" noChangeAspect="1"/>
          </p:cNvPicPr>
          <p:nvPr>
            <p:ph type="pic" idx="1"/>
          </p:nvPr>
        </p:nvPicPr>
        <p:blipFill>
          <a:blip r:embed="rId2">
            <a:extLst>
              <a:ext uri="{28A0092B-C50C-407E-A947-70E740481C1C}">
                <a14:useLocalDpi xmlns:a14="http://schemas.microsoft.com/office/drawing/2010/main" val="0"/>
              </a:ext>
            </a:extLst>
          </a:blip>
          <a:srcRect l="33273" r="33273"/>
          <a:stretch>
            <a:fillRect/>
          </a:stretch>
        </p:blipFill>
        <p:spPr>
          <a:xfrm>
            <a:off x="0" y="33428"/>
            <a:ext cx="3059084" cy="6856324"/>
          </a:xfrm>
        </p:spPr>
      </p:pic>
      <p:sp>
        <p:nvSpPr>
          <p:cNvPr id="13" name="TextBox 12"/>
          <p:cNvSpPr txBox="1"/>
          <p:nvPr/>
        </p:nvSpPr>
        <p:spPr>
          <a:xfrm>
            <a:off x="3065532" y="2057356"/>
            <a:ext cx="3235516" cy="3108543"/>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The framework provides the identification of the users of the ASP system, the integration of sector specific systems, and the production of statements.</a:t>
            </a:r>
            <a:br>
              <a:rPr lang="en-US" sz="1400" dirty="0">
                <a:solidFill>
                  <a:schemeClr val="tx1">
                    <a:lumMod val="75000"/>
                    <a:lumOff val="25000"/>
                  </a:schemeClr>
                </a:solidFill>
                <a:latin typeface="Arial" panose="020B0604020202020204" pitchFamily="34" charset="0"/>
                <a:cs typeface="Arial" panose="020B0604020202020204" pitchFamily="34" charset="0"/>
              </a:rPr>
            </a:br>
            <a:endParaRPr lang="en-US" sz="1400" dirty="0">
              <a:solidFill>
                <a:schemeClr val="tx1">
                  <a:lumMod val="75000"/>
                  <a:lumOff val="25000"/>
                </a:schemeClr>
              </a:solidFill>
              <a:latin typeface="Arial" panose="020B0604020202020204" pitchFamily="34" charset="0"/>
              <a:cs typeface="Arial" panose="020B0604020202020204" pitchFamily="34" charset="0"/>
            </a:endParaRPr>
          </a:p>
          <a:p>
            <a:r>
              <a:rPr lang="en-US" sz="1400" dirty="0">
                <a:solidFill>
                  <a:schemeClr val="tx1">
                    <a:lumMod val="75000"/>
                    <a:lumOff val="25000"/>
                  </a:schemeClr>
                </a:solidFill>
                <a:latin typeface="Arial" panose="020B0604020202020204" pitchFamily="34" charset="0"/>
                <a:cs typeface="Arial" panose="020B0604020202020204" pitchFamily="34" charset="0"/>
              </a:rPr>
              <a:t>The ASP systems are accessible from the framework.</a:t>
            </a:r>
          </a:p>
          <a:p>
            <a:endParaRPr lang="en-US" sz="1400" dirty="0">
              <a:solidFill>
                <a:schemeClr val="tx1">
                  <a:lumMod val="75000"/>
                  <a:lumOff val="25000"/>
                </a:schemeClr>
              </a:solidFill>
              <a:latin typeface="Arial" panose="020B0604020202020204" pitchFamily="34" charset="0"/>
              <a:cs typeface="Arial" panose="020B0604020202020204" pitchFamily="34" charset="0"/>
            </a:endParaRPr>
          </a:p>
          <a:p>
            <a:r>
              <a:rPr lang="en-US" sz="1400" dirty="0">
                <a:solidFill>
                  <a:schemeClr val="tx1">
                    <a:lumMod val="75000"/>
                    <a:lumOff val="25000"/>
                  </a:schemeClr>
                </a:solidFill>
                <a:latin typeface="Arial" panose="020B0604020202020204" pitchFamily="34" charset="0"/>
                <a:cs typeface="Arial" panose="020B0604020202020204" pitchFamily="34" charset="0"/>
              </a:rPr>
              <a:t>In the framework, a separate area of ​​operation has been created for each municipality, thus ensuring the separate management of the data per municipality.</a:t>
            </a:r>
          </a:p>
        </p:txBody>
      </p:sp>
      <p:sp>
        <p:nvSpPr>
          <p:cNvPr id="16" name="Text Placeholder 1"/>
          <p:cNvSpPr txBox="1">
            <a:spLocks/>
          </p:cNvSpPr>
          <p:nvPr/>
        </p:nvSpPr>
        <p:spPr>
          <a:xfrm>
            <a:off x="6726432" y="1336661"/>
            <a:ext cx="2530979" cy="523211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1100" dirty="0"/>
              <a:t>User management</a:t>
            </a:r>
            <a:endParaRPr lang="hu-HU" sz="1100" dirty="0"/>
          </a:p>
          <a:p>
            <a:pPr marL="171450" indent="-171450"/>
            <a:endParaRPr lang="en-US" sz="1100" dirty="0"/>
          </a:p>
          <a:p>
            <a:pPr marL="171450" indent="-171450"/>
            <a:r>
              <a:rPr lang="en-US" sz="1100" dirty="0"/>
              <a:t>Access Management (authentication, roles and </a:t>
            </a:r>
            <a:r>
              <a:rPr lang="en-US" sz="1100" dirty="0" err="1"/>
              <a:t>rigths</a:t>
            </a:r>
            <a:r>
              <a:rPr lang="en-US" sz="1100" dirty="0"/>
              <a:t>)</a:t>
            </a:r>
            <a:endParaRPr lang="hu-HU" sz="1100" dirty="0"/>
          </a:p>
          <a:p>
            <a:pPr marL="171450" indent="-171450"/>
            <a:endParaRPr lang="en-US" sz="1100" dirty="0"/>
          </a:p>
          <a:p>
            <a:pPr marL="171450" indent="-171450"/>
            <a:r>
              <a:rPr lang="en-US" sz="1100" dirty="0"/>
              <a:t>Operating system services</a:t>
            </a:r>
            <a:endParaRPr lang="hu-HU" sz="1100" dirty="0"/>
          </a:p>
          <a:p>
            <a:pPr marL="171450" indent="-171450"/>
            <a:endParaRPr lang="en-US" sz="1100" dirty="0"/>
          </a:p>
          <a:p>
            <a:pPr marL="171450" indent="-171450"/>
            <a:r>
              <a:rPr lang="en-US" sz="1100" dirty="0"/>
              <a:t>Log management</a:t>
            </a:r>
          </a:p>
          <a:p>
            <a:pPr marL="171450" indent="-171450"/>
            <a:endParaRPr lang="en-US" sz="1100" dirty="0"/>
          </a:p>
          <a:p>
            <a:pPr marL="171450" indent="-171450"/>
            <a:r>
              <a:rPr lang="en-US" sz="1100" dirty="0"/>
              <a:t>Data storage, data backup</a:t>
            </a:r>
            <a:endParaRPr lang="hu-HU" sz="1100" dirty="0"/>
          </a:p>
          <a:p>
            <a:pPr marL="171450" indent="-171450"/>
            <a:endParaRPr lang="en-US" sz="1100" dirty="0"/>
          </a:p>
          <a:p>
            <a:pPr marL="171450" indent="-171450"/>
            <a:r>
              <a:rPr lang="en-US" sz="1100" dirty="0"/>
              <a:t>Document storage</a:t>
            </a:r>
            <a:endParaRPr lang="hu-HU" sz="1100" dirty="0"/>
          </a:p>
          <a:p>
            <a:pPr marL="171450" indent="-171450"/>
            <a:endParaRPr lang="hu-HU" sz="1100" dirty="0"/>
          </a:p>
          <a:p>
            <a:pPr marL="171450" indent="-171450"/>
            <a:r>
              <a:rPr lang="en-US" sz="1100" dirty="0"/>
              <a:t>External and internal data communication and integration</a:t>
            </a:r>
            <a:endParaRPr lang="hu-HU" sz="1100" dirty="0"/>
          </a:p>
          <a:p>
            <a:pPr marL="171450" indent="-171450"/>
            <a:endParaRPr lang="en-US" sz="1100" dirty="0"/>
          </a:p>
          <a:p>
            <a:pPr marL="171450" indent="-171450"/>
            <a:r>
              <a:rPr lang="en-US" sz="1100" dirty="0"/>
              <a:t>System management, monitoring</a:t>
            </a:r>
            <a:endParaRPr lang="hu-HU" sz="1100" dirty="0"/>
          </a:p>
          <a:p>
            <a:pPr marL="171450" indent="-171450"/>
            <a:endParaRPr lang="en-US" sz="1100" dirty="0"/>
          </a:p>
          <a:p>
            <a:pPr marL="171450" indent="-171450"/>
            <a:r>
              <a:rPr lang="en-US" sz="1100" dirty="0"/>
              <a:t>Electronic payment support</a:t>
            </a:r>
            <a:endParaRPr lang="hu-HU" sz="1100" dirty="0"/>
          </a:p>
          <a:p>
            <a:pPr marL="171450" indent="-171450"/>
            <a:endParaRPr lang="en-US" sz="1100" dirty="0"/>
          </a:p>
          <a:p>
            <a:pPr marL="171450" indent="-171450"/>
            <a:r>
              <a:rPr lang="en-US" sz="1100" dirty="0"/>
              <a:t>Master data management</a:t>
            </a:r>
            <a:endParaRPr lang="hu-HU" sz="1100" dirty="0"/>
          </a:p>
          <a:p>
            <a:pPr marL="171450" indent="-171450"/>
            <a:endParaRPr lang="en-US" sz="1100" dirty="0"/>
          </a:p>
          <a:p>
            <a:pPr marL="171450" indent="-171450"/>
            <a:r>
              <a:rPr lang="en-US" sz="1100" dirty="0"/>
              <a:t>Creating and managing templates, forms</a:t>
            </a:r>
            <a:endParaRPr lang="hu-HU" sz="1100" dirty="0"/>
          </a:p>
          <a:p>
            <a:pPr marL="171450" indent="-171450"/>
            <a:endParaRPr lang="en-US" sz="1100" dirty="0"/>
          </a:p>
          <a:p>
            <a:pPr marL="171450" indent="-171450"/>
            <a:r>
              <a:rPr lang="en-US" sz="1100" dirty="0"/>
              <a:t>E-learning framework</a:t>
            </a:r>
          </a:p>
        </p:txBody>
      </p:sp>
      <p:sp>
        <p:nvSpPr>
          <p:cNvPr id="22" name="Téglalap 1">
            <a:extLst>
              <a:ext uri="{FF2B5EF4-FFF2-40B4-BE49-F238E27FC236}">
                <a16:creationId xmlns:a16="http://schemas.microsoft.com/office/drawing/2014/main" id="{773430B5-935E-440E-84B5-63B947236C95}"/>
              </a:ext>
            </a:extLst>
          </p:cNvPr>
          <p:cNvSpPr/>
          <p:nvPr/>
        </p:nvSpPr>
        <p:spPr>
          <a:xfrm>
            <a:off x="-7208" y="0"/>
            <a:ext cx="9151144" cy="127030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23" name="Kép 22">
            <a:extLst>
              <a:ext uri="{FF2B5EF4-FFF2-40B4-BE49-F238E27FC236}">
                <a16:creationId xmlns:a16="http://schemas.microsoft.com/office/drawing/2014/main" id="{6B033D96-8831-4B2A-BCE4-C801FD6BD54F}"/>
              </a:ext>
            </a:extLst>
          </p:cNvPr>
          <p:cNvPicPr>
            <a:picLocks noChangeAspect="1"/>
          </p:cNvPicPr>
          <p:nvPr/>
        </p:nvPicPr>
        <p:blipFill>
          <a:blip r:embed="rId3"/>
          <a:stretch>
            <a:fillRect/>
          </a:stretch>
        </p:blipFill>
        <p:spPr>
          <a:xfrm>
            <a:off x="7297043" y="367551"/>
            <a:ext cx="1389759" cy="476975"/>
          </a:xfrm>
          <a:prstGeom prst="rect">
            <a:avLst/>
          </a:prstGeom>
        </p:spPr>
      </p:pic>
      <p:pic>
        <p:nvPicPr>
          <p:cNvPr id="34" name="Kép 33">
            <a:extLst>
              <a:ext uri="{FF2B5EF4-FFF2-40B4-BE49-F238E27FC236}">
                <a16:creationId xmlns:a16="http://schemas.microsoft.com/office/drawing/2014/main" id="{EA615330-2CFA-4343-AD7A-4878649B3DC4}"/>
              </a:ext>
            </a:extLst>
          </p:cNvPr>
          <p:cNvPicPr>
            <a:picLocks noChangeAspect="1"/>
          </p:cNvPicPr>
          <p:nvPr/>
        </p:nvPicPr>
        <p:blipFill>
          <a:blip r:embed="rId4"/>
          <a:stretch>
            <a:fillRect/>
          </a:stretch>
        </p:blipFill>
        <p:spPr>
          <a:xfrm>
            <a:off x="539553" y="366595"/>
            <a:ext cx="1818202" cy="369917"/>
          </a:xfrm>
          <a:prstGeom prst="rect">
            <a:avLst/>
          </a:prstGeom>
        </p:spPr>
      </p:pic>
      <p:sp>
        <p:nvSpPr>
          <p:cNvPr id="36" name="Cím 3">
            <a:extLst>
              <a:ext uri="{FF2B5EF4-FFF2-40B4-BE49-F238E27FC236}">
                <a16:creationId xmlns:a16="http://schemas.microsoft.com/office/drawing/2014/main" id="{24CB527D-B77E-45FE-86DA-91AA19B72141}"/>
              </a:ext>
            </a:extLst>
          </p:cNvPr>
          <p:cNvSpPr txBox="1">
            <a:spLocks/>
          </p:cNvSpPr>
          <p:nvPr/>
        </p:nvSpPr>
        <p:spPr>
          <a:xfrm>
            <a:off x="2555777" y="399634"/>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a:solidFill>
                  <a:prstClr val="white"/>
                </a:solidFill>
              </a:rPr>
              <a:t>Framework </a:t>
            </a:r>
            <a:r>
              <a:rPr lang="hu-HU" sz="1800" dirty="0" err="1">
                <a:solidFill>
                  <a:prstClr val="white"/>
                </a:solidFill>
              </a:rPr>
              <a:t>system</a:t>
            </a:r>
            <a:endParaRPr lang="hu-HU" dirty="0">
              <a:solidFill>
                <a:prstClr val="white"/>
              </a:solidFill>
            </a:endParaRPr>
          </a:p>
        </p:txBody>
      </p:sp>
      <p:sp>
        <p:nvSpPr>
          <p:cNvPr id="37" name="Rectangle 57">
            <a:extLst>
              <a:ext uri="{FF2B5EF4-FFF2-40B4-BE49-F238E27FC236}">
                <a16:creationId xmlns:a16="http://schemas.microsoft.com/office/drawing/2014/main" id="{4427CF6F-C912-49B4-AB59-BE363E845EDA}"/>
              </a:ext>
            </a:extLst>
          </p:cNvPr>
          <p:cNvSpPr/>
          <p:nvPr/>
        </p:nvSpPr>
        <p:spPr>
          <a:xfrm>
            <a:off x="-3590" y="6635128"/>
            <a:ext cx="9147590" cy="254623"/>
          </a:xfrm>
          <a:prstGeom prst="rect">
            <a:avLst/>
          </a:prstGeom>
          <a:solidFill>
            <a:srgbClr val="234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130656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4" name="Téglalap 1">
            <a:extLst>
              <a:ext uri="{FF2B5EF4-FFF2-40B4-BE49-F238E27FC236}">
                <a16:creationId xmlns:a16="http://schemas.microsoft.com/office/drawing/2014/main" id="{4E2298F9-AFAA-4981-8C06-9B5F1B87A963}"/>
              </a:ext>
            </a:extLst>
          </p:cNvPr>
          <p:cNvSpPr/>
          <p:nvPr/>
        </p:nvSpPr>
        <p:spPr>
          <a:xfrm>
            <a:off x="5492" y="0"/>
            <a:ext cx="9151144" cy="100597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10" name="Kép 9">
            <a:extLst>
              <a:ext uri="{FF2B5EF4-FFF2-40B4-BE49-F238E27FC236}">
                <a16:creationId xmlns:a16="http://schemas.microsoft.com/office/drawing/2014/main" id="{593A6835-AE0B-4A1F-95E4-ADE57EC1EA83}"/>
              </a:ext>
            </a:extLst>
          </p:cNvPr>
          <p:cNvPicPr>
            <a:picLocks noChangeAspect="1"/>
          </p:cNvPicPr>
          <p:nvPr/>
        </p:nvPicPr>
        <p:blipFill>
          <a:blip r:embed="rId4"/>
          <a:stretch>
            <a:fillRect/>
          </a:stretch>
        </p:blipFill>
        <p:spPr>
          <a:xfrm>
            <a:off x="7166799" y="325823"/>
            <a:ext cx="1389759" cy="476975"/>
          </a:xfrm>
          <a:prstGeom prst="rect">
            <a:avLst/>
          </a:prstGeom>
        </p:spPr>
      </p:pic>
      <p:pic>
        <p:nvPicPr>
          <p:cNvPr id="12" name="Kép 11">
            <a:extLst>
              <a:ext uri="{FF2B5EF4-FFF2-40B4-BE49-F238E27FC236}">
                <a16:creationId xmlns:a16="http://schemas.microsoft.com/office/drawing/2014/main" id="{84A02B42-2035-432E-9C57-78B6B778B954}"/>
              </a:ext>
            </a:extLst>
          </p:cNvPr>
          <p:cNvPicPr>
            <a:picLocks noChangeAspect="1"/>
          </p:cNvPicPr>
          <p:nvPr/>
        </p:nvPicPr>
        <p:blipFill>
          <a:blip r:embed="rId5"/>
          <a:stretch>
            <a:fillRect/>
          </a:stretch>
        </p:blipFill>
        <p:spPr>
          <a:xfrm>
            <a:off x="409309" y="324867"/>
            <a:ext cx="1818202" cy="369917"/>
          </a:xfrm>
          <a:prstGeom prst="rect">
            <a:avLst/>
          </a:prstGeom>
        </p:spPr>
      </p:pic>
      <p:sp>
        <p:nvSpPr>
          <p:cNvPr id="13" name="Cím 3"/>
          <p:cNvSpPr txBox="1">
            <a:spLocks/>
          </p:cNvSpPr>
          <p:nvPr/>
        </p:nvSpPr>
        <p:spPr>
          <a:xfrm>
            <a:off x="2425533" y="357906"/>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a:solidFill>
                  <a:prstClr val="white"/>
                </a:solidFill>
              </a:rPr>
              <a:t>Management </a:t>
            </a:r>
            <a:r>
              <a:rPr lang="hu-HU" sz="1800" dirty="0" err="1">
                <a:solidFill>
                  <a:prstClr val="white"/>
                </a:solidFill>
              </a:rPr>
              <a:t>system</a:t>
            </a:r>
            <a:endParaRPr lang="hu-HU" sz="1800" dirty="0">
              <a:solidFill>
                <a:prstClr val="white"/>
              </a:solidFill>
            </a:endParaRPr>
          </a:p>
        </p:txBody>
      </p:sp>
      <p:sp>
        <p:nvSpPr>
          <p:cNvPr id="7" name="Téglalap 6"/>
          <p:cNvSpPr/>
          <p:nvPr/>
        </p:nvSpPr>
        <p:spPr>
          <a:xfrm>
            <a:off x="6493878" y="3977193"/>
            <a:ext cx="2350394" cy="276999"/>
          </a:xfrm>
          <a:prstGeom prst="rect">
            <a:avLst/>
          </a:prstGeom>
        </p:spPr>
        <p:txBody>
          <a:bodyPr wrap="square">
            <a:spAutoFit/>
          </a:bodyPr>
          <a:lstStyle/>
          <a:p>
            <a:pPr marL="171450" indent="-171450">
              <a:buFont typeface="Arial" pitchFamily="34" charset="0"/>
              <a:buChar char="•"/>
            </a:pPr>
            <a:endParaRPr lang="en-US" sz="1200" dirty="0">
              <a:solidFill>
                <a:srgbClr val="FFFFFF"/>
              </a:solidFill>
            </a:endParaRPr>
          </a:p>
        </p:txBody>
      </p:sp>
      <p:sp>
        <p:nvSpPr>
          <p:cNvPr id="2" name="Téglalap 1"/>
          <p:cNvSpPr/>
          <p:nvPr/>
        </p:nvSpPr>
        <p:spPr>
          <a:xfrm>
            <a:off x="5492" y="1500389"/>
            <a:ext cx="8551066" cy="2287426"/>
          </a:xfrm>
          <a:prstGeom prst="rect">
            <a:avLst/>
          </a:prstGeom>
          <a:solidFill>
            <a:srgbClr val="89A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églalap 14"/>
          <p:cNvSpPr/>
          <p:nvPr/>
        </p:nvSpPr>
        <p:spPr>
          <a:xfrm>
            <a:off x="200383" y="1586953"/>
            <a:ext cx="7776864" cy="2893100"/>
          </a:xfrm>
          <a:prstGeom prst="rect">
            <a:avLst/>
          </a:prstGeom>
        </p:spPr>
        <p:txBody>
          <a:bodyPr wrap="square">
            <a:spAutoFit/>
          </a:bodyPr>
          <a:lstStyle/>
          <a:p>
            <a:pPr marL="285750" indent="-285750" algn="just">
              <a:buFont typeface="Arial" pitchFamily="34" charset="0"/>
              <a:buChar char="•"/>
            </a:pPr>
            <a:r>
              <a:rPr lang="en-US" sz="1600" dirty="0">
                <a:solidFill>
                  <a:srgbClr val="FFFFFF"/>
                </a:solidFill>
                <a:latin typeface="+mj-lt"/>
                <a:cs typeface="Calibri Light" pitchFamily="34" charset="0"/>
              </a:rPr>
              <a:t>Financial and accounting tasks of</a:t>
            </a:r>
            <a:r>
              <a:rPr lang="hu-HU" sz="1600" dirty="0">
                <a:solidFill>
                  <a:srgbClr val="FFFFFF"/>
                </a:solidFill>
                <a:latin typeface="+mj-lt"/>
                <a:cs typeface="Calibri Light" pitchFamily="34" charset="0"/>
              </a:rPr>
              <a:t> </a:t>
            </a:r>
            <a:r>
              <a:rPr lang="hu-HU" sz="1600" dirty="0" err="1">
                <a:solidFill>
                  <a:srgbClr val="FFFFFF"/>
                </a:solidFill>
                <a:latin typeface="+mj-lt"/>
                <a:cs typeface="Calibri Light" pitchFamily="34" charset="0"/>
              </a:rPr>
              <a:t>the</a:t>
            </a:r>
            <a:r>
              <a:rPr lang="hu-HU" sz="1600" dirty="0">
                <a:solidFill>
                  <a:srgbClr val="FFFFFF"/>
                </a:solidFill>
                <a:latin typeface="+mj-lt"/>
                <a:cs typeface="Calibri Light" pitchFamily="34" charset="0"/>
              </a:rPr>
              <a:t> </a:t>
            </a:r>
            <a:r>
              <a:rPr lang="hu-HU" sz="1600" dirty="0" err="1">
                <a:solidFill>
                  <a:srgbClr val="FFFFFF"/>
                </a:solidFill>
                <a:latin typeface="+mj-lt"/>
                <a:cs typeface="Calibri Light" pitchFamily="34" charset="0"/>
              </a:rPr>
              <a:t>public</a:t>
            </a:r>
            <a:r>
              <a:rPr lang="hu-HU" sz="1600" dirty="0">
                <a:solidFill>
                  <a:srgbClr val="FFFFFF"/>
                </a:solidFill>
                <a:latin typeface="+mj-lt"/>
                <a:cs typeface="Calibri Light" pitchFamily="34" charset="0"/>
              </a:rPr>
              <a:t> </a:t>
            </a:r>
            <a:r>
              <a:rPr lang="hu-HU" sz="1600" dirty="0" err="1">
                <a:solidFill>
                  <a:srgbClr val="FFFFFF"/>
                </a:solidFill>
                <a:latin typeface="+mj-lt"/>
                <a:cs typeface="Calibri Light" pitchFamily="34" charset="0"/>
              </a:rPr>
              <a:t>finance</a:t>
            </a:r>
            <a:r>
              <a:rPr lang="hu-HU" sz="1600" dirty="0">
                <a:solidFill>
                  <a:srgbClr val="FFFFFF"/>
                </a:solidFill>
                <a:latin typeface="+mj-lt"/>
                <a:cs typeface="Calibri Light" pitchFamily="34" charset="0"/>
              </a:rPr>
              <a:t> </a:t>
            </a:r>
            <a:r>
              <a:rPr lang="hu-HU" sz="1600" dirty="0" err="1">
                <a:solidFill>
                  <a:srgbClr val="FFFFFF"/>
                </a:solidFill>
                <a:latin typeface="+mj-lt"/>
                <a:cs typeface="Calibri Light" pitchFamily="34" charset="0"/>
              </a:rPr>
              <a:t>organization</a:t>
            </a:r>
            <a:endParaRPr lang="hu-HU" sz="1600" dirty="0">
              <a:solidFill>
                <a:srgbClr val="FFFFFF"/>
              </a:solidFill>
              <a:latin typeface="+mj-lt"/>
              <a:cs typeface="Calibri Light" pitchFamily="34" charset="0"/>
            </a:endParaRPr>
          </a:p>
          <a:p>
            <a:pPr marL="285750" indent="-285750" algn="just">
              <a:buFont typeface="Arial" pitchFamily="34" charset="0"/>
              <a:buChar char="•"/>
            </a:pPr>
            <a:endParaRPr lang="hu-HU" sz="1600" dirty="0">
              <a:solidFill>
                <a:srgbClr val="FFFFFF"/>
              </a:solidFill>
              <a:latin typeface="+mj-lt"/>
              <a:cs typeface="Calibri Light" pitchFamily="34" charset="0"/>
            </a:endParaRPr>
          </a:p>
          <a:p>
            <a:pPr marL="285750" indent="-285750" algn="just">
              <a:buFont typeface="Arial" pitchFamily="34" charset="0"/>
              <a:buChar char="•"/>
            </a:pPr>
            <a:r>
              <a:rPr lang="en-US" sz="1600" dirty="0">
                <a:solidFill>
                  <a:srgbClr val="FFFFFF"/>
                </a:solidFill>
                <a:latin typeface="+mj-lt"/>
                <a:cs typeface="Calibri Light" pitchFamily="34" charset="0"/>
              </a:rPr>
              <a:t>Provide statutory data supply obligations to </a:t>
            </a:r>
            <a:r>
              <a:rPr lang="hu-HU" sz="1600" dirty="0" err="1">
                <a:solidFill>
                  <a:srgbClr val="FFFFFF"/>
                </a:solidFill>
                <a:latin typeface="+mj-lt"/>
                <a:cs typeface="Calibri Light" pitchFamily="34" charset="0"/>
              </a:rPr>
              <a:t>municipal</a:t>
            </a:r>
            <a:r>
              <a:rPr lang="en-US" sz="1600" dirty="0">
                <a:solidFill>
                  <a:srgbClr val="FFFFFF"/>
                </a:solidFill>
                <a:latin typeface="+mj-lt"/>
                <a:cs typeface="Calibri Light" pitchFamily="34" charset="0"/>
              </a:rPr>
              <a:t> users with appropriate rights to perform their duties.</a:t>
            </a:r>
            <a:endParaRPr lang="hu-HU" sz="1600" dirty="0">
              <a:solidFill>
                <a:srgbClr val="FFFFFF"/>
              </a:solidFill>
              <a:latin typeface="+mj-lt"/>
              <a:cs typeface="Calibri Light" pitchFamily="34" charset="0"/>
            </a:endParaRPr>
          </a:p>
          <a:p>
            <a:pPr marL="285750" indent="-285750" algn="just">
              <a:buFont typeface="Arial" pitchFamily="34" charset="0"/>
              <a:buChar char="•"/>
            </a:pPr>
            <a:endParaRPr lang="hu-HU" sz="1600" dirty="0">
              <a:solidFill>
                <a:srgbClr val="FFFFFF"/>
              </a:solidFill>
              <a:latin typeface="+mj-lt"/>
              <a:cs typeface="Calibri Light" pitchFamily="34" charset="0"/>
            </a:endParaRPr>
          </a:p>
          <a:p>
            <a:pPr marL="285750" indent="-285750" algn="just">
              <a:buFont typeface="Arial" pitchFamily="34" charset="0"/>
              <a:buChar char="•"/>
            </a:pPr>
            <a:r>
              <a:rPr lang="en-US" sz="1600" dirty="0">
                <a:solidFill>
                  <a:srgbClr val="FFFFFF"/>
                </a:solidFill>
                <a:latin typeface="+mj-lt"/>
                <a:cs typeface="Calibri Light" pitchFamily="34" charset="0"/>
              </a:rPr>
              <a:t>The integrated computer system ensures a single entry of the effect of the economic event at both the bookkeeping accounts and the related accounting records, budget and financial accounting records</a:t>
            </a:r>
            <a:r>
              <a:rPr lang="en-US" sz="1600" dirty="0">
                <a:solidFill>
                  <a:srgbClr val="FFFFFF"/>
                </a:solidFill>
                <a:latin typeface="+mj-lt"/>
              </a:rPr>
              <a:t>.</a:t>
            </a:r>
          </a:p>
          <a:p>
            <a:br>
              <a:rPr lang="en-US" sz="1600" dirty="0">
                <a:solidFill>
                  <a:srgbClr val="FFFFFF"/>
                </a:solidFill>
                <a:latin typeface="+mj-lt"/>
              </a:rPr>
            </a:br>
            <a:endParaRPr lang="hu-HU" sz="1600" dirty="0">
              <a:solidFill>
                <a:srgbClr val="FFFFFF"/>
              </a:solidFill>
              <a:latin typeface="+mj-lt"/>
              <a:cs typeface="Calibri Light" pitchFamily="34" charset="0"/>
            </a:endParaRPr>
          </a:p>
          <a:p>
            <a:pPr marL="285750" indent="-285750" algn="just">
              <a:buFont typeface="Arial" pitchFamily="34" charset="0"/>
              <a:buChar char="•"/>
            </a:pPr>
            <a:endParaRPr lang="hu-HU" sz="1600" dirty="0">
              <a:solidFill>
                <a:srgbClr val="FFFFFF"/>
              </a:solidFill>
              <a:latin typeface="+mj-lt"/>
              <a:cs typeface="Calibri Light" pitchFamily="34" charset="0"/>
            </a:endParaRPr>
          </a:p>
        </p:txBody>
      </p:sp>
      <p:graphicFrame>
        <p:nvGraphicFramePr>
          <p:cNvPr id="16" name="Táblázat 15"/>
          <p:cNvGraphicFramePr>
            <a:graphicFrameLocks noGrp="1"/>
          </p:cNvGraphicFramePr>
          <p:nvPr>
            <p:extLst>
              <p:ext uri="{D42A27DB-BD31-4B8C-83A1-F6EECF244321}">
                <p14:modId xmlns:p14="http://schemas.microsoft.com/office/powerpoint/2010/main" val="2270224100"/>
              </p:ext>
            </p:extLst>
          </p:nvPr>
        </p:nvGraphicFramePr>
        <p:xfrm>
          <a:off x="1304700" y="4351869"/>
          <a:ext cx="6552727" cy="1440160"/>
        </p:xfrm>
        <a:graphic>
          <a:graphicData uri="http://schemas.openxmlformats.org/drawingml/2006/table">
            <a:tbl>
              <a:tblPr firstRow="1" firstCol="1" bandRow="1">
                <a:tableStyleId>{5C22544A-7EE6-4342-B048-85BDC9FD1C3A}</a:tableStyleId>
              </a:tblPr>
              <a:tblGrid>
                <a:gridCol w="1332938">
                  <a:extLst>
                    <a:ext uri="{9D8B030D-6E8A-4147-A177-3AD203B41FA5}">
                      <a16:colId xmlns:a16="http://schemas.microsoft.com/office/drawing/2014/main" val="20000"/>
                    </a:ext>
                  </a:extLst>
                </a:gridCol>
                <a:gridCol w="2101700">
                  <a:extLst>
                    <a:ext uri="{9D8B030D-6E8A-4147-A177-3AD203B41FA5}">
                      <a16:colId xmlns:a16="http://schemas.microsoft.com/office/drawing/2014/main" val="20001"/>
                    </a:ext>
                  </a:extLst>
                </a:gridCol>
                <a:gridCol w="1694709">
                  <a:extLst>
                    <a:ext uri="{9D8B030D-6E8A-4147-A177-3AD203B41FA5}">
                      <a16:colId xmlns:a16="http://schemas.microsoft.com/office/drawing/2014/main" val="20002"/>
                    </a:ext>
                  </a:extLst>
                </a:gridCol>
                <a:gridCol w="1423380">
                  <a:extLst>
                    <a:ext uri="{9D8B030D-6E8A-4147-A177-3AD203B41FA5}">
                      <a16:colId xmlns:a16="http://schemas.microsoft.com/office/drawing/2014/main" val="20003"/>
                    </a:ext>
                  </a:extLst>
                </a:gridCol>
              </a:tblGrid>
              <a:tr h="711751">
                <a:tc>
                  <a:txBody>
                    <a:bodyPr/>
                    <a:lstStyle/>
                    <a:p>
                      <a:pPr algn="ctr">
                        <a:spcAft>
                          <a:spcPts val="0"/>
                        </a:spcAft>
                      </a:pPr>
                      <a:r>
                        <a:rPr lang="hu-HU" sz="1000" dirty="0" err="1">
                          <a:effectLst/>
                        </a:rPr>
                        <a:t>Bills</a:t>
                      </a:r>
                      <a:endParaRPr lang="hu-HU" sz="1000" dirty="0">
                        <a:effectLst/>
                        <a:latin typeface="Calibri"/>
                        <a:ea typeface="Calibri"/>
                      </a:endParaRPr>
                    </a:p>
                  </a:txBody>
                  <a:tcPr marL="28948" marR="28948" marT="0" marB="0" anchor="ctr">
                    <a:solidFill>
                      <a:srgbClr val="2349AC"/>
                    </a:solidFill>
                  </a:tcPr>
                </a:tc>
                <a:tc>
                  <a:txBody>
                    <a:bodyPr/>
                    <a:lstStyle/>
                    <a:p>
                      <a:pPr algn="ctr">
                        <a:spcAft>
                          <a:spcPts val="0"/>
                        </a:spcAft>
                      </a:pPr>
                      <a:r>
                        <a:rPr lang="hu-HU" sz="1000" dirty="0" err="1">
                          <a:effectLst/>
                        </a:rPr>
                        <a:t>Voucher</a:t>
                      </a:r>
                      <a:r>
                        <a:rPr lang="hu-HU" sz="1000" dirty="0">
                          <a:effectLst/>
                        </a:rPr>
                        <a:t> </a:t>
                      </a:r>
                      <a:r>
                        <a:rPr lang="hu-HU" sz="1000" dirty="0" err="1">
                          <a:effectLst/>
                        </a:rPr>
                        <a:t>regulation</a:t>
                      </a:r>
                      <a:endParaRPr lang="hu-HU" sz="1000" dirty="0">
                        <a:effectLst/>
                        <a:latin typeface="Calibri"/>
                        <a:ea typeface="Calibri"/>
                      </a:endParaRPr>
                    </a:p>
                  </a:txBody>
                  <a:tcPr marL="28948" marR="28948" marT="0" marB="0" anchor="ctr">
                    <a:solidFill>
                      <a:srgbClr val="2349AC"/>
                    </a:solidFill>
                  </a:tcPr>
                </a:tc>
                <a:tc>
                  <a:txBody>
                    <a:bodyPr/>
                    <a:lstStyle/>
                    <a:p>
                      <a:pPr algn="ctr">
                        <a:spcAft>
                          <a:spcPts val="0"/>
                        </a:spcAft>
                      </a:pPr>
                      <a:r>
                        <a:rPr lang="hu-HU" sz="1000" dirty="0" err="1">
                          <a:effectLst/>
                        </a:rPr>
                        <a:t>Cashflow</a:t>
                      </a:r>
                      <a:endParaRPr lang="hu-HU" sz="1000" dirty="0">
                        <a:effectLst/>
                        <a:latin typeface="Calibri"/>
                        <a:ea typeface="Calibri"/>
                      </a:endParaRPr>
                    </a:p>
                  </a:txBody>
                  <a:tcPr marL="28948" marR="28948" marT="0" marB="0" anchor="ctr">
                    <a:solidFill>
                      <a:srgbClr val="2349AC"/>
                    </a:solidFill>
                  </a:tcPr>
                </a:tc>
                <a:tc>
                  <a:txBody>
                    <a:bodyPr/>
                    <a:lstStyle/>
                    <a:p>
                      <a:pPr algn="ctr">
                        <a:spcAft>
                          <a:spcPts val="0"/>
                        </a:spcAft>
                      </a:pPr>
                      <a:r>
                        <a:rPr lang="hu-HU" sz="1000" dirty="0">
                          <a:effectLst/>
                        </a:rPr>
                        <a:t>Account </a:t>
                      </a:r>
                      <a:r>
                        <a:rPr lang="hu-HU" sz="1000" dirty="0" err="1">
                          <a:effectLst/>
                        </a:rPr>
                        <a:t>Assignment</a:t>
                      </a:r>
                      <a:endParaRPr lang="hu-HU" sz="1000" dirty="0">
                        <a:effectLst/>
                        <a:latin typeface="Calibri"/>
                        <a:ea typeface="Calibri"/>
                      </a:endParaRPr>
                    </a:p>
                  </a:txBody>
                  <a:tcPr marL="28948" marR="28948" marT="0" marB="0" anchor="ctr">
                    <a:solidFill>
                      <a:srgbClr val="2349AC"/>
                    </a:solidFill>
                  </a:tcPr>
                </a:tc>
                <a:extLst>
                  <a:ext uri="{0D108BD9-81ED-4DB2-BD59-A6C34878D82A}">
                    <a16:rowId xmlns:a16="http://schemas.microsoft.com/office/drawing/2014/main" val="10000"/>
                  </a:ext>
                </a:extLst>
              </a:tr>
              <a:tr h="728409">
                <a:tc>
                  <a:txBody>
                    <a:bodyPr/>
                    <a:lstStyle/>
                    <a:p>
                      <a:pPr algn="ctr">
                        <a:spcAft>
                          <a:spcPts val="0"/>
                        </a:spcAft>
                      </a:pPr>
                      <a:r>
                        <a:rPr lang="hu-HU" sz="1000" dirty="0">
                          <a:effectLst/>
                        </a:rPr>
                        <a:t>     12 359 084    </a:t>
                      </a:r>
                      <a:endParaRPr lang="hu-HU" sz="1000" dirty="0">
                        <a:effectLst/>
                        <a:latin typeface="Calibri"/>
                        <a:ea typeface="Calibri"/>
                      </a:endParaRPr>
                    </a:p>
                  </a:txBody>
                  <a:tcPr marL="28948" marR="28948" marT="0" marB="0" anchor="ctr">
                    <a:solidFill>
                      <a:srgbClr val="FF7751"/>
                    </a:solidFill>
                  </a:tcPr>
                </a:tc>
                <a:tc>
                  <a:txBody>
                    <a:bodyPr/>
                    <a:lstStyle/>
                    <a:p>
                      <a:pPr algn="ctr">
                        <a:spcAft>
                          <a:spcPts val="0"/>
                        </a:spcAft>
                      </a:pPr>
                      <a:r>
                        <a:rPr lang="hu-HU" sz="1000" dirty="0">
                          <a:effectLst/>
                        </a:rPr>
                        <a:t>                      23 869 521    </a:t>
                      </a:r>
                      <a:endParaRPr lang="hu-HU" sz="1000" dirty="0">
                        <a:effectLst/>
                        <a:latin typeface="Calibri"/>
                        <a:ea typeface="Calibri"/>
                      </a:endParaRPr>
                    </a:p>
                  </a:txBody>
                  <a:tcPr marL="28948" marR="28948" marT="0" marB="0" anchor="ctr"/>
                </a:tc>
                <a:tc>
                  <a:txBody>
                    <a:bodyPr/>
                    <a:lstStyle/>
                    <a:p>
                      <a:pPr algn="ctr">
                        <a:spcAft>
                          <a:spcPts val="0"/>
                        </a:spcAft>
                      </a:pPr>
                      <a:r>
                        <a:rPr lang="hu-HU" sz="1000" dirty="0">
                          <a:effectLst/>
                        </a:rPr>
                        <a:t>               5 147 731    </a:t>
                      </a:r>
                      <a:endParaRPr lang="hu-HU" sz="1000" dirty="0">
                        <a:effectLst/>
                        <a:latin typeface="Calibri"/>
                        <a:ea typeface="Calibri"/>
                      </a:endParaRPr>
                    </a:p>
                  </a:txBody>
                  <a:tcPr marL="28948" marR="28948" marT="0" marB="0" anchor="ctr"/>
                </a:tc>
                <a:tc>
                  <a:txBody>
                    <a:bodyPr/>
                    <a:lstStyle/>
                    <a:p>
                      <a:pPr algn="ctr">
                        <a:spcAft>
                          <a:spcPts val="0"/>
                        </a:spcAft>
                      </a:pPr>
                      <a:r>
                        <a:rPr lang="hu-HU" sz="1000" dirty="0">
                          <a:effectLst/>
                        </a:rPr>
                        <a:t>     176 850 789    </a:t>
                      </a:r>
                      <a:endParaRPr lang="hu-HU" sz="1000" dirty="0">
                        <a:effectLst/>
                        <a:latin typeface="Calibri"/>
                        <a:ea typeface="Calibri"/>
                      </a:endParaRPr>
                    </a:p>
                  </a:txBody>
                  <a:tcPr marL="28948" marR="28948"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24578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Folyamatábra: Egyesítés 1"/>
          <p:cNvSpPr/>
          <p:nvPr/>
        </p:nvSpPr>
        <p:spPr>
          <a:xfrm rot="13967662">
            <a:off x="-2367503" y="-199237"/>
            <a:ext cx="9705717" cy="7528451"/>
          </a:xfrm>
          <a:prstGeom prst="flowChartMerge">
            <a:avLst/>
          </a:prstGeom>
          <a:solidFill>
            <a:srgbClr val="B3B3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Folyamatábra: Egyesítés 14"/>
          <p:cNvSpPr/>
          <p:nvPr/>
        </p:nvSpPr>
        <p:spPr>
          <a:xfrm rot="13967662">
            <a:off x="-2565525" y="-46838"/>
            <a:ext cx="9705717" cy="7528451"/>
          </a:xfrm>
          <a:prstGeom prst="flowChartMerge">
            <a:avLst/>
          </a:prstGeom>
          <a:solidFill>
            <a:srgbClr val="FF7751"/>
          </a:solidFill>
          <a:ln>
            <a:solidFill>
              <a:srgbClr val="FF7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
            <a:extLst>
              <a:ext uri="{FF2B5EF4-FFF2-40B4-BE49-F238E27FC236}">
                <a16:creationId xmlns:a16="http://schemas.microsoft.com/office/drawing/2014/main" id="{4E2298F9-AFAA-4981-8C06-9B5F1B87A963}"/>
              </a:ext>
            </a:extLst>
          </p:cNvPr>
          <p:cNvSpPr/>
          <p:nvPr/>
        </p:nvSpPr>
        <p:spPr>
          <a:xfrm>
            <a:off x="5492" y="0"/>
            <a:ext cx="9151144" cy="1005978"/>
          </a:xfrm>
          <a:custGeom>
            <a:avLst/>
            <a:gdLst>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2287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228725"/>
              <a:gd name="connsiteX1" fmla="*/ 12192000 w 12192000"/>
              <a:gd name="connsiteY1" fmla="*/ 0 h 1228725"/>
              <a:gd name="connsiteX2" fmla="*/ 12192000 w 12192000"/>
              <a:gd name="connsiteY2" fmla="*/ 1228725 h 1228725"/>
              <a:gd name="connsiteX3" fmla="*/ 0 w 12192000"/>
              <a:gd name="connsiteY3" fmla="*/ 1000125 h 1228725"/>
              <a:gd name="connsiteX4" fmla="*/ 0 w 12192000"/>
              <a:gd name="connsiteY4" fmla="*/ 0 h 1228725"/>
              <a:gd name="connsiteX0" fmla="*/ 0 w 12192000"/>
              <a:gd name="connsiteY0" fmla="*/ 0 h 1000125"/>
              <a:gd name="connsiteX1" fmla="*/ 12192000 w 12192000"/>
              <a:gd name="connsiteY1" fmla="*/ 0 h 1000125"/>
              <a:gd name="connsiteX2" fmla="*/ 12166600 w 12192000"/>
              <a:gd name="connsiteY2" fmla="*/ 974725 h 1000125"/>
              <a:gd name="connsiteX3" fmla="*/ 0 w 12192000"/>
              <a:gd name="connsiteY3" fmla="*/ 1000125 h 1000125"/>
              <a:gd name="connsiteX4" fmla="*/ 0 w 12192000"/>
              <a:gd name="connsiteY4" fmla="*/ 0 h 1000125"/>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085031"/>
              <a:gd name="connsiteX1" fmla="*/ 12192000 w 12192000"/>
              <a:gd name="connsiteY1" fmla="*/ 0 h 1085031"/>
              <a:gd name="connsiteX2" fmla="*/ 12166600 w 12192000"/>
              <a:gd name="connsiteY2" fmla="*/ 974725 h 1085031"/>
              <a:gd name="connsiteX3" fmla="*/ 0 w 12192000"/>
              <a:gd name="connsiteY3" fmla="*/ 1000125 h 1085031"/>
              <a:gd name="connsiteX4" fmla="*/ 0 w 12192000"/>
              <a:gd name="connsiteY4" fmla="*/ 0 h 1085031"/>
              <a:gd name="connsiteX0" fmla="*/ 0 w 12192000"/>
              <a:gd name="connsiteY0" fmla="*/ 0 h 1226002"/>
              <a:gd name="connsiteX1" fmla="*/ 12192000 w 12192000"/>
              <a:gd name="connsiteY1" fmla="*/ 0 h 1226002"/>
              <a:gd name="connsiteX2" fmla="*/ 12166600 w 12192000"/>
              <a:gd name="connsiteY2" fmla="*/ 974725 h 1226002"/>
              <a:gd name="connsiteX3" fmla="*/ 0 w 12192000"/>
              <a:gd name="connsiteY3" fmla="*/ 1000125 h 1226002"/>
              <a:gd name="connsiteX4" fmla="*/ 0 w 12192000"/>
              <a:gd name="connsiteY4" fmla="*/ 0 h 1226002"/>
              <a:gd name="connsiteX0" fmla="*/ 0 w 12192000"/>
              <a:gd name="connsiteY0" fmla="*/ 0 h 1302889"/>
              <a:gd name="connsiteX1" fmla="*/ 12192000 w 12192000"/>
              <a:gd name="connsiteY1" fmla="*/ 0 h 1302889"/>
              <a:gd name="connsiteX2" fmla="*/ 12166600 w 12192000"/>
              <a:gd name="connsiteY2" fmla="*/ 974725 h 1302889"/>
              <a:gd name="connsiteX3" fmla="*/ 0 w 12192000"/>
              <a:gd name="connsiteY3" fmla="*/ 1000125 h 1302889"/>
              <a:gd name="connsiteX4" fmla="*/ 0 w 12192000"/>
              <a:gd name="connsiteY4" fmla="*/ 0 h 1302889"/>
              <a:gd name="connsiteX0" fmla="*/ 0 w 12192000"/>
              <a:gd name="connsiteY0" fmla="*/ 0 h 1272006"/>
              <a:gd name="connsiteX1" fmla="*/ 12192000 w 12192000"/>
              <a:gd name="connsiteY1" fmla="*/ 0 h 1272006"/>
              <a:gd name="connsiteX2" fmla="*/ 12166600 w 12192000"/>
              <a:gd name="connsiteY2" fmla="*/ 974725 h 1272006"/>
              <a:gd name="connsiteX3" fmla="*/ 0 w 12192000"/>
              <a:gd name="connsiteY3" fmla="*/ 1000125 h 1272006"/>
              <a:gd name="connsiteX4" fmla="*/ 0 w 12192000"/>
              <a:gd name="connsiteY4" fmla="*/ 0 h 1272006"/>
              <a:gd name="connsiteX0" fmla="*/ 0 w 12192000"/>
              <a:gd name="connsiteY0" fmla="*/ 0 h 1233809"/>
              <a:gd name="connsiteX1" fmla="*/ 12192000 w 12192000"/>
              <a:gd name="connsiteY1" fmla="*/ 0 h 1233809"/>
              <a:gd name="connsiteX2" fmla="*/ 12166600 w 12192000"/>
              <a:gd name="connsiteY2" fmla="*/ 974725 h 1233809"/>
              <a:gd name="connsiteX3" fmla="*/ 0 w 12192000"/>
              <a:gd name="connsiteY3" fmla="*/ 1000125 h 1233809"/>
              <a:gd name="connsiteX4" fmla="*/ 0 w 12192000"/>
              <a:gd name="connsiteY4" fmla="*/ 0 h 1233809"/>
              <a:gd name="connsiteX0" fmla="*/ 0 w 12192000"/>
              <a:gd name="connsiteY0" fmla="*/ 0 h 1229167"/>
              <a:gd name="connsiteX1" fmla="*/ 12192000 w 12192000"/>
              <a:gd name="connsiteY1" fmla="*/ 0 h 1229167"/>
              <a:gd name="connsiteX2" fmla="*/ 12166600 w 12192000"/>
              <a:gd name="connsiteY2" fmla="*/ 974725 h 1229167"/>
              <a:gd name="connsiteX3" fmla="*/ 0 w 12192000"/>
              <a:gd name="connsiteY3" fmla="*/ 987425 h 1229167"/>
              <a:gd name="connsiteX4" fmla="*/ 0 w 12192000"/>
              <a:gd name="connsiteY4" fmla="*/ 0 h 1229167"/>
              <a:gd name="connsiteX0" fmla="*/ 0 w 12192000"/>
              <a:gd name="connsiteY0" fmla="*/ 0 h 1232922"/>
              <a:gd name="connsiteX1" fmla="*/ 12192000 w 12192000"/>
              <a:gd name="connsiteY1" fmla="*/ 0 h 1232922"/>
              <a:gd name="connsiteX2" fmla="*/ 12166600 w 12192000"/>
              <a:gd name="connsiteY2" fmla="*/ 974725 h 1232922"/>
              <a:gd name="connsiteX3" fmla="*/ 0 w 12192000"/>
              <a:gd name="connsiteY3" fmla="*/ 987425 h 1232922"/>
              <a:gd name="connsiteX4" fmla="*/ 0 w 12192000"/>
              <a:gd name="connsiteY4" fmla="*/ 0 h 1232922"/>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22076"/>
              <a:gd name="connsiteX1" fmla="*/ 12192000 w 12192000"/>
              <a:gd name="connsiteY1" fmla="*/ 0 h 1222076"/>
              <a:gd name="connsiteX2" fmla="*/ 12166600 w 12192000"/>
              <a:gd name="connsiteY2" fmla="*/ 974725 h 1222076"/>
              <a:gd name="connsiteX3" fmla="*/ 0 w 12192000"/>
              <a:gd name="connsiteY3" fmla="*/ 987425 h 1222076"/>
              <a:gd name="connsiteX4" fmla="*/ 0 w 12192000"/>
              <a:gd name="connsiteY4" fmla="*/ 0 h 1222076"/>
              <a:gd name="connsiteX0" fmla="*/ 0 w 12192000"/>
              <a:gd name="connsiteY0" fmla="*/ 0 h 1242047"/>
              <a:gd name="connsiteX1" fmla="*/ 12192000 w 12192000"/>
              <a:gd name="connsiteY1" fmla="*/ 0 h 1242047"/>
              <a:gd name="connsiteX2" fmla="*/ 12166600 w 12192000"/>
              <a:gd name="connsiteY2" fmla="*/ 974725 h 1242047"/>
              <a:gd name="connsiteX3" fmla="*/ 0 w 12192000"/>
              <a:gd name="connsiteY3" fmla="*/ 987425 h 1242047"/>
              <a:gd name="connsiteX4" fmla="*/ 0 w 12192000"/>
              <a:gd name="connsiteY4" fmla="*/ 0 h 1242047"/>
              <a:gd name="connsiteX0" fmla="*/ 0 w 12192000"/>
              <a:gd name="connsiteY0" fmla="*/ 0 h 1221234"/>
              <a:gd name="connsiteX1" fmla="*/ 12192000 w 12192000"/>
              <a:gd name="connsiteY1" fmla="*/ 0 h 1221234"/>
              <a:gd name="connsiteX2" fmla="*/ 12166600 w 12192000"/>
              <a:gd name="connsiteY2" fmla="*/ 974725 h 1221234"/>
              <a:gd name="connsiteX3" fmla="*/ 0 w 12192000"/>
              <a:gd name="connsiteY3" fmla="*/ 987425 h 1221234"/>
              <a:gd name="connsiteX4" fmla="*/ 0 w 12192000"/>
              <a:gd name="connsiteY4" fmla="*/ 0 h 1221234"/>
              <a:gd name="connsiteX0" fmla="*/ 0 w 12192000"/>
              <a:gd name="connsiteY0" fmla="*/ 0 h 1221234"/>
              <a:gd name="connsiteX1" fmla="*/ 12192000 w 12192000"/>
              <a:gd name="connsiteY1" fmla="*/ 0 h 1221234"/>
              <a:gd name="connsiteX2" fmla="*/ 12192000 w 12192000"/>
              <a:gd name="connsiteY2" fmla="*/ 974725 h 1221234"/>
              <a:gd name="connsiteX3" fmla="*/ 0 w 12192000"/>
              <a:gd name="connsiteY3" fmla="*/ 987425 h 1221234"/>
              <a:gd name="connsiteX4" fmla="*/ 0 w 12192000"/>
              <a:gd name="connsiteY4" fmla="*/ 0 h 1221234"/>
              <a:gd name="connsiteX0" fmla="*/ 0 w 12192000"/>
              <a:gd name="connsiteY0" fmla="*/ 0 h 1236808"/>
              <a:gd name="connsiteX1" fmla="*/ 12192000 w 12192000"/>
              <a:gd name="connsiteY1" fmla="*/ 0 h 1236808"/>
              <a:gd name="connsiteX2" fmla="*/ 12192000 w 12192000"/>
              <a:gd name="connsiteY2" fmla="*/ 974725 h 1236808"/>
              <a:gd name="connsiteX3" fmla="*/ 0 w 12192000"/>
              <a:gd name="connsiteY3" fmla="*/ 987425 h 1236808"/>
              <a:gd name="connsiteX4" fmla="*/ 0 w 12192000"/>
              <a:gd name="connsiteY4" fmla="*/ 0 h 1236808"/>
              <a:gd name="connsiteX0" fmla="*/ 0 w 12201525"/>
              <a:gd name="connsiteY0" fmla="*/ 0 h 1236808"/>
              <a:gd name="connsiteX1" fmla="*/ 12192000 w 12201525"/>
              <a:gd name="connsiteY1" fmla="*/ 0 h 1236808"/>
              <a:gd name="connsiteX2" fmla="*/ 12201525 w 12201525"/>
              <a:gd name="connsiteY2" fmla="*/ 974725 h 1236808"/>
              <a:gd name="connsiteX3" fmla="*/ 0 w 12201525"/>
              <a:gd name="connsiteY3" fmla="*/ 987425 h 1236808"/>
              <a:gd name="connsiteX4" fmla="*/ 0 w 12201525"/>
              <a:gd name="connsiteY4" fmla="*/ 0 h 1236808"/>
              <a:gd name="connsiteX0" fmla="*/ 0 w 12201525"/>
              <a:gd name="connsiteY0" fmla="*/ 0 h 1248625"/>
              <a:gd name="connsiteX1" fmla="*/ 12192000 w 12201525"/>
              <a:gd name="connsiteY1" fmla="*/ 0 h 1248625"/>
              <a:gd name="connsiteX2" fmla="*/ 12201525 w 12201525"/>
              <a:gd name="connsiteY2" fmla="*/ 974725 h 1248625"/>
              <a:gd name="connsiteX3" fmla="*/ 0 w 12201525"/>
              <a:gd name="connsiteY3" fmla="*/ 987425 h 1248625"/>
              <a:gd name="connsiteX4" fmla="*/ 0 w 12201525"/>
              <a:gd name="connsiteY4" fmla="*/ 0 h 12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1248625">
                <a:moveTo>
                  <a:pt x="0" y="0"/>
                </a:moveTo>
                <a:lnTo>
                  <a:pt x="12192000" y="0"/>
                </a:lnTo>
                <a:lnTo>
                  <a:pt x="12201525" y="974725"/>
                </a:lnTo>
                <a:cubicBezTo>
                  <a:pt x="9317567" y="1430867"/>
                  <a:pt x="2328333" y="1232958"/>
                  <a:pt x="0" y="987425"/>
                </a:cubicBezTo>
                <a:lnTo>
                  <a:pt x="0" y="0"/>
                </a:lnTo>
                <a:close/>
              </a:path>
            </a:pathLst>
          </a:custGeom>
          <a:solidFill>
            <a:srgbClr val="2349A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dirty="0"/>
          </a:p>
        </p:txBody>
      </p:sp>
      <p:pic>
        <p:nvPicPr>
          <p:cNvPr id="10" name="Kép 9">
            <a:extLst>
              <a:ext uri="{FF2B5EF4-FFF2-40B4-BE49-F238E27FC236}">
                <a16:creationId xmlns:a16="http://schemas.microsoft.com/office/drawing/2014/main" id="{593A6835-AE0B-4A1F-95E4-ADE57EC1EA83}"/>
              </a:ext>
            </a:extLst>
          </p:cNvPr>
          <p:cNvPicPr>
            <a:picLocks noChangeAspect="1"/>
          </p:cNvPicPr>
          <p:nvPr/>
        </p:nvPicPr>
        <p:blipFill>
          <a:blip r:embed="rId4"/>
          <a:stretch>
            <a:fillRect/>
          </a:stretch>
        </p:blipFill>
        <p:spPr>
          <a:xfrm>
            <a:off x="7166799" y="325823"/>
            <a:ext cx="1389759" cy="476975"/>
          </a:xfrm>
          <a:prstGeom prst="rect">
            <a:avLst/>
          </a:prstGeom>
        </p:spPr>
      </p:pic>
      <p:pic>
        <p:nvPicPr>
          <p:cNvPr id="12" name="Kép 11">
            <a:extLst>
              <a:ext uri="{FF2B5EF4-FFF2-40B4-BE49-F238E27FC236}">
                <a16:creationId xmlns:a16="http://schemas.microsoft.com/office/drawing/2014/main" id="{84A02B42-2035-432E-9C57-78B6B778B954}"/>
              </a:ext>
            </a:extLst>
          </p:cNvPr>
          <p:cNvPicPr>
            <a:picLocks noChangeAspect="1"/>
          </p:cNvPicPr>
          <p:nvPr/>
        </p:nvPicPr>
        <p:blipFill>
          <a:blip r:embed="rId5"/>
          <a:stretch>
            <a:fillRect/>
          </a:stretch>
        </p:blipFill>
        <p:spPr>
          <a:xfrm>
            <a:off x="409309" y="324867"/>
            <a:ext cx="1818202" cy="369917"/>
          </a:xfrm>
          <a:prstGeom prst="rect">
            <a:avLst/>
          </a:prstGeom>
        </p:spPr>
      </p:pic>
      <p:sp>
        <p:nvSpPr>
          <p:cNvPr id="13" name="Cím 3"/>
          <p:cNvSpPr txBox="1">
            <a:spLocks/>
          </p:cNvSpPr>
          <p:nvPr/>
        </p:nvSpPr>
        <p:spPr>
          <a:xfrm>
            <a:off x="2425533" y="357906"/>
            <a:ext cx="4412043" cy="648072"/>
          </a:xfrm>
          <a:prstGeom prst="rect">
            <a:avLst/>
          </a:prstGeom>
        </p:spPr>
        <p:txBody>
          <a:bodyP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pPr lvl="0" algn="ctr"/>
            <a:r>
              <a:rPr lang="hu-HU" sz="1800" dirty="0" err="1">
                <a:solidFill>
                  <a:prstClr val="white"/>
                </a:solidFill>
              </a:rPr>
              <a:t>E-government</a:t>
            </a:r>
            <a:r>
              <a:rPr lang="hu-HU" sz="1800" dirty="0">
                <a:solidFill>
                  <a:prstClr val="white"/>
                </a:solidFill>
              </a:rPr>
              <a:t> </a:t>
            </a:r>
            <a:r>
              <a:rPr lang="hu-HU" sz="1800" dirty="0" err="1">
                <a:solidFill>
                  <a:prstClr val="white"/>
                </a:solidFill>
              </a:rPr>
              <a:t>services</a:t>
            </a:r>
            <a:r>
              <a:rPr lang="hu-HU" sz="1800" dirty="0">
                <a:solidFill>
                  <a:prstClr val="white"/>
                </a:solidFill>
              </a:rPr>
              <a:t> of </a:t>
            </a:r>
            <a:r>
              <a:rPr lang="hu-HU" sz="1800" dirty="0" err="1">
                <a:solidFill>
                  <a:prstClr val="white"/>
                </a:solidFill>
              </a:rPr>
              <a:t>the</a:t>
            </a:r>
            <a:r>
              <a:rPr lang="hu-HU" sz="1800" dirty="0">
                <a:solidFill>
                  <a:prstClr val="white"/>
                </a:solidFill>
              </a:rPr>
              <a:t> </a:t>
            </a:r>
            <a:r>
              <a:rPr lang="hu-HU" sz="1800" dirty="0" err="1">
                <a:solidFill>
                  <a:prstClr val="white"/>
                </a:solidFill>
              </a:rPr>
              <a:t>municipality</a:t>
            </a:r>
            <a:r>
              <a:rPr lang="hu-HU" sz="1800" dirty="0">
                <a:solidFill>
                  <a:prstClr val="white"/>
                </a:solidFill>
              </a:rPr>
              <a:t> </a:t>
            </a:r>
            <a:r>
              <a:rPr lang="hu-HU" sz="1800" dirty="0" err="1">
                <a:solidFill>
                  <a:prstClr val="white"/>
                </a:solidFill>
              </a:rPr>
              <a:t>asp</a:t>
            </a:r>
            <a:endParaRPr lang="hu-HU" sz="1800" dirty="0">
              <a:solidFill>
                <a:prstClr val="white"/>
              </a:solidFill>
            </a:endParaRPr>
          </a:p>
        </p:txBody>
      </p:sp>
      <p:sp>
        <p:nvSpPr>
          <p:cNvPr id="7" name="Téglalap 6"/>
          <p:cNvSpPr/>
          <p:nvPr/>
        </p:nvSpPr>
        <p:spPr>
          <a:xfrm>
            <a:off x="6493878" y="3977193"/>
            <a:ext cx="2350394" cy="276999"/>
          </a:xfrm>
          <a:prstGeom prst="rect">
            <a:avLst/>
          </a:prstGeom>
        </p:spPr>
        <p:txBody>
          <a:bodyPr wrap="square">
            <a:spAutoFit/>
          </a:bodyPr>
          <a:lstStyle/>
          <a:p>
            <a:pPr marL="171450" indent="-171450">
              <a:buFont typeface="Arial" pitchFamily="34" charset="0"/>
              <a:buChar char="•"/>
            </a:pPr>
            <a:endParaRPr lang="en-US" sz="1200" dirty="0">
              <a:solidFill>
                <a:srgbClr val="FFFFFF"/>
              </a:solidFill>
            </a:endParaRPr>
          </a:p>
        </p:txBody>
      </p:sp>
      <p:sp>
        <p:nvSpPr>
          <p:cNvPr id="4" name="Téglalap 3"/>
          <p:cNvSpPr/>
          <p:nvPr/>
        </p:nvSpPr>
        <p:spPr>
          <a:xfrm>
            <a:off x="222721" y="1791979"/>
            <a:ext cx="3479634" cy="4924425"/>
          </a:xfrm>
          <a:prstGeom prst="rect">
            <a:avLst/>
          </a:prstGeom>
        </p:spPr>
        <p:txBody>
          <a:bodyPr wrap="square">
            <a:spAutoFit/>
          </a:bodyPr>
          <a:lstStyle/>
          <a:p>
            <a:pPr marL="342900" indent="-342900">
              <a:buFont typeface="Arial" pitchFamily="34" charset="0"/>
              <a:buChar char="•"/>
            </a:pPr>
            <a:r>
              <a:rPr lang="hu-HU" sz="1600" dirty="0">
                <a:solidFill>
                  <a:srgbClr val="FFFFFF"/>
                </a:solidFill>
                <a:latin typeface="+mj-lt"/>
                <a:cs typeface="Calibri Light" pitchFamily="34" charset="0"/>
              </a:rPr>
              <a:t>Local </a:t>
            </a:r>
            <a:r>
              <a:rPr lang="hu-HU" sz="1600" dirty="0" err="1">
                <a:solidFill>
                  <a:srgbClr val="FFFFFF"/>
                </a:solidFill>
                <a:latin typeface="+mj-lt"/>
                <a:cs typeface="Calibri Light" pitchFamily="34" charset="0"/>
              </a:rPr>
              <a:t>government</a:t>
            </a:r>
            <a:r>
              <a:rPr lang="hu-HU" sz="1600"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single</a:t>
            </a:r>
            <a:r>
              <a:rPr lang="hu-HU" sz="1600" b="1"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point</a:t>
            </a:r>
            <a:r>
              <a:rPr lang="hu-HU" sz="1600" b="1" dirty="0">
                <a:solidFill>
                  <a:srgbClr val="FFFFFF"/>
                </a:solidFill>
                <a:latin typeface="+mj-lt"/>
                <a:cs typeface="Calibri Light" pitchFamily="34" charset="0"/>
              </a:rPr>
              <a:t> of </a:t>
            </a:r>
            <a:r>
              <a:rPr lang="hu-HU" sz="1600" b="1" dirty="0" err="1">
                <a:solidFill>
                  <a:srgbClr val="FFFFFF"/>
                </a:solidFill>
                <a:latin typeface="+mj-lt"/>
                <a:cs typeface="Calibri Light" pitchFamily="34" charset="0"/>
              </a:rPr>
              <a:t>contact</a:t>
            </a:r>
            <a:r>
              <a:rPr lang="hu-HU" sz="1600" b="1" dirty="0">
                <a:solidFill>
                  <a:srgbClr val="FFFFFF"/>
                </a:solidFill>
                <a:latin typeface="+mj-lt"/>
                <a:cs typeface="Calibri Light" pitchFamily="34" charset="0"/>
              </a:rPr>
              <a:t> </a:t>
            </a:r>
            <a:r>
              <a:rPr lang="hu-HU" sz="1600" dirty="0" err="1">
                <a:solidFill>
                  <a:srgbClr val="FFFFFF"/>
                </a:solidFill>
                <a:latin typeface="+mj-lt"/>
                <a:cs typeface="Calibri Light" pitchFamily="34" charset="0"/>
              </a:rPr>
              <a:t>portal</a:t>
            </a:r>
            <a:endParaRPr lang="hu-HU" sz="1600" dirty="0">
              <a:solidFill>
                <a:srgbClr val="FFFFFF"/>
              </a:solidFill>
              <a:latin typeface="+mj-lt"/>
              <a:cs typeface="Calibri Light" pitchFamily="34" charset="0"/>
            </a:endParaRPr>
          </a:p>
          <a:p>
            <a:pPr marL="342900" indent="-342900">
              <a:buFont typeface="Arial" pitchFamily="34" charset="0"/>
              <a:buChar char="•"/>
            </a:pPr>
            <a:endParaRPr lang="hu-HU" sz="1600" dirty="0">
              <a:solidFill>
                <a:srgbClr val="FFFFFF"/>
              </a:solidFill>
              <a:latin typeface="+mj-lt"/>
              <a:cs typeface="Calibri Light" pitchFamily="34" charset="0"/>
            </a:endParaRPr>
          </a:p>
          <a:p>
            <a:pPr marL="342900" indent="-342900">
              <a:buFont typeface="Arial" pitchFamily="34" charset="0"/>
              <a:buChar char="•"/>
            </a:pPr>
            <a:r>
              <a:rPr lang="hu-HU" sz="1600" dirty="0">
                <a:solidFill>
                  <a:srgbClr val="FFFFFF"/>
                </a:solidFill>
                <a:latin typeface="+mj-lt"/>
                <a:cs typeface="Calibri Light" pitchFamily="34" charset="0"/>
              </a:rPr>
              <a:t>Centrally </a:t>
            </a:r>
            <a:r>
              <a:rPr lang="hu-HU" sz="1600" dirty="0" err="1">
                <a:solidFill>
                  <a:srgbClr val="FFFFFF"/>
                </a:solidFill>
                <a:latin typeface="+mj-lt"/>
                <a:cs typeface="Calibri Light" pitchFamily="34" charset="0"/>
              </a:rPr>
              <a:t>provided</a:t>
            </a:r>
            <a:r>
              <a:rPr lang="hu-HU" sz="1600" dirty="0">
                <a:solidFill>
                  <a:srgbClr val="FFFFFF"/>
                </a:solidFill>
                <a:latin typeface="+mj-lt"/>
                <a:cs typeface="Calibri Light" pitchFamily="34" charset="0"/>
              </a:rPr>
              <a:t> </a:t>
            </a:r>
            <a:r>
              <a:rPr lang="hu-HU" sz="1600" dirty="0" err="1">
                <a:solidFill>
                  <a:srgbClr val="FFFFFF"/>
                </a:solidFill>
                <a:latin typeface="+mj-lt"/>
                <a:cs typeface="Calibri Light" pitchFamily="34" charset="0"/>
              </a:rPr>
              <a:t>intelligent</a:t>
            </a:r>
            <a:r>
              <a:rPr lang="hu-HU" sz="1600" dirty="0">
                <a:solidFill>
                  <a:srgbClr val="FFFFFF"/>
                </a:solidFill>
                <a:latin typeface="+mj-lt"/>
                <a:cs typeface="Calibri Light" pitchFamily="34" charset="0"/>
              </a:rPr>
              <a:t> </a:t>
            </a:r>
            <a:r>
              <a:rPr lang="hu-HU" sz="1600" b="1" dirty="0">
                <a:solidFill>
                  <a:srgbClr val="FFFFFF"/>
                </a:solidFill>
                <a:latin typeface="+mj-lt"/>
                <a:cs typeface="Calibri Light" pitchFamily="34" charset="0"/>
              </a:rPr>
              <a:t>online </a:t>
            </a:r>
            <a:r>
              <a:rPr lang="hu-HU" sz="1600" b="1" dirty="0" err="1">
                <a:solidFill>
                  <a:srgbClr val="FFFFFF"/>
                </a:solidFill>
                <a:latin typeface="+mj-lt"/>
                <a:cs typeface="Calibri Light" pitchFamily="34" charset="0"/>
              </a:rPr>
              <a:t>form</a:t>
            </a:r>
            <a:r>
              <a:rPr lang="hu-HU" sz="1600" b="1"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templates</a:t>
            </a:r>
            <a:r>
              <a:rPr lang="hu-HU" sz="1600" b="1" dirty="0">
                <a:solidFill>
                  <a:srgbClr val="FFFFFF"/>
                </a:solidFill>
                <a:latin typeface="+mj-lt"/>
                <a:cs typeface="Calibri Light" pitchFamily="34" charset="0"/>
              </a:rPr>
              <a:t> (60+)</a:t>
            </a:r>
          </a:p>
          <a:p>
            <a:pPr marL="342900" indent="-342900">
              <a:buFont typeface="Arial" pitchFamily="34" charset="0"/>
              <a:buChar char="•"/>
            </a:pPr>
            <a:endParaRPr lang="hu-HU" sz="1600" b="1" dirty="0">
              <a:solidFill>
                <a:srgbClr val="FFFFFF"/>
              </a:solidFill>
              <a:latin typeface="+mj-lt"/>
              <a:cs typeface="Calibri Light" pitchFamily="34" charset="0"/>
            </a:endParaRPr>
          </a:p>
          <a:p>
            <a:pPr marL="342900" indent="-342900">
              <a:buFont typeface="Arial" pitchFamily="34" charset="0"/>
              <a:buChar char="•"/>
            </a:pPr>
            <a:r>
              <a:rPr lang="hu-HU" sz="1600" dirty="0">
                <a:solidFill>
                  <a:srgbClr val="FFFFFF"/>
                </a:solidFill>
                <a:latin typeface="+mj-lt"/>
                <a:cs typeface="Calibri Light" pitchFamily="34" charset="0"/>
              </a:rPr>
              <a:t>Online </a:t>
            </a:r>
            <a:r>
              <a:rPr lang="hu-HU" sz="1600" dirty="0" err="1">
                <a:solidFill>
                  <a:srgbClr val="FFFFFF"/>
                </a:solidFill>
                <a:latin typeface="+mj-lt"/>
                <a:cs typeface="Calibri Light" pitchFamily="34" charset="0"/>
              </a:rPr>
              <a:t>form</a:t>
            </a:r>
            <a:r>
              <a:rPr lang="hu-HU" sz="1600" dirty="0">
                <a:solidFill>
                  <a:srgbClr val="FFFFFF"/>
                </a:solidFill>
                <a:latin typeface="+mj-lt"/>
                <a:cs typeface="Calibri Light" pitchFamily="34" charset="0"/>
              </a:rPr>
              <a:t> management </a:t>
            </a:r>
            <a:r>
              <a:rPr lang="hu-HU" sz="1600" dirty="0" err="1">
                <a:solidFill>
                  <a:srgbClr val="FFFFFF"/>
                </a:solidFill>
                <a:latin typeface="+mj-lt"/>
                <a:cs typeface="Calibri Light" pitchFamily="34" charset="0"/>
              </a:rPr>
              <a:t>tool</a:t>
            </a:r>
            <a:endParaRPr lang="hu-HU" sz="1600" dirty="0">
              <a:solidFill>
                <a:srgbClr val="FFFFFF"/>
              </a:solidFill>
              <a:latin typeface="+mj-lt"/>
              <a:cs typeface="Calibri Light" pitchFamily="34" charset="0"/>
            </a:endParaRPr>
          </a:p>
          <a:p>
            <a:pPr marL="342900" indent="-342900">
              <a:buFont typeface="Arial" pitchFamily="34" charset="0"/>
              <a:buChar char="•"/>
            </a:pPr>
            <a:endParaRPr lang="hu-HU" sz="1600" dirty="0">
              <a:solidFill>
                <a:srgbClr val="FFFFFF"/>
              </a:solidFill>
              <a:latin typeface="+mj-lt"/>
              <a:cs typeface="Calibri Light" pitchFamily="34" charset="0"/>
            </a:endParaRPr>
          </a:p>
          <a:p>
            <a:pPr marL="342900" indent="-342900">
              <a:buFont typeface="Arial" pitchFamily="34" charset="0"/>
              <a:buChar char="•"/>
            </a:pPr>
            <a:r>
              <a:rPr lang="hu-HU" sz="1600" b="1" dirty="0" err="1">
                <a:solidFill>
                  <a:srgbClr val="FFFFFF"/>
                </a:solidFill>
                <a:latin typeface="+mj-lt"/>
                <a:cs typeface="Calibri Light" pitchFamily="34" charset="0"/>
              </a:rPr>
              <a:t>Integrated</a:t>
            </a:r>
            <a:r>
              <a:rPr lang="hu-HU" sz="1600" b="1"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e-administrative</a:t>
            </a:r>
            <a:r>
              <a:rPr lang="hu-HU" sz="1600" b="1"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services</a:t>
            </a:r>
            <a:r>
              <a:rPr lang="hu-HU" sz="1600" b="1" dirty="0">
                <a:solidFill>
                  <a:srgbClr val="FFFFFF"/>
                </a:solidFill>
                <a:latin typeface="+mj-lt"/>
                <a:cs typeface="Calibri Light" pitchFamily="34" charset="0"/>
              </a:rPr>
              <a:t> </a:t>
            </a:r>
            <a:r>
              <a:rPr lang="hu-HU" sz="1600" dirty="0">
                <a:solidFill>
                  <a:srgbClr val="FFFFFF"/>
                </a:solidFill>
                <a:latin typeface="+mj-lt"/>
                <a:cs typeface="Calibri Light" pitchFamily="34" charset="0"/>
              </a:rPr>
              <a:t>(</a:t>
            </a:r>
            <a:r>
              <a:rPr lang="hu-HU" sz="1600" dirty="0" err="1">
                <a:solidFill>
                  <a:srgbClr val="FFFFFF"/>
                </a:solidFill>
                <a:latin typeface="+mj-lt"/>
                <a:cs typeface="Calibri Light" pitchFamily="34" charset="0"/>
              </a:rPr>
              <a:t>eID</a:t>
            </a:r>
            <a:r>
              <a:rPr lang="hu-HU" sz="1600" dirty="0">
                <a:solidFill>
                  <a:srgbClr val="FFFFFF"/>
                </a:solidFill>
                <a:latin typeface="+mj-lt"/>
                <a:cs typeface="Calibri Light" pitchFamily="34" charset="0"/>
              </a:rPr>
              <a:t>, </a:t>
            </a:r>
            <a:r>
              <a:rPr lang="hu-HU" sz="1600" dirty="0" err="1">
                <a:solidFill>
                  <a:srgbClr val="FFFFFF"/>
                </a:solidFill>
                <a:latin typeface="+mj-lt"/>
                <a:cs typeface="Calibri Light" pitchFamily="34" charset="0"/>
              </a:rPr>
              <a:t>e-delivery</a:t>
            </a:r>
            <a:r>
              <a:rPr lang="hu-HU" sz="1600" dirty="0">
                <a:solidFill>
                  <a:srgbClr val="FFFFFF"/>
                </a:solidFill>
                <a:latin typeface="+mj-lt"/>
                <a:cs typeface="Calibri Light" pitchFamily="34" charset="0"/>
              </a:rPr>
              <a:t>, </a:t>
            </a:r>
            <a:r>
              <a:rPr lang="hu-HU" sz="1600" dirty="0" err="1">
                <a:solidFill>
                  <a:srgbClr val="FFFFFF"/>
                </a:solidFill>
                <a:latin typeface="+mj-lt"/>
                <a:cs typeface="Calibri Light" pitchFamily="34" charset="0"/>
              </a:rPr>
              <a:t>e-authentication</a:t>
            </a:r>
            <a:r>
              <a:rPr lang="hu-HU" sz="1600" dirty="0">
                <a:solidFill>
                  <a:srgbClr val="FFFFFF"/>
                </a:solidFill>
                <a:latin typeface="+mj-lt"/>
                <a:cs typeface="Calibri Light" pitchFamily="34" charset="0"/>
              </a:rPr>
              <a:t>, etc.)</a:t>
            </a:r>
          </a:p>
          <a:p>
            <a:pPr marL="342900" indent="-342900">
              <a:buFont typeface="Arial" pitchFamily="34" charset="0"/>
              <a:buChar char="•"/>
            </a:pPr>
            <a:endParaRPr lang="hu-HU" sz="1600" dirty="0">
              <a:solidFill>
                <a:srgbClr val="FFFFFF"/>
              </a:solidFill>
              <a:latin typeface="+mj-lt"/>
              <a:cs typeface="Calibri Light" pitchFamily="34" charset="0"/>
            </a:endParaRPr>
          </a:p>
          <a:p>
            <a:pPr marL="342900" indent="-342900">
              <a:buFont typeface="Arial" pitchFamily="34" charset="0"/>
              <a:buChar char="•"/>
            </a:pPr>
            <a:r>
              <a:rPr lang="hu-HU" sz="1600" dirty="0" err="1">
                <a:solidFill>
                  <a:srgbClr val="FFFFFF"/>
                </a:solidFill>
                <a:latin typeface="+mj-lt"/>
                <a:cs typeface="Calibri Light" pitchFamily="34" charset="0"/>
              </a:rPr>
              <a:t>External</a:t>
            </a:r>
            <a:r>
              <a:rPr lang="hu-HU" sz="1600" dirty="0">
                <a:solidFill>
                  <a:srgbClr val="FFFFFF"/>
                </a:solidFill>
                <a:latin typeface="+mj-lt"/>
                <a:cs typeface="Calibri Light" pitchFamily="34" charset="0"/>
              </a:rPr>
              <a:t> and </a:t>
            </a:r>
            <a:r>
              <a:rPr lang="hu-HU" sz="1600" dirty="0" err="1">
                <a:solidFill>
                  <a:srgbClr val="FFFFFF"/>
                </a:solidFill>
                <a:latin typeface="+mj-lt"/>
                <a:cs typeface="Calibri Light" pitchFamily="34" charset="0"/>
              </a:rPr>
              <a:t>internal</a:t>
            </a:r>
            <a:r>
              <a:rPr lang="hu-HU" sz="1600"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data</a:t>
            </a:r>
            <a:r>
              <a:rPr lang="hu-HU" sz="1600" b="1"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connections</a:t>
            </a:r>
            <a:r>
              <a:rPr lang="hu-HU" sz="1600"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interoperability</a:t>
            </a:r>
            <a:r>
              <a:rPr lang="hu-HU" sz="1600" dirty="0">
                <a:solidFill>
                  <a:srgbClr val="FFFFFF"/>
                </a:solidFill>
                <a:latin typeface="+mj-lt"/>
                <a:cs typeface="Calibri Light" pitchFamily="34" charset="0"/>
              </a:rPr>
              <a:t>)</a:t>
            </a:r>
          </a:p>
          <a:p>
            <a:pPr marL="342900" indent="-342900">
              <a:buFont typeface="Arial" pitchFamily="34" charset="0"/>
              <a:buChar char="•"/>
            </a:pPr>
            <a:endParaRPr lang="hu-HU" sz="1600" dirty="0">
              <a:solidFill>
                <a:srgbClr val="FFFFFF"/>
              </a:solidFill>
              <a:latin typeface="+mj-lt"/>
              <a:cs typeface="Calibri Light" pitchFamily="34" charset="0"/>
            </a:endParaRPr>
          </a:p>
          <a:p>
            <a:pPr marL="342900" indent="-342900">
              <a:buFont typeface="Arial" pitchFamily="34" charset="0"/>
              <a:buChar char="•"/>
            </a:pPr>
            <a:r>
              <a:rPr lang="hu-HU" sz="1600" dirty="0" err="1">
                <a:solidFill>
                  <a:srgbClr val="FFFFFF"/>
                </a:solidFill>
                <a:latin typeface="+mj-lt"/>
                <a:cs typeface="Calibri Light" pitchFamily="34" charset="0"/>
              </a:rPr>
              <a:t>Complete</a:t>
            </a:r>
            <a:r>
              <a:rPr lang="hu-HU" sz="1600"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back-office</a:t>
            </a:r>
            <a:r>
              <a:rPr lang="hu-HU" sz="1600" b="1" dirty="0">
                <a:solidFill>
                  <a:srgbClr val="FFFFFF"/>
                </a:solidFill>
                <a:latin typeface="+mj-lt"/>
                <a:cs typeface="Calibri Light" pitchFamily="34" charset="0"/>
              </a:rPr>
              <a:t> </a:t>
            </a:r>
            <a:r>
              <a:rPr lang="hu-HU" sz="1600" b="1" dirty="0" err="1">
                <a:solidFill>
                  <a:srgbClr val="FFFFFF"/>
                </a:solidFill>
                <a:latin typeface="+mj-lt"/>
                <a:cs typeface="Calibri Light" pitchFamily="34" charset="0"/>
              </a:rPr>
              <a:t>support</a:t>
            </a:r>
            <a:r>
              <a:rPr lang="hu-HU" sz="1600" b="1" dirty="0">
                <a:solidFill>
                  <a:srgbClr val="FFFFFF"/>
                </a:solidFill>
                <a:latin typeface="+mj-lt"/>
                <a:cs typeface="Calibri Light" pitchFamily="34" charset="0"/>
              </a:rPr>
              <a:t> </a:t>
            </a:r>
            <a:r>
              <a:rPr lang="hu-HU" sz="1600" dirty="0">
                <a:solidFill>
                  <a:srgbClr val="FFFFFF"/>
                </a:solidFill>
                <a:latin typeface="+mj-lt"/>
                <a:cs typeface="Calibri Light" pitchFamily="34" charset="0"/>
              </a:rPr>
              <a:t>of </a:t>
            </a:r>
            <a:r>
              <a:rPr lang="hu-HU" sz="1600" dirty="0" err="1">
                <a:solidFill>
                  <a:srgbClr val="FFFFFF"/>
                </a:solidFill>
                <a:latin typeface="+mj-lt"/>
                <a:cs typeface="Calibri Light" pitchFamily="34" charset="0"/>
              </a:rPr>
              <a:t>the</a:t>
            </a:r>
            <a:r>
              <a:rPr lang="hu-HU" sz="1600" dirty="0">
                <a:solidFill>
                  <a:srgbClr val="FFFFFF"/>
                </a:solidFill>
                <a:latin typeface="+mj-lt"/>
                <a:cs typeface="Calibri Light" pitchFamily="34" charset="0"/>
              </a:rPr>
              <a:t> </a:t>
            </a:r>
            <a:r>
              <a:rPr lang="hu-HU" sz="1600" dirty="0" err="1">
                <a:solidFill>
                  <a:srgbClr val="FFFFFF"/>
                </a:solidFill>
                <a:latin typeface="+mj-lt"/>
                <a:cs typeface="Calibri Light" pitchFamily="34" charset="0"/>
              </a:rPr>
              <a:t>process</a:t>
            </a:r>
            <a:endParaRPr lang="hu-HU" sz="1600" dirty="0">
              <a:solidFill>
                <a:srgbClr val="FFFFFF"/>
              </a:solidFill>
              <a:latin typeface="+mj-lt"/>
              <a:cs typeface="Calibri Light" pitchFamily="34" charset="0"/>
            </a:endParaRPr>
          </a:p>
          <a:p>
            <a:pPr lvl="1">
              <a:buFont typeface="Calibri Light" pitchFamily="34" charset="0"/>
              <a:buChar char="−"/>
            </a:pPr>
            <a:r>
              <a:rPr lang="hu-HU" sz="1400" i="1" dirty="0" err="1">
                <a:solidFill>
                  <a:srgbClr val="FFFFFF"/>
                </a:solidFill>
                <a:latin typeface="+mj-lt"/>
                <a:cs typeface="Calibri Light" pitchFamily="34" charset="0"/>
              </a:rPr>
              <a:t>Document</a:t>
            </a:r>
            <a:r>
              <a:rPr lang="hu-HU" sz="1400" i="1" dirty="0">
                <a:solidFill>
                  <a:srgbClr val="FFFFFF"/>
                </a:solidFill>
                <a:latin typeface="+mj-lt"/>
                <a:cs typeface="Calibri Light" pitchFamily="34" charset="0"/>
              </a:rPr>
              <a:t> management </a:t>
            </a:r>
            <a:r>
              <a:rPr lang="hu-HU" sz="1400" i="1" dirty="0" err="1">
                <a:solidFill>
                  <a:srgbClr val="FFFFFF"/>
                </a:solidFill>
                <a:latin typeface="+mj-lt"/>
                <a:cs typeface="Calibri Light" pitchFamily="34" charset="0"/>
              </a:rPr>
              <a:t>system</a:t>
            </a:r>
            <a:endParaRPr lang="hu-HU" sz="1400" i="1" dirty="0">
              <a:solidFill>
                <a:srgbClr val="FFFFFF"/>
              </a:solidFill>
              <a:latin typeface="+mj-lt"/>
              <a:cs typeface="Calibri Light" pitchFamily="34" charset="0"/>
            </a:endParaRPr>
          </a:p>
          <a:p>
            <a:pPr lvl="1">
              <a:buFont typeface="Calibri Light" pitchFamily="34" charset="0"/>
              <a:buChar char="−"/>
            </a:pPr>
            <a:r>
              <a:rPr lang="hu-HU" sz="1400" i="1" dirty="0" err="1">
                <a:solidFill>
                  <a:srgbClr val="FFFFFF"/>
                </a:solidFill>
                <a:latin typeface="+mj-lt"/>
                <a:cs typeface="Calibri Light" pitchFamily="34" charset="0"/>
              </a:rPr>
              <a:t>Integration</a:t>
            </a:r>
            <a:r>
              <a:rPr lang="hu-HU" sz="1400" i="1" dirty="0">
                <a:solidFill>
                  <a:srgbClr val="FFFFFF"/>
                </a:solidFill>
                <a:latin typeface="+mj-lt"/>
                <a:cs typeface="Calibri Light" pitchFamily="34" charset="0"/>
              </a:rPr>
              <a:t> </a:t>
            </a:r>
            <a:r>
              <a:rPr lang="hu-HU" sz="1400" i="1" dirty="0" err="1">
                <a:solidFill>
                  <a:srgbClr val="FFFFFF"/>
                </a:solidFill>
                <a:latin typeface="+mj-lt"/>
                <a:cs typeface="Calibri Light" pitchFamily="34" charset="0"/>
              </a:rPr>
              <a:t>between</a:t>
            </a:r>
            <a:r>
              <a:rPr lang="hu-HU" sz="1400" i="1" dirty="0">
                <a:solidFill>
                  <a:srgbClr val="FFFFFF"/>
                </a:solidFill>
                <a:latin typeface="+mj-lt"/>
                <a:cs typeface="Calibri Light" pitchFamily="34" charset="0"/>
              </a:rPr>
              <a:t> </a:t>
            </a:r>
            <a:r>
              <a:rPr lang="hu-HU" sz="1400" i="1" dirty="0" err="1">
                <a:solidFill>
                  <a:srgbClr val="FFFFFF"/>
                </a:solidFill>
                <a:latin typeface="+mj-lt"/>
                <a:cs typeface="Calibri Light" pitchFamily="34" charset="0"/>
              </a:rPr>
              <a:t>the</a:t>
            </a:r>
            <a:r>
              <a:rPr lang="hu-HU" sz="1400" i="1" dirty="0">
                <a:solidFill>
                  <a:srgbClr val="FFFFFF"/>
                </a:solidFill>
                <a:latin typeface="+mj-lt"/>
                <a:cs typeface="Calibri Light" pitchFamily="34" charset="0"/>
              </a:rPr>
              <a:t> </a:t>
            </a:r>
            <a:r>
              <a:rPr lang="hu-HU" sz="1400" i="1" dirty="0" err="1">
                <a:solidFill>
                  <a:srgbClr val="FFFFFF"/>
                </a:solidFill>
                <a:latin typeface="+mj-lt"/>
                <a:cs typeface="Calibri Light" pitchFamily="34" charset="0"/>
              </a:rPr>
              <a:t>sectoral</a:t>
            </a:r>
            <a:r>
              <a:rPr lang="hu-HU" sz="1400" i="1" dirty="0">
                <a:solidFill>
                  <a:srgbClr val="FFFFFF"/>
                </a:solidFill>
                <a:latin typeface="+mj-lt"/>
                <a:cs typeface="Calibri Light" pitchFamily="34" charset="0"/>
              </a:rPr>
              <a:t> </a:t>
            </a:r>
            <a:r>
              <a:rPr lang="hu-HU" sz="1400" i="1" dirty="0" err="1">
                <a:solidFill>
                  <a:srgbClr val="FFFFFF"/>
                </a:solidFill>
                <a:latin typeface="+mj-lt"/>
                <a:cs typeface="Calibri Light" pitchFamily="34" charset="0"/>
              </a:rPr>
              <a:t>specific</a:t>
            </a:r>
            <a:r>
              <a:rPr lang="hu-HU" sz="1400" i="1" dirty="0">
                <a:solidFill>
                  <a:srgbClr val="FFFFFF"/>
                </a:solidFill>
                <a:latin typeface="+mj-lt"/>
                <a:cs typeface="Calibri Light" pitchFamily="34" charset="0"/>
              </a:rPr>
              <a:t> </a:t>
            </a:r>
            <a:r>
              <a:rPr lang="hu-HU" sz="1400" i="1" dirty="0" err="1">
                <a:solidFill>
                  <a:srgbClr val="FFFFFF"/>
                </a:solidFill>
                <a:latin typeface="+mj-lt"/>
                <a:cs typeface="Calibri Light" pitchFamily="34" charset="0"/>
              </a:rPr>
              <a:t>systems</a:t>
            </a:r>
            <a:r>
              <a:rPr lang="hu-HU" sz="1400" i="1" dirty="0">
                <a:solidFill>
                  <a:srgbClr val="FFFFFF"/>
                </a:solidFill>
                <a:latin typeface="+mj-lt"/>
                <a:cs typeface="Calibri Light" pitchFamily="34" charset="0"/>
              </a:rPr>
              <a:t> </a:t>
            </a:r>
          </a:p>
        </p:txBody>
      </p:sp>
    </p:spTree>
    <p:extLst>
      <p:ext uri="{BB962C8B-B14F-4D97-AF65-F5344CB8AC3E}">
        <p14:creationId xmlns:p14="http://schemas.microsoft.com/office/powerpoint/2010/main" val="19380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GYE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gyéni tervezé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gyéni tervezés">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ém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2299</TotalTime>
  <Words>1282</Words>
  <Application>Microsoft Office PowerPoint</Application>
  <PresentationFormat>On-screen Show (4:3)</PresentationFormat>
  <Paragraphs>226</Paragraphs>
  <Slides>18</Slides>
  <Notes>7</Notes>
  <HiddenSlides>0</HiddenSlides>
  <MMClips>0</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1_Office-téma</vt:lpstr>
      <vt:lpstr>Egyéni tervezés</vt:lpstr>
      <vt:lpstr>1_Egyéni tervezés</vt:lpstr>
      <vt:lpstr>Central ASP service for municipalities in Hungary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Magyar Államkincstár szerepe az önkormányzati elektronikus ügyintézés megvalósításában és üzemeltetésében</dc:title>
  <dc:creator>dalma</dc:creator>
  <cp:lastModifiedBy>Deák Dávid</cp:lastModifiedBy>
  <cp:revision>142</cp:revision>
  <dcterms:created xsi:type="dcterms:W3CDTF">2019-04-16T12:15:59Z</dcterms:created>
  <dcterms:modified xsi:type="dcterms:W3CDTF">2019-05-13T08:00:58Z</dcterms:modified>
</cp:coreProperties>
</file>