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22"/>
  </p:notesMasterIdLst>
  <p:sldIdLst>
    <p:sldId id="371" r:id="rId4"/>
    <p:sldId id="378" r:id="rId5"/>
    <p:sldId id="374" r:id="rId6"/>
    <p:sldId id="375" r:id="rId7"/>
    <p:sldId id="380" r:id="rId8"/>
    <p:sldId id="381" r:id="rId9"/>
    <p:sldId id="385" r:id="rId10"/>
    <p:sldId id="384" r:id="rId11"/>
    <p:sldId id="383" r:id="rId12"/>
    <p:sldId id="265" r:id="rId13"/>
    <p:sldId id="305" r:id="rId14"/>
    <p:sldId id="358" r:id="rId15"/>
    <p:sldId id="359" r:id="rId16"/>
    <p:sldId id="270" r:id="rId17"/>
    <p:sldId id="379" r:id="rId18"/>
    <p:sldId id="386" r:id="rId19"/>
    <p:sldId id="377" r:id="rId20"/>
    <p:sldId id="370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ogh Gábor" initials="BG" lastIdx="1" clrIdx="0">
    <p:extLst>
      <p:ext uri="{19B8F6BF-5375-455C-9EA6-DF929625EA0E}">
        <p15:presenceInfo xmlns:p15="http://schemas.microsoft.com/office/powerpoint/2012/main" userId="48ad2704faafb6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51"/>
    <a:srgbClr val="B3B3B3"/>
    <a:srgbClr val="89A4E7"/>
    <a:srgbClr val="FFFFFF"/>
    <a:srgbClr val="2349AC"/>
    <a:srgbClr val="CCDCEA"/>
    <a:srgbClr val="E5E5E6"/>
    <a:srgbClr val="353329"/>
    <a:srgbClr val="6B6C25"/>
    <a:srgbClr val="1E1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3DD83-1BBC-4D27-AAB7-AFD4621198A4}" v="1379" dt="2019-05-23T20:45:44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7" y="246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lena Slizhevskaya" userId="c31c118f-cc09-4814-95e2-f268a72c0a23" providerId="ADAL" clId="{C483DD83-1BBC-4D27-AAB7-AFD4621198A4}"/>
    <pc:docChg chg="undo custSel addSld delSld modSld">
      <pc:chgData name="Yelena Slizhevskaya" userId="c31c118f-cc09-4814-95e2-f268a72c0a23" providerId="ADAL" clId="{C483DD83-1BBC-4D27-AAB7-AFD4621198A4}" dt="2019-05-23T20:45:44.447" v="1378" actId="6549"/>
      <pc:docMkLst>
        <pc:docMk/>
      </pc:docMkLst>
      <pc:sldChg chg="modSp">
        <pc:chgData name="Yelena Slizhevskaya" userId="c31c118f-cc09-4814-95e2-f268a72c0a23" providerId="ADAL" clId="{C483DD83-1BBC-4D27-AAB7-AFD4621198A4}" dt="2019-05-23T20:29:18.896" v="845" actId="6549"/>
        <pc:sldMkLst>
          <pc:docMk/>
          <pc:sldMk cId="2390210336" sldId="265"/>
        </pc:sldMkLst>
        <pc:spChg chg="mod">
          <ac:chgData name="Yelena Slizhevskaya" userId="c31c118f-cc09-4814-95e2-f268a72c0a23" providerId="ADAL" clId="{C483DD83-1BBC-4D27-AAB7-AFD4621198A4}" dt="2019-05-23T20:29:18.896" v="845" actId="6549"/>
          <ac:spMkLst>
            <pc:docMk/>
            <pc:sldMk cId="2390210336" sldId="265"/>
            <ac:spMk id="22" creationId="{6C304738-C1FC-4B90-AF02-2FEA185A20FD}"/>
          </ac:spMkLst>
        </pc:spChg>
      </pc:sldChg>
      <pc:sldChg chg="add del">
        <pc:chgData name="Yelena Slizhevskaya" userId="c31c118f-cc09-4814-95e2-f268a72c0a23" providerId="ADAL" clId="{C483DD83-1BBC-4D27-AAB7-AFD4621198A4}" dt="2019-05-23T20:34:38.004" v="998" actId="2696"/>
        <pc:sldMkLst>
          <pc:docMk/>
          <pc:sldMk cId="3302104407" sldId="270"/>
        </pc:sldMkLst>
      </pc:sldChg>
      <pc:sldChg chg="modSp">
        <pc:chgData name="Yelena Slizhevskaya" userId="c31c118f-cc09-4814-95e2-f268a72c0a23" providerId="ADAL" clId="{C483DD83-1BBC-4D27-AAB7-AFD4621198A4}" dt="2019-05-23T20:32:09.196" v="991" actId="6549"/>
        <pc:sldMkLst>
          <pc:docMk/>
          <pc:sldMk cId="2989098587" sldId="305"/>
        </pc:sldMkLst>
        <pc:spChg chg="mod">
          <ac:chgData name="Yelena Slizhevskaya" userId="c31c118f-cc09-4814-95e2-f268a72c0a23" providerId="ADAL" clId="{C483DD83-1BBC-4D27-AAB7-AFD4621198A4}" dt="2019-05-23T20:32:09.196" v="991" actId="6549"/>
          <ac:spMkLst>
            <pc:docMk/>
            <pc:sldMk cId="2989098587" sldId="305"/>
            <ac:spMk id="26" creationId="{0979A1F9-A649-4902-90EB-04B359CE4DD9}"/>
          </ac:spMkLst>
        </pc:spChg>
      </pc:sldChg>
      <pc:sldChg chg="modSp add del">
        <pc:chgData name="Yelena Slizhevskaya" userId="c31c118f-cc09-4814-95e2-f268a72c0a23" providerId="ADAL" clId="{C483DD83-1BBC-4D27-AAB7-AFD4621198A4}" dt="2019-05-23T20:36:47.980" v="1095" actId="6549"/>
        <pc:sldMkLst>
          <pc:docMk/>
          <pc:sldMk cId="1910856179" sldId="359"/>
        </pc:sldMkLst>
        <pc:spChg chg="mod">
          <ac:chgData name="Yelena Slizhevskaya" userId="c31c118f-cc09-4814-95e2-f268a72c0a23" providerId="ADAL" clId="{C483DD83-1BBC-4D27-AAB7-AFD4621198A4}" dt="2019-05-23T20:35:49.816" v="1044" actId="20577"/>
          <ac:spMkLst>
            <pc:docMk/>
            <pc:sldMk cId="1910856179" sldId="359"/>
            <ac:spMk id="14" creationId="{748CCC19-847F-4803-8E05-540BD7CC1556}"/>
          </ac:spMkLst>
        </pc:spChg>
        <pc:spChg chg="mod">
          <ac:chgData name="Yelena Slizhevskaya" userId="c31c118f-cc09-4814-95e2-f268a72c0a23" providerId="ADAL" clId="{C483DD83-1BBC-4D27-AAB7-AFD4621198A4}" dt="2019-05-23T20:36:47.980" v="1095" actId="6549"/>
          <ac:spMkLst>
            <pc:docMk/>
            <pc:sldMk cId="1910856179" sldId="359"/>
            <ac:spMk id="15" creationId="{935CCE8F-A68F-4333-AF3A-A499C8CF3B44}"/>
          </ac:spMkLst>
        </pc:spChg>
      </pc:sldChg>
      <pc:sldChg chg="modSp">
        <pc:chgData name="Yelena Slizhevskaya" userId="c31c118f-cc09-4814-95e2-f268a72c0a23" providerId="ADAL" clId="{C483DD83-1BBC-4D27-AAB7-AFD4621198A4}" dt="2019-05-23T20:08:00.766" v="24" actId="14100"/>
        <pc:sldMkLst>
          <pc:docMk/>
          <pc:sldMk cId="2782226727" sldId="371"/>
        </pc:sldMkLst>
        <pc:spChg chg="mod">
          <ac:chgData name="Yelena Slizhevskaya" userId="c31c118f-cc09-4814-95e2-f268a72c0a23" providerId="ADAL" clId="{C483DD83-1BBC-4D27-AAB7-AFD4621198A4}" dt="2019-05-23T20:08:00.766" v="24" actId="14100"/>
          <ac:spMkLst>
            <pc:docMk/>
            <pc:sldMk cId="2782226727" sldId="371"/>
            <ac:spMk id="2" creationId="{00000000-0000-0000-0000-000000000000}"/>
          </ac:spMkLst>
        </pc:spChg>
      </pc:sldChg>
      <pc:sldChg chg="modSp">
        <pc:chgData name="Yelena Slizhevskaya" userId="c31c118f-cc09-4814-95e2-f268a72c0a23" providerId="ADAL" clId="{C483DD83-1BBC-4D27-AAB7-AFD4621198A4}" dt="2019-05-23T20:11:41.725" v="147" actId="20577"/>
        <pc:sldMkLst>
          <pc:docMk/>
          <pc:sldMk cId="1634724995" sldId="375"/>
        </pc:sldMkLst>
        <pc:graphicFrameChg chg="mod">
          <ac:chgData name="Yelena Slizhevskaya" userId="c31c118f-cc09-4814-95e2-f268a72c0a23" providerId="ADAL" clId="{C483DD83-1BBC-4D27-AAB7-AFD4621198A4}" dt="2019-05-23T20:11:41.725" v="147" actId="20577"/>
          <ac:graphicFrameMkLst>
            <pc:docMk/>
            <pc:sldMk cId="1634724995" sldId="375"/>
            <ac:graphicFrameMk id="2" creationId="{00000000-0000-0000-0000-000000000000}"/>
          </ac:graphicFrameMkLst>
        </pc:graphicFrameChg>
      </pc:sldChg>
      <pc:sldChg chg="modSp">
        <pc:chgData name="Yelena Slizhevskaya" userId="c31c118f-cc09-4814-95e2-f268a72c0a23" providerId="ADAL" clId="{C483DD83-1BBC-4D27-AAB7-AFD4621198A4}" dt="2019-05-23T20:09:32.745" v="74" actId="6549"/>
        <pc:sldMkLst>
          <pc:docMk/>
          <pc:sldMk cId="1165320683" sldId="378"/>
        </pc:sldMkLst>
        <pc:spChg chg="mod">
          <ac:chgData name="Yelena Slizhevskaya" userId="c31c118f-cc09-4814-95e2-f268a72c0a23" providerId="ADAL" clId="{C483DD83-1BBC-4D27-AAB7-AFD4621198A4}" dt="2019-05-23T20:09:32.745" v="74" actId="6549"/>
          <ac:spMkLst>
            <pc:docMk/>
            <pc:sldMk cId="1165320683" sldId="378"/>
            <ac:spMk id="3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08:27.601" v="37" actId="6549"/>
          <ac:spMkLst>
            <pc:docMk/>
            <pc:sldMk cId="1165320683" sldId="378"/>
            <ac:spMk id="5" creationId="{00000000-0000-0000-0000-000000000000}"/>
          </ac:spMkLst>
        </pc:spChg>
      </pc:sldChg>
      <pc:sldChg chg="modSp add del">
        <pc:chgData name="Yelena Slizhevskaya" userId="c31c118f-cc09-4814-95e2-f268a72c0a23" providerId="ADAL" clId="{C483DD83-1BBC-4D27-AAB7-AFD4621198A4}" dt="2019-05-23T20:41:23.779" v="1199" actId="6549"/>
        <pc:sldMkLst>
          <pc:docMk/>
          <pc:sldMk cId="4086319066" sldId="379"/>
        </pc:sldMkLst>
        <pc:spChg chg="mod">
          <ac:chgData name="Yelena Slizhevskaya" userId="c31c118f-cc09-4814-95e2-f268a72c0a23" providerId="ADAL" clId="{C483DD83-1BBC-4D27-AAB7-AFD4621198A4}" dt="2019-05-23T20:41:23.779" v="1199" actId="6549"/>
          <ac:spMkLst>
            <pc:docMk/>
            <pc:sldMk cId="4086319066" sldId="379"/>
            <ac:spMk id="14" creationId="{CA68808F-4A7B-4031-9648-589E7100F47A}"/>
          </ac:spMkLst>
        </pc:spChg>
        <pc:spChg chg="mod">
          <ac:chgData name="Yelena Slizhevskaya" userId="c31c118f-cc09-4814-95e2-f268a72c0a23" providerId="ADAL" clId="{C483DD83-1BBC-4D27-AAB7-AFD4621198A4}" dt="2019-05-23T20:39:08.320" v="1114" actId="20577"/>
          <ac:spMkLst>
            <pc:docMk/>
            <pc:sldMk cId="4086319066" sldId="379"/>
            <ac:spMk id="24" creationId="{0480DA23-934F-4FCD-AB15-944EDBF2AADF}"/>
          </ac:spMkLst>
        </pc:spChg>
        <pc:grpChg chg="mod">
          <ac:chgData name="Yelena Slizhevskaya" userId="c31c118f-cc09-4814-95e2-f268a72c0a23" providerId="ADAL" clId="{C483DD83-1BBC-4D27-AAB7-AFD4621198A4}" dt="2019-05-23T20:39:34.586" v="1128" actId="1035"/>
          <ac:grpSpMkLst>
            <pc:docMk/>
            <pc:sldMk cId="4086319066" sldId="379"/>
            <ac:grpSpMk id="21" creationId="{2FA489ED-6B91-458F-8F10-8940B2F3A247}"/>
          </ac:grpSpMkLst>
        </pc:grpChg>
      </pc:sldChg>
      <pc:sldChg chg="modSp">
        <pc:chgData name="Yelena Slizhevskaya" userId="c31c118f-cc09-4814-95e2-f268a72c0a23" providerId="ADAL" clId="{C483DD83-1BBC-4D27-AAB7-AFD4621198A4}" dt="2019-05-23T20:14:35.991" v="214" actId="20577"/>
        <pc:sldMkLst>
          <pc:docMk/>
          <pc:sldMk cId="165368490" sldId="380"/>
        </pc:sldMkLst>
        <pc:graphicFrameChg chg="mod">
          <ac:chgData name="Yelena Slizhevskaya" userId="c31c118f-cc09-4814-95e2-f268a72c0a23" providerId="ADAL" clId="{C483DD83-1BBC-4D27-AAB7-AFD4621198A4}" dt="2019-05-23T20:14:35.991" v="214" actId="20577"/>
          <ac:graphicFrameMkLst>
            <pc:docMk/>
            <pc:sldMk cId="165368490" sldId="380"/>
            <ac:graphicFrameMk id="16" creationId="{00000000-0000-0000-0000-000000000000}"/>
          </ac:graphicFrameMkLst>
        </pc:graphicFrameChg>
      </pc:sldChg>
      <pc:sldChg chg="modSp">
        <pc:chgData name="Yelena Slizhevskaya" userId="c31c118f-cc09-4814-95e2-f268a72c0a23" providerId="ADAL" clId="{C483DD83-1BBC-4D27-AAB7-AFD4621198A4}" dt="2019-05-23T20:19:14.305" v="491" actId="6549"/>
        <pc:sldMkLst>
          <pc:docMk/>
          <pc:sldMk cId="948323491" sldId="381"/>
        </pc:sldMkLst>
        <pc:spChg chg="mod">
          <ac:chgData name="Yelena Slizhevskaya" userId="c31c118f-cc09-4814-95e2-f268a72c0a23" providerId="ADAL" clId="{C483DD83-1BBC-4D27-AAB7-AFD4621198A4}" dt="2019-05-23T20:19:14.305" v="491" actId="6549"/>
          <ac:spMkLst>
            <pc:docMk/>
            <pc:sldMk cId="948323491" sldId="381"/>
            <ac:spMk id="4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17:36.137" v="369" actId="1036"/>
          <ac:spMkLst>
            <pc:docMk/>
            <pc:sldMk cId="948323491" sldId="381"/>
            <ac:spMk id="8" creationId="{00000000-0000-0000-0000-000000000000}"/>
          </ac:spMkLst>
        </pc:spChg>
      </pc:sldChg>
      <pc:sldChg chg="modSp">
        <pc:chgData name="Yelena Slizhevskaya" userId="c31c118f-cc09-4814-95e2-f268a72c0a23" providerId="ADAL" clId="{C483DD83-1BBC-4D27-AAB7-AFD4621198A4}" dt="2019-05-23T20:27:48.332" v="788" actId="6549"/>
        <pc:sldMkLst>
          <pc:docMk/>
          <pc:sldMk cId="1938027984" sldId="383"/>
        </pc:sldMkLst>
        <pc:spChg chg="mod">
          <ac:chgData name="Yelena Slizhevskaya" userId="c31c118f-cc09-4814-95e2-f268a72c0a23" providerId="ADAL" clId="{C483DD83-1BBC-4D27-AAB7-AFD4621198A4}" dt="2019-05-23T20:27:48.332" v="788" actId="6549"/>
          <ac:spMkLst>
            <pc:docMk/>
            <pc:sldMk cId="1938027984" sldId="383"/>
            <ac:spMk id="4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26:57.307" v="745" actId="27636"/>
          <ac:spMkLst>
            <pc:docMk/>
            <pc:sldMk cId="1938027984" sldId="383"/>
            <ac:spMk id="13" creationId="{00000000-0000-0000-0000-000000000000}"/>
          </ac:spMkLst>
        </pc:spChg>
      </pc:sldChg>
      <pc:sldChg chg="modSp">
        <pc:chgData name="Yelena Slizhevskaya" userId="c31c118f-cc09-4814-95e2-f268a72c0a23" providerId="ADAL" clId="{C483DD83-1BBC-4D27-AAB7-AFD4621198A4}" dt="2019-05-23T20:25:44.280" v="708" actId="6549"/>
        <pc:sldMkLst>
          <pc:docMk/>
          <pc:sldMk cId="724578725" sldId="384"/>
        </pc:sldMkLst>
        <pc:graphicFrameChg chg="modGraphic">
          <ac:chgData name="Yelena Slizhevskaya" userId="c31c118f-cc09-4814-95e2-f268a72c0a23" providerId="ADAL" clId="{C483DD83-1BBC-4D27-AAB7-AFD4621198A4}" dt="2019-05-23T20:25:44.280" v="708" actId="6549"/>
          <ac:graphicFrameMkLst>
            <pc:docMk/>
            <pc:sldMk cId="724578725" sldId="384"/>
            <ac:graphicFrameMk id="16" creationId="{00000000-0000-0000-0000-000000000000}"/>
          </ac:graphicFrameMkLst>
        </pc:graphicFrameChg>
      </pc:sldChg>
      <pc:sldChg chg="modSp">
        <pc:chgData name="Yelena Slizhevskaya" userId="c31c118f-cc09-4814-95e2-f268a72c0a23" providerId="ADAL" clId="{C483DD83-1BBC-4D27-AAB7-AFD4621198A4}" dt="2019-05-23T20:23:30.868" v="672" actId="6549"/>
        <pc:sldMkLst>
          <pc:docMk/>
          <pc:sldMk cId="130656495" sldId="385"/>
        </pc:sldMkLst>
        <pc:spChg chg="mod">
          <ac:chgData name="Yelena Slizhevskaya" userId="c31c118f-cc09-4814-95e2-f268a72c0a23" providerId="ADAL" clId="{C483DD83-1BBC-4D27-AAB7-AFD4621198A4}" dt="2019-05-23T20:23:30.868" v="672" actId="6549"/>
          <ac:spMkLst>
            <pc:docMk/>
            <pc:sldMk cId="130656495" sldId="385"/>
            <ac:spMk id="13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22:33.814" v="574" actId="14100"/>
          <ac:spMkLst>
            <pc:docMk/>
            <pc:sldMk cId="130656495" sldId="385"/>
            <ac:spMk id="16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22:47.500" v="601" actId="6549"/>
          <ac:spMkLst>
            <pc:docMk/>
            <pc:sldMk cId="130656495" sldId="385"/>
            <ac:spMk id="36" creationId="{24CB527D-B77E-45FE-86DA-91AA19B72141}"/>
          </ac:spMkLst>
        </pc:spChg>
      </pc:sldChg>
      <pc:sldChg chg="modSp">
        <pc:chgData name="Yelena Slizhevskaya" userId="c31c118f-cc09-4814-95e2-f268a72c0a23" providerId="ADAL" clId="{C483DD83-1BBC-4D27-AAB7-AFD4621198A4}" dt="2019-05-23T20:45:44.447" v="1378" actId="6549"/>
        <pc:sldMkLst>
          <pc:docMk/>
          <pc:sldMk cId="3021691789" sldId="386"/>
        </pc:sldMkLst>
        <pc:spChg chg="mod">
          <ac:chgData name="Yelena Slizhevskaya" userId="c31c118f-cc09-4814-95e2-f268a72c0a23" providerId="ADAL" clId="{C483DD83-1BBC-4D27-AAB7-AFD4621198A4}" dt="2019-05-23T20:44:47.769" v="1318" actId="20577"/>
          <ac:spMkLst>
            <pc:docMk/>
            <pc:sldMk cId="3021691789" sldId="386"/>
            <ac:spMk id="13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45:44.447" v="1378" actId="6549"/>
          <ac:spMkLst>
            <pc:docMk/>
            <pc:sldMk cId="3021691789" sldId="386"/>
            <ac:spMk id="16" creationId="{00000000-0000-0000-0000-000000000000}"/>
          </ac:spMkLst>
        </pc:spChg>
        <pc:spChg chg="mod">
          <ac:chgData name="Yelena Slizhevskaya" userId="c31c118f-cc09-4814-95e2-f268a72c0a23" providerId="ADAL" clId="{C483DD83-1BBC-4D27-AAB7-AFD4621198A4}" dt="2019-05-23T20:45:11.238" v="1338" actId="6549"/>
          <ac:spMkLst>
            <pc:docMk/>
            <pc:sldMk cId="3021691789" sldId="386"/>
            <ac:spMk id="21" creationId="{581F9679-62AD-400F-8979-3D18D9450A49}"/>
          </ac:spMkLst>
        </pc:spChg>
      </pc:sldChg>
      <pc:sldMasterChg chg="addSldLayout delSldLayout">
        <pc:chgData name="Yelena Slizhevskaya" userId="c31c118f-cc09-4814-95e2-f268a72c0a23" providerId="ADAL" clId="{C483DD83-1BBC-4D27-AAB7-AFD4621198A4}" dt="2019-05-23T20:34:34.815" v="996" actId="2696"/>
        <pc:sldMasterMkLst>
          <pc:docMk/>
          <pc:sldMasterMk cId="841030704" sldId="2147483688"/>
        </pc:sldMasterMkLst>
        <pc:sldLayoutChg chg="add del">
          <pc:chgData name="Yelena Slizhevskaya" userId="c31c118f-cc09-4814-95e2-f268a72c0a23" providerId="ADAL" clId="{C483DD83-1BBC-4D27-AAB7-AFD4621198A4}" dt="2019-05-23T20:34:34.815" v="996" actId="2696"/>
          <pc:sldLayoutMkLst>
            <pc:docMk/>
            <pc:sldMasterMk cId="841030704" sldId="2147483688"/>
            <pc:sldLayoutMk cId="385424839" sldId="214748370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3E83EC-EABC-454B-8DA4-28E91E20472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E88516C-73D5-41C9-B271-48928882CC44}">
      <dgm:prSet phldrT="[Szöveg]"/>
      <dgm:spPr/>
      <dgm:t>
        <a:bodyPr/>
        <a:lstStyle/>
        <a:p>
          <a:r>
            <a:rPr lang="ru-RU" dirty="0"/>
            <a:t>Разработка сети, расширение инфраструктуры</a:t>
          </a:r>
          <a:endParaRPr lang="hu-HU" dirty="0"/>
        </a:p>
      </dgm:t>
    </dgm:pt>
    <dgm:pt modelId="{A507BD42-C6BD-41D7-BC0D-FE427D826A65}" type="parTrans" cxnId="{521A5B7E-D475-45B2-9E7E-8C48804E343D}">
      <dgm:prSet/>
      <dgm:spPr/>
      <dgm:t>
        <a:bodyPr/>
        <a:lstStyle/>
        <a:p>
          <a:endParaRPr lang="hu-HU"/>
        </a:p>
      </dgm:t>
    </dgm:pt>
    <dgm:pt modelId="{05E43FA4-619B-4A3E-B9E6-E17282970B9A}" type="sibTrans" cxnId="{521A5B7E-D475-45B2-9E7E-8C48804E343D}">
      <dgm:prSet/>
      <dgm:spPr/>
      <dgm:t>
        <a:bodyPr/>
        <a:lstStyle/>
        <a:p>
          <a:endParaRPr lang="hu-HU"/>
        </a:p>
      </dgm:t>
    </dgm:pt>
    <dgm:pt modelId="{F9B16DEA-8A4D-4749-8FB2-3E84E4C8838A}">
      <dgm:prSet phldrT="[Szöveg]"/>
      <dgm:spPr>
        <a:solidFill>
          <a:srgbClr val="2349AC"/>
        </a:solidFill>
      </dgm:spPr>
      <dgm:t>
        <a:bodyPr/>
        <a:lstStyle/>
        <a:p>
          <a:r>
            <a:rPr lang="ru-RU" b="0" i="0" dirty="0"/>
            <a:t>Развитие хранилищ данных</a:t>
          </a:r>
          <a:endParaRPr lang="hu-HU" b="0" i="0" dirty="0"/>
        </a:p>
      </dgm:t>
    </dgm:pt>
    <dgm:pt modelId="{411C3B2F-CC59-4499-9B1C-81AF5A4C2FEC}" type="parTrans" cxnId="{B313D64D-9D49-4970-AB18-7553ADEF3699}">
      <dgm:prSet/>
      <dgm:spPr/>
      <dgm:t>
        <a:bodyPr/>
        <a:lstStyle/>
        <a:p>
          <a:endParaRPr lang="hu-HU"/>
        </a:p>
      </dgm:t>
    </dgm:pt>
    <dgm:pt modelId="{231C7E12-31D2-4676-B749-13C252BC69A5}" type="sibTrans" cxnId="{B313D64D-9D49-4970-AB18-7553ADEF3699}">
      <dgm:prSet/>
      <dgm:spPr/>
      <dgm:t>
        <a:bodyPr/>
        <a:lstStyle/>
        <a:p>
          <a:endParaRPr lang="hu-HU"/>
        </a:p>
      </dgm:t>
    </dgm:pt>
    <dgm:pt modelId="{4469B28F-667A-4F1E-9AE8-7B1B50B2D83F}">
      <dgm:prSet phldrT="[Szöveg]"/>
      <dgm:spPr/>
      <dgm:t>
        <a:bodyPr/>
        <a:lstStyle/>
        <a:p>
          <a:r>
            <a:rPr lang="ru-RU" dirty="0"/>
            <a:t>Централизованная поддержка для соединений</a:t>
          </a:r>
          <a:endParaRPr lang="hu-HU" dirty="0"/>
        </a:p>
      </dgm:t>
    </dgm:pt>
    <dgm:pt modelId="{B3FE0717-3BD8-4007-BD3F-EEB7D49A4FBB}" type="parTrans" cxnId="{28AC7A55-82FC-46CA-B7BE-42A4B3F1B078}">
      <dgm:prSet/>
      <dgm:spPr/>
      <dgm:t>
        <a:bodyPr/>
        <a:lstStyle/>
        <a:p>
          <a:endParaRPr lang="hu-HU"/>
        </a:p>
      </dgm:t>
    </dgm:pt>
    <dgm:pt modelId="{0AD0CBEB-AD2A-4292-8BC3-9251D76E2BC1}" type="sibTrans" cxnId="{28AC7A55-82FC-46CA-B7BE-42A4B3F1B078}">
      <dgm:prSet/>
      <dgm:spPr/>
      <dgm:t>
        <a:bodyPr/>
        <a:lstStyle/>
        <a:p>
          <a:endParaRPr lang="hu-HU"/>
        </a:p>
      </dgm:t>
    </dgm:pt>
    <dgm:pt modelId="{172B7187-7458-479F-91CA-B7AF053028DA}">
      <dgm:prSet phldrT="[Szöveg]"/>
      <dgm:spPr>
        <a:solidFill>
          <a:srgbClr val="376092"/>
        </a:solidFill>
      </dgm:spPr>
      <dgm:t>
        <a:bodyPr/>
        <a:lstStyle/>
        <a:p>
          <a:r>
            <a:rPr lang="ru-RU" dirty="0"/>
            <a:t>Внедрение новых отраслевых систем</a:t>
          </a:r>
          <a:endParaRPr lang="hu-HU" dirty="0"/>
        </a:p>
      </dgm:t>
    </dgm:pt>
    <dgm:pt modelId="{018CE399-8886-48DA-9DC2-4E5E28B3A0D9}" type="parTrans" cxnId="{6ACDE326-0F33-49E0-8908-7F9D7C18B46E}">
      <dgm:prSet/>
      <dgm:spPr/>
      <dgm:t>
        <a:bodyPr/>
        <a:lstStyle/>
        <a:p>
          <a:endParaRPr lang="hu-HU"/>
        </a:p>
      </dgm:t>
    </dgm:pt>
    <dgm:pt modelId="{3CEB124B-09F8-433C-8DC2-7B2AA0F837A7}" type="sibTrans" cxnId="{6ACDE326-0F33-49E0-8908-7F9D7C18B46E}">
      <dgm:prSet/>
      <dgm:spPr/>
      <dgm:t>
        <a:bodyPr/>
        <a:lstStyle/>
        <a:p>
          <a:endParaRPr lang="hu-HU"/>
        </a:p>
      </dgm:t>
    </dgm:pt>
    <dgm:pt modelId="{56BB2893-03AA-425D-8698-4373FB06C81B}">
      <dgm:prSet phldrT="[Szöveg]" custT="1"/>
      <dgm:spPr>
        <a:solidFill>
          <a:srgbClr val="254061"/>
        </a:solidFill>
      </dgm:spPr>
      <dgm:t>
        <a:bodyPr/>
        <a:lstStyle/>
        <a:p>
          <a:r>
            <a:rPr lang="hu-HU" sz="1600" b="0" i="0" dirty="0"/>
            <a:t>  </a:t>
          </a:r>
          <a:r>
            <a:rPr lang="ru-RU" sz="1600" b="0" i="0" dirty="0"/>
            <a:t>Расширение функциональных возможностей 	существующих отраслевых систем</a:t>
          </a:r>
          <a:endParaRPr lang="hu-HU" sz="1600" dirty="0"/>
        </a:p>
      </dgm:t>
    </dgm:pt>
    <dgm:pt modelId="{5FA06E8D-0DB9-4BA2-9088-3E29E68E1D60}" type="parTrans" cxnId="{4795B4B3-6BC6-4FF1-854C-BEE2C97B0215}">
      <dgm:prSet/>
      <dgm:spPr/>
      <dgm:t>
        <a:bodyPr/>
        <a:lstStyle/>
        <a:p>
          <a:endParaRPr lang="hu-HU"/>
        </a:p>
      </dgm:t>
    </dgm:pt>
    <dgm:pt modelId="{DBB29BF4-6929-43D2-AB72-479DB8F4E603}" type="sibTrans" cxnId="{4795B4B3-6BC6-4FF1-854C-BEE2C97B0215}">
      <dgm:prSet/>
      <dgm:spPr/>
      <dgm:t>
        <a:bodyPr/>
        <a:lstStyle/>
        <a:p>
          <a:endParaRPr lang="hu-HU"/>
        </a:p>
      </dgm:t>
    </dgm:pt>
    <dgm:pt modelId="{7598D184-7BC9-408C-8C51-59FBA3500BB8}">
      <dgm:prSet phldrT="[Szöveg]"/>
      <dgm:spPr>
        <a:solidFill>
          <a:srgbClr val="0F253F"/>
        </a:solidFill>
      </dgm:spPr>
      <dgm:t>
        <a:bodyPr/>
        <a:lstStyle/>
        <a:p>
          <a:r>
            <a:rPr lang="ru-RU" b="0" i="0" dirty="0"/>
            <a:t>Связь с внешними данными</a:t>
          </a:r>
          <a:endParaRPr lang="hu-HU" b="0" i="0" dirty="0"/>
        </a:p>
      </dgm:t>
    </dgm:pt>
    <dgm:pt modelId="{86C4C46F-8A56-48E8-B61C-2A87B997FB06}" type="parTrans" cxnId="{9224ECEB-F2BC-40DB-97DB-EBCA55AE0287}">
      <dgm:prSet/>
      <dgm:spPr/>
      <dgm:t>
        <a:bodyPr/>
        <a:lstStyle/>
        <a:p>
          <a:endParaRPr lang="hu-HU"/>
        </a:p>
      </dgm:t>
    </dgm:pt>
    <dgm:pt modelId="{EDAA2182-2547-4CF1-B54C-04D368AB1151}" type="sibTrans" cxnId="{9224ECEB-F2BC-40DB-97DB-EBCA55AE0287}">
      <dgm:prSet/>
      <dgm:spPr/>
      <dgm:t>
        <a:bodyPr/>
        <a:lstStyle/>
        <a:p>
          <a:endParaRPr lang="hu-HU"/>
        </a:p>
      </dgm:t>
    </dgm:pt>
    <dgm:pt modelId="{F143F83C-5246-4365-82ED-821B9330B90E}">
      <dgm:prSet phldrT="[Szöveg]"/>
      <dgm:spPr>
        <a:solidFill>
          <a:srgbClr val="376092"/>
        </a:solidFill>
      </dgm:spPr>
      <dgm:t>
        <a:bodyPr/>
        <a:lstStyle/>
        <a:p>
          <a:r>
            <a:rPr lang="ru-RU" b="0" i="0" dirty="0"/>
            <a:t>Повышение безопасности в сфере ИТ</a:t>
          </a:r>
          <a:endParaRPr lang="hu-HU" b="0" i="0" dirty="0"/>
        </a:p>
      </dgm:t>
    </dgm:pt>
    <dgm:pt modelId="{A448B941-6335-445B-8D45-B23EDBF53E0D}" type="parTrans" cxnId="{A8AAA2A7-338B-4857-B7B6-9FD23F8084BD}">
      <dgm:prSet/>
      <dgm:spPr/>
      <dgm:t>
        <a:bodyPr/>
        <a:lstStyle/>
        <a:p>
          <a:endParaRPr lang="hu-HU"/>
        </a:p>
      </dgm:t>
    </dgm:pt>
    <dgm:pt modelId="{0847B29D-D193-4816-8C8F-E886DDD07C24}" type="sibTrans" cxnId="{A8AAA2A7-338B-4857-B7B6-9FD23F8084BD}">
      <dgm:prSet/>
      <dgm:spPr/>
      <dgm:t>
        <a:bodyPr/>
        <a:lstStyle/>
        <a:p>
          <a:endParaRPr lang="hu-HU"/>
        </a:p>
      </dgm:t>
    </dgm:pt>
    <dgm:pt modelId="{C65D5394-4E60-486A-938A-144EDBD23E0F}" type="pres">
      <dgm:prSet presAssocID="{B03E83EC-EABC-454B-8DA4-28E91E204728}" presName="Name0" presStyleCnt="0">
        <dgm:presLayoutVars>
          <dgm:chMax val="7"/>
          <dgm:chPref val="7"/>
          <dgm:dir/>
        </dgm:presLayoutVars>
      </dgm:prSet>
      <dgm:spPr/>
    </dgm:pt>
    <dgm:pt modelId="{5B3D30C7-70B0-43CD-B9DA-242C81F367D0}" type="pres">
      <dgm:prSet presAssocID="{B03E83EC-EABC-454B-8DA4-28E91E204728}" presName="Name1" presStyleCnt="0"/>
      <dgm:spPr/>
    </dgm:pt>
    <dgm:pt modelId="{4F25910D-E235-4F52-851A-C1F2BCEA3446}" type="pres">
      <dgm:prSet presAssocID="{B03E83EC-EABC-454B-8DA4-28E91E204728}" presName="cycle" presStyleCnt="0"/>
      <dgm:spPr/>
    </dgm:pt>
    <dgm:pt modelId="{688E1DD3-3975-4767-9497-34C51C4EC735}" type="pres">
      <dgm:prSet presAssocID="{B03E83EC-EABC-454B-8DA4-28E91E204728}" presName="srcNode" presStyleLbl="node1" presStyleIdx="0" presStyleCnt="7"/>
      <dgm:spPr/>
    </dgm:pt>
    <dgm:pt modelId="{BCDD8B19-7C35-48A0-9F13-91D5166E1E0D}" type="pres">
      <dgm:prSet presAssocID="{B03E83EC-EABC-454B-8DA4-28E91E204728}" presName="conn" presStyleLbl="parChTrans1D2" presStyleIdx="0" presStyleCnt="1"/>
      <dgm:spPr/>
    </dgm:pt>
    <dgm:pt modelId="{E54E7419-9D33-44EC-9DCD-7D6DD3898865}" type="pres">
      <dgm:prSet presAssocID="{B03E83EC-EABC-454B-8DA4-28E91E204728}" presName="extraNode" presStyleLbl="node1" presStyleIdx="0" presStyleCnt="7"/>
      <dgm:spPr/>
    </dgm:pt>
    <dgm:pt modelId="{70648F07-17A8-40ED-89AF-661AD4140B83}" type="pres">
      <dgm:prSet presAssocID="{B03E83EC-EABC-454B-8DA4-28E91E204728}" presName="dstNode" presStyleLbl="node1" presStyleIdx="0" presStyleCnt="7"/>
      <dgm:spPr/>
    </dgm:pt>
    <dgm:pt modelId="{99A4B6D5-75AD-4607-8041-BE8BA7713419}" type="pres">
      <dgm:prSet presAssocID="{CE88516C-73D5-41C9-B271-48928882CC44}" presName="text_1" presStyleLbl="node1" presStyleIdx="0" presStyleCnt="7">
        <dgm:presLayoutVars>
          <dgm:bulletEnabled val="1"/>
        </dgm:presLayoutVars>
      </dgm:prSet>
      <dgm:spPr/>
    </dgm:pt>
    <dgm:pt modelId="{51D42492-4809-4B90-864A-02EAFF43F8B8}" type="pres">
      <dgm:prSet presAssocID="{CE88516C-73D5-41C9-B271-48928882CC44}" presName="accent_1" presStyleCnt="0"/>
      <dgm:spPr/>
    </dgm:pt>
    <dgm:pt modelId="{32652230-C0C6-4607-B50E-D140A7AD5728}" type="pres">
      <dgm:prSet presAssocID="{CE88516C-73D5-41C9-B271-48928882CC44}" presName="accentRepeatNode" presStyleLbl="solidFgAcc1" presStyleIdx="0" presStyleCnt="7"/>
      <dgm:spPr/>
    </dgm:pt>
    <dgm:pt modelId="{6C4F137B-78A0-452B-8608-F0F9C0B6C2A3}" type="pres">
      <dgm:prSet presAssocID="{172B7187-7458-479F-91CA-B7AF053028DA}" presName="text_2" presStyleLbl="node1" presStyleIdx="1" presStyleCnt="7">
        <dgm:presLayoutVars>
          <dgm:bulletEnabled val="1"/>
        </dgm:presLayoutVars>
      </dgm:prSet>
      <dgm:spPr/>
    </dgm:pt>
    <dgm:pt modelId="{159A6D9A-A826-4E52-8978-89D13AC2F9FD}" type="pres">
      <dgm:prSet presAssocID="{172B7187-7458-479F-91CA-B7AF053028DA}" presName="accent_2" presStyleCnt="0"/>
      <dgm:spPr/>
    </dgm:pt>
    <dgm:pt modelId="{C7FA34D4-CD9B-413C-9E9F-E8C962813C11}" type="pres">
      <dgm:prSet presAssocID="{172B7187-7458-479F-91CA-B7AF053028DA}" presName="accentRepeatNode" presStyleLbl="solidFgAcc1" presStyleIdx="1" presStyleCnt="7"/>
      <dgm:spPr/>
    </dgm:pt>
    <dgm:pt modelId="{CFD3C4D0-2996-4CA7-94F9-83424CA65615}" type="pres">
      <dgm:prSet presAssocID="{56BB2893-03AA-425D-8698-4373FB06C81B}" presName="text_3" presStyleLbl="node1" presStyleIdx="2" presStyleCnt="7" custScaleX="105768" custScaleY="144928">
        <dgm:presLayoutVars>
          <dgm:bulletEnabled val="1"/>
        </dgm:presLayoutVars>
      </dgm:prSet>
      <dgm:spPr/>
    </dgm:pt>
    <dgm:pt modelId="{4762507C-BCE5-460D-AA70-7A63B7D1F0D6}" type="pres">
      <dgm:prSet presAssocID="{56BB2893-03AA-425D-8698-4373FB06C81B}" presName="accent_3" presStyleCnt="0"/>
      <dgm:spPr/>
    </dgm:pt>
    <dgm:pt modelId="{EC166DAE-CB8F-4317-8210-4268C7813EF6}" type="pres">
      <dgm:prSet presAssocID="{56BB2893-03AA-425D-8698-4373FB06C81B}" presName="accentRepeatNode" presStyleLbl="solidFgAcc1" presStyleIdx="2" presStyleCnt="7"/>
      <dgm:spPr/>
    </dgm:pt>
    <dgm:pt modelId="{2A14911B-1457-42EC-976A-549DFE025C73}" type="pres">
      <dgm:prSet presAssocID="{7598D184-7BC9-408C-8C51-59FBA3500BB8}" presName="text_4" presStyleLbl="node1" presStyleIdx="3" presStyleCnt="7">
        <dgm:presLayoutVars>
          <dgm:bulletEnabled val="1"/>
        </dgm:presLayoutVars>
      </dgm:prSet>
      <dgm:spPr/>
    </dgm:pt>
    <dgm:pt modelId="{317E5A6F-0C37-4119-A0A6-D7ACEDF39E72}" type="pres">
      <dgm:prSet presAssocID="{7598D184-7BC9-408C-8C51-59FBA3500BB8}" presName="accent_4" presStyleCnt="0"/>
      <dgm:spPr/>
    </dgm:pt>
    <dgm:pt modelId="{0DA4B36B-A980-4E9D-897A-F1AE06718BE8}" type="pres">
      <dgm:prSet presAssocID="{7598D184-7BC9-408C-8C51-59FBA3500BB8}" presName="accentRepeatNode" presStyleLbl="solidFgAcc1" presStyleIdx="3" presStyleCnt="7"/>
      <dgm:spPr/>
    </dgm:pt>
    <dgm:pt modelId="{8E7E39E9-3E5A-4DEB-AB01-0613165F1CAF}" type="pres">
      <dgm:prSet presAssocID="{F9B16DEA-8A4D-4749-8FB2-3E84E4C8838A}" presName="text_5" presStyleLbl="node1" presStyleIdx="4" presStyleCnt="7">
        <dgm:presLayoutVars>
          <dgm:bulletEnabled val="1"/>
        </dgm:presLayoutVars>
      </dgm:prSet>
      <dgm:spPr/>
    </dgm:pt>
    <dgm:pt modelId="{1DD44FF0-1D9D-4152-B8BE-88ADD33C7B8B}" type="pres">
      <dgm:prSet presAssocID="{F9B16DEA-8A4D-4749-8FB2-3E84E4C8838A}" presName="accent_5" presStyleCnt="0"/>
      <dgm:spPr/>
    </dgm:pt>
    <dgm:pt modelId="{2E5DCF14-E4F1-46A2-9BD5-0A5508EE799D}" type="pres">
      <dgm:prSet presAssocID="{F9B16DEA-8A4D-4749-8FB2-3E84E4C8838A}" presName="accentRepeatNode" presStyleLbl="solidFgAcc1" presStyleIdx="4" presStyleCnt="7"/>
      <dgm:spPr/>
    </dgm:pt>
    <dgm:pt modelId="{7FA0D7DA-012E-4DF4-B190-8F5E5F6AC391}" type="pres">
      <dgm:prSet presAssocID="{4469B28F-667A-4F1E-9AE8-7B1B50B2D83F}" presName="text_6" presStyleLbl="node1" presStyleIdx="5" presStyleCnt="7">
        <dgm:presLayoutVars>
          <dgm:bulletEnabled val="1"/>
        </dgm:presLayoutVars>
      </dgm:prSet>
      <dgm:spPr/>
    </dgm:pt>
    <dgm:pt modelId="{706DAB94-E3F1-49A3-BAB1-61AD8B9CF998}" type="pres">
      <dgm:prSet presAssocID="{4469B28F-667A-4F1E-9AE8-7B1B50B2D83F}" presName="accent_6" presStyleCnt="0"/>
      <dgm:spPr/>
    </dgm:pt>
    <dgm:pt modelId="{5A0D2985-DB49-40E9-BA1B-AD718338D966}" type="pres">
      <dgm:prSet presAssocID="{4469B28F-667A-4F1E-9AE8-7B1B50B2D83F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7B74F63-DB98-4AE4-B28A-C7A95430385B}" type="pres">
      <dgm:prSet presAssocID="{F143F83C-5246-4365-82ED-821B9330B90E}" presName="text_7" presStyleLbl="node1" presStyleIdx="6" presStyleCnt="7">
        <dgm:presLayoutVars>
          <dgm:bulletEnabled val="1"/>
        </dgm:presLayoutVars>
      </dgm:prSet>
      <dgm:spPr/>
    </dgm:pt>
    <dgm:pt modelId="{C6DAAA0C-7B2E-48F8-B38F-BE3CA78F7D1D}" type="pres">
      <dgm:prSet presAssocID="{F143F83C-5246-4365-82ED-821B9330B90E}" presName="accent_7" presStyleCnt="0"/>
      <dgm:spPr/>
    </dgm:pt>
    <dgm:pt modelId="{3BD3A9EF-F55B-4988-83FA-DA8077E25741}" type="pres">
      <dgm:prSet presAssocID="{F143F83C-5246-4365-82ED-821B9330B90E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ACDE326-0F33-49E0-8908-7F9D7C18B46E}" srcId="{B03E83EC-EABC-454B-8DA4-28E91E204728}" destId="{172B7187-7458-479F-91CA-B7AF053028DA}" srcOrd="1" destOrd="0" parTransId="{018CE399-8886-48DA-9DC2-4E5E28B3A0D9}" sibTransId="{3CEB124B-09F8-433C-8DC2-7B2AA0F837A7}"/>
    <dgm:cxn modelId="{0D860A63-1C23-4B39-8C4A-8993AE887B3C}" type="presOf" srcId="{05E43FA4-619B-4A3E-B9E6-E17282970B9A}" destId="{BCDD8B19-7C35-48A0-9F13-91D5166E1E0D}" srcOrd="0" destOrd="0" presId="urn:microsoft.com/office/officeart/2008/layout/VerticalCurvedList"/>
    <dgm:cxn modelId="{AF6F7C48-205D-4194-AC6E-83BE19B839E4}" type="presOf" srcId="{B03E83EC-EABC-454B-8DA4-28E91E204728}" destId="{C65D5394-4E60-486A-938A-144EDBD23E0F}" srcOrd="0" destOrd="0" presId="urn:microsoft.com/office/officeart/2008/layout/VerticalCurvedList"/>
    <dgm:cxn modelId="{B313D64D-9D49-4970-AB18-7553ADEF3699}" srcId="{B03E83EC-EABC-454B-8DA4-28E91E204728}" destId="{F9B16DEA-8A4D-4749-8FB2-3E84E4C8838A}" srcOrd="4" destOrd="0" parTransId="{411C3B2F-CC59-4499-9B1C-81AF5A4C2FEC}" sibTransId="{231C7E12-31D2-4676-B749-13C252BC69A5}"/>
    <dgm:cxn modelId="{28AC7A55-82FC-46CA-B7BE-42A4B3F1B078}" srcId="{B03E83EC-EABC-454B-8DA4-28E91E204728}" destId="{4469B28F-667A-4F1E-9AE8-7B1B50B2D83F}" srcOrd="5" destOrd="0" parTransId="{B3FE0717-3BD8-4007-BD3F-EEB7D49A4FBB}" sibTransId="{0AD0CBEB-AD2A-4292-8BC3-9251D76E2BC1}"/>
    <dgm:cxn modelId="{521A5B7E-D475-45B2-9E7E-8C48804E343D}" srcId="{B03E83EC-EABC-454B-8DA4-28E91E204728}" destId="{CE88516C-73D5-41C9-B271-48928882CC44}" srcOrd="0" destOrd="0" parTransId="{A507BD42-C6BD-41D7-BC0D-FE427D826A65}" sibTransId="{05E43FA4-619B-4A3E-B9E6-E17282970B9A}"/>
    <dgm:cxn modelId="{706EB385-9BE6-4EE5-87A2-BA87906C4900}" type="presOf" srcId="{4469B28F-667A-4F1E-9AE8-7B1B50B2D83F}" destId="{7FA0D7DA-012E-4DF4-B190-8F5E5F6AC391}" srcOrd="0" destOrd="0" presId="urn:microsoft.com/office/officeart/2008/layout/VerticalCurvedList"/>
    <dgm:cxn modelId="{4DA77A89-CD49-493F-B43D-14ECEDCAED2D}" type="presOf" srcId="{F9B16DEA-8A4D-4749-8FB2-3E84E4C8838A}" destId="{8E7E39E9-3E5A-4DEB-AB01-0613165F1CAF}" srcOrd="0" destOrd="0" presId="urn:microsoft.com/office/officeart/2008/layout/VerticalCurvedList"/>
    <dgm:cxn modelId="{E872F09C-1F90-4737-8F3C-E6FD3CDE1249}" type="presOf" srcId="{56BB2893-03AA-425D-8698-4373FB06C81B}" destId="{CFD3C4D0-2996-4CA7-94F9-83424CA65615}" srcOrd="0" destOrd="0" presId="urn:microsoft.com/office/officeart/2008/layout/VerticalCurvedList"/>
    <dgm:cxn modelId="{D66EF1A5-F5F7-4978-BA0C-62C17E44E328}" type="presOf" srcId="{172B7187-7458-479F-91CA-B7AF053028DA}" destId="{6C4F137B-78A0-452B-8608-F0F9C0B6C2A3}" srcOrd="0" destOrd="0" presId="urn:microsoft.com/office/officeart/2008/layout/VerticalCurvedList"/>
    <dgm:cxn modelId="{A8AAA2A7-338B-4857-B7B6-9FD23F8084BD}" srcId="{B03E83EC-EABC-454B-8DA4-28E91E204728}" destId="{F143F83C-5246-4365-82ED-821B9330B90E}" srcOrd="6" destOrd="0" parTransId="{A448B941-6335-445B-8D45-B23EDBF53E0D}" sibTransId="{0847B29D-D193-4816-8C8F-E886DDD07C24}"/>
    <dgm:cxn modelId="{4795B4B3-6BC6-4FF1-854C-BEE2C97B0215}" srcId="{B03E83EC-EABC-454B-8DA4-28E91E204728}" destId="{56BB2893-03AA-425D-8698-4373FB06C81B}" srcOrd="2" destOrd="0" parTransId="{5FA06E8D-0DB9-4BA2-9088-3E29E68E1D60}" sibTransId="{DBB29BF4-6929-43D2-AB72-479DB8F4E603}"/>
    <dgm:cxn modelId="{1BE0D1C0-EE10-4F91-8FC3-D1AA248A15E1}" type="presOf" srcId="{7598D184-7BC9-408C-8C51-59FBA3500BB8}" destId="{2A14911B-1457-42EC-976A-549DFE025C73}" srcOrd="0" destOrd="0" presId="urn:microsoft.com/office/officeart/2008/layout/VerticalCurvedList"/>
    <dgm:cxn modelId="{922850C2-E102-4367-96C4-C46739E46336}" type="presOf" srcId="{F143F83C-5246-4365-82ED-821B9330B90E}" destId="{87B74F63-DB98-4AE4-B28A-C7A95430385B}" srcOrd="0" destOrd="0" presId="urn:microsoft.com/office/officeart/2008/layout/VerticalCurvedList"/>
    <dgm:cxn modelId="{5D2F93E7-69BD-4546-A77E-705B58068FBA}" type="presOf" srcId="{CE88516C-73D5-41C9-B271-48928882CC44}" destId="{99A4B6D5-75AD-4607-8041-BE8BA7713419}" srcOrd="0" destOrd="0" presId="urn:microsoft.com/office/officeart/2008/layout/VerticalCurvedList"/>
    <dgm:cxn modelId="{9224ECEB-F2BC-40DB-97DB-EBCA55AE0287}" srcId="{B03E83EC-EABC-454B-8DA4-28E91E204728}" destId="{7598D184-7BC9-408C-8C51-59FBA3500BB8}" srcOrd="3" destOrd="0" parTransId="{86C4C46F-8A56-48E8-B61C-2A87B997FB06}" sibTransId="{EDAA2182-2547-4CF1-B54C-04D368AB1151}"/>
    <dgm:cxn modelId="{50189BD7-A987-4BD7-A17E-510D2FEFE920}" type="presParOf" srcId="{C65D5394-4E60-486A-938A-144EDBD23E0F}" destId="{5B3D30C7-70B0-43CD-B9DA-242C81F367D0}" srcOrd="0" destOrd="0" presId="urn:microsoft.com/office/officeart/2008/layout/VerticalCurvedList"/>
    <dgm:cxn modelId="{6410E0F8-2F19-4615-86F5-26E060B17DF5}" type="presParOf" srcId="{5B3D30C7-70B0-43CD-B9DA-242C81F367D0}" destId="{4F25910D-E235-4F52-851A-C1F2BCEA3446}" srcOrd="0" destOrd="0" presId="urn:microsoft.com/office/officeart/2008/layout/VerticalCurvedList"/>
    <dgm:cxn modelId="{03937338-CF70-4C7A-9153-2CCB33D56CB1}" type="presParOf" srcId="{4F25910D-E235-4F52-851A-C1F2BCEA3446}" destId="{688E1DD3-3975-4767-9497-34C51C4EC735}" srcOrd="0" destOrd="0" presId="urn:microsoft.com/office/officeart/2008/layout/VerticalCurvedList"/>
    <dgm:cxn modelId="{96524D4D-B617-4E3C-8328-332920534ECD}" type="presParOf" srcId="{4F25910D-E235-4F52-851A-C1F2BCEA3446}" destId="{BCDD8B19-7C35-48A0-9F13-91D5166E1E0D}" srcOrd="1" destOrd="0" presId="urn:microsoft.com/office/officeart/2008/layout/VerticalCurvedList"/>
    <dgm:cxn modelId="{759031D5-34C6-48C1-9BA7-90298C0FA5D7}" type="presParOf" srcId="{4F25910D-E235-4F52-851A-C1F2BCEA3446}" destId="{E54E7419-9D33-44EC-9DCD-7D6DD3898865}" srcOrd="2" destOrd="0" presId="urn:microsoft.com/office/officeart/2008/layout/VerticalCurvedList"/>
    <dgm:cxn modelId="{467A8BDD-BCE9-47EC-90A6-FC1C8C881579}" type="presParOf" srcId="{4F25910D-E235-4F52-851A-C1F2BCEA3446}" destId="{70648F07-17A8-40ED-89AF-661AD4140B83}" srcOrd="3" destOrd="0" presId="urn:microsoft.com/office/officeart/2008/layout/VerticalCurvedList"/>
    <dgm:cxn modelId="{CC632735-2CCD-4FF7-B93C-D727931ED504}" type="presParOf" srcId="{5B3D30C7-70B0-43CD-B9DA-242C81F367D0}" destId="{99A4B6D5-75AD-4607-8041-BE8BA7713419}" srcOrd="1" destOrd="0" presId="urn:microsoft.com/office/officeart/2008/layout/VerticalCurvedList"/>
    <dgm:cxn modelId="{403721A6-7D58-4513-BB2D-0A9A6B67E6D6}" type="presParOf" srcId="{5B3D30C7-70B0-43CD-B9DA-242C81F367D0}" destId="{51D42492-4809-4B90-864A-02EAFF43F8B8}" srcOrd="2" destOrd="0" presId="urn:microsoft.com/office/officeart/2008/layout/VerticalCurvedList"/>
    <dgm:cxn modelId="{2E6889A6-043A-4126-AC9B-B6CE15A8CC04}" type="presParOf" srcId="{51D42492-4809-4B90-864A-02EAFF43F8B8}" destId="{32652230-C0C6-4607-B50E-D140A7AD5728}" srcOrd="0" destOrd="0" presId="urn:microsoft.com/office/officeart/2008/layout/VerticalCurvedList"/>
    <dgm:cxn modelId="{C7C3C3C6-F997-4473-A6F5-C14C5BE02012}" type="presParOf" srcId="{5B3D30C7-70B0-43CD-B9DA-242C81F367D0}" destId="{6C4F137B-78A0-452B-8608-F0F9C0B6C2A3}" srcOrd="3" destOrd="0" presId="urn:microsoft.com/office/officeart/2008/layout/VerticalCurvedList"/>
    <dgm:cxn modelId="{EECB9326-5102-461D-BDBB-ED920E470593}" type="presParOf" srcId="{5B3D30C7-70B0-43CD-B9DA-242C81F367D0}" destId="{159A6D9A-A826-4E52-8978-89D13AC2F9FD}" srcOrd="4" destOrd="0" presId="urn:microsoft.com/office/officeart/2008/layout/VerticalCurvedList"/>
    <dgm:cxn modelId="{298189C3-98DE-4640-8757-C75EAE94F64D}" type="presParOf" srcId="{159A6D9A-A826-4E52-8978-89D13AC2F9FD}" destId="{C7FA34D4-CD9B-413C-9E9F-E8C962813C11}" srcOrd="0" destOrd="0" presId="urn:microsoft.com/office/officeart/2008/layout/VerticalCurvedList"/>
    <dgm:cxn modelId="{378B5EE3-FBA7-4E95-A194-608DD61A0BD6}" type="presParOf" srcId="{5B3D30C7-70B0-43CD-B9DA-242C81F367D0}" destId="{CFD3C4D0-2996-4CA7-94F9-83424CA65615}" srcOrd="5" destOrd="0" presId="urn:microsoft.com/office/officeart/2008/layout/VerticalCurvedList"/>
    <dgm:cxn modelId="{2183A90A-E8BF-44CE-9E07-B080C6C00AA2}" type="presParOf" srcId="{5B3D30C7-70B0-43CD-B9DA-242C81F367D0}" destId="{4762507C-BCE5-460D-AA70-7A63B7D1F0D6}" srcOrd="6" destOrd="0" presId="urn:microsoft.com/office/officeart/2008/layout/VerticalCurvedList"/>
    <dgm:cxn modelId="{ADC2EC89-3137-4DD0-B353-671A3F2C964C}" type="presParOf" srcId="{4762507C-BCE5-460D-AA70-7A63B7D1F0D6}" destId="{EC166DAE-CB8F-4317-8210-4268C7813EF6}" srcOrd="0" destOrd="0" presId="urn:microsoft.com/office/officeart/2008/layout/VerticalCurvedList"/>
    <dgm:cxn modelId="{92FFAF6C-BEC7-4610-A2ED-F1DF754DB5A6}" type="presParOf" srcId="{5B3D30C7-70B0-43CD-B9DA-242C81F367D0}" destId="{2A14911B-1457-42EC-976A-549DFE025C73}" srcOrd="7" destOrd="0" presId="urn:microsoft.com/office/officeart/2008/layout/VerticalCurvedList"/>
    <dgm:cxn modelId="{D63CAC80-F6AA-40F0-B67B-25CD58C33AB3}" type="presParOf" srcId="{5B3D30C7-70B0-43CD-B9DA-242C81F367D0}" destId="{317E5A6F-0C37-4119-A0A6-D7ACEDF39E72}" srcOrd="8" destOrd="0" presId="urn:microsoft.com/office/officeart/2008/layout/VerticalCurvedList"/>
    <dgm:cxn modelId="{5719C852-904A-43F0-9251-BCF9264BB6C8}" type="presParOf" srcId="{317E5A6F-0C37-4119-A0A6-D7ACEDF39E72}" destId="{0DA4B36B-A980-4E9D-897A-F1AE06718BE8}" srcOrd="0" destOrd="0" presId="urn:microsoft.com/office/officeart/2008/layout/VerticalCurvedList"/>
    <dgm:cxn modelId="{37BD2141-CA06-429B-B86D-724BD9EA1745}" type="presParOf" srcId="{5B3D30C7-70B0-43CD-B9DA-242C81F367D0}" destId="{8E7E39E9-3E5A-4DEB-AB01-0613165F1CAF}" srcOrd="9" destOrd="0" presId="urn:microsoft.com/office/officeart/2008/layout/VerticalCurvedList"/>
    <dgm:cxn modelId="{D84F2DCA-221B-4793-91D7-5E842FF38B47}" type="presParOf" srcId="{5B3D30C7-70B0-43CD-B9DA-242C81F367D0}" destId="{1DD44FF0-1D9D-4152-B8BE-88ADD33C7B8B}" srcOrd="10" destOrd="0" presId="urn:microsoft.com/office/officeart/2008/layout/VerticalCurvedList"/>
    <dgm:cxn modelId="{07AB235F-1C96-4D20-B685-56B195B2F1BD}" type="presParOf" srcId="{1DD44FF0-1D9D-4152-B8BE-88ADD33C7B8B}" destId="{2E5DCF14-E4F1-46A2-9BD5-0A5508EE799D}" srcOrd="0" destOrd="0" presId="urn:microsoft.com/office/officeart/2008/layout/VerticalCurvedList"/>
    <dgm:cxn modelId="{5DCE95CC-7327-4836-BED9-4EBAF58C0DC3}" type="presParOf" srcId="{5B3D30C7-70B0-43CD-B9DA-242C81F367D0}" destId="{7FA0D7DA-012E-4DF4-B190-8F5E5F6AC391}" srcOrd="11" destOrd="0" presId="urn:microsoft.com/office/officeart/2008/layout/VerticalCurvedList"/>
    <dgm:cxn modelId="{BBD99074-36DF-4132-B326-15194FF9C7C8}" type="presParOf" srcId="{5B3D30C7-70B0-43CD-B9DA-242C81F367D0}" destId="{706DAB94-E3F1-49A3-BAB1-61AD8B9CF998}" srcOrd="12" destOrd="0" presId="urn:microsoft.com/office/officeart/2008/layout/VerticalCurvedList"/>
    <dgm:cxn modelId="{9091370B-3C2A-46AC-8AEC-0E2786650589}" type="presParOf" srcId="{706DAB94-E3F1-49A3-BAB1-61AD8B9CF998}" destId="{5A0D2985-DB49-40E9-BA1B-AD718338D966}" srcOrd="0" destOrd="0" presId="urn:microsoft.com/office/officeart/2008/layout/VerticalCurvedList"/>
    <dgm:cxn modelId="{867872B4-FE8B-4D53-9472-26569282E5EA}" type="presParOf" srcId="{5B3D30C7-70B0-43CD-B9DA-242C81F367D0}" destId="{87B74F63-DB98-4AE4-B28A-C7A95430385B}" srcOrd="13" destOrd="0" presId="urn:microsoft.com/office/officeart/2008/layout/VerticalCurvedList"/>
    <dgm:cxn modelId="{3FA4B488-6501-4560-A290-1D512C9139E3}" type="presParOf" srcId="{5B3D30C7-70B0-43CD-B9DA-242C81F367D0}" destId="{C6DAAA0C-7B2E-48F8-B38F-BE3CA78F7D1D}" srcOrd="14" destOrd="0" presId="urn:microsoft.com/office/officeart/2008/layout/VerticalCurvedList"/>
    <dgm:cxn modelId="{AF7AEDBB-D61B-46ED-85CB-7AA7F7980683}" type="presParOf" srcId="{C6DAAA0C-7B2E-48F8-B38F-BE3CA78F7D1D}" destId="{3BD3A9EF-F55B-4988-83FA-DA8077E257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4A55DD-6BEB-4D3C-A8FE-C461AC1E7A26}" type="doc">
      <dgm:prSet loTypeId="urn:microsoft.com/office/officeart/2005/8/layout/vList6" loCatId="process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hu-HU"/>
        </a:p>
      </dgm:t>
    </dgm:pt>
    <dgm:pt modelId="{446806BB-FF14-41D2-825F-EF643DB6AF61}">
      <dgm:prSet phldrT="[Szöveg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ru-RU" sz="2000" dirty="0">
              <a:latin typeface="+mj-lt"/>
              <a:cs typeface="Calibri Light" pitchFamily="34" charset="0"/>
            </a:rPr>
            <a:t>Основная система</a:t>
          </a:r>
          <a:endParaRPr lang="hu-HU" sz="2000" dirty="0">
            <a:latin typeface="+mj-lt"/>
            <a:cs typeface="Calibri Light" pitchFamily="34" charset="0"/>
          </a:endParaRPr>
        </a:p>
      </dgm:t>
    </dgm:pt>
    <dgm:pt modelId="{D39835A7-2666-45AA-8B47-56F4DC8CDF0A}" type="parTrans" cxnId="{EC354A98-EADF-4845-BF7C-FD9B0DD1688F}">
      <dgm:prSet/>
      <dgm:spPr/>
      <dgm:t>
        <a:bodyPr/>
        <a:lstStyle/>
        <a:p>
          <a:endParaRPr lang="hu-HU"/>
        </a:p>
      </dgm:t>
    </dgm:pt>
    <dgm:pt modelId="{F45C5EAA-28E0-4AD1-BAD0-7E136E346AD9}" type="sibTrans" cxnId="{EC354A98-EADF-4845-BF7C-FD9B0DD1688F}">
      <dgm:prSet/>
      <dgm:spPr/>
      <dgm:t>
        <a:bodyPr/>
        <a:lstStyle/>
        <a:p>
          <a:endParaRPr lang="hu-HU"/>
        </a:p>
      </dgm:t>
    </dgm:pt>
    <dgm:pt modelId="{A91850C6-B384-42B6-9377-0CAB5FC75AFB}">
      <dgm:prSet phldrT="[Szöveg]" custT="1"/>
      <dgm:spPr/>
      <dgm:t>
        <a:bodyPr anchor="ctr"/>
        <a:lstStyle/>
        <a:p>
          <a:pPr algn="just"/>
          <a:r>
            <a:rPr lang="ru-RU" sz="1200" dirty="0"/>
            <a:t>Обеспечивает единый интерфейс и доступ для специальных систем, единое управление</a:t>
          </a:r>
          <a:r>
            <a:rPr lang="en-US" sz="1200" dirty="0"/>
            <a:t> </a:t>
          </a:r>
          <a:r>
            <a:rPr lang="ru-RU" sz="1200" dirty="0"/>
            <a:t>пользователями и идентификационными данными, доступ к управленческим функциям (бизнес-функциям) системного уровня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28F664DE-8C49-4277-B259-A73B4A13A8CB}" type="parTrans" cxnId="{79883C43-1B94-41E6-8591-6815D2D03EF5}">
      <dgm:prSet/>
      <dgm:spPr/>
      <dgm:t>
        <a:bodyPr/>
        <a:lstStyle/>
        <a:p>
          <a:endParaRPr lang="hu-HU"/>
        </a:p>
      </dgm:t>
    </dgm:pt>
    <dgm:pt modelId="{B048F0B7-0F83-4029-8A2C-5C6E26BFC922}" type="sibTrans" cxnId="{79883C43-1B94-41E6-8591-6815D2D03EF5}">
      <dgm:prSet/>
      <dgm:spPr/>
      <dgm:t>
        <a:bodyPr/>
        <a:lstStyle/>
        <a:p>
          <a:endParaRPr lang="hu-HU"/>
        </a:p>
      </dgm:t>
    </dgm:pt>
    <dgm:pt modelId="{36F03EF2-82FE-4996-BB20-F0DEDB9ABCA2}">
      <dgm:prSet phldrT="[Szöveg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2349AC"/>
        </a:solidFill>
        <a:ln>
          <a:noFill/>
        </a:ln>
      </dgm:spPr>
      <dgm:t>
        <a:bodyPr/>
        <a:lstStyle/>
        <a:p>
          <a:r>
            <a:rPr lang="ru-RU" sz="2000" dirty="0">
              <a:latin typeface="+mj-lt"/>
              <a:cs typeface="Calibri Light" pitchFamily="34" charset="0"/>
            </a:rPr>
            <a:t>Вспомогательные системы</a:t>
          </a:r>
          <a:endParaRPr lang="hu-HU" sz="2000" dirty="0">
            <a:latin typeface="+mj-lt"/>
            <a:cs typeface="Calibri Light" pitchFamily="34" charset="0"/>
          </a:endParaRPr>
        </a:p>
      </dgm:t>
    </dgm:pt>
    <dgm:pt modelId="{1ED8D648-F74A-4D46-A61E-2345B2CA1B81}" type="parTrans" cxnId="{9F012C38-AA1D-4703-AD2C-10519B1881C6}">
      <dgm:prSet/>
      <dgm:spPr/>
      <dgm:t>
        <a:bodyPr/>
        <a:lstStyle/>
        <a:p>
          <a:endParaRPr lang="hu-HU"/>
        </a:p>
      </dgm:t>
    </dgm:pt>
    <dgm:pt modelId="{0710AC23-FDA3-44DD-A8DD-A1709999FFD4}" type="sibTrans" cxnId="{9F012C38-AA1D-4703-AD2C-10519B1881C6}">
      <dgm:prSet/>
      <dgm:spPr/>
      <dgm:t>
        <a:bodyPr/>
        <a:lstStyle/>
        <a:p>
          <a:endParaRPr lang="hu-HU"/>
        </a:p>
      </dgm:t>
    </dgm:pt>
    <dgm:pt modelId="{62D7C1B6-8B0B-43D9-9542-2DDD6E994CAF}">
      <dgm:prSet phldrT="[Szöveg]" custT="1"/>
      <dgm:spPr/>
      <dgm:t>
        <a:bodyPr anchor="ctr"/>
        <a:lstStyle/>
        <a:p>
          <a:pPr algn="l"/>
          <a:r>
            <a:rPr lang="ru-RU" sz="1200" b="0" i="0" dirty="0"/>
            <a:t>Приложения для выполнения муниципальной системой </a:t>
          </a:r>
          <a:r>
            <a:rPr lang="en-US" sz="1200" b="0" i="0" dirty="0"/>
            <a:t>ASP </a:t>
          </a:r>
          <a:r>
            <a:rPr lang="ru-RU" sz="1200" b="0" i="0" dirty="0"/>
            <a:t>повседневных административных, операционных задач</a:t>
          </a:r>
          <a:r>
            <a:rPr lang="en-US" sz="1200" b="0" i="0" dirty="0"/>
            <a:t>  </a:t>
          </a:r>
          <a:r>
            <a:rPr lang="ru-RU" sz="1200" b="0" i="0" dirty="0"/>
            <a:t>по обслуживанию клиентов</a:t>
          </a:r>
          <a:r>
            <a:rPr lang="en-US" sz="1200" b="0" i="0" dirty="0"/>
            <a:t>.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658A0ABE-6D19-4E9D-87B5-C6C1E9FE7762}" type="parTrans" cxnId="{CFBDC721-9636-4AF1-B37F-09EF67C89976}">
      <dgm:prSet/>
      <dgm:spPr/>
      <dgm:t>
        <a:bodyPr/>
        <a:lstStyle/>
        <a:p>
          <a:endParaRPr lang="hu-HU"/>
        </a:p>
      </dgm:t>
    </dgm:pt>
    <dgm:pt modelId="{56A314D7-F868-4502-8FEE-7AE95AEE0774}" type="sibTrans" cxnId="{CFBDC721-9636-4AF1-B37F-09EF67C89976}">
      <dgm:prSet/>
      <dgm:spPr/>
      <dgm:t>
        <a:bodyPr/>
        <a:lstStyle/>
        <a:p>
          <a:endParaRPr lang="hu-HU"/>
        </a:p>
      </dgm:t>
    </dgm:pt>
    <dgm:pt modelId="{7B856BD4-1CBD-41EF-AA6A-5D8E8979618A}">
      <dgm:prSet phldrT="[Szöveg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376092"/>
        </a:solidFill>
        <a:ln>
          <a:noFill/>
        </a:ln>
      </dgm:spPr>
      <dgm:t>
        <a:bodyPr/>
        <a:lstStyle/>
        <a:p>
          <a:r>
            <a:rPr lang="ru-RU" sz="2000" dirty="0">
              <a:solidFill>
                <a:schemeClr val="bg1"/>
              </a:solidFill>
              <a:latin typeface="+mj-lt"/>
              <a:cs typeface="Calibri Light" pitchFamily="34" charset="0"/>
            </a:rPr>
            <a:t>Отраслевая система</a:t>
          </a:r>
          <a:endParaRPr lang="hu-HU" sz="2000" dirty="0">
            <a:solidFill>
              <a:schemeClr val="bg1"/>
            </a:solidFill>
            <a:latin typeface="+mj-lt"/>
            <a:cs typeface="Calibri Light" pitchFamily="34" charset="0"/>
          </a:endParaRPr>
        </a:p>
      </dgm:t>
    </dgm:pt>
    <dgm:pt modelId="{067251A7-52FC-4ACB-9C24-D78555949B51}" type="parTrans" cxnId="{7B01404B-FEFA-4495-B4D3-9549A558DCE7}">
      <dgm:prSet/>
      <dgm:spPr/>
      <dgm:t>
        <a:bodyPr/>
        <a:lstStyle/>
        <a:p>
          <a:endParaRPr lang="hu-HU"/>
        </a:p>
      </dgm:t>
    </dgm:pt>
    <dgm:pt modelId="{4E2928A5-D0BB-4F3A-9C2E-229112ED47C0}" type="sibTrans" cxnId="{7B01404B-FEFA-4495-B4D3-9549A558DCE7}">
      <dgm:prSet/>
      <dgm:spPr/>
      <dgm:t>
        <a:bodyPr/>
        <a:lstStyle/>
        <a:p>
          <a:endParaRPr lang="hu-HU"/>
        </a:p>
      </dgm:t>
    </dgm:pt>
    <dgm:pt modelId="{CA6E7E57-7579-4512-9845-A936F48E28DB}">
      <dgm:prSet phldrT="[Szöveg]" custT="1"/>
      <dgm:spPr/>
      <dgm:t>
        <a:bodyPr anchor="ctr"/>
        <a:lstStyle/>
        <a:p>
          <a:pPr algn="just"/>
          <a:r>
            <a:rPr lang="ru-RU" sz="1200" dirty="0"/>
            <a:t>В условиях «электронного правительства» в систему </a:t>
          </a:r>
          <a:r>
            <a:rPr lang="en-US" sz="1200" dirty="0"/>
            <a:t>ASP</a:t>
          </a:r>
          <a:r>
            <a:rPr lang="ru-RU" sz="1200" dirty="0"/>
            <a:t> внедрены интегрированные системы, эффективно поддерживающие повседневную работу муниципалитетов</a:t>
          </a:r>
          <a:r>
            <a:rPr lang="en-US" sz="1200" dirty="0"/>
            <a:t>.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04A1CC93-ADEC-4DF8-87BF-91C31F69F9B8}" type="parTrans" cxnId="{B18D415F-E6C9-4815-9A9B-4B944570F69E}">
      <dgm:prSet/>
      <dgm:spPr/>
      <dgm:t>
        <a:bodyPr/>
        <a:lstStyle/>
        <a:p>
          <a:endParaRPr lang="hu-HU"/>
        </a:p>
      </dgm:t>
    </dgm:pt>
    <dgm:pt modelId="{E6C3A0A6-F048-4523-94F8-7C412697883D}" type="sibTrans" cxnId="{B18D415F-E6C9-4815-9A9B-4B944570F69E}">
      <dgm:prSet/>
      <dgm:spPr/>
      <dgm:t>
        <a:bodyPr/>
        <a:lstStyle/>
        <a:p>
          <a:endParaRPr lang="hu-HU"/>
        </a:p>
      </dgm:t>
    </dgm:pt>
    <dgm:pt modelId="{02A0A245-BB3C-448B-A3D3-2F46573C10CE}">
      <dgm:prSet phldrT="[Szöveg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F253F"/>
        </a:solidFill>
        <a:ln>
          <a:noFill/>
        </a:ln>
      </dgm:spPr>
      <dgm:t>
        <a:bodyPr/>
        <a:lstStyle/>
        <a:p>
          <a:r>
            <a:rPr lang="ru-RU" sz="2000" dirty="0">
              <a:solidFill>
                <a:schemeClr val="bg1"/>
              </a:solidFill>
              <a:latin typeface="+mj-lt"/>
              <a:cs typeface="Calibri Light" pitchFamily="34" charset="0"/>
            </a:rPr>
            <a:t>Хранилище данных</a:t>
          </a:r>
          <a:endParaRPr lang="hu-HU" sz="2000" dirty="0">
            <a:solidFill>
              <a:schemeClr val="bg1"/>
            </a:solidFill>
            <a:latin typeface="+mj-lt"/>
            <a:cs typeface="Calibri Light" pitchFamily="34" charset="0"/>
          </a:endParaRPr>
        </a:p>
      </dgm:t>
    </dgm:pt>
    <dgm:pt modelId="{41A259A5-AE16-44B9-8ED3-B81EB2FD6F1A}" type="parTrans" cxnId="{8028A7B0-E300-4B4A-A4BE-9E507AB7A52F}">
      <dgm:prSet/>
      <dgm:spPr/>
      <dgm:t>
        <a:bodyPr/>
        <a:lstStyle/>
        <a:p>
          <a:endParaRPr lang="hu-HU"/>
        </a:p>
      </dgm:t>
    </dgm:pt>
    <dgm:pt modelId="{B6DF7EDC-0EE1-45A7-A49E-F99CF3586ECA}" type="sibTrans" cxnId="{8028A7B0-E300-4B4A-A4BE-9E507AB7A52F}">
      <dgm:prSet/>
      <dgm:spPr/>
      <dgm:t>
        <a:bodyPr/>
        <a:lstStyle/>
        <a:p>
          <a:endParaRPr lang="hu-HU"/>
        </a:p>
      </dgm:t>
    </dgm:pt>
    <dgm:pt modelId="{20368920-F466-45F8-B502-93122E2A0E4A}">
      <dgm:prSet custT="1"/>
      <dgm:spPr/>
      <dgm:t>
        <a:bodyPr anchor="ctr"/>
        <a:lstStyle/>
        <a:p>
          <a:pPr algn="just"/>
          <a:r>
            <a:rPr lang="ru-RU" sz="1200" b="0" i="0" dirty="0"/>
            <a:t>Поддержка мероприятий по контролю за деятельностью местных органов управления, осуществляемому на высшем уровне управления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522C7D6A-1141-42AA-8A39-9B1182DB1A76}" type="parTrans" cxnId="{8F804D56-7805-4B07-B8CB-09615FD53A2E}">
      <dgm:prSet/>
      <dgm:spPr/>
      <dgm:t>
        <a:bodyPr/>
        <a:lstStyle/>
        <a:p>
          <a:endParaRPr lang="hu-HU"/>
        </a:p>
      </dgm:t>
    </dgm:pt>
    <dgm:pt modelId="{57FD602F-F628-4409-8125-3E80BEFA9F01}" type="sibTrans" cxnId="{8F804D56-7805-4B07-B8CB-09615FD53A2E}">
      <dgm:prSet/>
      <dgm:spPr/>
      <dgm:t>
        <a:bodyPr/>
        <a:lstStyle/>
        <a:p>
          <a:endParaRPr lang="hu-HU"/>
        </a:p>
      </dgm:t>
    </dgm:pt>
    <dgm:pt modelId="{5CB9948F-7C60-4640-A4A7-706A27B6C8D4}">
      <dgm:prSet custT="1"/>
      <dgm:spPr/>
      <dgm:t>
        <a:bodyPr/>
        <a:lstStyle/>
        <a:p>
          <a:pPr algn="just"/>
          <a:r>
            <a:rPr lang="ru-RU" sz="1200" b="0" i="0" dirty="0"/>
            <a:t>Упрощение и обеспечение единообразия отчётности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23B26A63-84CE-4AC2-8308-271D53415E18}" type="parTrans" cxnId="{C5A0EA28-88D0-4460-8E3D-7146DECFFB46}">
      <dgm:prSet/>
      <dgm:spPr/>
      <dgm:t>
        <a:bodyPr/>
        <a:lstStyle/>
        <a:p>
          <a:endParaRPr lang="hu-HU"/>
        </a:p>
      </dgm:t>
    </dgm:pt>
    <dgm:pt modelId="{F565FE95-8002-4DF8-BC70-CA4B21955DDF}" type="sibTrans" cxnId="{C5A0EA28-88D0-4460-8E3D-7146DECFFB46}">
      <dgm:prSet/>
      <dgm:spPr/>
      <dgm:t>
        <a:bodyPr/>
        <a:lstStyle/>
        <a:p>
          <a:endParaRPr lang="hu-HU"/>
        </a:p>
      </dgm:t>
    </dgm:pt>
    <dgm:pt modelId="{272A8EE5-CF33-4465-968B-6E738A2AC539}">
      <dgm:prSet custT="1"/>
      <dgm:spPr/>
      <dgm:t>
        <a:bodyPr anchor="ctr"/>
        <a:lstStyle/>
        <a:p>
          <a:pPr algn="just"/>
          <a:r>
            <a:rPr lang="ru-RU" sz="1200" b="0" dirty="0">
              <a:latin typeface="+mj-lt"/>
              <a:cs typeface="Calibri Light" pitchFamily="34" charset="0"/>
            </a:rPr>
            <a:t>Поддержка деятельности госорганов</a:t>
          </a:r>
          <a:r>
            <a:rPr lang="hu-HU" sz="1200" b="0" dirty="0">
              <a:latin typeface="+mj-lt"/>
              <a:cs typeface="Calibri Light" pitchFamily="34" charset="0"/>
            </a:rPr>
            <a:t> </a:t>
          </a:r>
        </a:p>
      </dgm:t>
    </dgm:pt>
    <dgm:pt modelId="{BA5FB620-0F64-43B5-B891-C1B476CBB87A}" type="parTrans" cxnId="{8D4C6C15-1027-4FD3-AA69-65F6D83A9BE7}">
      <dgm:prSet/>
      <dgm:spPr/>
      <dgm:t>
        <a:bodyPr/>
        <a:lstStyle/>
        <a:p>
          <a:endParaRPr lang="hu-HU"/>
        </a:p>
      </dgm:t>
    </dgm:pt>
    <dgm:pt modelId="{57DE67C4-EF1F-4C1F-9C20-336C1929D73A}" type="sibTrans" cxnId="{8D4C6C15-1027-4FD3-AA69-65F6D83A9BE7}">
      <dgm:prSet/>
      <dgm:spPr/>
      <dgm:t>
        <a:bodyPr/>
        <a:lstStyle/>
        <a:p>
          <a:endParaRPr lang="hu-HU"/>
        </a:p>
      </dgm:t>
    </dgm:pt>
    <dgm:pt modelId="{CF535A8C-B944-4021-8B34-5463765CE4B8}">
      <dgm:prSet custT="1"/>
      <dgm:spPr/>
      <dgm:t>
        <a:bodyPr/>
        <a:lstStyle/>
        <a:p>
          <a:pPr algn="just"/>
          <a:r>
            <a:rPr lang="ru-RU" sz="1200" b="0" i="0" dirty="0"/>
            <a:t>Управленческая информация и поддержка в процессе принятия операционных решений для муниципалитетов</a:t>
          </a:r>
          <a:endParaRPr lang="hu-HU" sz="1200" b="0" dirty="0">
            <a:latin typeface="+mj-lt"/>
            <a:cs typeface="Calibri Light" pitchFamily="34" charset="0"/>
          </a:endParaRPr>
        </a:p>
      </dgm:t>
    </dgm:pt>
    <dgm:pt modelId="{083F9570-EE8D-4C74-ACD6-3B7E05E96840}" type="parTrans" cxnId="{9B51520C-491F-4399-BE22-4C4F96EA1ADB}">
      <dgm:prSet/>
      <dgm:spPr/>
      <dgm:t>
        <a:bodyPr/>
        <a:lstStyle/>
        <a:p>
          <a:endParaRPr lang="hu-HU"/>
        </a:p>
      </dgm:t>
    </dgm:pt>
    <dgm:pt modelId="{451EB39B-EB65-4A4A-A64F-C2A6162F1146}" type="sibTrans" cxnId="{9B51520C-491F-4399-BE22-4C4F96EA1ADB}">
      <dgm:prSet/>
      <dgm:spPr/>
      <dgm:t>
        <a:bodyPr/>
        <a:lstStyle/>
        <a:p>
          <a:endParaRPr lang="hu-HU"/>
        </a:p>
      </dgm:t>
    </dgm:pt>
    <dgm:pt modelId="{FC0ED7B1-7506-4AC4-9C03-125EFE5E5E89}" type="pres">
      <dgm:prSet presAssocID="{6C4A55DD-6BEB-4D3C-A8FE-C461AC1E7A26}" presName="Name0" presStyleCnt="0">
        <dgm:presLayoutVars>
          <dgm:dir/>
          <dgm:animLvl val="lvl"/>
          <dgm:resizeHandles/>
        </dgm:presLayoutVars>
      </dgm:prSet>
      <dgm:spPr/>
    </dgm:pt>
    <dgm:pt modelId="{2E38FFC0-012D-44F5-8C81-A593E01E7250}" type="pres">
      <dgm:prSet presAssocID="{446806BB-FF14-41D2-825F-EF643DB6AF61}" presName="linNode" presStyleCnt="0"/>
      <dgm:spPr/>
    </dgm:pt>
    <dgm:pt modelId="{8EC84C6F-EB11-4F31-86CD-2F5146415CB2}" type="pres">
      <dgm:prSet presAssocID="{446806BB-FF14-41D2-825F-EF643DB6AF61}" presName="parentShp" presStyleLbl="node1" presStyleIdx="0" presStyleCnt="4" custScaleX="94644">
        <dgm:presLayoutVars>
          <dgm:bulletEnabled val="1"/>
        </dgm:presLayoutVars>
      </dgm:prSet>
      <dgm:spPr/>
    </dgm:pt>
    <dgm:pt modelId="{937091F2-6595-40F2-A14B-28EC73C7720C}" type="pres">
      <dgm:prSet presAssocID="{446806BB-FF14-41D2-825F-EF643DB6AF61}" presName="childShp" presStyleLbl="bgAccFollowNode1" presStyleIdx="0" presStyleCnt="4" custScaleX="101638" custScaleY="112960" custLinFactNeighborY="-26">
        <dgm:presLayoutVars>
          <dgm:bulletEnabled val="1"/>
        </dgm:presLayoutVars>
      </dgm:prSet>
      <dgm:spPr/>
    </dgm:pt>
    <dgm:pt modelId="{8DBC1926-C58A-4D1B-8479-EACF74B7E569}" type="pres">
      <dgm:prSet presAssocID="{F45C5EAA-28E0-4AD1-BAD0-7E136E346AD9}" presName="spacing" presStyleCnt="0"/>
      <dgm:spPr/>
    </dgm:pt>
    <dgm:pt modelId="{86632924-F30B-49B3-A2BE-1C691E1EC262}" type="pres">
      <dgm:prSet presAssocID="{7B856BD4-1CBD-41EF-AA6A-5D8E8979618A}" presName="linNode" presStyleCnt="0"/>
      <dgm:spPr/>
    </dgm:pt>
    <dgm:pt modelId="{04F63469-BCB9-426C-B72E-D853834C6D3C}" type="pres">
      <dgm:prSet presAssocID="{7B856BD4-1CBD-41EF-AA6A-5D8E8979618A}" presName="parentShp" presStyleLbl="node1" presStyleIdx="1" presStyleCnt="4" custScaleX="86383">
        <dgm:presLayoutVars>
          <dgm:bulletEnabled val="1"/>
        </dgm:presLayoutVars>
      </dgm:prSet>
      <dgm:spPr/>
    </dgm:pt>
    <dgm:pt modelId="{606DB484-6E5E-4384-A00F-617E444D651C}" type="pres">
      <dgm:prSet presAssocID="{7B856BD4-1CBD-41EF-AA6A-5D8E8979618A}" presName="childShp" presStyleLbl="bgAccFollowNode1" presStyleIdx="1" presStyleCnt="4" custScaleX="101638" custScaleY="112960" custLinFactNeighborY="-26">
        <dgm:presLayoutVars>
          <dgm:bulletEnabled val="1"/>
        </dgm:presLayoutVars>
      </dgm:prSet>
      <dgm:spPr/>
    </dgm:pt>
    <dgm:pt modelId="{9472D17E-D1F5-49BA-8EF7-DD647F9DC5A1}" type="pres">
      <dgm:prSet presAssocID="{4E2928A5-D0BB-4F3A-9C2E-229112ED47C0}" presName="spacing" presStyleCnt="0"/>
      <dgm:spPr/>
    </dgm:pt>
    <dgm:pt modelId="{C987889A-51B1-4B99-9973-055C78D8F819}" type="pres">
      <dgm:prSet presAssocID="{02A0A245-BB3C-448B-A3D3-2F46573C10CE}" presName="linNode" presStyleCnt="0"/>
      <dgm:spPr/>
    </dgm:pt>
    <dgm:pt modelId="{807B7479-6D7D-437B-8FEB-3F1A6C6DA03F}" type="pres">
      <dgm:prSet presAssocID="{02A0A245-BB3C-448B-A3D3-2F46573C10CE}" presName="parentShp" presStyleLbl="node1" presStyleIdx="2" presStyleCnt="4" custScaleX="86383" custLinFactNeighborX="691" custLinFactNeighborY="-24410">
        <dgm:presLayoutVars>
          <dgm:bulletEnabled val="1"/>
        </dgm:presLayoutVars>
      </dgm:prSet>
      <dgm:spPr/>
    </dgm:pt>
    <dgm:pt modelId="{49F3F428-5ECB-4DE9-8C06-13306E35BC24}" type="pres">
      <dgm:prSet presAssocID="{02A0A245-BB3C-448B-A3D3-2F46573C10CE}" presName="childShp" presStyleLbl="bgAccFollowNode1" presStyleIdx="2" presStyleCnt="4" custScaleX="101638" custScaleY="222146" custLinFactNeighborX="2263" custLinFactNeighborY="-8917">
        <dgm:presLayoutVars>
          <dgm:bulletEnabled val="1"/>
        </dgm:presLayoutVars>
      </dgm:prSet>
      <dgm:spPr/>
    </dgm:pt>
    <dgm:pt modelId="{8BE14A28-D557-48B8-929F-61519D377F40}" type="pres">
      <dgm:prSet presAssocID="{B6DF7EDC-0EE1-45A7-A49E-F99CF3586ECA}" presName="spacing" presStyleCnt="0"/>
      <dgm:spPr/>
    </dgm:pt>
    <dgm:pt modelId="{C4EA5BA8-1082-4587-821D-8700188908E2}" type="pres">
      <dgm:prSet presAssocID="{36F03EF2-82FE-4996-BB20-F0DEDB9ABCA2}" presName="linNode" presStyleCnt="0"/>
      <dgm:spPr/>
    </dgm:pt>
    <dgm:pt modelId="{DDFDE59C-C2DB-4238-9A34-96E76692D320}" type="pres">
      <dgm:prSet presAssocID="{36F03EF2-82FE-4996-BB20-F0DEDB9ABCA2}" presName="parentShp" presStyleLbl="node1" presStyleIdx="3" presStyleCnt="4" custScaleX="86383" custLinFactNeighborX="11" custLinFactNeighborY="-22292">
        <dgm:presLayoutVars>
          <dgm:bulletEnabled val="1"/>
        </dgm:presLayoutVars>
      </dgm:prSet>
      <dgm:spPr/>
    </dgm:pt>
    <dgm:pt modelId="{53D34F21-E3BB-42C0-A302-518957E403FE}" type="pres">
      <dgm:prSet presAssocID="{36F03EF2-82FE-4996-BB20-F0DEDB9ABCA2}" presName="childShp" presStyleLbl="bgAccFollowNode1" presStyleIdx="3" presStyleCnt="4" custScaleX="101638" custScaleY="112960" custLinFactNeighborX="16" custLinFactNeighborY="-22279">
        <dgm:presLayoutVars>
          <dgm:bulletEnabled val="1"/>
        </dgm:presLayoutVars>
      </dgm:prSet>
      <dgm:spPr/>
    </dgm:pt>
  </dgm:ptLst>
  <dgm:cxnLst>
    <dgm:cxn modelId="{9B51520C-491F-4399-BE22-4C4F96EA1ADB}" srcId="{02A0A245-BB3C-448B-A3D3-2F46573C10CE}" destId="{CF535A8C-B944-4021-8B34-5463765CE4B8}" srcOrd="3" destOrd="0" parTransId="{083F9570-EE8D-4C74-ACD6-3B7E05E96840}" sibTransId="{451EB39B-EB65-4A4A-A64F-C2A6162F1146}"/>
    <dgm:cxn modelId="{8D4C6C15-1027-4FD3-AA69-65F6D83A9BE7}" srcId="{02A0A245-BB3C-448B-A3D3-2F46573C10CE}" destId="{272A8EE5-CF33-4465-968B-6E738A2AC539}" srcOrd="1" destOrd="0" parTransId="{BA5FB620-0F64-43B5-B891-C1B476CBB87A}" sibTransId="{57DE67C4-EF1F-4C1F-9C20-336C1929D73A}"/>
    <dgm:cxn modelId="{8E3A6D1E-C9AC-483D-9F1E-F3F4F505A274}" type="presOf" srcId="{5CB9948F-7C60-4640-A4A7-706A27B6C8D4}" destId="{49F3F428-5ECB-4DE9-8C06-13306E35BC24}" srcOrd="0" destOrd="2" presId="urn:microsoft.com/office/officeart/2005/8/layout/vList6"/>
    <dgm:cxn modelId="{CFBDC721-9636-4AF1-B37F-09EF67C89976}" srcId="{36F03EF2-82FE-4996-BB20-F0DEDB9ABCA2}" destId="{62D7C1B6-8B0B-43D9-9542-2DDD6E994CAF}" srcOrd="0" destOrd="0" parTransId="{658A0ABE-6D19-4E9D-87B5-C6C1E9FE7762}" sibTransId="{56A314D7-F868-4502-8FEE-7AE95AEE0774}"/>
    <dgm:cxn modelId="{18D43228-EAEF-4FEF-9E83-54547422BEA0}" type="presOf" srcId="{02A0A245-BB3C-448B-A3D3-2F46573C10CE}" destId="{807B7479-6D7D-437B-8FEB-3F1A6C6DA03F}" srcOrd="0" destOrd="0" presId="urn:microsoft.com/office/officeart/2005/8/layout/vList6"/>
    <dgm:cxn modelId="{C5A0EA28-88D0-4460-8E3D-7146DECFFB46}" srcId="{02A0A245-BB3C-448B-A3D3-2F46573C10CE}" destId="{5CB9948F-7C60-4640-A4A7-706A27B6C8D4}" srcOrd="2" destOrd="0" parTransId="{23B26A63-84CE-4AC2-8308-271D53415E18}" sibTransId="{F565FE95-8002-4DF8-BC70-CA4B21955DDF}"/>
    <dgm:cxn modelId="{3BBD0830-3D35-4329-9D17-D8F2AFAAE04D}" type="presOf" srcId="{272A8EE5-CF33-4465-968B-6E738A2AC539}" destId="{49F3F428-5ECB-4DE9-8C06-13306E35BC24}" srcOrd="0" destOrd="1" presId="urn:microsoft.com/office/officeart/2005/8/layout/vList6"/>
    <dgm:cxn modelId="{9F012C38-AA1D-4703-AD2C-10519B1881C6}" srcId="{6C4A55DD-6BEB-4D3C-A8FE-C461AC1E7A26}" destId="{36F03EF2-82FE-4996-BB20-F0DEDB9ABCA2}" srcOrd="3" destOrd="0" parTransId="{1ED8D648-F74A-4D46-A61E-2345B2CA1B81}" sibTransId="{0710AC23-FDA3-44DD-A8DD-A1709999FFD4}"/>
    <dgm:cxn modelId="{46B7ED3C-015A-456B-B9AA-D1916F44E0CE}" type="presOf" srcId="{36F03EF2-82FE-4996-BB20-F0DEDB9ABCA2}" destId="{DDFDE59C-C2DB-4238-9A34-96E76692D320}" srcOrd="0" destOrd="0" presId="urn:microsoft.com/office/officeart/2005/8/layout/vList6"/>
    <dgm:cxn modelId="{B18D415F-E6C9-4815-9A9B-4B944570F69E}" srcId="{7B856BD4-1CBD-41EF-AA6A-5D8E8979618A}" destId="{CA6E7E57-7579-4512-9845-A936F48E28DB}" srcOrd="0" destOrd="0" parTransId="{04A1CC93-ADEC-4DF8-87BF-91C31F69F9B8}" sibTransId="{E6C3A0A6-F048-4523-94F8-7C412697883D}"/>
    <dgm:cxn modelId="{79883C43-1B94-41E6-8591-6815D2D03EF5}" srcId="{446806BB-FF14-41D2-825F-EF643DB6AF61}" destId="{A91850C6-B384-42B6-9377-0CAB5FC75AFB}" srcOrd="0" destOrd="0" parTransId="{28F664DE-8C49-4277-B259-A73B4A13A8CB}" sibTransId="{B048F0B7-0F83-4029-8A2C-5C6E26BFC922}"/>
    <dgm:cxn modelId="{7B01404B-FEFA-4495-B4D3-9549A558DCE7}" srcId="{6C4A55DD-6BEB-4D3C-A8FE-C461AC1E7A26}" destId="{7B856BD4-1CBD-41EF-AA6A-5D8E8979618A}" srcOrd="1" destOrd="0" parTransId="{067251A7-52FC-4ACB-9C24-D78555949B51}" sibTransId="{4E2928A5-D0BB-4F3A-9C2E-229112ED47C0}"/>
    <dgm:cxn modelId="{756B396F-386F-4DDD-A61A-F7DF730DBDDE}" type="presOf" srcId="{CA6E7E57-7579-4512-9845-A936F48E28DB}" destId="{606DB484-6E5E-4384-A00F-617E444D651C}" srcOrd="0" destOrd="0" presId="urn:microsoft.com/office/officeart/2005/8/layout/vList6"/>
    <dgm:cxn modelId="{8F804D56-7805-4B07-B8CB-09615FD53A2E}" srcId="{02A0A245-BB3C-448B-A3D3-2F46573C10CE}" destId="{20368920-F466-45F8-B502-93122E2A0E4A}" srcOrd="0" destOrd="0" parTransId="{522C7D6A-1141-42AA-8A39-9B1182DB1A76}" sibTransId="{57FD602F-F628-4409-8125-3E80BEFA9F01}"/>
    <dgm:cxn modelId="{4AEF9180-D638-483A-BAD9-DF7971E0B26F}" type="presOf" srcId="{6C4A55DD-6BEB-4D3C-A8FE-C461AC1E7A26}" destId="{FC0ED7B1-7506-4AC4-9C03-125EFE5E5E89}" srcOrd="0" destOrd="0" presId="urn:microsoft.com/office/officeart/2005/8/layout/vList6"/>
    <dgm:cxn modelId="{5EA3508A-2A6E-4C46-A3B5-2CF80F948CBB}" type="presOf" srcId="{446806BB-FF14-41D2-825F-EF643DB6AF61}" destId="{8EC84C6F-EB11-4F31-86CD-2F5146415CB2}" srcOrd="0" destOrd="0" presId="urn:microsoft.com/office/officeart/2005/8/layout/vList6"/>
    <dgm:cxn modelId="{EC354A98-EADF-4845-BF7C-FD9B0DD1688F}" srcId="{6C4A55DD-6BEB-4D3C-A8FE-C461AC1E7A26}" destId="{446806BB-FF14-41D2-825F-EF643DB6AF61}" srcOrd="0" destOrd="0" parTransId="{D39835A7-2666-45AA-8B47-56F4DC8CDF0A}" sibTransId="{F45C5EAA-28E0-4AD1-BAD0-7E136E346AD9}"/>
    <dgm:cxn modelId="{8780D39C-7223-4CDF-9FFB-575AE0E8D792}" type="presOf" srcId="{CF535A8C-B944-4021-8B34-5463765CE4B8}" destId="{49F3F428-5ECB-4DE9-8C06-13306E35BC24}" srcOrd="0" destOrd="3" presId="urn:microsoft.com/office/officeart/2005/8/layout/vList6"/>
    <dgm:cxn modelId="{1454A8A4-7CE6-4BAB-8D3A-1926E2393036}" type="presOf" srcId="{7B856BD4-1CBD-41EF-AA6A-5D8E8979618A}" destId="{04F63469-BCB9-426C-B72E-D853834C6D3C}" srcOrd="0" destOrd="0" presId="urn:microsoft.com/office/officeart/2005/8/layout/vList6"/>
    <dgm:cxn modelId="{89B035AB-1461-4943-8A45-76011FABCFD8}" type="presOf" srcId="{20368920-F466-45F8-B502-93122E2A0E4A}" destId="{49F3F428-5ECB-4DE9-8C06-13306E35BC24}" srcOrd="0" destOrd="0" presId="urn:microsoft.com/office/officeart/2005/8/layout/vList6"/>
    <dgm:cxn modelId="{8028A7B0-E300-4B4A-A4BE-9E507AB7A52F}" srcId="{6C4A55DD-6BEB-4D3C-A8FE-C461AC1E7A26}" destId="{02A0A245-BB3C-448B-A3D3-2F46573C10CE}" srcOrd="2" destOrd="0" parTransId="{41A259A5-AE16-44B9-8ED3-B81EB2FD6F1A}" sibTransId="{B6DF7EDC-0EE1-45A7-A49E-F99CF3586ECA}"/>
    <dgm:cxn modelId="{31CAD9DC-096B-4938-A3E6-069107768352}" type="presOf" srcId="{A91850C6-B384-42B6-9377-0CAB5FC75AFB}" destId="{937091F2-6595-40F2-A14B-28EC73C7720C}" srcOrd="0" destOrd="0" presId="urn:microsoft.com/office/officeart/2005/8/layout/vList6"/>
    <dgm:cxn modelId="{53B6FDEA-A6C4-4251-9E54-CDB30F5FC98B}" type="presOf" srcId="{62D7C1B6-8B0B-43D9-9542-2DDD6E994CAF}" destId="{53D34F21-E3BB-42C0-A302-518957E403FE}" srcOrd="0" destOrd="0" presId="urn:microsoft.com/office/officeart/2005/8/layout/vList6"/>
    <dgm:cxn modelId="{41B0DDBB-7974-4900-84A2-9BEE34D198E0}" type="presParOf" srcId="{FC0ED7B1-7506-4AC4-9C03-125EFE5E5E89}" destId="{2E38FFC0-012D-44F5-8C81-A593E01E7250}" srcOrd="0" destOrd="0" presId="urn:microsoft.com/office/officeart/2005/8/layout/vList6"/>
    <dgm:cxn modelId="{2135902B-4DFF-4B0B-9483-B740F10F8C25}" type="presParOf" srcId="{2E38FFC0-012D-44F5-8C81-A593E01E7250}" destId="{8EC84C6F-EB11-4F31-86CD-2F5146415CB2}" srcOrd="0" destOrd="0" presId="urn:microsoft.com/office/officeart/2005/8/layout/vList6"/>
    <dgm:cxn modelId="{54D4198B-E638-4445-8670-ED5F189D676F}" type="presParOf" srcId="{2E38FFC0-012D-44F5-8C81-A593E01E7250}" destId="{937091F2-6595-40F2-A14B-28EC73C7720C}" srcOrd="1" destOrd="0" presId="urn:microsoft.com/office/officeart/2005/8/layout/vList6"/>
    <dgm:cxn modelId="{458D540F-2492-4167-BFA9-6104A66A62AF}" type="presParOf" srcId="{FC0ED7B1-7506-4AC4-9C03-125EFE5E5E89}" destId="{8DBC1926-C58A-4D1B-8479-EACF74B7E569}" srcOrd="1" destOrd="0" presId="urn:microsoft.com/office/officeart/2005/8/layout/vList6"/>
    <dgm:cxn modelId="{580CC18E-9D60-40A3-B689-089A28E77469}" type="presParOf" srcId="{FC0ED7B1-7506-4AC4-9C03-125EFE5E5E89}" destId="{86632924-F30B-49B3-A2BE-1C691E1EC262}" srcOrd="2" destOrd="0" presId="urn:microsoft.com/office/officeart/2005/8/layout/vList6"/>
    <dgm:cxn modelId="{1836234B-D3C4-43AA-A6F3-04488D8ADA58}" type="presParOf" srcId="{86632924-F30B-49B3-A2BE-1C691E1EC262}" destId="{04F63469-BCB9-426C-B72E-D853834C6D3C}" srcOrd="0" destOrd="0" presId="urn:microsoft.com/office/officeart/2005/8/layout/vList6"/>
    <dgm:cxn modelId="{3A37884C-2138-4136-82B0-30E84892884A}" type="presParOf" srcId="{86632924-F30B-49B3-A2BE-1C691E1EC262}" destId="{606DB484-6E5E-4384-A00F-617E444D651C}" srcOrd="1" destOrd="0" presId="urn:microsoft.com/office/officeart/2005/8/layout/vList6"/>
    <dgm:cxn modelId="{83E8AEA4-7421-4C40-8499-2E375BB7A8D9}" type="presParOf" srcId="{FC0ED7B1-7506-4AC4-9C03-125EFE5E5E89}" destId="{9472D17E-D1F5-49BA-8EF7-DD647F9DC5A1}" srcOrd="3" destOrd="0" presId="urn:microsoft.com/office/officeart/2005/8/layout/vList6"/>
    <dgm:cxn modelId="{C494F909-7B5C-4537-A911-E63F367A0E30}" type="presParOf" srcId="{FC0ED7B1-7506-4AC4-9C03-125EFE5E5E89}" destId="{C987889A-51B1-4B99-9973-055C78D8F819}" srcOrd="4" destOrd="0" presId="urn:microsoft.com/office/officeart/2005/8/layout/vList6"/>
    <dgm:cxn modelId="{5D4AFB1A-20F3-4730-AB07-19AF833AD5D0}" type="presParOf" srcId="{C987889A-51B1-4B99-9973-055C78D8F819}" destId="{807B7479-6D7D-437B-8FEB-3F1A6C6DA03F}" srcOrd="0" destOrd="0" presId="urn:microsoft.com/office/officeart/2005/8/layout/vList6"/>
    <dgm:cxn modelId="{AF1E1206-4034-4633-B947-43ABE1FFF01E}" type="presParOf" srcId="{C987889A-51B1-4B99-9973-055C78D8F819}" destId="{49F3F428-5ECB-4DE9-8C06-13306E35BC24}" srcOrd="1" destOrd="0" presId="urn:microsoft.com/office/officeart/2005/8/layout/vList6"/>
    <dgm:cxn modelId="{44BAB42A-6BC8-4E78-813A-99220BE08B5D}" type="presParOf" srcId="{FC0ED7B1-7506-4AC4-9C03-125EFE5E5E89}" destId="{8BE14A28-D557-48B8-929F-61519D377F40}" srcOrd="5" destOrd="0" presId="urn:microsoft.com/office/officeart/2005/8/layout/vList6"/>
    <dgm:cxn modelId="{EAAEB3F1-3058-462B-A7CB-B3F92469D9C0}" type="presParOf" srcId="{FC0ED7B1-7506-4AC4-9C03-125EFE5E5E89}" destId="{C4EA5BA8-1082-4587-821D-8700188908E2}" srcOrd="6" destOrd="0" presId="urn:microsoft.com/office/officeart/2005/8/layout/vList6"/>
    <dgm:cxn modelId="{931FF14D-359F-4022-B60A-E04A41F0CEA6}" type="presParOf" srcId="{C4EA5BA8-1082-4587-821D-8700188908E2}" destId="{DDFDE59C-C2DB-4238-9A34-96E76692D320}" srcOrd="0" destOrd="0" presId="urn:microsoft.com/office/officeart/2005/8/layout/vList6"/>
    <dgm:cxn modelId="{B06B676C-8425-436A-9225-33E7D6BAEDE2}" type="presParOf" srcId="{C4EA5BA8-1082-4587-821D-8700188908E2}" destId="{53D34F21-E3BB-42C0-A302-518957E403F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D8B19-7C35-48A0-9F13-91D5166E1E0D}">
      <dsp:nvSpPr>
        <dsp:cNvPr id="0" name=""/>
        <dsp:cNvSpPr/>
      </dsp:nvSpPr>
      <dsp:spPr>
        <a:xfrm>
          <a:off x="-467396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4B6D5-75AD-4607-8041-BE8BA7713419}">
      <dsp:nvSpPr>
        <dsp:cNvPr id="0" name=""/>
        <dsp:cNvSpPr/>
      </dsp:nvSpPr>
      <dsp:spPr>
        <a:xfrm>
          <a:off x="204527" y="184749"/>
          <a:ext cx="6104587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Разработка сети, расширение инфраструктуры</a:t>
          </a:r>
          <a:endParaRPr lang="hu-HU" sz="1900" kern="1200" dirty="0"/>
        </a:p>
      </dsp:txBody>
      <dsp:txXfrm>
        <a:off x="204527" y="184749"/>
        <a:ext cx="6104587" cy="369336"/>
      </dsp:txXfrm>
    </dsp:sp>
    <dsp:sp modelId="{32652230-C0C6-4607-B50E-D140A7AD5728}">
      <dsp:nvSpPr>
        <dsp:cNvPr id="0" name=""/>
        <dsp:cNvSpPr/>
      </dsp:nvSpPr>
      <dsp:spPr>
        <a:xfrm>
          <a:off x="-26307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F137B-78A0-452B-8608-F0F9C0B6C2A3}">
      <dsp:nvSpPr>
        <dsp:cNvPr id="0" name=""/>
        <dsp:cNvSpPr/>
      </dsp:nvSpPr>
      <dsp:spPr>
        <a:xfrm>
          <a:off x="538994" y="739079"/>
          <a:ext cx="5770119" cy="369336"/>
        </a:xfrm>
        <a:prstGeom prst="rect">
          <a:avLst/>
        </a:prstGeom>
        <a:solidFill>
          <a:srgbClr val="3760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Внедрение новых отраслевых систем</a:t>
          </a:r>
          <a:endParaRPr lang="hu-HU" sz="1900" kern="1200" dirty="0"/>
        </a:p>
      </dsp:txBody>
      <dsp:txXfrm>
        <a:off x="538994" y="739079"/>
        <a:ext cx="5770119" cy="369336"/>
      </dsp:txXfrm>
    </dsp:sp>
    <dsp:sp modelId="{C7FA34D4-CD9B-413C-9E9F-E8C962813C11}">
      <dsp:nvSpPr>
        <dsp:cNvPr id="0" name=""/>
        <dsp:cNvSpPr/>
      </dsp:nvSpPr>
      <dsp:spPr>
        <a:xfrm>
          <a:off x="308159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3C4D0-2996-4CA7-94F9-83424CA65615}">
      <dsp:nvSpPr>
        <dsp:cNvPr id="0" name=""/>
        <dsp:cNvSpPr/>
      </dsp:nvSpPr>
      <dsp:spPr>
        <a:xfrm>
          <a:off x="561156" y="1210034"/>
          <a:ext cx="5909081" cy="535271"/>
        </a:xfrm>
        <a:prstGeom prst="rect">
          <a:avLst/>
        </a:prstGeom>
        <a:solidFill>
          <a:srgbClr val="2540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i="0" kern="1200" dirty="0"/>
            <a:t>  </a:t>
          </a:r>
          <a:r>
            <a:rPr lang="ru-RU" sz="1600" b="0" i="0" kern="1200" dirty="0"/>
            <a:t>Расширение функциональных возможностей 	существующих отраслевых систем</a:t>
          </a:r>
          <a:endParaRPr lang="hu-HU" sz="1600" kern="1200" dirty="0"/>
        </a:p>
      </dsp:txBody>
      <dsp:txXfrm>
        <a:off x="561156" y="1210034"/>
        <a:ext cx="5909081" cy="535271"/>
      </dsp:txXfrm>
    </dsp:sp>
    <dsp:sp modelId="{EC166DAE-CB8F-4317-8210-4268C7813EF6}">
      <dsp:nvSpPr>
        <dsp:cNvPr id="0" name=""/>
        <dsp:cNvSpPr/>
      </dsp:nvSpPr>
      <dsp:spPr>
        <a:xfrm>
          <a:off x="491445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4911B-1457-42EC-976A-549DFE025C73}">
      <dsp:nvSpPr>
        <dsp:cNvPr id="0" name=""/>
        <dsp:cNvSpPr/>
      </dsp:nvSpPr>
      <dsp:spPr>
        <a:xfrm>
          <a:off x="780802" y="1847331"/>
          <a:ext cx="5528311" cy="369336"/>
        </a:xfrm>
        <a:prstGeom prst="rect">
          <a:avLst/>
        </a:prstGeom>
        <a:solidFill>
          <a:srgbClr val="0F25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Связь с внешними данными</a:t>
          </a:r>
          <a:endParaRPr lang="hu-HU" sz="1900" b="0" i="0" kern="1200" dirty="0"/>
        </a:p>
      </dsp:txBody>
      <dsp:txXfrm>
        <a:off x="780802" y="1847331"/>
        <a:ext cx="5528311" cy="369336"/>
      </dsp:txXfrm>
    </dsp:sp>
    <dsp:sp modelId="{0DA4B36B-A980-4E9D-897A-F1AE06718BE8}">
      <dsp:nvSpPr>
        <dsp:cNvPr id="0" name=""/>
        <dsp:cNvSpPr/>
      </dsp:nvSpPr>
      <dsp:spPr>
        <a:xfrm>
          <a:off x="549967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E39E9-3E5A-4DEB-AB01-0613165F1CAF}">
      <dsp:nvSpPr>
        <dsp:cNvPr id="0" name=""/>
        <dsp:cNvSpPr/>
      </dsp:nvSpPr>
      <dsp:spPr>
        <a:xfrm>
          <a:off x="722281" y="2401661"/>
          <a:ext cx="5586833" cy="369336"/>
        </a:xfrm>
        <a:prstGeom prst="rect">
          <a:avLst/>
        </a:prstGeom>
        <a:solidFill>
          <a:srgbClr val="2349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Развитие хранилищ данных</a:t>
          </a:r>
          <a:endParaRPr lang="hu-HU" sz="1900" b="0" i="0" kern="1200" dirty="0"/>
        </a:p>
      </dsp:txBody>
      <dsp:txXfrm>
        <a:off x="722281" y="2401661"/>
        <a:ext cx="5586833" cy="369336"/>
      </dsp:txXfrm>
    </dsp:sp>
    <dsp:sp modelId="{2E5DCF14-E4F1-46A2-9BD5-0A5508EE799D}">
      <dsp:nvSpPr>
        <dsp:cNvPr id="0" name=""/>
        <dsp:cNvSpPr/>
      </dsp:nvSpPr>
      <dsp:spPr>
        <a:xfrm>
          <a:off x="491445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0D7DA-012E-4DF4-B190-8F5E5F6AC391}">
      <dsp:nvSpPr>
        <dsp:cNvPr id="0" name=""/>
        <dsp:cNvSpPr/>
      </dsp:nvSpPr>
      <dsp:spPr>
        <a:xfrm>
          <a:off x="538994" y="2955584"/>
          <a:ext cx="5770119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Централизованная поддержка для соединений</a:t>
          </a:r>
          <a:endParaRPr lang="hu-HU" sz="1900" kern="1200" dirty="0"/>
        </a:p>
      </dsp:txBody>
      <dsp:txXfrm>
        <a:off x="538994" y="2955584"/>
        <a:ext cx="5770119" cy="369336"/>
      </dsp:txXfrm>
    </dsp:sp>
    <dsp:sp modelId="{5A0D2985-DB49-40E9-BA1B-AD718338D966}">
      <dsp:nvSpPr>
        <dsp:cNvPr id="0" name=""/>
        <dsp:cNvSpPr/>
      </dsp:nvSpPr>
      <dsp:spPr>
        <a:xfrm>
          <a:off x="308159" y="2909417"/>
          <a:ext cx="461670" cy="4616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74F63-DB98-4AE4-B28A-C7A95430385B}">
      <dsp:nvSpPr>
        <dsp:cNvPr id="0" name=""/>
        <dsp:cNvSpPr/>
      </dsp:nvSpPr>
      <dsp:spPr>
        <a:xfrm>
          <a:off x="204527" y="3509914"/>
          <a:ext cx="6104587" cy="369336"/>
        </a:xfrm>
        <a:prstGeom prst="rect">
          <a:avLst/>
        </a:prstGeom>
        <a:solidFill>
          <a:srgbClr val="3760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Повышение безопасности в сфере ИТ</a:t>
          </a:r>
          <a:endParaRPr lang="hu-HU" sz="1900" b="0" i="0" kern="1200" dirty="0"/>
        </a:p>
      </dsp:txBody>
      <dsp:txXfrm>
        <a:off x="204527" y="3509914"/>
        <a:ext cx="6104587" cy="369336"/>
      </dsp:txXfrm>
    </dsp:sp>
    <dsp:sp modelId="{3BD3A9EF-F55B-4988-83FA-DA8077E25741}">
      <dsp:nvSpPr>
        <dsp:cNvPr id="0" name=""/>
        <dsp:cNvSpPr/>
      </dsp:nvSpPr>
      <dsp:spPr>
        <a:xfrm>
          <a:off x="-26307" y="3463747"/>
          <a:ext cx="461670" cy="4616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091F2-6595-40F2-A14B-28EC73C7720C}">
      <dsp:nvSpPr>
        <dsp:cNvPr id="0" name=""/>
        <dsp:cNvSpPr/>
      </dsp:nvSpPr>
      <dsp:spPr>
        <a:xfrm>
          <a:off x="3084209" y="0"/>
          <a:ext cx="4887033" cy="892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Обеспечивает единый интерфейс и доступ для специальных систем, единое управление</a:t>
          </a:r>
          <a:r>
            <a:rPr lang="en-US" sz="1200" kern="1200" dirty="0"/>
            <a:t> </a:t>
          </a:r>
          <a:r>
            <a:rPr lang="ru-RU" sz="1200" kern="1200" dirty="0"/>
            <a:t>пользователями и идентификационными данными, доступ к управленческим функциям (бизнес-функциям) системного уровня</a:t>
          </a:r>
          <a:endParaRPr lang="hu-HU" sz="1200" b="0" kern="1200" dirty="0">
            <a:latin typeface="+mj-lt"/>
            <a:cs typeface="Calibri Light" pitchFamily="34" charset="0"/>
          </a:endParaRPr>
        </a:p>
      </dsp:txBody>
      <dsp:txXfrm>
        <a:off x="3084209" y="111535"/>
        <a:ext cx="4552429" cy="669208"/>
      </dsp:txXfrm>
    </dsp:sp>
    <dsp:sp modelId="{8EC84C6F-EB11-4F31-86CD-2F5146415CB2}">
      <dsp:nvSpPr>
        <dsp:cNvPr id="0" name=""/>
        <dsp:cNvSpPr/>
      </dsp:nvSpPr>
      <dsp:spPr>
        <a:xfrm>
          <a:off x="50380" y="51294"/>
          <a:ext cx="3033828" cy="789906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  <a:cs typeface="Calibri Light" pitchFamily="34" charset="0"/>
            </a:rPr>
            <a:t>Основная система</a:t>
          </a:r>
          <a:endParaRPr lang="hu-HU" sz="2000" kern="1200" dirty="0">
            <a:latin typeface="+mj-lt"/>
            <a:cs typeface="Calibri Light" pitchFamily="34" charset="0"/>
          </a:endParaRPr>
        </a:p>
      </dsp:txBody>
      <dsp:txXfrm>
        <a:off x="88940" y="89854"/>
        <a:ext cx="2956708" cy="712786"/>
      </dsp:txXfrm>
    </dsp:sp>
    <dsp:sp modelId="{606DB484-6E5E-4384-A00F-617E444D651C}">
      <dsp:nvSpPr>
        <dsp:cNvPr id="0" name=""/>
        <dsp:cNvSpPr/>
      </dsp:nvSpPr>
      <dsp:spPr>
        <a:xfrm>
          <a:off x="2951805" y="971171"/>
          <a:ext cx="4887033" cy="892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В условиях «электронного правительства» в систему </a:t>
          </a:r>
          <a:r>
            <a:rPr lang="en-US" sz="1200" kern="1200" dirty="0"/>
            <a:t>ASP</a:t>
          </a:r>
          <a:r>
            <a:rPr lang="ru-RU" sz="1200" kern="1200" dirty="0"/>
            <a:t> внедрены интегрированные системы, эффективно поддерживающие повседневную работу муниципалитетов</a:t>
          </a:r>
          <a:r>
            <a:rPr lang="en-US" sz="1200" kern="1200" dirty="0"/>
            <a:t>.</a:t>
          </a:r>
          <a:endParaRPr lang="hu-HU" sz="1200" b="0" kern="1200" dirty="0">
            <a:latin typeface="+mj-lt"/>
            <a:cs typeface="Calibri Light" pitchFamily="34" charset="0"/>
          </a:endParaRPr>
        </a:p>
      </dsp:txBody>
      <dsp:txXfrm>
        <a:off x="2951805" y="1082706"/>
        <a:ext cx="4552429" cy="669208"/>
      </dsp:txXfrm>
    </dsp:sp>
    <dsp:sp modelId="{04F63469-BCB9-426C-B72E-D853834C6D3C}">
      <dsp:nvSpPr>
        <dsp:cNvPr id="0" name=""/>
        <dsp:cNvSpPr/>
      </dsp:nvSpPr>
      <dsp:spPr>
        <a:xfrm>
          <a:off x="182784" y="1022562"/>
          <a:ext cx="2769021" cy="789906"/>
        </a:xfrm>
        <a:prstGeom prst="roundRect">
          <a:avLst/>
        </a:prstGeom>
        <a:solidFill>
          <a:srgbClr val="376092"/>
        </a:solidFill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  <a:latin typeface="+mj-lt"/>
              <a:cs typeface="Calibri Light" pitchFamily="34" charset="0"/>
            </a:rPr>
            <a:t>Отраслевая система</a:t>
          </a:r>
          <a:endParaRPr lang="hu-HU" sz="2000" kern="1200" dirty="0">
            <a:solidFill>
              <a:schemeClr val="bg1"/>
            </a:solidFill>
            <a:latin typeface="+mj-lt"/>
            <a:cs typeface="Calibri Light" pitchFamily="34" charset="0"/>
          </a:endParaRPr>
        </a:p>
      </dsp:txBody>
      <dsp:txXfrm>
        <a:off x="221344" y="1061122"/>
        <a:ext cx="2691901" cy="712786"/>
      </dsp:txXfrm>
    </dsp:sp>
    <dsp:sp modelId="{49F3F428-5ECB-4DE9-8C06-13306E35BC24}">
      <dsp:nvSpPr>
        <dsp:cNvPr id="0" name=""/>
        <dsp:cNvSpPr/>
      </dsp:nvSpPr>
      <dsp:spPr>
        <a:xfrm>
          <a:off x="3024346" y="1872209"/>
          <a:ext cx="4887033" cy="17547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/>
            <a:t>Поддержка мероприятий по контролю за деятельностью местных органов управления, осуществляемому на высшем уровне управления</a:t>
          </a:r>
          <a:endParaRPr lang="hu-HU" sz="1200" b="0" kern="1200" dirty="0">
            <a:latin typeface="+mj-lt"/>
            <a:cs typeface="Calibri Light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+mj-lt"/>
              <a:cs typeface="Calibri Light" pitchFamily="34" charset="0"/>
            </a:rPr>
            <a:t>Поддержка деятельности госорганов</a:t>
          </a:r>
          <a:r>
            <a:rPr lang="hu-HU" sz="1200" b="0" kern="1200" dirty="0">
              <a:latin typeface="+mj-lt"/>
              <a:cs typeface="Calibri Light" pitchFamily="34" charset="0"/>
            </a:rPr>
            <a:t> 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/>
            <a:t>Упрощение и обеспечение единообразия отчётности</a:t>
          </a:r>
          <a:endParaRPr lang="hu-HU" sz="1200" b="0" kern="1200" dirty="0">
            <a:latin typeface="+mj-lt"/>
            <a:cs typeface="Calibri Light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/>
            <a:t>Управленческая информация и поддержка в процессе принятия операционных решений для муниципалитетов</a:t>
          </a:r>
          <a:endParaRPr lang="hu-HU" sz="1200" b="0" kern="1200" dirty="0">
            <a:latin typeface="+mj-lt"/>
            <a:cs typeface="Calibri Light" pitchFamily="34" charset="0"/>
          </a:endParaRPr>
        </a:p>
      </dsp:txBody>
      <dsp:txXfrm>
        <a:off x="3024346" y="2091552"/>
        <a:ext cx="4229004" cy="1316059"/>
      </dsp:txXfrm>
    </dsp:sp>
    <dsp:sp modelId="{807B7479-6D7D-437B-8FEB-3F1A6C6DA03F}">
      <dsp:nvSpPr>
        <dsp:cNvPr id="0" name=""/>
        <dsp:cNvSpPr/>
      </dsp:nvSpPr>
      <dsp:spPr>
        <a:xfrm>
          <a:off x="216009" y="2232249"/>
          <a:ext cx="2769021" cy="789906"/>
        </a:xfrm>
        <a:prstGeom prst="roundRect">
          <a:avLst/>
        </a:prstGeom>
        <a:solidFill>
          <a:srgbClr val="0F253F"/>
        </a:solidFill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  <a:latin typeface="+mj-lt"/>
              <a:cs typeface="Calibri Light" pitchFamily="34" charset="0"/>
            </a:rPr>
            <a:t>Хранилище данных</a:t>
          </a:r>
          <a:endParaRPr lang="hu-HU" sz="2000" kern="1200" dirty="0">
            <a:solidFill>
              <a:schemeClr val="bg1"/>
            </a:solidFill>
            <a:latin typeface="+mj-lt"/>
            <a:cs typeface="Calibri Light" pitchFamily="34" charset="0"/>
          </a:endParaRPr>
        </a:p>
      </dsp:txBody>
      <dsp:txXfrm>
        <a:off x="254569" y="2270809"/>
        <a:ext cx="2691901" cy="712786"/>
      </dsp:txXfrm>
    </dsp:sp>
    <dsp:sp modelId="{53D34F21-E3BB-42C0-A302-518957E403FE}">
      <dsp:nvSpPr>
        <dsp:cNvPr id="0" name=""/>
        <dsp:cNvSpPr/>
      </dsp:nvSpPr>
      <dsp:spPr>
        <a:xfrm>
          <a:off x="2952318" y="3600398"/>
          <a:ext cx="4887033" cy="892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/>
            <a:t>Приложения для выполнения муниципальной системой </a:t>
          </a:r>
          <a:r>
            <a:rPr lang="en-US" sz="1200" b="0" i="0" kern="1200" dirty="0"/>
            <a:t>ASP </a:t>
          </a:r>
          <a:r>
            <a:rPr lang="ru-RU" sz="1200" b="0" i="0" kern="1200" dirty="0"/>
            <a:t>повседневных административных, операционных задач</a:t>
          </a:r>
          <a:r>
            <a:rPr lang="en-US" sz="1200" b="0" i="0" kern="1200" dirty="0"/>
            <a:t>  </a:t>
          </a:r>
          <a:r>
            <a:rPr lang="ru-RU" sz="1200" b="0" i="0" kern="1200" dirty="0"/>
            <a:t>по обслуживанию клиентов</a:t>
          </a:r>
          <a:r>
            <a:rPr lang="en-US" sz="1200" b="0" i="0" kern="1200" dirty="0"/>
            <a:t>.</a:t>
          </a:r>
          <a:endParaRPr lang="hu-HU" sz="1200" b="0" kern="1200" dirty="0">
            <a:latin typeface="+mj-lt"/>
            <a:cs typeface="Calibri Light" pitchFamily="34" charset="0"/>
          </a:endParaRPr>
        </a:p>
      </dsp:txBody>
      <dsp:txXfrm>
        <a:off x="2952318" y="3711933"/>
        <a:ext cx="4552429" cy="669208"/>
      </dsp:txXfrm>
    </dsp:sp>
    <dsp:sp modelId="{DDFDE59C-C2DB-4238-9A34-96E76692D320}">
      <dsp:nvSpPr>
        <dsp:cNvPr id="0" name=""/>
        <dsp:cNvSpPr/>
      </dsp:nvSpPr>
      <dsp:spPr>
        <a:xfrm>
          <a:off x="183313" y="3651481"/>
          <a:ext cx="2769021" cy="789906"/>
        </a:xfrm>
        <a:prstGeom prst="roundRect">
          <a:avLst/>
        </a:prstGeom>
        <a:solidFill>
          <a:srgbClr val="2349AC"/>
        </a:solidFill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  <a:cs typeface="Calibri Light" pitchFamily="34" charset="0"/>
            </a:rPr>
            <a:t>Вспомогательные системы</a:t>
          </a:r>
          <a:endParaRPr lang="hu-HU" sz="2000" kern="1200" dirty="0">
            <a:latin typeface="+mj-lt"/>
            <a:cs typeface="Calibri Light" pitchFamily="34" charset="0"/>
          </a:endParaRPr>
        </a:p>
      </dsp:txBody>
      <dsp:txXfrm>
        <a:off x="221873" y="3690041"/>
        <a:ext cx="2691901" cy="712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CA1A1-AD95-4AC4-B9B5-C5C0C01FAA79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693C0-4D11-4CA0-B103-66A317045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617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02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3A78-C37F-457D-BAA7-EF535DA1CF38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249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7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18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193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9448-F6D5-4A0E-BA3B-A979310BDC26}" type="datetimeFigureOut">
              <a:rPr lang="hu-HU" smtClean="0"/>
              <a:pPr/>
              <a:t>2019. 05. 23.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392F-423A-4B2F-819A-04E49CF4C52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88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0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77762" y="0"/>
            <a:ext cx="5666242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1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76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26616" y="0"/>
            <a:ext cx="3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Rectangle 2"/>
          <p:cNvSpPr/>
          <p:nvPr userDrawn="1"/>
        </p:nvSpPr>
        <p:spPr>
          <a:xfrm>
            <a:off x="6462616" y="1749000"/>
            <a:ext cx="18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8045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ADDCB-A08C-43AF-85AF-45C81C44F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D85625E-76E8-43CE-A8B8-42CBE52EB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43769B-A944-4AD4-9837-9F4EB9DD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553EEC-2230-4142-A3F8-44857230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443C189-A13A-451A-B3DA-49369DD8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5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BDC9F8-2127-4EBE-B509-D9843338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0A0500-ED0F-4CD1-9C88-A8045F7CA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C74254-7069-4371-B358-D264C41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B017D9-C23C-4823-A438-12F1F9A2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D548CF-B57F-45E5-BF6D-E4E9F15E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871F6C-21E8-41D3-B9F0-E6AFA2D4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924C2F2-1372-4C0C-BAC0-5CF7AA7A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1E0DD9-6ECC-4D9B-9817-3874242F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0EC97B-B0D0-4EF7-85F4-165F55D0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977D72-1785-4C79-A990-5ED3E7A9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83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A5383F-F002-4889-AC02-2E2EBA39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98CABF-AD92-41E5-8550-9A179D051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27DCFA3-581D-43FD-8F0D-1A70E0A16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17BE6F5-3D99-485B-B9D5-570BA4DC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44DC2C3-BD9D-4460-8FE0-1DE5E35C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B596C56-720E-43A4-9D64-6D51F690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4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2CF4F0-7017-48C2-88DC-DD3735EB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A01782-8CB1-4051-BA03-3883DA0B0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CD7E5AE-8F2B-4BD2-A310-CFB2675CC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CEBD586-C05B-4B1E-A813-080229727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EB86A3E-C4CC-4499-AA80-EEBDC5BD0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FB6CDCF-3B71-40EE-95E1-46BDFA93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F5A8F55-D127-48C5-A0F9-0E5A4F0D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B593176-B740-49EC-B012-CFBFDBC4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79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564E62-8849-450B-8EA9-7D179678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9A6C847-4E76-4256-88D3-784492AE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D2EA99B-61BE-40B6-BCAB-889565E53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00BF69C-F3D8-4250-9E40-6AD1F512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50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93" y="44624"/>
            <a:ext cx="4700075" cy="936104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9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BA47BF-80AF-4DDE-93CB-7EA32F79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C3DE4D3-4F95-41AE-BC54-65463613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F81A49-CCDF-46F7-A496-1B310E9C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51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315F9C-69BF-4498-AA13-53B70804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20527A-ED6B-4EC3-99B5-2DA0C0D14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1C93E51-D696-4253-A398-ECED01E8E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C992C81-D009-49DC-B47A-DE76F323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6C49C21-FC4C-4BE8-9326-BC2CEFF1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8E318C-93AE-421F-9062-4BC2844C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4439DA-B2D3-4B8C-B96E-8B4D50D5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8F266E4-FCC3-4A5A-BE83-8965B5C05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D73F894-F33D-4198-B19A-FCC645124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20E476-5197-4DD1-9FB5-D57C94CC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6F8D3A2-4CD1-4CE8-B841-52C4980E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FECF82A-790D-46CF-8390-1A2DE1AC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65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8739AC-DC0C-4512-B414-1F92924C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C10D021-420F-4A3E-AA67-A4B9F85A1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3C7E0A-0088-4F72-BDFA-30494F10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CC9703-30D4-4B2D-90E2-17633499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25A637-F699-4D6D-B7FC-6F320835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32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16B0D25-7C10-4F64-A757-9179C15DA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0DDF323-3EE1-4AAB-B895-98F23E3F8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25C8EF-5D1B-4C01-BF9C-279EC4A4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325FAA-2D44-489E-811F-1252C761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7F1FBD-32BB-4A3B-8631-CF64E257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2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26616" y="0"/>
            <a:ext cx="3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Rectangle 2"/>
          <p:cNvSpPr/>
          <p:nvPr userDrawn="1"/>
        </p:nvSpPr>
        <p:spPr>
          <a:xfrm>
            <a:off x="6462616" y="1749000"/>
            <a:ext cx="18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5006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yle slide layout">
    <p:bg>
      <p:bgPr>
        <a:blipFill dpi="0" rotWithShape="1">
          <a:blip r:embed="rId2">
            <a:lum/>
          </a:blip>
          <a:srcRect/>
          <a:stretch>
            <a:fillRect l="50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70D5907-0BF6-4B53-8408-C8B6DFB41C84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89A4E7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3B98F0A-ED4B-4B71-8FDC-0EA835D6D7C8}"/>
              </a:ext>
            </a:extLst>
          </p:cNvPr>
          <p:cNvSpPr/>
          <p:nvPr userDrawn="1"/>
        </p:nvSpPr>
        <p:spPr>
          <a:xfrm>
            <a:off x="4572000" y="-25400"/>
            <a:ext cx="4572000" cy="6858000"/>
          </a:xfrm>
          <a:prstGeom prst="rect">
            <a:avLst/>
          </a:prstGeom>
          <a:solidFill>
            <a:srgbClr val="2349AC">
              <a:alpha val="4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4846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4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954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8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18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783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549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468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790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078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352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9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637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287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4710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26616" y="0"/>
            <a:ext cx="3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Rectangle 2"/>
          <p:cNvSpPr/>
          <p:nvPr userDrawn="1"/>
        </p:nvSpPr>
        <p:spPr>
          <a:xfrm>
            <a:off x="6462616" y="1749000"/>
            <a:ext cx="18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4179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yle slide layout">
    <p:bg>
      <p:bgPr>
        <a:blipFill dpi="0" rotWithShape="1">
          <a:blip r:embed="rId2">
            <a:lum/>
          </a:blip>
          <a:srcRect/>
          <a:stretch>
            <a:fillRect l="50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70D5907-0BF6-4B53-8408-C8B6DFB41C84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89A4E7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3B98F0A-ED4B-4B71-8FDC-0EA835D6D7C8}"/>
              </a:ext>
            </a:extLst>
          </p:cNvPr>
          <p:cNvSpPr/>
          <p:nvPr userDrawn="1"/>
        </p:nvSpPr>
        <p:spPr>
          <a:xfrm>
            <a:off x="4572000" y="-25400"/>
            <a:ext cx="4572000" cy="6858000"/>
          </a:xfrm>
          <a:prstGeom prst="rect">
            <a:avLst/>
          </a:prstGeom>
          <a:solidFill>
            <a:srgbClr val="2349AC">
              <a:alpha val="4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385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8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9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91" y="1628802"/>
            <a:ext cx="5111750" cy="46910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80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3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477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5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33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385754" indent="-385754" algn="l">
              <a:spcAft>
                <a:spcPts val="45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83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610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spcBef>
          <a:spcPct val="0"/>
        </a:spcBef>
        <a:buNone/>
        <a:defRPr sz="18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210F1F0-1558-4664-83D6-835CA481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C9F16B-03D0-4487-BF5E-9198DA034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97105D-BABD-430B-8E02-26EA38286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B1A3A-4FA6-4C31-A4A8-2170EB54106C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9A9161-0A78-4E24-9815-B3479FF22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881EC88-33AB-4177-A5CF-07D4E3DE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242EF-70E5-40F0-991A-8475095ADA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667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2019. 05. 23.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03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sv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4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1202" y="1439056"/>
            <a:ext cx="6192797" cy="3074848"/>
          </a:xfrm>
        </p:spPr>
        <p:txBody>
          <a:bodyPr/>
          <a:lstStyle/>
          <a:p>
            <a:r>
              <a:rPr lang="ru-RU" sz="3600" b="0" dirty="0"/>
              <a:t>Централизованные услуги</a:t>
            </a:r>
            <a:r>
              <a:rPr lang="en-US" sz="3600" b="0" dirty="0"/>
              <a:t> </a:t>
            </a:r>
            <a:r>
              <a:rPr lang="ru-RU" sz="3600" b="0" dirty="0"/>
              <a:t>доступа к приложениям (</a:t>
            </a:r>
            <a:r>
              <a:rPr lang="en-US" sz="3600" b="0" dirty="0"/>
              <a:t>ASP</a:t>
            </a:r>
            <a:r>
              <a:rPr lang="ru-RU" sz="3600" b="0" dirty="0"/>
              <a:t>) для </a:t>
            </a:r>
            <a:r>
              <a:rPr lang="ru-RU" sz="3600" b="0" dirty="0" err="1"/>
              <a:t>муницИпалитетов</a:t>
            </a:r>
            <a:r>
              <a:rPr lang="ru-RU" sz="3600" b="0" dirty="0"/>
              <a:t> </a:t>
            </a:r>
            <a:r>
              <a:rPr lang="ru-RU" sz="3600" b="0" dirty="0" err="1"/>
              <a:t>венгрии</a:t>
            </a:r>
            <a:br>
              <a:rPr lang="hu-HU" sz="3600" b="0" dirty="0"/>
            </a:br>
            <a:br>
              <a:rPr lang="hu-HU" sz="3600" b="0" dirty="0"/>
            </a:br>
            <a:br>
              <a:rPr lang="hu-HU" sz="3200" dirty="0"/>
            </a:br>
            <a:endParaRPr lang="hu-HU" sz="2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47A1CBF-0AD4-4D00-A5CC-D362D9F4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6" y="6293901"/>
            <a:ext cx="864096" cy="305874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25B3220E-EA50-4C12-97F8-DE8004DED5B4}"/>
              </a:ext>
            </a:extLst>
          </p:cNvPr>
          <p:cNvSpPr txBox="1">
            <a:spLocks/>
          </p:cNvSpPr>
          <p:nvPr/>
        </p:nvSpPr>
        <p:spPr>
          <a:xfrm>
            <a:off x="2951203" y="2837211"/>
            <a:ext cx="5346594" cy="167669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685783">
              <a:defRPr/>
            </a:pPr>
            <a:endParaRPr lang="hu-HU" sz="2250" cap="none" dirty="0">
              <a:solidFill>
                <a:prstClr val="white"/>
              </a:solidFill>
            </a:endParaRPr>
          </a:p>
          <a:p>
            <a:pPr defTabSz="685783">
              <a:defRPr/>
            </a:pPr>
            <a:endParaRPr lang="hu-HU" sz="2250" cap="none" dirty="0">
              <a:solidFill>
                <a:prstClr val="white"/>
              </a:solidFill>
            </a:endParaRPr>
          </a:p>
          <a:p>
            <a:pPr defTabSz="685783">
              <a:defRPr/>
            </a:pPr>
            <a:endParaRPr lang="hu-HU" sz="2250" cap="none" dirty="0">
              <a:solidFill>
                <a:prstClr val="white"/>
              </a:solidFill>
            </a:endParaRPr>
          </a:p>
          <a:p>
            <a:endParaRPr lang="hu-HU" sz="1800" cap="none" dirty="0"/>
          </a:p>
          <a:p>
            <a:endParaRPr lang="hu-HU" sz="1800" cap="none" dirty="0"/>
          </a:p>
          <a:p>
            <a:r>
              <a:rPr lang="ru-RU" sz="1800" cap="none" dirty="0"/>
              <a:t>Давид </a:t>
            </a:r>
            <a:r>
              <a:rPr lang="ru-RU" sz="1800" cap="none" dirty="0" err="1"/>
              <a:t>Деак</a:t>
            </a:r>
            <a:r>
              <a:rPr lang="hu-HU" sz="1800" cap="none" dirty="0"/>
              <a:t>	</a:t>
            </a:r>
          </a:p>
          <a:p>
            <a:r>
              <a:rPr lang="ru-RU" sz="1400" b="0" i="1" cap="none" dirty="0"/>
              <a:t>младший руководитель проектов,</a:t>
            </a:r>
            <a:endParaRPr lang="hu-HU" sz="1400" b="0" i="1" cap="none" dirty="0"/>
          </a:p>
          <a:p>
            <a:r>
              <a:rPr lang="ru-RU" sz="1400" b="0" i="1" cap="none" dirty="0"/>
              <a:t>Государственное казначейство</a:t>
            </a:r>
          </a:p>
          <a:p>
            <a:r>
              <a:rPr lang="ru-RU" sz="1400" b="0" i="1" cap="none" dirty="0"/>
              <a:t>Венгрии</a:t>
            </a:r>
            <a:endParaRPr lang="hu-HU" sz="1400" b="0" i="1" cap="none" dirty="0"/>
          </a:p>
          <a:p>
            <a:pPr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            </a:t>
            </a:r>
          </a:p>
          <a:p>
            <a:pPr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</a:t>
            </a:r>
          </a:p>
          <a:p>
            <a:pPr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             </a:t>
            </a:r>
          </a:p>
          <a:p>
            <a:pPr defTabSz="685783">
              <a:defRPr/>
            </a:pPr>
            <a:endParaRPr lang="hu-HU" sz="2250" cap="none" dirty="0">
              <a:solidFill>
                <a:prstClr val="white"/>
              </a:solidFill>
            </a:endParaRPr>
          </a:p>
          <a:p>
            <a:pPr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          </a:t>
            </a:r>
            <a:endParaRPr lang="hu-HU" sz="1500" b="0" cap="none" dirty="0">
              <a:solidFill>
                <a:prstClr val="white"/>
              </a:solidFill>
            </a:endParaRP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1FCFA9EB-1CB9-46C8-838A-37E584096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037"/>
          <a:stretch/>
        </p:blipFill>
        <p:spPr>
          <a:xfrm>
            <a:off x="31994" y="0"/>
            <a:ext cx="2762181" cy="4317999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68C8B811-0380-4DD4-9DD1-5DCBFC5BD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815"/>
          <a:stretch/>
        </p:blipFill>
        <p:spPr>
          <a:xfrm>
            <a:off x="0" y="0"/>
            <a:ext cx="2664286" cy="5499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églalap 22">
            <a:extLst>
              <a:ext uri="{FF2B5EF4-FFF2-40B4-BE49-F238E27FC236}">
                <a16:creationId xmlns:a16="http://schemas.microsoft.com/office/drawing/2014/main" id="{15E3981B-E3DD-42AB-BBA0-DB1EBDFC3F07}"/>
              </a:ext>
            </a:extLst>
          </p:cNvPr>
          <p:cNvSpPr/>
          <p:nvPr/>
        </p:nvSpPr>
        <p:spPr>
          <a:xfrm>
            <a:off x="0" y="1"/>
            <a:ext cx="2534394" cy="6857998"/>
          </a:xfrm>
          <a:custGeom>
            <a:avLst/>
            <a:gdLst>
              <a:gd name="connsiteX0" fmla="*/ 0 w 3095625"/>
              <a:gd name="connsiteY0" fmla="*/ 0 h 6858000"/>
              <a:gd name="connsiteX1" fmla="*/ 3095625 w 3095625"/>
              <a:gd name="connsiteY1" fmla="*/ 0 h 6858000"/>
              <a:gd name="connsiteX2" fmla="*/ 3095625 w 3095625"/>
              <a:gd name="connsiteY2" fmla="*/ 6858000 h 6858000"/>
              <a:gd name="connsiteX3" fmla="*/ 0 w 3095625"/>
              <a:gd name="connsiteY3" fmla="*/ 6858000 h 6858000"/>
              <a:gd name="connsiteX4" fmla="*/ 0 w 3095625"/>
              <a:gd name="connsiteY4" fmla="*/ 0 h 6858000"/>
              <a:gd name="connsiteX0" fmla="*/ 0 w 3239558"/>
              <a:gd name="connsiteY0" fmla="*/ 0 h 6858000"/>
              <a:gd name="connsiteX1" fmla="*/ 3095625 w 3239558"/>
              <a:gd name="connsiteY1" fmla="*/ 0 h 6858000"/>
              <a:gd name="connsiteX2" fmla="*/ 3095625 w 3239558"/>
              <a:gd name="connsiteY2" fmla="*/ 6858000 h 6858000"/>
              <a:gd name="connsiteX3" fmla="*/ 0 w 3239558"/>
              <a:gd name="connsiteY3" fmla="*/ 6858000 h 6858000"/>
              <a:gd name="connsiteX4" fmla="*/ 0 w 3239558"/>
              <a:gd name="connsiteY4" fmla="*/ 0 h 6858000"/>
              <a:gd name="connsiteX0" fmla="*/ 0 w 3342097"/>
              <a:gd name="connsiteY0" fmla="*/ 0 h 6858000"/>
              <a:gd name="connsiteX1" fmla="*/ 3095625 w 3342097"/>
              <a:gd name="connsiteY1" fmla="*/ 0 h 6858000"/>
              <a:gd name="connsiteX2" fmla="*/ 3095625 w 3342097"/>
              <a:gd name="connsiteY2" fmla="*/ 6858000 h 6858000"/>
              <a:gd name="connsiteX3" fmla="*/ 0 w 3342097"/>
              <a:gd name="connsiteY3" fmla="*/ 6858000 h 6858000"/>
              <a:gd name="connsiteX4" fmla="*/ 0 w 334209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2097" h="6858000">
                <a:moveTo>
                  <a:pt x="0" y="0"/>
                </a:moveTo>
                <a:lnTo>
                  <a:pt x="3095625" y="0"/>
                </a:lnTo>
                <a:cubicBezTo>
                  <a:pt x="3419475" y="2381250"/>
                  <a:pt x="3429000" y="4619625"/>
                  <a:pt x="309562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CDC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70692428-361B-44A8-B4AE-E8CF4FC5CD47}"/>
              </a:ext>
            </a:extLst>
          </p:cNvPr>
          <p:cNvSpPr/>
          <p:nvPr/>
        </p:nvSpPr>
        <p:spPr>
          <a:xfrm>
            <a:off x="0" y="1"/>
            <a:ext cx="2364872" cy="6857998"/>
          </a:xfrm>
          <a:custGeom>
            <a:avLst/>
            <a:gdLst>
              <a:gd name="connsiteX0" fmla="*/ 0 w 3095625"/>
              <a:gd name="connsiteY0" fmla="*/ 0 h 6858000"/>
              <a:gd name="connsiteX1" fmla="*/ 3095625 w 3095625"/>
              <a:gd name="connsiteY1" fmla="*/ 0 h 6858000"/>
              <a:gd name="connsiteX2" fmla="*/ 3095625 w 3095625"/>
              <a:gd name="connsiteY2" fmla="*/ 6858000 h 6858000"/>
              <a:gd name="connsiteX3" fmla="*/ 0 w 3095625"/>
              <a:gd name="connsiteY3" fmla="*/ 6858000 h 6858000"/>
              <a:gd name="connsiteX4" fmla="*/ 0 w 3095625"/>
              <a:gd name="connsiteY4" fmla="*/ 0 h 6858000"/>
              <a:gd name="connsiteX0" fmla="*/ 0 w 3239558"/>
              <a:gd name="connsiteY0" fmla="*/ 0 h 6858000"/>
              <a:gd name="connsiteX1" fmla="*/ 3095625 w 3239558"/>
              <a:gd name="connsiteY1" fmla="*/ 0 h 6858000"/>
              <a:gd name="connsiteX2" fmla="*/ 3095625 w 3239558"/>
              <a:gd name="connsiteY2" fmla="*/ 6858000 h 6858000"/>
              <a:gd name="connsiteX3" fmla="*/ 0 w 3239558"/>
              <a:gd name="connsiteY3" fmla="*/ 6858000 h 6858000"/>
              <a:gd name="connsiteX4" fmla="*/ 0 w 3239558"/>
              <a:gd name="connsiteY4" fmla="*/ 0 h 6858000"/>
              <a:gd name="connsiteX0" fmla="*/ 0 w 3342097"/>
              <a:gd name="connsiteY0" fmla="*/ 0 h 6858000"/>
              <a:gd name="connsiteX1" fmla="*/ 3095625 w 3342097"/>
              <a:gd name="connsiteY1" fmla="*/ 0 h 6858000"/>
              <a:gd name="connsiteX2" fmla="*/ 3095625 w 3342097"/>
              <a:gd name="connsiteY2" fmla="*/ 6858000 h 6858000"/>
              <a:gd name="connsiteX3" fmla="*/ 0 w 3342097"/>
              <a:gd name="connsiteY3" fmla="*/ 6858000 h 6858000"/>
              <a:gd name="connsiteX4" fmla="*/ 0 w 334209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2097" h="6858000">
                <a:moveTo>
                  <a:pt x="0" y="0"/>
                </a:moveTo>
                <a:lnTo>
                  <a:pt x="3095625" y="0"/>
                </a:lnTo>
                <a:cubicBezTo>
                  <a:pt x="3419475" y="2381250"/>
                  <a:pt x="3429000" y="4619625"/>
                  <a:pt x="309562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 l="-56254" r="-26428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3721FAE5-C8E2-45D2-95D9-5291DDF7DBD6}"/>
              </a:ext>
            </a:extLst>
          </p:cNvPr>
          <p:cNvSpPr/>
          <p:nvPr/>
        </p:nvSpPr>
        <p:spPr>
          <a:xfrm>
            <a:off x="790668" y="-1105714"/>
            <a:ext cx="390746" cy="988829"/>
          </a:xfrm>
          <a:prstGeom prst="rect">
            <a:avLst/>
          </a:prstGeom>
          <a:solidFill>
            <a:srgbClr val="CCD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C13006F-E656-4F60-AE19-4F61CDF6F167}"/>
              </a:ext>
            </a:extLst>
          </p:cNvPr>
          <p:cNvSpPr/>
          <p:nvPr/>
        </p:nvSpPr>
        <p:spPr>
          <a:xfrm>
            <a:off x="413511" y="-1105714"/>
            <a:ext cx="390746" cy="988829"/>
          </a:xfrm>
          <a:prstGeom prst="rect">
            <a:avLst/>
          </a:prstGeom>
          <a:solidFill>
            <a:srgbClr val="89A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6F54710F-140E-45B2-8559-7B7E643FEB04}"/>
              </a:ext>
            </a:extLst>
          </p:cNvPr>
          <p:cNvSpPr/>
          <p:nvPr/>
        </p:nvSpPr>
        <p:spPr>
          <a:xfrm>
            <a:off x="1181414" y="-1105714"/>
            <a:ext cx="390746" cy="988829"/>
          </a:xfrm>
          <a:prstGeom prst="rect">
            <a:avLst/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03097C2A-C04A-4CE0-885F-3335B1D147C2}"/>
              </a:ext>
            </a:extLst>
          </p:cNvPr>
          <p:cNvSpPr/>
          <p:nvPr/>
        </p:nvSpPr>
        <p:spPr>
          <a:xfrm>
            <a:off x="31995" y="-1105714"/>
            <a:ext cx="390746" cy="988829"/>
          </a:xfrm>
          <a:prstGeom prst="rect">
            <a:avLst/>
          </a:prstGeom>
          <a:solidFill>
            <a:srgbClr val="234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A053C6D6-E7E2-4998-B210-D3A6E4B02C9D}"/>
              </a:ext>
            </a:extLst>
          </p:cNvPr>
          <p:cNvSpPr/>
          <p:nvPr/>
        </p:nvSpPr>
        <p:spPr>
          <a:xfrm>
            <a:off x="1558571" y="-1105714"/>
            <a:ext cx="390746" cy="988829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hu-HU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Cím 1">
            <a:extLst>
              <a:ext uri="{FF2B5EF4-FFF2-40B4-BE49-F238E27FC236}">
                <a16:creationId xmlns:a16="http://schemas.microsoft.com/office/drawing/2014/main" id="{2877137C-30CD-474E-B991-1BBE1F1FC69B}"/>
              </a:ext>
            </a:extLst>
          </p:cNvPr>
          <p:cNvSpPr txBox="1">
            <a:spLocks/>
          </p:cNvSpPr>
          <p:nvPr/>
        </p:nvSpPr>
        <p:spPr>
          <a:xfrm>
            <a:off x="3528382" y="6293901"/>
            <a:ext cx="1735696" cy="89787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85783">
              <a:defRPr/>
            </a:pPr>
            <a:r>
              <a:rPr lang="hu-HU" sz="1350" b="0" i="1" cap="none" dirty="0">
                <a:solidFill>
                  <a:prstClr val="white"/>
                </a:solidFill>
              </a:rPr>
              <a:t>Budapest</a:t>
            </a:r>
          </a:p>
          <a:p>
            <a:pPr algn="ctr"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            </a:t>
            </a:r>
          </a:p>
          <a:p>
            <a:pPr algn="ctr" defTabSz="685783">
              <a:defRPr/>
            </a:pPr>
            <a:endParaRPr lang="hu-HU" sz="2250" cap="none" dirty="0">
              <a:solidFill>
                <a:prstClr val="white"/>
              </a:solidFill>
            </a:endParaRPr>
          </a:p>
          <a:p>
            <a:pPr algn="ctr" defTabSz="685783">
              <a:defRPr/>
            </a:pPr>
            <a:r>
              <a:rPr lang="hu-HU" sz="2250" cap="none" dirty="0">
                <a:solidFill>
                  <a:prstClr val="white"/>
                </a:solidFill>
              </a:rPr>
              <a:t>             </a:t>
            </a:r>
            <a:endParaRPr lang="hu-HU" sz="1500" b="0" cap="non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">
            <a:extLst>
              <a:ext uri="{FF2B5EF4-FFF2-40B4-BE49-F238E27FC236}">
                <a16:creationId xmlns:a16="http://schemas.microsoft.com/office/drawing/2014/main" id="{4E2298F9-AFAA-4981-8C06-9B5F1B87A963}"/>
              </a:ext>
            </a:extLst>
          </p:cNvPr>
          <p:cNvSpPr/>
          <p:nvPr/>
        </p:nvSpPr>
        <p:spPr>
          <a:xfrm>
            <a:off x="5492" y="0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D0ECF0CD-80EF-4BAF-A3C6-FC5368BAD9A9}"/>
              </a:ext>
            </a:extLst>
          </p:cNvPr>
          <p:cNvSpPr/>
          <p:nvPr/>
        </p:nvSpPr>
        <p:spPr>
          <a:xfrm>
            <a:off x="3181353" y="3541044"/>
            <a:ext cx="5962585" cy="2737407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06B37-C93A-4526-AD5F-E0A1A6CDA692}"/>
              </a:ext>
            </a:extLst>
          </p:cNvPr>
          <p:cNvSpPr/>
          <p:nvPr/>
        </p:nvSpPr>
        <p:spPr>
          <a:xfrm>
            <a:off x="3481138" y="2351360"/>
            <a:ext cx="5300913" cy="2028825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5CE59-E647-49F9-B0BD-75DBB9DBC60B}"/>
              </a:ext>
            </a:extLst>
          </p:cNvPr>
          <p:cNvSpPr txBox="1"/>
          <p:nvPr/>
        </p:nvSpPr>
        <p:spPr>
          <a:xfrm>
            <a:off x="3745754" y="2357104"/>
            <a:ext cx="4833782" cy="22775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cs typeface="Arial" pitchFamily="34" charset="0"/>
              </a:rPr>
              <a:t>Соответствие принципам электронного правительства, которые изложены в национальных стратегиях </a:t>
            </a:r>
            <a:r>
              <a:rPr lang="hu-HU" sz="1400" b="1" i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endParaRPr lang="hu-HU" sz="1400" b="1" i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ru-RU" sz="1400" b="1" i="1" dirty="0">
                <a:solidFill>
                  <a:schemeClr val="bg1"/>
                </a:solidFill>
                <a:cs typeface="Arial" pitchFamily="34" charset="0"/>
              </a:rPr>
              <a:t>Стратегические критерии электронного правительства сформулированы Министерством внутренних дел. Это также означает, что обеспечивается соответствие целям ЕС</a:t>
            </a:r>
            <a:r>
              <a:rPr lang="en-US" sz="1400" b="1" i="1" dirty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hu-HU" sz="1400" b="1" i="1" dirty="0">
              <a:solidFill>
                <a:schemeClr val="bg1"/>
              </a:solidFill>
              <a:cs typeface="Arial" pitchFamily="34" charset="0"/>
            </a:endParaRPr>
          </a:p>
          <a:p>
            <a:endParaRPr lang="ko-KR" altLang="en-US" sz="1600" b="1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304738-C1FC-4B90-AF02-2FEA185A20FD}"/>
              </a:ext>
            </a:extLst>
          </p:cNvPr>
          <p:cNvSpPr txBox="1"/>
          <p:nvPr/>
        </p:nvSpPr>
        <p:spPr>
          <a:xfrm>
            <a:off x="4067280" y="4316375"/>
            <a:ext cx="5076657" cy="19620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350" b="1" cap="small" dirty="0">
                <a:solidFill>
                  <a:srgbClr val="FF7751"/>
                </a:solidFill>
                <a:cs typeface="Arial" pitchFamily="34" charset="0"/>
              </a:rPr>
              <a:t>Существенный акцент на следующих аспектах:</a:t>
            </a:r>
            <a:endParaRPr lang="hu-HU" sz="1350" b="1" cap="small" dirty="0">
              <a:solidFill>
                <a:srgbClr val="FF7751"/>
              </a:solidFill>
              <a:cs typeface="Arial" pitchFamily="34" charset="0"/>
            </a:endParaRPr>
          </a:p>
          <a:p>
            <a:pPr algn="r"/>
            <a:r>
              <a:rPr lang="ru-RU" sz="1200" dirty="0">
                <a:cs typeface="Arial" pitchFamily="34" charset="0"/>
              </a:rPr>
              <a:t>более широкое применение ПО с открытым исходным кодом</a:t>
            </a:r>
            <a:r>
              <a:rPr lang="en-US" sz="1200" dirty="0">
                <a:cs typeface="Arial" pitchFamily="34" charset="0"/>
              </a:rPr>
              <a:t>,</a:t>
            </a:r>
            <a:endParaRPr lang="hu-HU" sz="1200" dirty="0">
              <a:cs typeface="Arial" pitchFamily="34" charset="0"/>
            </a:endParaRPr>
          </a:p>
          <a:p>
            <a:pPr algn="r"/>
            <a:endParaRPr lang="hu-HU" sz="1200" dirty="0">
              <a:cs typeface="Arial" pitchFamily="34" charset="0"/>
            </a:endParaRPr>
          </a:p>
          <a:p>
            <a:pPr algn="r"/>
            <a:r>
              <a:rPr lang="ru-RU" sz="1200" dirty="0">
                <a:cs typeface="Arial" pitchFamily="34" charset="0"/>
              </a:rPr>
              <a:t>повторное использование существующих решений</a:t>
            </a:r>
            <a:r>
              <a:rPr lang="en-US" sz="1200" dirty="0">
                <a:cs typeface="Arial" pitchFamily="34" charset="0"/>
              </a:rPr>
              <a:t>,</a:t>
            </a:r>
            <a:endParaRPr lang="hu-HU" sz="1200" dirty="0">
              <a:cs typeface="Arial" pitchFamily="34" charset="0"/>
            </a:endParaRPr>
          </a:p>
          <a:p>
            <a:pPr algn="r"/>
            <a:endParaRPr lang="hu-HU" sz="1200" dirty="0">
              <a:cs typeface="Arial" pitchFamily="34" charset="0"/>
            </a:endParaRPr>
          </a:p>
          <a:p>
            <a:pPr algn="r"/>
            <a:r>
              <a:rPr lang="ru-RU" sz="1200" dirty="0">
                <a:cs typeface="Arial" pitchFamily="34" charset="0"/>
              </a:rPr>
              <a:t>повышение прозрачности операций местных органов власти</a:t>
            </a:r>
            <a:endParaRPr lang="hu-HU" sz="1200" dirty="0">
              <a:cs typeface="Arial" pitchFamily="34" charset="0"/>
            </a:endParaRPr>
          </a:p>
          <a:p>
            <a:pPr algn="r"/>
            <a:r>
              <a:rPr lang="en-US" sz="1200" dirty="0">
                <a:cs typeface="Arial" pitchFamily="34" charset="0"/>
              </a:rPr>
              <a:t> </a:t>
            </a:r>
            <a:endParaRPr lang="hu-HU" sz="1200" dirty="0">
              <a:cs typeface="Arial" pitchFamily="34" charset="0"/>
            </a:endParaRPr>
          </a:p>
          <a:p>
            <a:pPr algn="r"/>
            <a:r>
              <a:rPr lang="ru-RU" sz="1200" dirty="0">
                <a:cs typeface="Arial" pitchFamily="34" charset="0"/>
              </a:rPr>
              <a:t>безопасность в ИТ-сфере</a:t>
            </a:r>
            <a:endParaRPr lang="hu-HU" sz="1200" dirty="0">
              <a:cs typeface="Arial" pitchFamily="34" charset="0"/>
            </a:endParaRPr>
          </a:p>
          <a:p>
            <a:pPr algn="r"/>
            <a:endParaRPr lang="hu-HU" sz="1200" dirty="0">
              <a:cs typeface="Arial" pitchFamily="34" charset="0"/>
            </a:endParaRPr>
          </a:p>
          <a:p>
            <a:pPr algn="r"/>
            <a:r>
              <a:rPr lang="ru-RU" sz="1200" dirty="0">
                <a:cs typeface="Arial" pitchFamily="34" charset="0"/>
              </a:rPr>
              <a:t>содействие в защите персональных и иных данных</a:t>
            </a:r>
            <a:r>
              <a:rPr lang="en-US" sz="1200" dirty="0">
                <a:cs typeface="Arial" pitchFamily="34" charset="0"/>
              </a:rPr>
              <a:t>.</a:t>
            </a:r>
            <a:endParaRPr lang="hu-HU" sz="1200" dirty="0">
              <a:cs typeface="Arial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29655D2-9DFB-4AD5-A479-7B5742FC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043" y="304051"/>
            <a:ext cx="1389759" cy="47697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A98B583-4A63-41E1-80C7-F1C29B61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303095"/>
            <a:ext cx="1818202" cy="369917"/>
          </a:xfrm>
          <a:prstGeom prst="rect">
            <a:avLst/>
          </a:prstGeom>
        </p:spPr>
      </p:pic>
      <p:sp>
        <p:nvSpPr>
          <p:cNvPr id="12" name="Cím 3">
            <a:extLst>
              <a:ext uri="{FF2B5EF4-FFF2-40B4-BE49-F238E27FC236}">
                <a16:creationId xmlns:a16="http://schemas.microsoft.com/office/drawing/2014/main" id="{F301033B-C575-40F8-B5FB-06011A67D190}"/>
              </a:ext>
            </a:extLst>
          </p:cNvPr>
          <p:cNvSpPr txBox="1">
            <a:spLocks/>
          </p:cNvSpPr>
          <p:nvPr/>
        </p:nvSpPr>
        <p:spPr>
          <a:xfrm>
            <a:off x="2555777" y="336134"/>
            <a:ext cx="4412043" cy="6480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ПО:</a:t>
            </a:r>
            <a:endParaRPr lang="hu-HU" sz="1800" dirty="0">
              <a:solidFill>
                <a:prstClr val="white"/>
              </a:solidFill>
            </a:endParaRPr>
          </a:p>
          <a:p>
            <a:pPr lvl="0" algn="ctr"/>
            <a:endParaRPr lang="hu-HU" sz="1800" dirty="0">
              <a:solidFill>
                <a:prstClr val="white"/>
              </a:solidFill>
            </a:endParaRPr>
          </a:p>
          <a:p>
            <a:pPr algn="ctr"/>
            <a:r>
              <a:rPr lang="ru-RU" sz="1800" dirty="0" err="1"/>
              <a:t>ПРИОРИТЕТы</a:t>
            </a:r>
            <a:endParaRPr lang="hu-HU" sz="1800" dirty="0"/>
          </a:p>
          <a:p>
            <a:pPr lvl="0" algn="ctr"/>
            <a:endParaRPr lang="hu-HU" sz="1800" dirty="0">
              <a:solidFill>
                <a:prstClr val="white"/>
              </a:solidFill>
            </a:endParaRPr>
          </a:p>
        </p:txBody>
      </p:sp>
      <p:sp>
        <p:nvSpPr>
          <p:cNvPr id="31" name="L-Shape 11">
            <a:extLst>
              <a:ext uri="{FF2B5EF4-FFF2-40B4-BE49-F238E27FC236}">
                <a16:creationId xmlns:a16="http://schemas.microsoft.com/office/drawing/2014/main" id="{E739F5A2-381A-4B82-8777-7D5B6AC0F976}"/>
              </a:ext>
            </a:extLst>
          </p:cNvPr>
          <p:cNvSpPr/>
          <p:nvPr/>
        </p:nvSpPr>
        <p:spPr>
          <a:xfrm>
            <a:off x="3622855" y="3894876"/>
            <a:ext cx="605924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89A4E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32" name="L-Shape 11">
            <a:extLst>
              <a:ext uri="{FF2B5EF4-FFF2-40B4-BE49-F238E27FC236}">
                <a16:creationId xmlns:a16="http://schemas.microsoft.com/office/drawing/2014/main" id="{3CF5F90F-B59B-46AF-AF83-A5366579249D}"/>
              </a:ext>
            </a:extLst>
          </p:cNvPr>
          <p:cNvSpPr/>
          <p:nvPr/>
        </p:nvSpPr>
        <p:spPr>
          <a:xfrm rot="10800000">
            <a:off x="8122249" y="2247712"/>
            <a:ext cx="605924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89A4E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C496A9E9-6350-4F2B-B3EA-C29FD125D821}"/>
              </a:ext>
            </a:extLst>
          </p:cNvPr>
          <p:cNvSpPr txBox="1"/>
          <p:nvPr/>
        </p:nvSpPr>
        <p:spPr>
          <a:xfrm>
            <a:off x="-111444" y="4934523"/>
            <a:ext cx="4164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altLang="ko-KR" sz="1350" dirty="0">
                <a:cs typeface="Arial" pitchFamily="34" charset="0"/>
              </a:rPr>
              <a:t>4</a:t>
            </a:r>
            <a:endParaRPr lang="ko-KR" altLang="en-US" sz="135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helye 3" descr="A képen mérőszalag, objektum látható&#10;&#10;Automatikusan generált leírás">
            <a:extLst>
              <a:ext uri="{FF2B5EF4-FFF2-40B4-BE49-F238E27FC236}">
                <a16:creationId xmlns:a16="http://schemas.microsoft.com/office/drawing/2014/main" id="{75863F91-F9ED-4984-A800-B15856477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6" r="38296"/>
          <a:stretch/>
        </p:blipFill>
        <p:spPr>
          <a:xfrm>
            <a:off x="6096804" y="31750"/>
            <a:ext cx="3059832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94637F-0877-415F-B894-DFAA9D9D0554}"/>
              </a:ext>
            </a:extLst>
          </p:cNvPr>
          <p:cNvGrpSpPr>
            <a:grpSpLocks noChangeAspect="1"/>
          </p:cNvGrpSpPr>
          <p:nvPr/>
        </p:nvGrpSpPr>
        <p:grpSpPr>
          <a:xfrm>
            <a:off x="5492" y="4205344"/>
            <a:ext cx="6646978" cy="2203770"/>
            <a:chOff x="1945930" y="3549020"/>
            <a:chExt cx="13703383" cy="5172572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8A45099C-197E-4F9D-9557-FBE957256BFD}"/>
                </a:ext>
              </a:extLst>
            </p:cNvPr>
            <p:cNvSpPr/>
            <p:nvPr/>
          </p:nvSpPr>
          <p:spPr>
            <a:xfrm>
              <a:off x="10936146" y="3980625"/>
              <a:ext cx="4301276" cy="4740967"/>
            </a:xfrm>
            <a:custGeom>
              <a:avLst/>
              <a:gdLst>
                <a:gd name="connsiteX0" fmla="*/ 0 w 3698602"/>
                <a:gd name="connsiteY0" fmla="*/ 0 h 3160644"/>
                <a:gd name="connsiteX1" fmla="*/ 3698602 w 3698602"/>
                <a:gd name="connsiteY1" fmla="*/ 0 h 3160644"/>
                <a:gd name="connsiteX2" fmla="*/ 3698602 w 3698602"/>
                <a:gd name="connsiteY2" fmla="*/ 3160644 h 3160644"/>
                <a:gd name="connsiteX3" fmla="*/ 3160643 w 3698602"/>
                <a:gd name="connsiteY3" fmla="*/ 3160644 h 316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8602" h="3160644">
                  <a:moveTo>
                    <a:pt x="0" y="0"/>
                  </a:moveTo>
                  <a:lnTo>
                    <a:pt x="3698602" y="0"/>
                  </a:lnTo>
                  <a:lnTo>
                    <a:pt x="3698602" y="3160644"/>
                  </a:lnTo>
                  <a:lnTo>
                    <a:pt x="3160643" y="3160644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8DDDD2F8-27DE-49F5-BD25-022D79FD446E}"/>
                </a:ext>
              </a:extLst>
            </p:cNvPr>
            <p:cNvSpPr/>
            <p:nvPr/>
          </p:nvSpPr>
          <p:spPr>
            <a:xfrm>
              <a:off x="1945930" y="3549020"/>
              <a:ext cx="13703383" cy="5172572"/>
            </a:xfrm>
            <a:custGeom>
              <a:avLst/>
              <a:gdLst>
                <a:gd name="connsiteX0" fmla="*/ 0 w 9248771"/>
                <a:gd name="connsiteY0" fmla="*/ 0 h 3160644"/>
                <a:gd name="connsiteX1" fmla="*/ 6088128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  <a:gd name="connsiteX0" fmla="*/ 0 w 9248771"/>
                <a:gd name="connsiteY0" fmla="*/ 0 h 3160644"/>
                <a:gd name="connsiteX1" fmla="*/ 6030291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  <a:gd name="connsiteX4" fmla="*/ 0 w 9248771"/>
                <a:gd name="connsiteY4" fmla="*/ 0 h 3160644"/>
                <a:gd name="connsiteX0" fmla="*/ 0 w 9248771"/>
                <a:gd name="connsiteY0" fmla="*/ 19279 h 3179923"/>
                <a:gd name="connsiteX1" fmla="*/ 5953175 w 9248771"/>
                <a:gd name="connsiteY1" fmla="*/ 0 h 3179923"/>
                <a:gd name="connsiteX2" fmla="*/ 9248771 w 9248771"/>
                <a:gd name="connsiteY2" fmla="*/ 3179923 h 3179923"/>
                <a:gd name="connsiteX3" fmla="*/ 0 w 9248771"/>
                <a:gd name="connsiteY3" fmla="*/ 3179923 h 3179923"/>
                <a:gd name="connsiteX4" fmla="*/ 0 w 9248771"/>
                <a:gd name="connsiteY4" fmla="*/ 19279 h 317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8771" h="3179923">
                  <a:moveTo>
                    <a:pt x="0" y="19279"/>
                  </a:moveTo>
                  <a:lnTo>
                    <a:pt x="5953175" y="0"/>
                  </a:lnTo>
                  <a:lnTo>
                    <a:pt x="9248771" y="3179923"/>
                  </a:lnTo>
                  <a:lnTo>
                    <a:pt x="0" y="3179923"/>
                  </a:lnTo>
                  <a:lnTo>
                    <a:pt x="0" y="192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81F9679-62AD-400F-8979-3D18D9450A49}"/>
              </a:ext>
            </a:extLst>
          </p:cNvPr>
          <p:cNvSpPr txBox="1">
            <a:spLocks/>
          </p:cNvSpPr>
          <p:nvPr/>
        </p:nvSpPr>
        <p:spPr>
          <a:xfrm>
            <a:off x="427839" y="4276222"/>
            <a:ext cx="5100506" cy="1966951"/>
          </a:xfrm>
          <a:prstGeom prst="rect">
            <a:avLst/>
          </a:prstGeom>
        </p:spPr>
        <p:txBody>
          <a:bodyPr lIns="0" tIns="54000" rIns="0" bIns="54000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основе сервиса – </a:t>
            </a:r>
          </a:p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централизованная аппаратная </a:t>
            </a:r>
          </a:p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инфраструктура и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сервисо</a:t>
            </a:r>
            <a:r>
              <a:rPr lang="ru-RU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-ориентированная архитектура (СОА)</a:t>
            </a:r>
            <a:endParaRPr lang="hu-HU" sz="2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49CCB113-F973-4E80-916C-5A4EE2763913}"/>
              </a:ext>
            </a:extLst>
          </p:cNvPr>
          <p:cNvSpPr/>
          <p:nvPr/>
        </p:nvSpPr>
        <p:spPr>
          <a:xfrm>
            <a:off x="133854" y="5559892"/>
            <a:ext cx="605924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0979A1F9-A649-4902-90EB-04B359CE4DD9}"/>
              </a:ext>
            </a:extLst>
          </p:cNvPr>
          <p:cNvSpPr/>
          <p:nvPr/>
        </p:nvSpPr>
        <p:spPr>
          <a:xfrm>
            <a:off x="133854" y="1454192"/>
            <a:ext cx="5847496" cy="2738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модульный подход к построению </a:t>
            </a:r>
            <a:r>
              <a:rPr lang="ru-RU" sz="1600" dirty="0" err="1">
                <a:latin typeface="+mj-lt"/>
                <a:cs typeface="Times New Roman" panose="02020603050405020304" pitchFamily="18" charset="0"/>
              </a:rPr>
              <a:t>портеля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 интегрированных услуг</a:t>
            </a: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 indent="-257168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унифицированная эксплуатационная среда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 indent="-257168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основная система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ASP </a:t>
            </a:r>
            <a:r>
              <a:rPr lang="hu-HU" sz="16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основной элемент</a:t>
            </a:r>
            <a:r>
              <a:rPr lang="hu-HU" sz="16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indent="-257168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а также профессиональные системы, поддерживающие выполнение местными органами власти задач </a:t>
            </a:r>
            <a:r>
              <a:rPr lang="ru-RU" sz="1600" dirty="0" err="1">
                <a:latin typeface="+mj-lt"/>
                <a:cs typeface="Times New Roman" panose="02020603050405020304" pitchFamily="18" charset="0"/>
              </a:rPr>
              <a:t>бэк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-офиса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. </a:t>
            </a:r>
            <a:endParaRPr lang="hu-HU" sz="1600" dirty="0">
              <a:latin typeface="+mj-lt"/>
              <a:cs typeface="Times New Roman" panose="02020603050405020304" pitchFamily="18" charset="0"/>
            </a:endParaRPr>
          </a:p>
          <a:p>
            <a:pPr indent="-257168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églalap 1">
            <a:extLst>
              <a:ext uri="{FF2B5EF4-FFF2-40B4-BE49-F238E27FC236}">
                <a16:creationId xmlns:a16="http://schemas.microsoft.com/office/drawing/2014/main" id="{460F5E5D-85B9-4DEB-AB81-94171F16049F}"/>
              </a:ext>
            </a:extLst>
          </p:cNvPr>
          <p:cNvSpPr/>
          <p:nvPr/>
        </p:nvSpPr>
        <p:spPr>
          <a:xfrm>
            <a:off x="5492" y="0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4F9F2F6B-81C0-4CAE-82BF-5CD51545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29DC570-5954-473B-9683-FA0669E1B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27" name="Rectangle 57">
            <a:extLst>
              <a:ext uri="{FF2B5EF4-FFF2-40B4-BE49-F238E27FC236}">
                <a16:creationId xmlns:a16="http://schemas.microsoft.com/office/drawing/2014/main" id="{8B52F145-5B94-488D-A247-DEE787638559}"/>
              </a:ext>
            </a:extLst>
          </p:cNvPr>
          <p:cNvSpPr/>
          <p:nvPr/>
        </p:nvSpPr>
        <p:spPr>
          <a:xfrm>
            <a:off x="-3590" y="6635128"/>
            <a:ext cx="9147590" cy="254623"/>
          </a:xfrm>
          <a:prstGeom prst="rect">
            <a:avLst/>
          </a:prstGeom>
          <a:solidFill>
            <a:srgbClr val="234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8" name="Cím 3">
            <a:extLst>
              <a:ext uri="{FF2B5EF4-FFF2-40B4-BE49-F238E27FC236}">
                <a16:creationId xmlns:a16="http://schemas.microsoft.com/office/drawing/2014/main" id="{F301033B-C575-40F8-B5FB-06011A67D190}"/>
              </a:ext>
            </a:extLst>
          </p:cNvPr>
          <p:cNvSpPr txBox="1">
            <a:spLocks/>
          </p:cNvSpPr>
          <p:nvPr/>
        </p:nvSpPr>
        <p:spPr>
          <a:xfrm>
            <a:off x="2555777" y="3361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</a:t>
            </a:r>
            <a:r>
              <a:rPr lang="hu-HU" sz="18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0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DDB86E-2226-42AF-B4F1-8B2E4B1E7263}"/>
              </a:ext>
            </a:extLst>
          </p:cNvPr>
          <p:cNvGrpSpPr/>
          <p:nvPr/>
        </p:nvGrpSpPr>
        <p:grpSpPr>
          <a:xfrm>
            <a:off x="1282713" y="3381425"/>
            <a:ext cx="1547070" cy="857370"/>
            <a:chOff x="773154" y="3138879"/>
            <a:chExt cx="2862742" cy="15865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A85C80-16DE-4892-8BC0-75B8D1E45504}"/>
                </a:ext>
              </a:extLst>
            </p:cNvPr>
            <p:cNvGrpSpPr/>
            <p:nvPr userDrawn="1"/>
          </p:nvGrpSpPr>
          <p:grpSpPr>
            <a:xfrm>
              <a:off x="945641" y="3138879"/>
              <a:ext cx="2513902" cy="1391026"/>
              <a:chOff x="1618104" y="4774278"/>
              <a:chExt cx="2513902" cy="139102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03A6145-FE80-4365-BC00-A6E6EF443548}"/>
                  </a:ext>
                </a:extLst>
              </p:cNvPr>
              <p:cNvSpPr/>
              <p:nvPr userDrawn="1"/>
            </p:nvSpPr>
            <p:spPr>
              <a:xfrm>
                <a:off x="1919176" y="4818888"/>
                <a:ext cx="1881566" cy="11706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3D1F14-0D1E-4FCE-940C-BB12E8199A39}"/>
                  </a:ext>
                </a:extLst>
              </p:cNvPr>
              <p:cNvGrpSpPr/>
              <p:nvPr userDrawn="1"/>
            </p:nvGrpSpPr>
            <p:grpSpPr>
              <a:xfrm>
                <a:off x="1618104" y="4774278"/>
                <a:ext cx="2513902" cy="1391026"/>
                <a:chOff x="395536" y="2564904"/>
                <a:chExt cx="4749925" cy="2628292"/>
              </a:xfrm>
              <a:solidFill>
                <a:schemeClr val="tx1"/>
              </a:solidFill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68DED8C8-44F4-4F8E-814E-B99498239FA3}"/>
                    </a:ext>
                  </a:extLst>
                </p:cNvPr>
                <p:cNvGrpSpPr/>
                <p:nvPr userDrawn="1"/>
              </p:nvGrpSpPr>
              <p:grpSpPr>
                <a:xfrm>
                  <a:off x="395536" y="2564904"/>
                  <a:ext cx="4749925" cy="2628292"/>
                  <a:chOff x="395536" y="2204864"/>
                  <a:chExt cx="5400600" cy="2988332"/>
                </a:xfrm>
                <a:grpFill/>
              </p:grpSpPr>
              <p:sp>
                <p:nvSpPr>
                  <p:cNvPr id="10" name="Rounded Rectangle 3">
                    <a:extLst>
                      <a:ext uri="{FF2B5EF4-FFF2-40B4-BE49-F238E27FC236}">
                        <a16:creationId xmlns:a16="http://schemas.microsoft.com/office/drawing/2014/main" id="{24A296A5-F22E-42A8-9B17-3D9282684C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71600" y="2204864"/>
                    <a:ext cx="4248472" cy="2736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8472" h="2736304">
                        <a:moveTo>
                          <a:pt x="144016" y="144016"/>
                        </a:moveTo>
                        <a:lnTo>
                          <a:pt x="144016" y="2520280"/>
                        </a:lnTo>
                        <a:lnTo>
                          <a:pt x="4104456" y="2520280"/>
                        </a:lnTo>
                        <a:lnTo>
                          <a:pt x="4104456" y="144016"/>
                        </a:lnTo>
                        <a:close/>
                        <a:moveTo>
                          <a:pt x="119332" y="0"/>
                        </a:moveTo>
                        <a:lnTo>
                          <a:pt x="4129140" y="0"/>
                        </a:lnTo>
                        <a:cubicBezTo>
                          <a:pt x="4195045" y="0"/>
                          <a:pt x="4248472" y="53427"/>
                          <a:pt x="4248472" y="119332"/>
                        </a:cubicBezTo>
                        <a:lnTo>
                          <a:pt x="4248472" y="2736304"/>
                        </a:lnTo>
                        <a:lnTo>
                          <a:pt x="0" y="2736304"/>
                        </a:lnTo>
                        <a:lnTo>
                          <a:pt x="0" y="119332"/>
                        </a:lnTo>
                        <a:cubicBezTo>
                          <a:pt x="0" y="53427"/>
                          <a:pt x="53427" y="0"/>
                          <a:pt x="119332" y="0"/>
                        </a:cubicBezTo>
                        <a:close/>
                      </a:path>
                    </a:pathLst>
                  </a:cu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025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678EC35A-4691-4286-BDE7-3656F2521D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95536" y="4941168"/>
                    <a:ext cx="5400600" cy="144016"/>
                  </a:xfrm>
                  <a:prstGeom prst="rect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025"/>
                  </a:p>
                </p:txBody>
              </p:sp>
              <p:sp>
                <p:nvSpPr>
                  <p:cNvPr id="12" name="Trapezoid 11">
                    <a:extLst>
                      <a:ext uri="{FF2B5EF4-FFF2-40B4-BE49-F238E27FC236}">
                        <a16:creationId xmlns:a16="http://schemas.microsoft.com/office/drawing/2014/main" id="{E097B32B-44FB-4608-B37D-E89E80F61B90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95536" y="5085184"/>
                    <a:ext cx="5400600" cy="108012"/>
                  </a:xfrm>
                  <a:prstGeom prst="trapezoid">
                    <a:avLst>
                      <a:gd name="adj" fmla="val 129851"/>
                    </a:avLst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025"/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0DB63EC-B8D7-4944-85CD-014E332892E7}"/>
                    </a:ext>
                  </a:extLst>
                </p:cNvPr>
                <p:cNvSpPr/>
                <p:nvPr userDrawn="1"/>
              </p:nvSpPr>
              <p:spPr>
                <a:xfrm>
                  <a:off x="2518470" y="5009698"/>
                  <a:ext cx="504056" cy="457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en-US" sz="2025"/>
                </a:p>
              </p:txBody>
            </p:sp>
          </p:grp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731ACC-2633-4865-B1AA-13F924FA80A7}"/>
                </a:ext>
              </a:extLst>
            </p:cNvPr>
            <p:cNvSpPr/>
            <p:nvPr userDrawn="1"/>
          </p:nvSpPr>
          <p:spPr>
            <a:xfrm>
              <a:off x="773154" y="4321560"/>
              <a:ext cx="2862742" cy="403821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grpSp>
        <p:nvGrpSpPr>
          <p:cNvPr id="13" name="그룹 6">
            <a:extLst>
              <a:ext uri="{FF2B5EF4-FFF2-40B4-BE49-F238E27FC236}">
                <a16:creationId xmlns:a16="http://schemas.microsoft.com/office/drawing/2014/main" id="{389E3786-F581-4095-867C-A544AFD947A9}"/>
              </a:ext>
            </a:extLst>
          </p:cNvPr>
          <p:cNvGrpSpPr/>
          <p:nvPr/>
        </p:nvGrpSpPr>
        <p:grpSpPr>
          <a:xfrm>
            <a:off x="637343" y="2205220"/>
            <a:ext cx="2745499" cy="3209780"/>
            <a:chOff x="849789" y="1894006"/>
            <a:chExt cx="3458478" cy="40433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B1130E0-3B6E-4911-A815-F5AE9C887AAE}"/>
                </a:ext>
              </a:extLst>
            </p:cNvPr>
            <p:cNvSpPr/>
            <p:nvPr/>
          </p:nvSpPr>
          <p:spPr>
            <a:xfrm>
              <a:off x="1087583" y="2293530"/>
              <a:ext cx="3220684" cy="3220684"/>
            </a:xfrm>
            <a:prstGeom prst="ellipse">
              <a:avLst/>
            </a:prstGeom>
            <a:noFill/>
            <a:ln w="635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851C92-9866-4806-8DD0-EFC7CF8A68DD}"/>
                </a:ext>
              </a:extLst>
            </p:cNvPr>
            <p:cNvSpPr/>
            <p:nvPr/>
          </p:nvSpPr>
          <p:spPr>
            <a:xfrm>
              <a:off x="2239713" y="1894006"/>
              <a:ext cx="916426" cy="916426"/>
            </a:xfrm>
            <a:prstGeom prst="ellipse">
              <a:avLst/>
            </a:prstGeom>
            <a:solidFill>
              <a:srgbClr val="2349A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C22FD9-F17A-45A9-BF33-A84F97B0ED24}"/>
                </a:ext>
              </a:extLst>
            </p:cNvPr>
            <p:cNvSpPr/>
            <p:nvPr/>
          </p:nvSpPr>
          <p:spPr>
            <a:xfrm>
              <a:off x="2239713" y="5020908"/>
              <a:ext cx="916426" cy="916426"/>
            </a:xfrm>
            <a:prstGeom prst="ellipse">
              <a:avLst/>
            </a:prstGeom>
            <a:solidFill>
              <a:srgbClr val="FF775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337197-09EE-4C5C-92E1-93E1EA1E3A71}"/>
                </a:ext>
              </a:extLst>
            </p:cNvPr>
            <p:cNvSpPr/>
            <p:nvPr/>
          </p:nvSpPr>
          <p:spPr>
            <a:xfrm>
              <a:off x="849789" y="2592314"/>
              <a:ext cx="916426" cy="916426"/>
            </a:xfrm>
            <a:prstGeom prst="ellipse">
              <a:avLst/>
            </a:prstGeom>
            <a:solidFill>
              <a:srgbClr val="89A4E7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E67D54-9E5F-4FDA-8BAD-8A0A2EA77A20}"/>
                </a:ext>
              </a:extLst>
            </p:cNvPr>
            <p:cNvSpPr/>
            <p:nvPr/>
          </p:nvSpPr>
          <p:spPr>
            <a:xfrm>
              <a:off x="849789" y="4228820"/>
              <a:ext cx="916426" cy="916426"/>
            </a:xfrm>
            <a:prstGeom prst="ellipse">
              <a:avLst/>
            </a:prstGeom>
            <a:solidFill>
              <a:srgbClr val="CCDCEA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5865FBA-ECB5-4B01-B537-91327BE371DE}"/>
              </a:ext>
            </a:extLst>
          </p:cNvPr>
          <p:cNvSpPr txBox="1"/>
          <p:nvPr/>
        </p:nvSpPr>
        <p:spPr>
          <a:xfrm>
            <a:off x="3932080" y="4133158"/>
            <a:ext cx="5153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89A4E7"/>
                </a:solidFill>
                <a:cs typeface="Arial" pitchFamily="34" charset="0"/>
              </a:rPr>
              <a:t>Масштабируемость достигается также благодаря системе мониторинга сервиса</a:t>
            </a:r>
            <a:r>
              <a:rPr lang="en-US" sz="1600" b="1" dirty="0">
                <a:solidFill>
                  <a:srgbClr val="89A4E7"/>
                </a:solidFill>
                <a:cs typeface="Arial" pitchFamily="34" charset="0"/>
              </a:rPr>
              <a:t> ASP</a:t>
            </a:r>
            <a:r>
              <a:rPr lang="ru-RU" sz="1600" b="1" dirty="0">
                <a:solidFill>
                  <a:srgbClr val="89A4E7"/>
                </a:solidFill>
                <a:cs typeface="Arial" pitchFamily="34" charset="0"/>
              </a:rPr>
              <a:t>; разработаны показатели эффективности и сигнальные индикаторы</a:t>
            </a:r>
            <a:r>
              <a:rPr lang="en-US" sz="1600" b="1" dirty="0">
                <a:solidFill>
                  <a:srgbClr val="89A4E7"/>
                </a:solidFill>
                <a:cs typeface="Arial" pitchFamily="34" charset="0"/>
              </a:rPr>
              <a:t>, </a:t>
            </a:r>
            <a:r>
              <a:rPr lang="ru-RU" sz="1600" b="1" dirty="0">
                <a:solidFill>
                  <a:srgbClr val="89A4E7"/>
                </a:solidFill>
                <a:cs typeface="Arial" pitchFamily="34" charset="0"/>
              </a:rPr>
              <a:t>помогающие работе сервиса и предоставляющие информацию в интересах дальнейшего расширения и совершенствования функциональных возможностей</a:t>
            </a:r>
            <a:r>
              <a:rPr lang="en-US" sz="1600" b="1" dirty="0">
                <a:solidFill>
                  <a:srgbClr val="89A4E7"/>
                </a:solidFill>
                <a:cs typeface="Arial" pitchFamily="34" charset="0"/>
              </a:rPr>
              <a:t>.</a:t>
            </a:r>
            <a:endParaRPr lang="ko-KR" altLang="en-US" sz="1600" b="1" dirty="0">
              <a:solidFill>
                <a:srgbClr val="89A4E7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A2520C-5A16-4923-B594-CD0F7B9A70C5}"/>
              </a:ext>
            </a:extLst>
          </p:cNvPr>
          <p:cNvSpPr txBox="1"/>
          <p:nvPr/>
        </p:nvSpPr>
        <p:spPr>
          <a:xfrm>
            <a:off x="1521008" y="3611524"/>
            <a:ext cx="10687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Разработка</a:t>
            </a:r>
            <a:endParaRPr lang="ko-KR" altLang="en-US" sz="105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L-Shape 11">
            <a:extLst>
              <a:ext uri="{FF2B5EF4-FFF2-40B4-BE49-F238E27FC236}">
                <a16:creationId xmlns:a16="http://schemas.microsoft.com/office/drawing/2014/main" id="{0C6146E3-B263-4230-B0B7-EAE92A7AC073}"/>
              </a:ext>
            </a:extLst>
          </p:cNvPr>
          <p:cNvSpPr/>
          <p:nvPr/>
        </p:nvSpPr>
        <p:spPr>
          <a:xfrm>
            <a:off x="3862894" y="4947349"/>
            <a:ext cx="501757" cy="1411505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2349A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2A2FA66D-1660-4D84-96B7-C0A17AA7EB85}"/>
              </a:ext>
            </a:extLst>
          </p:cNvPr>
          <p:cNvSpPr/>
          <p:nvPr/>
        </p:nvSpPr>
        <p:spPr>
          <a:xfrm>
            <a:off x="3382843" y="2109445"/>
            <a:ext cx="5551432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cap="small" dirty="0">
                <a:solidFill>
                  <a:srgbClr val="FF7751"/>
                </a:solidFill>
                <a:cs typeface="Arial" pitchFamily="34" charset="0"/>
              </a:rPr>
              <a:t>Чёткая цель – разработать технологии, которые обеспечивали бы масштабируемость сервиса</a:t>
            </a:r>
            <a:r>
              <a:rPr lang="hu-HU" sz="1350" b="1" cap="small" dirty="0">
                <a:solidFill>
                  <a:srgbClr val="FF7751"/>
                </a:solidFill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50" dirty="0">
                <a:latin typeface="+mj-lt"/>
              </a:rPr>
              <a:t>технология, предусматривающая несколько уровней доступа к данным</a:t>
            </a:r>
            <a:r>
              <a:rPr lang="en-US" sz="1350" dirty="0">
                <a:latin typeface="+mj-lt"/>
              </a:rPr>
              <a:t>, </a:t>
            </a:r>
            <a:endParaRPr lang="hu-HU" sz="135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350" dirty="0">
                <a:latin typeface="+mj-lt"/>
              </a:rPr>
              <a:t>решения для управления базой данных</a:t>
            </a:r>
            <a:r>
              <a:rPr lang="en-US" sz="1350" dirty="0">
                <a:latin typeface="+mj-lt"/>
              </a:rPr>
              <a:t>. </a:t>
            </a:r>
            <a:endParaRPr lang="hu-HU" sz="1350" dirty="0">
              <a:latin typeface="+mj-lt"/>
            </a:endParaRPr>
          </a:p>
          <a:p>
            <a:pPr marL="214308" lvl="1" indent="-214308">
              <a:buFont typeface="Arial" panose="020B0604020202020204" pitchFamily="34" charset="0"/>
              <a:buChar char="•"/>
            </a:pPr>
            <a:endParaRPr lang="hu-HU" sz="1350" dirty="0">
              <a:latin typeface="+mj-lt"/>
            </a:endParaRPr>
          </a:p>
          <a:p>
            <a:pPr marL="0" lvl="1"/>
            <a:r>
              <a:rPr lang="ru-RU" sz="1400" dirty="0"/>
              <a:t>Это облегчает обслуживание крупных и малых муниципалитетов, которые сильно различаются по количеству пользователей, объёмам данных и системной нагрузке</a:t>
            </a:r>
            <a:r>
              <a:rPr lang="en-US" sz="1400" dirty="0"/>
              <a:t>.</a:t>
            </a:r>
            <a:endParaRPr lang="hu-HU" sz="1400" dirty="0"/>
          </a:p>
          <a:p>
            <a:pPr marL="0" lvl="1"/>
            <a:endParaRPr lang="hu-H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hu-HU" sz="1350" dirty="0">
              <a:latin typeface="+mj-lt"/>
            </a:endParaRPr>
          </a:p>
          <a:p>
            <a:endParaRPr lang="hu-HU" sz="1350" dirty="0">
              <a:latin typeface="+mj-lt"/>
            </a:endParaRPr>
          </a:p>
        </p:txBody>
      </p:sp>
      <p:pic>
        <p:nvPicPr>
          <p:cNvPr id="47" name="Ábra 46" descr="Város">
            <a:extLst>
              <a:ext uri="{FF2B5EF4-FFF2-40B4-BE49-F238E27FC236}">
                <a16:creationId xmlns:a16="http://schemas.microsoft.com/office/drawing/2014/main" id="{B58579B5-3F8F-4DFE-8612-8EF0DA6A5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834" y="2258721"/>
            <a:ext cx="522401" cy="522401"/>
          </a:xfrm>
          <a:prstGeom prst="rect">
            <a:avLst/>
          </a:prstGeom>
        </p:spPr>
      </p:pic>
      <p:pic>
        <p:nvPicPr>
          <p:cNvPr id="49" name="Ábra 48" descr="Szerződés">
            <a:extLst>
              <a:ext uri="{FF2B5EF4-FFF2-40B4-BE49-F238E27FC236}">
                <a16:creationId xmlns:a16="http://schemas.microsoft.com/office/drawing/2014/main" id="{E3AE8679-30BC-483D-8A41-BFE137D60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632" y="2881797"/>
            <a:ext cx="483046" cy="483046"/>
          </a:xfrm>
          <a:prstGeom prst="rect">
            <a:avLst/>
          </a:prstGeom>
        </p:spPr>
      </p:pic>
      <p:pic>
        <p:nvPicPr>
          <p:cNvPr id="51" name="Ábra 50" descr="Hitelkártya">
            <a:extLst>
              <a:ext uri="{FF2B5EF4-FFF2-40B4-BE49-F238E27FC236}">
                <a16:creationId xmlns:a16="http://schemas.microsoft.com/office/drawing/2014/main" id="{6E39C31F-EF76-4D7A-A583-DE5378F6C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327" y="4188779"/>
            <a:ext cx="467351" cy="467351"/>
          </a:xfrm>
          <a:prstGeom prst="rect">
            <a:avLst/>
          </a:prstGeom>
        </p:spPr>
      </p:pic>
      <p:pic>
        <p:nvPicPr>
          <p:cNvPr id="55" name="Ábra 54" descr="Mappa megnyitása">
            <a:extLst>
              <a:ext uri="{FF2B5EF4-FFF2-40B4-BE49-F238E27FC236}">
                <a16:creationId xmlns:a16="http://schemas.microsoft.com/office/drawing/2014/main" id="{ED71B5F1-6E51-4611-B488-8F0E02E26F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4787" y="4821981"/>
            <a:ext cx="514258" cy="514258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1616B5A9-3049-4A45-A0BD-F25344E7F4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043" y="304051"/>
            <a:ext cx="1389759" cy="476975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C3811576-1B45-4357-B8D9-972EBB0FA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53" y="303095"/>
            <a:ext cx="1818202" cy="369917"/>
          </a:xfrm>
          <a:prstGeom prst="rect">
            <a:avLst/>
          </a:prstGeom>
        </p:spPr>
      </p:pic>
      <p:sp>
        <p:nvSpPr>
          <p:cNvPr id="34" name="Cím 3">
            <a:extLst>
              <a:ext uri="{FF2B5EF4-FFF2-40B4-BE49-F238E27FC236}">
                <a16:creationId xmlns:a16="http://schemas.microsoft.com/office/drawing/2014/main" id="{F301033B-C575-40F8-B5FB-06011A67D190}"/>
              </a:ext>
            </a:extLst>
          </p:cNvPr>
          <p:cNvSpPr txBox="1">
            <a:spLocks/>
          </p:cNvSpPr>
          <p:nvPr/>
        </p:nvSpPr>
        <p:spPr>
          <a:xfrm>
            <a:off x="2555777" y="3361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</a:t>
            </a:r>
            <a:r>
              <a:rPr lang="hu-HU" sz="18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3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7DEB710-6492-4D5B-93FC-F91E4E416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/>
          <a:stretch/>
        </p:blipFill>
        <p:spPr>
          <a:xfrm>
            <a:off x="0" y="844526"/>
            <a:ext cx="9117442" cy="6031747"/>
          </a:xfrm>
          <a:prstGeom prst="rect">
            <a:avLst/>
          </a:prstGeom>
        </p:spPr>
      </p:pic>
      <p:sp>
        <p:nvSpPr>
          <p:cNvPr id="16" name="Freeform: Shape 34">
            <a:extLst>
              <a:ext uri="{FF2B5EF4-FFF2-40B4-BE49-F238E27FC236}">
                <a16:creationId xmlns:a16="http://schemas.microsoft.com/office/drawing/2014/main" id="{313603E5-348B-4EFD-84D9-0FACFD48CEBF}"/>
              </a:ext>
            </a:extLst>
          </p:cNvPr>
          <p:cNvSpPr/>
          <p:nvPr/>
        </p:nvSpPr>
        <p:spPr>
          <a:xfrm>
            <a:off x="1241525" y="1047706"/>
            <a:ext cx="5912690" cy="5686872"/>
          </a:xfrm>
          <a:custGeom>
            <a:avLst/>
            <a:gdLst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75009 w 9366941"/>
              <a:gd name="connsiteY3" fmla="*/ 10321871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13016 w 9366941"/>
              <a:gd name="connsiteY3" fmla="*/ 10352867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6941" h="10368366">
                <a:moveTo>
                  <a:pt x="5965" y="0"/>
                </a:moveTo>
                <a:lnTo>
                  <a:pt x="4221504" y="15498"/>
                </a:lnTo>
                <a:lnTo>
                  <a:pt x="9366941" y="5160935"/>
                </a:lnTo>
                <a:lnTo>
                  <a:pt x="4113016" y="10352867"/>
                </a:lnTo>
                <a:lnTo>
                  <a:pt x="5965" y="10368366"/>
                </a:lnTo>
                <a:cubicBezTo>
                  <a:pt x="799" y="6917410"/>
                  <a:pt x="-4368" y="3466454"/>
                  <a:pt x="5965" y="0"/>
                </a:cubicBezTo>
                <a:close/>
              </a:path>
            </a:pathLst>
          </a:custGeom>
          <a:solidFill>
            <a:srgbClr val="CCDCE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D4AA947E-CC5D-404E-BEDB-290CCE136B9B}"/>
              </a:ext>
            </a:extLst>
          </p:cNvPr>
          <p:cNvSpPr/>
          <p:nvPr/>
        </p:nvSpPr>
        <p:spPr>
          <a:xfrm>
            <a:off x="0" y="928211"/>
            <a:ext cx="7154215" cy="5806367"/>
          </a:xfrm>
          <a:custGeom>
            <a:avLst/>
            <a:gdLst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75009 w 9366941"/>
              <a:gd name="connsiteY3" fmla="*/ 10321871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13016 w 9366941"/>
              <a:gd name="connsiteY3" fmla="*/ 10352867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6941" h="10368366">
                <a:moveTo>
                  <a:pt x="5965" y="0"/>
                </a:moveTo>
                <a:lnTo>
                  <a:pt x="4221504" y="15498"/>
                </a:lnTo>
                <a:lnTo>
                  <a:pt x="9366941" y="5160935"/>
                </a:lnTo>
                <a:lnTo>
                  <a:pt x="4113016" y="10352867"/>
                </a:lnTo>
                <a:lnTo>
                  <a:pt x="5965" y="10368366"/>
                </a:lnTo>
                <a:cubicBezTo>
                  <a:pt x="799" y="6917410"/>
                  <a:pt x="-4368" y="3466454"/>
                  <a:pt x="5965" y="0"/>
                </a:cubicBezTo>
                <a:close/>
              </a:path>
            </a:pathLst>
          </a:custGeom>
          <a:solidFill>
            <a:srgbClr val="89A4E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8CCC19-847F-4803-8E05-540BD7CC1556}"/>
              </a:ext>
            </a:extLst>
          </p:cNvPr>
          <p:cNvSpPr txBox="1">
            <a:spLocks/>
          </p:cNvSpPr>
          <p:nvPr/>
        </p:nvSpPr>
        <p:spPr>
          <a:xfrm>
            <a:off x="26558" y="1389803"/>
            <a:ext cx="4695344" cy="1361003"/>
          </a:xfrm>
          <a:prstGeom prst="rect">
            <a:avLst/>
          </a:prstGeom>
        </p:spPr>
        <p:txBody>
          <a:bodyPr lIns="0" tIns="54000" rIns="0" bIns="54000" anchor="ctr" anchorCtr="0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>
                <a:latin typeface="+mn-lt"/>
                <a:cs typeface="Arial" pitchFamily="34" charset="0"/>
              </a:rPr>
              <a:t>Проектирование, закупку, монтаж и развёртывание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инфраструктуры </a:t>
            </a:r>
            <a:r>
              <a:rPr lang="ru-RU" sz="1600" b="1" dirty="0">
                <a:latin typeface="+mn-lt"/>
                <a:cs typeface="Arial" pitchFamily="34" charset="0"/>
              </a:rPr>
              <a:t>осуществляет компания </a:t>
            </a:r>
          </a:p>
          <a:p>
            <a:pPr algn="just"/>
            <a:r>
              <a:rPr lang="en-US" sz="1600" b="1" dirty="0">
                <a:latin typeface="+mn-lt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NISZ Ltd</a:t>
            </a:r>
            <a:r>
              <a:rPr lang="en-US" sz="1600" b="1" dirty="0">
                <a:latin typeface="+mn-lt"/>
                <a:cs typeface="Arial" pitchFamily="34" charset="0"/>
              </a:rPr>
              <a:t>.</a:t>
            </a:r>
            <a:r>
              <a:rPr lang="ru-RU" sz="1600" b="1" dirty="0">
                <a:latin typeface="+mn-lt"/>
                <a:cs typeface="Arial" pitchFamily="34" charset="0"/>
              </a:rPr>
              <a:t> Она обслуживает более 16 </a:t>
            </a:r>
          </a:p>
          <a:p>
            <a:pPr algn="just"/>
            <a:r>
              <a:rPr lang="ru-RU" sz="1600" b="1" dirty="0">
                <a:latin typeface="+mn-lt"/>
                <a:cs typeface="Arial" pitchFamily="34" charset="0"/>
              </a:rPr>
              <a:t>специализированных и вспомогательных </a:t>
            </a:r>
          </a:p>
          <a:p>
            <a:pPr algn="just"/>
            <a:r>
              <a:rPr lang="ru-RU" sz="1600" b="1" dirty="0">
                <a:latin typeface="+mn-lt"/>
                <a:cs typeface="Arial" pitchFamily="34" charset="0"/>
              </a:rPr>
              <a:t>систем сервиса</a:t>
            </a:r>
            <a:r>
              <a:rPr lang="en-US" sz="1600" b="1" dirty="0">
                <a:latin typeface="+mn-lt"/>
                <a:cs typeface="Arial" pitchFamily="34" charset="0"/>
              </a:rPr>
              <a:t> ASP</a:t>
            </a:r>
            <a:r>
              <a:rPr lang="ru-RU" sz="1600" b="1" dirty="0">
                <a:latin typeface="+mn-lt"/>
                <a:cs typeface="Arial" pitchFamily="34" charset="0"/>
              </a:rPr>
              <a:t> для муниципалитетов</a:t>
            </a:r>
            <a:r>
              <a:rPr lang="en-US" sz="1600" b="1" dirty="0">
                <a:latin typeface="+mn-lt"/>
                <a:cs typeface="Arial" pitchFamily="34" charset="0"/>
              </a:rPr>
              <a:t>. </a:t>
            </a:r>
            <a:endParaRPr lang="hu-HU" sz="1600" b="1" dirty="0">
              <a:latin typeface="+mn-lt"/>
              <a:cs typeface="Arial" pitchFamily="34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935CCE8F-A68F-4333-AF3A-A499C8CF3B44}"/>
              </a:ext>
            </a:extLst>
          </p:cNvPr>
          <p:cNvSpPr/>
          <p:nvPr/>
        </p:nvSpPr>
        <p:spPr>
          <a:xfrm>
            <a:off x="26558" y="2750807"/>
            <a:ext cx="45454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характеристики инфраструктуры</a:t>
            </a:r>
            <a:r>
              <a:rPr lang="hu-H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Архитектура резервирования, серверы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50-50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площадке для эксплуатации виртуальных серверов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</a:t>
            </a:r>
            <a:r>
              <a:rPr lang="hu-H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600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центральных </a:t>
            </a:r>
            <a:r>
              <a:rPr lang="ru-RU" sz="1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r>
              <a:rPr lang="ru-RU" sz="1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оров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CPU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объёмом памяти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38,4 TB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каждой площадке)</a:t>
            </a:r>
            <a:endParaRPr lang="hu-HU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физических серверов баз данных и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сервера хранилищ данных на площадке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совокупным объёмом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4.5 TB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а также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серверов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Hadoop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совокупной ёмкостью системы хранения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JBOD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736 TB</a:t>
            </a:r>
            <a:endParaRPr lang="hu-HU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Чистая ёмкость составляет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750 TB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u-H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 TB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ЗУ на магнитных лентах на каждой площадке</a:t>
            </a:r>
            <a:endParaRPr lang="hu-HU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Высокоскоростная резервированная сеть с пограничной защитой (архитектура «ствол и листья»)</a:t>
            </a:r>
            <a:endParaRPr lang="hu-HU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операционных слоёв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виртуальных сетей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тысячи правил сетевых экранов, 250 виртуальных объёмов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более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700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виртуальных серверов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базе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Vmware</a:t>
            </a:r>
            <a:r>
              <a:rPr lang="ru-RU" sz="1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L-Shape 11">
            <a:extLst>
              <a:ext uri="{FF2B5EF4-FFF2-40B4-BE49-F238E27FC236}">
                <a16:creationId xmlns:a16="http://schemas.microsoft.com/office/drawing/2014/main" id="{0C24B92E-8EB9-4B54-89E6-1E8DBF429CB9}"/>
              </a:ext>
            </a:extLst>
          </p:cNvPr>
          <p:cNvSpPr/>
          <p:nvPr/>
        </p:nvSpPr>
        <p:spPr>
          <a:xfrm rot="16200000">
            <a:off x="4323568" y="2198268"/>
            <a:ext cx="605924" cy="545282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17" name="Téglalap 1">
            <a:extLst>
              <a:ext uri="{FF2B5EF4-FFF2-40B4-BE49-F238E27FC236}">
                <a16:creationId xmlns:a16="http://schemas.microsoft.com/office/drawing/2014/main" id="{AC8DF133-1240-4EFB-B9E2-1B85F02C3089}"/>
              </a:ext>
            </a:extLst>
          </p:cNvPr>
          <p:cNvSpPr/>
          <p:nvPr/>
        </p:nvSpPr>
        <p:spPr>
          <a:xfrm>
            <a:off x="-16851" y="12341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574A319-554C-4EBF-86B8-91ADEB73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FD4A24A-FB68-4508-BBEC-3A952116B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21" name="Cím 3">
            <a:extLst>
              <a:ext uri="{FF2B5EF4-FFF2-40B4-BE49-F238E27FC236}">
                <a16:creationId xmlns:a16="http://schemas.microsoft.com/office/drawing/2014/main" id="{F301033B-C575-40F8-B5FB-06011A67D190}"/>
              </a:ext>
            </a:extLst>
          </p:cNvPr>
          <p:cNvSpPr txBox="1">
            <a:spLocks/>
          </p:cNvSpPr>
          <p:nvPr/>
        </p:nvSpPr>
        <p:spPr>
          <a:xfrm>
            <a:off x="2555777" y="3361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</a:t>
            </a:r>
            <a:r>
              <a:rPr lang="hu-HU" sz="18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8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D4AA947E-CC5D-404E-BEDB-290CCE136B9B}"/>
              </a:ext>
            </a:extLst>
          </p:cNvPr>
          <p:cNvSpPr/>
          <p:nvPr/>
        </p:nvSpPr>
        <p:spPr>
          <a:xfrm>
            <a:off x="2049889" y="1141785"/>
            <a:ext cx="6636913" cy="5806367"/>
          </a:xfrm>
          <a:custGeom>
            <a:avLst/>
            <a:gdLst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75009 w 9366941"/>
              <a:gd name="connsiteY3" fmla="*/ 10321871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  <a:gd name="connsiteX0" fmla="*/ 5965 w 9366941"/>
              <a:gd name="connsiteY0" fmla="*/ 0 h 10368366"/>
              <a:gd name="connsiteX1" fmla="*/ 4221504 w 9366941"/>
              <a:gd name="connsiteY1" fmla="*/ 15498 h 10368366"/>
              <a:gd name="connsiteX2" fmla="*/ 9366941 w 9366941"/>
              <a:gd name="connsiteY2" fmla="*/ 5160935 h 10368366"/>
              <a:gd name="connsiteX3" fmla="*/ 4113016 w 9366941"/>
              <a:gd name="connsiteY3" fmla="*/ 10352867 h 10368366"/>
              <a:gd name="connsiteX4" fmla="*/ 5965 w 9366941"/>
              <a:gd name="connsiteY4" fmla="*/ 10368366 h 10368366"/>
              <a:gd name="connsiteX5" fmla="*/ 5965 w 9366941"/>
              <a:gd name="connsiteY5" fmla="*/ 0 h 103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6941" h="10368366">
                <a:moveTo>
                  <a:pt x="5965" y="0"/>
                </a:moveTo>
                <a:lnTo>
                  <a:pt x="4221504" y="15498"/>
                </a:lnTo>
                <a:lnTo>
                  <a:pt x="9366941" y="5160935"/>
                </a:lnTo>
                <a:lnTo>
                  <a:pt x="4113016" y="10352867"/>
                </a:lnTo>
                <a:lnTo>
                  <a:pt x="5965" y="10368366"/>
                </a:lnTo>
                <a:cubicBezTo>
                  <a:pt x="799" y="6917410"/>
                  <a:pt x="-4368" y="3466454"/>
                  <a:pt x="5965" y="0"/>
                </a:cubicBezTo>
                <a:close/>
              </a:path>
            </a:pathLst>
          </a:custGeom>
          <a:solidFill>
            <a:srgbClr val="89A4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66306B37-C93A-4526-AD5F-E0A1A6CDA692}"/>
              </a:ext>
            </a:extLst>
          </p:cNvPr>
          <p:cNvSpPr/>
          <p:nvPr/>
        </p:nvSpPr>
        <p:spPr>
          <a:xfrm>
            <a:off x="166792" y="1452903"/>
            <a:ext cx="5194917" cy="2028825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L-Shape 11">
            <a:extLst>
              <a:ext uri="{FF2B5EF4-FFF2-40B4-BE49-F238E27FC236}">
                <a16:creationId xmlns:a16="http://schemas.microsoft.com/office/drawing/2014/main" id="{22BA58F1-C13E-466D-82FA-738F4D2D10A8}"/>
              </a:ext>
            </a:extLst>
          </p:cNvPr>
          <p:cNvSpPr/>
          <p:nvPr/>
        </p:nvSpPr>
        <p:spPr>
          <a:xfrm>
            <a:off x="50155" y="2798080"/>
            <a:ext cx="476280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457198" y="1464600"/>
            <a:ext cx="4977682" cy="2769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главным образом операционные системы с открытым исходным кодом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SUSE Linux Enterprise Server (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поддержке производителя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в ряде случаев также используется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Windows Servers.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spcBef>
                <a:spcPct val="0"/>
              </a:spcBef>
            </a:pPr>
            <a:endParaRPr lang="hu-HU" sz="1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8808F-4A7B-4031-9648-589E7100F47A}"/>
              </a:ext>
            </a:extLst>
          </p:cNvPr>
          <p:cNvSpPr txBox="1"/>
          <p:nvPr/>
        </p:nvSpPr>
        <p:spPr>
          <a:xfrm>
            <a:off x="166792" y="3458254"/>
            <a:ext cx="7150715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Специализированные профессиональные системы используют</a:t>
            </a:r>
            <a:r>
              <a:rPr lang="hu-H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VMware blade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-сервера</a:t>
            </a:r>
            <a:endParaRPr lang="hu-H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горизонтальная и вертикальная масштабируемость инфраструктуры, гибкое управление ресурсами виртуальных серверов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Показатели лицензирования</a:t>
            </a:r>
            <a:r>
              <a:rPr lang="hu-H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Физические серверы (хосты) покрыты лицензиями, поэтому количество виртуальных серверов (гостевых) можно свободно изменять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уровне баз данных используются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PostgreSQL, MariaDB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ряде случаев - компоненты </a:t>
            </a:r>
          </a:p>
          <a:p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Microsoft SQL. 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уровне базы данных</a:t>
            </a:r>
            <a:r>
              <a:rPr lang="hu-H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многопользовательская модель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разделение данных отдельных муниципалитетов друг от друга 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гибкости при сохранении и загрузке данных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églalap 1">
            <a:extLst>
              <a:ext uri="{FF2B5EF4-FFF2-40B4-BE49-F238E27FC236}">
                <a16:creationId xmlns:a16="http://schemas.microsoft.com/office/drawing/2014/main" id="{3DD79A0D-DADD-4523-B7D3-8AD012D126CE}"/>
              </a:ext>
            </a:extLst>
          </p:cNvPr>
          <p:cNvSpPr/>
          <p:nvPr/>
        </p:nvSpPr>
        <p:spPr>
          <a:xfrm>
            <a:off x="0" y="25016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C33D194-26CC-4415-B8B9-DBDA99DB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B39D5D28-CF71-442C-B285-52341F6D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18" name="Cím 3">
            <a:extLst>
              <a:ext uri="{FF2B5EF4-FFF2-40B4-BE49-F238E27FC236}">
                <a16:creationId xmlns:a16="http://schemas.microsoft.com/office/drawing/2014/main" id="{F301033B-C575-40F8-B5FB-06011A67D190}"/>
              </a:ext>
            </a:extLst>
          </p:cNvPr>
          <p:cNvSpPr txBox="1">
            <a:spLocks/>
          </p:cNvSpPr>
          <p:nvPr/>
        </p:nvSpPr>
        <p:spPr>
          <a:xfrm>
            <a:off x="2555777" y="3361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</a:t>
            </a:r>
            <a:r>
              <a:rPr lang="hu-HU" sz="18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2" name="L-Shape 11">
            <a:extLst>
              <a:ext uri="{FF2B5EF4-FFF2-40B4-BE49-F238E27FC236}">
                <a16:creationId xmlns:a16="http://schemas.microsoft.com/office/drawing/2014/main" id="{22BA58F1-C13E-466D-82FA-738F4D2D10A8}"/>
              </a:ext>
            </a:extLst>
          </p:cNvPr>
          <p:cNvSpPr/>
          <p:nvPr/>
        </p:nvSpPr>
        <p:spPr>
          <a:xfrm rot="10800000">
            <a:off x="4906540" y="1520704"/>
            <a:ext cx="605924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</p:spTree>
    <p:extLst>
      <p:ext uri="{BB962C8B-B14F-4D97-AF65-F5344CB8AC3E}">
        <p14:creationId xmlns:p14="http://schemas.microsoft.com/office/powerpoint/2010/main" val="33021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">
            <a:extLst>
              <a:ext uri="{FF2B5EF4-FFF2-40B4-BE49-F238E27FC236}">
                <a16:creationId xmlns:a16="http://schemas.microsoft.com/office/drawing/2014/main" id="{2FA489ED-6B91-458F-8F10-8940B2F3A247}"/>
              </a:ext>
            </a:extLst>
          </p:cNvPr>
          <p:cNvGrpSpPr>
            <a:grpSpLocks noChangeAspect="1"/>
          </p:cNvGrpSpPr>
          <p:nvPr/>
        </p:nvGrpSpPr>
        <p:grpSpPr>
          <a:xfrm>
            <a:off x="481821" y="1447340"/>
            <a:ext cx="8122625" cy="2344484"/>
            <a:chOff x="1803955" y="3951706"/>
            <a:chExt cx="14680093" cy="4769885"/>
          </a:xfrm>
        </p:grpSpPr>
        <p:sp>
          <p:nvSpPr>
            <p:cNvPr id="22" name="자유형: 도형 2">
              <a:extLst>
                <a:ext uri="{FF2B5EF4-FFF2-40B4-BE49-F238E27FC236}">
                  <a16:creationId xmlns:a16="http://schemas.microsoft.com/office/drawing/2014/main" id="{31AF0ACB-41D6-42B9-BF5D-F0A300213315}"/>
                </a:ext>
              </a:extLst>
            </p:cNvPr>
            <p:cNvSpPr/>
            <p:nvPr/>
          </p:nvSpPr>
          <p:spPr>
            <a:xfrm>
              <a:off x="10936144" y="3980626"/>
              <a:ext cx="5547904" cy="4740965"/>
            </a:xfrm>
            <a:custGeom>
              <a:avLst/>
              <a:gdLst>
                <a:gd name="connsiteX0" fmla="*/ 0 w 3698602"/>
                <a:gd name="connsiteY0" fmla="*/ 0 h 3160644"/>
                <a:gd name="connsiteX1" fmla="*/ 3698602 w 3698602"/>
                <a:gd name="connsiteY1" fmla="*/ 0 h 3160644"/>
                <a:gd name="connsiteX2" fmla="*/ 3698602 w 3698602"/>
                <a:gd name="connsiteY2" fmla="*/ 3160644 h 3160644"/>
                <a:gd name="connsiteX3" fmla="*/ 3160643 w 3698602"/>
                <a:gd name="connsiteY3" fmla="*/ 3160644 h 316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8602" h="3160644">
                  <a:moveTo>
                    <a:pt x="0" y="0"/>
                  </a:moveTo>
                  <a:lnTo>
                    <a:pt x="3698602" y="0"/>
                  </a:lnTo>
                  <a:lnTo>
                    <a:pt x="3698602" y="3160644"/>
                  </a:lnTo>
                  <a:lnTo>
                    <a:pt x="3160643" y="3160644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3" name="자유형: 도형 3">
              <a:extLst>
                <a:ext uri="{FF2B5EF4-FFF2-40B4-BE49-F238E27FC236}">
                  <a16:creationId xmlns:a16="http://schemas.microsoft.com/office/drawing/2014/main" id="{83DD879F-E4C1-4EFE-8936-19F9CBD35FB8}"/>
                </a:ext>
              </a:extLst>
            </p:cNvPr>
            <p:cNvSpPr/>
            <p:nvPr/>
          </p:nvSpPr>
          <p:spPr>
            <a:xfrm>
              <a:off x="1803955" y="3951706"/>
              <a:ext cx="13873157" cy="4769885"/>
            </a:xfrm>
            <a:custGeom>
              <a:avLst/>
              <a:gdLst>
                <a:gd name="connsiteX0" fmla="*/ 0 w 9248771"/>
                <a:gd name="connsiteY0" fmla="*/ 0 h 3160644"/>
                <a:gd name="connsiteX1" fmla="*/ 6088128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  <a:gd name="connsiteX0" fmla="*/ 0 w 9248771"/>
                <a:gd name="connsiteY0" fmla="*/ 0 h 3160644"/>
                <a:gd name="connsiteX1" fmla="*/ 6030291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  <a:gd name="connsiteX4" fmla="*/ 0 w 9248771"/>
                <a:gd name="connsiteY4" fmla="*/ 0 h 3160644"/>
                <a:gd name="connsiteX0" fmla="*/ 0 w 9248771"/>
                <a:gd name="connsiteY0" fmla="*/ 19279 h 3179923"/>
                <a:gd name="connsiteX1" fmla="*/ 5953175 w 9248771"/>
                <a:gd name="connsiteY1" fmla="*/ 0 h 3179923"/>
                <a:gd name="connsiteX2" fmla="*/ 9248771 w 9248771"/>
                <a:gd name="connsiteY2" fmla="*/ 3179923 h 3179923"/>
                <a:gd name="connsiteX3" fmla="*/ 0 w 9248771"/>
                <a:gd name="connsiteY3" fmla="*/ 3179923 h 3179923"/>
                <a:gd name="connsiteX4" fmla="*/ 0 w 9248771"/>
                <a:gd name="connsiteY4" fmla="*/ 19279 h 317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8771" h="3179923">
                  <a:moveTo>
                    <a:pt x="0" y="19279"/>
                  </a:moveTo>
                  <a:lnTo>
                    <a:pt x="5953175" y="0"/>
                  </a:lnTo>
                  <a:lnTo>
                    <a:pt x="9248771" y="3179923"/>
                  </a:lnTo>
                  <a:lnTo>
                    <a:pt x="0" y="3179923"/>
                  </a:lnTo>
                  <a:lnTo>
                    <a:pt x="0" y="192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0480DA23-934F-4FCD-AB15-944EDBF2AADF}"/>
              </a:ext>
            </a:extLst>
          </p:cNvPr>
          <p:cNvSpPr txBox="1">
            <a:spLocks/>
          </p:cNvSpPr>
          <p:nvPr/>
        </p:nvSpPr>
        <p:spPr>
          <a:xfrm>
            <a:off x="620784" y="1636903"/>
            <a:ext cx="5998129" cy="1934201"/>
          </a:xfrm>
          <a:prstGeom prst="rect">
            <a:avLst/>
          </a:prstGeom>
        </p:spPr>
        <p:txBody>
          <a:bodyPr lIns="0" tIns="54000" rIns="0" bIns="54000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цель</a:t>
            </a:r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hu-H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Взаимосвязь с внешними системами и реестрами </a:t>
            </a:r>
          </a:p>
          <a:p>
            <a:pPr algn="l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должна осуществляться  посредством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платформы технической </a:t>
            </a:r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интероперабельности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реализованной на базе сервисной шины </a:t>
            </a:r>
          </a:p>
          <a:p>
            <a:pPr algn="l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центрального правительства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KKSzB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altLang="ko-K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-Shape 11">
            <a:extLst>
              <a:ext uri="{FF2B5EF4-FFF2-40B4-BE49-F238E27FC236}">
                <a16:creationId xmlns:a16="http://schemas.microsoft.com/office/drawing/2014/main" id="{22BA58F1-C13E-466D-82FA-738F4D2D10A8}"/>
              </a:ext>
            </a:extLst>
          </p:cNvPr>
          <p:cNvSpPr/>
          <p:nvPr/>
        </p:nvSpPr>
        <p:spPr>
          <a:xfrm>
            <a:off x="310394" y="3269278"/>
            <a:ext cx="503338" cy="72273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539553" y="2094036"/>
            <a:ext cx="3823478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ko-KR" alt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8808F-4A7B-4031-9648-589E7100F47A}"/>
              </a:ext>
            </a:extLst>
          </p:cNvPr>
          <p:cNvSpPr txBox="1"/>
          <p:nvPr/>
        </p:nvSpPr>
        <p:spPr>
          <a:xfrm>
            <a:off x="10707" y="3968217"/>
            <a:ext cx="461376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чтобы улучшить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интероперабельность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повторно использовать существующие решения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национальных электронных карточек-идентификаторов для аутентификации пользователей </a:t>
            </a:r>
            <a:r>
              <a:rPr lang="hu-H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28700" lvl="2" indent="-171450">
              <a:buFont typeface="Arial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получают доступ к приложению только после удостоверения их личности с помощью электронной карточки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административных услуг в электроном виде; в проекте была обеспечена интеграция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предоставлявшихся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централизованно,  регулируемых административных услуг в электронном виде (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электронная идентификация, электронная аутентификация,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электронное предоставление, интеллектуальные электронные формы и т.д.)</a:t>
            </a:r>
            <a:endParaRPr lang="hu-H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églalap 1">
            <a:extLst>
              <a:ext uri="{FF2B5EF4-FFF2-40B4-BE49-F238E27FC236}">
                <a16:creationId xmlns:a16="http://schemas.microsoft.com/office/drawing/2014/main" id="{3DD79A0D-DADD-4523-B7D3-8AD012D126CE}"/>
              </a:ext>
            </a:extLst>
          </p:cNvPr>
          <p:cNvSpPr/>
          <p:nvPr/>
        </p:nvSpPr>
        <p:spPr>
          <a:xfrm>
            <a:off x="-7208" y="0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C33D194-26CC-4415-B8B9-DBDA99DB6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B39D5D28-CF71-442C-B285-52341F6D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29" name="Cím 3">
            <a:extLst>
              <a:ext uri="{FF2B5EF4-FFF2-40B4-BE49-F238E27FC236}">
                <a16:creationId xmlns:a16="http://schemas.microsoft.com/office/drawing/2014/main" id="{4903CA88-6306-4828-AE74-FB38B129AA43}"/>
              </a:ext>
            </a:extLst>
          </p:cNvPr>
          <p:cNvSpPr txBox="1">
            <a:spLocks/>
          </p:cNvSpPr>
          <p:nvPr/>
        </p:nvSpPr>
        <p:spPr>
          <a:xfrm>
            <a:off x="2555777" y="3996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1800" dirty="0">
                <a:solidFill>
                  <a:prstClr val="white"/>
                </a:solidFill>
              </a:rPr>
              <a:t>Technical </a:t>
            </a:r>
            <a:r>
              <a:rPr lang="ru-RU" sz="1800" dirty="0">
                <a:solidFill>
                  <a:prstClr val="white"/>
                </a:solidFill>
              </a:rPr>
              <a:t>Системная архитектура и архитектура По</a:t>
            </a:r>
            <a:r>
              <a:rPr lang="hu-HU" sz="1800" dirty="0">
                <a:solidFill>
                  <a:prstClr val="white"/>
                </a:solidFill>
              </a:rPr>
              <a:t> </a:t>
            </a:r>
          </a:p>
          <a:p>
            <a:pPr lvl="0" algn="ctr"/>
            <a:endParaRPr lang="hu-H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helye 22" descr="A képen égbolt, kültéri, épület, kerítés látható&#10;&#10;Automatikusan generált leírás">
            <a:extLst>
              <a:ext uri="{FF2B5EF4-FFF2-40B4-BE49-F238E27FC236}">
                <a16:creationId xmlns:a16="http://schemas.microsoft.com/office/drawing/2014/main" id="{F40E2764-2F26-4477-928C-4F9BA095F70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r="19027"/>
          <a:stretch>
            <a:fillRect/>
          </a:stretch>
        </p:blipFill>
        <p:spPr>
          <a:xfrm>
            <a:off x="3018500" y="999288"/>
            <a:ext cx="6131883" cy="563584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83890" y="1202468"/>
            <a:ext cx="304520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Обеспечена связь муниципалитетов друг с другом на всех уровнях </a:t>
            </a:r>
            <a:r>
              <a:rPr lang="ru-RU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интероперабельности</a:t>
            </a:r>
            <a:endParaRPr lang="hu-H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3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Существовавшую ранее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изолированность на уровне местных административных систем удаётся постепенно преодолевать</a:t>
            </a:r>
            <a:endParaRPr lang="hu-HU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hu-HU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Легче осуществлять взаимодействие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государственного управления</a:t>
            </a:r>
            <a:endParaRPr lang="hu-HU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hu-HU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Унифицированные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госуслуги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предоставлять конечным пользователям, не ставя под угрозу автономию местных органов власти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75636" y="5327548"/>
            <a:ext cx="2650785" cy="20320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Централизованная система более жизнеспособна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с экономической точки зрения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 сравнению с прежними отдельными системами местных органов власти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églalap 1">
            <a:extLst>
              <a:ext uri="{FF2B5EF4-FFF2-40B4-BE49-F238E27FC236}">
                <a16:creationId xmlns:a16="http://schemas.microsoft.com/office/drawing/2014/main" id="{773430B5-935E-440E-84B5-63B947236C95}"/>
              </a:ext>
            </a:extLst>
          </p:cNvPr>
          <p:cNvSpPr/>
          <p:nvPr/>
        </p:nvSpPr>
        <p:spPr>
          <a:xfrm>
            <a:off x="-7208" y="0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6B033D96-8831-4B2A-BCE4-C801FD6B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EA615330-2CFA-4343-AD7A-4878649B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36" name="Cím 3">
            <a:extLst>
              <a:ext uri="{FF2B5EF4-FFF2-40B4-BE49-F238E27FC236}">
                <a16:creationId xmlns:a16="http://schemas.microsoft.com/office/drawing/2014/main" id="{24CB527D-B77E-45FE-86DA-91AA19B72141}"/>
              </a:ext>
            </a:extLst>
          </p:cNvPr>
          <p:cNvSpPr txBox="1">
            <a:spLocks/>
          </p:cNvSpPr>
          <p:nvPr/>
        </p:nvSpPr>
        <p:spPr>
          <a:xfrm>
            <a:off x="2555777" y="3996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Основные </a:t>
            </a:r>
            <a:r>
              <a:rPr lang="ru-RU" sz="1800" dirty="0" err="1">
                <a:solidFill>
                  <a:prstClr val="white"/>
                </a:solidFill>
              </a:rPr>
              <a:t>реЗультаты</a:t>
            </a:r>
            <a:r>
              <a:rPr lang="ru-RU" sz="1800" dirty="0">
                <a:solidFill>
                  <a:prstClr val="white"/>
                </a:solidFill>
              </a:rPr>
              <a:t>, выгоды и эффект</a:t>
            </a: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0" name="자유형: 도형 3">
            <a:extLst>
              <a:ext uri="{FF2B5EF4-FFF2-40B4-BE49-F238E27FC236}">
                <a16:creationId xmlns:a16="http://schemas.microsoft.com/office/drawing/2014/main" id="{8DDDD2F8-27DE-49F5-BD25-022D79FD446E}"/>
              </a:ext>
            </a:extLst>
          </p:cNvPr>
          <p:cNvSpPr/>
          <p:nvPr/>
        </p:nvSpPr>
        <p:spPr>
          <a:xfrm>
            <a:off x="2944536" y="4555375"/>
            <a:ext cx="5395508" cy="2128171"/>
          </a:xfrm>
          <a:custGeom>
            <a:avLst/>
            <a:gdLst>
              <a:gd name="connsiteX0" fmla="*/ 0 w 9248771"/>
              <a:gd name="connsiteY0" fmla="*/ 0 h 3160644"/>
              <a:gd name="connsiteX1" fmla="*/ 6088128 w 9248771"/>
              <a:gd name="connsiteY1" fmla="*/ 0 h 3160644"/>
              <a:gd name="connsiteX2" fmla="*/ 9248771 w 9248771"/>
              <a:gd name="connsiteY2" fmla="*/ 3160644 h 3160644"/>
              <a:gd name="connsiteX3" fmla="*/ 0 w 9248771"/>
              <a:gd name="connsiteY3" fmla="*/ 3160644 h 3160644"/>
              <a:gd name="connsiteX0" fmla="*/ 0 w 9248771"/>
              <a:gd name="connsiteY0" fmla="*/ 0 h 3160644"/>
              <a:gd name="connsiteX1" fmla="*/ 6030291 w 9248771"/>
              <a:gd name="connsiteY1" fmla="*/ 0 h 3160644"/>
              <a:gd name="connsiteX2" fmla="*/ 9248771 w 9248771"/>
              <a:gd name="connsiteY2" fmla="*/ 3160644 h 3160644"/>
              <a:gd name="connsiteX3" fmla="*/ 0 w 9248771"/>
              <a:gd name="connsiteY3" fmla="*/ 3160644 h 3160644"/>
              <a:gd name="connsiteX4" fmla="*/ 0 w 9248771"/>
              <a:gd name="connsiteY4" fmla="*/ 0 h 3160644"/>
              <a:gd name="connsiteX0" fmla="*/ 0 w 9248771"/>
              <a:gd name="connsiteY0" fmla="*/ 19279 h 3179923"/>
              <a:gd name="connsiteX1" fmla="*/ 5953175 w 9248771"/>
              <a:gd name="connsiteY1" fmla="*/ 0 h 3179923"/>
              <a:gd name="connsiteX2" fmla="*/ 9248771 w 9248771"/>
              <a:gd name="connsiteY2" fmla="*/ 3179923 h 3179923"/>
              <a:gd name="connsiteX3" fmla="*/ 0 w 9248771"/>
              <a:gd name="connsiteY3" fmla="*/ 3179923 h 3179923"/>
              <a:gd name="connsiteX4" fmla="*/ 0 w 9248771"/>
              <a:gd name="connsiteY4" fmla="*/ 19279 h 317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8771" h="3179923">
                <a:moveTo>
                  <a:pt x="0" y="19279"/>
                </a:moveTo>
                <a:lnTo>
                  <a:pt x="5953175" y="0"/>
                </a:lnTo>
                <a:lnTo>
                  <a:pt x="9248771" y="3179923"/>
                </a:lnTo>
                <a:lnTo>
                  <a:pt x="0" y="3179923"/>
                </a:lnTo>
                <a:lnTo>
                  <a:pt x="0" y="192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81F9679-62AD-400F-8979-3D18D9450A49}"/>
              </a:ext>
            </a:extLst>
          </p:cNvPr>
          <p:cNvSpPr txBox="1">
            <a:spLocks/>
          </p:cNvSpPr>
          <p:nvPr/>
        </p:nvSpPr>
        <p:spPr>
          <a:xfrm>
            <a:off x="3084104" y="4888199"/>
            <a:ext cx="6131883" cy="1671244"/>
          </a:xfrm>
          <a:prstGeom prst="rect">
            <a:avLst/>
          </a:prstGeom>
        </p:spPr>
        <p:txBody>
          <a:bodyPr lIns="0" tIns="54000" rIns="0" bIns="54000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национальном уровне ежегодная </a:t>
            </a:r>
          </a:p>
          <a:p>
            <a:pPr algn="l"/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экономия средств благодаря</a:t>
            </a:r>
          </a:p>
          <a:p>
            <a:pPr algn="l"/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использованию  централизованной системы</a:t>
            </a:r>
            <a:br>
              <a:rPr lang="hu-H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Municipality ASP </a:t>
            </a:r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может достигать </a:t>
            </a:r>
            <a:r>
              <a:rPr lang="en-US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~12,8 </a:t>
            </a:r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млн. </a:t>
            </a:r>
          </a:p>
          <a:p>
            <a:pPr algn="l"/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евро по сравнению с  прежними расходами </a:t>
            </a:r>
          </a:p>
          <a:p>
            <a:pPr algn="l"/>
            <a:r>
              <a:rPr lang="ru-RU" sz="17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местных органов власти </a:t>
            </a:r>
            <a:endParaRPr lang="en-US" sz="17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vid\Desktop\ma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32" y="1725960"/>
            <a:ext cx="8708974" cy="4591660"/>
          </a:xfrm>
          <a:prstGeom prst="rect">
            <a:avLst/>
          </a:prstGeom>
          <a:noFill/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C33D194-26CC-4415-B8B9-DBDA99DB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39D5D28-CF71-442C-B285-52341F6D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9" name="Cím 3">
            <a:extLst>
              <a:ext uri="{FF2B5EF4-FFF2-40B4-BE49-F238E27FC236}">
                <a16:creationId xmlns:a16="http://schemas.microsoft.com/office/drawing/2014/main" id="{4903CA88-6306-4828-AE74-FB38B129AA43}"/>
              </a:ext>
            </a:extLst>
          </p:cNvPr>
          <p:cNvSpPr txBox="1">
            <a:spLocks/>
          </p:cNvSpPr>
          <p:nvPr/>
        </p:nvSpPr>
        <p:spPr>
          <a:xfrm>
            <a:off x="2555777" y="3996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800" dirty="0"/>
              <a:t>ТЕМПЫ ПРИСОЕДИНЕНИЯ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576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DF325730-E401-4ADD-8F53-CA4DA15E2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38" b="43979"/>
          <a:stretch/>
        </p:blipFill>
        <p:spPr>
          <a:xfrm>
            <a:off x="5577192" y="4205528"/>
            <a:ext cx="3566810" cy="2658824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1D81F4B-F2A4-4803-A7C6-14D3AAD8B975}"/>
              </a:ext>
            </a:extLst>
          </p:cNvPr>
          <p:cNvGrpSpPr/>
          <p:nvPr/>
        </p:nvGrpSpPr>
        <p:grpSpPr>
          <a:xfrm>
            <a:off x="-10731" y="-26950"/>
            <a:ext cx="5237423" cy="6946900"/>
            <a:chOff x="-10731" y="826253"/>
            <a:chExt cx="5237423" cy="5194839"/>
          </a:xfrm>
        </p:grpSpPr>
        <p:sp>
          <p:nvSpPr>
            <p:cNvPr id="20" name="Freeform: Shape 34">
              <a:extLst>
                <a:ext uri="{FF2B5EF4-FFF2-40B4-BE49-F238E27FC236}">
                  <a16:creationId xmlns:a16="http://schemas.microsoft.com/office/drawing/2014/main" id="{000C6632-9ACB-4683-9A3E-F1554028FC45}"/>
                </a:ext>
              </a:extLst>
            </p:cNvPr>
            <p:cNvSpPr/>
            <p:nvPr/>
          </p:nvSpPr>
          <p:spPr>
            <a:xfrm>
              <a:off x="543222" y="836909"/>
              <a:ext cx="4683470" cy="5184183"/>
            </a:xfrm>
            <a:custGeom>
              <a:avLst/>
              <a:gdLst>
                <a:gd name="connsiteX0" fmla="*/ 5965 w 9366941"/>
                <a:gd name="connsiteY0" fmla="*/ 0 h 10368366"/>
                <a:gd name="connsiteX1" fmla="*/ 4221504 w 9366941"/>
                <a:gd name="connsiteY1" fmla="*/ 15498 h 10368366"/>
                <a:gd name="connsiteX2" fmla="*/ 9366941 w 9366941"/>
                <a:gd name="connsiteY2" fmla="*/ 5160935 h 10368366"/>
                <a:gd name="connsiteX3" fmla="*/ 4175009 w 9366941"/>
                <a:gd name="connsiteY3" fmla="*/ 10321871 h 10368366"/>
                <a:gd name="connsiteX4" fmla="*/ 5965 w 9366941"/>
                <a:gd name="connsiteY4" fmla="*/ 10368366 h 10368366"/>
                <a:gd name="connsiteX5" fmla="*/ 5965 w 9366941"/>
                <a:gd name="connsiteY5" fmla="*/ 0 h 10368366"/>
                <a:gd name="connsiteX0" fmla="*/ 5965 w 9366941"/>
                <a:gd name="connsiteY0" fmla="*/ 0 h 10368366"/>
                <a:gd name="connsiteX1" fmla="*/ 4221504 w 9366941"/>
                <a:gd name="connsiteY1" fmla="*/ 15498 h 10368366"/>
                <a:gd name="connsiteX2" fmla="*/ 9366941 w 9366941"/>
                <a:gd name="connsiteY2" fmla="*/ 5160935 h 10368366"/>
                <a:gd name="connsiteX3" fmla="*/ 4113016 w 9366941"/>
                <a:gd name="connsiteY3" fmla="*/ 10352867 h 10368366"/>
                <a:gd name="connsiteX4" fmla="*/ 5965 w 9366941"/>
                <a:gd name="connsiteY4" fmla="*/ 10368366 h 10368366"/>
                <a:gd name="connsiteX5" fmla="*/ 5965 w 9366941"/>
                <a:gd name="connsiteY5" fmla="*/ 0 h 1036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6941" h="10368366">
                  <a:moveTo>
                    <a:pt x="5965" y="0"/>
                  </a:moveTo>
                  <a:lnTo>
                    <a:pt x="4221504" y="15498"/>
                  </a:lnTo>
                  <a:lnTo>
                    <a:pt x="9366941" y="5160935"/>
                  </a:lnTo>
                  <a:lnTo>
                    <a:pt x="4113016" y="10352867"/>
                  </a:lnTo>
                  <a:lnTo>
                    <a:pt x="5965" y="10368366"/>
                  </a:lnTo>
                  <a:cubicBezTo>
                    <a:pt x="799" y="6917410"/>
                    <a:pt x="-4368" y="3466454"/>
                    <a:pt x="5965" y="0"/>
                  </a:cubicBezTo>
                  <a:close/>
                </a:path>
              </a:pathLst>
            </a:custGeom>
            <a:solidFill>
              <a:srgbClr val="CCDCE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C93E647B-05A0-44A0-B97F-6841B920DF69}"/>
                </a:ext>
              </a:extLst>
            </p:cNvPr>
            <p:cNvSpPr/>
            <p:nvPr/>
          </p:nvSpPr>
          <p:spPr>
            <a:xfrm>
              <a:off x="-10731" y="826253"/>
              <a:ext cx="4683470" cy="5184183"/>
            </a:xfrm>
            <a:custGeom>
              <a:avLst/>
              <a:gdLst>
                <a:gd name="connsiteX0" fmla="*/ 5965 w 9366941"/>
                <a:gd name="connsiteY0" fmla="*/ 0 h 10368366"/>
                <a:gd name="connsiteX1" fmla="*/ 4221504 w 9366941"/>
                <a:gd name="connsiteY1" fmla="*/ 15498 h 10368366"/>
                <a:gd name="connsiteX2" fmla="*/ 9366941 w 9366941"/>
                <a:gd name="connsiteY2" fmla="*/ 5160935 h 10368366"/>
                <a:gd name="connsiteX3" fmla="*/ 4175009 w 9366941"/>
                <a:gd name="connsiteY3" fmla="*/ 10321871 h 10368366"/>
                <a:gd name="connsiteX4" fmla="*/ 5965 w 9366941"/>
                <a:gd name="connsiteY4" fmla="*/ 10368366 h 10368366"/>
                <a:gd name="connsiteX5" fmla="*/ 5965 w 9366941"/>
                <a:gd name="connsiteY5" fmla="*/ 0 h 10368366"/>
                <a:gd name="connsiteX0" fmla="*/ 5965 w 9366941"/>
                <a:gd name="connsiteY0" fmla="*/ 0 h 10368366"/>
                <a:gd name="connsiteX1" fmla="*/ 4221504 w 9366941"/>
                <a:gd name="connsiteY1" fmla="*/ 15498 h 10368366"/>
                <a:gd name="connsiteX2" fmla="*/ 9366941 w 9366941"/>
                <a:gd name="connsiteY2" fmla="*/ 5160935 h 10368366"/>
                <a:gd name="connsiteX3" fmla="*/ 4113016 w 9366941"/>
                <a:gd name="connsiteY3" fmla="*/ 10352867 h 10368366"/>
                <a:gd name="connsiteX4" fmla="*/ 5965 w 9366941"/>
                <a:gd name="connsiteY4" fmla="*/ 10368366 h 10368366"/>
                <a:gd name="connsiteX5" fmla="*/ 5965 w 9366941"/>
                <a:gd name="connsiteY5" fmla="*/ 0 h 1036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6941" h="10368366">
                  <a:moveTo>
                    <a:pt x="5965" y="0"/>
                  </a:moveTo>
                  <a:lnTo>
                    <a:pt x="4221504" y="15498"/>
                  </a:lnTo>
                  <a:lnTo>
                    <a:pt x="9366941" y="5160935"/>
                  </a:lnTo>
                  <a:lnTo>
                    <a:pt x="4113016" y="10352867"/>
                  </a:lnTo>
                  <a:lnTo>
                    <a:pt x="5965" y="10368366"/>
                  </a:lnTo>
                  <a:cubicBezTo>
                    <a:pt x="799" y="6917410"/>
                    <a:pt x="-4368" y="3466454"/>
                    <a:pt x="5965" y="0"/>
                  </a:cubicBezTo>
                  <a:close/>
                </a:path>
              </a:pathLst>
            </a:custGeom>
            <a:solidFill>
              <a:srgbClr val="2349A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33" name="Cím 1">
            <a:extLst>
              <a:ext uri="{FF2B5EF4-FFF2-40B4-BE49-F238E27FC236}">
                <a16:creationId xmlns:a16="http://schemas.microsoft.com/office/drawing/2014/main" id="{4D320FB8-67B1-47E2-B932-DF6D7EE1F57E}"/>
              </a:ext>
            </a:extLst>
          </p:cNvPr>
          <p:cNvSpPr txBox="1">
            <a:spLocks/>
          </p:cNvSpPr>
          <p:nvPr/>
        </p:nvSpPr>
        <p:spPr>
          <a:xfrm>
            <a:off x="347279" y="1841679"/>
            <a:ext cx="3510642" cy="147376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685783">
              <a:defRPr/>
            </a:pPr>
            <a:r>
              <a:rPr lang="ru-RU" sz="3300" dirty="0">
                <a:solidFill>
                  <a:sysClr val="window" lastClr="FFFFFF"/>
                </a:solidFill>
              </a:rPr>
              <a:t>СПАСИБО ЗА ВНИМАНИЕ</a:t>
            </a:r>
            <a:r>
              <a:rPr lang="hu-HU" sz="3300" dirty="0">
                <a:solidFill>
                  <a:sysClr val="window" lastClr="FFFFFF"/>
                </a:solidFill>
              </a:rPr>
              <a:t>!</a:t>
            </a:r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B81C2A24-7350-4144-9DB3-C7AB6FEA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9" y="3815386"/>
            <a:ext cx="2854673" cy="10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36626" y="324867"/>
            <a:ext cx="576064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 err="1">
                <a:solidFill>
                  <a:schemeClr val="bg1"/>
                </a:solidFill>
              </a:rPr>
              <a:t>Municipality</a:t>
            </a:r>
            <a:r>
              <a:rPr lang="hu-HU" sz="2400" b="1" dirty="0">
                <a:solidFill>
                  <a:schemeClr val="bg1"/>
                </a:solidFill>
              </a:rPr>
              <a:t> ASP</a:t>
            </a:r>
          </a:p>
        </p:txBody>
      </p:sp>
      <p:sp>
        <p:nvSpPr>
          <p:cNvPr id="3" name="Téglalap 2"/>
          <p:cNvSpPr/>
          <p:nvPr/>
        </p:nvSpPr>
        <p:spPr>
          <a:xfrm>
            <a:off x="323820" y="3219984"/>
            <a:ext cx="8568952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  <a:buClr>
                <a:srgbClr val="A29061"/>
              </a:buClr>
              <a:defRPr/>
            </a:pPr>
            <a:r>
              <a:rPr lang="hu-HU" sz="1600" b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KÖFOP-1.0.0-VEKOP-15-2016-00008 - „</a:t>
            </a:r>
            <a:r>
              <a:rPr lang="ru-RU" sz="1600" b="1" i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Расширение Центра</a:t>
            </a:r>
            <a:r>
              <a:rPr lang="en-US" sz="1600" i="1" dirty="0"/>
              <a:t> ASP </a:t>
            </a:r>
            <a:r>
              <a:rPr lang="ru-RU" sz="1600" i="1" dirty="0"/>
              <a:t>для муниципалитетов</a:t>
            </a:r>
            <a:r>
              <a:rPr lang="hu-HU" sz="1600" b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(ASP 2.0)”</a:t>
            </a:r>
          </a:p>
          <a:p>
            <a:pPr>
              <a:spcBef>
                <a:spcPts val="900"/>
              </a:spcBef>
              <a:spcAft>
                <a:spcPts val="600"/>
              </a:spcAft>
              <a:buClr>
                <a:srgbClr val="A29061"/>
              </a:buClr>
              <a:defRPr/>
            </a:pPr>
            <a:r>
              <a:rPr lang="hu-HU" sz="1600" b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(</a:t>
            </a:r>
            <a:r>
              <a:rPr lang="ru-RU" sz="1600" b="1" i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Проект финансируется за счёт средств ЕС в рамках Программы развития системы государственного управления и гражданской службы</a:t>
            </a:r>
            <a:r>
              <a:rPr lang="en-US" sz="1600" i="1" dirty="0"/>
              <a:t>.</a:t>
            </a:r>
            <a:r>
              <a:rPr lang="hu-HU" sz="1600" dirty="0"/>
              <a:t>)</a:t>
            </a:r>
            <a:endParaRPr lang="hu-HU" sz="1600" b="1" dirty="0">
              <a:solidFill>
                <a:srgbClr val="000000"/>
              </a:solidFill>
              <a:latin typeface="Calibri Light" pitchFamily="34" charset="0"/>
              <a:cs typeface="Calibri Light" pitchFamily="34" charset="0"/>
            </a:endParaRP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55.000.000 EUR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предоставление интегрированных специализированных систем в поддержку задач, решаемых на уровне муниципалитетов</a:t>
            </a:r>
            <a:endParaRPr lang="hu-HU" sz="1600" dirty="0">
              <a:solidFill>
                <a:srgbClr val="000000"/>
              </a:solidFill>
              <a:latin typeface="Calibri Light" pitchFamily="34" charset="0"/>
              <a:cs typeface="Calibri Light" pitchFamily="34" charset="0"/>
            </a:endParaRP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дополнительно</a:t>
            </a:r>
            <a:r>
              <a:rPr lang="en-US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26.000.000 EUR</a:t>
            </a:r>
            <a:r>
              <a:rPr lang="en-US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для приложений местных органов управления</a:t>
            </a:r>
            <a:endParaRPr lang="hu-HU" sz="1600" dirty="0">
              <a:solidFill>
                <a:srgbClr val="000000"/>
              </a:solidFill>
              <a:latin typeface="Calibri Light" pitchFamily="34" charset="0"/>
              <a:cs typeface="Calibri Light" pitchFamily="34" charset="0"/>
            </a:endParaRP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ru-RU" alt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сентябрь</a:t>
            </a:r>
            <a:r>
              <a:rPr lang="hu-HU" alt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2015 – </a:t>
            </a:r>
            <a:r>
              <a:rPr lang="ru-RU" alt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июнь</a:t>
            </a:r>
            <a:r>
              <a:rPr lang="hu-HU" altLang="hu-H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2019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20" y="1650783"/>
            <a:ext cx="3829050" cy="15049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152870" y="1650783"/>
            <a:ext cx="4991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A29061"/>
              </a:buClr>
              <a:defRPr/>
            </a:pPr>
            <a:r>
              <a:rPr lang="ru-RU" altLang="hu-HU" b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Поставщик услуг доступа к приложениям</a:t>
            </a:r>
            <a:r>
              <a:rPr lang="hu-HU" altLang="hu-HU" b="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(ASP)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A29061"/>
              </a:buClr>
              <a:defRPr/>
            </a:pPr>
            <a:r>
              <a:rPr lang="ru-RU" dirty="0"/>
              <a:t>Центр услуг приложений</a:t>
            </a:r>
            <a:endParaRPr lang="hu-HU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A29061"/>
              </a:buClr>
              <a:defRPr/>
            </a:pPr>
            <a:r>
              <a:rPr lang="ru-RU" sz="1600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Использование сервисов, предоставляемых через интернет, вместо закупки ПО для собственных целей.</a:t>
            </a:r>
            <a:endParaRPr lang="hu-HU" sz="1600" dirty="0">
              <a:solidFill>
                <a:srgbClr val="000000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pic>
        <p:nvPicPr>
          <p:cNvPr id="3074" name="Picture 2" descr="C:\Users\vraskob\AppData\Local\Microsoft\Windows\INetCache\IE\CC1D61BA\business-pla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22" y="5310230"/>
            <a:ext cx="1497469" cy="15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14000" r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991CE1E0-27F6-4230-99CF-54E3CA156004}"/>
              </a:ext>
            </a:extLst>
          </p:cNvPr>
          <p:cNvSpPr/>
          <p:nvPr/>
        </p:nvSpPr>
        <p:spPr>
          <a:xfrm>
            <a:off x="1448654" y="1115886"/>
            <a:ext cx="6959589" cy="1365009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DCDC9F8-DBEE-4457-BAC6-458B5C888272}"/>
              </a:ext>
            </a:extLst>
          </p:cNvPr>
          <p:cNvSpPr/>
          <p:nvPr/>
        </p:nvSpPr>
        <p:spPr>
          <a:xfrm>
            <a:off x="571464" y="2260299"/>
            <a:ext cx="4313258" cy="4391639"/>
          </a:xfrm>
          <a:prstGeom prst="rect">
            <a:avLst/>
          </a:prstGeom>
          <a:solidFill>
            <a:srgbClr val="B3B3B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65FBA-ECB5-4B01-B537-91327BE371DE}"/>
              </a:ext>
            </a:extLst>
          </p:cNvPr>
          <p:cNvSpPr txBox="1"/>
          <p:nvPr/>
        </p:nvSpPr>
        <p:spPr>
          <a:xfrm>
            <a:off x="1079021" y="1193302"/>
            <a:ext cx="7910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b="1" dirty="0">
                <a:solidFill>
                  <a:srgbClr val="89A4E7"/>
                </a:solidFill>
                <a:cs typeface="Arial" pitchFamily="34" charset="0"/>
              </a:rPr>
              <a:t>Для создания системы «электронного управления» потребовалось наладить активное, тесное сотрудничество между участниками консорциума и внешними поставщиками</a:t>
            </a:r>
            <a:endParaRPr lang="hu-HU" altLang="ko-KR" b="1" dirty="0">
              <a:solidFill>
                <a:srgbClr val="89A4E7"/>
              </a:solidFill>
              <a:cs typeface="Arial" pitchFamily="34" charset="0"/>
            </a:endParaRP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2A2FA66D-1660-4D84-96B7-C0A17AA7EB85}"/>
              </a:ext>
            </a:extLst>
          </p:cNvPr>
          <p:cNvSpPr/>
          <p:nvPr/>
        </p:nvSpPr>
        <p:spPr>
          <a:xfrm>
            <a:off x="1079021" y="2260299"/>
            <a:ext cx="4124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ru-RU" sz="1200" b="1" dirty="0"/>
              <a:t>Государственное агентство по развитию информационных технологий</a:t>
            </a:r>
            <a:r>
              <a:rPr lang="hu-HU" sz="1200" b="1" dirty="0"/>
              <a:t> (GITDA) </a:t>
            </a:r>
          </a:p>
          <a:p>
            <a:r>
              <a:rPr lang="ru-RU" sz="1200" b="1" dirty="0"/>
              <a:t>Государственное казначейство Венгрии</a:t>
            </a:r>
            <a:endParaRPr lang="hu-HU" sz="1200" b="1" dirty="0"/>
          </a:p>
          <a:p>
            <a:pPr>
              <a:spcAft>
                <a:spcPts val="2400"/>
              </a:spcAft>
            </a:pPr>
            <a:endParaRPr lang="hu-HU" sz="1200" b="1" dirty="0"/>
          </a:p>
          <a:p>
            <a:r>
              <a:rPr lang="ru-RU" sz="1200" b="1" dirty="0"/>
              <a:t>Министерство внутренних дел</a:t>
            </a:r>
            <a:endParaRPr lang="hu-HU" sz="1200" b="1" dirty="0"/>
          </a:p>
          <a:p>
            <a:pPr>
              <a:spcAft>
                <a:spcPts val="2400"/>
              </a:spcAft>
            </a:pPr>
            <a:endParaRPr lang="hu-HU" sz="1200" b="1" dirty="0"/>
          </a:p>
          <a:p>
            <a:r>
              <a:rPr lang="hu-HU" sz="1200" b="1" dirty="0"/>
              <a:t>NISZ Ltd.</a:t>
            </a:r>
            <a:r>
              <a:rPr lang="ru-RU" sz="1200" b="1" dirty="0"/>
              <a:t> - национальный провайдер услуг в сфере ИТ и связи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(100% </a:t>
            </a:r>
            <a:r>
              <a:rPr lang="ru-R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в государственной собственности)</a:t>
            </a:r>
            <a:endParaRPr lang="hu-HU" sz="1200" dirty="0">
              <a:latin typeface="Calibri Light" pitchFamily="34" charset="0"/>
              <a:ea typeface="Verdana" pitchFamily="34" charset="0"/>
              <a:cs typeface="Calibri Light" pitchFamily="34" charset="0"/>
            </a:endParaRPr>
          </a:p>
          <a:p>
            <a:pPr>
              <a:spcAft>
                <a:spcPts val="600"/>
              </a:spcAft>
            </a:pPr>
            <a:endParaRPr lang="hu-HU" sz="1200" b="1" dirty="0">
              <a:latin typeface="Calibri Light" pitchFamily="34" charset="0"/>
              <a:ea typeface="Verdana" pitchFamily="34" charset="0"/>
              <a:cs typeface="Calibri Light" pitchFamily="34" charset="0"/>
            </a:endParaRPr>
          </a:p>
          <a:p>
            <a:pPr>
              <a:spcAft>
                <a:spcPts val="1200"/>
              </a:spcAft>
            </a:pPr>
            <a:r>
              <a:rPr lang="hu-HU" sz="1200" b="1" dirty="0"/>
              <a:t>KDIV KOPINT-DATORG Ltd.</a:t>
            </a:r>
            <a:r>
              <a:rPr lang="ru-RU" sz="1200" b="1" dirty="0"/>
              <a:t> - компания в сфере ИТ и управления активами</a:t>
            </a:r>
            <a:r>
              <a:rPr lang="hu-HU" sz="1200" b="1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 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(100% </a:t>
            </a:r>
            <a:r>
              <a:rPr lang="ru-R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в государственной собственности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)</a:t>
            </a:r>
            <a:endParaRPr lang="ru-RU" sz="1200" dirty="0">
              <a:latin typeface="Calibri Light" pitchFamily="34" charset="0"/>
              <a:ea typeface="Verdana" pitchFamily="34" charset="0"/>
              <a:cs typeface="Calibri Light" pitchFamily="34" charset="0"/>
            </a:endParaRPr>
          </a:p>
          <a:p>
            <a:pPr>
              <a:spcAft>
                <a:spcPts val="1200"/>
              </a:spcAft>
            </a:pPr>
            <a:r>
              <a:rPr lang="hu-HU" sz="1200" b="1" dirty="0"/>
              <a:t>KINCSINFO 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(100% </a:t>
            </a:r>
            <a:r>
              <a:rPr lang="ru-R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в государственной собственности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)</a:t>
            </a:r>
            <a:endParaRPr lang="hu-HU" sz="1200" dirty="0"/>
          </a:p>
          <a:p>
            <a:pPr>
              <a:spcAft>
                <a:spcPts val="600"/>
              </a:spcAft>
            </a:pPr>
            <a:endParaRPr lang="ru-RU" sz="1200" b="1" dirty="0"/>
          </a:p>
          <a:p>
            <a:pPr>
              <a:spcAft>
                <a:spcPts val="600"/>
              </a:spcAft>
            </a:pPr>
            <a:r>
              <a:rPr lang="hu-HU" sz="1200" b="1" dirty="0"/>
              <a:t>IdomSoft Ltd. 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(100% </a:t>
            </a:r>
            <a:r>
              <a:rPr lang="ru-R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в государственной собственности</a:t>
            </a:r>
            <a:r>
              <a:rPr lang="hu-HU" sz="1200" dirty="0">
                <a:latin typeface="Calibri Light" pitchFamily="34" charset="0"/>
                <a:ea typeface="Verdana" pitchFamily="34" charset="0"/>
                <a:cs typeface="Calibri Light" pitchFamily="34" charset="0"/>
              </a:rPr>
              <a:t>)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8EB07BC5-378F-429F-9B91-D03F81B3357B}"/>
              </a:ext>
            </a:extLst>
          </p:cNvPr>
          <p:cNvGrpSpPr>
            <a:grpSpLocks noChangeAspect="1"/>
          </p:cNvGrpSpPr>
          <p:nvPr/>
        </p:nvGrpSpPr>
        <p:grpSpPr>
          <a:xfrm>
            <a:off x="252261" y="2033650"/>
            <a:ext cx="774000" cy="774000"/>
            <a:chOff x="876898" y="2800230"/>
            <a:chExt cx="900000" cy="900000"/>
          </a:xfrm>
        </p:grpSpPr>
        <p:sp>
          <p:nvSpPr>
            <p:cNvPr id="30" name="Oval 31">
              <a:extLst>
                <a:ext uri="{FF2B5EF4-FFF2-40B4-BE49-F238E27FC236}">
                  <a16:creationId xmlns:a16="http://schemas.microsoft.com/office/drawing/2014/main" id="{D214FED3-FDB3-4E25-AA6A-9A24BEE8FD9C}"/>
                </a:ext>
              </a:extLst>
            </p:cNvPr>
            <p:cNvSpPr/>
            <p:nvPr/>
          </p:nvSpPr>
          <p:spPr>
            <a:xfrm>
              <a:off x="876898" y="2800230"/>
              <a:ext cx="900000" cy="9000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CCDC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35" name="Picture 2" descr="KÃ©ptalÃ¡lat a kÃ¶vetkezÅre: âkifÃ¼ logoâ">
              <a:extLst>
                <a:ext uri="{FF2B5EF4-FFF2-40B4-BE49-F238E27FC236}">
                  <a16:creationId xmlns:a16="http://schemas.microsoft.com/office/drawing/2014/main" id="{1397710A-4716-4206-B675-98A37D2D7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586" y="3029674"/>
              <a:ext cx="672150" cy="407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468149E8-3D93-4387-8BFD-E8BB01481D6E}"/>
              </a:ext>
            </a:extLst>
          </p:cNvPr>
          <p:cNvGrpSpPr>
            <a:grpSpLocks noChangeAspect="1"/>
          </p:cNvGrpSpPr>
          <p:nvPr/>
        </p:nvGrpSpPr>
        <p:grpSpPr>
          <a:xfrm>
            <a:off x="252261" y="2716588"/>
            <a:ext cx="774000" cy="774000"/>
            <a:chOff x="219483" y="3703401"/>
            <a:chExt cx="900000" cy="900000"/>
          </a:xfrm>
        </p:grpSpPr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96D19904-6645-4734-8FD0-6ADF6EDA7CE6}"/>
                </a:ext>
              </a:extLst>
            </p:cNvPr>
            <p:cNvSpPr/>
            <p:nvPr/>
          </p:nvSpPr>
          <p:spPr>
            <a:xfrm>
              <a:off x="219483" y="3703401"/>
              <a:ext cx="900000" cy="9000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89A4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41" name="Kép 40">
              <a:extLst>
                <a:ext uri="{FF2B5EF4-FFF2-40B4-BE49-F238E27FC236}">
                  <a16:creationId xmlns:a16="http://schemas.microsoft.com/office/drawing/2014/main" id="{576C2D84-F42C-43AE-A5F4-D6F42A02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02" y="3843745"/>
              <a:ext cx="454162" cy="619312"/>
            </a:xfrm>
            <a:prstGeom prst="rect">
              <a:avLst/>
            </a:prstGeom>
          </p:spPr>
        </p:pic>
      </p:grpSp>
      <p:grpSp>
        <p:nvGrpSpPr>
          <p:cNvPr id="42" name="Csoportba foglalás 41">
            <a:extLst>
              <a:ext uri="{FF2B5EF4-FFF2-40B4-BE49-F238E27FC236}">
                <a16:creationId xmlns:a16="http://schemas.microsoft.com/office/drawing/2014/main" id="{315F18A1-099F-4D5D-AB91-00B5AF9D2CB2}"/>
              </a:ext>
            </a:extLst>
          </p:cNvPr>
          <p:cNvGrpSpPr>
            <a:grpSpLocks noChangeAspect="1"/>
          </p:cNvGrpSpPr>
          <p:nvPr/>
        </p:nvGrpSpPr>
        <p:grpSpPr>
          <a:xfrm>
            <a:off x="252261" y="3399526"/>
            <a:ext cx="774000" cy="774000"/>
            <a:chOff x="961470" y="4419886"/>
            <a:chExt cx="900000" cy="900000"/>
          </a:xfrm>
        </p:grpSpPr>
        <p:sp>
          <p:nvSpPr>
            <p:cNvPr id="43" name="Oval 31">
              <a:extLst>
                <a:ext uri="{FF2B5EF4-FFF2-40B4-BE49-F238E27FC236}">
                  <a16:creationId xmlns:a16="http://schemas.microsoft.com/office/drawing/2014/main" id="{0DC8C745-0CA9-4525-AA60-134A491E305B}"/>
                </a:ext>
              </a:extLst>
            </p:cNvPr>
            <p:cNvSpPr/>
            <p:nvPr/>
          </p:nvSpPr>
          <p:spPr>
            <a:xfrm>
              <a:off x="961470" y="4419886"/>
              <a:ext cx="900000" cy="9000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234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44" name="Kép 43">
              <a:extLst>
                <a:ext uri="{FF2B5EF4-FFF2-40B4-BE49-F238E27FC236}">
                  <a16:creationId xmlns:a16="http://schemas.microsoft.com/office/drawing/2014/main" id="{160DE857-2810-42F3-BBE8-5DD9252F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2566" y="4668729"/>
              <a:ext cx="777809" cy="402315"/>
            </a:xfrm>
            <a:prstGeom prst="rect">
              <a:avLst/>
            </a:prstGeom>
          </p:spPr>
        </p:pic>
        <p:sp>
          <p:nvSpPr>
            <p:cNvPr id="46" name="Oval 31">
              <a:extLst>
                <a:ext uri="{FF2B5EF4-FFF2-40B4-BE49-F238E27FC236}">
                  <a16:creationId xmlns:a16="http://schemas.microsoft.com/office/drawing/2014/main" id="{F54083A9-8AD7-4CFA-A34C-3D589D9AEFFE}"/>
                </a:ext>
              </a:extLst>
            </p:cNvPr>
            <p:cNvSpPr/>
            <p:nvPr/>
          </p:nvSpPr>
          <p:spPr>
            <a:xfrm>
              <a:off x="961470" y="4419886"/>
              <a:ext cx="900000" cy="900000"/>
            </a:xfrm>
            <a:prstGeom prst="ellipse">
              <a:avLst/>
            </a:prstGeom>
            <a:noFill/>
            <a:ln w="76200">
              <a:solidFill>
                <a:srgbClr val="234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44A2D141-DC5C-4118-B075-B73D3ED07C11}"/>
              </a:ext>
            </a:extLst>
          </p:cNvPr>
          <p:cNvGrpSpPr>
            <a:grpSpLocks noChangeAspect="1"/>
          </p:cNvGrpSpPr>
          <p:nvPr/>
        </p:nvGrpSpPr>
        <p:grpSpPr>
          <a:xfrm>
            <a:off x="252261" y="4082464"/>
            <a:ext cx="774000" cy="774000"/>
            <a:chOff x="4614924" y="2828830"/>
            <a:chExt cx="900000" cy="900000"/>
          </a:xfrm>
        </p:grpSpPr>
        <p:sp>
          <p:nvSpPr>
            <p:cNvPr id="48" name="Oval 31">
              <a:extLst>
                <a:ext uri="{FF2B5EF4-FFF2-40B4-BE49-F238E27FC236}">
                  <a16:creationId xmlns:a16="http://schemas.microsoft.com/office/drawing/2014/main" id="{7D7CB306-6804-4389-B9C8-A8B33C2EAF86}"/>
                </a:ext>
              </a:extLst>
            </p:cNvPr>
            <p:cNvSpPr/>
            <p:nvPr/>
          </p:nvSpPr>
          <p:spPr>
            <a:xfrm>
              <a:off x="4614924" y="2828830"/>
              <a:ext cx="900000" cy="9000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89A4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49" name="Kép 48">
              <a:extLst>
                <a:ext uri="{FF2B5EF4-FFF2-40B4-BE49-F238E27FC236}">
                  <a16:creationId xmlns:a16="http://schemas.microsoft.com/office/drawing/2014/main" id="{961275EA-D104-4BFA-AAA0-3146AA86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9287" y="2971046"/>
              <a:ext cx="471274" cy="615569"/>
            </a:xfrm>
            <a:prstGeom prst="rect">
              <a:avLst/>
            </a:prstGeom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2DC272A9-79C1-4724-A072-7EE677BADC25}"/>
              </a:ext>
            </a:extLst>
          </p:cNvPr>
          <p:cNvGrpSpPr>
            <a:grpSpLocks noChangeAspect="1"/>
          </p:cNvGrpSpPr>
          <p:nvPr/>
        </p:nvGrpSpPr>
        <p:grpSpPr>
          <a:xfrm>
            <a:off x="252261" y="4765404"/>
            <a:ext cx="774000" cy="774000"/>
            <a:chOff x="3787805" y="3496243"/>
            <a:chExt cx="900000" cy="900000"/>
          </a:xfrm>
        </p:grpSpPr>
        <p:sp>
          <p:nvSpPr>
            <p:cNvPr id="51" name="Oval 31">
              <a:extLst>
                <a:ext uri="{FF2B5EF4-FFF2-40B4-BE49-F238E27FC236}">
                  <a16:creationId xmlns:a16="http://schemas.microsoft.com/office/drawing/2014/main" id="{F7AACE2C-77E9-4BBA-849E-8CB174CBDCE3}"/>
                </a:ext>
              </a:extLst>
            </p:cNvPr>
            <p:cNvSpPr/>
            <p:nvPr/>
          </p:nvSpPr>
          <p:spPr>
            <a:xfrm>
              <a:off x="3787805" y="3496243"/>
              <a:ext cx="900000" cy="9000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7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482A7370-9100-49A6-B2C0-34535E394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2273" y="3752098"/>
              <a:ext cx="691064" cy="388290"/>
            </a:xfrm>
            <a:prstGeom prst="rect">
              <a:avLst/>
            </a:prstGeom>
          </p:spPr>
        </p:pic>
      </p:grpSp>
      <p:sp>
        <p:nvSpPr>
          <p:cNvPr id="53" name="Téglalap 1">
            <a:extLst>
              <a:ext uri="{FF2B5EF4-FFF2-40B4-BE49-F238E27FC236}">
                <a16:creationId xmlns:a16="http://schemas.microsoft.com/office/drawing/2014/main" id="{D04A71BC-6A2F-4CD1-844D-5B616E22B180}"/>
              </a:ext>
            </a:extLst>
          </p:cNvPr>
          <p:cNvSpPr/>
          <p:nvPr/>
        </p:nvSpPr>
        <p:spPr>
          <a:xfrm>
            <a:off x="-4033" y="0"/>
            <a:ext cx="9151144" cy="1115886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sp>
        <p:nvSpPr>
          <p:cNvPr id="57" name="L-Shape 11">
            <a:extLst>
              <a:ext uri="{FF2B5EF4-FFF2-40B4-BE49-F238E27FC236}">
                <a16:creationId xmlns:a16="http://schemas.microsoft.com/office/drawing/2014/main" id="{7937457E-36D1-4181-B735-CA9E706120B3}"/>
              </a:ext>
            </a:extLst>
          </p:cNvPr>
          <p:cNvSpPr/>
          <p:nvPr/>
        </p:nvSpPr>
        <p:spPr>
          <a:xfrm rot="16200000">
            <a:off x="7991922" y="1728729"/>
            <a:ext cx="605924" cy="605924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58" name="L-Shape 11">
            <a:extLst>
              <a:ext uri="{FF2B5EF4-FFF2-40B4-BE49-F238E27FC236}">
                <a16:creationId xmlns:a16="http://schemas.microsoft.com/office/drawing/2014/main" id="{3E688F20-93B6-4BCC-9A76-225E2871C95B}"/>
              </a:ext>
            </a:extLst>
          </p:cNvPr>
          <p:cNvSpPr/>
          <p:nvPr/>
        </p:nvSpPr>
        <p:spPr>
          <a:xfrm rot="5400000">
            <a:off x="853303" y="1126460"/>
            <a:ext cx="576597" cy="614103"/>
          </a:xfrm>
          <a:prstGeom prst="corner">
            <a:avLst>
              <a:gd name="adj1" fmla="val 23355"/>
              <a:gd name="adj2" fmla="val 23357"/>
            </a:avLst>
          </a:prstGeom>
          <a:solidFill>
            <a:srgbClr val="FF7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37" name="Oval 31">
            <a:extLst>
              <a:ext uri="{FF2B5EF4-FFF2-40B4-BE49-F238E27FC236}">
                <a16:creationId xmlns:a16="http://schemas.microsoft.com/office/drawing/2014/main" id="{F7AACE2C-77E9-4BBA-849E-8CB174CBDCE3}"/>
              </a:ext>
            </a:extLst>
          </p:cNvPr>
          <p:cNvSpPr/>
          <p:nvPr/>
        </p:nvSpPr>
        <p:spPr>
          <a:xfrm>
            <a:off x="252260" y="5427883"/>
            <a:ext cx="774000" cy="774000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" name="Kép 1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" y="5640045"/>
            <a:ext cx="594000" cy="334800"/>
          </a:xfrm>
          <a:prstGeom prst="rect">
            <a:avLst/>
          </a:prstGeom>
        </p:spPr>
      </p:pic>
      <p:sp>
        <p:nvSpPr>
          <p:cNvPr id="60" name="Oval 31">
            <a:extLst>
              <a:ext uri="{FF2B5EF4-FFF2-40B4-BE49-F238E27FC236}">
                <a16:creationId xmlns:a16="http://schemas.microsoft.com/office/drawing/2014/main" id="{F7AACE2C-77E9-4BBA-849E-8CB174CBDCE3}"/>
              </a:ext>
            </a:extLst>
          </p:cNvPr>
          <p:cNvSpPr/>
          <p:nvPr/>
        </p:nvSpPr>
        <p:spPr>
          <a:xfrm>
            <a:off x="243699" y="5993211"/>
            <a:ext cx="774000" cy="774000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Kép 6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9" y="6201883"/>
            <a:ext cx="594000" cy="3348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34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Проектный консорциум</a:t>
            </a:r>
            <a:endParaRPr lang="hu-H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vraskob\AppData\Local\Microsoft\Windows\INetCache\IE\QD00V7PR\Cloud-Sharin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5" y="2084463"/>
            <a:ext cx="2014083" cy="15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raskob\AppData\Local\Microsoft\Windows\INetCache\IE\SOC10JQA\Emblem-person-red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04" y="2973041"/>
            <a:ext cx="1331277" cy="13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199450"/>
              </p:ext>
            </p:extLst>
          </p:nvPr>
        </p:nvGraphicFramePr>
        <p:xfrm>
          <a:off x="2683476" y="2003376"/>
          <a:ext cx="644393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Lekerekített téglalap 2"/>
          <p:cNvSpPr/>
          <p:nvPr/>
        </p:nvSpPr>
        <p:spPr>
          <a:xfrm>
            <a:off x="293615" y="4903041"/>
            <a:ext cx="2273416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~3000 </a:t>
            </a:r>
            <a:r>
              <a:rPr lang="ru-RU" dirty="0"/>
              <a:t>муниципалитетов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396240" y="414917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30 000 </a:t>
            </a:r>
            <a:r>
              <a:rPr lang="ru-RU" dirty="0"/>
              <a:t>пользователей</a:t>
            </a:r>
            <a:r>
              <a:rPr lang="hu-HU" dirty="0"/>
              <a:t> </a:t>
            </a:r>
          </a:p>
        </p:txBody>
      </p:sp>
      <p:pic>
        <p:nvPicPr>
          <p:cNvPr id="1028" name="Picture 4" descr="C:\Users\vraskob\AppData\Local\Microsoft\Windows\INetCache\IE\WCFU9XSK\User_icon_2.svg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68" y="3063944"/>
            <a:ext cx="1269896" cy="12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16593" y="1248933"/>
            <a:ext cx="386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Создание национальной инфраструктуры с применением облачных технологий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13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ЦЕЛИ ПРОЕКТА</a:t>
            </a:r>
            <a:endParaRPr lang="hu-H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">
            <a:extLst>
              <a:ext uri="{FF2B5EF4-FFF2-40B4-BE49-F238E27FC236}">
                <a16:creationId xmlns:a16="http://schemas.microsoft.com/office/drawing/2014/main" id="{4E2298F9-AFAA-4981-8C06-9B5F1B87A963}"/>
              </a:ext>
            </a:extLst>
          </p:cNvPr>
          <p:cNvSpPr/>
          <p:nvPr/>
        </p:nvSpPr>
        <p:spPr>
          <a:xfrm>
            <a:off x="5492" y="0"/>
            <a:ext cx="9151144" cy="100597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13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Элементы системы</a:t>
            </a:r>
            <a:r>
              <a:rPr lang="hu-HU" sz="1800" dirty="0">
                <a:solidFill>
                  <a:prstClr val="white"/>
                </a:solidFill>
              </a:rPr>
              <a:t> Asp</a:t>
            </a:r>
          </a:p>
        </p:txBody>
      </p:sp>
      <p:graphicFrame>
        <p:nvGraphicFramePr>
          <p:cNvPr id="16" name="Tartalom helye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538950"/>
              </p:ext>
            </p:extLst>
          </p:nvPr>
        </p:nvGraphicFramePr>
        <p:xfrm>
          <a:off x="620742" y="1783915"/>
          <a:ext cx="8021624" cy="466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53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yamatábra: Egyesítés 5"/>
          <p:cNvSpPr/>
          <p:nvPr/>
        </p:nvSpPr>
        <p:spPr>
          <a:xfrm rot="16200000">
            <a:off x="-337139" y="667497"/>
            <a:ext cx="7778839" cy="7093577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">
            <a:extLst>
              <a:ext uri="{FF2B5EF4-FFF2-40B4-BE49-F238E27FC236}">
                <a16:creationId xmlns:a16="http://schemas.microsoft.com/office/drawing/2014/main" id="{4E2298F9-AFAA-4981-8C06-9B5F1B87A963}"/>
              </a:ext>
            </a:extLst>
          </p:cNvPr>
          <p:cNvSpPr/>
          <p:nvPr/>
        </p:nvSpPr>
        <p:spPr>
          <a:xfrm>
            <a:off x="5492" y="0"/>
            <a:ext cx="9151144" cy="100597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13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ТЕКУЩИЙ ПОРТФЕЛЬ СЕРВИСОВ</a:t>
            </a:r>
            <a:endParaRPr lang="hu-HU" sz="1800" dirty="0">
              <a:solidFill>
                <a:prstClr val="white"/>
              </a:solidFill>
            </a:endParaRPr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5491" y="1814918"/>
            <a:ext cx="5069847" cy="316931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Основная система</a:t>
            </a:r>
            <a:endParaRPr lang="hu-HU" sz="1400" b="1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Система управления финансами</a:t>
            </a:r>
            <a:r>
              <a:rPr lang="hu-H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Система управления местными налогами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Система документооборота</a:t>
            </a: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cs typeface="Calibri Light" pitchFamily="34" charset="0"/>
              </a:rPr>
              <a:t>Система промышленного и коммерческого управления </a:t>
            </a:r>
            <a:r>
              <a:rPr lang="hu-HU" sz="1400" dirty="0">
                <a:solidFill>
                  <a:srgbClr val="FFFFFF"/>
                </a:solidFill>
                <a:cs typeface="Calibri Light" pitchFamily="34" charset="0"/>
              </a:rPr>
              <a:t> </a:t>
            </a:r>
          </a:p>
          <a:p>
            <a:pPr marL="285750" indent="-285750"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cs typeface="Calibri Light" pitchFamily="34" charset="0"/>
              </a:rPr>
              <a:t>Кадастр объектов недвижимости</a:t>
            </a:r>
            <a:endParaRPr lang="hu-HU" sz="1400" dirty="0">
              <a:solidFill>
                <a:srgbClr val="FFFFFF"/>
              </a:solidFill>
              <a:cs typeface="Calibri Light" pitchFamily="34" charset="0"/>
            </a:endParaRPr>
          </a:p>
          <a:p>
            <a:pPr marL="285750" indent="-285750"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cs typeface="Calibri Light" pitchFamily="34" charset="0"/>
              </a:rPr>
              <a:t>Систем регистрации прав наследования</a:t>
            </a:r>
            <a:endParaRPr lang="hu-HU" sz="1400" dirty="0">
              <a:solidFill>
                <a:srgbClr val="FFFFFF"/>
              </a:solidFill>
              <a:cs typeface="Calibri Light" pitchFamily="34" charset="0"/>
            </a:endParaRPr>
          </a:p>
          <a:p>
            <a:pPr marL="285750" indent="-285750"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cs typeface="Calibri Light" pitchFamily="34" charset="0"/>
              </a:rPr>
              <a:t>Портал местных органов власти – «одно окно»</a:t>
            </a:r>
            <a:endParaRPr lang="hu-HU" sz="1400" dirty="0">
              <a:solidFill>
                <a:srgbClr val="FFFFFF"/>
              </a:solidFill>
              <a:cs typeface="Calibri Light" pitchFamily="34" charset="0"/>
            </a:endParaRPr>
          </a:p>
          <a:p>
            <a:pPr marL="285750" indent="-285750">
              <a:lnSpc>
                <a:spcPct val="114000"/>
              </a:lnSpc>
            </a:pPr>
            <a:r>
              <a:rPr lang="ru-RU" sz="1400" dirty="0">
                <a:solidFill>
                  <a:srgbClr val="FFFFFF"/>
                </a:solidFill>
                <a:cs typeface="Calibri Light" pitchFamily="34" charset="0"/>
              </a:rPr>
              <a:t>Портальное решение для муниципалитетов (факультативно)</a:t>
            </a:r>
            <a:r>
              <a:rPr lang="hu-HU" sz="1400" dirty="0">
                <a:solidFill>
                  <a:srgbClr val="FFFFFF"/>
                </a:solidFill>
                <a:cs typeface="Calibri Light" pitchFamily="34" charset="0"/>
              </a:rPr>
              <a:t> </a:t>
            </a:r>
          </a:p>
          <a:p>
            <a:pPr algn="just"/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algn="just"/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8637" y="4936226"/>
            <a:ext cx="5252891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cs typeface="Calibri Light" pitchFamily="34" charset="0"/>
              </a:rPr>
              <a:t>Интеграция </a:t>
            </a:r>
            <a:r>
              <a:rPr lang="ru-RU" sz="1600" dirty="0">
                <a:solidFill>
                  <a:srgbClr val="FFFFFF"/>
                </a:solidFill>
                <a:cs typeface="Calibri Light" pitchFamily="34" charset="0"/>
              </a:rPr>
              <a:t>разных систем</a:t>
            </a:r>
            <a:r>
              <a:rPr lang="hu-HU" sz="1600" dirty="0">
                <a:solidFill>
                  <a:srgbClr val="FFFFFF"/>
                </a:solidFill>
                <a:cs typeface="Calibri Light" pitchFamily="34" charset="0"/>
              </a:rPr>
              <a:t>, </a:t>
            </a:r>
            <a:r>
              <a:rPr lang="ru-RU" sz="1600" b="1" dirty="0">
                <a:cs typeface="Calibri Light" pitchFamily="34" charset="0"/>
              </a:rPr>
              <a:t>связь с внешними данными и составляющие</a:t>
            </a:r>
            <a:r>
              <a:rPr lang="ru-RU" sz="1600" dirty="0">
                <a:solidFill>
                  <a:srgbClr val="FFFFFF"/>
                </a:solidFill>
                <a:cs typeface="Calibri Light" pitchFamily="34" charset="0"/>
              </a:rPr>
              <a:t> электронного администрирования </a:t>
            </a:r>
            <a:endParaRPr lang="hu-HU" sz="1600" b="1" dirty="0"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r="33273"/>
          <a:stretch>
            <a:fillRect/>
          </a:stretch>
        </p:blipFill>
        <p:spPr>
          <a:xfrm>
            <a:off x="0" y="33428"/>
            <a:ext cx="3059084" cy="6856324"/>
          </a:xfrm>
        </p:spPr>
      </p:pic>
      <p:sp>
        <p:nvSpPr>
          <p:cNvPr id="13" name="TextBox 12"/>
          <p:cNvSpPr txBox="1"/>
          <p:nvPr/>
        </p:nvSpPr>
        <p:spPr>
          <a:xfrm>
            <a:off x="3065532" y="2057356"/>
            <a:ext cx="32355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система обеспечивает идентификацию пользователей системы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интеграцию отраслевых систем и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отчётов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основной системы возможен доступ в системы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системе для каждого муниципалитета  создана отдельная зона работы, что обеспечивает раздельное управление данными муниципалитетов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6602136" y="1210732"/>
            <a:ext cx="2457973" cy="5358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ru-RU" sz="1000" dirty="0"/>
              <a:t>Управление пользователями</a:t>
            </a:r>
            <a:endParaRPr lang="hu-HU" sz="1000" dirty="0"/>
          </a:p>
          <a:p>
            <a:pPr marL="171450" indent="-171450"/>
            <a:endParaRPr lang="en-US" sz="1000" dirty="0"/>
          </a:p>
          <a:p>
            <a:pPr marL="171450" indent="-171450"/>
            <a:r>
              <a:rPr lang="ru-RU" sz="1000" dirty="0"/>
              <a:t>Управление доступом</a:t>
            </a:r>
            <a:r>
              <a:rPr lang="en-US" sz="1000" dirty="0"/>
              <a:t> </a:t>
            </a:r>
            <a:endParaRPr lang="ru-RU" sz="1000" dirty="0"/>
          </a:p>
          <a:p>
            <a:pPr marL="0" indent="0">
              <a:buNone/>
            </a:pPr>
            <a:r>
              <a:rPr lang="ru-RU" sz="1000" dirty="0"/>
              <a:t>     </a:t>
            </a:r>
            <a:r>
              <a:rPr lang="en-US" sz="1000" dirty="0"/>
              <a:t>(</a:t>
            </a:r>
            <a:r>
              <a:rPr lang="ru-RU" sz="1000" dirty="0"/>
              <a:t>аутентификация, роли, права</a:t>
            </a:r>
            <a:r>
              <a:rPr lang="en-US" sz="1000" dirty="0"/>
              <a:t>)</a:t>
            </a:r>
            <a:endParaRPr lang="ru-RU" sz="1000" dirty="0"/>
          </a:p>
          <a:p>
            <a:pPr marL="0" indent="0">
              <a:buNone/>
            </a:pPr>
            <a:endParaRPr lang="en-US" sz="1000" dirty="0"/>
          </a:p>
          <a:p>
            <a:pPr marL="171450" indent="-171450"/>
            <a:r>
              <a:rPr lang="ru-RU" sz="1000" dirty="0"/>
              <a:t>Сервисы операционной системы</a:t>
            </a:r>
            <a:endParaRPr lang="en-US" sz="1000" dirty="0"/>
          </a:p>
          <a:p>
            <a:pPr marL="171450" indent="-171450"/>
            <a:endParaRPr lang="en-US" sz="1000" dirty="0"/>
          </a:p>
          <a:p>
            <a:pPr marL="171450" indent="-171450"/>
            <a:r>
              <a:rPr lang="ru-RU" sz="1000" dirty="0"/>
              <a:t>Ведение журнала</a:t>
            </a:r>
            <a:endParaRPr lang="en-US" sz="1000" dirty="0"/>
          </a:p>
          <a:p>
            <a:pPr marL="171450" indent="-171450"/>
            <a:r>
              <a:rPr lang="ru-RU" sz="1000" dirty="0"/>
              <a:t>Хранения и резервирование </a:t>
            </a:r>
          </a:p>
          <a:p>
            <a:pPr marL="0" indent="0">
              <a:buNone/>
            </a:pPr>
            <a:r>
              <a:rPr lang="ru-RU" sz="1000" dirty="0"/>
              <a:t>    данных</a:t>
            </a:r>
          </a:p>
          <a:p>
            <a:pPr marL="0" indent="0">
              <a:buNone/>
            </a:pPr>
            <a:endParaRPr lang="en-US" sz="1000" dirty="0"/>
          </a:p>
          <a:p>
            <a:pPr marL="171450" indent="-171450"/>
            <a:r>
              <a:rPr lang="ru-RU" sz="1000" dirty="0"/>
              <a:t>Хранение документов</a:t>
            </a:r>
          </a:p>
          <a:p>
            <a:pPr marL="171450" indent="-171450"/>
            <a:endParaRPr lang="hu-HU" sz="1000" dirty="0"/>
          </a:p>
          <a:p>
            <a:pPr marL="171450" indent="-171450"/>
            <a:r>
              <a:rPr lang="ru-RU" sz="1000" dirty="0"/>
              <a:t>Обмен и интеграция </a:t>
            </a:r>
          </a:p>
          <a:p>
            <a:pPr marL="0" indent="0">
              <a:buNone/>
            </a:pPr>
            <a:r>
              <a:rPr lang="ru-RU" sz="1000" dirty="0"/>
              <a:t>     внешних и внутренних данных</a:t>
            </a:r>
            <a:endParaRPr lang="hu-HU" sz="1000" dirty="0"/>
          </a:p>
          <a:p>
            <a:pPr marL="171450" indent="-171450"/>
            <a:endParaRPr lang="en-US" sz="1000" dirty="0"/>
          </a:p>
          <a:p>
            <a:pPr marL="171450" indent="-171450"/>
            <a:r>
              <a:rPr lang="ru-RU" sz="1000" dirty="0"/>
              <a:t>Управление системой, </a:t>
            </a:r>
          </a:p>
          <a:p>
            <a:pPr marL="0" indent="0">
              <a:buNone/>
            </a:pPr>
            <a:r>
              <a:rPr lang="ru-RU" sz="1000" dirty="0"/>
              <a:t>     мониторинг</a:t>
            </a:r>
            <a:endParaRPr lang="en-US" sz="1000" dirty="0"/>
          </a:p>
          <a:p>
            <a:pPr marL="171450" indent="-171450"/>
            <a:r>
              <a:rPr lang="ru-RU" sz="1000" dirty="0"/>
              <a:t>Поддержка электронных </a:t>
            </a:r>
          </a:p>
          <a:p>
            <a:pPr marL="0" indent="0">
              <a:buNone/>
            </a:pPr>
            <a:r>
              <a:rPr lang="ru-RU" sz="1000" dirty="0"/>
              <a:t>     платежей</a:t>
            </a:r>
            <a:endParaRPr lang="hu-HU" sz="1000" dirty="0"/>
          </a:p>
          <a:p>
            <a:pPr marL="171450" indent="-171450"/>
            <a:endParaRPr lang="en-US" sz="1000" dirty="0"/>
          </a:p>
          <a:p>
            <a:pPr marL="171450" indent="-171450"/>
            <a:r>
              <a:rPr lang="ru-RU" sz="1000" dirty="0"/>
              <a:t>Управление мастер-данными</a:t>
            </a:r>
          </a:p>
          <a:p>
            <a:pPr marL="171450" indent="-171450"/>
            <a:endParaRPr lang="en-US" sz="1000" dirty="0"/>
          </a:p>
          <a:p>
            <a:pPr marL="171450" indent="-171450"/>
            <a:r>
              <a:rPr lang="ru-RU" sz="1000" dirty="0"/>
              <a:t>Создание шаблонов и форм и управление ими</a:t>
            </a:r>
            <a:endParaRPr lang="hu-HU" sz="1000" dirty="0"/>
          </a:p>
          <a:p>
            <a:pPr marL="171450" indent="-171450"/>
            <a:endParaRPr lang="en-US" sz="1100" dirty="0"/>
          </a:p>
          <a:p>
            <a:pPr marL="171450" indent="-171450"/>
            <a:r>
              <a:rPr lang="ru-RU" sz="1000" dirty="0"/>
              <a:t>Система дистанционного электронного обучения</a:t>
            </a:r>
            <a:endParaRPr lang="en-US" sz="1000" dirty="0"/>
          </a:p>
        </p:txBody>
      </p:sp>
      <p:sp>
        <p:nvSpPr>
          <p:cNvPr id="22" name="Téglalap 1">
            <a:extLst>
              <a:ext uri="{FF2B5EF4-FFF2-40B4-BE49-F238E27FC236}">
                <a16:creationId xmlns:a16="http://schemas.microsoft.com/office/drawing/2014/main" id="{773430B5-935E-440E-84B5-63B947236C95}"/>
              </a:ext>
            </a:extLst>
          </p:cNvPr>
          <p:cNvSpPr/>
          <p:nvPr/>
        </p:nvSpPr>
        <p:spPr>
          <a:xfrm>
            <a:off x="-7208" y="0"/>
            <a:ext cx="9151144" cy="127030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6B033D96-8831-4B2A-BCE4-C801FD6B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43" y="367551"/>
            <a:ext cx="1389759" cy="476975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EA615330-2CFA-4343-AD7A-4878649B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66595"/>
            <a:ext cx="1818202" cy="369917"/>
          </a:xfrm>
          <a:prstGeom prst="rect">
            <a:avLst/>
          </a:prstGeom>
        </p:spPr>
      </p:pic>
      <p:sp>
        <p:nvSpPr>
          <p:cNvPr id="36" name="Cím 3">
            <a:extLst>
              <a:ext uri="{FF2B5EF4-FFF2-40B4-BE49-F238E27FC236}">
                <a16:creationId xmlns:a16="http://schemas.microsoft.com/office/drawing/2014/main" id="{24CB527D-B77E-45FE-86DA-91AA19B72141}"/>
              </a:ext>
            </a:extLst>
          </p:cNvPr>
          <p:cNvSpPr txBox="1">
            <a:spLocks/>
          </p:cNvSpPr>
          <p:nvPr/>
        </p:nvSpPr>
        <p:spPr>
          <a:xfrm>
            <a:off x="2555777" y="399634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основная система</a:t>
            </a: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37" name="Rectangle 57">
            <a:extLst>
              <a:ext uri="{FF2B5EF4-FFF2-40B4-BE49-F238E27FC236}">
                <a16:creationId xmlns:a16="http://schemas.microsoft.com/office/drawing/2014/main" id="{4427CF6F-C912-49B4-AB59-BE363E845EDA}"/>
              </a:ext>
            </a:extLst>
          </p:cNvPr>
          <p:cNvSpPr/>
          <p:nvPr/>
        </p:nvSpPr>
        <p:spPr>
          <a:xfrm>
            <a:off x="-3590" y="6635128"/>
            <a:ext cx="9147590" cy="254623"/>
          </a:xfrm>
          <a:prstGeom prst="rect">
            <a:avLst/>
          </a:prstGeom>
          <a:solidFill>
            <a:srgbClr val="234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0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">
            <a:extLst>
              <a:ext uri="{FF2B5EF4-FFF2-40B4-BE49-F238E27FC236}">
                <a16:creationId xmlns:a16="http://schemas.microsoft.com/office/drawing/2014/main" id="{4E2298F9-AFAA-4981-8C06-9B5F1B87A963}"/>
              </a:ext>
            </a:extLst>
          </p:cNvPr>
          <p:cNvSpPr/>
          <p:nvPr/>
        </p:nvSpPr>
        <p:spPr>
          <a:xfrm>
            <a:off x="5492" y="0"/>
            <a:ext cx="9151144" cy="100597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13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ru-RU" sz="1800" dirty="0">
                <a:solidFill>
                  <a:prstClr val="white"/>
                </a:solidFill>
              </a:rPr>
              <a:t>Система управления</a:t>
            </a:r>
            <a:endParaRPr lang="hu-HU" sz="1800" dirty="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493878" y="3977193"/>
            <a:ext cx="2350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492" y="1500389"/>
            <a:ext cx="8551066" cy="2287426"/>
          </a:xfrm>
          <a:prstGeom prst="rect">
            <a:avLst/>
          </a:prstGeom>
          <a:solidFill>
            <a:srgbClr val="89A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200383" y="1586953"/>
            <a:ext cx="822216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Задачи в финансовой сфере и области бухучёта для государственной организации</a:t>
            </a:r>
            <a:endParaRPr lang="hu-HU" sz="15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hu-HU" sz="15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Предоставление данных, предписанных законом, муниципальным пользователям с соответствующими правами для исполнения ими своих обязанностей</a:t>
            </a:r>
            <a:r>
              <a:rPr lang="en-US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.</a:t>
            </a:r>
            <a:endParaRPr lang="hu-HU" sz="15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hu-HU" sz="15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Интегрированная компьютерная система обеспечивает единую точку доступа для отражения экономических событий в </a:t>
            </a:r>
            <a:r>
              <a:rPr lang="en-US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c</a:t>
            </a:r>
            <a:r>
              <a:rPr lang="ru-RU" sz="15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четах бухгалтерского учёта и соответствующих учётных записях, бюджетной и финансовой отчётности.</a:t>
            </a:r>
          </a:p>
          <a:p>
            <a:pPr algn="just"/>
            <a:br>
              <a:rPr lang="en-US" sz="1500" dirty="0">
                <a:solidFill>
                  <a:srgbClr val="FFFFFF"/>
                </a:solidFill>
                <a:latin typeface="+mj-lt"/>
              </a:rPr>
            </a:br>
            <a:endParaRPr lang="hu-HU" sz="15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hu-HU" sz="16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</p:txBody>
      </p:sp>
      <p:graphicFrame>
        <p:nvGraphicFramePr>
          <p:cNvPr id="16" name="Tábláza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309324"/>
              </p:ext>
            </p:extLst>
          </p:nvPr>
        </p:nvGraphicFramePr>
        <p:xfrm>
          <a:off x="1304700" y="4351869"/>
          <a:ext cx="6552727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Счета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>
                    <a:solidFill>
                      <a:srgbClr val="2349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Платежные документы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>
                    <a:solidFill>
                      <a:srgbClr val="2349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Поток денежных средств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>
                    <a:solidFill>
                      <a:srgbClr val="2349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Контировка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>
                    <a:solidFill>
                      <a:srgbClr val="234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    12 359 084    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>
                    <a:solidFill>
                      <a:srgbClr val="FF77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                     23 869 521    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              5 147 731    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     176 850 789    </a:t>
                      </a:r>
                      <a:endParaRPr lang="hu-HU" sz="1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28948" marR="2894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5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">
            <a:extLst>
              <a:ext uri="{FF2B5EF4-FFF2-40B4-BE49-F238E27FC236}">
                <a16:creationId xmlns:a16="http://schemas.microsoft.com/office/drawing/2014/main" id="{4E2298F9-AFAA-4981-8C06-9B5F1B87A963}"/>
              </a:ext>
            </a:extLst>
          </p:cNvPr>
          <p:cNvSpPr/>
          <p:nvPr/>
        </p:nvSpPr>
        <p:spPr>
          <a:xfrm>
            <a:off x="5492" y="0"/>
            <a:ext cx="9151144" cy="1005978"/>
          </a:xfrm>
          <a:custGeom>
            <a:avLst/>
            <a:gdLst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2287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228725"/>
              <a:gd name="connsiteX1" fmla="*/ 12192000 w 12192000"/>
              <a:gd name="connsiteY1" fmla="*/ 0 h 1228725"/>
              <a:gd name="connsiteX2" fmla="*/ 12192000 w 12192000"/>
              <a:gd name="connsiteY2" fmla="*/ 1228725 h 1228725"/>
              <a:gd name="connsiteX3" fmla="*/ 0 w 12192000"/>
              <a:gd name="connsiteY3" fmla="*/ 1000125 h 1228725"/>
              <a:gd name="connsiteX4" fmla="*/ 0 w 12192000"/>
              <a:gd name="connsiteY4" fmla="*/ 0 h 1228725"/>
              <a:gd name="connsiteX0" fmla="*/ 0 w 12192000"/>
              <a:gd name="connsiteY0" fmla="*/ 0 h 1000125"/>
              <a:gd name="connsiteX1" fmla="*/ 12192000 w 12192000"/>
              <a:gd name="connsiteY1" fmla="*/ 0 h 1000125"/>
              <a:gd name="connsiteX2" fmla="*/ 12166600 w 12192000"/>
              <a:gd name="connsiteY2" fmla="*/ 974725 h 1000125"/>
              <a:gd name="connsiteX3" fmla="*/ 0 w 12192000"/>
              <a:gd name="connsiteY3" fmla="*/ 1000125 h 1000125"/>
              <a:gd name="connsiteX4" fmla="*/ 0 w 12192000"/>
              <a:gd name="connsiteY4" fmla="*/ 0 h 1000125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085031"/>
              <a:gd name="connsiteX1" fmla="*/ 12192000 w 12192000"/>
              <a:gd name="connsiteY1" fmla="*/ 0 h 1085031"/>
              <a:gd name="connsiteX2" fmla="*/ 12166600 w 12192000"/>
              <a:gd name="connsiteY2" fmla="*/ 974725 h 1085031"/>
              <a:gd name="connsiteX3" fmla="*/ 0 w 12192000"/>
              <a:gd name="connsiteY3" fmla="*/ 1000125 h 1085031"/>
              <a:gd name="connsiteX4" fmla="*/ 0 w 12192000"/>
              <a:gd name="connsiteY4" fmla="*/ 0 h 1085031"/>
              <a:gd name="connsiteX0" fmla="*/ 0 w 12192000"/>
              <a:gd name="connsiteY0" fmla="*/ 0 h 1226002"/>
              <a:gd name="connsiteX1" fmla="*/ 12192000 w 12192000"/>
              <a:gd name="connsiteY1" fmla="*/ 0 h 1226002"/>
              <a:gd name="connsiteX2" fmla="*/ 12166600 w 12192000"/>
              <a:gd name="connsiteY2" fmla="*/ 974725 h 1226002"/>
              <a:gd name="connsiteX3" fmla="*/ 0 w 12192000"/>
              <a:gd name="connsiteY3" fmla="*/ 1000125 h 1226002"/>
              <a:gd name="connsiteX4" fmla="*/ 0 w 12192000"/>
              <a:gd name="connsiteY4" fmla="*/ 0 h 1226002"/>
              <a:gd name="connsiteX0" fmla="*/ 0 w 12192000"/>
              <a:gd name="connsiteY0" fmla="*/ 0 h 1302889"/>
              <a:gd name="connsiteX1" fmla="*/ 12192000 w 12192000"/>
              <a:gd name="connsiteY1" fmla="*/ 0 h 1302889"/>
              <a:gd name="connsiteX2" fmla="*/ 12166600 w 12192000"/>
              <a:gd name="connsiteY2" fmla="*/ 974725 h 1302889"/>
              <a:gd name="connsiteX3" fmla="*/ 0 w 12192000"/>
              <a:gd name="connsiteY3" fmla="*/ 1000125 h 1302889"/>
              <a:gd name="connsiteX4" fmla="*/ 0 w 12192000"/>
              <a:gd name="connsiteY4" fmla="*/ 0 h 1302889"/>
              <a:gd name="connsiteX0" fmla="*/ 0 w 12192000"/>
              <a:gd name="connsiteY0" fmla="*/ 0 h 1272006"/>
              <a:gd name="connsiteX1" fmla="*/ 12192000 w 12192000"/>
              <a:gd name="connsiteY1" fmla="*/ 0 h 1272006"/>
              <a:gd name="connsiteX2" fmla="*/ 12166600 w 12192000"/>
              <a:gd name="connsiteY2" fmla="*/ 974725 h 1272006"/>
              <a:gd name="connsiteX3" fmla="*/ 0 w 12192000"/>
              <a:gd name="connsiteY3" fmla="*/ 1000125 h 1272006"/>
              <a:gd name="connsiteX4" fmla="*/ 0 w 12192000"/>
              <a:gd name="connsiteY4" fmla="*/ 0 h 1272006"/>
              <a:gd name="connsiteX0" fmla="*/ 0 w 12192000"/>
              <a:gd name="connsiteY0" fmla="*/ 0 h 1233809"/>
              <a:gd name="connsiteX1" fmla="*/ 12192000 w 12192000"/>
              <a:gd name="connsiteY1" fmla="*/ 0 h 1233809"/>
              <a:gd name="connsiteX2" fmla="*/ 12166600 w 12192000"/>
              <a:gd name="connsiteY2" fmla="*/ 974725 h 1233809"/>
              <a:gd name="connsiteX3" fmla="*/ 0 w 12192000"/>
              <a:gd name="connsiteY3" fmla="*/ 1000125 h 1233809"/>
              <a:gd name="connsiteX4" fmla="*/ 0 w 12192000"/>
              <a:gd name="connsiteY4" fmla="*/ 0 h 1233809"/>
              <a:gd name="connsiteX0" fmla="*/ 0 w 12192000"/>
              <a:gd name="connsiteY0" fmla="*/ 0 h 1229167"/>
              <a:gd name="connsiteX1" fmla="*/ 12192000 w 12192000"/>
              <a:gd name="connsiteY1" fmla="*/ 0 h 1229167"/>
              <a:gd name="connsiteX2" fmla="*/ 12166600 w 12192000"/>
              <a:gd name="connsiteY2" fmla="*/ 974725 h 1229167"/>
              <a:gd name="connsiteX3" fmla="*/ 0 w 12192000"/>
              <a:gd name="connsiteY3" fmla="*/ 987425 h 1229167"/>
              <a:gd name="connsiteX4" fmla="*/ 0 w 12192000"/>
              <a:gd name="connsiteY4" fmla="*/ 0 h 1229167"/>
              <a:gd name="connsiteX0" fmla="*/ 0 w 12192000"/>
              <a:gd name="connsiteY0" fmla="*/ 0 h 1232922"/>
              <a:gd name="connsiteX1" fmla="*/ 12192000 w 12192000"/>
              <a:gd name="connsiteY1" fmla="*/ 0 h 1232922"/>
              <a:gd name="connsiteX2" fmla="*/ 12166600 w 12192000"/>
              <a:gd name="connsiteY2" fmla="*/ 974725 h 1232922"/>
              <a:gd name="connsiteX3" fmla="*/ 0 w 12192000"/>
              <a:gd name="connsiteY3" fmla="*/ 987425 h 1232922"/>
              <a:gd name="connsiteX4" fmla="*/ 0 w 12192000"/>
              <a:gd name="connsiteY4" fmla="*/ 0 h 1232922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22076"/>
              <a:gd name="connsiteX1" fmla="*/ 12192000 w 12192000"/>
              <a:gd name="connsiteY1" fmla="*/ 0 h 1222076"/>
              <a:gd name="connsiteX2" fmla="*/ 12166600 w 12192000"/>
              <a:gd name="connsiteY2" fmla="*/ 974725 h 1222076"/>
              <a:gd name="connsiteX3" fmla="*/ 0 w 12192000"/>
              <a:gd name="connsiteY3" fmla="*/ 987425 h 1222076"/>
              <a:gd name="connsiteX4" fmla="*/ 0 w 12192000"/>
              <a:gd name="connsiteY4" fmla="*/ 0 h 1222076"/>
              <a:gd name="connsiteX0" fmla="*/ 0 w 12192000"/>
              <a:gd name="connsiteY0" fmla="*/ 0 h 1242047"/>
              <a:gd name="connsiteX1" fmla="*/ 12192000 w 12192000"/>
              <a:gd name="connsiteY1" fmla="*/ 0 h 1242047"/>
              <a:gd name="connsiteX2" fmla="*/ 12166600 w 12192000"/>
              <a:gd name="connsiteY2" fmla="*/ 974725 h 1242047"/>
              <a:gd name="connsiteX3" fmla="*/ 0 w 12192000"/>
              <a:gd name="connsiteY3" fmla="*/ 987425 h 1242047"/>
              <a:gd name="connsiteX4" fmla="*/ 0 w 12192000"/>
              <a:gd name="connsiteY4" fmla="*/ 0 h 1242047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666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21234"/>
              <a:gd name="connsiteX1" fmla="*/ 12192000 w 12192000"/>
              <a:gd name="connsiteY1" fmla="*/ 0 h 1221234"/>
              <a:gd name="connsiteX2" fmla="*/ 12192000 w 12192000"/>
              <a:gd name="connsiteY2" fmla="*/ 974725 h 1221234"/>
              <a:gd name="connsiteX3" fmla="*/ 0 w 12192000"/>
              <a:gd name="connsiteY3" fmla="*/ 987425 h 1221234"/>
              <a:gd name="connsiteX4" fmla="*/ 0 w 12192000"/>
              <a:gd name="connsiteY4" fmla="*/ 0 h 1221234"/>
              <a:gd name="connsiteX0" fmla="*/ 0 w 12192000"/>
              <a:gd name="connsiteY0" fmla="*/ 0 h 1236808"/>
              <a:gd name="connsiteX1" fmla="*/ 12192000 w 12192000"/>
              <a:gd name="connsiteY1" fmla="*/ 0 h 1236808"/>
              <a:gd name="connsiteX2" fmla="*/ 12192000 w 12192000"/>
              <a:gd name="connsiteY2" fmla="*/ 974725 h 1236808"/>
              <a:gd name="connsiteX3" fmla="*/ 0 w 12192000"/>
              <a:gd name="connsiteY3" fmla="*/ 987425 h 1236808"/>
              <a:gd name="connsiteX4" fmla="*/ 0 w 12192000"/>
              <a:gd name="connsiteY4" fmla="*/ 0 h 1236808"/>
              <a:gd name="connsiteX0" fmla="*/ 0 w 12201525"/>
              <a:gd name="connsiteY0" fmla="*/ 0 h 1236808"/>
              <a:gd name="connsiteX1" fmla="*/ 12192000 w 12201525"/>
              <a:gd name="connsiteY1" fmla="*/ 0 h 1236808"/>
              <a:gd name="connsiteX2" fmla="*/ 12201525 w 12201525"/>
              <a:gd name="connsiteY2" fmla="*/ 974725 h 1236808"/>
              <a:gd name="connsiteX3" fmla="*/ 0 w 12201525"/>
              <a:gd name="connsiteY3" fmla="*/ 987425 h 1236808"/>
              <a:gd name="connsiteX4" fmla="*/ 0 w 12201525"/>
              <a:gd name="connsiteY4" fmla="*/ 0 h 1236808"/>
              <a:gd name="connsiteX0" fmla="*/ 0 w 12201525"/>
              <a:gd name="connsiteY0" fmla="*/ 0 h 1248625"/>
              <a:gd name="connsiteX1" fmla="*/ 12192000 w 12201525"/>
              <a:gd name="connsiteY1" fmla="*/ 0 h 1248625"/>
              <a:gd name="connsiteX2" fmla="*/ 12201525 w 12201525"/>
              <a:gd name="connsiteY2" fmla="*/ 974725 h 1248625"/>
              <a:gd name="connsiteX3" fmla="*/ 0 w 12201525"/>
              <a:gd name="connsiteY3" fmla="*/ 987425 h 1248625"/>
              <a:gd name="connsiteX4" fmla="*/ 0 w 12201525"/>
              <a:gd name="connsiteY4" fmla="*/ 0 h 1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1525" h="1248625">
                <a:moveTo>
                  <a:pt x="0" y="0"/>
                </a:moveTo>
                <a:lnTo>
                  <a:pt x="12192000" y="0"/>
                </a:lnTo>
                <a:lnTo>
                  <a:pt x="12201525" y="974725"/>
                </a:lnTo>
                <a:cubicBezTo>
                  <a:pt x="9317567" y="1430867"/>
                  <a:pt x="2328333" y="1232958"/>
                  <a:pt x="0" y="987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2349A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99" y="325823"/>
            <a:ext cx="1389759" cy="4769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9" y="324867"/>
            <a:ext cx="1818202" cy="369917"/>
          </a:xfrm>
          <a:prstGeom prst="rect">
            <a:avLst/>
          </a:prstGeom>
        </p:spPr>
      </p:pic>
      <p:sp>
        <p:nvSpPr>
          <p:cNvPr id="13" name="Cím 3"/>
          <p:cNvSpPr txBox="1">
            <a:spLocks/>
          </p:cNvSpPr>
          <p:nvPr/>
        </p:nvSpPr>
        <p:spPr>
          <a:xfrm>
            <a:off x="2425533" y="357906"/>
            <a:ext cx="4412043" cy="6480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hu-HU" sz="1800" dirty="0">
                <a:solidFill>
                  <a:prstClr val="white"/>
                </a:solidFill>
              </a:rPr>
              <a:t>asp</a:t>
            </a:r>
            <a:r>
              <a:rPr lang="ru-RU" sz="1800" dirty="0">
                <a:solidFill>
                  <a:prstClr val="white"/>
                </a:solidFill>
              </a:rPr>
              <a:t> сервисы электронного правительства для муниципалитетов</a:t>
            </a:r>
            <a:endParaRPr lang="hu-HU" sz="1800" dirty="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493878" y="3977193"/>
            <a:ext cx="2350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42613" y="1052689"/>
            <a:ext cx="355974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Портал - </a:t>
            </a: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«одно окно» </a:t>
            </a: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Аналитические э</a:t>
            </a: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лектронные шаблоны форм, </a:t>
            </a: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предоставляемые централизованно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</a:t>
            </a:r>
            <a:r>
              <a:rPr lang="hu-H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(60+)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1400" b="1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Инструмент управления формами в режиме онлайн</a:t>
            </a: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Интегрированные электронные административные сервисы 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(</a:t>
            </a: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электронная идентификация, электронная доставка, электронная аутентификация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и т.д.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Соединения</a:t>
            </a: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внешних и внутренних данных 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(</a:t>
            </a:r>
            <a:r>
              <a:rPr lang="ru-RU" sz="1400" b="1" dirty="0" err="1">
                <a:solidFill>
                  <a:srgbClr val="FFFFFF"/>
                </a:solidFill>
                <a:latin typeface="+mj-lt"/>
                <a:cs typeface="Calibri Light" pitchFamily="34" charset="0"/>
              </a:rPr>
              <a:t>интероперабельность</a:t>
            </a:r>
            <a:r>
              <a:rPr lang="hu-H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Полноценная </a:t>
            </a: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поддержка</a:t>
            </a:r>
            <a:r>
              <a:rPr lang="ru-RU" sz="1400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процесса со стороны </a:t>
            </a:r>
            <a:r>
              <a:rPr lang="ru-RU" sz="1400" b="1" dirty="0" err="1">
                <a:solidFill>
                  <a:srgbClr val="FFFFFF"/>
                </a:solidFill>
                <a:latin typeface="+mj-lt"/>
                <a:cs typeface="Calibri Light" pitchFamily="34" charset="0"/>
              </a:rPr>
              <a:t>бэк</a:t>
            </a:r>
            <a:r>
              <a:rPr lang="ru-RU" sz="1400" b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-офиса</a:t>
            </a:r>
            <a:endParaRPr lang="hu-HU" sz="1400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lvl="1">
              <a:buFont typeface="Calibri Light" pitchFamily="34" charset="0"/>
              <a:buChar char="−"/>
            </a:pPr>
            <a:r>
              <a:rPr lang="ru-RU" sz="1400" i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система документооборота</a:t>
            </a:r>
            <a:endParaRPr lang="hu-HU" sz="1400" i="1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  <a:p>
            <a:pPr lvl="1">
              <a:buFont typeface="Calibri Light" pitchFamily="34" charset="0"/>
              <a:buChar char="−"/>
            </a:pPr>
            <a:r>
              <a:rPr lang="ru-RU" sz="1400" i="1" dirty="0">
                <a:solidFill>
                  <a:srgbClr val="FFFFFF"/>
                </a:solidFill>
                <a:latin typeface="+mj-lt"/>
                <a:cs typeface="Calibri Light" pitchFamily="34" charset="0"/>
              </a:rPr>
              <a:t> интеграция отраслевых систем</a:t>
            </a:r>
            <a:endParaRPr lang="hu-HU" sz="1400" i="1" dirty="0">
              <a:solidFill>
                <a:srgbClr val="FFFFFF"/>
              </a:solidFill>
              <a:latin typeface="+mj-lt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1271</Words>
  <Application>Microsoft Office PowerPoint</Application>
  <PresentationFormat>On-screen Show (4:3)</PresentationFormat>
  <Paragraphs>241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맑은 고딕</vt:lpstr>
      <vt:lpstr>Arial</vt:lpstr>
      <vt:lpstr>Calibri</vt:lpstr>
      <vt:lpstr>Calibri Light</vt:lpstr>
      <vt:lpstr>Symbol</vt:lpstr>
      <vt:lpstr>Times New Roman</vt:lpstr>
      <vt:lpstr>Verdana</vt:lpstr>
      <vt:lpstr>1_Office-téma</vt:lpstr>
      <vt:lpstr>Egyéni tervezés</vt:lpstr>
      <vt:lpstr>1_Egyéni tervezés</vt:lpstr>
      <vt:lpstr>Централизованные услуги доступа к приложениям (ASP) для муницИпалитетов венгрии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Államkincstár szerepe az önkormányzati elektronikus ügyintézés megvalósításában és üzemeltetésében</dc:title>
  <dc:creator>dalma</dc:creator>
  <cp:lastModifiedBy>Yelena Slizhevskaya</cp:lastModifiedBy>
  <cp:revision>190</cp:revision>
  <dcterms:created xsi:type="dcterms:W3CDTF">2019-04-16T12:15:59Z</dcterms:created>
  <dcterms:modified xsi:type="dcterms:W3CDTF">2019-05-23T20:45:50Z</dcterms:modified>
</cp:coreProperties>
</file>