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8" r:id="rId4"/>
    <p:sldId id="260" r:id="rId5"/>
    <p:sldId id="262" r:id="rId6"/>
    <p:sldId id="261" r:id="rId7"/>
    <p:sldId id="259" r:id="rId8"/>
    <p:sldId id="334" r:id="rId9"/>
    <p:sldId id="33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86399" autoAdjust="0"/>
  </p:normalViewPr>
  <p:slideViewPr>
    <p:cSldViewPr>
      <p:cViewPr varScale="1">
        <p:scale>
          <a:sx n="58" d="100"/>
          <a:sy n="58" d="100"/>
        </p:scale>
        <p:origin x="182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505A94-8EEE-CE4C-BA1F-0EC2EEE29E2B}" type="doc">
      <dgm:prSet loTypeId="urn:microsoft.com/office/officeart/2005/8/layout/process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3F1FDF-6123-F046-B2DA-26BDE93C7926}">
      <dgm:prSet phldrT="[Text]"/>
      <dgm:spPr/>
      <dgm:t>
        <a:bodyPr/>
        <a:lstStyle/>
        <a:p>
          <a:r>
            <a:rPr lang="en-US" dirty="0"/>
            <a:t>Budget Preparation and Approval</a:t>
          </a:r>
        </a:p>
      </dgm:t>
    </dgm:pt>
    <dgm:pt modelId="{58EFBD07-27B7-2140-AF0C-87CBCA7C4D26}" type="parTrans" cxnId="{34946530-F643-5D4A-A1DF-9DAEAFD2123E}">
      <dgm:prSet/>
      <dgm:spPr/>
      <dgm:t>
        <a:bodyPr/>
        <a:lstStyle/>
        <a:p>
          <a:endParaRPr lang="en-US"/>
        </a:p>
      </dgm:t>
    </dgm:pt>
    <dgm:pt modelId="{CF42E87E-0DD5-B24A-B184-891B71FAD5EE}" type="sibTrans" cxnId="{34946530-F643-5D4A-A1DF-9DAEAFD2123E}">
      <dgm:prSet/>
      <dgm:spPr/>
      <dgm:t>
        <a:bodyPr/>
        <a:lstStyle/>
        <a:p>
          <a:endParaRPr lang="en-US" dirty="0"/>
        </a:p>
      </dgm:t>
    </dgm:pt>
    <dgm:pt modelId="{A175FE10-70B3-9043-961A-9619B6B437D2}">
      <dgm:prSet phldrT="[Text]"/>
      <dgm:spPr/>
      <dgm:t>
        <a:bodyPr/>
        <a:lstStyle/>
        <a:p>
          <a:r>
            <a:rPr lang="en-US" dirty="0"/>
            <a:t>Upstream</a:t>
          </a:r>
        </a:p>
      </dgm:t>
    </dgm:pt>
    <dgm:pt modelId="{6E221BAB-6299-984A-B452-71E0F9358700}" type="parTrans" cxnId="{684E8A46-C068-7A4F-9FBE-E19DF84AF9C5}">
      <dgm:prSet/>
      <dgm:spPr/>
      <dgm:t>
        <a:bodyPr/>
        <a:lstStyle/>
        <a:p>
          <a:endParaRPr lang="en-US"/>
        </a:p>
      </dgm:t>
    </dgm:pt>
    <dgm:pt modelId="{385D2FFD-96C7-1345-9E17-937A9E93869F}" type="sibTrans" cxnId="{684E8A46-C068-7A4F-9FBE-E19DF84AF9C5}">
      <dgm:prSet/>
      <dgm:spPr/>
      <dgm:t>
        <a:bodyPr/>
        <a:lstStyle/>
        <a:p>
          <a:endParaRPr lang="en-US"/>
        </a:p>
      </dgm:t>
    </dgm:pt>
    <dgm:pt modelId="{FADBF94B-AEA2-3B43-A21C-4AF1EB081084}">
      <dgm:prSet phldrT="[Text]"/>
      <dgm:spPr/>
      <dgm:t>
        <a:bodyPr/>
        <a:lstStyle/>
        <a:p>
          <a:r>
            <a:rPr lang="en-US" dirty="0"/>
            <a:t>Procurement</a:t>
          </a:r>
        </a:p>
      </dgm:t>
    </dgm:pt>
    <dgm:pt modelId="{B6080A1C-1957-2444-923B-7A1F717617E0}" type="parTrans" cxnId="{48376BC4-A8F7-B248-9C68-1642E6E78FC6}">
      <dgm:prSet/>
      <dgm:spPr/>
      <dgm:t>
        <a:bodyPr/>
        <a:lstStyle/>
        <a:p>
          <a:endParaRPr lang="en-US"/>
        </a:p>
      </dgm:t>
    </dgm:pt>
    <dgm:pt modelId="{3AB68707-24C6-E34F-98F0-E77A3F998676}" type="sibTrans" cxnId="{48376BC4-A8F7-B248-9C68-1642E6E78FC6}">
      <dgm:prSet/>
      <dgm:spPr/>
      <dgm:t>
        <a:bodyPr/>
        <a:lstStyle/>
        <a:p>
          <a:endParaRPr lang="en-US" dirty="0"/>
        </a:p>
      </dgm:t>
    </dgm:pt>
    <dgm:pt modelId="{EC750AB0-618B-3E46-B75D-84FC56EA5129}">
      <dgm:prSet phldrT="[Text]"/>
      <dgm:spPr/>
      <dgm:t>
        <a:bodyPr/>
        <a:lstStyle/>
        <a:p>
          <a:r>
            <a:rPr lang="en-US" dirty="0"/>
            <a:t>Budget Execution</a:t>
          </a:r>
        </a:p>
      </dgm:t>
    </dgm:pt>
    <dgm:pt modelId="{1E2E9919-F5A4-324E-B92A-656BB154144C}" type="parTrans" cxnId="{D42A6650-156A-AC43-987D-1AA41C8F0C57}">
      <dgm:prSet/>
      <dgm:spPr/>
      <dgm:t>
        <a:bodyPr/>
        <a:lstStyle/>
        <a:p>
          <a:endParaRPr lang="en-US"/>
        </a:p>
      </dgm:t>
    </dgm:pt>
    <dgm:pt modelId="{4A57B5D0-43FF-5D4E-8234-F532A3DDD4C5}" type="sibTrans" cxnId="{D42A6650-156A-AC43-987D-1AA41C8F0C57}">
      <dgm:prSet/>
      <dgm:spPr/>
      <dgm:t>
        <a:bodyPr/>
        <a:lstStyle/>
        <a:p>
          <a:endParaRPr lang="en-US"/>
        </a:p>
      </dgm:t>
    </dgm:pt>
    <dgm:pt modelId="{E73D2116-F021-4B41-887F-9FEAE880CEC5}">
      <dgm:prSet phldrT="[Text]"/>
      <dgm:spPr/>
      <dgm:t>
        <a:bodyPr/>
        <a:lstStyle/>
        <a:p>
          <a:r>
            <a:rPr lang="en-US" dirty="0"/>
            <a:t>Downstream</a:t>
          </a:r>
        </a:p>
      </dgm:t>
    </dgm:pt>
    <dgm:pt modelId="{1704BA7F-1952-634B-BD75-48DB3E6BAE93}" type="parTrans" cxnId="{2EC90348-E350-704A-84D1-167256A982F9}">
      <dgm:prSet/>
      <dgm:spPr/>
      <dgm:t>
        <a:bodyPr/>
        <a:lstStyle/>
        <a:p>
          <a:endParaRPr lang="en-US"/>
        </a:p>
      </dgm:t>
    </dgm:pt>
    <dgm:pt modelId="{FE167F9A-17E4-5D4D-9D2E-9F74A11503CB}" type="sibTrans" cxnId="{2EC90348-E350-704A-84D1-167256A982F9}">
      <dgm:prSet/>
      <dgm:spPr/>
      <dgm:t>
        <a:bodyPr/>
        <a:lstStyle/>
        <a:p>
          <a:endParaRPr lang="en-US"/>
        </a:p>
      </dgm:t>
    </dgm:pt>
    <dgm:pt modelId="{356CA97D-C39D-6443-A95A-1E18E8A50757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2A578E1-18AA-9B4A-B676-EA1D2A9DE58C}" type="parTrans" cxnId="{7FEA36E9-91AD-2F44-A0B4-F9AC52D36FEF}">
      <dgm:prSet/>
      <dgm:spPr/>
      <dgm:t>
        <a:bodyPr/>
        <a:lstStyle/>
        <a:p>
          <a:endParaRPr lang="en-US"/>
        </a:p>
      </dgm:t>
    </dgm:pt>
    <dgm:pt modelId="{7BE54C23-9F8B-E846-8BBE-16FDDE4C1DF3}" type="sibTrans" cxnId="{7FEA36E9-91AD-2F44-A0B4-F9AC52D36FEF}">
      <dgm:prSet/>
      <dgm:spPr/>
      <dgm:t>
        <a:bodyPr/>
        <a:lstStyle/>
        <a:p>
          <a:endParaRPr lang="en-US"/>
        </a:p>
      </dgm:t>
    </dgm:pt>
    <dgm:pt modelId="{E8EF006E-E7B7-F648-9664-525EB474BB53}" type="pres">
      <dgm:prSet presAssocID="{20505A94-8EEE-CE4C-BA1F-0EC2EEE29E2B}" presName="linearFlow" presStyleCnt="0">
        <dgm:presLayoutVars>
          <dgm:dir/>
          <dgm:animLvl val="lvl"/>
          <dgm:resizeHandles val="exact"/>
        </dgm:presLayoutVars>
      </dgm:prSet>
      <dgm:spPr/>
    </dgm:pt>
    <dgm:pt modelId="{09C04FE5-DF93-CC47-9038-7D2CB5C75218}" type="pres">
      <dgm:prSet presAssocID="{C93F1FDF-6123-F046-B2DA-26BDE93C7926}" presName="composite" presStyleCnt="0"/>
      <dgm:spPr/>
    </dgm:pt>
    <dgm:pt modelId="{CE2BDA46-50AD-BF47-A0D8-DDBD120FA8C3}" type="pres">
      <dgm:prSet presAssocID="{C93F1FDF-6123-F046-B2DA-26BDE93C7926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16F3983-47AF-BF4F-899E-C94CA876CDC1}" type="pres">
      <dgm:prSet presAssocID="{C93F1FDF-6123-F046-B2DA-26BDE93C7926}" presName="parSh" presStyleLbl="node1" presStyleIdx="0" presStyleCnt="3"/>
      <dgm:spPr/>
    </dgm:pt>
    <dgm:pt modelId="{33AABEE6-3DF9-DF4B-945A-F64EA69ACDC9}" type="pres">
      <dgm:prSet presAssocID="{C93F1FDF-6123-F046-B2DA-26BDE93C7926}" presName="desTx" presStyleLbl="fgAcc1" presStyleIdx="0" presStyleCnt="3">
        <dgm:presLayoutVars>
          <dgm:bulletEnabled val="1"/>
        </dgm:presLayoutVars>
      </dgm:prSet>
      <dgm:spPr/>
    </dgm:pt>
    <dgm:pt modelId="{28F84726-EF1B-B643-8109-498C53920E8F}" type="pres">
      <dgm:prSet presAssocID="{CF42E87E-0DD5-B24A-B184-891B71FAD5EE}" presName="sibTrans" presStyleLbl="sibTrans2D1" presStyleIdx="0" presStyleCnt="2"/>
      <dgm:spPr/>
    </dgm:pt>
    <dgm:pt modelId="{B914C6A4-26B3-3E4C-931C-9C49B1851027}" type="pres">
      <dgm:prSet presAssocID="{CF42E87E-0DD5-B24A-B184-891B71FAD5EE}" presName="connTx" presStyleLbl="sibTrans2D1" presStyleIdx="0" presStyleCnt="2"/>
      <dgm:spPr/>
    </dgm:pt>
    <dgm:pt modelId="{A49F99D6-A5E1-1C4C-B1A0-064F0E7D9F01}" type="pres">
      <dgm:prSet presAssocID="{FADBF94B-AEA2-3B43-A21C-4AF1EB081084}" presName="composite" presStyleCnt="0"/>
      <dgm:spPr/>
    </dgm:pt>
    <dgm:pt modelId="{7A192FDF-7303-6F4F-BADF-7C322EFA49AA}" type="pres">
      <dgm:prSet presAssocID="{FADBF94B-AEA2-3B43-A21C-4AF1EB081084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4D293D39-171A-3047-990D-CF8265A98634}" type="pres">
      <dgm:prSet presAssocID="{FADBF94B-AEA2-3B43-A21C-4AF1EB081084}" presName="parSh" presStyleLbl="node1" presStyleIdx="1" presStyleCnt="3"/>
      <dgm:spPr/>
    </dgm:pt>
    <dgm:pt modelId="{CF2BA0CF-8282-5D45-8E47-D6B514C44299}" type="pres">
      <dgm:prSet presAssocID="{FADBF94B-AEA2-3B43-A21C-4AF1EB081084}" presName="desTx" presStyleLbl="fgAcc1" presStyleIdx="1" presStyleCnt="3" custLinFactNeighborX="-10241" custLinFactNeighborY="2977">
        <dgm:presLayoutVars>
          <dgm:bulletEnabled val="1"/>
        </dgm:presLayoutVars>
      </dgm:prSet>
      <dgm:spPr/>
    </dgm:pt>
    <dgm:pt modelId="{B6B14098-8089-7E47-B592-BB8A22D2D457}" type="pres">
      <dgm:prSet presAssocID="{3AB68707-24C6-E34F-98F0-E77A3F998676}" presName="sibTrans" presStyleLbl="sibTrans2D1" presStyleIdx="1" presStyleCnt="2"/>
      <dgm:spPr/>
    </dgm:pt>
    <dgm:pt modelId="{B4041D31-5817-9941-95F3-9CC94D454734}" type="pres">
      <dgm:prSet presAssocID="{3AB68707-24C6-E34F-98F0-E77A3F998676}" presName="connTx" presStyleLbl="sibTrans2D1" presStyleIdx="1" presStyleCnt="2"/>
      <dgm:spPr/>
    </dgm:pt>
    <dgm:pt modelId="{7E020A26-2504-1A49-A3BE-F38B7B3D4DC9}" type="pres">
      <dgm:prSet presAssocID="{EC750AB0-618B-3E46-B75D-84FC56EA5129}" presName="composite" presStyleCnt="0"/>
      <dgm:spPr/>
    </dgm:pt>
    <dgm:pt modelId="{181F5C99-7E76-4340-B735-B438A63B470C}" type="pres">
      <dgm:prSet presAssocID="{EC750AB0-618B-3E46-B75D-84FC56EA5129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014C58B-C123-8E4F-ABFB-ED655A8E7352}" type="pres">
      <dgm:prSet presAssocID="{EC750AB0-618B-3E46-B75D-84FC56EA5129}" presName="parSh" presStyleLbl="node1" presStyleIdx="2" presStyleCnt="3"/>
      <dgm:spPr/>
    </dgm:pt>
    <dgm:pt modelId="{8879E234-BB4D-454F-9BB2-F0FCCD29FC34}" type="pres">
      <dgm:prSet presAssocID="{EC750AB0-618B-3E46-B75D-84FC56EA5129}" presName="desTx" presStyleLbl="fgAcc1" presStyleIdx="2" presStyleCnt="3">
        <dgm:presLayoutVars>
          <dgm:bulletEnabled val="1"/>
        </dgm:presLayoutVars>
      </dgm:prSet>
      <dgm:spPr/>
    </dgm:pt>
  </dgm:ptLst>
  <dgm:cxnLst>
    <dgm:cxn modelId="{F08D200F-97B9-9A4A-AEF3-334FE71E64E5}" type="presOf" srcId="{3AB68707-24C6-E34F-98F0-E77A3F998676}" destId="{B6B14098-8089-7E47-B592-BB8A22D2D457}" srcOrd="0" destOrd="0" presId="urn:microsoft.com/office/officeart/2005/8/layout/process3"/>
    <dgm:cxn modelId="{3621B21C-0EF1-D64D-BCAC-B076C24B4271}" type="presOf" srcId="{356CA97D-C39D-6443-A95A-1E18E8A50757}" destId="{CF2BA0CF-8282-5D45-8E47-D6B514C44299}" srcOrd="0" destOrd="0" presId="urn:microsoft.com/office/officeart/2005/8/layout/process3"/>
    <dgm:cxn modelId="{34946530-F643-5D4A-A1DF-9DAEAFD2123E}" srcId="{20505A94-8EEE-CE4C-BA1F-0EC2EEE29E2B}" destId="{C93F1FDF-6123-F046-B2DA-26BDE93C7926}" srcOrd="0" destOrd="0" parTransId="{58EFBD07-27B7-2140-AF0C-87CBCA7C4D26}" sibTransId="{CF42E87E-0DD5-B24A-B184-891B71FAD5EE}"/>
    <dgm:cxn modelId="{8FD05C37-DA24-654F-8DC7-1CF44CDFA034}" type="presOf" srcId="{CF42E87E-0DD5-B24A-B184-891B71FAD5EE}" destId="{B914C6A4-26B3-3E4C-931C-9C49B1851027}" srcOrd="1" destOrd="0" presId="urn:microsoft.com/office/officeart/2005/8/layout/process3"/>
    <dgm:cxn modelId="{C343E65F-E5FD-BC43-B19B-2E5153405412}" type="presOf" srcId="{3AB68707-24C6-E34F-98F0-E77A3F998676}" destId="{B4041D31-5817-9941-95F3-9CC94D454734}" srcOrd="1" destOrd="0" presId="urn:microsoft.com/office/officeart/2005/8/layout/process3"/>
    <dgm:cxn modelId="{55B73362-E7F2-1545-BBA9-92010721FEDD}" type="presOf" srcId="{CF42E87E-0DD5-B24A-B184-891B71FAD5EE}" destId="{28F84726-EF1B-B643-8109-498C53920E8F}" srcOrd="0" destOrd="0" presId="urn:microsoft.com/office/officeart/2005/8/layout/process3"/>
    <dgm:cxn modelId="{CD4F0C65-D508-454B-AFB0-F581EAF694E7}" type="presOf" srcId="{EC750AB0-618B-3E46-B75D-84FC56EA5129}" destId="{B014C58B-C123-8E4F-ABFB-ED655A8E7352}" srcOrd="1" destOrd="0" presId="urn:microsoft.com/office/officeart/2005/8/layout/process3"/>
    <dgm:cxn modelId="{684E8A46-C068-7A4F-9FBE-E19DF84AF9C5}" srcId="{C93F1FDF-6123-F046-B2DA-26BDE93C7926}" destId="{A175FE10-70B3-9043-961A-9619B6B437D2}" srcOrd="0" destOrd="0" parTransId="{6E221BAB-6299-984A-B452-71E0F9358700}" sibTransId="{385D2FFD-96C7-1345-9E17-937A9E93869F}"/>
    <dgm:cxn modelId="{2EC90348-E350-704A-84D1-167256A982F9}" srcId="{EC750AB0-618B-3E46-B75D-84FC56EA5129}" destId="{E73D2116-F021-4B41-887F-9FEAE880CEC5}" srcOrd="0" destOrd="0" parTransId="{1704BA7F-1952-634B-BD75-48DB3E6BAE93}" sibTransId="{FE167F9A-17E4-5D4D-9D2E-9F74A11503CB}"/>
    <dgm:cxn modelId="{5AC2C14C-5F54-334F-B26A-51A1639548D3}" type="presOf" srcId="{FADBF94B-AEA2-3B43-A21C-4AF1EB081084}" destId="{7A192FDF-7303-6F4F-BADF-7C322EFA49AA}" srcOrd="0" destOrd="0" presId="urn:microsoft.com/office/officeart/2005/8/layout/process3"/>
    <dgm:cxn modelId="{D42A6650-156A-AC43-987D-1AA41C8F0C57}" srcId="{20505A94-8EEE-CE4C-BA1F-0EC2EEE29E2B}" destId="{EC750AB0-618B-3E46-B75D-84FC56EA5129}" srcOrd="2" destOrd="0" parTransId="{1E2E9919-F5A4-324E-B92A-656BB154144C}" sibTransId="{4A57B5D0-43FF-5D4E-8234-F532A3DDD4C5}"/>
    <dgm:cxn modelId="{381BA483-7C77-2241-AB91-4973A197BF33}" type="presOf" srcId="{C93F1FDF-6123-F046-B2DA-26BDE93C7926}" destId="{616F3983-47AF-BF4F-899E-C94CA876CDC1}" srcOrd="1" destOrd="0" presId="urn:microsoft.com/office/officeart/2005/8/layout/process3"/>
    <dgm:cxn modelId="{7B8E7193-59CE-DF4B-A958-F1639D58D531}" type="presOf" srcId="{FADBF94B-AEA2-3B43-A21C-4AF1EB081084}" destId="{4D293D39-171A-3047-990D-CF8265A98634}" srcOrd="1" destOrd="0" presId="urn:microsoft.com/office/officeart/2005/8/layout/process3"/>
    <dgm:cxn modelId="{CAD87E9C-7930-EC43-8499-5E64AF266ECE}" type="presOf" srcId="{E73D2116-F021-4B41-887F-9FEAE880CEC5}" destId="{8879E234-BB4D-454F-9BB2-F0FCCD29FC34}" srcOrd="0" destOrd="0" presId="urn:microsoft.com/office/officeart/2005/8/layout/process3"/>
    <dgm:cxn modelId="{D27813A8-2631-B642-8DBD-334FF442C0AD}" type="presOf" srcId="{A175FE10-70B3-9043-961A-9619B6B437D2}" destId="{33AABEE6-3DF9-DF4B-945A-F64EA69ACDC9}" srcOrd="0" destOrd="0" presId="urn:microsoft.com/office/officeart/2005/8/layout/process3"/>
    <dgm:cxn modelId="{48376BC4-A8F7-B248-9C68-1642E6E78FC6}" srcId="{20505A94-8EEE-CE4C-BA1F-0EC2EEE29E2B}" destId="{FADBF94B-AEA2-3B43-A21C-4AF1EB081084}" srcOrd="1" destOrd="0" parTransId="{B6080A1C-1957-2444-923B-7A1F717617E0}" sibTransId="{3AB68707-24C6-E34F-98F0-E77A3F998676}"/>
    <dgm:cxn modelId="{B127ABCA-239E-0547-8980-F77C90009227}" type="presOf" srcId="{EC750AB0-618B-3E46-B75D-84FC56EA5129}" destId="{181F5C99-7E76-4340-B735-B438A63B470C}" srcOrd="0" destOrd="0" presId="urn:microsoft.com/office/officeart/2005/8/layout/process3"/>
    <dgm:cxn modelId="{A99B05D2-7D8F-D74E-94DD-7FC057921B4C}" type="presOf" srcId="{20505A94-8EEE-CE4C-BA1F-0EC2EEE29E2B}" destId="{E8EF006E-E7B7-F648-9664-525EB474BB53}" srcOrd="0" destOrd="0" presId="urn:microsoft.com/office/officeart/2005/8/layout/process3"/>
    <dgm:cxn modelId="{5EFE60E5-5513-3E4F-ACF3-24077B135A1A}" type="presOf" srcId="{C93F1FDF-6123-F046-B2DA-26BDE93C7926}" destId="{CE2BDA46-50AD-BF47-A0D8-DDBD120FA8C3}" srcOrd="0" destOrd="0" presId="urn:microsoft.com/office/officeart/2005/8/layout/process3"/>
    <dgm:cxn modelId="{7FEA36E9-91AD-2F44-A0B4-F9AC52D36FEF}" srcId="{FADBF94B-AEA2-3B43-A21C-4AF1EB081084}" destId="{356CA97D-C39D-6443-A95A-1E18E8A50757}" srcOrd="0" destOrd="0" parTransId="{62A578E1-18AA-9B4A-B676-EA1D2A9DE58C}" sibTransId="{7BE54C23-9F8B-E846-8BBE-16FDDE4C1DF3}"/>
    <dgm:cxn modelId="{C5692A13-4134-9D48-B77D-18CFCEAB5489}" type="presParOf" srcId="{E8EF006E-E7B7-F648-9664-525EB474BB53}" destId="{09C04FE5-DF93-CC47-9038-7D2CB5C75218}" srcOrd="0" destOrd="0" presId="urn:microsoft.com/office/officeart/2005/8/layout/process3"/>
    <dgm:cxn modelId="{EE10C5C0-9789-3840-ACF9-83E29C7BDBD3}" type="presParOf" srcId="{09C04FE5-DF93-CC47-9038-7D2CB5C75218}" destId="{CE2BDA46-50AD-BF47-A0D8-DDBD120FA8C3}" srcOrd="0" destOrd="0" presId="urn:microsoft.com/office/officeart/2005/8/layout/process3"/>
    <dgm:cxn modelId="{862EC7E4-3FAB-1245-8E35-D2C556E29439}" type="presParOf" srcId="{09C04FE5-DF93-CC47-9038-7D2CB5C75218}" destId="{616F3983-47AF-BF4F-899E-C94CA876CDC1}" srcOrd="1" destOrd="0" presId="urn:microsoft.com/office/officeart/2005/8/layout/process3"/>
    <dgm:cxn modelId="{0FB3DD45-5FCA-FE41-A863-0B422AEEB6F1}" type="presParOf" srcId="{09C04FE5-DF93-CC47-9038-7D2CB5C75218}" destId="{33AABEE6-3DF9-DF4B-945A-F64EA69ACDC9}" srcOrd="2" destOrd="0" presId="urn:microsoft.com/office/officeart/2005/8/layout/process3"/>
    <dgm:cxn modelId="{67B30A49-300A-B34A-A6D1-065E10D9BE22}" type="presParOf" srcId="{E8EF006E-E7B7-F648-9664-525EB474BB53}" destId="{28F84726-EF1B-B643-8109-498C53920E8F}" srcOrd="1" destOrd="0" presId="urn:microsoft.com/office/officeart/2005/8/layout/process3"/>
    <dgm:cxn modelId="{B1D6F2E3-5C75-194E-855D-D08832B85E97}" type="presParOf" srcId="{28F84726-EF1B-B643-8109-498C53920E8F}" destId="{B914C6A4-26B3-3E4C-931C-9C49B1851027}" srcOrd="0" destOrd="0" presId="urn:microsoft.com/office/officeart/2005/8/layout/process3"/>
    <dgm:cxn modelId="{86E4D9EB-39D4-CE45-9427-C968D6D07844}" type="presParOf" srcId="{E8EF006E-E7B7-F648-9664-525EB474BB53}" destId="{A49F99D6-A5E1-1C4C-B1A0-064F0E7D9F01}" srcOrd="2" destOrd="0" presId="urn:microsoft.com/office/officeart/2005/8/layout/process3"/>
    <dgm:cxn modelId="{CD080FCF-A5E8-F845-924B-24C13123B741}" type="presParOf" srcId="{A49F99D6-A5E1-1C4C-B1A0-064F0E7D9F01}" destId="{7A192FDF-7303-6F4F-BADF-7C322EFA49AA}" srcOrd="0" destOrd="0" presId="urn:microsoft.com/office/officeart/2005/8/layout/process3"/>
    <dgm:cxn modelId="{AA711FF9-598C-9B47-B802-03C63FD064D1}" type="presParOf" srcId="{A49F99D6-A5E1-1C4C-B1A0-064F0E7D9F01}" destId="{4D293D39-171A-3047-990D-CF8265A98634}" srcOrd="1" destOrd="0" presId="urn:microsoft.com/office/officeart/2005/8/layout/process3"/>
    <dgm:cxn modelId="{40C0062D-4CBE-694E-8DBF-6B59EB4E7707}" type="presParOf" srcId="{A49F99D6-A5E1-1C4C-B1A0-064F0E7D9F01}" destId="{CF2BA0CF-8282-5D45-8E47-D6B514C44299}" srcOrd="2" destOrd="0" presId="urn:microsoft.com/office/officeart/2005/8/layout/process3"/>
    <dgm:cxn modelId="{4FA2A173-7030-CE4C-9D5A-6AD93FD67C1C}" type="presParOf" srcId="{E8EF006E-E7B7-F648-9664-525EB474BB53}" destId="{B6B14098-8089-7E47-B592-BB8A22D2D457}" srcOrd="3" destOrd="0" presId="urn:microsoft.com/office/officeart/2005/8/layout/process3"/>
    <dgm:cxn modelId="{FD7F32D0-F487-B645-8DFA-562F663FC2D1}" type="presParOf" srcId="{B6B14098-8089-7E47-B592-BB8A22D2D457}" destId="{B4041D31-5817-9941-95F3-9CC94D454734}" srcOrd="0" destOrd="0" presId="urn:microsoft.com/office/officeart/2005/8/layout/process3"/>
    <dgm:cxn modelId="{98DEFAED-2821-6541-988A-9B2692DE1F51}" type="presParOf" srcId="{E8EF006E-E7B7-F648-9664-525EB474BB53}" destId="{7E020A26-2504-1A49-A3BE-F38B7B3D4DC9}" srcOrd="4" destOrd="0" presId="urn:microsoft.com/office/officeart/2005/8/layout/process3"/>
    <dgm:cxn modelId="{0268C90B-AD6B-464E-8572-E9749019B222}" type="presParOf" srcId="{7E020A26-2504-1A49-A3BE-F38B7B3D4DC9}" destId="{181F5C99-7E76-4340-B735-B438A63B470C}" srcOrd="0" destOrd="0" presId="urn:microsoft.com/office/officeart/2005/8/layout/process3"/>
    <dgm:cxn modelId="{F74868F5-48D6-D343-81E4-D9FFBD566106}" type="presParOf" srcId="{7E020A26-2504-1A49-A3BE-F38B7B3D4DC9}" destId="{B014C58B-C123-8E4F-ABFB-ED655A8E7352}" srcOrd="1" destOrd="0" presId="urn:microsoft.com/office/officeart/2005/8/layout/process3"/>
    <dgm:cxn modelId="{69EC54FB-473E-3345-88ED-BC08528DCF26}" type="presParOf" srcId="{7E020A26-2504-1A49-A3BE-F38B7B3D4DC9}" destId="{8879E234-BB4D-454F-9BB2-F0FCCD29FC34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6F3983-47AF-BF4F-899E-C94CA876CDC1}">
      <dsp:nvSpPr>
        <dsp:cNvPr id="0" name=""/>
        <dsp:cNvSpPr/>
      </dsp:nvSpPr>
      <dsp:spPr>
        <a:xfrm>
          <a:off x="3922" y="1635053"/>
          <a:ext cx="1783518" cy="88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Budget Preparation and Approval</a:t>
          </a:r>
        </a:p>
      </dsp:txBody>
      <dsp:txXfrm>
        <a:off x="3922" y="1635053"/>
        <a:ext cx="1783518" cy="590291"/>
      </dsp:txXfrm>
    </dsp:sp>
    <dsp:sp modelId="{33AABEE6-3DF9-DF4B-945A-F64EA69ACDC9}">
      <dsp:nvSpPr>
        <dsp:cNvPr id="0" name=""/>
        <dsp:cNvSpPr/>
      </dsp:nvSpPr>
      <dsp:spPr>
        <a:xfrm>
          <a:off x="369221" y="2225345"/>
          <a:ext cx="1783518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Upstream</a:t>
          </a:r>
        </a:p>
      </dsp:txBody>
      <dsp:txXfrm>
        <a:off x="394527" y="2250651"/>
        <a:ext cx="1732906" cy="813388"/>
      </dsp:txXfrm>
    </dsp:sp>
    <dsp:sp modelId="{28F84726-EF1B-B643-8109-498C53920E8F}">
      <dsp:nvSpPr>
        <dsp:cNvPr id="0" name=""/>
        <dsp:cNvSpPr/>
      </dsp:nvSpPr>
      <dsp:spPr>
        <a:xfrm>
          <a:off x="2057816" y="17081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2057816" y="1796986"/>
        <a:ext cx="439981" cy="266426"/>
      </dsp:txXfrm>
    </dsp:sp>
    <dsp:sp modelId="{4D293D39-171A-3047-990D-CF8265A98634}">
      <dsp:nvSpPr>
        <dsp:cNvPr id="0" name=""/>
        <dsp:cNvSpPr/>
      </dsp:nvSpPr>
      <dsp:spPr>
        <a:xfrm>
          <a:off x="2868941" y="1635053"/>
          <a:ext cx="1783518" cy="88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Procurement</a:t>
          </a:r>
        </a:p>
      </dsp:txBody>
      <dsp:txXfrm>
        <a:off x="2868941" y="1635053"/>
        <a:ext cx="1783518" cy="590291"/>
      </dsp:txXfrm>
    </dsp:sp>
    <dsp:sp modelId="{CF2BA0CF-8282-5D45-8E47-D6B514C44299}">
      <dsp:nvSpPr>
        <dsp:cNvPr id="0" name=""/>
        <dsp:cNvSpPr/>
      </dsp:nvSpPr>
      <dsp:spPr>
        <a:xfrm>
          <a:off x="3051590" y="2251066"/>
          <a:ext cx="1783518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Process</a:t>
          </a:r>
        </a:p>
      </dsp:txBody>
      <dsp:txXfrm>
        <a:off x="3076896" y="2276372"/>
        <a:ext cx="1732906" cy="813388"/>
      </dsp:txXfrm>
    </dsp:sp>
    <dsp:sp modelId="{B6B14098-8089-7E47-B592-BB8A22D2D457}">
      <dsp:nvSpPr>
        <dsp:cNvPr id="0" name=""/>
        <dsp:cNvSpPr/>
      </dsp:nvSpPr>
      <dsp:spPr>
        <a:xfrm>
          <a:off x="4922834" y="1708177"/>
          <a:ext cx="573194" cy="44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 dirty="0"/>
        </a:p>
      </dsp:txBody>
      <dsp:txXfrm>
        <a:off x="4922834" y="1796986"/>
        <a:ext cx="439981" cy="266426"/>
      </dsp:txXfrm>
    </dsp:sp>
    <dsp:sp modelId="{B014C58B-C123-8E4F-ABFB-ED655A8E7352}">
      <dsp:nvSpPr>
        <dsp:cNvPr id="0" name=""/>
        <dsp:cNvSpPr/>
      </dsp:nvSpPr>
      <dsp:spPr>
        <a:xfrm>
          <a:off x="5733959" y="1635053"/>
          <a:ext cx="1783518" cy="8854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Budget Execution</a:t>
          </a:r>
        </a:p>
      </dsp:txBody>
      <dsp:txXfrm>
        <a:off x="5733959" y="1635053"/>
        <a:ext cx="1783518" cy="590291"/>
      </dsp:txXfrm>
    </dsp:sp>
    <dsp:sp modelId="{8879E234-BB4D-454F-9BB2-F0FCCD29FC34}">
      <dsp:nvSpPr>
        <dsp:cNvPr id="0" name=""/>
        <dsp:cNvSpPr/>
      </dsp:nvSpPr>
      <dsp:spPr>
        <a:xfrm>
          <a:off x="6099258" y="2225345"/>
          <a:ext cx="1783518" cy="86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Downstream</a:t>
          </a:r>
        </a:p>
      </dsp:txBody>
      <dsp:txXfrm>
        <a:off x="6124564" y="2250651"/>
        <a:ext cx="1732906" cy="813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2222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36FC-81FF-754A-83FE-2DD42735E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512457"/>
            <a:ext cx="7772400" cy="1470025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Public Procurement and PFM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57B5D0-AA84-FA43-967D-A5488EFEF2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Mark Silins</a:t>
            </a:r>
          </a:p>
          <a:p>
            <a:r>
              <a:rPr lang="en-US" dirty="0"/>
              <a:t>PEMPAL Treasury COP Advisor</a:t>
            </a:r>
          </a:p>
          <a:p>
            <a:endParaRPr lang="en-US" dirty="0"/>
          </a:p>
          <a:p>
            <a:r>
              <a:rPr lang="en-US" dirty="0"/>
              <a:t>June 2019</a:t>
            </a:r>
          </a:p>
          <a:p>
            <a:r>
              <a:rPr lang="en-US" dirty="0"/>
              <a:t>Budapest, Hungary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44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09ABA-5FFB-894F-A2E6-CD4FC42EB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What is Government Procurement?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9A682-74CA-5E40-A80E-0FEDF007C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991" y="1367409"/>
            <a:ext cx="80010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dirty="0"/>
              <a:t>The process through which government engages with suppliers for the acquisition of goods, services and works, including capital acquisitions and capital formation required by the public sector</a:t>
            </a:r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23C6B7-11EE-5C47-971E-D233DBE3AFF9}"/>
              </a:ext>
            </a:extLst>
          </p:cNvPr>
          <p:cNvSpPr txBox="1"/>
          <p:nvPr/>
        </p:nvSpPr>
        <p:spPr>
          <a:xfrm rot="1886985">
            <a:off x="1277303" y="4300427"/>
            <a:ext cx="805815" cy="5078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Office supplies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B31A3-2D22-9F49-8C32-9053F2372B3B}"/>
              </a:ext>
            </a:extLst>
          </p:cNvPr>
          <p:cNvSpPr txBox="1"/>
          <p:nvPr/>
        </p:nvSpPr>
        <p:spPr>
          <a:xfrm rot="19458451">
            <a:off x="913866" y="5571872"/>
            <a:ext cx="990930" cy="5078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Advertising campaign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2FAAE9-FAA4-A746-B142-BAA311ED1AF0}"/>
              </a:ext>
            </a:extLst>
          </p:cNvPr>
          <p:cNvSpPr txBox="1"/>
          <p:nvPr/>
        </p:nvSpPr>
        <p:spPr>
          <a:xfrm rot="1886985">
            <a:off x="7635687" y="4247604"/>
            <a:ext cx="805815" cy="715581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chemeClr val="bg1"/>
                </a:solidFill>
              </a:rPr>
              <a:t>Building an airport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ABA3FA-C84F-674E-8FF6-54A6F59E86AA}"/>
              </a:ext>
            </a:extLst>
          </p:cNvPr>
          <p:cNvSpPr txBox="1"/>
          <p:nvPr/>
        </p:nvSpPr>
        <p:spPr>
          <a:xfrm flipH="1">
            <a:off x="2570582" y="4000344"/>
            <a:ext cx="1121218" cy="71558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Hire of a Venue for a conference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3136F0-E6FC-0846-A422-3A681FC2A0BA}"/>
              </a:ext>
            </a:extLst>
          </p:cNvPr>
          <p:cNvSpPr txBox="1"/>
          <p:nvPr/>
        </p:nvSpPr>
        <p:spPr>
          <a:xfrm rot="1886985">
            <a:off x="4409799" y="4600980"/>
            <a:ext cx="1175871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Consultancy Services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840AE-40BB-1E4E-B243-BF70CB159CAC}"/>
              </a:ext>
            </a:extLst>
          </p:cNvPr>
          <p:cNvSpPr txBox="1"/>
          <p:nvPr/>
        </p:nvSpPr>
        <p:spPr>
          <a:xfrm rot="19967437" flipH="1">
            <a:off x="6164951" y="5282432"/>
            <a:ext cx="1214810" cy="30008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Computers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98AADD-D27C-F148-B497-E4366B0196AF}"/>
              </a:ext>
            </a:extLst>
          </p:cNvPr>
          <p:cNvSpPr txBox="1"/>
          <p:nvPr/>
        </p:nvSpPr>
        <p:spPr>
          <a:xfrm rot="11359558">
            <a:off x="2631758" y="5177791"/>
            <a:ext cx="1268094" cy="5078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350" dirty="0"/>
              <a:t>International Travel Services</a:t>
            </a:r>
          </a:p>
        </p:txBody>
      </p:sp>
    </p:spTree>
    <p:extLst>
      <p:ext uri="{BB962C8B-B14F-4D97-AF65-F5344CB8AC3E}">
        <p14:creationId xmlns:p14="http://schemas.microsoft.com/office/powerpoint/2010/main" val="4199932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85224"/>
            <a:ext cx="7242909" cy="1619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Stages in the</a:t>
            </a:r>
          </a:p>
          <a:p>
            <a:pPr marL="0" indent="0">
              <a:buNone/>
            </a:pPr>
            <a:r>
              <a:rPr lang="en-US" sz="5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Budget Execution </a:t>
            </a:r>
          </a:p>
          <a:p>
            <a:pPr marL="0" indent="0">
              <a:buNone/>
            </a:pPr>
            <a:r>
              <a:rPr lang="en-US" sz="5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Process</a:t>
            </a:r>
          </a:p>
          <a:p>
            <a:pPr marL="0" indent="0">
              <a:buNone/>
            </a:pPr>
            <a:endParaRPr lang="en-US" sz="5800" b="1" dirty="0"/>
          </a:p>
        </p:txBody>
      </p:sp>
      <p:sp>
        <p:nvSpPr>
          <p:cNvPr id="4" name="Rectangle 3"/>
          <p:cNvSpPr/>
          <p:nvPr/>
        </p:nvSpPr>
        <p:spPr>
          <a:xfrm>
            <a:off x="4067408" y="2131800"/>
            <a:ext cx="1536836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rgbClr val="212165"/>
                </a:solidFill>
              </a:rPr>
              <a:t>Stage 2</a:t>
            </a:r>
          </a:p>
          <a:p>
            <a:pPr algn="ctr"/>
            <a:r>
              <a:rPr lang="en-US" sz="1350" dirty="0">
                <a:solidFill>
                  <a:srgbClr val="212165"/>
                </a:solidFill>
              </a:rPr>
              <a:t>Purchase Order (legal obligation)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4060386" y="977763"/>
            <a:ext cx="1543858" cy="772027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>
                <a:solidFill>
                  <a:srgbClr val="212165"/>
                </a:solidFill>
              </a:rPr>
              <a:t>Stage 1</a:t>
            </a:r>
          </a:p>
          <a:p>
            <a:pPr algn="ctr"/>
            <a:r>
              <a:rPr lang="en-US" sz="1350" dirty="0">
                <a:solidFill>
                  <a:srgbClr val="212165"/>
                </a:solidFill>
              </a:rPr>
              <a:t>Decision to Purchase- Pre-commitment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787917" y="2648090"/>
            <a:ext cx="1431758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Stage 3</a:t>
            </a:r>
          </a:p>
          <a:p>
            <a:pPr algn="ctr"/>
            <a:r>
              <a:rPr lang="en-US" sz="1350" dirty="0"/>
              <a:t>Goods or Services Delivered</a:t>
            </a:r>
          </a:p>
        </p:txBody>
      </p:sp>
      <p:sp>
        <p:nvSpPr>
          <p:cNvPr id="7" name="Rectangle 6"/>
          <p:cNvSpPr/>
          <p:nvPr/>
        </p:nvSpPr>
        <p:spPr>
          <a:xfrm>
            <a:off x="4058579" y="3243513"/>
            <a:ext cx="1543858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rgbClr val="212165"/>
                </a:solidFill>
              </a:rPr>
              <a:t>Liability Recognized- (financial obligation) </a:t>
            </a:r>
          </a:p>
        </p:txBody>
      </p:sp>
      <p:sp>
        <p:nvSpPr>
          <p:cNvPr id="8" name="Rectangle 7"/>
          <p:cNvSpPr/>
          <p:nvPr/>
        </p:nvSpPr>
        <p:spPr>
          <a:xfrm>
            <a:off x="4067408" y="4369031"/>
            <a:ext cx="1536836" cy="9733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Stage 6</a:t>
            </a:r>
          </a:p>
          <a:p>
            <a:pPr algn="ctr"/>
            <a:r>
              <a:rPr lang="en-US" sz="1350" dirty="0"/>
              <a:t>Payment Made on the Due Date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6001754" y="2114550"/>
            <a:ext cx="1999247" cy="8572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Funds Control/Budget Commitment- Sets aside funds so that money can not be spent for other purposes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08774" y="3214642"/>
            <a:ext cx="1917032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Accrual - Accounts payable - Invoice matched to purchase order/commitment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63179" y="4347551"/>
            <a:ext cx="1917032" cy="7720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dirty="0"/>
              <a:t>Payment made on due date recognized both on  an accrual and cash basis </a:t>
            </a:r>
          </a:p>
        </p:txBody>
      </p:sp>
      <p:sp>
        <p:nvSpPr>
          <p:cNvPr id="14" name="Down Arrow 13"/>
          <p:cNvSpPr/>
          <p:nvPr/>
        </p:nvSpPr>
        <p:spPr>
          <a:xfrm flipH="1">
            <a:off x="4866975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Down Arrow 14"/>
          <p:cNvSpPr/>
          <p:nvPr/>
        </p:nvSpPr>
        <p:spPr>
          <a:xfrm flipH="1">
            <a:off x="4866975" y="2903826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Down Arrow 15"/>
          <p:cNvSpPr/>
          <p:nvPr/>
        </p:nvSpPr>
        <p:spPr>
          <a:xfrm flipH="1">
            <a:off x="4866975" y="403673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7" name="Down Arrow 16"/>
          <p:cNvSpPr/>
          <p:nvPr/>
        </p:nvSpPr>
        <p:spPr>
          <a:xfrm rot="17396268" flipH="1">
            <a:off x="5621392" y="5475645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Down Arrow 19"/>
          <p:cNvSpPr/>
          <p:nvPr/>
        </p:nvSpPr>
        <p:spPr>
          <a:xfrm rot="16200000" flipH="1">
            <a:off x="5712997" y="2330451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Down Arrow 20"/>
          <p:cNvSpPr/>
          <p:nvPr/>
        </p:nvSpPr>
        <p:spPr>
          <a:xfrm flipH="1">
            <a:off x="6984533" y="3991715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Down Arrow 21"/>
          <p:cNvSpPr/>
          <p:nvPr/>
        </p:nvSpPr>
        <p:spPr>
          <a:xfrm flipH="1">
            <a:off x="6984533" y="2903826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Down Arrow 22"/>
          <p:cNvSpPr/>
          <p:nvPr/>
        </p:nvSpPr>
        <p:spPr>
          <a:xfrm rot="16200000" flipH="1">
            <a:off x="5712997" y="3407570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Down Arrow 23"/>
          <p:cNvSpPr/>
          <p:nvPr/>
        </p:nvSpPr>
        <p:spPr>
          <a:xfrm rot="16200000" flipH="1">
            <a:off x="5712997" y="4569557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5" name="Rectangle 24"/>
          <p:cNvSpPr/>
          <p:nvPr/>
        </p:nvSpPr>
        <p:spPr>
          <a:xfrm>
            <a:off x="1771650" y="3486151"/>
            <a:ext cx="1431758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Stage 4</a:t>
            </a:r>
          </a:p>
          <a:p>
            <a:pPr algn="ctr"/>
            <a:r>
              <a:rPr lang="en-US" sz="1350" dirty="0"/>
              <a:t>Correctly Rendered Invoice received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82413" y="857251"/>
            <a:ext cx="1999247" cy="892539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Requisition Stage- Likely to involve tendering processes based on the value of goods and services to be purchased </a:t>
            </a:r>
          </a:p>
        </p:txBody>
      </p:sp>
      <p:sp>
        <p:nvSpPr>
          <p:cNvPr id="27" name="Down Arrow 26"/>
          <p:cNvSpPr/>
          <p:nvPr/>
        </p:nvSpPr>
        <p:spPr>
          <a:xfrm flipH="1">
            <a:off x="6931148" y="1787673"/>
            <a:ext cx="196316" cy="3108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8" name="Down Arrow 27"/>
          <p:cNvSpPr/>
          <p:nvPr/>
        </p:nvSpPr>
        <p:spPr>
          <a:xfrm rot="15044552" flipH="1">
            <a:off x="3447782" y="3532498"/>
            <a:ext cx="323850" cy="4965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9" name="Rectangle 28"/>
          <p:cNvSpPr/>
          <p:nvPr/>
        </p:nvSpPr>
        <p:spPr>
          <a:xfrm>
            <a:off x="1657350" y="4404123"/>
            <a:ext cx="1560993" cy="10251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Stage 5</a:t>
            </a:r>
          </a:p>
          <a:p>
            <a:pPr algn="ctr"/>
            <a:r>
              <a:rPr lang="en-US" sz="1350" dirty="0"/>
              <a:t>Payment Pending in Accounting Systems based on Due date</a:t>
            </a:r>
          </a:p>
        </p:txBody>
      </p:sp>
      <p:sp>
        <p:nvSpPr>
          <p:cNvPr id="30" name="Down Arrow 29"/>
          <p:cNvSpPr/>
          <p:nvPr/>
        </p:nvSpPr>
        <p:spPr>
          <a:xfrm rot="16200000" flipH="1">
            <a:off x="5712997" y="1153584"/>
            <a:ext cx="220580" cy="37097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1" name="Down Arrow 30"/>
          <p:cNvSpPr/>
          <p:nvPr/>
        </p:nvSpPr>
        <p:spPr>
          <a:xfrm rot="16200000" flipH="1">
            <a:off x="3438703" y="4531235"/>
            <a:ext cx="339440" cy="54642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32" name="Rectangle 31"/>
          <p:cNvSpPr/>
          <p:nvPr/>
        </p:nvSpPr>
        <p:spPr>
          <a:xfrm>
            <a:off x="6063180" y="5228724"/>
            <a:ext cx="1937821" cy="77202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350" b="1" dirty="0"/>
              <a:t>(Possible) Stage 7</a:t>
            </a:r>
          </a:p>
          <a:p>
            <a:pPr algn="ctr"/>
            <a:r>
              <a:rPr lang="en-US" sz="1350" dirty="0"/>
              <a:t>Budget Arrears</a:t>
            </a:r>
          </a:p>
          <a:p>
            <a:pPr algn="ctr"/>
            <a:r>
              <a:rPr lang="en-US" sz="1350" dirty="0"/>
              <a:t>Payments are overdue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43551" y="4404122"/>
            <a:ext cx="46522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Yes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7906" y="5342406"/>
            <a:ext cx="4852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No</a:t>
            </a:r>
          </a:p>
        </p:txBody>
      </p:sp>
      <p:sp>
        <p:nvSpPr>
          <p:cNvPr id="36" name="Down Arrow 35"/>
          <p:cNvSpPr/>
          <p:nvPr/>
        </p:nvSpPr>
        <p:spPr>
          <a:xfrm rot="17396268" flipH="1">
            <a:off x="3455719" y="3013846"/>
            <a:ext cx="323850" cy="4779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69627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D3A28C-848A-BF4C-ADB8-FCFBC6E57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048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Where does Procurement Fit into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the Budget Process?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72FFB5F-2A9C-554D-B507-E7BB29E115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382407"/>
              </p:ext>
            </p:extLst>
          </p:nvPr>
        </p:nvGraphicFramePr>
        <p:xfrm>
          <a:off x="628650" y="1447800"/>
          <a:ext cx="7886700" cy="4724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464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824A4-70E4-5449-81FB-DF777B5A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8166" y="-138445"/>
            <a:ext cx="8001000" cy="11430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Major Procurement Stages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B438E-CBEC-C846-BEFD-87082E16C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C9BCF9-11FF-544F-B135-72B873C73F72}"/>
              </a:ext>
            </a:extLst>
          </p:cNvPr>
          <p:cNvSpPr/>
          <p:nvPr/>
        </p:nvSpPr>
        <p:spPr>
          <a:xfrm>
            <a:off x="838200" y="786296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MDA Submission of Procurement/</a:t>
            </a:r>
          </a:p>
          <a:p>
            <a:pPr lvl="0" algn="ctr"/>
            <a:r>
              <a:rPr lang="en-US" dirty="0"/>
              <a:t>Cash Plans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4F0C72-97C9-6C42-BEDE-AB88838B5D1B}"/>
              </a:ext>
            </a:extLst>
          </p:cNvPr>
          <p:cNvSpPr/>
          <p:nvPr/>
        </p:nvSpPr>
        <p:spPr>
          <a:xfrm>
            <a:off x="838200" y="3265555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Invitation to bid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F0784A-5608-874B-ADE3-89D3C6AAE2E6}"/>
              </a:ext>
            </a:extLst>
          </p:cNvPr>
          <p:cNvSpPr/>
          <p:nvPr/>
        </p:nvSpPr>
        <p:spPr>
          <a:xfrm>
            <a:off x="838200" y="4419600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Selection of Supplier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6F1EA7-FCB2-FE44-B412-214CE1E6C6D2}"/>
              </a:ext>
            </a:extLst>
          </p:cNvPr>
          <p:cNvSpPr/>
          <p:nvPr/>
        </p:nvSpPr>
        <p:spPr>
          <a:xfrm>
            <a:off x="838200" y="5563704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Acceptance of offer/contract signing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CB80BF1-016A-AD47-BDCF-7A4BBD0B23E0}"/>
              </a:ext>
            </a:extLst>
          </p:cNvPr>
          <p:cNvSpPr/>
          <p:nvPr/>
        </p:nvSpPr>
        <p:spPr>
          <a:xfrm>
            <a:off x="838200" y="2017643"/>
            <a:ext cx="1828800" cy="101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dirty="0"/>
              <a:t>Preparations of Procurement Requests and documents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A0431C3-BB80-8B42-903D-1B667AC300FD}"/>
              </a:ext>
            </a:extLst>
          </p:cNvPr>
          <p:cNvGrpSpPr/>
          <p:nvPr/>
        </p:nvGrpSpPr>
        <p:grpSpPr>
          <a:xfrm>
            <a:off x="2769704" y="905306"/>
            <a:ext cx="5029200" cy="901407"/>
            <a:chOff x="2133600" y="304802"/>
            <a:chExt cx="2873569" cy="9014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D53E95D-2465-854A-B7C6-99B61FA420D7}"/>
                </a:ext>
              </a:extLst>
            </p:cNvPr>
            <p:cNvSpPr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CB4F8F-2CA7-5F4C-898B-6221B9264377}"/>
                </a:ext>
              </a:extLst>
            </p:cNvPr>
            <p:cNvSpPr txBox="1"/>
            <p:nvPr/>
          </p:nvSpPr>
          <p:spPr>
            <a:xfrm>
              <a:off x="2133600" y="304802"/>
              <a:ext cx="2873569" cy="9014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800" kern="1200" dirty="0"/>
                <a:t>Plans maybe integrated or separate and submitted to the MoF and/or to the Procurement Agency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28A8D4C-2F3E-F646-A232-8E0A00BC29AD}"/>
              </a:ext>
            </a:extLst>
          </p:cNvPr>
          <p:cNvGrpSpPr/>
          <p:nvPr/>
        </p:nvGrpSpPr>
        <p:grpSpPr>
          <a:xfrm>
            <a:off x="2819400" y="2278964"/>
            <a:ext cx="6324600" cy="369004"/>
            <a:chOff x="5298641" y="1320817"/>
            <a:chExt cx="3360332" cy="36900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55B910A-B85B-874E-92F9-144CAACC1BF5}"/>
                </a:ext>
              </a:extLst>
            </p:cNvPr>
            <p:cNvSpPr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3576CE8-8C33-B844-B730-3A2D3E5EA507}"/>
                </a:ext>
              </a:extLst>
            </p:cNvPr>
            <p:cNvSpPr txBox="1"/>
            <p:nvPr/>
          </p:nvSpPr>
          <p:spPr>
            <a:xfrm>
              <a:off x="5298641" y="1320817"/>
              <a:ext cx="3360332" cy="3690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800" kern="1200" dirty="0"/>
                <a:t>Depending on type and value - for small procurements it may simply be an internal request (requisition). For large procurement projects this would include very detailed specifications of requirements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977A2681-66EF-6C43-A4E3-987FE66F8422}"/>
              </a:ext>
            </a:extLst>
          </p:cNvPr>
          <p:cNvSpPr/>
          <p:nvPr/>
        </p:nvSpPr>
        <p:spPr>
          <a:xfrm>
            <a:off x="2819400" y="3261719"/>
            <a:ext cx="5943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/>
              <a:t>Depending on type and value - for lower values may just invite three vendors to quote a price – for higher values the a public tender notice maybe issued nationally or even internationally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016832-903C-2E4F-848D-C415FB470CDF}"/>
              </a:ext>
            </a:extLst>
          </p:cNvPr>
          <p:cNvGrpSpPr/>
          <p:nvPr/>
        </p:nvGrpSpPr>
        <p:grpSpPr>
          <a:xfrm>
            <a:off x="2786269" y="4438296"/>
            <a:ext cx="6129130" cy="990483"/>
            <a:chOff x="4996037" y="3200401"/>
            <a:chExt cx="3612946" cy="99048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A63A899-4FCB-9B4E-BF4C-EE52F669EE29}"/>
                </a:ext>
              </a:extLst>
            </p:cNvPr>
            <p:cNvSpPr/>
            <p:nvPr/>
          </p:nvSpPr>
          <p:spPr>
            <a:xfrm>
              <a:off x="5105402" y="3200401"/>
              <a:ext cx="3503581" cy="9786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34EA7DB-4B5C-A34C-A0FE-907E49994BF4}"/>
                </a:ext>
              </a:extLst>
            </p:cNvPr>
            <p:cNvSpPr txBox="1"/>
            <p:nvPr/>
          </p:nvSpPr>
          <p:spPr>
            <a:xfrm>
              <a:off x="4996037" y="3212277"/>
              <a:ext cx="3593416" cy="9786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1" algn="l" defTabSz="8001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sz="1800" kern="1200" dirty="0"/>
                <a:t>Depending on type and value- </a:t>
              </a:r>
              <a:r>
                <a:rPr lang="en-US" sz="1800" kern="1200" dirty="0">
                  <a:solidFill>
                    <a:prstClr val="black">
                      <a:hueOff val="0"/>
                      <a:satOff val="0"/>
                      <a:lumOff val="0"/>
                      <a:alphaOff val="0"/>
                    </a:prstClr>
                  </a:solidFill>
                  <a:latin typeface="Calibri" panose="020F0502020204030204"/>
                  <a:ea typeface="+mn-ea"/>
                  <a:cs typeface="+mn-cs"/>
                </a:rPr>
                <a:t>. Lower value may be just lowest price.  Higher values will require a predetermined assessment of value for money” which includes a risk assessment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ABA50321-9F0A-2043-80B3-9019060DE20B}"/>
              </a:ext>
            </a:extLst>
          </p:cNvPr>
          <p:cNvGrpSpPr/>
          <p:nvPr/>
        </p:nvGrpSpPr>
        <p:grpSpPr>
          <a:xfrm>
            <a:off x="2819399" y="5491279"/>
            <a:ext cx="5867399" cy="997179"/>
            <a:chOff x="1890846" y="4609298"/>
            <a:chExt cx="3634404" cy="99717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0E7D79-0810-ED4C-AB99-9FC47A686131}"/>
                </a:ext>
              </a:extLst>
            </p:cNvPr>
            <p:cNvSpPr/>
            <p:nvPr/>
          </p:nvSpPr>
          <p:spPr>
            <a:xfrm>
              <a:off x="2041328" y="4609298"/>
              <a:ext cx="3247922" cy="99717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A8D369B-02BE-254C-A2AD-B81856D19DAF}"/>
                </a:ext>
              </a:extLst>
            </p:cNvPr>
            <p:cNvSpPr txBox="1"/>
            <p:nvPr/>
          </p:nvSpPr>
          <p:spPr>
            <a:xfrm>
              <a:off x="1890846" y="4609298"/>
              <a:ext cx="3634404" cy="9971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2390" tIns="72390" rIns="72390" bIns="72390" numCol="1" spcCol="1270" anchor="ctr" anchorCtr="0">
              <a:noAutofit/>
            </a:bodyPr>
            <a:lstStyle/>
            <a:p>
              <a:pPr marL="0" lvl="1" algn="l" defTabSz="6667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r>
                <a:rPr lang="en-US" dirty="0"/>
                <a:t>This is where procurement overlaps with budget execution. Commitment (legal obligation) should be recorded in IFMIS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9908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169E6-6410-BF41-A22E-8E040E7C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Procurement and Risk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9C1349-CD59-F044-A939-8AC38772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881896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Governance over procurement is a critical process as contractual arrangements involve considerable risk for government :</a:t>
            </a:r>
          </a:p>
          <a:p>
            <a:pPr lvl="1"/>
            <a:r>
              <a:rPr lang="en-US" dirty="0"/>
              <a:t>Corruption</a:t>
            </a:r>
          </a:p>
          <a:p>
            <a:pPr lvl="1"/>
            <a:r>
              <a:rPr lang="en-US" dirty="0"/>
              <a:t>Nepotism</a:t>
            </a:r>
          </a:p>
          <a:p>
            <a:pPr lvl="1"/>
            <a:r>
              <a:rPr lang="en-US" dirty="0"/>
              <a:t>Vendor Risk – unable to deliver, bankruptcy, substandard products, delays</a:t>
            </a:r>
          </a:p>
          <a:p>
            <a:pPr lvl="1"/>
            <a:r>
              <a:rPr lang="en-US" dirty="0"/>
              <a:t>Financial Risk</a:t>
            </a:r>
          </a:p>
          <a:p>
            <a:pPr lvl="1"/>
            <a:r>
              <a:rPr lang="en-US" dirty="0"/>
              <a:t>Perception of Bias </a:t>
            </a:r>
          </a:p>
          <a:p>
            <a:r>
              <a:rPr lang="en-US" dirty="0"/>
              <a:t>Government’s have become more concerned with these risks and so have developed laws, regulations and usually professionally qualified functions in government for oversight of government procurement- (although the Procurement Profession is not a recent development)</a:t>
            </a:r>
          </a:p>
        </p:txBody>
      </p:sp>
    </p:spTree>
    <p:extLst>
      <p:ext uri="{BB962C8B-B14F-4D97-AF65-F5344CB8AC3E}">
        <p14:creationId xmlns:p14="http://schemas.microsoft.com/office/powerpoint/2010/main" val="168726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2F185-6351-8D4C-B5A8-0D8A2BEF7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8840391" cy="994172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accent1"/>
                </a:solidFill>
              </a:rPr>
              <a:t>Examples of how Governments Mitigate Risk </a:t>
            </a:r>
            <a:br>
              <a:rPr lang="en-US" sz="3200" b="1" dirty="0">
                <a:solidFill>
                  <a:schemeClr val="accent1"/>
                </a:solidFill>
              </a:rPr>
            </a:br>
            <a:r>
              <a:rPr lang="en-US" sz="3200" b="1" dirty="0">
                <a:solidFill>
                  <a:schemeClr val="accent1"/>
                </a:solidFill>
              </a:rPr>
              <a:t>in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57453-EA39-B74D-86BE-548254ACC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8326755" cy="5410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By Value </a:t>
            </a:r>
            <a:r>
              <a:rPr lang="en-US" dirty="0"/>
              <a:t>(Threshold e.g. Above one million). Approaches vary – examples include:  </a:t>
            </a:r>
          </a:p>
          <a:p>
            <a:pPr lvl="1"/>
            <a:r>
              <a:rPr lang="en-US" sz="2600" dirty="0"/>
              <a:t>low value – three quotes</a:t>
            </a:r>
          </a:p>
          <a:p>
            <a:pPr lvl="1"/>
            <a:r>
              <a:rPr lang="en-US" sz="2600" dirty="0"/>
              <a:t>Medium value – limited tender (national)</a:t>
            </a:r>
          </a:p>
          <a:p>
            <a:pPr lvl="1"/>
            <a:r>
              <a:rPr lang="en-US" sz="2600" dirty="0"/>
              <a:t>High value – open tender evaluated by a tender board with external officials involved (international)</a:t>
            </a:r>
          </a:p>
          <a:p>
            <a:r>
              <a:rPr lang="en-US" b="1" dirty="0"/>
              <a:t>Preferred suppliers </a:t>
            </a:r>
            <a:r>
              <a:rPr lang="en-US" dirty="0"/>
              <a:t>- Procurement Board evaluates market suppliers and creates a preferred supplier list where certain goods/services must be acquired from the list and the price is already predetermined (South Korea)</a:t>
            </a:r>
          </a:p>
          <a:p>
            <a:r>
              <a:rPr lang="en-US" b="1" dirty="0"/>
              <a:t>E-Procurement </a:t>
            </a:r>
            <a:r>
              <a:rPr lang="en-US" dirty="0"/>
              <a:t>– Business to Government. The scope in countries varies but in general the focus is on four aspects: </a:t>
            </a:r>
          </a:p>
          <a:p>
            <a:pPr lvl="1"/>
            <a:r>
              <a:rPr lang="en-US" sz="2600" dirty="0"/>
              <a:t>value for money </a:t>
            </a:r>
          </a:p>
          <a:p>
            <a:pPr lvl="1"/>
            <a:r>
              <a:rPr lang="en-US" sz="2600" dirty="0"/>
              <a:t>process efficiency </a:t>
            </a:r>
          </a:p>
          <a:p>
            <a:pPr lvl="1"/>
            <a:r>
              <a:rPr lang="en-US" sz="2600" dirty="0"/>
              <a:t>mitigation of risk</a:t>
            </a:r>
          </a:p>
          <a:p>
            <a:pPr lvl="1"/>
            <a:r>
              <a:rPr lang="en-US" sz="2600" dirty="0"/>
              <a:t>transparency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27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99B13-71CC-DE41-9854-E923857A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-25400"/>
            <a:ext cx="8153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Preconditions for Modern Procurement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6443F-0DBC-224D-B6DD-FD125387D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305800" cy="514667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A suitable public procurement legal framework:</a:t>
            </a:r>
            <a:r>
              <a:rPr lang="en-US" dirty="0"/>
              <a:t> Procurement laws should adopt best practice standards on public procurement, while regulations should be regularly reviewed in order to fine-tune rules, processes, and organizational aspects to construct a complete legislative framework that supports healthy and transparent procurement processes</a:t>
            </a:r>
            <a:endParaRPr lang="en-AU" dirty="0"/>
          </a:p>
          <a:p>
            <a:pPr lvl="0"/>
            <a:r>
              <a:rPr lang="en-US" b="1" dirty="0"/>
              <a:t>A capable national procurement agency:</a:t>
            </a:r>
            <a:r>
              <a:rPr lang="en-US" dirty="0"/>
              <a:t> Among others roles, the national procurement agency should function both as an expertise center to provide guidance/assistance to public procuring entities so that the public procurement rules are adopted as well as a regulatory body to identify irregularities and contribute to enforcing compliance</a:t>
            </a:r>
          </a:p>
          <a:p>
            <a:pPr lvl="0"/>
            <a:r>
              <a:rPr lang="en-US" b="1" dirty="0">
                <a:solidFill>
                  <a:srgbClr val="FF0000"/>
                </a:solidFill>
              </a:rPr>
              <a:t>E-Procurement</a:t>
            </a:r>
            <a:r>
              <a:rPr lang="en-US" dirty="0">
                <a:solidFill>
                  <a:srgbClr val="FF0000"/>
                </a:solidFill>
              </a:rPr>
              <a:t>, although this comes in many shapes and forms</a:t>
            </a:r>
            <a:endParaRPr lang="en-AU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878A2-E1C3-914D-9FF3-9214873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0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8086E5-0D52-E540-9838-A258A2A10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1361FD8-B83B-D34D-8B57-98F49BDB7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925"/>
            <a:ext cx="1480667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C20F408-813E-F044-97E6-872DB34AE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930206"/>
              </p:ext>
            </p:extLst>
          </p:nvPr>
        </p:nvGraphicFramePr>
        <p:xfrm>
          <a:off x="304800" y="990599"/>
          <a:ext cx="8534400" cy="600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r:id="rId3" imgW="5626100" imgH="7416800" progId="Visio.Drawing.15">
                  <p:embed/>
                </p:oleObj>
              </mc:Choice>
              <mc:Fallback>
                <p:oleObj r:id="rId3" imgW="5626100" imgH="74168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990599"/>
                        <a:ext cx="8534400" cy="6003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36D4965-8B4A-5048-8957-56850A0EBC89}"/>
              </a:ext>
            </a:extLst>
          </p:cNvPr>
          <p:cNvSpPr txBox="1"/>
          <p:nvPr/>
        </p:nvSpPr>
        <p:spPr>
          <a:xfrm>
            <a:off x="304800" y="320208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Modern E-Procurement and the PFM Framework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6811698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16058</TotalTime>
  <Words>693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PEMPAL</vt:lpstr>
      <vt:lpstr>Visio.Drawing.15</vt:lpstr>
      <vt:lpstr>Public Procurement and PFM </vt:lpstr>
      <vt:lpstr>What is Government Procurement?</vt:lpstr>
      <vt:lpstr>PowerPoint Presentation</vt:lpstr>
      <vt:lpstr>Where does Procurement Fit into  the Budget Process?</vt:lpstr>
      <vt:lpstr>Major Procurement Stages</vt:lpstr>
      <vt:lpstr>Procurement and Risk Management</vt:lpstr>
      <vt:lpstr>Examples of how Governments Mitigate Risk  in Procurement</vt:lpstr>
      <vt:lpstr>Preconditions for Modern Procurement</vt:lpstr>
      <vt:lpstr>PowerPoint Presentation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Ekaterina A Zaleeva</cp:lastModifiedBy>
  <cp:revision>469</cp:revision>
  <dcterms:created xsi:type="dcterms:W3CDTF">2010-10-04T16:57:49Z</dcterms:created>
  <dcterms:modified xsi:type="dcterms:W3CDTF">2019-05-21T07:04:17Z</dcterms:modified>
</cp:coreProperties>
</file>