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8" r:id="rId4"/>
    <p:sldId id="260" r:id="rId5"/>
    <p:sldId id="262" r:id="rId6"/>
    <p:sldId id="261" r:id="rId7"/>
    <p:sldId id="259" r:id="rId8"/>
    <p:sldId id="334" r:id="rId9"/>
    <p:sldId id="33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 Parry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5C"/>
    <a:srgbClr val="005964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 autoAdjust="0"/>
    <p:restoredTop sz="86399" autoAdjust="0"/>
  </p:normalViewPr>
  <p:slideViewPr>
    <p:cSldViewPr>
      <p:cViewPr varScale="1">
        <p:scale>
          <a:sx n="58" d="100"/>
          <a:sy n="58" d="100"/>
        </p:scale>
        <p:origin x="183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05A94-8EEE-CE4C-BA1F-0EC2EEE29E2B}" type="doc">
      <dgm:prSet loTypeId="urn:microsoft.com/office/officeart/2005/8/layout/process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3F1FDF-6123-F046-B2DA-26BDE93C7926}">
      <dgm:prSet phldrT="[Text]"/>
      <dgm:spPr/>
      <dgm:t>
        <a:bodyPr/>
        <a:lstStyle/>
        <a:p>
          <a:r>
            <a:rPr lang="hr-HR" dirty="0"/>
            <a:t>Priprema i odobrenje proračuna</a:t>
          </a:r>
          <a:endParaRPr lang="en-US" dirty="0"/>
        </a:p>
      </dgm:t>
    </dgm:pt>
    <dgm:pt modelId="{58EFBD07-27B7-2140-AF0C-87CBCA7C4D26}" type="parTrans" cxnId="{34946530-F643-5D4A-A1DF-9DAEAFD2123E}">
      <dgm:prSet/>
      <dgm:spPr/>
      <dgm:t>
        <a:bodyPr/>
        <a:lstStyle/>
        <a:p>
          <a:endParaRPr lang="en-US"/>
        </a:p>
      </dgm:t>
    </dgm:pt>
    <dgm:pt modelId="{CF42E87E-0DD5-B24A-B184-891B71FAD5EE}" type="sibTrans" cxnId="{34946530-F643-5D4A-A1DF-9DAEAFD2123E}">
      <dgm:prSet/>
      <dgm:spPr/>
      <dgm:t>
        <a:bodyPr/>
        <a:lstStyle/>
        <a:p>
          <a:endParaRPr lang="en-US" dirty="0"/>
        </a:p>
      </dgm:t>
    </dgm:pt>
    <dgm:pt modelId="{A175FE10-70B3-9043-961A-9619B6B437D2}">
      <dgm:prSet phldrT="[Text]"/>
      <dgm:spPr/>
      <dgm:t>
        <a:bodyPr/>
        <a:lstStyle/>
        <a:p>
          <a:r>
            <a:rPr lang="hr-HR" dirty="0"/>
            <a:t>Ulazne informacije</a:t>
          </a:r>
          <a:endParaRPr lang="en-US" dirty="0"/>
        </a:p>
      </dgm:t>
    </dgm:pt>
    <dgm:pt modelId="{6E221BAB-6299-984A-B452-71E0F9358700}" type="parTrans" cxnId="{684E8A46-C068-7A4F-9FBE-E19DF84AF9C5}">
      <dgm:prSet/>
      <dgm:spPr/>
      <dgm:t>
        <a:bodyPr/>
        <a:lstStyle/>
        <a:p>
          <a:endParaRPr lang="en-US"/>
        </a:p>
      </dgm:t>
    </dgm:pt>
    <dgm:pt modelId="{385D2FFD-96C7-1345-9E17-937A9E93869F}" type="sibTrans" cxnId="{684E8A46-C068-7A4F-9FBE-E19DF84AF9C5}">
      <dgm:prSet/>
      <dgm:spPr/>
      <dgm:t>
        <a:bodyPr/>
        <a:lstStyle/>
        <a:p>
          <a:endParaRPr lang="en-US"/>
        </a:p>
      </dgm:t>
    </dgm:pt>
    <dgm:pt modelId="{FADBF94B-AEA2-3B43-A21C-4AF1EB081084}">
      <dgm:prSet phldrT="[Text]"/>
      <dgm:spPr/>
      <dgm:t>
        <a:bodyPr/>
        <a:lstStyle/>
        <a:p>
          <a:r>
            <a:rPr lang="hr-HR" dirty="0"/>
            <a:t>Nabava</a:t>
          </a:r>
          <a:endParaRPr lang="en-US" dirty="0"/>
        </a:p>
      </dgm:t>
    </dgm:pt>
    <dgm:pt modelId="{B6080A1C-1957-2444-923B-7A1F717617E0}" type="parTrans" cxnId="{48376BC4-A8F7-B248-9C68-1642E6E78FC6}">
      <dgm:prSet/>
      <dgm:spPr/>
      <dgm:t>
        <a:bodyPr/>
        <a:lstStyle/>
        <a:p>
          <a:endParaRPr lang="en-US"/>
        </a:p>
      </dgm:t>
    </dgm:pt>
    <dgm:pt modelId="{3AB68707-24C6-E34F-98F0-E77A3F998676}" type="sibTrans" cxnId="{48376BC4-A8F7-B248-9C68-1642E6E78FC6}">
      <dgm:prSet/>
      <dgm:spPr/>
      <dgm:t>
        <a:bodyPr/>
        <a:lstStyle/>
        <a:p>
          <a:endParaRPr lang="en-US" dirty="0"/>
        </a:p>
      </dgm:t>
    </dgm:pt>
    <dgm:pt modelId="{EC750AB0-618B-3E46-B75D-84FC56EA5129}">
      <dgm:prSet phldrT="[Text]"/>
      <dgm:spPr/>
      <dgm:t>
        <a:bodyPr/>
        <a:lstStyle/>
        <a:p>
          <a:r>
            <a:rPr lang="hr-HR" dirty="0"/>
            <a:t>Izvršenje proračuna</a:t>
          </a:r>
          <a:endParaRPr lang="en-US" dirty="0"/>
        </a:p>
      </dgm:t>
    </dgm:pt>
    <dgm:pt modelId="{1E2E9919-F5A4-324E-B92A-656BB154144C}" type="parTrans" cxnId="{D42A6650-156A-AC43-987D-1AA41C8F0C57}">
      <dgm:prSet/>
      <dgm:spPr/>
      <dgm:t>
        <a:bodyPr/>
        <a:lstStyle/>
        <a:p>
          <a:endParaRPr lang="en-US"/>
        </a:p>
      </dgm:t>
    </dgm:pt>
    <dgm:pt modelId="{4A57B5D0-43FF-5D4E-8234-F532A3DDD4C5}" type="sibTrans" cxnId="{D42A6650-156A-AC43-987D-1AA41C8F0C57}">
      <dgm:prSet/>
      <dgm:spPr/>
      <dgm:t>
        <a:bodyPr/>
        <a:lstStyle/>
        <a:p>
          <a:endParaRPr lang="en-US"/>
        </a:p>
      </dgm:t>
    </dgm:pt>
    <dgm:pt modelId="{E73D2116-F021-4B41-887F-9FEAE880CEC5}">
      <dgm:prSet phldrT="[Text]"/>
      <dgm:spPr/>
      <dgm:t>
        <a:bodyPr/>
        <a:lstStyle/>
        <a:p>
          <a:r>
            <a:rPr lang="hr-HR" dirty="0"/>
            <a:t>Izlazni rezultati</a:t>
          </a:r>
          <a:endParaRPr lang="en-US" dirty="0"/>
        </a:p>
      </dgm:t>
    </dgm:pt>
    <dgm:pt modelId="{1704BA7F-1952-634B-BD75-48DB3E6BAE93}" type="parTrans" cxnId="{2EC90348-E350-704A-84D1-167256A982F9}">
      <dgm:prSet/>
      <dgm:spPr/>
      <dgm:t>
        <a:bodyPr/>
        <a:lstStyle/>
        <a:p>
          <a:endParaRPr lang="en-US"/>
        </a:p>
      </dgm:t>
    </dgm:pt>
    <dgm:pt modelId="{FE167F9A-17E4-5D4D-9D2E-9F74A11503CB}" type="sibTrans" cxnId="{2EC90348-E350-704A-84D1-167256A982F9}">
      <dgm:prSet/>
      <dgm:spPr/>
      <dgm:t>
        <a:bodyPr/>
        <a:lstStyle/>
        <a:p>
          <a:endParaRPr lang="en-US"/>
        </a:p>
      </dgm:t>
    </dgm:pt>
    <dgm:pt modelId="{356CA97D-C39D-6443-A95A-1E18E8A50757}">
      <dgm:prSet phldrT="[Text]"/>
      <dgm:spPr/>
      <dgm:t>
        <a:bodyPr/>
        <a:lstStyle/>
        <a:p>
          <a:r>
            <a:rPr lang="en-US" dirty="0" err="1"/>
            <a:t>Proces</a:t>
          </a:r>
          <a:endParaRPr lang="en-US" dirty="0"/>
        </a:p>
      </dgm:t>
    </dgm:pt>
    <dgm:pt modelId="{62A578E1-18AA-9B4A-B676-EA1D2A9DE58C}" type="parTrans" cxnId="{7FEA36E9-91AD-2F44-A0B4-F9AC52D36FEF}">
      <dgm:prSet/>
      <dgm:spPr/>
      <dgm:t>
        <a:bodyPr/>
        <a:lstStyle/>
        <a:p>
          <a:endParaRPr lang="en-US"/>
        </a:p>
      </dgm:t>
    </dgm:pt>
    <dgm:pt modelId="{7BE54C23-9F8B-E846-8BBE-16FDDE4C1DF3}" type="sibTrans" cxnId="{7FEA36E9-91AD-2F44-A0B4-F9AC52D36FEF}">
      <dgm:prSet/>
      <dgm:spPr/>
      <dgm:t>
        <a:bodyPr/>
        <a:lstStyle/>
        <a:p>
          <a:endParaRPr lang="en-US"/>
        </a:p>
      </dgm:t>
    </dgm:pt>
    <dgm:pt modelId="{E8EF006E-E7B7-F648-9664-525EB474BB53}" type="pres">
      <dgm:prSet presAssocID="{20505A94-8EEE-CE4C-BA1F-0EC2EEE29E2B}" presName="linearFlow" presStyleCnt="0">
        <dgm:presLayoutVars>
          <dgm:dir/>
          <dgm:animLvl val="lvl"/>
          <dgm:resizeHandles val="exact"/>
        </dgm:presLayoutVars>
      </dgm:prSet>
      <dgm:spPr/>
    </dgm:pt>
    <dgm:pt modelId="{09C04FE5-DF93-CC47-9038-7D2CB5C75218}" type="pres">
      <dgm:prSet presAssocID="{C93F1FDF-6123-F046-B2DA-26BDE93C7926}" presName="composite" presStyleCnt="0"/>
      <dgm:spPr/>
    </dgm:pt>
    <dgm:pt modelId="{CE2BDA46-50AD-BF47-A0D8-DDBD120FA8C3}" type="pres">
      <dgm:prSet presAssocID="{C93F1FDF-6123-F046-B2DA-26BDE93C792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16F3983-47AF-BF4F-899E-C94CA876CDC1}" type="pres">
      <dgm:prSet presAssocID="{C93F1FDF-6123-F046-B2DA-26BDE93C7926}" presName="parSh" presStyleLbl="node1" presStyleIdx="0" presStyleCnt="3"/>
      <dgm:spPr/>
    </dgm:pt>
    <dgm:pt modelId="{33AABEE6-3DF9-DF4B-945A-F64EA69ACDC9}" type="pres">
      <dgm:prSet presAssocID="{C93F1FDF-6123-F046-B2DA-26BDE93C7926}" presName="desTx" presStyleLbl="fgAcc1" presStyleIdx="0" presStyleCnt="3">
        <dgm:presLayoutVars>
          <dgm:bulletEnabled val="1"/>
        </dgm:presLayoutVars>
      </dgm:prSet>
      <dgm:spPr/>
    </dgm:pt>
    <dgm:pt modelId="{28F84726-EF1B-B643-8109-498C53920E8F}" type="pres">
      <dgm:prSet presAssocID="{CF42E87E-0DD5-B24A-B184-891B71FAD5EE}" presName="sibTrans" presStyleLbl="sibTrans2D1" presStyleIdx="0" presStyleCnt="2"/>
      <dgm:spPr/>
    </dgm:pt>
    <dgm:pt modelId="{B914C6A4-26B3-3E4C-931C-9C49B1851027}" type="pres">
      <dgm:prSet presAssocID="{CF42E87E-0DD5-B24A-B184-891B71FAD5EE}" presName="connTx" presStyleLbl="sibTrans2D1" presStyleIdx="0" presStyleCnt="2"/>
      <dgm:spPr/>
    </dgm:pt>
    <dgm:pt modelId="{A49F99D6-A5E1-1C4C-B1A0-064F0E7D9F01}" type="pres">
      <dgm:prSet presAssocID="{FADBF94B-AEA2-3B43-A21C-4AF1EB081084}" presName="composite" presStyleCnt="0"/>
      <dgm:spPr/>
    </dgm:pt>
    <dgm:pt modelId="{7A192FDF-7303-6F4F-BADF-7C322EFA49AA}" type="pres">
      <dgm:prSet presAssocID="{FADBF94B-AEA2-3B43-A21C-4AF1EB081084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D293D39-171A-3047-990D-CF8265A98634}" type="pres">
      <dgm:prSet presAssocID="{FADBF94B-AEA2-3B43-A21C-4AF1EB081084}" presName="parSh" presStyleLbl="node1" presStyleIdx="1" presStyleCnt="3"/>
      <dgm:spPr/>
    </dgm:pt>
    <dgm:pt modelId="{CF2BA0CF-8282-5D45-8E47-D6B514C44299}" type="pres">
      <dgm:prSet presAssocID="{FADBF94B-AEA2-3B43-A21C-4AF1EB081084}" presName="desTx" presStyleLbl="fgAcc1" presStyleIdx="1" presStyleCnt="3" custLinFactNeighborX="-10241" custLinFactNeighborY="2977">
        <dgm:presLayoutVars>
          <dgm:bulletEnabled val="1"/>
        </dgm:presLayoutVars>
      </dgm:prSet>
      <dgm:spPr/>
    </dgm:pt>
    <dgm:pt modelId="{B6B14098-8089-7E47-B592-BB8A22D2D457}" type="pres">
      <dgm:prSet presAssocID="{3AB68707-24C6-E34F-98F0-E77A3F998676}" presName="sibTrans" presStyleLbl="sibTrans2D1" presStyleIdx="1" presStyleCnt="2"/>
      <dgm:spPr/>
    </dgm:pt>
    <dgm:pt modelId="{B4041D31-5817-9941-95F3-9CC94D454734}" type="pres">
      <dgm:prSet presAssocID="{3AB68707-24C6-E34F-98F0-E77A3F998676}" presName="connTx" presStyleLbl="sibTrans2D1" presStyleIdx="1" presStyleCnt="2"/>
      <dgm:spPr/>
    </dgm:pt>
    <dgm:pt modelId="{7E020A26-2504-1A49-A3BE-F38B7B3D4DC9}" type="pres">
      <dgm:prSet presAssocID="{EC750AB0-618B-3E46-B75D-84FC56EA5129}" presName="composite" presStyleCnt="0"/>
      <dgm:spPr/>
    </dgm:pt>
    <dgm:pt modelId="{181F5C99-7E76-4340-B735-B438A63B470C}" type="pres">
      <dgm:prSet presAssocID="{EC750AB0-618B-3E46-B75D-84FC56EA512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014C58B-C123-8E4F-ABFB-ED655A8E7352}" type="pres">
      <dgm:prSet presAssocID="{EC750AB0-618B-3E46-B75D-84FC56EA5129}" presName="parSh" presStyleLbl="node1" presStyleIdx="2" presStyleCnt="3"/>
      <dgm:spPr/>
    </dgm:pt>
    <dgm:pt modelId="{8879E234-BB4D-454F-9BB2-F0FCCD29FC34}" type="pres">
      <dgm:prSet presAssocID="{EC750AB0-618B-3E46-B75D-84FC56EA5129}" presName="desTx" presStyleLbl="fgAcc1" presStyleIdx="2" presStyleCnt="3">
        <dgm:presLayoutVars>
          <dgm:bulletEnabled val="1"/>
        </dgm:presLayoutVars>
      </dgm:prSet>
      <dgm:spPr/>
    </dgm:pt>
  </dgm:ptLst>
  <dgm:cxnLst>
    <dgm:cxn modelId="{F08D200F-97B9-9A4A-AEF3-334FE71E64E5}" type="presOf" srcId="{3AB68707-24C6-E34F-98F0-E77A3F998676}" destId="{B6B14098-8089-7E47-B592-BB8A22D2D457}" srcOrd="0" destOrd="0" presId="urn:microsoft.com/office/officeart/2005/8/layout/process3"/>
    <dgm:cxn modelId="{3621B21C-0EF1-D64D-BCAC-B076C24B4271}" type="presOf" srcId="{356CA97D-C39D-6443-A95A-1E18E8A50757}" destId="{CF2BA0CF-8282-5D45-8E47-D6B514C44299}" srcOrd="0" destOrd="0" presId="urn:microsoft.com/office/officeart/2005/8/layout/process3"/>
    <dgm:cxn modelId="{34946530-F643-5D4A-A1DF-9DAEAFD2123E}" srcId="{20505A94-8EEE-CE4C-BA1F-0EC2EEE29E2B}" destId="{C93F1FDF-6123-F046-B2DA-26BDE93C7926}" srcOrd="0" destOrd="0" parTransId="{58EFBD07-27B7-2140-AF0C-87CBCA7C4D26}" sibTransId="{CF42E87E-0DD5-B24A-B184-891B71FAD5EE}"/>
    <dgm:cxn modelId="{8FD05C37-DA24-654F-8DC7-1CF44CDFA034}" type="presOf" srcId="{CF42E87E-0DD5-B24A-B184-891B71FAD5EE}" destId="{B914C6A4-26B3-3E4C-931C-9C49B1851027}" srcOrd="1" destOrd="0" presId="urn:microsoft.com/office/officeart/2005/8/layout/process3"/>
    <dgm:cxn modelId="{C343E65F-E5FD-BC43-B19B-2E5153405412}" type="presOf" srcId="{3AB68707-24C6-E34F-98F0-E77A3F998676}" destId="{B4041D31-5817-9941-95F3-9CC94D454734}" srcOrd="1" destOrd="0" presId="urn:microsoft.com/office/officeart/2005/8/layout/process3"/>
    <dgm:cxn modelId="{55B73362-E7F2-1545-BBA9-92010721FEDD}" type="presOf" srcId="{CF42E87E-0DD5-B24A-B184-891B71FAD5EE}" destId="{28F84726-EF1B-B643-8109-498C53920E8F}" srcOrd="0" destOrd="0" presId="urn:microsoft.com/office/officeart/2005/8/layout/process3"/>
    <dgm:cxn modelId="{CD4F0C65-D508-454B-AFB0-F581EAF694E7}" type="presOf" srcId="{EC750AB0-618B-3E46-B75D-84FC56EA5129}" destId="{B014C58B-C123-8E4F-ABFB-ED655A8E7352}" srcOrd="1" destOrd="0" presId="urn:microsoft.com/office/officeart/2005/8/layout/process3"/>
    <dgm:cxn modelId="{684E8A46-C068-7A4F-9FBE-E19DF84AF9C5}" srcId="{C93F1FDF-6123-F046-B2DA-26BDE93C7926}" destId="{A175FE10-70B3-9043-961A-9619B6B437D2}" srcOrd="0" destOrd="0" parTransId="{6E221BAB-6299-984A-B452-71E0F9358700}" sibTransId="{385D2FFD-96C7-1345-9E17-937A9E93869F}"/>
    <dgm:cxn modelId="{2EC90348-E350-704A-84D1-167256A982F9}" srcId="{EC750AB0-618B-3E46-B75D-84FC56EA5129}" destId="{E73D2116-F021-4B41-887F-9FEAE880CEC5}" srcOrd="0" destOrd="0" parTransId="{1704BA7F-1952-634B-BD75-48DB3E6BAE93}" sibTransId="{FE167F9A-17E4-5D4D-9D2E-9F74A11503CB}"/>
    <dgm:cxn modelId="{5AC2C14C-5F54-334F-B26A-51A1639548D3}" type="presOf" srcId="{FADBF94B-AEA2-3B43-A21C-4AF1EB081084}" destId="{7A192FDF-7303-6F4F-BADF-7C322EFA49AA}" srcOrd="0" destOrd="0" presId="urn:microsoft.com/office/officeart/2005/8/layout/process3"/>
    <dgm:cxn modelId="{D42A6650-156A-AC43-987D-1AA41C8F0C57}" srcId="{20505A94-8EEE-CE4C-BA1F-0EC2EEE29E2B}" destId="{EC750AB0-618B-3E46-B75D-84FC56EA5129}" srcOrd="2" destOrd="0" parTransId="{1E2E9919-F5A4-324E-B92A-656BB154144C}" sibTransId="{4A57B5D0-43FF-5D4E-8234-F532A3DDD4C5}"/>
    <dgm:cxn modelId="{381BA483-7C77-2241-AB91-4973A197BF33}" type="presOf" srcId="{C93F1FDF-6123-F046-B2DA-26BDE93C7926}" destId="{616F3983-47AF-BF4F-899E-C94CA876CDC1}" srcOrd="1" destOrd="0" presId="urn:microsoft.com/office/officeart/2005/8/layout/process3"/>
    <dgm:cxn modelId="{7B8E7193-59CE-DF4B-A958-F1639D58D531}" type="presOf" srcId="{FADBF94B-AEA2-3B43-A21C-4AF1EB081084}" destId="{4D293D39-171A-3047-990D-CF8265A98634}" srcOrd="1" destOrd="0" presId="urn:microsoft.com/office/officeart/2005/8/layout/process3"/>
    <dgm:cxn modelId="{CAD87E9C-7930-EC43-8499-5E64AF266ECE}" type="presOf" srcId="{E73D2116-F021-4B41-887F-9FEAE880CEC5}" destId="{8879E234-BB4D-454F-9BB2-F0FCCD29FC34}" srcOrd="0" destOrd="0" presId="urn:microsoft.com/office/officeart/2005/8/layout/process3"/>
    <dgm:cxn modelId="{D27813A8-2631-B642-8DBD-334FF442C0AD}" type="presOf" srcId="{A175FE10-70B3-9043-961A-9619B6B437D2}" destId="{33AABEE6-3DF9-DF4B-945A-F64EA69ACDC9}" srcOrd="0" destOrd="0" presId="urn:microsoft.com/office/officeart/2005/8/layout/process3"/>
    <dgm:cxn modelId="{48376BC4-A8F7-B248-9C68-1642E6E78FC6}" srcId="{20505A94-8EEE-CE4C-BA1F-0EC2EEE29E2B}" destId="{FADBF94B-AEA2-3B43-A21C-4AF1EB081084}" srcOrd="1" destOrd="0" parTransId="{B6080A1C-1957-2444-923B-7A1F717617E0}" sibTransId="{3AB68707-24C6-E34F-98F0-E77A3F998676}"/>
    <dgm:cxn modelId="{B127ABCA-239E-0547-8980-F77C90009227}" type="presOf" srcId="{EC750AB0-618B-3E46-B75D-84FC56EA5129}" destId="{181F5C99-7E76-4340-B735-B438A63B470C}" srcOrd="0" destOrd="0" presId="urn:microsoft.com/office/officeart/2005/8/layout/process3"/>
    <dgm:cxn modelId="{A99B05D2-7D8F-D74E-94DD-7FC057921B4C}" type="presOf" srcId="{20505A94-8EEE-CE4C-BA1F-0EC2EEE29E2B}" destId="{E8EF006E-E7B7-F648-9664-525EB474BB53}" srcOrd="0" destOrd="0" presId="urn:microsoft.com/office/officeart/2005/8/layout/process3"/>
    <dgm:cxn modelId="{5EFE60E5-5513-3E4F-ACF3-24077B135A1A}" type="presOf" srcId="{C93F1FDF-6123-F046-B2DA-26BDE93C7926}" destId="{CE2BDA46-50AD-BF47-A0D8-DDBD120FA8C3}" srcOrd="0" destOrd="0" presId="urn:microsoft.com/office/officeart/2005/8/layout/process3"/>
    <dgm:cxn modelId="{7FEA36E9-91AD-2F44-A0B4-F9AC52D36FEF}" srcId="{FADBF94B-AEA2-3B43-A21C-4AF1EB081084}" destId="{356CA97D-C39D-6443-A95A-1E18E8A50757}" srcOrd="0" destOrd="0" parTransId="{62A578E1-18AA-9B4A-B676-EA1D2A9DE58C}" sibTransId="{7BE54C23-9F8B-E846-8BBE-16FDDE4C1DF3}"/>
    <dgm:cxn modelId="{C5692A13-4134-9D48-B77D-18CFCEAB5489}" type="presParOf" srcId="{E8EF006E-E7B7-F648-9664-525EB474BB53}" destId="{09C04FE5-DF93-CC47-9038-7D2CB5C75218}" srcOrd="0" destOrd="0" presId="urn:microsoft.com/office/officeart/2005/8/layout/process3"/>
    <dgm:cxn modelId="{EE10C5C0-9789-3840-ACF9-83E29C7BDBD3}" type="presParOf" srcId="{09C04FE5-DF93-CC47-9038-7D2CB5C75218}" destId="{CE2BDA46-50AD-BF47-A0D8-DDBD120FA8C3}" srcOrd="0" destOrd="0" presId="urn:microsoft.com/office/officeart/2005/8/layout/process3"/>
    <dgm:cxn modelId="{862EC7E4-3FAB-1245-8E35-D2C556E29439}" type="presParOf" srcId="{09C04FE5-DF93-CC47-9038-7D2CB5C75218}" destId="{616F3983-47AF-BF4F-899E-C94CA876CDC1}" srcOrd="1" destOrd="0" presId="urn:microsoft.com/office/officeart/2005/8/layout/process3"/>
    <dgm:cxn modelId="{0FB3DD45-5FCA-FE41-A863-0B422AEEB6F1}" type="presParOf" srcId="{09C04FE5-DF93-CC47-9038-7D2CB5C75218}" destId="{33AABEE6-3DF9-DF4B-945A-F64EA69ACDC9}" srcOrd="2" destOrd="0" presId="urn:microsoft.com/office/officeart/2005/8/layout/process3"/>
    <dgm:cxn modelId="{67B30A49-300A-B34A-A6D1-065E10D9BE22}" type="presParOf" srcId="{E8EF006E-E7B7-F648-9664-525EB474BB53}" destId="{28F84726-EF1B-B643-8109-498C53920E8F}" srcOrd="1" destOrd="0" presId="urn:microsoft.com/office/officeart/2005/8/layout/process3"/>
    <dgm:cxn modelId="{B1D6F2E3-5C75-194E-855D-D08832B85E97}" type="presParOf" srcId="{28F84726-EF1B-B643-8109-498C53920E8F}" destId="{B914C6A4-26B3-3E4C-931C-9C49B1851027}" srcOrd="0" destOrd="0" presId="urn:microsoft.com/office/officeart/2005/8/layout/process3"/>
    <dgm:cxn modelId="{86E4D9EB-39D4-CE45-9427-C968D6D07844}" type="presParOf" srcId="{E8EF006E-E7B7-F648-9664-525EB474BB53}" destId="{A49F99D6-A5E1-1C4C-B1A0-064F0E7D9F01}" srcOrd="2" destOrd="0" presId="urn:microsoft.com/office/officeart/2005/8/layout/process3"/>
    <dgm:cxn modelId="{CD080FCF-A5E8-F845-924B-24C13123B741}" type="presParOf" srcId="{A49F99D6-A5E1-1C4C-B1A0-064F0E7D9F01}" destId="{7A192FDF-7303-6F4F-BADF-7C322EFA49AA}" srcOrd="0" destOrd="0" presId="urn:microsoft.com/office/officeart/2005/8/layout/process3"/>
    <dgm:cxn modelId="{AA711FF9-598C-9B47-B802-03C63FD064D1}" type="presParOf" srcId="{A49F99D6-A5E1-1C4C-B1A0-064F0E7D9F01}" destId="{4D293D39-171A-3047-990D-CF8265A98634}" srcOrd="1" destOrd="0" presId="urn:microsoft.com/office/officeart/2005/8/layout/process3"/>
    <dgm:cxn modelId="{40C0062D-4CBE-694E-8DBF-6B59EB4E7707}" type="presParOf" srcId="{A49F99D6-A5E1-1C4C-B1A0-064F0E7D9F01}" destId="{CF2BA0CF-8282-5D45-8E47-D6B514C44299}" srcOrd="2" destOrd="0" presId="urn:microsoft.com/office/officeart/2005/8/layout/process3"/>
    <dgm:cxn modelId="{4FA2A173-7030-CE4C-9D5A-6AD93FD67C1C}" type="presParOf" srcId="{E8EF006E-E7B7-F648-9664-525EB474BB53}" destId="{B6B14098-8089-7E47-B592-BB8A22D2D457}" srcOrd="3" destOrd="0" presId="urn:microsoft.com/office/officeart/2005/8/layout/process3"/>
    <dgm:cxn modelId="{FD7F32D0-F487-B645-8DFA-562F663FC2D1}" type="presParOf" srcId="{B6B14098-8089-7E47-B592-BB8A22D2D457}" destId="{B4041D31-5817-9941-95F3-9CC94D454734}" srcOrd="0" destOrd="0" presId="urn:microsoft.com/office/officeart/2005/8/layout/process3"/>
    <dgm:cxn modelId="{98DEFAED-2821-6541-988A-9B2692DE1F51}" type="presParOf" srcId="{E8EF006E-E7B7-F648-9664-525EB474BB53}" destId="{7E020A26-2504-1A49-A3BE-F38B7B3D4DC9}" srcOrd="4" destOrd="0" presId="urn:microsoft.com/office/officeart/2005/8/layout/process3"/>
    <dgm:cxn modelId="{0268C90B-AD6B-464E-8572-E9749019B222}" type="presParOf" srcId="{7E020A26-2504-1A49-A3BE-F38B7B3D4DC9}" destId="{181F5C99-7E76-4340-B735-B438A63B470C}" srcOrd="0" destOrd="0" presId="urn:microsoft.com/office/officeart/2005/8/layout/process3"/>
    <dgm:cxn modelId="{F74868F5-48D6-D343-81E4-D9FFBD566106}" type="presParOf" srcId="{7E020A26-2504-1A49-A3BE-F38B7B3D4DC9}" destId="{B014C58B-C123-8E4F-ABFB-ED655A8E7352}" srcOrd="1" destOrd="0" presId="urn:microsoft.com/office/officeart/2005/8/layout/process3"/>
    <dgm:cxn modelId="{69EC54FB-473E-3345-88ED-BC08528DCF26}" type="presParOf" srcId="{7E020A26-2504-1A49-A3BE-F38B7B3D4DC9}" destId="{8879E234-BB4D-454F-9BB2-F0FCCD29FC3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F3983-47AF-BF4F-899E-C94CA876CDC1}">
      <dsp:nvSpPr>
        <dsp:cNvPr id="0" name=""/>
        <dsp:cNvSpPr/>
      </dsp:nvSpPr>
      <dsp:spPr>
        <a:xfrm>
          <a:off x="3922" y="1684694"/>
          <a:ext cx="1783518" cy="822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Priprema i odobrenje proračuna</a:t>
          </a:r>
          <a:endParaRPr lang="en-US" sz="1400" kern="1200" dirty="0"/>
        </a:p>
      </dsp:txBody>
      <dsp:txXfrm>
        <a:off x="3922" y="1684694"/>
        <a:ext cx="1783518" cy="548609"/>
      </dsp:txXfrm>
    </dsp:sp>
    <dsp:sp modelId="{33AABEE6-3DF9-DF4B-945A-F64EA69ACDC9}">
      <dsp:nvSpPr>
        <dsp:cNvPr id="0" name=""/>
        <dsp:cNvSpPr/>
      </dsp:nvSpPr>
      <dsp:spPr>
        <a:xfrm>
          <a:off x="369221" y="2233304"/>
          <a:ext cx="1783518" cy="80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Ulazne informacije</a:t>
          </a:r>
          <a:endParaRPr lang="en-US" sz="1400" kern="1200" dirty="0"/>
        </a:p>
      </dsp:txBody>
      <dsp:txXfrm>
        <a:off x="392840" y="2256923"/>
        <a:ext cx="1736280" cy="759162"/>
      </dsp:txXfrm>
    </dsp:sp>
    <dsp:sp modelId="{28F84726-EF1B-B643-8109-498C53920E8F}">
      <dsp:nvSpPr>
        <dsp:cNvPr id="0" name=""/>
        <dsp:cNvSpPr/>
      </dsp:nvSpPr>
      <dsp:spPr>
        <a:xfrm>
          <a:off x="2057816" y="1736977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2057816" y="1825786"/>
        <a:ext cx="439981" cy="266426"/>
      </dsp:txXfrm>
    </dsp:sp>
    <dsp:sp modelId="{4D293D39-171A-3047-990D-CF8265A98634}">
      <dsp:nvSpPr>
        <dsp:cNvPr id="0" name=""/>
        <dsp:cNvSpPr/>
      </dsp:nvSpPr>
      <dsp:spPr>
        <a:xfrm>
          <a:off x="2868941" y="1684694"/>
          <a:ext cx="1783518" cy="822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Nabava</a:t>
          </a:r>
          <a:endParaRPr lang="en-US" sz="1400" kern="1200" dirty="0"/>
        </a:p>
      </dsp:txBody>
      <dsp:txXfrm>
        <a:off x="2868941" y="1684694"/>
        <a:ext cx="1783518" cy="548609"/>
      </dsp:txXfrm>
    </dsp:sp>
    <dsp:sp modelId="{CF2BA0CF-8282-5D45-8E47-D6B514C44299}">
      <dsp:nvSpPr>
        <dsp:cNvPr id="0" name=""/>
        <dsp:cNvSpPr/>
      </dsp:nvSpPr>
      <dsp:spPr>
        <a:xfrm>
          <a:off x="3051590" y="2257310"/>
          <a:ext cx="1783518" cy="80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Proces</a:t>
          </a:r>
          <a:endParaRPr lang="en-US" sz="1400" kern="1200" dirty="0"/>
        </a:p>
      </dsp:txBody>
      <dsp:txXfrm>
        <a:off x="3075209" y="2280929"/>
        <a:ext cx="1736280" cy="759162"/>
      </dsp:txXfrm>
    </dsp:sp>
    <dsp:sp modelId="{B6B14098-8089-7E47-B592-BB8A22D2D457}">
      <dsp:nvSpPr>
        <dsp:cNvPr id="0" name=""/>
        <dsp:cNvSpPr/>
      </dsp:nvSpPr>
      <dsp:spPr>
        <a:xfrm>
          <a:off x="4922834" y="1736977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4922834" y="1825786"/>
        <a:ext cx="439981" cy="266426"/>
      </dsp:txXfrm>
    </dsp:sp>
    <dsp:sp modelId="{B014C58B-C123-8E4F-ABFB-ED655A8E7352}">
      <dsp:nvSpPr>
        <dsp:cNvPr id="0" name=""/>
        <dsp:cNvSpPr/>
      </dsp:nvSpPr>
      <dsp:spPr>
        <a:xfrm>
          <a:off x="5733959" y="1684694"/>
          <a:ext cx="1783518" cy="822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Izvršenje proračuna</a:t>
          </a:r>
          <a:endParaRPr lang="en-US" sz="1400" kern="1200" dirty="0"/>
        </a:p>
      </dsp:txBody>
      <dsp:txXfrm>
        <a:off x="5733959" y="1684694"/>
        <a:ext cx="1783518" cy="548609"/>
      </dsp:txXfrm>
    </dsp:sp>
    <dsp:sp modelId="{8879E234-BB4D-454F-9BB2-F0FCCD29FC34}">
      <dsp:nvSpPr>
        <dsp:cNvPr id="0" name=""/>
        <dsp:cNvSpPr/>
      </dsp:nvSpPr>
      <dsp:spPr>
        <a:xfrm>
          <a:off x="6099258" y="2233304"/>
          <a:ext cx="1783518" cy="80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 dirty="0"/>
            <a:t>Izlazni rezultati</a:t>
          </a:r>
          <a:endParaRPr lang="en-US" sz="1400" kern="1200" dirty="0"/>
        </a:p>
      </dsp:txBody>
      <dsp:txXfrm>
        <a:off x="6122877" y="2256923"/>
        <a:ext cx="1736280" cy="759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B75902-C927-465A-A3FC-E6485A5DCE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FA1E80-1DA9-4C33-A7EE-3B0F2F3327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4339" name="Рисунок 15" descr="pempal-logo-top.gif">
            <a:extLst>
              <a:ext uri="{FF2B5EF4-FFF2-40B4-BE49-F238E27FC236}">
                <a16:creationId xmlns:a16="http://schemas.microsoft.com/office/drawing/2014/main" id="{72D7F8E9-B7BD-457A-A2AE-8F4291ECD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40428B-4DFB-4CF1-832C-3AB0D1352C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35A2D4-7C2B-43CF-B2BF-FB82015AAE9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85688E-265E-4515-AED8-01B55CC482C0}" type="datetimeFigureOut">
              <a:rPr lang="en-US"/>
              <a:pPr>
                <a:defRPr/>
              </a:pPr>
              <a:t>5/24/2019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63A8FC6-68F0-4D41-A2BA-D48A965362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777B255-60DD-46C5-A383-6B91B8EB1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5F587-8F87-42DD-90A2-E5BF06EF09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F1BCD-BD5C-422B-AE2E-D859ED0F41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E83DE0-61FE-483E-AF3A-3107F86BB8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68DF0-B88F-46DB-A6B0-B54C7DD57A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5E199-2A9B-447F-B030-BD65387E7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15D16-76F0-4F0E-8048-D3A6CC6CD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A860-A2BD-4B80-8FA6-53E0615B8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6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6D251-07ED-4E08-934D-0DF9EA91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3D6A1-A8B3-494D-8565-FCB39065A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E14A2-4727-44A5-A78D-FB7AE8022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13184-995E-40CE-9041-A0940A341B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1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F2403-F6D6-4DEC-B412-05ADF0A95B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FE708-8083-4A89-8405-02D711AF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A5298-F6C6-4647-B7A8-C1089017A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A7E2E-B6D1-4A04-A2D3-DD03DA4589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9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FE863CA-326B-4097-B200-536218DD7D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E3EEF1-132D-4921-83A9-766BDA2DEA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B0A5C-04C4-4D9D-9BFC-BE4B48F631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EB031-C802-4C1B-822E-0240BA3CDB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8A4C9-CAD9-45A5-B64E-C3B06129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3363A-21AA-4E8E-BEEA-66E79209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308EF-3A35-4B12-AB87-F7193AE0FA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9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51DE7-6D48-4376-9239-32BB9F4FD2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B6400-D44F-484F-A12D-1CAB5376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1BB45-84CE-41F2-A110-0DCD1A32C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C09A4-6670-4A62-B96D-4CEF21143A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F4CF31-03EC-4535-91F2-213A8A0D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21E963-AF7A-48D2-A1C9-3E0610E56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5CEA1-9657-4ED4-A3A7-D30AB521F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24CF5-C61B-4DFD-AA72-797DCE3DC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67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2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21161F-7360-4039-B058-ACBDB747F3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346FB-309C-4912-98BE-37A42CA3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1F030-F09D-4F07-82F2-08D5E371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0CB80-9B73-464A-953D-9BD1A0608A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B9260-C39D-4424-AC9A-79F045B7B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AF8F6-0A44-4F45-8C99-995F7DE2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F8742-1956-4967-86DB-99A74E928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2C276-7015-4C80-8ACD-57E9469828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7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9B532-9E37-4BCE-8A33-2100933D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E217A-6E6F-4C5B-B9F4-4514B06A8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F3EE3-FEFC-45EC-BFCD-78530D2D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F9D3-D872-47FF-A53B-6AED9D8AF6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25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E1792F0-2F00-49AE-8DF8-B129AEB87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-25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/>
              <a:t>Click to edit Master title style</a:t>
            </a:r>
            <a:endParaRPr lang="en-US" altLang="sr-Latn-R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84DC295-9E17-4192-BB26-70DAA2E3E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41438"/>
            <a:ext cx="8001000" cy="483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r-Latn-RS"/>
              <a:t>Click to edit Master text styles</a:t>
            </a:r>
          </a:p>
          <a:p>
            <a:pPr lvl="1"/>
            <a:r>
              <a:rPr lang="en-GB" altLang="sr-Latn-RS"/>
              <a:t>Second level</a:t>
            </a:r>
          </a:p>
          <a:p>
            <a:pPr lvl="2"/>
            <a:r>
              <a:rPr lang="en-GB" altLang="sr-Latn-RS"/>
              <a:t>Third level</a:t>
            </a:r>
          </a:p>
          <a:p>
            <a:pPr lvl="3"/>
            <a:r>
              <a:rPr lang="en-GB" altLang="sr-Latn-RS"/>
              <a:t>Fourth level</a:t>
            </a:r>
          </a:p>
          <a:p>
            <a:pPr lvl="4"/>
            <a:r>
              <a:rPr lang="en-GB" altLang="sr-Latn-RS"/>
              <a:t>Fifth level</a:t>
            </a:r>
            <a:endParaRPr lang="en-U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22085-128A-4E3C-9FC3-F1F79E9C41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4E433D-FD86-446A-A14B-080784ED5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Рисунок 11" descr="pempal-logo.jpg">
            <a:extLst>
              <a:ext uri="{FF2B5EF4-FFF2-40B4-BE49-F238E27FC236}">
                <a16:creationId xmlns:a16="http://schemas.microsoft.com/office/drawing/2014/main" id="{5085756C-7205-4F7E-8A40-BDF9D167B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Рисунок 15" descr="pempal-logo-top.gif">
            <a:extLst>
              <a:ext uri="{FF2B5EF4-FFF2-40B4-BE49-F238E27FC236}">
                <a16:creationId xmlns:a16="http://schemas.microsoft.com/office/drawing/2014/main" id="{959050EA-9A92-4C92-BD33-3B2DEA976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BDD4FA3-9062-4F47-86C9-9A2F1AADAE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512888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sr-Latn-RS">
                <a:solidFill>
                  <a:srgbClr val="4F81BD"/>
                </a:solidFill>
              </a:rPr>
              <a:t>Javna nabava i PFM </a:t>
            </a:r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6BCBEB2E-3565-4F81-9636-B0314B5BC6D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200">
                <a:solidFill>
                  <a:srgbClr val="898989"/>
                </a:solidFill>
              </a:rPr>
              <a:t>Mark Silins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200">
                <a:solidFill>
                  <a:srgbClr val="898989"/>
                </a:solidFill>
              </a:rPr>
              <a:t>Savjetnik Zajednice prakse za riznicu PEMPAL-a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20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200">
                <a:solidFill>
                  <a:srgbClr val="898989"/>
                </a:solidFill>
              </a:rPr>
              <a:t>lipanj 2019.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200">
                <a:solidFill>
                  <a:srgbClr val="898989"/>
                </a:solidFill>
              </a:rPr>
              <a:t>Budimpešta, Mađarska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DA21A8D-58AF-404F-8246-B9D559687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r-Latn-RS" sz="4000">
                <a:solidFill>
                  <a:srgbClr val="4F81BD"/>
                </a:solidFill>
              </a:rPr>
              <a:t>Što je javna nabava?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2329970E-60B1-4257-A9E5-7D4EB193F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9613" y="1366838"/>
            <a:ext cx="8001000" cy="4525962"/>
          </a:xfrm>
        </p:spPr>
        <p:txBody>
          <a:bodyPr/>
          <a:lstStyle/>
          <a:p>
            <a:pPr marL="0" indent="0" algn="ctr" eaLnBrk="1" hangingPunct="1">
              <a:buFont typeface="Calibri" panose="020F0502020204030204" pitchFamily="34" charset="0"/>
              <a:buNone/>
            </a:pPr>
            <a:r>
              <a:rPr lang="en-US" altLang="sr-Latn-RS" sz="3000">
                <a:solidFill>
                  <a:srgbClr val="000000"/>
                </a:solidFill>
              </a:rPr>
              <a:t>Proces kroz koji vlada angažira dobavljače za nabavu robe, usluga i radova, uključujući kapitalnu nabavu i kapitalnu formaciju za potrebe javnog sektora</a:t>
            </a:r>
          </a:p>
          <a:p>
            <a:pPr marL="0" indent="0" algn="ctr" eaLnBrk="1" hangingPunct="1">
              <a:buFont typeface="Calibri" panose="020F0502020204030204" pitchFamily="34" charset="0"/>
              <a:buNone/>
            </a:pPr>
            <a:endParaRPr lang="en-US" altLang="sr-Latn-RS" sz="3000">
              <a:solidFill>
                <a:srgbClr val="000000"/>
              </a:solidFill>
            </a:endParaRPr>
          </a:p>
        </p:txBody>
      </p:sp>
      <p:sp>
        <p:nvSpPr>
          <p:cNvPr id="16388" name="TextBox 3">
            <a:extLst>
              <a:ext uri="{FF2B5EF4-FFF2-40B4-BE49-F238E27FC236}">
                <a16:creationId xmlns:a16="http://schemas.microsoft.com/office/drawing/2014/main" id="{611EA269-C94E-45EB-8BA5-FE7B38B2E187}"/>
              </a:ext>
            </a:extLst>
          </p:cNvPr>
          <p:cNvSpPr txBox="1">
            <a:spLocks noChangeArrowheads="1"/>
          </p:cNvSpPr>
          <p:nvPr/>
        </p:nvSpPr>
        <p:spPr bwMode="auto">
          <a:xfrm rot="1886985">
            <a:off x="1277938" y="4300538"/>
            <a:ext cx="804862" cy="50800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000000"/>
                </a:solidFill>
              </a:rPr>
              <a:t>Uredski pribor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B31A3-2D22-9F49-8C32-9053F2372B3B}"/>
              </a:ext>
            </a:extLst>
          </p:cNvPr>
          <p:cNvSpPr txBox="1"/>
          <p:nvPr/>
        </p:nvSpPr>
        <p:spPr>
          <a:xfrm rot="19458451">
            <a:off x="914400" y="5572125"/>
            <a:ext cx="990600" cy="5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000000"/>
                </a:solidFill>
              </a:rPr>
              <a:t>Reklamna kampanja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FAAE9-FAA4-A746-B142-BAA311ED1AF0}"/>
              </a:ext>
            </a:extLst>
          </p:cNvPr>
          <p:cNvSpPr txBox="1"/>
          <p:nvPr/>
        </p:nvSpPr>
        <p:spPr>
          <a:xfrm rot="1886985">
            <a:off x="7635875" y="4248150"/>
            <a:ext cx="804863" cy="7143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FFFFFF"/>
                </a:solidFill>
              </a:rPr>
              <a:t>Izgradnja zračne luke</a:t>
            </a:r>
          </a:p>
        </p:txBody>
      </p:sp>
      <p:sp>
        <p:nvSpPr>
          <p:cNvPr id="16391" name="TextBox 6">
            <a:extLst>
              <a:ext uri="{FF2B5EF4-FFF2-40B4-BE49-F238E27FC236}">
                <a16:creationId xmlns:a16="http://schemas.microsoft.com/office/drawing/2014/main" id="{487B2BB9-D6E1-4715-A2AB-DAC249C2068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570163" y="4000500"/>
            <a:ext cx="1122362" cy="7159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000000"/>
                </a:solidFill>
              </a:rPr>
              <a:t>Najam lokacije za konferenciju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3136F0-E6FC-0846-A422-3A681FC2A0BA}"/>
              </a:ext>
            </a:extLst>
          </p:cNvPr>
          <p:cNvSpPr txBox="1"/>
          <p:nvPr/>
        </p:nvSpPr>
        <p:spPr>
          <a:xfrm rot="1886985">
            <a:off x="4410075" y="4600575"/>
            <a:ext cx="1176338" cy="50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000000"/>
                </a:solidFill>
              </a:rPr>
              <a:t>Usluge savjetovanja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840AE-40BB-1E4E-B243-BF70CB159CAC}"/>
              </a:ext>
            </a:extLst>
          </p:cNvPr>
          <p:cNvSpPr txBox="1"/>
          <p:nvPr/>
        </p:nvSpPr>
        <p:spPr>
          <a:xfrm rot="19967437" flipH="1">
            <a:off x="6164263" y="5283200"/>
            <a:ext cx="1216025" cy="300038"/>
          </a:xfrm>
          <a:prstGeom prst="rect">
            <a:avLst/>
          </a:prstGeom>
          <a:solidFill>
            <a:schemeClr val="accent3"/>
          </a:solidFill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000000"/>
                </a:solidFill>
              </a:rPr>
              <a:t>Računala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98AADD-D27C-F148-B497-E4366B0196AF}"/>
              </a:ext>
            </a:extLst>
          </p:cNvPr>
          <p:cNvSpPr txBox="1"/>
          <p:nvPr/>
        </p:nvSpPr>
        <p:spPr>
          <a:xfrm rot="11359558">
            <a:off x="2632075" y="5108575"/>
            <a:ext cx="1268413" cy="6461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200">
                <a:solidFill>
                  <a:srgbClr val="000000"/>
                </a:solidFill>
              </a:rPr>
              <a:t>Usluge međunarodnog putovanja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C8EE8FD1-466A-4C62-801D-CC9490CE38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85725"/>
            <a:ext cx="7242175" cy="16192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b="1">
                <a:solidFill>
                  <a:srgbClr val="558ED5"/>
                </a:solidFill>
              </a:rPr>
              <a:t>Faze u procesu</a:t>
            </a:r>
          </a:p>
          <a:p>
            <a:pPr marL="0" indent="0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b="1">
                <a:solidFill>
                  <a:srgbClr val="558ED5"/>
                </a:solidFill>
              </a:rPr>
              <a:t>izvršenja </a:t>
            </a:r>
          </a:p>
          <a:p>
            <a:pPr marL="0" indent="0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b="1">
                <a:solidFill>
                  <a:srgbClr val="558ED5"/>
                </a:solidFill>
              </a:rPr>
              <a:t>proračuna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4CDA5E-7A2D-48B6-8A74-87A220D61785}"/>
              </a:ext>
            </a:extLst>
          </p:cNvPr>
          <p:cNvSpPr/>
          <p:nvPr/>
        </p:nvSpPr>
        <p:spPr>
          <a:xfrm>
            <a:off x="4067408" y="2131800"/>
            <a:ext cx="1536836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en-US" altLang="sr-Latn-RS" sz="1300" b="1">
                <a:solidFill>
                  <a:srgbClr val="212165"/>
                </a:solidFill>
              </a:rPr>
              <a:t>Faza 2.</a:t>
            </a:r>
          </a:p>
          <a:p>
            <a:pPr algn="ctr" eaLnBrk="1" hangingPunct="1">
              <a:buSzPct val="100000"/>
              <a:defRPr/>
            </a:pPr>
            <a:r>
              <a:rPr lang="en-US" altLang="sr-Latn-RS" sz="1300">
                <a:solidFill>
                  <a:srgbClr val="212165"/>
                </a:solidFill>
              </a:rPr>
              <a:t>Narudžbenica (zakonska obveza)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A256EC-46D8-486F-B849-D1FE358397A7}"/>
              </a:ext>
            </a:extLst>
          </p:cNvPr>
          <p:cNvSpPr/>
          <p:nvPr/>
        </p:nvSpPr>
        <p:spPr>
          <a:xfrm>
            <a:off x="4060825" y="977900"/>
            <a:ext cx="1543050" cy="771525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300" b="1">
                <a:solidFill>
                  <a:srgbClr val="212165"/>
                </a:solidFill>
              </a:rPr>
              <a:t>Faza 1.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212165"/>
                </a:solidFill>
              </a:rPr>
              <a:t>Odluka o nabavi – prije rezervacije sredstava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A1A798-6552-488F-9F50-DBB324EC6A22}"/>
              </a:ext>
            </a:extLst>
          </p:cNvPr>
          <p:cNvSpPr/>
          <p:nvPr/>
        </p:nvSpPr>
        <p:spPr>
          <a:xfrm>
            <a:off x="1787917" y="2648090"/>
            <a:ext cx="1431758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en-US" altLang="sr-Latn-RS" sz="1300" b="1">
                <a:solidFill>
                  <a:srgbClr val="000000"/>
                </a:solidFill>
              </a:rPr>
              <a:t>Faza 3.</a:t>
            </a:r>
          </a:p>
          <a:p>
            <a:pPr algn="ctr" eaLnBrk="1" hangingPunct="1">
              <a:buSzPct val="100000"/>
              <a:defRPr/>
            </a:pPr>
            <a:r>
              <a:rPr lang="en-US" altLang="sr-Latn-RS" sz="1300">
                <a:solidFill>
                  <a:srgbClr val="000000"/>
                </a:solidFill>
              </a:rPr>
              <a:t>Isporučena roba i usluge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A2CD4F-F025-4F5D-9E95-095CD9E7C894}"/>
              </a:ext>
            </a:extLst>
          </p:cNvPr>
          <p:cNvSpPr/>
          <p:nvPr/>
        </p:nvSpPr>
        <p:spPr>
          <a:xfrm>
            <a:off x="4059238" y="3243263"/>
            <a:ext cx="1543050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212165"/>
                </a:solidFill>
              </a:rPr>
              <a:t>Priznata obveza – (financijska obveza)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0C06CD-B6A6-44A2-9BA6-4282198411FC}"/>
              </a:ext>
            </a:extLst>
          </p:cNvPr>
          <p:cNvSpPr/>
          <p:nvPr/>
        </p:nvSpPr>
        <p:spPr>
          <a:xfrm>
            <a:off x="4067408" y="4369031"/>
            <a:ext cx="1536836" cy="9733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en-US" altLang="sr-Latn-RS" sz="1300" b="1">
                <a:solidFill>
                  <a:srgbClr val="000000"/>
                </a:solidFill>
              </a:rPr>
              <a:t>Faza 6.</a:t>
            </a:r>
          </a:p>
          <a:p>
            <a:pPr algn="ctr" eaLnBrk="1" hangingPunct="1">
              <a:buSzPct val="100000"/>
              <a:defRPr/>
            </a:pPr>
            <a:r>
              <a:rPr lang="en-US" altLang="sr-Latn-RS" sz="1300">
                <a:solidFill>
                  <a:srgbClr val="000000"/>
                </a:solidFill>
              </a:rPr>
              <a:t>Plaćanje izvršeno na datum dospijeća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AE8827-7927-4B70-8DA4-C2865DAB1229}"/>
              </a:ext>
            </a:extLst>
          </p:cNvPr>
          <p:cNvSpPr/>
          <p:nvPr/>
        </p:nvSpPr>
        <p:spPr>
          <a:xfrm>
            <a:off x="6002338" y="2114550"/>
            <a:ext cx="1998662" cy="857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100">
                <a:solidFill>
                  <a:srgbClr val="000000"/>
                </a:solidFill>
              </a:rPr>
              <a:t>Kontrola sredstava/rezerviranje proračunskih sredstava – odvajanje sredstava kako se novac ne bi trošio u druge svrhe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C14710-4E2E-437F-9355-3AB6D72291FC}"/>
              </a:ext>
            </a:extLst>
          </p:cNvPr>
          <p:cNvSpPr/>
          <p:nvPr/>
        </p:nvSpPr>
        <p:spPr>
          <a:xfrm>
            <a:off x="6008688" y="3214688"/>
            <a:ext cx="1917700" cy="857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100">
                <a:solidFill>
                  <a:srgbClr val="000000"/>
                </a:solidFill>
              </a:rPr>
              <a:t>Obračun – dospjele obveze – račun se podudara s narudžbenicom/rezerviranim sredstvima (preuzetom obvezom</a:t>
            </a:r>
            <a:r>
              <a:rPr lang="hr-HR" altLang="sr-Latn-RS" sz="130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1745DE-ABDE-466B-ABB1-3A94DD0D4F10}"/>
              </a:ext>
            </a:extLst>
          </p:cNvPr>
          <p:cNvSpPr/>
          <p:nvPr/>
        </p:nvSpPr>
        <p:spPr>
          <a:xfrm>
            <a:off x="6062663" y="4348163"/>
            <a:ext cx="1917700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1300">
                <a:solidFill>
                  <a:srgbClr val="000000"/>
                </a:solidFill>
              </a:rPr>
              <a:t>Plaćanje izvršeno na datum dospijeća prema obračunskom i gotovinskom načelu </a:t>
            </a: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7616BC65-5A01-43AE-8EEE-297C915608B9}"/>
              </a:ext>
            </a:extLst>
          </p:cNvPr>
          <p:cNvSpPr/>
          <p:nvPr/>
        </p:nvSpPr>
        <p:spPr>
          <a:xfrm flipH="1">
            <a:off x="4867275" y="1787525"/>
            <a:ext cx="195263" cy="3111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6A86A38B-E76F-45E1-8D84-8D24D48A31DD}"/>
              </a:ext>
            </a:extLst>
          </p:cNvPr>
          <p:cNvSpPr/>
          <p:nvPr/>
        </p:nvSpPr>
        <p:spPr>
          <a:xfrm flipH="1">
            <a:off x="4867275" y="2903538"/>
            <a:ext cx="195263" cy="3111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F983D9BC-FE90-4A0E-AD99-4F45CF969C36}"/>
              </a:ext>
            </a:extLst>
          </p:cNvPr>
          <p:cNvSpPr/>
          <p:nvPr/>
        </p:nvSpPr>
        <p:spPr>
          <a:xfrm flipH="1">
            <a:off x="4867275" y="4037013"/>
            <a:ext cx="195263" cy="3111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17" name="Down Arrow 16">
            <a:extLst>
              <a:ext uri="{FF2B5EF4-FFF2-40B4-BE49-F238E27FC236}">
                <a16:creationId xmlns:a16="http://schemas.microsoft.com/office/drawing/2014/main" id="{291F3479-F620-4CCF-8AC4-0D4C3A31C493}"/>
              </a:ext>
            </a:extLst>
          </p:cNvPr>
          <p:cNvSpPr/>
          <p:nvPr/>
        </p:nvSpPr>
        <p:spPr>
          <a:xfrm rot="17396268" flipH="1">
            <a:off x="5622132" y="5476081"/>
            <a:ext cx="323850" cy="47783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20" name="Down Arrow 19">
            <a:extLst>
              <a:ext uri="{FF2B5EF4-FFF2-40B4-BE49-F238E27FC236}">
                <a16:creationId xmlns:a16="http://schemas.microsoft.com/office/drawing/2014/main" id="{CEDFB44D-FE70-498E-AE2B-1617E08985F0}"/>
              </a:ext>
            </a:extLst>
          </p:cNvPr>
          <p:cNvSpPr/>
          <p:nvPr/>
        </p:nvSpPr>
        <p:spPr>
          <a:xfrm rot="16200000" flipH="1">
            <a:off x="5712620" y="2329656"/>
            <a:ext cx="220662" cy="3714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CCEFD5F3-ABFD-437C-AAC3-80893E8B1A9B}"/>
              </a:ext>
            </a:extLst>
          </p:cNvPr>
          <p:cNvSpPr/>
          <p:nvPr/>
        </p:nvSpPr>
        <p:spPr>
          <a:xfrm flipH="1">
            <a:off x="6985000" y="4071938"/>
            <a:ext cx="195263" cy="23018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22" name="Down Arrow 21">
            <a:extLst>
              <a:ext uri="{FF2B5EF4-FFF2-40B4-BE49-F238E27FC236}">
                <a16:creationId xmlns:a16="http://schemas.microsoft.com/office/drawing/2014/main" id="{A96F92CE-BAF2-4C63-A51B-94513BA99CF6}"/>
              </a:ext>
            </a:extLst>
          </p:cNvPr>
          <p:cNvSpPr/>
          <p:nvPr/>
        </p:nvSpPr>
        <p:spPr>
          <a:xfrm flipH="1">
            <a:off x="6985000" y="2903538"/>
            <a:ext cx="195263" cy="3111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7402D070-3C1A-498C-A54C-3814ACD462C4}"/>
              </a:ext>
            </a:extLst>
          </p:cNvPr>
          <p:cNvSpPr/>
          <p:nvPr/>
        </p:nvSpPr>
        <p:spPr>
          <a:xfrm rot="16200000" flipH="1">
            <a:off x="5712619" y="3407569"/>
            <a:ext cx="220663" cy="3714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24" name="Down Arrow 23">
            <a:extLst>
              <a:ext uri="{FF2B5EF4-FFF2-40B4-BE49-F238E27FC236}">
                <a16:creationId xmlns:a16="http://schemas.microsoft.com/office/drawing/2014/main" id="{11212FBB-26AD-48AB-A5B5-A2FC57F24CEC}"/>
              </a:ext>
            </a:extLst>
          </p:cNvPr>
          <p:cNvSpPr/>
          <p:nvPr/>
        </p:nvSpPr>
        <p:spPr>
          <a:xfrm rot="16200000" flipH="1">
            <a:off x="5712619" y="4569619"/>
            <a:ext cx="220663" cy="3714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105984-140B-441A-87C0-7FB986433173}"/>
              </a:ext>
            </a:extLst>
          </p:cNvPr>
          <p:cNvSpPr/>
          <p:nvPr/>
        </p:nvSpPr>
        <p:spPr>
          <a:xfrm>
            <a:off x="1771650" y="3486151"/>
            <a:ext cx="1431758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en-US" altLang="sr-Latn-RS" sz="1300" b="1">
                <a:solidFill>
                  <a:srgbClr val="000000"/>
                </a:solidFill>
              </a:rPr>
              <a:t>Faza 4.</a:t>
            </a:r>
          </a:p>
          <a:p>
            <a:pPr algn="ctr" eaLnBrk="1" hangingPunct="1">
              <a:buSzPct val="100000"/>
              <a:defRPr/>
            </a:pPr>
            <a:r>
              <a:rPr lang="en-US" altLang="sr-Latn-RS" sz="1300">
                <a:solidFill>
                  <a:srgbClr val="000000"/>
                </a:solidFill>
              </a:rPr>
              <a:t>Primljen ispravno sastavljen račun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41C2C67-DA4D-4FDD-AA9F-BBEBC21BEB74}"/>
              </a:ext>
            </a:extLst>
          </p:cNvPr>
          <p:cNvSpPr/>
          <p:nvPr/>
        </p:nvSpPr>
        <p:spPr>
          <a:xfrm>
            <a:off x="5981700" y="857250"/>
            <a:ext cx="2000250" cy="892175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0000"/>
                </a:solidFill>
              </a:rPr>
              <a:t>Faza traženja – vjerojatno će uključivati postupke nabave na temelju vrijednosti robe i usluga koje se nabavljaju </a:t>
            </a:r>
          </a:p>
        </p:txBody>
      </p:sp>
      <p:sp>
        <p:nvSpPr>
          <p:cNvPr id="27" name="Down Arrow 26">
            <a:extLst>
              <a:ext uri="{FF2B5EF4-FFF2-40B4-BE49-F238E27FC236}">
                <a16:creationId xmlns:a16="http://schemas.microsoft.com/office/drawing/2014/main" id="{C925C4A3-57CF-43A0-915E-AEC67EC75E58}"/>
              </a:ext>
            </a:extLst>
          </p:cNvPr>
          <p:cNvSpPr/>
          <p:nvPr/>
        </p:nvSpPr>
        <p:spPr>
          <a:xfrm flipH="1">
            <a:off x="6931025" y="1787525"/>
            <a:ext cx="196850" cy="3111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28" name="Down Arrow 27">
            <a:extLst>
              <a:ext uri="{FF2B5EF4-FFF2-40B4-BE49-F238E27FC236}">
                <a16:creationId xmlns:a16="http://schemas.microsoft.com/office/drawing/2014/main" id="{390B92ED-9021-4B66-80DD-8000FF007FFF}"/>
              </a:ext>
            </a:extLst>
          </p:cNvPr>
          <p:cNvSpPr/>
          <p:nvPr/>
        </p:nvSpPr>
        <p:spPr>
          <a:xfrm rot="15044552" flipH="1">
            <a:off x="3447257" y="3532981"/>
            <a:ext cx="323850" cy="49688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F182BA9-6DD0-43EA-A525-A9A752DAF03C}"/>
              </a:ext>
            </a:extLst>
          </p:cNvPr>
          <p:cNvSpPr/>
          <p:nvPr/>
        </p:nvSpPr>
        <p:spPr>
          <a:xfrm>
            <a:off x="1524000" y="4404123"/>
            <a:ext cx="1694343" cy="1025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hr-HR" altLang="sr-Latn-RS" sz="1300" b="1" dirty="0">
                <a:solidFill>
                  <a:srgbClr val="000000"/>
                </a:solidFill>
              </a:rPr>
              <a:t>Faza 5.</a:t>
            </a:r>
          </a:p>
          <a:p>
            <a:pPr algn="ctr" eaLnBrk="1" hangingPunct="1">
              <a:buSzPct val="100000"/>
              <a:defRPr/>
            </a:pPr>
            <a:r>
              <a:rPr lang="hr-HR" altLang="sr-Latn-RS" sz="1300" dirty="0">
                <a:solidFill>
                  <a:srgbClr val="000000"/>
                </a:solidFill>
              </a:rPr>
              <a:t>Plaćanje na čekanju u računovodstvenom sustavu na temelju datuma dospijeća</a:t>
            </a:r>
          </a:p>
        </p:txBody>
      </p:sp>
      <p:sp>
        <p:nvSpPr>
          <p:cNvPr id="30" name="Down Arrow 29">
            <a:extLst>
              <a:ext uri="{FF2B5EF4-FFF2-40B4-BE49-F238E27FC236}">
                <a16:creationId xmlns:a16="http://schemas.microsoft.com/office/drawing/2014/main" id="{FA670A33-A205-465C-876A-9EB770D3AD3A}"/>
              </a:ext>
            </a:extLst>
          </p:cNvPr>
          <p:cNvSpPr/>
          <p:nvPr/>
        </p:nvSpPr>
        <p:spPr>
          <a:xfrm rot="16200000" flipH="1">
            <a:off x="5712619" y="1153319"/>
            <a:ext cx="220663" cy="37147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31" name="Down Arrow 30">
            <a:extLst>
              <a:ext uri="{FF2B5EF4-FFF2-40B4-BE49-F238E27FC236}">
                <a16:creationId xmlns:a16="http://schemas.microsoft.com/office/drawing/2014/main" id="{508C3D1B-B581-4686-83EE-31DA869C9FB2}"/>
              </a:ext>
            </a:extLst>
          </p:cNvPr>
          <p:cNvSpPr/>
          <p:nvPr/>
        </p:nvSpPr>
        <p:spPr>
          <a:xfrm rot="16200000" flipH="1">
            <a:off x="3439319" y="4531519"/>
            <a:ext cx="338138" cy="5461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5FE14B5-5410-4A94-893D-54CA64C8A749}"/>
              </a:ext>
            </a:extLst>
          </p:cNvPr>
          <p:cNvSpPr/>
          <p:nvPr/>
        </p:nvSpPr>
        <p:spPr>
          <a:xfrm>
            <a:off x="6063180" y="5228724"/>
            <a:ext cx="1937821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en-US" altLang="sr-Latn-RS" sz="1300" b="1">
                <a:solidFill>
                  <a:srgbClr val="000000"/>
                </a:solidFill>
              </a:rPr>
              <a:t>(Moguća) Faza 7.</a:t>
            </a:r>
          </a:p>
          <a:p>
            <a:pPr algn="ctr" eaLnBrk="1" hangingPunct="1">
              <a:buSzPct val="100000"/>
              <a:defRPr/>
            </a:pPr>
            <a:r>
              <a:rPr lang="en-US" altLang="sr-Latn-RS" sz="1300">
                <a:solidFill>
                  <a:srgbClr val="000000"/>
                </a:solidFill>
              </a:rPr>
              <a:t>Dospjele nepodmirene obveze proračuna</a:t>
            </a:r>
          </a:p>
          <a:p>
            <a:pPr algn="ctr" eaLnBrk="1" hangingPunct="1">
              <a:buSzPct val="100000"/>
              <a:defRPr/>
            </a:pPr>
            <a:r>
              <a:rPr lang="en-US" altLang="sr-Latn-RS" sz="1300">
                <a:solidFill>
                  <a:srgbClr val="000000"/>
                </a:solidFill>
              </a:rPr>
              <a:t>Zakašnjela plaćanja</a:t>
            </a:r>
          </a:p>
        </p:txBody>
      </p:sp>
      <p:sp>
        <p:nvSpPr>
          <p:cNvPr id="17448" name="TextBox 1">
            <a:extLst>
              <a:ext uri="{FF2B5EF4-FFF2-40B4-BE49-F238E27FC236}">
                <a16:creationId xmlns:a16="http://schemas.microsoft.com/office/drawing/2014/main" id="{18B5A5C4-2863-4B69-8CF5-41ACC4D2F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403725"/>
            <a:ext cx="4651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000000"/>
                </a:solidFill>
              </a:rPr>
              <a:t>Da</a:t>
            </a:r>
          </a:p>
        </p:txBody>
      </p:sp>
      <p:sp>
        <p:nvSpPr>
          <p:cNvPr id="17449" name="TextBox 34">
            <a:extLst>
              <a:ext uri="{FF2B5EF4-FFF2-40B4-BE49-F238E27FC236}">
                <a16:creationId xmlns:a16="http://schemas.microsoft.com/office/drawing/2014/main" id="{F3D370EA-A6D3-4F78-AFFA-C5C1E6882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8475" y="5341938"/>
            <a:ext cx="484188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300">
                <a:solidFill>
                  <a:srgbClr val="000000"/>
                </a:solidFill>
              </a:rPr>
              <a:t>Ne</a:t>
            </a:r>
          </a:p>
        </p:txBody>
      </p:sp>
      <p:sp>
        <p:nvSpPr>
          <p:cNvPr id="36" name="Down Arrow 35">
            <a:extLst>
              <a:ext uri="{FF2B5EF4-FFF2-40B4-BE49-F238E27FC236}">
                <a16:creationId xmlns:a16="http://schemas.microsoft.com/office/drawing/2014/main" id="{1CEF03CF-8DC0-492E-AEA9-1A20D7887051}"/>
              </a:ext>
            </a:extLst>
          </p:cNvPr>
          <p:cNvSpPr/>
          <p:nvPr/>
        </p:nvSpPr>
        <p:spPr>
          <a:xfrm rot="17396268" flipH="1">
            <a:off x="3455194" y="3013869"/>
            <a:ext cx="323850" cy="4778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3A28C-848A-BF4C-ADB8-FCFBC6E57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04800"/>
            <a:ext cx="8001000" cy="1143000"/>
          </a:xfrm>
        </p:spPr>
        <p:txBody>
          <a:bodyPr>
            <a:normAutofit fontScale="90000"/>
          </a:bodyPr>
          <a:lstStyle/>
          <a:p>
            <a:pPr eaLnBrk="1" hangingPunct="1">
              <a:buSzPct val="100000"/>
              <a:defRPr/>
            </a:pPr>
            <a:r>
              <a:rPr lang="en-US" altLang="sr-Latn-RS" sz="4000">
                <a:solidFill>
                  <a:srgbClr val="4F81BD"/>
                </a:solidFill>
              </a:rPr>
              <a:t>Gdje se nabava uklapa u </a:t>
            </a:r>
            <a:br>
              <a:rPr lang="en-US" altLang="sr-Latn-RS" sz="4000">
                <a:solidFill>
                  <a:srgbClr val="4F81BD"/>
                </a:solidFill>
              </a:rPr>
            </a:br>
            <a:r>
              <a:rPr lang="en-US" altLang="sr-Latn-RS" sz="4000">
                <a:solidFill>
                  <a:srgbClr val="4F81BD"/>
                </a:solidFill>
              </a:rPr>
              <a:t>proračunski proces?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2FFB5F-2A9C-554D-B507-E7BB29E115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447800"/>
          <a:ext cx="78867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9C0EE66-2A4E-4EFA-9E90-4D636DF28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87475" y="-138113"/>
            <a:ext cx="8001000" cy="1143001"/>
          </a:xfrm>
        </p:spPr>
        <p:txBody>
          <a:bodyPr/>
          <a:lstStyle/>
          <a:p>
            <a:pPr eaLnBrk="1" hangingPunct="1"/>
            <a:r>
              <a:rPr lang="en-US" altLang="sr-Latn-RS">
                <a:solidFill>
                  <a:srgbClr val="4F81BD"/>
                </a:solidFill>
              </a:rPr>
              <a:t>Glavne faze nabave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F1D73C88-38CE-405E-B0CA-2A73AF7DEA2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2D8B4C05-F2DD-4447-AFA9-FAAC3E7151A5}" type="slidenum">
              <a:rPr lang="en-US" altLang="sr-Latn-RS" sz="12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9BCF9-11FF-544F-B135-72B873C73F72}"/>
              </a:ext>
            </a:extLst>
          </p:cNvPr>
          <p:cNvSpPr/>
          <p:nvPr/>
        </p:nvSpPr>
        <p:spPr>
          <a:xfrm>
            <a:off x="838200" y="785813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800">
                <a:solidFill>
                  <a:srgbClr val="FFFFFF"/>
                </a:solidFill>
              </a:rPr>
              <a:t>MOA Podnošenje planova nabave/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800">
                <a:solidFill>
                  <a:srgbClr val="FFFFFF"/>
                </a:solidFill>
              </a:rPr>
              <a:t>novčanih sredstava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4F0C72-97C9-6C42-BEDE-AB88838B5D1B}"/>
              </a:ext>
            </a:extLst>
          </p:cNvPr>
          <p:cNvSpPr/>
          <p:nvPr/>
        </p:nvSpPr>
        <p:spPr>
          <a:xfrm>
            <a:off x="838200" y="3265488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800">
                <a:solidFill>
                  <a:srgbClr val="FFFFFF"/>
                </a:solidFill>
              </a:rPr>
              <a:t>Poziv za dostavu ponuda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F0784A-5608-874B-ADE3-89D3C6AAE2E6}"/>
              </a:ext>
            </a:extLst>
          </p:cNvPr>
          <p:cNvSpPr/>
          <p:nvPr/>
        </p:nvSpPr>
        <p:spPr>
          <a:xfrm>
            <a:off x="838200" y="4419600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800">
                <a:solidFill>
                  <a:srgbClr val="FFFFFF"/>
                </a:solidFill>
              </a:rPr>
              <a:t>Odabir dobavljača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6F1EA7-FCB2-FE44-B412-214CE1E6C6D2}"/>
              </a:ext>
            </a:extLst>
          </p:cNvPr>
          <p:cNvSpPr/>
          <p:nvPr/>
        </p:nvSpPr>
        <p:spPr>
          <a:xfrm>
            <a:off x="838200" y="5564188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800">
                <a:solidFill>
                  <a:srgbClr val="FFFFFF"/>
                </a:solidFill>
              </a:rPr>
              <a:t>Prihvaćanje ponude/potpisivanje ugovora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B80BF1-016A-AD47-BDCF-7A4BBD0B23E0}"/>
              </a:ext>
            </a:extLst>
          </p:cNvPr>
          <p:cNvSpPr/>
          <p:nvPr/>
        </p:nvSpPr>
        <p:spPr>
          <a:xfrm>
            <a:off x="838200" y="2017713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800">
                <a:solidFill>
                  <a:srgbClr val="FFFFFF"/>
                </a:solidFill>
              </a:rPr>
              <a:t>Pripreme zahtjeva i dokumenata za nabavu</a:t>
            </a:r>
          </a:p>
        </p:txBody>
      </p:sp>
      <p:grpSp>
        <p:nvGrpSpPr>
          <p:cNvPr id="19465" name="Group 10">
            <a:extLst>
              <a:ext uri="{FF2B5EF4-FFF2-40B4-BE49-F238E27FC236}">
                <a16:creationId xmlns:a16="http://schemas.microsoft.com/office/drawing/2014/main" id="{24393C22-EB67-4BB6-8BD0-7A8A325CFC72}"/>
              </a:ext>
            </a:extLst>
          </p:cNvPr>
          <p:cNvGrpSpPr>
            <a:grpSpLocks/>
          </p:cNvGrpSpPr>
          <p:nvPr/>
        </p:nvGrpSpPr>
        <p:grpSpPr bwMode="auto">
          <a:xfrm>
            <a:off x="2770188" y="904875"/>
            <a:ext cx="5230812" cy="901700"/>
            <a:chOff x="2133600" y="304802"/>
            <a:chExt cx="2988765" cy="90140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D53E95D-2465-854A-B7C6-99B61FA420D7}"/>
                </a:ext>
              </a:extLst>
            </p:cNvPr>
            <p:cNvSpPr/>
            <p:nvPr/>
          </p:nvSpPr>
          <p:spPr>
            <a:xfrm>
              <a:off x="2133600" y="304802"/>
              <a:ext cx="2873569" cy="9014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CB4F8F-2CA7-5F4C-898B-6221B9264377}"/>
                </a:ext>
              </a:extLst>
            </p:cNvPr>
            <p:cNvSpPr txBox="1"/>
            <p:nvPr/>
          </p:nvSpPr>
          <p:spPr>
            <a:xfrm>
              <a:off x="2133600" y="304802"/>
              <a:ext cx="2988765" cy="9014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anchor="ctr"/>
            <a:lstStyle>
              <a:lvl1pPr marL="342900" indent="-342900" defTabSz="8001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defTabSz="8001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8001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8001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8001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lvl="1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hr-HR" altLang="sr-Latn-RS" sz="1800">
                  <a:solidFill>
                    <a:srgbClr val="000000"/>
                  </a:solidFill>
                </a:rPr>
                <a:t>Planovi mogu biti integrirani ili zasebni i poslani MF-u i/ili Agenciji za nabavu </a:t>
              </a:r>
            </a:p>
          </p:txBody>
        </p:sp>
      </p:grpSp>
      <p:grpSp>
        <p:nvGrpSpPr>
          <p:cNvPr id="19466" name="Group 13">
            <a:extLst>
              <a:ext uri="{FF2B5EF4-FFF2-40B4-BE49-F238E27FC236}">
                <a16:creationId xmlns:a16="http://schemas.microsoft.com/office/drawing/2014/main" id="{93E559B7-C581-4F83-92F1-F664D6C0018E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279650"/>
            <a:ext cx="6324600" cy="368300"/>
            <a:chOff x="5298641" y="1320817"/>
            <a:chExt cx="3360332" cy="36900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55B910A-B85B-874E-92F9-144CAACC1BF5}"/>
                </a:ext>
              </a:extLst>
            </p:cNvPr>
            <p:cNvSpPr/>
            <p:nvPr/>
          </p:nvSpPr>
          <p:spPr>
            <a:xfrm>
              <a:off x="5298641" y="1320817"/>
              <a:ext cx="3360332" cy="3690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3576CE8-8C33-B844-B730-3A2D3E5EA507}"/>
                </a:ext>
              </a:extLst>
            </p:cNvPr>
            <p:cNvSpPr txBox="1"/>
            <p:nvPr/>
          </p:nvSpPr>
          <p:spPr>
            <a:xfrm>
              <a:off x="5298641" y="1320817"/>
              <a:ext cx="3360332" cy="3690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anchor="ctr"/>
            <a:lstStyle>
              <a:lvl1pPr marL="342900" indent="-342900" defTabSz="8001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defTabSz="8001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8001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8001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8001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lvl="1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en-US" altLang="sr-Latn-RS" sz="1800">
                  <a:solidFill>
                    <a:srgbClr val="000000"/>
                  </a:solidFill>
                </a:rPr>
                <a:t>Ovisno o vrsti i vrijednosti – za manje nabave to može biti interni zahtjev. Za veće projekte nabave to uključuje vrlo detaljne specifikacije zahtjeva</a:t>
              </a:r>
            </a:p>
          </p:txBody>
        </p:sp>
      </p:grpSp>
      <p:sp>
        <p:nvSpPr>
          <p:cNvPr id="19467" name="Rectangle 16">
            <a:extLst>
              <a:ext uri="{FF2B5EF4-FFF2-40B4-BE49-F238E27FC236}">
                <a16:creationId xmlns:a16="http://schemas.microsoft.com/office/drawing/2014/main" id="{99B287D8-0C3C-4E52-A760-DFB70FD27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262313"/>
            <a:ext cx="594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1800">
                <a:solidFill>
                  <a:srgbClr val="000000"/>
                </a:solidFill>
              </a:rPr>
              <a:t>Ovisno o vrsti i vrijednosti – za manje vrijednosti može se pozvati samo tri dobavljača da ponude cijenu – za veće vrijednosti objavljuje se javni natječaj na nacionalnoj ili čak međunarodnoj razini.</a:t>
            </a:r>
          </a:p>
        </p:txBody>
      </p:sp>
      <p:grpSp>
        <p:nvGrpSpPr>
          <p:cNvPr id="19468" name="Group 20">
            <a:extLst>
              <a:ext uri="{FF2B5EF4-FFF2-40B4-BE49-F238E27FC236}">
                <a16:creationId xmlns:a16="http://schemas.microsoft.com/office/drawing/2014/main" id="{82F10E67-FBC3-41BE-87E4-653DB326D53D}"/>
              </a:ext>
            </a:extLst>
          </p:cNvPr>
          <p:cNvGrpSpPr>
            <a:grpSpLocks/>
          </p:cNvGrpSpPr>
          <p:nvPr/>
        </p:nvGrpSpPr>
        <p:grpSpPr bwMode="auto">
          <a:xfrm>
            <a:off x="2786063" y="4438650"/>
            <a:ext cx="6129337" cy="990600"/>
            <a:chOff x="4996037" y="3200401"/>
            <a:chExt cx="3612946" cy="990483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A63A899-4FCB-9B4E-BF4C-EE52F669EE29}"/>
                </a:ext>
              </a:extLst>
            </p:cNvPr>
            <p:cNvSpPr/>
            <p:nvPr/>
          </p:nvSpPr>
          <p:spPr>
            <a:xfrm>
              <a:off x="5105520" y="3200401"/>
              <a:ext cx="3503463" cy="97937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34EA7DB-4B5C-A34C-A0FE-907E49994BF4}"/>
                </a:ext>
              </a:extLst>
            </p:cNvPr>
            <p:cNvSpPr txBox="1"/>
            <p:nvPr/>
          </p:nvSpPr>
          <p:spPr>
            <a:xfrm>
              <a:off x="4996037" y="3211513"/>
              <a:ext cx="3593295" cy="979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68580" tIns="68580" rIns="68580" bIns="68580" anchor="ctr"/>
            <a:lstStyle>
              <a:lvl1pPr marL="342900" indent="-342900" defTabSz="8001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defTabSz="80010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8001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8001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8001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8001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lvl="1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en-US" altLang="sr-Latn-RS" sz="1800">
                  <a:solidFill>
                    <a:srgbClr val="000000"/>
                  </a:solidFill>
                </a:rPr>
                <a:t>Ovisno o vrsti i vrijednosti. Niža vrijednost može biti najniža cijena.  Za veće vrijednosti potrebno je prethodno odrediti dobivenu vrijednost za uložen novac, što uključuje procjenu rizika.</a:t>
              </a:r>
            </a:p>
          </p:txBody>
        </p:sp>
      </p:grpSp>
      <p:grpSp>
        <p:nvGrpSpPr>
          <p:cNvPr id="19469" name="Group 23">
            <a:extLst>
              <a:ext uri="{FF2B5EF4-FFF2-40B4-BE49-F238E27FC236}">
                <a16:creationId xmlns:a16="http://schemas.microsoft.com/office/drawing/2014/main" id="{D91B1F74-A45A-4A93-BED4-48C2DC00CBCF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5491163"/>
            <a:ext cx="5867400" cy="996950"/>
            <a:chOff x="1890846" y="4609298"/>
            <a:chExt cx="3634404" cy="99717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B0E7D79-0810-ED4C-AB99-9FC47A686131}"/>
                </a:ext>
              </a:extLst>
            </p:cNvPr>
            <p:cNvSpPr/>
            <p:nvPr/>
          </p:nvSpPr>
          <p:spPr>
            <a:xfrm>
              <a:off x="2041296" y="4609298"/>
              <a:ext cx="3247953" cy="99717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A8D369B-02BE-254C-A2AD-B81856D19DAF}"/>
                </a:ext>
              </a:extLst>
            </p:cNvPr>
            <p:cNvSpPr txBox="1"/>
            <p:nvPr/>
          </p:nvSpPr>
          <p:spPr>
            <a:xfrm>
              <a:off x="1890846" y="4609298"/>
              <a:ext cx="3634404" cy="9971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72390" tIns="72390" rIns="72390" bIns="72390" anchor="ctr"/>
            <a:lstStyle>
              <a:lvl1pPr marL="342900" indent="-342900" defTabSz="66675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defTabSz="666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6675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66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6675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6675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6675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6675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6675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lvl="1" eaLnBrk="1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en-US" altLang="sr-Latn-RS" sz="1800">
                  <a:solidFill>
                    <a:srgbClr val="000000"/>
                  </a:solidFill>
                </a:rPr>
                <a:t>Ovdje se nabava preklapa s izvršenjem proračuna. Preuzeta (pravna) obveza treba se zabilježiti u IFMIS-u.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142A2B6-9B01-4563-837E-602635FD2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886700" cy="993775"/>
          </a:xfrm>
        </p:spPr>
        <p:txBody>
          <a:bodyPr/>
          <a:lstStyle/>
          <a:p>
            <a:pPr eaLnBrk="1" hangingPunct="1"/>
            <a:r>
              <a:rPr lang="en-US" altLang="sr-Latn-RS" sz="4000" b="1">
                <a:solidFill>
                  <a:srgbClr val="4F81BD"/>
                </a:solidFill>
              </a:rPr>
              <a:t>Nabava i upravljanje rizicima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2118444C-E37D-4743-96EF-025DA002EC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818563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sr-Latn-RS" sz="2700">
                <a:solidFill>
                  <a:srgbClr val="000000"/>
                </a:solidFill>
              </a:rPr>
              <a:t>Upravljanje nabavom ključan je proces jer sklapanje ugovora uključuje značajne rizike za vladu: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sr-Latn-RS" sz="2400">
                <a:solidFill>
                  <a:srgbClr val="000000"/>
                </a:solidFill>
              </a:rPr>
              <a:t>korupcija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sr-Latn-RS" sz="2400">
                <a:solidFill>
                  <a:srgbClr val="000000"/>
                </a:solidFill>
              </a:rPr>
              <a:t>nepotizam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sr-Latn-RS" sz="2400">
                <a:solidFill>
                  <a:srgbClr val="000000"/>
                </a:solidFill>
              </a:rPr>
              <a:t>rizik dobavljača – nemogućnost isporuke, stečaj, nekvalitetni proizvodi, odgode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sr-Latn-RS" sz="2400">
                <a:solidFill>
                  <a:srgbClr val="000000"/>
                </a:solidFill>
              </a:rPr>
              <a:t>financijski rizik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sr-Latn-RS" sz="2400">
                <a:solidFill>
                  <a:srgbClr val="000000"/>
                </a:solidFill>
              </a:rPr>
              <a:t>percepcija pristranosti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r-Latn-RS" sz="2700">
                <a:solidFill>
                  <a:srgbClr val="000000"/>
                </a:solidFill>
              </a:rPr>
              <a:t>Vlade se sve više brinu oko ovih rizika te izrađuju zakone, propise i uspostavljaju profesionalno kvalificirana radna mjesta u vladi za nadzor javne nabave (iako profesija stručnjaka za nabavu nije novi izum)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18FA0C83-E190-4EE0-BD87-CC39CF28A4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840788" cy="993775"/>
          </a:xfrm>
        </p:spPr>
        <p:txBody>
          <a:bodyPr/>
          <a:lstStyle/>
          <a:p>
            <a:pPr eaLnBrk="1" hangingPunct="1"/>
            <a:r>
              <a:rPr lang="en-US" altLang="sr-Latn-RS" sz="3200" b="1">
                <a:solidFill>
                  <a:srgbClr val="4F81BD"/>
                </a:solidFill>
              </a:rPr>
              <a:t>Primjeri kako vlada može ublažiti rizike </a:t>
            </a:r>
            <a:br>
              <a:rPr lang="en-US" altLang="sr-Latn-RS" sz="3200" b="1">
                <a:solidFill>
                  <a:srgbClr val="4F81BD"/>
                </a:solidFill>
              </a:rPr>
            </a:br>
            <a:r>
              <a:rPr lang="en-US" altLang="sr-Latn-RS" sz="3200" b="1">
                <a:solidFill>
                  <a:srgbClr val="4F81BD"/>
                </a:solidFill>
              </a:rPr>
              <a:t>u nabavi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D7F8C13C-AB85-43B5-ABFA-ABA9189769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8326438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400" b="1">
                <a:solidFill>
                  <a:srgbClr val="000000"/>
                </a:solidFill>
              </a:rPr>
              <a:t>Prema vrijednosti</a:t>
            </a:r>
            <a:r>
              <a:rPr lang="hr-HR" altLang="sr-Latn-RS" sz="2400">
                <a:solidFill>
                  <a:srgbClr val="000000"/>
                </a:solidFill>
              </a:rPr>
              <a:t> (npr. granica iznad milijuna). Pristupi se razilikuju – na primjer:  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000">
                <a:solidFill>
                  <a:srgbClr val="000000"/>
                </a:solidFill>
              </a:rPr>
              <a:t>niska vrijednost – tri ponude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000">
                <a:solidFill>
                  <a:srgbClr val="000000"/>
                </a:solidFill>
              </a:rPr>
              <a:t>srednja vrijednost – ograničen natječaj (nacionalan)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000">
                <a:solidFill>
                  <a:srgbClr val="000000"/>
                </a:solidFill>
              </a:rPr>
              <a:t>visoka vrijednost – otvoren natječaj kojim upravlja odbor za natječaj s vanjskim službenicima (međunarodni)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000" b="1">
                <a:solidFill>
                  <a:srgbClr val="000000"/>
                </a:solidFill>
              </a:rPr>
              <a:t>Preferirani dobavljači</a:t>
            </a:r>
            <a:r>
              <a:rPr lang="hr-HR" altLang="sr-Latn-RS" sz="2000">
                <a:solidFill>
                  <a:srgbClr val="000000"/>
                </a:solidFill>
              </a:rPr>
              <a:t> – Odbor za nabavu evaluira tržišne dobavljače i sastavlja popis preferiranih dobavljača gdje se određena roba/usluge moraju nabaviti s popisa i cijena je već predodređena (Južna Koreja)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400" b="1">
                <a:solidFill>
                  <a:srgbClr val="000000"/>
                </a:solidFill>
              </a:rPr>
              <a:t>E-Nabava</a:t>
            </a:r>
            <a:r>
              <a:rPr lang="hr-HR" altLang="sr-Latn-RS" sz="2400">
                <a:solidFill>
                  <a:srgbClr val="000000"/>
                </a:solidFill>
              </a:rPr>
              <a:t> – od poduzeća do vlade. Obuhvat varira u zemljama, ali općenito je fokus na četiri aspekta: 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000">
                <a:solidFill>
                  <a:srgbClr val="000000"/>
                </a:solidFill>
              </a:rPr>
              <a:t>vrijednost za uložen novac 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000">
                <a:solidFill>
                  <a:srgbClr val="000000"/>
                </a:solidFill>
              </a:rPr>
              <a:t>efikasnost procesa 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000">
                <a:solidFill>
                  <a:srgbClr val="000000"/>
                </a:solidFill>
              </a:rPr>
              <a:t>ublažavanje rizika</a:t>
            </a:r>
          </a:p>
          <a:p>
            <a:pPr lvl="1" eaLnBrk="1" hangingPunct="1">
              <a:lnSpc>
                <a:spcPct val="80000"/>
              </a:lnSpc>
            </a:pPr>
            <a:r>
              <a:rPr lang="hr-HR" altLang="sr-Latn-RS" sz="2000">
                <a:solidFill>
                  <a:srgbClr val="000000"/>
                </a:solidFill>
              </a:rPr>
              <a:t>transparentnost </a:t>
            </a:r>
          </a:p>
          <a:p>
            <a:pPr lvl="1" eaLnBrk="1" hangingPunct="1">
              <a:lnSpc>
                <a:spcPct val="80000"/>
              </a:lnSpc>
            </a:pPr>
            <a:endParaRPr lang="en-US" altLang="sr-Latn-RS" sz="2000">
              <a:solidFill>
                <a:srgbClr val="0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altLang="sr-Latn-RS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4257ECE-95C0-4D59-B556-D3B439E80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5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sr-Latn-RS" sz="4000">
                <a:solidFill>
                  <a:srgbClr val="000000"/>
                </a:solidFill>
              </a:rPr>
              <a:t>Preduvjeti za modernu nabavu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FA8ABB4-C097-4185-825A-A7864D7B0B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305800" cy="5146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sr-Latn-RS" sz="2500" b="1">
                <a:solidFill>
                  <a:srgbClr val="000000"/>
                </a:solidFill>
              </a:rPr>
              <a:t>Prikladan pravni okvir za javnu nabavu:</a:t>
            </a:r>
            <a:br>
              <a:rPr lang="hr-HR" altLang="sr-Latn-RS" sz="2500" b="1">
                <a:solidFill>
                  <a:srgbClr val="000000"/>
                </a:solidFill>
              </a:rPr>
            </a:br>
            <a:r>
              <a:rPr lang="hr-HR" altLang="sr-Latn-RS" sz="2500">
                <a:solidFill>
                  <a:srgbClr val="000000"/>
                </a:solidFill>
              </a:rPr>
              <a:t>Zakoni o nabavi moraju u obzir uzeti standarde najbolje prakse o javnoj nabavi, dok se propisi trebaju redovito pregledavati kako bi se prilagodili pravila, procesi i organizacijski aspekti s ciljem izrade potpunog zakonodavnog okvira koji podržava zdrave i transparentne procese nabave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500" b="1">
                <a:solidFill>
                  <a:srgbClr val="000000"/>
                </a:solidFill>
              </a:rPr>
              <a:t>Sposobna nacionalna agencija za javnu nabavu:</a:t>
            </a:r>
            <a:r>
              <a:rPr lang="hr-HR" altLang="sr-Latn-RS" sz="2500">
                <a:solidFill>
                  <a:srgbClr val="000000"/>
                </a:solidFill>
              </a:rPr>
              <a:t> Između ostalog, agencija za javnu nabavu treba djelovati kao stručni centar koji pruža smjernice/podršku subjektima javne nabave kako bi se donijela pravila o javnoj nabavi i uspostavilo regulatorno tijelo koje će utvrđivati nepravilnosti i doprinositi obveznom usklađenju s pravilima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500" b="1">
                <a:solidFill>
                  <a:srgbClr val="FF0000"/>
                </a:solidFill>
              </a:rPr>
              <a:t>E-Nabava,</a:t>
            </a:r>
            <a:r>
              <a:rPr lang="hr-HR" altLang="sr-Latn-RS" sz="2500">
                <a:solidFill>
                  <a:srgbClr val="000000"/>
                </a:solidFill>
              </a:rPr>
              <a:t> </a:t>
            </a:r>
            <a:r>
              <a:rPr lang="hr-HR" altLang="sr-Latn-RS" sz="2500">
                <a:solidFill>
                  <a:srgbClr val="FF0000"/>
                </a:solidFill>
              </a:rPr>
              <a:t>iako ovo dolazi u mnogo različitih oblika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F761E570-AD6A-4A4E-B5DA-853A193B0D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7963AC6D-40FC-4FBB-8083-EA7DB8F2755A}" type="slidenum">
              <a:rPr lang="en-US" altLang="sr-Latn-RS" sz="12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5C786B99-FFEC-4E88-A147-BF971E0D6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838200"/>
            <a:ext cx="8534400" cy="600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4BF83D19-56B2-437F-B800-8BBFE5FECA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11316F1-8F83-4D9C-A7BA-65565039B218}" type="slidenum">
              <a:rPr lang="en-US" altLang="sr-Latn-RS" sz="12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42AD2D4C-28DF-47DB-AF09-DC5821ABA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925"/>
            <a:ext cx="148066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/>
          </a:p>
        </p:txBody>
      </p:sp>
      <p:sp>
        <p:nvSpPr>
          <p:cNvPr id="23557" name="TextBox 6">
            <a:extLst>
              <a:ext uri="{FF2B5EF4-FFF2-40B4-BE49-F238E27FC236}">
                <a16:creationId xmlns:a16="http://schemas.microsoft.com/office/drawing/2014/main" id="{09F3163B-46D1-4C33-BFBC-749B65153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>
                <a:solidFill>
                  <a:srgbClr val="4F81BD"/>
                </a:solidFill>
              </a:rPr>
              <a:t>Moderna E-Nabava i okvir za PFM</a:t>
            </a:r>
          </a:p>
        </p:txBody>
      </p:sp>
      <p:sp>
        <p:nvSpPr>
          <p:cNvPr id="23558" name="TextBox 7">
            <a:extLst>
              <a:ext uri="{FF2B5EF4-FFF2-40B4-BE49-F238E27FC236}">
                <a16:creationId xmlns:a16="http://schemas.microsoft.com/office/drawing/2014/main" id="{00A92D8F-E0B1-4615-8B66-F28DA17E9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8829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23559" name="TextBox 8">
            <a:extLst>
              <a:ext uri="{FF2B5EF4-FFF2-40B4-BE49-F238E27FC236}">
                <a16:creationId xmlns:a16="http://schemas.microsoft.com/office/drawing/2014/main" id="{D452CD61-A7D7-4FE3-88CE-2250A4AF4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898525"/>
            <a:ext cx="16002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E-objava/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obavješćivanje</a:t>
            </a:r>
          </a:p>
        </p:txBody>
      </p:sp>
      <p:sp>
        <p:nvSpPr>
          <p:cNvPr id="23560" name="TextBox 9">
            <a:extLst>
              <a:ext uri="{FF2B5EF4-FFF2-40B4-BE49-F238E27FC236}">
                <a16:creationId xmlns:a16="http://schemas.microsoft.com/office/drawing/2014/main" id="{4E5A7574-3696-44C1-A096-16A6F0CB9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938213"/>
            <a:ext cx="1641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Plan e-nabave</a:t>
            </a:r>
          </a:p>
        </p:txBody>
      </p:sp>
      <p:sp>
        <p:nvSpPr>
          <p:cNvPr id="23561" name="TextBox 10">
            <a:extLst>
              <a:ext uri="{FF2B5EF4-FFF2-40B4-BE49-F238E27FC236}">
                <a16:creationId xmlns:a16="http://schemas.microsoft.com/office/drawing/2014/main" id="{51F6F21E-C28D-4272-AA9C-500173B50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" y="895350"/>
            <a:ext cx="16002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Nabava</a:t>
            </a:r>
          </a:p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monitoring i</a:t>
            </a:r>
          </a:p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izvještavanje</a:t>
            </a:r>
          </a:p>
        </p:txBody>
      </p:sp>
      <p:sp>
        <p:nvSpPr>
          <p:cNvPr id="23562" name="TextBox 11">
            <a:extLst>
              <a:ext uri="{FF2B5EF4-FFF2-40B4-BE49-F238E27FC236}">
                <a16:creationId xmlns:a16="http://schemas.microsoft.com/office/drawing/2014/main" id="{4C9CB7A0-7B41-495D-BDD3-7014FD7AA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" y="2065338"/>
            <a:ext cx="1562100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Revizija i evaluacija</a:t>
            </a:r>
          </a:p>
        </p:txBody>
      </p:sp>
      <p:sp>
        <p:nvSpPr>
          <p:cNvPr id="23563" name="TextBox 12">
            <a:extLst>
              <a:ext uri="{FF2B5EF4-FFF2-40B4-BE49-F238E27FC236}">
                <a16:creationId xmlns:a16="http://schemas.microsoft.com/office/drawing/2014/main" id="{022EBB8E-14C7-4B76-97AA-F528D14F6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130425"/>
            <a:ext cx="1600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Priprema proračuna</a:t>
            </a:r>
          </a:p>
        </p:txBody>
      </p:sp>
      <p:sp>
        <p:nvSpPr>
          <p:cNvPr id="23564" name="TextBox 13">
            <a:extLst>
              <a:ext uri="{FF2B5EF4-FFF2-40B4-BE49-F238E27FC236}">
                <a16:creationId xmlns:a16="http://schemas.microsoft.com/office/drawing/2014/main" id="{D4C6A89B-F5AB-4D39-BC9A-EF41E8483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552700"/>
            <a:ext cx="1600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Javne investicije</a:t>
            </a:r>
          </a:p>
        </p:txBody>
      </p:sp>
      <p:sp>
        <p:nvSpPr>
          <p:cNvPr id="23565" name="TextBox 14">
            <a:extLst>
              <a:ext uri="{FF2B5EF4-FFF2-40B4-BE49-F238E27FC236}">
                <a16:creationId xmlns:a16="http://schemas.microsoft.com/office/drawing/2014/main" id="{79A4B80D-1CF0-4192-B2EA-27CCB92A3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100" y="2132013"/>
            <a:ext cx="16002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Upravljanje</a:t>
            </a:r>
          </a:p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proračunskim</a:t>
            </a:r>
          </a:p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ovlaštenjima</a:t>
            </a:r>
          </a:p>
        </p:txBody>
      </p:sp>
      <p:sp>
        <p:nvSpPr>
          <p:cNvPr id="23566" name="TextBox 15">
            <a:extLst>
              <a:ext uri="{FF2B5EF4-FFF2-40B4-BE49-F238E27FC236}">
                <a16:creationId xmlns:a16="http://schemas.microsoft.com/office/drawing/2014/main" id="{E70D3E7A-B9EE-4727-947F-773439EF5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100" y="3260725"/>
            <a:ext cx="16002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Preuzete</a:t>
            </a:r>
          </a:p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obveze</a:t>
            </a:r>
          </a:p>
        </p:txBody>
      </p:sp>
      <p:sp>
        <p:nvSpPr>
          <p:cNvPr id="23567" name="TextBox 16">
            <a:extLst>
              <a:ext uri="{FF2B5EF4-FFF2-40B4-BE49-F238E27FC236}">
                <a16:creationId xmlns:a16="http://schemas.microsoft.com/office/drawing/2014/main" id="{158B4556-965B-41B1-860E-A4D55B022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8513" y="3260725"/>
            <a:ext cx="16144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e-Evaluacija/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e-Dodjela ugovora</a:t>
            </a:r>
          </a:p>
        </p:txBody>
      </p:sp>
      <p:sp>
        <p:nvSpPr>
          <p:cNvPr id="23568" name="TextBox 17">
            <a:extLst>
              <a:ext uri="{FF2B5EF4-FFF2-40B4-BE49-F238E27FC236}">
                <a16:creationId xmlns:a16="http://schemas.microsoft.com/office/drawing/2014/main" id="{76C26FC3-7063-41C5-9A24-D89CD695F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8513" y="4403725"/>
            <a:ext cx="16144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e-Nabava</a:t>
            </a:r>
          </a:p>
        </p:txBody>
      </p:sp>
      <p:sp>
        <p:nvSpPr>
          <p:cNvPr id="23569" name="TextBox 18">
            <a:extLst>
              <a:ext uri="{FF2B5EF4-FFF2-40B4-BE49-F238E27FC236}">
                <a16:creationId xmlns:a16="http://schemas.microsoft.com/office/drawing/2014/main" id="{37141309-60EE-4F24-A550-0C4F04590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3500438"/>
            <a:ext cx="1600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Proračunski ciklus</a:t>
            </a:r>
          </a:p>
        </p:txBody>
      </p:sp>
      <p:sp>
        <p:nvSpPr>
          <p:cNvPr id="23570" name="TextBox 19">
            <a:extLst>
              <a:ext uri="{FF2B5EF4-FFF2-40B4-BE49-F238E27FC236}">
                <a16:creationId xmlns:a16="http://schemas.microsoft.com/office/drawing/2014/main" id="{75F4F92F-7B77-435D-A832-D9AABBB3A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075" y="4651375"/>
            <a:ext cx="16414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Upravljanje novčanim sredstvima</a:t>
            </a:r>
          </a:p>
        </p:txBody>
      </p:sp>
      <p:sp>
        <p:nvSpPr>
          <p:cNvPr id="23571" name="TextBox 20">
            <a:extLst>
              <a:ext uri="{FF2B5EF4-FFF2-40B4-BE49-F238E27FC236}">
                <a16:creationId xmlns:a16="http://schemas.microsoft.com/office/drawing/2014/main" id="{13B0424F-801C-4DEC-9719-B2DAF5833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100" y="5562600"/>
            <a:ext cx="1600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Porez i carina</a:t>
            </a:r>
          </a:p>
        </p:txBody>
      </p:sp>
      <p:sp>
        <p:nvSpPr>
          <p:cNvPr id="23572" name="TextBox 21">
            <a:extLst>
              <a:ext uri="{FF2B5EF4-FFF2-40B4-BE49-F238E27FC236}">
                <a16:creationId xmlns:a16="http://schemas.microsoft.com/office/drawing/2014/main" id="{59507AD4-B9B4-4F7C-995C-19D7E6763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840413"/>
            <a:ext cx="16764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hr-HR" altLang="sr-Latn-RS" sz="1100">
                <a:solidFill>
                  <a:srgbClr val="00405C"/>
                </a:solidFill>
              </a:rPr>
              <a:t>Upravljanje imovinom/inventarom</a:t>
            </a:r>
          </a:p>
        </p:txBody>
      </p:sp>
      <p:sp>
        <p:nvSpPr>
          <p:cNvPr id="23573" name="TextBox 22">
            <a:extLst>
              <a:ext uri="{FF2B5EF4-FFF2-40B4-BE49-F238E27FC236}">
                <a16:creationId xmlns:a16="http://schemas.microsoft.com/office/drawing/2014/main" id="{99938D76-3F2E-4C59-8816-F04AF37D0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111875"/>
            <a:ext cx="16764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hr-HR" altLang="sr-Latn-RS" sz="1000">
                <a:solidFill>
                  <a:srgbClr val="00405C"/>
                </a:solidFill>
              </a:rPr>
              <a:t>Obračun plaća/upravljanje ljudskim resursima</a:t>
            </a:r>
          </a:p>
        </p:txBody>
      </p:sp>
      <p:sp>
        <p:nvSpPr>
          <p:cNvPr id="23574" name="TextBox 23">
            <a:extLst>
              <a:ext uri="{FF2B5EF4-FFF2-40B4-BE49-F238E27FC236}">
                <a16:creationId xmlns:a16="http://schemas.microsoft.com/office/drawing/2014/main" id="{ACD10A64-2F9B-4572-84B4-5014FF3AA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448175"/>
            <a:ext cx="16002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Upravljanje</a:t>
            </a:r>
          </a:p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plaćanjima</a:t>
            </a:r>
          </a:p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i primicima</a:t>
            </a:r>
          </a:p>
        </p:txBody>
      </p:sp>
      <p:sp>
        <p:nvSpPr>
          <p:cNvPr id="23575" name="TextBox 24">
            <a:extLst>
              <a:ext uri="{FF2B5EF4-FFF2-40B4-BE49-F238E27FC236}">
                <a16:creationId xmlns:a16="http://schemas.microsoft.com/office/drawing/2014/main" id="{DDA76771-19CE-4D49-AA6E-FBE0B40DD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795963"/>
            <a:ext cx="5334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FMIS</a:t>
            </a:r>
          </a:p>
        </p:txBody>
      </p:sp>
      <p:sp>
        <p:nvSpPr>
          <p:cNvPr id="23576" name="TextBox 25">
            <a:extLst>
              <a:ext uri="{FF2B5EF4-FFF2-40B4-BE49-F238E27FC236}">
                <a16:creationId xmlns:a16="http://schemas.microsoft.com/office/drawing/2014/main" id="{5B071DE2-7AA1-40D2-B9B1-73281EC03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059488"/>
            <a:ext cx="6096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IFMIS</a:t>
            </a:r>
          </a:p>
        </p:txBody>
      </p:sp>
      <p:sp>
        <p:nvSpPr>
          <p:cNvPr id="23577" name="TextBox 26">
            <a:extLst>
              <a:ext uri="{FF2B5EF4-FFF2-40B4-BE49-F238E27FC236}">
                <a16:creationId xmlns:a16="http://schemas.microsoft.com/office/drawing/2014/main" id="{0B279218-591C-46B5-86F0-29757AD33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59438"/>
            <a:ext cx="1600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Sustavi riznice</a:t>
            </a:r>
          </a:p>
        </p:txBody>
      </p:sp>
      <p:sp>
        <p:nvSpPr>
          <p:cNvPr id="23578" name="TextBox 27">
            <a:extLst>
              <a:ext uri="{FF2B5EF4-FFF2-40B4-BE49-F238E27FC236}">
                <a16:creationId xmlns:a16="http://schemas.microsoft.com/office/drawing/2014/main" id="{CC70C47F-CE76-446D-BE1F-D5511B4FA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967413"/>
            <a:ext cx="1600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Proračunski sustavi</a:t>
            </a:r>
          </a:p>
        </p:txBody>
      </p:sp>
      <p:sp>
        <p:nvSpPr>
          <p:cNvPr id="23579" name="TextBox 28">
            <a:extLst>
              <a:ext uri="{FF2B5EF4-FFF2-40B4-BE49-F238E27FC236}">
                <a16:creationId xmlns:a16="http://schemas.microsoft.com/office/drawing/2014/main" id="{B808767F-D631-4FAF-AFA9-0FE67801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2050"/>
            <a:ext cx="2362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Ostali vanjski sustavi</a:t>
            </a:r>
          </a:p>
        </p:txBody>
      </p:sp>
      <p:sp>
        <p:nvSpPr>
          <p:cNvPr id="23580" name="TextBox 29">
            <a:extLst>
              <a:ext uri="{FF2B5EF4-FFF2-40B4-BE49-F238E27FC236}">
                <a16:creationId xmlns:a16="http://schemas.microsoft.com/office/drawing/2014/main" id="{14868175-41BE-498E-8395-2C35794DE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8" y="6534150"/>
            <a:ext cx="2362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FFFFFF"/>
                </a:solidFill>
              </a:rPr>
              <a:t>Moduli e-</a:t>
            </a:r>
            <a:r>
              <a:rPr lang="hr-HR" altLang="sr-Latn-RS" sz="1200">
                <a:solidFill>
                  <a:srgbClr val="FFFFFF"/>
                </a:solidFill>
              </a:rPr>
              <a:t>N</a:t>
            </a:r>
            <a:r>
              <a:rPr lang="en-US" altLang="sr-Latn-RS" sz="1200">
                <a:solidFill>
                  <a:srgbClr val="FFFFFF"/>
                </a:solidFill>
              </a:rPr>
              <a:t>abave</a:t>
            </a:r>
          </a:p>
        </p:txBody>
      </p:sp>
      <p:sp>
        <p:nvSpPr>
          <p:cNvPr id="23581" name="TextBox 30">
            <a:extLst>
              <a:ext uri="{FF2B5EF4-FFF2-40B4-BE49-F238E27FC236}">
                <a16:creationId xmlns:a16="http://schemas.microsoft.com/office/drawing/2014/main" id="{648F9CA0-1171-4A3A-A82D-0E803B391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" y="3260725"/>
            <a:ext cx="15605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Fiskani izvještaji i pregled proračuna</a:t>
            </a:r>
          </a:p>
        </p:txBody>
      </p:sp>
      <p:sp>
        <p:nvSpPr>
          <p:cNvPr id="23582" name="TextBox 31">
            <a:extLst>
              <a:ext uri="{FF2B5EF4-FFF2-40B4-BE49-F238E27FC236}">
                <a16:creationId xmlns:a16="http://schemas.microsoft.com/office/drawing/2014/main" id="{B1BD36C5-889D-45C3-8C72-B72E0BBD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" y="4662488"/>
            <a:ext cx="16002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sr-Latn-RS" sz="1200">
                <a:solidFill>
                  <a:srgbClr val="00405C"/>
                </a:solidFill>
              </a:rPr>
              <a:t>Upravljanje dugom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16119</TotalTime>
  <Words>636</Words>
  <Application>Microsoft Office PowerPoint</Application>
  <PresentationFormat>On-screen Show (4:3)</PresentationFormat>
  <Paragraphs>119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PEMPAL</vt:lpstr>
      <vt:lpstr>Javna nabava i PFM </vt:lpstr>
      <vt:lpstr>Što je javna nabava?</vt:lpstr>
      <vt:lpstr>PowerPoint Presentation</vt:lpstr>
      <vt:lpstr>Gdje se nabava uklapa u  proračunski proces?</vt:lpstr>
      <vt:lpstr>Glavne faze nabave</vt:lpstr>
      <vt:lpstr>Nabava i upravljanje rizicima</vt:lpstr>
      <vt:lpstr>Primjeri kako vlada može ublažiti rizike  u nabavi</vt:lpstr>
      <vt:lpstr>Preduvjeti za modernu nabavu</vt:lpstr>
      <vt:lpstr>PowerPoint Presentation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481</cp:revision>
  <dcterms:created xsi:type="dcterms:W3CDTF">2010-10-04T16:57:49Z</dcterms:created>
  <dcterms:modified xsi:type="dcterms:W3CDTF">2019-05-24T06:13:58Z</dcterms:modified>
</cp:coreProperties>
</file>