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8" r:id="rId4"/>
    <p:sldId id="260" r:id="rId5"/>
    <p:sldId id="262" r:id="rId6"/>
    <p:sldId id="261" r:id="rId7"/>
    <p:sldId id="259" r:id="rId8"/>
    <p:sldId id="334" r:id="rId9"/>
    <p:sldId id="33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8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06D7D9-304E-4B5A-B156-2439E4F45A70}" v="847" dt="2019-05-27T15:26:02.622"/>
    <p1510:client id="{8945B9D0-7A6B-409C-AE72-455F84461ED7}" v="1" dt="2019-05-27T15:57:52.0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2" autoAdjust="0"/>
    <p:restoredTop sz="86399" autoAdjust="0"/>
  </p:normalViewPr>
  <p:slideViewPr>
    <p:cSldViewPr>
      <p:cViewPr varScale="1">
        <p:scale>
          <a:sx n="32" d="100"/>
          <a:sy n="32" d="100"/>
        </p:scale>
        <p:origin x="1316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05A94-8EEE-CE4C-BA1F-0EC2EEE29E2B}" type="doc">
      <dgm:prSet loTypeId="urn:microsoft.com/office/officeart/2005/8/layout/process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3F1FDF-6123-F046-B2DA-26BDE93C7926}">
      <dgm:prSet phldrT="[Text]"/>
      <dgm:spPr/>
      <dgm:t>
        <a:bodyPr/>
        <a:lstStyle/>
        <a:p>
          <a:r>
            <a:rPr lang="ru-RU" dirty="0"/>
            <a:t>Подготовка и утверждение бюджета</a:t>
          </a:r>
          <a:endParaRPr lang="en-US" dirty="0"/>
        </a:p>
      </dgm:t>
    </dgm:pt>
    <dgm:pt modelId="{58EFBD07-27B7-2140-AF0C-87CBCA7C4D26}" type="parTrans" cxnId="{34946530-F643-5D4A-A1DF-9DAEAFD2123E}">
      <dgm:prSet/>
      <dgm:spPr/>
      <dgm:t>
        <a:bodyPr/>
        <a:lstStyle/>
        <a:p>
          <a:endParaRPr lang="en-US"/>
        </a:p>
      </dgm:t>
    </dgm:pt>
    <dgm:pt modelId="{CF42E87E-0DD5-B24A-B184-891B71FAD5EE}" type="sibTrans" cxnId="{34946530-F643-5D4A-A1DF-9DAEAFD2123E}">
      <dgm:prSet/>
      <dgm:spPr/>
      <dgm:t>
        <a:bodyPr/>
        <a:lstStyle/>
        <a:p>
          <a:endParaRPr lang="en-US" dirty="0"/>
        </a:p>
      </dgm:t>
    </dgm:pt>
    <dgm:pt modelId="{A175FE10-70B3-9043-961A-9619B6B437D2}">
      <dgm:prSet phldrT="[Text]"/>
      <dgm:spPr/>
      <dgm:t>
        <a:bodyPr/>
        <a:lstStyle/>
        <a:p>
          <a:r>
            <a:rPr lang="ru-RU" dirty="0"/>
            <a:t>Снизу вверх</a:t>
          </a:r>
          <a:endParaRPr lang="en-US" dirty="0"/>
        </a:p>
      </dgm:t>
    </dgm:pt>
    <dgm:pt modelId="{6E221BAB-6299-984A-B452-71E0F9358700}" type="parTrans" cxnId="{684E8A46-C068-7A4F-9FBE-E19DF84AF9C5}">
      <dgm:prSet/>
      <dgm:spPr/>
      <dgm:t>
        <a:bodyPr/>
        <a:lstStyle/>
        <a:p>
          <a:endParaRPr lang="en-US"/>
        </a:p>
      </dgm:t>
    </dgm:pt>
    <dgm:pt modelId="{385D2FFD-96C7-1345-9E17-937A9E93869F}" type="sibTrans" cxnId="{684E8A46-C068-7A4F-9FBE-E19DF84AF9C5}">
      <dgm:prSet/>
      <dgm:spPr/>
      <dgm:t>
        <a:bodyPr/>
        <a:lstStyle/>
        <a:p>
          <a:endParaRPr lang="en-US"/>
        </a:p>
      </dgm:t>
    </dgm:pt>
    <dgm:pt modelId="{FADBF94B-AEA2-3B43-A21C-4AF1EB081084}">
      <dgm:prSet phldrT="[Text]"/>
      <dgm:spPr/>
      <dgm:t>
        <a:bodyPr/>
        <a:lstStyle/>
        <a:p>
          <a:r>
            <a:rPr lang="ru-RU" dirty="0"/>
            <a:t>Закупки</a:t>
          </a:r>
          <a:endParaRPr lang="en-US" dirty="0"/>
        </a:p>
      </dgm:t>
    </dgm:pt>
    <dgm:pt modelId="{B6080A1C-1957-2444-923B-7A1F717617E0}" type="parTrans" cxnId="{48376BC4-A8F7-B248-9C68-1642E6E78FC6}">
      <dgm:prSet/>
      <dgm:spPr/>
      <dgm:t>
        <a:bodyPr/>
        <a:lstStyle/>
        <a:p>
          <a:endParaRPr lang="en-US"/>
        </a:p>
      </dgm:t>
    </dgm:pt>
    <dgm:pt modelId="{3AB68707-24C6-E34F-98F0-E77A3F998676}" type="sibTrans" cxnId="{48376BC4-A8F7-B248-9C68-1642E6E78FC6}">
      <dgm:prSet/>
      <dgm:spPr/>
      <dgm:t>
        <a:bodyPr/>
        <a:lstStyle/>
        <a:p>
          <a:endParaRPr lang="en-US" dirty="0"/>
        </a:p>
      </dgm:t>
    </dgm:pt>
    <dgm:pt modelId="{EC750AB0-618B-3E46-B75D-84FC56EA5129}">
      <dgm:prSet phldrT="[Text]"/>
      <dgm:spPr/>
      <dgm:t>
        <a:bodyPr/>
        <a:lstStyle/>
        <a:p>
          <a:r>
            <a:rPr lang="ru-RU" dirty="0"/>
            <a:t>Исполнение бюджета</a:t>
          </a:r>
          <a:endParaRPr lang="en-US" dirty="0"/>
        </a:p>
      </dgm:t>
    </dgm:pt>
    <dgm:pt modelId="{1E2E9919-F5A4-324E-B92A-656BB154144C}" type="parTrans" cxnId="{D42A6650-156A-AC43-987D-1AA41C8F0C57}">
      <dgm:prSet/>
      <dgm:spPr/>
      <dgm:t>
        <a:bodyPr/>
        <a:lstStyle/>
        <a:p>
          <a:endParaRPr lang="en-US"/>
        </a:p>
      </dgm:t>
    </dgm:pt>
    <dgm:pt modelId="{4A57B5D0-43FF-5D4E-8234-F532A3DDD4C5}" type="sibTrans" cxnId="{D42A6650-156A-AC43-987D-1AA41C8F0C57}">
      <dgm:prSet/>
      <dgm:spPr/>
      <dgm:t>
        <a:bodyPr/>
        <a:lstStyle/>
        <a:p>
          <a:endParaRPr lang="en-US"/>
        </a:p>
      </dgm:t>
    </dgm:pt>
    <dgm:pt modelId="{E73D2116-F021-4B41-887F-9FEAE880CEC5}">
      <dgm:prSet phldrT="[Text]"/>
      <dgm:spPr/>
      <dgm:t>
        <a:bodyPr/>
        <a:lstStyle/>
        <a:p>
          <a:r>
            <a:rPr lang="ru-RU" dirty="0"/>
            <a:t>Сверху вниз</a:t>
          </a:r>
          <a:endParaRPr lang="en-US" dirty="0"/>
        </a:p>
      </dgm:t>
    </dgm:pt>
    <dgm:pt modelId="{1704BA7F-1952-634B-BD75-48DB3E6BAE93}" type="parTrans" cxnId="{2EC90348-E350-704A-84D1-167256A982F9}">
      <dgm:prSet/>
      <dgm:spPr/>
      <dgm:t>
        <a:bodyPr/>
        <a:lstStyle/>
        <a:p>
          <a:endParaRPr lang="en-US"/>
        </a:p>
      </dgm:t>
    </dgm:pt>
    <dgm:pt modelId="{FE167F9A-17E4-5D4D-9D2E-9F74A11503CB}" type="sibTrans" cxnId="{2EC90348-E350-704A-84D1-167256A982F9}">
      <dgm:prSet/>
      <dgm:spPr/>
      <dgm:t>
        <a:bodyPr/>
        <a:lstStyle/>
        <a:p>
          <a:endParaRPr lang="en-US"/>
        </a:p>
      </dgm:t>
    </dgm:pt>
    <dgm:pt modelId="{356CA97D-C39D-6443-A95A-1E18E8A50757}">
      <dgm:prSet phldrT="[Text]"/>
      <dgm:spPr/>
      <dgm:t>
        <a:bodyPr/>
        <a:lstStyle/>
        <a:p>
          <a:r>
            <a:rPr lang="ru-RU" dirty="0"/>
            <a:t>Процесс</a:t>
          </a:r>
          <a:endParaRPr lang="en-US" dirty="0"/>
        </a:p>
      </dgm:t>
    </dgm:pt>
    <dgm:pt modelId="{62A578E1-18AA-9B4A-B676-EA1D2A9DE58C}" type="parTrans" cxnId="{7FEA36E9-91AD-2F44-A0B4-F9AC52D36FEF}">
      <dgm:prSet/>
      <dgm:spPr/>
      <dgm:t>
        <a:bodyPr/>
        <a:lstStyle/>
        <a:p>
          <a:endParaRPr lang="en-US"/>
        </a:p>
      </dgm:t>
    </dgm:pt>
    <dgm:pt modelId="{7BE54C23-9F8B-E846-8BBE-16FDDE4C1DF3}" type="sibTrans" cxnId="{7FEA36E9-91AD-2F44-A0B4-F9AC52D36FEF}">
      <dgm:prSet/>
      <dgm:spPr/>
      <dgm:t>
        <a:bodyPr/>
        <a:lstStyle/>
        <a:p>
          <a:endParaRPr lang="en-US"/>
        </a:p>
      </dgm:t>
    </dgm:pt>
    <dgm:pt modelId="{E8EF006E-E7B7-F648-9664-525EB474BB53}" type="pres">
      <dgm:prSet presAssocID="{20505A94-8EEE-CE4C-BA1F-0EC2EEE29E2B}" presName="linearFlow" presStyleCnt="0">
        <dgm:presLayoutVars>
          <dgm:dir/>
          <dgm:animLvl val="lvl"/>
          <dgm:resizeHandles val="exact"/>
        </dgm:presLayoutVars>
      </dgm:prSet>
      <dgm:spPr/>
    </dgm:pt>
    <dgm:pt modelId="{09C04FE5-DF93-CC47-9038-7D2CB5C75218}" type="pres">
      <dgm:prSet presAssocID="{C93F1FDF-6123-F046-B2DA-26BDE93C7926}" presName="composite" presStyleCnt="0"/>
      <dgm:spPr/>
    </dgm:pt>
    <dgm:pt modelId="{CE2BDA46-50AD-BF47-A0D8-DDBD120FA8C3}" type="pres">
      <dgm:prSet presAssocID="{C93F1FDF-6123-F046-B2DA-26BDE93C7926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16F3983-47AF-BF4F-899E-C94CA876CDC1}" type="pres">
      <dgm:prSet presAssocID="{C93F1FDF-6123-F046-B2DA-26BDE93C7926}" presName="parSh" presStyleLbl="node1" presStyleIdx="0" presStyleCnt="3"/>
      <dgm:spPr/>
    </dgm:pt>
    <dgm:pt modelId="{33AABEE6-3DF9-DF4B-945A-F64EA69ACDC9}" type="pres">
      <dgm:prSet presAssocID="{C93F1FDF-6123-F046-B2DA-26BDE93C7926}" presName="desTx" presStyleLbl="fgAcc1" presStyleIdx="0" presStyleCnt="3">
        <dgm:presLayoutVars>
          <dgm:bulletEnabled val="1"/>
        </dgm:presLayoutVars>
      </dgm:prSet>
      <dgm:spPr/>
    </dgm:pt>
    <dgm:pt modelId="{28F84726-EF1B-B643-8109-498C53920E8F}" type="pres">
      <dgm:prSet presAssocID="{CF42E87E-0DD5-B24A-B184-891B71FAD5EE}" presName="sibTrans" presStyleLbl="sibTrans2D1" presStyleIdx="0" presStyleCnt="2"/>
      <dgm:spPr/>
    </dgm:pt>
    <dgm:pt modelId="{B914C6A4-26B3-3E4C-931C-9C49B1851027}" type="pres">
      <dgm:prSet presAssocID="{CF42E87E-0DD5-B24A-B184-891B71FAD5EE}" presName="connTx" presStyleLbl="sibTrans2D1" presStyleIdx="0" presStyleCnt="2"/>
      <dgm:spPr/>
    </dgm:pt>
    <dgm:pt modelId="{A49F99D6-A5E1-1C4C-B1A0-064F0E7D9F01}" type="pres">
      <dgm:prSet presAssocID="{FADBF94B-AEA2-3B43-A21C-4AF1EB081084}" presName="composite" presStyleCnt="0"/>
      <dgm:spPr/>
    </dgm:pt>
    <dgm:pt modelId="{7A192FDF-7303-6F4F-BADF-7C322EFA49AA}" type="pres">
      <dgm:prSet presAssocID="{FADBF94B-AEA2-3B43-A21C-4AF1EB081084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D293D39-171A-3047-990D-CF8265A98634}" type="pres">
      <dgm:prSet presAssocID="{FADBF94B-AEA2-3B43-A21C-4AF1EB081084}" presName="parSh" presStyleLbl="node1" presStyleIdx="1" presStyleCnt="3"/>
      <dgm:spPr/>
    </dgm:pt>
    <dgm:pt modelId="{CF2BA0CF-8282-5D45-8E47-D6B514C44299}" type="pres">
      <dgm:prSet presAssocID="{FADBF94B-AEA2-3B43-A21C-4AF1EB081084}" presName="desTx" presStyleLbl="fgAcc1" presStyleIdx="1" presStyleCnt="3" custLinFactNeighborX="-10241" custLinFactNeighborY="2977">
        <dgm:presLayoutVars>
          <dgm:bulletEnabled val="1"/>
        </dgm:presLayoutVars>
      </dgm:prSet>
      <dgm:spPr/>
    </dgm:pt>
    <dgm:pt modelId="{B6B14098-8089-7E47-B592-BB8A22D2D457}" type="pres">
      <dgm:prSet presAssocID="{3AB68707-24C6-E34F-98F0-E77A3F998676}" presName="sibTrans" presStyleLbl="sibTrans2D1" presStyleIdx="1" presStyleCnt="2"/>
      <dgm:spPr/>
    </dgm:pt>
    <dgm:pt modelId="{B4041D31-5817-9941-95F3-9CC94D454734}" type="pres">
      <dgm:prSet presAssocID="{3AB68707-24C6-E34F-98F0-E77A3F998676}" presName="connTx" presStyleLbl="sibTrans2D1" presStyleIdx="1" presStyleCnt="2"/>
      <dgm:spPr/>
    </dgm:pt>
    <dgm:pt modelId="{7E020A26-2504-1A49-A3BE-F38B7B3D4DC9}" type="pres">
      <dgm:prSet presAssocID="{EC750AB0-618B-3E46-B75D-84FC56EA5129}" presName="composite" presStyleCnt="0"/>
      <dgm:spPr/>
    </dgm:pt>
    <dgm:pt modelId="{181F5C99-7E76-4340-B735-B438A63B470C}" type="pres">
      <dgm:prSet presAssocID="{EC750AB0-618B-3E46-B75D-84FC56EA5129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014C58B-C123-8E4F-ABFB-ED655A8E7352}" type="pres">
      <dgm:prSet presAssocID="{EC750AB0-618B-3E46-B75D-84FC56EA5129}" presName="parSh" presStyleLbl="node1" presStyleIdx="2" presStyleCnt="3"/>
      <dgm:spPr/>
    </dgm:pt>
    <dgm:pt modelId="{8879E234-BB4D-454F-9BB2-F0FCCD29FC34}" type="pres">
      <dgm:prSet presAssocID="{EC750AB0-618B-3E46-B75D-84FC56EA5129}" presName="desTx" presStyleLbl="fgAcc1" presStyleIdx="2" presStyleCnt="3">
        <dgm:presLayoutVars>
          <dgm:bulletEnabled val="1"/>
        </dgm:presLayoutVars>
      </dgm:prSet>
      <dgm:spPr/>
    </dgm:pt>
  </dgm:ptLst>
  <dgm:cxnLst>
    <dgm:cxn modelId="{F08D200F-97B9-9A4A-AEF3-334FE71E64E5}" type="presOf" srcId="{3AB68707-24C6-E34F-98F0-E77A3F998676}" destId="{B6B14098-8089-7E47-B592-BB8A22D2D457}" srcOrd="0" destOrd="0" presId="urn:microsoft.com/office/officeart/2005/8/layout/process3"/>
    <dgm:cxn modelId="{3621B21C-0EF1-D64D-BCAC-B076C24B4271}" type="presOf" srcId="{356CA97D-C39D-6443-A95A-1E18E8A50757}" destId="{CF2BA0CF-8282-5D45-8E47-D6B514C44299}" srcOrd="0" destOrd="0" presId="urn:microsoft.com/office/officeart/2005/8/layout/process3"/>
    <dgm:cxn modelId="{34946530-F643-5D4A-A1DF-9DAEAFD2123E}" srcId="{20505A94-8EEE-CE4C-BA1F-0EC2EEE29E2B}" destId="{C93F1FDF-6123-F046-B2DA-26BDE93C7926}" srcOrd="0" destOrd="0" parTransId="{58EFBD07-27B7-2140-AF0C-87CBCA7C4D26}" sibTransId="{CF42E87E-0DD5-B24A-B184-891B71FAD5EE}"/>
    <dgm:cxn modelId="{8FD05C37-DA24-654F-8DC7-1CF44CDFA034}" type="presOf" srcId="{CF42E87E-0DD5-B24A-B184-891B71FAD5EE}" destId="{B914C6A4-26B3-3E4C-931C-9C49B1851027}" srcOrd="1" destOrd="0" presId="urn:microsoft.com/office/officeart/2005/8/layout/process3"/>
    <dgm:cxn modelId="{C343E65F-E5FD-BC43-B19B-2E5153405412}" type="presOf" srcId="{3AB68707-24C6-E34F-98F0-E77A3F998676}" destId="{B4041D31-5817-9941-95F3-9CC94D454734}" srcOrd="1" destOrd="0" presId="urn:microsoft.com/office/officeart/2005/8/layout/process3"/>
    <dgm:cxn modelId="{55B73362-E7F2-1545-BBA9-92010721FEDD}" type="presOf" srcId="{CF42E87E-0DD5-B24A-B184-891B71FAD5EE}" destId="{28F84726-EF1B-B643-8109-498C53920E8F}" srcOrd="0" destOrd="0" presId="urn:microsoft.com/office/officeart/2005/8/layout/process3"/>
    <dgm:cxn modelId="{CD4F0C65-D508-454B-AFB0-F581EAF694E7}" type="presOf" srcId="{EC750AB0-618B-3E46-B75D-84FC56EA5129}" destId="{B014C58B-C123-8E4F-ABFB-ED655A8E7352}" srcOrd="1" destOrd="0" presId="urn:microsoft.com/office/officeart/2005/8/layout/process3"/>
    <dgm:cxn modelId="{684E8A46-C068-7A4F-9FBE-E19DF84AF9C5}" srcId="{C93F1FDF-6123-F046-B2DA-26BDE93C7926}" destId="{A175FE10-70B3-9043-961A-9619B6B437D2}" srcOrd="0" destOrd="0" parTransId="{6E221BAB-6299-984A-B452-71E0F9358700}" sibTransId="{385D2FFD-96C7-1345-9E17-937A9E93869F}"/>
    <dgm:cxn modelId="{2EC90348-E350-704A-84D1-167256A982F9}" srcId="{EC750AB0-618B-3E46-B75D-84FC56EA5129}" destId="{E73D2116-F021-4B41-887F-9FEAE880CEC5}" srcOrd="0" destOrd="0" parTransId="{1704BA7F-1952-634B-BD75-48DB3E6BAE93}" sibTransId="{FE167F9A-17E4-5D4D-9D2E-9F74A11503CB}"/>
    <dgm:cxn modelId="{5AC2C14C-5F54-334F-B26A-51A1639548D3}" type="presOf" srcId="{FADBF94B-AEA2-3B43-A21C-4AF1EB081084}" destId="{7A192FDF-7303-6F4F-BADF-7C322EFA49AA}" srcOrd="0" destOrd="0" presId="urn:microsoft.com/office/officeart/2005/8/layout/process3"/>
    <dgm:cxn modelId="{D42A6650-156A-AC43-987D-1AA41C8F0C57}" srcId="{20505A94-8EEE-CE4C-BA1F-0EC2EEE29E2B}" destId="{EC750AB0-618B-3E46-B75D-84FC56EA5129}" srcOrd="2" destOrd="0" parTransId="{1E2E9919-F5A4-324E-B92A-656BB154144C}" sibTransId="{4A57B5D0-43FF-5D4E-8234-F532A3DDD4C5}"/>
    <dgm:cxn modelId="{381BA483-7C77-2241-AB91-4973A197BF33}" type="presOf" srcId="{C93F1FDF-6123-F046-B2DA-26BDE93C7926}" destId="{616F3983-47AF-BF4F-899E-C94CA876CDC1}" srcOrd="1" destOrd="0" presId="urn:microsoft.com/office/officeart/2005/8/layout/process3"/>
    <dgm:cxn modelId="{7B8E7193-59CE-DF4B-A958-F1639D58D531}" type="presOf" srcId="{FADBF94B-AEA2-3B43-A21C-4AF1EB081084}" destId="{4D293D39-171A-3047-990D-CF8265A98634}" srcOrd="1" destOrd="0" presId="urn:microsoft.com/office/officeart/2005/8/layout/process3"/>
    <dgm:cxn modelId="{CAD87E9C-7930-EC43-8499-5E64AF266ECE}" type="presOf" srcId="{E73D2116-F021-4B41-887F-9FEAE880CEC5}" destId="{8879E234-BB4D-454F-9BB2-F0FCCD29FC34}" srcOrd="0" destOrd="0" presId="urn:microsoft.com/office/officeart/2005/8/layout/process3"/>
    <dgm:cxn modelId="{D27813A8-2631-B642-8DBD-334FF442C0AD}" type="presOf" srcId="{A175FE10-70B3-9043-961A-9619B6B437D2}" destId="{33AABEE6-3DF9-DF4B-945A-F64EA69ACDC9}" srcOrd="0" destOrd="0" presId="urn:microsoft.com/office/officeart/2005/8/layout/process3"/>
    <dgm:cxn modelId="{48376BC4-A8F7-B248-9C68-1642E6E78FC6}" srcId="{20505A94-8EEE-CE4C-BA1F-0EC2EEE29E2B}" destId="{FADBF94B-AEA2-3B43-A21C-4AF1EB081084}" srcOrd="1" destOrd="0" parTransId="{B6080A1C-1957-2444-923B-7A1F717617E0}" sibTransId="{3AB68707-24C6-E34F-98F0-E77A3F998676}"/>
    <dgm:cxn modelId="{B127ABCA-239E-0547-8980-F77C90009227}" type="presOf" srcId="{EC750AB0-618B-3E46-B75D-84FC56EA5129}" destId="{181F5C99-7E76-4340-B735-B438A63B470C}" srcOrd="0" destOrd="0" presId="urn:microsoft.com/office/officeart/2005/8/layout/process3"/>
    <dgm:cxn modelId="{A99B05D2-7D8F-D74E-94DD-7FC057921B4C}" type="presOf" srcId="{20505A94-8EEE-CE4C-BA1F-0EC2EEE29E2B}" destId="{E8EF006E-E7B7-F648-9664-525EB474BB53}" srcOrd="0" destOrd="0" presId="urn:microsoft.com/office/officeart/2005/8/layout/process3"/>
    <dgm:cxn modelId="{5EFE60E5-5513-3E4F-ACF3-24077B135A1A}" type="presOf" srcId="{C93F1FDF-6123-F046-B2DA-26BDE93C7926}" destId="{CE2BDA46-50AD-BF47-A0D8-DDBD120FA8C3}" srcOrd="0" destOrd="0" presId="urn:microsoft.com/office/officeart/2005/8/layout/process3"/>
    <dgm:cxn modelId="{7FEA36E9-91AD-2F44-A0B4-F9AC52D36FEF}" srcId="{FADBF94B-AEA2-3B43-A21C-4AF1EB081084}" destId="{356CA97D-C39D-6443-A95A-1E18E8A50757}" srcOrd="0" destOrd="0" parTransId="{62A578E1-18AA-9B4A-B676-EA1D2A9DE58C}" sibTransId="{7BE54C23-9F8B-E846-8BBE-16FDDE4C1DF3}"/>
    <dgm:cxn modelId="{C5692A13-4134-9D48-B77D-18CFCEAB5489}" type="presParOf" srcId="{E8EF006E-E7B7-F648-9664-525EB474BB53}" destId="{09C04FE5-DF93-CC47-9038-7D2CB5C75218}" srcOrd="0" destOrd="0" presId="urn:microsoft.com/office/officeart/2005/8/layout/process3"/>
    <dgm:cxn modelId="{EE10C5C0-9789-3840-ACF9-83E29C7BDBD3}" type="presParOf" srcId="{09C04FE5-DF93-CC47-9038-7D2CB5C75218}" destId="{CE2BDA46-50AD-BF47-A0D8-DDBD120FA8C3}" srcOrd="0" destOrd="0" presId="urn:microsoft.com/office/officeart/2005/8/layout/process3"/>
    <dgm:cxn modelId="{862EC7E4-3FAB-1245-8E35-D2C556E29439}" type="presParOf" srcId="{09C04FE5-DF93-CC47-9038-7D2CB5C75218}" destId="{616F3983-47AF-BF4F-899E-C94CA876CDC1}" srcOrd="1" destOrd="0" presId="urn:microsoft.com/office/officeart/2005/8/layout/process3"/>
    <dgm:cxn modelId="{0FB3DD45-5FCA-FE41-A863-0B422AEEB6F1}" type="presParOf" srcId="{09C04FE5-DF93-CC47-9038-7D2CB5C75218}" destId="{33AABEE6-3DF9-DF4B-945A-F64EA69ACDC9}" srcOrd="2" destOrd="0" presId="urn:microsoft.com/office/officeart/2005/8/layout/process3"/>
    <dgm:cxn modelId="{67B30A49-300A-B34A-A6D1-065E10D9BE22}" type="presParOf" srcId="{E8EF006E-E7B7-F648-9664-525EB474BB53}" destId="{28F84726-EF1B-B643-8109-498C53920E8F}" srcOrd="1" destOrd="0" presId="urn:microsoft.com/office/officeart/2005/8/layout/process3"/>
    <dgm:cxn modelId="{B1D6F2E3-5C75-194E-855D-D08832B85E97}" type="presParOf" srcId="{28F84726-EF1B-B643-8109-498C53920E8F}" destId="{B914C6A4-26B3-3E4C-931C-9C49B1851027}" srcOrd="0" destOrd="0" presId="urn:microsoft.com/office/officeart/2005/8/layout/process3"/>
    <dgm:cxn modelId="{86E4D9EB-39D4-CE45-9427-C968D6D07844}" type="presParOf" srcId="{E8EF006E-E7B7-F648-9664-525EB474BB53}" destId="{A49F99D6-A5E1-1C4C-B1A0-064F0E7D9F01}" srcOrd="2" destOrd="0" presId="urn:microsoft.com/office/officeart/2005/8/layout/process3"/>
    <dgm:cxn modelId="{CD080FCF-A5E8-F845-924B-24C13123B741}" type="presParOf" srcId="{A49F99D6-A5E1-1C4C-B1A0-064F0E7D9F01}" destId="{7A192FDF-7303-6F4F-BADF-7C322EFA49AA}" srcOrd="0" destOrd="0" presId="urn:microsoft.com/office/officeart/2005/8/layout/process3"/>
    <dgm:cxn modelId="{AA711FF9-598C-9B47-B802-03C63FD064D1}" type="presParOf" srcId="{A49F99D6-A5E1-1C4C-B1A0-064F0E7D9F01}" destId="{4D293D39-171A-3047-990D-CF8265A98634}" srcOrd="1" destOrd="0" presId="urn:microsoft.com/office/officeart/2005/8/layout/process3"/>
    <dgm:cxn modelId="{40C0062D-4CBE-694E-8DBF-6B59EB4E7707}" type="presParOf" srcId="{A49F99D6-A5E1-1C4C-B1A0-064F0E7D9F01}" destId="{CF2BA0CF-8282-5D45-8E47-D6B514C44299}" srcOrd="2" destOrd="0" presId="urn:microsoft.com/office/officeart/2005/8/layout/process3"/>
    <dgm:cxn modelId="{4FA2A173-7030-CE4C-9D5A-6AD93FD67C1C}" type="presParOf" srcId="{E8EF006E-E7B7-F648-9664-525EB474BB53}" destId="{B6B14098-8089-7E47-B592-BB8A22D2D457}" srcOrd="3" destOrd="0" presId="urn:microsoft.com/office/officeart/2005/8/layout/process3"/>
    <dgm:cxn modelId="{FD7F32D0-F487-B645-8DFA-562F663FC2D1}" type="presParOf" srcId="{B6B14098-8089-7E47-B592-BB8A22D2D457}" destId="{B4041D31-5817-9941-95F3-9CC94D454734}" srcOrd="0" destOrd="0" presId="urn:microsoft.com/office/officeart/2005/8/layout/process3"/>
    <dgm:cxn modelId="{98DEFAED-2821-6541-988A-9B2692DE1F51}" type="presParOf" srcId="{E8EF006E-E7B7-F648-9664-525EB474BB53}" destId="{7E020A26-2504-1A49-A3BE-F38B7B3D4DC9}" srcOrd="4" destOrd="0" presId="urn:microsoft.com/office/officeart/2005/8/layout/process3"/>
    <dgm:cxn modelId="{0268C90B-AD6B-464E-8572-E9749019B222}" type="presParOf" srcId="{7E020A26-2504-1A49-A3BE-F38B7B3D4DC9}" destId="{181F5C99-7E76-4340-B735-B438A63B470C}" srcOrd="0" destOrd="0" presId="urn:microsoft.com/office/officeart/2005/8/layout/process3"/>
    <dgm:cxn modelId="{F74868F5-48D6-D343-81E4-D9FFBD566106}" type="presParOf" srcId="{7E020A26-2504-1A49-A3BE-F38B7B3D4DC9}" destId="{B014C58B-C123-8E4F-ABFB-ED655A8E7352}" srcOrd="1" destOrd="0" presId="urn:microsoft.com/office/officeart/2005/8/layout/process3"/>
    <dgm:cxn modelId="{69EC54FB-473E-3345-88ED-BC08528DCF26}" type="presParOf" srcId="{7E020A26-2504-1A49-A3BE-F38B7B3D4DC9}" destId="{8879E234-BB4D-454F-9BB2-F0FCCD29FC3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F3983-47AF-BF4F-899E-C94CA876CDC1}">
      <dsp:nvSpPr>
        <dsp:cNvPr id="0" name=""/>
        <dsp:cNvSpPr/>
      </dsp:nvSpPr>
      <dsp:spPr>
        <a:xfrm>
          <a:off x="3922" y="1641689"/>
          <a:ext cx="1783518" cy="10383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Подготовка и утверждение бюджета</a:t>
          </a:r>
          <a:endParaRPr lang="en-US" sz="1300" kern="1200" dirty="0"/>
        </a:p>
      </dsp:txBody>
      <dsp:txXfrm>
        <a:off x="3922" y="1641689"/>
        <a:ext cx="1783518" cy="692219"/>
      </dsp:txXfrm>
    </dsp:sp>
    <dsp:sp modelId="{33AABEE6-3DF9-DF4B-945A-F64EA69ACDC9}">
      <dsp:nvSpPr>
        <dsp:cNvPr id="0" name=""/>
        <dsp:cNvSpPr/>
      </dsp:nvSpPr>
      <dsp:spPr>
        <a:xfrm>
          <a:off x="369221" y="2333909"/>
          <a:ext cx="1783518" cy="74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kern="1200" dirty="0"/>
            <a:t>Снизу вверх</a:t>
          </a:r>
          <a:endParaRPr lang="en-US" sz="1300" kern="1200" dirty="0"/>
        </a:p>
      </dsp:txBody>
      <dsp:txXfrm>
        <a:off x="391153" y="2355841"/>
        <a:ext cx="1739654" cy="704936"/>
      </dsp:txXfrm>
    </dsp:sp>
    <dsp:sp modelId="{28F84726-EF1B-B643-8109-498C53920E8F}">
      <dsp:nvSpPr>
        <dsp:cNvPr id="0" name=""/>
        <dsp:cNvSpPr/>
      </dsp:nvSpPr>
      <dsp:spPr>
        <a:xfrm>
          <a:off x="2057816" y="1765777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2057816" y="1854586"/>
        <a:ext cx="439981" cy="266426"/>
      </dsp:txXfrm>
    </dsp:sp>
    <dsp:sp modelId="{4D293D39-171A-3047-990D-CF8265A98634}">
      <dsp:nvSpPr>
        <dsp:cNvPr id="0" name=""/>
        <dsp:cNvSpPr/>
      </dsp:nvSpPr>
      <dsp:spPr>
        <a:xfrm>
          <a:off x="2868941" y="1641689"/>
          <a:ext cx="1783518" cy="10383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Закупки</a:t>
          </a:r>
          <a:endParaRPr lang="en-US" sz="1300" kern="1200" dirty="0"/>
        </a:p>
      </dsp:txBody>
      <dsp:txXfrm>
        <a:off x="2868941" y="1641689"/>
        <a:ext cx="1783518" cy="692219"/>
      </dsp:txXfrm>
    </dsp:sp>
    <dsp:sp modelId="{CF2BA0CF-8282-5D45-8E47-D6B514C44299}">
      <dsp:nvSpPr>
        <dsp:cNvPr id="0" name=""/>
        <dsp:cNvSpPr/>
      </dsp:nvSpPr>
      <dsp:spPr>
        <a:xfrm>
          <a:off x="3051590" y="2356201"/>
          <a:ext cx="1783518" cy="74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kern="1200" dirty="0"/>
            <a:t>Процесс</a:t>
          </a:r>
          <a:endParaRPr lang="en-US" sz="1300" kern="1200" dirty="0"/>
        </a:p>
      </dsp:txBody>
      <dsp:txXfrm>
        <a:off x="3073522" y="2378133"/>
        <a:ext cx="1739654" cy="704936"/>
      </dsp:txXfrm>
    </dsp:sp>
    <dsp:sp modelId="{B6B14098-8089-7E47-B592-BB8A22D2D457}">
      <dsp:nvSpPr>
        <dsp:cNvPr id="0" name=""/>
        <dsp:cNvSpPr/>
      </dsp:nvSpPr>
      <dsp:spPr>
        <a:xfrm>
          <a:off x="4922834" y="1765777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4922834" y="1854586"/>
        <a:ext cx="439981" cy="266426"/>
      </dsp:txXfrm>
    </dsp:sp>
    <dsp:sp modelId="{B014C58B-C123-8E4F-ABFB-ED655A8E7352}">
      <dsp:nvSpPr>
        <dsp:cNvPr id="0" name=""/>
        <dsp:cNvSpPr/>
      </dsp:nvSpPr>
      <dsp:spPr>
        <a:xfrm>
          <a:off x="5733959" y="1641689"/>
          <a:ext cx="1783518" cy="10383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Исполнение бюджета</a:t>
          </a:r>
          <a:endParaRPr lang="en-US" sz="1300" kern="1200" dirty="0"/>
        </a:p>
      </dsp:txBody>
      <dsp:txXfrm>
        <a:off x="5733959" y="1641689"/>
        <a:ext cx="1783518" cy="692219"/>
      </dsp:txXfrm>
    </dsp:sp>
    <dsp:sp modelId="{8879E234-BB4D-454F-9BB2-F0FCCD29FC34}">
      <dsp:nvSpPr>
        <dsp:cNvPr id="0" name=""/>
        <dsp:cNvSpPr/>
      </dsp:nvSpPr>
      <dsp:spPr>
        <a:xfrm>
          <a:off x="6099258" y="2333909"/>
          <a:ext cx="1783518" cy="74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300" kern="1200" dirty="0"/>
            <a:t>Сверху вниз</a:t>
          </a:r>
          <a:endParaRPr lang="en-US" sz="1300" kern="1200" dirty="0"/>
        </a:p>
      </dsp:txBody>
      <dsp:txXfrm>
        <a:off x="6121190" y="2355841"/>
        <a:ext cx="1739654" cy="704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36FC-81FF-754A-83FE-2DD42735E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51245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/>
                </a:solidFill>
              </a:rPr>
              <a:t>Государственные закупки и управление государственными финансами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57B5D0-AA84-FA43-967D-A5488EFEF2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Марк </a:t>
            </a:r>
            <a:r>
              <a:rPr lang="ru-RU" dirty="0" err="1"/>
              <a:t>Силинс</a:t>
            </a:r>
            <a:endParaRPr lang="ru-RU" dirty="0"/>
          </a:p>
          <a:p>
            <a:r>
              <a:rPr lang="ru-RU" dirty="0"/>
              <a:t>Советник Казначейского сообщества PEMPAL</a:t>
            </a:r>
          </a:p>
          <a:p>
            <a:endParaRPr lang="ru-RU" dirty="0"/>
          </a:p>
          <a:p>
            <a:r>
              <a:rPr lang="ru-RU" dirty="0"/>
              <a:t>Июнь 2019 года</a:t>
            </a:r>
          </a:p>
          <a:p>
            <a:r>
              <a:rPr lang="ru-RU" dirty="0"/>
              <a:t>Будапешт, Венгрия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44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09ABA-5FFB-894F-A2E6-CD4FC42EB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/>
                </a:solidFill>
              </a:rPr>
              <a:t>Что такое государственные закупки</a:t>
            </a:r>
            <a:r>
              <a:rPr lang="en-US" dirty="0">
                <a:solidFill>
                  <a:schemeClr val="accent1"/>
                </a:solidFill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9A682-74CA-5E40-A80E-0FEDF007C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991" y="1367409"/>
            <a:ext cx="8001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3000" dirty="0"/>
              <a:t>Это процесс взаимодействия государства с поставщиками с целью приобретения товаров, услуг и работ, включая приобретение и формирование капитала, необходимого государственному сектору</a:t>
            </a:r>
            <a:endParaRPr lang="en-US" sz="3000" dirty="0"/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endParaRPr lang="en-US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23C6B7-11EE-5C47-971E-D233DBE3AFF9}"/>
              </a:ext>
            </a:extLst>
          </p:cNvPr>
          <p:cNvSpPr txBox="1"/>
          <p:nvPr/>
        </p:nvSpPr>
        <p:spPr>
          <a:xfrm rot="1886985">
            <a:off x="1001484" y="4326643"/>
            <a:ext cx="1103500" cy="3000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Канцтовары</a:t>
            </a:r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B31A3-2D22-9F49-8C32-9053F2372B3B}"/>
              </a:ext>
            </a:extLst>
          </p:cNvPr>
          <p:cNvSpPr txBox="1"/>
          <p:nvPr/>
        </p:nvSpPr>
        <p:spPr>
          <a:xfrm rot="19458451">
            <a:off x="913866" y="5571872"/>
            <a:ext cx="990930" cy="5078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Рекламная кампания</a:t>
            </a:r>
            <a:endParaRPr lang="en-US" sz="135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FAAE9-FAA4-A746-B142-BAA311ED1AF0}"/>
              </a:ext>
            </a:extLst>
          </p:cNvPr>
          <p:cNvSpPr txBox="1"/>
          <p:nvPr/>
        </p:nvSpPr>
        <p:spPr>
          <a:xfrm rot="1886985">
            <a:off x="7295211" y="4285148"/>
            <a:ext cx="1269853" cy="5078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350" dirty="0">
                <a:solidFill>
                  <a:schemeClr val="bg1"/>
                </a:solidFill>
              </a:rPr>
              <a:t>Строительство аэропорта</a:t>
            </a:r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ABA3FA-C84F-674E-8FF6-54A6F59E86AA}"/>
              </a:ext>
            </a:extLst>
          </p:cNvPr>
          <p:cNvSpPr txBox="1"/>
          <p:nvPr/>
        </p:nvSpPr>
        <p:spPr>
          <a:xfrm flipH="1">
            <a:off x="2570581" y="4000344"/>
            <a:ext cx="1261327" cy="92333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Аренда помещения для конференции</a:t>
            </a:r>
            <a:endParaRPr lang="en-US" sz="135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3136F0-E6FC-0846-A422-3A681FC2A0BA}"/>
              </a:ext>
            </a:extLst>
          </p:cNvPr>
          <p:cNvSpPr txBox="1"/>
          <p:nvPr/>
        </p:nvSpPr>
        <p:spPr>
          <a:xfrm rot="1886985">
            <a:off x="4177772" y="4593328"/>
            <a:ext cx="1614902" cy="5078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Консультационные услуги</a:t>
            </a:r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840AE-40BB-1E4E-B243-BF70CB159CAC}"/>
              </a:ext>
            </a:extLst>
          </p:cNvPr>
          <p:cNvSpPr txBox="1"/>
          <p:nvPr/>
        </p:nvSpPr>
        <p:spPr>
          <a:xfrm rot="19967437" flipH="1">
            <a:off x="6164951" y="5282432"/>
            <a:ext cx="1214810" cy="30008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Компьютеры</a:t>
            </a:r>
            <a:endParaRPr lang="en-US" sz="13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98AADD-D27C-F148-B497-E4366B0196AF}"/>
              </a:ext>
            </a:extLst>
          </p:cNvPr>
          <p:cNvSpPr txBox="1"/>
          <p:nvPr/>
        </p:nvSpPr>
        <p:spPr>
          <a:xfrm rot="11359558">
            <a:off x="2626988" y="5236262"/>
            <a:ext cx="1989732" cy="5078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350" dirty="0"/>
              <a:t>Услуги по организации загранкомандировок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19993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5224"/>
            <a:ext cx="7242909" cy="161964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Этапы в процессе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исполнения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бюджета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578804" y="2131800"/>
            <a:ext cx="2025440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>
                <a:solidFill>
                  <a:srgbClr val="212165"/>
                </a:solidFill>
              </a:rPr>
              <a:t>2-й этап</a:t>
            </a:r>
            <a:endParaRPr lang="en-US" sz="1350" b="1" dirty="0">
              <a:solidFill>
                <a:srgbClr val="212165"/>
              </a:solidFill>
            </a:endParaRPr>
          </a:p>
          <a:p>
            <a:pPr algn="ctr"/>
            <a:r>
              <a:rPr lang="ru-RU" sz="1350" dirty="0">
                <a:solidFill>
                  <a:srgbClr val="212165"/>
                </a:solidFill>
              </a:rPr>
              <a:t>Заказ на осуществление закупок</a:t>
            </a:r>
            <a:r>
              <a:rPr lang="en-US" sz="1350" dirty="0">
                <a:solidFill>
                  <a:srgbClr val="212165"/>
                </a:solidFill>
              </a:rPr>
              <a:t> (</a:t>
            </a:r>
            <a:r>
              <a:rPr lang="ru-RU" sz="1350" dirty="0">
                <a:solidFill>
                  <a:srgbClr val="212165"/>
                </a:solidFill>
              </a:rPr>
              <a:t>юридическое обязательство</a:t>
            </a:r>
            <a:r>
              <a:rPr lang="en-US" sz="1350" dirty="0">
                <a:solidFill>
                  <a:srgbClr val="212165"/>
                </a:solidFill>
              </a:rPr>
              <a:t>)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1400" y="977763"/>
            <a:ext cx="2022844" cy="772027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>
                <a:solidFill>
                  <a:srgbClr val="212165"/>
                </a:solidFill>
              </a:rPr>
              <a:t>1-й этап</a:t>
            </a:r>
            <a:endParaRPr lang="en-US" sz="1350" b="1" dirty="0">
              <a:solidFill>
                <a:srgbClr val="212165"/>
              </a:solidFill>
            </a:endParaRPr>
          </a:p>
          <a:p>
            <a:pPr algn="ctr"/>
            <a:r>
              <a:rPr lang="ru-RU" sz="1350" dirty="0">
                <a:solidFill>
                  <a:srgbClr val="212165"/>
                </a:solidFill>
              </a:rPr>
              <a:t>Решение о закупках </a:t>
            </a:r>
            <a:r>
              <a:rPr lang="en-US" sz="1350" dirty="0">
                <a:solidFill>
                  <a:srgbClr val="212165"/>
                </a:solidFill>
              </a:rPr>
              <a:t>– </a:t>
            </a:r>
            <a:r>
              <a:rPr lang="ru-RU" sz="1350" dirty="0">
                <a:solidFill>
                  <a:srgbClr val="212165"/>
                </a:solidFill>
              </a:rPr>
              <a:t>предварительное обязательство</a:t>
            </a:r>
            <a:endParaRPr lang="en-US" sz="1350" dirty="0">
              <a:solidFill>
                <a:srgbClr val="212165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2648090"/>
            <a:ext cx="1924275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/>
              <a:t>3-й этап</a:t>
            </a:r>
            <a:endParaRPr lang="en-US" sz="1350" b="1" dirty="0"/>
          </a:p>
          <a:p>
            <a:pPr algn="ctr"/>
            <a:r>
              <a:rPr lang="ru-RU" sz="1350" dirty="0"/>
              <a:t>Поставка товаров или услуг</a:t>
            </a:r>
            <a:endParaRPr lang="en-US" sz="1350" dirty="0"/>
          </a:p>
        </p:txBody>
      </p:sp>
      <p:sp>
        <p:nvSpPr>
          <p:cNvPr id="7" name="Rectangle 6"/>
          <p:cNvSpPr/>
          <p:nvPr/>
        </p:nvSpPr>
        <p:spPr>
          <a:xfrm>
            <a:off x="4015613" y="3210365"/>
            <a:ext cx="1586824" cy="8051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dirty="0">
                <a:solidFill>
                  <a:srgbClr val="212165"/>
                </a:solidFill>
              </a:rPr>
              <a:t>Признание обязательства </a:t>
            </a:r>
            <a:r>
              <a:rPr lang="en-US" sz="1350" dirty="0">
                <a:solidFill>
                  <a:srgbClr val="212165"/>
                </a:solidFill>
              </a:rPr>
              <a:t>- (</a:t>
            </a:r>
            <a:r>
              <a:rPr lang="ru-RU" sz="1350" dirty="0">
                <a:solidFill>
                  <a:srgbClr val="212165"/>
                </a:solidFill>
              </a:rPr>
              <a:t>финансовое обязательство</a:t>
            </a:r>
            <a:r>
              <a:rPr lang="en-US" sz="1350" dirty="0">
                <a:solidFill>
                  <a:srgbClr val="212165"/>
                </a:solidFill>
              </a:rPr>
              <a:t>)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97507" y="4369031"/>
            <a:ext cx="1740292" cy="11402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/>
              <a:t>6-й этап</a:t>
            </a:r>
            <a:endParaRPr lang="en-US" sz="1350" b="1" dirty="0"/>
          </a:p>
          <a:p>
            <a:pPr algn="ctr"/>
            <a:r>
              <a:rPr lang="ru-RU" sz="1350" dirty="0"/>
              <a:t>Осуществление платежа при наступлении срока оплаты</a:t>
            </a:r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5996929" y="2087563"/>
            <a:ext cx="2532646" cy="857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Контроль средств</a:t>
            </a:r>
            <a:r>
              <a:rPr lang="en-US" sz="1200" dirty="0"/>
              <a:t>/</a:t>
            </a:r>
            <a:r>
              <a:rPr lang="ru-RU" sz="1200" dirty="0"/>
              <a:t>бюджетное обязательство </a:t>
            </a:r>
            <a:r>
              <a:rPr lang="en-US" sz="1200" dirty="0"/>
              <a:t>– </a:t>
            </a:r>
            <a:r>
              <a:rPr lang="ru-RU" sz="1200" dirty="0"/>
              <a:t>резервирование средств, чтобы деньги не были потрачены на другие цели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6008773" y="3214642"/>
            <a:ext cx="2982827" cy="7720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dirty="0"/>
              <a:t>Начисление</a:t>
            </a:r>
            <a:r>
              <a:rPr lang="en-US" sz="1350" dirty="0"/>
              <a:t> – </a:t>
            </a:r>
            <a:r>
              <a:rPr lang="ru-RU" sz="1350" dirty="0"/>
              <a:t>Кредиторская задолженность</a:t>
            </a:r>
            <a:r>
              <a:rPr lang="en-US" sz="1350" dirty="0"/>
              <a:t> – </a:t>
            </a:r>
            <a:r>
              <a:rPr lang="ru-RU" sz="1350" dirty="0"/>
              <a:t>Сверка счета-фактуры с заказом на осуществление закупок</a:t>
            </a:r>
            <a:r>
              <a:rPr lang="en-US" sz="1350" dirty="0"/>
              <a:t>/</a:t>
            </a:r>
            <a:r>
              <a:rPr lang="ru-RU" sz="1350" dirty="0"/>
              <a:t>обязательством</a:t>
            </a:r>
            <a:endParaRPr lang="en-US" sz="1350" dirty="0"/>
          </a:p>
        </p:txBody>
      </p:sp>
      <p:sp>
        <p:nvSpPr>
          <p:cNvPr id="11" name="Rectangle 10"/>
          <p:cNvSpPr/>
          <p:nvPr/>
        </p:nvSpPr>
        <p:spPr>
          <a:xfrm>
            <a:off x="6063178" y="4347551"/>
            <a:ext cx="2852222" cy="7720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dirty="0"/>
              <a:t>Признание платежа, произведенного при наступлении срока оплаты, по методу начислений и кассовому методу</a:t>
            </a:r>
            <a:r>
              <a:rPr lang="en-US" sz="1350" dirty="0"/>
              <a:t> </a:t>
            </a:r>
          </a:p>
        </p:txBody>
      </p:sp>
      <p:sp>
        <p:nvSpPr>
          <p:cNvPr id="14" name="Down Arrow 13"/>
          <p:cNvSpPr/>
          <p:nvPr/>
        </p:nvSpPr>
        <p:spPr>
          <a:xfrm flipH="1">
            <a:off x="4866975" y="1787673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Down Arrow 14"/>
          <p:cNvSpPr/>
          <p:nvPr/>
        </p:nvSpPr>
        <p:spPr>
          <a:xfrm flipH="1">
            <a:off x="4866975" y="2903826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Down Arrow 15"/>
          <p:cNvSpPr/>
          <p:nvPr/>
        </p:nvSpPr>
        <p:spPr>
          <a:xfrm flipH="1">
            <a:off x="4866975" y="4036735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Down Arrow 16"/>
          <p:cNvSpPr/>
          <p:nvPr/>
        </p:nvSpPr>
        <p:spPr>
          <a:xfrm rot="17396268" flipH="1">
            <a:off x="5621392" y="5475645"/>
            <a:ext cx="323850" cy="4779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Down Arrow 19"/>
          <p:cNvSpPr/>
          <p:nvPr/>
        </p:nvSpPr>
        <p:spPr>
          <a:xfrm rot="16200000" flipH="1">
            <a:off x="5712997" y="2330451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1" name="Down Arrow 20"/>
          <p:cNvSpPr/>
          <p:nvPr/>
        </p:nvSpPr>
        <p:spPr>
          <a:xfrm flipH="1">
            <a:off x="6984533" y="3991715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2" name="Down Arrow 21"/>
          <p:cNvSpPr/>
          <p:nvPr/>
        </p:nvSpPr>
        <p:spPr>
          <a:xfrm flipH="1">
            <a:off x="6984533" y="2944812"/>
            <a:ext cx="196316" cy="26982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" name="Down Arrow 22"/>
          <p:cNvSpPr/>
          <p:nvPr/>
        </p:nvSpPr>
        <p:spPr>
          <a:xfrm rot="16200000" flipH="1">
            <a:off x="5712997" y="3407570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4" name="Down Arrow 23"/>
          <p:cNvSpPr/>
          <p:nvPr/>
        </p:nvSpPr>
        <p:spPr>
          <a:xfrm rot="16200000" flipH="1">
            <a:off x="5712997" y="4569557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" name="Rectangle 24"/>
          <p:cNvSpPr/>
          <p:nvPr/>
        </p:nvSpPr>
        <p:spPr>
          <a:xfrm>
            <a:off x="1295401" y="3542375"/>
            <a:ext cx="1908008" cy="8051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/>
              <a:t>4-й этап</a:t>
            </a:r>
            <a:endParaRPr lang="en-US" sz="1350" b="1" dirty="0"/>
          </a:p>
          <a:p>
            <a:pPr algn="ctr"/>
            <a:r>
              <a:rPr lang="ru-RU" sz="1350" dirty="0"/>
              <a:t>Получение правильно выставленного счета</a:t>
            </a:r>
            <a:endParaRPr lang="en-US" sz="1350" dirty="0"/>
          </a:p>
        </p:txBody>
      </p:sp>
      <p:sp>
        <p:nvSpPr>
          <p:cNvPr id="26" name="Rectangle 25"/>
          <p:cNvSpPr/>
          <p:nvPr/>
        </p:nvSpPr>
        <p:spPr>
          <a:xfrm>
            <a:off x="5982413" y="857251"/>
            <a:ext cx="2208452" cy="892539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Этап составления заявки </a:t>
            </a:r>
            <a:r>
              <a:rPr lang="en-US" sz="1200" dirty="0"/>
              <a:t>– </a:t>
            </a:r>
            <a:r>
              <a:rPr lang="ru-RU" sz="1200" dirty="0"/>
              <a:t>в большинстве случаев связан с конкурсными процедурами в зависимости от стоимости закупаемых товаров и услуг</a:t>
            </a:r>
            <a:endParaRPr lang="en-US" sz="1200" dirty="0"/>
          </a:p>
        </p:txBody>
      </p:sp>
      <p:sp>
        <p:nvSpPr>
          <p:cNvPr id="27" name="Down Arrow 26"/>
          <p:cNvSpPr/>
          <p:nvPr/>
        </p:nvSpPr>
        <p:spPr>
          <a:xfrm flipH="1">
            <a:off x="6931148" y="1787673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8" name="Down Arrow 27"/>
          <p:cNvSpPr/>
          <p:nvPr/>
        </p:nvSpPr>
        <p:spPr>
          <a:xfrm rot="15044552" flipH="1">
            <a:off x="3447782" y="3532498"/>
            <a:ext cx="323850" cy="4965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9" name="Rectangle 28"/>
          <p:cNvSpPr/>
          <p:nvPr/>
        </p:nvSpPr>
        <p:spPr>
          <a:xfrm>
            <a:off x="1295400" y="4404123"/>
            <a:ext cx="1922943" cy="1025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50" b="1" dirty="0"/>
              <a:t>5-й этап</a:t>
            </a:r>
            <a:endParaRPr lang="en-US" sz="1350" b="1" dirty="0"/>
          </a:p>
          <a:p>
            <a:pPr algn="ctr"/>
            <a:r>
              <a:rPr lang="ru-RU" sz="1350" dirty="0"/>
              <a:t>Оформление платежа в бухгалтерских системах до наступления срока оплаты</a:t>
            </a:r>
            <a:endParaRPr lang="en-US" sz="1350" dirty="0"/>
          </a:p>
        </p:txBody>
      </p:sp>
      <p:sp>
        <p:nvSpPr>
          <p:cNvPr id="30" name="Down Arrow 29"/>
          <p:cNvSpPr/>
          <p:nvPr/>
        </p:nvSpPr>
        <p:spPr>
          <a:xfrm rot="16200000" flipH="1">
            <a:off x="5712997" y="1153584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1" name="Down Arrow 30"/>
          <p:cNvSpPr/>
          <p:nvPr/>
        </p:nvSpPr>
        <p:spPr>
          <a:xfrm rot="16200000" flipH="1">
            <a:off x="3438703" y="4531235"/>
            <a:ext cx="339440" cy="54642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2" name="Rectangle 31"/>
          <p:cNvSpPr/>
          <p:nvPr/>
        </p:nvSpPr>
        <p:spPr>
          <a:xfrm>
            <a:off x="6063180" y="5228724"/>
            <a:ext cx="2466394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(</a:t>
            </a:r>
            <a:r>
              <a:rPr lang="ru-RU" sz="1350" b="1" dirty="0"/>
              <a:t>возможный</a:t>
            </a:r>
            <a:r>
              <a:rPr lang="en-US" sz="1350" b="1" dirty="0"/>
              <a:t>) </a:t>
            </a:r>
            <a:r>
              <a:rPr lang="ru-RU" sz="1350" b="1" dirty="0"/>
              <a:t>7-й этап</a:t>
            </a:r>
            <a:endParaRPr lang="en-US" sz="1350" b="1" dirty="0"/>
          </a:p>
          <a:p>
            <a:pPr algn="ctr"/>
            <a:r>
              <a:rPr lang="ru-RU" sz="1350" dirty="0"/>
              <a:t>Бюджетная задолженность</a:t>
            </a:r>
            <a:endParaRPr lang="en-US" sz="1350" dirty="0"/>
          </a:p>
          <a:p>
            <a:pPr algn="ctr"/>
            <a:r>
              <a:rPr lang="ru-RU" sz="1350" dirty="0"/>
              <a:t>Просроченные платежи</a:t>
            </a:r>
            <a:endParaRPr lang="en-US" sz="1350" dirty="0"/>
          </a:p>
        </p:txBody>
      </p:sp>
      <p:sp>
        <p:nvSpPr>
          <p:cNvPr id="2" name="TextBox 1"/>
          <p:cNvSpPr txBox="1"/>
          <p:nvPr/>
        </p:nvSpPr>
        <p:spPr>
          <a:xfrm>
            <a:off x="5543551" y="4404122"/>
            <a:ext cx="46522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Да</a:t>
            </a:r>
            <a:endParaRPr lang="en-US" sz="1350" dirty="0"/>
          </a:p>
        </p:txBody>
      </p:sp>
      <p:sp>
        <p:nvSpPr>
          <p:cNvPr id="35" name="TextBox 34"/>
          <p:cNvSpPr txBox="1"/>
          <p:nvPr/>
        </p:nvSpPr>
        <p:spPr>
          <a:xfrm>
            <a:off x="5577906" y="5342406"/>
            <a:ext cx="4852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Нет</a:t>
            </a:r>
            <a:endParaRPr lang="en-US" sz="1350" dirty="0"/>
          </a:p>
        </p:txBody>
      </p:sp>
      <p:sp>
        <p:nvSpPr>
          <p:cNvPr id="36" name="Down Arrow 35"/>
          <p:cNvSpPr/>
          <p:nvPr/>
        </p:nvSpPr>
        <p:spPr>
          <a:xfrm rot="17396268" flipH="1">
            <a:off x="3455719" y="3013846"/>
            <a:ext cx="323850" cy="4779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9627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3A28C-848A-BF4C-ADB8-FCFBC6E57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048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/>
                </a:solidFill>
              </a:rPr>
              <a:t>Как закупки вписываются в бюджетный процесс</a:t>
            </a:r>
            <a:r>
              <a:rPr lang="en-US" dirty="0">
                <a:solidFill>
                  <a:schemeClr val="accent1"/>
                </a:solidFill>
              </a:rPr>
              <a:t>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2FFB5F-2A9C-554D-B507-E7BB29E115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544813"/>
              </p:ext>
            </p:extLst>
          </p:nvPr>
        </p:nvGraphicFramePr>
        <p:xfrm>
          <a:off x="628650" y="1447800"/>
          <a:ext cx="78867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46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824A4-70E4-5449-81FB-DF777B5A7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200" y="-138445"/>
            <a:ext cx="7026966" cy="11430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Основные этапы закупок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B438E-CBEC-C846-BEFD-87082E16C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C9BCF9-11FF-544F-B135-72B873C73F72}"/>
              </a:ext>
            </a:extLst>
          </p:cNvPr>
          <p:cNvSpPr/>
          <p:nvPr/>
        </p:nvSpPr>
        <p:spPr>
          <a:xfrm>
            <a:off x="838200" y="609599"/>
            <a:ext cx="1828800" cy="1345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/>
              <a:t>Представление планов закупок / кассовых планов министерствами и ведомствами</a:t>
            </a:r>
            <a:endParaRPr lang="en-US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4F0C72-97C9-6C42-BEDE-AB88838B5D1B}"/>
              </a:ext>
            </a:extLst>
          </p:cNvPr>
          <p:cNvSpPr/>
          <p:nvPr/>
        </p:nvSpPr>
        <p:spPr>
          <a:xfrm>
            <a:off x="838200" y="3265555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/>
              <a:t>Приглашение к участию в торгах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F0784A-5608-874B-ADE3-89D3C6AAE2E6}"/>
              </a:ext>
            </a:extLst>
          </p:cNvPr>
          <p:cNvSpPr/>
          <p:nvPr/>
        </p:nvSpPr>
        <p:spPr>
          <a:xfrm>
            <a:off x="838200" y="4419600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/>
              <a:t>Выбор поставщика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6F1EA7-FCB2-FE44-B412-214CE1E6C6D2}"/>
              </a:ext>
            </a:extLst>
          </p:cNvPr>
          <p:cNvSpPr/>
          <p:nvPr/>
        </p:nvSpPr>
        <p:spPr>
          <a:xfrm>
            <a:off x="838200" y="5563704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700" dirty="0"/>
              <a:t>Принятие предложения</a:t>
            </a:r>
            <a:r>
              <a:rPr lang="en-US" sz="1700" dirty="0"/>
              <a:t>/</a:t>
            </a:r>
            <a:r>
              <a:rPr lang="ru-RU" sz="1700" dirty="0"/>
              <a:t> заключение контракта</a:t>
            </a:r>
            <a:endParaRPr lang="en-US" sz="17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B80BF1-016A-AD47-BDCF-7A4BBD0B23E0}"/>
              </a:ext>
            </a:extLst>
          </p:cNvPr>
          <p:cNvSpPr/>
          <p:nvPr/>
        </p:nvSpPr>
        <p:spPr>
          <a:xfrm>
            <a:off x="838200" y="2017643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/>
              <a:t>Подготовка заявок на закупки и закупочной документации</a:t>
            </a:r>
            <a:endParaRPr lang="en-US" sz="16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A0431C3-BB80-8B42-903D-1B667AC300FD}"/>
              </a:ext>
            </a:extLst>
          </p:cNvPr>
          <p:cNvGrpSpPr/>
          <p:nvPr/>
        </p:nvGrpSpPr>
        <p:grpSpPr>
          <a:xfrm>
            <a:off x="2769704" y="905306"/>
            <a:ext cx="5078896" cy="901407"/>
            <a:chOff x="2133600" y="304802"/>
            <a:chExt cx="2901964" cy="90140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D53E95D-2465-854A-B7C6-99B61FA420D7}"/>
                </a:ext>
              </a:extLst>
            </p:cNvPr>
            <p:cNvSpPr/>
            <p:nvPr/>
          </p:nvSpPr>
          <p:spPr>
            <a:xfrm>
              <a:off x="2133600" y="304802"/>
              <a:ext cx="2873569" cy="90140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2CB4F8F-2CA7-5F4C-898B-6221B9264377}"/>
                </a:ext>
              </a:extLst>
            </p:cNvPr>
            <p:cNvSpPr txBox="1"/>
            <p:nvPr/>
          </p:nvSpPr>
          <p:spPr>
            <a:xfrm>
              <a:off x="2161995" y="304802"/>
              <a:ext cx="2873569" cy="9014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1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kern="1200" dirty="0"/>
                <a:t>Планы могут быть сводными или индивидуальными и могут направляться в министерство финансов и (или) агентство по закупкам</a:t>
              </a:r>
              <a:endParaRPr lang="en-US" sz="1600" kern="12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28A8D4C-2F3E-F646-A232-8E0A00BC29AD}"/>
              </a:ext>
            </a:extLst>
          </p:cNvPr>
          <p:cNvGrpSpPr/>
          <p:nvPr/>
        </p:nvGrpSpPr>
        <p:grpSpPr>
          <a:xfrm>
            <a:off x="2819400" y="2278964"/>
            <a:ext cx="6324600" cy="369004"/>
            <a:chOff x="5298641" y="1320817"/>
            <a:chExt cx="3360332" cy="36900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55B910A-B85B-874E-92F9-144CAACC1BF5}"/>
                </a:ext>
              </a:extLst>
            </p:cNvPr>
            <p:cNvSpPr/>
            <p:nvPr/>
          </p:nvSpPr>
          <p:spPr>
            <a:xfrm>
              <a:off x="5298641" y="1320817"/>
              <a:ext cx="3360332" cy="3690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3576CE8-8C33-B844-B730-3A2D3E5EA507}"/>
                </a:ext>
              </a:extLst>
            </p:cNvPr>
            <p:cNvSpPr txBox="1"/>
            <p:nvPr/>
          </p:nvSpPr>
          <p:spPr>
            <a:xfrm>
              <a:off x="5298641" y="1320817"/>
              <a:ext cx="3360332" cy="3690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1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kern="1200" dirty="0"/>
                <a:t>Зависит от типа и стоимости закупок: при небольшом объеме закупок это может быть простая внутренняя заявка</a:t>
              </a:r>
              <a:r>
                <a:rPr lang="en-US" sz="1600" kern="1200" dirty="0"/>
                <a:t>. </a:t>
              </a:r>
              <a:r>
                <a:rPr lang="ru-RU" sz="1600" kern="1200" dirty="0"/>
                <a:t>В случае крупных закупок составляются очень подробные спецификации</a:t>
              </a:r>
              <a:endParaRPr lang="en-US" sz="1600" kern="1200" dirty="0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977A2681-66EF-6C43-A4E3-987FE66F8422}"/>
              </a:ext>
            </a:extLst>
          </p:cNvPr>
          <p:cNvSpPr/>
          <p:nvPr/>
        </p:nvSpPr>
        <p:spPr>
          <a:xfrm>
            <a:off x="2781298" y="3022751"/>
            <a:ext cx="5943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/>
              <a:t>Зависит от типа и стоимости закупок:</a:t>
            </a:r>
            <a:r>
              <a:rPr lang="en-US" sz="1600" dirty="0"/>
              <a:t> </a:t>
            </a:r>
            <a:r>
              <a:rPr lang="ru-RU" sz="1600" dirty="0"/>
              <a:t>при небольшой стоимости можно просто предложить трем поставщикам представить свои ценовые предложения; при более высокой стоимости возможен выпуск объявления о проведении открытых национальных или международных конкурсных торгов</a:t>
            </a:r>
            <a:endParaRPr lang="en-US" sz="16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7016832-903C-2E4F-848D-C415FB470CDF}"/>
              </a:ext>
            </a:extLst>
          </p:cNvPr>
          <p:cNvGrpSpPr/>
          <p:nvPr/>
        </p:nvGrpSpPr>
        <p:grpSpPr>
          <a:xfrm>
            <a:off x="2781298" y="4438295"/>
            <a:ext cx="6134103" cy="978608"/>
            <a:chOff x="4993106" y="3200400"/>
            <a:chExt cx="3615877" cy="97860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A63A899-4FCB-9B4E-BF4C-EE52F669EE29}"/>
                </a:ext>
              </a:extLst>
            </p:cNvPr>
            <p:cNvSpPr/>
            <p:nvPr/>
          </p:nvSpPr>
          <p:spPr>
            <a:xfrm>
              <a:off x="5105402" y="3200401"/>
              <a:ext cx="3503581" cy="97860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34EA7DB-4B5C-A34C-A0FE-907E49994BF4}"/>
                </a:ext>
              </a:extLst>
            </p:cNvPr>
            <p:cNvSpPr txBox="1"/>
            <p:nvPr/>
          </p:nvSpPr>
          <p:spPr>
            <a:xfrm>
              <a:off x="4993106" y="3200400"/>
              <a:ext cx="3593416" cy="9786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1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dirty="0"/>
                <a:t>Зависит от типа и стоимости закупок:</a:t>
              </a:r>
              <a:r>
                <a:rPr lang="en-US" sz="16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 </a:t>
              </a:r>
              <a:r>
                <a:rPr lang="ru-RU" sz="16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при небольшой стоимости критерием отбора может быть просто самая низкая цена</a:t>
              </a:r>
              <a:r>
                <a:rPr lang="en-US" sz="16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.  </a:t>
              </a:r>
              <a:r>
                <a:rPr lang="ru-RU" sz="16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</a:rPr>
                <a:t>При более высокой стоимости потребуется предварительная оценка соотношения цены и качества, включая оценку рисков</a:t>
              </a:r>
              <a:endParaRPr lang="en-US" sz="1600" kern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 panose="020F0502020204030204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BA50321-9F0A-2043-80B3-9019060DE20B}"/>
              </a:ext>
            </a:extLst>
          </p:cNvPr>
          <p:cNvGrpSpPr/>
          <p:nvPr/>
        </p:nvGrpSpPr>
        <p:grpSpPr>
          <a:xfrm>
            <a:off x="2819399" y="5491279"/>
            <a:ext cx="5867399" cy="997179"/>
            <a:chOff x="1890846" y="4609298"/>
            <a:chExt cx="3634404" cy="99717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B0E7D79-0810-ED4C-AB99-9FC47A686131}"/>
                </a:ext>
              </a:extLst>
            </p:cNvPr>
            <p:cNvSpPr/>
            <p:nvPr/>
          </p:nvSpPr>
          <p:spPr>
            <a:xfrm>
              <a:off x="2041328" y="4609298"/>
              <a:ext cx="3247922" cy="99717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A8D369B-02BE-254C-A2AD-B81856D19DAF}"/>
                </a:ext>
              </a:extLst>
            </p:cNvPr>
            <p:cNvSpPr txBox="1"/>
            <p:nvPr/>
          </p:nvSpPr>
          <p:spPr>
            <a:xfrm>
              <a:off x="1890846" y="4609298"/>
              <a:ext cx="3634404" cy="9971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1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dirty="0"/>
                <a:t>На этом этапе закупки пересекаются с исполнением бюджета</a:t>
              </a:r>
              <a:r>
                <a:rPr lang="en-US" sz="1600" dirty="0"/>
                <a:t>. </a:t>
              </a:r>
              <a:r>
                <a:rPr lang="ru-RU" sz="1600" dirty="0"/>
                <a:t>Обязательство (юридическое) подлежит регистрации в интегрированной информационной системе управления финансами (ИИСУФ)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4990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169E6-6410-BF41-A22E-8E040E7C0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0"/>
            <a:ext cx="7886700" cy="99417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/>
                </a:solidFill>
              </a:rPr>
              <a:t>Закупки и управление рисками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C1349-CD59-F044-A939-8AC38772E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8077200" cy="50292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ru-RU" dirty="0"/>
              <a:t>Управление закупками – важнейший процесс, поскольку договорные отношения связаны с существенными рисками для государства</a:t>
            </a:r>
            <a:r>
              <a:rPr lang="en-US" dirty="0"/>
              <a:t>:</a:t>
            </a:r>
          </a:p>
          <a:p>
            <a:pPr lvl="1"/>
            <a:r>
              <a:rPr lang="ru-RU" dirty="0"/>
              <a:t>коррупция</a:t>
            </a:r>
            <a:endParaRPr lang="en-US" dirty="0"/>
          </a:p>
          <a:p>
            <a:pPr lvl="1"/>
            <a:r>
              <a:rPr lang="ru-RU" dirty="0"/>
              <a:t>кумовство</a:t>
            </a:r>
            <a:endParaRPr lang="en-US" dirty="0"/>
          </a:p>
          <a:p>
            <a:pPr lvl="1"/>
            <a:r>
              <a:rPr lang="ru-RU" dirty="0"/>
              <a:t>риски поставщиков</a:t>
            </a:r>
            <a:r>
              <a:rPr lang="en-US" dirty="0"/>
              <a:t> – </a:t>
            </a:r>
            <a:r>
              <a:rPr lang="ru-RU" dirty="0"/>
              <a:t>неспособность осуществить поставку, банкротство, низкое качество продукции, задержки</a:t>
            </a:r>
            <a:endParaRPr lang="en-US" dirty="0"/>
          </a:p>
          <a:p>
            <a:pPr lvl="1"/>
            <a:r>
              <a:rPr lang="ru-RU" dirty="0"/>
              <a:t>финансовые риски</a:t>
            </a:r>
            <a:endParaRPr lang="en-US" dirty="0"/>
          </a:p>
          <a:p>
            <a:pPr lvl="1">
              <a:spcAft>
                <a:spcPts val="600"/>
              </a:spcAft>
            </a:pPr>
            <a:r>
              <a:rPr lang="ru-RU" dirty="0"/>
              <a:t>ощущение предвзятости</a:t>
            </a:r>
            <a:r>
              <a:rPr lang="en-US" dirty="0"/>
              <a:t> </a:t>
            </a:r>
          </a:p>
          <a:p>
            <a:pPr>
              <a:spcBef>
                <a:spcPts val="600"/>
              </a:spcBef>
            </a:pPr>
            <a:r>
              <a:rPr lang="ru-RU" dirty="0"/>
              <a:t>Эти риски вызывают все больше беспокойства у правительств, и поэтому государства разрабатывают законы и нормативы и обычно повышают профессиональную квалификацию сотрудников государственных структур, чтобы обеспечить надзор за государственными закупками </a:t>
            </a:r>
            <a:r>
              <a:rPr lang="en-US" dirty="0"/>
              <a:t>(</a:t>
            </a:r>
            <a:r>
              <a:rPr lang="ru-RU" dirty="0"/>
              <a:t>хотя такая профессия, как специалист по закупкам, появилась сравнительно давно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8726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F185-6351-8D4C-B5A8-0D8A2BEF7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8458200" cy="994172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chemeClr val="accent1"/>
                </a:solidFill>
              </a:rPr>
              <a:t>Примеры мер, принимаемых правительствами для смягчения рисков, связанных с закупками</a:t>
            </a:r>
            <a:endParaRPr lang="en-US" sz="30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57453-EA39-B74D-86BE-548254ACC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66800"/>
            <a:ext cx="8326755" cy="54102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Стоимость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ru-RU" dirty="0"/>
              <a:t>пороговая сумма контракта – например, свыше одного миллиона</a:t>
            </a:r>
            <a:r>
              <a:rPr lang="en-US" dirty="0"/>
              <a:t>). </a:t>
            </a:r>
            <a:r>
              <a:rPr lang="ru-RU" dirty="0"/>
              <a:t>Возможны разные методы. Примеры</a:t>
            </a:r>
            <a:r>
              <a:rPr lang="en-US" dirty="0"/>
              <a:t>:  </a:t>
            </a:r>
          </a:p>
          <a:p>
            <a:pPr lvl="1"/>
            <a:r>
              <a:rPr lang="ru-RU" sz="2600" dirty="0"/>
              <a:t>Низкая стоимость </a:t>
            </a:r>
            <a:r>
              <a:rPr lang="en-US" sz="2600" dirty="0"/>
              <a:t>– </a:t>
            </a:r>
            <a:r>
              <a:rPr lang="ru-RU" sz="2600" dirty="0"/>
              <a:t>три ценовых предложения</a:t>
            </a:r>
            <a:endParaRPr lang="en-US" sz="2600" dirty="0"/>
          </a:p>
          <a:p>
            <a:pPr lvl="1"/>
            <a:r>
              <a:rPr lang="ru-RU" sz="2600" dirty="0"/>
              <a:t>Средняя стоимость</a:t>
            </a:r>
            <a:r>
              <a:rPr lang="en-US" sz="2600" dirty="0"/>
              <a:t> – </a:t>
            </a:r>
            <a:r>
              <a:rPr lang="ru-RU" sz="2600" dirty="0"/>
              <a:t>ограниченные (национальные) конкурсные торги</a:t>
            </a:r>
            <a:endParaRPr lang="en-US" sz="2600" dirty="0"/>
          </a:p>
          <a:p>
            <a:pPr lvl="1"/>
            <a:r>
              <a:rPr lang="ru-RU" sz="2600" dirty="0"/>
              <a:t>Высокая стоимость</a:t>
            </a:r>
            <a:r>
              <a:rPr lang="en-US" sz="2600" dirty="0"/>
              <a:t> – </a:t>
            </a:r>
            <a:r>
              <a:rPr lang="ru-RU" sz="2600" dirty="0"/>
              <a:t>открытые конкурсные торги, результаты которых </a:t>
            </a:r>
            <a:r>
              <a:rPr lang="en-US" sz="2600" dirty="0"/>
              <a:t> </a:t>
            </a:r>
            <a:r>
              <a:rPr lang="ru-RU" sz="2600" dirty="0"/>
              <a:t>оценивает конкурсная комиссия с участием внешних (международных) специалистов</a:t>
            </a:r>
            <a:endParaRPr lang="en-US" sz="2600" dirty="0"/>
          </a:p>
          <a:p>
            <a:r>
              <a:rPr lang="ru-RU" b="1" dirty="0"/>
              <a:t>Привилегированные поставщики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/>
              <a:t>Комиссия по закупкам оценивает рынок поставщиков и составляет реестр привилегированных поставщиков, у которых следует приобретать определенные товары и услуги по заранее установленной цене (Южная Корея)</a:t>
            </a:r>
            <a:endParaRPr lang="en-US" dirty="0"/>
          </a:p>
          <a:p>
            <a:r>
              <a:rPr lang="ru-RU" b="1" dirty="0"/>
              <a:t>Электронные закупки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ru-RU" dirty="0"/>
              <a:t>взаимодействие бизнеса и государства</a:t>
            </a:r>
            <a:r>
              <a:rPr lang="en-US" dirty="0"/>
              <a:t>. </a:t>
            </a:r>
            <a:r>
              <a:rPr lang="ru-RU" dirty="0"/>
              <a:t>Сфера их применения от страны к стране может отличаться, но в целом основное внимание уделяется четырем вопросам</a:t>
            </a:r>
            <a:r>
              <a:rPr lang="en-US" dirty="0"/>
              <a:t>: </a:t>
            </a:r>
          </a:p>
          <a:p>
            <a:pPr lvl="1"/>
            <a:r>
              <a:rPr lang="ru-RU" sz="2600" dirty="0"/>
              <a:t>Соотношение «цена – качество»</a:t>
            </a:r>
            <a:endParaRPr lang="en-US" sz="2600" dirty="0"/>
          </a:p>
          <a:p>
            <a:pPr lvl="1"/>
            <a:r>
              <a:rPr lang="ru-RU" sz="2600" dirty="0"/>
              <a:t>Эффективность процесса</a:t>
            </a:r>
            <a:endParaRPr lang="en-US" sz="2600" dirty="0"/>
          </a:p>
          <a:p>
            <a:pPr lvl="1"/>
            <a:r>
              <a:rPr lang="ru-RU" sz="2600" dirty="0"/>
              <a:t>Минимизация рисков</a:t>
            </a:r>
            <a:endParaRPr lang="en-US" sz="2600" dirty="0"/>
          </a:p>
          <a:p>
            <a:pPr lvl="1"/>
            <a:r>
              <a:rPr lang="ru-RU" sz="2600" dirty="0"/>
              <a:t>Прозрачность</a:t>
            </a:r>
            <a:r>
              <a:rPr lang="en-US" sz="2600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27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99B13-71CC-DE41-9854-E923857A8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5400"/>
            <a:ext cx="8153400" cy="1143000"/>
          </a:xfrm>
        </p:spPr>
        <p:txBody>
          <a:bodyPr>
            <a:noAutofit/>
          </a:bodyPr>
          <a:lstStyle/>
          <a:p>
            <a:r>
              <a:rPr lang="ru-RU" sz="3600" dirty="0"/>
              <a:t>Необходимые условия для современной системы государственных закупок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6443F-0DBC-224D-B6DD-FD125387D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7600"/>
            <a:ext cx="8305800" cy="540067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/>
              <a:t>Наличие соответствующих правовых основ государственных закупок.</a:t>
            </a:r>
            <a:r>
              <a:rPr lang="en-US" dirty="0"/>
              <a:t> </a:t>
            </a:r>
            <a:r>
              <a:rPr lang="ru-RU" dirty="0"/>
              <a:t>Законодательство о закупках должно предусматривать применение стандартов передовой практики в области государственных закупок, при этом нормативную базу следует регулярно пересматривать с целью оптимизации правил, процедур и организационных аспектов, чтобы создать всеобъемлющую законодательную базу, обеспечивающую «здоровый» и прозрачный процесс закупок</a:t>
            </a:r>
            <a:endParaRPr lang="en-AU" dirty="0"/>
          </a:p>
          <a:p>
            <a:pPr lvl="0"/>
            <a:r>
              <a:rPr lang="ru-RU" b="1" dirty="0"/>
              <a:t>Наличие сильного национального агентства государственных закупок.</a:t>
            </a:r>
            <a:r>
              <a:rPr lang="en-US" dirty="0"/>
              <a:t> </a:t>
            </a:r>
            <a:r>
              <a:rPr lang="ru-RU" dirty="0"/>
              <a:t>Национальное агентство государственных закупок должно, в том числе, выполнять функции экспертного центра, который предоставляет методические рекомендации и содействие государственным организациям, осуществляющим закупки, чтобы обеспечить применение правил закупок, а также должно выполнять функции органа регулирования, чтобы выявлять нарушения и содействовать соблюдению требований</a:t>
            </a:r>
            <a:endParaRPr lang="en-US" dirty="0"/>
          </a:p>
          <a:p>
            <a:pPr lvl="0"/>
            <a:r>
              <a:rPr lang="ru-RU" b="1" dirty="0">
                <a:solidFill>
                  <a:srgbClr val="FF0000"/>
                </a:solidFill>
              </a:rPr>
              <a:t>Электронные закупки </a:t>
            </a:r>
            <a:r>
              <a:rPr lang="ru-RU" dirty="0">
                <a:solidFill>
                  <a:srgbClr val="FF0000"/>
                </a:solidFill>
              </a:rPr>
              <a:t>(могут осуществляться в самых разных видах и формах)</a:t>
            </a:r>
            <a:endParaRPr lang="en-AU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878A2-E1C3-914D-9FF3-9214873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90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086E5-0D52-E540-9838-A258A2A1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1361FD8-B83B-D34D-8B57-98F49BDB7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925"/>
            <a:ext cx="1480667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6D4965-8B4A-5048-8957-56850A0EBC89}"/>
              </a:ext>
            </a:extLst>
          </p:cNvPr>
          <p:cNvSpPr txBox="1"/>
          <p:nvPr/>
        </p:nvSpPr>
        <p:spPr>
          <a:xfrm>
            <a:off x="304800" y="320208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accent1"/>
                </a:solidFill>
              </a:rPr>
              <a:t>Современные электронные закупки и УГФ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44" y="914400"/>
            <a:ext cx="8705088" cy="59436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71144" y="1191768"/>
            <a:ext cx="1325880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-RU" sz="12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Мониторинг и оценка закупок</a:t>
            </a:r>
            <a:r>
              <a:rPr lang="fr" sz="600" spc="50" dirty="0">
                <a:solidFill>
                  <a:srgbClr val="FFFFFF"/>
                </a:solidFill>
                <a:latin typeface="MS Reference Sans Serif"/>
              </a:rPr>
              <a:t> </a:t>
            </a:r>
            <a:endParaRPr lang="en-US" sz="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17520" y="1143000"/>
            <a:ext cx="1325880" cy="30175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-RU" sz="12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План </a:t>
            </a:r>
          </a:p>
          <a:p>
            <a:pPr indent="0" algn="ctr"/>
            <a:r>
              <a:rPr lang="ru-RU" sz="12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электронных </a:t>
            </a:r>
          </a:p>
          <a:p>
            <a:pPr indent="0" algn="ctr"/>
            <a:r>
              <a:rPr lang="ru-RU" sz="12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закупок</a:t>
            </a:r>
            <a:endParaRPr lang="fr" sz="1200" dirty="0">
              <a:solidFill>
                <a:srgbClr val="FFFF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36464" y="1143000"/>
            <a:ext cx="1182624" cy="411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-RU" sz="12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Электронные объявления и уведомления</a:t>
            </a:r>
            <a:endParaRPr lang="fr" sz="1200" dirty="0">
              <a:solidFill>
                <a:srgbClr val="FFFF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3816" y="2429256"/>
            <a:ext cx="1472184" cy="3139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Аудит и оценка</a:t>
            </a:r>
            <a:endParaRPr lang="fr" sz="12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9024" y="2249424"/>
            <a:ext cx="1481328" cy="2682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890"/>
              </a:spcAft>
            </a:pPr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Подготовка бюджета</a:t>
            </a:r>
            <a:endParaRPr lang="en-US" sz="12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86456" y="2670048"/>
            <a:ext cx="1453896" cy="2895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890"/>
              </a:spcBef>
            </a:pPr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Гос. инвестиции</a:t>
            </a:r>
            <a:endParaRPr lang="en-US" sz="12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11496" y="2350008"/>
            <a:ext cx="1371600" cy="5913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Управление бюджетными ассигнованиями</a:t>
            </a:r>
            <a:endParaRPr lang="en-US" sz="12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5800" y="3505200"/>
            <a:ext cx="1353312" cy="457200"/>
          </a:xfrm>
          <a:prstGeom prst="rect">
            <a:avLst/>
          </a:prstGeom>
          <a:solidFill>
            <a:srgbClr val="F0F8FA"/>
          </a:solidFill>
        </p:spPr>
        <p:txBody>
          <a:bodyPr lIns="0" tIns="0" rIns="0" bIns="0">
            <a:noAutofit/>
          </a:bodyPr>
          <a:lstStyle/>
          <a:p>
            <a:pPr marL="152400" indent="-38100" algn="ctr"/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Анализ финансовых отчетов</a:t>
            </a:r>
            <a:endParaRPr lang="en-US" sz="12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38856" y="3602736"/>
            <a:ext cx="1173480" cy="3413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127000" indent="0"/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Бюджетный цикл</a:t>
            </a:r>
            <a:endParaRPr lang="fr" sz="12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63312" y="3523488"/>
            <a:ext cx="1310640" cy="5730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Резервирование средств</a:t>
            </a:r>
            <a:endParaRPr lang="en-US" sz="12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5424" y="4715256"/>
            <a:ext cx="1408176" cy="4572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Управление долгом</a:t>
            </a:r>
            <a:endParaRPr lang="en-US" sz="12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886456" y="4724400"/>
            <a:ext cx="1459992" cy="3474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Управление </a:t>
            </a:r>
          </a:p>
          <a:p>
            <a:pPr indent="0" algn="ctr"/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денежными </a:t>
            </a:r>
          </a:p>
          <a:p>
            <a:pPr indent="0" algn="ctr"/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потоками</a:t>
            </a:r>
            <a:endParaRPr lang="en-US" sz="12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126736" y="4669536"/>
            <a:ext cx="1319784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-RU" sz="12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Управление расходами и доходами</a:t>
            </a:r>
            <a:endParaRPr lang="en-US" sz="12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324344" y="3352800"/>
            <a:ext cx="1307592" cy="4206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-RU" sz="11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Электронная оценка</a:t>
            </a:r>
            <a:r>
              <a:rPr lang="en-US" sz="11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1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 электронное присуждение контрактов</a:t>
            </a:r>
            <a:endParaRPr lang="en-US" sz="1100" dirty="0">
              <a:solidFill>
                <a:srgbClr val="FFFF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88352" y="4733544"/>
            <a:ext cx="1191768" cy="4480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-RU" sz="12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Электронные</a:t>
            </a:r>
          </a:p>
          <a:p>
            <a:pPr indent="0" algn="ctr"/>
            <a:r>
              <a:rPr lang="ru-RU" sz="120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закупки</a:t>
            </a:r>
            <a:endParaRPr lang="en-US" sz="1200" dirty="0">
              <a:solidFill>
                <a:srgbClr val="FFFF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07136" y="5855208"/>
            <a:ext cx="1426464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10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Казначейские системы</a:t>
            </a:r>
            <a:endParaRPr lang="en-US" sz="10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98576" y="6141720"/>
            <a:ext cx="1255776" cy="1798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10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Бюджетные системы</a:t>
            </a:r>
            <a:endParaRPr lang="en-US" sz="10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14400" y="6419088"/>
            <a:ext cx="1792224" cy="1798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10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Прочие внешние системы</a:t>
            </a:r>
            <a:endParaRPr lang="en-US" sz="10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59536" y="6714744"/>
            <a:ext cx="1929384" cy="1432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96012" indent="0"/>
            <a:r>
              <a:rPr lang="ru-RU" sz="800" dirty="0">
                <a:solidFill>
                  <a:srgbClr val="FFFFFF"/>
                </a:solidFill>
                <a:latin typeface="Calibri"/>
              </a:rPr>
              <a:t>Модули электронных закупок</a:t>
            </a:r>
            <a:endParaRPr lang="en-US" sz="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627376" y="5916168"/>
            <a:ext cx="429768" cy="27736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10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ИС УФ</a:t>
            </a:r>
            <a:endParaRPr lang="en-US" sz="10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361944" y="6284976"/>
            <a:ext cx="554736" cy="20421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-RU" sz="10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ИИСУФ</a:t>
            </a:r>
            <a:endParaRPr lang="en-US" sz="10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77384" y="5705856"/>
            <a:ext cx="1423416" cy="1615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900"/>
              </a:lnSpc>
            </a:pPr>
            <a:r>
              <a:rPr lang="ru-RU" sz="9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Налоговое и таможенное </a:t>
            </a:r>
          </a:p>
          <a:p>
            <a:pPr indent="0">
              <a:lnSpc>
                <a:spcPts val="900"/>
              </a:lnSpc>
            </a:pPr>
            <a:r>
              <a:rPr lang="ru-RU" sz="9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администрирование</a:t>
            </a:r>
            <a:endParaRPr lang="en-US" sz="9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929186" y="5943600"/>
            <a:ext cx="1328929" cy="1615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900"/>
              </a:lnSpc>
            </a:pPr>
            <a:r>
              <a:rPr lang="ru-RU" sz="9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Управление активами и </a:t>
            </a:r>
          </a:p>
          <a:p>
            <a:pPr indent="0">
              <a:lnSpc>
                <a:spcPts val="900"/>
              </a:lnSpc>
            </a:pPr>
            <a:r>
              <a:rPr lang="ru-RU" sz="9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товарно-материальными</a:t>
            </a:r>
          </a:p>
          <a:p>
            <a:pPr indent="0" algn="ctr">
              <a:lnSpc>
                <a:spcPts val="900"/>
              </a:lnSpc>
            </a:pPr>
            <a:r>
              <a:rPr lang="ru-RU" sz="9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запасами</a:t>
            </a:r>
            <a:endParaRPr lang="en-US" sz="9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843272" y="6271260"/>
            <a:ext cx="1328928" cy="2133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114300" indent="0">
              <a:lnSpc>
                <a:spcPts val="900"/>
              </a:lnSpc>
            </a:pPr>
            <a:r>
              <a:rPr lang="ru-RU" sz="9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Управление затратами на персонал и </a:t>
            </a:r>
          </a:p>
          <a:p>
            <a:pPr marL="114300" indent="0" algn="ctr">
              <a:lnSpc>
                <a:spcPts val="900"/>
              </a:lnSpc>
            </a:pPr>
            <a:r>
              <a:rPr lang="ru-RU" sz="900" dirty="0">
                <a:solidFill>
                  <a:srgbClr val="02313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трудовыми ресурсами</a:t>
            </a:r>
            <a:endParaRPr lang="en-US" sz="900" dirty="0">
              <a:solidFill>
                <a:srgbClr val="02313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811698"/>
      </p:ext>
    </p:extLst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16290</TotalTime>
  <Words>816</Words>
  <Application>Microsoft Office PowerPoint</Application>
  <PresentationFormat>On-screen Show (4:3)</PresentationFormat>
  <Paragraphs>119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MS Reference Sans Serif</vt:lpstr>
      <vt:lpstr>PEMPAL</vt:lpstr>
      <vt:lpstr>Государственные закупки и управление государственными финансами</vt:lpstr>
      <vt:lpstr>Что такое государственные закупки?</vt:lpstr>
      <vt:lpstr>PowerPoint Presentation</vt:lpstr>
      <vt:lpstr>Как закупки вписываются в бюджетный процесс?</vt:lpstr>
      <vt:lpstr>Основные этапы закупок</vt:lpstr>
      <vt:lpstr>Закупки и управление рисками</vt:lpstr>
      <vt:lpstr>Примеры мер, принимаемых правительствами для смягчения рисков, связанных с закупками</vt:lpstr>
      <vt:lpstr>Необходимые условия для современной системы государственных закупок</vt:lpstr>
      <vt:lpstr>PowerPoint Presentation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Ekaterina A Zaleeva</cp:lastModifiedBy>
  <cp:revision>492</cp:revision>
  <dcterms:created xsi:type="dcterms:W3CDTF">2010-10-04T16:57:49Z</dcterms:created>
  <dcterms:modified xsi:type="dcterms:W3CDTF">2019-05-27T15:57:52Z</dcterms:modified>
</cp:coreProperties>
</file>