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1" r:id="rId2"/>
    <p:sldId id="269" r:id="rId3"/>
    <p:sldId id="353" r:id="rId4"/>
    <p:sldId id="352" r:id="rId5"/>
    <p:sldId id="351" r:id="rId6"/>
    <p:sldId id="348" r:id="rId7"/>
    <p:sldId id="349" r:id="rId8"/>
    <p:sldId id="350" r:id="rId9"/>
    <p:sldId id="323" r:id="rId10"/>
    <p:sldId id="324" r:id="rId11"/>
    <p:sldId id="339" r:id="rId12"/>
    <p:sldId id="340" r:id="rId13"/>
    <p:sldId id="272" r:id="rId14"/>
    <p:sldId id="268" r:id="rId15"/>
    <p:sldId id="333" r:id="rId16"/>
    <p:sldId id="345" r:id="rId17"/>
    <p:sldId id="342" r:id="rId18"/>
    <p:sldId id="347" r:id="rId19"/>
    <p:sldId id="344" r:id="rId20"/>
    <p:sldId id="265" r:id="rId21"/>
    <p:sldId id="325" r:id="rId22"/>
    <p:sldId id="327" r:id="rId23"/>
    <p:sldId id="346" r:id="rId24"/>
    <p:sldId id="337" r:id="rId25"/>
    <p:sldId id="267" r:id="rId26"/>
    <p:sldId id="329" r:id="rId27"/>
    <p:sldId id="330" r:id="rId28"/>
    <p:sldId id="331" r:id="rId29"/>
    <p:sldId id="332" r:id="rId30"/>
    <p:sldId id="278" r:id="rId31"/>
    <p:sldId id="341" r:id="rId32"/>
    <p:sldId id="356" r:id="rId33"/>
    <p:sldId id="334" r:id="rId34"/>
    <p:sldId id="336" r:id="rId35"/>
  </p:sldIdLst>
  <p:sldSz cx="9144000" cy="6858000" type="screen4x3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Adrian EFV" initials="MAE" lastIdx="1" clrIdx="0">
    <p:extLst/>
  </p:cmAuthor>
  <p:cmAuthor id="2" name="Željka" initials="Ž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80"/>
    <a:srgbClr val="ED181E"/>
    <a:srgbClr val="F0F5FD"/>
    <a:srgbClr val="0099CC"/>
    <a:srgbClr val="7BC3C9"/>
    <a:srgbClr val="6699FF"/>
    <a:srgbClr val="31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81" autoAdjust="0"/>
  </p:normalViewPr>
  <p:slideViewPr>
    <p:cSldViewPr snapToGrid="0">
      <p:cViewPr varScale="1">
        <p:scale>
          <a:sx n="111" d="100"/>
          <a:sy n="111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-3708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15T12:32:45.082" idx="1">
    <p:pos x="10" y="202"/>
    <p:text>termbase i ovdje i u seg. 181</p:text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6AAAF-7C94-4564-A089-34F80B11B90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828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9" y="4705073"/>
            <a:ext cx="4982422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9A557-8663-4B35-879B-31A9351B52D1}" type="slidenum">
              <a:rPr lang="de-CH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802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87952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10</a:t>
            </a:fld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3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13</a:t>
            </a:fld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14</a:t>
            </a:fld>
            <a:endParaRPr lang="de-CH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18</a:t>
            </a:fld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20</a:t>
            </a:fld>
            <a:endParaRPr lang="de-CH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22</a:t>
            </a:fld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8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23</a:t>
            </a:fld>
            <a:endParaRPr lang="de-CH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7219"/>
            <a:ext cx="5435600" cy="4466351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9449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25</a:t>
            </a:fld>
            <a:endParaRPr lang="de-CH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30</a:t>
            </a:fld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</a:t>
            </a:fld>
            <a:endParaRPr lang="de-CH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3</a:t>
            </a:fld>
            <a:endParaRPr lang="de-CH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9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45521-C36D-42C5-B3C3-5C2EDDEADAFA}" type="slidenum">
              <a:rPr lang="de-CH" smtClean="0"/>
              <a:pPr/>
              <a:t>4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70094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5</a:t>
            </a:fld>
            <a:endParaRPr lang="de-CH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7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7A721-7A0C-41CE-A45B-A19B7184CA8C}" type="slidenum">
              <a:rPr lang="de-CH"/>
              <a:pPr/>
              <a:t>6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4706658"/>
            <a:ext cx="5433061" cy="4456353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915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7</a:t>
            </a:fld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19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8</a:t>
            </a:fld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9</a:t>
            </a:fld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32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2808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>
                <a:latin typeface="Arial" charset="0"/>
              </a:rPr>
              <a:t> Federal Department of Finance FDF</a:t>
            </a:r>
            <a:br>
              <a:rPr lang="de-CH" sz="800" dirty="0">
                <a:latin typeface="Arial" charset="0"/>
              </a:rPr>
            </a:br>
            <a:r>
              <a:rPr lang="de-CH" sz="800" dirty="0">
                <a:latin typeface="Arial" charset="0"/>
              </a:rPr>
              <a:t> </a:t>
            </a:r>
            <a:r>
              <a:rPr lang="de-CH" sz="800" b="1" dirty="0">
                <a:latin typeface="Arial" charset="0"/>
              </a:rPr>
              <a:t>Federal Finance Administration FFA 	</a:t>
            </a:r>
            <a:endParaRPr lang="de-CH" sz="800" dirty="0">
              <a:latin typeface="Arial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Rectangle 42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sp>
        <p:nvSpPr>
          <p:cNvPr id="23595" name="Rectangle 43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pic>
        <p:nvPicPr>
          <p:cNvPr id="23592" name="Picture 40" descr="Logo Swiss Confederation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8213" y="1033463"/>
            <a:ext cx="198120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903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9039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dirty="0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Um den Fliesstext übersichtlich zu halten, sollten Abschnitte</a:t>
            </a:r>
          </a:p>
          <a:p>
            <a:pPr lvl="0"/>
            <a:r>
              <a:rPr lang="en-GB" smtClean="0"/>
              <a:t>gemacht werden. Diese werden zur besseren Lesbarkeit</a:t>
            </a:r>
          </a:p>
          <a:p>
            <a:pPr lvl="0"/>
            <a:r>
              <a:rPr lang="en-GB" smtClean="0"/>
              <a:t>jeweils mit eine Blindzeile getrennt.</a:t>
            </a:r>
            <a:br>
              <a:rPr lang="en-GB" smtClean="0"/>
            </a:br>
            <a:endParaRPr lang="en-GB" smtClean="0"/>
          </a:p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8420100" y="6596063"/>
            <a:ext cx="361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A78FB150-9C58-4EAD-A1A0-F4E1346ACC89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de-CH" sz="900" dirty="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23013"/>
            <a:ext cx="74961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pic>
        <p:nvPicPr>
          <p:cNvPr id="1067" name="Picture 43" descr="Logo_col_wappen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1150938" y="6238875"/>
            <a:ext cx="3132137" cy="60007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2325">
              <a:lnSpc>
                <a:spcPct val="125000"/>
              </a:lnSpc>
              <a:tabLst>
                <a:tab pos="4038600" algn="l"/>
              </a:tabLst>
            </a:pPr>
            <a:r>
              <a:rPr lang="de-CH" sz="1100" dirty="0">
                <a:latin typeface="Arial" charset="0"/>
              </a:rPr>
              <a:t> Federal Department of Finance FDF</a:t>
            </a:r>
            <a:br>
              <a:rPr lang="de-CH" sz="1100" dirty="0">
                <a:latin typeface="Arial" charset="0"/>
              </a:rPr>
            </a:br>
            <a:r>
              <a:rPr lang="de-CH" sz="1100" dirty="0">
                <a:latin typeface="Arial" charset="0"/>
              </a:rPr>
              <a:t> </a:t>
            </a:r>
            <a:r>
              <a:rPr lang="de-CH" sz="1100" b="1" dirty="0">
                <a:latin typeface="Arial" charset="0"/>
              </a:rPr>
              <a:t>Federal Finance Administration FFA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4950" y="6491288"/>
            <a:ext cx="296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r>
              <a:rPr lang="en-US" smtClean="0"/>
              <a:t>PEMPAL-Network, 24 June 2020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4483" y="1339076"/>
            <a:ext cx="7429500" cy="3880624"/>
          </a:xfrm>
        </p:spPr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Federalna riznica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3200" dirty="0" smtClean="0"/>
              <a:t>Mreža </a:t>
            </a:r>
            <a:r>
              <a:rPr lang="hr-HR" sz="3200" dirty="0"/>
              <a:t>PEMPAL-a</a:t>
            </a:r>
            <a:r>
              <a:rPr lang="hr-HR" sz="4000" dirty="0"/>
              <a:t/>
            </a:r>
            <a:br>
              <a:rPr lang="hr-HR" sz="4000" dirty="0"/>
            </a:b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Videokonferencija,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20701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607170" cy="989013"/>
          </a:xfrm>
          <a:noFill/>
        </p:spPr>
        <p:txBody>
          <a:bodyPr/>
          <a:lstStyle/>
          <a:p>
            <a:r>
              <a:rPr lang="hr-HR"/>
              <a:t>Institucionalni okvir i upravljanje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75313"/>
            <a:ext cx="7337685" cy="23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700" b="1" dirty="0">
                <a:latin typeface="+mn-lt"/>
              </a:rPr>
              <a:t>Kontrola rizika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700" dirty="0">
                <a:latin typeface="+mn-lt"/>
              </a:rPr>
              <a:t>prati tržišni rizik i rizik druge ugovorne strane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700" dirty="0">
                <a:latin typeface="+mn-lt"/>
              </a:rPr>
              <a:t>dostavlja tromjesečne izvještaje ALCO-u i, </a:t>
            </a:r>
            <a:r>
              <a:rPr lang="hr-HR" sz="1700" i="1" dirty="0">
                <a:latin typeface="+mn-lt"/>
              </a:rPr>
              <a:t>ad </a:t>
            </a:r>
            <a:r>
              <a:rPr lang="hr-HR" sz="1700" i="1" dirty="0" err="1">
                <a:latin typeface="+mn-lt"/>
              </a:rPr>
              <a:t>hoc</a:t>
            </a:r>
            <a:r>
              <a:rPr lang="hr-HR" sz="1700" dirty="0">
                <a:latin typeface="+mn-lt"/>
              </a:rPr>
              <a:t>, direktoru FFA-a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700" b="1" dirty="0">
                <a:latin typeface="+mn-lt"/>
              </a:rPr>
              <a:t>Federalni ured za reviziju Švicarske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700" dirty="0">
                <a:latin typeface="+mn-lt"/>
              </a:rPr>
              <a:t>provodi revizije unutar Federalne riznice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700" b="1" dirty="0">
                <a:latin typeface="+mn-lt"/>
              </a:rPr>
              <a:t>Odbor za upravljanje imovinom i obvezama (ALCO)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700" dirty="0">
                <a:latin typeface="+mn-lt"/>
              </a:rPr>
              <a:t>vidjeti slajdove u nastavku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kumimoji="0" lang="en-GB" sz="17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30" y="1077126"/>
            <a:ext cx="5831481" cy="27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Odbor za upravljanje imovinom i obvezama (ALCO)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900" dirty="0"/>
              <a:t>Članovi: </a:t>
            </a:r>
          </a:p>
          <a:p>
            <a:pPr lvl="1"/>
            <a:r>
              <a:rPr lang="hr-HR" sz="1900" dirty="0"/>
              <a:t>S pravom glasa: direktor FFA-a (predsjednik), voditelj Odjela za financijsku politiku FFA-a, član proširenog upravljačkog Odbora Švicarske nacionalne banke (SNB), voditelj Federalne riznice</a:t>
            </a:r>
          </a:p>
          <a:p>
            <a:pPr lvl="1"/>
            <a:r>
              <a:rPr lang="hr-HR" sz="1900" dirty="0"/>
              <a:t>Bez prava glasa: članovi prednjeg i pozadinskog ureda, članovi Odjela za ekonomsku analizu FFA-a, kontrola rizika (koordinacija)</a:t>
            </a:r>
          </a:p>
          <a:p>
            <a:r>
              <a:rPr lang="hr-HR" sz="1900" dirty="0"/>
              <a:t>Učestalost sastanaka: jednom u tri mjeseca, članovi s pravom glasa mogu zahtijevati dodatne sastanke</a:t>
            </a:r>
          </a:p>
          <a:p>
            <a:r>
              <a:rPr lang="hr-HR" sz="1900" dirty="0"/>
              <a:t>Dnevni red: </a:t>
            </a:r>
          </a:p>
          <a:p>
            <a:pPr lvl="1"/>
            <a:r>
              <a:rPr lang="hr-HR" sz="1900" dirty="0"/>
              <a:t>Financijski izvještaji i proračun Konfederacije</a:t>
            </a:r>
          </a:p>
          <a:p>
            <a:pPr lvl="1"/>
            <a:r>
              <a:rPr lang="hr-HR" sz="1900" dirty="0"/>
              <a:t>Ekonomska situacija, kamatna stopa i projekcije valute</a:t>
            </a:r>
          </a:p>
          <a:p>
            <a:pPr lvl="1"/>
            <a:r>
              <a:rPr lang="hr-HR" sz="1900" dirty="0"/>
              <a:t>Aktivnosti riznice</a:t>
            </a:r>
          </a:p>
          <a:p>
            <a:pPr lvl="1"/>
            <a:r>
              <a:rPr lang="hr-HR" sz="1900" dirty="0"/>
              <a:t>Stanje rizika za riznicu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402709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Odbor za upravljanje imovinom i obvezama (ALCO)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ALCO je strateško upravljačko i nadzorno tijelo Federalne riznice Njegove glavne dužnosti su: </a:t>
            </a:r>
          </a:p>
          <a:p>
            <a:pPr lvl="1"/>
            <a:r>
              <a:rPr lang="hr-HR" sz="2000"/>
              <a:t>Utvrđivanje strategije rizika, redoviti pregled strategije</a:t>
            </a:r>
          </a:p>
          <a:p>
            <a:pPr lvl="1"/>
            <a:r>
              <a:rPr lang="hr-HR" sz="2000"/>
              <a:t>Usvajanje smjernica za upravljanje unutarnjim rizikom</a:t>
            </a:r>
          </a:p>
          <a:p>
            <a:pPr lvl="1"/>
            <a:r>
              <a:rPr lang="hr-HR" sz="2000"/>
              <a:t>Određivanje ograničenja rizika, osobito u pogledu rizika kamatne stope, refinanciranja i likvidnosti te rizika druge ugovorne strane, valutnog rizika</a:t>
            </a:r>
          </a:p>
          <a:p>
            <a:pPr lvl="1"/>
            <a:r>
              <a:rPr lang="hr-HR" sz="2000"/>
              <a:t>Odobrenje godišnje strategije izdavanja, odnosno opsega i datuma izdavanja</a:t>
            </a:r>
          </a:p>
          <a:p>
            <a:pPr lvl="1"/>
            <a:r>
              <a:rPr lang="hr-HR" sz="2000"/>
              <a:t>Odobrenje prihvatljivih financijskih instrumenata</a:t>
            </a:r>
          </a:p>
          <a:p>
            <a:pPr lvl="1"/>
            <a:r>
              <a:rPr lang="hr-HR" sz="2000"/>
              <a:t>Utvrđivanje ekonomskih referentnih vrijednosti u svrhu izrade proračuna i financijskog plana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16153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Suradnja sa Švicarskom narodnom bankom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8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r-HR" sz="2100">
                <a:latin typeface="+mn-lt"/>
              </a:rPr>
              <a:t>Federalna riznica nema uvid u odluke o monetarnoj politici, </a:t>
            </a:r>
            <a:r>
              <a:rPr lang="hr-HR" sz="2100" b="1">
                <a:latin typeface="+mn-lt"/>
              </a:rPr>
              <a:t>SNB je neovisan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2100">
                <a:latin typeface="+mn-lt"/>
              </a:rPr>
              <a:t>Međutim, postoji suradnja između te dvije organizacije: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2000">
                <a:latin typeface="+mn-lt"/>
              </a:rPr>
              <a:t>SNB je dio ALCO-a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2000">
                <a:latin typeface="+mn-lt"/>
              </a:rPr>
              <a:t>SNB je ovlašten za održavanje i provođenje aukcija u ime Konfederacije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2000">
                <a:latin typeface="+mn-lt"/>
              </a:rPr>
              <a:t>Uvjeti su utvrđeni u Sporazumu o radu riznice između FFA-a i SNB-a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2000">
                <a:latin typeface="+mn-lt"/>
              </a:rPr>
              <a:t>PostFinance s SNB-om osigurava infrastrukturu bankovnih računa za Konfederaciju uključujući glavni žiro račun kojim upravlja Federalna riznica (FT).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hr-HR" sz="2000">
                <a:latin typeface="+mn-lt"/>
              </a:rPr>
              <a:t>Mogućnost dnevnog prekoračenja pokrivena je stalnim oročenim depozitom Konfederacije u SNB-u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hr-HR" sz="2000">
                <a:latin typeface="+mn-lt"/>
              </a:rPr>
              <a:t>Redovite rasprave među članovima osoblja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Sadržaj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Glavne dogovornosti i organizacijska struktura</a:t>
            </a:r>
          </a:p>
          <a:p>
            <a:pPr marL="400050" indent="-400050">
              <a:buFontTx/>
              <a:buAutoNum type="arabicPeriod"/>
            </a:pPr>
            <a:r>
              <a:rPr lang="hr-HR" b="1"/>
              <a:t>Izrada projekcija gotovinskih sredstava i upravljanje gotovinskim sredstvima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Planiranje proračuna: Uloga riznice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Financijsko izvještavanje</a:t>
            </a:r>
          </a:p>
          <a:p>
            <a:pPr marL="400050" indent="-400050">
              <a:buFontTx/>
              <a:buAutoNum type="arabicPeriod"/>
            </a:pPr>
            <a:endParaRPr lang="en-US" b="1" dirty="0" smtClean="0"/>
          </a:p>
          <a:p>
            <a:pPr marL="400050" indent="-400050">
              <a:buFontTx/>
              <a:buAutoNum type="arabicPeriod"/>
            </a:pPr>
            <a:endParaRPr lang="en-US" b="1" dirty="0" smtClean="0"/>
          </a:p>
          <a:p>
            <a:pPr marL="400050" indent="-400050">
              <a:buFontTx/>
              <a:buNone/>
            </a:pPr>
            <a:endParaRPr lang="en-US" dirty="0" smtClean="0"/>
          </a:p>
          <a:p>
            <a:pPr marL="400050" indent="-400050"/>
            <a:endParaRPr lang="en-US" dirty="0"/>
          </a:p>
        </p:txBody>
      </p:sp>
      <p:pic>
        <p:nvPicPr>
          <p:cNvPr id="8" name="Picture 4" descr="C:\Users\U80712427\AppData\Local\Microsoft\Windows\Temporary Internet Files\Content.Outlook\FFVAZ8WF\Nordwestansicht_01 (2).jpg"/>
          <p:cNvPicPr>
            <a:picLocks noChangeAspect="1" noChangeArrowheads="1"/>
          </p:cNvPicPr>
          <p:nvPr/>
        </p:nvPicPr>
        <p:blipFill>
          <a:blip r:embed="rId3" cstate="print">
            <a:lum bright="32000" contrast="39000"/>
          </a:blip>
          <a:srcRect l="502" t="2055" r="519" b="5732"/>
          <a:stretch>
            <a:fillRect/>
          </a:stretch>
        </p:blipFill>
        <p:spPr bwMode="auto">
          <a:xfrm>
            <a:off x="4630734" y="2880254"/>
            <a:ext cx="4299147" cy="2663128"/>
          </a:xfrm>
          <a:prstGeom prst="rect">
            <a:avLst/>
          </a:prstGeom>
          <a:noFill/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35048" y="5605910"/>
            <a:ext cx="40110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500" b="1">
                <a:latin typeface="Arial" charset="0"/>
              </a:rPr>
              <a:t>Federalni odjel za financije, Bernerhof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Načela upravljanja likvidnošću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900" b="1" dirty="0"/>
              <a:t>Opći cilj</a:t>
            </a:r>
            <a:r>
              <a:rPr lang="hr-HR" sz="1900" dirty="0"/>
              <a:t>: Osigurati dostupnost dovoljne likvidnosti u bilo kojem trenutku kako bi se na vrijeme mogla ispuniti obveza plaćanja i kako bi se izbjegao zastoj plaćanja.</a:t>
            </a:r>
          </a:p>
          <a:p>
            <a:r>
              <a:rPr lang="hr-HR" sz="1900" b="1" dirty="0"/>
              <a:t>Ključni pokazatelj</a:t>
            </a:r>
            <a:r>
              <a:rPr lang="hr-HR" sz="1900" dirty="0"/>
              <a:t>: Osigurava zaštitni sloj likvidnosti (najmanje 2 milijarde CHF) tako da Konfederacija može uvijek izvršiti plaćanja</a:t>
            </a:r>
          </a:p>
          <a:p>
            <a:r>
              <a:rPr lang="hr-HR" sz="1900" dirty="0"/>
              <a:t>Održavanje zaštitnog sloja likvidnosti kratkoročnim zaduživanjem i ulaganjem (blagajnički zapisi, ugovor o povratnoj kupnji) i dugoročnim financiranjem (obveznice)</a:t>
            </a:r>
          </a:p>
          <a:p>
            <a:r>
              <a:rPr lang="hr-HR" sz="1900" dirty="0"/>
              <a:t>U načelu, ulaganje je moguće (npr. državnim obveznicama s odličnim kreditnim rejtingom), ali je podložno specifikacijama rizika</a:t>
            </a:r>
          </a:p>
          <a:p>
            <a:r>
              <a:rPr lang="hr-HR" sz="1900" dirty="0"/>
              <a:t>Trenutačno je sva likvidnost na tekućem računu u SNB-u, Konfederacija je izuzeta od negativnih kamatnih stopa</a:t>
            </a:r>
          </a:p>
          <a:p>
            <a:r>
              <a:rPr lang="hr-HR" sz="1900" dirty="0"/>
              <a:t>Dnevni monitoring kretanja likvidnosti, uključujući projekcije do kraja godine </a:t>
            </a:r>
          </a:p>
          <a:p>
            <a:endParaRPr lang="de-CH" sz="1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352876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93787" y="2330691"/>
            <a:ext cx="7581900" cy="1103310"/>
            <a:chOff x="689" y="1525"/>
            <a:chExt cx="4776" cy="69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89" y="1661"/>
              <a:ext cx="190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None/>
              </a:pPr>
              <a:r>
                <a:rPr lang="hr-HR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Tržišta novca i kapitala</a:t>
              </a: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2064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064" y="1842"/>
              <a:ext cx="49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608" y="1929"/>
              <a:ext cx="28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hr-HR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Obveznice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1042837" y="4379917"/>
            <a:ext cx="7925671" cy="1754189"/>
            <a:chOff x="649" y="3113"/>
            <a:chExt cx="4868" cy="1105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649" y="3374"/>
              <a:ext cx="1858" cy="291"/>
              <a:chOff x="649" y="3374"/>
              <a:chExt cx="1858" cy="291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649" y="3374"/>
                <a:ext cx="137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hr-HR" dirty="0">
                    <a:solidFill>
                      <a:srgbClr val="0033CC"/>
                    </a:solidFill>
                    <a:latin typeface="Arial" charset="0"/>
                    <a:cs typeface="Times New Roman" pitchFamily="18" charset="0"/>
                  </a:rPr>
                  <a:t>Kreditno tržište</a:t>
                </a:r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V="1">
                <a:off x="2053" y="3528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608" y="3113"/>
              <a:ext cx="2909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hr-HR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Financijske institucije </a:t>
              </a: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hr-HR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Unutarnji depoziti (povezane institucije/fondovi, zaposlenici)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0200" y="1634621"/>
            <a:ext cx="4535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Blagajnički zapisi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Tržište ugovora o povratnoj kupnji 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defTabSz="728663"/>
            <a:r>
              <a:rPr lang="hr-HR" sz="3000"/>
              <a:t>Instrumenti financiranja Federalne riznice</a:t>
            </a:r>
          </a:p>
        </p:txBody>
      </p:sp>
    </p:spTree>
    <p:extLst>
      <p:ext uri="{BB962C8B-B14F-4D97-AF65-F5344CB8AC3E}">
        <p14:creationId xmlns:p14="http://schemas.microsoft.com/office/powerpoint/2010/main" val="255634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69416" y="1088823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hr-HR" sz="1600" b="1" dirty="0">
                <a:solidFill>
                  <a:srgbClr val="333399"/>
                </a:solidFill>
                <a:latin typeface="+mn-lt"/>
              </a:rPr>
              <a:t>Potraživanja u pogledu registra duga na tržištu novca (blagajnički zapisi)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81201" y="1086998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hr-HR" sz="2000" b="1">
                <a:solidFill>
                  <a:srgbClr val="333399"/>
                </a:solidFill>
                <a:latin typeface="+mn-lt"/>
              </a:rPr>
              <a:t>Obveznice švicarske Konfederacije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81201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fiksna stopa (kupon)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mjesečne aukcije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ponuda cijene, na „nizozemski” način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kalendar izdavanja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nova izdavanja i ponovna izdavanja nepodmirenih obveznica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sekundarno tržište/sekundarna trgovina na platformi SIX Swiss Exchange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69416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Diskontirani vrijednosni papir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tjedne aukcije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ponuda cijene, na „nizozemski” način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kalendar izdavanja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nova izdavanja; 44 puta tijekom tri mjeseca</a:t>
            </a:r>
            <a:br>
              <a:rPr lang="hr-HR" sz="1600" dirty="0">
                <a:latin typeface="Arial" charset="0"/>
              </a:rPr>
            </a:br>
            <a:r>
              <a:rPr lang="hr-HR" sz="1600" dirty="0">
                <a:latin typeface="Arial" charset="0"/>
              </a:rPr>
              <a:t>6 puta tijekom 6 mjeseci i 2 puta tijekom 12 mjeseci u pogledu blagajničkih zapisa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hr-HR" sz="1600" dirty="0">
                <a:latin typeface="Arial" charset="0"/>
              </a:rPr>
              <a:t>sekundarno tržište/sekundarna trgovina na platformi SIX-Repo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defTabSz="728663"/>
            <a:r>
              <a:rPr lang="hr-HR" sz="2800" dirty="0"/>
              <a:t>Instrumenti financiranja Federalne riznice</a:t>
            </a:r>
          </a:p>
        </p:txBody>
      </p:sp>
      <p:sp>
        <p:nvSpPr>
          <p:cNvPr id="3" name="Rechteck 2"/>
          <p:cNvSpPr/>
          <p:nvPr/>
        </p:nvSpPr>
        <p:spPr>
          <a:xfrm>
            <a:off x="681057" y="5598235"/>
            <a:ext cx="7988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Arial" charset="0"/>
                <a:sym typeface="Wingdings" panose="05000000000000000000" pitchFamily="2" charset="2"/>
              </a:rPr>
              <a:t>Raditi na </a:t>
            </a:r>
            <a:r>
              <a:rPr lang="hr-HR" sz="2000" b="1" dirty="0">
                <a:latin typeface="Arial" charset="0"/>
                <a:sym typeface="Wingdings" panose="05000000000000000000" pitchFamily="2" charset="2"/>
              </a:rPr>
              <a:t>dugoročnom ostvarivanju niskih rashoda za kamate</a:t>
            </a:r>
            <a:r>
              <a:rPr lang="hr-HR" sz="2000" dirty="0">
                <a:latin typeface="Arial" charset="0"/>
                <a:sym typeface="Wingdings" panose="05000000000000000000" pitchFamily="2" charset="2"/>
              </a:rPr>
              <a:t> te istodobno držati povezane </a:t>
            </a:r>
            <a:r>
              <a:rPr lang="hr-HR" sz="2000" b="1" dirty="0">
                <a:latin typeface="Arial" charset="0"/>
                <a:sym typeface="Wingdings" panose="05000000000000000000" pitchFamily="2" charset="2"/>
              </a:rPr>
              <a:t>rizike na prihvatljivoj razini</a:t>
            </a:r>
          </a:p>
        </p:txBody>
      </p:sp>
    </p:spTree>
    <p:extLst>
      <p:ext uri="{BB962C8B-B14F-4D97-AF65-F5344CB8AC3E}">
        <p14:creationId xmlns:p14="http://schemas.microsoft.com/office/powerpoint/2010/main" val="103281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Objedinjavanje gotovinskih sredstava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29" y="1721718"/>
            <a:ext cx="6058390" cy="36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Dnevni izvještaj o likvidnosti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987" y="1312863"/>
            <a:ext cx="6904903" cy="49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Sadržaj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hr-HR" b="1"/>
              <a:t>Glavne dogovornosti i organizacijska struktura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Izrada projekcija gotovinskih sredstava i upravljanje gotovinskim sredstvima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Planiranje proračuna: Uloga riznice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Financijsko izvještavanje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985397" y="5883816"/>
            <a:ext cx="37751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500" b="1" dirty="0" smtClean="0">
                <a:latin typeface="Arial" charset="0"/>
              </a:rPr>
              <a:t>Zgrada Parlamenta</a:t>
            </a:r>
            <a:endParaRPr lang="hr-HR" sz="1500" b="1" dirty="0"/>
          </a:p>
        </p:txBody>
      </p:sp>
      <p:pic>
        <p:nvPicPr>
          <p:cNvPr id="9" name="Inhaltsplatzhalter 11" descr="Bundeshaus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67483" y="3277344"/>
            <a:ext cx="3660775" cy="2606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Sadržaj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338587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Glavne dogovornosti i organizacijska struktura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Izrada projekcija gotovinskih sredstava i upravljanje gotovinskim sredstvima</a:t>
            </a:r>
          </a:p>
          <a:p>
            <a:pPr marL="400050" indent="-400050">
              <a:buFontTx/>
              <a:buAutoNum type="arabicPeriod"/>
            </a:pPr>
            <a:r>
              <a:rPr lang="hr-HR" b="1"/>
              <a:t>Planiranje proračuna: Uloga riznice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Financijsko izvještavanje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 smtClean="0">
              <a:solidFill>
                <a:schemeClr val="bg2"/>
              </a:solidFill>
            </a:endParaRPr>
          </a:p>
          <a:p>
            <a:pPr marL="400050" indent="-400050"/>
            <a:endParaRPr lang="en-US" dirty="0" smtClean="0"/>
          </a:p>
          <a:p>
            <a:pPr marL="400050" indent="-400050">
              <a:buFontTx/>
              <a:buNone/>
            </a:pPr>
            <a:endParaRPr lang="en-US" dirty="0" smtClean="0"/>
          </a:p>
          <a:p>
            <a:pPr marL="400050" indent="-400050"/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931633" y="5664746"/>
            <a:ext cx="31726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500" b="1">
                <a:latin typeface="Arial" charset="0"/>
              </a:rPr>
              <a:t>Obveznice Vlade Švicarske Konfederacije,</a:t>
            </a:r>
          </a:p>
          <a:p>
            <a:r>
              <a:rPr lang="hr-HR" sz="1500" b="1">
                <a:latin typeface="Arial" charset="0"/>
              </a:rPr>
              <a:t>22. prosinca 1983.</a:t>
            </a:r>
            <a:r>
              <a:rPr lang="hr-HR" sz="1500">
                <a:latin typeface="Arial" charset="0"/>
              </a:rPr>
              <a:t/>
            </a:r>
            <a:br>
              <a:rPr lang="hr-HR" sz="1500">
                <a:latin typeface="Arial" charset="0"/>
              </a:rPr>
            </a:br>
            <a:r>
              <a:rPr lang="hr-HR" sz="500">
                <a:latin typeface="Arial" charset="0"/>
              </a:rPr>
              <a:t>Slika: Pascal Launer, Thomson Reuters</a:t>
            </a:r>
          </a:p>
        </p:txBody>
      </p:sp>
      <p:pic>
        <p:nvPicPr>
          <p:cNvPr id="11" name="Picture 1" descr="\\adb.intra.admin.ch\userhome$\EFV-01\U80794106\data\Documents\ueg personal PRIVAT\Pics\Porträts ueg\Thomson Reuters 2012 Fotograf Pascal Launer\PLA4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413" y="3089787"/>
            <a:ext cx="3878926" cy="2495038"/>
          </a:xfrm>
          <a:prstGeom prst="rect">
            <a:avLst/>
          </a:prstGeom>
          <a:noFill/>
        </p:spPr>
      </p:pic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planiranja proračuna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85874" y="1449388"/>
            <a:ext cx="7472363" cy="4778375"/>
          </a:xfrm>
        </p:spPr>
        <p:txBody>
          <a:bodyPr/>
          <a:lstStyle/>
          <a:p>
            <a:r>
              <a:rPr lang="hr-HR"/>
              <a:t>Federalno vijeće određuje gornje granice rashoda u skladu s dužničkom kočnicom: Početne specifikacije u veljači/februaru, a proračunski izvještaji i prilagodbe do lipnja/juna, odluka Federalnog vijeća o konačnoj granici u srpnju/julu, odluka Parlamenta u prosincu/decembru</a:t>
            </a:r>
          </a:p>
          <a:p>
            <a:r>
              <a:rPr lang="hr-HR"/>
              <a:t>Glavnu odgovornost u pogledu planiranja proračuna Konfederacije snose odjeli za fiskalnu politiku (FP) i politiku rashoda (EP) FFA-a, odjel za računovodstvo i financije pruža podršku u procesu i održava IT sustav (SAP)</a:t>
            </a:r>
          </a:p>
          <a:p>
            <a:r>
              <a:rPr lang="hr-HR"/>
              <a:t>Ti odjeli usklađuju proračunski proces s federalnom upravom i njezinim administrativnim jedinicama te su zaduženi i za kontrolu kredita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109113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Uloga Federalne riznice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100">
                <a:latin typeface="+mn-lt"/>
              </a:rPr>
              <a:t>Međuovisnost financijskog planiranja i planova riznice: financijsko planiranje utječe na program za izdavanje, rashodi za kamate utječu na financijsko planiranje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100">
                <a:latin typeface="+mn-lt"/>
                <a:sym typeface="Wingdings" panose="05000000000000000000" pitchFamily="2" charset="2"/>
              </a:rPr>
              <a:t>Bitna je stalna razmjena informacija između Riznice i odjelâ za proračun  stoga odjel za fiskalnu politiku sudjeluje i u ALCO-u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100">
                <a:latin typeface="+mn-lt"/>
                <a:sym typeface="Wingdings" panose="05000000000000000000" pitchFamily="2" charset="2"/>
              </a:rPr>
              <a:t>Zaduživanje obveznicama i blagajničkim zapisima dovodi do troškova za kamate  posljednjih se godina stanje proračuna naglo pogoršalo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100">
                <a:latin typeface="+mn-lt"/>
              </a:rPr>
              <a:t>Dužnička kočnica određuje fiskalnu politiku: nova su izdavanja u načelu ograničena rokom dospijeća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>
                <a:latin typeface="+mn-lt"/>
              </a:rPr>
              <a:t>Glavni zadatak Riznice u procesu planiranja proračuna: zaštita od rizika stranih valuta (dovodi do planiranja zaštite i izbjegavanje dodatnih kredita)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15520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2" y="323850"/>
            <a:ext cx="7534873" cy="657225"/>
          </a:xfrm>
          <a:noFill/>
          <a:ln/>
        </p:spPr>
        <p:txBody>
          <a:bodyPr/>
          <a:lstStyle/>
          <a:p>
            <a:r>
              <a:rPr lang="hr-HR"/>
              <a:t>Plan Riznice</a:t>
            </a:r>
            <a:r>
              <a:rPr lang="hr-HR" sz="2800"/>
              <a:t/>
            </a:r>
            <a:br>
              <a:rPr lang="hr-HR" sz="2800"/>
            </a:br>
            <a:endParaRPr lang="hr-HR" sz="280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700" dirty="0">
                <a:latin typeface="+mn-lt"/>
              </a:rPr>
              <a:t>Pokriva tekuću godinu, predstojeću (proračunsku) godinu i tri sljedeće godine financijskog plana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700" dirty="0">
                <a:latin typeface="+mn-lt"/>
              </a:rPr>
              <a:t>Uključuje glavne priljeve i odljeve gotovinskih sredstava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700" dirty="0">
                <a:latin typeface="+mn-lt"/>
              </a:rPr>
              <a:t>Ishodi fiskalne bilance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700" dirty="0">
                <a:latin typeface="+mn-lt"/>
              </a:rPr>
              <a:t>izvanredni rashodi i prihodi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700" dirty="0">
                <a:latin typeface="+mn-lt"/>
              </a:rPr>
              <a:t>unutarnja financijska ulaganja (željeznice, osiguranje za nezaposlene itd.)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700" dirty="0">
                <a:latin typeface="+mn-lt"/>
              </a:rPr>
              <a:t>Ažurira se redovito i kontinuirano (npr. novi projekti, financijski plan ili proračun)</a:t>
            </a: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hr-HR" sz="1700" dirty="0">
                <a:latin typeface="+mn-lt"/>
              </a:rPr>
              <a:t>	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hr-HR" sz="1700" dirty="0">
                <a:latin typeface="+mn-lt"/>
              </a:rPr>
              <a:t>Pokazuje količinu sredstava dostupnih za smanjenje duga s obzirom na uvjete zaduživanja (uključujući otkup duga)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hr-HR" sz="1700" dirty="0">
                <a:latin typeface="+mn-lt"/>
              </a:rPr>
              <a:t>Alocira sredstva iz fondova u vanjsko (obveznice, blagajnički zapisi) i unutarnje (štedni depoziti za zaposlenike, depoziti od decentraliziranih jedinica) financiranje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hr-HR" sz="1700" dirty="0">
                <a:latin typeface="+mn-lt"/>
              </a:rPr>
              <a:t>Na temelju plana Riznice u studenome/novembru, izradili su se program izdavanja i kalendar aukcije koji su predstavljeni ALCO-u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17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170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7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7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 „bilance” Riznice i njezin utjecaj na proračun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06" y="1490663"/>
            <a:ext cx="60579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4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Sadržaj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338587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Glavne dogovornosti i organizacijska struktura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Izrada projekcija gotovinskih sredstava i upravljanje gotovinskim sredstvima</a:t>
            </a:r>
          </a:p>
          <a:p>
            <a:pPr marL="400050" indent="-400050">
              <a:buFontTx/>
              <a:buAutoNum type="arabicPeriod"/>
            </a:pPr>
            <a:r>
              <a:rPr lang="hr-HR">
                <a:solidFill>
                  <a:schemeClr val="bg2"/>
                </a:solidFill>
              </a:rPr>
              <a:t>Planiranje proračuna: Uloga riznice</a:t>
            </a:r>
          </a:p>
          <a:p>
            <a:pPr marL="400050" indent="-400050">
              <a:buFontTx/>
              <a:buAutoNum type="arabicPeriod"/>
            </a:pPr>
            <a:r>
              <a:rPr lang="hr-HR" b="1"/>
              <a:t>Financijsko izvještavanje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 smtClean="0">
              <a:solidFill>
                <a:schemeClr val="bg2"/>
              </a:solidFill>
            </a:endParaRPr>
          </a:p>
          <a:p>
            <a:pPr marL="400050" indent="-400050"/>
            <a:endParaRPr lang="en-US" dirty="0" smtClean="0"/>
          </a:p>
          <a:p>
            <a:pPr marL="400050" indent="-400050">
              <a:buFontTx/>
              <a:buNone/>
            </a:pPr>
            <a:endParaRPr lang="en-US" dirty="0" smtClean="0"/>
          </a:p>
          <a:p>
            <a:pPr marL="400050" indent="-400050"/>
            <a:endParaRPr lang="en-US" dirty="0"/>
          </a:p>
        </p:txBody>
      </p:sp>
      <p:pic>
        <p:nvPicPr>
          <p:cNvPr id="10" name="Picture 13" descr="nationalratssa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2836863"/>
            <a:ext cx="33702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197475" y="5929313"/>
            <a:ext cx="3163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500" b="1">
                <a:latin typeface="Arial" pitchFamily="34" charset="0"/>
              </a:rPr>
              <a:t>Komora nacionalnog vijeća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Godišnji izvještaj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Izvještaj o aktivnosti Federalne riznice (javno dostupan)</a:t>
            </a:r>
          </a:p>
          <a:p>
            <a:pPr lvl="1"/>
            <a:r>
              <a:rPr lang="hr-HR"/>
              <a:t>Opće informacije o radu Federalne riznice, njezina ovlast i instrumenti kojima se služi</a:t>
            </a:r>
          </a:p>
          <a:p>
            <a:pPr lvl="1"/>
            <a:r>
              <a:rPr lang="hr-HR"/>
              <a:t>Pregled programa za izdavanje, upravljanja likvidnošću i zaštite od valutnog rizika</a:t>
            </a:r>
          </a:p>
          <a:p>
            <a:pPr lvl="1"/>
            <a:r>
              <a:rPr lang="hr-HR"/>
              <a:t>Pregled ključnih pokazatelja upravljanja rizicima i izvještavanje o usklađenosti s ciljnim vrijednostima</a:t>
            </a:r>
          </a:p>
          <a:p>
            <a:r>
              <a:rPr lang="hr-HR"/>
              <a:t>Financijsko izvještavanje o računu i proračunu Konfederacije (javno dostupno)</a:t>
            </a:r>
          </a:p>
          <a:p>
            <a:pPr lvl="1"/>
            <a:r>
              <a:rPr lang="hr-HR"/>
              <a:t>Izvještaji Parlamentu: razina duga, postupanje s izdavanjima, posebni događaji</a:t>
            </a:r>
          </a:p>
          <a:p>
            <a:pPr lvl="1"/>
            <a:r>
              <a:rPr lang="hr-HR"/>
              <a:t>Opravdavanje za promjene u proračunu i stavkama računa (na razini kredita)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128032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Godišnji kalendar izdavanja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Godišnji kalendar izdavanja za blagajničke zapise i obveznice, svaki s datumom aukcije i planiranim količinom godišnjih izdavanja, objava u prosincu/decembru prethodne godine</a:t>
            </a:r>
          </a:p>
          <a:p>
            <a:r>
              <a:rPr lang="hr-HR"/>
              <a:t>Sudionici na tržištu mogu se osloniti na standardizirane aukcije i redovna izdavanja</a:t>
            </a:r>
          </a:p>
          <a:p>
            <a:pPr lvl="1"/>
            <a:r>
              <a:rPr lang="hr-HR"/>
              <a:t>To dovodi do stabilnog sudjelovanja na aukcijama, a time i do cijena uvjetovanih tržištem</a:t>
            </a:r>
          </a:p>
          <a:p>
            <a:pPr lvl="1"/>
            <a:r>
              <a:rPr lang="hr-HR"/>
              <a:t>osigurava stalan i troškovno učinkovit pristup tržištima kapitala</a:t>
            </a:r>
          </a:p>
          <a:p>
            <a:r>
              <a:rPr lang="hr-HR"/>
              <a:t>Kalendar izdavanja može se prilagoditi tijekom godine ako se značajno promijene potrebe u pogledu financiranja</a:t>
            </a:r>
          </a:p>
          <a:p>
            <a:r>
              <a:rPr lang="hr-HR"/>
              <a:t>Objava zajedničkim medijima FFA-a i SNB-a, ali i izravnom dostavom našim redovnim investitorima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dirty="0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413840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Objava i rezultati aukcije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Prije svake aukcije obveznica: Obavijest (uključujući namiru i rok dospijeća) dan prije aukcije objavama na medijima, Bloomberg i Reuters. Nema objavljivanja informacija o ciljnom volumenu ili cijeni</a:t>
            </a:r>
          </a:p>
          <a:p>
            <a:r>
              <a:rPr lang="hr-HR"/>
              <a:t>Neposredno nakon aukcije: Objava rezultata (uključujući količinu, cijenu i dobitak) u obavijestima medija, Bloomberg i Reuters</a:t>
            </a:r>
          </a:p>
          <a:p>
            <a:r>
              <a:rPr lang="hr-HR"/>
              <a:t>Informacije u vezi s našim programom za izdavanje nalaze se na web-mjestu FFA-a (npr. izvanredni volumeni obveznica, ishodi izdavanja)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2546069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Transparentnost u pogledu izlaganja, upita medija, OECD-a itd.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Federalna riznica radi na otvoren i transparentan način</a:t>
            </a:r>
          </a:p>
          <a:p>
            <a:pPr lvl="1"/>
            <a:r>
              <a:rPr lang="hr-HR"/>
              <a:t>Održava komunikaciju s glavnim sudionicima i investitorima na tržištu</a:t>
            </a:r>
          </a:p>
          <a:p>
            <a:pPr lvl="1"/>
            <a:r>
              <a:rPr lang="hr-HR"/>
              <a:t>Održava redovna izlaganja zainteresiranim stranama unutar i izvan Federalne uprave</a:t>
            </a:r>
          </a:p>
          <a:p>
            <a:pPr lvl="1"/>
            <a:r>
              <a:rPr lang="hr-HR"/>
              <a:t>Pokazuje otvorenost u pogledu upita medija</a:t>
            </a:r>
          </a:p>
          <a:p>
            <a:pPr lvl="1"/>
            <a:r>
              <a:rPr lang="hr-HR"/>
              <a:t>Sudjeluje na sastancima OECD-a i sličnim organizacijama</a:t>
            </a:r>
          </a:p>
          <a:p>
            <a:pPr lvl="1"/>
            <a:r>
              <a:rPr lang="hr-HR"/>
              <a:t>Pokazuje želju za pružanjem informacija o količini i strukturi duga, postupanje s izdavanjima itd. u anketama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271259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r>
              <a:rPr lang="hr-HR" sz="2800"/>
              <a:t>Federalni odjel za financije </a:t>
            </a:r>
            <a:br>
              <a:rPr lang="hr-HR" sz="2800"/>
            </a:br>
            <a:r>
              <a:rPr lang="hr-HR" sz="2000"/>
              <a:t>Ministarstvo financija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172930"/>
            <a:ext cx="7115175" cy="4513263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sz="2000" b="1" dirty="0" smtClean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/>
              <a:t>Glavno tajništvo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/>
              <a:t>Federalna porezna uprava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/>
              <a:t>Federalna carinska uprava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>
                <a:solidFill>
                  <a:srgbClr val="000080"/>
                </a:solidFill>
              </a:rPr>
              <a:t>Federalna uprava za financije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/>
              <a:t>Državno tajništvo za međunarodna financijska pitanja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/>
              <a:t>Federalni kadrovski ured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/>
              <a:t>Federalni ured za informacijske tehnologije, sustave i telekomunikaciju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2000"/>
              <a:t>Federalni ured za izgradnju i logistiku 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1176780" y="5048709"/>
            <a:ext cx="7421563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hr-HR" sz="1500">
                <a:latin typeface="Arial" charset="0"/>
              </a:rPr>
              <a:t>Povezani su s Federalnim odjelom za financije u administrativne svrhe: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hr-HR" sz="1500">
                <a:latin typeface="Arial" charset="0"/>
              </a:rPr>
              <a:t>Švicarski federalni ured za reviziju, švicarsko Nadzorno tijelo za financijska tržišta, Federalni mirovinski fond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1500" dirty="0">
              <a:latin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4835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209964" y="3168650"/>
            <a:ext cx="758522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hr-HR"/>
              <a:t>Pitanja i odgovori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9964" y="3168650"/>
            <a:ext cx="7585220" cy="989013"/>
          </a:xfrm>
        </p:spPr>
        <p:txBody>
          <a:bodyPr/>
          <a:lstStyle/>
          <a:p>
            <a:r>
              <a:rPr lang="hr-HR"/>
              <a:t>Dodatni slajdovi / Prilozi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54222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Mreža PEMPAL-a, 24. lipnja/juna 2020.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IT sustavi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 eaLnBrk="1" hangingPunct="1"/>
            <a:endParaRPr lang="de-CH" altLang="de-DE" sz="2600" dirty="0" smtClean="0"/>
          </a:p>
          <a:p>
            <a:pPr marL="400050" indent="-400050" eaLnBrk="1" hangingPunct="1">
              <a:buFontTx/>
              <a:buNone/>
            </a:pPr>
            <a:endParaRPr lang="de-CH" altLang="de-DE" sz="2600" dirty="0" smtClean="0"/>
          </a:p>
        </p:txBody>
      </p:sp>
      <p:sp>
        <p:nvSpPr>
          <p:cNvPr id="7173" name="Oval 22"/>
          <p:cNvSpPr>
            <a:spLocks noChangeArrowheads="1"/>
          </p:cNvSpPr>
          <p:nvPr/>
        </p:nvSpPr>
        <p:spPr bwMode="auto">
          <a:xfrm>
            <a:off x="3908425" y="3325813"/>
            <a:ext cx="137160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Apex</a:t>
            </a: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3070225" y="2335213"/>
            <a:ext cx="299085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2000" b="1"/>
              <a:t>Adaptiv 360</a:t>
            </a: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2689225" y="1878013"/>
            <a:ext cx="3733800" cy="2590800"/>
          </a:xfrm>
          <a:prstGeom prst="ellipse">
            <a:avLst/>
          </a:prstGeom>
          <a:noFill/>
          <a:ln w="25400">
            <a:solidFill>
              <a:srgbClr val="E31D2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Times" panose="02020603050405020304" pitchFamily="18" charset="0"/>
            </a:endParaRPr>
          </a:p>
        </p:txBody>
      </p:sp>
      <p:sp>
        <p:nvSpPr>
          <p:cNvPr id="7176" name="Oval 26"/>
          <p:cNvSpPr>
            <a:spLocks noChangeArrowheads="1"/>
          </p:cNvSpPr>
          <p:nvPr/>
        </p:nvSpPr>
        <p:spPr bwMode="auto">
          <a:xfrm>
            <a:off x="1289050" y="16748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Bloomberg</a:t>
            </a:r>
          </a:p>
        </p:txBody>
      </p:sp>
      <p:sp>
        <p:nvSpPr>
          <p:cNvPr id="7177" name="Oval 27"/>
          <p:cNvSpPr>
            <a:spLocks noChangeArrowheads="1"/>
          </p:cNvSpPr>
          <p:nvPr/>
        </p:nvSpPr>
        <p:spPr bwMode="auto">
          <a:xfrm>
            <a:off x="1089025" y="28686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BuRi</a:t>
            </a:r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5889625" y="43164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400" b="1" dirty="0" err="1"/>
              <a:t>FileZilla</a:t>
            </a:r>
            <a:r>
              <a:rPr lang="hr-HR" sz="1200" b="1" dirty="0"/>
              <a:t/>
            </a:r>
            <a:br>
              <a:rPr lang="hr-HR" sz="1200" b="1" dirty="0"/>
            </a:br>
            <a:r>
              <a:rPr lang="hr-HR" sz="900" b="1" dirty="0" smtClean="0"/>
              <a:t>r</a:t>
            </a:r>
            <a:r>
              <a:rPr lang="hr-HR" sz="800" b="1" dirty="0" smtClean="0"/>
              <a:t>ačunovodstveni </a:t>
            </a:r>
            <a:r>
              <a:rPr lang="hr-HR" sz="800" b="1" dirty="0"/>
              <a:t>podaci</a:t>
            </a:r>
            <a:endParaRPr lang="hr-HR" sz="1050" b="1" dirty="0"/>
          </a:p>
        </p:txBody>
      </p:sp>
      <p:sp>
        <p:nvSpPr>
          <p:cNvPr id="7179" name="Oval 29"/>
          <p:cNvSpPr>
            <a:spLocks noChangeArrowheads="1"/>
          </p:cNvSpPr>
          <p:nvPr/>
        </p:nvSpPr>
        <p:spPr bwMode="auto">
          <a:xfrm>
            <a:off x="7261225" y="294481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900" b="1" dirty="0"/>
              <a:t>Elektroničko arhiviranje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900" b="1" dirty="0"/>
              <a:t>(DALA)</a:t>
            </a:r>
          </a:p>
        </p:txBody>
      </p: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6788150" y="192246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Izvještavanje</a:t>
            </a:r>
            <a:br>
              <a:rPr lang="hr-HR" sz="1600" b="1"/>
            </a:br>
            <a:r>
              <a:rPr lang="hr-HR" sz="1200" b="1"/>
              <a:t>Poslovni ciljevi</a:t>
            </a:r>
          </a:p>
        </p:txBody>
      </p:sp>
      <p:sp>
        <p:nvSpPr>
          <p:cNvPr id="7182" name="Line 32"/>
          <p:cNvSpPr>
            <a:spLocks noChangeShapeType="1"/>
          </p:cNvSpPr>
          <p:nvPr/>
        </p:nvSpPr>
        <p:spPr bwMode="auto">
          <a:xfrm>
            <a:off x="2613025" y="2106613"/>
            <a:ext cx="685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3" name="Line 33"/>
          <p:cNvSpPr>
            <a:spLocks noChangeShapeType="1"/>
          </p:cNvSpPr>
          <p:nvPr/>
        </p:nvSpPr>
        <p:spPr bwMode="auto">
          <a:xfrm flipH="1">
            <a:off x="2444750" y="2930525"/>
            <a:ext cx="65405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4" name="Line 34"/>
          <p:cNvSpPr>
            <a:spLocks noChangeShapeType="1"/>
          </p:cNvSpPr>
          <p:nvPr/>
        </p:nvSpPr>
        <p:spPr bwMode="auto">
          <a:xfrm flipV="1">
            <a:off x="5921375" y="2411413"/>
            <a:ext cx="8667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5" name="Line 35"/>
          <p:cNvSpPr>
            <a:spLocks noChangeShapeType="1"/>
          </p:cNvSpPr>
          <p:nvPr/>
        </p:nvSpPr>
        <p:spPr bwMode="auto">
          <a:xfrm>
            <a:off x="5588000" y="3136900"/>
            <a:ext cx="835025" cy="117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6" name="Line 36"/>
          <p:cNvSpPr>
            <a:spLocks noChangeShapeType="1"/>
          </p:cNvSpPr>
          <p:nvPr/>
        </p:nvSpPr>
        <p:spPr bwMode="auto">
          <a:xfrm flipH="1">
            <a:off x="5849938" y="5127625"/>
            <a:ext cx="449262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4115" name="Oval 37"/>
          <p:cNvSpPr>
            <a:spLocks noChangeArrowheads="1"/>
          </p:cNvSpPr>
          <p:nvPr/>
        </p:nvSpPr>
        <p:spPr bwMode="auto">
          <a:xfrm>
            <a:off x="5086350" y="1360488"/>
            <a:ext cx="1276350" cy="579437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hr-HR" sz="1600" b="1">
                <a:latin typeface="+mn-lt"/>
              </a:rPr>
              <a:t>Swift</a:t>
            </a:r>
          </a:p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hr-HR" sz="1200" b="1">
                <a:latin typeface="+mn-lt"/>
              </a:rPr>
              <a:t>(Finastra)</a:t>
            </a:r>
          </a:p>
        </p:txBody>
      </p:sp>
      <p:sp>
        <p:nvSpPr>
          <p:cNvPr id="7188" name="Line 38"/>
          <p:cNvSpPr>
            <a:spLocks noChangeShapeType="1"/>
          </p:cNvSpPr>
          <p:nvPr/>
        </p:nvSpPr>
        <p:spPr bwMode="auto">
          <a:xfrm flipV="1">
            <a:off x="5278438" y="1941513"/>
            <a:ext cx="4175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9" name="Oval 31"/>
          <p:cNvSpPr>
            <a:spLocks noChangeArrowheads="1"/>
          </p:cNvSpPr>
          <p:nvPr/>
        </p:nvSpPr>
        <p:spPr bwMode="auto">
          <a:xfrm>
            <a:off x="4811713" y="53197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SAP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101975" y="4530725"/>
            <a:ext cx="1230313" cy="917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hr-HR" sz="1200" b="1" dirty="0">
                <a:latin typeface="Arial" charset="0"/>
              </a:rPr>
              <a:t>SAP </a:t>
            </a:r>
            <a:endParaRPr lang="hr-HR" sz="1600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hr-HR" sz="900" b="1" dirty="0">
                <a:latin typeface="Arial" charset="0"/>
              </a:rPr>
              <a:t>Program za</a:t>
            </a:r>
          </a:p>
          <a:p>
            <a:pPr algn="ctr" eaLnBrk="1" hangingPunct="1">
              <a:defRPr/>
            </a:pPr>
            <a:r>
              <a:rPr lang="hr-HR" sz="900" b="1" dirty="0">
                <a:latin typeface="Arial" charset="0"/>
              </a:rPr>
              <a:t> planiranje likvidnosti</a:t>
            </a:r>
          </a:p>
        </p:txBody>
      </p:sp>
      <p:pic>
        <p:nvPicPr>
          <p:cNvPr id="7193" name="Imag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451475"/>
            <a:ext cx="949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Line 33"/>
          <p:cNvSpPr>
            <a:spLocks noChangeShapeType="1"/>
          </p:cNvSpPr>
          <p:nvPr/>
        </p:nvSpPr>
        <p:spPr bwMode="auto">
          <a:xfrm flipH="1">
            <a:off x="3687763" y="3249613"/>
            <a:ext cx="400050" cy="127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771775" y="11160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600" b="1"/>
              <a:t>SIX CO:RE</a:t>
            </a: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02831" y="1770063"/>
            <a:ext cx="461169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9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Trenutačni izazovi: Covid-19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90588"/>
            <a:ext cx="799306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7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Trenutačni izazovi: Covid-19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 početka 2020.: od kad su uvedene negativne kamatne stope u 2015. postoji vrlo visoka razina likvidnosti koja i dalje raste</a:t>
            </a:r>
          </a:p>
          <a:p>
            <a:r>
              <a:rPr lang="hr-HR" dirty="0"/>
              <a:t>S početkom u 2020.: Uvođenje sveobuhvatnih mjera kojima se ublažuje utjecaj krize prouzročene koronavirusnom bolešću na ekonomiju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zahtjevi visoke likvidnosti</a:t>
            </a:r>
          </a:p>
          <a:p>
            <a:r>
              <a:rPr lang="hr-HR" dirty="0"/>
              <a:t>Zaštitni sloj likvidnosti pomaže u financiranju ekonomskih mjera</a:t>
            </a:r>
          </a:p>
          <a:p>
            <a:r>
              <a:rPr lang="hr-HR"/>
              <a:t>Potrebna je pravodobna prilagodba planiranja likvidnosti: Potreba za dodatnim dugom zadovoljena je dodatnim blagajničkim zapisima</a:t>
            </a:r>
          </a:p>
          <a:p>
            <a:r>
              <a:rPr lang="hr-HR" dirty="0"/>
              <a:t>Ključni zahtjev: Rano i transparentno izvještavanje </a:t>
            </a:r>
            <a:r>
              <a:rPr lang="hr-HR" dirty="0" err="1"/>
              <a:t>tržištâ</a:t>
            </a:r>
            <a:r>
              <a:rPr lang="hr-HR" dirty="0"/>
              <a:t> o dodatnoj potrebi za financiranjem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48175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/>
              <a:t>Federalna uprava za financije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42950"/>
            <a:ext cx="8507413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9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r>
              <a:rPr lang="hr-HR" sz="2800"/>
              <a:t>Federalna uprava za financije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345315"/>
            <a:ext cx="7115175" cy="4513263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1700" dirty="0"/>
              <a:t>pruža pregled financija federalne vlade te osigurava njezinu dugoročnu financijsku stabilnost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1700" dirty="0"/>
              <a:t>razvoj koncepata fiskalne politike (npr. fiskalno pravilo dužničke kočnice (</a:t>
            </a:r>
            <a:r>
              <a:rPr lang="hr-HR" sz="1700" dirty="0" err="1"/>
              <a:t>eng</a:t>
            </a:r>
            <a:r>
              <a:rPr lang="hr-HR" sz="1700" dirty="0"/>
              <a:t>. </a:t>
            </a:r>
            <a:r>
              <a:rPr lang="hr-HR" sz="1700" i="1" dirty="0" err="1"/>
              <a:t>debt</a:t>
            </a:r>
            <a:r>
              <a:rPr lang="hr-HR" sz="1700" i="1" dirty="0"/>
              <a:t> </a:t>
            </a:r>
            <a:r>
              <a:rPr lang="hr-HR" sz="1700" i="1" dirty="0" err="1"/>
              <a:t>brake</a:t>
            </a:r>
            <a:r>
              <a:rPr lang="hr-HR" sz="1700" dirty="0"/>
              <a:t>)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1700" dirty="0"/>
              <a:t>odgovorna za planiranje proračuna, financijsko planiranje i računovodstvo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1700" dirty="0"/>
              <a:t>procjena projekata svih odjela u pogledu rashoda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1700" dirty="0"/>
              <a:t>provodi nacionalno fiskalno izravnavanje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1700" dirty="0">
                <a:solidFill>
                  <a:srgbClr val="333399"/>
                </a:solidFill>
              </a:rPr>
              <a:t>osigurava stalnu solventnost konfederacije, odgovorna je za prikupljanje sredstava i ulaganje u tržišta novca i kapitala, jamči svoj privilegirani položaj na tržištima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hr-HR" sz="1700" dirty="0"/>
              <a:t>nadzire </a:t>
            </a:r>
            <a:r>
              <a:rPr lang="hr-HR" sz="1700" dirty="0" err="1"/>
              <a:t>Swissmint</a:t>
            </a:r>
            <a:r>
              <a:rPr lang="hr-HR" sz="1700" dirty="0"/>
              <a:t> (švicarsku proizvodnju kovanica) i Središnji ured za naknade u pogledu osiguranja u slučaju starosti i preživjelog korisnika osiguranja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endParaRPr lang="en-GB" sz="17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079292" y="5209080"/>
            <a:ext cx="7682459" cy="384721"/>
            <a:chOff x="1079292" y="5209080"/>
            <a:chExt cx="7682459" cy="384721"/>
          </a:xfrm>
        </p:grpSpPr>
        <p:sp>
          <p:nvSpPr>
            <p:cNvPr id="9" name="Pfeil nach rechts 8"/>
            <p:cNvSpPr/>
            <p:nvPr/>
          </p:nvSpPr>
          <p:spPr bwMode="auto">
            <a:xfrm>
              <a:off x="1079292" y="5321508"/>
              <a:ext cx="262328" cy="187376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319134" y="5209080"/>
              <a:ext cx="744261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900" dirty="0">
                  <a:latin typeface="+mj-lt"/>
                </a:rPr>
                <a:t>osigurava učinkovitu i efikasnu upotrebu financijskih resursa</a:t>
              </a:r>
            </a:p>
          </p:txBody>
        </p:sp>
      </p:grp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4807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6875462" cy="657225"/>
          </a:xfrm>
          <a:noFill/>
          <a:ln/>
        </p:spPr>
        <p:txBody>
          <a:bodyPr/>
          <a:lstStyle/>
          <a:p>
            <a:pPr marL="609600" indent="-609600"/>
            <a:r>
              <a:rPr lang="hr-HR" sz="2800"/>
              <a:t>Federalna riznica – glavne odgovornosti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1274763"/>
            <a:ext cx="7472363" cy="370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/>
              <a:t>Financiranje u pogledu tržišta novca i tržišta kapitala, upravljanje gotovinskim sredstvima i sredstvima u stranoj valuti</a:t>
            </a:r>
          </a:p>
          <a:p>
            <a:pPr>
              <a:lnSpc>
                <a:spcPct val="90000"/>
              </a:lnSpc>
            </a:pPr>
            <a:r>
              <a:rPr lang="hr-HR"/>
              <a:t>Uloge pozadinskog ureda (usklađenost i namira transakcija, financijska kontrola)</a:t>
            </a:r>
          </a:p>
          <a:p>
            <a:pPr>
              <a:lnSpc>
                <a:spcPct val="90000"/>
              </a:lnSpc>
            </a:pPr>
            <a:r>
              <a:rPr lang="hr-HR"/>
              <a:t>Uloge kontrole rizika (tržišni rizik i upravljanje kreditnim rizikom druge ugovorne strane)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hr-HR"/>
              <a:t>Upravljanje utrživim udjelima u vlasničkom kapitalu u skladu sa zakonom</a:t>
            </a:r>
          </a:p>
          <a:p>
            <a:pPr>
              <a:lnSpc>
                <a:spcPct val="90000"/>
              </a:lnSpc>
            </a:pPr>
            <a:r>
              <a:rPr lang="hr-HR"/>
              <a:t>Upravljanje centraliziranom naplatom potraživanja vlade</a:t>
            </a:r>
          </a:p>
          <a:p>
            <a:pPr>
              <a:lnSpc>
                <a:spcPct val="90000"/>
              </a:lnSpc>
            </a:pPr>
            <a:r>
              <a:rPr lang="hr-HR"/>
              <a:t>Upravljanje štednim depozitima federalnih zaposlenika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</p:spTree>
    <p:extLst>
      <p:ext uri="{BB962C8B-B14F-4D97-AF65-F5344CB8AC3E}">
        <p14:creationId xmlns:p14="http://schemas.microsoft.com/office/powerpoint/2010/main" val="18991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Pravni okvir</a:t>
            </a:r>
            <a:br>
              <a:rPr lang="hr-HR"/>
            </a:br>
            <a:r>
              <a:rPr lang="hr-HR" sz="2000"/>
              <a:t>Zakon o proračunu (članci 60. do 62.)  </a:t>
            </a:r>
            <a:br>
              <a:rPr lang="hr-HR" sz="2000"/>
            </a:br>
            <a:r>
              <a:rPr lang="hr-HR" sz="2000"/>
              <a:t>Pravilnik o proračunu (članci 70. do 74.)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66872"/>
            <a:ext cx="7979868" cy="406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 dirty="0">
                <a:latin typeface="+mn-lt"/>
              </a:rPr>
              <a:t>Federalna porezna uprava (FFA) upravlja radom središnj</a:t>
            </a:r>
            <a:r>
              <a:rPr lang="hr-HR" sz="2000" dirty="0">
                <a:solidFill>
                  <a:srgbClr val="333399"/>
                </a:solidFill>
                <a:latin typeface="+mn-lt"/>
              </a:rPr>
              <a:t>e riznice</a:t>
            </a:r>
            <a:r>
              <a:rPr lang="hr-HR" sz="2000" dirty="0">
                <a:latin typeface="+mn-lt"/>
              </a:rPr>
              <a:t> Konfederacije i njezinih povezanih institucija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 dirty="0">
                <a:latin typeface="+mn-lt"/>
              </a:rPr>
              <a:t>Zadatak Federalne riznice je omogućiti </a:t>
            </a:r>
            <a:r>
              <a:rPr lang="hr-HR" sz="2000" dirty="0">
                <a:solidFill>
                  <a:srgbClr val="333399"/>
                </a:solidFill>
                <a:latin typeface="+mn-lt"/>
              </a:rPr>
              <a:t>ispunjavanje njihovih obveza plaćanja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 noProof="0" dirty="0">
                <a:latin typeface="+mn-lt"/>
              </a:rPr>
              <a:t>dopušteno je prikupljanje sredstava na </a:t>
            </a:r>
            <a:r>
              <a:rPr lang="hr-HR" sz="2000" noProof="0" dirty="0">
                <a:solidFill>
                  <a:srgbClr val="333399"/>
                </a:solidFill>
                <a:latin typeface="+mn-lt"/>
              </a:rPr>
              <a:t>tržištima novca i kapitala</a:t>
            </a:r>
            <a:r>
              <a:rPr lang="hr-HR" sz="2000" dirty="0">
                <a:latin typeface="+mn-lt"/>
              </a:rPr>
              <a:t>. Federalna riznica </a:t>
            </a:r>
            <a:r>
              <a:rPr lang="hr-HR" sz="2000" noProof="0" dirty="0">
                <a:latin typeface="+mn-lt"/>
              </a:rPr>
              <a:t>osigurava stalan i isplativ pristup tržištima novca i kapitala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 dirty="0">
                <a:latin typeface="+mn-lt"/>
              </a:rPr>
              <a:t>jednom godišnje </a:t>
            </a:r>
            <a:r>
              <a:rPr lang="hr-HR" sz="2000" dirty="0" smtClean="0">
                <a:solidFill>
                  <a:srgbClr val="333399"/>
                </a:solidFill>
                <a:latin typeface="+mn-lt"/>
              </a:rPr>
              <a:t>izvještava</a:t>
            </a:r>
            <a:r>
              <a:rPr lang="hr-HR" sz="2000" noProof="0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hr-HR" sz="2000" noProof="0" dirty="0">
                <a:solidFill>
                  <a:srgbClr val="333399"/>
                </a:solidFill>
                <a:latin typeface="+mn-lt"/>
              </a:rPr>
              <a:t>o</a:t>
            </a:r>
            <a:r>
              <a:rPr lang="hr-HR" sz="2000" dirty="0">
                <a:solidFill>
                  <a:srgbClr val="333399"/>
                </a:solidFill>
                <a:latin typeface="+mn-lt"/>
              </a:rPr>
              <a:t> svojim aktivnostima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 dirty="0">
                <a:latin typeface="+mn-lt"/>
              </a:rPr>
              <a:t>ulaže privremeni višak sredstava na temelju kriterija </a:t>
            </a:r>
            <a:r>
              <a:rPr lang="hr-HR" sz="2000" dirty="0">
                <a:solidFill>
                  <a:srgbClr val="333399"/>
                </a:solidFill>
                <a:latin typeface="+mn-lt"/>
              </a:rPr>
              <a:t>sigurnosti</a:t>
            </a:r>
            <a:r>
              <a:rPr lang="hr-HR" sz="2000" dirty="0">
                <a:latin typeface="+mn-lt"/>
              </a:rPr>
              <a:t> i </a:t>
            </a:r>
            <a:r>
              <a:rPr lang="hr-HR" sz="2000" dirty="0">
                <a:solidFill>
                  <a:srgbClr val="333399"/>
                </a:solidFill>
                <a:latin typeface="+mn-lt"/>
              </a:rPr>
              <a:t>stope povrata ekvivalentne onima na tržištu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 dirty="0">
                <a:latin typeface="+mn-lt"/>
              </a:rPr>
              <a:t>ulaže samo u </a:t>
            </a:r>
            <a:r>
              <a:rPr lang="hr-HR" sz="2000" dirty="0">
                <a:solidFill>
                  <a:srgbClr val="333399"/>
                </a:solidFill>
                <a:latin typeface="+mn-lt"/>
              </a:rPr>
              <a:t>oročene depozite ili vrijednosne papire s fiksnim prinosom</a:t>
            </a:r>
            <a:r>
              <a:rPr lang="hr-HR" sz="2000" dirty="0">
                <a:latin typeface="+mn-lt"/>
              </a:rPr>
              <a:t>, drugi imovinski razredi nisu dopušteni</a:t>
            </a:r>
          </a:p>
        </p:txBody>
      </p:sp>
    </p:spTree>
    <p:extLst>
      <p:ext uri="{BB962C8B-B14F-4D97-AF65-F5344CB8AC3E}">
        <p14:creationId xmlns:p14="http://schemas.microsoft.com/office/powerpoint/2010/main" val="38912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/>
              <a:t>Pravni okvir (nastavak)</a:t>
            </a:r>
            <a:br>
              <a:rPr lang="hr-HR"/>
            </a:br>
            <a:r>
              <a:rPr lang="hr-HR" sz="2000"/>
              <a:t>Zakon o proračunu (članci 60. do 62.)  </a:t>
            </a:r>
            <a:br>
              <a:rPr lang="hr-HR" sz="2000"/>
            </a:br>
            <a:r>
              <a:rPr lang="hr-HR" sz="2000"/>
              <a:t>Pravilnik o proračunu (članci 70. do 74.)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74371"/>
            <a:ext cx="7979868" cy="39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>
                <a:latin typeface="+mn-lt"/>
              </a:rPr>
              <a:t>prihvaća </a:t>
            </a:r>
            <a:r>
              <a:rPr lang="hr-HR" sz="2000">
                <a:solidFill>
                  <a:srgbClr val="333399"/>
                </a:solidFill>
                <a:latin typeface="+mn-lt"/>
              </a:rPr>
              <a:t>gotovinske depozite</a:t>
            </a:r>
            <a:r>
              <a:rPr lang="hr-HR" sz="2000">
                <a:latin typeface="+mn-lt"/>
              </a:rPr>
              <a:t> decentraliziranih jedinica i povezanih institucija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>
                <a:latin typeface="+mn-lt"/>
              </a:rPr>
              <a:t>smije </a:t>
            </a:r>
            <a:r>
              <a:rPr lang="hr-HR" sz="2000">
                <a:solidFill>
                  <a:srgbClr val="333399"/>
                </a:solidFill>
                <a:latin typeface="+mn-lt"/>
              </a:rPr>
              <a:t>odobriti zajmove</a:t>
            </a:r>
            <a:r>
              <a:rPr lang="hr-HR" sz="2000">
                <a:latin typeface="+mn-lt"/>
              </a:rPr>
              <a:t> povezanim institucijama (npr. željeznici)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>
                <a:latin typeface="+mn-lt"/>
              </a:rPr>
              <a:t>kupuje </a:t>
            </a:r>
            <a:r>
              <a:rPr lang="hr-HR" sz="2000">
                <a:solidFill>
                  <a:srgbClr val="333399"/>
                </a:solidFill>
                <a:latin typeface="+mn-lt"/>
              </a:rPr>
              <a:t>inozemne valute</a:t>
            </a:r>
            <a:r>
              <a:rPr lang="hr-HR" sz="2000">
                <a:latin typeface="+mn-lt"/>
              </a:rPr>
              <a:t> koje stavlja na raspolaganje administrativnim jedinicama po izračunanoj stopi u stranoj valuti, čime se poštuju gornje granice rashoda navedenih u CHF.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2000">
                <a:latin typeface="+mn-lt"/>
              </a:rPr>
              <a:t>upravlja </a:t>
            </a:r>
            <a:r>
              <a:rPr lang="hr-HR" sz="2000">
                <a:solidFill>
                  <a:srgbClr val="333399"/>
                </a:solidFill>
                <a:latin typeface="+mn-lt"/>
              </a:rPr>
              <a:t>štednim depozitima</a:t>
            </a:r>
            <a:r>
              <a:rPr lang="hr-HR" sz="2000">
                <a:latin typeface="+mn-lt"/>
              </a:rPr>
              <a:t> federalnih zaposlenika</a:t>
            </a:r>
          </a:p>
        </p:txBody>
      </p:sp>
    </p:spTree>
    <p:extLst>
      <p:ext uri="{BB962C8B-B14F-4D97-AF65-F5344CB8AC3E}">
        <p14:creationId xmlns:p14="http://schemas.microsoft.com/office/powerpoint/2010/main" val="14712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607170" cy="989013"/>
          </a:xfrm>
          <a:noFill/>
        </p:spPr>
        <p:txBody>
          <a:bodyPr/>
          <a:lstStyle/>
          <a:p>
            <a:r>
              <a:rPr lang="hr-HR"/>
              <a:t>Institucionalni okvir i upravljanje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68024"/>
            <a:ext cx="7337685" cy="21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800" b="1" dirty="0">
                <a:latin typeface="+mn-lt"/>
              </a:rPr>
              <a:t>Prednji ured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800" dirty="0">
                <a:latin typeface="+mn-lt"/>
              </a:rPr>
              <a:t>odgovoran za upravljanje gotovinskim sredstvima, financiranje i upravljanje stranim valutama u skladu sa smjernicama Odbora za upravljanje imovinom i obvezama (ALCO) .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hr-HR" sz="1800" b="1" dirty="0">
                <a:latin typeface="+mn-lt"/>
              </a:rPr>
              <a:t>Pozadinski ured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800" dirty="0">
                <a:latin typeface="+mn-lt"/>
              </a:rPr>
              <a:t>provjerava i službeno odobrava transakcije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hr-HR" sz="1800" dirty="0">
                <a:latin typeface="+mn-lt"/>
              </a:rPr>
              <a:t>odgovoran za namiru transakcija (novčanih tokova)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hr-HR"/>
              <a:t>Mreža PEMPAL-a, 24. lipnja/juna 2020.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30" y="1077126"/>
            <a:ext cx="5831481" cy="27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_EFV_e_ohne Balken">
  <a:themeElements>
    <a:clrScheme name="Folien_Version_ EFV_d_ohne Balk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_Version_ EFV_d_ohne Balk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Folien_Version_ EFV_d_ohne Balk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Folien_EFV_e_ohne Balken</Template>
  <TotalTime>40</TotalTime>
  <Words>2004</Words>
  <Application>Microsoft Office PowerPoint</Application>
  <PresentationFormat>On-screen Show (4:3)</PresentationFormat>
  <Paragraphs>279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Folien_EFV_e_ohne Balken</vt:lpstr>
      <vt:lpstr> Federalna riznica  Mreža PEMPAL-a   </vt:lpstr>
      <vt:lpstr>Sadržaj</vt:lpstr>
      <vt:lpstr>Federalni odjel za financije  Ministarstvo financija</vt:lpstr>
      <vt:lpstr>Federalna uprava za financije</vt:lpstr>
      <vt:lpstr>Federalna uprava za financije</vt:lpstr>
      <vt:lpstr>Federalna riznica – glavne odgovornosti</vt:lpstr>
      <vt:lpstr>Pravni okvir Zakon o proračunu (članci 60. do 62.)   Pravilnik o proračunu (članci 70. do 74.)</vt:lpstr>
      <vt:lpstr>Pravni okvir (nastavak) Zakon o proračunu (članci 60. do 62.)   Pravilnik o proračunu (članci 70. do 74.)</vt:lpstr>
      <vt:lpstr>Institucionalni okvir i upravljanje</vt:lpstr>
      <vt:lpstr>Institucionalni okvir i upravljanje</vt:lpstr>
      <vt:lpstr>Odbor za upravljanje imovinom i obvezama (ALCO)</vt:lpstr>
      <vt:lpstr>Odbor za upravljanje imovinom i obvezama (ALCO)</vt:lpstr>
      <vt:lpstr>Suradnja sa Švicarskom narodnom bankom</vt:lpstr>
      <vt:lpstr>Sadržaj</vt:lpstr>
      <vt:lpstr>Načela upravljanja likvidnošću</vt:lpstr>
      <vt:lpstr>PowerPoint Presentation</vt:lpstr>
      <vt:lpstr>PowerPoint Presentation</vt:lpstr>
      <vt:lpstr>Objedinjavanje gotovinskih sredstava</vt:lpstr>
      <vt:lpstr>Dnevni izvještaj o likvidnosti</vt:lpstr>
      <vt:lpstr>Sadržaj</vt:lpstr>
      <vt:lpstr>Proces planiranja proračuna</vt:lpstr>
      <vt:lpstr>Uloga Federalne riznice</vt:lpstr>
      <vt:lpstr>Plan Riznice </vt:lpstr>
      <vt:lpstr>Pregled „bilance” Riznice i njezin utjecaj na proračun</vt:lpstr>
      <vt:lpstr>Sadržaj</vt:lpstr>
      <vt:lpstr>Godišnji izvještaj</vt:lpstr>
      <vt:lpstr>Godišnji kalendar izdavanja</vt:lpstr>
      <vt:lpstr>Objava i rezultati aukcije</vt:lpstr>
      <vt:lpstr>Transparentnost u pogledu izlaganja, upita medija, OECD-a itd.</vt:lpstr>
      <vt:lpstr>PowerPoint Presentation</vt:lpstr>
      <vt:lpstr>Dodatni slajdovi / Prilozi</vt:lpstr>
      <vt:lpstr>IT sustavi</vt:lpstr>
      <vt:lpstr>Trenutačni izazovi: Covid-19 </vt:lpstr>
      <vt:lpstr>Trenutačni izazovi: Covid-19 </vt:lpstr>
    </vt:vector>
  </TitlesOfParts>
  <Company>Bundesverwaltung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U80787046</dc:creator>
  <cp:lastModifiedBy>Željka</cp:lastModifiedBy>
  <cp:revision>189</cp:revision>
  <cp:lastPrinted>2003-11-14T16:51:38Z</cp:lastPrinted>
  <dcterms:created xsi:type="dcterms:W3CDTF">2013-06-11T11:46:29Z</dcterms:created>
  <dcterms:modified xsi:type="dcterms:W3CDTF">2020-06-15T14:32:08Z</dcterms:modified>
</cp:coreProperties>
</file>