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21" r:id="rId5"/>
    <p:sldId id="269" r:id="rId6"/>
    <p:sldId id="353" r:id="rId7"/>
    <p:sldId id="357" r:id="rId8"/>
    <p:sldId id="351" r:id="rId9"/>
    <p:sldId id="348" r:id="rId10"/>
    <p:sldId id="349" r:id="rId11"/>
    <p:sldId id="350" r:id="rId12"/>
    <p:sldId id="358" r:id="rId13"/>
    <p:sldId id="359" r:id="rId14"/>
    <p:sldId id="339" r:id="rId15"/>
    <p:sldId id="340" r:id="rId16"/>
    <p:sldId id="272" r:id="rId17"/>
    <p:sldId id="362" r:id="rId18"/>
    <p:sldId id="333" r:id="rId19"/>
    <p:sldId id="345" r:id="rId20"/>
    <p:sldId id="342" r:id="rId21"/>
    <p:sldId id="347" r:id="rId22"/>
    <p:sldId id="344" r:id="rId23"/>
    <p:sldId id="361" r:id="rId24"/>
    <p:sldId id="325" r:id="rId25"/>
    <p:sldId id="327" r:id="rId26"/>
    <p:sldId id="346" r:id="rId27"/>
    <p:sldId id="363" r:id="rId28"/>
    <p:sldId id="360" r:id="rId29"/>
    <p:sldId id="329" r:id="rId30"/>
    <p:sldId id="330" r:id="rId31"/>
    <p:sldId id="331" r:id="rId32"/>
    <p:sldId id="332" r:id="rId33"/>
    <p:sldId id="278" r:id="rId34"/>
    <p:sldId id="341" r:id="rId35"/>
    <p:sldId id="356" r:id="rId36"/>
    <p:sldId id="334" r:id="rId37"/>
    <p:sldId id="336" r:id="rId38"/>
  </p:sldIdLst>
  <p:sldSz cx="9144000" cy="6858000" type="screen4x3"/>
  <p:notesSz cx="6794500" cy="9906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 Adrian EFV" initials="M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80"/>
    <a:srgbClr val="ED181E"/>
    <a:srgbClr val="F0F5FD"/>
    <a:srgbClr val="0099CC"/>
    <a:srgbClr val="7BC3C9"/>
    <a:srgbClr val="6699FF"/>
    <a:srgbClr val="31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404DC-89E3-43D3-A18F-CBCDBBFAF974}" v="6" dt="2020-06-18T20:40:2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4681" autoAdjust="0"/>
  </p:normalViewPr>
  <p:slideViewPr>
    <p:cSldViewPr snapToGrid="0">
      <p:cViewPr varScale="1">
        <p:scale>
          <a:sx n="52" d="100"/>
          <a:sy n="52" d="100"/>
        </p:scale>
        <p:origin x="345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-3708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7B4404DC-89E3-43D3-A18F-CBCDBBFAF974}"/>
    <pc:docChg chg="undo custSel modSld">
      <pc:chgData name="Yelena Slizhevskaya" userId="c31c118f-cc09-4814-95e2-f268a72c0a23" providerId="ADAL" clId="{7B4404DC-89E3-43D3-A18F-CBCDBBFAF974}" dt="2020-06-18T20:46:02.525" v="1061" actId="20577"/>
      <pc:docMkLst>
        <pc:docMk/>
      </pc:docMkLst>
      <pc:sldChg chg="modSp">
        <pc:chgData name="Yelena Slizhevskaya" userId="c31c118f-cc09-4814-95e2-f268a72c0a23" providerId="ADAL" clId="{7B4404DC-89E3-43D3-A18F-CBCDBBFAF974}" dt="2020-06-18T20:25:28.805" v="529" actId="6549"/>
        <pc:sldMkLst>
          <pc:docMk/>
          <pc:sldMk cId="0" sldId="272"/>
        </pc:sldMkLst>
        <pc:spChg chg="mod">
          <ac:chgData name="Yelena Slizhevskaya" userId="c31c118f-cc09-4814-95e2-f268a72c0a23" providerId="ADAL" clId="{7B4404DC-89E3-43D3-A18F-CBCDBBFAF974}" dt="2020-06-18T20:25:28.805" v="529" actId="6549"/>
          <ac:spMkLst>
            <pc:docMk/>
            <pc:sldMk cId="0" sldId="272"/>
            <ac:spMk id="52226" creationId="{00000000-0000-0000-0000-000000000000}"/>
          </ac:spMkLst>
        </pc:spChg>
      </pc:sldChg>
      <pc:sldChg chg="modSp">
        <pc:chgData name="Yelena Slizhevskaya" userId="c31c118f-cc09-4814-95e2-f268a72c0a23" providerId="ADAL" clId="{7B4404DC-89E3-43D3-A18F-CBCDBBFAF974}" dt="2020-06-18T20:11:09.826" v="96" actId="6549"/>
        <pc:sldMkLst>
          <pc:docMk/>
          <pc:sldMk cId="2070170970" sldId="321"/>
        </pc:sldMkLst>
        <pc:spChg chg="mod">
          <ac:chgData name="Yelena Slizhevskaya" userId="c31c118f-cc09-4814-95e2-f268a72c0a23" providerId="ADAL" clId="{7B4404DC-89E3-43D3-A18F-CBCDBBFAF974}" dt="2020-06-18T20:11:09.826" v="96" actId="6549"/>
          <ac:spMkLst>
            <pc:docMk/>
            <pc:sldMk cId="2070170970" sldId="321"/>
            <ac:spMk id="51202" creationId="{00000000-0000-0000-0000-000000000000}"/>
          </ac:spMkLst>
        </pc:spChg>
      </pc:sldChg>
      <pc:sldChg chg="modSp">
        <pc:chgData name="Yelena Slizhevskaya" userId="c31c118f-cc09-4814-95e2-f268a72c0a23" providerId="ADAL" clId="{7B4404DC-89E3-43D3-A18F-CBCDBBFAF974}" dt="2020-06-18T20:36:53.374" v="830" actId="6549"/>
        <pc:sldMkLst>
          <pc:docMk/>
          <pc:sldMk cId="1091137588" sldId="325"/>
        </pc:sldMkLst>
        <pc:spChg chg="mod">
          <ac:chgData name="Yelena Slizhevskaya" userId="c31c118f-cc09-4814-95e2-f268a72c0a23" providerId="ADAL" clId="{7B4404DC-89E3-43D3-A18F-CBCDBBFAF974}" dt="2020-06-18T20:36:53.374" v="830" actId="6549"/>
          <ac:spMkLst>
            <pc:docMk/>
            <pc:sldMk cId="1091137588" sldId="325"/>
            <ac:spMk id="3" creationId="{00000000-0000-0000-0000-000000000000}"/>
          </ac:spMkLst>
        </pc:spChg>
      </pc:sldChg>
      <pc:sldChg chg="modSp">
        <pc:chgData name="Yelena Slizhevskaya" userId="c31c118f-cc09-4814-95e2-f268a72c0a23" providerId="ADAL" clId="{7B4404DC-89E3-43D3-A18F-CBCDBBFAF974}" dt="2020-06-18T20:38:16.804" v="873" actId="20577"/>
        <pc:sldMkLst>
          <pc:docMk/>
          <pc:sldMk cId="1552003124" sldId="327"/>
        </pc:sldMkLst>
        <pc:spChg chg="mod">
          <ac:chgData name="Yelena Slizhevskaya" userId="c31c118f-cc09-4814-95e2-f268a72c0a23" providerId="ADAL" clId="{7B4404DC-89E3-43D3-A18F-CBCDBBFAF974}" dt="2020-06-18T20:38:16.804" v="873" actId="20577"/>
          <ac:spMkLst>
            <pc:docMk/>
            <pc:sldMk cId="1552003124" sldId="327"/>
            <ac:spMk id="4" creationId="{00000000-0000-0000-0000-000000000000}"/>
          </ac:spMkLst>
        </pc:spChg>
      </pc:sldChg>
      <pc:sldChg chg="modSp">
        <pc:chgData name="Yelena Slizhevskaya" userId="c31c118f-cc09-4814-95e2-f268a72c0a23" providerId="ADAL" clId="{7B4404DC-89E3-43D3-A18F-CBCDBBFAF974}" dt="2020-06-18T20:42:24.372" v="937" actId="6549"/>
        <pc:sldMkLst>
          <pc:docMk/>
          <pc:sldMk cId="1280329239" sldId="329"/>
        </pc:sldMkLst>
        <pc:spChg chg="mod">
          <ac:chgData name="Yelena Slizhevskaya" userId="c31c118f-cc09-4814-95e2-f268a72c0a23" providerId="ADAL" clId="{7B4404DC-89E3-43D3-A18F-CBCDBBFAF974}" dt="2020-06-18T20:42:24.372" v="937" actId="6549"/>
          <ac:spMkLst>
            <pc:docMk/>
            <pc:sldMk cId="1280329239" sldId="329"/>
            <ac:spMk id="3" creationId="{00000000-0000-0000-0000-000000000000}"/>
          </ac:spMkLst>
        </pc:spChg>
      </pc:sldChg>
      <pc:sldChg chg="modSp">
        <pc:chgData name="Yelena Slizhevskaya" userId="c31c118f-cc09-4814-95e2-f268a72c0a23" providerId="ADAL" clId="{7B4404DC-89E3-43D3-A18F-CBCDBBFAF974}" dt="2020-06-18T20:43:02.339" v="938" actId="1076"/>
        <pc:sldMkLst>
          <pc:docMk/>
          <pc:sldMk cId="4138400213" sldId="330"/>
        </pc:sldMkLst>
        <pc:spChg chg="mod">
          <ac:chgData name="Yelena Slizhevskaya" userId="c31c118f-cc09-4814-95e2-f268a72c0a23" providerId="ADAL" clId="{7B4404DC-89E3-43D3-A18F-CBCDBBFAF974}" dt="2020-06-18T20:43:02.339" v="938" actId="1076"/>
          <ac:spMkLst>
            <pc:docMk/>
            <pc:sldMk cId="4138400213" sldId="330"/>
            <ac:spMk id="3" creationId="{00000000-0000-0000-0000-000000000000}"/>
          </ac:spMkLst>
        </pc:spChg>
      </pc:sldChg>
      <pc:sldChg chg="modSp">
        <pc:chgData name="Yelena Slizhevskaya" userId="c31c118f-cc09-4814-95e2-f268a72c0a23" providerId="ADAL" clId="{7B4404DC-89E3-43D3-A18F-CBCDBBFAF974}" dt="2020-06-18T20:44:14.565" v="968" actId="6549"/>
        <pc:sldMkLst>
          <pc:docMk/>
          <pc:sldMk cId="2712593289" sldId="332"/>
        </pc:sldMkLst>
        <pc:spChg chg="mod">
          <ac:chgData name="Yelena Slizhevskaya" userId="c31c118f-cc09-4814-95e2-f268a72c0a23" providerId="ADAL" clId="{7B4404DC-89E3-43D3-A18F-CBCDBBFAF974}" dt="2020-06-18T20:44:14.565" v="968" actId="6549"/>
          <ac:spMkLst>
            <pc:docMk/>
            <pc:sldMk cId="2712593289" sldId="332"/>
            <ac:spMk id="2" creationId="{00000000-0000-0000-0000-000000000000}"/>
          </ac:spMkLst>
        </pc:spChg>
      </pc:sldChg>
      <pc:sldChg chg="modSp">
        <pc:chgData name="Yelena Slizhevskaya" userId="c31c118f-cc09-4814-95e2-f268a72c0a23" providerId="ADAL" clId="{7B4404DC-89E3-43D3-A18F-CBCDBBFAF974}" dt="2020-06-18T20:16:58.767" v="337" actId="6549"/>
        <pc:sldMkLst>
          <pc:docMk/>
          <pc:sldMk cId="1899198764" sldId="348"/>
        </pc:sldMkLst>
        <pc:spChg chg="mod">
          <ac:chgData name="Yelena Slizhevskaya" userId="c31c118f-cc09-4814-95e2-f268a72c0a23" providerId="ADAL" clId="{7B4404DC-89E3-43D3-A18F-CBCDBBFAF974}" dt="2020-06-18T20:16:58.767" v="337" actId="6549"/>
          <ac:spMkLst>
            <pc:docMk/>
            <pc:sldMk cId="1899198764" sldId="348"/>
            <ac:spMk id="185347" creationId="{00000000-0000-0000-0000-000000000000}"/>
          </ac:spMkLst>
        </pc:spChg>
      </pc:sldChg>
      <pc:sldChg chg="modSp">
        <pc:chgData name="Yelena Slizhevskaya" userId="c31c118f-cc09-4814-95e2-f268a72c0a23" providerId="ADAL" clId="{7B4404DC-89E3-43D3-A18F-CBCDBBFAF974}" dt="2020-06-18T20:20:15.399" v="422" actId="6549"/>
        <pc:sldMkLst>
          <pc:docMk/>
          <pc:sldMk cId="1471204518" sldId="350"/>
        </pc:sldMkLst>
        <pc:spChg chg="mod">
          <ac:chgData name="Yelena Slizhevskaya" userId="c31c118f-cc09-4814-95e2-f268a72c0a23" providerId="ADAL" clId="{7B4404DC-89E3-43D3-A18F-CBCDBBFAF974}" dt="2020-06-18T20:20:15.399" v="422" actId="6549"/>
          <ac:spMkLst>
            <pc:docMk/>
            <pc:sldMk cId="1471204518" sldId="350"/>
            <ac:spMk id="26" creationId="{00000000-0000-0000-0000-000000000000}"/>
          </ac:spMkLst>
        </pc:spChg>
      </pc:sldChg>
      <pc:sldChg chg="modSp">
        <pc:chgData name="Yelena Slizhevskaya" userId="c31c118f-cc09-4814-95e2-f268a72c0a23" providerId="ADAL" clId="{7B4404DC-89E3-43D3-A18F-CBCDBBFAF974}" dt="2020-06-18T20:12:28.964" v="117" actId="6549"/>
        <pc:sldMkLst>
          <pc:docMk/>
          <pc:sldMk cId="480796299" sldId="351"/>
        </pc:sldMkLst>
        <pc:spChg chg="mod">
          <ac:chgData name="Yelena Slizhevskaya" userId="c31c118f-cc09-4814-95e2-f268a72c0a23" providerId="ADAL" clId="{7B4404DC-89E3-43D3-A18F-CBCDBBFAF974}" dt="2020-06-18T20:12:28.964" v="117" actId="6549"/>
          <ac:spMkLst>
            <pc:docMk/>
            <pc:sldMk cId="480796299" sldId="351"/>
            <ac:spMk id="221187" creationId="{00000000-0000-0000-0000-000000000000}"/>
          </ac:spMkLst>
        </pc:spChg>
      </pc:sldChg>
      <pc:sldChg chg="modSp">
        <pc:chgData name="Yelena Slizhevskaya" userId="c31c118f-cc09-4814-95e2-f268a72c0a23" providerId="ADAL" clId="{7B4404DC-89E3-43D3-A18F-CBCDBBFAF974}" dt="2020-06-18T20:10:42.036" v="83" actId="6549"/>
        <pc:sldMkLst>
          <pc:docMk/>
          <pc:sldMk cId="483534333" sldId="353"/>
        </pc:sldMkLst>
        <pc:spChg chg="mod">
          <ac:chgData name="Yelena Slizhevskaya" userId="c31c118f-cc09-4814-95e2-f268a72c0a23" providerId="ADAL" clId="{7B4404DC-89E3-43D3-A18F-CBCDBBFAF974}" dt="2020-06-18T20:10:42.036" v="83" actId="6549"/>
          <ac:spMkLst>
            <pc:docMk/>
            <pc:sldMk cId="483534333" sldId="353"/>
            <ac:spMk id="221191" creationId="{00000000-0000-0000-0000-000000000000}"/>
          </ac:spMkLst>
        </pc:spChg>
      </pc:sldChg>
      <pc:sldChg chg="modSp">
        <pc:chgData name="Yelena Slizhevskaya" userId="c31c118f-cc09-4814-95e2-f268a72c0a23" providerId="ADAL" clId="{7B4404DC-89E3-43D3-A18F-CBCDBBFAF974}" dt="2020-06-18T20:46:02.525" v="1061" actId="20577"/>
        <pc:sldMkLst>
          <pc:docMk/>
          <pc:sldMk cId="3862942022" sldId="356"/>
        </pc:sldMkLst>
        <pc:spChg chg="mod">
          <ac:chgData name="Yelena Slizhevskaya" userId="c31c118f-cc09-4814-95e2-f268a72c0a23" providerId="ADAL" clId="{7B4404DC-89E3-43D3-A18F-CBCDBBFAF974}" dt="2020-06-18T20:45:11.391" v="1011" actId="6549"/>
          <ac:spMkLst>
            <pc:docMk/>
            <pc:sldMk cId="3862942022" sldId="356"/>
            <ac:spMk id="7171" creationId="{00000000-0000-0000-0000-000000000000}"/>
          </ac:spMkLst>
        </pc:spChg>
        <pc:spChg chg="mod">
          <ac:chgData name="Yelena Slizhevskaya" userId="c31c118f-cc09-4814-95e2-f268a72c0a23" providerId="ADAL" clId="{7B4404DC-89E3-43D3-A18F-CBCDBBFAF974}" dt="2020-06-18T20:46:02.525" v="1061" actId="20577"/>
          <ac:spMkLst>
            <pc:docMk/>
            <pc:sldMk cId="3862942022" sldId="356"/>
            <ac:spMk id="7180" creationId="{00000000-0000-0000-0000-000000000000}"/>
          </ac:spMkLst>
        </pc:spChg>
      </pc:sldChg>
      <pc:sldChg chg="modSp">
        <pc:chgData name="Yelena Slizhevskaya" userId="c31c118f-cc09-4814-95e2-f268a72c0a23" providerId="ADAL" clId="{7B4404DC-89E3-43D3-A18F-CBCDBBFAF974}" dt="2020-06-18T20:22:30.474" v="509" actId="6549"/>
        <pc:sldMkLst>
          <pc:docMk/>
          <pc:sldMk cId="3265608163" sldId="358"/>
        </pc:sldMkLst>
        <pc:spChg chg="mod">
          <ac:chgData name="Yelena Slizhevskaya" userId="c31c118f-cc09-4814-95e2-f268a72c0a23" providerId="ADAL" clId="{7B4404DC-89E3-43D3-A18F-CBCDBBFAF974}" dt="2020-06-18T20:22:30.474" v="509" actId="6549"/>
          <ac:spMkLst>
            <pc:docMk/>
            <pc:sldMk cId="3265608163" sldId="358"/>
            <ac:spMk id="6" creationId="{00000000-0000-0000-0000-000000000000}"/>
          </ac:spMkLst>
        </pc:spChg>
        <pc:spChg chg="mod">
          <ac:chgData name="Yelena Slizhevskaya" userId="c31c118f-cc09-4814-95e2-f268a72c0a23" providerId="ADAL" clId="{7B4404DC-89E3-43D3-A18F-CBCDBBFAF974}" dt="2020-06-18T20:21:07.197" v="443" actId="14100"/>
          <ac:spMkLst>
            <pc:docMk/>
            <pc:sldMk cId="3265608163" sldId="358"/>
            <ac:spMk id="52226" creationId="{00000000-0000-0000-0000-000000000000}"/>
          </ac:spMkLst>
        </pc:spChg>
      </pc:sldChg>
      <pc:sldChg chg="modSp">
        <pc:chgData name="Yelena Slizhevskaya" userId="c31c118f-cc09-4814-95e2-f268a72c0a23" providerId="ADAL" clId="{7B4404DC-89E3-43D3-A18F-CBCDBBFAF974}" dt="2020-06-18T20:23:52.501" v="527" actId="255"/>
        <pc:sldMkLst>
          <pc:docMk/>
          <pc:sldMk cId="293320977" sldId="359"/>
        </pc:sldMkLst>
        <pc:spChg chg="mod">
          <ac:chgData name="Yelena Slizhevskaya" userId="c31c118f-cc09-4814-95e2-f268a72c0a23" providerId="ADAL" clId="{7B4404DC-89E3-43D3-A18F-CBCDBBFAF974}" dt="2020-06-18T20:23:52.501" v="527" actId="255"/>
          <ac:spMkLst>
            <pc:docMk/>
            <pc:sldMk cId="293320977" sldId="359"/>
            <ac:spMk id="52226" creationId="{00000000-0000-0000-0000-000000000000}"/>
          </ac:spMkLst>
        </pc:spChg>
      </pc:sldChg>
      <pc:sldChg chg="addSp delSp modSp">
        <pc:chgData name="Yelena Slizhevskaya" userId="c31c118f-cc09-4814-95e2-f268a72c0a23" providerId="ADAL" clId="{7B4404DC-89E3-43D3-A18F-CBCDBBFAF974}" dt="2020-06-18T20:41:08.194" v="912" actId="1076"/>
        <pc:sldMkLst>
          <pc:docMk/>
          <pc:sldMk cId="1517518770" sldId="360"/>
        </pc:sldMkLst>
        <pc:spChg chg="add del mod">
          <ac:chgData name="Yelena Slizhevskaya" userId="c31c118f-cc09-4814-95e2-f268a72c0a23" providerId="ADAL" clId="{7B4404DC-89E3-43D3-A18F-CBCDBBFAF974}" dt="2020-06-18T20:40:25.321" v="876"/>
          <ac:spMkLst>
            <pc:docMk/>
            <pc:sldMk cId="1517518770" sldId="360"/>
            <ac:spMk id="3" creationId="{8F6A96D5-CE6E-459E-8B81-3043ADE85A05}"/>
          </ac:spMkLst>
        </pc:spChg>
        <pc:spChg chg="mod">
          <ac:chgData name="Yelena Slizhevskaya" userId="c31c118f-cc09-4814-95e2-f268a72c0a23" providerId="ADAL" clId="{7B4404DC-89E3-43D3-A18F-CBCDBBFAF974}" dt="2020-06-18T20:41:01.288" v="911" actId="20577"/>
          <ac:spMkLst>
            <pc:docMk/>
            <pc:sldMk cId="1517518770" sldId="360"/>
            <ac:spMk id="8" creationId="{00000000-0000-0000-0000-000000000000}"/>
          </ac:spMkLst>
        </pc:spChg>
        <pc:picChg chg="add mod">
          <ac:chgData name="Yelena Slizhevskaya" userId="c31c118f-cc09-4814-95e2-f268a72c0a23" providerId="ADAL" clId="{7B4404DC-89E3-43D3-A18F-CBCDBBFAF974}" dt="2020-06-18T20:41:08.194" v="912" actId="1076"/>
          <ac:picMkLst>
            <pc:docMk/>
            <pc:sldMk cId="1517518770" sldId="360"/>
            <ac:picMk id="7" creationId="{70D54320-786F-4AC0-B120-AB9D62FCD1AD}"/>
          </ac:picMkLst>
        </pc:picChg>
        <pc:picChg chg="del">
          <ac:chgData name="Yelena Slizhevskaya" userId="c31c118f-cc09-4814-95e2-f268a72c0a23" providerId="ADAL" clId="{7B4404DC-89E3-43D3-A18F-CBCDBBFAF974}" dt="2020-06-18T20:40:01.610" v="875" actId="478"/>
          <ac:picMkLst>
            <pc:docMk/>
            <pc:sldMk cId="1517518770" sldId="360"/>
            <ac:picMk id="9" creationId="{00000000-0000-0000-0000-000000000000}"/>
          </ac:picMkLst>
        </pc:picChg>
      </pc:sldChg>
      <pc:sldChg chg="addSp delSp modSp">
        <pc:chgData name="Yelena Slizhevskaya" userId="c31c118f-cc09-4814-95e2-f268a72c0a23" providerId="ADAL" clId="{7B4404DC-89E3-43D3-A18F-CBCDBBFAF974}" dt="2020-06-18T20:34:34.369" v="704" actId="20577"/>
        <pc:sldMkLst>
          <pc:docMk/>
          <pc:sldMk cId="1517518770" sldId="361"/>
        </pc:sldMkLst>
        <pc:spChg chg="add del mod">
          <ac:chgData name="Yelena Slizhevskaya" userId="c31c118f-cc09-4814-95e2-f268a72c0a23" providerId="ADAL" clId="{7B4404DC-89E3-43D3-A18F-CBCDBBFAF974}" dt="2020-06-18T20:33:22.093" v="610"/>
          <ac:spMkLst>
            <pc:docMk/>
            <pc:sldMk cId="1517518770" sldId="361"/>
            <ac:spMk id="2" creationId="{8459DCF7-B5AA-4B4A-8842-4D9055484DA7}"/>
          </ac:spMkLst>
        </pc:spChg>
        <pc:spChg chg="mod">
          <ac:chgData name="Yelena Slizhevskaya" userId="c31c118f-cc09-4814-95e2-f268a72c0a23" providerId="ADAL" clId="{7B4404DC-89E3-43D3-A18F-CBCDBBFAF974}" dt="2020-06-18T20:34:34.369" v="704" actId="20577"/>
          <ac:spMkLst>
            <pc:docMk/>
            <pc:sldMk cId="1517518770" sldId="361"/>
            <ac:spMk id="8" creationId="{00000000-0000-0000-0000-000000000000}"/>
          </ac:spMkLst>
        </pc:spChg>
        <pc:picChg chg="del">
          <ac:chgData name="Yelena Slizhevskaya" userId="c31c118f-cc09-4814-95e2-f268a72c0a23" providerId="ADAL" clId="{7B4404DC-89E3-43D3-A18F-CBCDBBFAF974}" dt="2020-06-18T20:33:05.203" v="609"/>
          <ac:picMkLst>
            <pc:docMk/>
            <pc:sldMk cId="1517518770" sldId="361"/>
            <ac:picMk id="9" creationId="{00000000-0000-0000-0000-000000000000}"/>
          </ac:picMkLst>
        </pc:picChg>
        <pc:picChg chg="add mod">
          <ac:chgData name="Yelena Slizhevskaya" userId="c31c118f-cc09-4814-95e2-f268a72c0a23" providerId="ADAL" clId="{7B4404DC-89E3-43D3-A18F-CBCDBBFAF974}" dt="2020-06-18T20:33:34.600" v="611" actId="1076"/>
          <ac:picMkLst>
            <pc:docMk/>
            <pc:sldMk cId="1517518770" sldId="361"/>
            <ac:picMk id="10" creationId="{214FE8DB-45E9-45F9-ADC2-4619C1DAB339}"/>
          </ac:picMkLst>
        </pc:picChg>
      </pc:sldChg>
      <pc:sldChg chg="addSp delSp modSp">
        <pc:chgData name="Yelena Slizhevskaya" userId="c31c118f-cc09-4814-95e2-f268a72c0a23" providerId="ADAL" clId="{7B4404DC-89E3-43D3-A18F-CBCDBBFAF974}" dt="2020-06-18T20:29:37.265" v="608" actId="6549"/>
        <pc:sldMkLst>
          <pc:docMk/>
          <pc:sldMk cId="1517518770" sldId="362"/>
        </pc:sldMkLst>
        <pc:spChg chg="add del mod">
          <ac:chgData name="Yelena Slizhevskaya" userId="c31c118f-cc09-4814-95e2-f268a72c0a23" providerId="ADAL" clId="{7B4404DC-89E3-43D3-A18F-CBCDBBFAF974}" dt="2020-06-18T20:28:13.054" v="531"/>
          <ac:spMkLst>
            <pc:docMk/>
            <pc:sldMk cId="1517518770" sldId="362"/>
            <ac:spMk id="2" creationId="{2092D6FC-7154-42F2-915D-874A642BCD01}"/>
          </ac:spMkLst>
        </pc:spChg>
        <pc:spChg chg="mod">
          <ac:chgData name="Yelena Slizhevskaya" userId="c31c118f-cc09-4814-95e2-f268a72c0a23" providerId="ADAL" clId="{7B4404DC-89E3-43D3-A18F-CBCDBBFAF974}" dt="2020-06-18T20:29:37.265" v="608" actId="6549"/>
          <ac:spMkLst>
            <pc:docMk/>
            <pc:sldMk cId="1517518770" sldId="362"/>
            <ac:spMk id="8" creationId="{00000000-0000-0000-0000-000000000000}"/>
          </ac:spMkLst>
        </pc:spChg>
        <pc:picChg chg="del">
          <ac:chgData name="Yelena Slizhevskaya" userId="c31c118f-cc09-4814-95e2-f268a72c0a23" providerId="ADAL" clId="{7B4404DC-89E3-43D3-A18F-CBCDBBFAF974}" dt="2020-06-18T20:27:59.809" v="530"/>
          <ac:picMkLst>
            <pc:docMk/>
            <pc:sldMk cId="1517518770" sldId="362"/>
            <ac:picMk id="9" creationId="{00000000-0000-0000-0000-000000000000}"/>
          </ac:picMkLst>
        </pc:picChg>
        <pc:picChg chg="add mod">
          <ac:chgData name="Yelena Slizhevskaya" userId="c31c118f-cc09-4814-95e2-f268a72c0a23" providerId="ADAL" clId="{7B4404DC-89E3-43D3-A18F-CBCDBBFAF974}" dt="2020-06-18T20:29:09.390" v="532" actId="1076"/>
          <ac:picMkLst>
            <pc:docMk/>
            <pc:sldMk cId="1517518770" sldId="362"/>
            <ac:picMk id="10" creationId="{8C016886-1C4D-4BAE-9CBE-3A4143A39E2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6AAAF-7C94-4564-A089-34F80B11B90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325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76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039" y="4705073"/>
            <a:ext cx="4982422" cy="44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76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29A557-8663-4B35-879B-31A9351B52D1}" type="slidenum">
              <a:rPr lang="de-CH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52789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952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327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14</a:t>
            </a:fld>
            <a:endParaRPr lang="de-CH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41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20</a:t>
            </a:fld>
            <a:endParaRPr lang="de-CH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88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1A513-DB41-4B00-996C-6E94159EB49D}" type="slidenum">
              <a:rPr lang="de-CH"/>
              <a:pPr/>
              <a:t>23</a:t>
            </a:fld>
            <a:endParaRPr lang="de-CH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0" y="4717219"/>
            <a:ext cx="5435600" cy="4466351"/>
          </a:xfrm>
        </p:spPr>
        <p:txBody>
          <a:bodyPr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49449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25</a:t>
            </a:fld>
            <a:endParaRPr lang="de-CH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30</a:t>
            </a:fld>
            <a:endParaRPr lang="de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2</a:t>
            </a:fld>
            <a:endParaRPr lang="de-CH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1A513-DB41-4B00-996C-6E94159EB49D}" type="slidenum">
              <a:rPr lang="de-CH"/>
              <a:pPr/>
              <a:t>3</a:t>
            </a:fld>
            <a:endParaRPr lang="de-CH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4588" cy="3714750"/>
          </a:xfrm>
          <a:ln/>
        </p:spPr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29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45521-C36D-42C5-B3C3-5C2EDDEADAF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0944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1A513-DB41-4B00-996C-6E94159EB49D}" type="slidenum">
              <a:rPr lang="de-CH"/>
              <a:pPr/>
              <a:t>5</a:t>
            </a:fld>
            <a:endParaRPr lang="de-CH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4588" cy="3714750"/>
          </a:xfrm>
          <a:ln/>
        </p:spPr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97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7A721-7A0C-41CE-A45B-A19B7184CA8C}" type="slidenum">
              <a:rPr lang="de-CH"/>
              <a:pPr/>
              <a:t>6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4588" cy="371475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720" y="4706658"/>
            <a:ext cx="5433061" cy="4456353"/>
          </a:xfrm>
        </p:spPr>
        <p:txBody>
          <a:bodyPr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0915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19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39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32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28082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dirty="0">
                <a:latin typeface="Arial" charset="0"/>
              </a:rPr>
              <a:t> Federal Department of Finance FDF</a:t>
            </a:r>
            <a:br>
              <a:rPr lang="de-CH" sz="800" dirty="0">
                <a:latin typeface="Arial" charset="0"/>
              </a:rPr>
            </a:br>
            <a:r>
              <a:rPr lang="de-CH" sz="800" dirty="0">
                <a:latin typeface="Arial" charset="0"/>
              </a:rPr>
              <a:t> </a:t>
            </a:r>
            <a:r>
              <a:rPr lang="de-CH" sz="800" b="1" dirty="0">
                <a:latin typeface="Arial" charset="0"/>
              </a:rPr>
              <a:t>Federal Finance Administration FFA 	</a:t>
            </a:r>
            <a:endParaRPr lang="de-CH" sz="800" dirty="0">
              <a:latin typeface="Arial" charset="0"/>
            </a:endParaRPr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4" name="Rectangle 42"/>
          <p:cNvSpPr>
            <a:spLocks noChangeArrowheads="1"/>
          </p:cNvSpPr>
          <p:nvPr userDrawn="1"/>
        </p:nvSpPr>
        <p:spPr bwMode="auto">
          <a:xfrm>
            <a:off x="3033713" y="2800350"/>
            <a:ext cx="30781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CH" dirty="0"/>
          </a:p>
        </p:txBody>
      </p:sp>
      <p:sp>
        <p:nvSpPr>
          <p:cNvPr id="23595" name="Rectangle 43"/>
          <p:cNvSpPr>
            <a:spLocks noChangeArrowheads="1"/>
          </p:cNvSpPr>
          <p:nvPr userDrawn="1"/>
        </p:nvSpPr>
        <p:spPr bwMode="auto">
          <a:xfrm>
            <a:off x="3033713" y="2800350"/>
            <a:ext cx="30781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CH" dirty="0"/>
          </a:p>
        </p:txBody>
      </p:sp>
      <p:pic>
        <p:nvPicPr>
          <p:cNvPr id="23592" name="Picture 40" descr="Logo Swiss Confederation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8213" y="1033463"/>
            <a:ext cx="198120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1338" y="323850"/>
            <a:ext cx="1866900" cy="59039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85875" y="323850"/>
            <a:ext cx="5453063" cy="590391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85875" y="1449388"/>
            <a:ext cx="3659188" cy="4778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778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59188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dirty="0">
              <a:latin typeface="Arial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449388"/>
            <a:ext cx="74723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Um den Fliesstext übersichtlich zu halten, sollten Abschnitte</a:t>
            </a:r>
          </a:p>
          <a:p>
            <a:pPr lvl="0"/>
            <a:r>
              <a:rPr lang="en-GB"/>
              <a:t>gemacht werden. Diese werden zur besseren Lesbarkeit</a:t>
            </a:r>
          </a:p>
          <a:p>
            <a:pPr lvl="0"/>
            <a:r>
              <a:rPr lang="en-GB"/>
              <a:t>jeweils mit eine Blindzeile getrennt.</a:t>
            </a:r>
            <a:br>
              <a:rPr lang="en-GB"/>
            </a:br>
            <a:endParaRPr lang="en-GB"/>
          </a:p>
          <a:p>
            <a:pPr lvl="0"/>
            <a:r>
              <a:rPr lang="en-GB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8420100" y="6596063"/>
            <a:ext cx="361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A78FB150-9C58-4EAD-A1A0-F4E1346ACC89}" type="slidenum">
              <a:rPr lang="de-CH" sz="900"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</a:pPr>
              <a:t>‹#›</a:t>
            </a:fld>
            <a:r>
              <a:rPr lang="de-CH" sz="900" dirty="0">
                <a:latin typeface="Arial" charset="0"/>
              </a:rPr>
              <a:t>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323013"/>
            <a:ext cx="74961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/>
          </a:p>
        </p:txBody>
      </p:sp>
      <p:pic>
        <p:nvPicPr>
          <p:cNvPr id="1067" name="Picture 43" descr="Logo_col_wappen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8" name="AutoShape 44"/>
          <p:cNvSpPr>
            <a:spLocks noChangeArrowheads="1"/>
          </p:cNvSpPr>
          <p:nvPr/>
        </p:nvSpPr>
        <p:spPr bwMode="auto">
          <a:xfrm>
            <a:off x="1150938" y="6238875"/>
            <a:ext cx="3132137" cy="600075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22325">
              <a:lnSpc>
                <a:spcPct val="125000"/>
              </a:lnSpc>
              <a:tabLst>
                <a:tab pos="4038600" algn="l"/>
              </a:tabLst>
            </a:pPr>
            <a:r>
              <a:rPr lang="de-CH" sz="1100" dirty="0">
                <a:latin typeface="Arial" charset="0"/>
              </a:rPr>
              <a:t> Federal Department of Finance FDF</a:t>
            </a:r>
            <a:br>
              <a:rPr lang="de-CH" sz="1100" dirty="0">
                <a:latin typeface="Arial" charset="0"/>
              </a:rPr>
            </a:br>
            <a:r>
              <a:rPr lang="de-CH" sz="1100" dirty="0">
                <a:latin typeface="Arial" charset="0"/>
              </a:rPr>
              <a:t> </a:t>
            </a:r>
            <a:r>
              <a:rPr lang="de-CH" sz="1100" b="1" dirty="0">
                <a:latin typeface="Arial" charset="0"/>
              </a:rPr>
              <a:t>Federal Finance Administration FFA</a:t>
            </a: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14950" y="6491288"/>
            <a:ext cx="2968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4483" y="1339076"/>
            <a:ext cx="7429500" cy="3880624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ru-RU" sz="3200" dirty="0"/>
              <a:t>Федеральное казначейство Швейцарии</a:t>
            </a:r>
            <a:br>
              <a:rPr lang="en-GB" sz="4000" dirty="0"/>
            </a:br>
            <a:br>
              <a:rPr lang="en-GB" sz="6600" dirty="0"/>
            </a:br>
            <a:r>
              <a:rPr lang="ru-RU" sz="4000" dirty="0"/>
              <a:t>Сеть </a:t>
            </a:r>
            <a:r>
              <a:rPr lang="en-GB" sz="4000" dirty="0"/>
              <a:t>PEMPAL</a:t>
            </a:r>
            <a:br>
              <a:rPr lang="en-GB" sz="4800" dirty="0"/>
            </a:br>
            <a:br>
              <a:rPr lang="en-GB" sz="4000" dirty="0"/>
            </a:br>
            <a:br>
              <a:rPr lang="en-GB" dirty="0"/>
            </a:br>
            <a:br>
              <a:rPr lang="en-GB" sz="2800" dirty="0"/>
            </a:br>
            <a:endParaRPr lang="en-GB" sz="28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Видеоконференция</a:t>
            </a:r>
            <a:r>
              <a:rPr lang="en-GB" dirty="0"/>
              <a:t>, 24</a:t>
            </a:r>
            <a:r>
              <a:rPr lang="ru-RU" dirty="0"/>
              <a:t> июня</a:t>
            </a:r>
            <a:r>
              <a:rPr lang="en-GB" dirty="0"/>
              <a:t> 2020</a:t>
            </a:r>
            <a:r>
              <a:rPr lang="ru-RU" dirty="0"/>
              <a:t> г.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17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255" y="323850"/>
            <a:ext cx="8229903" cy="989013"/>
          </a:xfrm>
          <a:noFill/>
        </p:spPr>
        <p:txBody>
          <a:bodyPr/>
          <a:lstStyle/>
          <a:p>
            <a:pPr algn="ctr"/>
            <a:r>
              <a:rPr lang="ru-RU" sz="3000" dirty="0"/>
              <a:t>Институциональные основы и управление</a:t>
            </a:r>
            <a:endParaRPr lang="en-GB" sz="3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7280" y="1375620"/>
            <a:ext cx="4420800" cy="25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26630" y="3968024"/>
            <a:ext cx="7337685" cy="215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1400" b="1" dirty="0">
                <a:latin typeface="+mn-lt"/>
              </a:rPr>
              <a:t>Управление рисками</a:t>
            </a:r>
            <a:endParaRPr lang="en-GB" sz="1400" b="1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ru-RU" sz="1400" dirty="0">
                <a:latin typeface="+mn-lt"/>
              </a:rPr>
              <a:t>Мониторинг рисков, связанных с рынками и контрагентами </a:t>
            </a:r>
            <a:endParaRPr lang="en-GB" sz="1400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ru-RU" sz="1400" dirty="0">
                <a:latin typeface="+mn-lt"/>
              </a:rPr>
              <a:t>Подготовка квартальных отчетов для </a:t>
            </a:r>
            <a:r>
              <a:rPr lang="ru-RU" sz="1400" dirty="0" err="1">
                <a:latin typeface="+mn-lt"/>
              </a:rPr>
              <a:t>КУАП</a:t>
            </a:r>
            <a:r>
              <a:rPr lang="ru-RU" sz="1400" dirty="0">
                <a:latin typeface="+mn-lt"/>
              </a:rPr>
              <a:t> и специальных докладов для директора </a:t>
            </a:r>
            <a:r>
              <a:rPr lang="ru-RU" sz="1400" dirty="0" err="1">
                <a:latin typeface="+mn-lt"/>
              </a:rPr>
              <a:t>ФФУ</a:t>
            </a:r>
            <a:endParaRPr lang="en-GB" sz="140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1400" b="1" dirty="0">
                <a:latin typeface="+mn-lt"/>
              </a:rPr>
              <a:t>Швейцарское федеральное аудиторское бюро</a:t>
            </a:r>
            <a:endParaRPr lang="en-GB" sz="1400" b="1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ru-RU" sz="1400" dirty="0">
                <a:latin typeface="+mn-lt"/>
              </a:rPr>
              <a:t>Проводит аудиторские проверки в Федеральном казначействе</a:t>
            </a:r>
            <a:endParaRPr lang="en-GB" sz="140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1400" b="1" dirty="0">
                <a:latin typeface="+mn-lt"/>
              </a:rPr>
              <a:t>Комитет по управлению активами и пассивами </a:t>
            </a:r>
            <a:r>
              <a:rPr lang="en-US" sz="1400" b="1" dirty="0">
                <a:latin typeface="+mn-lt"/>
              </a:rPr>
              <a:t>(</a:t>
            </a:r>
            <a:r>
              <a:rPr lang="ru-RU" sz="1400" b="1" dirty="0" err="1">
                <a:latin typeface="+mn-lt"/>
              </a:rPr>
              <a:t>КУАП</a:t>
            </a:r>
            <a:r>
              <a:rPr lang="en-US" sz="1400" b="1" dirty="0">
                <a:latin typeface="+mn-lt"/>
              </a:rPr>
              <a:t>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ru-RU" sz="1400" dirty="0">
                <a:latin typeface="+mn-lt"/>
              </a:rPr>
              <a:t>См. следующие слайды</a:t>
            </a:r>
            <a:endParaRPr lang="en-US" sz="14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5357" y="1696490"/>
            <a:ext cx="94773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000000"/>
                </a:solidFill>
                <a:latin typeface="Arial"/>
              </a:rPr>
              <a:t>3-ий уровень контроля, надзор</a:t>
            </a:r>
            <a:endParaRPr lang="ru-RU" sz="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4844" y="1660583"/>
            <a:ext cx="754255" cy="2564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n-lt"/>
              </a:rPr>
              <a:t>Федеральное аудиторское бюро</a:t>
            </a:r>
            <a:endParaRPr lang="en-US" sz="800" b="1" baseline="-25000" dirty="0">
              <a:solidFill>
                <a:srgbClr val="000000"/>
              </a:solidFill>
              <a:latin typeface="+mn-lt"/>
            </a:endParaRPr>
          </a:p>
          <a:p>
            <a:pPr algn="ctr"/>
            <a:endParaRPr lang="ru-RU" sz="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8425" y="1543700"/>
            <a:ext cx="585787" cy="32829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Закон о Федеральном аудиторском бюро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181" y="1720305"/>
            <a:ext cx="814188" cy="205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Парламент</a:t>
            </a:r>
            <a:r>
              <a:rPr lang="ru-RU" sz="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800" b="1" baseline="-25000" dirty="0">
                <a:solidFill>
                  <a:srgbClr val="000000"/>
                </a:solidFill>
                <a:latin typeface="+mj-lt"/>
              </a:rPr>
              <a:t>/</a:t>
            </a:r>
            <a:r>
              <a:rPr lang="ru-RU" sz="800" b="1" baseline="-25000" dirty="0" err="1">
                <a:solidFill>
                  <a:srgbClr val="000000"/>
                </a:solidFill>
                <a:latin typeface="+mj-lt"/>
              </a:rPr>
              <a:t>Фин.комиссия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0181" y="1961151"/>
            <a:ext cx="814188" cy="820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Федеральный совет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2825" y="1987077"/>
            <a:ext cx="419100" cy="820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3E78C1"/>
                </a:solidFill>
                <a:latin typeface="+mj-lt"/>
              </a:rPr>
              <a:t>Аудит</a:t>
            </a:r>
            <a:endParaRPr lang="en-US" sz="800" b="1" baseline="-25000" dirty="0">
              <a:solidFill>
                <a:srgbClr val="3E78C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0181" y="2349561"/>
            <a:ext cx="814188" cy="1641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 err="1">
                <a:solidFill>
                  <a:srgbClr val="000000"/>
                </a:solidFill>
                <a:latin typeface="+mj-lt"/>
              </a:rPr>
              <a:t>КУАП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Директор </a:t>
            </a:r>
            <a:r>
              <a:rPr lang="ru-RU" sz="800" b="1" baseline="-25000" dirty="0" err="1">
                <a:solidFill>
                  <a:srgbClr val="000000"/>
                </a:solidFill>
                <a:latin typeface="+mj-lt"/>
              </a:rPr>
              <a:t>ФФУ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0181" y="2854440"/>
            <a:ext cx="864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Руководство Федерального казначейства 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5275" y="3482655"/>
            <a:ext cx="864000" cy="820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Клиентский отдел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7399" y="2395409"/>
            <a:ext cx="864000" cy="820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Управление рисками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3472" y="2349561"/>
            <a:ext cx="8640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 b="1" dirty="0">
                <a:solidFill>
                  <a:srgbClr val="000000"/>
                </a:solidFill>
                <a:latin typeface="Arial"/>
              </a:rPr>
              <a:t>2-ой уровень контроля в Федеральном казначействе</a:t>
            </a:r>
            <a:endParaRPr lang="en-US" sz="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3472" y="3369989"/>
            <a:ext cx="94962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/>
              </a:rPr>
              <a:t>1</a:t>
            </a:r>
            <a:r>
              <a:rPr lang="ru-RU" sz="600" b="1" dirty="0">
                <a:solidFill>
                  <a:srgbClr val="000000"/>
                </a:solidFill>
                <a:latin typeface="Arial"/>
              </a:rPr>
              <a:t>-</a:t>
            </a:r>
            <a:r>
              <a:rPr lang="ru-RU" sz="600" b="1" dirty="0" err="1">
                <a:solidFill>
                  <a:srgbClr val="000000"/>
                </a:solidFill>
                <a:latin typeface="Arial"/>
              </a:rPr>
              <a:t>ый</a:t>
            </a:r>
            <a:r>
              <a:rPr lang="ru-RU" sz="600" b="1" dirty="0">
                <a:solidFill>
                  <a:srgbClr val="000000"/>
                </a:solidFill>
                <a:latin typeface="Arial"/>
              </a:rPr>
              <a:t> уровень контроля в Федеральном казначействе</a:t>
            </a:r>
            <a:endParaRPr lang="en-US" sz="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3275" y="2920167"/>
            <a:ext cx="419100" cy="1641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3E78C1"/>
                </a:solidFill>
                <a:latin typeface="+mj-lt"/>
              </a:rPr>
              <a:t>Контроль</a:t>
            </a:r>
            <a:endParaRPr lang="en-US" sz="800" b="1" baseline="-25000" dirty="0">
              <a:solidFill>
                <a:srgbClr val="3E78C1"/>
              </a:solidFill>
              <a:latin typeface="+mj-lt"/>
            </a:endParaRPr>
          </a:p>
          <a:p>
            <a:pPr algn="ctr"/>
            <a:r>
              <a:rPr lang="en-US" sz="800" b="1" baseline="-25000" dirty="0">
                <a:solidFill>
                  <a:srgbClr val="3E78C1"/>
                </a:solidFill>
                <a:latin typeface="+mj-lt"/>
              </a:rPr>
              <a:t>(</a:t>
            </a:r>
            <a:r>
              <a:rPr lang="ru-RU" sz="800" b="1" baseline="-25000" dirty="0">
                <a:solidFill>
                  <a:srgbClr val="3E78C1"/>
                </a:solidFill>
                <a:latin typeface="+mj-lt"/>
              </a:rPr>
              <a:t>риски</a:t>
            </a:r>
            <a:r>
              <a:rPr lang="en-US" sz="800" b="1" baseline="-25000" dirty="0">
                <a:solidFill>
                  <a:srgbClr val="3E78C1"/>
                </a:solidFill>
                <a:latin typeface="+mj-lt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1260" y="2272244"/>
            <a:ext cx="312937" cy="820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Мандат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5099" y="3500655"/>
            <a:ext cx="864000" cy="1641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</a:rPr>
              <a:t>Неклиентский отдел</a:t>
            </a:r>
            <a:endParaRPr lang="en-US" sz="800" b="1" baseline="-25000" dirty="0">
              <a:solidFill>
                <a:srgbClr val="000000"/>
              </a:solidFill>
            </a:endParaRPr>
          </a:p>
          <a:p>
            <a:pPr algn="ctr"/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479275" y="3717131"/>
            <a:ext cx="1073550" cy="159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1024" y="3612859"/>
            <a:ext cx="78225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3E78C1"/>
                </a:solidFill>
                <a:latin typeface="+mj-lt"/>
              </a:rPr>
              <a:t>Контроль</a:t>
            </a:r>
            <a:endParaRPr lang="en-US" sz="800" b="1" baseline="-25000" dirty="0">
              <a:solidFill>
                <a:srgbClr val="3E78C1"/>
              </a:solidFill>
              <a:latin typeface="+mj-lt"/>
            </a:endParaRPr>
          </a:p>
          <a:p>
            <a:pPr algn="ctr"/>
            <a:r>
              <a:rPr lang="en-US" sz="800" b="1" baseline="-25000" dirty="0">
                <a:solidFill>
                  <a:srgbClr val="3E78C1"/>
                </a:solidFill>
                <a:latin typeface="+mj-lt"/>
              </a:rPr>
              <a:t>(</a:t>
            </a:r>
            <a:r>
              <a:rPr lang="ru-RU" sz="800" b="1" baseline="-25000" dirty="0">
                <a:solidFill>
                  <a:srgbClr val="3E78C1"/>
                </a:solidFill>
                <a:latin typeface="+mj-lt"/>
              </a:rPr>
              <a:t>коммерческие транзакции</a:t>
            </a:r>
            <a:r>
              <a:rPr lang="en-US" sz="800" b="1" baseline="-25000" dirty="0">
                <a:solidFill>
                  <a:srgbClr val="3E78C1"/>
                </a:solidFill>
                <a:latin typeface="+mj-lt"/>
              </a:rPr>
              <a:t>)</a:t>
            </a:r>
          </a:p>
        </p:txBody>
      </p:sp>
      <p:sp>
        <p:nvSpPr>
          <p:cNvPr id="23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32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Комитет по управлению активами и пассивами </a:t>
            </a:r>
            <a:r>
              <a:rPr lang="en-US" dirty="0"/>
              <a:t>(</a:t>
            </a:r>
            <a:r>
              <a:rPr lang="ru-RU" dirty="0" err="1"/>
              <a:t>КУАП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Члены</a:t>
            </a:r>
            <a:r>
              <a:rPr lang="de-CH" sz="1800" dirty="0"/>
              <a:t>: </a:t>
            </a:r>
          </a:p>
          <a:p>
            <a:pPr lvl="1"/>
            <a:r>
              <a:rPr lang="ru-RU" sz="1600" dirty="0"/>
              <a:t>С правом голоса</a:t>
            </a:r>
            <a:r>
              <a:rPr lang="de-CH" sz="1600" dirty="0"/>
              <a:t>: </a:t>
            </a:r>
            <a:r>
              <a:rPr lang="ru-RU" sz="1600" dirty="0"/>
              <a:t>директор </a:t>
            </a:r>
            <a:r>
              <a:rPr lang="ru-RU" sz="1600" dirty="0" err="1"/>
              <a:t>ФФУ</a:t>
            </a:r>
            <a:r>
              <a:rPr lang="de-CH" sz="1600" dirty="0"/>
              <a:t> (</a:t>
            </a:r>
            <a:r>
              <a:rPr lang="ru-RU" sz="1600" dirty="0"/>
              <a:t>председатель</a:t>
            </a:r>
            <a:r>
              <a:rPr lang="de-CH" sz="1600" dirty="0"/>
              <a:t>), </a:t>
            </a:r>
            <a:r>
              <a:rPr lang="ru-RU" sz="1600" dirty="0"/>
              <a:t>руководитель Отдела финансовой политики </a:t>
            </a:r>
            <a:r>
              <a:rPr lang="ru-RU" sz="1600" dirty="0" err="1"/>
              <a:t>ФФУ</a:t>
            </a:r>
            <a:r>
              <a:rPr lang="de-CH" sz="1600" dirty="0"/>
              <a:t>, </a:t>
            </a:r>
            <a:r>
              <a:rPr lang="ru-RU" sz="1600" dirty="0"/>
              <a:t>член расширенного Совета управляющих Швейцарского национального банка (</a:t>
            </a:r>
            <a:r>
              <a:rPr lang="ru-RU" sz="1600" dirty="0" err="1"/>
              <a:t>ШНБ</a:t>
            </a:r>
            <a:r>
              <a:rPr lang="ru-RU" sz="1600" dirty="0"/>
              <a:t>)</a:t>
            </a:r>
            <a:r>
              <a:rPr lang="de-CH" sz="1600" dirty="0"/>
              <a:t>, </a:t>
            </a:r>
            <a:r>
              <a:rPr lang="ru-RU" sz="1600" dirty="0"/>
              <a:t>руководитель Федерального казначейства</a:t>
            </a:r>
            <a:endParaRPr lang="de-CH" sz="1600" dirty="0"/>
          </a:p>
          <a:p>
            <a:pPr lvl="1"/>
            <a:r>
              <a:rPr lang="ru-RU" sz="1600" dirty="0"/>
              <a:t>Без права голоса</a:t>
            </a:r>
            <a:r>
              <a:rPr lang="de-CH" sz="1600" dirty="0"/>
              <a:t>: </a:t>
            </a:r>
            <a:r>
              <a:rPr lang="ru-RU" sz="1600" dirty="0"/>
              <a:t>сотрудники клиентских и неклиентских подразделений</a:t>
            </a:r>
            <a:r>
              <a:rPr lang="de-CH" sz="1600" dirty="0"/>
              <a:t>, </a:t>
            </a:r>
            <a:r>
              <a:rPr lang="ru-RU" sz="1600" dirty="0"/>
              <a:t>сотрудники  Отдела экономического анализа </a:t>
            </a:r>
            <a:r>
              <a:rPr lang="ru-RU" sz="1600" dirty="0" err="1"/>
              <a:t>ФФУ</a:t>
            </a:r>
            <a:r>
              <a:rPr lang="de-CH" sz="1600" dirty="0"/>
              <a:t>, </a:t>
            </a:r>
            <a:r>
              <a:rPr lang="ru-RU" sz="1600" dirty="0"/>
              <a:t>управление рисками </a:t>
            </a:r>
            <a:r>
              <a:rPr lang="de-CH" sz="1600" dirty="0"/>
              <a:t> (</a:t>
            </a:r>
            <a:r>
              <a:rPr lang="ru-RU" sz="1600" dirty="0"/>
              <a:t>координация</a:t>
            </a:r>
            <a:r>
              <a:rPr lang="de-CH" sz="1600" dirty="0"/>
              <a:t>)</a:t>
            </a:r>
          </a:p>
          <a:p>
            <a:r>
              <a:rPr lang="ru-RU" sz="1800" dirty="0"/>
              <a:t>Частота проведения заседаний</a:t>
            </a:r>
            <a:r>
              <a:rPr lang="de-CH" sz="1800" dirty="0"/>
              <a:t>: </a:t>
            </a:r>
            <a:r>
              <a:rPr lang="ru-RU" sz="1800" dirty="0"/>
              <a:t>Ежеквартально</a:t>
            </a:r>
            <a:r>
              <a:rPr lang="de-CH" sz="1800" dirty="0"/>
              <a:t>, </a:t>
            </a:r>
            <a:r>
              <a:rPr lang="ru-RU" sz="1800" dirty="0"/>
              <a:t>внеочередные заседания по запросам  членов с правом голоса</a:t>
            </a:r>
            <a:endParaRPr lang="de-CH" sz="1800" dirty="0"/>
          </a:p>
          <a:p>
            <a:r>
              <a:rPr lang="ru-RU" sz="1800" dirty="0"/>
              <a:t>Повестка дня</a:t>
            </a:r>
            <a:r>
              <a:rPr lang="de-CH" sz="1800" dirty="0"/>
              <a:t>: </a:t>
            </a:r>
          </a:p>
          <a:p>
            <a:pPr lvl="1"/>
            <a:r>
              <a:rPr lang="ru-RU" sz="1600" dirty="0"/>
              <a:t>Финансовые счета и бюджет Конфедерации </a:t>
            </a:r>
            <a:endParaRPr lang="de-CH" sz="1600" dirty="0"/>
          </a:p>
          <a:p>
            <a:pPr lvl="1"/>
            <a:r>
              <a:rPr lang="ru-RU" sz="1600" dirty="0"/>
              <a:t>Экономическая ситуация</a:t>
            </a:r>
            <a:r>
              <a:rPr lang="en-US" sz="1600" dirty="0"/>
              <a:t>,</a:t>
            </a:r>
            <a:r>
              <a:rPr lang="ru-RU" sz="1600" dirty="0"/>
              <a:t> процентная ставка  и валютные прогнозы</a:t>
            </a:r>
            <a:endParaRPr lang="en-US" sz="1600" dirty="0"/>
          </a:p>
          <a:p>
            <a:pPr lvl="1"/>
            <a:r>
              <a:rPr lang="ru-RU" sz="1600" dirty="0"/>
              <a:t>Казначейская деятельность</a:t>
            </a:r>
            <a:endParaRPr lang="de-CH" sz="1600" dirty="0"/>
          </a:p>
          <a:p>
            <a:pPr lvl="1"/>
            <a:r>
              <a:rPr lang="ru-RU" sz="1600" dirty="0"/>
              <a:t>Оценка рисков Казначейства</a:t>
            </a:r>
            <a:endParaRPr lang="de-CH" sz="1600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709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Комитет по управлению активами и пассивами </a:t>
            </a:r>
            <a:r>
              <a:rPr lang="en-US" dirty="0"/>
              <a:t>(</a:t>
            </a:r>
            <a:r>
              <a:rPr lang="ru-RU" dirty="0" err="1"/>
              <a:t>КУАП</a:t>
            </a:r>
            <a:r>
              <a:rPr lang="ru-RU" dirty="0"/>
              <a:t>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КУАП</a:t>
            </a:r>
            <a:r>
              <a:rPr lang="ru-RU" dirty="0"/>
              <a:t> – стратегический наблюдательный и надзорный орган Федерального казначейства </a:t>
            </a:r>
            <a:r>
              <a:rPr lang="de-CH" dirty="0"/>
              <a:t>: </a:t>
            </a:r>
          </a:p>
          <a:p>
            <a:pPr lvl="1"/>
            <a:r>
              <a:rPr lang="ru-RU" sz="2000" dirty="0"/>
              <a:t>Определение стратегии управления рисками</a:t>
            </a:r>
            <a:r>
              <a:rPr lang="en-US" sz="2000" dirty="0"/>
              <a:t>, </a:t>
            </a:r>
            <a:r>
              <a:rPr lang="ru-RU" sz="2000" dirty="0"/>
              <a:t>регулярное проведение экспертизы стратегии </a:t>
            </a:r>
            <a:endParaRPr lang="en-US" sz="2000" dirty="0"/>
          </a:p>
          <a:p>
            <a:pPr lvl="1"/>
            <a:r>
              <a:rPr lang="ru-RU" sz="2000" dirty="0"/>
              <a:t>Утверждение внутреннего руководства по управлению рисками</a:t>
            </a:r>
            <a:endParaRPr lang="en-US" sz="2000" dirty="0"/>
          </a:p>
          <a:p>
            <a:pPr lvl="1"/>
            <a:r>
              <a:rPr lang="ru-RU" sz="2000" dirty="0"/>
              <a:t>Определение пределов риска</a:t>
            </a:r>
            <a:r>
              <a:rPr lang="en-US" sz="2000" dirty="0"/>
              <a:t>, </a:t>
            </a:r>
            <a:r>
              <a:rPr lang="ru-RU" sz="2000" dirty="0"/>
              <a:t>особенно в отношении процентной ставки, рефинансирования и ликвидности</a:t>
            </a:r>
            <a:r>
              <a:rPr lang="en-US" sz="2000" dirty="0"/>
              <a:t>, </a:t>
            </a:r>
            <a:r>
              <a:rPr lang="ru-RU" sz="2000" dirty="0"/>
              <a:t>контрагентских рисков</a:t>
            </a:r>
            <a:r>
              <a:rPr lang="en-US" sz="2000" dirty="0"/>
              <a:t>, </a:t>
            </a:r>
            <a:r>
              <a:rPr lang="ru-RU" sz="2000" dirty="0"/>
              <a:t>валютных рисков</a:t>
            </a:r>
            <a:endParaRPr lang="en-US" sz="2000" dirty="0"/>
          </a:p>
          <a:p>
            <a:pPr lvl="1"/>
            <a:r>
              <a:rPr lang="ru-RU" sz="2000" dirty="0"/>
              <a:t>Утверждение стратегии годовой эмиссии</a:t>
            </a:r>
            <a:r>
              <a:rPr lang="en-US" sz="2000" dirty="0"/>
              <a:t>,</a:t>
            </a:r>
            <a:r>
              <a:rPr lang="ru-RU" sz="2000" dirty="0"/>
              <a:t> а именно объемов и сроков эмиссии</a:t>
            </a:r>
            <a:endParaRPr lang="en-US" sz="2000" dirty="0"/>
          </a:p>
          <a:p>
            <a:pPr lvl="1"/>
            <a:r>
              <a:rPr lang="ru-RU" sz="2000" dirty="0"/>
              <a:t>Утверждение правомерных финансовых инструментов </a:t>
            </a:r>
            <a:endParaRPr lang="en-US" sz="2000" dirty="0"/>
          </a:p>
          <a:p>
            <a:pPr lvl="1"/>
            <a:r>
              <a:rPr lang="ru-RU" sz="2000" dirty="0"/>
              <a:t>Определение экономических нормативов для подготовки бюджета и финансового плана</a:t>
            </a:r>
            <a:endParaRPr lang="de-CH" sz="2000" dirty="0"/>
          </a:p>
          <a:p>
            <a:endParaRPr lang="de-CH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53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Сотрудничество со Швейцарским Национальным банком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61766" y="1474477"/>
            <a:ext cx="7545152" cy="48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1800" dirty="0">
                <a:latin typeface="+mn-lt"/>
              </a:rPr>
              <a:t>Федеральное казначейство не оценивает решения по денежно-кредитной политике</a:t>
            </a:r>
            <a:r>
              <a:rPr lang="en-US" sz="1800" dirty="0">
                <a:latin typeface="+mn-lt"/>
              </a:rPr>
              <a:t>, </a:t>
            </a:r>
            <a:r>
              <a:rPr lang="ru-RU" sz="1800" b="1" dirty="0" err="1">
                <a:latin typeface="+mn-lt"/>
              </a:rPr>
              <a:t>ШНБ</a:t>
            </a:r>
            <a:r>
              <a:rPr lang="ru-RU" sz="1800" b="1" dirty="0">
                <a:latin typeface="+mn-lt"/>
              </a:rPr>
              <a:t> является независимой организацией,</a:t>
            </a:r>
            <a:endParaRPr lang="en-US" sz="1800" b="1" dirty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+mn-lt"/>
              </a:rPr>
              <a:t>но эти две организации взаимодействуют</a:t>
            </a:r>
            <a:r>
              <a:rPr lang="en-US" sz="1800" dirty="0">
                <a:latin typeface="+mn-lt"/>
              </a:rPr>
              <a:t>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ru-RU" sz="1600" dirty="0">
                <a:latin typeface="+mn-lt"/>
              </a:rPr>
              <a:t>Представители </a:t>
            </a:r>
            <a:r>
              <a:rPr lang="ru-RU" sz="1600" dirty="0" err="1">
                <a:latin typeface="+mn-lt"/>
              </a:rPr>
              <a:t>ШНБ</a:t>
            </a:r>
            <a:r>
              <a:rPr lang="ru-RU" sz="1600" dirty="0">
                <a:latin typeface="+mn-lt"/>
              </a:rPr>
              <a:t> входят в состав </a:t>
            </a:r>
            <a:r>
              <a:rPr lang="ru-RU" sz="1600" dirty="0" err="1">
                <a:latin typeface="+mn-lt"/>
              </a:rPr>
              <a:t>КУАП</a:t>
            </a:r>
            <a:endParaRPr lang="en-GB" sz="1600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ru-RU" sz="1600" dirty="0" err="1">
                <a:latin typeface="+mn-lt"/>
              </a:rPr>
              <a:t>ШНБ</a:t>
            </a:r>
            <a:r>
              <a:rPr lang="ru-RU" sz="1600" dirty="0">
                <a:latin typeface="+mn-lt"/>
              </a:rPr>
              <a:t> уполномочен организовывать и проводить аукционы от имени Конфедерации</a:t>
            </a:r>
            <a:endParaRPr lang="en-GB" sz="1600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ru-RU" sz="1600" dirty="0">
                <a:latin typeface="+mn-lt"/>
              </a:rPr>
              <a:t>Условия определятся казначейским соглашением между  </a:t>
            </a:r>
            <a:r>
              <a:rPr lang="ru-RU" sz="1600" dirty="0" err="1">
                <a:latin typeface="+mn-lt"/>
              </a:rPr>
              <a:t>ФФУ</a:t>
            </a:r>
            <a:r>
              <a:rPr lang="ru-RU" sz="1600" dirty="0">
                <a:latin typeface="+mn-lt"/>
              </a:rPr>
              <a:t> и </a:t>
            </a:r>
            <a:r>
              <a:rPr lang="ru-RU" sz="1600" dirty="0" err="1">
                <a:latin typeface="+mn-lt"/>
              </a:rPr>
              <a:t>ШНБ</a:t>
            </a:r>
            <a:endParaRPr lang="en-GB" sz="1600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ru-RU" sz="1600" dirty="0">
                <a:latin typeface="+mn-lt"/>
              </a:rPr>
              <a:t>Вместе с финансовой организацией «</a:t>
            </a:r>
            <a:r>
              <a:rPr lang="en-GB" sz="1600" dirty="0" err="1">
                <a:latin typeface="+mn-lt"/>
              </a:rPr>
              <a:t>PostFinance</a:t>
            </a:r>
            <a:r>
              <a:rPr lang="ru-RU" sz="1600" dirty="0">
                <a:latin typeface="+mn-lt"/>
              </a:rPr>
              <a:t>» </a:t>
            </a:r>
            <a:r>
              <a:rPr lang="ru-RU" sz="1600" dirty="0" err="1">
                <a:latin typeface="+mn-lt"/>
              </a:rPr>
              <a:t>ШНБ</a:t>
            </a:r>
            <a:r>
              <a:rPr lang="ru-RU" sz="1600" dirty="0">
                <a:latin typeface="+mn-lt"/>
              </a:rPr>
              <a:t> создает инфраструктуру банковских счетов для Конфедерации</a:t>
            </a:r>
            <a:r>
              <a:rPr lang="en-GB" sz="1600" dirty="0">
                <a:latin typeface="+mn-lt"/>
              </a:rPr>
              <a:t>, </a:t>
            </a:r>
            <a:r>
              <a:rPr lang="ru-RU" sz="1600" dirty="0">
                <a:latin typeface="+mn-lt"/>
              </a:rPr>
              <a:t>включая основной </a:t>
            </a:r>
            <a:r>
              <a:rPr lang="ru-RU" sz="1600" dirty="0" err="1">
                <a:latin typeface="+mn-lt"/>
              </a:rPr>
              <a:t>жиросчет</a:t>
            </a:r>
            <a:r>
              <a:rPr lang="ru-RU" sz="1600" dirty="0">
                <a:latin typeface="+mn-lt"/>
              </a:rPr>
              <a:t>, который ведется Федеральным казначейством </a:t>
            </a:r>
            <a:endParaRPr lang="en-GB" sz="1600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</a:rPr>
              <a:t>Возможность внутридневного овердрафта за счет постоянного срочного вклада Конфедерации в </a:t>
            </a:r>
            <a:r>
              <a:rPr lang="ru-RU" sz="1600" dirty="0" err="1">
                <a:latin typeface="+mn-lt"/>
              </a:rPr>
              <a:t>ШНБ</a:t>
            </a:r>
            <a:endParaRPr lang="en-GB" sz="1600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</a:rPr>
              <a:t>Частые дискуссии/консультации  между сотрудниками двух организаций</a:t>
            </a:r>
            <a:endParaRPr lang="en-GB" sz="200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План презентации</a:t>
            </a:r>
            <a:endParaRPr lang="de-CH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503480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Основные обязанности и организационная структура </a:t>
            </a:r>
          </a:p>
          <a:p>
            <a:pPr marL="400050" indent="-400050">
              <a:buFontTx/>
              <a:buAutoNum type="arabicPeriod"/>
            </a:pPr>
            <a:r>
              <a:rPr lang="ru-RU" b="1" dirty="0"/>
              <a:t>Прогнозирование денежных потоков и управление ликвидностью</a:t>
            </a:r>
            <a:endParaRPr lang="en-US" b="1" dirty="0"/>
          </a:p>
          <a:p>
            <a:pPr marL="400050" indent="-400050">
              <a:buFontTx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Бюджетирование</a:t>
            </a:r>
            <a:r>
              <a:rPr lang="en-US" dirty="0">
                <a:solidFill>
                  <a:schemeClr val="bg2"/>
                </a:solidFill>
              </a:rPr>
              <a:t>: </a:t>
            </a:r>
            <a:r>
              <a:rPr lang="ru-RU" dirty="0">
                <a:solidFill>
                  <a:schemeClr val="bg2"/>
                </a:solidFill>
              </a:rPr>
              <a:t>Роль Казначейства</a:t>
            </a:r>
            <a:endParaRPr lang="en-US" dirty="0">
              <a:solidFill>
                <a:schemeClr val="bg2"/>
              </a:solidFill>
            </a:endParaRPr>
          </a:p>
          <a:p>
            <a:pPr marL="400050" indent="-400050">
              <a:buFontTx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Финансовая отчетность</a:t>
            </a:r>
            <a:endParaRPr lang="en-US" dirty="0">
              <a:solidFill>
                <a:schemeClr val="bg2"/>
              </a:solidFill>
            </a:endParaRPr>
          </a:p>
          <a:p>
            <a:pPr marL="400050" indent="-400050">
              <a:buFontTx/>
              <a:buAutoNum type="arabicPeriod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970432" y="5579016"/>
            <a:ext cx="37751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500" b="1" dirty="0">
                <a:latin typeface="Arial" charset="0"/>
              </a:rPr>
              <a:t>Федеральное финансовое управление, </a:t>
            </a:r>
            <a:r>
              <a:rPr lang="ru-RU" sz="1500" b="1" dirty="0" err="1">
                <a:latin typeface="Arial" charset="0"/>
              </a:rPr>
              <a:t>Бернерхоф</a:t>
            </a:r>
            <a:endParaRPr lang="en-GB" sz="1500" b="1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  <p:pic>
        <p:nvPicPr>
          <p:cNvPr id="10" name="Picture 4" descr="C:\Users\U80712427\AppData\Local\Microsoft\Windows\Temporary Internet Files\Content.Outlook\FFVAZ8WF\Nordwestansicht_01 (2).jpg">
            <a:extLst>
              <a:ext uri="{FF2B5EF4-FFF2-40B4-BE49-F238E27FC236}">
                <a16:creationId xmlns:a16="http://schemas.microsoft.com/office/drawing/2014/main" id="{8C016886-1C4D-4BAE-9CBE-3A4143A39E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32000" contrast="39000"/>
          </a:blip>
          <a:srcRect l="502" t="2055" r="519" b="5732"/>
          <a:stretch>
            <a:fillRect/>
          </a:stretch>
        </p:blipFill>
        <p:spPr bwMode="auto">
          <a:xfrm>
            <a:off x="5027613" y="3193470"/>
            <a:ext cx="3660775" cy="226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7518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129" y="323851"/>
            <a:ext cx="7801109" cy="752920"/>
          </a:xfrm>
        </p:spPr>
        <p:txBody>
          <a:bodyPr/>
          <a:lstStyle/>
          <a:p>
            <a:r>
              <a:rPr lang="ru-RU" dirty="0"/>
              <a:t>Принципы управления ликвидностью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/>
              <a:t>Основная цель</a:t>
            </a:r>
            <a:r>
              <a:rPr lang="de-CH" sz="1600" dirty="0"/>
              <a:t>: </a:t>
            </a:r>
            <a:r>
              <a:rPr lang="ru-RU" sz="1600" dirty="0"/>
              <a:t>Обеспечивать постоянное наличие ликвидности в достаточных объемах для своевременного выполнения платежных обязательств и во избежание платежного дефицита </a:t>
            </a:r>
            <a:endParaRPr lang="de-CH" sz="1600" dirty="0"/>
          </a:p>
          <a:p>
            <a:r>
              <a:rPr lang="ru-RU" sz="1600" b="1" dirty="0"/>
              <a:t>Ключевой показатель</a:t>
            </a:r>
            <a:r>
              <a:rPr lang="de-CH" sz="1600" dirty="0"/>
              <a:t>: </a:t>
            </a:r>
            <a:r>
              <a:rPr lang="ru-RU" sz="1600" dirty="0"/>
              <a:t>Обеспечивать постоянную платежеспособность Конфедерации посредством создания «буфера ликвидности» </a:t>
            </a:r>
            <a:r>
              <a:rPr lang="en-US" sz="1600" dirty="0"/>
              <a:t>(</a:t>
            </a:r>
            <a:r>
              <a:rPr lang="ru-RU" sz="1600" dirty="0"/>
              <a:t>минимум </a:t>
            </a:r>
            <a:r>
              <a:rPr lang="en-US" sz="1600" dirty="0"/>
              <a:t>2 </a:t>
            </a:r>
            <a:r>
              <a:rPr lang="ru-RU" sz="1600" dirty="0"/>
              <a:t> миллиарда швейц. франков</a:t>
            </a:r>
            <a:r>
              <a:rPr lang="en-US" sz="1600" dirty="0"/>
              <a:t>)</a:t>
            </a:r>
          </a:p>
          <a:p>
            <a:r>
              <a:rPr lang="ru-RU" sz="1600" dirty="0"/>
              <a:t>Обеспечение наличия «буфера ликвидности» посредством краткосрочного заимствования и инвестирования </a:t>
            </a:r>
            <a:r>
              <a:rPr lang="en-US" sz="1600" dirty="0"/>
              <a:t>(</a:t>
            </a:r>
            <a:r>
              <a:rPr lang="ru-RU" sz="1600" dirty="0"/>
              <a:t>казначейские векселя</a:t>
            </a:r>
            <a:r>
              <a:rPr lang="en-US" sz="1600" dirty="0"/>
              <a:t>, </a:t>
            </a:r>
            <a:r>
              <a:rPr lang="ru-RU" sz="1600" dirty="0" err="1"/>
              <a:t>Репо</a:t>
            </a:r>
            <a:r>
              <a:rPr lang="en-US" sz="1600" dirty="0"/>
              <a:t>) </a:t>
            </a:r>
            <a:r>
              <a:rPr lang="ru-RU" sz="1600" dirty="0"/>
              <a:t>и долгосрочного финансирования </a:t>
            </a:r>
            <a:r>
              <a:rPr lang="en-US" sz="1600" dirty="0"/>
              <a:t>(</a:t>
            </a:r>
            <a:r>
              <a:rPr lang="ru-RU" sz="1600" dirty="0"/>
              <a:t>облигации</a:t>
            </a:r>
            <a:r>
              <a:rPr lang="en-US" sz="1600" dirty="0"/>
              <a:t>)</a:t>
            </a:r>
          </a:p>
          <a:p>
            <a:r>
              <a:rPr lang="ru-RU" sz="1600" dirty="0"/>
              <a:t>Инвестирование, в принципе, возможно</a:t>
            </a:r>
            <a:r>
              <a:rPr lang="en-US" sz="1600" dirty="0"/>
              <a:t> (</a:t>
            </a:r>
            <a:r>
              <a:rPr lang="ru-RU" sz="1600" dirty="0"/>
              <a:t>например, государственных облигаций с самым высоким кредитным рейтингом</a:t>
            </a:r>
            <a:r>
              <a:rPr lang="en-US" sz="1600" dirty="0"/>
              <a:t>)</a:t>
            </a:r>
            <a:r>
              <a:rPr lang="ru-RU" sz="1600" dirty="0"/>
              <a:t> при условии определения рисков</a:t>
            </a:r>
            <a:endParaRPr lang="en-US" sz="1600" dirty="0"/>
          </a:p>
          <a:p>
            <a:r>
              <a:rPr lang="ru-RU" sz="1600" dirty="0"/>
              <a:t>Сейчас вся ликвидность размещена на текущем счете в </a:t>
            </a:r>
            <a:r>
              <a:rPr lang="ru-RU" sz="1600" dirty="0" err="1"/>
              <a:t>ШНБ</a:t>
            </a:r>
            <a:r>
              <a:rPr lang="ru-RU" sz="1600" dirty="0"/>
              <a:t>, а на Конфедерацию не распространяются отрицательные процентные ставки</a:t>
            </a:r>
            <a:endParaRPr lang="en-US" sz="1600" dirty="0"/>
          </a:p>
          <a:p>
            <a:r>
              <a:rPr lang="ru-RU" sz="1600" dirty="0"/>
              <a:t>Ежедневный мониторинг динамики ликвидности, включая прогнозы до конца года</a:t>
            </a:r>
            <a:endParaRPr lang="en-US" sz="2000" dirty="0"/>
          </a:p>
          <a:p>
            <a:endParaRPr lang="de-CH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876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9750" y="2292591"/>
            <a:ext cx="8135938" cy="1141410"/>
            <a:chOff x="340" y="1501"/>
            <a:chExt cx="5125" cy="719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40" y="1501"/>
              <a:ext cx="190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Symbol" pitchFamily="18" charset="2"/>
                <a:buNone/>
              </a:pPr>
              <a:r>
                <a:rPr lang="ru-RU" dirty="0">
                  <a:solidFill>
                    <a:srgbClr val="0033CC"/>
                  </a:solidFill>
                  <a:latin typeface="Arial" charset="0"/>
                  <a:cs typeface="Times New Roman" pitchFamily="18" charset="0"/>
                </a:rPr>
                <a:t>Рынки денег и капитала</a:t>
              </a:r>
              <a:endParaRPr lang="de-CH" dirty="0">
                <a:solidFill>
                  <a:srgbClr val="0033CC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 flipV="1">
              <a:off x="2064" y="1525"/>
              <a:ext cx="45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064" y="1842"/>
              <a:ext cx="49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608" y="1929"/>
              <a:ext cx="28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Облигации</a:t>
              </a:r>
              <a:endParaRPr lang="de-CH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539749" y="4379917"/>
            <a:ext cx="8428759" cy="1754189"/>
            <a:chOff x="340" y="3113"/>
            <a:chExt cx="5177" cy="1105"/>
          </a:xfrm>
        </p:grpSpPr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340" y="3385"/>
              <a:ext cx="2268" cy="291"/>
              <a:chOff x="340" y="3385"/>
              <a:chExt cx="2268" cy="291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40" y="3385"/>
                <a:ext cx="190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ru-RU" dirty="0">
                    <a:solidFill>
                      <a:srgbClr val="0033CC"/>
                    </a:solidFill>
                    <a:latin typeface="Arial" charset="0"/>
                    <a:cs typeface="Times New Roman" pitchFamily="18" charset="0"/>
                  </a:rPr>
                  <a:t>Кредитный рынок</a:t>
                </a:r>
                <a:endParaRPr lang="de-CH" dirty="0">
                  <a:solidFill>
                    <a:srgbClr val="0033CC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 flipV="1">
                <a:off x="2154" y="3521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2608" y="3113"/>
              <a:ext cx="2909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Финансовые организации</a:t>
              </a:r>
              <a:endParaRPr lang="de-CH" dirty="0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Внутренние вклады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(</a:t>
              </a:r>
              <a:r>
                <a:rPr lang="ru-RU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организаций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/ </a:t>
              </a:r>
              <a:r>
                <a:rPr lang="ru-RU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фондов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, </a:t>
              </a:r>
              <a:r>
                <a:rPr lang="ru-RU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сотрудников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40200" y="1634621"/>
            <a:ext cx="4535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charset="0"/>
                <a:cs typeface="Times New Roman" pitchFamily="18" charset="0"/>
              </a:rPr>
              <a:t>Казначейские </a:t>
            </a:r>
            <a:r>
              <a:rPr lang="ru-RU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векселя</a:t>
            </a:r>
            <a:endParaRPr lang="de-CH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Рынок </a:t>
            </a:r>
            <a:r>
              <a:rPr lang="ru-RU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Репо</a:t>
            </a:r>
            <a:endParaRPr lang="de-CH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051133" y="323850"/>
            <a:ext cx="8033045" cy="9890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defTabSz="728663"/>
            <a:r>
              <a:rPr lang="ru-RU" sz="2400" dirty="0"/>
              <a:t>Инструменты финансирования, используемые  Федеральным казначейством</a:t>
            </a:r>
            <a:endParaRPr lang="en-US" sz="2400" dirty="0"/>
          </a:p>
        </p:txBody>
      </p:sp>
      <p:sp>
        <p:nvSpPr>
          <p:cNvPr id="16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634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769416" y="1088823"/>
            <a:ext cx="3888000" cy="646331"/>
          </a:xfrm>
          <a:prstGeom prst="rect">
            <a:avLst/>
          </a:prstGeom>
          <a:solidFill>
            <a:srgbClr val="333399">
              <a:alpha val="10000"/>
            </a:srgbClr>
          </a:solidFill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400" b="1" dirty="0">
                <a:solidFill>
                  <a:srgbClr val="333399"/>
                </a:solidFill>
                <a:latin typeface="+mn-lt"/>
              </a:rPr>
              <a:t>Государственные рыночные обязательства </a:t>
            </a:r>
            <a:r>
              <a:rPr lang="en-US" sz="1400" b="1" dirty="0">
                <a:solidFill>
                  <a:srgbClr val="333399"/>
                </a:solidFill>
                <a:latin typeface="+mn-lt"/>
              </a:rPr>
              <a:t>(</a:t>
            </a:r>
            <a:r>
              <a:rPr lang="ru-RU" sz="1400" b="1" dirty="0">
                <a:solidFill>
                  <a:srgbClr val="333399"/>
                </a:solidFill>
                <a:latin typeface="+mn-lt"/>
              </a:rPr>
              <a:t>казначейские векселя</a:t>
            </a:r>
            <a:r>
              <a:rPr lang="en-US" sz="1400" b="1" dirty="0">
                <a:solidFill>
                  <a:srgbClr val="333399"/>
                </a:solidFill>
                <a:latin typeface="+mn-lt"/>
              </a:rPr>
              <a:t>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81201" y="1086998"/>
            <a:ext cx="3888000" cy="646331"/>
          </a:xfrm>
          <a:prstGeom prst="rect">
            <a:avLst/>
          </a:prstGeom>
          <a:solidFill>
            <a:srgbClr val="333399">
              <a:alpha val="10000"/>
            </a:srgbClr>
          </a:solidFill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800" b="1" dirty="0">
                <a:solidFill>
                  <a:srgbClr val="333399"/>
                </a:solidFill>
                <a:latin typeface="+mn-lt"/>
              </a:rPr>
              <a:t>Облигации Швейцарской Конфедерации  </a:t>
            </a:r>
            <a:endParaRPr lang="en-US" sz="1800" b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781201" y="1846758"/>
            <a:ext cx="3888000" cy="3599078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ru-RU" sz="1600" dirty="0">
                <a:latin typeface="Arial" charset="0"/>
              </a:rPr>
              <a:t>Фиксированная ставка</a:t>
            </a:r>
            <a:r>
              <a:rPr lang="en-US" sz="1600" dirty="0">
                <a:latin typeface="Arial" charset="0"/>
              </a:rPr>
              <a:t> (</a:t>
            </a:r>
            <a:r>
              <a:rPr lang="ru-RU" sz="1600" dirty="0">
                <a:latin typeface="Arial" charset="0"/>
              </a:rPr>
              <a:t>купон</a:t>
            </a:r>
            <a:r>
              <a:rPr lang="en-US" sz="1600" dirty="0">
                <a:latin typeface="Arial" charset="0"/>
              </a:rPr>
              <a:t>)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ru-RU" sz="1600" dirty="0">
                <a:latin typeface="Arial" charset="0"/>
              </a:rPr>
              <a:t>Ежемесячные аукционы</a:t>
            </a:r>
            <a:endParaRPr lang="en-US" sz="1600" dirty="0">
              <a:latin typeface="Arial" charset="0"/>
            </a:endParaRP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ru-RU" sz="1600" dirty="0">
                <a:latin typeface="Arial" charset="0"/>
              </a:rPr>
              <a:t>Ценовой тендер</a:t>
            </a:r>
            <a:r>
              <a:rPr lang="en-US" sz="1600" dirty="0">
                <a:latin typeface="Arial" charset="0"/>
              </a:rPr>
              <a:t>, </a:t>
            </a:r>
            <a:r>
              <a:rPr lang="ru-RU" sz="1600" dirty="0">
                <a:latin typeface="Arial" charset="0"/>
              </a:rPr>
              <a:t>нидерландская процедура</a:t>
            </a:r>
            <a:endParaRPr lang="en-US" sz="1600" dirty="0">
              <a:latin typeface="Arial" charset="0"/>
            </a:endParaRP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ru-RU" sz="1600" dirty="0">
                <a:latin typeface="Arial" charset="0"/>
              </a:rPr>
              <a:t>Календарь эмиссий</a:t>
            </a:r>
            <a:endParaRPr lang="en-US" sz="1600" dirty="0">
              <a:latin typeface="Arial" charset="0"/>
            </a:endParaRP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ru-RU" sz="1600" dirty="0">
                <a:latin typeface="Arial" charset="0"/>
              </a:rPr>
              <a:t>Новые выпуски и перевыпуск непогашенных облигаций </a:t>
            </a:r>
            <a:endParaRPr lang="en-US" sz="1600" dirty="0">
              <a:latin typeface="Arial" charset="0"/>
            </a:endParaRP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ru-RU" sz="1600" dirty="0">
                <a:latin typeface="Arial" charset="0"/>
              </a:rPr>
              <a:t>Вторичный рынок/торговля на Швейцарской фондовой бирже (</a:t>
            </a:r>
            <a:r>
              <a:rPr lang="en-US" sz="1600" dirty="0">
                <a:latin typeface="Arial" charset="0"/>
              </a:rPr>
              <a:t>SIX</a:t>
            </a:r>
            <a:r>
              <a:rPr lang="ru-RU" sz="1600" dirty="0">
                <a:latin typeface="Arial" charset="0"/>
              </a:rPr>
              <a:t>)</a:t>
            </a:r>
            <a:endParaRPr lang="en-US" sz="1600" dirty="0"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69416" y="1846758"/>
            <a:ext cx="3888000" cy="3599078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ru-RU" sz="1600" dirty="0">
                <a:latin typeface="Arial" charset="0"/>
              </a:rPr>
              <a:t>Дисконтная ценная бумага</a:t>
            </a:r>
            <a:endParaRPr lang="en-US" sz="1600" dirty="0">
              <a:latin typeface="Arial" charset="0"/>
            </a:endParaRP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ru-RU" sz="1600" spc="-50" dirty="0">
                <a:latin typeface="Arial" charset="0"/>
              </a:rPr>
              <a:t>Еженедельные аукционы</a:t>
            </a:r>
            <a:endParaRPr lang="en-US" sz="1600" spc="-50" dirty="0">
              <a:latin typeface="Arial" charset="0"/>
            </a:endParaRP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ru-RU" sz="1600" dirty="0">
                <a:latin typeface="Arial" charset="0"/>
              </a:rPr>
              <a:t>Ценовой тендер</a:t>
            </a:r>
            <a:r>
              <a:rPr lang="en-US" sz="1600" dirty="0">
                <a:latin typeface="Arial" charset="0"/>
              </a:rPr>
              <a:t>, </a:t>
            </a:r>
            <a:r>
              <a:rPr lang="ru-RU" sz="1600" dirty="0">
                <a:latin typeface="Arial" charset="0"/>
              </a:rPr>
              <a:t>нидерландская процедура</a:t>
            </a:r>
            <a:endParaRPr lang="en-US" sz="1600" dirty="0">
              <a:latin typeface="Arial" charset="0"/>
            </a:endParaRP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ru-RU" sz="1600" dirty="0">
                <a:latin typeface="Arial" charset="0"/>
              </a:rPr>
              <a:t>Календарь эмиссий</a:t>
            </a:r>
            <a:endParaRPr lang="en-US" sz="1600" dirty="0">
              <a:latin typeface="Arial" charset="0"/>
            </a:endParaRP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ru-RU" sz="1600" dirty="0">
                <a:latin typeface="Arial" charset="0"/>
              </a:rPr>
              <a:t>Новые выпуски</a:t>
            </a:r>
            <a:r>
              <a:rPr lang="en-US" sz="1600" dirty="0">
                <a:latin typeface="Arial" charset="0"/>
              </a:rPr>
              <a:t>; 44x 3 </a:t>
            </a:r>
            <a:r>
              <a:rPr lang="ru-RU" sz="1600" dirty="0">
                <a:latin typeface="Arial" charset="0"/>
              </a:rPr>
              <a:t>мес.</a:t>
            </a:r>
            <a:r>
              <a:rPr lang="en-US" sz="1600" dirty="0">
                <a:latin typeface="Arial" charset="0"/>
              </a:rPr>
              <a:t>,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6x 6 </a:t>
            </a:r>
            <a:r>
              <a:rPr lang="ru-RU" sz="1600" dirty="0">
                <a:latin typeface="Arial" charset="0"/>
              </a:rPr>
              <a:t>мес. и</a:t>
            </a:r>
            <a:r>
              <a:rPr lang="en-US" sz="1600" dirty="0">
                <a:latin typeface="Arial" charset="0"/>
              </a:rPr>
              <a:t> 2x 12</a:t>
            </a:r>
            <a:r>
              <a:rPr lang="ru-RU" sz="1600" dirty="0">
                <a:latin typeface="Arial" charset="0"/>
              </a:rPr>
              <a:t> мес.</a:t>
            </a:r>
            <a:r>
              <a:rPr lang="en-US" sz="1600" dirty="0">
                <a:latin typeface="Arial" charset="0"/>
              </a:rPr>
              <a:t> </a:t>
            </a:r>
            <a:r>
              <a:rPr lang="ru-RU" sz="1600" dirty="0">
                <a:latin typeface="Arial" charset="0"/>
              </a:rPr>
              <a:t>Казначейские векселя</a:t>
            </a:r>
            <a:endParaRPr lang="en-US" sz="1600" dirty="0">
              <a:latin typeface="Arial" charset="0"/>
            </a:endParaRP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ru-RU" sz="1600" dirty="0">
                <a:latin typeface="Arial" charset="0"/>
              </a:rPr>
              <a:t>Вторичный рынок/торговля на платформе Швейцарской фондовой биржи (</a:t>
            </a:r>
            <a:r>
              <a:rPr lang="en-US" sz="1600" dirty="0">
                <a:latin typeface="Arial" charset="0"/>
              </a:rPr>
              <a:t>SIX</a:t>
            </a:r>
            <a:r>
              <a:rPr lang="ru-RU" sz="1600" dirty="0">
                <a:latin typeface="Arial" charset="0"/>
              </a:rPr>
              <a:t>)</a:t>
            </a:r>
            <a:r>
              <a:rPr lang="en-US" sz="1600" dirty="0">
                <a:latin typeface="Arial" charset="0"/>
              </a:rPr>
              <a:t>-</a:t>
            </a:r>
            <a:r>
              <a:rPr lang="ru-RU" sz="1600" dirty="0" err="1">
                <a:latin typeface="Arial" charset="0"/>
              </a:rPr>
              <a:t>Репо</a:t>
            </a:r>
            <a:endParaRPr lang="en-US" sz="1800" dirty="0">
              <a:latin typeface="Arial" charset="0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1296988" y="323850"/>
            <a:ext cx="7461250" cy="9890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defTabSz="728663"/>
            <a:r>
              <a:rPr lang="ru-RU" sz="2000" dirty="0"/>
              <a:t>Инструменты финансирования, используемые  Федеральным казначейством</a:t>
            </a:r>
            <a:endParaRPr lang="en-US" sz="2000" dirty="0"/>
          </a:p>
        </p:txBody>
      </p:sp>
      <p:sp>
        <p:nvSpPr>
          <p:cNvPr id="3" name="Rechteck 2"/>
          <p:cNvSpPr/>
          <p:nvPr/>
        </p:nvSpPr>
        <p:spPr>
          <a:xfrm>
            <a:off x="681057" y="5598235"/>
            <a:ext cx="7988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ru-RU" sz="1600" dirty="0">
                <a:latin typeface="Arial" charset="0"/>
              </a:rPr>
              <a:t>Стремиться к </a:t>
            </a:r>
            <a:r>
              <a:rPr lang="ru-RU" sz="1600" b="1" dirty="0">
                <a:latin typeface="Arial" charset="0"/>
              </a:rPr>
              <a:t>низким процентным расходам </a:t>
            </a:r>
            <a:r>
              <a:rPr lang="ru-RU" sz="1600" dirty="0">
                <a:latin typeface="Arial" charset="0"/>
              </a:rPr>
              <a:t>в долгосрочной перспективе, обеспечивая </a:t>
            </a:r>
            <a:r>
              <a:rPr lang="ru-RU" sz="1600" b="1" dirty="0">
                <a:latin typeface="Arial" charset="0"/>
              </a:rPr>
              <a:t>приемлемый уровень </a:t>
            </a:r>
            <a:r>
              <a:rPr lang="ru-RU" sz="1600" dirty="0">
                <a:latin typeface="Arial" charset="0"/>
              </a:rPr>
              <a:t>ассоциированных </a:t>
            </a:r>
            <a:r>
              <a:rPr lang="ru-RU" sz="1600" b="1" dirty="0">
                <a:latin typeface="Arial" charset="0"/>
              </a:rPr>
              <a:t>рисков</a:t>
            </a:r>
            <a:endParaRPr lang="de-CH" sz="1600" b="1" dirty="0">
              <a:latin typeface="Arial" charset="0"/>
            </a:endParaRP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328123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just"/>
            <a:r>
              <a:rPr lang="ru-RU" dirty="0"/>
              <a:t>Объединение денежных средств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329" y="1721718"/>
            <a:ext cx="6058390" cy="3646196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985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Ежедневный отчет по ликвидности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987" y="1312863"/>
            <a:ext cx="6904903" cy="4901249"/>
          </a:xfrm>
          <a:prstGeom prst="rect">
            <a:avLst/>
          </a:prstGeom>
        </p:spPr>
      </p:pic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53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План презентации</a:t>
            </a:r>
            <a:endParaRPr lang="de-CH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503480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ru-RU" b="1" dirty="0"/>
              <a:t>Основные функции и организационная структура </a:t>
            </a:r>
          </a:p>
          <a:p>
            <a:pPr marL="400050" indent="-400050">
              <a:buFontTx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Прогнозирование денежных потоков и управление ликвидностью</a:t>
            </a:r>
            <a:endParaRPr lang="en-US" dirty="0">
              <a:solidFill>
                <a:schemeClr val="bg2"/>
              </a:solidFill>
            </a:endParaRPr>
          </a:p>
          <a:p>
            <a:pPr marL="400050" indent="-400050">
              <a:buFontTx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Бюджетирование</a:t>
            </a:r>
            <a:r>
              <a:rPr lang="en-US" dirty="0">
                <a:solidFill>
                  <a:schemeClr val="bg2"/>
                </a:solidFill>
              </a:rPr>
              <a:t>: </a:t>
            </a:r>
            <a:r>
              <a:rPr lang="ru-RU" dirty="0">
                <a:solidFill>
                  <a:schemeClr val="bg2"/>
                </a:solidFill>
              </a:rPr>
              <a:t>роль Казначейства</a:t>
            </a:r>
            <a:endParaRPr lang="en-US" dirty="0">
              <a:solidFill>
                <a:schemeClr val="bg2"/>
              </a:solidFill>
            </a:endParaRPr>
          </a:p>
          <a:p>
            <a:pPr marL="400050" indent="-400050">
              <a:buFontTx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Финансовая отчетность</a:t>
            </a: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</a:t>
            </a:r>
            <a:r>
              <a:rPr lang="ru-RU" dirty="0"/>
              <a:t>июня </a:t>
            </a:r>
            <a:r>
              <a:rPr lang="en-US" dirty="0"/>
              <a:t>24 2020</a:t>
            </a:r>
            <a:r>
              <a:rPr lang="ru-RU" dirty="0"/>
              <a:t> г.</a:t>
            </a:r>
            <a:endParaRPr lang="de-CH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985397" y="5883816"/>
            <a:ext cx="377513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500" b="1" dirty="0">
                <a:latin typeface="Arial" charset="0"/>
              </a:rPr>
              <a:t>Парламент</a:t>
            </a:r>
            <a:endParaRPr lang="en-GB" sz="1500" b="1" dirty="0"/>
          </a:p>
        </p:txBody>
      </p:sp>
      <p:pic>
        <p:nvPicPr>
          <p:cNvPr id="9" name="Inhaltsplatzhalter 11" descr="Bundeshaus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67483" y="3277344"/>
            <a:ext cx="3660775" cy="260647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План презентации</a:t>
            </a:r>
            <a:endParaRPr lang="de-CH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503480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Основные обязанности и организационная структура </a:t>
            </a:r>
          </a:p>
          <a:p>
            <a:pPr marL="400050" indent="-400050">
              <a:buFontTx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Прогнозирование денежных потоков и управление ликвидностью</a:t>
            </a:r>
            <a:endParaRPr lang="en-US" dirty="0">
              <a:solidFill>
                <a:schemeClr val="bg2"/>
              </a:solidFill>
            </a:endParaRPr>
          </a:p>
          <a:p>
            <a:pPr marL="400050" indent="-400050">
              <a:buFontTx/>
              <a:buAutoNum type="arabicPeriod"/>
            </a:pPr>
            <a:r>
              <a:rPr lang="ru-RU" b="1" dirty="0"/>
              <a:t>Бюджетирование</a:t>
            </a:r>
            <a:r>
              <a:rPr lang="en-US" b="1" dirty="0"/>
              <a:t>: </a:t>
            </a:r>
            <a:r>
              <a:rPr lang="ru-RU" b="1" dirty="0"/>
              <a:t>роль Казначейства</a:t>
            </a:r>
            <a:endParaRPr lang="en-US" b="1" dirty="0"/>
          </a:p>
          <a:p>
            <a:pPr marL="400050" indent="-400050">
              <a:buFontTx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Финансовая отчетность</a:t>
            </a:r>
            <a:endParaRPr lang="en-US" dirty="0">
              <a:solidFill>
                <a:schemeClr val="bg2"/>
              </a:solidFill>
            </a:endParaRPr>
          </a:p>
          <a:p>
            <a:pPr marL="400050" indent="-400050">
              <a:buFontTx/>
              <a:buAutoNum type="arabicPeriod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027613" y="5574003"/>
            <a:ext cx="377513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500" b="1" dirty="0">
                <a:latin typeface="Arial" charset="0"/>
              </a:rPr>
              <a:t>Государственные облигации Швейцарской Конфедерации, </a:t>
            </a:r>
          </a:p>
          <a:p>
            <a:r>
              <a:rPr lang="ru-RU" sz="1500" b="1" dirty="0">
                <a:latin typeface="Arial" charset="0"/>
              </a:rPr>
              <a:t>22 декабря 1893 года</a:t>
            </a:r>
            <a:endParaRPr lang="en-GB" sz="1500" b="1" dirty="0"/>
          </a:p>
        </p:txBody>
      </p:sp>
      <p:sp>
        <p:nvSpPr>
          <p:cNvPr id="7" name="Fußzeilenplatzhalter 6"/>
          <p:cNvSpPr txBox="1">
            <a:spLocks/>
          </p:cNvSpPr>
          <p:nvPr/>
        </p:nvSpPr>
        <p:spPr bwMode="auto">
          <a:xfrm>
            <a:off x="5099880" y="6455392"/>
            <a:ext cx="2968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  <p:pic>
        <p:nvPicPr>
          <p:cNvPr id="10" name="Picture 1" descr="\\adb.intra.admin.ch\userhome$\EFV-01\U80794106\data\Documents\ueg personal PRIVAT\Pics\Porträts ueg\Thomson Reuters 2012 Fotograf Pascal Launer\PLA42250.jpg">
            <a:extLst>
              <a:ext uri="{FF2B5EF4-FFF2-40B4-BE49-F238E27FC236}">
                <a16:creationId xmlns:a16="http://schemas.microsoft.com/office/drawing/2014/main" id="{214FE8DB-45E9-45F9-ADC2-4619C1DAB3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463" y="2984749"/>
            <a:ext cx="3660775" cy="2354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7518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бюджетирования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85874" y="1449388"/>
            <a:ext cx="7472363" cy="4778375"/>
          </a:xfrm>
        </p:spPr>
        <p:txBody>
          <a:bodyPr/>
          <a:lstStyle/>
          <a:p>
            <a:r>
              <a:rPr lang="ru-RU" sz="2000" dirty="0"/>
              <a:t>Федеральный Совет устанавливает предельные уровни расходов с помощью «долгового тормоза»</a:t>
            </a:r>
            <a:r>
              <a:rPr lang="en-US" sz="2000" dirty="0"/>
              <a:t>: </a:t>
            </a:r>
            <a:r>
              <a:rPr lang="ru-RU" sz="2000" dirty="0"/>
              <a:t>Первые спецификации – в феврале</a:t>
            </a:r>
            <a:r>
              <a:rPr lang="en-US" sz="2000" dirty="0"/>
              <a:t>, </a:t>
            </a:r>
            <a:r>
              <a:rPr lang="ru-RU" sz="2000" dirty="0"/>
              <a:t>представление и корректировки бюджета – к июню</a:t>
            </a:r>
            <a:r>
              <a:rPr lang="en-US" sz="2000" dirty="0"/>
              <a:t>, </a:t>
            </a:r>
            <a:r>
              <a:rPr lang="ru-RU" sz="2000" dirty="0"/>
              <a:t>решение Федерального Совета по окончательному определению предельных уровней – в июле</a:t>
            </a:r>
            <a:r>
              <a:rPr lang="en-US" sz="2000" dirty="0"/>
              <a:t>, </a:t>
            </a:r>
            <a:r>
              <a:rPr lang="ru-RU" sz="2000" dirty="0"/>
              <a:t>решение Парламента – в декабре</a:t>
            </a:r>
            <a:endParaRPr lang="en-US" sz="2000" dirty="0"/>
          </a:p>
          <a:p>
            <a:r>
              <a:rPr lang="ru-RU" sz="2000" dirty="0"/>
              <a:t>Основная ответственность за составление бюджета Конфедерации лежит на Отделе бюджетной политики  и Отделе политики расходов </a:t>
            </a:r>
            <a:r>
              <a:rPr lang="ru-RU" sz="2000" dirty="0" err="1"/>
              <a:t>ФФУ</a:t>
            </a:r>
            <a:r>
              <a:rPr lang="de-CH" sz="2000" dirty="0"/>
              <a:t>, </a:t>
            </a:r>
            <a:r>
              <a:rPr lang="ru-RU" sz="2000" dirty="0"/>
              <a:t>а Отдел финансов и бухгалтерского учета обеспечивают этот процесс и эксплуатацию информационных систем (</a:t>
            </a:r>
            <a:r>
              <a:rPr lang="de-CH" sz="2000" dirty="0"/>
              <a:t>SAP)</a:t>
            </a:r>
          </a:p>
          <a:p>
            <a:r>
              <a:rPr lang="ru-RU" sz="2000" dirty="0"/>
              <a:t>Эти отделы координируют бюджетный процесс с Федеральной Администрацией и ее подразделениями, а также отвечают за осуществление кредитного контроля</a:t>
            </a:r>
            <a:endParaRPr lang="de-CH" sz="2000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113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Роль Федерального казначейства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61766" y="1474477"/>
            <a:ext cx="7545152" cy="440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1800" kern="0" dirty="0">
                <a:latin typeface="+mn-lt"/>
              </a:rPr>
              <a:t>Взаимозависимость между финансовым и казначейским планированием</a:t>
            </a:r>
            <a:r>
              <a:rPr lang="en-US" sz="1800" kern="0" dirty="0">
                <a:latin typeface="+mn-lt"/>
              </a:rPr>
              <a:t>: </a:t>
            </a:r>
            <a:r>
              <a:rPr lang="ru-RU" sz="1800" kern="0" dirty="0">
                <a:latin typeface="+mn-lt"/>
              </a:rPr>
              <a:t>финансовое планирование влияет на программу эмиссий</a:t>
            </a:r>
            <a:r>
              <a:rPr lang="en-US" sz="1800" kern="0" dirty="0">
                <a:latin typeface="+mn-lt"/>
              </a:rPr>
              <a:t>, </a:t>
            </a:r>
            <a:r>
              <a:rPr lang="ru-RU" sz="1800" kern="0" dirty="0">
                <a:latin typeface="+mn-lt"/>
              </a:rPr>
              <a:t>а процентные расходы влияют на финансовое планирование</a:t>
            </a:r>
            <a:endParaRPr lang="en-US" sz="1800" kern="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1800" kern="0" dirty="0">
                <a:latin typeface="+mn-lt"/>
              </a:rPr>
              <a:t>Важную роль играет постоянное взаимодействие между Казначейством и бюджетными подразделениями</a:t>
            </a:r>
            <a:r>
              <a:rPr lang="en-US" sz="1800" kern="0" dirty="0">
                <a:latin typeface="+mn-lt"/>
              </a:rPr>
              <a:t> </a:t>
            </a:r>
            <a:r>
              <a:rPr lang="en-US" sz="1800" kern="0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sz="1800" kern="0" dirty="0">
                <a:latin typeface="+mn-lt"/>
              </a:rPr>
              <a:t> </a:t>
            </a:r>
            <a:r>
              <a:rPr lang="ru-RU" sz="1800" kern="0" dirty="0">
                <a:latin typeface="+mn-lt"/>
              </a:rPr>
              <a:t>представители Отдела бюджетной политики тоже входят в состав </a:t>
            </a:r>
            <a:r>
              <a:rPr lang="ru-RU" sz="1800" kern="0" dirty="0" err="1">
                <a:latin typeface="+mn-lt"/>
              </a:rPr>
              <a:t>КУАП</a:t>
            </a:r>
            <a:endParaRPr lang="en-US" sz="1800" kern="0" dirty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1800" kern="0" dirty="0">
                <a:latin typeface="+mn-lt"/>
                <a:sym typeface="Wingdings" panose="05000000000000000000" pitchFamily="2" charset="2"/>
              </a:rPr>
              <a:t>Заимствование с помощью облигаций и казначейских векселей влечет за собой процентные расходы</a:t>
            </a:r>
            <a:r>
              <a:rPr lang="ru-RU" sz="1800" kern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sz="1800" kern="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ru-RU" sz="1800" kern="0" dirty="0">
                <a:latin typeface="+mn-lt"/>
                <a:sym typeface="Wingdings" panose="05000000000000000000" pitchFamily="2" charset="2"/>
              </a:rPr>
              <a:t>в последние годы произошло резкое ухудшение позиции бюджета </a:t>
            </a:r>
            <a:endParaRPr lang="en-US" sz="1800" kern="0" dirty="0">
              <a:latin typeface="+mn-lt"/>
              <a:sym typeface="Wingdings" panose="05000000000000000000" pitchFamily="2" charset="2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1800" kern="0" dirty="0">
                <a:latin typeface="+mn-lt"/>
              </a:rPr>
              <a:t>«Долговой тормоз» дисциплинирует бюджетную политику</a:t>
            </a:r>
            <a:r>
              <a:rPr lang="en-US" sz="1800" kern="0" dirty="0">
                <a:latin typeface="+mn-lt"/>
              </a:rPr>
              <a:t>: </a:t>
            </a:r>
            <a:r>
              <a:rPr lang="ru-RU" sz="1800" kern="0" dirty="0">
                <a:latin typeface="+mn-lt"/>
              </a:rPr>
              <a:t>новые эмиссии, по сути, ограничиваются сроками погашения займов</a:t>
            </a:r>
            <a:endParaRPr lang="de-CH" sz="1600" kern="0" dirty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1600" kern="0" dirty="0">
                <a:latin typeface="+mn-lt"/>
              </a:rPr>
              <a:t>Основная задача Казначейства в процессе бюджетирования – хеджирование иностранной валюты </a:t>
            </a:r>
            <a:r>
              <a:rPr lang="en-US" sz="1600" kern="0" dirty="0">
                <a:latin typeface="+mn-lt"/>
              </a:rPr>
              <a:t>(</a:t>
            </a:r>
            <a:r>
              <a:rPr lang="ru-RU" sz="1600" kern="0" dirty="0">
                <a:latin typeface="+mn-lt"/>
              </a:rPr>
              <a:t>это обеспечивает надежность планирования и позволяет избегать дополнительного роста кредитов</a:t>
            </a:r>
            <a:r>
              <a:rPr lang="en-US" sz="1600" kern="0" dirty="0">
                <a:latin typeface="+mn-lt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2003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362" y="323850"/>
            <a:ext cx="7534873" cy="657225"/>
          </a:xfrm>
          <a:noFill/>
          <a:ln/>
        </p:spPr>
        <p:txBody>
          <a:bodyPr/>
          <a:lstStyle/>
          <a:p>
            <a:pPr algn="ctr"/>
            <a:r>
              <a:rPr lang="ru-RU" dirty="0"/>
              <a:t>Казначейский план</a:t>
            </a:r>
            <a:br>
              <a:rPr lang="en-US" sz="2800" dirty="0"/>
            </a:br>
            <a:endParaRPr lang="en-US" sz="2000" dirty="0"/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61766" y="1474477"/>
            <a:ext cx="7545152" cy="440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1400" kern="0" dirty="0">
                <a:latin typeface="+mn-lt"/>
              </a:rPr>
              <a:t>Составляется на текущий календарный год, следующий (бюджетный) год и три последующих года финансового плана</a:t>
            </a:r>
            <a:endParaRPr lang="en-US" sz="1400" kern="0" dirty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1400" kern="0" dirty="0">
                <a:latin typeface="+mn-lt"/>
              </a:rPr>
              <a:t>Включает основные поступление и расходование денежных средств</a:t>
            </a:r>
            <a:endParaRPr lang="en-US" sz="1400" kern="0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ru-RU" sz="1400" dirty="0">
                <a:latin typeface="+mn-lt"/>
              </a:rPr>
              <a:t>Показатели сбалансированности госбюджета</a:t>
            </a:r>
            <a:endParaRPr lang="en-US" sz="1400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ru-RU" sz="1400" dirty="0">
                <a:latin typeface="+mn-lt"/>
              </a:rPr>
              <a:t>Чрезвычайные расходы и доходы</a:t>
            </a:r>
            <a:endParaRPr lang="en-US" sz="1400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ru-RU" sz="1400" dirty="0">
                <a:latin typeface="+mn-lt"/>
              </a:rPr>
              <a:t>Внутренние финансовые инвестиции </a:t>
            </a:r>
            <a:r>
              <a:rPr lang="en-US" sz="1400" dirty="0">
                <a:latin typeface="+mn-lt"/>
              </a:rPr>
              <a:t>(</a:t>
            </a:r>
            <a:r>
              <a:rPr lang="ru-RU" sz="1400" dirty="0">
                <a:latin typeface="+mn-lt"/>
              </a:rPr>
              <a:t>железнодорожный транспорт</a:t>
            </a:r>
            <a:r>
              <a:rPr lang="en-US" sz="1400" dirty="0">
                <a:latin typeface="+mn-lt"/>
              </a:rPr>
              <a:t>, </a:t>
            </a:r>
            <a:r>
              <a:rPr lang="ru-RU" sz="1400" dirty="0">
                <a:latin typeface="+mn-lt"/>
              </a:rPr>
              <a:t>страхование на случай потери занятости и т.д.</a:t>
            </a:r>
            <a:r>
              <a:rPr lang="en-US" sz="1400" dirty="0">
                <a:latin typeface="+mn-lt"/>
              </a:rPr>
              <a:t>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1400" kern="0" dirty="0">
                <a:latin typeface="+mn-lt"/>
              </a:rPr>
              <a:t>Регулярно и постоянно актуализируется </a:t>
            </a:r>
            <a:r>
              <a:rPr lang="en-US" sz="1400" kern="0" dirty="0">
                <a:latin typeface="+mn-lt"/>
              </a:rPr>
              <a:t>(</a:t>
            </a:r>
            <a:r>
              <a:rPr lang="ru-RU" sz="1400" kern="0" dirty="0">
                <a:latin typeface="+mn-lt"/>
              </a:rPr>
              <a:t>например, с учетом новых прогнозов, финансового плана или бюджета</a:t>
            </a:r>
            <a:r>
              <a:rPr lang="en-US" sz="1400" kern="0" dirty="0">
                <a:latin typeface="+mn-lt"/>
              </a:rPr>
              <a:t>)</a:t>
            </a:r>
          </a:p>
          <a:p>
            <a:pPr lvl="0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400" kern="0" dirty="0">
                <a:latin typeface="+mn-lt"/>
              </a:rPr>
              <a:t>	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è"/>
              <a:defRPr/>
            </a:pPr>
            <a:r>
              <a:rPr lang="ru-RU" sz="1400" kern="0" dirty="0">
                <a:latin typeface="+mn-lt"/>
              </a:rPr>
              <a:t>Отражает объем средств, которые можно использовать для  сокращения задолженности с учетом потребностей в заимствовании</a:t>
            </a:r>
            <a:r>
              <a:rPr lang="en-US" sz="1400" kern="0" dirty="0">
                <a:latin typeface="+mn-lt"/>
              </a:rPr>
              <a:t> (</a:t>
            </a:r>
            <a:r>
              <a:rPr lang="ru-RU" sz="1400" kern="0" dirty="0">
                <a:latin typeface="+mn-lt"/>
              </a:rPr>
              <a:t>включая погашение долга</a:t>
            </a:r>
            <a:r>
              <a:rPr lang="en-US" sz="1400" kern="0" dirty="0">
                <a:latin typeface="+mn-lt"/>
              </a:rPr>
              <a:t>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è"/>
              <a:defRPr/>
            </a:pPr>
            <a:r>
              <a:rPr lang="ru-RU" sz="1400" kern="0" dirty="0">
                <a:latin typeface="+mn-lt"/>
              </a:rPr>
              <a:t>Определяет выделение средств, необходимых для внешнего (облигации, казначейские векселя) и внутреннего </a:t>
            </a:r>
            <a:r>
              <a:rPr lang="en-US" sz="1400" kern="0" dirty="0">
                <a:latin typeface="+mn-lt"/>
              </a:rPr>
              <a:t>(</a:t>
            </a:r>
            <a:r>
              <a:rPr lang="ru-RU" sz="1400" kern="0" dirty="0">
                <a:latin typeface="+mn-lt"/>
              </a:rPr>
              <a:t>сберегательные вклады работников</a:t>
            </a:r>
            <a:r>
              <a:rPr lang="en-US" sz="1400" kern="0" dirty="0">
                <a:latin typeface="+mn-lt"/>
              </a:rPr>
              <a:t>s, </a:t>
            </a:r>
            <a:r>
              <a:rPr lang="ru-RU" sz="1400" kern="0" dirty="0">
                <a:latin typeface="+mn-lt"/>
              </a:rPr>
              <a:t>депозиты централизованных структур</a:t>
            </a:r>
            <a:r>
              <a:rPr lang="en-US" sz="1400" kern="0" dirty="0">
                <a:latin typeface="+mn-lt"/>
              </a:rPr>
              <a:t>) </a:t>
            </a:r>
            <a:r>
              <a:rPr lang="ru-RU" sz="1400" kern="0" dirty="0">
                <a:latin typeface="+mn-lt"/>
              </a:rPr>
              <a:t>финансирования</a:t>
            </a:r>
            <a:endParaRPr lang="en-US" sz="1400" kern="0" dirty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è"/>
              <a:defRPr/>
            </a:pPr>
            <a:r>
              <a:rPr lang="ru-RU" sz="1400" kern="0" dirty="0">
                <a:latin typeface="+mn-lt"/>
              </a:rPr>
              <a:t>На основе Казначейского плана в ноябре составляется программа эмиссий и календарь аукционов и направляется в </a:t>
            </a:r>
            <a:r>
              <a:rPr lang="ru-RU" sz="1400" kern="0" dirty="0" err="1">
                <a:latin typeface="+mn-lt"/>
              </a:rPr>
              <a:t>КУАП</a:t>
            </a:r>
            <a:endParaRPr lang="en-US" sz="1400" kern="0" dirty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endParaRPr lang="en-US" sz="2100" kern="0" dirty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endParaRPr lang="en-US" sz="2100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7" name="Fußzeilenplatzhalter 6"/>
          <p:cNvSpPr txBox="1">
            <a:spLocks/>
          </p:cNvSpPr>
          <p:nvPr/>
        </p:nvSpPr>
        <p:spPr bwMode="auto">
          <a:xfrm>
            <a:off x="5099880" y="6455392"/>
            <a:ext cx="2968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9240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Обзор «баланса» Казначейства и его влияние на бюджет</a:t>
            </a:r>
            <a:endParaRPr lang="de-CH" sz="28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297" y="1449388"/>
            <a:ext cx="6087518" cy="4778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2507" y="1563687"/>
            <a:ext cx="4076993" cy="107722"/>
          </a:xfrm>
          <a:prstGeom prst="rect">
            <a:avLst/>
          </a:prstGeom>
          <a:solidFill>
            <a:srgbClr val="0065A4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+mj-lt"/>
              </a:rPr>
              <a:t>Финансовый отчет Казначейства и его влияние на федеральный бюджет </a:t>
            </a:r>
            <a:r>
              <a:rPr lang="en-US" sz="700" b="1" dirty="0">
                <a:solidFill>
                  <a:schemeClr val="bg1"/>
                </a:solidFill>
                <a:latin typeface="+mj-lt"/>
              </a:rPr>
              <a:t>2019 </a:t>
            </a:r>
            <a:r>
              <a:rPr lang="ru-RU" sz="700" b="1" dirty="0">
                <a:solidFill>
                  <a:schemeClr val="bg1"/>
                </a:solidFill>
                <a:latin typeface="+mj-lt"/>
              </a:rPr>
              <a:t>года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39657" y="1802692"/>
            <a:ext cx="147984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0065A4"/>
                </a:solidFill>
                <a:latin typeface="+mj-lt"/>
              </a:rPr>
              <a:t>Доходы </a:t>
            </a:r>
            <a:r>
              <a:rPr lang="en-US" sz="700" b="1" dirty="0">
                <a:solidFill>
                  <a:srgbClr val="0065A4"/>
                </a:solidFill>
                <a:latin typeface="+mj-lt"/>
              </a:rPr>
              <a:t>(</a:t>
            </a:r>
            <a:r>
              <a:rPr lang="ru-RU" sz="700" b="1" dirty="0">
                <a:solidFill>
                  <a:srgbClr val="0065A4"/>
                </a:solidFill>
                <a:latin typeface="+mj-lt"/>
              </a:rPr>
              <a:t>инвестиции на рынке денег и капитала</a:t>
            </a:r>
            <a:r>
              <a:rPr lang="en-US" sz="700" b="1" dirty="0">
                <a:solidFill>
                  <a:srgbClr val="0065A4"/>
                </a:solidFill>
                <a:latin typeface="+mj-lt"/>
              </a:rPr>
              <a:t>)</a:t>
            </a:r>
            <a:endParaRPr lang="ru-RU" sz="700" b="1" dirty="0">
              <a:solidFill>
                <a:srgbClr val="0065A4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0860" y="1912246"/>
            <a:ext cx="147984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0065A4"/>
                </a:solidFill>
                <a:latin typeface="+mj-lt"/>
              </a:rPr>
              <a:t>Активы/инвестиции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0" y="2239718"/>
            <a:ext cx="984250" cy="430887"/>
          </a:xfrm>
          <a:prstGeom prst="rect">
            <a:avLst/>
          </a:prstGeom>
          <a:solidFill>
            <a:srgbClr val="0065A4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00" b="1" dirty="0">
                <a:solidFill>
                  <a:schemeClr val="bg1"/>
                </a:solidFill>
                <a:latin typeface="+mj-lt"/>
              </a:rPr>
              <a:t>Государственные рыночные обязательства</a:t>
            </a:r>
            <a:br>
              <a:rPr lang="en-US" sz="700" b="1" dirty="0">
                <a:solidFill>
                  <a:schemeClr val="bg1"/>
                </a:solidFill>
                <a:latin typeface="+mj-lt"/>
              </a:rPr>
            </a:br>
            <a:r>
              <a:rPr lang="en-US" sz="700" b="1" dirty="0">
                <a:solidFill>
                  <a:schemeClr val="bg1"/>
                </a:solidFill>
                <a:latin typeface="+mj-lt"/>
              </a:rPr>
              <a:t>6</a:t>
            </a:r>
            <a:r>
              <a:rPr lang="ru-RU" sz="7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700" b="1" dirty="0">
                <a:solidFill>
                  <a:schemeClr val="bg1"/>
                </a:solidFill>
                <a:latin typeface="+mj-lt"/>
              </a:rPr>
              <a:t>2 </a:t>
            </a:r>
            <a:r>
              <a:rPr lang="ru-RU" sz="700" b="1" dirty="0">
                <a:solidFill>
                  <a:schemeClr val="bg1"/>
                </a:solidFill>
                <a:latin typeface="+mj-lt"/>
              </a:rPr>
              <a:t>млрд.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48500" y="1766658"/>
            <a:ext cx="85856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700" b="1" dirty="0">
                <a:solidFill>
                  <a:srgbClr val="0065A4"/>
                </a:solidFill>
                <a:latin typeface="+mj-lt"/>
              </a:rPr>
              <a:t>Расходы</a:t>
            </a:r>
            <a:endParaRPr lang="en-US" sz="700" b="1" dirty="0">
              <a:solidFill>
                <a:srgbClr val="0065A4"/>
              </a:solidFill>
              <a:latin typeface="+mj-lt"/>
            </a:endParaRPr>
          </a:p>
          <a:p>
            <a:pPr algn="r"/>
            <a:r>
              <a:rPr lang="en-US" sz="700" b="1" dirty="0">
                <a:solidFill>
                  <a:srgbClr val="0065A4"/>
                </a:solidFill>
                <a:latin typeface="+mj-lt"/>
              </a:rPr>
              <a:t>(</a:t>
            </a:r>
            <a:r>
              <a:rPr lang="ru-RU" sz="700" b="1" dirty="0">
                <a:solidFill>
                  <a:srgbClr val="0065A4"/>
                </a:solidFill>
                <a:latin typeface="+mj-lt"/>
              </a:rPr>
              <a:t>проценты, подлежащие уплате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63431" y="2670608"/>
            <a:ext cx="3587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>
                <a:latin typeface="+mj-lt"/>
              </a:rPr>
              <a:t>1 </a:t>
            </a:r>
            <a:r>
              <a:rPr lang="ru-RU" sz="700" b="1" dirty="0">
                <a:latin typeface="+mj-lt"/>
              </a:rPr>
              <a:t>млн.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74834" y="4033488"/>
            <a:ext cx="547371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>
                <a:latin typeface="+mj-lt"/>
              </a:rPr>
              <a:t>128 </a:t>
            </a:r>
            <a:r>
              <a:rPr lang="ru-RU" sz="700" b="1" dirty="0">
                <a:latin typeface="+mj-lt"/>
              </a:rPr>
              <a:t>млн.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79557" y="2562886"/>
            <a:ext cx="1105193" cy="323165"/>
          </a:xfrm>
          <a:prstGeom prst="rect">
            <a:avLst/>
          </a:prstGeom>
          <a:solidFill>
            <a:srgbClr val="BFCFE6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00" b="1" dirty="0">
                <a:latin typeface="+mj-lt"/>
              </a:rPr>
              <a:t>Ликвидность</a:t>
            </a:r>
            <a:endParaRPr lang="en-US" sz="700" b="1" dirty="0">
              <a:latin typeface="+mj-lt"/>
            </a:endParaRPr>
          </a:p>
          <a:p>
            <a:pPr algn="ctr"/>
            <a:r>
              <a:rPr lang="ru-RU" sz="700" dirty="0">
                <a:latin typeface="+mj-lt"/>
              </a:rPr>
              <a:t>Деньги,</a:t>
            </a:r>
            <a:r>
              <a:rPr lang="en-US" sz="700" dirty="0">
                <a:latin typeface="+mj-lt"/>
              </a:rPr>
              <a:t> </a:t>
            </a:r>
            <a:r>
              <a:rPr lang="ru-RU" sz="700" dirty="0">
                <a:latin typeface="+mj-lt"/>
              </a:rPr>
              <a:t>инвестиции </a:t>
            </a:r>
            <a:br>
              <a:rPr lang="en-US" sz="700" dirty="0">
                <a:latin typeface="+mj-lt"/>
              </a:rPr>
            </a:br>
            <a:r>
              <a:rPr lang="en-US" sz="700" dirty="0">
                <a:latin typeface="+mj-lt"/>
              </a:rPr>
              <a:t>23</a:t>
            </a:r>
            <a:r>
              <a:rPr lang="ru-RU" sz="700" dirty="0">
                <a:latin typeface="+mj-lt"/>
              </a:rPr>
              <a:t>,</a:t>
            </a:r>
            <a:r>
              <a:rPr lang="en-US" sz="700" dirty="0">
                <a:latin typeface="+mj-lt"/>
              </a:rPr>
              <a:t>6 </a:t>
            </a:r>
            <a:r>
              <a:rPr lang="ru-RU" sz="700" dirty="0">
                <a:latin typeface="+mj-lt"/>
              </a:rPr>
              <a:t>млрд.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79557" y="3890183"/>
            <a:ext cx="1105193" cy="861774"/>
          </a:xfrm>
          <a:prstGeom prst="rect">
            <a:avLst/>
          </a:prstGeom>
          <a:solidFill>
            <a:srgbClr val="BFCFE6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00" b="1" dirty="0">
                <a:latin typeface="+mj-lt"/>
              </a:rPr>
              <a:t>Казначейские займы</a:t>
            </a:r>
            <a:endParaRPr lang="en-US" sz="700" b="1" dirty="0">
              <a:latin typeface="+mj-lt"/>
            </a:endParaRPr>
          </a:p>
          <a:p>
            <a:pPr algn="ctr"/>
            <a:r>
              <a:rPr lang="en-US" sz="700" dirty="0">
                <a:latin typeface="+mj-lt"/>
              </a:rPr>
              <a:t>(</a:t>
            </a:r>
            <a:r>
              <a:rPr lang="ru-RU" sz="700" dirty="0">
                <a:latin typeface="+mj-lt"/>
              </a:rPr>
              <a:t>Компания </a:t>
            </a:r>
            <a:r>
              <a:rPr lang="en-US" sz="700" dirty="0" err="1">
                <a:latin typeface="+mj-lt"/>
              </a:rPr>
              <a:t>SBB</a:t>
            </a:r>
            <a:r>
              <a:rPr lang="en-US" sz="700" dirty="0">
                <a:latin typeface="+mj-lt"/>
              </a:rPr>
              <a:t>. </a:t>
            </a:r>
            <a:r>
              <a:rPr lang="ru-RU" sz="700" dirty="0">
                <a:latin typeface="+mj-lt"/>
              </a:rPr>
              <a:t>Страхование на случай потери занятости, Фонд финансирования инфраструктуры ж/д транспорта</a:t>
            </a:r>
            <a:r>
              <a:rPr lang="en-US" sz="700" dirty="0">
                <a:latin typeface="+mj-lt"/>
              </a:rPr>
              <a:t>) </a:t>
            </a:r>
            <a:br>
              <a:rPr lang="en-US" sz="700" dirty="0">
                <a:latin typeface="+mj-lt"/>
              </a:rPr>
            </a:br>
            <a:r>
              <a:rPr lang="en-US" sz="700" dirty="0">
                <a:latin typeface="+mj-lt"/>
              </a:rPr>
              <a:t>11</a:t>
            </a:r>
            <a:r>
              <a:rPr lang="ru-RU" sz="700" dirty="0">
                <a:latin typeface="+mj-lt"/>
              </a:rPr>
              <a:t>,</a:t>
            </a:r>
            <a:r>
              <a:rPr lang="en-US" sz="700" dirty="0">
                <a:latin typeface="+mj-lt"/>
              </a:rPr>
              <a:t>7 </a:t>
            </a:r>
            <a:r>
              <a:rPr lang="ru-RU" sz="700" dirty="0">
                <a:latin typeface="+mj-lt"/>
              </a:rPr>
              <a:t>млрд.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16550" y="3818044"/>
            <a:ext cx="984250" cy="215444"/>
          </a:xfrm>
          <a:prstGeom prst="rect">
            <a:avLst/>
          </a:prstGeom>
          <a:solidFill>
            <a:srgbClr val="0065A4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00" b="1" dirty="0">
                <a:solidFill>
                  <a:schemeClr val="bg1"/>
                </a:solidFill>
                <a:latin typeface="+mj-lt"/>
              </a:rPr>
              <a:t>Облигации</a:t>
            </a:r>
            <a:br>
              <a:rPr lang="en-US" sz="700" b="1" dirty="0">
                <a:solidFill>
                  <a:schemeClr val="bg1"/>
                </a:solidFill>
                <a:latin typeface="+mj-lt"/>
              </a:rPr>
            </a:br>
            <a:r>
              <a:rPr lang="en-US" sz="700" b="1" dirty="0">
                <a:solidFill>
                  <a:schemeClr val="bg1"/>
                </a:solidFill>
                <a:latin typeface="+mj-lt"/>
              </a:rPr>
              <a:t>61</a:t>
            </a:r>
            <a:r>
              <a:rPr lang="ru-RU" sz="7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700" b="1" dirty="0">
                <a:solidFill>
                  <a:schemeClr val="bg1"/>
                </a:solidFill>
                <a:latin typeface="+mj-lt"/>
              </a:rPr>
              <a:t>1 </a:t>
            </a:r>
            <a:r>
              <a:rPr lang="ru-RU" sz="700" b="1" dirty="0">
                <a:solidFill>
                  <a:schemeClr val="bg1"/>
                </a:solidFill>
              </a:rPr>
              <a:t>млрд.</a:t>
            </a:r>
            <a:endParaRPr lang="ru-RU" sz="7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72100" y="5095042"/>
            <a:ext cx="1098550" cy="323165"/>
          </a:xfrm>
          <a:prstGeom prst="rect">
            <a:avLst/>
          </a:prstGeom>
          <a:solidFill>
            <a:srgbClr val="0065A4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00" b="1" dirty="0">
                <a:solidFill>
                  <a:schemeClr val="bg1"/>
                </a:solidFill>
                <a:latin typeface="+mj-lt"/>
              </a:rPr>
              <a:t>Сберегательный банк для федеральных служащих </a:t>
            </a:r>
            <a:r>
              <a:rPr lang="en-US" sz="700" b="1" dirty="0">
                <a:solidFill>
                  <a:schemeClr val="bg1"/>
                </a:solidFill>
                <a:latin typeface="+mj-lt"/>
              </a:rPr>
              <a:t>2</a:t>
            </a:r>
            <a:r>
              <a:rPr lang="ru-RU" sz="7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700" b="1" dirty="0">
                <a:solidFill>
                  <a:schemeClr val="bg1"/>
                </a:solidFill>
                <a:latin typeface="+mj-lt"/>
              </a:rPr>
              <a:t>7 </a:t>
            </a:r>
            <a:r>
              <a:rPr lang="ru-RU" sz="700" b="1" dirty="0">
                <a:solidFill>
                  <a:schemeClr val="bg1"/>
                </a:solidFill>
              </a:rPr>
              <a:t>млрд.</a:t>
            </a:r>
            <a:endParaRPr lang="ru-RU" sz="7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400" y="5625818"/>
            <a:ext cx="844550" cy="215444"/>
          </a:xfrm>
          <a:prstGeom prst="rect">
            <a:avLst/>
          </a:prstGeom>
          <a:solidFill>
            <a:srgbClr val="0065A4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00" b="1" dirty="0">
                <a:solidFill>
                  <a:schemeClr val="bg1"/>
                </a:solidFill>
                <a:latin typeface="+mj-lt"/>
              </a:rPr>
              <a:t>Депозитные счета</a:t>
            </a:r>
            <a:r>
              <a:rPr lang="en-US" sz="700" b="1" dirty="0">
                <a:solidFill>
                  <a:schemeClr val="bg1"/>
                </a:solidFill>
                <a:latin typeface="+mj-lt"/>
              </a:rPr>
              <a:t> 8</a:t>
            </a:r>
            <a:r>
              <a:rPr lang="ru-RU" sz="7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700" b="1" dirty="0">
                <a:solidFill>
                  <a:schemeClr val="bg1"/>
                </a:solidFill>
                <a:latin typeface="+mj-lt"/>
              </a:rPr>
              <a:t>0 </a:t>
            </a:r>
            <a:r>
              <a:rPr lang="ru-RU" sz="700" b="1" dirty="0">
                <a:solidFill>
                  <a:schemeClr val="bg1"/>
                </a:solidFill>
              </a:rPr>
              <a:t>млрд.</a:t>
            </a:r>
            <a:endParaRPr lang="ru-RU" sz="7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1135" y="1905896"/>
            <a:ext cx="97921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700" b="1" dirty="0">
                <a:solidFill>
                  <a:srgbClr val="0065A4"/>
                </a:solidFill>
                <a:latin typeface="+mj-lt"/>
              </a:rPr>
              <a:t>Обязательства/долг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50757" y="2401857"/>
            <a:ext cx="3587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>
                <a:latin typeface="+mj-lt"/>
              </a:rPr>
              <a:t>-54 </a:t>
            </a:r>
            <a:r>
              <a:rPr lang="ru-RU" sz="700" b="1" dirty="0">
                <a:latin typeface="+mj-lt"/>
              </a:rPr>
              <a:t>млн.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16489" y="3890183"/>
            <a:ext cx="3587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>
                <a:latin typeface="+mj-lt"/>
              </a:rPr>
              <a:t>1.1 </a:t>
            </a:r>
            <a:r>
              <a:rPr lang="ru-RU" sz="700" b="1" dirty="0"/>
              <a:t>млн.</a:t>
            </a:r>
            <a:endParaRPr lang="ru-RU" sz="700" b="1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43203" y="5141781"/>
            <a:ext cx="3587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>
                <a:latin typeface="+mj-lt"/>
              </a:rPr>
              <a:t>1 </a:t>
            </a:r>
            <a:r>
              <a:rPr lang="ru-RU" sz="700" b="1" dirty="0"/>
              <a:t>млн.</a:t>
            </a:r>
            <a:endParaRPr lang="ru-RU" sz="7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50757" y="5679679"/>
            <a:ext cx="3587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>
                <a:latin typeface="+mj-lt"/>
              </a:rPr>
              <a:t>0 </a:t>
            </a:r>
            <a:r>
              <a:rPr lang="ru-RU" sz="700" b="1" dirty="0"/>
              <a:t>млн.</a:t>
            </a:r>
            <a:endParaRPr lang="ru-RU" sz="700" b="1" dirty="0">
              <a:latin typeface="+mj-lt"/>
            </a:endParaRPr>
          </a:p>
        </p:txBody>
      </p:sp>
      <p:sp>
        <p:nvSpPr>
          <p:cNvPr id="22" name="Fußzeilenplatzhalter 6"/>
          <p:cNvSpPr txBox="1">
            <a:spLocks/>
          </p:cNvSpPr>
          <p:nvPr/>
        </p:nvSpPr>
        <p:spPr bwMode="auto">
          <a:xfrm>
            <a:off x="5099880" y="6455392"/>
            <a:ext cx="2968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6402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План презентации</a:t>
            </a:r>
            <a:endParaRPr lang="de-CH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503480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Основные обязанности и организационная структура </a:t>
            </a:r>
          </a:p>
          <a:p>
            <a:pPr marL="400050" indent="-400050">
              <a:buFontTx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Прогнозирование денежных потоков и управление ликвидностью</a:t>
            </a:r>
            <a:endParaRPr lang="en-US" dirty="0">
              <a:solidFill>
                <a:schemeClr val="bg2"/>
              </a:solidFill>
            </a:endParaRPr>
          </a:p>
          <a:p>
            <a:pPr marL="400050" indent="-400050">
              <a:buFontTx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Бюджетирование</a:t>
            </a:r>
            <a:r>
              <a:rPr lang="en-US" dirty="0">
                <a:solidFill>
                  <a:schemeClr val="bg2"/>
                </a:solidFill>
              </a:rPr>
              <a:t>: </a:t>
            </a:r>
            <a:r>
              <a:rPr lang="ru-RU" dirty="0">
                <a:solidFill>
                  <a:schemeClr val="bg2"/>
                </a:solidFill>
              </a:rPr>
              <a:t>Роль Казначейства</a:t>
            </a:r>
            <a:endParaRPr lang="en-US" dirty="0">
              <a:solidFill>
                <a:schemeClr val="bg2"/>
              </a:solidFill>
            </a:endParaRPr>
          </a:p>
          <a:p>
            <a:pPr marL="400050" indent="-400050">
              <a:buFontTx/>
              <a:buAutoNum type="arabicPeriod"/>
            </a:pPr>
            <a:r>
              <a:rPr lang="ru-RU" b="1" dirty="0"/>
              <a:t>Финансовая отчетность</a:t>
            </a:r>
            <a:endParaRPr lang="en-US" b="1" dirty="0"/>
          </a:p>
          <a:p>
            <a:pPr marL="400050" indent="-400050">
              <a:buFontTx/>
              <a:buAutoNum type="arabicPeriod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985397" y="5883816"/>
            <a:ext cx="377513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500" b="1" dirty="0">
                <a:latin typeface="Arial" charset="0"/>
              </a:rPr>
              <a:t>Палата Национального совета</a:t>
            </a:r>
            <a:endParaRPr lang="en-GB" sz="1500" b="1" dirty="0"/>
          </a:p>
        </p:txBody>
      </p:sp>
      <p:sp>
        <p:nvSpPr>
          <p:cNvPr id="10" name="Fußzeilenplatzhalter 6"/>
          <p:cNvSpPr txBox="1">
            <a:spLocks/>
          </p:cNvSpPr>
          <p:nvPr/>
        </p:nvSpPr>
        <p:spPr bwMode="auto">
          <a:xfrm>
            <a:off x="5099880" y="6455392"/>
            <a:ext cx="2968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  <p:pic>
        <p:nvPicPr>
          <p:cNvPr id="7" name="Picture 13" descr="nationalratssaal">
            <a:extLst>
              <a:ext uri="{FF2B5EF4-FFF2-40B4-BE49-F238E27FC236}">
                <a16:creationId xmlns:a16="http://schemas.microsoft.com/office/drawing/2014/main" id="{70D54320-786F-4AC0-B120-AB9D62FCD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880" y="3194269"/>
            <a:ext cx="2863418" cy="25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7518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Годовая отчётность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Отчет о деятельности Федерального казначейства </a:t>
            </a:r>
            <a:r>
              <a:rPr lang="en-US" sz="1800" dirty="0"/>
              <a:t>(</a:t>
            </a:r>
            <a:r>
              <a:rPr lang="ru-RU" sz="1800" dirty="0"/>
              <a:t>в открытом доступе</a:t>
            </a:r>
            <a:r>
              <a:rPr lang="en-US" sz="1800" dirty="0"/>
              <a:t>)</a:t>
            </a:r>
          </a:p>
          <a:p>
            <a:pPr lvl="1"/>
            <a:r>
              <a:rPr lang="ru-RU" sz="1800" dirty="0"/>
              <a:t>Общая информация о функционировании Федерального казначейства, его полномочиях и инструментах</a:t>
            </a:r>
            <a:endParaRPr lang="en-US" sz="1800" dirty="0"/>
          </a:p>
          <a:p>
            <a:pPr lvl="1"/>
            <a:r>
              <a:rPr lang="ru-RU" sz="1800" dirty="0"/>
              <a:t>Обзор программы эмиссий</a:t>
            </a:r>
            <a:r>
              <a:rPr lang="en-US" sz="1800" dirty="0"/>
              <a:t>, </a:t>
            </a:r>
            <a:r>
              <a:rPr lang="ru-RU" sz="1800" dirty="0"/>
              <a:t>управления ликвидностью и валютного хеджирования </a:t>
            </a:r>
            <a:endParaRPr lang="en-US" sz="1800" dirty="0"/>
          </a:p>
          <a:p>
            <a:pPr lvl="1"/>
            <a:r>
              <a:rPr lang="ru-RU" sz="1800" dirty="0"/>
              <a:t>Обзор ключевых показателей управления рисками и отчётность о достижении плановых значений этих показателей</a:t>
            </a:r>
            <a:endParaRPr lang="en-US" sz="1800" dirty="0"/>
          </a:p>
          <a:p>
            <a:r>
              <a:rPr lang="ru-RU" sz="1800" dirty="0"/>
              <a:t>Финансовая отчетность по счетам и бюджету Конфедерации  </a:t>
            </a:r>
            <a:r>
              <a:rPr lang="en-US" sz="1800" dirty="0"/>
              <a:t>(</a:t>
            </a:r>
            <a:r>
              <a:rPr lang="ru-RU" sz="1800" dirty="0"/>
              <a:t>в открытом доступе</a:t>
            </a:r>
            <a:r>
              <a:rPr lang="en-US" sz="1800" dirty="0"/>
              <a:t>)</a:t>
            </a:r>
          </a:p>
          <a:p>
            <a:pPr lvl="1"/>
            <a:r>
              <a:rPr lang="ru-RU" sz="1800" dirty="0"/>
              <a:t>Отчетность для Парламента</a:t>
            </a:r>
            <a:r>
              <a:rPr lang="en-US" sz="1800" dirty="0"/>
              <a:t>: </a:t>
            </a:r>
            <a:r>
              <a:rPr lang="ru-RU" sz="1800" dirty="0"/>
              <a:t>уровень государственного долга</a:t>
            </a:r>
            <a:r>
              <a:rPr lang="en-US" sz="1800" dirty="0"/>
              <a:t>, </a:t>
            </a:r>
            <a:r>
              <a:rPr lang="ru-RU" sz="1800" dirty="0"/>
              <a:t>эмиссионная динамика</a:t>
            </a:r>
            <a:r>
              <a:rPr lang="en-US" sz="1800" dirty="0"/>
              <a:t>, </a:t>
            </a:r>
            <a:r>
              <a:rPr lang="ru-RU" sz="1800" dirty="0"/>
              <a:t>особые обстоятельства</a:t>
            </a:r>
            <a:endParaRPr lang="en-US" sz="1800" dirty="0"/>
          </a:p>
          <a:p>
            <a:pPr lvl="1"/>
            <a:r>
              <a:rPr lang="ru-RU" sz="1800" dirty="0"/>
              <a:t>Обоснование формирования позиций бюджета и счета </a:t>
            </a:r>
            <a:r>
              <a:rPr lang="en-US" sz="1800" dirty="0"/>
              <a:t>(</a:t>
            </a:r>
            <a:r>
              <a:rPr lang="ru-RU" sz="1800" dirty="0"/>
              <a:t>на кредитном уровне</a:t>
            </a:r>
            <a:r>
              <a:rPr lang="en-US" sz="1800" dirty="0"/>
              <a:t>) </a:t>
            </a:r>
            <a:endParaRPr lang="de-CH" sz="1800" dirty="0"/>
          </a:p>
        </p:txBody>
      </p:sp>
      <p:sp>
        <p:nvSpPr>
          <p:cNvPr id="5" name="Fußzeilenplatzhalter 6"/>
          <p:cNvSpPr txBox="1">
            <a:spLocks/>
          </p:cNvSpPr>
          <p:nvPr/>
        </p:nvSpPr>
        <p:spPr bwMode="auto">
          <a:xfrm>
            <a:off x="5099880" y="6455392"/>
            <a:ext cx="2968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0329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Годовой календарь эмиссий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5875" y="1312863"/>
            <a:ext cx="7472363" cy="4778375"/>
          </a:xfrm>
        </p:spPr>
        <p:txBody>
          <a:bodyPr/>
          <a:lstStyle/>
          <a:p>
            <a:r>
              <a:rPr lang="ru-RU" sz="2000" dirty="0"/>
              <a:t>Календарь выпуска казначейских векселей и облигаций с  указанием дат проведения аукционов и планового объема выпуска публикуется в декабре предшествующего года</a:t>
            </a:r>
            <a:endParaRPr lang="en-US" sz="2000" dirty="0"/>
          </a:p>
          <a:p>
            <a:r>
              <a:rPr lang="ru-RU" sz="2000" dirty="0"/>
              <a:t>Участники рынка могут использовать стандартизированные аукционы и регулярные эмиссии</a:t>
            </a:r>
            <a:endParaRPr lang="en-US" sz="2000" dirty="0"/>
          </a:p>
          <a:p>
            <a:pPr lvl="1"/>
            <a:r>
              <a:rPr lang="ru-RU" sz="2000" dirty="0"/>
              <a:t>Обеспечивается стабильное участие в аукционах и, следовательно, устанавливаются рыночные цены</a:t>
            </a:r>
            <a:endParaRPr lang="en-US" sz="2000" dirty="0"/>
          </a:p>
          <a:p>
            <a:pPr lvl="1"/>
            <a:r>
              <a:rPr lang="ru-RU" sz="2000" dirty="0"/>
              <a:t>Обеспечивается постоянный низкозатратный доступ на рынки капитала</a:t>
            </a:r>
            <a:endParaRPr lang="en-US" sz="2000" dirty="0"/>
          </a:p>
          <a:p>
            <a:r>
              <a:rPr lang="ru-RU" sz="2000" dirty="0"/>
              <a:t>Календарь эмиссий можно корректировать в течение года в случае значительного изменения потребностей  в финансировании</a:t>
            </a:r>
            <a:endParaRPr lang="de-CH" sz="2000" dirty="0"/>
          </a:p>
          <a:p>
            <a:r>
              <a:rPr lang="ru-RU" sz="2000" dirty="0"/>
              <a:t>Публикация в совместных пресс-релизах </a:t>
            </a:r>
            <a:r>
              <a:rPr lang="ru-RU" sz="2000" dirty="0" err="1"/>
              <a:t>ФФУ</a:t>
            </a:r>
            <a:r>
              <a:rPr lang="ru-RU" sz="2000" dirty="0"/>
              <a:t> и </a:t>
            </a:r>
            <a:r>
              <a:rPr lang="ru-RU" sz="2000" dirty="0" err="1"/>
              <a:t>ШНБ</a:t>
            </a:r>
            <a:r>
              <a:rPr lang="en-US" sz="2000" dirty="0"/>
              <a:t>, </a:t>
            </a:r>
            <a:r>
              <a:rPr lang="ru-RU" sz="2000" dirty="0"/>
              <a:t>а также рассылка непосредственно нашим регулярным инвесторам</a:t>
            </a:r>
            <a:endParaRPr lang="en-US" sz="2000" dirty="0"/>
          </a:p>
        </p:txBody>
      </p:sp>
      <p:sp>
        <p:nvSpPr>
          <p:cNvPr id="5" name="Fußzeilenplatzhalter 6"/>
          <p:cNvSpPr txBox="1">
            <a:spLocks/>
          </p:cNvSpPr>
          <p:nvPr/>
        </p:nvSpPr>
        <p:spPr bwMode="auto">
          <a:xfrm>
            <a:off x="5099880" y="6455392"/>
            <a:ext cx="2968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8400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Объявления о проведении и результатах аукционов</a:t>
            </a:r>
            <a:endParaRPr lang="de-CH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 начала каждого аукциона облигаций</a:t>
            </a:r>
            <a:r>
              <a:rPr lang="en-US" dirty="0"/>
              <a:t>: </a:t>
            </a:r>
            <a:r>
              <a:rPr lang="ru-RU" dirty="0"/>
              <a:t>Объявление </a:t>
            </a:r>
            <a:r>
              <a:rPr lang="en-US" dirty="0"/>
              <a:t>(</a:t>
            </a:r>
            <a:r>
              <a:rPr lang="ru-RU" dirty="0"/>
              <a:t>с указанием сроков выплаты и погашения</a:t>
            </a:r>
            <a:r>
              <a:rPr lang="en-US" dirty="0"/>
              <a:t>) </a:t>
            </a:r>
            <a:r>
              <a:rPr lang="ru-RU" dirty="0"/>
              <a:t>за день до проведения аукциона: пресс-релизы</a:t>
            </a:r>
            <a:r>
              <a:rPr lang="en-US" dirty="0"/>
              <a:t>, Bloomberg </a:t>
            </a:r>
            <a:r>
              <a:rPr lang="ru-RU" dirty="0"/>
              <a:t>и </a:t>
            </a:r>
            <a:r>
              <a:rPr lang="en-US" dirty="0"/>
              <a:t>Reuters. </a:t>
            </a:r>
            <a:r>
              <a:rPr lang="ru-RU" dirty="0"/>
              <a:t>Без указания целевого объема или цены</a:t>
            </a:r>
            <a:endParaRPr lang="en-US" dirty="0"/>
          </a:p>
          <a:p>
            <a:r>
              <a:rPr lang="ru-RU" dirty="0"/>
              <a:t>Сразу после аукциона</a:t>
            </a:r>
            <a:r>
              <a:rPr lang="en-US" dirty="0"/>
              <a:t>: </a:t>
            </a:r>
            <a:r>
              <a:rPr lang="ru-RU" dirty="0"/>
              <a:t>Сообщение результатов </a:t>
            </a:r>
            <a:r>
              <a:rPr lang="en-US" dirty="0"/>
              <a:t>(</a:t>
            </a:r>
            <a:r>
              <a:rPr lang="ru-RU" dirty="0"/>
              <a:t>включая объём, цену,</a:t>
            </a:r>
            <a:r>
              <a:rPr lang="en-US" dirty="0"/>
              <a:t> </a:t>
            </a:r>
            <a:r>
              <a:rPr lang="ru-RU" dirty="0"/>
              <a:t>доходность</a:t>
            </a:r>
            <a:r>
              <a:rPr lang="en-US" dirty="0"/>
              <a:t>)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ru-RU" dirty="0"/>
              <a:t>пресс-релизы</a:t>
            </a:r>
            <a:r>
              <a:rPr lang="en-US" dirty="0"/>
              <a:t>, Bloomberg </a:t>
            </a:r>
            <a:r>
              <a:rPr lang="ru-RU" dirty="0"/>
              <a:t>и </a:t>
            </a:r>
            <a:r>
              <a:rPr lang="en-US" dirty="0"/>
              <a:t>Reuters</a:t>
            </a:r>
          </a:p>
          <a:p>
            <a:r>
              <a:rPr lang="ru-RU" dirty="0"/>
              <a:t>Информацию о нашей эмиссионной программе можно найти на вебсайте </a:t>
            </a:r>
            <a:r>
              <a:rPr lang="ru-RU" dirty="0" err="1"/>
              <a:t>ФФУ</a:t>
            </a:r>
            <a:r>
              <a:rPr lang="en-US" dirty="0"/>
              <a:t> (</a:t>
            </a:r>
            <a:r>
              <a:rPr lang="ru-RU" dirty="0"/>
              <a:t>например, об объемах непогашенных облигаций</a:t>
            </a:r>
            <a:r>
              <a:rPr lang="en-US" dirty="0"/>
              <a:t>, </a:t>
            </a:r>
            <a:r>
              <a:rPr lang="ru-RU" dirty="0"/>
              <a:t>результатах выпуска</a:t>
            </a:r>
            <a:r>
              <a:rPr lang="en-US" dirty="0"/>
              <a:t>)</a:t>
            </a:r>
            <a:endParaRPr lang="de-CH" dirty="0"/>
          </a:p>
        </p:txBody>
      </p:sp>
      <p:sp>
        <p:nvSpPr>
          <p:cNvPr id="5" name="Fußzeilenplatzhalter 6"/>
          <p:cNvSpPr txBox="1">
            <a:spLocks/>
          </p:cNvSpPr>
          <p:nvPr/>
        </p:nvSpPr>
        <p:spPr bwMode="auto">
          <a:xfrm>
            <a:off x="5099880" y="6455392"/>
            <a:ext cx="2968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6069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Прозрачность для заинтересованных сторон, средств массовой информации</a:t>
            </a:r>
            <a:r>
              <a:rPr lang="en-US" sz="2400" dirty="0"/>
              <a:t>,</a:t>
            </a:r>
            <a:r>
              <a:rPr lang="ru-RU" sz="2400" dirty="0"/>
              <a:t> ОЭСР и т.д.</a:t>
            </a:r>
            <a:endParaRPr lang="de-CH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Федеральное казначейство действует открыто и прозрачно</a:t>
            </a:r>
            <a:endParaRPr lang="en-US" dirty="0"/>
          </a:p>
          <a:p>
            <a:pPr lvl="1"/>
            <a:r>
              <a:rPr lang="ru-RU" dirty="0"/>
              <a:t>Ведет постоянный диалог с основными участниками рынка и инвесторами</a:t>
            </a:r>
            <a:endParaRPr lang="en-US" dirty="0"/>
          </a:p>
          <a:p>
            <a:pPr lvl="1"/>
            <a:r>
              <a:rPr lang="ru-RU" dirty="0"/>
              <a:t>Регулярно информирует (в форме презентаций) заинтересованные стороны, включая Федеральную Администрацию Швейцарии </a:t>
            </a:r>
            <a:endParaRPr lang="en-US" dirty="0"/>
          </a:p>
          <a:p>
            <a:pPr lvl="1"/>
            <a:r>
              <a:rPr lang="ru-RU" dirty="0"/>
              <a:t>Открытость для СМИ</a:t>
            </a:r>
            <a:endParaRPr lang="en-US" dirty="0"/>
          </a:p>
          <a:p>
            <a:pPr lvl="1"/>
            <a:r>
              <a:rPr lang="ru-RU" dirty="0"/>
              <a:t>Участие в мероприятиях ОЭСР и других аналогичных организаций</a:t>
            </a:r>
            <a:endParaRPr lang="en-US" dirty="0"/>
          </a:p>
          <a:p>
            <a:pPr lvl="1"/>
            <a:r>
              <a:rPr lang="ru-RU" dirty="0"/>
              <a:t>Готовность предоставлять информацию при проведении обследований/опросов по объему и структуре задолженности, эмиссионной динамике и т</a:t>
            </a:r>
            <a:r>
              <a:rPr lang="en-US" dirty="0"/>
              <a:t>.</a:t>
            </a:r>
            <a:r>
              <a:rPr lang="ru-RU" dirty="0"/>
              <a:t>д.</a:t>
            </a:r>
            <a:endParaRPr lang="de-CH" dirty="0"/>
          </a:p>
        </p:txBody>
      </p:sp>
      <p:sp>
        <p:nvSpPr>
          <p:cNvPr id="5" name="Fußzeilenplatzhalter 6"/>
          <p:cNvSpPr txBox="1">
            <a:spLocks/>
          </p:cNvSpPr>
          <p:nvPr/>
        </p:nvSpPr>
        <p:spPr bwMode="auto">
          <a:xfrm>
            <a:off x="5099880" y="6455392"/>
            <a:ext cx="2968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259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363" y="323850"/>
            <a:ext cx="7372350" cy="657225"/>
          </a:xfrm>
          <a:noFill/>
          <a:ln/>
        </p:spPr>
        <p:txBody>
          <a:bodyPr/>
          <a:lstStyle/>
          <a:p>
            <a:pPr algn="ctr"/>
            <a:r>
              <a:rPr lang="ru-RU" sz="2800" dirty="0"/>
              <a:t>Федеральный департамент финансов  </a:t>
            </a:r>
            <a:r>
              <a:rPr lang="ru-RU" sz="2000" dirty="0"/>
              <a:t>Министерство финансов Швейцарии</a:t>
            </a:r>
            <a:br>
              <a:rPr lang="en-US" sz="2800" dirty="0"/>
            </a:br>
            <a:endParaRPr lang="en-US" sz="2000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313" y="1172930"/>
            <a:ext cx="7115175" cy="4513263"/>
          </a:xfrm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sz="2000" b="1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ru-RU" sz="1800" dirty="0"/>
              <a:t>Генеральный секретариат</a:t>
            </a:r>
            <a:endParaRPr lang="en-GB" sz="1800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ru-RU" sz="1800" dirty="0"/>
              <a:t>Федеральное налоговое управление</a:t>
            </a:r>
            <a:endParaRPr lang="en-GB" sz="1800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ru-RU" sz="1800" dirty="0"/>
              <a:t>Федеральное таможенное управление</a:t>
            </a:r>
            <a:endParaRPr lang="en-GB" sz="1800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ru-RU" sz="1800" dirty="0">
                <a:solidFill>
                  <a:srgbClr val="000080"/>
                </a:solidFill>
              </a:rPr>
              <a:t>Федеральное финансовое управление</a:t>
            </a:r>
            <a:r>
              <a:rPr lang="en-US" sz="1800" dirty="0">
                <a:solidFill>
                  <a:srgbClr val="000080"/>
                </a:solidFill>
              </a:rPr>
              <a:t> (</a:t>
            </a:r>
            <a:r>
              <a:rPr lang="ru-RU" sz="1800" dirty="0" err="1">
                <a:solidFill>
                  <a:srgbClr val="000080"/>
                </a:solidFill>
              </a:rPr>
              <a:t>ФФУ</a:t>
            </a:r>
            <a:r>
              <a:rPr lang="ru-RU" sz="1800" dirty="0">
                <a:solidFill>
                  <a:srgbClr val="000080"/>
                </a:solidFill>
              </a:rPr>
              <a:t>)</a:t>
            </a:r>
            <a:endParaRPr lang="en-GB" sz="1800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ru-RU" sz="1800" dirty="0"/>
              <a:t>Государственный секретариат по международным финансовым вопросам</a:t>
            </a:r>
            <a:endParaRPr lang="en-GB" sz="1800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ru-RU" sz="1800" dirty="0"/>
              <a:t>Федеральная кадровая служба</a:t>
            </a:r>
            <a:endParaRPr lang="en-GB" sz="1800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ru-RU" sz="1800" dirty="0"/>
              <a:t>Федеральная служба информационных технологий, систем и телекоммуникаций</a:t>
            </a:r>
            <a:endParaRPr lang="en-GB" sz="1800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ru-RU" sz="1800" dirty="0"/>
              <a:t>Федеральная служба эксплуатации зданий и материально-технического обеспечения</a:t>
            </a:r>
            <a:endParaRPr lang="en-GB" sz="1800" dirty="0"/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1099867" y="5371558"/>
            <a:ext cx="7421563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sz="1500" dirty="0">
                <a:latin typeface="Arial" charset="0"/>
              </a:rPr>
              <a:t>В структуру Федерального департамента финансов для целей администрирования также включены</a:t>
            </a:r>
            <a:r>
              <a:rPr lang="en-GB" sz="1500" dirty="0">
                <a:latin typeface="Arial" charset="0"/>
              </a:rPr>
              <a:t>: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sz="1500" dirty="0">
                <a:latin typeface="Arial" charset="0"/>
              </a:rPr>
              <a:t>Швейцарское федеральное аудиторское бюро</a:t>
            </a:r>
            <a:r>
              <a:rPr lang="en-GB" sz="1500" dirty="0">
                <a:latin typeface="Arial" charset="0"/>
              </a:rPr>
              <a:t>, </a:t>
            </a:r>
            <a:r>
              <a:rPr lang="ru-RU" sz="1500" dirty="0">
                <a:latin typeface="Arial" charset="0"/>
              </a:rPr>
              <a:t>Швейцарская служба надзора за финансовыми рынками</a:t>
            </a:r>
            <a:r>
              <a:rPr lang="en-GB" sz="1500" dirty="0">
                <a:latin typeface="Arial" charset="0"/>
              </a:rPr>
              <a:t>, </a:t>
            </a:r>
            <a:r>
              <a:rPr lang="ru-RU" sz="1500" dirty="0">
                <a:latin typeface="Arial" charset="0"/>
              </a:rPr>
              <a:t>Федеральный пенсионный фонд</a:t>
            </a:r>
            <a:endParaRPr lang="en-GB" sz="15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1500" dirty="0">
              <a:latin typeface="Arial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3534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1209964" y="3168650"/>
            <a:ext cx="758522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ru-RU" dirty="0"/>
              <a:t>Вопросы и ответы</a:t>
            </a:r>
            <a:endParaRPr lang="de-CH" kern="0" dirty="0"/>
          </a:p>
        </p:txBody>
      </p:sp>
      <p:sp>
        <p:nvSpPr>
          <p:cNvPr id="6" name="Fußzeilenplatzhalter 6"/>
          <p:cNvSpPr txBox="1">
            <a:spLocks/>
          </p:cNvSpPr>
          <p:nvPr/>
        </p:nvSpPr>
        <p:spPr bwMode="auto">
          <a:xfrm>
            <a:off x="5099880" y="6455392"/>
            <a:ext cx="2968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477" y="3168650"/>
            <a:ext cx="8239707" cy="989013"/>
          </a:xfrm>
        </p:spPr>
        <p:txBody>
          <a:bodyPr/>
          <a:lstStyle/>
          <a:p>
            <a:r>
              <a:rPr lang="ru-RU" dirty="0"/>
              <a:t>Дополнительные слайды</a:t>
            </a:r>
            <a:r>
              <a:rPr lang="de-CH" dirty="0"/>
              <a:t> / </a:t>
            </a:r>
            <a:r>
              <a:rPr lang="ru-RU" dirty="0"/>
              <a:t>Приложение </a:t>
            </a:r>
            <a:endParaRPr lang="de-CH" dirty="0"/>
          </a:p>
        </p:txBody>
      </p:sp>
      <p:sp>
        <p:nvSpPr>
          <p:cNvPr id="5" name="Fußzeilenplatzhalter 6"/>
          <p:cNvSpPr txBox="1">
            <a:spLocks/>
          </p:cNvSpPr>
          <p:nvPr/>
        </p:nvSpPr>
        <p:spPr bwMode="auto">
          <a:xfrm>
            <a:off x="5099880" y="6455392"/>
            <a:ext cx="2968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2224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de-DE" sz="2800" dirty="0"/>
              <a:t>Информационные системы </a:t>
            </a:r>
            <a:endParaRPr lang="de-CH" altLang="de-DE" sz="2800" dirty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 eaLnBrk="1" hangingPunct="1"/>
            <a:endParaRPr lang="de-CH" altLang="de-DE" sz="2600" dirty="0"/>
          </a:p>
          <a:p>
            <a:pPr marL="400050" indent="-400050" eaLnBrk="1" hangingPunct="1">
              <a:buFontTx/>
              <a:buNone/>
            </a:pPr>
            <a:endParaRPr lang="de-CH" altLang="de-DE" sz="2600" dirty="0"/>
          </a:p>
        </p:txBody>
      </p:sp>
      <p:sp>
        <p:nvSpPr>
          <p:cNvPr id="7173" name="Oval 22"/>
          <p:cNvSpPr>
            <a:spLocks noChangeArrowheads="1"/>
          </p:cNvSpPr>
          <p:nvPr/>
        </p:nvSpPr>
        <p:spPr bwMode="auto">
          <a:xfrm>
            <a:off x="3908425" y="3325813"/>
            <a:ext cx="1371600" cy="914400"/>
          </a:xfrm>
          <a:prstGeom prst="ellipse">
            <a:avLst/>
          </a:prstGeom>
          <a:solidFill>
            <a:srgbClr val="3366FF">
              <a:alpha val="59999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 dirty="0"/>
              <a:t>Apex</a:t>
            </a:r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3070225" y="2335213"/>
            <a:ext cx="2990850" cy="914400"/>
          </a:xfrm>
          <a:prstGeom prst="ellipse">
            <a:avLst/>
          </a:prstGeom>
          <a:solidFill>
            <a:srgbClr val="3366FF">
              <a:alpha val="59999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2000" b="1" dirty="0"/>
              <a:t>Adaptiv 360</a:t>
            </a:r>
          </a:p>
        </p:txBody>
      </p:sp>
      <p:sp>
        <p:nvSpPr>
          <p:cNvPr id="7175" name="Oval 25"/>
          <p:cNvSpPr>
            <a:spLocks noChangeArrowheads="1"/>
          </p:cNvSpPr>
          <p:nvPr/>
        </p:nvSpPr>
        <p:spPr bwMode="auto">
          <a:xfrm>
            <a:off x="2689225" y="1878013"/>
            <a:ext cx="3733800" cy="2590800"/>
          </a:xfrm>
          <a:prstGeom prst="ellipse">
            <a:avLst/>
          </a:prstGeom>
          <a:noFill/>
          <a:ln w="25400">
            <a:solidFill>
              <a:srgbClr val="E31D2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latin typeface="Times" panose="02020603050405020304" pitchFamily="18" charset="0"/>
            </a:endParaRPr>
          </a:p>
        </p:txBody>
      </p:sp>
      <p:sp>
        <p:nvSpPr>
          <p:cNvPr id="7176" name="Oval 26"/>
          <p:cNvSpPr>
            <a:spLocks noChangeArrowheads="1"/>
          </p:cNvSpPr>
          <p:nvPr/>
        </p:nvSpPr>
        <p:spPr bwMode="auto">
          <a:xfrm>
            <a:off x="1289050" y="1674813"/>
            <a:ext cx="1371600" cy="609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/>
              <a:t>Bloomberg</a:t>
            </a:r>
          </a:p>
        </p:txBody>
      </p:sp>
      <p:sp>
        <p:nvSpPr>
          <p:cNvPr id="7177" name="Oval 27"/>
          <p:cNvSpPr>
            <a:spLocks noChangeArrowheads="1"/>
          </p:cNvSpPr>
          <p:nvPr/>
        </p:nvSpPr>
        <p:spPr bwMode="auto">
          <a:xfrm>
            <a:off x="1089025" y="2868613"/>
            <a:ext cx="1371600" cy="609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 dirty="0" err="1"/>
              <a:t>BuRi</a:t>
            </a:r>
            <a:endParaRPr lang="de-CH" altLang="de-DE" sz="1600" b="1" dirty="0"/>
          </a:p>
        </p:txBody>
      </p:sp>
      <p:sp>
        <p:nvSpPr>
          <p:cNvPr id="7178" name="Oval 28"/>
          <p:cNvSpPr>
            <a:spLocks noChangeArrowheads="1"/>
          </p:cNvSpPr>
          <p:nvPr/>
        </p:nvSpPr>
        <p:spPr bwMode="auto">
          <a:xfrm>
            <a:off x="5889625" y="4316413"/>
            <a:ext cx="1371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 dirty="0" err="1"/>
              <a:t>FileZilla</a:t>
            </a:r>
            <a:br>
              <a:rPr lang="de-CH" altLang="de-DE" sz="1600" b="1" dirty="0"/>
            </a:br>
            <a:r>
              <a:rPr lang="ru-RU" altLang="de-DE" sz="1200" b="1" dirty="0"/>
              <a:t>Данные бухучета</a:t>
            </a:r>
            <a:endParaRPr lang="de-CH" altLang="de-DE" sz="1200" b="1" dirty="0"/>
          </a:p>
        </p:txBody>
      </p:sp>
      <p:sp>
        <p:nvSpPr>
          <p:cNvPr id="7179" name="Oval 29"/>
          <p:cNvSpPr>
            <a:spLocks noChangeArrowheads="1"/>
          </p:cNvSpPr>
          <p:nvPr/>
        </p:nvSpPr>
        <p:spPr bwMode="auto">
          <a:xfrm>
            <a:off x="7261225" y="2944813"/>
            <a:ext cx="1371600" cy="8382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100" b="1" dirty="0"/>
              <a:t>Electronic </a:t>
            </a:r>
            <a:r>
              <a:rPr lang="de-CH" altLang="de-DE" sz="1100" b="1" dirty="0" err="1"/>
              <a:t>Archiving</a:t>
            </a:r>
            <a:r>
              <a:rPr lang="ru-RU" altLang="de-DE" sz="11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de-DE" sz="1100" b="1" dirty="0"/>
              <a:t>Электронное архивирование</a:t>
            </a:r>
            <a:endParaRPr lang="de-CH" altLang="de-DE" sz="11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100" b="1" dirty="0"/>
              <a:t>(DALA)</a:t>
            </a:r>
          </a:p>
        </p:txBody>
      </p:sp>
      <p:sp>
        <p:nvSpPr>
          <p:cNvPr id="7180" name="Oval 30"/>
          <p:cNvSpPr>
            <a:spLocks noChangeArrowheads="1"/>
          </p:cNvSpPr>
          <p:nvPr/>
        </p:nvSpPr>
        <p:spPr bwMode="auto">
          <a:xfrm>
            <a:off x="6788150" y="1922463"/>
            <a:ext cx="1371600" cy="8382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 dirty="0"/>
              <a:t>Reporting</a:t>
            </a:r>
            <a:br>
              <a:rPr lang="de-CH" altLang="de-DE" sz="1600" b="1" dirty="0"/>
            </a:br>
            <a:r>
              <a:rPr lang="ru-RU" altLang="de-DE" sz="1600" b="1" dirty="0"/>
              <a:t>Отчетность: </a:t>
            </a:r>
            <a:r>
              <a:rPr lang="en-US" altLang="de-DE" sz="1200" b="1" dirty="0"/>
              <a:t>Business Objects</a:t>
            </a:r>
            <a:endParaRPr lang="de-CH" altLang="de-DE" sz="1200" b="1" dirty="0"/>
          </a:p>
        </p:txBody>
      </p:sp>
      <p:sp>
        <p:nvSpPr>
          <p:cNvPr id="7182" name="Line 32"/>
          <p:cNvSpPr>
            <a:spLocks noChangeShapeType="1"/>
          </p:cNvSpPr>
          <p:nvPr/>
        </p:nvSpPr>
        <p:spPr bwMode="auto">
          <a:xfrm>
            <a:off x="2613025" y="2106613"/>
            <a:ext cx="685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3" name="Line 33"/>
          <p:cNvSpPr>
            <a:spLocks noChangeShapeType="1"/>
          </p:cNvSpPr>
          <p:nvPr/>
        </p:nvSpPr>
        <p:spPr bwMode="auto">
          <a:xfrm flipH="1">
            <a:off x="2444750" y="2930525"/>
            <a:ext cx="654050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4" name="Line 34"/>
          <p:cNvSpPr>
            <a:spLocks noChangeShapeType="1"/>
          </p:cNvSpPr>
          <p:nvPr/>
        </p:nvSpPr>
        <p:spPr bwMode="auto">
          <a:xfrm flipV="1">
            <a:off x="5921375" y="2411413"/>
            <a:ext cx="86677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5" name="Line 35"/>
          <p:cNvSpPr>
            <a:spLocks noChangeShapeType="1"/>
          </p:cNvSpPr>
          <p:nvPr/>
        </p:nvSpPr>
        <p:spPr bwMode="auto">
          <a:xfrm>
            <a:off x="5588000" y="3136900"/>
            <a:ext cx="835025" cy="1179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6" name="Line 36"/>
          <p:cNvSpPr>
            <a:spLocks noChangeShapeType="1"/>
          </p:cNvSpPr>
          <p:nvPr/>
        </p:nvSpPr>
        <p:spPr bwMode="auto">
          <a:xfrm flipH="1">
            <a:off x="5849938" y="5127625"/>
            <a:ext cx="449262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4115" name="Oval 37"/>
          <p:cNvSpPr>
            <a:spLocks noChangeArrowheads="1"/>
          </p:cNvSpPr>
          <p:nvPr/>
        </p:nvSpPr>
        <p:spPr bwMode="auto">
          <a:xfrm>
            <a:off x="5086350" y="1360488"/>
            <a:ext cx="1276350" cy="579437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defRPr/>
            </a:pPr>
            <a:r>
              <a:rPr lang="de-CH" sz="1600" b="1" dirty="0">
                <a:latin typeface="+mn-lt"/>
              </a:rPr>
              <a:t>Swift</a:t>
            </a:r>
          </a:p>
          <a:p>
            <a:pPr marL="342900" indent="-342900" algn="ctr" eaLnBrk="1" hangingPunct="1">
              <a:lnSpc>
                <a:spcPct val="80000"/>
              </a:lnSpc>
              <a:defRPr/>
            </a:pPr>
            <a:r>
              <a:rPr lang="de-CH" sz="1200" b="1" dirty="0">
                <a:latin typeface="+mn-lt"/>
              </a:rPr>
              <a:t>(</a:t>
            </a:r>
            <a:r>
              <a:rPr lang="de-CH" sz="1200" b="1" dirty="0" err="1">
                <a:latin typeface="+mn-lt"/>
              </a:rPr>
              <a:t>Finastra</a:t>
            </a:r>
            <a:r>
              <a:rPr lang="de-CH" sz="1200" b="1" dirty="0">
                <a:latin typeface="+mn-lt"/>
              </a:rPr>
              <a:t>)</a:t>
            </a:r>
          </a:p>
        </p:txBody>
      </p:sp>
      <p:sp>
        <p:nvSpPr>
          <p:cNvPr id="7188" name="Line 38"/>
          <p:cNvSpPr>
            <a:spLocks noChangeShapeType="1"/>
          </p:cNvSpPr>
          <p:nvPr/>
        </p:nvSpPr>
        <p:spPr bwMode="auto">
          <a:xfrm flipV="1">
            <a:off x="5278438" y="1941513"/>
            <a:ext cx="417512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9" name="Oval 31"/>
          <p:cNvSpPr>
            <a:spLocks noChangeArrowheads="1"/>
          </p:cNvSpPr>
          <p:nvPr/>
        </p:nvSpPr>
        <p:spPr bwMode="auto">
          <a:xfrm>
            <a:off x="4811713" y="5319713"/>
            <a:ext cx="1371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/>
              <a:t>SAP</a:t>
            </a:r>
          </a:p>
        </p:txBody>
      </p: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3101975" y="4530725"/>
            <a:ext cx="1230313" cy="917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CH" sz="1600" b="1" dirty="0">
                <a:latin typeface="Arial" charset="0"/>
              </a:rPr>
              <a:t>SAP </a:t>
            </a:r>
          </a:p>
          <a:p>
            <a:pPr algn="ctr" eaLnBrk="1" hangingPunct="1">
              <a:defRPr/>
            </a:pPr>
            <a:r>
              <a:rPr lang="ru-RU" sz="1200" b="1" dirty="0">
                <a:latin typeface="Arial" charset="0"/>
              </a:rPr>
              <a:t>Планирование</a:t>
            </a:r>
          </a:p>
          <a:p>
            <a:pPr algn="ctr" eaLnBrk="1" hangingPunct="1">
              <a:defRPr/>
            </a:pPr>
            <a:r>
              <a:rPr lang="ru-RU" sz="1200" b="1" dirty="0">
                <a:latin typeface="Arial" charset="0"/>
              </a:rPr>
              <a:t> ликвидности </a:t>
            </a:r>
            <a:endParaRPr lang="de-CH" sz="1200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de-CH" sz="1600" b="1" dirty="0">
                <a:latin typeface="Arial" charset="0"/>
              </a:rPr>
              <a:t> </a:t>
            </a:r>
            <a:endParaRPr lang="de-CH" sz="1200" b="1" dirty="0">
              <a:latin typeface="Arial" charset="0"/>
            </a:endParaRPr>
          </a:p>
        </p:txBody>
      </p:sp>
      <p:pic>
        <p:nvPicPr>
          <p:cNvPr id="7193" name="Imag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451475"/>
            <a:ext cx="9493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4" name="Line 33"/>
          <p:cNvSpPr>
            <a:spLocks noChangeShapeType="1"/>
          </p:cNvSpPr>
          <p:nvPr/>
        </p:nvSpPr>
        <p:spPr bwMode="auto">
          <a:xfrm flipH="1">
            <a:off x="3687763" y="3249613"/>
            <a:ext cx="400050" cy="127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771775" y="1116013"/>
            <a:ext cx="1371600" cy="609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 dirty="0"/>
              <a:t>SIX CO:RE</a:t>
            </a: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3602831" y="1770063"/>
            <a:ext cx="461169" cy="52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26" name="Fußzeilenplatzhalter 6"/>
          <p:cNvSpPr txBox="1">
            <a:spLocks/>
          </p:cNvSpPr>
          <p:nvPr/>
        </p:nvSpPr>
        <p:spPr bwMode="auto">
          <a:xfrm>
            <a:off x="5099880" y="6455392"/>
            <a:ext cx="2968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2942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Сегодняшняя ситуация</a:t>
            </a:r>
            <a:r>
              <a:rPr lang="de-CH" dirty="0"/>
              <a:t>: Covid-19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8" y="1312863"/>
            <a:ext cx="7161127" cy="46295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-278896" y="3351049"/>
            <a:ext cx="3379563" cy="1641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ru-RU" sz="1600" b="1" baseline="-25000" dirty="0">
                <a:solidFill>
                  <a:srgbClr val="000000"/>
                </a:solidFill>
                <a:latin typeface="+mj-lt"/>
              </a:rPr>
              <a:t>Буфер ликвидности </a:t>
            </a:r>
            <a:r>
              <a:rPr lang="en-US" sz="1600" b="1" baseline="-250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ru-RU" sz="1600" b="1" baseline="-25000" dirty="0">
                <a:solidFill>
                  <a:srgbClr val="000000"/>
                </a:solidFill>
                <a:latin typeface="+mj-lt"/>
              </a:rPr>
              <a:t>млрд. </a:t>
            </a:r>
            <a:r>
              <a:rPr lang="ru-RU" sz="1600" b="1" baseline="-25000" dirty="0" err="1">
                <a:solidFill>
                  <a:srgbClr val="000000"/>
                </a:solidFill>
                <a:latin typeface="+mj-lt"/>
              </a:rPr>
              <a:t>шв</a:t>
            </a:r>
            <a:r>
              <a:rPr lang="ru-RU" sz="1600" b="1" baseline="-25000" dirty="0">
                <a:solidFill>
                  <a:srgbClr val="000000"/>
                </a:solidFill>
                <a:latin typeface="+mj-lt"/>
              </a:rPr>
              <a:t>. франков</a:t>
            </a:r>
            <a:endParaRPr lang="en-US" sz="16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4448" y="5730452"/>
            <a:ext cx="624206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800" baseline="-25000" dirty="0">
                <a:solidFill>
                  <a:srgbClr val="000000"/>
                </a:solidFill>
                <a:latin typeface="+mj-lt"/>
              </a:rPr>
              <a:t>Янв.      Февр.    Март    Апр.    Май     Июн.    </a:t>
            </a:r>
            <a:r>
              <a:rPr lang="ru-RU" sz="1800" baseline="-25000" dirty="0" err="1">
                <a:solidFill>
                  <a:srgbClr val="000000"/>
                </a:solidFill>
                <a:latin typeface="+mj-lt"/>
              </a:rPr>
              <a:t>Июл</a:t>
            </a:r>
            <a:r>
              <a:rPr lang="ru-RU" sz="1800" baseline="-25000" dirty="0">
                <a:solidFill>
                  <a:srgbClr val="000000"/>
                </a:solidFill>
                <a:latin typeface="+mj-lt"/>
              </a:rPr>
              <a:t>.     Авг.    Сент.    Окт.       Нояб.   Дек.  </a:t>
            </a:r>
            <a:endParaRPr lang="en-US" sz="1800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Fußzeilenplatzhalter 6"/>
          <p:cNvSpPr txBox="1">
            <a:spLocks/>
          </p:cNvSpPr>
          <p:nvPr/>
        </p:nvSpPr>
        <p:spPr bwMode="auto">
          <a:xfrm>
            <a:off x="5099880" y="6455392"/>
            <a:ext cx="2968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1579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Сегодняшняя ситуация</a:t>
            </a:r>
            <a:r>
              <a:rPr lang="de-CH" dirty="0"/>
              <a:t>: Covid-19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Вплоть до начала </a:t>
            </a:r>
            <a:r>
              <a:rPr lang="en-US" sz="2000" dirty="0"/>
              <a:t>2020</a:t>
            </a:r>
            <a:r>
              <a:rPr lang="ru-RU" sz="2000" dirty="0"/>
              <a:t> года</a:t>
            </a:r>
            <a:r>
              <a:rPr lang="en-US" sz="2000" dirty="0"/>
              <a:t>: </a:t>
            </a:r>
            <a:r>
              <a:rPr lang="ru-RU" sz="2000" dirty="0"/>
              <a:t>очень высокий и далее растущий уровень ликвидности с момента введения отрицательных процентных ставок в</a:t>
            </a:r>
            <a:r>
              <a:rPr lang="en-US" sz="2000" dirty="0"/>
              <a:t> 2015</a:t>
            </a:r>
            <a:r>
              <a:rPr lang="ru-RU" sz="2000" dirty="0"/>
              <a:t> году</a:t>
            </a:r>
            <a:endParaRPr lang="de-CH" sz="2000" dirty="0"/>
          </a:p>
          <a:p>
            <a:r>
              <a:rPr lang="ru-RU" sz="2000" dirty="0"/>
              <a:t>С</a:t>
            </a:r>
            <a:r>
              <a:rPr lang="de-CH" sz="2000" dirty="0"/>
              <a:t> 2020</a:t>
            </a:r>
            <a:r>
              <a:rPr lang="ru-RU" sz="2000" dirty="0"/>
              <a:t> года</a:t>
            </a:r>
            <a:r>
              <a:rPr lang="de-CH" sz="2000" dirty="0"/>
              <a:t>: </a:t>
            </a:r>
            <a:r>
              <a:rPr lang="ru-RU" sz="2000" dirty="0"/>
              <a:t>Комплекс мер по смягчению воздействия кризиса, вызванного пандемией коронавируса на экономику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ru-RU" sz="2000" dirty="0">
                <a:sym typeface="Wingdings" panose="05000000000000000000" pitchFamily="2" charset="2"/>
              </a:rPr>
              <a:t>большие потребности в ликвидности</a:t>
            </a:r>
            <a:endParaRPr lang="de-CH" sz="2000" dirty="0"/>
          </a:p>
          <a:p>
            <a:r>
              <a:rPr lang="ru-RU" sz="2000" dirty="0"/>
              <a:t>Высокий буфер ликвидности помогает финансировать экономические меры</a:t>
            </a:r>
            <a:endParaRPr lang="en-US" sz="2000" dirty="0"/>
          </a:p>
          <a:p>
            <a:r>
              <a:rPr lang="ru-RU" sz="2000" dirty="0"/>
              <a:t>Необходимо своевременно скорректировать</a:t>
            </a:r>
            <a:r>
              <a:rPr lang="en-US" sz="2000" dirty="0"/>
              <a:t> </a:t>
            </a:r>
            <a:r>
              <a:rPr lang="ru-RU" sz="2000" dirty="0"/>
              <a:t>план управления ликвидностью</a:t>
            </a:r>
            <a:r>
              <a:rPr lang="en-US" sz="2000" dirty="0"/>
              <a:t>: </a:t>
            </a:r>
            <a:r>
              <a:rPr lang="ru-RU" sz="2000" dirty="0"/>
              <a:t>Потребность в дополнительном заимствовании удовлетворяется за счет дополнительных казначейских векселей</a:t>
            </a:r>
            <a:endParaRPr lang="en-US" sz="2000" dirty="0"/>
          </a:p>
          <a:p>
            <a:r>
              <a:rPr lang="ru-RU" sz="2000" dirty="0"/>
              <a:t>Ключевое требование</a:t>
            </a:r>
            <a:r>
              <a:rPr lang="en-US" sz="2000" dirty="0"/>
              <a:t>: </a:t>
            </a:r>
            <a:r>
              <a:rPr lang="ru-RU" sz="2000" dirty="0"/>
              <a:t>своевременная и прозрачная </a:t>
            </a:r>
            <a:r>
              <a:rPr lang="ru-RU" sz="2000"/>
              <a:t>информация рынков </a:t>
            </a:r>
            <a:r>
              <a:rPr lang="ru-RU" sz="2000" dirty="0"/>
              <a:t>о потребностях в дополнительном финансировании</a:t>
            </a:r>
            <a:endParaRPr lang="de-CH" sz="2000" dirty="0"/>
          </a:p>
        </p:txBody>
      </p:sp>
      <p:sp>
        <p:nvSpPr>
          <p:cNvPr id="5" name="Fußzeilenplatzhalter 6"/>
          <p:cNvSpPr txBox="1">
            <a:spLocks/>
          </p:cNvSpPr>
          <p:nvPr/>
        </p:nvSpPr>
        <p:spPr bwMode="auto">
          <a:xfrm>
            <a:off x="5099880" y="6455392"/>
            <a:ext cx="2968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175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16" y="1169387"/>
            <a:ext cx="8038278" cy="48505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000080"/>
                </a:solidFill>
              </a:rPr>
              <a:t>Федеральное финансовое управление (</a:t>
            </a:r>
            <a:r>
              <a:rPr lang="ru-RU" sz="2800" dirty="0" err="1">
                <a:solidFill>
                  <a:srgbClr val="000080"/>
                </a:solidFill>
              </a:rPr>
              <a:t>ФФУ</a:t>
            </a:r>
            <a:r>
              <a:rPr lang="ru-RU" sz="2800" dirty="0">
                <a:solidFill>
                  <a:srgbClr val="000080"/>
                </a:solidFill>
              </a:rPr>
              <a:t>)</a:t>
            </a:r>
            <a:r>
              <a:rPr lang="en-US" sz="2800" dirty="0">
                <a:solidFill>
                  <a:srgbClr val="000080"/>
                </a:solidFill>
              </a:rPr>
              <a:t> </a:t>
            </a:r>
            <a:endParaRPr lang="de-CH" sz="28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5574322" y="2934539"/>
            <a:ext cx="1433146" cy="2666164"/>
          </a:xfrm>
          <a:prstGeom prst="rect">
            <a:avLst/>
          </a:prstGeom>
          <a:noFill/>
          <a:ln w="34925" cap="flat" cmpd="sng" algn="ctr">
            <a:solidFill>
              <a:srgbClr val="ED18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5626997" y="3490546"/>
            <a:ext cx="1327719" cy="791308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215" y="1471616"/>
            <a:ext cx="1462087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Директорат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215" y="1643066"/>
            <a:ext cx="1462087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dirty="0">
                <a:latin typeface="+mn-lt"/>
              </a:rPr>
              <a:t>Директор: </a:t>
            </a:r>
            <a:r>
              <a:rPr lang="en-US" sz="650" dirty="0">
                <a:latin typeface="+mn-lt"/>
              </a:rPr>
              <a:t>Serge Gaillard *</a:t>
            </a:r>
          </a:p>
          <a:p>
            <a:r>
              <a:rPr lang="ru-RU" sz="650" dirty="0">
                <a:latin typeface="+mn-lt"/>
              </a:rPr>
              <a:t>Зам. директора:</a:t>
            </a:r>
            <a:r>
              <a:rPr lang="en-US" sz="650" dirty="0">
                <a:latin typeface="+mn-lt"/>
              </a:rPr>
              <a:t> Peter </a:t>
            </a:r>
            <a:r>
              <a:rPr lang="en-US" sz="650" dirty="0" err="1">
                <a:latin typeface="+mn-lt"/>
              </a:rPr>
              <a:t>Schwendener</a:t>
            </a:r>
            <a:endParaRPr lang="ru-RU" sz="65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5016" y="2200277"/>
            <a:ext cx="800098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Кадры и коммуникации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5016" y="2447927"/>
            <a:ext cx="1014409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Andreas Hostettler *</a:t>
            </a:r>
          </a:p>
          <a:p>
            <a:r>
              <a:rPr lang="ru-RU" sz="650" dirty="0">
                <a:latin typeface="+mn-lt"/>
              </a:rPr>
              <a:t>Зам.: </a:t>
            </a:r>
            <a:r>
              <a:rPr lang="en-US" sz="650" dirty="0">
                <a:latin typeface="+mn-lt"/>
              </a:rPr>
              <a:t>Anita </a:t>
            </a:r>
            <a:r>
              <a:rPr lang="en-US" sz="650" dirty="0" err="1">
                <a:latin typeface="+mn-lt"/>
              </a:rPr>
              <a:t>Grütter</a:t>
            </a:r>
            <a:endParaRPr lang="en-US" sz="65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4258" y="2200277"/>
            <a:ext cx="135937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+mn-lt"/>
              </a:rPr>
              <a:t>Экономический анализ и  экспертное сопровождение </a:t>
            </a:r>
            <a:r>
              <a:rPr lang="en-US" sz="600" b="1" dirty="0">
                <a:latin typeface="+mn-lt"/>
              </a:rPr>
              <a:t> </a:t>
            </a:r>
            <a:r>
              <a:rPr lang="ru-RU" sz="600" b="1" dirty="0">
                <a:latin typeface="+mn-lt"/>
              </a:rPr>
              <a:t>разработки политики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6179" y="2447927"/>
            <a:ext cx="1014409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Martin </a:t>
            </a:r>
            <a:r>
              <a:rPr lang="en-US" sz="650" dirty="0" err="1">
                <a:latin typeface="+mn-lt"/>
              </a:rPr>
              <a:t>Baur</a:t>
            </a:r>
            <a:r>
              <a:rPr lang="en-US" sz="650" dirty="0">
                <a:latin typeface="+mn-lt"/>
              </a:rPr>
              <a:t> *</a:t>
            </a:r>
          </a:p>
          <a:p>
            <a:r>
              <a:rPr lang="ru-RU" sz="650" dirty="0">
                <a:latin typeface="+mn-lt"/>
              </a:rPr>
              <a:t>Зам.:</a:t>
            </a:r>
            <a:r>
              <a:rPr lang="en-US" sz="650" dirty="0">
                <a:latin typeface="+mn-lt"/>
              </a:rPr>
              <a:t>Barbara </a:t>
            </a:r>
            <a:r>
              <a:rPr lang="en-US" sz="650" dirty="0" err="1">
                <a:latin typeface="+mn-lt"/>
              </a:rPr>
              <a:t>Schlaffer</a:t>
            </a:r>
            <a:endParaRPr lang="en-US" sz="65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1640" y="2295541"/>
            <a:ext cx="1390647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+mn-lt"/>
              </a:rPr>
              <a:t>Центральная  компенсационная служба</a:t>
            </a:r>
            <a:endParaRPr lang="en-US" sz="6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1640" y="2462216"/>
            <a:ext cx="1259025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dirty="0">
                <a:latin typeface="+mn-lt"/>
              </a:rPr>
              <a:t>Руководитель: </a:t>
            </a:r>
            <a:r>
              <a:rPr lang="en-US" sz="650" dirty="0">
                <a:latin typeface="+mn-lt"/>
              </a:rPr>
              <a:t>Adrien </a:t>
            </a:r>
            <a:r>
              <a:rPr lang="en-US" sz="650" dirty="0" err="1">
                <a:latin typeface="+mn-lt"/>
              </a:rPr>
              <a:t>Dupraz</a:t>
            </a:r>
            <a:endParaRPr lang="en-US" sz="650" dirty="0">
              <a:latin typeface="+mn-lt"/>
            </a:endParaRPr>
          </a:p>
          <a:p>
            <a:r>
              <a:rPr lang="ru-RU" sz="650" dirty="0">
                <a:latin typeface="+mn-lt"/>
              </a:rPr>
              <a:t>Зам.: </a:t>
            </a:r>
            <a:r>
              <a:rPr lang="en-US" sz="650" dirty="0">
                <a:latin typeface="+mn-lt"/>
              </a:rPr>
              <a:t>Christian </a:t>
            </a:r>
            <a:r>
              <a:rPr lang="en-US" sz="650" dirty="0" err="1">
                <a:latin typeface="+mn-lt"/>
              </a:rPr>
              <a:t>Kuntzer</a:t>
            </a:r>
            <a:endParaRPr lang="en-US" sz="65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1365" y="2295541"/>
            <a:ext cx="1233485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Швейцарский монетный двор</a:t>
            </a:r>
            <a:endParaRPr lang="en-US" sz="65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1365" y="2466982"/>
            <a:ext cx="1271585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dirty="0">
                <a:latin typeface="+mn-lt"/>
              </a:rPr>
              <a:t>Руководитель:</a:t>
            </a:r>
            <a:r>
              <a:rPr lang="en-US" sz="650" dirty="0">
                <a:latin typeface="+mn-lt"/>
              </a:rPr>
              <a:t> Marius </a:t>
            </a:r>
            <a:r>
              <a:rPr lang="en-US" sz="650" dirty="0" err="1">
                <a:latin typeface="+mn-lt"/>
              </a:rPr>
              <a:t>Haldimann</a:t>
            </a:r>
            <a:endParaRPr lang="en-US" sz="650" dirty="0">
              <a:latin typeface="+mn-lt"/>
            </a:endParaRPr>
          </a:p>
          <a:p>
            <a:r>
              <a:rPr lang="ru-RU" sz="650" dirty="0">
                <a:latin typeface="+mn-lt"/>
              </a:rPr>
              <a:t>Зам.: </a:t>
            </a:r>
            <a:r>
              <a:rPr lang="en-US" sz="650" dirty="0">
                <a:latin typeface="+mn-lt"/>
              </a:rPr>
              <a:t>Ronnie Mocker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41826" y="2930942"/>
            <a:ext cx="144064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+mn-lt"/>
              </a:rPr>
              <a:t>Бюджетная политика</a:t>
            </a:r>
            <a:r>
              <a:rPr lang="en-US" sz="600" b="1" dirty="0">
                <a:latin typeface="+mn-lt"/>
              </a:rPr>
              <a:t>. </a:t>
            </a:r>
            <a:r>
              <a:rPr lang="ru-RU" sz="600" b="1" dirty="0">
                <a:latin typeface="+mn-lt"/>
              </a:rPr>
              <a:t>Бюджетное выравнивание</a:t>
            </a:r>
            <a:r>
              <a:rPr lang="en-US" sz="600" b="1" dirty="0">
                <a:latin typeface="+mn-lt"/>
              </a:rPr>
              <a:t>,</a:t>
            </a:r>
            <a:r>
              <a:rPr lang="ru-RU" sz="600" b="1" dirty="0">
                <a:latin typeface="+mn-lt"/>
              </a:rPr>
              <a:t> финансовая статистика / </a:t>
            </a:r>
            <a:r>
              <a:rPr lang="en-US" sz="600" b="1" dirty="0">
                <a:latin typeface="+mn-lt"/>
              </a:rPr>
              <a:t>FP</a:t>
            </a:r>
            <a:endParaRPr lang="ru-RU" sz="6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6829" y="3252789"/>
            <a:ext cx="1390645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dirty="0">
                <a:latin typeface="+mn-lt"/>
              </a:rPr>
              <a:t>Зам. Директора:</a:t>
            </a:r>
            <a:r>
              <a:rPr lang="en-US" sz="650" dirty="0">
                <a:latin typeface="+mn-lt"/>
              </a:rPr>
              <a:t> Peter </a:t>
            </a:r>
            <a:r>
              <a:rPr lang="en-US" sz="650" dirty="0" err="1">
                <a:latin typeface="+mn-lt"/>
              </a:rPr>
              <a:t>Schwendener</a:t>
            </a:r>
            <a:endParaRPr lang="en-US" sz="650" dirty="0">
              <a:latin typeface="+mn-lt"/>
            </a:endParaRPr>
          </a:p>
          <a:p>
            <a:r>
              <a:rPr lang="ru-RU" sz="650" dirty="0">
                <a:latin typeface="+mn-lt"/>
              </a:rPr>
              <a:t>Зам.: </a:t>
            </a:r>
            <a:r>
              <a:rPr lang="en-US" sz="650" dirty="0">
                <a:latin typeface="+mn-lt"/>
              </a:rPr>
              <a:t>Werner Weber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07311" y="3074205"/>
            <a:ext cx="1188427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Финансы и бухучет</a:t>
            </a:r>
            <a:endParaRPr lang="en-US" sz="650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07312" y="3252790"/>
            <a:ext cx="1236052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dirty="0">
                <a:latin typeface="+mn-lt"/>
              </a:rPr>
              <a:t>Вице-директор:</a:t>
            </a:r>
            <a:r>
              <a:rPr lang="en-US" sz="650" dirty="0">
                <a:latin typeface="+mn-lt"/>
              </a:rPr>
              <a:t> Beat </a:t>
            </a:r>
            <a:r>
              <a:rPr lang="en-US" sz="650" dirty="0" err="1">
                <a:latin typeface="+mn-lt"/>
              </a:rPr>
              <a:t>Blaser</a:t>
            </a:r>
            <a:r>
              <a:rPr lang="en-US" sz="650" dirty="0">
                <a:latin typeface="+mn-lt"/>
              </a:rPr>
              <a:t> *</a:t>
            </a:r>
          </a:p>
          <a:p>
            <a:r>
              <a:rPr lang="ru-RU" sz="650" dirty="0">
                <a:latin typeface="+mn-lt"/>
              </a:rPr>
              <a:t>Зам.: </a:t>
            </a:r>
            <a:r>
              <a:rPr lang="en-US" sz="650" dirty="0" err="1">
                <a:latin typeface="+mn-lt"/>
              </a:rPr>
              <a:t>Urs</a:t>
            </a:r>
            <a:r>
              <a:rPr lang="en-US" sz="650" dirty="0">
                <a:latin typeface="+mn-lt"/>
              </a:rPr>
              <a:t> </a:t>
            </a:r>
            <a:r>
              <a:rPr lang="en-US" sz="650" dirty="0" err="1">
                <a:latin typeface="+mn-lt"/>
              </a:rPr>
              <a:t>Julmy</a:t>
            </a:r>
            <a:endParaRPr lang="en-US" sz="65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9102" y="3074205"/>
            <a:ext cx="1188427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Политика расходов</a:t>
            </a:r>
            <a:endParaRPr lang="en-US" sz="650" b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5588" y="3252790"/>
            <a:ext cx="1236052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dirty="0"/>
              <a:t>Вице-директор: </a:t>
            </a:r>
            <a:r>
              <a:rPr lang="en-US" sz="650" dirty="0">
                <a:latin typeface="+mn-lt"/>
              </a:rPr>
              <a:t>Martin Walker *</a:t>
            </a:r>
          </a:p>
          <a:p>
            <a:r>
              <a:rPr lang="ru-RU" sz="650" dirty="0">
                <a:latin typeface="+mn-lt"/>
              </a:rPr>
              <a:t>Зам.: </a:t>
            </a:r>
            <a:r>
              <a:rPr lang="en-US" sz="650" dirty="0">
                <a:latin typeface="+mn-lt"/>
              </a:rPr>
              <a:t>Marianne </a:t>
            </a:r>
            <a:r>
              <a:rPr lang="en-US" sz="650" dirty="0" err="1">
                <a:latin typeface="+mn-lt"/>
              </a:rPr>
              <a:t>Widmer</a:t>
            </a:r>
            <a:endParaRPr lang="en-US" sz="65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3860" y="3069442"/>
            <a:ext cx="1188427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Федеральное казначейство</a:t>
            </a:r>
            <a:endParaRPr lang="en-US" sz="650" b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3860" y="3252790"/>
            <a:ext cx="1236052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dirty="0">
                <a:latin typeface="+mn-lt"/>
              </a:rPr>
              <a:t>Вице-директора:</a:t>
            </a:r>
            <a:r>
              <a:rPr lang="en-US" sz="650" dirty="0">
                <a:latin typeface="+mn-lt"/>
              </a:rPr>
              <a:t> </a:t>
            </a:r>
            <a:r>
              <a:rPr lang="en-US" sz="650" dirty="0" err="1">
                <a:latin typeface="+mn-lt"/>
              </a:rPr>
              <a:t>Urs</a:t>
            </a:r>
            <a:r>
              <a:rPr lang="en-US" sz="650" dirty="0">
                <a:latin typeface="+mn-lt"/>
              </a:rPr>
              <a:t> </a:t>
            </a:r>
            <a:r>
              <a:rPr lang="en-US" sz="650" dirty="0" err="1">
                <a:latin typeface="+mn-lt"/>
              </a:rPr>
              <a:t>Eggenberger</a:t>
            </a:r>
            <a:r>
              <a:rPr lang="en-US" sz="650" dirty="0">
                <a:latin typeface="+mn-lt"/>
              </a:rPr>
              <a:t> *</a:t>
            </a:r>
          </a:p>
          <a:p>
            <a:r>
              <a:rPr lang="ru-RU" sz="650" dirty="0">
                <a:latin typeface="+mn-lt"/>
              </a:rPr>
              <a:t>И </a:t>
            </a:r>
            <a:r>
              <a:rPr lang="en-US" sz="650" dirty="0">
                <a:latin typeface="+mn-lt"/>
              </a:rPr>
              <a:t>Daniel </a:t>
            </a:r>
            <a:r>
              <a:rPr lang="en-US" sz="650" dirty="0" err="1">
                <a:latin typeface="+mn-lt"/>
              </a:rPr>
              <a:t>Wittwer</a:t>
            </a:r>
            <a:r>
              <a:rPr lang="en-US" sz="650" dirty="0">
                <a:latin typeface="+mn-lt"/>
              </a:rPr>
              <a:t> 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13893" y="3069442"/>
            <a:ext cx="1188427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Юридическая служба </a:t>
            </a:r>
            <a:r>
              <a:rPr lang="ru-RU" sz="650" b="1" dirty="0" err="1">
                <a:latin typeface="+mn-lt"/>
              </a:rPr>
              <a:t>ФФУ</a:t>
            </a:r>
            <a:endParaRPr lang="en-US" sz="650" b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8798" y="3252790"/>
            <a:ext cx="1602048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dirty="0"/>
              <a:t>Вице-директор:</a:t>
            </a:r>
            <a:r>
              <a:rPr lang="en-US" sz="650" dirty="0">
                <a:latin typeface="+mn-lt"/>
              </a:rPr>
              <a:t> Sabine </a:t>
            </a:r>
            <a:r>
              <a:rPr lang="en-US" sz="650" dirty="0" err="1">
                <a:latin typeface="+mn-lt"/>
              </a:rPr>
              <a:t>D'Amelio-Favez</a:t>
            </a:r>
            <a:r>
              <a:rPr lang="en-US" sz="650" dirty="0">
                <a:latin typeface="+mn-lt"/>
              </a:rPr>
              <a:t> *</a:t>
            </a:r>
          </a:p>
          <a:p>
            <a:r>
              <a:rPr lang="ru-RU" sz="650" dirty="0">
                <a:latin typeface="+mn-lt"/>
              </a:rPr>
              <a:t>Зам.: </a:t>
            </a:r>
            <a:r>
              <a:rPr lang="en-US" sz="650" dirty="0">
                <a:latin typeface="+mn-lt"/>
              </a:rPr>
              <a:t>Eugen </a:t>
            </a:r>
            <a:r>
              <a:rPr lang="en-US" sz="650" dirty="0" err="1">
                <a:latin typeface="+mn-lt"/>
              </a:rPr>
              <a:t>Künzler</a:t>
            </a:r>
            <a:endParaRPr lang="en-US" sz="65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4951" y="3566084"/>
            <a:ext cx="1202524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Бюджетная политика</a:t>
            </a:r>
            <a:r>
              <a:rPr lang="en-US" sz="650" b="1" dirty="0">
                <a:latin typeface="+mn-lt"/>
              </a:rPr>
              <a:t>, </a:t>
            </a:r>
          </a:p>
          <a:p>
            <a:r>
              <a:rPr lang="ru-RU" sz="650" b="1" dirty="0">
                <a:latin typeface="+mn-lt"/>
              </a:rPr>
              <a:t>Финансовая отчетность</a:t>
            </a:r>
            <a:endParaRPr lang="en-US" sz="650" b="1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52570" y="3819524"/>
            <a:ext cx="1204905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Michael Schuler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54951" y="4028046"/>
            <a:ext cx="1202524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Финансовая статистика</a:t>
            </a:r>
            <a:endParaRPr lang="en-US" sz="650" b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2570" y="4191409"/>
            <a:ext cx="1204905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Florian </a:t>
            </a:r>
            <a:r>
              <a:rPr lang="en-US" sz="650" dirty="0" err="1">
                <a:latin typeface="+mn-lt"/>
              </a:rPr>
              <a:t>Chatagny</a:t>
            </a:r>
            <a:endParaRPr lang="en-US" sz="65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54951" y="4423333"/>
            <a:ext cx="1202524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Бюджетное выравнивание</a:t>
            </a:r>
            <a:endParaRPr lang="en-US" sz="650" b="1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52570" y="4572406"/>
            <a:ext cx="1204905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Werner Weber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02563" y="4934356"/>
            <a:ext cx="1204905" cy="92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latin typeface="+mn-lt"/>
              </a:rPr>
              <a:t>* </a:t>
            </a:r>
            <a:r>
              <a:rPr lang="ru-RU" sz="600" dirty="0">
                <a:latin typeface="+mn-lt"/>
              </a:rPr>
              <a:t>Директорат</a:t>
            </a:r>
            <a:endParaRPr lang="en-US" sz="6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09899" y="3561320"/>
            <a:ext cx="1033465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Управление фондами и процессами</a:t>
            </a:r>
            <a:endParaRPr lang="en-US" sz="650" b="1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9899" y="3814761"/>
            <a:ext cx="1023939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 err="1">
                <a:latin typeface="+mn-lt"/>
              </a:rPr>
              <a:t>Urs</a:t>
            </a:r>
            <a:r>
              <a:rPr lang="en-US" sz="650" dirty="0">
                <a:latin typeface="+mn-lt"/>
              </a:rPr>
              <a:t> </a:t>
            </a:r>
            <a:r>
              <a:rPr lang="en-US" sz="650" dirty="0" err="1">
                <a:latin typeface="+mn-lt"/>
              </a:rPr>
              <a:t>Julmy</a:t>
            </a:r>
            <a:endParaRPr lang="en-US" sz="65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09899" y="4018520"/>
            <a:ext cx="1033465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ИТ </a:t>
            </a:r>
            <a:r>
              <a:rPr lang="ru-RU" sz="650" b="1" dirty="0" err="1">
                <a:latin typeface="+mn-lt"/>
              </a:rPr>
              <a:t>ФФУ</a:t>
            </a:r>
            <a:endParaRPr lang="en-US" sz="650" b="1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09899" y="4177121"/>
            <a:ext cx="1033465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Andreas Gasser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43215" y="4391921"/>
            <a:ext cx="1385887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spc="-20" dirty="0">
                <a:latin typeface="+mn-lt"/>
              </a:rPr>
              <a:t>Центр финансовых услуг </a:t>
            </a:r>
            <a:r>
              <a:rPr lang="ru-RU" sz="650" b="1" spc="-20" dirty="0" err="1">
                <a:latin typeface="+mn-lt"/>
              </a:rPr>
              <a:t>ФДФ</a:t>
            </a:r>
            <a:endParaRPr lang="en-US" sz="650" b="1" spc="-2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14661" y="4538057"/>
            <a:ext cx="1033465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 err="1">
                <a:latin typeface="+mn-lt"/>
              </a:rPr>
              <a:t>Jürg</a:t>
            </a:r>
            <a:r>
              <a:rPr lang="en-US" sz="650" dirty="0">
                <a:latin typeface="+mn-lt"/>
              </a:rPr>
              <a:t> </a:t>
            </a:r>
            <a:r>
              <a:rPr lang="en-US" sz="650" dirty="0" err="1">
                <a:latin typeface="+mn-lt"/>
              </a:rPr>
              <a:t>Reber</a:t>
            </a:r>
            <a:endParaRPr lang="en-US" sz="65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87683" y="4809098"/>
            <a:ext cx="1055681" cy="153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500" b="1" spc="-20" dirty="0">
                <a:latin typeface="+mn-lt"/>
              </a:rPr>
              <a:t>Федеральная центральная бухгалтерия</a:t>
            </a:r>
            <a:endParaRPr lang="en-US" sz="500" b="1" spc="-2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87683" y="4962386"/>
            <a:ext cx="1033465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Fabian Schwab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24473" y="3570846"/>
            <a:ext cx="993056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Финансовые услуги</a:t>
            </a:r>
            <a:r>
              <a:rPr lang="en-US" sz="650" b="1" dirty="0">
                <a:latin typeface="+mn-lt"/>
              </a:rPr>
              <a:t> 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21663" y="3719497"/>
            <a:ext cx="1023939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Marianne </a:t>
            </a:r>
            <a:r>
              <a:rPr lang="en-US" sz="650" dirty="0" err="1">
                <a:latin typeface="+mn-lt"/>
              </a:rPr>
              <a:t>Widmer</a:t>
            </a:r>
            <a:endParaRPr lang="en-US" sz="650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4473" y="3928019"/>
            <a:ext cx="993056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/>
              <a:t>Финансовые услуги </a:t>
            </a:r>
            <a:r>
              <a:rPr lang="en-US" sz="650" b="1" dirty="0">
                <a:latin typeface="+mn-lt"/>
              </a:rPr>
              <a:t> II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21663" y="4096128"/>
            <a:ext cx="1023939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Frank Schley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24473" y="4299491"/>
            <a:ext cx="993056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/>
              <a:t>Финансовые услуги</a:t>
            </a:r>
            <a:r>
              <a:rPr lang="en-US" sz="650" b="1" dirty="0">
                <a:latin typeface="+mn-lt"/>
              </a:rPr>
              <a:t> III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21663" y="4441934"/>
            <a:ext cx="1023939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Simon </a:t>
            </a:r>
            <a:r>
              <a:rPr lang="en-US" sz="650" dirty="0" err="1">
                <a:latin typeface="+mn-lt"/>
              </a:rPr>
              <a:t>Pfammatter</a:t>
            </a:r>
            <a:endParaRPr lang="en-US" sz="65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24473" y="4656089"/>
            <a:ext cx="993056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/>
              <a:t>Финансовые услуги </a:t>
            </a:r>
            <a:r>
              <a:rPr lang="en-US" sz="650" b="1" dirty="0">
                <a:latin typeface="+mn-lt"/>
              </a:rPr>
              <a:t> IV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21663" y="4817145"/>
            <a:ext cx="1023939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Katharina </a:t>
            </a:r>
            <a:r>
              <a:rPr lang="en-US" sz="650" dirty="0" err="1">
                <a:latin typeface="+mn-lt"/>
              </a:rPr>
              <a:t>Affolter</a:t>
            </a:r>
            <a:endParaRPr lang="en-US" sz="650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24473" y="5033835"/>
            <a:ext cx="993056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Общие вопросы</a:t>
            </a:r>
            <a:endParaRPr lang="en-US" sz="650" b="1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21663" y="5188622"/>
            <a:ext cx="1023939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Sandra </a:t>
            </a:r>
            <a:r>
              <a:rPr lang="en-US" sz="650" dirty="0" err="1">
                <a:latin typeface="+mn-lt"/>
              </a:rPr>
              <a:t>Balmer</a:t>
            </a:r>
            <a:endParaRPr lang="en-US" sz="650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24473" y="5429121"/>
            <a:ext cx="993056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 err="1">
                <a:latin typeface="+mn-lt"/>
              </a:rPr>
              <a:t>НМФ</a:t>
            </a:r>
            <a:endParaRPr lang="en-US" sz="650" b="1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1663" y="5583911"/>
            <a:ext cx="1023939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Theo </a:t>
            </a:r>
            <a:r>
              <a:rPr lang="en-US" sz="650" dirty="0" err="1">
                <a:latin typeface="+mn-lt"/>
              </a:rPr>
              <a:t>Haldemann</a:t>
            </a:r>
            <a:endParaRPr lang="en-US" sz="650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69705" y="3561320"/>
            <a:ext cx="993056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+mn-lt"/>
              </a:rPr>
              <a:t>Клиентский отдел Казначейства</a:t>
            </a:r>
            <a:endParaRPr lang="en-US" sz="600" b="1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4942" y="3719481"/>
            <a:ext cx="1023939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Adrian Martinez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50653" y="3928019"/>
            <a:ext cx="993056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+mn-lt"/>
              </a:rPr>
              <a:t>Неклиентский отдел Казначейства</a:t>
            </a:r>
            <a:endParaRPr lang="en-US" sz="600" b="1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50653" y="4086604"/>
            <a:ext cx="1023939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Jacqueline </a:t>
            </a:r>
            <a:r>
              <a:rPr lang="en-US" sz="650" dirty="0" err="1">
                <a:latin typeface="+mn-lt"/>
              </a:rPr>
              <a:t>Zaugg</a:t>
            </a:r>
            <a:endParaRPr lang="en-US" sz="650" dirty="0"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50653" y="4299491"/>
            <a:ext cx="993056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+mn-lt"/>
              </a:rPr>
              <a:t>Федеральный кредитный союз госслужащих</a:t>
            </a:r>
            <a:endParaRPr lang="en-US" sz="600" b="1" dirty="0"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50653" y="4549949"/>
            <a:ext cx="1023939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Claudia </a:t>
            </a:r>
            <a:r>
              <a:rPr lang="en-US" sz="650" dirty="0" err="1">
                <a:latin typeface="+mn-lt"/>
              </a:rPr>
              <a:t>Fux</a:t>
            </a:r>
            <a:endParaRPr lang="en-US" sz="650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64941" y="4767131"/>
            <a:ext cx="1248951" cy="153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500" b="1" dirty="0">
                <a:latin typeface="+mn-lt"/>
              </a:rPr>
              <a:t>Центральная служба взыскания задолженностей</a:t>
            </a:r>
            <a:endParaRPr lang="en-US" sz="500" b="1" dirty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50653" y="4920982"/>
            <a:ext cx="1023939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Alexandra Linder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75923" y="3556557"/>
            <a:ext cx="993056" cy="1000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Публичное право</a:t>
            </a:r>
            <a:endParaRPr lang="en-US" sz="650" b="1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60481" y="3709956"/>
            <a:ext cx="1023939" cy="100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Eugen </a:t>
            </a:r>
            <a:r>
              <a:rPr lang="en-US" sz="650" dirty="0" err="1">
                <a:latin typeface="+mn-lt"/>
              </a:rPr>
              <a:t>Künzler</a:t>
            </a:r>
            <a:endParaRPr lang="en-US" sz="650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75923" y="3929077"/>
            <a:ext cx="1196438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50" b="1" dirty="0">
                <a:latin typeface="+mn-lt"/>
              </a:rPr>
              <a:t>Политика снижения и страхования рисков</a:t>
            </a:r>
            <a:endParaRPr lang="en-US" sz="650" b="1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78381" y="4167547"/>
            <a:ext cx="1023939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latin typeface="+mn-lt"/>
              </a:rPr>
              <a:t>Nicole </a:t>
            </a:r>
            <a:r>
              <a:rPr lang="en-US" sz="650" dirty="0" err="1">
                <a:latin typeface="+mn-lt"/>
              </a:rPr>
              <a:t>Heynen</a:t>
            </a:r>
            <a:endParaRPr lang="en-US" sz="650" dirty="0">
              <a:latin typeface="+mn-lt"/>
            </a:endParaRPr>
          </a:p>
          <a:p>
            <a:r>
              <a:rPr lang="en-US" sz="650" dirty="0">
                <a:latin typeface="+mn-lt"/>
              </a:rPr>
              <a:t>Stephan </a:t>
            </a:r>
            <a:r>
              <a:rPr lang="en-US" sz="650" dirty="0" err="1">
                <a:latin typeface="+mn-lt"/>
              </a:rPr>
              <a:t>Greber</a:t>
            </a:r>
            <a:endParaRPr lang="en-US" sz="650" dirty="0">
              <a:latin typeface="+mn-lt"/>
            </a:endParaRPr>
          </a:p>
        </p:txBody>
      </p:sp>
      <p:sp>
        <p:nvSpPr>
          <p:cNvPr id="6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209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363" y="323850"/>
            <a:ext cx="7372350" cy="657225"/>
          </a:xfrm>
          <a:noFill/>
          <a:ln/>
        </p:spPr>
        <p:txBody>
          <a:bodyPr/>
          <a:lstStyle/>
          <a:p>
            <a:pPr algn="ctr"/>
            <a:r>
              <a:rPr lang="ru-RU" sz="2800" dirty="0"/>
              <a:t>Федеральное финансовое управление</a:t>
            </a:r>
            <a:endParaRPr lang="en-US" sz="2000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313" y="938677"/>
            <a:ext cx="7115175" cy="5284098"/>
          </a:xfrm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ru-RU" sz="1600" dirty="0"/>
              <a:t>Проводит обзоры государственных финансов федерального уровня и обеспечивает долгосрочную финансовую стабильность</a:t>
            </a:r>
            <a:endParaRPr lang="en-GB" sz="1600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ru-RU" sz="1600" dirty="0"/>
              <a:t>Разрабатывает концепции бюджетной политики </a:t>
            </a:r>
            <a:r>
              <a:rPr lang="en-GB" sz="1600" dirty="0"/>
              <a:t>(</a:t>
            </a:r>
            <a:r>
              <a:rPr lang="ru-RU" sz="1600" dirty="0"/>
              <a:t>например, правило «долгового тормоза»</a:t>
            </a:r>
            <a:r>
              <a:rPr lang="en-GB" sz="1600" dirty="0"/>
              <a:t>)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ru-RU" sz="1600" dirty="0"/>
              <a:t>Отвечает за бюджетирование</a:t>
            </a:r>
            <a:r>
              <a:rPr lang="en-US" sz="1600" dirty="0"/>
              <a:t>,</a:t>
            </a:r>
            <a:r>
              <a:rPr lang="ru-RU" sz="1600" dirty="0"/>
              <a:t> финансовое планирование и</a:t>
            </a:r>
            <a:r>
              <a:rPr lang="en-US" sz="1600" dirty="0"/>
              <a:t> </a:t>
            </a:r>
            <a:r>
              <a:rPr lang="ru-RU" sz="1600" dirty="0"/>
              <a:t>бухгалтерский учет</a:t>
            </a:r>
            <a:endParaRPr lang="en-GB" sz="1600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ru-RU" sz="1600" dirty="0"/>
              <a:t>Оценивает эффективность проектов всех департаментов, по которым предусмотрены расходы</a:t>
            </a:r>
            <a:endParaRPr lang="en-GB" sz="1600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ru-RU" sz="1600" dirty="0"/>
              <a:t>Осуществляет административное управление процессом бюджетного выравнивания</a:t>
            </a:r>
            <a:endParaRPr lang="en-GB" sz="1600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ru-RU" sz="1600" dirty="0">
                <a:solidFill>
                  <a:srgbClr val="333399"/>
                </a:solidFill>
              </a:rPr>
              <a:t>Обеспечивает постоянную платежеспособность Конфедерации</a:t>
            </a:r>
            <a:r>
              <a:rPr lang="en-GB" sz="1600" dirty="0">
                <a:solidFill>
                  <a:srgbClr val="333399"/>
                </a:solidFill>
              </a:rPr>
              <a:t>, </a:t>
            </a:r>
            <a:r>
              <a:rPr lang="ru-RU" sz="1600" dirty="0">
                <a:solidFill>
                  <a:srgbClr val="333399"/>
                </a:solidFill>
              </a:rPr>
              <a:t>отвечает за привлечение средств и инвестирование на рынках денег и капитала</a:t>
            </a:r>
            <a:r>
              <a:rPr lang="en-GB" sz="1600" dirty="0">
                <a:solidFill>
                  <a:srgbClr val="333399"/>
                </a:solidFill>
              </a:rPr>
              <a:t>,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гарантирует </a:t>
            </a:r>
            <a:r>
              <a:rPr lang="ru-RU" sz="1600" dirty="0">
                <a:solidFill>
                  <a:srgbClr val="333399"/>
                </a:solidFill>
              </a:rPr>
              <a:t>ее привилегированное положение на этих рынках</a:t>
            </a:r>
            <a:endParaRPr lang="en-GB" sz="1600" dirty="0">
              <a:solidFill>
                <a:srgbClr val="333399"/>
              </a:solidFill>
            </a:endParaRP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ru-RU" sz="1600" dirty="0"/>
              <a:t>Осуществляет надзор за деятельностью Швейцарского монетного двора и Центральной службы страхового обеспечения пенсий по старости и при потере кормильца</a:t>
            </a:r>
            <a:endParaRPr lang="en-GB" sz="1600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endParaRPr lang="en-GB" sz="1600" dirty="0"/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079292" y="5670326"/>
            <a:ext cx="7779563" cy="414884"/>
            <a:chOff x="1079292" y="5670326"/>
            <a:chExt cx="7779563" cy="414884"/>
          </a:xfrm>
        </p:grpSpPr>
        <p:sp>
          <p:nvSpPr>
            <p:cNvPr id="9" name="Pfeil nach rechts 8"/>
            <p:cNvSpPr/>
            <p:nvPr/>
          </p:nvSpPr>
          <p:spPr bwMode="auto">
            <a:xfrm>
              <a:off x="1079292" y="5703358"/>
              <a:ext cx="262328" cy="381852"/>
            </a:xfrm>
            <a:prstGeom prst="rightArrow">
              <a:avLst>
                <a:gd name="adj1" fmla="val 50000"/>
                <a:gd name="adj2" fmla="val 31491"/>
              </a:avLst>
            </a:prstGeom>
            <a:solidFill>
              <a:schemeClr val="accent2"/>
            </a:solidFill>
            <a:ln w="9525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416238" y="5670326"/>
              <a:ext cx="74426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+mj-lt"/>
                </a:rPr>
                <a:t>Обеспечивает эффективное использование финансовых ресурсов </a:t>
              </a:r>
              <a:endParaRPr lang="en-GB" sz="1600" dirty="0">
                <a:latin typeface="+mj-lt"/>
              </a:endParaRPr>
            </a:p>
          </p:txBody>
        </p:sp>
      </p:grpSp>
      <p:sp>
        <p:nvSpPr>
          <p:cNvPr id="13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079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425" y="323850"/>
            <a:ext cx="7574145" cy="657225"/>
          </a:xfrm>
          <a:noFill/>
          <a:ln/>
        </p:spPr>
        <p:txBody>
          <a:bodyPr/>
          <a:lstStyle/>
          <a:p>
            <a:pPr marL="609600" indent="-609600" algn="ctr"/>
            <a:r>
              <a:rPr lang="ru-RU" sz="2400" dirty="0"/>
              <a:t>Федеральное казначейство </a:t>
            </a:r>
            <a:r>
              <a:rPr lang="en-US" sz="2400" dirty="0"/>
              <a:t>– </a:t>
            </a:r>
            <a:r>
              <a:rPr lang="ru-RU" sz="2400" dirty="0"/>
              <a:t>основные функции</a:t>
            </a:r>
            <a:endParaRPr lang="en-US" sz="2400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0" y="1274763"/>
            <a:ext cx="7472363" cy="434920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Финансирование на рынках денег и капитала</a:t>
            </a:r>
            <a:r>
              <a:rPr lang="en-GB" dirty="0"/>
              <a:t>, </a:t>
            </a:r>
            <a:r>
              <a:rPr lang="ru-RU" dirty="0"/>
              <a:t>управление ликвидностью и валютными средствами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ru-RU" dirty="0"/>
              <a:t>Функции бэк-офиса </a:t>
            </a:r>
            <a:r>
              <a:rPr lang="en-GB" dirty="0"/>
              <a:t>(</a:t>
            </a:r>
            <a:r>
              <a:rPr lang="ru-RU" dirty="0"/>
              <a:t>проверка на соответствие законодательству,  проведение расчетов и финансовый контроль за ними</a:t>
            </a:r>
            <a:r>
              <a:rPr lang="en-GB" dirty="0"/>
              <a:t>)</a:t>
            </a:r>
          </a:p>
          <a:p>
            <a:pPr>
              <a:lnSpc>
                <a:spcPct val="90000"/>
              </a:lnSpc>
            </a:pPr>
            <a:r>
              <a:rPr lang="ru-RU" dirty="0"/>
              <a:t>Функции контроля за рисками</a:t>
            </a:r>
            <a:r>
              <a:rPr lang="en-GB" dirty="0"/>
              <a:t> (</a:t>
            </a:r>
            <a:r>
              <a:rPr lang="ru-RU" dirty="0"/>
              <a:t>управление рыночными рисками и кредитными рисками контрагентов</a:t>
            </a:r>
            <a:r>
              <a:rPr lang="en-GB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ru-RU" dirty="0"/>
              <a:t>Управление обращающимися на бирже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пакетами акций в соответствии с законом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ru-RU" dirty="0"/>
              <a:t>Централизованное управление процессами взыскания дебиторской задолженности государству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ru-RU" dirty="0"/>
              <a:t>Управление сберегательными вкладами сотрудников федеральных структур</a:t>
            </a:r>
            <a:endParaRPr lang="de-CH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919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9136" y="323850"/>
            <a:ext cx="7779102" cy="1440214"/>
          </a:xfrm>
          <a:noFill/>
        </p:spPr>
        <p:txBody>
          <a:bodyPr/>
          <a:lstStyle/>
          <a:p>
            <a:pPr algn="ctr"/>
            <a:r>
              <a:rPr lang="ru-RU" dirty="0"/>
              <a:t>Правовая база</a:t>
            </a:r>
            <a:br>
              <a:rPr lang="en-GB" dirty="0"/>
            </a:br>
            <a:r>
              <a:rPr lang="ru-RU" sz="2000" dirty="0"/>
              <a:t>Федеральный закон о финансовом бюджете </a:t>
            </a:r>
            <a:r>
              <a:rPr lang="en-GB" sz="2000" dirty="0"/>
              <a:t>(</a:t>
            </a:r>
            <a:r>
              <a:rPr lang="ru-RU" sz="2000" dirty="0"/>
              <a:t>Статьи</a:t>
            </a:r>
            <a:r>
              <a:rPr lang="en-GB" sz="2000" dirty="0"/>
              <a:t> 60-62)  </a:t>
            </a:r>
            <a:br>
              <a:rPr lang="en-GB" sz="2000" dirty="0"/>
            </a:br>
            <a:r>
              <a:rPr lang="ru-RU" sz="2000" dirty="0"/>
              <a:t>Положение о финансовом бюджете </a:t>
            </a:r>
            <a:r>
              <a:rPr lang="en-GB" sz="2000" dirty="0"/>
              <a:t>(</a:t>
            </a:r>
            <a:r>
              <a:rPr lang="ru-RU" sz="2000" dirty="0"/>
              <a:t>Статьи</a:t>
            </a:r>
            <a:r>
              <a:rPr lang="en-GB" sz="2000" dirty="0"/>
              <a:t> 70-74)</a:t>
            </a:r>
            <a:endParaRPr lang="en-GB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41844" y="1866872"/>
            <a:ext cx="7979868" cy="433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В ведении </a:t>
            </a:r>
            <a:r>
              <a:rPr lang="ru-RU" sz="2000" kern="0" dirty="0" err="1">
                <a:latin typeface="+mn-lt"/>
              </a:rPr>
              <a:t>ФФУ</a:t>
            </a:r>
            <a:r>
              <a:rPr lang="ru-RU" sz="2000" kern="0" dirty="0">
                <a:latin typeface="+mn-lt"/>
              </a:rPr>
              <a:t> находятся операции </a:t>
            </a:r>
            <a:r>
              <a:rPr lang="ru-RU" sz="2000" kern="0" dirty="0">
                <a:solidFill>
                  <a:srgbClr val="333399"/>
                </a:solidFill>
                <a:latin typeface="+mn-lt"/>
              </a:rPr>
              <a:t>Федерального казначейства </a:t>
            </a:r>
            <a:r>
              <a:rPr lang="ru-RU" sz="2000" kern="0" dirty="0">
                <a:latin typeface="+mn-lt"/>
              </a:rPr>
              <a:t>и его филиалов</a:t>
            </a:r>
            <a:endParaRPr lang="en-US" sz="2000" kern="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Федеральное казначейство отвечает за обеспечение условий для </a:t>
            </a:r>
            <a:r>
              <a:rPr lang="ru-RU" sz="2000" kern="0" dirty="0">
                <a:solidFill>
                  <a:srgbClr val="333399"/>
                </a:solidFill>
                <a:latin typeface="+mn-lt"/>
              </a:rPr>
              <a:t>выполнения платежных обязательств</a:t>
            </a:r>
            <a:endParaRPr lang="en-US" sz="2000" kern="0" dirty="0">
              <a:solidFill>
                <a:srgbClr val="333399"/>
              </a:solidFill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2000" kern="0" noProof="0" dirty="0">
                <a:latin typeface="+mn-lt"/>
              </a:rPr>
              <a:t>Уполномочено привлекать средства на </a:t>
            </a:r>
            <a:r>
              <a:rPr lang="ru-RU" sz="2000" kern="0" noProof="0" dirty="0">
                <a:solidFill>
                  <a:srgbClr val="333399"/>
                </a:solidFill>
                <a:latin typeface="+mn-lt"/>
              </a:rPr>
              <a:t>рынках денег и капитала</a:t>
            </a:r>
            <a:r>
              <a:rPr lang="en-GB" sz="2000" kern="0" dirty="0">
                <a:latin typeface="+mn-lt"/>
              </a:rPr>
              <a:t>. </a:t>
            </a:r>
            <a:r>
              <a:rPr lang="ru-RU" sz="2000" kern="0" dirty="0">
                <a:latin typeface="+mn-lt"/>
              </a:rPr>
              <a:t>Федеральное казначейство обеспечивает постоянный низкозатратный доступ на рынки денег и капитала </a:t>
            </a:r>
            <a:endParaRPr lang="en-GB" sz="2000" kern="0" noProof="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Ежегодно</a:t>
            </a:r>
            <a:r>
              <a:rPr lang="ru-RU" sz="2000" kern="0" dirty="0">
                <a:solidFill>
                  <a:srgbClr val="333399"/>
                </a:solidFill>
                <a:latin typeface="+mn-lt"/>
              </a:rPr>
              <a:t> представляет отчеты о своей деятельности</a:t>
            </a:r>
            <a:endParaRPr lang="en-GB" sz="2000" kern="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Инвестирует временно избыточные средства, руководствуясь критериями </a:t>
            </a:r>
            <a:r>
              <a:rPr lang="ru-RU" sz="2000" kern="0" dirty="0">
                <a:solidFill>
                  <a:srgbClr val="333399"/>
                </a:solidFill>
                <a:latin typeface="+mn-lt"/>
              </a:rPr>
              <a:t>надёжности </a:t>
            </a:r>
            <a:r>
              <a:rPr lang="ru-RU" sz="2000" kern="0" dirty="0">
                <a:latin typeface="+mn-lt"/>
              </a:rPr>
              <a:t>и </a:t>
            </a:r>
            <a:r>
              <a:rPr lang="ru-RU" sz="2000" kern="0" dirty="0">
                <a:solidFill>
                  <a:srgbClr val="333399"/>
                </a:solidFill>
                <a:latin typeface="+mn-lt"/>
              </a:rPr>
              <a:t>рыночными нормами прибыли</a:t>
            </a:r>
            <a:endParaRPr lang="en-GB" sz="2000" kern="0" dirty="0">
              <a:solidFill>
                <a:srgbClr val="333399"/>
              </a:solidFill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Инвертирует только в </a:t>
            </a:r>
            <a:r>
              <a:rPr lang="ru-RU" sz="2000" kern="0" dirty="0">
                <a:solidFill>
                  <a:srgbClr val="333399"/>
                </a:solidFill>
                <a:latin typeface="+mn-lt"/>
              </a:rPr>
              <a:t>срочные депозиты или ценные бумаги с фиксированным доходом</a:t>
            </a:r>
            <a:r>
              <a:rPr lang="en-GB" sz="2000" kern="0" dirty="0">
                <a:latin typeface="+mn-lt"/>
              </a:rPr>
              <a:t>, </a:t>
            </a:r>
            <a:r>
              <a:rPr lang="ru-RU" sz="2000" kern="0" dirty="0">
                <a:latin typeface="+mn-lt"/>
              </a:rPr>
              <a:t>иные категории активов не предусматриваются</a:t>
            </a:r>
            <a:endParaRPr lang="en-GB" sz="2000" kern="0" dirty="0">
              <a:latin typeface="+mn-lt"/>
            </a:endParaRPr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121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22492" y="323850"/>
            <a:ext cx="7835746" cy="1254097"/>
          </a:xfrm>
          <a:noFill/>
        </p:spPr>
        <p:txBody>
          <a:bodyPr/>
          <a:lstStyle/>
          <a:p>
            <a:pPr algn="ctr"/>
            <a:r>
              <a:rPr lang="ru-RU" sz="2800" dirty="0"/>
              <a:t>Правовая база </a:t>
            </a:r>
            <a:r>
              <a:rPr lang="en-GB" sz="2800" dirty="0"/>
              <a:t>(</a:t>
            </a:r>
            <a:r>
              <a:rPr lang="ru-RU" sz="2800" dirty="0"/>
              <a:t>продолжение</a:t>
            </a:r>
            <a:r>
              <a:rPr lang="en-GB" sz="2800" dirty="0"/>
              <a:t>)</a:t>
            </a:r>
            <a:br>
              <a:rPr lang="en-GB" sz="2800" dirty="0"/>
            </a:br>
            <a:r>
              <a:rPr lang="ru-RU" sz="2000" dirty="0"/>
              <a:t>Федеральный закон о финансовом бюджете </a:t>
            </a:r>
            <a:r>
              <a:rPr lang="en-GB" sz="2000" dirty="0"/>
              <a:t>(</a:t>
            </a:r>
            <a:r>
              <a:rPr lang="ru-RU" sz="2000" dirty="0"/>
              <a:t>Статьи</a:t>
            </a:r>
            <a:r>
              <a:rPr lang="en-GB" sz="2000" dirty="0"/>
              <a:t> 60-62)  </a:t>
            </a:r>
            <a:br>
              <a:rPr lang="en-GB" sz="2000" dirty="0"/>
            </a:br>
            <a:r>
              <a:rPr lang="ru-RU" sz="2000" dirty="0"/>
              <a:t>Положение о финансовом бюджете </a:t>
            </a:r>
            <a:r>
              <a:rPr lang="en-GB" sz="2000" dirty="0"/>
              <a:t>(</a:t>
            </a:r>
            <a:r>
              <a:rPr lang="ru-RU" sz="2000" dirty="0"/>
              <a:t>Статьи</a:t>
            </a:r>
            <a:r>
              <a:rPr lang="en-GB" sz="2000" dirty="0"/>
              <a:t> 70-74)</a:t>
            </a:r>
            <a:endParaRPr lang="en-GB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41844" y="1874371"/>
            <a:ext cx="7979868" cy="398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Принимает </a:t>
            </a:r>
            <a:r>
              <a:rPr lang="ru-RU" sz="2000" kern="0" dirty="0">
                <a:solidFill>
                  <a:srgbClr val="333399"/>
                </a:solidFill>
                <a:latin typeface="+mn-lt"/>
              </a:rPr>
              <a:t>денежные вклады </a:t>
            </a:r>
            <a:r>
              <a:rPr lang="ru-RU" sz="2000" kern="0" dirty="0">
                <a:latin typeface="+mn-lt"/>
              </a:rPr>
              <a:t>децентрализованных структур и связанных с ними учреждений</a:t>
            </a:r>
            <a:endParaRPr lang="en-GB" sz="2000" kern="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Уполномочено </a:t>
            </a:r>
            <a:r>
              <a:rPr lang="ru-RU" sz="2000" kern="0" dirty="0">
                <a:solidFill>
                  <a:srgbClr val="333399"/>
                </a:solidFill>
                <a:latin typeface="+mn-lt"/>
              </a:rPr>
              <a:t>предоставлять займы</a:t>
            </a:r>
            <a:r>
              <a:rPr lang="en-GB" sz="2000" kern="0" dirty="0">
                <a:latin typeface="+mn-lt"/>
              </a:rPr>
              <a:t> </a:t>
            </a:r>
            <a:r>
              <a:rPr lang="ru-RU" sz="2000" kern="0" dirty="0">
                <a:latin typeface="+mn-lt"/>
              </a:rPr>
              <a:t>учреждениям </a:t>
            </a:r>
            <a:r>
              <a:rPr lang="en-GB" sz="2000" kern="0" dirty="0">
                <a:latin typeface="+mn-lt"/>
              </a:rPr>
              <a:t>(</a:t>
            </a:r>
            <a:r>
              <a:rPr lang="ru-RU" sz="2000" kern="0" dirty="0">
                <a:latin typeface="+mn-lt"/>
              </a:rPr>
              <a:t>например, железнодорожной компании</a:t>
            </a:r>
            <a:r>
              <a:rPr lang="en-GB" sz="2000" kern="0" dirty="0">
                <a:latin typeface="+mn-lt"/>
              </a:rPr>
              <a:t>)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Приобретает </a:t>
            </a:r>
            <a:r>
              <a:rPr lang="ru-RU" sz="2000" kern="0" dirty="0">
                <a:solidFill>
                  <a:srgbClr val="333399"/>
                </a:solidFill>
                <a:latin typeface="+mn-lt"/>
              </a:rPr>
              <a:t>иностранную валюту</a:t>
            </a:r>
            <a:r>
              <a:rPr lang="en-GB" sz="2000" kern="0" dirty="0">
                <a:latin typeface="+mn-lt"/>
              </a:rPr>
              <a:t> </a:t>
            </a:r>
            <a:r>
              <a:rPr lang="ru-RU" sz="2000" kern="0" dirty="0">
                <a:latin typeface="+mn-lt"/>
              </a:rPr>
              <a:t>и предоставляет ее административным подразделениям по обменным ставке, установленной в бюджете</a:t>
            </a:r>
            <a:r>
              <a:rPr lang="en-GB" sz="2000" kern="0" dirty="0">
                <a:latin typeface="+mn-lt"/>
              </a:rPr>
              <a:t>, </a:t>
            </a:r>
            <a:r>
              <a:rPr lang="ru-RU" sz="2000" kern="0" dirty="0">
                <a:latin typeface="+mn-lt"/>
              </a:rPr>
              <a:t>т.е. в соответствии с предельными уровнями расходов, исчисляемыми в швейцарских франках</a:t>
            </a:r>
            <a:endParaRPr lang="en-GB" sz="2000" kern="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2000" kern="0" dirty="0">
                <a:latin typeface="+mn-lt"/>
              </a:rPr>
              <a:t>Управляет</a:t>
            </a:r>
            <a:r>
              <a:rPr lang="ru-RU" sz="2000" kern="0" dirty="0">
                <a:solidFill>
                  <a:srgbClr val="333399"/>
                </a:solidFill>
                <a:latin typeface="+mn-lt"/>
              </a:rPr>
              <a:t> сберегательными вкладами </a:t>
            </a:r>
            <a:r>
              <a:rPr lang="ru-RU" sz="2000" kern="0" dirty="0">
                <a:latin typeface="+mn-lt"/>
              </a:rPr>
              <a:t>федеральных служащих</a:t>
            </a:r>
            <a:endParaRPr lang="en-GB" sz="2000" kern="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120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60582" y="323850"/>
            <a:ext cx="7943576" cy="989013"/>
          </a:xfrm>
          <a:noFill/>
        </p:spPr>
        <p:txBody>
          <a:bodyPr/>
          <a:lstStyle/>
          <a:p>
            <a:pPr algn="ctr"/>
            <a:r>
              <a:rPr lang="ru-RU" sz="2800" dirty="0"/>
              <a:t>Институциональные основы и управление</a:t>
            </a:r>
            <a:endParaRPr lang="en-GB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7280" y="1375620"/>
            <a:ext cx="4420800" cy="25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26630" y="3968024"/>
            <a:ext cx="7337685" cy="215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1800" b="1" dirty="0">
                <a:latin typeface="+mn-lt"/>
              </a:rPr>
              <a:t>Фронт-офис</a:t>
            </a:r>
            <a:endParaRPr lang="en-GB" sz="1800" b="1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ru-RU" sz="1800" dirty="0">
                <a:latin typeface="+mn-lt"/>
              </a:rPr>
              <a:t>Отвечает за управление ликвидностью</a:t>
            </a:r>
            <a:r>
              <a:rPr lang="en-GB" sz="1800" dirty="0">
                <a:latin typeface="+mn-lt"/>
              </a:rPr>
              <a:t>, </a:t>
            </a:r>
            <a:r>
              <a:rPr lang="ru-RU" sz="1800" dirty="0">
                <a:latin typeface="+mn-lt"/>
              </a:rPr>
              <a:t>финансирование и валютный менеджмент в соответствии с руководством </a:t>
            </a:r>
            <a:r>
              <a:rPr lang="ru-RU" sz="1800" dirty="0" err="1">
                <a:latin typeface="+mn-lt"/>
              </a:rPr>
              <a:t>КУАП</a:t>
            </a:r>
            <a:endParaRPr lang="en-GB" sz="1800" dirty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sz="1800" b="1" dirty="0">
                <a:latin typeface="+mn-lt"/>
              </a:rPr>
              <a:t>Бэк-офис</a:t>
            </a:r>
            <a:endParaRPr lang="en-GB" sz="1800" b="1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ru-RU" sz="1800" dirty="0">
                <a:latin typeface="+mn-lt"/>
              </a:rPr>
              <a:t>Верифицирует и официально утверждает транзакции</a:t>
            </a:r>
            <a:endParaRPr lang="en-GB" sz="1800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ru-RU" sz="1800" dirty="0">
                <a:latin typeface="+mn-lt"/>
              </a:rPr>
              <a:t>Отвечает за совершение транзакций (потоки денежных средств)</a:t>
            </a:r>
            <a:endParaRPr lang="en-GB" sz="1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5357" y="1696490"/>
            <a:ext cx="94773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000000"/>
                </a:solidFill>
                <a:latin typeface="Arial"/>
              </a:rPr>
              <a:t>3-ий уровень контроля, надзор</a:t>
            </a:r>
            <a:endParaRPr lang="ru-RU" sz="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4844" y="1660583"/>
            <a:ext cx="754255" cy="2564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n-lt"/>
              </a:rPr>
              <a:t>Федеральное аудиторское бюро</a:t>
            </a:r>
            <a:endParaRPr lang="en-US" sz="800" b="1" baseline="-25000" dirty="0">
              <a:solidFill>
                <a:srgbClr val="000000"/>
              </a:solidFill>
              <a:latin typeface="+mn-lt"/>
            </a:endParaRPr>
          </a:p>
          <a:p>
            <a:pPr algn="ctr"/>
            <a:endParaRPr lang="ru-RU" sz="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8425" y="1543700"/>
            <a:ext cx="585787" cy="32829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Закон о Федеральном аудиторском бюро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181" y="1720305"/>
            <a:ext cx="814188" cy="205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Парламент</a:t>
            </a:r>
            <a:r>
              <a:rPr lang="ru-RU" sz="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800" b="1" baseline="-25000" dirty="0">
                <a:solidFill>
                  <a:srgbClr val="000000"/>
                </a:solidFill>
                <a:latin typeface="+mj-lt"/>
              </a:rPr>
              <a:t>/</a:t>
            </a:r>
            <a:r>
              <a:rPr lang="ru-RU" sz="800" b="1" baseline="-25000" dirty="0" err="1">
                <a:solidFill>
                  <a:srgbClr val="000000"/>
                </a:solidFill>
                <a:latin typeface="+mj-lt"/>
              </a:rPr>
              <a:t>Фин.комиссия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0181" y="1961151"/>
            <a:ext cx="814188" cy="820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Федеральный совет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2825" y="1987077"/>
            <a:ext cx="419100" cy="820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3E78C1"/>
                </a:solidFill>
                <a:latin typeface="+mj-lt"/>
              </a:rPr>
              <a:t>Аудит</a:t>
            </a:r>
            <a:endParaRPr lang="en-US" sz="800" b="1" baseline="-25000" dirty="0">
              <a:solidFill>
                <a:srgbClr val="3E78C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0181" y="2349561"/>
            <a:ext cx="814188" cy="1641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 err="1">
                <a:solidFill>
                  <a:srgbClr val="000000"/>
                </a:solidFill>
                <a:latin typeface="+mj-lt"/>
              </a:rPr>
              <a:t>КУАП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Директор </a:t>
            </a:r>
            <a:r>
              <a:rPr lang="ru-RU" sz="800" b="1" baseline="-25000" dirty="0" err="1">
                <a:solidFill>
                  <a:srgbClr val="000000"/>
                </a:solidFill>
                <a:latin typeface="+mj-lt"/>
              </a:rPr>
              <a:t>ФФУ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0181" y="2854440"/>
            <a:ext cx="864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Руководство Федерального казначейства 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5275" y="3482655"/>
            <a:ext cx="864000" cy="820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Клиентский отдел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7399" y="2395409"/>
            <a:ext cx="864000" cy="820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Управление рисками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3472" y="2349561"/>
            <a:ext cx="8640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 b="1" dirty="0">
                <a:solidFill>
                  <a:srgbClr val="000000"/>
                </a:solidFill>
                <a:latin typeface="Arial"/>
              </a:rPr>
              <a:t>2-ой уровень контроля в Федеральном казначействе</a:t>
            </a:r>
            <a:endParaRPr lang="en-US" sz="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3472" y="3369989"/>
            <a:ext cx="94962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/>
              </a:rPr>
              <a:t>1</a:t>
            </a:r>
            <a:r>
              <a:rPr lang="ru-RU" sz="600" b="1" dirty="0">
                <a:solidFill>
                  <a:srgbClr val="000000"/>
                </a:solidFill>
                <a:latin typeface="Arial"/>
              </a:rPr>
              <a:t>-</a:t>
            </a:r>
            <a:r>
              <a:rPr lang="ru-RU" sz="600" b="1" dirty="0" err="1">
                <a:solidFill>
                  <a:srgbClr val="000000"/>
                </a:solidFill>
                <a:latin typeface="Arial"/>
              </a:rPr>
              <a:t>ый</a:t>
            </a:r>
            <a:r>
              <a:rPr lang="ru-RU" sz="600" b="1" dirty="0">
                <a:solidFill>
                  <a:srgbClr val="000000"/>
                </a:solidFill>
                <a:latin typeface="Arial"/>
              </a:rPr>
              <a:t> уровень контроля в Федеральном казначействе</a:t>
            </a:r>
            <a:endParaRPr lang="en-US" sz="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3275" y="2920167"/>
            <a:ext cx="419100" cy="1641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3E78C1"/>
                </a:solidFill>
                <a:latin typeface="+mj-lt"/>
              </a:rPr>
              <a:t>Контроль</a:t>
            </a:r>
            <a:endParaRPr lang="en-US" sz="800" b="1" baseline="-25000" dirty="0">
              <a:solidFill>
                <a:srgbClr val="3E78C1"/>
              </a:solidFill>
              <a:latin typeface="+mj-lt"/>
            </a:endParaRPr>
          </a:p>
          <a:p>
            <a:pPr algn="ctr"/>
            <a:r>
              <a:rPr lang="en-US" sz="800" b="1" baseline="-25000" dirty="0">
                <a:solidFill>
                  <a:srgbClr val="3E78C1"/>
                </a:solidFill>
                <a:latin typeface="+mj-lt"/>
              </a:rPr>
              <a:t>(</a:t>
            </a:r>
            <a:r>
              <a:rPr lang="ru-RU" sz="800" b="1" baseline="-25000" dirty="0">
                <a:solidFill>
                  <a:srgbClr val="3E78C1"/>
                </a:solidFill>
                <a:latin typeface="+mj-lt"/>
              </a:rPr>
              <a:t>риски</a:t>
            </a:r>
            <a:r>
              <a:rPr lang="en-US" sz="800" b="1" baseline="-25000" dirty="0">
                <a:solidFill>
                  <a:srgbClr val="3E78C1"/>
                </a:solidFill>
                <a:latin typeface="+mj-lt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1260" y="2272244"/>
            <a:ext cx="312937" cy="820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  <a:latin typeface="+mj-lt"/>
              </a:rPr>
              <a:t>Мандат</a:t>
            </a:r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5099" y="3500655"/>
            <a:ext cx="864000" cy="1641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000000"/>
                </a:solidFill>
              </a:rPr>
              <a:t>Неклиентский отдел</a:t>
            </a:r>
            <a:endParaRPr lang="en-US" sz="800" b="1" baseline="-25000" dirty="0">
              <a:solidFill>
                <a:srgbClr val="000000"/>
              </a:solidFill>
            </a:endParaRPr>
          </a:p>
          <a:p>
            <a:pPr algn="ctr"/>
            <a:endParaRPr lang="en-US" sz="8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479275" y="3717131"/>
            <a:ext cx="1073550" cy="159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1024" y="3612859"/>
            <a:ext cx="78225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baseline="-25000" dirty="0">
                <a:solidFill>
                  <a:srgbClr val="3E78C1"/>
                </a:solidFill>
                <a:latin typeface="+mj-lt"/>
              </a:rPr>
              <a:t>Контроль</a:t>
            </a:r>
            <a:endParaRPr lang="en-US" sz="800" b="1" baseline="-25000" dirty="0">
              <a:solidFill>
                <a:srgbClr val="3E78C1"/>
              </a:solidFill>
              <a:latin typeface="+mj-lt"/>
            </a:endParaRPr>
          </a:p>
          <a:p>
            <a:pPr algn="ctr"/>
            <a:r>
              <a:rPr lang="en-US" sz="800" b="1" baseline="-25000" dirty="0">
                <a:solidFill>
                  <a:srgbClr val="3E78C1"/>
                </a:solidFill>
                <a:latin typeface="+mj-lt"/>
              </a:rPr>
              <a:t>(</a:t>
            </a:r>
            <a:r>
              <a:rPr lang="ru-RU" sz="800" b="1" baseline="-25000" dirty="0">
                <a:solidFill>
                  <a:srgbClr val="3E78C1"/>
                </a:solidFill>
                <a:latin typeface="+mj-lt"/>
              </a:rPr>
              <a:t>коммерческие транзакции</a:t>
            </a:r>
            <a:r>
              <a:rPr lang="en-US" sz="800" b="1" baseline="-25000" dirty="0">
                <a:solidFill>
                  <a:srgbClr val="3E78C1"/>
                </a:solidFill>
                <a:latin typeface="+mj-lt"/>
              </a:rPr>
              <a:t>)</a:t>
            </a:r>
          </a:p>
        </p:txBody>
      </p:sp>
      <p:sp>
        <p:nvSpPr>
          <p:cNvPr id="23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ru-RU" dirty="0"/>
              <a:t>Сеть </a:t>
            </a:r>
            <a:r>
              <a:rPr lang="en-US" dirty="0"/>
              <a:t>PEMPAL, 24 </a:t>
            </a:r>
            <a:r>
              <a:rPr lang="ru-RU" dirty="0"/>
              <a:t>июня </a:t>
            </a:r>
            <a:r>
              <a:rPr lang="en-US" dirty="0"/>
              <a:t>2020</a:t>
            </a:r>
            <a:r>
              <a:rPr lang="ru-RU" dirty="0"/>
              <a:t> г.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5608163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_EFV_e_ohne Balken">
  <a:themeElements>
    <a:clrScheme name="Folien_Version_ EFV_d_ohne Balk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n_Version_ EFV_d_ohne Balk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Folien_Version_ EFV_d_ohne Balk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b3a7077da9a13a0dcf64ed5d677f5a41">
  <xsd:schema xmlns:xsd="http://www.w3.org/2001/XMLSchema" xmlns:xs="http://www.w3.org/2001/XMLSchema" xmlns:p="http://schemas.microsoft.com/office/2006/metadata/properties" xmlns:ns3="0c867391-8214-4b58-86b3-de07547409f9" xmlns:ns4="fddef6a8-5936-4909-96e0-2ad7a6b1720b" targetNamespace="http://schemas.microsoft.com/office/2006/metadata/properties" ma:root="true" ma:fieldsID="03ecbc61110ecc952e27b8a8955585fd" ns3:_="" ns4:_="">
    <xsd:import namespace="0c867391-8214-4b58-86b3-de07547409f9"/>
    <xsd:import namespace="fddef6a8-5936-4909-96e0-2ad7a6b172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F5DFF0-8207-4575-AD21-5A0823BEDE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7391-8214-4b58-86b3-de07547409f9"/>
    <ds:schemaRef ds:uri="fddef6a8-5936-4909-96e0-2ad7a6b172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B27D7E-57B9-4126-B8B8-0BA32FF3E1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C9ACCA-CA49-4DCE-9689-61A182BA0A23}">
  <ds:schemaRefs>
    <ds:schemaRef ds:uri="0c867391-8214-4b58-86b3-de07547409f9"/>
    <ds:schemaRef ds:uri="http://schemas.microsoft.com/office/infopath/2007/PartnerControls"/>
    <ds:schemaRef ds:uri="fddef6a8-5936-4909-96e0-2ad7a6b1720b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Folien_EFV_e_ohne Balken</Template>
  <TotalTime>1387</TotalTime>
  <Words>2534</Words>
  <Application>Microsoft Office PowerPoint</Application>
  <PresentationFormat>On-screen Show (4:3)</PresentationFormat>
  <Paragraphs>405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Symbol</vt:lpstr>
      <vt:lpstr>Times</vt:lpstr>
      <vt:lpstr>Wingdings</vt:lpstr>
      <vt:lpstr>Folien_EFV_e_ohne Balken</vt:lpstr>
      <vt:lpstr> Федеральное казначейство Швейцарии  Сеть PEMPAL    </vt:lpstr>
      <vt:lpstr>План презентации</vt:lpstr>
      <vt:lpstr>Федеральный департамент финансов  Министерство финансов Швейцарии </vt:lpstr>
      <vt:lpstr>Федеральное финансовое управление (ФФУ) </vt:lpstr>
      <vt:lpstr>Федеральное финансовое управление</vt:lpstr>
      <vt:lpstr>Федеральное казначейство – основные функции</vt:lpstr>
      <vt:lpstr>Правовая база Федеральный закон о финансовом бюджете (Статьи 60-62)   Положение о финансовом бюджете (Статьи 70-74)</vt:lpstr>
      <vt:lpstr>Правовая база (продолжение) Федеральный закон о финансовом бюджете (Статьи 60-62)   Положение о финансовом бюджете (Статьи 70-74)</vt:lpstr>
      <vt:lpstr>Институциональные основы и управление</vt:lpstr>
      <vt:lpstr>Институциональные основы и управление</vt:lpstr>
      <vt:lpstr>Комитет по управлению активами и пассивами (КУАП)</vt:lpstr>
      <vt:lpstr>Комитет по управлению активами и пассивами (КУАП)</vt:lpstr>
      <vt:lpstr>Сотрудничество со Швейцарским Национальным банком</vt:lpstr>
      <vt:lpstr>План презентации</vt:lpstr>
      <vt:lpstr>Принципы управления ликвидностью</vt:lpstr>
      <vt:lpstr>PowerPoint Presentation</vt:lpstr>
      <vt:lpstr>PowerPoint Presentation</vt:lpstr>
      <vt:lpstr>Объединение денежных средств</vt:lpstr>
      <vt:lpstr>Ежедневный отчет по ликвидности</vt:lpstr>
      <vt:lpstr>План презентации</vt:lpstr>
      <vt:lpstr>Процесс бюджетирования</vt:lpstr>
      <vt:lpstr>Роль Федерального казначейства</vt:lpstr>
      <vt:lpstr>Казначейский план </vt:lpstr>
      <vt:lpstr>Обзор «баланса» Казначейства и его влияние на бюджет</vt:lpstr>
      <vt:lpstr>План презентации</vt:lpstr>
      <vt:lpstr>Годовая отчётность</vt:lpstr>
      <vt:lpstr>Годовой календарь эмиссий</vt:lpstr>
      <vt:lpstr>Объявления о проведении и результатах аукционов</vt:lpstr>
      <vt:lpstr>Прозрачность для заинтересованных сторон, средств массовой информации, ОЭСР и т.д.</vt:lpstr>
      <vt:lpstr>PowerPoint Presentation</vt:lpstr>
      <vt:lpstr>Дополнительные слайды / Приложение </vt:lpstr>
      <vt:lpstr>Информационные системы </vt:lpstr>
      <vt:lpstr>Сегодняшняя ситуация: Covid-19 </vt:lpstr>
      <vt:lpstr>Сегодняшняя ситуация: Covid-19 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U80787046</dc:creator>
  <cp:lastModifiedBy>Yelena Slizhevskaya</cp:lastModifiedBy>
  <cp:revision>272</cp:revision>
  <cp:lastPrinted>2003-11-14T16:51:38Z</cp:lastPrinted>
  <dcterms:created xsi:type="dcterms:W3CDTF">2013-06-11T11:46:29Z</dcterms:created>
  <dcterms:modified xsi:type="dcterms:W3CDTF">2020-06-18T20:46:12Z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