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3" r:id="rId2"/>
    <p:sldMasterId id="2147483777" r:id="rId3"/>
  </p:sldMasterIdLst>
  <p:notesMasterIdLst>
    <p:notesMasterId r:id="rId16"/>
  </p:notesMasterIdLst>
  <p:handoutMasterIdLst>
    <p:handoutMasterId r:id="rId17"/>
  </p:handoutMasterIdLst>
  <p:sldIdLst>
    <p:sldId id="1373" r:id="rId4"/>
    <p:sldId id="1166" r:id="rId5"/>
    <p:sldId id="1163" r:id="rId6"/>
    <p:sldId id="1383" r:id="rId7"/>
    <p:sldId id="1181" r:id="rId8"/>
    <p:sldId id="1384" r:id="rId9"/>
    <p:sldId id="1385" r:id="rId10"/>
    <p:sldId id="1184" r:id="rId11"/>
    <p:sldId id="1376" r:id="rId12"/>
    <p:sldId id="1386" r:id="rId13"/>
    <p:sldId id="1382" r:id="rId14"/>
    <p:sldId id="1375" r:id="rId15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73"/>
            <p14:sldId id="1166"/>
            <p14:sldId id="1163"/>
            <p14:sldId id="1383"/>
            <p14:sldId id="1181"/>
            <p14:sldId id="1384"/>
            <p14:sldId id="1385"/>
            <p14:sldId id="1184"/>
            <p14:sldId id="1376"/>
            <p14:sldId id="1386"/>
            <p14:sldId id="1382"/>
            <p14:sldId id="13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CFD5EA"/>
    <a:srgbClr val="C9D1E4"/>
    <a:srgbClr val="A6A6A6"/>
    <a:srgbClr val="E46C0A"/>
    <a:srgbClr val="25D129"/>
    <a:srgbClr val="DC4234"/>
    <a:srgbClr val="00AEB3"/>
    <a:srgbClr val="FFCC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8" autoAdjust="0"/>
    <p:restoredTop sz="97864" autoAdjust="0"/>
  </p:normalViewPr>
  <p:slideViewPr>
    <p:cSldViewPr snapToGrid="0">
      <p:cViewPr varScale="1">
        <p:scale>
          <a:sx n="59" d="100"/>
          <a:sy n="59" d="100"/>
        </p:scale>
        <p:origin x="28" y="5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724BB-DCC3-49EA-81E5-9F1A064F187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4C3A751-DF87-4218-8ED6-6B2018D9F6F9}">
      <dgm:prSet/>
      <dgm:spPr/>
      <dgm:t>
        <a:bodyPr/>
        <a:lstStyle/>
        <a:p>
          <a:r>
            <a:rPr lang="ru-RU" b="1" dirty="0"/>
            <a:t>Инструмент для подготовки прогнозов движения денежных средств и поддержки решений, которые принимаются на их основе; а также соответствующее методическое руководство</a:t>
          </a:r>
          <a:r>
            <a:rPr lang="en-GB" dirty="0"/>
            <a:t>.  </a:t>
          </a:r>
          <a:r>
            <a:rPr lang="ru-RU" dirty="0"/>
            <a:t>Первоначально данный инструмент был предназначен для использования в странах с низким уровнем доходов, но оказался полезным и для других стран</a:t>
          </a:r>
          <a:endParaRPr lang="en-US" dirty="0"/>
        </a:p>
      </dgm:t>
    </dgm:pt>
    <dgm:pt modelId="{9488E830-FB68-4BBB-9CA1-CF960EE14E9A}" type="parTrans" cxnId="{3E1C3AB2-AC60-4DC0-B9FB-E82394232966}">
      <dgm:prSet/>
      <dgm:spPr/>
      <dgm:t>
        <a:bodyPr/>
        <a:lstStyle/>
        <a:p>
          <a:endParaRPr lang="en-US"/>
        </a:p>
      </dgm:t>
    </dgm:pt>
    <dgm:pt modelId="{47CFCBA5-D232-4071-A3B4-456E00D06304}" type="sibTrans" cxnId="{3E1C3AB2-AC60-4DC0-B9FB-E82394232966}">
      <dgm:prSet/>
      <dgm:spPr>
        <a:solidFill>
          <a:srgbClr val="C9D1E4"/>
        </a:solidFill>
      </dgm:spPr>
      <dgm:t>
        <a:bodyPr/>
        <a:lstStyle/>
        <a:p>
          <a:endParaRPr lang="en-US" dirty="0"/>
        </a:p>
      </dgm:t>
    </dgm:pt>
    <dgm:pt modelId="{76F6F5CB-B52C-43F4-B850-E6BCE1EE2AC0}">
      <dgm:prSet/>
      <dgm:spPr/>
      <dgm:t>
        <a:bodyPr/>
        <a:lstStyle/>
        <a:p>
          <a:r>
            <a:rPr lang="ru-RU" dirty="0"/>
            <a:t>Инструмент предназначен для использования сотрудниками казначейства или других подразделений, отвечающих за подготовку прогнозов движения денежных средств</a:t>
          </a:r>
          <a:endParaRPr lang="en-US" dirty="0"/>
        </a:p>
      </dgm:t>
    </dgm:pt>
    <dgm:pt modelId="{3ADC42CF-01EF-4E6C-B5B4-48C977EAB78C}" type="parTrans" cxnId="{07F9154A-A58A-478E-9A4D-51A4B1945A64}">
      <dgm:prSet/>
      <dgm:spPr/>
      <dgm:t>
        <a:bodyPr/>
        <a:lstStyle/>
        <a:p>
          <a:endParaRPr lang="en-US"/>
        </a:p>
      </dgm:t>
    </dgm:pt>
    <dgm:pt modelId="{18F23484-E9E3-449F-9A8A-508D3B1CFCE0}" type="sibTrans" cxnId="{07F9154A-A58A-478E-9A4D-51A4B1945A64}">
      <dgm:prSet/>
      <dgm:spPr>
        <a:solidFill>
          <a:srgbClr val="C9D1E4"/>
        </a:solidFill>
      </dgm:spPr>
      <dgm:t>
        <a:bodyPr/>
        <a:lstStyle/>
        <a:p>
          <a:endParaRPr lang="en-US" dirty="0"/>
        </a:p>
      </dgm:t>
    </dgm:pt>
    <dgm:pt modelId="{FEBEF2BC-50F8-4E13-896B-7C99FB67BC61}">
      <dgm:prSet/>
      <dgm:spPr/>
      <dgm:t>
        <a:bodyPr/>
        <a:lstStyle/>
        <a:p>
          <a:r>
            <a:rPr lang="ru-RU" dirty="0"/>
            <a:t>Он адресован в первую очередь специалистам-практикам; вместе с тем, в нем также содержатся рекомендации по представлению прогнозов и по соответствующим рекомендациям в области политики для руководителей высшего звена</a:t>
          </a:r>
          <a:endParaRPr lang="en-US" dirty="0"/>
        </a:p>
      </dgm:t>
    </dgm:pt>
    <dgm:pt modelId="{8AC23078-3844-4CB0-81EB-1C46D55C8D0C}" type="parTrans" cxnId="{C9EC1FBE-1B2B-41BD-B007-DEEF373041D2}">
      <dgm:prSet/>
      <dgm:spPr/>
      <dgm:t>
        <a:bodyPr/>
        <a:lstStyle/>
        <a:p>
          <a:endParaRPr lang="en-US"/>
        </a:p>
      </dgm:t>
    </dgm:pt>
    <dgm:pt modelId="{226CE302-033D-4D56-B66D-38787B738C1C}" type="sibTrans" cxnId="{C9EC1FBE-1B2B-41BD-B007-DEEF373041D2}">
      <dgm:prSet/>
      <dgm:spPr/>
      <dgm:t>
        <a:bodyPr/>
        <a:lstStyle/>
        <a:p>
          <a:endParaRPr lang="en-US"/>
        </a:p>
      </dgm:t>
    </dgm:pt>
    <dgm:pt modelId="{BEA08204-FA51-4E22-A393-A2A3A38C9648}" type="pres">
      <dgm:prSet presAssocID="{753724BB-DCC3-49EA-81E5-9F1A064F1873}" presName="outerComposite" presStyleCnt="0">
        <dgm:presLayoutVars>
          <dgm:chMax val="5"/>
          <dgm:dir/>
          <dgm:resizeHandles val="exact"/>
        </dgm:presLayoutVars>
      </dgm:prSet>
      <dgm:spPr/>
    </dgm:pt>
    <dgm:pt modelId="{ECB57B52-29F2-4392-AA5C-9B2E6012CD2A}" type="pres">
      <dgm:prSet presAssocID="{753724BB-DCC3-49EA-81E5-9F1A064F1873}" presName="dummyMaxCanvas" presStyleCnt="0">
        <dgm:presLayoutVars/>
      </dgm:prSet>
      <dgm:spPr/>
    </dgm:pt>
    <dgm:pt modelId="{073F138F-6DF7-4889-B38A-A03BCC157C6E}" type="pres">
      <dgm:prSet presAssocID="{753724BB-DCC3-49EA-81E5-9F1A064F1873}" presName="ThreeNodes_1" presStyleLbl="node1" presStyleIdx="0" presStyleCnt="3">
        <dgm:presLayoutVars>
          <dgm:bulletEnabled val="1"/>
        </dgm:presLayoutVars>
      </dgm:prSet>
      <dgm:spPr/>
    </dgm:pt>
    <dgm:pt modelId="{51561ABD-7FEA-43A4-BAE8-FAAE3592EDE3}" type="pres">
      <dgm:prSet presAssocID="{753724BB-DCC3-49EA-81E5-9F1A064F1873}" presName="ThreeNodes_2" presStyleLbl="node1" presStyleIdx="1" presStyleCnt="3">
        <dgm:presLayoutVars>
          <dgm:bulletEnabled val="1"/>
        </dgm:presLayoutVars>
      </dgm:prSet>
      <dgm:spPr/>
    </dgm:pt>
    <dgm:pt modelId="{807E6BE3-764C-4C5A-8424-97BBA71DB522}" type="pres">
      <dgm:prSet presAssocID="{753724BB-DCC3-49EA-81E5-9F1A064F1873}" presName="ThreeNodes_3" presStyleLbl="node1" presStyleIdx="2" presStyleCnt="3">
        <dgm:presLayoutVars>
          <dgm:bulletEnabled val="1"/>
        </dgm:presLayoutVars>
      </dgm:prSet>
      <dgm:spPr/>
    </dgm:pt>
    <dgm:pt modelId="{B74F5881-78B9-45C5-8EFC-9D17F97CF511}" type="pres">
      <dgm:prSet presAssocID="{753724BB-DCC3-49EA-81E5-9F1A064F1873}" presName="ThreeConn_1-2" presStyleLbl="fgAccFollowNode1" presStyleIdx="0" presStyleCnt="2">
        <dgm:presLayoutVars>
          <dgm:bulletEnabled val="1"/>
        </dgm:presLayoutVars>
      </dgm:prSet>
      <dgm:spPr/>
    </dgm:pt>
    <dgm:pt modelId="{ACF25A08-1213-4F16-833F-9CF060DA4D05}" type="pres">
      <dgm:prSet presAssocID="{753724BB-DCC3-49EA-81E5-9F1A064F1873}" presName="ThreeConn_2-3" presStyleLbl="fgAccFollowNode1" presStyleIdx="1" presStyleCnt="2">
        <dgm:presLayoutVars>
          <dgm:bulletEnabled val="1"/>
        </dgm:presLayoutVars>
      </dgm:prSet>
      <dgm:spPr/>
    </dgm:pt>
    <dgm:pt modelId="{F77A0A38-651C-40CA-A75B-41E434E62F0A}" type="pres">
      <dgm:prSet presAssocID="{753724BB-DCC3-49EA-81E5-9F1A064F1873}" presName="ThreeNodes_1_text" presStyleLbl="node1" presStyleIdx="2" presStyleCnt="3">
        <dgm:presLayoutVars>
          <dgm:bulletEnabled val="1"/>
        </dgm:presLayoutVars>
      </dgm:prSet>
      <dgm:spPr/>
    </dgm:pt>
    <dgm:pt modelId="{D8970CC4-14FA-4191-90DC-3CA41C803D84}" type="pres">
      <dgm:prSet presAssocID="{753724BB-DCC3-49EA-81E5-9F1A064F1873}" presName="ThreeNodes_2_text" presStyleLbl="node1" presStyleIdx="2" presStyleCnt="3">
        <dgm:presLayoutVars>
          <dgm:bulletEnabled val="1"/>
        </dgm:presLayoutVars>
      </dgm:prSet>
      <dgm:spPr/>
    </dgm:pt>
    <dgm:pt modelId="{B9128DEF-E6DC-4573-8684-54D45501B1E5}" type="pres">
      <dgm:prSet presAssocID="{753724BB-DCC3-49EA-81E5-9F1A064F18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BBA30B-B5E1-470D-B293-5EAF335F7CE7}" type="presOf" srcId="{FEBEF2BC-50F8-4E13-896B-7C99FB67BC61}" destId="{807E6BE3-764C-4C5A-8424-97BBA71DB522}" srcOrd="0" destOrd="0" presId="urn:microsoft.com/office/officeart/2005/8/layout/vProcess5"/>
    <dgm:cxn modelId="{0FAF8223-EE8E-4514-93D5-1A35BD838BD7}" type="presOf" srcId="{47CFCBA5-D232-4071-A3B4-456E00D06304}" destId="{B74F5881-78B9-45C5-8EFC-9D17F97CF511}" srcOrd="0" destOrd="0" presId="urn:microsoft.com/office/officeart/2005/8/layout/vProcess5"/>
    <dgm:cxn modelId="{31E73B38-6F94-48DD-81BF-AACE9155C6E9}" type="presOf" srcId="{753724BB-DCC3-49EA-81E5-9F1A064F1873}" destId="{BEA08204-FA51-4E22-A393-A2A3A38C9648}" srcOrd="0" destOrd="0" presId="urn:microsoft.com/office/officeart/2005/8/layout/vProcess5"/>
    <dgm:cxn modelId="{07F9154A-A58A-478E-9A4D-51A4B1945A64}" srcId="{753724BB-DCC3-49EA-81E5-9F1A064F1873}" destId="{76F6F5CB-B52C-43F4-B850-E6BCE1EE2AC0}" srcOrd="1" destOrd="0" parTransId="{3ADC42CF-01EF-4E6C-B5B4-48C977EAB78C}" sibTransId="{18F23484-E9E3-449F-9A8A-508D3B1CFCE0}"/>
    <dgm:cxn modelId="{BB8D576C-7C41-4A37-B8BD-C77335F1708B}" type="presOf" srcId="{A4C3A751-DF87-4218-8ED6-6B2018D9F6F9}" destId="{F77A0A38-651C-40CA-A75B-41E434E62F0A}" srcOrd="1" destOrd="0" presId="urn:microsoft.com/office/officeart/2005/8/layout/vProcess5"/>
    <dgm:cxn modelId="{C1568A9B-1B92-4B7B-87BF-288E80C1EF65}" type="presOf" srcId="{76F6F5CB-B52C-43F4-B850-E6BCE1EE2AC0}" destId="{D8970CC4-14FA-4191-90DC-3CA41C803D84}" srcOrd="1" destOrd="0" presId="urn:microsoft.com/office/officeart/2005/8/layout/vProcess5"/>
    <dgm:cxn modelId="{5F8D25AA-33B8-490F-85F4-33CBEE097925}" type="presOf" srcId="{18F23484-E9E3-449F-9A8A-508D3B1CFCE0}" destId="{ACF25A08-1213-4F16-833F-9CF060DA4D05}" srcOrd="0" destOrd="0" presId="urn:microsoft.com/office/officeart/2005/8/layout/vProcess5"/>
    <dgm:cxn modelId="{3E1C3AB2-AC60-4DC0-B9FB-E82394232966}" srcId="{753724BB-DCC3-49EA-81E5-9F1A064F1873}" destId="{A4C3A751-DF87-4218-8ED6-6B2018D9F6F9}" srcOrd="0" destOrd="0" parTransId="{9488E830-FB68-4BBB-9CA1-CF960EE14E9A}" sibTransId="{47CFCBA5-D232-4071-A3B4-456E00D06304}"/>
    <dgm:cxn modelId="{F2F98DBC-9A36-4BC3-AD6B-487498899322}" type="presOf" srcId="{FEBEF2BC-50F8-4E13-896B-7C99FB67BC61}" destId="{B9128DEF-E6DC-4573-8684-54D45501B1E5}" srcOrd="1" destOrd="0" presId="urn:microsoft.com/office/officeart/2005/8/layout/vProcess5"/>
    <dgm:cxn modelId="{C9EC1FBE-1B2B-41BD-B007-DEEF373041D2}" srcId="{753724BB-DCC3-49EA-81E5-9F1A064F1873}" destId="{FEBEF2BC-50F8-4E13-896B-7C99FB67BC61}" srcOrd="2" destOrd="0" parTransId="{8AC23078-3844-4CB0-81EB-1C46D55C8D0C}" sibTransId="{226CE302-033D-4D56-B66D-38787B738C1C}"/>
    <dgm:cxn modelId="{E90D2FD6-A68A-42CE-9DD9-3CF27B2A7574}" type="presOf" srcId="{76F6F5CB-B52C-43F4-B850-E6BCE1EE2AC0}" destId="{51561ABD-7FEA-43A4-BAE8-FAAE3592EDE3}" srcOrd="0" destOrd="0" presId="urn:microsoft.com/office/officeart/2005/8/layout/vProcess5"/>
    <dgm:cxn modelId="{BEC0D3DF-4C09-4A6D-8352-CB33EC4B428F}" type="presOf" srcId="{A4C3A751-DF87-4218-8ED6-6B2018D9F6F9}" destId="{073F138F-6DF7-4889-B38A-A03BCC157C6E}" srcOrd="0" destOrd="0" presId="urn:microsoft.com/office/officeart/2005/8/layout/vProcess5"/>
    <dgm:cxn modelId="{B5BE4CA8-C4C6-4C07-82BF-9AFCB1272678}" type="presParOf" srcId="{BEA08204-FA51-4E22-A393-A2A3A38C9648}" destId="{ECB57B52-29F2-4392-AA5C-9B2E6012CD2A}" srcOrd="0" destOrd="0" presId="urn:microsoft.com/office/officeart/2005/8/layout/vProcess5"/>
    <dgm:cxn modelId="{02C54FD7-FA01-436B-954C-B0CE9BAFF001}" type="presParOf" srcId="{BEA08204-FA51-4E22-A393-A2A3A38C9648}" destId="{073F138F-6DF7-4889-B38A-A03BCC157C6E}" srcOrd="1" destOrd="0" presId="urn:microsoft.com/office/officeart/2005/8/layout/vProcess5"/>
    <dgm:cxn modelId="{6CFF43F7-C822-47CD-866A-A2E1D9B93012}" type="presParOf" srcId="{BEA08204-FA51-4E22-A393-A2A3A38C9648}" destId="{51561ABD-7FEA-43A4-BAE8-FAAE3592EDE3}" srcOrd="2" destOrd="0" presId="urn:microsoft.com/office/officeart/2005/8/layout/vProcess5"/>
    <dgm:cxn modelId="{2BCD8311-6C49-49CA-AE2A-B086117F2C5A}" type="presParOf" srcId="{BEA08204-FA51-4E22-A393-A2A3A38C9648}" destId="{807E6BE3-764C-4C5A-8424-97BBA71DB522}" srcOrd="3" destOrd="0" presId="urn:microsoft.com/office/officeart/2005/8/layout/vProcess5"/>
    <dgm:cxn modelId="{84705E30-BFF4-4A30-83FB-55D0F773F82E}" type="presParOf" srcId="{BEA08204-FA51-4E22-A393-A2A3A38C9648}" destId="{B74F5881-78B9-45C5-8EFC-9D17F97CF511}" srcOrd="4" destOrd="0" presId="urn:microsoft.com/office/officeart/2005/8/layout/vProcess5"/>
    <dgm:cxn modelId="{BED5FE9B-6F37-4EE9-AE95-13460912ED6C}" type="presParOf" srcId="{BEA08204-FA51-4E22-A393-A2A3A38C9648}" destId="{ACF25A08-1213-4F16-833F-9CF060DA4D05}" srcOrd="5" destOrd="0" presId="urn:microsoft.com/office/officeart/2005/8/layout/vProcess5"/>
    <dgm:cxn modelId="{6284C64E-76A1-4DEE-ADE8-0078B0EDB8AA}" type="presParOf" srcId="{BEA08204-FA51-4E22-A393-A2A3A38C9648}" destId="{F77A0A38-651C-40CA-A75B-41E434E62F0A}" srcOrd="6" destOrd="0" presId="urn:microsoft.com/office/officeart/2005/8/layout/vProcess5"/>
    <dgm:cxn modelId="{B7BD1D28-2E16-4013-91E6-4DB3462C3E62}" type="presParOf" srcId="{BEA08204-FA51-4E22-A393-A2A3A38C9648}" destId="{D8970CC4-14FA-4191-90DC-3CA41C803D84}" srcOrd="7" destOrd="0" presId="urn:microsoft.com/office/officeart/2005/8/layout/vProcess5"/>
    <dgm:cxn modelId="{DDC49630-3473-41D2-AC80-A5169C43CB07}" type="presParOf" srcId="{BEA08204-FA51-4E22-A393-A2A3A38C9648}" destId="{B9128DEF-E6DC-4573-8684-54D45501B1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2B37A-1220-4F65-B573-BB12736E97F6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32E0B50-43C8-40E9-AD50-445B2762DC18}">
      <dgm:prSet phldrT="[Text]" custT="1"/>
      <dgm:spPr/>
      <dgm:t>
        <a:bodyPr/>
        <a:lstStyle/>
        <a:p>
          <a:r>
            <a:rPr lang="ru-RU" sz="2800" dirty="0"/>
            <a:t>Кассовые планы</a:t>
          </a:r>
          <a:endParaRPr lang="en-GB" sz="2800" dirty="0"/>
        </a:p>
      </dgm:t>
    </dgm:pt>
    <dgm:pt modelId="{05A7A8F2-55BD-4005-9D10-C7A0822A0515}" type="parTrans" cxnId="{90368C3D-6FDA-4F18-8DA3-86221DCEDB4F}">
      <dgm:prSet/>
      <dgm:spPr/>
      <dgm:t>
        <a:bodyPr/>
        <a:lstStyle/>
        <a:p>
          <a:endParaRPr lang="en-GB"/>
        </a:p>
      </dgm:t>
    </dgm:pt>
    <dgm:pt modelId="{80D5E905-2E45-40B3-B350-7637EC24D611}" type="sibTrans" cxnId="{90368C3D-6FDA-4F18-8DA3-86221DCEDB4F}">
      <dgm:prSet/>
      <dgm:spPr/>
      <dgm:t>
        <a:bodyPr/>
        <a:lstStyle/>
        <a:p>
          <a:endParaRPr lang="en-GB"/>
        </a:p>
      </dgm:t>
    </dgm:pt>
    <dgm:pt modelId="{8AA0D77A-B9F5-4323-B494-EDDEDE62D347}">
      <dgm:prSet phldrT="[Text]"/>
      <dgm:spPr>
        <a:ln>
          <a:noFill/>
        </a:ln>
      </dgm:spPr>
      <dgm:t>
        <a:bodyPr/>
        <a:lstStyle/>
        <a:p>
          <a:r>
            <a:rPr lang="ru-RU" dirty="0"/>
            <a:t>В основе – профиль бюджета</a:t>
          </a:r>
          <a:endParaRPr lang="en-GB" dirty="0"/>
        </a:p>
      </dgm:t>
    </dgm:pt>
    <dgm:pt modelId="{C4FF1621-18E4-4823-BA72-8EED27192F88}" type="parTrans" cxnId="{437C1DF3-B84B-4E8C-A0D8-F40EFF9A9ABB}">
      <dgm:prSet/>
      <dgm:spPr/>
      <dgm:t>
        <a:bodyPr/>
        <a:lstStyle/>
        <a:p>
          <a:endParaRPr lang="en-GB"/>
        </a:p>
      </dgm:t>
    </dgm:pt>
    <dgm:pt modelId="{F4B39192-24AA-47F3-B12A-5C55AA026608}" type="sibTrans" cxnId="{437C1DF3-B84B-4E8C-A0D8-F40EFF9A9ABB}">
      <dgm:prSet/>
      <dgm:spPr/>
      <dgm:t>
        <a:bodyPr/>
        <a:lstStyle/>
        <a:p>
          <a:endParaRPr lang="en-GB"/>
        </a:p>
      </dgm:t>
    </dgm:pt>
    <dgm:pt modelId="{0A565F2F-A632-4A4F-A51C-4ACF2855628C}">
      <dgm:prSet phldrT="[Text]" custT="1"/>
      <dgm:spPr/>
      <dgm:t>
        <a:bodyPr/>
        <a:lstStyle/>
        <a:p>
          <a:r>
            <a:rPr lang="ru-RU" sz="2800" dirty="0"/>
            <a:t>Прогнозы ликвидности</a:t>
          </a:r>
          <a:endParaRPr lang="en-GB" sz="2800" dirty="0"/>
        </a:p>
      </dgm:t>
    </dgm:pt>
    <dgm:pt modelId="{A364E2A6-3EAB-41B5-9D19-3A322D10099A}" type="parTrans" cxnId="{9E8739B1-9165-47E8-81FB-3552CC023CBC}">
      <dgm:prSet/>
      <dgm:spPr/>
      <dgm:t>
        <a:bodyPr/>
        <a:lstStyle/>
        <a:p>
          <a:endParaRPr lang="en-GB"/>
        </a:p>
      </dgm:t>
    </dgm:pt>
    <dgm:pt modelId="{72DDFEBF-5F0B-4130-B2E4-BD06F0DC9015}" type="sibTrans" cxnId="{9E8739B1-9165-47E8-81FB-3552CC023CBC}">
      <dgm:prSet/>
      <dgm:spPr/>
      <dgm:t>
        <a:bodyPr/>
        <a:lstStyle/>
        <a:p>
          <a:endParaRPr lang="en-GB"/>
        </a:p>
      </dgm:t>
    </dgm:pt>
    <dgm:pt modelId="{69CB845E-ACF7-450E-9CE4-D16EFFA1D3EF}">
      <dgm:prSet phldrT="[Text]"/>
      <dgm:spPr>
        <a:ln>
          <a:noFill/>
        </a:ln>
      </dgm:spPr>
      <dgm:t>
        <a:bodyPr/>
        <a:lstStyle/>
        <a:p>
          <a:r>
            <a:rPr lang="ru-RU" dirty="0"/>
            <a:t>Внимание- денежным средствам, которые контролируются Минфином, а не определениям бюджета</a:t>
          </a:r>
          <a:endParaRPr lang="en-GB" dirty="0"/>
        </a:p>
      </dgm:t>
    </dgm:pt>
    <dgm:pt modelId="{7422AD56-A66F-4DF9-A9D6-E7B443BCBE0F}" type="parTrans" cxnId="{634E5822-E2E0-49B4-8CD2-DFAA532B28FC}">
      <dgm:prSet/>
      <dgm:spPr/>
      <dgm:t>
        <a:bodyPr/>
        <a:lstStyle/>
        <a:p>
          <a:endParaRPr lang="en-GB"/>
        </a:p>
      </dgm:t>
    </dgm:pt>
    <dgm:pt modelId="{FC70E6A6-4914-41A5-BD2D-20FA940CDA2B}" type="sibTrans" cxnId="{634E5822-E2E0-49B4-8CD2-DFAA532B28FC}">
      <dgm:prSet/>
      <dgm:spPr/>
      <dgm:t>
        <a:bodyPr/>
        <a:lstStyle/>
        <a:p>
          <a:endParaRPr lang="en-GB"/>
        </a:p>
      </dgm:t>
    </dgm:pt>
    <dgm:pt modelId="{6828587C-DD9F-455C-A236-9EC91F0302E6}">
      <dgm:prSet/>
      <dgm:spPr>
        <a:ln>
          <a:noFill/>
        </a:ln>
      </dgm:spPr>
      <dgm:t>
        <a:bodyPr/>
        <a:lstStyle/>
        <a:p>
          <a:r>
            <a:rPr lang="ru-RU" dirty="0"/>
            <a:t>«Прогнозы» доходов также могут ограничиваться целевыми показателями бюджета</a:t>
          </a:r>
          <a:endParaRPr lang="en-GB" dirty="0"/>
        </a:p>
      </dgm:t>
    </dgm:pt>
    <dgm:pt modelId="{81FBC7CD-DCE8-4835-8744-B3621E969D7A}" type="parTrans" cxnId="{52E0BCED-32CD-4DD6-917B-AD2A5C809572}">
      <dgm:prSet/>
      <dgm:spPr/>
      <dgm:t>
        <a:bodyPr/>
        <a:lstStyle/>
        <a:p>
          <a:endParaRPr lang="en-GB"/>
        </a:p>
      </dgm:t>
    </dgm:pt>
    <dgm:pt modelId="{BD1E213D-18CA-42C4-9071-436676E75915}" type="sibTrans" cxnId="{52E0BCED-32CD-4DD6-917B-AD2A5C809572}">
      <dgm:prSet/>
      <dgm:spPr/>
      <dgm:t>
        <a:bodyPr/>
        <a:lstStyle/>
        <a:p>
          <a:endParaRPr lang="en-GB"/>
        </a:p>
      </dgm:t>
    </dgm:pt>
    <dgm:pt modelId="{76297C71-F56B-4442-BE1A-244675174167}">
      <dgm:prSet phldrT="[Text]"/>
      <dgm:spPr>
        <a:ln>
          <a:noFill/>
        </a:ln>
      </dgm:spPr>
      <dgm:t>
        <a:bodyPr/>
        <a:lstStyle/>
        <a:p>
          <a:r>
            <a:rPr lang="ru-RU" dirty="0"/>
            <a:t>Не зависят от совокупных значений контроля</a:t>
          </a:r>
          <a:endParaRPr lang="en-GB" dirty="0"/>
        </a:p>
      </dgm:t>
    </dgm:pt>
    <dgm:pt modelId="{73AE8500-3C9A-422D-8883-D03C68DDBE7D}" type="parTrans" cxnId="{E624F53C-02C1-4791-A50F-E6FF716F478A}">
      <dgm:prSet/>
      <dgm:spPr/>
      <dgm:t>
        <a:bodyPr/>
        <a:lstStyle/>
        <a:p>
          <a:endParaRPr lang="en-GB"/>
        </a:p>
      </dgm:t>
    </dgm:pt>
    <dgm:pt modelId="{813DA734-E800-451A-8AFD-616B53B5CEF9}" type="sibTrans" cxnId="{E624F53C-02C1-4791-A50F-E6FF716F478A}">
      <dgm:prSet/>
      <dgm:spPr/>
      <dgm:t>
        <a:bodyPr/>
        <a:lstStyle/>
        <a:p>
          <a:endParaRPr lang="en-GB"/>
        </a:p>
      </dgm:t>
    </dgm:pt>
    <dgm:pt modelId="{B383BEB9-1ACD-406D-8731-13F55D96F854}">
      <dgm:prSet/>
      <dgm:spPr>
        <a:ln>
          <a:noFill/>
        </a:ln>
      </dgm:spPr>
      <dgm:t>
        <a:bodyPr/>
        <a:lstStyle/>
        <a:p>
          <a:r>
            <a:rPr lang="ru-RU" dirty="0"/>
            <a:t>Акцент – на том, что «произойдет», а не на том, что «должно произойти»</a:t>
          </a:r>
          <a:endParaRPr lang="en-GB" dirty="0"/>
        </a:p>
      </dgm:t>
    </dgm:pt>
    <dgm:pt modelId="{D12686CD-1A94-454E-88A3-A32FBEEFF37D}" type="parTrans" cxnId="{39EC6983-D6AB-4BB2-8F4F-16DADFB969CC}">
      <dgm:prSet/>
      <dgm:spPr/>
      <dgm:t>
        <a:bodyPr/>
        <a:lstStyle/>
        <a:p>
          <a:endParaRPr lang="en-GB"/>
        </a:p>
      </dgm:t>
    </dgm:pt>
    <dgm:pt modelId="{45FCD3A7-C269-4146-915F-2F580CE0A991}" type="sibTrans" cxnId="{39EC6983-D6AB-4BB2-8F4F-16DADFB969CC}">
      <dgm:prSet/>
      <dgm:spPr/>
      <dgm:t>
        <a:bodyPr/>
        <a:lstStyle/>
        <a:p>
          <a:endParaRPr lang="en-GB"/>
        </a:p>
      </dgm:t>
    </dgm:pt>
    <dgm:pt modelId="{0B1CBC86-C8D5-4D18-95A3-712132C91904}">
      <dgm:prSet/>
      <dgm:spPr>
        <a:ln>
          <a:noFill/>
        </a:ln>
      </dgm:spPr>
      <dgm:t>
        <a:bodyPr/>
        <a:lstStyle/>
        <a:p>
          <a:r>
            <a:rPr lang="ru-RU" dirty="0"/>
            <a:t>Цель – обеспечить наличие денежных средств, когда они необходимы</a:t>
          </a:r>
          <a:r>
            <a:rPr lang="en-GB" dirty="0"/>
            <a:t> </a:t>
          </a:r>
        </a:p>
      </dgm:t>
    </dgm:pt>
    <dgm:pt modelId="{2B2C81B7-CBFD-49B6-99CB-77321086F6E5}" type="parTrans" cxnId="{6CFAA1A8-2AAF-4BF4-8158-3520F86F04D7}">
      <dgm:prSet/>
      <dgm:spPr/>
      <dgm:t>
        <a:bodyPr/>
        <a:lstStyle/>
        <a:p>
          <a:endParaRPr lang="en-GB"/>
        </a:p>
      </dgm:t>
    </dgm:pt>
    <dgm:pt modelId="{52223D96-48FB-4E64-810D-89663F716E17}" type="sibTrans" cxnId="{6CFAA1A8-2AAF-4BF4-8158-3520F86F04D7}">
      <dgm:prSet/>
      <dgm:spPr/>
      <dgm:t>
        <a:bodyPr/>
        <a:lstStyle/>
        <a:p>
          <a:endParaRPr lang="en-GB"/>
        </a:p>
      </dgm:t>
    </dgm:pt>
    <dgm:pt modelId="{8D35A38C-6154-41DA-B6BD-DB8534517B45}">
      <dgm:prSet/>
      <dgm:spPr>
        <a:ln>
          <a:noFill/>
        </a:ln>
      </dgm:spPr>
      <dgm:t>
        <a:bodyPr/>
        <a:lstStyle/>
        <a:p>
          <a:r>
            <a:rPr lang="ru-RU" dirty="0"/>
            <a:t>Обеспечивают контроль ассигнований, эффективности и подготовку годового плана заимствований</a:t>
          </a:r>
          <a:endParaRPr lang="en-GB" dirty="0"/>
        </a:p>
      </dgm:t>
    </dgm:pt>
    <dgm:pt modelId="{92815A3D-8B4F-45A2-A41B-23499D871D4D}" type="parTrans" cxnId="{EDB9A543-2764-4BF6-9FEA-15955A4A8BF0}">
      <dgm:prSet/>
      <dgm:spPr/>
      <dgm:t>
        <a:bodyPr/>
        <a:lstStyle/>
        <a:p>
          <a:endParaRPr lang="en-GB"/>
        </a:p>
      </dgm:t>
    </dgm:pt>
    <dgm:pt modelId="{17196C9A-47AA-4CF4-A606-91B2400BC668}" type="sibTrans" cxnId="{EDB9A543-2764-4BF6-9FEA-15955A4A8BF0}">
      <dgm:prSet/>
      <dgm:spPr/>
      <dgm:t>
        <a:bodyPr/>
        <a:lstStyle/>
        <a:p>
          <a:endParaRPr lang="en-GB"/>
        </a:p>
      </dgm:t>
    </dgm:pt>
    <dgm:pt modelId="{DCEAB6FD-1C7F-45EE-B169-C42332249FBD}" type="pres">
      <dgm:prSet presAssocID="{C012B37A-1220-4F65-B573-BB12736E97F6}" presName="Name0" presStyleCnt="0">
        <dgm:presLayoutVars>
          <dgm:dir/>
          <dgm:animLvl val="lvl"/>
          <dgm:resizeHandles val="exact"/>
        </dgm:presLayoutVars>
      </dgm:prSet>
      <dgm:spPr/>
    </dgm:pt>
    <dgm:pt modelId="{DBFF25A8-470F-42DD-B949-28E7A4FA0CF1}" type="pres">
      <dgm:prSet presAssocID="{732E0B50-43C8-40E9-AD50-445B2762DC18}" presName="linNode" presStyleCnt="0"/>
      <dgm:spPr/>
    </dgm:pt>
    <dgm:pt modelId="{B3116C93-0F35-404E-A48E-FA2D6BD5F33B}" type="pres">
      <dgm:prSet presAssocID="{732E0B50-43C8-40E9-AD50-445B2762DC18}" presName="parTx" presStyleLbl="revTx" presStyleIdx="0" presStyleCnt="2">
        <dgm:presLayoutVars>
          <dgm:chMax val="1"/>
          <dgm:bulletEnabled val="1"/>
        </dgm:presLayoutVars>
      </dgm:prSet>
      <dgm:spPr/>
    </dgm:pt>
    <dgm:pt modelId="{E98DA257-5613-4A17-A3A6-335F41B883B0}" type="pres">
      <dgm:prSet presAssocID="{732E0B50-43C8-40E9-AD50-445B2762DC18}" presName="bracket" presStyleLbl="parChTrans1D1" presStyleIdx="0" presStyleCnt="2"/>
      <dgm:spPr/>
    </dgm:pt>
    <dgm:pt modelId="{80274E41-8248-453E-B5A3-1ED4A9D4E5B4}" type="pres">
      <dgm:prSet presAssocID="{732E0B50-43C8-40E9-AD50-445B2762DC18}" presName="spH" presStyleCnt="0"/>
      <dgm:spPr/>
    </dgm:pt>
    <dgm:pt modelId="{E59F44E9-516D-4E4B-9ECF-98D6C5809D63}" type="pres">
      <dgm:prSet presAssocID="{732E0B50-43C8-40E9-AD50-445B2762DC18}" presName="desTx" presStyleLbl="node1" presStyleIdx="0" presStyleCnt="2">
        <dgm:presLayoutVars>
          <dgm:bulletEnabled val="1"/>
        </dgm:presLayoutVars>
      </dgm:prSet>
      <dgm:spPr/>
    </dgm:pt>
    <dgm:pt modelId="{92020BBA-3627-437E-8FFB-1191D218B17C}" type="pres">
      <dgm:prSet presAssocID="{80D5E905-2E45-40B3-B350-7637EC24D611}" presName="spV" presStyleCnt="0"/>
      <dgm:spPr/>
    </dgm:pt>
    <dgm:pt modelId="{2FD9661F-ED82-47BC-A665-6DB21543C541}" type="pres">
      <dgm:prSet presAssocID="{0A565F2F-A632-4A4F-A51C-4ACF2855628C}" presName="linNode" presStyleCnt="0"/>
      <dgm:spPr/>
    </dgm:pt>
    <dgm:pt modelId="{132A55B1-6288-496D-B9B6-29FE6C47BF52}" type="pres">
      <dgm:prSet presAssocID="{0A565F2F-A632-4A4F-A51C-4ACF2855628C}" presName="parTx" presStyleLbl="revTx" presStyleIdx="1" presStyleCnt="2">
        <dgm:presLayoutVars>
          <dgm:chMax val="1"/>
          <dgm:bulletEnabled val="1"/>
        </dgm:presLayoutVars>
      </dgm:prSet>
      <dgm:spPr/>
    </dgm:pt>
    <dgm:pt modelId="{48AE1EB0-52E9-4BF4-9568-A11B82151E5F}" type="pres">
      <dgm:prSet presAssocID="{0A565F2F-A632-4A4F-A51C-4ACF2855628C}" presName="bracket" presStyleLbl="parChTrans1D1" presStyleIdx="1" presStyleCnt="2"/>
      <dgm:spPr/>
    </dgm:pt>
    <dgm:pt modelId="{F1C39293-9236-44CA-A701-1716007D725B}" type="pres">
      <dgm:prSet presAssocID="{0A565F2F-A632-4A4F-A51C-4ACF2855628C}" presName="spH" presStyleCnt="0"/>
      <dgm:spPr/>
    </dgm:pt>
    <dgm:pt modelId="{97591BFE-B286-44CB-AB10-80040447DF11}" type="pres">
      <dgm:prSet presAssocID="{0A565F2F-A632-4A4F-A51C-4ACF2855628C}" presName="desTx" presStyleLbl="node1" presStyleIdx="1" presStyleCnt="2" custLinFactNeighborX="2444">
        <dgm:presLayoutVars>
          <dgm:bulletEnabled val="1"/>
        </dgm:presLayoutVars>
      </dgm:prSet>
      <dgm:spPr/>
    </dgm:pt>
  </dgm:ptLst>
  <dgm:cxnLst>
    <dgm:cxn modelId="{1C442A01-1143-4F3B-AC3C-5DE053F6598A}" type="presOf" srcId="{8D35A38C-6154-41DA-B6BD-DB8534517B45}" destId="{E59F44E9-516D-4E4B-9ECF-98D6C5809D63}" srcOrd="0" destOrd="2" presId="urn:diagrams.loki3.com/BracketList"/>
    <dgm:cxn modelId="{A801D20A-52F8-4E0B-9468-32E74E1ABCF5}" type="presOf" srcId="{732E0B50-43C8-40E9-AD50-445B2762DC18}" destId="{B3116C93-0F35-404E-A48E-FA2D6BD5F33B}" srcOrd="0" destOrd="0" presId="urn:diagrams.loki3.com/BracketList"/>
    <dgm:cxn modelId="{634E5822-E2E0-49B4-8CD2-DFAA532B28FC}" srcId="{0A565F2F-A632-4A4F-A51C-4ACF2855628C}" destId="{69CB845E-ACF7-450E-9CE4-D16EFFA1D3EF}" srcOrd="3" destOrd="0" parTransId="{7422AD56-A66F-4DF9-A9D6-E7B443BCBE0F}" sibTransId="{FC70E6A6-4914-41A5-BD2D-20FA940CDA2B}"/>
    <dgm:cxn modelId="{E624F53C-02C1-4791-A50F-E6FF716F478A}" srcId="{0A565F2F-A632-4A4F-A51C-4ACF2855628C}" destId="{76297C71-F56B-4442-BE1A-244675174167}" srcOrd="0" destOrd="0" parTransId="{73AE8500-3C9A-422D-8883-D03C68DDBE7D}" sibTransId="{813DA734-E800-451A-8AFD-616B53B5CEF9}"/>
    <dgm:cxn modelId="{90368C3D-6FDA-4F18-8DA3-86221DCEDB4F}" srcId="{C012B37A-1220-4F65-B573-BB12736E97F6}" destId="{732E0B50-43C8-40E9-AD50-445B2762DC18}" srcOrd="0" destOrd="0" parTransId="{05A7A8F2-55BD-4005-9D10-C7A0822A0515}" sibTransId="{80D5E905-2E45-40B3-B350-7637EC24D611}"/>
    <dgm:cxn modelId="{EDB9A543-2764-4BF6-9FEA-15955A4A8BF0}" srcId="{732E0B50-43C8-40E9-AD50-445B2762DC18}" destId="{8D35A38C-6154-41DA-B6BD-DB8534517B45}" srcOrd="2" destOrd="0" parTransId="{92815A3D-8B4F-45A2-A41B-23499D871D4D}" sibTransId="{17196C9A-47AA-4CF4-A606-91B2400BC668}"/>
    <dgm:cxn modelId="{A92C5F71-8E12-4D79-B5C9-CEEC1C5F080B}" type="presOf" srcId="{6828587C-DD9F-455C-A236-9EC91F0302E6}" destId="{E59F44E9-516D-4E4B-9ECF-98D6C5809D63}" srcOrd="0" destOrd="1" presId="urn:diagrams.loki3.com/BracketList"/>
    <dgm:cxn modelId="{071D2C55-33B8-4C17-8232-61B3716E1967}" type="presOf" srcId="{76297C71-F56B-4442-BE1A-244675174167}" destId="{97591BFE-B286-44CB-AB10-80040447DF11}" srcOrd="0" destOrd="0" presId="urn:diagrams.loki3.com/BracketList"/>
    <dgm:cxn modelId="{39EC6983-D6AB-4BB2-8F4F-16DADFB969CC}" srcId="{0A565F2F-A632-4A4F-A51C-4ACF2855628C}" destId="{B383BEB9-1ACD-406D-8731-13F55D96F854}" srcOrd="1" destOrd="0" parTransId="{D12686CD-1A94-454E-88A3-A32FBEEFF37D}" sibTransId="{45FCD3A7-C269-4146-915F-2F580CE0A991}"/>
    <dgm:cxn modelId="{6CFAA1A8-2AAF-4BF4-8158-3520F86F04D7}" srcId="{0A565F2F-A632-4A4F-A51C-4ACF2855628C}" destId="{0B1CBC86-C8D5-4D18-95A3-712132C91904}" srcOrd="2" destOrd="0" parTransId="{2B2C81B7-CBFD-49B6-99CB-77321086F6E5}" sibTransId="{52223D96-48FB-4E64-810D-89663F716E17}"/>
    <dgm:cxn modelId="{4AC02BAD-61B9-42B9-BB2C-8874D3B61D14}" type="presOf" srcId="{C012B37A-1220-4F65-B573-BB12736E97F6}" destId="{DCEAB6FD-1C7F-45EE-B169-C42332249FBD}" srcOrd="0" destOrd="0" presId="urn:diagrams.loki3.com/BracketList"/>
    <dgm:cxn modelId="{9E8739B1-9165-47E8-81FB-3552CC023CBC}" srcId="{C012B37A-1220-4F65-B573-BB12736E97F6}" destId="{0A565F2F-A632-4A4F-A51C-4ACF2855628C}" srcOrd="1" destOrd="0" parTransId="{A364E2A6-3EAB-41B5-9D19-3A322D10099A}" sibTransId="{72DDFEBF-5F0B-4130-B2E4-BD06F0DC9015}"/>
    <dgm:cxn modelId="{5DA46FB6-AE81-4E1B-84FD-7A4C04331CEB}" type="presOf" srcId="{B383BEB9-1ACD-406D-8731-13F55D96F854}" destId="{97591BFE-B286-44CB-AB10-80040447DF11}" srcOrd="0" destOrd="1" presId="urn:diagrams.loki3.com/BracketList"/>
    <dgm:cxn modelId="{D1BD0FC3-7CCE-4071-A65F-8300C9526A37}" type="presOf" srcId="{0A565F2F-A632-4A4F-A51C-4ACF2855628C}" destId="{132A55B1-6288-496D-B9B6-29FE6C47BF52}" srcOrd="0" destOrd="0" presId="urn:diagrams.loki3.com/BracketList"/>
    <dgm:cxn modelId="{06581ACE-401F-4076-9F72-8211CF5C4F1A}" type="presOf" srcId="{69CB845E-ACF7-450E-9CE4-D16EFFA1D3EF}" destId="{97591BFE-B286-44CB-AB10-80040447DF11}" srcOrd="0" destOrd="3" presId="urn:diagrams.loki3.com/BracketList"/>
    <dgm:cxn modelId="{DD8311DB-E57D-49E9-BBA0-DEECC6DB689B}" type="presOf" srcId="{8AA0D77A-B9F5-4323-B494-EDDEDE62D347}" destId="{E59F44E9-516D-4E4B-9ECF-98D6C5809D63}" srcOrd="0" destOrd="0" presId="urn:diagrams.loki3.com/BracketList"/>
    <dgm:cxn modelId="{987ECBE6-1C18-4BCC-8355-4144CCD79DB5}" type="presOf" srcId="{0B1CBC86-C8D5-4D18-95A3-712132C91904}" destId="{97591BFE-B286-44CB-AB10-80040447DF11}" srcOrd="0" destOrd="2" presId="urn:diagrams.loki3.com/BracketList"/>
    <dgm:cxn modelId="{52E0BCED-32CD-4DD6-917B-AD2A5C809572}" srcId="{732E0B50-43C8-40E9-AD50-445B2762DC18}" destId="{6828587C-DD9F-455C-A236-9EC91F0302E6}" srcOrd="1" destOrd="0" parTransId="{81FBC7CD-DCE8-4835-8744-B3621E969D7A}" sibTransId="{BD1E213D-18CA-42C4-9071-436676E75915}"/>
    <dgm:cxn modelId="{437C1DF3-B84B-4E8C-A0D8-F40EFF9A9ABB}" srcId="{732E0B50-43C8-40E9-AD50-445B2762DC18}" destId="{8AA0D77A-B9F5-4323-B494-EDDEDE62D347}" srcOrd="0" destOrd="0" parTransId="{C4FF1621-18E4-4823-BA72-8EED27192F88}" sibTransId="{F4B39192-24AA-47F3-B12A-5C55AA026608}"/>
    <dgm:cxn modelId="{158E9068-E221-4B9D-B5C8-2E6975806C70}" type="presParOf" srcId="{DCEAB6FD-1C7F-45EE-B169-C42332249FBD}" destId="{DBFF25A8-470F-42DD-B949-28E7A4FA0CF1}" srcOrd="0" destOrd="0" presId="urn:diagrams.loki3.com/BracketList"/>
    <dgm:cxn modelId="{1AD1FD31-7D76-4493-A539-E3A0FF88FFC3}" type="presParOf" srcId="{DBFF25A8-470F-42DD-B949-28E7A4FA0CF1}" destId="{B3116C93-0F35-404E-A48E-FA2D6BD5F33B}" srcOrd="0" destOrd="0" presId="urn:diagrams.loki3.com/BracketList"/>
    <dgm:cxn modelId="{BD5A5198-3264-4E4F-A384-F2BA765097CE}" type="presParOf" srcId="{DBFF25A8-470F-42DD-B949-28E7A4FA0CF1}" destId="{E98DA257-5613-4A17-A3A6-335F41B883B0}" srcOrd="1" destOrd="0" presId="urn:diagrams.loki3.com/BracketList"/>
    <dgm:cxn modelId="{8441169F-5BA8-4A02-BE4E-C97BAD435104}" type="presParOf" srcId="{DBFF25A8-470F-42DD-B949-28E7A4FA0CF1}" destId="{80274E41-8248-453E-B5A3-1ED4A9D4E5B4}" srcOrd="2" destOrd="0" presId="urn:diagrams.loki3.com/BracketList"/>
    <dgm:cxn modelId="{A01B849C-79D6-4CD9-8E60-4C766FB656D7}" type="presParOf" srcId="{DBFF25A8-470F-42DD-B949-28E7A4FA0CF1}" destId="{E59F44E9-516D-4E4B-9ECF-98D6C5809D63}" srcOrd="3" destOrd="0" presId="urn:diagrams.loki3.com/BracketList"/>
    <dgm:cxn modelId="{ED6F8CAD-8354-4526-8B77-60F52E5E5C32}" type="presParOf" srcId="{DCEAB6FD-1C7F-45EE-B169-C42332249FBD}" destId="{92020BBA-3627-437E-8FFB-1191D218B17C}" srcOrd="1" destOrd="0" presId="urn:diagrams.loki3.com/BracketList"/>
    <dgm:cxn modelId="{1F16514D-CA07-4C9B-92A3-4FC3753C8E74}" type="presParOf" srcId="{DCEAB6FD-1C7F-45EE-B169-C42332249FBD}" destId="{2FD9661F-ED82-47BC-A665-6DB21543C541}" srcOrd="2" destOrd="0" presId="urn:diagrams.loki3.com/BracketList"/>
    <dgm:cxn modelId="{7117EFD9-2A11-47DC-A78F-CC1FBF3C8436}" type="presParOf" srcId="{2FD9661F-ED82-47BC-A665-6DB21543C541}" destId="{132A55B1-6288-496D-B9B6-29FE6C47BF52}" srcOrd="0" destOrd="0" presId="urn:diagrams.loki3.com/BracketList"/>
    <dgm:cxn modelId="{0EB16F28-9593-440E-9D11-3A6F8A436F9D}" type="presParOf" srcId="{2FD9661F-ED82-47BC-A665-6DB21543C541}" destId="{48AE1EB0-52E9-4BF4-9568-A11B82151E5F}" srcOrd="1" destOrd="0" presId="urn:diagrams.loki3.com/BracketList"/>
    <dgm:cxn modelId="{6A913AFB-DCDA-477C-A4FF-956EC9732AFE}" type="presParOf" srcId="{2FD9661F-ED82-47BC-A665-6DB21543C541}" destId="{F1C39293-9236-44CA-A701-1716007D725B}" srcOrd="2" destOrd="0" presId="urn:diagrams.loki3.com/BracketList"/>
    <dgm:cxn modelId="{DD63C3B8-2D8F-4893-BFD3-1A4D0BE044C9}" type="presParOf" srcId="{2FD9661F-ED82-47BC-A665-6DB21543C541}" destId="{97591BFE-B286-44CB-AB10-80040447DF1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49C42-2BCB-480C-887D-BE7D67100F3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C032F8-BDF5-4B08-932C-B36F3CAAC6D8}">
      <dgm:prSet phldrT="[Text]"/>
      <dgm:spPr>
        <a:ln>
          <a:noFill/>
        </a:ln>
      </dgm:spPr>
      <dgm:t>
        <a:bodyPr/>
        <a:lstStyle/>
        <a:p>
          <a:pPr marL="266700" indent="-266700">
            <a:tabLst>
              <a:tab pos="266700" algn="l"/>
            </a:tabLst>
          </a:pPr>
          <a:r>
            <a:rPr lang="en-GB" dirty="0"/>
            <a:t>1. </a:t>
          </a:r>
          <a:r>
            <a:rPr lang="ru-RU" dirty="0"/>
            <a:t>Инструмент реализован на базе Е</a:t>
          </a:r>
          <a:r>
            <a:rPr lang="en-GB" dirty="0" err="1"/>
            <a:t>xcel</a:t>
          </a:r>
          <a:r>
            <a:rPr lang="ru-RU" dirty="0"/>
            <a:t>, адресован в первую очередь специалистам-практикам, но также содержит рекомендации по представлению прогнозов и соответствующим мерам политики для руководителей высшего звена</a:t>
          </a:r>
          <a:endParaRPr lang="en-US" dirty="0"/>
        </a:p>
      </dgm:t>
    </dgm:pt>
    <dgm:pt modelId="{FD5F2616-E1EB-4D07-A6BD-BB7DB96265F4}" type="parTrans" cxnId="{C4D6CB9D-5F8A-4FF1-A18E-A84DAB1CE649}">
      <dgm:prSet/>
      <dgm:spPr/>
      <dgm:t>
        <a:bodyPr/>
        <a:lstStyle/>
        <a:p>
          <a:endParaRPr lang="en-US"/>
        </a:p>
      </dgm:t>
    </dgm:pt>
    <dgm:pt modelId="{95B36ACB-116B-4AEE-9F02-DE24E4DB16C7}" type="sibTrans" cxnId="{C4D6CB9D-5F8A-4FF1-A18E-A84DAB1CE649}">
      <dgm:prSet/>
      <dgm:spPr/>
      <dgm:t>
        <a:bodyPr/>
        <a:lstStyle/>
        <a:p>
          <a:endParaRPr lang="en-US"/>
        </a:p>
      </dgm:t>
    </dgm:pt>
    <dgm:pt modelId="{33A208C2-9137-4F53-B056-F9C59F71D2BC}">
      <dgm:prSet phldrT="[Text]"/>
      <dgm:spPr>
        <a:ln>
          <a:noFill/>
        </a:ln>
      </dgm:spPr>
      <dgm:t>
        <a:bodyPr/>
        <a:lstStyle/>
        <a:p>
          <a:pPr marL="266700" indent="-266700"/>
          <a:r>
            <a:rPr lang="en-US" dirty="0"/>
            <a:t>3. </a:t>
          </a:r>
          <a:r>
            <a:rPr lang="ru-RU" dirty="0"/>
            <a:t>Охватывает все потоки денежных средств, которые оказывают существенное влияние на ЕКС, - т.е. остатки средств, которые контролируются Казначейством. Не является средством контроля эффективности бюджета.</a:t>
          </a:r>
          <a:endParaRPr lang="en-US" dirty="0"/>
        </a:p>
      </dgm:t>
    </dgm:pt>
    <dgm:pt modelId="{265039CF-5C2E-40CA-AAAD-076652BA721A}" type="parTrans" cxnId="{61444AF2-6B3D-4DC1-8A8F-37D197011947}">
      <dgm:prSet/>
      <dgm:spPr/>
      <dgm:t>
        <a:bodyPr/>
        <a:lstStyle/>
        <a:p>
          <a:endParaRPr lang="en-US"/>
        </a:p>
      </dgm:t>
    </dgm:pt>
    <dgm:pt modelId="{D9238C2F-5E42-4D6F-A12B-900770581489}" type="sibTrans" cxnId="{61444AF2-6B3D-4DC1-8A8F-37D197011947}">
      <dgm:prSet/>
      <dgm:spPr/>
      <dgm:t>
        <a:bodyPr/>
        <a:lstStyle/>
        <a:p>
          <a:endParaRPr lang="en-US"/>
        </a:p>
      </dgm:t>
    </dgm:pt>
    <dgm:pt modelId="{69D47E68-DED5-4D81-A524-CAE68E7C0778}">
      <dgm:prSet phldrT="[Text]"/>
      <dgm:spPr>
        <a:ln>
          <a:noFill/>
        </a:ln>
      </dgm:spPr>
      <dgm:t>
        <a:bodyPr/>
        <a:lstStyle/>
        <a:p>
          <a:r>
            <a:rPr lang="en-US" dirty="0"/>
            <a:t>4. </a:t>
          </a:r>
          <a:r>
            <a:rPr lang="ru-RU" dirty="0"/>
            <a:t>Акцентирует внимание на финансовом годе, но особенно – на предстоящих трех месяцах</a:t>
          </a:r>
          <a:endParaRPr lang="en-US" dirty="0"/>
        </a:p>
      </dgm:t>
    </dgm:pt>
    <dgm:pt modelId="{2951FBB8-CC01-4C99-AD1C-DE5978106728}" type="parTrans" cxnId="{E08B9265-23D3-438C-9B23-0ACCF0537798}">
      <dgm:prSet/>
      <dgm:spPr/>
      <dgm:t>
        <a:bodyPr/>
        <a:lstStyle/>
        <a:p>
          <a:endParaRPr lang="en-US"/>
        </a:p>
      </dgm:t>
    </dgm:pt>
    <dgm:pt modelId="{3F25BD7F-935D-43F5-B85C-72E0E263EAE8}" type="sibTrans" cxnId="{E08B9265-23D3-438C-9B23-0ACCF0537798}">
      <dgm:prSet/>
      <dgm:spPr/>
      <dgm:t>
        <a:bodyPr/>
        <a:lstStyle/>
        <a:p>
          <a:endParaRPr lang="en-US"/>
        </a:p>
      </dgm:t>
    </dgm:pt>
    <dgm:pt modelId="{68062DFC-6D64-4370-90AC-A16BE3558A2E}">
      <dgm:prSet phldrT="[Text]"/>
      <dgm:spPr>
        <a:ln>
          <a:noFill/>
        </a:ln>
      </dgm:spPr>
      <dgm:t>
        <a:bodyPr/>
        <a:lstStyle/>
        <a:p>
          <a:r>
            <a:rPr lang="en-US" dirty="0"/>
            <a:t>5. </a:t>
          </a:r>
          <a:r>
            <a:rPr lang="ru-RU" dirty="0"/>
            <a:t>Работает как с месячными, так и с недельными прогнозами (или их сочетанием)</a:t>
          </a:r>
          <a:endParaRPr lang="en-US" dirty="0"/>
        </a:p>
      </dgm:t>
    </dgm:pt>
    <dgm:pt modelId="{1A6FAD36-9E6D-4761-B994-0AE5338FE6A5}" type="parTrans" cxnId="{702F8132-3572-4B5F-8D47-2AEE7C9152B6}">
      <dgm:prSet/>
      <dgm:spPr/>
      <dgm:t>
        <a:bodyPr/>
        <a:lstStyle/>
        <a:p>
          <a:endParaRPr lang="en-US"/>
        </a:p>
      </dgm:t>
    </dgm:pt>
    <dgm:pt modelId="{62EE58BC-2CF5-4113-87FA-D62B503AE7AC}" type="sibTrans" cxnId="{702F8132-3572-4B5F-8D47-2AEE7C9152B6}">
      <dgm:prSet/>
      <dgm:spPr/>
      <dgm:t>
        <a:bodyPr/>
        <a:lstStyle/>
        <a:p>
          <a:endParaRPr lang="en-US"/>
        </a:p>
      </dgm:t>
    </dgm:pt>
    <dgm:pt modelId="{0A15B17E-2D13-4047-B727-76DC7AF0C029}">
      <dgm:prSet phldrT="[Text]"/>
      <dgm:spPr>
        <a:ln>
          <a:noFill/>
        </a:ln>
      </dgm:spPr>
      <dgm:t>
        <a:bodyPr/>
        <a:lstStyle/>
        <a:p>
          <a:pPr marL="266700" indent="-266700"/>
          <a:r>
            <a:rPr lang="en-US" dirty="0"/>
            <a:t>6. </a:t>
          </a:r>
          <a:r>
            <a:rPr lang="ru-RU" dirty="0"/>
            <a:t>Использует формат</a:t>
          </a:r>
          <a:r>
            <a:rPr lang="en-US" dirty="0"/>
            <a:t> GFSM14. </a:t>
          </a:r>
          <a:r>
            <a:rPr lang="ru-RU" dirty="0"/>
            <a:t>Акцент на экономическую классификацию, - хотя может использоваться сочетание классификаций</a:t>
          </a:r>
          <a:endParaRPr lang="en-US" dirty="0"/>
        </a:p>
      </dgm:t>
    </dgm:pt>
    <dgm:pt modelId="{D9048EF0-510D-4B74-8C74-0E906E23F7F4}" type="parTrans" cxnId="{A919727B-DCF6-4470-B573-F4C54EA99068}">
      <dgm:prSet/>
      <dgm:spPr/>
      <dgm:t>
        <a:bodyPr/>
        <a:lstStyle/>
        <a:p>
          <a:endParaRPr lang="en-US"/>
        </a:p>
      </dgm:t>
    </dgm:pt>
    <dgm:pt modelId="{FF61CFD9-BE1C-4311-AC99-557D7E94472E}" type="sibTrans" cxnId="{A919727B-DCF6-4470-B573-F4C54EA99068}">
      <dgm:prSet/>
      <dgm:spPr/>
      <dgm:t>
        <a:bodyPr/>
        <a:lstStyle/>
        <a:p>
          <a:endParaRPr lang="en-US"/>
        </a:p>
      </dgm:t>
    </dgm:pt>
    <dgm:pt modelId="{FEA3BC85-B740-4257-ACA8-5D39D3B63305}">
      <dgm:prSet phldrT="[Text]"/>
      <dgm:spPr>
        <a:ln>
          <a:noFill/>
        </a:ln>
      </dgm:spPr>
      <dgm:t>
        <a:bodyPr/>
        <a:lstStyle/>
        <a:p>
          <a:r>
            <a:rPr lang="en-US" dirty="0"/>
            <a:t>7. </a:t>
          </a:r>
          <a:r>
            <a:rPr lang="ru-RU" dirty="0"/>
            <a:t>Поддерживает оценку руководством мер политики с учетом прогнозов (и возникающих в связи с ними рисков)</a:t>
          </a:r>
          <a:endParaRPr lang="en-US" dirty="0"/>
        </a:p>
      </dgm:t>
    </dgm:pt>
    <dgm:pt modelId="{2A180C53-73E8-4706-9EA1-FE9AABFDECA9}" type="parTrans" cxnId="{7E31EEEF-51B1-462E-8857-4618B377439D}">
      <dgm:prSet/>
      <dgm:spPr/>
      <dgm:t>
        <a:bodyPr/>
        <a:lstStyle/>
        <a:p>
          <a:endParaRPr lang="en-GB"/>
        </a:p>
      </dgm:t>
    </dgm:pt>
    <dgm:pt modelId="{86EEC749-B893-462C-B455-54ECBD4C73B2}" type="sibTrans" cxnId="{7E31EEEF-51B1-462E-8857-4618B377439D}">
      <dgm:prSet/>
      <dgm:spPr/>
      <dgm:t>
        <a:bodyPr/>
        <a:lstStyle/>
        <a:p>
          <a:endParaRPr lang="en-GB"/>
        </a:p>
      </dgm:t>
    </dgm:pt>
    <dgm:pt modelId="{CDA36D70-B32B-4CDD-87C4-7F33D5FAAEBE}">
      <dgm:prSet phldrT="[Text]"/>
      <dgm:spPr>
        <a:ln>
          <a:noFill/>
        </a:ln>
      </dgm:spPr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/>
            <a:t>2. </a:t>
          </a:r>
          <a:r>
            <a:rPr lang="ru-RU" dirty="0"/>
            <a:t>Функционирует по принципу «сверху-вниз», используя известную информацию о потоках средств и закономерности прежних периодов, но также предполагает включение информации «снизу-вверх» (МДВ, ООД) </a:t>
          </a:r>
          <a:endParaRPr lang="en-US" dirty="0"/>
        </a:p>
      </dgm:t>
    </dgm:pt>
    <dgm:pt modelId="{71118ADA-55F4-4199-940A-9A0527C5AA15}" type="parTrans" cxnId="{D5F6ACA9-1F4A-4B9D-8536-13890D5AC97F}">
      <dgm:prSet/>
      <dgm:spPr/>
      <dgm:t>
        <a:bodyPr/>
        <a:lstStyle/>
        <a:p>
          <a:endParaRPr lang="en-GB"/>
        </a:p>
      </dgm:t>
    </dgm:pt>
    <dgm:pt modelId="{E2615391-4A72-4F6A-9BEB-B59F397858DD}" type="sibTrans" cxnId="{D5F6ACA9-1F4A-4B9D-8536-13890D5AC97F}">
      <dgm:prSet/>
      <dgm:spPr/>
      <dgm:t>
        <a:bodyPr/>
        <a:lstStyle/>
        <a:p>
          <a:endParaRPr lang="en-GB"/>
        </a:p>
      </dgm:t>
    </dgm:pt>
    <dgm:pt modelId="{AEB18845-5F93-426F-8242-C43567034EE9}" type="pres">
      <dgm:prSet presAssocID="{B9549C42-2BCB-480C-887D-BE7D67100F3D}" presName="vert0" presStyleCnt="0">
        <dgm:presLayoutVars>
          <dgm:dir/>
          <dgm:animOne val="branch"/>
          <dgm:animLvl val="lvl"/>
        </dgm:presLayoutVars>
      </dgm:prSet>
      <dgm:spPr/>
    </dgm:pt>
    <dgm:pt modelId="{30E4E629-D6EF-44D6-9211-C088E41330FE}" type="pres">
      <dgm:prSet presAssocID="{ACC032F8-BDF5-4B08-932C-B36F3CAAC6D8}" presName="thickLine" presStyleLbl="alignNode1" presStyleIdx="0" presStyleCnt="7"/>
      <dgm:spPr/>
    </dgm:pt>
    <dgm:pt modelId="{5069E0E3-81BC-4AEE-8532-64C9767482DE}" type="pres">
      <dgm:prSet presAssocID="{ACC032F8-BDF5-4B08-932C-B36F3CAAC6D8}" presName="horz1" presStyleCnt="0"/>
      <dgm:spPr/>
    </dgm:pt>
    <dgm:pt modelId="{E9D4EBA4-040D-4DB7-9A67-91E29E04269F}" type="pres">
      <dgm:prSet presAssocID="{ACC032F8-BDF5-4B08-932C-B36F3CAAC6D8}" presName="tx1" presStyleLbl="revTx" presStyleIdx="0" presStyleCnt="7"/>
      <dgm:spPr/>
    </dgm:pt>
    <dgm:pt modelId="{489A7DD2-12B4-4D96-A5B8-7FFC09658BCE}" type="pres">
      <dgm:prSet presAssocID="{ACC032F8-BDF5-4B08-932C-B36F3CAAC6D8}" presName="vert1" presStyleCnt="0"/>
      <dgm:spPr/>
    </dgm:pt>
    <dgm:pt modelId="{81FCEBAF-5EF5-49D2-B2A1-B1A520A2191A}" type="pres">
      <dgm:prSet presAssocID="{CDA36D70-B32B-4CDD-87C4-7F33D5FAAEBE}" presName="thickLine" presStyleLbl="alignNode1" presStyleIdx="1" presStyleCnt="7"/>
      <dgm:spPr/>
    </dgm:pt>
    <dgm:pt modelId="{63E3D714-AD54-4FFA-8B14-6444DE484C9C}" type="pres">
      <dgm:prSet presAssocID="{CDA36D70-B32B-4CDD-87C4-7F33D5FAAEBE}" presName="horz1" presStyleCnt="0"/>
      <dgm:spPr/>
    </dgm:pt>
    <dgm:pt modelId="{21817437-38B8-4B28-A5C8-4FFFCBE31DF3}" type="pres">
      <dgm:prSet presAssocID="{CDA36D70-B32B-4CDD-87C4-7F33D5FAAEBE}" presName="tx1" presStyleLbl="revTx" presStyleIdx="1" presStyleCnt="7"/>
      <dgm:spPr/>
    </dgm:pt>
    <dgm:pt modelId="{1C7BAF09-5FD0-445C-BCA6-B7C20F1A6CD0}" type="pres">
      <dgm:prSet presAssocID="{CDA36D70-B32B-4CDD-87C4-7F33D5FAAEBE}" presName="vert1" presStyleCnt="0"/>
      <dgm:spPr/>
    </dgm:pt>
    <dgm:pt modelId="{19FAF0E4-E1EE-4D48-8932-2A4641A783E0}" type="pres">
      <dgm:prSet presAssocID="{33A208C2-9137-4F53-B056-F9C59F71D2BC}" presName="thickLine" presStyleLbl="alignNode1" presStyleIdx="2" presStyleCnt="7"/>
      <dgm:spPr/>
    </dgm:pt>
    <dgm:pt modelId="{66C66B2D-64C0-4491-8AA7-3DA0487FDB60}" type="pres">
      <dgm:prSet presAssocID="{33A208C2-9137-4F53-B056-F9C59F71D2BC}" presName="horz1" presStyleCnt="0"/>
      <dgm:spPr/>
    </dgm:pt>
    <dgm:pt modelId="{125E341D-691C-4BF0-8D74-2265EB56D31A}" type="pres">
      <dgm:prSet presAssocID="{33A208C2-9137-4F53-B056-F9C59F71D2BC}" presName="tx1" presStyleLbl="revTx" presStyleIdx="2" presStyleCnt="7"/>
      <dgm:spPr/>
    </dgm:pt>
    <dgm:pt modelId="{9F5F30D9-8266-458F-8D4C-E7325F6CF949}" type="pres">
      <dgm:prSet presAssocID="{33A208C2-9137-4F53-B056-F9C59F71D2BC}" presName="vert1" presStyleCnt="0"/>
      <dgm:spPr/>
    </dgm:pt>
    <dgm:pt modelId="{3B53321A-677E-4D43-8290-29E8A3D43B8D}" type="pres">
      <dgm:prSet presAssocID="{69D47E68-DED5-4D81-A524-CAE68E7C0778}" presName="thickLine" presStyleLbl="alignNode1" presStyleIdx="3" presStyleCnt="7"/>
      <dgm:spPr/>
    </dgm:pt>
    <dgm:pt modelId="{418F641E-9B3D-4A2A-B009-AB3958C9BA91}" type="pres">
      <dgm:prSet presAssocID="{69D47E68-DED5-4D81-A524-CAE68E7C0778}" presName="horz1" presStyleCnt="0"/>
      <dgm:spPr/>
    </dgm:pt>
    <dgm:pt modelId="{84ACC6A4-0F2B-47CA-B344-067035814E30}" type="pres">
      <dgm:prSet presAssocID="{69D47E68-DED5-4D81-A524-CAE68E7C0778}" presName="tx1" presStyleLbl="revTx" presStyleIdx="3" presStyleCnt="7"/>
      <dgm:spPr/>
    </dgm:pt>
    <dgm:pt modelId="{2F8E6566-71C3-4A02-806A-5B3C4D63FF33}" type="pres">
      <dgm:prSet presAssocID="{69D47E68-DED5-4D81-A524-CAE68E7C0778}" presName="vert1" presStyleCnt="0"/>
      <dgm:spPr/>
    </dgm:pt>
    <dgm:pt modelId="{1E4C40E3-35EF-4178-A677-FA8F04D8C355}" type="pres">
      <dgm:prSet presAssocID="{68062DFC-6D64-4370-90AC-A16BE3558A2E}" presName="thickLine" presStyleLbl="alignNode1" presStyleIdx="4" presStyleCnt="7"/>
      <dgm:spPr/>
    </dgm:pt>
    <dgm:pt modelId="{323E4D4A-CC47-4646-8ADD-0AA325088DC7}" type="pres">
      <dgm:prSet presAssocID="{68062DFC-6D64-4370-90AC-A16BE3558A2E}" presName="horz1" presStyleCnt="0"/>
      <dgm:spPr/>
    </dgm:pt>
    <dgm:pt modelId="{D57EB7A3-3940-4228-91F7-45066E12D4AB}" type="pres">
      <dgm:prSet presAssocID="{68062DFC-6D64-4370-90AC-A16BE3558A2E}" presName="tx1" presStyleLbl="revTx" presStyleIdx="4" presStyleCnt="7"/>
      <dgm:spPr/>
    </dgm:pt>
    <dgm:pt modelId="{A3F7963A-5A29-48CD-BD6A-4BD62555E8DF}" type="pres">
      <dgm:prSet presAssocID="{68062DFC-6D64-4370-90AC-A16BE3558A2E}" presName="vert1" presStyleCnt="0"/>
      <dgm:spPr/>
    </dgm:pt>
    <dgm:pt modelId="{D6B79FD2-97D2-48F5-9A64-871C2444DCCF}" type="pres">
      <dgm:prSet presAssocID="{0A15B17E-2D13-4047-B727-76DC7AF0C029}" presName="thickLine" presStyleLbl="alignNode1" presStyleIdx="5" presStyleCnt="7"/>
      <dgm:spPr/>
    </dgm:pt>
    <dgm:pt modelId="{885ACC86-FA46-4661-A486-D4D0644D4991}" type="pres">
      <dgm:prSet presAssocID="{0A15B17E-2D13-4047-B727-76DC7AF0C029}" presName="horz1" presStyleCnt="0"/>
      <dgm:spPr/>
    </dgm:pt>
    <dgm:pt modelId="{4AD96CF7-B923-435E-A0E4-330DB04FE081}" type="pres">
      <dgm:prSet presAssocID="{0A15B17E-2D13-4047-B727-76DC7AF0C029}" presName="tx1" presStyleLbl="revTx" presStyleIdx="5" presStyleCnt="7"/>
      <dgm:spPr/>
    </dgm:pt>
    <dgm:pt modelId="{1F9A1961-7FFE-48CD-88F0-A7E9A6AD2147}" type="pres">
      <dgm:prSet presAssocID="{0A15B17E-2D13-4047-B727-76DC7AF0C029}" presName="vert1" presStyleCnt="0"/>
      <dgm:spPr/>
    </dgm:pt>
    <dgm:pt modelId="{ADCC323E-4B9B-4BB0-AA40-6368AA5FB848}" type="pres">
      <dgm:prSet presAssocID="{FEA3BC85-B740-4257-ACA8-5D39D3B63305}" presName="thickLine" presStyleLbl="alignNode1" presStyleIdx="6" presStyleCnt="7"/>
      <dgm:spPr/>
    </dgm:pt>
    <dgm:pt modelId="{5979D3B3-19F6-46BE-8E7D-49D3A9B8B31B}" type="pres">
      <dgm:prSet presAssocID="{FEA3BC85-B740-4257-ACA8-5D39D3B63305}" presName="horz1" presStyleCnt="0"/>
      <dgm:spPr/>
    </dgm:pt>
    <dgm:pt modelId="{81CCE511-3BAA-4400-AAC2-4F7EFB90DB3F}" type="pres">
      <dgm:prSet presAssocID="{FEA3BC85-B740-4257-ACA8-5D39D3B63305}" presName="tx1" presStyleLbl="revTx" presStyleIdx="6" presStyleCnt="7"/>
      <dgm:spPr/>
    </dgm:pt>
    <dgm:pt modelId="{00159ADF-9097-4CF4-BE78-DC4756C37A5B}" type="pres">
      <dgm:prSet presAssocID="{FEA3BC85-B740-4257-ACA8-5D39D3B63305}" presName="vert1" presStyleCnt="0"/>
      <dgm:spPr/>
    </dgm:pt>
  </dgm:ptLst>
  <dgm:cxnLst>
    <dgm:cxn modelId="{B27FBF16-E8E6-4651-825C-7F9C2BAA1B06}" type="presOf" srcId="{68062DFC-6D64-4370-90AC-A16BE3558A2E}" destId="{D57EB7A3-3940-4228-91F7-45066E12D4AB}" srcOrd="0" destOrd="0" presId="urn:microsoft.com/office/officeart/2008/layout/LinedList"/>
    <dgm:cxn modelId="{702F8132-3572-4B5F-8D47-2AEE7C9152B6}" srcId="{B9549C42-2BCB-480C-887D-BE7D67100F3D}" destId="{68062DFC-6D64-4370-90AC-A16BE3558A2E}" srcOrd="4" destOrd="0" parTransId="{1A6FAD36-9E6D-4761-B994-0AE5338FE6A5}" sibTransId="{62EE58BC-2CF5-4113-87FA-D62B503AE7AC}"/>
    <dgm:cxn modelId="{E08B9265-23D3-438C-9B23-0ACCF0537798}" srcId="{B9549C42-2BCB-480C-887D-BE7D67100F3D}" destId="{69D47E68-DED5-4D81-A524-CAE68E7C0778}" srcOrd="3" destOrd="0" parTransId="{2951FBB8-CC01-4C99-AD1C-DE5978106728}" sibTransId="{3F25BD7F-935D-43F5-B85C-72E0E263EAE8}"/>
    <dgm:cxn modelId="{D57C4F66-51D0-4D4F-AFA9-9680829E3691}" type="presOf" srcId="{ACC032F8-BDF5-4B08-932C-B36F3CAAC6D8}" destId="{E9D4EBA4-040D-4DB7-9A67-91E29E04269F}" srcOrd="0" destOrd="0" presId="urn:microsoft.com/office/officeart/2008/layout/LinedList"/>
    <dgm:cxn modelId="{9D4D3A4E-DAFD-43AA-B2B3-8CAD8C52AA44}" type="presOf" srcId="{33A208C2-9137-4F53-B056-F9C59F71D2BC}" destId="{125E341D-691C-4BF0-8D74-2265EB56D31A}" srcOrd="0" destOrd="0" presId="urn:microsoft.com/office/officeart/2008/layout/LinedList"/>
    <dgm:cxn modelId="{FFB1C54E-7445-4D44-B97A-91A45390C0EF}" type="presOf" srcId="{0A15B17E-2D13-4047-B727-76DC7AF0C029}" destId="{4AD96CF7-B923-435E-A0E4-330DB04FE081}" srcOrd="0" destOrd="0" presId="urn:microsoft.com/office/officeart/2008/layout/LinedList"/>
    <dgm:cxn modelId="{A919727B-DCF6-4470-B573-F4C54EA99068}" srcId="{B9549C42-2BCB-480C-887D-BE7D67100F3D}" destId="{0A15B17E-2D13-4047-B727-76DC7AF0C029}" srcOrd="5" destOrd="0" parTransId="{D9048EF0-510D-4B74-8C74-0E906E23F7F4}" sibTransId="{FF61CFD9-BE1C-4311-AC99-557D7E94472E}"/>
    <dgm:cxn modelId="{0B9C427E-2965-46D2-91D6-C8803A5F933D}" type="presOf" srcId="{CDA36D70-B32B-4CDD-87C4-7F33D5FAAEBE}" destId="{21817437-38B8-4B28-A5C8-4FFFCBE31DF3}" srcOrd="0" destOrd="0" presId="urn:microsoft.com/office/officeart/2008/layout/LinedList"/>
    <dgm:cxn modelId="{70D98D98-75D8-4433-8298-30F77AE62E5A}" type="presOf" srcId="{B9549C42-2BCB-480C-887D-BE7D67100F3D}" destId="{AEB18845-5F93-426F-8242-C43567034EE9}" srcOrd="0" destOrd="0" presId="urn:microsoft.com/office/officeart/2008/layout/LinedList"/>
    <dgm:cxn modelId="{C4D6CB9D-5F8A-4FF1-A18E-A84DAB1CE649}" srcId="{B9549C42-2BCB-480C-887D-BE7D67100F3D}" destId="{ACC032F8-BDF5-4B08-932C-B36F3CAAC6D8}" srcOrd="0" destOrd="0" parTransId="{FD5F2616-E1EB-4D07-A6BD-BB7DB96265F4}" sibTransId="{95B36ACB-116B-4AEE-9F02-DE24E4DB16C7}"/>
    <dgm:cxn modelId="{D5F6ACA9-1F4A-4B9D-8536-13890D5AC97F}" srcId="{B9549C42-2BCB-480C-887D-BE7D67100F3D}" destId="{CDA36D70-B32B-4CDD-87C4-7F33D5FAAEBE}" srcOrd="1" destOrd="0" parTransId="{71118ADA-55F4-4199-940A-9A0527C5AA15}" sibTransId="{E2615391-4A72-4F6A-9BEB-B59F397858DD}"/>
    <dgm:cxn modelId="{81E7E0B5-8EB7-44E0-8FA7-665A3497B953}" type="presOf" srcId="{FEA3BC85-B740-4257-ACA8-5D39D3B63305}" destId="{81CCE511-3BAA-4400-AAC2-4F7EFB90DB3F}" srcOrd="0" destOrd="0" presId="urn:microsoft.com/office/officeart/2008/layout/LinedList"/>
    <dgm:cxn modelId="{7E31EEEF-51B1-462E-8857-4618B377439D}" srcId="{B9549C42-2BCB-480C-887D-BE7D67100F3D}" destId="{FEA3BC85-B740-4257-ACA8-5D39D3B63305}" srcOrd="6" destOrd="0" parTransId="{2A180C53-73E8-4706-9EA1-FE9AABFDECA9}" sibTransId="{86EEC749-B893-462C-B455-54ECBD4C73B2}"/>
    <dgm:cxn modelId="{61444AF2-6B3D-4DC1-8A8F-37D197011947}" srcId="{B9549C42-2BCB-480C-887D-BE7D67100F3D}" destId="{33A208C2-9137-4F53-B056-F9C59F71D2BC}" srcOrd="2" destOrd="0" parTransId="{265039CF-5C2E-40CA-AAAD-076652BA721A}" sibTransId="{D9238C2F-5E42-4D6F-A12B-900770581489}"/>
    <dgm:cxn modelId="{D32A8CFC-92D6-4B41-9BBC-44AF70FDB02D}" type="presOf" srcId="{69D47E68-DED5-4D81-A524-CAE68E7C0778}" destId="{84ACC6A4-0F2B-47CA-B344-067035814E30}" srcOrd="0" destOrd="0" presId="urn:microsoft.com/office/officeart/2008/layout/LinedList"/>
    <dgm:cxn modelId="{CE5CC95B-453A-494E-BB25-2136E4ED89FE}" type="presParOf" srcId="{AEB18845-5F93-426F-8242-C43567034EE9}" destId="{30E4E629-D6EF-44D6-9211-C088E41330FE}" srcOrd="0" destOrd="0" presId="urn:microsoft.com/office/officeart/2008/layout/LinedList"/>
    <dgm:cxn modelId="{5BCCA9F2-5D6F-4D91-B37F-36D39D59AB96}" type="presParOf" srcId="{AEB18845-5F93-426F-8242-C43567034EE9}" destId="{5069E0E3-81BC-4AEE-8532-64C9767482DE}" srcOrd="1" destOrd="0" presId="urn:microsoft.com/office/officeart/2008/layout/LinedList"/>
    <dgm:cxn modelId="{19880619-FD42-4928-937C-4B6277C81BE8}" type="presParOf" srcId="{5069E0E3-81BC-4AEE-8532-64C9767482DE}" destId="{E9D4EBA4-040D-4DB7-9A67-91E29E04269F}" srcOrd="0" destOrd="0" presId="urn:microsoft.com/office/officeart/2008/layout/LinedList"/>
    <dgm:cxn modelId="{778D2C09-7A40-4193-87CA-3184C75AEDB9}" type="presParOf" srcId="{5069E0E3-81BC-4AEE-8532-64C9767482DE}" destId="{489A7DD2-12B4-4D96-A5B8-7FFC09658BCE}" srcOrd="1" destOrd="0" presId="urn:microsoft.com/office/officeart/2008/layout/LinedList"/>
    <dgm:cxn modelId="{3CC6E3B1-86B1-4991-9C4A-8DD77A294D27}" type="presParOf" srcId="{AEB18845-5F93-426F-8242-C43567034EE9}" destId="{81FCEBAF-5EF5-49D2-B2A1-B1A520A2191A}" srcOrd="2" destOrd="0" presId="urn:microsoft.com/office/officeart/2008/layout/LinedList"/>
    <dgm:cxn modelId="{55D7E7C3-253C-45A6-8DB3-53DA638D55DA}" type="presParOf" srcId="{AEB18845-5F93-426F-8242-C43567034EE9}" destId="{63E3D714-AD54-4FFA-8B14-6444DE484C9C}" srcOrd="3" destOrd="0" presId="urn:microsoft.com/office/officeart/2008/layout/LinedList"/>
    <dgm:cxn modelId="{746390E1-5C86-4FB8-B5D9-FF6269C5A189}" type="presParOf" srcId="{63E3D714-AD54-4FFA-8B14-6444DE484C9C}" destId="{21817437-38B8-4B28-A5C8-4FFFCBE31DF3}" srcOrd="0" destOrd="0" presId="urn:microsoft.com/office/officeart/2008/layout/LinedList"/>
    <dgm:cxn modelId="{5B76E519-F0EB-4857-8729-C60ADEE8CAF7}" type="presParOf" srcId="{63E3D714-AD54-4FFA-8B14-6444DE484C9C}" destId="{1C7BAF09-5FD0-445C-BCA6-B7C20F1A6CD0}" srcOrd="1" destOrd="0" presId="urn:microsoft.com/office/officeart/2008/layout/LinedList"/>
    <dgm:cxn modelId="{30D79DB6-4C6F-46FF-881C-5DA52E55BD80}" type="presParOf" srcId="{AEB18845-5F93-426F-8242-C43567034EE9}" destId="{19FAF0E4-E1EE-4D48-8932-2A4641A783E0}" srcOrd="4" destOrd="0" presId="urn:microsoft.com/office/officeart/2008/layout/LinedList"/>
    <dgm:cxn modelId="{D7251183-9BBE-41C2-A799-9BF80B3B7DE3}" type="presParOf" srcId="{AEB18845-5F93-426F-8242-C43567034EE9}" destId="{66C66B2D-64C0-4491-8AA7-3DA0487FDB60}" srcOrd="5" destOrd="0" presId="urn:microsoft.com/office/officeart/2008/layout/LinedList"/>
    <dgm:cxn modelId="{798F5B3E-0C26-41B5-B0CD-371A2CE67C84}" type="presParOf" srcId="{66C66B2D-64C0-4491-8AA7-3DA0487FDB60}" destId="{125E341D-691C-4BF0-8D74-2265EB56D31A}" srcOrd="0" destOrd="0" presId="urn:microsoft.com/office/officeart/2008/layout/LinedList"/>
    <dgm:cxn modelId="{A155B22A-2696-44ED-82E1-D762FF6449A5}" type="presParOf" srcId="{66C66B2D-64C0-4491-8AA7-3DA0487FDB60}" destId="{9F5F30D9-8266-458F-8D4C-E7325F6CF949}" srcOrd="1" destOrd="0" presId="urn:microsoft.com/office/officeart/2008/layout/LinedList"/>
    <dgm:cxn modelId="{F143653B-0397-43FD-B024-5391D9E1AB33}" type="presParOf" srcId="{AEB18845-5F93-426F-8242-C43567034EE9}" destId="{3B53321A-677E-4D43-8290-29E8A3D43B8D}" srcOrd="6" destOrd="0" presId="urn:microsoft.com/office/officeart/2008/layout/LinedList"/>
    <dgm:cxn modelId="{798E2A27-4E86-44BE-B6B3-42D78BC5BD3A}" type="presParOf" srcId="{AEB18845-5F93-426F-8242-C43567034EE9}" destId="{418F641E-9B3D-4A2A-B009-AB3958C9BA91}" srcOrd="7" destOrd="0" presId="urn:microsoft.com/office/officeart/2008/layout/LinedList"/>
    <dgm:cxn modelId="{3E6DF555-74C7-4697-94BC-8DD31F0C5A89}" type="presParOf" srcId="{418F641E-9B3D-4A2A-B009-AB3958C9BA91}" destId="{84ACC6A4-0F2B-47CA-B344-067035814E30}" srcOrd="0" destOrd="0" presId="urn:microsoft.com/office/officeart/2008/layout/LinedList"/>
    <dgm:cxn modelId="{C518BC19-65D5-421C-842B-567966926D94}" type="presParOf" srcId="{418F641E-9B3D-4A2A-B009-AB3958C9BA91}" destId="{2F8E6566-71C3-4A02-806A-5B3C4D63FF33}" srcOrd="1" destOrd="0" presId="urn:microsoft.com/office/officeart/2008/layout/LinedList"/>
    <dgm:cxn modelId="{E16389F7-EBD2-402A-8D17-0D53C220AE1D}" type="presParOf" srcId="{AEB18845-5F93-426F-8242-C43567034EE9}" destId="{1E4C40E3-35EF-4178-A677-FA8F04D8C355}" srcOrd="8" destOrd="0" presId="urn:microsoft.com/office/officeart/2008/layout/LinedList"/>
    <dgm:cxn modelId="{AFD3D108-9C16-4117-8F90-7B887FF533EE}" type="presParOf" srcId="{AEB18845-5F93-426F-8242-C43567034EE9}" destId="{323E4D4A-CC47-4646-8ADD-0AA325088DC7}" srcOrd="9" destOrd="0" presId="urn:microsoft.com/office/officeart/2008/layout/LinedList"/>
    <dgm:cxn modelId="{3D874926-7492-44E1-978B-5D9F81456F54}" type="presParOf" srcId="{323E4D4A-CC47-4646-8ADD-0AA325088DC7}" destId="{D57EB7A3-3940-4228-91F7-45066E12D4AB}" srcOrd="0" destOrd="0" presId="urn:microsoft.com/office/officeart/2008/layout/LinedList"/>
    <dgm:cxn modelId="{A02C17D6-2CC0-4305-AD38-B5FB33EE0C41}" type="presParOf" srcId="{323E4D4A-CC47-4646-8ADD-0AA325088DC7}" destId="{A3F7963A-5A29-48CD-BD6A-4BD62555E8DF}" srcOrd="1" destOrd="0" presId="urn:microsoft.com/office/officeart/2008/layout/LinedList"/>
    <dgm:cxn modelId="{5A5A732F-48E8-4FA3-8B11-D24EE4DC3543}" type="presParOf" srcId="{AEB18845-5F93-426F-8242-C43567034EE9}" destId="{D6B79FD2-97D2-48F5-9A64-871C2444DCCF}" srcOrd="10" destOrd="0" presId="urn:microsoft.com/office/officeart/2008/layout/LinedList"/>
    <dgm:cxn modelId="{123ED858-E503-463C-9B9A-77E9782C360B}" type="presParOf" srcId="{AEB18845-5F93-426F-8242-C43567034EE9}" destId="{885ACC86-FA46-4661-A486-D4D0644D4991}" srcOrd="11" destOrd="0" presId="urn:microsoft.com/office/officeart/2008/layout/LinedList"/>
    <dgm:cxn modelId="{8A6D819A-0207-48C4-84BA-1C8FA63FEA2C}" type="presParOf" srcId="{885ACC86-FA46-4661-A486-D4D0644D4991}" destId="{4AD96CF7-B923-435E-A0E4-330DB04FE081}" srcOrd="0" destOrd="0" presId="urn:microsoft.com/office/officeart/2008/layout/LinedList"/>
    <dgm:cxn modelId="{DB3CB3CE-82BC-421A-A2C0-1CAE05EA23E2}" type="presParOf" srcId="{885ACC86-FA46-4661-A486-D4D0644D4991}" destId="{1F9A1961-7FFE-48CD-88F0-A7E9A6AD2147}" srcOrd="1" destOrd="0" presId="urn:microsoft.com/office/officeart/2008/layout/LinedList"/>
    <dgm:cxn modelId="{EA18ED11-084F-44E3-AB60-718847E591DE}" type="presParOf" srcId="{AEB18845-5F93-426F-8242-C43567034EE9}" destId="{ADCC323E-4B9B-4BB0-AA40-6368AA5FB848}" srcOrd="12" destOrd="0" presId="urn:microsoft.com/office/officeart/2008/layout/LinedList"/>
    <dgm:cxn modelId="{E84F1ADC-1A5A-4C59-8CB2-9B3F34C34ACA}" type="presParOf" srcId="{AEB18845-5F93-426F-8242-C43567034EE9}" destId="{5979D3B3-19F6-46BE-8E7D-49D3A9B8B31B}" srcOrd="13" destOrd="0" presId="urn:microsoft.com/office/officeart/2008/layout/LinedList"/>
    <dgm:cxn modelId="{7D194CA7-4CEE-4521-98BD-A4D2CC3F50E2}" type="presParOf" srcId="{5979D3B3-19F6-46BE-8E7D-49D3A9B8B31B}" destId="{81CCE511-3BAA-4400-AAC2-4F7EFB90DB3F}" srcOrd="0" destOrd="0" presId="urn:microsoft.com/office/officeart/2008/layout/LinedList"/>
    <dgm:cxn modelId="{2244BD71-985E-476B-B5C0-13A78B3473B7}" type="presParOf" srcId="{5979D3B3-19F6-46BE-8E7D-49D3A9B8B31B}" destId="{00159ADF-9097-4CF4-BE78-DC4756C37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EC99A-9DD6-4A3F-AB1A-DBA8624BEAC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81941F-6FCF-4102-88F0-27C29E3482B2}">
      <dgm:prSet phldrT="[Text]" custT="1"/>
      <dgm:spPr/>
      <dgm:t>
        <a:bodyPr/>
        <a:lstStyle/>
        <a:p>
          <a:r>
            <a:rPr lang="ru-RU" sz="3200" dirty="0"/>
            <a:t>Вводимые данные</a:t>
          </a:r>
          <a:endParaRPr lang="en-US" sz="3200" dirty="0"/>
        </a:p>
      </dgm:t>
    </dgm:pt>
    <dgm:pt modelId="{D555C451-CAD1-48E5-B840-F24773492174}" type="parTrans" cxnId="{1A2D7F44-E963-40D9-BDD2-5C3B2FD3222B}">
      <dgm:prSet/>
      <dgm:spPr/>
      <dgm:t>
        <a:bodyPr/>
        <a:lstStyle/>
        <a:p>
          <a:endParaRPr lang="en-US"/>
        </a:p>
      </dgm:t>
    </dgm:pt>
    <dgm:pt modelId="{E8C24E1B-210A-4D65-A26C-F9699F28A21B}" type="sibTrans" cxnId="{1A2D7F44-E963-40D9-BDD2-5C3B2FD3222B}">
      <dgm:prSet/>
      <dgm:spPr/>
      <dgm:t>
        <a:bodyPr/>
        <a:lstStyle/>
        <a:p>
          <a:endParaRPr lang="en-US"/>
        </a:p>
      </dgm:t>
    </dgm:pt>
    <dgm:pt modelId="{FFA763FC-6385-4F91-A58B-1A80D146B2A3}">
      <dgm:prSet phldrT="[Text]" custT="1"/>
      <dgm:spPr/>
      <dgm:t>
        <a:bodyPr/>
        <a:lstStyle/>
        <a:p>
          <a:r>
            <a:rPr lang="ru-RU" sz="3200" dirty="0"/>
            <a:t>Результаты</a:t>
          </a:r>
          <a:endParaRPr lang="en-US" sz="3200" dirty="0"/>
        </a:p>
      </dgm:t>
    </dgm:pt>
    <dgm:pt modelId="{062843CF-9B7D-49B5-8810-CAE8CCDA8068}" type="parTrans" cxnId="{33613D57-2EBA-41F1-A19E-F3733F1505F1}">
      <dgm:prSet/>
      <dgm:spPr/>
      <dgm:t>
        <a:bodyPr/>
        <a:lstStyle/>
        <a:p>
          <a:endParaRPr lang="en-US"/>
        </a:p>
      </dgm:t>
    </dgm:pt>
    <dgm:pt modelId="{1B177D5F-15E9-457E-B15B-B8EBF469E0AA}" type="sibTrans" cxnId="{33613D57-2EBA-41F1-A19E-F3733F1505F1}">
      <dgm:prSet/>
      <dgm:spPr/>
      <dgm:t>
        <a:bodyPr/>
        <a:lstStyle/>
        <a:p>
          <a:endParaRPr lang="en-US"/>
        </a:p>
      </dgm:t>
    </dgm:pt>
    <dgm:pt modelId="{8E9861F6-2266-4711-B1C9-23F9BA50F44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Фактические данные предыдущего года </a:t>
          </a:r>
          <a:r>
            <a:rPr lang="en-GB" dirty="0"/>
            <a:t>[</a:t>
          </a:r>
          <a:r>
            <a:rPr lang="ru-RU" dirty="0"/>
            <a:t>по мере получения, с присвоением весов</a:t>
          </a:r>
          <a:r>
            <a:rPr lang="en-GB" dirty="0"/>
            <a:t>]</a:t>
          </a:r>
        </a:p>
      </dgm:t>
    </dgm:pt>
    <dgm:pt modelId="{5858C3AB-23C3-48D4-B791-BDF4964BC25B}" type="parTrans" cxnId="{5BFA5141-9D23-47C4-AAAE-0E21F7513622}">
      <dgm:prSet/>
      <dgm:spPr/>
      <dgm:t>
        <a:bodyPr/>
        <a:lstStyle/>
        <a:p>
          <a:endParaRPr lang="en-US"/>
        </a:p>
      </dgm:t>
    </dgm:pt>
    <dgm:pt modelId="{B1D78BD7-771B-47DF-87A2-E23143208BA1}" type="sibTrans" cxnId="{5BFA5141-9D23-47C4-AAAE-0E21F7513622}">
      <dgm:prSet/>
      <dgm:spPr/>
      <dgm:t>
        <a:bodyPr/>
        <a:lstStyle/>
        <a:p>
          <a:endParaRPr lang="en-US"/>
        </a:p>
      </dgm:t>
    </dgm:pt>
    <dgm:pt modelId="{024D8C51-4D54-4943-99AF-D060D7FA8623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Бюджет</a:t>
          </a:r>
          <a:r>
            <a:rPr lang="en-GB" dirty="0"/>
            <a:t> – </a:t>
          </a:r>
          <a:r>
            <a:rPr lang="ru-RU" dirty="0"/>
            <a:t>доходы, расходы, финансирование</a:t>
          </a:r>
          <a:endParaRPr lang="en-GB" dirty="0"/>
        </a:p>
      </dgm:t>
    </dgm:pt>
    <dgm:pt modelId="{BBD8F5BC-D4AD-438A-8360-A298FB09C7A6}" type="parTrans" cxnId="{AB379157-4F17-4D5C-92EC-E9EFD2CED252}">
      <dgm:prSet/>
      <dgm:spPr/>
      <dgm:t>
        <a:bodyPr/>
        <a:lstStyle/>
        <a:p>
          <a:endParaRPr lang="en-US"/>
        </a:p>
      </dgm:t>
    </dgm:pt>
    <dgm:pt modelId="{490A3184-E91A-4776-9951-A27362051B50}" type="sibTrans" cxnId="{AB379157-4F17-4D5C-92EC-E9EFD2CED252}">
      <dgm:prSet/>
      <dgm:spPr/>
      <dgm:t>
        <a:bodyPr/>
        <a:lstStyle/>
        <a:p>
          <a:endParaRPr lang="en-US"/>
        </a:p>
      </dgm:t>
    </dgm:pt>
    <dgm:pt modelId="{687753AE-FBC9-4743-A524-08397D8F2376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Фактические данные в течение года (на основании банковских выписок и/или ИСУГФ) и пересмотренные планы</a:t>
          </a:r>
          <a:endParaRPr lang="en-GB" dirty="0"/>
        </a:p>
      </dgm:t>
    </dgm:pt>
    <dgm:pt modelId="{6C83FEFA-AECB-4248-B955-493E1A205A83}" type="parTrans" cxnId="{3B4AF248-D396-45DC-81A5-B1374F8A3917}">
      <dgm:prSet/>
      <dgm:spPr/>
      <dgm:t>
        <a:bodyPr/>
        <a:lstStyle/>
        <a:p>
          <a:endParaRPr lang="en-US"/>
        </a:p>
      </dgm:t>
    </dgm:pt>
    <dgm:pt modelId="{F03F42AB-CB3B-4407-BE7D-9B97001E5EFF}" type="sibTrans" cxnId="{3B4AF248-D396-45DC-81A5-B1374F8A3917}">
      <dgm:prSet/>
      <dgm:spPr/>
      <dgm:t>
        <a:bodyPr/>
        <a:lstStyle/>
        <a:p>
          <a:endParaRPr lang="en-US"/>
        </a:p>
      </dgm:t>
    </dgm:pt>
    <dgm:pt modelId="{ADB883EC-A962-4380-89BE-5638CDD1B811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Пересмотренные прогнозы в течение года от МДВ/ООД</a:t>
          </a:r>
          <a:endParaRPr lang="en-GB" dirty="0"/>
        </a:p>
      </dgm:t>
    </dgm:pt>
    <dgm:pt modelId="{6B791E4A-9D59-4813-A5E9-3BBC7B067214}" type="parTrans" cxnId="{38573B3E-A82A-46E2-B695-D2FC60263C72}">
      <dgm:prSet/>
      <dgm:spPr/>
      <dgm:t>
        <a:bodyPr/>
        <a:lstStyle/>
        <a:p>
          <a:endParaRPr lang="en-US"/>
        </a:p>
      </dgm:t>
    </dgm:pt>
    <dgm:pt modelId="{4AEB78DE-665F-403D-B291-F206F17F213F}" type="sibTrans" cxnId="{38573B3E-A82A-46E2-B695-D2FC60263C72}">
      <dgm:prSet/>
      <dgm:spPr/>
      <dgm:t>
        <a:bodyPr/>
        <a:lstStyle/>
        <a:p>
          <a:endParaRPr lang="en-US"/>
        </a:p>
      </dgm:t>
    </dgm:pt>
    <dgm:pt modelId="{8852EC95-830C-4F6F-877B-A52AFDDEA2F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Кассовые планы</a:t>
          </a:r>
          <a:r>
            <a:rPr lang="en-GB" dirty="0"/>
            <a:t> – </a:t>
          </a:r>
          <a:r>
            <a:rPr lang="ru-RU" dirty="0"/>
            <a:t>профиль для бюджетного года, актуализируется в течение года</a:t>
          </a:r>
          <a:endParaRPr lang="en-GB" dirty="0"/>
        </a:p>
      </dgm:t>
    </dgm:pt>
    <dgm:pt modelId="{58FB0460-3AB6-4A42-A325-AFF3E1CB4F0B}" type="parTrans" cxnId="{F49DA47E-DBB3-41BF-ACEB-28E07E560964}">
      <dgm:prSet/>
      <dgm:spPr/>
      <dgm:t>
        <a:bodyPr/>
        <a:lstStyle/>
        <a:p>
          <a:endParaRPr lang="en-US"/>
        </a:p>
      </dgm:t>
    </dgm:pt>
    <dgm:pt modelId="{A0521A58-260B-47F6-948D-2ABFC1F461EE}" type="sibTrans" cxnId="{F49DA47E-DBB3-41BF-ACEB-28E07E560964}">
      <dgm:prSet/>
      <dgm:spPr/>
      <dgm:t>
        <a:bodyPr/>
        <a:lstStyle/>
        <a:p>
          <a:endParaRPr lang="en-US"/>
        </a:p>
      </dgm:t>
    </dgm:pt>
    <dgm:pt modelId="{32B1604E-9085-45C0-A28F-59C90D2054E9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3-месячные скользящие прогнозы – еженедельные и/или ежемесячные</a:t>
          </a:r>
          <a:endParaRPr lang="en-GB" dirty="0"/>
        </a:p>
      </dgm:t>
    </dgm:pt>
    <dgm:pt modelId="{5E76EF15-B234-4FDF-91DB-BD99A2A50456}" type="parTrans" cxnId="{BE631E21-874D-4B67-BAC6-62BE4FDD3938}">
      <dgm:prSet/>
      <dgm:spPr/>
      <dgm:t>
        <a:bodyPr/>
        <a:lstStyle/>
        <a:p>
          <a:endParaRPr lang="en-US"/>
        </a:p>
      </dgm:t>
    </dgm:pt>
    <dgm:pt modelId="{DB134A7D-CCAA-4B12-9B31-CFF9BB8EEEE5}" type="sibTrans" cxnId="{BE631E21-874D-4B67-BAC6-62BE4FDD3938}">
      <dgm:prSet/>
      <dgm:spPr/>
      <dgm:t>
        <a:bodyPr/>
        <a:lstStyle/>
        <a:p>
          <a:endParaRPr lang="en-US"/>
        </a:p>
      </dgm:t>
    </dgm:pt>
    <dgm:pt modelId="{AD890AF8-69A1-4665-A2CD-F51719C7460B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Варианты политики</a:t>
          </a:r>
          <a:r>
            <a:rPr lang="en-GB" dirty="0"/>
            <a:t> </a:t>
          </a:r>
        </a:p>
      </dgm:t>
    </dgm:pt>
    <dgm:pt modelId="{5E714B8A-EA18-4290-84C5-4A8C58AF34CA}" type="parTrans" cxnId="{C6967747-326E-4D12-876C-EC579BD7AD4E}">
      <dgm:prSet/>
      <dgm:spPr/>
      <dgm:t>
        <a:bodyPr/>
        <a:lstStyle/>
        <a:p>
          <a:endParaRPr lang="en-US"/>
        </a:p>
      </dgm:t>
    </dgm:pt>
    <dgm:pt modelId="{4AB9DA51-E51E-48F6-BEC4-DFF12721ED6D}" type="sibTrans" cxnId="{C6967747-326E-4D12-876C-EC579BD7AD4E}">
      <dgm:prSet/>
      <dgm:spPr/>
      <dgm:t>
        <a:bodyPr/>
        <a:lstStyle/>
        <a:p>
          <a:endParaRPr lang="en-US"/>
        </a:p>
      </dgm:t>
    </dgm:pt>
    <dgm:pt modelId="{2D7C36F5-55BF-464F-A3D3-80FD66CA3D61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Рабочие листы, которые составители прогноза могут направить в Комитет по управления ликвидностью и т.д.</a:t>
          </a:r>
          <a:endParaRPr lang="en-GB" dirty="0"/>
        </a:p>
      </dgm:t>
    </dgm:pt>
    <dgm:pt modelId="{878E722E-1995-48A2-85CE-96B754B6F5F8}" type="parTrans" cxnId="{430A742C-FC43-4AC4-B99C-50DADEE4B5A2}">
      <dgm:prSet/>
      <dgm:spPr/>
      <dgm:t>
        <a:bodyPr/>
        <a:lstStyle/>
        <a:p>
          <a:endParaRPr lang="en-US"/>
        </a:p>
      </dgm:t>
    </dgm:pt>
    <dgm:pt modelId="{E389675D-AB53-4ACC-92E0-57BC073A2297}" type="sibTrans" cxnId="{430A742C-FC43-4AC4-B99C-50DADEE4B5A2}">
      <dgm:prSet/>
      <dgm:spPr/>
      <dgm:t>
        <a:bodyPr/>
        <a:lstStyle/>
        <a:p>
          <a:endParaRPr lang="en-US"/>
        </a:p>
      </dgm:t>
    </dgm:pt>
    <dgm:pt modelId="{40EFDEFE-C686-426C-BF37-647AA9D2153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Представление прогноза, влияния факторов чувствительности, сценариев, рисков и т.д. </a:t>
          </a:r>
          <a:endParaRPr lang="en-GB" dirty="0"/>
        </a:p>
      </dgm:t>
    </dgm:pt>
    <dgm:pt modelId="{2D09DBE7-97BB-4F43-BF1B-B3408124E2D7}" type="parTrans" cxnId="{BE8AA6E2-97E4-436C-9DB3-0EDACA9E4634}">
      <dgm:prSet/>
      <dgm:spPr/>
      <dgm:t>
        <a:bodyPr/>
        <a:lstStyle/>
        <a:p>
          <a:endParaRPr lang="en-US"/>
        </a:p>
      </dgm:t>
    </dgm:pt>
    <dgm:pt modelId="{60AFAD52-8651-4036-96D0-86A5118A8927}" type="sibTrans" cxnId="{BE8AA6E2-97E4-436C-9DB3-0EDACA9E4634}">
      <dgm:prSet/>
      <dgm:spPr/>
      <dgm:t>
        <a:bodyPr/>
        <a:lstStyle/>
        <a:p>
          <a:endParaRPr lang="en-US"/>
        </a:p>
      </dgm:t>
    </dgm:pt>
    <dgm:pt modelId="{B920112B-41AD-4803-AC19-814350F3D955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Возможные меры реагирования и их последствия</a:t>
          </a:r>
          <a:endParaRPr lang="en-GB" dirty="0"/>
        </a:p>
      </dgm:t>
    </dgm:pt>
    <dgm:pt modelId="{BBA5DA1B-E5CA-4378-A2AE-D220E2F3EF70}" type="parTrans" cxnId="{868F146F-480A-4879-8640-AB8B51EB9B20}">
      <dgm:prSet/>
      <dgm:spPr/>
      <dgm:t>
        <a:bodyPr/>
        <a:lstStyle/>
        <a:p>
          <a:endParaRPr lang="en-US"/>
        </a:p>
      </dgm:t>
    </dgm:pt>
    <dgm:pt modelId="{DC3B0784-B4D5-4F27-BF13-172761E1876C}" type="sibTrans" cxnId="{868F146F-480A-4879-8640-AB8B51EB9B20}">
      <dgm:prSet/>
      <dgm:spPr/>
      <dgm:t>
        <a:bodyPr/>
        <a:lstStyle/>
        <a:p>
          <a:endParaRPr lang="en-US"/>
        </a:p>
      </dgm:t>
    </dgm:pt>
    <dgm:pt modelId="{837EC994-811A-454E-8A38-92DCF0FEDCE0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Выявить ликвидность </a:t>
          </a:r>
          <a:endParaRPr lang="en-GB" dirty="0"/>
        </a:p>
      </dgm:t>
    </dgm:pt>
    <dgm:pt modelId="{30B5B46D-FC13-4D1B-BF27-5E2AF6B6D151}" type="parTrans" cxnId="{C9646A7D-78BB-4FD9-8141-968B95C22F79}">
      <dgm:prSet/>
      <dgm:spPr/>
      <dgm:t>
        <a:bodyPr/>
        <a:lstStyle/>
        <a:p>
          <a:endParaRPr lang="en-GB"/>
        </a:p>
      </dgm:t>
    </dgm:pt>
    <dgm:pt modelId="{E2F95097-B872-4617-B5C0-3687666714A3}" type="sibTrans" cxnId="{C9646A7D-78BB-4FD9-8141-968B95C22F79}">
      <dgm:prSet/>
      <dgm:spPr/>
      <dgm:t>
        <a:bodyPr/>
        <a:lstStyle/>
        <a:p>
          <a:endParaRPr lang="en-GB"/>
        </a:p>
      </dgm:t>
    </dgm:pt>
    <dgm:pt modelId="{5A480FEC-151D-4637-8577-8E4DAF8BDDB7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Изменить значения бюджета</a:t>
          </a:r>
          <a:r>
            <a:rPr lang="en-GB" dirty="0"/>
            <a:t> </a:t>
          </a:r>
        </a:p>
      </dgm:t>
    </dgm:pt>
    <dgm:pt modelId="{EDE0D774-1D52-4C42-882B-38AF71B6D460}" type="parTrans" cxnId="{68051CC9-67DB-4FEA-877E-F87FB4B185F1}">
      <dgm:prSet/>
      <dgm:spPr/>
      <dgm:t>
        <a:bodyPr/>
        <a:lstStyle/>
        <a:p>
          <a:endParaRPr lang="en-GB"/>
        </a:p>
      </dgm:t>
    </dgm:pt>
    <dgm:pt modelId="{C0527F7B-3BDB-41CC-9584-015F15EF2479}" type="sibTrans" cxnId="{68051CC9-67DB-4FEA-877E-F87FB4B185F1}">
      <dgm:prSet/>
      <dgm:spPr/>
      <dgm:t>
        <a:bodyPr/>
        <a:lstStyle/>
        <a:p>
          <a:endParaRPr lang="en-GB"/>
        </a:p>
      </dgm:t>
    </dgm:pt>
    <dgm:pt modelId="{D7DE2234-BB8A-43EC-B52E-1D6AAA2D8C76}">
      <dgm:prSet/>
      <dgm:spPr>
        <a:solidFill>
          <a:srgbClr val="C9D1E4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r>
            <a:rPr lang="ru-RU" dirty="0"/>
            <a:t>Корректировки составителей прогноза</a:t>
          </a:r>
          <a:r>
            <a:rPr lang="en-GB" dirty="0"/>
            <a:t>: </a:t>
          </a:r>
        </a:p>
      </dgm:t>
    </dgm:pt>
    <dgm:pt modelId="{D3180196-933B-4E94-9197-E8340CB804BB}" type="parTrans" cxnId="{CF10EB8B-A24E-44EB-8D9D-CD72B523A56F}">
      <dgm:prSet/>
      <dgm:spPr/>
      <dgm:t>
        <a:bodyPr/>
        <a:lstStyle/>
        <a:p>
          <a:endParaRPr lang="ru-RU"/>
        </a:p>
      </dgm:t>
    </dgm:pt>
    <dgm:pt modelId="{B809CCA6-3868-424F-B69B-8D011522547B}" type="sibTrans" cxnId="{CF10EB8B-A24E-44EB-8D9D-CD72B523A56F}">
      <dgm:prSet/>
      <dgm:spPr/>
      <dgm:t>
        <a:bodyPr/>
        <a:lstStyle/>
        <a:p>
          <a:endParaRPr lang="ru-RU"/>
        </a:p>
      </dgm:t>
    </dgm:pt>
    <dgm:pt modelId="{5EA4F535-615C-4CE1-8004-BC0F17270C7D}" type="pres">
      <dgm:prSet presAssocID="{4C4EC99A-9DD6-4A3F-AB1A-DBA8624BEAC9}" presName="Name0" presStyleCnt="0">
        <dgm:presLayoutVars>
          <dgm:dir/>
          <dgm:animLvl val="lvl"/>
          <dgm:resizeHandles val="exact"/>
        </dgm:presLayoutVars>
      </dgm:prSet>
      <dgm:spPr/>
    </dgm:pt>
    <dgm:pt modelId="{8D8D4BAD-63CD-4CF2-9825-7EFC736CD365}" type="pres">
      <dgm:prSet presAssocID="{D081941F-6FCF-4102-88F0-27C29E3482B2}" presName="composite" presStyleCnt="0"/>
      <dgm:spPr/>
    </dgm:pt>
    <dgm:pt modelId="{AE271155-0496-4E8C-8A2D-16D5213E36B0}" type="pres">
      <dgm:prSet presAssocID="{D081941F-6FCF-4102-88F0-27C29E3482B2}" presName="parTx" presStyleLbl="alignNode1" presStyleIdx="0" presStyleCnt="2" custScaleX="84566">
        <dgm:presLayoutVars>
          <dgm:chMax val="0"/>
          <dgm:chPref val="0"/>
          <dgm:bulletEnabled val="1"/>
        </dgm:presLayoutVars>
      </dgm:prSet>
      <dgm:spPr/>
    </dgm:pt>
    <dgm:pt modelId="{446C8BB7-6EE3-4EF6-B322-583AACC7B301}" type="pres">
      <dgm:prSet presAssocID="{D081941F-6FCF-4102-88F0-27C29E3482B2}" presName="desTx" presStyleLbl="alignAccFollowNode1" presStyleIdx="0" presStyleCnt="2" custScaleX="84012">
        <dgm:presLayoutVars>
          <dgm:bulletEnabled val="1"/>
        </dgm:presLayoutVars>
      </dgm:prSet>
      <dgm:spPr/>
    </dgm:pt>
    <dgm:pt modelId="{5453ADFF-04A6-48C7-B280-CDD4CFAD0609}" type="pres">
      <dgm:prSet presAssocID="{E8C24E1B-210A-4D65-A26C-F9699F28A21B}" presName="space" presStyleCnt="0"/>
      <dgm:spPr/>
    </dgm:pt>
    <dgm:pt modelId="{D528514E-0E64-496D-BE68-9EECF4C2065F}" type="pres">
      <dgm:prSet presAssocID="{FFA763FC-6385-4F91-A58B-1A80D146B2A3}" presName="composite" presStyleCnt="0"/>
      <dgm:spPr/>
    </dgm:pt>
    <dgm:pt modelId="{E0FEB4B2-E1E1-44A0-8D40-AE9E892EBA89}" type="pres">
      <dgm:prSet presAssocID="{FFA763FC-6385-4F91-A58B-1A80D146B2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53F96CC-1522-4D11-BD15-7B9F301F832B}" type="pres">
      <dgm:prSet presAssocID="{FFA763FC-6385-4F91-A58B-1A80D146B2A3}" presName="desTx" presStyleLbl="alignAccFollowNode1" presStyleIdx="1" presStyleCnt="2" custScaleX="99735" custLinFactNeighborX="149" custLinFactNeighborY="519">
        <dgm:presLayoutVars>
          <dgm:bulletEnabled val="1"/>
        </dgm:presLayoutVars>
      </dgm:prSet>
      <dgm:spPr/>
    </dgm:pt>
  </dgm:ptLst>
  <dgm:cxnLst>
    <dgm:cxn modelId="{91AD5D0E-CB51-417C-AA5A-A5E8EB2CEA6A}" type="presOf" srcId="{5A480FEC-151D-4637-8577-8E4DAF8BDDB7}" destId="{446C8BB7-6EE3-4EF6-B322-583AACC7B301}" srcOrd="0" destOrd="3" presId="urn:microsoft.com/office/officeart/2005/8/layout/hList1"/>
    <dgm:cxn modelId="{BE631E21-874D-4B67-BAC6-62BE4FDD3938}" srcId="{FFA763FC-6385-4F91-A58B-1A80D146B2A3}" destId="{32B1604E-9085-45C0-A28F-59C90D2054E9}" srcOrd="1" destOrd="0" parTransId="{5E76EF15-B234-4FDF-91DB-BD99A2A50456}" sibTransId="{DB134A7D-CCAA-4B12-9B31-CFF9BB8EEEE5}"/>
    <dgm:cxn modelId="{430A742C-FC43-4AC4-B99C-50DADEE4B5A2}" srcId="{AD890AF8-69A1-4665-A2CD-F51719C7460B}" destId="{2D7C36F5-55BF-464F-A3D3-80FD66CA3D61}" srcOrd="0" destOrd="0" parTransId="{878E722E-1995-48A2-85CE-96B754B6F5F8}" sibTransId="{E389675D-AB53-4ACC-92E0-57BC073A2297}"/>
    <dgm:cxn modelId="{45910733-A420-4F50-B021-B6B5B23B3981}" type="presOf" srcId="{024D8C51-4D54-4943-99AF-D060D7FA8623}" destId="{446C8BB7-6EE3-4EF6-B322-583AACC7B301}" srcOrd="0" destOrd="1" presId="urn:microsoft.com/office/officeart/2005/8/layout/hList1"/>
    <dgm:cxn modelId="{38573B3E-A82A-46E2-B695-D2FC60263C72}" srcId="{D081941F-6FCF-4102-88F0-27C29E3482B2}" destId="{ADB883EC-A962-4380-89BE-5638CDD1B811}" srcOrd="4" destOrd="0" parTransId="{6B791E4A-9D59-4813-A5E9-3BBC7B067214}" sibTransId="{4AEB78DE-665F-403D-B291-F206F17F213F}"/>
    <dgm:cxn modelId="{676FB63E-8B89-4A86-9B4D-4C7278A35C87}" type="presOf" srcId="{8E9861F6-2266-4711-B1C9-23F9BA50F440}" destId="{446C8BB7-6EE3-4EF6-B322-583AACC7B301}" srcOrd="0" destOrd="0" presId="urn:microsoft.com/office/officeart/2005/8/layout/hList1"/>
    <dgm:cxn modelId="{8A02025D-04AC-45BE-9E22-6AAB918CC9A6}" type="presOf" srcId="{8852EC95-830C-4F6F-877B-A52AFDDEA2F0}" destId="{253F96CC-1522-4D11-BD15-7B9F301F832B}" srcOrd="0" destOrd="0" presId="urn:microsoft.com/office/officeart/2005/8/layout/hList1"/>
    <dgm:cxn modelId="{5BFA5141-9D23-47C4-AAAE-0E21F7513622}" srcId="{D081941F-6FCF-4102-88F0-27C29E3482B2}" destId="{8E9861F6-2266-4711-B1C9-23F9BA50F440}" srcOrd="0" destOrd="0" parTransId="{5858C3AB-23C3-48D4-B791-BDF4964BC25B}" sibTransId="{B1D78BD7-771B-47DF-87A2-E23143208BA1}"/>
    <dgm:cxn modelId="{1A2D7F44-E963-40D9-BDD2-5C3B2FD3222B}" srcId="{4C4EC99A-9DD6-4A3F-AB1A-DBA8624BEAC9}" destId="{D081941F-6FCF-4102-88F0-27C29E3482B2}" srcOrd="0" destOrd="0" parTransId="{D555C451-CAD1-48E5-B840-F24773492174}" sibTransId="{E8C24E1B-210A-4D65-A26C-F9699F28A21B}"/>
    <dgm:cxn modelId="{C6967747-326E-4D12-876C-EC579BD7AD4E}" srcId="{FFA763FC-6385-4F91-A58B-1A80D146B2A3}" destId="{AD890AF8-69A1-4665-A2CD-F51719C7460B}" srcOrd="2" destOrd="0" parTransId="{5E714B8A-EA18-4290-84C5-4A8C58AF34CA}" sibTransId="{4AB9DA51-E51E-48F6-BEC4-DFF12721ED6D}"/>
    <dgm:cxn modelId="{3B4AF248-D396-45DC-81A5-B1374F8A3917}" srcId="{D081941F-6FCF-4102-88F0-27C29E3482B2}" destId="{687753AE-FBC9-4743-A524-08397D8F2376}" srcOrd="3" destOrd="0" parTransId="{6C83FEFA-AECB-4248-B955-493E1A205A83}" sibTransId="{F03F42AB-CB3B-4407-BE7D-9B97001E5EFF}"/>
    <dgm:cxn modelId="{868F146F-480A-4879-8640-AB8B51EB9B20}" srcId="{AD890AF8-69A1-4665-A2CD-F51719C7460B}" destId="{B920112B-41AD-4803-AC19-814350F3D955}" srcOrd="2" destOrd="0" parTransId="{BBA5DA1B-E5CA-4378-A2AE-D220E2F3EF70}" sibTransId="{DC3B0784-B4D5-4F27-BF13-172761E1876C}"/>
    <dgm:cxn modelId="{BB2D984F-B201-466E-86F3-3CC3C9FC4F1B}" type="presOf" srcId="{2D7C36F5-55BF-464F-A3D3-80FD66CA3D61}" destId="{253F96CC-1522-4D11-BD15-7B9F301F832B}" srcOrd="0" destOrd="3" presId="urn:microsoft.com/office/officeart/2005/8/layout/hList1"/>
    <dgm:cxn modelId="{BC1E5376-9D12-4E97-8E5E-8E326222483F}" type="presOf" srcId="{FFA763FC-6385-4F91-A58B-1A80D146B2A3}" destId="{E0FEB4B2-E1E1-44A0-8D40-AE9E892EBA89}" srcOrd="0" destOrd="0" presId="urn:microsoft.com/office/officeart/2005/8/layout/hList1"/>
    <dgm:cxn modelId="{33613D57-2EBA-41F1-A19E-F3733F1505F1}" srcId="{4C4EC99A-9DD6-4A3F-AB1A-DBA8624BEAC9}" destId="{FFA763FC-6385-4F91-A58B-1A80D146B2A3}" srcOrd="1" destOrd="0" parTransId="{062843CF-9B7D-49B5-8810-CAE8CCDA8068}" sibTransId="{1B177D5F-15E9-457E-B15B-B8EBF469E0AA}"/>
    <dgm:cxn modelId="{AB379157-4F17-4D5C-92EC-E9EFD2CED252}" srcId="{D081941F-6FCF-4102-88F0-27C29E3482B2}" destId="{024D8C51-4D54-4943-99AF-D060D7FA8623}" srcOrd="1" destOrd="0" parTransId="{BBD8F5BC-D4AD-438A-8360-A298FB09C7A6}" sibTransId="{490A3184-E91A-4776-9951-A27362051B50}"/>
    <dgm:cxn modelId="{C9646A7D-78BB-4FD9-8141-968B95C22F79}" srcId="{D7DE2234-BB8A-43EC-B52E-1D6AAA2D8C76}" destId="{837EC994-811A-454E-8A38-92DCF0FEDCE0}" srcOrd="1" destOrd="0" parTransId="{30B5B46D-FC13-4D1B-BF27-5E2AF6B6D151}" sibTransId="{E2F95097-B872-4617-B5C0-3687666714A3}"/>
    <dgm:cxn modelId="{F49DA47E-DBB3-41BF-ACEB-28E07E560964}" srcId="{FFA763FC-6385-4F91-A58B-1A80D146B2A3}" destId="{8852EC95-830C-4F6F-877B-A52AFDDEA2F0}" srcOrd="0" destOrd="0" parTransId="{58FB0460-3AB6-4A42-A325-AFF3E1CB4F0B}" sibTransId="{A0521A58-260B-47F6-948D-2ABFC1F461EE}"/>
    <dgm:cxn modelId="{CF10EB8B-A24E-44EB-8D9D-CD72B523A56F}" srcId="{D081941F-6FCF-4102-88F0-27C29E3482B2}" destId="{D7DE2234-BB8A-43EC-B52E-1D6AAA2D8C76}" srcOrd="2" destOrd="0" parTransId="{D3180196-933B-4E94-9197-E8340CB804BB}" sibTransId="{B809CCA6-3868-424F-B69B-8D011522547B}"/>
    <dgm:cxn modelId="{FD230A91-A9A7-439B-A5F3-24B4732CA3F8}" type="presOf" srcId="{D7DE2234-BB8A-43EC-B52E-1D6AAA2D8C76}" destId="{446C8BB7-6EE3-4EF6-B322-583AACC7B301}" srcOrd="0" destOrd="2" presId="urn:microsoft.com/office/officeart/2005/8/layout/hList1"/>
    <dgm:cxn modelId="{88639398-2114-4E1C-98FA-506D8C02AE65}" type="presOf" srcId="{837EC994-811A-454E-8A38-92DCF0FEDCE0}" destId="{446C8BB7-6EE3-4EF6-B322-583AACC7B301}" srcOrd="0" destOrd="4" presId="urn:microsoft.com/office/officeart/2005/8/layout/hList1"/>
    <dgm:cxn modelId="{270D69A9-44F3-4394-AEEC-20B4BE158B66}" type="presOf" srcId="{4C4EC99A-9DD6-4A3F-AB1A-DBA8624BEAC9}" destId="{5EA4F535-615C-4CE1-8004-BC0F17270C7D}" srcOrd="0" destOrd="0" presId="urn:microsoft.com/office/officeart/2005/8/layout/hList1"/>
    <dgm:cxn modelId="{A627FEB4-5948-4C87-920C-282B3C2964BF}" type="presOf" srcId="{40EFDEFE-C686-426C-BF37-647AA9D21530}" destId="{253F96CC-1522-4D11-BD15-7B9F301F832B}" srcOrd="0" destOrd="4" presId="urn:microsoft.com/office/officeart/2005/8/layout/hList1"/>
    <dgm:cxn modelId="{070E34C6-473F-4BD5-9F04-CAC783EF8809}" type="presOf" srcId="{AD890AF8-69A1-4665-A2CD-F51719C7460B}" destId="{253F96CC-1522-4D11-BD15-7B9F301F832B}" srcOrd="0" destOrd="2" presId="urn:microsoft.com/office/officeart/2005/8/layout/hList1"/>
    <dgm:cxn modelId="{68051CC9-67DB-4FEA-877E-F87FB4B185F1}" srcId="{D7DE2234-BB8A-43EC-B52E-1D6AAA2D8C76}" destId="{5A480FEC-151D-4637-8577-8E4DAF8BDDB7}" srcOrd="0" destOrd="0" parTransId="{EDE0D774-1D52-4C42-882B-38AF71B6D460}" sibTransId="{C0527F7B-3BDB-41CC-9584-015F15EF2479}"/>
    <dgm:cxn modelId="{724716CC-3172-4E76-BD21-4A7A3B618505}" type="presOf" srcId="{ADB883EC-A962-4380-89BE-5638CDD1B811}" destId="{446C8BB7-6EE3-4EF6-B322-583AACC7B301}" srcOrd="0" destOrd="6" presId="urn:microsoft.com/office/officeart/2005/8/layout/hList1"/>
    <dgm:cxn modelId="{D39791DC-B290-4B45-A08F-7E0A54642BF9}" type="presOf" srcId="{32B1604E-9085-45C0-A28F-59C90D2054E9}" destId="{253F96CC-1522-4D11-BD15-7B9F301F832B}" srcOrd="0" destOrd="1" presId="urn:microsoft.com/office/officeart/2005/8/layout/hList1"/>
    <dgm:cxn modelId="{EF9E8BE2-0A6A-4386-813C-55EC7240088A}" type="presOf" srcId="{D081941F-6FCF-4102-88F0-27C29E3482B2}" destId="{AE271155-0496-4E8C-8A2D-16D5213E36B0}" srcOrd="0" destOrd="0" presId="urn:microsoft.com/office/officeart/2005/8/layout/hList1"/>
    <dgm:cxn modelId="{BE8AA6E2-97E4-436C-9DB3-0EDACA9E4634}" srcId="{AD890AF8-69A1-4665-A2CD-F51719C7460B}" destId="{40EFDEFE-C686-426C-BF37-647AA9D21530}" srcOrd="1" destOrd="0" parTransId="{2D09DBE7-97BB-4F43-BF1B-B3408124E2D7}" sibTransId="{60AFAD52-8651-4036-96D0-86A5118A8927}"/>
    <dgm:cxn modelId="{3D44FFE6-592C-4E35-98B6-908802F4052E}" type="presOf" srcId="{B920112B-41AD-4803-AC19-814350F3D955}" destId="{253F96CC-1522-4D11-BD15-7B9F301F832B}" srcOrd="0" destOrd="5" presId="urn:microsoft.com/office/officeart/2005/8/layout/hList1"/>
    <dgm:cxn modelId="{162BCAFC-2400-45CB-A4AB-D0D1F59AD513}" type="presOf" srcId="{687753AE-FBC9-4743-A524-08397D8F2376}" destId="{446C8BB7-6EE3-4EF6-B322-583AACC7B301}" srcOrd="0" destOrd="5" presId="urn:microsoft.com/office/officeart/2005/8/layout/hList1"/>
    <dgm:cxn modelId="{F4085B1A-C845-488F-8A94-5CFACA717A51}" type="presParOf" srcId="{5EA4F535-615C-4CE1-8004-BC0F17270C7D}" destId="{8D8D4BAD-63CD-4CF2-9825-7EFC736CD365}" srcOrd="0" destOrd="0" presId="urn:microsoft.com/office/officeart/2005/8/layout/hList1"/>
    <dgm:cxn modelId="{BBF52B34-E3B3-4225-B875-981A9995064F}" type="presParOf" srcId="{8D8D4BAD-63CD-4CF2-9825-7EFC736CD365}" destId="{AE271155-0496-4E8C-8A2D-16D5213E36B0}" srcOrd="0" destOrd="0" presId="urn:microsoft.com/office/officeart/2005/8/layout/hList1"/>
    <dgm:cxn modelId="{AFECA141-A3F3-4F59-852B-5E1BC58B2BC2}" type="presParOf" srcId="{8D8D4BAD-63CD-4CF2-9825-7EFC736CD365}" destId="{446C8BB7-6EE3-4EF6-B322-583AACC7B301}" srcOrd="1" destOrd="0" presId="urn:microsoft.com/office/officeart/2005/8/layout/hList1"/>
    <dgm:cxn modelId="{EB01AB4A-83C1-4DEC-931F-EFAA546864EA}" type="presParOf" srcId="{5EA4F535-615C-4CE1-8004-BC0F17270C7D}" destId="{5453ADFF-04A6-48C7-B280-CDD4CFAD0609}" srcOrd="1" destOrd="0" presId="urn:microsoft.com/office/officeart/2005/8/layout/hList1"/>
    <dgm:cxn modelId="{30B0DD91-6383-4962-A4F8-B3A7C147ECCC}" type="presParOf" srcId="{5EA4F535-615C-4CE1-8004-BC0F17270C7D}" destId="{D528514E-0E64-496D-BE68-9EECF4C2065F}" srcOrd="2" destOrd="0" presId="urn:microsoft.com/office/officeart/2005/8/layout/hList1"/>
    <dgm:cxn modelId="{A8485442-55EB-44E6-B31E-8E739840FBC0}" type="presParOf" srcId="{D528514E-0E64-496D-BE68-9EECF4C2065F}" destId="{E0FEB4B2-E1E1-44A0-8D40-AE9E892EBA89}" srcOrd="0" destOrd="0" presId="urn:microsoft.com/office/officeart/2005/8/layout/hList1"/>
    <dgm:cxn modelId="{FF575464-B362-4764-8F6F-343DB96AEB6B}" type="presParOf" srcId="{D528514E-0E64-496D-BE68-9EECF4C2065F}" destId="{253F96CC-1522-4D11-BD15-7B9F301F83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C9CCA-8EF8-4B6A-93E2-05D7FAC81E8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8B9ED9A-4E01-41E3-89EF-05D60BA36318}">
      <dgm:prSet phldrT="[Text]" custT="1"/>
      <dgm:spPr>
        <a:ln>
          <a:noFill/>
        </a:ln>
      </dgm:spPr>
      <dgm:t>
        <a:bodyPr/>
        <a:lstStyle/>
        <a:p>
          <a:r>
            <a:rPr lang="ru-RU" sz="2000" dirty="0"/>
            <a:t>Возможно большое количество корректировок</a:t>
          </a:r>
          <a:endParaRPr lang="en-GB" sz="2000" dirty="0"/>
        </a:p>
      </dgm:t>
    </dgm:pt>
    <dgm:pt modelId="{94943CD5-BDB8-4D4C-9306-ACA60762D1D2}" type="parTrans" cxnId="{E5D80BBB-386D-4F43-9654-7B9D5687811D}">
      <dgm:prSet/>
      <dgm:spPr/>
      <dgm:t>
        <a:bodyPr/>
        <a:lstStyle/>
        <a:p>
          <a:endParaRPr lang="en-GB"/>
        </a:p>
      </dgm:t>
    </dgm:pt>
    <dgm:pt modelId="{00A05386-1EFF-4E40-8B68-0675020F532C}" type="sibTrans" cxnId="{E5D80BBB-386D-4F43-9654-7B9D5687811D}">
      <dgm:prSet/>
      <dgm:spPr/>
      <dgm:t>
        <a:bodyPr/>
        <a:lstStyle/>
        <a:p>
          <a:endParaRPr lang="en-GB"/>
        </a:p>
      </dgm:t>
    </dgm:pt>
    <dgm:pt modelId="{059D4FEC-2F1E-4657-9AE9-0EF6640BF748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Могут иметь технический характер или просто отражать последние мнения составителей прогноза</a:t>
          </a:r>
          <a:endParaRPr lang="en-GB" dirty="0"/>
        </a:p>
      </dgm:t>
    </dgm:pt>
    <dgm:pt modelId="{0260BB32-B5A3-44C7-B146-01530D537FAD}" type="parTrans" cxnId="{4D7E0E12-CBFA-40E1-B697-4246E7657739}">
      <dgm:prSet/>
      <dgm:spPr/>
      <dgm:t>
        <a:bodyPr/>
        <a:lstStyle/>
        <a:p>
          <a:endParaRPr lang="en-GB"/>
        </a:p>
      </dgm:t>
    </dgm:pt>
    <dgm:pt modelId="{16BFEB18-B8B7-4F1D-83C3-8BC4C5AC3DE9}" type="sibTrans" cxnId="{4D7E0E12-CBFA-40E1-B697-4246E7657739}">
      <dgm:prSet/>
      <dgm:spPr/>
      <dgm:t>
        <a:bodyPr/>
        <a:lstStyle/>
        <a:p>
          <a:endParaRPr lang="en-GB"/>
        </a:p>
      </dgm:t>
    </dgm:pt>
    <dgm:pt modelId="{7CCCD6E6-F337-4A06-B2DC-7E4F608E8ED5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Если особо оговорены – контролировать по отношению к соответствующему потоку доходов или расходов</a:t>
          </a:r>
          <a:endParaRPr lang="en-GB" dirty="0"/>
        </a:p>
      </dgm:t>
    </dgm:pt>
    <dgm:pt modelId="{909FAA06-7167-4F6F-B9B5-B4CFC45FB494}" type="parTrans" cxnId="{5F19CF52-F63D-4909-B564-5CC43FD8133B}">
      <dgm:prSet/>
      <dgm:spPr/>
      <dgm:t>
        <a:bodyPr/>
        <a:lstStyle/>
        <a:p>
          <a:endParaRPr lang="en-GB"/>
        </a:p>
      </dgm:t>
    </dgm:pt>
    <dgm:pt modelId="{EDD5AE5D-0D5E-4D26-B4CD-259BDE094B3B}" type="sibTrans" cxnId="{5F19CF52-F63D-4909-B564-5CC43FD8133B}">
      <dgm:prSet/>
      <dgm:spPr/>
      <dgm:t>
        <a:bodyPr/>
        <a:lstStyle/>
        <a:p>
          <a:endParaRPr lang="en-GB"/>
        </a:p>
      </dgm:t>
    </dgm:pt>
    <dgm:pt modelId="{4F5E58C1-CE9D-41C1-BDA2-2BC177FAED84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Доходы</a:t>
          </a:r>
          <a:r>
            <a:rPr lang="en-GB" dirty="0"/>
            <a:t>: </a:t>
          </a:r>
          <a:r>
            <a:rPr lang="ru-RU" dirty="0"/>
            <a:t>сохранение неналоговых доходов за МДВ; признание сроков</a:t>
          </a:r>
          <a:endParaRPr lang="en-GB" dirty="0"/>
        </a:p>
      </dgm:t>
    </dgm:pt>
    <dgm:pt modelId="{6970C185-C8C8-41F1-B250-A5B660E050CB}" type="parTrans" cxnId="{95DFC9A4-189B-457C-AA8E-292D2F593E40}">
      <dgm:prSet/>
      <dgm:spPr/>
      <dgm:t>
        <a:bodyPr/>
        <a:lstStyle/>
        <a:p>
          <a:endParaRPr lang="en-GB"/>
        </a:p>
      </dgm:t>
    </dgm:pt>
    <dgm:pt modelId="{650FEBBA-45BD-4A62-A3A0-EA90A5DFEBB3}" type="sibTrans" cxnId="{95DFC9A4-189B-457C-AA8E-292D2F593E40}">
      <dgm:prSet/>
      <dgm:spPr/>
      <dgm:t>
        <a:bodyPr/>
        <a:lstStyle/>
        <a:p>
          <a:endParaRPr lang="en-GB"/>
        </a:p>
      </dgm:t>
    </dgm:pt>
    <dgm:pt modelId="{9F30ED75-91FB-466D-9C1B-B5C5C923154F}">
      <dgm:prSet phldrT="[Text]" custT="1"/>
      <dgm:spPr>
        <a:ln>
          <a:noFill/>
        </a:ln>
      </dgm:spPr>
      <dgm:t>
        <a:bodyPr/>
        <a:lstStyle/>
        <a:p>
          <a:r>
            <a:rPr lang="ru-RU" sz="2000" dirty="0"/>
            <a:t>Основные примеры</a:t>
          </a:r>
          <a:r>
            <a:rPr lang="en-GB" sz="2000" dirty="0"/>
            <a:t>?  </a:t>
          </a:r>
          <a:r>
            <a:rPr lang="ru-RU" sz="2000" dirty="0"/>
            <a:t>Акцент только на существенных изменениях</a:t>
          </a:r>
          <a:endParaRPr lang="en-GB" sz="2000" dirty="0"/>
        </a:p>
      </dgm:t>
    </dgm:pt>
    <dgm:pt modelId="{D6629FA1-A11A-4D78-AA47-A9A47CA53CAC}" type="parTrans" cxnId="{F1CBA052-7AE9-4815-8D7B-583BC540881B}">
      <dgm:prSet/>
      <dgm:spPr/>
      <dgm:t>
        <a:bodyPr/>
        <a:lstStyle/>
        <a:p>
          <a:endParaRPr lang="en-GB"/>
        </a:p>
      </dgm:t>
    </dgm:pt>
    <dgm:pt modelId="{7D7B969E-6956-4F77-A213-3CF393AA9360}" type="sibTrans" cxnId="{F1CBA052-7AE9-4815-8D7B-583BC540881B}">
      <dgm:prSet/>
      <dgm:spPr/>
      <dgm:t>
        <a:bodyPr/>
        <a:lstStyle/>
        <a:p>
          <a:endParaRPr lang="en-GB"/>
        </a:p>
      </dgm:t>
    </dgm:pt>
    <dgm:pt modelId="{3399AFC6-A82F-4699-94D6-8DB59C967F7F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Если общие корректировки – добавлять после строки «Отрицательное/Положительное сальдо»</a:t>
          </a:r>
          <a:endParaRPr lang="en-GB" dirty="0"/>
        </a:p>
      </dgm:t>
    </dgm:pt>
    <dgm:pt modelId="{10C12819-F8E4-47C2-9697-29378046AA84}" type="parTrans" cxnId="{0B7A2454-41D8-470E-A93E-5A55AE741711}">
      <dgm:prSet/>
      <dgm:spPr/>
      <dgm:t>
        <a:bodyPr/>
        <a:lstStyle/>
        <a:p>
          <a:endParaRPr lang="en-GB"/>
        </a:p>
      </dgm:t>
    </dgm:pt>
    <dgm:pt modelId="{31296E95-4162-42D6-81FE-2B1D5D840219}" type="sibTrans" cxnId="{0B7A2454-41D8-470E-A93E-5A55AE741711}">
      <dgm:prSet/>
      <dgm:spPr/>
      <dgm:t>
        <a:bodyPr/>
        <a:lstStyle/>
        <a:p>
          <a:endParaRPr lang="en-GB"/>
        </a:p>
      </dgm:t>
    </dgm:pt>
    <dgm:pt modelId="{F5B0E585-B68B-4052-9A66-5F85C2A90276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Если охват ЕКС – добавлять после строки «Изменение ликвидности»</a:t>
          </a:r>
          <a:endParaRPr lang="en-GB" dirty="0"/>
        </a:p>
      </dgm:t>
    </dgm:pt>
    <dgm:pt modelId="{EEF82DD9-5F2A-4AC4-BDF6-F6139FC4C41F}" type="parTrans" cxnId="{DF879A5E-308B-48ED-88CC-F90FE9154A79}">
      <dgm:prSet/>
      <dgm:spPr/>
      <dgm:t>
        <a:bodyPr/>
        <a:lstStyle/>
        <a:p>
          <a:endParaRPr lang="en-GB"/>
        </a:p>
      </dgm:t>
    </dgm:pt>
    <dgm:pt modelId="{62E7DD42-6FAD-49CB-BBEB-84D3BC23B006}" type="sibTrans" cxnId="{DF879A5E-308B-48ED-88CC-F90FE9154A79}">
      <dgm:prSet/>
      <dgm:spPr/>
      <dgm:t>
        <a:bodyPr/>
        <a:lstStyle/>
        <a:p>
          <a:endParaRPr lang="en-GB"/>
        </a:p>
      </dgm:t>
    </dgm:pt>
    <dgm:pt modelId="{026930AE-8494-4A4C-9CD0-50D1363449C7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Расходы</a:t>
          </a:r>
          <a:r>
            <a:rPr lang="en-GB" dirty="0"/>
            <a:t>: </a:t>
          </a:r>
          <a:r>
            <a:rPr lang="ru-RU" dirty="0"/>
            <a:t>непогашенные обязательства и/или просроченная задолженность предыдущего года; связи с потоками в прежнем периоде (напр., проекты, финансируемые за счет грантов/дотаций),взаимозачет налогов и субсидий госпредприятиям</a:t>
          </a:r>
          <a:endParaRPr lang="en-GB" dirty="0"/>
        </a:p>
      </dgm:t>
    </dgm:pt>
    <dgm:pt modelId="{2A005DB9-C458-4F0A-8FFB-E928DC82305E}" type="parTrans" cxnId="{AAC94D28-4F3D-429B-B0CF-09B3AD25DD3E}">
      <dgm:prSet/>
      <dgm:spPr/>
      <dgm:t>
        <a:bodyPr/>
        <a:lstStyle/>
        <a:p>
          <a:endParaRPr lang="en-GB"/>
        </a:p>
      </dgm:t>
    </dgm:pt>
    <dgm:pt modelId="{49084B62-F157-4B00-BC7D-71F870E41DD4}" type="sibTrans" cxnId="{AAC94D28-4F3D-429B-B0CF-09B3AD25DD3E}">
      <dgm:prSet/>
      <dgm:spPr/>
      <dgm:t>
        <a:bodyPr/>
        <a:lstStyle/>
        <a:p>
          <a:endParaRPr lang="en-GB"/>
        </a:p>
      </dgm:t>
    </dgm:pt>
    <dgm:pt modelId="{0DC8EAF0-ECB2-41EC-8E6C-8F1C63E40F70}">
      <dgm:prSet phldrT="[Text]"/>
      <dgm:spPr>
        <a:solidFill>
          <a:srgbClr val="CFD5EA">
            <a:alpha val="90000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Финансирование и ЕКС</a:t>
          </a:r>
          <a:r>
            <a:rPr lang="en-GB" dirty="0"/>
            <a:t>: </a:t>
          </a:r>
          <a:r>
            <a:rPr lang="ru-RU" dirty="0"/>
            <a:t>предварительное финансирование с учетом погашения облигаций и займов, авансовые платежи</a:t>
          </a:r>
          <a:r>
            <a:rPr lang="en-GB" dirty="0"/>
            <a:t>; </a:t>
          </a:r>
          <a:r>
            <a:rPr lang="ru-RU" dirty="0"/>
            <a:t>зарезервированные доходы</a:t>
          </a:r>
          <a:endParaRPr lang="en-GB" dirty="0"/>
        </a:p>
      </dgm:t>
    </dgm:pt>
    <dgm:pt modelId="{FBE14097-3413-4CFB-B657-183F9B2D8D69}" type="parTrans" cxnId="{9EB91505-5C3C-4599-A26B-D0AA4C1587EC}">
      <dgm:prSet/>
      <dgm:spPr/>
      <dgm:t>
        <a:bodyPr/>
        <a:lstStyle/>
        <a:p>
          <a:endParaRPr lang="en-GB"/>
        </a:p>
      </dgm:t>
    </dgm:pt>
    <dgm:pt modelId="{8C28F49E-ACD6-4A65-A4B1-80DC3AEFCBA5}" type="sibTrans" cxnId="{9EB91505-5C3C-4599-A26B-D0AA4C1587EC}">
      <dgm:prSet/>
      <dgm:spPr/>
      <dgm:t>
        <a:bodyPr/>
        <a:lstStyle/>
        <a:p>
          <a:endParaRPr lang="en-GB"/>
        </a:p>
      </dgm:t>
    </dgm:pt>
    <dgm:pt modelId="{67AE3C0B-67FD-4528-B41F-DAC0AF277724}">
      <dgm:prSet phldrT="[Text]"/>
      <dgm:spPr>
        <a:solidFill>
          <a:srgbClr val="CFD5EA">
            <a:alpha val="89804"/>
          </a:srgbClr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Разные варианты (и степень гибкости), напр.:</a:t>
          </a:r>
          <a:endParaRPr lang="en-GB" dirty="0"/>
        </a:p>
      </dgm:t>
    </dgm:pt>
    <dgm:pt modelId="{4B15E250-37E0-46CC-942F-A90AACA3853B}" type="parTrans" cxnId="{07F131CA-9FB5-4C02-9FB8-AEA07D878D2B}">
      <dgm:prSet/>
      <dgm:spPr/>
      <dgm:t>
        <a:bodyPr/>
        <a:lstStyle/>
        <a:p>
          <a:endParaRPr lang="ru-RU"/>
        </a:p>
      </dgm:t>
    </dgm:pt>
    <dgm:pt modelId="{B6FF8D0D-9912-4A2C-BDEA-1C2E2B4B59DC}" type="sibTrans" cxnId="{07F131CA-9FB5-4C02-9FB8-AEA07D878D2B}">
      <dgm:prSet/>
      <dgm:spPr/>
      <dgm:t>
        <a:bodyPr/>
        <a:lstStyle/>
        <a:p>
          <a:endParaRPr lang="ru-RU"/>
        </a:p>
      </dgm:t>
    </dgm:pt>
    <dgm:pt modelId="{AA8DFCD0-BEF6-4B76-A1B6-0D0E1AE0BE0C}" type="pres">
      <dgm:prSet presAssocID="{E86C9CCA-8EF8-4B6A-93E2-05D7FAC81E8A}" presName="linear" presStyleCnt="0">
        <dgm:presLayoutVars>
          <dgm:dir/>
          <dgm:animLvl val="lvl"/>
          <dgm:resizeHandles val="exact"/>
        </dgm:presLayoutVars>
      </dgm:prSet>
      <dgm:spPr/>
    </dgm:pt>
    <dgm:pt modelId="{B4182917-A482-40A6-A99B-B27CA50FE28F}" type="pres">
      <dgm:prSet presAssocID="{E8B9ED9A-4E01-41E3-89EF-05D60BA36318}" presName="parentLin" presStyleCnt="0"/>
      <dgm:spPr/>
    </dgm:pt>
    <dgm:pt modelId="{751634A4-32C8-43A4-8775-FD1E29122FE1}" type="pres">
      <dgm:prSet presAssocID="{E8B9ED9A-4E01-41E3-89EF-05D60BA36318}" presName="parentLeftMargin" presStyleLbl="node1" presStyleIdx="0" presStyleCnt="2"/>
      <dgm:spPr/>
    </dgm:pt>
    <dgm:pt modelId="{BABD4241-7960-4098-9452-8C9D56FDFFF4}" type="pres">
      <dgm:prSet presAssocID="{E8B9ED9A-4E01-41E3-89EF-05D60BA36318}" presName="parentText" presStyleLbl="node1" presStyleIdx="0" presStyleCnt="2" custScaleY="126609">
        <dgm:presLayoutVars>
          <dgm:chMax val="0"/>
          <dgm:bulletEnabled val="1"/>
        </dgm:presLayoutVars>
      </dgm:prSet>
      <dgm:spPr/>
    </dgm:pt>
    <dgm:pt modelId="{C58E1C2F-7451-47A7-8000-55C0457DC231}" type="pres">
      <dgm:prSet presAssocID="{E8B9ED9A-4E01-41E3-89EF-05D60BA36318}" presName="negativeSpace" presStyleCnt="0"/>
      <dgm:spPr/>
    </dgm:pt>
    <dgm:pt modelId="{CF87F390-5E7D-4D8D-890B-76ACA3B08BAE}" type="pres">
      <dgm:prSet presAssocID="{E8B9ED9A-4E01-41E3-89EF-05D60BA36318}" presName="childText" presStyleLbl="conFgAcc1" presStyleIdx="0" presStyleCnt="2" custLinFactNeighborX="-85" custLinFactNeighborY="-22944">
        <dgm:presLayoutVars>
          <dgm:bulletEnabled val="1"/>
        </dgm:presLayoutVars>
      </dgm:prSet>
      <dgm:spPr/>
    </dgm:pt>
    <dgm:pt modelId="{01727079-8574-490B-A75B-3FED59DFABDC}" type="pres">
      <dgm:prSet presAssocID="{00A05386-1EFF-4E40-8B68-0675020F532C}" presName="spaceBetweenRectangles" presStyleCnt="0"/>
      <dgm:spPr/>
    </dgm:pt>
    <dgm:pt modelId="{BF3D7C9F-1189-423C-BBCA-4C9C8ACACD52}" type="pres">
      <dgm:prSet presAssocID="{9F30ED75-91FB-466D-9C1B-B5C5C923154F}" presName="parentLin" presStyleCnt="0"/>
      <dgm:spPr/>
    </dgm:pt>
    <dgm:pt modelId="{37384AD9-5994-47EC-9D70-2727EAAA2CE6}" type="pres">
      <dgm:prSet presAssocID="{9F30ED75-91FB-466D-9C1B-B5C5C923154F}" presName="parentLeftMargin" presStyleLbl="node1" presStyleIdx="0" presStyleCnt="2"/>
      <dgm:spPr/>
    </dgm:pt>
    <dgm:pt modelId="{547734F1-FD9F-48D2-A7F4-B85D4E1EF481}" type="pres">
      <dgm:prSet presAssocID="{9F30ED75-91FB-466D-9C1B-B5C5C923154F}" presName="parentText" presStyleLbl="node1" presStyleIdx="1" presStyleCnt="2" custScaleY="130751">
        <dgm:presLayoutVars>
          <dgm:chMax val="0"/>
          <dgm:bulletEnabled val="1"/>
        </dgm:presLayoutVars>
      </dgm:prSet>
      <dgm:spPr/>
    </dgm:pt>
    <dgm:pt modelId="{606BA285-20DA-4824-A19D-F5B3E0271EB0}" type="pres">
      <dgm:prSet presAssocID="{9F30ED75-91FB-466D-9C1B-B5C5C923154F}" presName="negativeSpace" presStyleCnt="0"/>
      <dgm:spPr/>
    </dgm:pt>
    <dgm:pt modelId="{7D385C96-419B-454E-9B88-26A0D22CFBCD}" type="pres">
      <dgm:prSet presAssocID="{9F30ED75-91FB-466D-9C1B-B5C5C923154F}" presName="childText" presStyleLbl="conFgAcc1" presStyleIdx="1" presStyleCnt="2" custLinFactNeighborX="-256" custLinFactNeighborY="-5596">
        <dgm:presLayoutVars>
          <dgm:bulletEnabled val="1"/>
        </dgm:presLayoutVars>
      </dgm:prSet>
      <dgm:spPr/>
    </dgm:pt>
  </dgm:ptLst>
  <dgm:cxnLst>
    <dgm:cxn modelId="{19129F00-96D9-442A-BF90-69BBC94DE3D9}" type="presOf" srcId="{E8B9ED9A-4E01-41E3-89EF-05D60BA36318}" destId="{BABD4241-7960-4098-9452-8C9D56FDFFF4}" srcOrd="1" destOrd="0" presId="urn:microsoft.com/office/officeart/2005/8/layout/list1"/>
    <dgm:cxn modelId="{9EB91505-5C3C-4599-A26B-D0AA4C1587EC}" srcId="{9F30ED75-91FB-466D-9C1B-B5C5C923154F}" destId="{0DC8EAF0-ECB2-41EC-8E6C-8F1C63E40F70}" srcOrd="2" destOrd="0" parTransId="{FBE14097-3413-4CFB-B657-183F9B2D8D69}" sibTransId="{8C28F49E-ACD6-4A65-A4B1-80DC3AEFCBA5}"/>
    <dgm:cxn modelId="{D1934106-C30F-4662-BA35-7BAAD377E67B}" type="presOf" srcId="{7CCCD6E6-F337-4A06-B2DC-7E4F608E8ED5}" destId="{CF87F390-5E7D-4D8D-890B-76ACA3B08BAE}" srcOrd="0" destOrd="2" presId="urn:microsoft.com/office/officeart/2005/8/layout/list1"/>
    <dgm:cxn modelId="{4D7E0E12-CBFA-40E1-B697-4246E7657739}" srcId="{E8B9ED9A-4E01-41E3-89EF-05D60BA36318}" destId="{059D4FEC-2F1E-4657-9AE9-0EF6640BF748}" srcOrd="0" destOrd="0" parTransId="{0260BB32-B5A3-44C7-B146-01530D537FAD}" sibTransId="{16BFEB18-B8B7-4F1D-83C3-8BC4C5AC3DE9}"/>
    <dgm:cxn modelId="{46174E18-F6DB-4376-8A1E-0EC8901FA7CD}" type="presOf" srcId="{059D4FEC-2F1E-4657-9AE9-0EF6640BF748}" destId="{CF87F390-5E7D-4D8D-890B-76ACA3B08BAE}" srcOrd="0" destOrd="0" presId="urn:microsoft.com/office/officeart/2005/8/layout/list1"/>
    <dgm:cxn modelId="{AAC94D28-4F3D-429B-B0CF-09B3AD25DD3E}" srcId="{9F30ED75-91FB-466D-9C1B-B5C5C923154F}" destId="{026930AE-8494-4A4C-9CD0-50D1363449C7}" srcOrd="1" destOrd="0" parTransId="{2A005DB9-C458-4F0A-8FFB-E928DC82305E}" sibTransId="{49084B62-F157-4B00-BC7D-71F870E41DD4}"/>
    <dgm:cxn modelId="{CBE3D93C-9B98-4E54-BC72-465CE2DDC938}" type="presOf" srcId="{67AE3C0B-67FD-4528-B41F-DAC0AF277724}" destId="{CF87F390-5E7D-4D8D-890B-76ACA3B08BAE}" srcOrd="0" destOrd="1" presId="urn:microsoft.com/office/officeart/2005/8/layout/list1"/>
    <dgm:cxn modelId="{DF879A5E-308B-48ED-88CC-F90FE9154A79}" srcId="{67AE3C0B-67FD-4528-B41F-DAC0AF277724}" destId="{F5B0E585-B68B-4052-9A66-5F85C2A90276}" srcOrd="2" destOrd="0" parTransId="{EEF82DD9-5F2A-4AC4-BDF6-F6139FC4C41F}" sibTransId="{62E7DD42-6FAD-49CB-BBEB-84D3BC23B006}"/>
    <dgm:cxn modelId="{908FE169-8B09-4A8B-88DB-7300417D28A9}" type="presOf" srcId="{9F30ED75-91FB-466D-9C1B-B5C5C923154F}" destId="{37384AD9-5994-47EC-9D70-2727EAAA2CE6}" srcOrd="0" destOrd="0" presId="urn:microsoft.com/office/officeart/2005/8/layout/list1"/>
    <dgm:cxn modelId="{F1CBA052-7AE9-4815-8D7B-583BC540881B}" srcId="{E86C9CCA-8EF8-4B6A-93E2-05D7FAC81E8A}" destId="{9F30ED75-91FB-466D-9C1B-B5C5C923154F}" srcOrd="1" destOrd="0" parTransId="{D6629FA1-A11A-4D78-AA47-A9A47CA53CAC}" sibTransId="{7D7B969E-6956-4F77-A213-3CF393AA9360}"/>
    <dgm:cxn modelId="{5F19CF52-F63D-4909-B564-5CC43FD8133B}" srcId="{67AE3C0B-67FD-4528-B41F-DAC0AF277724}" destId="{7CCCD6E6-F337-4A06-B2DC-7E4F608E8ED5}" srcOrd="0" destOrd="0" parTransId="{909FAA06-7167-4F6F-B9B5-B4CFC45FB494}" sibTransId="{EDD5AE5D-0D5E-4D26-B4CD-259BDE094B3B}"/>
    <dgm:cxn modelId="{0B7A2454-41D8-470E-A93E-5A55AE741711}" srcId="{67AE3C0B-67FD-4528-B41F-DAC0AF277724}" destId="{3399AFC6-A82F-4699-94D6-8DB59C967F7F}" srcOrd="1" destOrd="0" parTransId="{10C12819-F8E4-47C2-9697-29378046AA84}" sibTransId="{31296E95-4162-42D6-81FE-2B1D5D840219}"/>
    <dgm:cxn modelId="{87BDB358-D5E7-41DD-9948-1086D9F8450C}" type="presOf" srcId="{E86C9CCA-8EF8-4B6A-93E2-05D7FAC81E8A}" destId="{AA8DFCD0-BEF6-4B76-A1B6-0D0E1AE0BE0C}" srcOrd="0" destOrd="0" presId="urn:microsoft.com/office/officeart/2005/8/layout/list1"/>
    <dgm:cxn modelId="{2138D789-DEFA-424F-80F8-BB997138CBE2}" type="presOf" srcId="{0DC8EAF0-ECB2-41EC-8E6C-8F1C63E40F70}" destId="{7D385C96-419B-454E-9B88-26A0D22CFBCD}" srcOrd="0" destOrd="2" presId="urn:microsoft.com/office/officeart/2005/8/layout/list1"/>
    <dgm:cxn modelId="{EF315295-A2AD-4093-8EC3-5D8B69858080}" type="presOf" srcId="{9F30ED75-91FB-466D-9C1B-B5C5C923154F}" destId="{547734F1-FD9F-48D2-A7F4-B85D4E1EF481}" srcOrd="1" destOrd="0" presId="urn:microsoft.com/office/officeart/2005/8/layout/list1"/>
    <dgm:cxn modelId="{5D30DA9D-E4A3-4003-BBFD-627865FF5C1A}" type="presOf" srcId="{4F5E58C1-CE9D-41C1-BDA2-2BC177FAED84}" destId="{7D385C96-419B-454E-9B88-26A0D22CFBCD}" srcOrd="0" destOrd="0" presId="urn:microsoft.com/office/officeart/2005/8/layout/list1"/>
    <dgm:cxn modelId="{95DFC9A4-189B-457C-AA8E-292D2F593E40}" srcId="{9F30ED75-91FB-466D-9C1B-B5C5C923154F}" destId="{4F5E58C1-CE9D-41C1-BDA2-2BC177FAED84}" srcOrd="0" destOrd="0" parTransId="{6970C185-C8C8-41F1-B250-A5B660E050CB}" sibTransId="{650FEBBA-45BD-4A62-A3A0-EA90A5DFEBB3}"/>
    <dgm:cxn modelId="{47CE73A5-7A78-4996-BAAA-BA57EFDD5F1E}" type="presOf" srcId="{3399AFC6-A82F-4699-94D6-8DB59C967F7F}" destId="{CF87F390-5E7D-4D8D-890B-76ACA3B08BAE}" srcOrd="0" destOrd="3" presId="urn:microsoft.com/office/officeart/2005/8/layout/list1"/>
    <dgm:cxn modelId="{4791E1B7-EF19-4482-BF3A-FBB3D209AF84}" type="presOf" srcId="{F5B0E585-B68B-4052-9A66-5F85C2A90276}" destId="{CF87F390-5E7D-4D8D-890B-76ACA3B08BAE}" srcOrd="0" destOrd="4" presId="urn:microsoft.com/office/officeart/2005/8/layout/list1"/>
    <dgm:cxn modelId="{E5D80BBB-386D-4F43-9654-7B9D5687811D}" srcId="{E86C9CCA-8EF8-4B6A-93E2-05D7FAC81E8A}" destId="{E8B9ED9A-4E01-41E3-89EF-05D60BA36318}" srcOrd="0" destOrd="0" parTransId="{94943CD5-BDB8-4D4C-9306-ACA60762D1D2}" sibTransId="{00A05386-1EFF-4E40-8B68-0675020F532C}"/>
    <dgm:cxn modelId="{07F131CA-9FB5-4C02-9FB8-AEA07D878D2B}" srcId="{E8B9ED9A-4E01-41E3-89EF-05D60BA36318}" destId="{67AE3C0B-67FD-4528-B41F-DAC0AF277724}" srcOrd="1" destOrd="0" parTransId="{4B15E250-37E0-46CC-942F-A90AACA3853B}" sibTransId="{B6FF8D0D-9912-4A2C-BDEA-1C2E2B4B59DC}"/>
    <dgm:cxn modelId="{30C67DE8-9786-4141-AC2D-58D740FF4DC0}" type="presOf" srcId="{026930AE-8494-4A4C-9CD0-50D1363449C7}" destId="{7D385C96-419B-454E-9B88-26A0D22CFBCD}" srcOrd="0" destOrd="1" presId="urn:microsoft.com/office/officeart/2005/8/layout/list1"/>
    <dgm:cxn modelId="{FB6CB4F3-5327-4A46-A991-DE96A0DE1E88}" type="presOf" srcId="{E8B9ED9A-4E01-41E3-89EF-05D60BA36318}" destId="{751634A4-32C8-43A4-8775-FD1E29122FE1}" srcOrd="0" destOrd="0" presId="urn:microsoft.com/office/officeart/2005/8/layout/list1"/>
    <dgm:cxn modelId="{2F426232-14A8-4769-833F-44F463F453F1}" type="presParOf" srcId="{AA8DFCD0-BEF6-4B76-A1B6-0D0E1AE0BE0C}" destId="{B4182917-A482-40A6-A99B-B27CA50FE28F}" srcOrd="0" destOrd="0" presId="urn:microsoft.com/office/officeart/2005/8/layout/list1"/>
    <dgm:cxn modelId="{84D490DE-F447-4C3F-A498-983696B5C5AF}" type="presParOf" srcId="{B4182917-A482-40A6-A99B-B27CA50FE28F}" destId="{751634A4-32C8-43A4-8775-FD1E29122FE1}" srcOrd="0" destOrd="0" presId="urn:microsoft.com/office/officeart/2005/8/layout/list1"/>
    <dgm:cxn modelId="{0400DDD9-3E72-47B8-960F-5646B6736499}" type="presParOf" srcId="{B4182917-A482-40A6-A99B-B27CA50FE28F}" destId="{BABD4241-7960-4098-9452-8C9D56FDFFF4}" srcOrd="1" destOrd="0" presId="urn:microsoft.com/office/officeart/2005/8/layout/list1"/>
    <dgm:cxn modelId="{0CABD10C-B9E4-4C39-8401-49818F7B7D44}" type="presParOf" srcId="{AA8DFCD0-BEF6-4B76-A1B6-0D0E1AE0BE0C}" destId="{C58E1C2F-7451-47A7-8000-55C0457DC231}" srcOrd="1" destOrd="0" presId="urn:microsoft.com/office/officeart/2005/8/layout/list1"/>
    <dgm:cxn modelId="{1FC0DD5A-3736-45BB-AC3F-636E19A066C7}" type="presParOf" srcId="{AA8DFCD0-BEF6-4B76-A1B6-0D0E1AE0BE0C}" destId="{CF87F390-5E7D-4D8D-890B-76ACA3B08BAE}" srcOrd="2" destOrd="0" presId="urn:microsoft.com/office/officeart/2005/8/layout/list1"/>
    <dgm:cxn modelId="{018046DF-8525-4944-A134-6AFFD6A0D339}" type="presParOf" srcId="{AA8DFCD0-BEF6-4B76-A1B6-0D0E1AE0BE0C}" destId="{01727079-8574-490B-A75B-3FED59DFABDC}" srcOrd="3" destOrd="0" presId="urn:microsoft.com/office/officeart/2005/8/layout/list1"/>
    <dgm:cxn modelId="{733E2593-F3F9-4357-A63C-7A7FD4F765B2}" type="presParOf" srcId="{AA8DFCD0-BEF6-4B76-A1B6-0D0E1AE0BE0C}" destId="{BF3D7C9F-1189-423C-BBCA-4C9C8ACACD52}" srcOrd="4" destOrd="0" presId="urn:microsoft.com/office/officeart/2005/8/layout/list1"/>
    <dgm:cxn modelId="{592C9B77-5E30-4DEA-A42B-66FDE1E2C2EA}" type="presParOf" srcId="{BF3D7C9F-1189-423C-BBCA-4C9C8ACACD52}" destId="{37384AD9-5994-47EC-9D70-2727EAAA2CE6}" srcOrd="0" destOrd="0" presId="urn:microsoft.com/office/officeart/2005/8/layout/list1"/>
    <dgm:cxn modelId="{9291F02A-AE02-4A00-99A4-E60CA5C439AE}" type="presParOf" srcId="{BF3D7C9F-1189-423C-BBCA-4C9C8ACACD52}" destId="{547734F1-FD9F-48D2-A7F4-B85D4E1EF481}" srcOrd="1" destOrd="0" presId="urn:microsoft.com/office/officeart/2005/8/layout/list1"/>
    <dgm:cxn modelId="{DDFBD251-042C-4CAE-A5EC-8AC5706E7E1D}" type="presParOf" srcId="{AA8DFCD0-BEF6-4B76-A1B6-0D0E1AE0BE0C}" destId="{606BA285-20DA-4824-A19D-F5B3E0271EB0}" srcOrd="5" destOrd="0" presId="urn:microsoft.com/office/officeart/2005/8/layout/list1"/>
    <dgm:cxn modelId="{2942617C-7C8D-46DF-95E0-D5EC82BB3D66}" type="presParOf" srcId="{AA8DFCD0-BEF6-4B76-A1B6-0D0E1AE0BE0C}" destId="{7D385C96-419B-454E-9B88-26A0D22CFB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BDA8D-2A17-407B-A966-4901E08FF9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7E809E-30A3-4655-A66C-0D9D016CEB77}">
      <dgm:prSet phldrT="[Text]"/>
      <dgm:spPr/>
      <dgm:t>
        <a:bodyPr/>
        <a:lstStyle/>
        <a:p>
          <a:r>
            <a:rPr lang="ru-RU" dirty="0"/>
            <a:t>Ответственным за подготовку прогноза следует определить...</a:t>
          </a:r>
          <a:endParaRPr lang="en-GB" dirty="0"/>
        </a:p>
      </dgm:t>
    </dgm:pt>
    <dgm:pt modelId="{C452DE1F-7C1E-4B21-BFF8-35D7B02EB2E3}" type="parTrans" cxnId="{7A488037-C006-485F-ADE9-1B6A0CC1C7A0}">
      <dgm:prSet/>
      <dgm:spPr/>
      <dgm:t>
        <a:bodyPr/>
        <a:lstStyle/>
        <a:p>
          <a:endParaRPr lang="en-GB"/>
        </a:p>
      </dgm:t>
    </dgm:pt>
    <dgm:pt modelId="{AE13C43A-CE2F-49B7-8A76-D6CFD68BDB38}" type="sibTrans" cxnId="{7A488037-C006-485F-ADE9-1B6A0CC1C7A0}">
      <dgm:prSet/>
      <dgm:spPr/>
      <dgm:t>
        <a:bodyPr/>
        <a:lstStyle/>
        <a:p>
          <a:endParaRPr lang="en-GB"/>
        </a:p>
      </dgm:t>
    </dgm:pt>
    <dgm:pt modelId="{7FA9B0B8-CEE6-4047-9E2A-173EF73F8257}">
      <dgm:prSet phldrT="[Text]"/>
      <dgm:spPr/>
      <dgm:t>
        <a:bodyPr/>
        <a:lstStyle/>
        <a:p>
          <a:r>
            <a:rPr lang="ru-RU" dirty="0"/>
            <a:t>...графики/диаграммы в поддержку принятия решений</a:t>
          </a:r>
          <a:endParaRPr lang="en-GB" dirty="0"/>
        </a:p>
      </dgm:t>
    </dgm:pt>
    <dgm:pt modelId="{8F46D9BE-27AE-47D3-9CFB-2E4A5C9E6A33}" type="parTrans" cxnId="{9AA6CBC4-5CB5-4064-A6D1-9B36DAD677BC}">
      <dgm:prSet/>
      <dgm:spPr/>
      <dgm:t>
        <a:bodyPr/>
        <a:lstStyle/>
        <a:p>
          <a:endParaRPr lang="en-GB"/>
        </a:p>
      </dgm:t>
    </dgm:pt>
    <dgm:pt modelId="{00B9531B-3643-43C9-A9EC-19395726F867}" type="sibTrans" cxnId="{9AA6CBC4-5CB5-4064-A6D1-9B36DAD677BC}">
      <dgm:prSet/>
      <dgm:spPr/>
      <dgm:t>
        <a:bodyPr/>
        <a:lstStyle/>
        <a:p>
          <a:endParaRPr lang="en-GB"/>
        </a:p>
      </dgm:t>
    </dgm:pt>
    <dgm:pt modelId="{31D39141-C201-4A39-BD58-BF6A256CE1F6}">
      <dgm:prSet phldrT="[Text]"/>
      <dgm:spPr/>
      <dgm:t>
        <a:bodyPr/>
        <a:lstStyle/>
        <a:p>
          <a:r>
            <a:rPr lang="ru-RU" dirty="0"/>
            <a:t>...что может пойти не так</a:t>
          </a:r>
          <a:endParaRPr lang="en-GB" dirty="0"/>
        </a:p>
      </dgm:t>
    </dgm:pt>
    <dgm:pt modelId="{E723B4B5-16D7-4F13-8783-DE5C17789A1A}" type="parTrans" cxnId="{EB5FD774-C82D-47A8-9D2D-3F73D6B7B75B}">
      <dgm:prSet/>
      <dgm:spPr/>
      <dgm:t>
        <a:bodyPr/>
        <a:lstStyle/>
        <a:p>
          <a:endParaRPr lang="en-GB"/>
        </a:p>
      </dgm:t>
    </dgm:pt>
    <dgm:pt modelId="{0068C9BE-3A97-476B-AFDE-819486C57189}" type="sibTrans" cxnId="{EB5FD774-C82D-47A8-9D2D-3F73D6B7B75B}">
      <dgm:prSet/>
      <dgm:spPr/>
      <dgm:t>
        <a:bodyPr/>
        <a:lstStyle/>
        <a:p>
          <a:endParaRPr lang="en-GB"/>
        </a:p>
      </dgm:t>
    </dgm:pt>
    <dgm:pt modelId="{64298069-03F1-4CA2-A504-5071384FA5E7}">
      <dgm:prSet phldrT="[Text]"/>
      <dgm:spPr/>
      <dgm:t>
        <a:bodyPr/>
        <a:lstStyle/>
        <a:p>
          <a:r>
            <a:rPr lang="ru-RU" dirty="0"/>
            <a:t>...варианты реагирования</a:t>
          </a:r>
          <a:endParaRPr lang="en-GB" dirty="0"/>
        </a:p>
      </dgm:t>
    </dgm:pt>
    <dgm:pt modelId="{B52B6BE7-913C-49D8-9954-D3FF94D2B0C9}" type="parTrans" cxnId="{F26D49FF-2BDE-43AD-BEA1-2EA83B4DC473}">
      <dgm:prSet/>
      <dgm:spPr/>
      <dgm:t>
        <a:bodyPr/>
        <a:lstStyle/>
        <a:p>
          <a:endParaRPr lang="en-GB"/>
        </a:p>
      </dgm:t>
    </dgm:pt>
    <dgm:pt modelId="{1E6C750D-77EA-4D9B-936C-3F31DAA563A7}" type="sibTrans" cxnId="{F26D49FF-2BDE-43AD-BEA1-2EA83B4DC473}">
      <dgm:prSet/>
      <dgm:spPr/>
      <dgm:t>
        <a:bodyPr/>
        <a:lstStyle/>
        <a:p>
          <a:endParaRPr lang="en-GB"/>
        </a:p>
      </dgm:t>
    </dgm:pt>
    <dgm:pt modelId="{9BAE0029-47A0-48DB-97D0-8264CDD0A098}" type="pres">
      <dgm:prSet presAssocID="{7E5BDA8D-2A17-407B-A966-4901E08FF9F0}" presName="vert0" presStyleCnt="0">
        <dgm:presLayoutVars>
          <dgm:dir/>
          <dgm:animOne val="branch"/>
          <dgm:animLvl val="lvl"/>
        </dgm:presLayoutVars>
      </dgm:prSet>
      <dgm:spPr/>
    </dgm:pt>
    <dgm:pt modelId="{CCE407DA-D066-4A7D-8464-04D6715B018C}" type="pres">
      <dgm:prSet presAssocID="{267E809E-30A3-4655-A66C-0D9D016CEB77}" presName="thickLine" presStyleLbl="alignNode1" presStyleIdx="0" presStyleCnt="1"/>
      <dgm:spPr>
        <a:ln>
          <a:solidFill>
            <a:srgbClr val="004C97"/>
          </a:solidFill>
        </a:ln>
      </dgm:spPr>
    </dgm:pt>
    <dgm:pt modelId="{D1272657-FCD2-478A-BB05-5601A300A4D6}" type="pres">
      <dgm:prSet presAssocID="{267E809E-30A3-4655-A66C-0D9D016CEB77}" presName="horz1" presStyleCnt="0"/>
      <dgm:spPr/>
    </dgm:pt>
    <dgm:pt modelId="{0B0DD6F5-4668-4325-A0D8-9D9FE8D8ADC7}" type="pres">
      <dgm:prSet presAssocID="{267E809E-30A3-4655-A66C-0D9D016CEB77}" presName="tx1" presStyleLbl="revTx" presStyleIdx="0" presStyleCnt="4"/>
      <dgm:spPr/>
    </dgm:pt>
    <dgm:pt modelId="{29AC75D9-FD76-4091-B277-BAA1DC44A3E4}" type="pres">
      <dgm:prSet presAssocID="{267E809E-30A3-4655-A66C-0D9D016CEB77}" presName="vert1" presStyleCnt="0"/>
      <dgm:spPr/>
    </dgm:pt>
    <dgm:pt modelId="{69AE684C-C88E-4375-B083-AABE2BAE0BCD}" type="pres">
      <dgm:prSet presAssocID="{31D39141-C201-4A39-BD58-BF6A256CE1F6}" presName="vertSpace2a" presStyleCnt="0"/>
      <dgm:spPr/>
    </dgm:pt>
    <dgm:pt modelId="{A8470EC3-9907-4A64-ACDC-AA651E4D5E1E}" type="pres">
      <dgm:prSet presAssocID="{31D39141-C201-4A39-BD58-BF6A256CE1F6}" presName="horz2" presStyleCnt="0"/>
      <dgm:spPr/>
    </dgm:pt>
    <dgm:pt modelId="{6626165D-1171-431D-8798-EDC3A40ECFC0}" type="pres">
      <dgm:prSet presAssocID="{31D39141-C201-4A39-BD58-BF6A256CE1F6}" presName="horzSpace2" presStyleCnt="0"/>
      <dgm:spPr/>
    </dgm:pt>
    <dgm:pt modelId="{8200CAD3-9343-4543-ACCD-64D9FF8FCF9A}" type="pres">
      <dgm:prSet presAssocID="{31D39141-C201-4A39-BD58-BF6A256CE1F6}" presName="tx2" presStyleLbl="revTx" presStyleIdx="1" presStyleCnt="4"/>
      <dgm:spPr/>
    </dgm:pt>
    <dgm:pt modelId="{B84CB89B-A9E1-49E1-AC9F-FAF6C2023249}" type="pres">
      <dgm:prSet presAssocID="{31D39141-C201-4A39-BD58-BF6A256CE1F6}" presName="vert2" presStyleCnt="0"/>
      <dgm:spPr/>
    </dgm:pt>
    <dgm:pt modelId="{D38F1121-2021-4C3E-9D45-0D85B781CFF4}" type="pres">
      <dgm:prSet presAssocID="{31D39141-C201-4A39-BD58-BF6A256CE1F6}" presName="thinLine2b" presStyleLbl="callout" presStyleIdx="0" presStyleCnt="3"/>
      <dgm:spPr>
        <a:ln>
          <a:solidFill>
            <a:srgbClr val="004C97"/>
          </a:solidFill>
        </a:ln>
      </dgm:spPr>
    </dgm:pt>
    <dgm:pt modelId="{D93E8C22-FF53-46CF-A62E-AB9BE78AC828}" type="pres">
      <dgm:prSet presAssocID="{31D39141-C201-4A39-BD58-BF6A256CE1F6}" presName="vertSpace2b" presStyleCnt="0"/>
      <dgm:spPr/>
    </dgm:pt>
    <dgm:pt modelId="{E413BBA3-8E9A-43DF-996C-05AC20796012}" type="pres">
      <dgm:prSet presAssocID="{64298069-03F1-4CA2-A504-5071384FA5E7}" presName="horz2" presStyleCnt="0"/>
      <dgm:spPr/>
    </dgm:pt>
    <dgm:pt modelId="{F9C64E66-181C-43FF-B8EF-6C4FC6ABDCAB}" type="pres">
      <dgm:prSet presAssocID="{64298069-03F1-4CA2-A504-5071384FA5E7}" presName="horzSpace2" presStyleCnt="0"/>
      <dgm:spPr/>
    </dgm:pt>
    <dgm:pt modelId="{F5D62973-DF8B-4607-9D89-DF6FC42995FE}" type="pres">
      <dgm:prSet presAssocID="{64298069-03F1-4CA2-A504-5071384FA5E7}" presName="tx2" presStyleLbl="revTx" presStyleIdx="2" presStyleCnt="4"/>
      <dgm:spPr/>
    </dgm:pt>
    <dgm:pt modelId="{53305486-E3B1-4293-87BD-E7C0B9F6A738}" type="pres">
      <dgm:prSet presAssocID="{64298069-03F1-4CA2-A504-5071384FA5E7}" presName="vert2" presStyleCnt="0"/>
      <dgm:spPr/>
    </dgm:pt>
    <dgm:pt modelId="{AAEB84CC-DFA3-4AB5-AC47-52415C7DB561}" type="pres">
      <dgm:prSet presAssocID="{64298069-03F1-4CA2-A504-5071384FA5E7}" presName="thinLine2b" presStyleLbl="callout" presStyleIdx="1" presStyleCnt="3"/>
      <dgm:spPr>
        <a:ln>
          <a:solidFill>
            <a:srgbClr val="004C97"/>
          </a:solidFill>
        </a:ln>
      </dgm:spPr>
    </dgm:pt>
    <dgm:pt modelId="{8E42C4FD-6F7B-4384-915C-95D8F4022860}" type="pres">
      <dgm:prSet presAssocID="{64298069-03F1-4CA2-A504-5071384FA5E7}" presName="vertSpace2b" presStyleCnt="0"/>
      <dgm:spPr/>
    </dgm:pt>
    <dgm:pt modelId="{39B824EC-5A4F-4912-BEE0-B1913A4DF996}" type="pres">
      <dgm:prSet presAssocID="{7FA9B0B8-CEE6-4047-9E2A-173EF73F8257}" presName="horz2" presStyleCnt="0"/>
      <dgm:spPr/>
    </dgm:pt>
    <dgm:pt modelId="{BDC6C9F8-8183-4F21-A3EA-3B28B95A7012}" type="pres">
      <dgm:prSet presAssocID="{7FA9B0B8-CEE6-4047-9E2A-173EF73F8257}" presName="horzSpace2" presStyleCnt="0"/>
      <dgm:spPr/>
    </dgm:pt>
    <dgm:pt modelId="{A21549BB-236F-4C0A-AC16-1795C023B2D6}" type="pres">
      <dgm:prSet presAssocID="{7FA9B0B8-CEE6-4047-9E2A-173EF73F8257}" presName="tx2" presStyleLbl="revTx" presStyleIdx="3" presStyleCnt="4"/>
      <dgm:spPr/>
    </dgm:pt>
    <dgm:pt modelId="{9BB3B745-53E3-4AA9-85A7-FD1395363577}" type="pres">
      <dgm:prSet presAssocID="{7FA9B0B8-CEE6-4047-9E2A-173EF73F8257}" presName="vert2" presStyleCnt="0"/>
      <dgm:spPr/>
    </dgm:pt>
    <dgm:pt modelId="{F16F083F-A143-4E77-BE42-11A3DF5C05BE}" type="pres">
      <dgm:prSet presAssocID="{7FA9B0B8-CEE6-4047-9E2A-173EF73F8257}" presName="thinLine2b" presStyleLbl="callout" presStyleIdx="2" presStyleCnt="3"/>
      <dgm:spPr>
        <a:ln>
          <a:solidFill>
            <a:srgbClr val="004C97"/>
          </a:solidFill>
        </a:ln>
      </dgm:spPr>
    </dgm:pt>
    <dgm:pt modelId="{362B0755-4B9C-4755-AF2F-2A653AEF6073}" type="pres">
      <dgm:prSet presAssocID="{7FA9B0B8-CEE6-4047-9E2A-173EF73F8257}" presName="vertSpace2b" presStyleCnt="0"/>
      <dgm:spPr/>
    </dgm:pt>
  </dgm:ptLst>
  <dgm:cxnLst>
    <dgm:cxn modelId="{156CB12B-8933-4C53-A717-BC961838CAF8}" type="presOf" srcId="{267E809E-30A3-4655-A66C-0D9D016CEB77}" destId="{0B0DD6F5-4668-4325-A0D8-9D9FE8D8ADC7}" srcOrd="0" destOrd="0" presId="urn:microsoft.com/office/officeart/2008/layout/LinedList"/>
    <dgm:cxn modelId="{7A488037-C006-485F-ADE9-1B6A0CC1C7A0}" srcId="{7E5BDA8D-2A17-407B-A966-4901E08FF9F0}" destId="{267E809E-30A3-4655-A66C-0D9D016CEB77}" srcOrd="0" destOrd="0" parTransId="{C452DE1F-7C1E-4B21-BFF8-35D7B02EB2E3}" sibTransId="{AE13C43A-CE2F-49B7-8A76-D6CFD68BDB38}"/>
    <dgm:cxn modelId="{6C37DE3B-C48F-40B2-9FE0-AD4F6E22B498}" type="presOf" srcId="{31D39141-C201-4A39-BD58-BF6A256CE1F6}" destId="{8200CAD3-9343-4543-ACCD-64D9FF8FCF9A}" srcOrd="0" destOrd="0" presId="urn:microsoft.com/office/officeart/2008/layout/LinedList"/>
    <dgm:cxn modelId="{EB5FD774-C82D-47A8-9D2D-3F73D6B7B75B}" srcId="{267E809E-30A3-4655-A66C-0D9D016CEB77}" destId="{31D39141-C201-4A39-BD58-BF6A256CE1F6}" srcOrd="0" destOrd="0" parTransId="{E723B4B5-16D7-4F13-8783-DE5C17789A1A}" sibTransId="{0068C9BE-3A97-476B-AFDE-819486C57189}"/>
    <dgm:cxn modelId="{9AA6CBC4-5CB5-4064-A6D1-9B36DAD677BC}" srcId="{267E809E-30A3-4655-A66C-0D9D016CEB77}" destId="{7FA9B0B8-CEE6-4047-9E2A-173EF73F8257}" srcOrd="2" destOrd="0" parTransId="{8F46D9BE-27AE-47D3-9CFB-2E4A5C9E6A33}" sibTransId="{00B9531B-3643-43C9-A9EC-19395726F867}"/>
    <dgm:cxn modelId="{1D2CF0D7-2587-481C-889A-A2C4F83F6894}" type="presOf" srcId="{7E5BDA8D-2A17-407B-A966-4901E08FF9F0}" destId="{9BAE0029-47A0-48DB-97D0-8264CDD0A098}" srcOrd="0" destOrd="0" presId="urn:microsoft.com/office/officeart/2008/layout/LinedList"/>
    <dgm:cxn modelId="{C47007E4-8301-4EAC-8BF6-81ACF7967C06}" type="presOf" srcId="{7FA9B0B8-CEE6-4047-9E2A-173EF73F8257}" destId="{A21549BB-236F-4C0A-AC16-1795C023B2D6}" srcOrd="0" destOrd="0" presId="urn:microsoft.com/office/officeart/2008/layout/LinedList"/>
    <dgm:cxn modelId="{2645B1FA-EB74-4410-A290-16873F78C0B9}" type="presOf" srcId="{64298069-03F1-4CA2-A504-5071384FA5E7}" destId="{F5D62973-DF8B-4607-9D89-DF6FC42995FE}" srcOrd="0" destOrd="0" presId="urn:microsoft.com/office/officeart/2008/layout/LinedList"/>
    <dgm:cxn modelId="{F26D49FF-2BDE-43AD-BEA1-2EA83B4DC473}" srcId="{267E809E-30A3-4655-A66C-0D9D016CEB77}" destId="{64298069-03F1-4CA2-A504-5071384FA5E7}" srcOrd="1" destOrd="0" parTransId="{B52B6BE7-913C-49D8-9954-D3FF94D2B0C9}" sibTransId="{1E6C750D-77EA-4D9B-936C-3F31DAA563A7}"/>
    <dgm:cxn modelId="{CD237806-16D8-410D-ABED-183FEC68FA29}" type="presParOf" srcId="{9BAE0029-47A0-48DB-97D0-8264CDD0A098}" destId="{CCE407DA-D066-4A7D-8464-04D6715B018C}" srcOrd="0" destOrd="0" presId="urn:microsoft.com/office/officeart/2008/layout/LinedList"/>
    <dgm:cxn modelId="{6DAF8738-F0B9-4210-854A-97C348B40F8E}" type="presParOf" srcId="{9BAE0029-47A0-48DB-97D0-8264CDD0A098}" destId="{D1272657-FCD2-478A-BB05-5601A300A4D6}" srcOrd="1" destOrd="0" presId="urn:microsoft.com/office/officeart/2008/layout/LinedList"/>
    <dgm:cxn modelId="{680CC82C-595F-40B0-B2CC-4527778A4B50}" type="presParOf" srcId="{D1272657-FCD2-478A-BB05-5601A300A4D6}" destId="{0B0DD6F5-4668-4325-A0D8-9D9FE8D8ADC7}" srcOrd="0" destOrd="0" presId="urn:microsoft.com/office/officeart/2008/layout/LinedList"/>
    <dgm:cxn modelId="{A4D5EB21-4583-48F3-8DD6-EFD11A83FF37}" type="presParOf" srcId="{D1272657-FCD2-478A-BB05-5601A300A4D6}" destId="{29AC75D9-FD76-4091-B277-BAA1DC44A3E4}" srcOrd="1" destOrd="0" presId="urn:microsoft.com/office/officeart/2008/layout/LinedList"/>
    <dgm:cxn modelId="{6FE981A7-3587-4FFE-A78B-1D649E6DE4D2}" type="presParOf" srcId="{29AC75D9-FD76-4091-B277-BAA1DC44A3E4}" destId="{69AE684C-C88E-4375-B083-AABE2BAE0BCD}" srcOrd="0" destOrd="0" presId="urn:microsoft.com/office/officeart/2008/layout/LinedList"/>
    <dgm:cxn modelId="{6DFAFBB9-5B45-489D-BE08-32F4613572C8}" type="presParOf" srcId="{29AC75D9-FD76-4091-B277-BAA1DC44A3E4}" destId="{A8470EC3-9907-4A64-ACDC-AA651E4D5E1E}" srcOrd="1" destOrd="0" presId="urn:microsoft.com/office/officeart/2008/layout/LinedList"/>
    <dgm:cxn modelId="{02906790-73A9-4A61-9802-C4C1E40BB320}" type="presParOf" srcId="{A8470EC3-9907-4A64-ACDC-AA651E4D5E1E}" destId="{6626165D-1171-431D-8798-EDC3A40ECFC0}" srcOrd="0" destOrd="0" presId="urn:microsoft.com/office/officeart/2008/layout/LinedList"/>
    <dgm:cxn modelId="{2326DB42-8191-489C-A2DC-9F5A8EC54ABD}" type="presParOf" srcId="{A8470EC3-9907-4A64-ACDC-AA651E4D5E1E}" destId="{8200CAD3-9343-4543-ACCD-64D9FF8FCF9A}" srcOrd="1" destOrd="0" presId="urn:microsoft.com/office/officeart/2008/layout/LinedList"/>
    <dgm:cxn modelId="{37CEB21A-7817-40CD-A786-D868E47EB03B}" type="presParOf" srcId="{A8470EC3-9907-4A64-ACDC-AA651E4D5E1E}" destId="{B84CB89B-A9E1-49E1-AC9F-FAF6C2023249}" srcOrd="2" destOrd="0" presId="urn:microsoft.com/office/officeart/2008/layout/LinedList"/>
    <dgm:cxn modelId="{938E85E0-29E1-424C-ADE6-6CFBBF89738F}" type="presParOf" srcId="{29AC75D9-FD76-4091-B277-BAA1DC44A3E4}" destId="{D38F1121-2021-4C3E-9D45-0D85B781CFF4}" srcOrd="2" destOrd="0" presId="urn:microsoft.com/office/officeart/2008/layout/LinedList"/>
    <dgm:cxn modelId="{C3B0B378-3ED6-425A-9957-DA0AE43E5356}" type="presParOf" srcId="{29AC75D9-FD76-4091-B277-BAA1DC44A3E4}" destId="{D93E8C22-FF53-46CF-A62E-AB9BE78AC828}" srcOrd="3" destOrd="0" presId="urn:microsoft.com/office/officeart/2008/layout/LinedList"/>
    <dgm:cxn modelId="{38C2A07D-FDC6-4A75-B81B-641FAD542E79}" type="presParOf" srcId="{29AC75D9-FD76-4091-B277-BAA1DC44A3E4}" destId="{E413BBA3-8E9A-43DF-996C-05AC20796012}" srcOrd="4" destOrd="0" presId="urn:microsoft.com/office/officeart/2008/layout/LinedList"/>
    <dgm:cxn modelId="{1E5F5391-7065-4661-BB74-21C3725C7F09}" type="presParOf" srcId="{E413BBA3-8E9A-43DF-996C-05AC20796012}" destId="{F9C64E66-181C-43FF-B8EF-6C4FC6ABDCAB}" srcOrd="0" destOrd="0" presId="urn:microsoft.com/office/officeart/2008/layout/LinedList"/>
    <dgm:cxn modelId="{84775FB6-794E-472D-AE47-040B9F579243}" type="presParOf" srcId="{E413BBA3-8E9A-43DF-996C-05AC20796012}" destId="{F5D62973-DF8B-4607-9D89-DF6FC42995FE}" srcOrd="1" destOrd="0" presId="urn:microsoft.com/office/officeart/2008/layout/LinedList"/>
    <dgm:cxn modelId="{4D78A397-3613-492B-87AD-58AE98EF80C3}" type="presParOf" srcId="{E413BBA3-8E9A-43DF-996C-05AC20796012}" destId="{53305486-E3B1-4293-87BD-E7C0B9F6A738}" srcOrd="2" destOrd="0" presId="urn:microsoft.com/office/officeart/2008/layout/LinedList"/>
    <dgm:cxn modelId="{38C5A68A-87FE-46E6-B3A3-A6F3B720A1C1}" type="presParOf" srcId="{29AC75D9-FD76-4091-B277-BAA1DC44A3E4}" destId="{AAEB84CC-DFA3-4AB5-AC47-52415C7DB561}" srcOrd="5" destOrd="0" presId="urn:microsoft.com/office/officeart/2008/layout/LinedList"/>
    <dgm:cxn modelId="{92776376-F67C-4073-8071-02DE47CA7914}" type="presParOf" srcId="{29AC75D9-FD76-4091-B277-BAA1DC44A3E4}" destId="{8E42C4FD-6F7B-4384-915C-95D8F4022860}" srcOrd="6" destOrd="0" presId="urn:microsoft.com/office/officeart/2008/layout/LinedList"/>
    <dgm:cxn modelId="{6F15A1E8-FFFC-484A-AC32-1230FB8ACABA}" type="presParOf" srcId="{29AC75D9-FD76-4091-B277-BAA1DC44A3E4}" destId="{39B824EC-5A4F-4912-BEE0-B1913A4DF996}" srcOrd="7" destOrd="0" presId="urn:microsoft.com/office/officeart/2008/layout/LinedList"/>
    <dgm:cxn modelId="{2EC5545E-5731-4E84-A029-7E20995C4E72}" type="presParOf" srcId="{39B824EC-5A4F-4912-BEE0-B1913A4DF996}" destId="{BDC6C9F8-8183-4F21-A3EA-3B28B95A7012}" srcOrd="0" destOrd="0" presId="urn:microsoft.com/office/officeart/2008/layout/LinedList"/>
    <dgm:cxn modelId="{F70861BD-8BA5-435E-87F5-1F8DAA10BABD}" type="presParOf" srcId="{39B824EC-5A4F-4912-BEE0-B1913A4DF996}" destId="{A21549BB-236F-4C0A-AC16-1795C023B2D6}" srcOrd="1" destOrd="0" presId="urn:microsoft.com/office/officeart/2008/layout/LinedList"/>
    <dgm:cxn modelId="{1AC0C527-5AEE-48B4-A293-9602DEBAA2D5}" type="presParOf" srcId="{39B824EC-5A4F-4912-BEE0-B1913A4DF996}" destId="{9BB3B745-53E3-4AA9-85A7-FD1395363577}" srcOrd="2" destOrd="0" presId="urn:microsoft.com/office/officeart/2008/layout/LinedList"/>
    <dgm:cxn modelId="{F3A8BD31-8CE3-4414-96A1-7219E193E216}" type="presParOf" srcId="{29AC75D9-FD76-4091-B277-BAA1DC44A3E4}" destId="{F16F083F-A143-4E77-BE42-11A3DF5C05BE}" srcOrd="8" destOrd="0" presId="urn:microsoft.com/office/officeart/2008/layout/LinedList"/>
    <dgm:cxn modelId="{50978F65-D0E5-4CC4-8B63-5AAD4FD05C21}" type="presParOf" srcId="{29AC75D9-FD76-4091-B277-BAA1DC44A3E4}" destId="{362B0755-4B9C-4755-AF2F-2A653AEF6073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14F8DE-276D-4916-87B7-D462FA70918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EF96741-BBE3-45A9-91F8-E8F4C8C991CB}">
      <dgm:prSet phldrT="[Text]"/>
      <dgm:spPr/>
      <dgm:t>
        <a:bodyPr/>
        <a:lstStyle/>
        <a:p>
          <a:r>
            <a:rPr lang="ru-RU" dirty="0"/>
            <a:t>Для работы </a:t>
          </a:r>
          <a:r>
            <a:rPr lang="en-GB" dirty="0"/>
            <a:t>CFAT</a:t>
          </a:r>
          <a:r>
            <a:rPr lang="ru-RU" dirty="0"/>
            <a:t> необходима версия </a:t>
          </a:r>
          <a:r>
            <a:rPr lang="en-GB" dirty="0"/>
            <a:t>Microsoft Excel 2013</a:t>
          </a:r>
          <a:r>
            <a:rPr lang="ru-RU" dirty="0"/>
            <a:t> или более поздняя</a:t>
          </a:r>
          <a:r>
            <a:rPr lang="en-GB" dirty="0"/>
            <a:t>. </a:t>
          </a:r>
        </a:p>
        <a:p>
          <a:r>
            <a:rPr lang="ru-RU" dirty="0"/>
            <a:t>Необходимо включить макросы</a:t>
          </a:r>
          <a:r>
            <a:rPr lang="en-GB" dirty="0"/>
            <a:t>. </a:t>
          </a:r>
          <a:r>
            <a:rPr lang="ru-RU" dirty="0"/>
            <a:t>Выберите </a:t>
          </a:r>
          <a:r>
            <a:rPr lang="en-GB" dirty="0"/>
            <a:t>"Enable Macros</a:t>
          </a:r>
          <a:r>
            <a:rPr lang="ru-RU" dirty="0"/>
            <a:t>» («Включить макросы») если</a:t>
          </a:r>
          <a:r>
            <a:rPr lang="en-US" dirty="0"/>
            <a:t>/</a:t>
          </a:r>
          <a:r>
            <a:rPr lang="ru-RU" dirty="0"/>
            <a:t>когда</a:t>
          </a:r>
          <a:r>
            <a:rPr lang="en-US" dirty="0"/>
            <a:t> </a:t>
          </a:r>
          <a:r>
            <a:rPr lang="ru-RU" dirty="0"/>
            <a:t>появится подсказка</a:t>
          </a:r>
          <a:r>
            <a:rPr lang="en-GB" dirty="0"/>
            <a:t>. </a:t>
          </a:r>
        </a:p>
        <a:p>
          <a:r>
            <a:rPr lang="ru-RU" dirty="0"/>
            <a:t>В последних версиях</a:t>
          </a:r>
          <a:r>
            <a:rPr lang="en-GB" dirty="0"/>
            <a:t> </a:t>
          </a:r>
          <a:r>
            <a:rPr lang="ru-RU" dirty="0"/>
            <a:t>Е</a:t>
          </a:r>
          <a:r>
            <a:rPr lang="en-GB" dirty="0" err="1"/>
            <a:t>xcel</a:t>
          </a:r>
          <a:r>
            <a:rPr lang="ru-RU" dirty="0"/>
            <a:t> включать макросы несколько сложнее</a:t>
          </a:r>
          <a:r>
            <a:rPr lang="en-GB" dirty="0"/>
            <a:t>.  </a:t>
          </a:r>
          <a:r>
            <a:rPr lang="ru-RU" dirty="0"/>
            <a:t>См. инструкции здесь:</a:t>
          </a:r>
          <a:r>
            <a:rPr lang="en-GB" dirty="0"/>
            <a:t> https://www.ablebits.com/office-addins-blog/enable-disable-macros-excel/</a:t>
          </a:r>
        </a:p>
      </dgm:t>
    </dgm:pt>
    <dgm:pt modelId="{DFB7519D-0B30-49EC-9083-AB4CB4B73DC3}" type="parTrans" cxnId="{CCD9040F-9828-4CA9-BB32-B908A789B342}">
      <dgm:prSet/>
      <dgm:spPr/>
      <dgm:t>
        <a:bodyPr/>
        <a:lstStyle/>
        <a:p>
          <a:endParaRPr lang="en-GB"/>
        </a:p>
      </dgm:t>
    </dgm:pt>
    <dgm:pt modelId="{800B7A4C-9DAD-4206-A2FB-B8734AE4E51B}" type="sibTrans" cxnId="{CCD9040F-9828-4CA9-BB32-B908A789B342}">
      <dgm:prSet/>
      <dgm:spPr/>
      <dgm:t>
        <a:bodyPr/>
        <a:lstStyle/>
        <a:p>
          <a:endParaRPr lang="en-GB"/>
        </a:p>
      </dgm:t>
    </dgm:pt>
    <dgm:pt modelId="{0D5C3BA0-AD16-4E6A-923F-0236BA677E4D}">
      <dgm:prSet/>
      <dgm:spPr/>
      <dgm:t>
        <a:bodyPr/>
        <a:lstStyle/>
        <a:p>
          <a:r>
            <a:rPr lang="en-GB" dirty="0"/>
            <a:t>CFAT </a:t>
          </a:r>
          <a:r>
            <a:rPr lang="ru-RU" dirty="0"/>
            <a:t>будет постоянно изменяться и совершенствоваться с учетом отзывов пользователей.</a:t>
          </a:r>
          <a:endParaRPr lang="en-GB" dirty="0"/>
        </a:p>
        <a:p>
          <a:r>
            <a:rPr lang="ru-RU" dirty="0"/>
            <a:t>В будущих версиях</a:t>
          </a:r>
          <a:r>
            <a:rPr lang="en-GB" dirty="0"/>
            <a:t> CFAT</a:t>
          </a:r>
          <a:r>
            <a:rPr lang="ru-RU" dirty="0"/>
            <a:t> также будут устранены выявленные ошибки и внесены другие изменения с учетом требований пользователей</a:t>
          </a:r>
          <a:r>
            <a:rPr lang="en-GB" dirty="0"/>
            <a:t>. </a:t>
          </a:r>
        </a:p>
        <a:p>
          <a:r>
            <a:rPr lang="ru-RU" dirty="0"/>
            <a:t>Любые вопросы, замечания или просьбы просим направлять по адресу: </a:t>
          </a:r>
          <a:r>
            <a:rPr lang="en-GB" dirty="0"/>
            <a:t>ngallardo@imf.org </a:t>
          </a:r>
          <a:r>
            <a:rPr lang="ru-RU" dirty="0"/>
            <a:t>и/или</a:t>
          </a:r>
          <a:r>
            <a:rPr lang="en-GB" dirty="0"/>
            <a:t> mike.williams@mj-w.net</a:t>
          </a:r>
        </a:p>
      </dgm:t>
    </dgm:pt>
    <dgm:pt modelId="{E737F814-5BE0-4AC6-9198-A3E5D603363C}" type="parTrans" cxnId="{6B008168-A672-485D-8B89-07C6FE739EC2}">
      <dgm:prSet/>
      <dgm:spPr/>
      <dgm:t>
        <a:bodyPr/>
        <a:lstStyle/>
        <a:p>
          <a:endParaRPr lang="en-GB"/>
        </a:p>
      </dgm:t>
    </dgm:pt>
    <dgm:pt modelId="{E25C810E-B9A6-40CC-953E-F59DC084DDF2}" type="sibTrans" cxnId="{6B008168-A672-485D-8B89-07C6FE739EC2}">
      <dgm:prSet/>
      <dgm:spPr/>
      <dgm:t>
        <a:bodyPr/>
        <a:lstStyle/>
        <a:p>
          <a:endParaRPr lang="en-GB"/>
        </a:p>
      </dgm:t>
    </dgm:pt>
    <dgm:pt modelId="{7347CCE8-A39A-430D-BDE2-79DFE2A4DAA8}" type="pres">
      <dgm:prSet presAssocID="{C114F8DE-276D-4916-87B7-D462FA709180}" presName="diagram" presStyleCnt="0">
        <dgm:presLayoutVars>
          <dgm:dir/>
          <dgm:resizeHandles val="exact"/>
        </dgm:presLayoutVars>
      </dgm:prSet>
      <dgm:spPr/>
    </dgm:pt>
    <dgm:pt modelId="{13F71921-2C09-4089-AB25-D71DC2323768}" type="pres">
      <dgm:prSet presAssocID="{FEF96741-BBE3-45A9-91F8-E8F4C8C991CB}" presName="node" presStyleLbl="node1" presStyleIdx="0" presStyleCnt="2" custScaleY="125786" custLinFactNeighborX="835">
        <dgm:presLayoutVars>
          <dgm:bulletEnabled val="1"/>
        </dgm:presLayoutVars>
      </dgm:prSet>
      <dgm:spPr/>
    </dgm:pt>
    <dgm:pt modelId="{20C38762-C3C1-4283-8E05-EA818453B094}" type="pres">
      <dgm:prSet presAssocID="{800B7A4C-9DAD-4206-A2FB-B8734AE4E51B}" presName="sibTrans" presStyleCnt="0"/>
      <dgm:spPr/>
    </dgm:pt>
    <dgm:pt modelId="{A082AC69-BFA8-4E21-9A15-D92F740A7B69}" type="pres">
      <dgm:prSet presAssocID="{0D5C3BA0-AD16-4E6A-923F-0236BA677E4D}" presName="node" presStyleLbl="node1" presStyleIdx="1" presStyleCnt="2" custScaleY="128012">
        <dgm:presLayoutVars>
          <dgm:bulletEnabled val="1"/>
        </dgm:presLayoutVars>
      </dgm:prSet>
      <dgm:spPr/>
    </dgm:pt>
  </dgm:ptLst>
  <dgm:cxnLst>
    <dgm:cxn modelId="{CCD9040F-9828-4CA9-BB32-B908A789B342}" srcId="{C114F8DE-276D-4916-87B7-D462FA709180}" destId="{FEF96741-BBE3-45A9-91F8-E8F4C8C991CB}" srcOrd="0" destOrd="0" parTransId="{DFB7519D-0B30-49EC-9083-AB4CB4B73DC3}" sibTransId="{800B7A4C-9DAD-4206-A2FB-B8734AE4E51B}"/>
    <dgm:cxn modelId="{6B008168-A672-485D-8B89-07C6FE739EC2}" srcId="{C114F8DE-276D-4916-87B7-D462FA709180}" destId="{0D5C3BA0-AD16-4E6A-923F-0236BA677E4D}" srcOrd="1" destOrd="0" parTransId="{E737F814-5BE0-4AC6-9198-A3E5D603363C}" sibTransId="{E25C810E-B9A6-40CC-953E-F59DC084DDF2}"/>
    <dgm:cxn modelId="{D9FE5D8D-BAA7-4108-A850-111C27FACDCD}" type="presOf" srcId="{C114F8DE-276D-4916-87B7-D462FA709180}" destId="{7347CCE8-A39A-430D-BDE2-79DFE2A4DAA8}" srcOrd="0" destOrd="0" presId="urn:microsoft.com/office/officeart/2005/8/layout/default"/>
    <dgm:cxn modelId="{7E6872A2-258B-48AA-9D4C-BF4224567EAD}" type="presOf" srcId="{0D5C3BA0-AD16-4E6A-923F-0236BA677E4D}" destId="{A082AC69-BFA8-4E21-9A15-D92F740A7B69}" srcOrd="0" destOrd="0" presId="urn:microsoft.com/office/officeart/2005/8/layout/default"/>
    <dgm:cxn modelId="{6AB297AA-1235-4083-92C9-1A3532EA46C5}" type="presOf" srcId="{FEF96741-BBE3-45A9-91F8-E8F4C8C991CB}" destId="{13F71921-2C09-4089-AB25-D71DC2323768}" srcOrd="0" destOrd="0" presId="urn:microsoft.com/office/officeart/2005/8/layout/default"/>
    <dgm:cxn modelId="{71D9CD8A-8F1B-4BA0-A419-D6DE0BE38512}" type="presParOf" srcId="{7347CCE8-A39A-430D-BDE2-79DFE2A4DAA8}" destId="{13F71921-2C09-4089-AB25-D71DC2323768}" srcOrd="0" destOrd="0" presId="urn:microsoft.com/office/officeart/2005/8/layout/default"/>
    <dgm:cxn modelId="{80ED4AD2-D7A4-44BA-ABFD-921C98F9046B}" type="presParOf" srcId="{7347CCE8-A39A-430D-BDE2-79DFE2A4DAA8}" destId="{20C38762-C3C1-4283-8E05-EA818453B094}" srcOrd="1" destOrd="0" presId="urn:microsoft.com/office/officeart/2005/8/layout/default"/>
    <dgm:cxn modelId="{59D4185D-353C-460C-9FCD-5054E7537C6E}" type="presParOf" srcId="{7347CCE8-A39A-430D-BDE2-79DFE2A4DAA8}" destId="{A082AC69-BFA8-4E21-9A15-D92F740A7B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F138F-6DF7-4889-B38A-A03BCC157C6E}">
      <dsp:nvSpPr>
        <dsp:cNvPr id="0" name=""/>
        <dsp:cNvSpPr/>
      </dsp:nvSpPr>
      <dsp:spPr>
        <a:xfrm>
          <a:off x="0" y="0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Инструмент для подготовки прогнозов движения денежных средств и поддержки решений, которые принимаются на их основе; а также соответствующее методическое руководство</a:t>
          </a:r>
          <a:r>
            <a:rPr lang="en-GB" sz="1300" kern="1200" dirty="0"/>
            <a:t>.  </a:t>
          </a:r>
          <a:r>
            <a:rPr lang="ru-RU" sz="1300" kern="1200" dirty="0"/>
            <a:t>Первоначально данный инструмент был предназначен для использования в странах с низким уровнем доходов, но оказался полезным и для других стран</a:t>
          </a:r>
          <a:endParaRPr lang="en-US" sz="1300" kern="1200" dirty="0"/>
        </a:p>
      </dsp:txBody>
      <dsp:txXfrm>
        <a:off x="30383" y="30383"/>
        <a:ext cx="7628740" cy="976589"/>
      </dsp:txXfrm>
    </dsp:sp>
    <dsp:sp modelId="{51561ABD-7FEA-43A4-BAE8-FAAE3592EDE3}">
      <dsp:nvSpPr>
        <dsp:cNvPr id="0" name=""/>
        <dsp:cNvSpPr/>
      </dsp:nvSpPr>
      <dsp:spPr>
        <a:xfrm>
          <a:off x="771893" y="1210248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Инструмент предназначен для использования сотрудниками казначейства или других подразделений, отвечающих за подготовку прогнозов движения денежных средств</a:t>
          </a:r>
          <a:endParaRPr lang="en-US" sz="1300" kern="1200" dirty="0"/>
        </a:p>
      </dsp:txBody>
      <dsp:txXfrm>
        <a:off x="802276" y="1240631"/>
        <a:ext cx="7241186" cy="976589"/>
      </dsp:txXfrm>
    </dsp:sp>
    <dsp:sp modelId="{807E6BE3-764C-4C5A-8424-97BBA71DB522}">
      <dsp:nvSpPr>
        <dsp:cNvPr id="0" name=""/>
        <dsp:cNvSpPr/>
      </dsp:nvSpPr>
      <dsp:spPr>
        <a:xfrm>
          <a:off x="1543787" y="2420496"/>
          <a:ext cx="8748127" cy="1037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Он адресован в первую очередь специалистам-практикам; вместе с тем, в нем также содержатся рекомендации по представлению прогнозов и по соответствующим рекомендациям в области политики для руководителей высшего звена</a:t>
          </a:r>
          <a:endParaRPr lang="en-US" sz="1300" kern="1200" dirty="0"/>
        </a:p>
      </dsp:txBody>
      <dsp:txXfrm>
        <a:off x="1574170" y="2450879"/>
        <a:ext cx="7241186" cy="976589"/>
      </dsp:txXfrm>
    </dsp:sp>
    <dsp:sp modelId="{B74F5881-78B9-45C5-8EFC-9D17F97CF511}">
      <dsp:nvSpPr>
        <dsp:cNvPr id="0" name=""/>
        <dsp:cNvSpPr/>
      </dsp:nvSpPr>
      <dsp:spPr>
        <a:xfrm>
          <a:off x="8073846" y="786661"/>
          <a:ext cx="674281" cy="674281"/>
        </a:xfrm>
        <a:prstGeom prst="downArrow">
          <a:avLst>
            <a:gd name="adj1" fmla="val 55000"/>
            <a:gd name="adj2" fmla="val 45000"/>
          </a:avLst>
        </a:prstGeom>
        <a:solidFill>
          <a:srgbClr val="C9D1E4"/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225559" y="786661"/>
        <a:ext cx="370855" cy="507396"/>
      </dsp:txXfrm>
    </dsp:sp>
    <dsp:sp modelId="{ACF25A08-1213-4F16-833F-9CF060DA4D05}">
      <dsp:nvSpPr>
        <dsp:cNvPr id="0" name=""/>
        <dsp:cNvSpPr/>
      </dsp:nvSpPr>
      <dsp:spPr>
        <a:xfrm>
          <a:off x="8845740" y="1989993"/>
          <a:ext cx="674281" cy="674281"/>
        </a:xfrm>
        <a:prstGeom prst="downArrow">
          <a:avLst>
            <a:gd name="adj1" fmla="val 55000"/>
            <a:gd name="adj2" fmla="val 45000"/>
          </a:avLst>
        </a:prstGeom>
        <a:solidFill>
          <a:srgbClr val="C9D1E4"/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997453" y="1989993"/>
        <a:ext cx="370855" cy="50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16C93-0F35-404E-A48E-FA2D6BD5F33B}">
      <dsp:nvSpPr>
        <dsp:cNvPr id="0" name=""/>
        <dsp:cNvSpPr/>
      </dsp:nvSpPr>
      <dsp:spPr>
        <a:xfrm>
          <a:off x="4936" y="786496"/>
          <a:ext cx="2524831" cy="88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Кассовые планы</a:t>
          </a:r>
          <a:endParaRPr lang="en-GB" sz="2800" kern="1200" dirty="0"/>
        </a:p>
      </dsp:txBody>
      <dsp:txXfrm>
        <a:off x="4936" y="786496"/>
        <a:ext cx="2524831" cy="882337"/>
      </dsp:txXfrm>
    </dsp:sp>
    <dsp:sp modelId="{E98DA257-5613-4A17-A3A6-335F41B883B0}">
      <dsp:nvSpPr>
        <dsp:cNvPr id="0" name=""/>
        <dsp:cNvSpPr/>
      </dsp:nvSpPr>
      <dsp:spPr>
        <a:xfrm>
          <a:off x="2529768" y="14451"/>
          <a:ext cx="504966" cy="242642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F44E9-516D-4E4B-9ECF-98D6C5809D63}">
      <dsp:nvSpPr>
        <dsp:cNvPr id="0" name=""/>
        <dsp:cNvSpPr/>
      </dsp:nvSpPr>
      <dsp:spPr>
        <a:xfrm>
          <a:off x="3236721" y="14451"/>
          <a:ext cx="6867542" cy="24264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 основе – профиль бюджета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«Прогнозы» доходов также могут ограничиваться целевыми показателями бюджета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Обеспечивают контроль ассигнований, эффективности и подготовку годового плана заимствований</a:t>
          </a:r>
          <a:endParaRPr lang="en-GB" sz="2300" kern="1200" dirty="0"/>
        </a:p>
      </dsp:txBody>
      <dsp:txXfrm>
        <a:off x="3236721" y="14451"/>
        <a:ext cx="6867542" cy="2426428"/>
      </dsp:txXfrm>
    </dsp:sp>
    <dsp:sp modelId="{132A55B1-6288-496D-B9B6-29FE6C47BF52}">
      <dsp:nvSpPr>
        <dsp:cNvPr id="0" name=""/>
        <dsp:cNvSpPr/>
      </dsp:nvSpPr>
      <dsp:spPr>
        <a:xfrm>
          <a:off x="4936" y="3461163"/>
          <a:ext cx="2524831" cy="88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Прогнозы ликвидности</a:t>
          </a:r>
          <a:endParaRPr lang="en-GB" sz="2800" kern="1200" dirty="0"/>
        </a:p>
      </dsp:txBody>
      <dsp:txXfrm>
        <a:off x="4936" y="3461163"/>
        <a:ext cx="2524831" cy="882337"/>
      </dsp:txXfrm>
    </dsp:sp>
    <dsp:sp modelId="{48AE1EB0-52E9-4BF4-9568-A11B82151E5F}">
      <dsp:nvSpPr>
        <dsp:cNvPr id="0" name=""/>
        <dsp:cNvSpPr/>
      </dsp:nvSpPr>
      <dsp:spPr>
        <a:xfrm>
          <a:off x="2529768" y="2523679"/>
          <a:ext cx="504966" cy="275730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91BFE-B286-44CB-AB10-80040447DF11}">
      <dsp:nvSpPr>
        <dsp:cNvPr id="0" name=""/>
        <dsp:cNvSpPr/>
      </dsp:nvSpPr>
      <dsp:spPr>
        <a:xfrm>
          <a:off x="3241657" y="2523679"/>
          <a:ext cx="6867542" cy="27573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Не зависят от совокупных значений контроля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Акцент – на том, что «произойдет», а не на том, что «должно произойти»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Цель – обеспечить наличие денежных средств, когда они необходимы</a:t>
          </a:r>
          <a:r>
            <a:rPr lang="en-GB" sz="2300" kern="1200" dirty="0"/>
            <a:t>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Внимание- денежным средствам, которые контролируются Минфином, а не определениям бюджета</a:t>
          </a:r>
          <a:endParaRPr lang="en-GB" sz="2300" kern="1200" dirty="0"/>
        </a:p>
      </dsp:txBody>
      <dsp:txXfrm>
        <a:off x="3241657" y="2523679"/>
        <a:ext cx="6867542" cy="2757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E629-D6EF-44D6-9211-C088E41330FE}">
      <dsp:nvSpPr>
        <dsp:cNvPr id="0" name=""/>
        <dsp:cNvSpPr/>
      </dsp:nvSpPr>
      <dsp:spPr>
        <a:xfrm>
          <a:off x="0" y="605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4EBA4-040D-4DB7-9A67-91E29E04269F}">
      <dsp:nvSpPr>
        <dsp:cNvPr id="0" name=""/>
        <dsp:cNvSpPr/>
      </dsp:nvSpPr>
      <dsp:spPr>
        <a:xfrm>
          <a:off x="0" y="605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66700" lvl="0" indent="-26670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</a:tabLst>
          </a:pPr>
          <a:r>
            <a:rPr lang="en-GB" sz="1500" kern="1200" dirty="0"/>
            <a:t>1. </a:t>
          </a:r>
          <a:r>
            <a:rPr lang="ru-RU" sz="1500" kern="1200" dirty="0"/>
            <a:t>Инструмент реализован на базе Е</a:t>
          </a:r>
          <a:r>
            <a:rPr lang="en-GB" sz="1500" kern="1200" dirty="0" err="1"/>
            <a:t>xcel</a:t>
          </a:r>
          <a:r>
            <a:rPr lang="ru-RU" sz="1500" kern="1200" dirty="0"/>
            <a:t>, адресован в первую очередь специалистам-практикам, но также содержит рекомендации по представлению прогнозов и соответствующим мерам политики для руководителей высшего звена</a:t>
          </a:r>
          <a:endParaRPr lang="en-US" sz="1500" kern="1200" dirty="0"/>
        </a:p>
      </dsp:txBody>
      <dsp:txXfrm>
        <a:off x="0" y="605"/>
        <a:ext cx="10632962" cy="708624"/>
      </dsp:txXfrm>
    </dsp:sp>
    <dsp:sp modelId="{81FCEBAF-5EF5-49D2-B2A1-B1A520A2191A}">
      <dsp:nvSpPr>
        <dsp:cNvPr id="0" name=""/>
        <dsp:cNvSpPr/>
      </dsp:nvSpPr>
      <dsp:spPr>
        <a:xfrm>
          <a:off x="0" y="709229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17437-38B8-4B28-A5C8-4FFFCBE31DF3}">
      <dsp:nvSpPr>
        <dsp:cNvPr id="0" name=""/>
        <dsp:cNvSpPr/>
      </dsp:nvSpPr>
      <dsp:spPr>
        <a:xfrm>
          <a:off x="0" y="709229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66700" lvl="0" indent="-26670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</a:tabLst>
          </a:pPr>
          <a:r>
            <a:rPr lang="en-US" sz="1500" kern="1200" dirty="0"/>
            <a:t>2. </a:t>
          </a:r>
          <a:r>
            <a:rPr lang="ru-RU" sz="1500" kern="1200" dirty="0"/>
            <a:t>Функционирует по принципу «сверху-вниз», используя известную информацию о потоках средств и закономерности прежних периодов, но также предполагает включение информации «снизу-вверх» (МДВ, ООД) </a:t>
          </a:r>
          <a:endParaRPr lang="en-US" sz="1500" kern="1200" dirty="0"/>
        </a:p>
      </dsp:txBody>
      <dsp:txXfrm>
        <a:off x="0" y="709229"/>
        <a:ext cx="10632962" cy="708624"/>
      </dsp:txXfrm>
    </dsp:sp>
    <dsp:sp modelId="{19FAF0E4-E1EE-4D48-8932-2A4641A783E0}">
      <dsp:nvSpPr>
        <dsp:cNvPr id="0" name=""/>
        <dsp:cNvSpPr/>
      </dsp:nvSpPr>
      <dsp:spPr>
        <a:xfrm>
          <a:off x="0" y="1417854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E341D-691C-4BF0-8D74-2265EB56D31A}">
      <dsp:nvSpPr>
        <dsp:cNvPr id="0" name=""/>
        <dsp:cNvSpPr/>
      </dsp:nvSpPr>
      <dsp:spPr>
        <a:xfrm>
          <a:off x="0" y="1417854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66700" lvl="0" indent="-26670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</a:t>
          </a:r>
          <a:r>
            <a:rPr lang="ru-RU" sz="1500" kern="1200" dirty="0"/>
            <a:t>Охватывает все потоки денежных средств, которые оказывают существенное влияние на ЕКС, - т.е. остатки средств, которые контролируются Казначейством. Не является средством контроля эффективности бюджета.</a:t>
          </a:r>
          <a:endParaRPr lang="en-US" sz="1500" kern="1200" dirty="0"/>
        </a:p>
      </dsp:txBody>
      <dsp:txXfrm>
        <a:off x="0" y="1417854"/>
        <a:ext cx="10632962" cy="708624"/>
      </dsp:txXfrm>
    </dsp:sp>
    <dsp:sp modelId="{3B53321A-677E-4D43-8290-29E8A3D43B8D}">
      <dsp:nvSpPr>
        <dsp:cNvPr id="0" name=""/>
        <dsp:cNvSpPr/>
      </dsp:nvSpPr>
      <dsp:spPr>
        <a:xfrm>
          <a:off x="0" y="2126478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C6A4-0F2B-47CA-B344-067035814E30}">
      <dsp:nvSpPr>
        <dsp:cNvPr id="0" name=""/>
        <dsp:cNvSpPr/>
      </dsp:nvSpPr>
      <dsp:spPr>
        <a:xfrm>
          <a:off x="0" y="2126478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</a:t>
          </a:r>
          <a:r>
            <a:rPr lang="ru-RU" sz="1500" kern="1200" dirty="0"/>
            <a:t>Акцентирует внимание на финансовом годе, но особенно – на предстоящих трех месяцах</a:t>
          </a:r>
          <a:endParaRPr lang="en-US" sz="1500" kern="1200" dirty="0"/>
        </a:p>
      </dsp:txBody>
      <dsp:txXfrm>
        <a:off x="0" y="2126478"/>
        <a:ext cx="10632962" cy="708624"/>
      </dsp:txXfrm>
    </dsp:sp>
    <dsp:sp modelId="{1E4C40E3-35EF-4178-A677-FA8F04D8C355}">
      <dsp:nvSpPr>
        <dsp:cNvPr id="0" name=""/>
        <dsp:cNvSpPr/>
      </dsp:nvSpPr>
      <dsp:spPr>
        <a:xfrm>
          <a:off x="0" y="2835102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EB7A3-3940-4228-91F7-45066E12D4AB}">
      <dsp:nvSpPr>
        <dsp:cNvPr id="0" name=""/>
        <dsp:cNvSpPr/>
      </dsp:nvSpPr>
      <dsp:spPr>
        <a:xfrm>
          <a:off x="0" y="2835102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 </a:t>
          </a:r>
          <a:r>
            <a:rPr lang="ru-RU" sz="1500" kern="1200" dirty="0"/>
            <a:t>Работает как с месячными, так и с недельными прогнозами (или их сочетанием)</a:t>
          </a:r>
          <a:endParaRPr lang="en-US" sz="1500" kern="1200" dirty="0"/>
        </a:p>
      </dsp:txBody>
      <dsp:txXfrm>
        <a:off x="0" y="2835102"/>
        <a:ext cx="10632962" cy="708624"/>
      </dsp:txXfrm>
    </dsp:sp>
    <dsp:sp modelId="{D6B79FD2-97D2-48F5-9A64-871C2444DCCF}">
      <dsp:nvSpPr>
        <dsp:cNvPr id="0" name=""/>
        <dsp:cNvSpPr/>
      </dsp:nvSpPr>
      <dsp:spPr>
        <a:xfrm>
          <a:off x="0" y="3543726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96CF7-B923-435E-A0E4-330DB04FE081}">
      <dsp:nvSpPr>
        <dsp:cNvPr id="0" name=""/>
        <dsp:cNvSpPr/>
      </dsp:nvSpPr>
      <dsp:spPr>
        <a:xfrm>
          <a:off x="0" y="3543726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66700" lvl="0" indent="-26670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 </a:t>
          </a:r>
          <a:r>
            <a:rPr lang="ru-RU" sz="1500" kern="1200" dirty="0"/>
            <a:t>Использует формат</a:t>
          </a:r>
          <a:r>
            <a:rPr lang="en-US" sz="1500" kern="1200" dirty="0"/>
            <a:t> GFSM14. </a:t>
          </a:r>
          <a:r>
            <a:rPr lang="ru-RU" sz="1500" kern="1200" dirty="0"/>
            <a:t>Акцент на экономическую классификацию, - хотя может использоваться сочетание классификаций</a:t>
          </a:r>
          <a:endParaRPr lang="en-US" sz="1500" kern="1200" dirty="0"/>
        </a:p>
      </dsp:txBody>
      <dsp:txXfrm>
        <a:off x="0" y="3543726"/>
        <a:ext cx="10632962" cy="708624"/>
      </dsp:txXfrm>
    </dsp:sp>
    <dsp:sp modelId="{ADCC323E-4B9B-4BB0-AA40-6368AA5FB848}">
      <dsp:nvSpPr>
        <dsp:cNvPr id="0" name=""/>
        <dsp:cNvSpPr/>
      </dsp:nvSpPr>
      <dsp:spPr>
        <a:xfrm>
          <a:off x="0" y="4252351"/>
          <a:ext cx="1063296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E511-3BAA-4400-AAC2-4F7EFB90DB3F}">
      <dsp:nvSpPr>
        <dsp:cNvPr id="0" name=""/>
        <dsp:cNvSpPr/>
      </dsp:nvSpPr>
      <dsp:spPr>
        <a:xfrm>
          <a:off x="0" y="4252351"/>
          <a:ext cx="10632962" cy="70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</a:t>
          </a:r>
          <a:r>
            <a:rPr lang="ru-RU" sz="1500" kern="1200" dirty="0"/>
            <a:t>Поддерживает оценку руководством мер политики с учетом прогнозов (и возникающих в связи с ними рисков)</a:t>
          </a:r>
          <a:endParaRPr lang="en-US" sz="1500" kern="1200" dirty="0"/>
        </a:p>
      </dsp:txBody>
      <dsp:txXfrm>
        <a:off x="0" y="4252351"/>
        <a:ext cx="10632962" cy="708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1155-0496-4E8C-8A2D-16D5213E36B0}">
      <dsp:nvSpPr>
        <dsp:cNvPr id="0" name=""/>
        <dsp:cNvSpPr/>
      </dsp:nvSpPr>
      <dsp:spPr>
        <a:xfrm>
          <a:off x="6719" y="146355"/>
          <a:ext cx="4225477" cy="68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Вводимые данные</a:t>
          </a:r>
          <a:endParaRPr lang="en-US" sz="3200" kern="1200" dirty="0"/>
        </a:p>
      </dsp:txBody>
      <dsp:txXfrm>
        <a:off x="6719" y="146355"/>
        <a:ext cx="4225477" cy="683274"/>
      </dsp:txXfrm>
    </dsp:sp>
    <dsp:sp modelId="{446C8BB7-6EE3-4EF6-B322-583AACC7B301}">
      <dsp:nvSpPr>
        <dsp:cNvPr id="0" name=""/>
        <dsp:cNvSpPr/>
      </dsp:nvSpPr>
      <dsp:spPr>
        <a:xfrm>
          <a:off x="20560" y="829630"/>
          <a:ext cx="4197795" cy="3989857"/>
        </a:xfrm>
        <a:prstGeom prst="rect">
          <a:avLst/>
        </a:prstGeom>
        <a:solidFill>
          <a:srgbClr val="C9D1E4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Фактические данные предыдущего года </a:t>
          </a:r>
          <a:r>
            <a:rPr lang="en-GB" sz="1700" kern="1200" dirty="0"/>
            <a:t>[</a:t>
          </a:r>
          <a:r>
            <a:rPr lang="ru-RU" sz="1700" kern="1200" dirty="0"/>
            <a:t>по мере получения, с присвоением весов</a:t>
          </a:r>
          <a:r>
            <a:rPr lang="en-GB" sz="1700" kern="1200" dirty="0"/>
            <a:t>]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Бюджет</a:t>
          </a:r>
          <a:r>
            <a:rPr lang="en-GB" sz="1700" kern="1200" dirty="0"/>
            <a:t> – </a:t>
          </a:r>
          <a:r>
            <a:rPr lang="ru-RU" sz="1700" kern="1200" dirty="0"/>
            <a:t>доходы, расходы, финансирование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Корректировки составителей прогноза</a:t>
          </a:r>
          <a:r>
            <a:rPr lang="en-GB" sz="1700" kern="1200" dirty="0"/>
            <a:t>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Изменить значения бюджета</a:t>
          </a:r>
          <a:r>
            <a:rPr lang="en-GB" sz="1700" kern="1200" dirty="0"/>
            <a:t>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Выявить ликвидность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Фактические данные в течение года (на основании банковских выписок и/или ИСУГФ) и пересмотренные планы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Пересмотренные прогнозы в течение года от МДВ/ООД</a:t>
          </a:r>
          <a:endParaRPr lang="en-GB" sz="1700" kern="1200" dirty="0"/>
        </a:p>
      </dsp:txBody>
      <dsp:txXfrm>
        <a:off x="20560" y="829630"/>
        <a:ext cx="4197795" cy="3989857"/>
      </dsp:txXfrm>
    </dsp:sp>
    <dsp:sp modelId="{E0FEB4B2-E1E1-44A0-8D40-AE9E892EBA89}">
      <dsp:nvSpPr>
        <dsp:cNvPr id="0" name=""/>
        <dsp:cNvSpPr/>
      </dsp:nvSpPr>
      <dsp:spPr>
        <a:xfrm>
          <a:off x="4931729" y="146355"/>
          <a:ext cx="4996662" cy="68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Результаты</a:t>
          </a:r>
          <a:endParaRPr lang="en-US" sz="3200" kern="1200" dirty="0"/>
        </a:p>
      </dsp:txBody>
      <dsp:txXfrm>
        <a:off x="4931729" y="146355"/>
        <a:ext cx="4996662" cy="683274"/>
      </dsp:txXfrm>
    </dsp:sp>
    <dsp:sp modelId="{253F96CC-1522-4D11-BD15-7B9F301F832B}">
      <dsp:nvSpPr>
        <dsp:cNvPr id="0" name=""/>
        <dsp:cNvSpPr/>
      </dsp:nvSpPr>
      <dsp:spPr>
        <a:xfrm>
          <a:off x="4945795" y="850337"/>
          <a:ext cx="4983421" cy="3989857"/>
        </a:xfrm>
        <a:prstGeom prst="rect">
          <a:avLst/>
        </a:prstGeom>
        <a:solidFill>
          <a:srgbClr val="C9D1E4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Кассовые планы</a:t>
          </a:r>
          <a:r>
            <a:rPr lang="en-GB" sz="1700" kern="1200" dirty="0"/>
            <a:t> – </a:t>
          </a:r>
          <a:r>
            <a:rPr lang="ru-RU" sz="1700" kern="1200" dirty="0"/>
            <a:t>профиль для бюджетного года, актуализируется в течение года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3-месячные скользящие прогнозы – еженедельные и/или ежемесячные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Варианты политики</a:t>
          </a:r>
          <a:r>
            <a:rPr lang="en-GB" sz="1700" kern="1200" dirty="0"/>
            <a:t>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Рабочие листы, которые составители прогноза могут направить в Комитет по управления ликвидностью и т.д.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Представление прогноза, влияния факторов чувствительности, сценариев, рисков и т.д. 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Возможные меры реагирования и их последствия</a:t>
          </a:r>
          <a:endParaRPr lang="en-GB" sz="1700" kern="1200" dirty="0"/>
        </a:p>
      </dsp:txBody>
      <dsp:txXfrm>
        <a:off x="4945795" y="850337"/>
        <a:ext cx="4983421" cy="3989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F390-5E7D-4D8D-890B-76ACA3B08BAE}">
      <dsp:nvSpPr>
        <dsp:cNvPr id="0" name=""/>
        <dsp:cNvSpPr/>
      </dsp:nvSpPr>
      <dsp:spPr>
        <a:xfrm>
          <a:off x="0" y="409278"/>
          <a:ext cx="9489946" cy="2173500"/>
        </a:xfrm>
        <a:prstGeom prst="rect">
          <a:avLst/>
        </a:prstGeom>
        <a:solidFill>
          <a:srgbClr val="CFD5EA">
            <a:alpha val="89804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525" tIns="312420" rIns="7365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Могут иметь технический характер или просто отражать последние мнения составителей прогноза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Разные варианты (и степень гибкости), напр.: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Если особо оговорены – контролировать по отношению к соответствующему потоку доходов или расходов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Если общие корректировки – добавлять после строки «Отрицательное/Положительное сальдо»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Если охват ЕКС – добавлять после строки «Изменение ликвидности»</a:t>
          </a:r>
          <a:endParaRPr lang="en-GB" sz="1500" kern="1200" dirty="0"/>
        </a:p>
      </dsp:txBody>
      <dsp:txXfrm>
        <a:off x="0" y="409278"/>
        <a:ext cx="9489946" cy="2173500"/>
      </dsp:txXfrm>
    </dsp:sp>
    <dsp:sp modelId="{BABD4241-7960-4098-9452-8C9D56FDFFF4}">
      <dsp:nvSpPr>
        <dsp:cNvPr id="0" name=""/>
        <dsp:cNvSpPr/>
      </dsp:nvSpPr>
      <dsp:spPr>
        <a:xfrm>
          <a:off x="474497" y="88638"/>
          <a:ext cx="6642962" cy="5606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8" tIns="0" rIns="2510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Возможно большое количество корректировок</a:t>
          </a:r>
          <a:endParaRPr lang="en-GB" sz="2000" kern="1200" dirty="0"/>
        </a:p>
      </dsp:txBody>
      <dsp:txXfrm>
        <a:off x="501864" y="116005"/>
        <a:ext cx="6588228" cy="505890"/>
      </dsp:txXfrm>
    </dsp:sp>
    <dsp:sp modelId="{7D385C96-419B-454E-9B88-26A0D22CFBCD}">
      <dsp:nvSpPr>
        <dsp:cNvPr id="0" name=""/>
        <dsp:cNvSpPr/>
      </dsp:nvSpPr>
      <dsp:spPr>
        <a:xfrm>
          <a:off x="0" y="3027538"/>
          <a:ext cx="9489946" cy="1890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525" tIns="312420" rIns="7365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Доходы</a:t>
          </a:r>
          <a:r>
            <a:rPr lang="en-GB" sz="1500" kern="1200" dirty="0"/>
            <a:t>: </a:t>
          </a:r>
          <a:r>
            <a:rPr lang="ru-RU" sz="1500" kern="1200" dirty="0"/>
            <a:t>сохранение неналоговых доходов за МДВ; признание сроков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Расходы</a:t>
          </a:r>
          <a:r>
            <a:rPr lang="en-GB" sz="1500" kern="1200" dirty="0"/>
            <a:t>: </a:t>
          </a:r>
          <a:r>
            <a:rPr lang="ru-RU" sz="1500" kern="1200" dirty="0"/>
            <a:t>непогашенные обязательства и/или просроченная задолженность предыдущего года; связи с потоками в прежнем периоде (напр., проекты, финансируемые за счет грантов/дотаций),взаимозачет налогов и субсидий госпредприятиям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Финансирование и ЕКС</a:t>
          </a:r>
          <a:r>
            <a:rPr lang="en-GB" sz="1500" kern="1200" dirty="0"/>
            <a:t>: </a:t>
          </a:r>
          <a:r>
            <a:rPr lang="ru-RU" sz="1500" kern="1200" dirty="0"/>
            <a:t>предварительное финансирование с учетом погашения облигаций и займов, авансовые платежи</a:t>
          </a:r>
          <a:r>
            <a:rPr lang="en-GB" sz="1500" kern="1200" dirty="0"/>
            <a:t>; </a:t>
          </a:r>
          <a:r>
            <a:rPr lang="ru-RU" sz="1500" kern="1200" dirty="0"/>
            <a:t>зарезервированные доходы</a:t>
          </a:r>
          <a:endParaRPr lang="en-GB" sz="1500" kern="1200" dirty="0"/>
        </a:p>
      </dsp:txBody>
      <dsp:txXfrm>
        <a:off x="0" y="3027538"/>
        <a:ext cx="9489946" cy="1890000"/>
      </dsp:txXfrm>
    </dsp:sp>
    <dsp:sp modelId="{547734F1-FD9F-48D2-A7F4-B85D4E1EF481}">
      <dsp:nvSpPr>
        <dsp:cNvPr id="0" name=""/>
        <dsp:cNvSpPr/>
      </dsp:nvSpPr>
      <dsp:spPr>
        <a:xfrm>
          <a:off x="474497" y="2682363"/>
          <a:ext cx="6642962" cy="5789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8" tIns="0" rIns="2510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Основные примеры</a:t>
          </a:r>
          <a:r>
            <a:rPr lang="en-GB" sz="2000" kern="1200" dirty="0"/>
            <a:t>?  </a:t>
          </a:r>
          <a:r>
            <a:rPr lang="ru-RU" sz="2000" kern="1200" dirty="0"/>
            <a:t>Акцент только на существенных изменениях</a:t>
          </a:r>
          <a:endParaRPr lang="en-GB" sz="2000" kern="1200" dirty="0"/>
        </a:p>
      </dsp:txBody>
      <dsp:txXfrm>
        <a:off x="502760" y="2710626"/>
        <a:ext cx="6586436" cy="522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07DA-D066-4A7D-8464-04D6715B018C}">
      <dsp:nvSpPr>
        <dsp:cNvPr id="0" name=""/>
        <dsp:cNvSpPr/>
      </dsp:nvSpPr>
      <dsp:spPr>
        <a:xfrm>
          <a:off x="0" y="0"/>
          <a:ext cx="9714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D6F5-4668-4325-A0D8-9D9FE8D8ADC7}">
      <dsp:nvSpPr>
        <dsp:cNvPr id="0" name=""/>
        <dsp:cNvSpPr/>
      </dsp:nvSpPr>
      <dsp:spPr>
        <a:xfrm>
          <a:off x="0" y="0"/>
          <a:ext cx="1942831" cy="132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Ответственным за подготовку прогноза следует определить...</a:t>
          </a:r>
          <a:endParaRPr lang="en-GB" sz="1800" kern="1200" dirty="0"/>
        </a:p>
      </dsp:txBody>
      <dsp:txXfrm>
        <a:off x="0" y="0"/>
        <a:ext cx="1942831" cy="1323190"/>
      </dsp:txXfrm>
    </dsp:sp>
    <dsp:sp modelId="{8200CAD3-9343-4543-ACCD-64D9FF8FCF9A}">
      <dsp:nvSpPr>
        <dsp:cNvPr id="0" name=""/>
        <dsp:cNvSpPr/>
      </dsp:nvSpPr>
      <dsp:spPr>
        <a:xfrm>
          <a:off x="2088543" y="20674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...что может пойти не так</a:t>
          </a:r>
          <a:endParaRPr lang="en-GB" sz="1900" kern="1200" dirty="0"/>
        </a:p>
      </dsp:txBody>
      <dsp:txXfrm>
        <a:off x="2088543" y="20674"/>
        <a:ext cx="7625611" cy="413496"/>
      </dsp:txXfrm>
    </dsp:sp>
    <dsp:sp modelId="{D38F1121-2021-4C3E-9D45-0D85B781CFF4}">
      <dsp:nvSpPr>
        <dsp:cNvPr id="0" name=""/>
        <dsp:cNvSpPr/>
      </dsp:nvSpPr>
      <dsp:spPr>
        <a:xfrm>
          <a:off x="1942831" y="434171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62973-DF8B-4607-9D89-DF6FC42995FE}">
      <dsp:nvSpPr>
        <dsp:cNvPr id="0" name=""/>
        <dsp:cNvSpPr/>
      </dsp:nvSpPr>
      <dsp:spPr>
        <a:xfrm>
          <a:off x="2088543" y="454846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...варианты реагирования</a:t>
          </a:r>
          <a:endParaRPr lang="en-GB" sz="1900" kern="1200" dirty="0"/>
        </a:p>
      </dsp:txBody>
      <dsp:txXfrm>
        <a:off x="2088543" y="454846"/>
        <a:ext cx="7625611" cy="413496"/>
      </dsp:txXfrm>
    </dsp:sp>
    <dsp:sp modelId="{AAEB84CC-DFA3-4AB5-AC47-52415C7DB561}">
      <dsp:nvSpPr>
        <dsp:cNvPr id="0" name=""/>
        <dsp:cNvSpPr/>
      </dsp:nvSpPr>
      <dsp:spPr>
        <a:xfrm>
          <a:off x="1942831" y="868343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549BB-236F-4C0A-AC16-1795C023B2D6}">
      <dsp:nvSpPr>
        <dsp:cNvPr id="0" name=""/>
        <dsp:cNvSpPr/>
      </dsp:nvSpPr>
      <dsp:spPr>
        <a:xfrm>
          <a:off x="2088543" y="889018"/>
          <a:ext cx="7625611" cy="41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...графики/диаграммы в поддержку принятия решений</a:t>
          </a:r>
          <a:endParaRPr lang="en-GB" sz="1900" kern="1200" dirty="0"/>
        </a:p>
      </dsp:txBody>
      <dsp:txXfrm>
        <a:off x="2088543" y="889018"/>
        <a:ext cx="7625611" cy="413496"/>
      </dsp:txXfrm>
    </dsp:sp>
    <dsp:sp modelId="{F16F083F-A143-4E77-BE42-11A3DF5C05BE}">
      <dsp:nvSpPr>
        <dsp:cNvPr id="0" name=""/>
        <dsp:cNvSpPr/>
      </dsp:nvSpPr>
      <dsp:spPr>
        <a:xfrm>
          <a:off x="1942831" y="1302515"/>
          <a:ext cx="7771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71921-2C09-4089-AB25-D71DC2323768}">
      <dsp:nvSpPr>
        <dsp:cNvPr id="0" name=""/>
        <dsp:cNvSpPr/>
      </dsp:nvSpPr>
      <dsp:spPr>
        <a:xfrm>
          <a:off x="38119" y="469451"/>
          <a:ext cx="4429231" cy="3342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Для работы </a:t>
          </a:r>
          <a:r>
            <a:rPr lang="en-GB" sz="1900" kern="1200" dirty="0"/>
            <a:t>CFAT</a:t>
          </a:r>
          <a:r>
            <a:rPr lang="ru-RU" sz="1900" kern="1200" dirty="0"/>
            <a:t> необходима версия </a:t>
          </a:r>
          <a:r>
            <a:rPr lang="en-GB" sz="1900" kern="1200" dirty="0"/>
            <a:t>Microsoft Excel 2013</a:t>
          </a:r>
          <a:r>
            <a:rPr lang="ru-RU" sz="1900" kern="1200" dirty="0"/>
            <a:t> или более поздняя</a:t>
          </a:r>
          <a:r>
            <a:rPr lang="en-GB" sz="1900" kern="1200" dirty="0"/>
            <a:t>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Необходимо включить макросы</a:t>
          </a:r>
          <a:r>
            <a:rPr lang="en-GB" sz="1900" kern="1200" dirty="0"/>
            <a:t>. </a:t>
          </a:r>
          <a:r>
            <a:rPr lang="ru-RU" sz="1900" kern="1200" dirty="0"/>
            <a:t>Выберите </a:t>
          </a:r>
          <a:r>
            <a:rPr lang="en-GB" sz="1900" kern="1200" dirty="0"/>
            <a:t>"Enable Macros</a:t>
          </a:r>
          <a:r>
            <a:rPr lang="ru-RU" sz="1900" kern="1200" dirty="0"/>
            <a:t>» («Включить макросы») если</a:t>
          </a:r>
          <a:r>
            <a:rPr lang="en-US" sz="1900" kern="1200" dirty="0"/>
            <a:t>/</a:t>
          </a:r>
          <a:r>
            <a:rPr lang="ru-RU" sz="1900" kern="1200" dirty="0"/>
            <a:t>когда</a:t>
          </a:r>
          <a:r>
            <a:rPr lang="en-US" sz="1900" kern="1200" dirty="0"/>
            <a:t> </a:t>
          </a:r>
          <a:r>
            <a:rPr lang="ru-RU" sz="1900" kern="1200" dirty="0"/>
            <a:t>появится подсказка</a:t>
          </a:r>
          <a:r>
            <a:rPr lang="en-GB" sz="1900" kern="1200" dirty="0"/>
            <a:t>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 последних версиях</a:t>
          </a:r>
          <a:r>
            <a:rPr lang="en-GB" sz="1900" kern="1200" dirty="0"/>
            <a:t> </a:t>
          </a:r>
          <a:r>
            <a:rPr lang="ru-RU" sz="1900" kern="1200" dirty="0"/>
            <a:t>Е</a:t>
          </a:r>
          <a:r>
            <a:rPr lang="en-GB" sz="1900" kern="1200" dirty="0" err="1"/>
            <a:t>xcel</a:t>
          </a:r>
          <a:r>
            <a:rPr lang="ru-RU" sz="1900" kern="1200" dirty="0"/>
            <a:t> включать макросы несколько сложнее</a:t>
          </a:r>
          <a:r>
            <a:rPr lang="en-GB" sz="1900" kern="1200" dirty="0"/>
            <a:t>.  </a:t>
          </a:r>
          <a:r>
            <a:rPr lang="ru-RU" sz="1900" kern="1200" dirty="0"/>
            <a:t>См. инструкции здесь:</a:t>
          </a:r>
          <a:r>
            <a:rPr lang="en-GB" sz="1900" kern="1200" dirty="0"/>
            <a:t> https://www.ablebits.com/office-addins-blog/enable-disable-macros-excel/</a:t>
          </a:r>
        </a:p>
      </dsp:txBody>
      <dsp:txXfrm>
        <a:off x="38119" y="469451"/>
        <a:ext cx="4429231" cy="3342811"/>
      </dsp:txXfrm>
    </dsp:sp>
    <dsp:sp modelId="{A082AC69-BFA8-4E21-9A15-D92F740A7B69}">
      <dsp:nvSpPr>
        <dsp:cNvPr id="0" name=""/>
        <dsp:cNvSpPr/>
      </dsp:nvSpPr>
      <dsp:spPr>
        <a:xfrm>
          <a:off x="4873290" y="439873"/>
          <a:ext cx="4429231" cy="3401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CFAT </a:t>
          </a:r>
          <a:r>
            <a:rPr lang="ru-RU" sz="1900" kern="1200" dirty="0"/>
            <a:t>будет постоянно изменяться и совершенствоваться с учетом отзывов пользователей.</a:t>
          </a:r>
          <a:endParaRPr lang="en-GB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 будущих версиях</a:t>
          </a:r>
          <a:r>
            <a:rPr lang="en-GB" sz="1900" kern="1200" dirty="0"/>
            <a:t> CFAT</a:t>
          </a:r>
          <a:r>
            <a:rPr lang="ru-RU" sz="1900" kern="1200" dirty="0"/>
            <a:t> также будут устранены выявленные ошибки и внесены другие изменения с учетом требований пользователей</a:t>
          </a:r>
          <a:r>
            <a:rPr lang="en-GB" sz="1900" kern="1200" dirty="0"/>
            <a:t>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Любые вопросы, замечания или просьбы просим направлять по адресу: </a:t>
          </a:r>
          <a:r>
            <a:rPr lang="en-GB" sz="1900" kern="1200" dirty="0"/>
            <a:t>ngallardo@imf.org </a:t>
          </a:r>
          <a:r>
            <a:rPr lang="ru-RU" sz="1900" kern="1200" dirty="0"/>
            <a:t>и/или</a:t>
          </a:r>
          <a:r>
            <a:rPr lang="en-GB" sz="1900" kern="1200" dirty="0"/>
            <a:t> mike.williams@mj-w.net</a:t>
          </a:r>
        </a:p>
      </dsp:txBody>
      <dsp:txXfrm>
        <a:off x="4873290" y="439873"/>
        <a:ext cx="4429231" cy="340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1EF2EEB-31D1-4115-B2E2-F7A15D7ACBEF}" type="slidenum">
              <a:rPr lang="en-GB" sz="1200" smtClean="0"/>
              <a:pPr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6854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119"/>
          <a:stretch/>
        </p:blipFill>
        <p:spPr>
          <a:xfrm>
            <a:off x="10265949" y="700424"/>
            <a:ext cx="1095647" cy="1143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9E1D6A-926D-8B43-BAE7-1E50B8A4E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91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7327" y="838200"/>
            <a:ext cx="4665697" cy="866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5E0759-296C-E347-A1CA-068B97362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9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rgbClr val="D14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(AFRITAC West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8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73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689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90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328399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425207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9321486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35515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4295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6408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725128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98507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15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99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9956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0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586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1D9E5-14EB-468E-B82A-C5458638F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" y="6234096"/>
            <a:ext cx="760669" cy="552098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EE046C0-4D35-437A-82E9-31B455EE9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3" y="6231404"/>
            <a:ext cx="1092865" cy="55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22786-194C-4579-AF9A-1DD116EB37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2" y="6231404"/>
            <a:ext cx="1365187" cy="55209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90529A-E6E7-4054-ABBE-074A6E88B8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2" y="6234096"/>
            <a:ext cx="1092865" cy="55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F25CA-357E-44E4-8401-FF0D51576E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0" y="6225060"/>
            <a:ext cx="1011693" cy="552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F753C1-D49F-4873-9820-937A33FEAC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5" y="6231404"/>
            <a:ext cx="1269035" cy="55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0C5C5D-B854-400F-9D94-88141ED4A7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6231404"/>
            <a:ext cx="1226885" cy="552098"/>
          </a:xfrm>
          <a:prstGeom prst="rect">
            <a:avLst/>
          </a:prstGeom>
        </p:spPr>
      </p:pic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F7C63E-7943-4F09-AADF-EE400E9B51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26" y="6249973"/>
            <a:ext cx="793575" cy="552097"/>
          </a:xfrm>
          <a:prstGeom prst="rect">
            <a:avLst/>
          </a:prstGeom>
        </p:spPr>
      </p:pic>
      <p:pic>
        <p:nvPicPr>
          <p:cNvPr id="24" name="Picture 2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3BD85F1-325A-4AE1-9902-F9F319042FE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34" y="6249973"/>
            <a:ext cx="1123260" cy="5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8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0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1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73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16AD-009E-4273-A57D-7208363F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40CA-248F-4894-AA62-706DDB2C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2F85-E817-4B52-AC03-B074B839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015C-2970-40C9-B7D9-7903CEF7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64A6-4DB2-436C-8217-B3374A61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50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5CA8-B115-4B16-8F71-E513856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8CACF-32A0-4BB3-AF4F-9A70CD858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C49F-B8CC-418B-A74B-7183359C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8895-FFCF-41FB-BE47-69697680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9E87-62C6-4205-BC89-7A877BF2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265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3C97-63AA-454F-A890-313399CF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9886-0CDF-4382-B879-904751C3F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37B96-BA72-4623-AC1F-612550388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BF47D-63E3-4597-9B99-ED197FB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2E9E-3C3A-4DFE-98BB-529E4AB5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2B6B-2DDE-474A-9AB8-4B088AEA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00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2AE4-4FFB-40FA-8A6A-599BA7F7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7F482-1387-42C1-B1F3-1FED018A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A00B-DB43-4345-99C9-B353797F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9D8AD-0DC7-4303-942E-72A72A105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157AB-863E-48B0-A511-8254450F0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B5D25-6C4F-4F4C-9A1A-BA97557B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A1E31-02B6-4A93-A0EE-680AB94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DF808-FAEC-41B1-89FF-7F856EC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9504-8AE9-4378-BB77-932D7436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992C6-34EC-4FF8-98C0-D7B34E1C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AFE5-0D00-4DDF-A36F-CABA155F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B9FEB-8267-4781-9CDB-A8E46942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916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75C3B-FF46-4146-8630-E09A7560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C4BB-06A1-4CE8-A5CB-4017C42E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2F035-3476-49D3-BF8B-4199C502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889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65F7-87C6-4261-8338-24BDD058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B23D-BAC2-4731-ABB5-2D152A3B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F517A-6D57-4522-B010-F225A8239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7474F-C4B4-4DCD-B1B6-5568A159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12BE0-7235-48A4-B423-6640F7EB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07A3F-D777-4FDD-8359-F3603004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274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4D64-BFAB-4B0A-AAF7-016A7058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A6135-3FED-47DB-A618-28DA2154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67588-D4B3-4AEA-B46B-E5985AD0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C18FC-0FE2-4655-8A08-67F9708D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7A30-EF06-472F-AFAF-9077675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CC8C4-319E-4B32-8C39-4FAD05A5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99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ED9B-D0AB-40FB-8966-543B6A91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63522-4FE3-4BC6-ACF2-CFB895B8B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B1C8-B7A6-4573-BA47-01B3B668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E810-E7B3-4F35-8920-02192A48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1E9F-D6AA-40E1-914B-FE9B47AF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95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6444-5687-45B6-8B31-CD4459E2A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05EE3-5E34-4DE8-BF11-8B76EDCA7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BEA3-CF3B-465B-8971-E86F21F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3193C-7694-4A33-86D4-BE851BBE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B3AA-878C-43AA-86EA-F59A80E4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2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900" y="1600202"/>
            <a:ext cx="102235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900" y="482138"/>
            <a:ext cx="102235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67469-8A22-BF4F-78A3-BE308FF7ED3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11611"/>
            <a:ext cx="87316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1" r:id="rId1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650" y="1600202"/>
            <a:ext cx="1031875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650" y="482138"/>
            <a:ext cx="1031875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BE544-5CF7-3254-ED84-40A0565C9D7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87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89" r:id="rId24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F69D4-4262-43F9-9004-2B26C764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466725"/>
            <a:ext cx="10001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05F9-BCB4-451D-8E08-72BBBAB7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2550" y="1825625"/>
            <a:ext cx="1000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BD58-079A-4AD6-8E86-62AFB3200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25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573E-E965-4D68-83A9-E1300D6AF0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C3A4-CFC4-42AE-89FD-FBC5A386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3609-0CFC-4BD6-BAD8-F20F5302D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E023B-0727-9C3F-6269-42D0552183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873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Майк Уильямс</a:t>
            </a:r>
            <a:endParaRPr lang="en-GB" sz="2000" dirty="0">
              <a:solidFill>
                <a:srgbClr val="004C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Казначейское сообщество (КС) </a:t>
            </a:r>
            <a:r>
              <a:rPr lang="en-GB" sz="4000" dirty="0"/>
              <a:t>PEMPAL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2228851"/>
            <a:ext cx="9309763" cy="1778000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rgbClr val="004C97"/>
                </a:solidFill>
              </a:rPr>
              <a:t>Представление инструмента для прогнозирования и анализа ликвидности</a:t>
            </a:r>
            <a:r>
              <a:rPr lang="en-GB" sz="4200" b="1" dirty="0">
                <a:solidFill>
                  <a:srgbClr val="004C97"/>
                </a:solidFill>
              </a:rPr>
              <a:t> (CFAT)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3105821" y="4787416"/>
            <a:ext cx="769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4C97"/>
                </a:solidFill>
              </a:rPr>
              <a:t>Виртуальный семинар</a:t>
            </a:r>
            <a:r>
              <a:rPr lang="en-GB" sz="3200" b="1" dirty="0">
                <a:solidFill>
                  <a:srgbClr val="004C97"/>
                </a:solidFill>
              </a:rPr>
              <a:t>: 21</a:t>
            </a:r>
            <a:r>
              <a:rPr lang="ru-RU" sz="3200" b="1" dirty="0">
                <a:solidFill>
                  <a:srgbClr val="004C97"/>
                </a:solidFill>
              </a:rPr>
              <a:t> сентября</a:t>
            </a:r>
            <a:r>
              <a:rPr lang="en-GB" sz="3200" b="1" dirty="0">
                <a:solidFill>
                  <a:srgbClr val="004C97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5A9E-7A84-A8FA-6574-938BBC50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5" y="257833"/>
            <a:ext cx="10223500" cy="1118064"/>
          </a:xfrm>
        </p:spPr>
        <p:txBody>
          <a:bodyPr/>
          <a:lstStyle/>
          <a:p>
            <a:r>
              <a:rPr lang="ru-RU" dirty="0"/>
              <a:t>Представление прогноза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0F5405-A6EE-7A83-7F81-C596E7C63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262327"/>
              </p:ext>
            </p:extLst>
          </p:nvPr>
        </p:nvGraphicFramePr>
        <p:xfrm>
          <a:off x="1065007" y="1376979"/>
          <a:ext cx="9714155" cy="13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77C6C7-6BD9-5AA0-A7FB-F3376CF72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2882185"/>
            <a:ext cx="8802915" cy="3492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B143A-2A83-48B0-A68F-5D902675C0E2}"/>
              </a:ext>
            </a:extLst>
          </p:cNvPr>
          <p:cNvSpPr txBox="1"/>
          <p:nvPr/>
        </p:nvSpPr>
        <p:spPr>
          <a:xfrm>
            <a:off x="3370729" y="3012140"/>
            <a:ext cx="595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Итоговое сальдо на ЕКС: разные сценарии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B4F0A-9602-4038-9DC8-6E26CA2DA4B8}"/>
              </a:ext>
            </a:extLst>
          </p:cNvPr>
          <p:cNvSpPr txBox="1"/>
          <p:nvPr/>
        </p:nvSpPr>
        <p:spPr>
          <a:xfrm>
            <a:off x="2142564" y="5489985"/>
            <a:ext cx="7924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Янв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Фев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</a:t>
            </a:r>
            <a:r>
              <a:rPr lang="ru-RU" sz="1300" dirty="0">
                <a:solidFill>
                  <a:srgbClr val="000000"/>
                </a:solidFill>
                <a:latin typeface="Arial" panose="020B0604020202020204"/>
              </a:rPr>
              <a:t>М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арт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lang="ru-RU" sz="1300" dirty="0" err="1">
                <a:solidFill>
                  <a:srgbClr val="000000"/>
                </a:solidFill>
                <a:latin typeface="Arial" panose="020B0604020202020204"/>
              </a:rPr>
              <a:t>Апр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Май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Июнь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Июль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Авг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Сент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Окт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Ноя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Дек</a:t>
            </a:r>
            <a:endParaRPr kumimoji="0" lang="uk-UA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6F646-67AD-4B35-A1C2-1968F35F7E7E}"/>
              </a:ext>
            </a:extLst>
          </p:cNvPr>
          <p:cNvSpPr txBox="1"/>
          <p:nvPr/>
        </p:nvSpPr>
        <p:spPr>
          <a:xfrm>
            <a:off x="3199704" y="5838945"/>
            <a:ext cx="165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Фактич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результат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Пессим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сценарий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C2106-6715-4323-BD7B-D93CA8B7F3B0}"/>
              </a:ext>
            </a:extLst>
          </p:cNvPr>
          <p:cNvSpPr txBox="1"/>
          <p:nvPr/>
        </p:nvSpPr>
        <p:spPr>
          <a:xfrm>
            <a:off x="5662728" y="5823936"/>
            <a:ext cx="170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Буфер ликвидности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Скоррект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с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учетом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политики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A510D-5D75-4E73-935D-D340915AAF08}"/>
              </a:ext>
            </a:extLst>
          </p:cNvPr>
          <p:cNvSpPr txBox="1"/>
          <p:nvPr/>
        </p:nvSpPr>
        <p:spPr>
          <a:xfrm>
            <a:off x="8047340" y="5838945"/>
            <a:ext cx="170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Прогноз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7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D447-B542-95BE-6BB6-94457BA5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899" y="482138"/>
            <a:ext cx="10393621" cy="1118064"/>
          </a:xfrm>
        </p:spPr>
        <p:txBody>
          <a:bodyPr>
            <a:normAutofit/>
          </a:bodyPr>
          <a:lstStyle/>
          <a:p>
            <a:r>
              <a:rPr lang="ru-RU" dirty="0"/>
              <a:t>Приложение:</a:t>
            </a:r>
            <a:r>
              <a:rPr lang="en-GB" dirty="0"/>
              <a:t> </a:t>
            </a:r>
            <a:r>
              <a:rPr lang="ru-RU" dirty="0"/>
              <a:t>Методическое руководство: Содержание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0F3F0-F13D-E6C9-44BE-B30ABD3D0D52}"/>
              </a:ext>
            </a:extLst>
          </p:cNvPr>
          <p:cNvSpPr txBox="1"/>
          <p:nvPr/>
        </p:nvSpPr>
        <p:spPr>
          <a:xfrm>
            <a:off x="1143000" y="1600203"/>
            <a:ext cx="5725634" cy="537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/>
              <a:t>Список акронимов</a:t>
            </a:r>
            <a:r>
              <a:rPr lang="en-GB" sz="1600" dirty="0"/>
              <a:t>			- 2 </a:t>
            </a:r>
          </a:p>
          <a:p>
            <a:pPr>
              <a:lnSpc>
                <a:spcPct val="110000"/>
              </a:lnSpc>
            </a:pPr>
            <a:r>
              <a:rPr lang="ru-RU" sz="1600" b="1" dirty="0"/>
              <a:t>ВВЕДЕНИЕ</a:t>
            </a:r>
            <a:r>
              <a:rPr lang="en-GB" sz="1600" b="1" dirty="0"/>
              <a:t>			- 3 </a:t>
            </a:r>
          </a:p>
          <a:p>
            <a:pPr>
              <a:lnSpc>
                <a:spcPct val="110000"/>
              </a:lnSpc>
            </a:pPr>
            <a:r>
              <a:rPr lang="ru-RU" sz="1600" b="1" dirty="0"/>
              <a:t>ОБЗОР ИНСТРУМЕНТА</a:t>
            </a:r>
            <a:r>
              <a:rPr lang="en-GB" sz="1600" b="1" dirty="0"/>
              <a:t>		- 4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КЛЮЧЕВЫЕ ХАРАКТЕРИСТИКИ</a:t>
            </a:r>
            <a:r>
              <a:rPr lang="en-GB" sz="1600" dirty="0"/>
              <a:t>	- 4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ЦЕЛЕВАЯ ПЕРЕМЕННАЯ</a:t>
            </a:r>
            <a:r>
              <a:rPr lang="en-GB" sz="1600" dirty="0"/>
              <a:t>		- 7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ФОРМАТ И КЛАССИФИКАЦИЯ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ДАННЫХ				</a:t>
            </a:r>
            <a:r>
              <a:rPr lang="en-GB" sz="1600" dirty="0"/>
              <a:t>- 8 </a:t>
            </a:r>
          </a:p>
          <a:p>
            <a:pPr>
              <a:lnSpc>
                <a:spcPct val="110000"/>
              </a:lnSpc>
            </a:pPr>
            <a:r>
              <a:rPr lang="ru-RU" sz="1600" b="1" dirty="0"/>
              <a:t>ИНСТРУМЕНТ ПРОГНОЗИРОВАНИЯ</a:t>
            </a:r>
            <a:r>
              <a:rPr lang="en-GB" sz="1600" b="1" dirty="0"/>
              <a:t>	- 10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СТРУКТУРА ИНСТРУМЕНТА</a:t>
            </a:r>
            <a:r>
              <a:rPr lang="en-GB" sz="1600" dirty="0"/>
              <a:t>	- 10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O</a:t>
            </a:r>
            <a:r>
              <a:rPr lang="ru-RU" sz="1600" dirty="0" err="1"/>
              <a:t>бзор</a:t>
            </a:r>
            <a:r>
              <a:rPr lang="ru-RU" sz="1600" dirty="0"/>
              <a:t>	</a:t>
            </a:r>
            <a:r>
              <a:rPr lang="en-GB" sz="1600" dirty="0"/>
              <a:t>			- 10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</a:t>
            </a:r>
            <a:r>
              <a:rPr lang="ru-RU" sz="1600" dirty="0"/>
              <a:t>Рабочие листы инструмента</a:t>
            </a:r>
            <a:r>
              <a:rPr lang="en-GB" sz="1600" dirty="0"/>
              <a:t>	- 11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ИСПОЛЬЗОВАНИЕ ИНСТРУМЕНТА</a:t>
            </a:r>
            <a:r>
              <a:rPr lang="en-GB" sz="1600" dirty="0"/>
              <a:t>	- 14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</a:t>
            </a:r>
            <a:r>
              <a:rPr lang="ru-RU" sz="1600" dirty="0"/>
              <a:t>Первоначальные варианты</a:t>
            </a:r>
            <a:r>
              <a:rPr lang="en-GB" sz="1600" dirty="0"/>
              <a:t>	- 14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</a:t>
            </a:r>
            <a:r>
              <a:rPr lang="ru-RU" sz="1600" dirty="0"/>
              <a:t>Корректировки</a:t>
            </a:r>
            <a:r>
              <a:rPr lang="en-GB" sz="1600" dirty="0"/>
              <a:t>			- 16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</a:t>
            </a:r>
            <a:r>
              <a:rPr lang="ru-RU" sz="1600" dirty="0"/>
              <a:t>Конец бюджетного года</a:t>
            </a:r>
            <a:r>
              <a:rPr lang="en-GB" sz="1600" dirty="0"/>
              <a:t>		- 20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ДЕТАЛИЗИРОВАННЫЕ ПОТОКИ</a:t>
            </a:r>
            <a:r>
              <a:rPr lang="en-GB" sz="1600" dirty="0"/>
              <a:t>	- 21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  </a:t>
            </a:r>
            <a:r>
              <a:rPr lang="ru-RU" sz="1600" dirty="0"/>
              <a:t>Фактические данные за предыдущие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    годы</a:t>
            </a:r>
            <a:r>
              <a:rPr lang="en-GB" sz="1600" dirty="0"/>
              <a:t>		</a:t>
            </a:r>
            <a:r>
              <a:rPr lang="ru-RU" sz="1600" dirty="0"/>
              <a:t>		</a:t>
            </a:r>
            <a:r>
              <a:rPr lang="en-GB" sz="1600" dirty="0"/>
              <a:t>- 21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 </a:t>
            </a:r>
            <a:r>
              <a:rPr lang="ru-RU" sz="1600" dirty="0"/>
              <a:t>БЮДЖЕТНЫЙ ГОД</a:t>
            </a:r>
            <a:r>
              <a:rPr lang="en-GB" sz="1600" dirty="0"/>
              <a:t>		- 23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639E9-65EC-31B2-65AE-C2DB407B19BB}"/>
              </a:ext>
            </a:extLst>
          </p:cNvPr>
          <p:cNvSpPr txBox="1"/>
          <p:nvPr/>
        </p:nvSpPr>
        <p:spPr>
          <a:xfrm>
            <a:off x="5654040" y="1600203"/>
            <a:ext cx="6098481" cy="542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 </a:t>
            </a:r>
            <a:r>
              <a:rPr lang="ru-RU" dirty="0"/>
              <a:t>ФАКТИЧЕСКИЕ ДАННЫЕ В ТЕЧЕНИЕ ГОДА И ПЕРЕСМОТРЕННЫЕ ПЛАНЫ		</a:t>
            </a:r>
            <a:r>
              <a:rPr lang="en-GB" dirty="0"/>
              <a:t>	- 23 </a:t>
            </a:r>
          </a:p>
          <a:p>
            <a:pPr>
              <a:lnSpc>
                <a:spcPct val="110000"/>
              </a:lnSpc>
            </a:pPr>
            <a:r>
              <a:rPr lang="en-GB" dirty="0"/>
              <a:t>   </a:t>
            </a:r>
            <a:r>
              <a:rPr lang="ru-RU" dirty="0"/>
              <a:t>Фактические данные</a:t>
            </a:r>
            <a:r>
              <a:rPr lang="en-GB" dirty="0"/>
              <a:t>				- 24 </a:t>
            </a:r>
          </a:p>
          <a:p>
            <a:pPr>
              <a:lnSpc>
                <a:spcPct val="110000"/>
              </a:lnSpc>
            </a:pPr>
            <a:r>
              <a:rPr lang="en-GB" dirty="0"/>
              <a:t>   </a:t>
            </a:r>
            <a:r>
              <a:rPr lang="ru-RU" dirty="0"/>
              <a:t>Пересмотренные планы</a:t>
            </a:r>
            <a:r>
              <a:rPr lang="en-GB" dirty="0"/>
              <a:t>			- 26 </a:t>
            </a:r>
          </a:p>
          <a:p>
            <a:pPr>
              <a:lnSpc>
                <a:spcPct val="110000"/>
              </a:lnSpc>
            </a:pPr>
            <a:r>
              <a:rPr lang="en-GB" dirty="0"/>
              <a:t>   </a:t>
            </a:r>
            <a:r>
              <a:rPr lang="ru-RU" dirty="0"/>
              <a:t>Информация от МДВ/ООД</a:t>
            </a:r>
            <a:r>
              <a:rPr lang="en-GB" dirty="0"/>
              <a:t>			- 26 </a:t>
            </a:r>
          </a:p>
          <a:p>
            <a:pPr>
              <a:lnSpc>
                <a:spcPct val="110000"/>
              </a:lnSpc>
            </a:pPr>
            <a:r>
              <a:rPr lang="en-GB" dirty="0"/>
              <a:t> </a:t>
            </a:r>
            <a:r>
              <a:rPr lang="ru-RU" dirty="0"/>
              <a:t>ЕЖЕНЕДЕЛЬНЫЕ ПРОГНОЗЫ</a:t>
            </a:r>
            <a:r>
              <a:rPr lang="en-GB" dirty="0"/>
              <a:t>			- 28 </a:t>
            </a:r>
          </a:p>
          <a:p>
            <a:pPr>
              <a:lnSpc>
                <a:spcPct val="110000"/>
              </a:lnSpc>
            </a:pPr>
            <a:r>
              <a:rPr lang="en-GB" dirty="0"/>
              <a:t> </a:t>
            </a:r>
            <a:r>
              <a:rPr lang="ru-RU" dirty="0"/>
              <a:t>ВАРИАНТЫ ПОЛИТИКИ</a:t>
            </a:r>
            <a:r>
              <a:rPr lang="en-GB" dirty="0"/>
              <a:t>				- 30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ПРИЛОЖЕНИЕ</a:t>
            </a:r>
            <a:r>
              <a:rPr lang="en-GB" b="1" dirty="0"/>
              <a:t> A: </a:t>
            </a:r>
            <a:r>
              <a:rPr lang="ru-RU" b="1" dirty="0"/>
              <a:t>ГЛОССАРИЙ</a:t>
            </a:r>
            <a:r>
              <a:rPr lang="en-GB" b="1" dirty="0"/>
              <a:t>			- 33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ПРИЛОЖЕНИЕ</a:t>
            </a:r>
            <a:r>
              <a:rPr lang="en-GB" b="1" dirty="0"/>
              <a:t> B: </a:t>
            </a:r>
            <a:r>
              <a:rPr lang="ru-RU" b="1" dirty="0"/>
              <a:t>АНАЛИЗ ОШИБОК ПРОГНОЗА</a:t>
            </a:r>
            <a:r>
              <a:rPr lang="en-GB" b="1" dirty="0"/>
              <a:t>	- 36 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ru-RU" b="1" dirty="0"/>
              <a:t>ПРИЛОЖЕНИЕ</a:t>
            </a:r>
            <a:r>
              <a:rPr lang="en-GB" b="1" dirty="0"/>
              <a:t> C: </a:t>
            </a:r>
            <a:r>
              <a:rPr lang="ru-RU" b="1" dirty="0"/>
              <a:t>КАССОВЫЙ ПЛАН БЮДЖЕТНОГО ГОДА: ВАРИАНТЫ</a:t>
            </a:r>
            <a:r>
              <a:rPr lang="en-GB" b="1" dirty="0"/>
              <a:t>				- 38 </a:t>
            </a:r>
          </a:p>
          <a:p>
            <a:pPr>
              <a:lnSpc>
                <a:spcPct val="110000"/>
              </a:lnSpc>
            </a:pPr>
            <a:r>
              <a:rPr lang="en-GB" dirty="0"/>
              <a:t>   </a:t>
            </a:r>
            <a:r>
              <a:rPr lang="ru-RU" dirty="0"/>
              <a:t>Доходы</a:t>
            </a:r>
            <a:r>
              <a:rPr lang="en-GB" dirty="0"/>
              <a:t>					- 38 </a:t>
            </a:r>
          </a:p>
          <a:p>
            <a:pPr>
              <a:lnSpc>
                <a:spcPct val="110000"/>
              </a:lnSpc>
            </a:pPr>
            <a:r>
              <a:rPr lang="en-GB" dirty="0"/>
              <a:t>   </a:t>
            </a:r>
            <a:r>
              <a:rPr lang="ru-RU" dirty="0"/>
              <a:t>Расходы</a:t>
            </a:r>
            <a:r>
              <a:rPr lang="en-GB" dirty="0"/>
              <a:t>					- 39 </a:t>
            </a:r>
          </a:p>
          <a:p>
            <a:pPr>
              <a:lnSpc>
                <a:spcPct val="110000"/>
              </a:lnSpc>
            </a:pPr>
            <a:r>
              <a:rPr lang="en-GB" dirty="0"/>
              <a:t>   </a:t>
            </a:r>
            <a:r>
              <a:rPr lang="ru-RU" dirty="0"/>
              <a:t>Финансирование</a:t>
            </a:r>
            <a:r>
              <a:rPr lang="en-GB" dirty="0"/>
              <a:t>				- 41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ПРИЛОЖЕНИЕ</a:t>
            </a:r>
            <a:r>
              <a:rPr lang="en-GB" b="1" dirty="0"/>
              <a:t> D: </a:t>
            </a:r>
            <a:r>
              <a:rPr lang="ru-RU" b="1" dirty="0"/>
              <a:t>ТАБЛИЦА-МОСТ</a:t>
            </a:r>
            <a:r>
              <a:rPr lang="en-GB" b="1" dirty="0"/>
              <a:t>		- 43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ПРИЛОЖЕНИЕ</a:t>
            </a:r>
            <a:r>
              <a:rPr lang="en-GB" b="1" dirty="0"/>
              <a:t> E: </a:t>
            </a:r>
            <a:r>
              <a:rPr lang="ru-RU" b="1" dirty="0"/>
              <a:t>ФОРМИРОВАНИЕ ЕЖЕНЕДЕЛЬНЫХ ПРОГНОЗОВ		</a:t>
            </a:r>
            <a:r>
              <a:rPr lang="en-GB" b="1" dirty="0"/>
              <a:t>	- 46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55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E8B2-3878-0D3D-A0D5-32861EA6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828" y="319034"/>
            <a:ext cx="9586685" cy="1118064"/>
          </a:xfrm>
        </p:spPr>
        <p:txBody>
          <a:bodyPr>
            <a:normAutofit/>
          </a:bodyPr>
          <a:lstStyle/>
          <a:p>
            <a:r>
              <a:rPr lang="ru-RU" dirty="0"/>
              <a:t>Приложение</a:t>
            </a:r>
            <a:r>
              <a:rPr lang="en-GB" dirty="0"/>
              <a:t>: </a:t>
            </a:r>
            <a:r>
              <a:rPr lang="ru-RU" dirty="0"/>
              <a:t>некоторые практические соображения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8019D0-0319-59E7-C11F-189639E4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266746"/>
              </p:ext>
            </p:extLst>
          </p:nvPr>
        </p:nvGraphicFramePr>
        <p:xfrm>
          <a:off x="1728229" y="1288142"/>
          <a:ext cx="9303657" cy="42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2334FD-E9E9-1E8F-20B1-A1204E4552CD}"/>
              </a:ext>
            </a:extLst>
          </p:cNvPr>
          <p:cNvSpPr txBox="1"/>
          <p:nvPr/>
        </p:nvSpPr>
        <p:spPr>
          <a:xfrm>
            <a:off x="7760677" y="5652000"/>
            <a:ext cx="402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4C97"/>
                </a:solidFill>
              </a:rPr>
              <a:t>Спасибо </a:t>
            </a:r>
            <a:r>
              <a:rPr lang="ru-RU" sz="2800">
                <a:solidFill>
                  <a:srgbClr val="004C97"/>
                </a:solidFill>
              </a:rPr>
              <a:t>за внимание</a:t>
            </a:r>
            <a:r>
              <a:rPr lang="en-GB" sz="2800">
                <a:solidFill>
                  <a:srgbClr val="004C97"/>
                </a:solidFill>
              </a:rPr>
              <a:t>!                                                                                </a:t>
            </a:r>
            <a:endParaRPr lang="en-GB" sz="28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3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3684013"/>
              </p:ext>
            </p:extLst>
          </p:nvPr>
        </p:nvGraphicFramePr>
        <p:xfrm>
          <a:off x="1290483" y="1380849"/>
          <a:ext cx="10291915" cy="34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0483" y="122910"/>
            <a:ext cx="10291916" cy="1118064"/>
          </a:xfrm>
        </p:spPr>
        <p:txBody>
          <a:bodyPr/>
          <a:lstStyle/>
          <a:p>
            <a:r>
              <a:rPr lang="ru-RU" dirty="0"/>
              <a:t>МВФ</a:t>
            </a:r>
            <a:r>
              <a:rPr lang="en-GB" dirty="0"/>
              <a:t> (</a:t>
            </a:r>
            <a:r>
              <a:rPr lang="ru-RU" dirty="0"/>
              <a:t>Департамент по бюджетным вопросам</a:t>
            </a:r>
            <a:r>
              <a:rPr lang="en-GB" dirty="0"/>
              <a:t>)</a:t>
            </a:r>
            <a:r>
              <a:rPr lang="ru-RU" dirty="0"/>
              <a:t> подготовил...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D1D9B-998E-FB27-B725-ABF679531F06}"/>
              </a:ext>
            </a:extLst>
          </p:cNvPr>
          <p:cNvSpPr txBox="1"/>
          <p:nvPr/>
        </p:nvSpPr>
        <p:spPr>
          <a:xfrm>
            <a:off x="1359446" y="5165809"/>
            <a:ext cx="10045336" cy="1631216"/>
          </a:xfrm>
          <a:prstGeom prst="rect">
            <a:avLst/>
          </a:prstGeom>
          <a:noFill/>
          <a:ln w="19050" cap="rnd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Инструмент и методическое руководство сопровождаются отдельными практическими инструкциями по формированию потенциала в части управления ликвидностью в нестабильных странах и странах с низким уровнем дохода</a:t>
            </a:r>
            <a:r>
              <a:rPr lang="en-GB" sz="1400" dirty="0"/>
              <a:t>. </a:t>
            </a:r>
            <a:r>
              <a:rPr lang="en-GB" sz="1400" i="1" dirty="0"/>
              <a:t>Sailendra Pattanayak, Racheeda Boukezia, Yasemin Hurcan, and Ramon Hurtado “How to Build Cash Management Capacity in Fragile States and Low-Income Developing Countries” [</a:t>
            </a:r>
            <a:r>
              <a:rPr lang="ru-RU" sz="1400" i="1" dirty="0"/>
              <a:t>«Как сформировать потенциал для управления ликвидностью в нестабильных государствах</a:t>
            </a:r>
            <a:r>
              <a:rPr lang="en-US" sz="1400" i="1" dirty="0"/>
              <a:t> </a:t>
            </a:r>
            <a:r>
              <a:rPr lang="ru-RU" sz="1400" i="1" dirty="0"/>
              <a:t>и развивающихся странах с низким уровнем дохода»</a:t>
            </a:r>
            <a:r>
              <a:rPr lang="en-GB" sz="1400" i="1" dirty="0"/>
              <a:t>](IMF 2022) https://www.imf.org/en/Publications/Fiscal-Affairs-Department-How-To-Notes/Issues/2022/03/01/How-to-Build-Cash-Management-Capacity-in-Fragile-States-and-Low-Income-Developing-Countries-498003 </a:t>
            </a:r>
          </a:p>
        </p:txBody>
      </p:sp>
    </p:spTree>
    <p:extLst>
      <p:ext uri="{BB962C8B-B14F-4D97-AF65-F5344CB8AC3E}">
        <p14:creationId xmlns:p14="http://schemas.microsoft.com/office/powerpoint/2010/main" val="31389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550" y="263761"/>
            <a:ext cx="10318750" cy="1118064"/>
          </a:xfrm>
        </p:spPr>
        <p:txBody>
          <a:bodyPr>
            <a:normAutofit/>
          </a:bodyPr>
          <a:lstStyle/>
          <a:p>
            <a:r>
              <a:rPr lang="ru-RU" sz="3800" dirty="0"/>
              <a:t>Прогнозирование движения денежных средств</a:t>
            </a:r>
            <a:endParaRPr lang="en-GB" sz="3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06770" y="1381825"/>
            <a:ext cx="4758968" cy="50216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600" dirty="0"/>
              <a:t>Для эффективного управления ликвидностью требуется способность прогнозировать ежедневное движение </a:t>
            </a:r>
            <a:r>
              <a:rPr lang="ru-RU" sz="2600" u="sng" dirty="0"/>
              <a:t>денежных средств </a:t>
            </a:r>
            <a:r>
              <a:rPr lang="ru-RU" sz="2600" dirty="0"/>
              <a:t>по ЕКС</a:t>
            </a:r>
            <a:r>
              <a:rPr lang="en-US" sz="2600" dirty="0"/>
              <a:t> </a:t>
            </a:r>
          </a:p>
          <a:p>
            <a:pPr marL="539750" lvl="1" indent="-361950">
              <a:lnSpc>
                <a:spcPct val="110000"/>
              </a:lnSpc>
              <a:buClr>
                <a:srgbClr val="004C97"/>
              </a:buClr>
              <a:buFont typeface="+mj-lt"/>
              <a:buAutoNum type="arabicPeriod"/>
              <a:defRPr/>
            </a:pPr>
            <a:r>
              <a:rPr lang="ru-RU" sz="2100" dirty="0"/>
              <a:t>Цель - содействие упорядоченному достижению целевых показателей бюджета</a:t>
            </a:r>
            <a:r>
              <a:rPr lang="en-GB" sz="2100" dirty="0"/>
              <a:t>; </a:t>
            </a:r>
            <a:r>
              <a:rPr lang="ru-RU" sz="2100" dirty="0"/>
              <a:t>обеспечение равномерного финансирования запланированных в бюджете расходов без задержек</a:t>
            </a:r>
            <a:r>
              <a:rPr lang="en-GB" sz="2100" dirty="0"/>
              <a:t>; </a:t>
            </a:r>
            <a:r>
              <a:rPr lang="ru-RU" sz="2100" dirty="0"/>
              <a:t>«раннее предупреждение» о возможных проблемах</a:t>
            </a:r>
            <a:endParaRPr lang="en-GB" sz="2100" dirty="0"/>
          </a:p>
          <a:p>
            <a:pPr marL="539750" lvl="1" indent="-361950">
              <a:lnSpc>
                <a:spcPct val="110000"/>
              </a:lnSpc>
              <a:buClr>
                <a:srgbClr val="004C97"/>
              </a:buClr>
              <a:buFont typeface="+mj-lt"/>
              <a:buAutoNum type="arabicPeriod"/>
              <a:defRPr/>
            </a:pPr>
            <a:r>
              <a:rPr lang="ru-RU" sz="2100" dirty="0"/>
              <a:t>Разработка стратегий активного управления ликвидностью</a:t>
            </a:r>
            <a:endParaRPr lang="en-US" sz="2100" dirty="0"/>
          </a:p>
          <a:p>
            <a:pPr marL="971550" lvl="2" indent="-342900">
              <a:lnSpc>
                <a:spcPct val="110000"/>
              </a:lnSpc>
              <a:buClr>
                <a:srgbClr val="004C97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ru-RU" sz="1900" dirty="0"/>
              <a:t>Для обеспечения наличия денежных средств и сглаживания денежных потоков</a:t>
            </a:r>
            <a:endParaRPr lang="en-US" sz="19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D36AE-EEA7-419F-BDB8-29FBF306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7656" y="1728130"/>
            <a:ext cx="3935002" cy="32385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2600" dirty="0"/>
              <a:t>     </a:t>
            </a:r>
            <a:r>
              <a:rPr lang="ru-RU" sz="2600" dirty="0"/>
              <a:t>Более гладкое движение денежных  средств означает</a:t>
            </a:r>
            <a:r>
              <a:rPr lang="en-US" sz="2600" dirty="0"/>
              <a:t>:</a:t>
            </a:r>
            <a:endParaRPr lang="en-US" sz="2800" dirty="0"/>
          </a:p>
          <a:p>
            <a:pPr lvl="1">
              <a:buClr>
                <a:srgbClr val="004C97"/>
              </a:buClr>
              <a:defRPr/>
            </a:pPr>
            <a:r>
              <a:rPr lang="ru-RU" sz="2400" dirty="0"/>
              <a:t>Меньший размер среднего остатка средств</a:t>
            </a:r>
            <a:endParaRPr lang="en-US" sz="2400" dirty="0"/>
          </a:p>
          <a:p>
            <a:pPr lvl="1">
              <a:buClr>
                <a:srgbClr val="004C97"/>
              </a:buClr>
              <a:defRPr/>
            </a:pPr>
            <a:r>
              <a:rPr lang="ru-RU" sz="2400" dirty="0"/>
              <a:t>Снижение чистой стоимости заимствований</a:t>
            </a:r>
            <a:endParaRPr lang="en-US" sz="2400" dirty="0"/>
          </a:p>
          <a:p>
            <a:pPr lvl="2">
              <a:defRPr/>
            </a:pPr>
            <a:r>
              <a:rPr lang="ru-RU" sz="1800" dirty="0"/>
              <a:t>Процент на остаток средств всегда меньше, чем процент при предельной стоимости заимствований</a:t>
            </a:r>
            <a:r>
              <a:rPr lang="en-US" sz="1800" dirty="0"/>
              <a:t> </a:t>
            </a:r>
          </a:p>
          <a:p>
            <a:pPr lvl="2">
              <a:defRPr/>
            </a:pPr>
            <a:r>
              <a:rPr lang="ru-RU" sz="1800" dirty="0"/>
              <a:t>На любые временно свободные остатки средств можно получать проценты</a:t>
            </a:r>
            <a:endParaRPr lang="en-US" sz="1800" dirty="0"/>
          </a:p>
          <a:p>
            <a:pPr lvl="1">
              <a:buClr>
                <a:srgbClr val="004C97"/>
              </a:buClr>
              <a:defRPr/>
            </a:pPr>
            <a:r>
              <a:rPr lang="ru-RU" sz="2400" dirty="0"/>
              <a:t>Меньше давление на центральные банки в части ДКП</a:t>
            </a:r>
            <a:endParaRPr lang="en-US" sz="24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874C0-5711-49B2-8211-3E01CA887E32}"/>
              </a:ext>
            </a:extLst>
          </p:cNvPr>
          <p:cNvSpPr txBox="1"/>
          <p:nvPr/>
        </p:nvSpPr>
        <p:spPr>
          <a:xfrm>
            <a:off x="1703357" y="6019795"/>
            <a:ext cx="920594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Char char="•"/>
              <a:defRPr/>
            </a:pPr>
            <a:r>
              <a:rPr lang="ru-RU" sz="2200" dirty="0">
                <a:solidFill>
                  <a:schemeClr val="tx2"/>
                </a:solidFill>
              </a:rPr>
              <a:t>Характерно для всех современных систем управления ликвидностью</a:t>
            </a:r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50DB35-95A0-4CD1-BF5B-7B9D116E98BA}"/>
              </a:ext>
            </a:extLst>
          </p:cNvPr>
          <p:cNvSpPr/>
          <p:nvPr/>
        </p:nvSpPr>
        <p:spPr bwMode="auto">
          <a:xfrm>
            <a:off x="7551711" y="1600201"/>
            <a:ext cx="4191000" cy="341629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6DBBDBF-8DCF-41AB-83BE-B225A738689B}"/>
              </a:ext>
            </a:extLst>
          </p:cNvPr>
          <p:cNvSpPr/>
          <p:nvPr/>
        </p:nvSpPr>
        <p:spPr bwMode="auto">
          <a:xfrm>
            <a:off x="6115827" y="5112213"/>
            <a:ext cx="381000" cy="609600"/>
          </a:xfrm>
          <a:prstGeom prst="rightBrace">
            <a:avLst/>
          </a:prstGeom>
          <a:noFill/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Times New Roman" panose="02020603050405020304" pitchFamily="18" charset="0"/>
            </a:endParaRPr>
          </a:p>
        </p:txBody>
      </p:sp>
      <p:cxnSp>
        <p:nvCxnSpPr>
          <p:cNvPr id="6144" name="Straight Connector 6143">
            <a:extLst>
              <a:ext uri="{FF2B5EF4-FFF2-40B4-BE49-F238E27FC236}">
                <a16:creationId xmlns:a16="http://schemas.microsoft.com/office/drawing/2014/main" id="{9F7D9CC6-666C-4559-8277-AC740C6FCB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9600" y="3413588"/>
            <a:ext cx="0" cy="200342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" name="Straight Connector 6146">
            <a:extLst>
              <a:ext uri="{FF2B5EF4-FFF2-40B4-BE49-F238E27FC236}">
                <a16:creationId xmlns:a16="http://schemas.microsoft.com/office/drawing/2014/main" id="{B1CA4F86-0F1B-429D-AF89-DB4522374456}"/>
              </a:ext>
            </a:extLst>
          </p:cNvPr>
          <p:cNvCxnSpPr>
            <a:cxnSpLocks/>
          </p:cNvCxnSpPr>
          <p:nvPr/>
        </p:nvCxnSpPr>
        <p:spPr bwMode="auto">
          <a:xfrm>
            <a:off x="6959600" y="3413588"/>
            <a:ext cx="592111" cy="1541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591D3C-82AF-4F6D-8912-521F39454429}"/>
              </a:ext>
            </a:extLst>
          </p:cNvPr>
          <p:cNvCxnSpPr>
            <a:cxnSpLocks/>
          </p:cNvCxnSpPr>
          <p:nvPr/>
        </p:nvCxnSpPr>
        <p:spPr bwMode="auto">
          <a:xfrm>
            <a:off x="6496827" y="5417013"/>
            <a:ext cx="46277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4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A386AF-342A-6550-862A-BFA65F3D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0"/>
            <a:ext cx="10318750" cy="1118064"/>
          </a:xfrm>
        </p:spPr>
        <p:txBody>
          <a:bodyPr>
            <a:normAutofit/>
          </a:bodyPr>
          <a:lstStyle/>
          <a:p>
            <a:r>
              <a:rPr lang="ru-RU" dirty="0"/>
              <a:t>Вспомним некоторые ключевые характеристики  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14C629C-63EE-33CF-97A9-3BDD6F05C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094877"/>
              </p:ext>
            </p:extLst>
          </p:nvPr>
        </p:nvGraphicFramePr>
        <p:xfrm>
          <a:off x="1192893" y="1118064"/>
          <a:ext cx="10109200" cy="529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25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175569"/>
            <a:ext cx="8637757" cy="1118064"/>
          </a:xfrm>
        </p:spPr>
        <p:txBody>
          <a:bodyPr>
            <a:normAutofit fontScale="90000"/>
          </a:bodyPr>
          <a:lstStyle/>
          <a:p>
            <a:r>
              <a:rPr lang="ru-RU" dirty="0"/>
              <a:t>Инструмент для прогнозирования и анализа ликвидности</a:t>
            </a:r>
            <a:r>
              <a:rPr lang="en-GB" dirty="0"/>
              <a:t> (CFAT): </a:t>
            </a:r>
            <a:r>
              <a:rPr lang="ru-RU" dirty="0"/>
              <a:t>основные характеристики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091628"/>
              </p:ext>
            </p:extLst>
          </p:nvPr>
        </p:nvGraphicFramePr>
        <p:xfrm>
          <a:off x="1073151" y="1720850"/>
          <a:ext cx="10632962" cy="496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98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4" y="78635"/>
            <a:ext cx="9715500" cy="978486"/>
          </a:xfrm>
        </p:spPr>
        <p:txBody>
          <a:bodyPr>
            <a:normAutofit/>
          </a:bodyPr>
          <a:lstStyle/>
          <a:p>
            <a:r>
              <a:rPr lang="ru-RU" sz="3600" dirty="0"/>
              <a:t>Структура электронной таблицы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97218" y="1150528"/>
            <a:ext cx="1881421" cy="558352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Уровень детализации</a:t>
            </a:r>
            <a:r>
              <a:rPr lang="en-GB" sz="1400" dirty="0"/>
              <a:t> (</a:t>
            </a:r>
            <a:r>
              <a:rPr lang="ru-RU" sz="1400" dirty="0"/>
              <a:t>строки в прогнозе</a:t>
            </a:r>
            <a:r>
              <a:rPr lang="en-GB" sz="1400" dirty="0"/>
              <a:t>; </a:t>
            </a:r>
            <a:r>
              <a:rPr lang="ru-RU" sz="1400" dirty="0"/>
              <a:t>возможность добавления</a:t>
            </a:r>
            <a:r>
              <a:rPr lang="en-GB" sz="1400" dirty="0"/>
              <a:t>)</a:t>
            </a:r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Месячный или недельный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Порядок округления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Количество прошлых лет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Бюджетный год (календарный или иное)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Классификация данных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Корректировки</a:t>
            </a:r>
            <a:r>
              <a:rPr lang="en-GB" sz="1400" dirty="0"/>
              <a:t> – </a:t>
            </a:r>
            <a:r>
              <a:rPr lang="ru-RU" sz="1400" dirty="0"/>
              <a:t>чтобы выявить денежные средства, и контролируемые МФ/ Казначейством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r>
              <a:rPr lang="ru-RU" sz="1400" dirty="0"/>
              <a:t>Графики/ диаграммы в поддержку принятия решений</a:t>
            </a: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endParaRPr lang="en-GB" sz="1400" dirty="0"/>
          </a:p>
          <a:p>
            <a:pPr lvl="1">
              <a:lnSpc>
                <a:spcPct val="80000"/>
              </a:lnSpc>
              <a:buClr>
                <a:srgbClr val="004C97"/>
              </a:buClr>
            </a:pPr>
            <a:endParaRPr lang="en-GB" sz="1400" dirty="0"/>
          </a:p>
          <a:p>
            <a:endParaRPr lang="en-GB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C2E18-232A-4621-BA2E-24D49B6B3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4" y="1150597"/>
            <a:ext cx="8589298" cy="5138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432A5-ED5C-1098-76CB-032C6B9BC4DB}"/>
              </a:ext>
            </a:extLst>
          </p:cNvPr>
          <p:cNvSpPr txBox="1"/>
          <p:nvPr/>
        </p:nvSpPr>
        <p:spPr>
          <a:xfrm>
            <a:off x="10097217" y="444137"/>
            <a:ext cx="18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Варианты для пользователя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158DD-37ED-4A14-875D-2FADF9D8C014}"/>
              </a:ext>
            </a:extLst>
          </p:cNvPr>
          <p:cNvSpPr txBox="1"/>
          <p:nvPr/>
        </p:nvSpPr>
        <p:spPr>
          <a:xfrm>
            <a:off x="1127988" y="1999127"/>
            <a:ext cx="791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Настройки</a:t>
            </a: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0A7B3-46DA-4614-B691-4D3C1FF2C6AA}"/>
              </a:ext>
            </a:extLst>
          </p:cNvPr>
          <p:cNvSpPr txBox="1"/>
          <p:nvPr/>
        </p:nvSpPr>
        <p:spPr>
          <a:xfrm>
            <a:off x="1163079" y="4760259"/>
            <a:ext cx="108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Исторические диаграммы</a:t>
            </a: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F517B-54B2-4DB9-915A-0D9D551E45F7}"/>
              </a:ext>
            </a:extLst>
          </p:cNvPr>
          <p:cNvSpPr txBox="1"/>
          <p:nvPr/>
        </p:nvSpPr>
        <p:spPr>
          <a:xfrm>
            <a:off x="2448587" y="5271246"/>
            <a:ext cx="1603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Главный</a:t>
            </a:r>
            <a:endParaRPr kumimoji="0" lang="uk-UA" sz="11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85859-2B7C-4ECD-B60B-B0055D235A22}"/>
              </a:ext>
            </a:extLst>
          </p:cNvPr>
          <p:cNvSpPr txBox="1"/>
          <p:nvPr/>
        </p:nvSpPr>
        <p:spPr>
          <a:xfrm>
            <a:off x="8440216" y="3388803"/>
            <a:ext cx="108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Недельный или месячный</a:t>
            </a:r>
            <a:endParaRPr kumimoji="0" lang="uk-UA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FEDED-5344-4174-9EAB-82ECE5841057}"/>
              </a:ext>
            </a:extLst>
          </p:cNvPr>
          <p:cNvSpPr txBox="1"/>
          <p:nvPr/>
        </p:nvSpPr>
        <p:spPr>
          <a:xfrm>
            <a:off x="8440216" y="4758294"/>
            <a:ext cx="108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Вспомогательные таблицы</a:t>
            </a: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4602B-F86A-4DC7-A45F-158756DC0079}"/>
              </a:ext>
            </a:extLst>
          </p:cNvPr>
          <p:cNvSpPr txBox="1"/>
          <p:nvPr/>
        </p:nvSpPr>
        <p:spPr>
          <a:xfrm>
            <a:off x="6476946" y="5474029"/>
            <a:ext cx="1087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Обозначения </a:t>
            </a: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8D139-ED92-4A17-9789-08ED1E4F3645}"/>
              </a:ext>
            </a:extLst>
          </p:cNvPr>
          <p:cNvSpPr txBox="1"/>
          <p:nvPr/>
        </p:nvSpPr>
        <p:spPr>
          <a:xfrm>
            <a:off x="6880354" y="5637315"/>
            <a:ext cx="22305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Связи к листам вводимых данных/результатов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Связи к предварительным расчетам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Связи к выводимым данным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FE92A-D4ED-4001-96E1-9AE780C2CC19}"/>
              </a:ext>
            </a:extLst>
          </p:cNvPr>
          <p:cNvSpPr txBox="1"/>
          <p:nvPr/>
        </p:nvSpPr>
        <p:spPr>
          <a:xfrm>
            <a:off x="2448587" y="1817002"/>
            <a:ext cx="11328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Исторический бюджет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ADC7C-999A-46E0-A300-5EAFA654E068}"/>
              </a:ext>
            </a:extLst>
          </p:cNvPr>
          <p:cNvSpPr txBox="1"/>
          <p:nvPr/>
        </p:nvSpPr>
        <p:spPr>
          <a:xfrm>
            <a:off x="3766082" y="1808037"/>
            <a:ext cx="11328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Целевой бюджет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1C19F-8DFF-4E5B-9213-37B093BB12E1}"/>
              </a:ext>
            </a:extLst>
          </p:cNvPr>
          <p:cNvSpPr txBox="1"/>
          <p:nvPr/>
        </p:nvSpPr>
        <p:spPr>
          <a:xfrm>
            <a:off x="4891292" y="1817002"/>
            <a:ext cx="113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Первоначальные корректировки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75DFDA-15F3-4D98-9CDE-FB0F4E0FE9DA}"/>
              </a:ext>
            </a:extLst>
          </p:cNvPr>
          <p:cNvSpPr txBox="1"/>
          <p:nvPr/>
        </p:nvSpPr>
        <p:spPr>
          <a:xfrm>
            <a:off x="6094913" y="1814742"/>
            <a:ext cx="124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Фактические данные без корректировок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F97CD4-E1AE-49C1-AE9E-CC7E4516AD47}"/>
              </a:ext>
            </a:extLst>
          </p:cNvPr>
          <p:cNvSpPr txBox="1"/>
          <p:nvPr/>
        </p:nvSpPr>
        <p:spPr>
          <a:xfrm>
            <a:off x="3766082" y="2734191"/>
            <a:ext cx="11328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Сводка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(M)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5C6997-6D57-422A-8504-C239005E9A2B}"/>
              </a:ext>
            </a:extLst>
          </p:cNvPr>
          <p:cNvSpPr txBox="1"/>
          <p:nvPr/>
        </p:nvSpPr>
        <p:spPr>
          <a:xfrm>
            <a:off x="4913249" y="2725226"/>
            <a:ext cx="124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Фактические данные и корректировки</a:t>
            </a:r>
            <a:r>
              <a:rPr kumimoji="0" lang="en-US" sz="7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(M)</a:t>
            </a:r>
            <a:endParaRPr kumimoji="0" lang="uk-UA" sz="7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7D9E-9AE9-4653-BF79-6AFE3B1E954C}"/>
              </a:ext>
            </a:extLst>
          </p:cNvPr>
          <p:cNvSpPr txBox="1"/>
          <p:nvPr/>
        </p:nvSpPr>
        <p:spPr>
          <a:xfrm>
            <a:off x="6154997" y="2725226"/>
            <a:ext cx="113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Пересмотренные планы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(M)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D757D-97A7-4FD3-BD47-53E9CA33A3FF}"/>
              </a:ext>
            </a:extLst>
          </p:cNvPr>
          <p:cNvSpPr txBox="1"/>
          <p:nvPr/>
        </p:nvSpPr>
        <p:spPr>
          <a:xfrm>
            <a:off x="7268974" y="2722966"/>
            <a:ext cx="113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Варианты политики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(M)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65B73-794D-4EFC-91EE-B6E393C2CDE4}"/>
              </a:ext>
            </a:extLst>
          </p:cNvPr>
          <p:cNvSpPr txBox="1"/>
          <p:nvPr/>
        </p:nvSpPr>
        <p:spPr>
          <a:xfrm>
            <a:off x="4865271" y="3496525"/>
            <a:ext cx="124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Суммарные недельные или месячные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6A394-B6F1-4E22-8042-F3CA5F073EBF}"/>
              </a:ext>
            </a:extLst>
          </p:cNvPr>
          <p:cNvSpPr txBox="1"/>
          <p:nvPr/>
        </p:nvSpPr>
        <p:spPr>
          <a:xfrm>
            <a:off x="3795487" y="4256101"/>
            <a:ext cx="11328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Сводка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(W)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D50E14-97DE-4635-84FE-4D4CBAAC6CF7}"/>
              </a:ext>
            </a:extLst>
          </p:cNvPr>
          <p:cNvSpPr txBox="1"/>
          <p:nvPr/>
        </p:nvSpPr>
        <p:spPr>
          <a:xfrm>
            <a:off x="4906795" y="4256101"/>
            <a:ext cx="124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Фактические данные и корректировки</a:t>
            </a:r>
            <a:r>
              <a:rPr kumimoji="0" lang="en-US" sz="7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(W)</a:t>
            </a:r>
            <a:endParaRPr kumimoji="0" lang="uk-UA" sz="7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E2EB5F-DB9E-4E03-A1D0-514CA826963F}"/>
              </a:ext>
            </a:extLst>
          </p:cNvPr>
          <p:cNvSpPr txBox="1"/>
          <p:nvPr/>
        </p:nvSpPr>
        <p:spPr>
          <a:xfrm>
            <a:off x="6166472" y="4256101"/>
            <a:ext cx="113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Пересмотренные планы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(W)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927B3-5130-4455-9175-4557764C5258}"/>
              </a:ext>
            </a:extLst>
          </p:cNvPr>
          <p:cNvSpPr txBox="1"/>
          <p:nvPr/>
        </p:nvSpPr>
        <p:spPr>
          <a:xfrm>
            <a:off x="7289414" y="4253841"/>
            <a:ext cx="113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Варианты политики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(W)</a:t>
            </a:r>
            <a:endParaRPr kumimoji="0" lang="uk-UA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01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33" y="171420"/>
            <a:ext cx="4274094" cy="1788451"/>
          </a:xfrm>
          <a:prstGeom prst="rect">
            <a:avLst/>
          </a:prstGeom>
          <a:ln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2528" y="111747"/>
            <a:ext cx="10167848" cy="1118064"/>
          </a:xfrm>
        </p:spPr>
        <p:txBody>
          <a:bodyPr/>
          <a:lstStyle/>
          <a:p>
            <a:r>
              <a:rPr lang="ru-RU" dirty="0"/>
              <a:t>Представление </a:t>
            </a:r>
            <a:r>
              <a:rPr lang="en-GB" dirty="0"/>
              <a:t>GFSM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337912" y="1411870"/>
            <a:ext cx="577903" cy="4785266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6667500" y="2556122"/>
            <a:ext cx="393700" cy="1533278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240608" y="2652701"/>
            <a:ext cx="534489" cy="3486445"/>
          </a:xfrm>
          <a:prstGeom prst="straightConnector1">
            <a:avLst/>
          </a:prstGeom>
          <a:ln w="19050">
            <a:solidFill>
              <a:srgbClr val="004C97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39C739-080F-7553-7970-568AC3F06082}"/>
              </a:ext>
            </a:extLst>
          </p:cNvPr>
          <p:cNvSpPr txBox="1"/>
          <p:nvPr/>
        </p:nvSpPr>
        <p:spPr>
          <a:xfrm>
            <a:off x="3619501" y="5175995"/>
            <a:ext cx="3238500" cy="1438855"/>
          </a:xfrm>
          <a:prstGeom prst="rect">
            <a:avLst/>
          </a:prstGeom>
          <a:noFill/>
          <a:ln w="15875"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50" dirty="0">
                <a:solidFill>
                  <a:srgbClr val="000000"/>
                </a:solidFill>
                <a:latin typeface="Arial" panose="020B0604020202020204"/>
              </a:rPr>
              <a:t>Акцент – на экономический классификации потоков денежных средств; однако в отсутствие иных данных инструмент можно адаптировать для использования других классификаций (административной, программной, отраслевой и т.д.)</a:t>
            </a:r>
            <a:endParaRPr kumimoji="0" lang="en-GB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A9267DC9-A9DD-4814-BABC-9B053F946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84522"/>
              </p:ext>
            </p:extLst>
          </p:nvPr>
        </p:nvGraphicFramePr>
        <p:xfrm>
          <a:off x="3904197" y="1017600"/>
          <a:ext cx="2740055" cy="403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0055">
                  <a:extLst>
                    <a:ext uri="{9D8B030D-6E8A-4147-A177-3AD203B41FA5}">
                      <a16:colId xmlns:a16="http://schemas.microsoft.com/office/drawing/2014/main" val="3261138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Капитальные</a:t>
                      </a:r>
                      <a:r>
                        <a:rPr lang="ru-RU" sz="105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затраты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37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973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Проекты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с внешним финансированием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38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[o/w: 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Проект</a:t>
                      </a: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1]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6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Бюджетное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софинансирование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Проекты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с внутренним финансированием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071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ow: 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Перенос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04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ow: 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Новые проекты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8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Продажа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активов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560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610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Промежуточный</a:t>
                      </a:r>
                      <a:r>
                        <a:rPr lang="ru-RU" sz="100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итог – чистые капитальные затраты</a:t>
                      </a:r>
                      <a:endParaRPr lang="uk-UA" sz="1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8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075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Чистое</a:t>
                      </a:r>
                      <a:r>
                        <a:rPr lang="ru-RU" sz="105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положительное сальдо</a:t>
                      </a: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(+)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дефицит</a:t>
                      </a: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(-)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303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Корректировки:</a:t>
                      </a: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неденежные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потоки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21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144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Неденежные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субсидии/дотации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173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Прочие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0" baseline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неденежные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корректировки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01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60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Корректировки:</a:t>
                      </a:r>
                      <a:r>
                        <a:rPr lang="ru-RU" sz="105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baseline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неденежные</a:t>
                      </a:r>
                      <a:r>
                        <a:rPr lang="ru-RU" sz="105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потоки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77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28788"/>
                  </a:ext>
                </a:extLst>
              </a:tr>
              <a:tr h="36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Чистое</a:t>
                      </a:r>
                      <a:r>
                        <a:rPr lang="ru-RU" sz="105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положительное сальдо</a:t>
                      </a: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(+)/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дефицит</a:t>
                      </a:r>
                      <a:r>
                        <a:rPr lang="en-US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(-)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ликвидности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7226"/>
                  </a:ext>
                </a:extLst>
              </a:tr>
            </a:tbl>
          </a:graphicData>
        </a:graphic>
      </p:graphicFrame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047BDBEA-E1E2-4014-B704-AEED9550A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7339"/>
              </p:ext>
            </p:extLst>
          </p:nvPr>
        </p:nvGraphicFramePr>
        <p:xfrm>
          <a:off x="1347614" y="1411870"/>
          <a:ext cx="1960746" cy="5146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746">
                  <a:extLst>
                    <a:ext uri="{9D8B030D-6E8A-4147-A177-3AD203B41FA5}">
                      <a16:colId xmlns:a16="http://schemas.microsoft.com/office/drawing/2014/main" val="2631950222"/>
                    </a:ext>
                  </a:extLst>
                </a:gridCol>
              </a:tblGrid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Доходы</a:t>
                      </a:r>
                      <a:endParaRPr lang="uk-UA" sz="1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31884"/>
                  </a:ext>
                </a:extLst>
              </a:tr>
              <a:tr h="91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100" b="0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14352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НДФЛ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009929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Налог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на доход корпораций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60697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НДС/налог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с продаж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099081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Импорт./тамож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енные пошлины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85962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Прочие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налоговые доходы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326874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Дивиденды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77089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Прочие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неналоговые доходы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43038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Прочие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доходы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199733"/>
                  </a:ext>
                </a:extLst>
              </a:tr>
              <a:tr h="91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100" b="0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71822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Доходы</a:t>
                      </a:r>
                      <a:r>
                        <a:rPr lang="ru-RU" sz="1000" b="1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– промежуточный итог</a:t>
                      </a:r>
                      <a:endParaRPr lang="uk-UA" sz="1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880"/>
                  </a:ext>
                </a:extLst>
              </a:tr>
              <a:tr h="91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100" b="1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768851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Текущие</a:t>
                      </a:r>
                      <a:r>
                        <a:rPr lang="ru-RU" sz="1000" b="1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расходы</a:t>
                      </a:r>
                      <a:endParaRPr lang="uk-UA" sz="1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25250"/>
                  </a:ext>
                </a:extLst>
              </a:tr>
              <a:tr h="91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100" b="0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803107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Заработная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плата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80780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Пенсии 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32762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Товары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и услуги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80669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Социальные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трансферты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597830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Субсидии/дотации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424459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Дотации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СОГУ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732446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Прочие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расходы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715868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Процентные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платежи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989829"/>
                  </a:ext>
                </a:extLst>
              </a:tr>
              <a:tr h="18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ow: </a:t>
                      </a: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Внешний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долг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914090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ow: </a:t>
                      </a: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Внутренний</a:t>
                      </a:r>
                      <a:r>
                        <a:rPr lang="ru-RU" sz="100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долг</a:t>
                      </a:r>
                      <a:endParaRPr lang="uk-UA" sz="10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498507"/>
                  </a:ext>
                </a:extLst>
              </a:tr>
              <a:tr h="91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100" b="0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0354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Текущие</a:t>
                      </a:r>
                      <a:r>
                        <a:rPr lang="ru-RU" sz="1000" b="1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расходы – промежуточный итог</a:t>
                      </a:r>
                      <a:endParaRPr lang="uk-UA" sz="1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347919"/>
                  </a:ext>
                </a:extLst>
              </a:tr>
              <a:tr h="9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100" b="1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5770" marR="577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24480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Активный баланс ликвидности</a:t>
                      </a:r>
                      <a:endParaRPr lang="uk-UA" sz="10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770" marR="577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16490"/>
                  </a:ext>
                </a:extLst>
              </a:tr>
            </a:tbl>
          </a:graphicData>
        </a:graphic>
      </p:graphicFrame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id="{5BB33DDA-0195-4504-88D9-82ADAE02F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155"/>
              </p:ext>
            </p:extLst>
          </p:nvPr>
        </p:nvGraphicFramePr>
        <p:xfrm>
          <a:off x="7118685" y="2287871"/>
          <a:ext cx="2085975" cy="4196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2827848180"/>
                    </a:ext>
                  </a:extLst>
                </a:gridCol>
              </a:tblGrid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effectLst/>
                        </a:rPr>
                        <a:t>Финансирование</a:t>
                      </a:r>
                      <a:endParaRPr lang="uk-UA" sz="105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9787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126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Гранты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доноров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468642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Погашение: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внешний долг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147916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Погашение: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внутренний долг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84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Казначейские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облигации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1748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Казначейские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векселя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44410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Центральный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банк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83745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Новые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заимствования</a:t>
                      </a: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: 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внешние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755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Программные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займы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3465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Связанные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с проектами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8518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Новые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заимствования</a:t>
                      </a: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: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 внутренние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2849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Казначейские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облигации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10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Казначейские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векселя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6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 мес.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92709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6 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мес.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51963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9 </a:t>
                      </a: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мес.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4642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Центральный</a:t>
                      </a:r>
                      <a:r>
                        <a:rPr lang="ru-RU" sz="1050" b="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банк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065073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uk-UA" sz="1050" b="0" dirty="0">
                        <a:solidFill>
                          <a:sysClr val="windowText" lastClr="000000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5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Чистое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финансирование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 (+ =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приток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12082"/>
                  </a:ext>
                </a:extLst>
              </a:tr>
            </a:tbl>
          </a:graphicData>
        </a:graphic>
      </p:graphicFrame>
      <p:graphicFrame>
        <p:nvGraphicFramePr>
          <p:cNvPr id="12" name="Таблиця 11">
            <a:extLst>
              <a:ext uri="{FF2B5EF4-FFF2-40B4-BE49-F238E27FC236}">
                <a16:creationId xmlns:a16="http://schemas.microsoft.com/office/drawing/2014/main" id="{4CAFA601-1DAE-495B-BBC1-5A867440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52880"/>
              </p:ext>
            </p:extLst>
          </p:nvPr>
        </p:nvGraphicFramePr>
        <p:xfrm>
          <a:off x="9798345" y="2602124"/>
          <a:ext cx="2233930" cy="3775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930">
                  <a:extLst>
                    <a:ext uri="{9D8B030D-6E8A-4147-A177-3AD203B41FA5}">
                      <a16:colId xmlns:a16="http://schemas.microsoft.com/office/drawing/2014/main" val="1940943199"/>
                    </a:ext>
                  </a:extLst>
                </a:gridCol>
              </a:tblGrid>
              <a:tr h="224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Чистое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изменение ликвидности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38302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050" b="0"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1986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Авансовые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</a:rPr>
                        <a:t> платежи</a:t>
                      </a:r>
                      <a:endParaRPr lang="uk-UA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52439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Связанные с проектами займы, авансы</a:t>
                      </a:r>
                      <a:endParaRPr lang="uk-UA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6284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Изменения в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остатках средств ВБФ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</a:rPr>
                        <a:t> ЕКС</a:t>
                      </a:r>
                      <a:endParaRPr lang="uk-UA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4813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«Утечки» неналоговых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</a:rPr>
                        <a:t> доходов</a:t>
                      </a:r>
                      <a:endParaRPr lang="uk-UA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89890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Сокращение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</a:rPr>
                        <a:t> просроченной задолженности</a:t>
                      </a:r>
                      <a:endParaRPr lang="uk-UA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09628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050" b="0" dirty="0"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74776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Корректировки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Прочие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</a:rPr>
                        <a:t> потоки, связанные с ЕКС</a:t>
                      </a:r>
                      <a:endParaRPr lang="uk-UA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71109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4679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Чистое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изменение на ЕКС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8513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37803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Входящее сальдо ЕКС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7193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Планируемое итоговое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сальдо ЕКС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1453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DejaVu Sans" panose="020B0603030804020204" pitchFamily="34" charset="0"/>
                        <a:ea typeface="DejaVu Sans" panose="020B0603030804020204" pitchFamily="34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5020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Целевое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сальдо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</a:rPr>
                        <a:t>Буфер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</a:rPr>
                        <a:t> ликвидности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0262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2E9BCE9-0F76-415B-816A-7F42EE372773}"/>
              </a:ext>
            </a:extLst>
          </p:cNvPr>
          <p:cNvSpPr txBox="1"/>
          <p:nvPr/>
        </p:nvSpPr>
        <p:spPr>
          <a:xfrm>
            <a:off x="7689122" y="163520"/>
            <a:ext cx="41711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Представление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GFSM</a:t>
            </a:r>
            <a:r>
              <a:rPr lang="ru-RU" sz="1500" noProof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Arial" panose="020B0604020202020204"/>
              </a:rPr>
              <a:t>от статей «над чертой» до финансирования или статей «под чертой» способствует сосредоточению внимания на вариантах политики, главным образом – вариантах финансирования.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Разделение</a:t>
            </a:r>
            <a:r>
              <a:rPr kumimoji="0" lang="ru-RU" sz="15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между притоками и оттоками интерпретировать сложнее.</a:t>
            </a: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80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7833" y="235558"/>
            <a:ext cx="10647452" cy="1118064"/>
          </a:xfrm>
        </p:spPr>
        <p:txBody>
          <a:bodyPr/>
          <a:lstStyle/>
          <a:p>
            <a:r>
              <a:rPr lang="ru-RU" dirty="0"/>
              <a:t>Вводимые данные и результаты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1406471"/>
              </p:ext>
            </p:extLst>
          </p:nvPr>
        </p:nvGraphicFramePr>
        <p:xfrm>
          <a:off x="1417833" y="1705510"/>
          <a:ext cx="9935111" cy="496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5845996" y="2585662"/>
            <a:ext cx="431514" cy="3205538"/>
          </a:xfrm>
          <a:prstGeom prst="rightArrow">
            <a:avLst/>
          </a:prstGeom>
          <a:solidFill>
            <a:srgbClr val="C9D1E4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014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1CBD-281D-4A88-5679-3A461C9B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226957"/>
            <a:ext cx="10223500" cy="1118064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Корректировки, касающиеся ликвидности и средств, контролируемых МФ/Казначейством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0B5596-606C-A2CC-1016-CE4695135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014697"/>
              </p:ext>
            </p:extLst>
          </p:nvPr>
        </p:nvGraphicFramePr>
        <p:xfrm>
          <a:off x="1453115" y="1502735"/>
          <a:ext cx="9489947" cy="501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68362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1_Custom Design">
  <a:themeElements>
    <a:clrScheme name="AFRITAC WEST 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D14124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9F83459-130D-43B5-B919-5A89843B728F}" vid="{49129108-D5E8-42B8-9889-6698E3A560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6132</TotalTime>
  <Words>1764</Words>
  <Application>Microsoft Office PowerPoint</Application>
  <PresentationFormat>Widescreen</PresentationFormat>
  <Paragraphs>250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.HelveticaNeueDeskInterface-Regular</vt:lpstr>
      <vt:lpstr>Arial</vt:lpstr>
      <vt:lpstr>Arial Black</vt:lpstr>
      <vt:lpstr>ArialMT</vt:lpstr>
      <vt:lpstr>Calibri</vt:lpstr>
      <vt:lpstr>Calibri Light</vt:lpstr>
      <vt:lpstr>DejaVu Sans</vt:lpstr>
      <vt:lpstr>Lucida Grande</vt:lpstr>
      <vt:lpstr>LucidaGrande</vt:lpstr>
      <vt:lpstr>Segoe UI</vt:lpstr>
      <vt:lpstr>Times New Roman</vt:lpstr>
      <vt:lpstr>Wingdings</vt:lpstr>
      <vt:lpstr>Custom Design</vt:lpstr>
      <vt:lpstr>1_Custom Design</vt:lpstr>
      <vt:lpstr>Office Theme</vt:lpstr>
      <vt:lpstr>PowerPoint Presentation</vt:lpstr>
      <vt:lpstr>МВФ (Департамент по бюджетным вопросам) подготовил...</vt:lpstr>
      <vt:lpstr>Прогнозирование движения денежных средств</vt:lpstr>
      <vt:lpstr>Вспомним некоторые ключевые характеристики  </vt:lpstr>
      <vt:lpstr>Инструмент для прогнозирования и анализа ликвидности (CFAT): основные характеристики</vt:lpstr>
      <vt:lpstr>Структура электронной таблицы</vt:lpstr>
      <vt:lpstr>Представление GFSM</vt:lpstr>
      <vt:lpstr>Вводимые данные и результаты</vt:lpstr>
      <vt:lpstr>Корректировки, касающиеся ликвидности и средств, контролируемых МФ/Казначейством</vt:lpstr>
      <vt:lpstr>Представление прогноза</vt:lpstr>
      <vt:lpstr>Приложение: Методическое руководство: Содержание</vt:lpstr>
      <vt:lpstr>Приложение: некоторые практические соображения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Tetiana Shalkivska</cp:lastModifiedBy>
  <cp:revision>108</cp:revision>
  <cp:lastPrinted>2017-12-21T20:31:56Z</cp:lastPrinted>
  <dcterms:created xsi:type="dcterms:W3CDTF">2018-03-12T18:37:20Z</dcterms:created>
  <dcterms:modified xsi:type="dcterms:W3CDTF">2023-08-22T11:52:54Z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