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1"/>
  </p:sldMasterIdLst>
  <p:notesMasterIdLst>
    <p:notesMasterId r:id="rId5"/>
  </p:notesMasterIdLst>
  <p:sldIdLst>
    <p:sldId id="256" r:id="rId2"/>
    <p:sldId id="276" r:id="rId3"/>
    <p:sldId id="27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D76"/>
    <a:srgbClr val="E8D359"/>
    <a:srgbClr val="8525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86418"/>
  </p:normalViewPr>
  <p:slideViewPr>
    <p:cSldViewPr snapToGrid="0" snapToObjects="1">
      <p:cViewPr varScale="1">
        <p:scale>
          <a:sx n="95" d="100"/>
          <a:sy n="95" d="100"/>
        </p:scale>
        <p:origin x="1662" y="96"/>
      </p:cViewPr>
      <p:guideLst/>
    </p:cSldViewPr>
  </p:slideViewPr>
  <p:outlineViewPr>
    <p:cViewPr>
      <p:scale>
        <a:sx n="33" d="100"/>
        <a:sy n="33" d="100"/>
      </p:scale>
      <p:origin x="0" y="-34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AAF06-2470-CC43-B47C-00E71DEED236}" type="datetimeFigureOut">
              <a:rPr lang="en-US" smtClean="0"/>
              <a:t>10/26/2018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FCB2A-424B-F249-B6D1-B00884AADAA0}" type="slidenum">
              <a:rPr lang="en-US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648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DF70D6AE-79E4-0B48-BAFB-4773A8544D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" y="5670540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61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1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86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hr-HR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hr-HR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364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07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63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28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77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4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2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6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2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5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8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3608B-CAD7-494A-A249-1CC534A80E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/>
              <a:t>COSO-ov model zrelosti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D16A2-1812-3740-AB82-1BC4813A63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/>
              <a:t>Prezentacija za sastanak PEMPAL-ovog IACOP-a u Gruziji</a:t>
            </a:r>
            <a:br/>
            <a:r>
              <a:rPr lang="hr-HR"/>
              <a:t>29. – 30. listopada 2018.</a:t>
            </a:r>
            <a:br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2339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5F042CE-3C1A-144F-BE72-AB256EFBACBC}"/>
              </a:ext>
            </a:extLst>
          </p:cNvPr>
          <p:cNvSpPr/>
          <p:nvPr/>
        </p:nvSpPr>
        <p:spPr>
          <a:xfrm>
            <a:off x="2291671" y="215733"/>
            <a:ext cx="4560658" cy="614389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>
                <a:solidFill>
                  <a:schemeClr val="bg1"/>
                </a:solidFill>
              </a:rPr>
              <a:t>MOGUĆE RAZINE ZRELOSTI PREMA MODELU COSO-A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F6CA13D-ADD0-DC44-B2BD-E6E0F56D6EB8}"/>
              </a:ext>
            </a:extLst>
          </p:cNvPr>
          <p:cNvSpPr/>
          <p:nvPr/>
        </p:nvSpPr>
        <p:spPr>
          <a:xfrm>
            <a:off x="116596" y="1095763"/>
            <a:ext cx="2071310" cy="114051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600" b="1" dirty="0">
                <a:solidFill>
                  <a:schemeClr val="tx1"/>
                </a:solidFill>
              </a:rPr>
              <a:t>1. razina </a:t>
            </a:r>
          </a:p>
          <a:p>
            <a:pPr algn="ctr"/>
            <a:r>
              <a:rPr lang="hr-HR" sz="1600" b="1" dirty="0">
                <a:solidFill>
                  <a:schemeClr val="tx1"/>
                </a:solidFill>
              </a:rPr>
              <a:t>Neformalno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C70F3DD6-2737-8345-9A17-99E51187D205}"/>
              </a:ext>
            </a:extLst>
          </p:cNvPr>
          <p:cNvSpPr/>
          <p:nvPr/>
        </p:nvSpPr>
        <p:spPr>
          <a:xfrm>
            <a:off x="2389479" y="1095762"/>
            <a:ext cx="2071310" cy="11405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600" b="1" dirty="0">
                <a:solidFill>
                  <a:schemeClr val="tx1"/>
                </a:solidFill>
              </a:rPr>
              <a:t>2. razina </a:t>
            </a:r>
          </a:p>
          <a:p>
            <a:pPr algn="ctr"/>
            <a:r>
              <a:rPr lang="hr-HR" sz="1600" b="1" dirty="0">
                <a:solidFill>
                  <a:schemeClr val="tx1"/>
                </a:solidFill>
              </a:rPr>
              <a:t>Definirano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C32ED365-C176-B348-82D8-86A37D05D454}"/>
              </a:ext>
            </a:extLst>
          </p:cNvPr>
          <p:cNvSpPr/>
          <p:nvPr/>
        </p:nvSpPr>
        <p:spPr>
          <a:xfrm>
            <a:off x="4662363" y="1096054"/>
            <a:ext cx="2071310" cy="11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600" b="1" dirty="0">
                <a:solidFill>
                  <a:schemeClr val="tx1"/>
                </a:solidFill>
              </a:rPr>
              <a:t>3. razina </a:t>
            </a:r>
          </a:p>
          <a:p>
            <a:pPr algn="ctr"/>
            <a:r>
              <a:rPr lang="hr-HR" sz="1600" b="1" dirty="0">
                <a:solidFill>
                  <a:schemeClr val="tx1"/>
                </a:solidFill>
              </a:rPr>
              <a:t>Upravljano i praćeno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873E2F1-DECF-EA44-8F61-8BF764B50245}"/>
              </a:ext>
            </a:extLst>
          </p:cNvPr>
          <p:cNvSpPr/>
          <p:nvPr/>
        </p:nvSpPr>
        <p:spPr>
          <a:xfrm>
            <a:off x="6935246" y="1081556"/>
            <a:ext cx="2071310" cy="11405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600" b="1" dirty="0">
                <a:solidFill>
                  <a:schemeClr val="tx1"/>
                </a:solidFill>
              </a:rPr>
              <a:t>4. razina </a:t>
            </a:r>
          </a:p>
          <a:p>
            <a:pPr algn="ctr"/>
            <a:r>
              <a:rPr lang="hr-HR" sz="1600" b="1" dirty="0">
                <a:solidFill>
                  <a:schemeClr val="tx1"/>
                </a:solidFill>
              </a:rPr>
              <a:t>Optimizirano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DC623D-BC30-B84E-A739-4282ACE79758}"/>
              </a:ext>
            </a:extLst>
          </p:cNvPr>
          <p:cNvSpPr txBox="1"/>
          <p:nvPr/>
        </p:nvSpPr>
        <p:spPr>
          <a:xfrm>
            <a:off x="116596" y="2557849"/>
            <a:ext cx="207131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i="1" dirty="0"/>
              <a:t>Ad </a:t>
            </a:r>
            <a:r>
              <a:rPr lang="hr-HR" sz="1600" i="1" dirty="0" err="1"/>
              <a:t>hoc</a:t>
            </a:r>
            <a:r>
              <a:rPr lang="hr-HR" sz="1600" dirty="0"/>
              <a:t> i fragmentirane kontrole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/>
              <a:t>Ovisi o pojedincima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/>
              <a:t>Slaba dokumentacija i izvještavanje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/>
              <a:t>Ne poznaju tri linije obrane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Neadekvatan monitoring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E5A10BF-BCE9-CD48-A5C6-75DEA71D29DD}"/>
              </a:ext>
            </a:extLst>
          </p:cNvPr>
          <p:cNvSpPr txBox="1"/>
          <p:nvPr/>
        </p:nvSpPr>
        <p:spPr>
          <a:xfrm>
            <a:off x="7072690" y="2557849"/>
            <a:ext cx="20713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/>
              <a:t>Automatizirana infrastruktura kontrola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/>
              <a:t>Uspoređivanje s referentnim vrijednostima i kontinuirano unaprjeđenje</a:t>
            </a:r>
            <a:br>
              <a:rPr sz="1600"/>
            </a:br>
            <a:r>
              <a:rPr lang="hr-HR" sz="1600"/>
              <a:t>Monitoring učinkovitosti kontrola u stvarnom vremenu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/>
              <a:t>Rezultati treće linije obrane su iskoristivi i primjenjivi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DAC39F8-CC46-A94D-A3BA-86C0F3892F57}"/>
              </a:ext>
            </a:extLst>
          </p:cNvPr>
          <p:cNvSpPr txBox="1"/>
          <p:nvPr/>
        </p:nvSpPr>
        <p:spPr>
          <a:xfrm>
            <a:off x="4683213" y="2571942"/>
            <a:ext cx="20713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/>
              <a:t>Visoko poznavanje sustava kontrola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/>
              <a:t>KPU-ovi definirani za monitoring i učinkovitost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/>
              <a:t>Postoje dobro definirane linije odgovornosti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/>
              <a:t>Okviri unutarnjih kontrola dokumentirani su u potpunosti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/>
              <a:t>Tri linije obrane u potpunosti primijenjene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3800DE-3997-464A-A796-F3FF7780396C}"/>
              </a:ext>
            </a:extLst>
          </p:cNvPr>
          <p:cNvSpPr txBox="1"/>
          <p:nvPr/>
        </p:nvSpPr>
        <p:spPr>
          <a:xfrm>
            <a:off x="2389478" y="2501921"/>
            <a:ext cx="20713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/>
              <a:t>Osnovno poznavanje kontrola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/>
              <a:t>Kontrole izrađene i uspostavljene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/>
              <a:t>Osnovna dokumentacija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/>
              <a:t>Metodologija izvještavanja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/>
              <a:t>Minimalno poznavanje uloga prve i druge linije obrane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600" dirty="0"/>
              <a:t>Odgovornost postoji, ali je potrebno poboljšanje</a:t>
            </a:r>
          </a:p>
        </p:txBody>
      </p:sp>
    </p:spTree>
    <p:extLst>
      <p:ext uri="{BB962C8B-B14F-4D97-AF65-F5344CB8AC3E}">
        <p14:creationId xmlns:p14="http://schemas.microsoft.com/office/powerpoint/2010/main" val="134231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0F2695-6E99-40EF-A2A6-098A55C0E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7" y="728285"/>
            <a:ext cx="9069066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2010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{B2363D90-A133-9E4A-B5E1-E23CD9F74B00}tf10001073</Template>
  <TotalTime>1136</TotalTime>
  <Words>117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Droplet</vt:lpstr>
      <vt:lpstr>COSO-ov model zrelosti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Maggs</dc:creator>
  <cp:lastModifiedBy>User</cp:lastModifiedBy>
  <cp:revision>26</cp:revision>
  <cp:lastPrinted>2018-10-23T19:19:31Z</cp:lastPrinted>
  <dcterms:created xsi:type="dcterms:W3CDTF">2018-09-26T19:40:35Z</dcterms:created>
  <dcterms:modified xsi:type="dcterms:W3CDTF">2018-10-26T12:13:06Z</dcterms:modified>
</cp:coreProperties>
</file>