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67" r:id="rId2"/>
    <p:sldId id="479" r:id="rId3"/>
    <p:sldId id="472" r:id="rId4"/>
    <p:sldId id="469" r:id="rId5"/>
    <p:sldId id="474" r:id="rId6"/>
    <p:sldId id="471" r:id="rId7"/>
    <p:sldId id="473" r:id="rId8"/>
    <p:sldId id="475" r:id="rId9"/>
    <p:sldId id="476" r:id="rId10"/>
    <p:sldId id="478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4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8" autoAdjust="0"/>
    <p:restoredTop sz="94008" autoAdjust="0"/>
  </p:normalViewPr>
  <p:slideViewPr>
    <p:cSldViewPr>
      <p:cViewPr varScale="1">
        <p:scale>
          <a:sx n="108" d="100"/>
          <a:sy n="108" d="100"/>
        </p:scale>
        <p:origin x="15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11/9/2018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11/9/2018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hr-HR" dirty="0"/>
          </a:p>
        </p:txBody>
      </p:sp>
      <p:pic>
        <p:nvPicPr>
          <p:cNvPr id="43010" name="Picture 2" descr="C:\Users\axentidian1\Desktop\IACOP\Georgia 2018\Screenshot_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3568" y="0"/>
            <a:ext cx="7431832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699792" y="4005064"/>
            <a:ext cx="3600399" cy="8572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Sažetak i ključni zaključci sa </a:t>
            </a:r>
          </a:p>
          <a:p>
            <a:pPr algn="ctr"/>
            <a:r>
              <a:rPr lang="hr-HR" sz="24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sastanka Radne skupine za unutarnje kontrole </a:t>
            </a:r>
          </a:p>
          <a:p>
            <a:pPr algn="ctr"/>
            <a:r>
              <a:rPr lang="hr-HR" sz="2400" b="1" i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i plenarne sjednice </a:t>
            </a:r>
          </a:p>
          <a:p>
            <a:pPr algn="ctr"/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6352143"/>
            <a:ext cx="2700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>
                    <a:lumMod val="75000"/>
                  </a:schemeClr>
                </a:solidFill>
              </a:rPr>
              <a:t>Vanjski izvjestitelji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78" y="180893"/>
            <a:ext cx="5400600" cy="1143000"/>
          </a:xfrm>
        </p:spPr>
        <p:txBody>
          <a:bodyPr>
            <a:norm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Promidžba unutarnje revizije</a:t>
            </a:r>
            <a:br/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84784"/>
            <a:ext cx="7787208" cy="37444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2000" dirty="0"/>
              <a:t>Austrijsko izlaganje o promidžbi unutarnje revizije bilo je vrlo korisno</a:t>
            </a:r>
          </a:p>
          <a:p>
            <a:pPr marL="0" indent="0">
              <a:buNone/>
            </a:pPr>
            <a:r>
              <a:rPr lang="hr-HR" altLang="de-DE" sz="2000" dirty="0"/>
              <a:t>Nekoliko ključnih poruka:</a:t>
            </a:r>
          </a:p>
          <a:p>
            <a:r>
              <a:rPr lang="hr-HR" sz="2000" dirty="0"/>
              <a:t>Usmjeriti se na četiri glavna elementa učinkovitog marketinga:</a:t>
            </a:r>
          </a:p>
          <a:p>
            <a:pPr lvl="1"/>
            <a:r>
              <a:rPr lang="hr-HR" sz="2000" dirty="0"/>
              <a:t>pozornost </a:t>
            </a:r>
          </a:p>
          <a:p>
            <a:pPr lvl="1"/>
            <a:r>
              <a:rPr lang="hr-HR" sz="2000" dirty="0"/>
              <a:t>interes</a:t>
            </a:r>
          </a:p>
          <a:p>
            <a:pPr lvl="1"/>
            <a:r>
              <a:rPr lang="hr-HR" sz="2000" dirty="0"/>
              <a:t>želja</a:t>
            </a:r>
          </a:p>
          <a:p>
            <a:pPr lvl="1"/>
            <a:r>
              <a:rPr lang="hr-HR" sz="2000" dirty="0"/>
              <a:t>djelovanje </a:t>
            </a:r>
          </a:p>
          <a:p>
            <a:r>
              <a:rPr lang="hr-HR" altLang="de-DE" sz="2000" dirty="0"/>
              <a:t>Potrebno je postaviti prava pitanja.</a:t>
            </a:r>
          </a:p>
          <a:p>
            <a:r>
              <a:rPr lang="hr-HR" altLang="de-DE" sz="2000" dirty="0"/>
              <a:t>Isporučiti proizvode koji ispunjavaju potrebe klijenata UR-a.</a:t>
            </a:r>
          </a:p>
          <a:p>
            <a:r>
              <a:rPr lang="hr-HR" altLang="de-DE" sz="2000" dirty="0"/>
              <a:t>Proizvode treba učinkovito brendirati – nekoliko primjera proizvoda UR-a predstavljeno je sudionicima.</a:t>
            </a:r>
          </a:p>
          <a:p>
            <a:endParaRPr lang="hr-HR" altLang="de-DE" sz="2000" dirty="0"/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10</a:t>
            </a:fld>
            <a:endParaRPr lang="hr-H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866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5400600" cy="1143000"/>
          </a:xfrm>
        </p:spPr>
        <p:txBody>
          <a:bodyPr>
            <a:norm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Još jedan uspješan sastanak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787208" cy="3528392"/>
          </a:xfrm>
        </p:spPr>
        <p:txBody>
          <a:bodyPr>
            <a:normAutofit lnSpcReduction="10000"/>
          </a:bodyPr>
          <a:lstStyle/>
          <a:p>
            <a:r>
              <a:rPr lang="hr-HR" sz="2100" dirty="0">
                <a:solidFill>
                  <a:schemeClr val="accent1">
                    <a:lumMod val="75000"/>
                  </a:schemeClr>
                </a:solidFill>
              </a:rPr>
              <a:t>Zajednica prakse za unutarnju reviziju (IACOP) PEMPAL-a organizirala je još jedan uspješan sastanak. </a:t>
            </a:r>
          </a:p>
          <a:p>
            <a:r>
              <a:rPr lang="hr-HR" sz="2100" dirty="0">
                <a:solidFill>
                  <a:schemeClr val="accent1">
                    <a:lumMod val="75000"/>
                  </a:schemeClr>
                </a:solidFill>
              </a:rPr>
              <a:t>Ovaj se put sastanak održao u prekrasnoj i gostoljubivoj Gruziji.</a:t>
            </a:r>
          </a:p>
          <a:p>
            <a:r>
              <a:rPr lang="hr-HR" sz="2100" dirty="0">
                <a:solidFill>
                  <a:schemeClr val="accent1">
                    <a:lumMod val="75000"/>
                  </a:schemeClr>
                </a:solidFill>
              </a:rPr>
              <a:t>Program sastanka bio je ravnomjerno raspodijeljen na izlaganja, rasprave i grupni rad.</a:t>
            </a:r>
          </a:p>
          <a:p>
            <a:r>
              <a:rPr lang="hr-HR" sz="2100" dirty="0">
                <a:solidFill>
                  <a:schemeClr val="accent1">
                    <a:lumMod val="75000"/>
                  </a:schemeClr>
                </a:solidFill>
              </a:rPr>
              <a:t>Svi su ciljevi sastanka ispunjeni.</a:t>
            </a:r>
          </a:p>
          <a:p>
            <a:r>
              <a:rPr lang="hr-HR" sz="2100" dirty="0">
                <a:solidFill>
                  <a:schemeClr val="accent1">
                    <a:lumMod val="75000"/>
                  </a:schemeClr>
                </a:solidFill>
              </a:rPr>
              <a:t>Osim što je to bila izvrsna prilika da se sa svima razmijene praktični primjeri iz različitih zemalja, bila je to prilika i za rad na novom proizvodu znanja IACOP-a koji će biti namijenjen za širu upotrebu u svim zemljama PEMPAL-a.</a:t>
            </a:r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hr-H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Podobny obraz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05573"/>
            <a:ext cx="2151158" cy="215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91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205" y="367069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Radna skupina za </a:t>
            </a:r>
            <a:b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unutarnje kontrole (ICWG) </a:t>
            </a:r>
            <a:br>
              <a:rPr sz="3200" dirty="0"/>
            </a:br>
            <a:endParaRPr lang="hr-H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8115622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dirty="0"/>
              <a:t>Sažetak:</a:t>
            </a:r>
          </a:p>
          <a:p>
            <a:r>
              <a:rPr lang="hr-HR" sz="2000" dirty="0"/>
              <a:t>Predstavljen je koncept triju linija obrane. Sve tri linije obrane (model Instituta internih revizora) igraju ulogu u provedbi okvira COSO-a. Unutarnja revizija, kao treća linija obrane, osigurava učinkovitost prve i druge linije obrane </a:t>
            </a:r>
          </a:p>
          <a:p>
            <a:r>
              <a:rPr lang="hr-HR" sz="2000" dirty="0"/>
              <a:t>Sustav unutarnjih kontrola potrebno je redovito pregledavati i u slučaju bilo kakvih propusta izraditi akcijski plan </a:t>
            </a:r>
          </a:p>
          <a:p>
            <a:r>
              <a:rPr lang="hr-HR" sz="2000" dirty="0"/>
              <a:t>Glavni upravitelj mora se moći osloniti na rad unutarnje revizije.</a:t>
            </a:r>
          </a:p>
          <a:p>
            <a:r>
              <a:rPr lang="hr-HR" sz="2000" dirty="0"/>
              <a:t>Smjernice za procjenu i jačanje FUK-a u javnoj upravi dane su kao primjer koji se može upotrijebiti na svim linijama obrane kao alat za procjenu unutarnjih kontrola. </a:t>
            </a:r>
          </a:p>
          <a:p>
            <a:r>
              <a:rPr lang="hr-HR" sz="2000" dirty="0"/>
              <a:t>Predstavnik Službe za unutarnju reviziju Europske komisije izložio je dobre prakse uspostave unutarnjih kontrola za područje kontrolnog okruženja, kao i za procjenu tog cjelokupnog područja.</a:t>
            </a:r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hr-HR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417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0893"/>
            <a:ext cx="569217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Radna skupina za unutarnje kontrole (ICWG) </a:t>
            </a:r>
            <a:br/>
            <a:endParaRPr lang="hr-HR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7965182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dirty="0"/>
              <a:t>Sažetak (nastavak):</a:t>
            </a:r>
          </a:p>
          <a:p>
            <a:r>
              <a:rPr lang="hr-HR" sz="2000" dirty="0"/>
              <a:t>COSO-ov okvir za unutarnje kontrole sastoji se od pet komponenata, 17 načela i dodatnih fokusnih točaka te je primjenjiv na područje javnog sektora. Međutim, postoji potreba da se u to uključi i sam proces upravljanja koji postoji u javnom sektoru, a usporediv je s ulogom Upravnog odbora u COSO-u. </a:t>
            </a:r>
          </a:p>
          <a:p>
            <a:r>
              <a:rPr lang="hr-HR" sz="2000" dirty="0"/>
              <a:t>Prva komponenta COSO-a: kontrolno okruženje najteže je primijeniti u javnom sektoru i ono je temelj za sve ostale komponente (kontrolno okruženje odraz je tone na samom vrhu)</a:t>
            </a:r>
          </a:p>
          <a:p>
            <a:r>
              <a:rPr lang="hr-HR" sz="2000" dirty="0"/>
              <a:t>ICWG razvio je kriterije za procjenu svih pet načela kontrolnog okruženja. ICWG također razmatra kako izraziti četiri razine zrelosti. </a:t>
            </a:r>
          </a:p>
          <a:p>
            <a:r>
              <a:rPr lang="hr-HR" sz="2000" dirty="0"/>
              <a:t>ICWG će ubuduće raditi na razvoju sličnih kriterija za sljedeće četiri komponente COSO-a: upravljanje rizicima, kontrolne aktivnosti, informacije i komunikacija te monitoring i evaluacija.  One će biti dovršene i objedinjene u novom proizvodu znanja IACOP-a. </a:t>
            </a:r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762" y="248237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89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Plenarna sjednica – dodana vrijednost unutarnje revizije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8259638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b="1" dirty="0"/>
              <a:t>Sažetak:</a:t>
            </a:r>
          </a:p>
          <a:p>
            <a:r>
              <a:rPr lang="hr-HR" sz="2000" dirty="0"/>
              <a:t>Primjere dobre prakse izražavanja vrijednosti unutarnje revizije dali su JAR, Nizozemska i Europska komisija. Naglašeni su sljedeći aspekti:</a:t>
            </a:r>
          </a:p>
          <a:p>
            <a:pPr lvl="1"/>
            <a:r>
              <a:rPr lang="hr-HR" sz="2000" dirty="0"/>
              <a:t>uspostavljen dobar pravni okvir; </a:t>
            </a:r>
          </a:p>
          <a:p>
            <a:pPr lvl="1"/>
            <a:r>
              <a:rPr lang="hr-HR" sz="2000" dirty="0"/>
              <a:t>neovisnost unutarnje revizije</a:t>
            </a:r>
          </a:p>
          <a:p>
            <a:pPr lvl="1"/>
            <a:r>
              <a:rPr lang="hr-HR" sz="2000" dirty="0"/>
              <a:t>vještine zaposlenika – pronaći i zadržati prave ljude</a:t>
            </a:r>
          </a:p>
          <a:p>
            <a:pPr lvl="1"/>
            <a:r>
              <a:rPr lang="hr-HR" sz="2000" dirty="0"/>
              <a:t>komunikacijske vještine</a:t>
            </a:r>
          </a:p>
          <a:p>
            <a:pPr lvl="1"/>
            <a:r>
              <a:rPr lang="hr-HR" sz="2000" dirty="0"/>
              <a:t>relevantni zadaci na temelju procjene rizika</a:t>
            </a:r>
          </a:p>
          <a:p>
            <a:pPr lvl="1"/>
            <a:r>
              <a:rPr lang="hr-HR" sz="2000" dirty="0"/>
              <a:t>održavanje kvalitete unutarnje revizije</a:t>
            </a:r>
          </a:p>
          <a:p>
            <a:pPr lvl="1"/>
            <a:r>
              <a:rPr lang="hr-HR" sz="2000" dirty="0"/>
              <a:t>nadzor i podrška unutarnjoj reviziji (npr. od strane revizorskih odbora, SHJ)</a:t>
            </a:r>
          </a:p>
          <a:p>
            <a:pPr lvl="1"/>
            <a:r>
              <a:rPr lang="hr-HR" sz="2000" dirty="0"/>
              <a:t>veća osviještenost upravitelja o ulozi unutarnje revizije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hr-H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35296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084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88" y="0"/>
            <a:ext cx="6912768" cy="90369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Plenarna sjednica – dodana vrijednost unutarnje revizije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903690"/>
            <a:ext cx="8259638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800" b="1" dirty="0"/>
              <a:t>Sažetak (nastavak):</a:t>
            </a:r>
          </a:p>
          <a:p>
            <a:pPr marL="0" indent="0">
              <a:buNone/>
            </a:pPr>
            <a:r>
              <a:rPr lang="hr-HR" sz="1900" dirty="0"/>
              <a:t>Način iskazivanja vrijednosti unutarnje revizije morat će se razvijati zajedno s napretkom jedinica za unutarnju reviziju. </a:t>
            </a:r>
          </a:p>
          <a:p>
            <a:pPr marL="0" indent="0">
              <a:buNone/>
            </a:pPr>
            <a:r>
              <a:rPr lang="hr-HR" sz="1900" dirty="0"/>
              <a:t>Dok se jedinice za UR uspostavljaju treba se usmjeriti na općenitu korist uključivanja UR-a u sustav FUK-a. </a:t>
            </a:r>
          </a:p>
          <a:p>
            <a:pPr marL="0" indent="0">
              <a:buNone/>
            </a:pPr>
            <a:r>
              <a:rPr lang="hr-HR" sz="1900" dirty="0"/>
              <a:t>Kad se UR uspostavi i započne s radom, potrebno je uspostaviti ključne kriterije koji su preduvjet za uspjeh. Na primjer: </a:t>
            </a:r>
          </a:p>
          <a:p>
            <a:r>
              <a:rPr lang="hr-HR" sz="1900" dirty="0"/>
              <a:t>neovisnost jedinica SUR-a i odnos s visokim rukovodstvom, </a:t>
            </a:r>
          </a:p>
          <a:p>
            <a:r>
              <a:rPr lang="hr-HR" sz="1900" dirty="0"/>
              <a:t>osposobljavanje zaposlenika, procjena kvalitete i izvještavanja („Bakin ispit” – bi li baka razumjela izvještaj?)</a:t>
            </a:r>
            <a:endParaRPr lang="hr-HR" sz="1900" b="1" dirty="0"/>
          </a:p>
          <a:p>
            <a:pPr marL="0" indent="0">
              <a:buNone/>
            </a:pPr>
            <a:r>
              <a:rPr lang="hr-HR" sz="1900" dirty="0"/>
              <a:t>Jednom kad se UR uspostavi u potpunosti možemo se usmjeriti na tradicionalne načine iskazivanja dodane vrijednosti UR-a koji uključuju: </a:t>
            </a:r>
          </a:p>
          <a:p>
            <a:r>
              <a:rPr lang="hr-HR" sz="1900" dirty="0"/>
              <a:t>KPU-ove koji se tiču troškova, pravovremenosti i rezultata revizije </a:t>
            </a:r>
          </a:p>
          <a:p>
            <a:r>
              <a:rPr lang="hr-HR" sz="1900" dirty="0"/>
              <a:t>broja prihvaćenih i provedenih preporuka </a:t>
            </a:r>
          </a:p>
          <a:p>
            <a:r>
              <a:rPr lang="hr-HR" sz="1900" dirty="0"/>
              <a:t>mjerenja zadovoljstva dionika kroz ankete o zadovoljstvu klijenata i sastanke sa dionicima </a:t>
            </a:r>
          </a:p>
          <a:p>
            <a:r>
              <a:rPr lang="hr-HR" sz="1900" dirty="0"/>
              <a:t>učinkovito prenošenje rezultata revizije kroz dobro strukturirane i jasne izvještaje koji privlače pažnju visokog rukovodstva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hr-HR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64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3289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Plenarna sjednica – uloge unutarnje revizije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8259638" cy="5010552"/>
          </a:xfrm>
        </p:spPr>
        <p:txBody>
          <a:bodyPr>
            <a:noAutofit/>
          </a:bodyPr>
          <a:lstStyle/>
          <a:p>
            <a:r>
              <a:rPr lang="hr-HR" sz="2000" dirty="0"/>
              <a:t>Bilo bi prikladno da jedinice za UR izrade jedinstven vrijednosni prijedlog za UR u javnom sektoru. To bi moglo uključivati:</a:t>
            </a:r>
          </a:p>
          <a:p>
            <a:pPr lvl="1"/>
            <a:r>
              <a:rPr lang="hr-HR" sz="2000" b="1" dirty="0"/>
              <a:t>Znanje</a:t>
            </a:r>
            <a:r>
              <a:rPr lang="hr-HR" sz="2000" dirty="0"/>
              <a:t> – „Poznajem vaš posao”</a:t>
            </a:r>
          </a:p>
          <a:p>
            <a:pPr lvl="1"/>
            <a:r>
              <a:rPr lang="hr-HR" sz="2000" b="1" dirty="0"/>
              <a:t>Fokus</a:t>
            </a:r>
            <a:r>
              <a:rPr lang="hr-HR" sz="2000" dirty="0"/>
              <a:t> – „Poznajem javni sektor”</a:t>
            </a:r>
          </a:p>
          <a:p>
            <a:pPr lvl="1"/>
            <a:r>
              <a:rPr lang="hr-HR" sz="2000" b="1" dirty="0"/>
              <a:t>Kapacitet</a:t>
            </a:r>
            <a:r>
              <a:rPr lang="hr-HR" sz="2000" dirty="0"/>
              <a:t> – „Stručno smo osposobljeni i radimo prema međunarodnim standardima”</a:t>
            </a:r>
          </a:p>
          <a:p>
            <a:pPr lvl="1"/>
            <a:r>
              <a:rPr lang="hr-HR" sz="2000" b="1" dirty="0"/>
              <a:t>Brzinu</a:t>
            </a:r>
            <a:r>
              <a:rPr lang="hr-HR" sz="2000" dirty="0"/>
              <a:t> – „Možemo brzo raditi”</a:t>
            </a:r>
          </a:p>
          <a:p>
            <a:pPr lvl="1"/>
            <a:r>
              <a:rPr lang="hr-HR" sz="2000" b="1" dirty="0"/>
              <a:t>Trošak</a:t>
            </a:r>
            <a:r>
              <a:rPr lang="hr-HR" sz="2000" dirty="0"/>
              <a:t> – „Jeftiniji smo od vanjskih pružatelja usluga”</a:t>
            </a:r>
            <a:r>
              <a:rPr lang="hr-HR" sz="2000" i="1" dirty="0"/>
              <a:t> </a:t>
            </a:r>
            <a:endParaRPr lang="hr-HR" sz="2000" dirty="0"/>
          </a:p>
          <a:p>
            <a:r>
              <a:rPr lang="hr-HR" sz="2000" dirty="0"/>
              <a:t>Uloga UR-a u prevenciji, otkrivanju i istrazi prijevare također je bila predmet rasprave i pokazalo se da UR treba moći prepoznati znakove upozorenja i znati što učiniti kad se oni pojave.</a:t>
            </a:r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hr-HR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071660"/>
            <a:ext cx="2150270" cy="50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08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Plenarna sjednica – slučaj Gruzije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8259638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dirty="0"/>
              <a:t>Gruzija je predstavila trenutačne glavne reforme u javnom sektoru. Te su reforme složene i uključuju proračun, javnu službu, borbu protiv korupcije, unutarnju reviziju i unutarnje kontrole.</a:t>
            </a:r>
          </a:p>
          <a:p>
            <a:r>
              <a:rPr lang="hr-HR" sz="2000" dirty="0"/>
              <a:t>Ključni pokretači promjena blisku surađuju – SHJ, Odjel za proračun, VRI i Ured za državne službe.</a:t>
            </a:r>
          </a:p>
          <a:p>
            <a:r>
              <a:rPr lang="hr-HR" sz="2000" dirty="0"/>
              <a:t>Unaprjeđenje kvalitete rada UR-a je nešto što je predstavnik VRI-ja posebno naglasio.</a:t>
            </a:r>
          </a:p>
          <a:p>
            <a:r>
              <a:rPr lang="hr-HR" sz="2000" dirty="0"/>
              <a:t>Raspravilo se i o izloženim pričama o uspješnom razvoju UR-a u Ministarstvu obrane. </a:t>
            </a:r>
          </a:p>
          <a:p>
            <a:r>
              <a:rPr lang="hr-HR" sz="2000" dirty="0"/>
              <a:t>Na pitanja gruzijskih predstavnika odgovorilo se s preporukama ključnih budući mjera koje uključuju uspostavu nacionalnog postupka osposobljavanja i certifikacije unutarnjih revizora u javnom sektoru. </a:t>
            </a:r>
          </a:p>
          <a:p>
            <a:r>
              <a:rPr lang="hr-HR" sz="2000" dirty="0"/>
              <a:t>Mogući načini organizacije UR-a u javnom sektoru (decentralizirana vs. centralizirana, kriteriji za uspostavu UR-a) su razmotreni i zaključeno je kako bi se o toj temi trebalo više raspravljati na sljedećem sastanku.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hr-HR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684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6912768" cy="1143000"/>
          </a:xfrm>
        </p:spPr>
        <p:txBody>
          <a:bodyPr>
            <a:noAutofit/>
          </a:bodyPr>
          <a:lstStyle/>
          <a:p>
            <a:pPr algn="l"/>
            <a:r>
              <a:rPr lang="hr-HR" sz="3200" b="1" dirty="0">
                <a:solidFill>
                  <a:schemeClr val="accent1">
                    <a:lumMod val="75000"/>
                  </a:schemeClr>
                </a:solidFill>
              </a:rPr>
              <a:t>Plenarna sjednica – učinkovitost unutarnje revizije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124744"/>
            <a:ext cx="8259638" cy="501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dirty="0"/>
              <a:t>Glavni zaključci rasprave o procjeni učinkovitosti UR-a su sljedeći:</a:t>
            </a:r>
          </a:p>
          <a:p>
            <a:r>
              <a:rPr lang="hr-HR" sz="2000" dirty="0"/>
              <a:t>Sveobuhvatne procjene moraju uključivati različite dionike:  subjekta revizije, upravitelje, SHJ, revizorski odbor.</a:t>
            </a:r>
          </a:p>
          <a:p>
            <a:r>
              <a:rPr lang="hr-HR" sz="2000" dirty="0"/>
              <a:t>Procjena jedinica za UR i pojedinačnih revizora mora biti provedena.</a:t>
            </a:r>
          </a:p>
          <a:p>
            <a:r>
              <a:rPr lang="hr-HR" sz="2000" dirty="0"/>
              <a:t>Potrebno je upotrebljavati i kvantitativne i kvalitativne pokazatelje.</a:t>
            </a:r>
          </a:p>
          <a:p>
            <a:r>
              <a:rPr lang="hr-HR" sz="2000" dirty="0"/>
              <a:t>Mogu se koristiti različiti alati: npr. upitnici o zadovoljstvu i ključni pokazatelji uspješnosti.</a:t>
            </a:r>
          </a:p>
          <a:p>
            <a:r>
              <a:rPr lang="hr-HR" sz="2000" dirty="0"/>
              <a:t>Potrebno je upotrijebiti više od dva KPU-a za procjenu UR-a, npr.:</a:t>
            </a:r>
          </a:p>
          <a:p>
            <a:pPr lvl="1"/>
            <a:r>
              <a:rPr lang="hr-HR" sz="2000" dirty="0"/>
              <a:t>izračun troškova jedinice za UR,</a:t>
            </a:r>
          </a:p>
          <a:p>
            <a:pPr lvl="1"/>
            <a:r>
              <a:rPr lang="hr-HR" sz="2000" dirty="0"/>
              <a:t>broj odrađenih revizija po revizoru na godinu,</a:t>
            </a:r>
          </a:p>
          <a:p>
            <a:pPr lvl="1"/>
            <a:r>
              <a:rPr lang="hr-HR" sz="2000" dirty="0"/>
              <a:t>broj i postotak provedenih preporuka,</a:t>
            </a:r>
          </a:p>
          <a:p>
            <a:pPr lvl="1"/>
            <a:r>
              <a:rPr lang="hr-HR" sz="2000" dirty="0"/>
              <a:t>sveukupna produktivnost vremenskog proračuna UR-a koja ne smije biti manja od 70 %</a:t>
            </a:r>
          </a:p>
          <a:p>
            <a:pPr lvl="1"/>
            <a:r>
              <a:rPr lang="hr-HR" sz="2000" dirty="0"/>
              <a:t>ostvarene novčane uštede prilikom provedbe preporuka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hr-HR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80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10130</TotalTime>
  <Words>1065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Još jedan uspješan sastanak</vt:lpstr>
      <vt:lpstr>Radna skupina za  unutarnje kontrole (ICWG)  </vt:lpstr>
      <vt:lpstr>Radna skupina za unutarnje kontrole (ICWG)  </vt:lpstr>
      <vt:lpstr>Plenarna sjednica – dodana vrijednost unutarnje revizije</vt:lpstr>
      <vt:lpstr>Plenarna sjednica – dodana vrijednost unutarnje revizije</vt:lpstr>
      <vt:lpstr>Plenarna sjednica – uloge unutarnje revizije</vt:lpstr>
      <vt:lpstr>Plenarna sjednica – slučaj Gruzije</vt:lpstr>
      <vt:lpstr>Plenarna sjednica – učinkovitost unutarnje revizije</vt:lpstr>
      <vt:lpstr>Promidžba unutarnje revizije 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presentation to PEMPAL Strategy MTR</dc:title>
  <dc:creator>Deanna Aubrey</dc:creator>
  <cp:keywords>Mid-term Review of PEMPAL Strategy</cp:keywords>
  <cp:lastModifiedBy>User</cp:lastModifiedBy>
  <cp:revision>797</cp:revision>
  <cp:lastPrinted>2015-05-05T07:28:06Z</cp:lastPrinted>
  <dcterms:created xsi:type="dcterms:W3CDTF">2012-02-13T09:14:10Z</dcterms:created>
  <dcterms:modified xsi:type="dcterms:W3CDTF">2018-11-09T15:52:06Z</dcterms:modified>
  <cp:category>PEMPAL Strategy review</cp:category>
</cp:coreProperties>
</file>