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356" r:id="rId2"/>
    <p:sldId id="359" r:id="rId3"/>
    <p:sldId id="373" r:id="rId4"/>
    <p:sldId id="374" r:id="rId5"/>
    <p:sldId id="375" r:id="rId6"/>
    <p:sldId id="429" r:id="rId7"/>
    <p:sldId id="492" r:id="rId8"/>
    <p:sldId id="452" r:id="rId9"/>
    <p:sldId id="440" r:id="rId10"/>
    <p:sldId id="431" r:id="rId11"/>
    <p:sldId id="477" r:id="rId12"/>
    <p:sldId id="481" r:id="rId13"/>
    <p:sldId id="478" r:id="rId14"/>
    <p:sldId id="479" r:id="rId15"/>
    <p:sldId id="453" r:id="rId16"/>
    <p:sldId id="442" r:id="rId17"/>
    <p:sldId id="433" r:id="rId18"/>
    <p:sldId id="455" r:id="rId19"/>
    <p:sldId id="435" r:id="rId20"/>
    <p:sldId id="443" r:id="rId21"/>
    <p:sldId id="445" r:id="rId22"/>
    <p:sldId id="474" r:id="rId23"/>
    <p:sldId id="447" r:id="rId24"/>
    <p:sldId id="448" r:id="rId25"/>
    <p:sldId id="475" r:id="rId26"/>
    <p:sldId id="456" r:id="rId27"/>
    <p:sldId id="457" r:id="rId28"/>
    <p:sldId id="468" r:id="rId29"/>
    <p:sldId id="458" r:id="rId30"/>
    <p:sldId id="483" r:id="rId31"/>
    <p:sldId id="487" r:id="rId32"/>
    <p:sldId id="480" r:id="rId33"/>
    <p:sldId id="490" r:id="rId34"/>
    <p:sldId id="469" r:id="rId35"/>
    <p:sldId id="472" r:id="rId36"/>
    <p:sldId id="471" r:id="rId37"/>
    <p:sldId id="470" r:id="rId38"/>
    <p:sldId id="488" r:id="rId39"/>
    <p:sldId id="491" r:id="rId40"/>
  </p:sldIdLst>
  <p:sldSz cx="9144000" cy="6858000" type="screen4x3"/>
  <p:notesSz cx="6805613" cy="99441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CCCC00"/>
    <a:srgbClr val="00CC66"/>
    <a:srgbClr val="FF0066"/>
    <a:srgbClr val="0066CC"/>
    <a:srgbClr val="FFCC00"/>
    <a:srgbClr val="000080"/>
    <a:srgbClr val="EF0F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72" autoAdjust="0"/>
    <p:restoredTop sz="89505" autoAdjust="0"/>
  </p:normalViewPr>
  <p:slideViewPr>
    <p:cSldViewPr>
      <p:cViewPr>
        <p:scale>
          <a:sx n="100" d="100"/>
          <a:sy n="100" d="100"/>
        </p:scale>
        <p:origin x="-1140" y="-72"/>
      </p:cViewPr>
      <p:guideLst>
        <p:guide orient="horz" pos="2160"/>
        <p:guide pos="2880"/>
      </p:guideLst>
    </p:cSldViewPr>
  </p:slideViewPr>
  <p:outlineViewPr>
    <p:cViewPr>
      <p:scale>
        <a:sx n="33" d="100"/>
        <a:sy n="33" d="100"/>
      </p:scale>
      <p:origin x="0" y="3897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142" y="-90"/>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0"/>
            <a:ext cx="2949631" cy="496568"/>
          </a:xfrm>
          <a:prstGeom prst="rect">
            <a:avLst/>
          </a:prstGeom>
          <a:noFill/>
          <a:ln w="9525">
            <a:noFill/>
            <a:miter lim="800000"/>
            <a:headEnd/>
            <a:tailEnd/>
          </a:ln>
          <a:effectLst/>
        </p:spPr>
        <p:txBody>
          <a:bodyPr vert="horz" wrap="square" lIns="91613" tIns="45807" rIns="91613" bIns="45807" numCol="1" anchor="t" anchorCtr="0" compatLnSpc="1">
            <a:prstTxWarp prst="textNoShape">
              <a:avLst/>
            </a:prstTxWarp>
          </a:bodyPr>
          <a:lstStyle>
            <a:lvl1pPr eaLnBrk="0" hangingPunct="0">
              <a:defRPr sz="1200">
                <a:latin typeface="Times New Roman" pitchFamily="18" charset="0"/>
              </a:defRPr>
            </a:lvl1pPr>
          </a:lstStyle>
          <a:p>
            <a:pPr>
              <a:defRPr/>
            </a:pPr>
            <a:endParaRPr lang="de-DE"/>
          </a:p>
        </p:txBody>
      </p:sp>
      <p:sp>
        <p:nvSpPr>
          <p:cNvPr id="14339" name="Rectangle 3"/>
          <p:cNvSpPr>
            <a:spLocks noGrp="1" noChangeArrowheads="1"/>
          </p:cNvSpPr>
          <p:nvPr>
            <p:ph type="dt" sz="quarter" idx="1"/>
          </p:nvPr>
        </p:nvSpPr>
        <p:spPr bwMode="auto">
          <a:xfrm>
            <a:off x="3855986" y="0"/>
            <a:ext cx="2949629" cy="496568"/>
          </a:xfrm>
          <a:prstGeom prst="rect">
            <a:avLst/>
          </a:prstGeom>
          <a:noFill/>
          <a:ln w="9525">
            <a:noFill/>
            <a:miter lim="800000"/>
            <a:headEnd/>
            <a:tailEnd/>
          </a:ln>
          <a:effectLst/>
        </p:spPr>
        <p:txBody>
          <a:bodyPr vert="horz" wrap="square" lIns="91613" tIns="45807" rIns="91613" bIns="45807" numCol="1" anchor="t" anchorCtr="0" compatLnSpc="1">
            <a:prstTxWarp prst="textNoShape">
              <a:avLst/>
            </a:prstTxWarp>
          </a:bodyPr>
          <a:lstStyle>
            <a:lvl1pPr algn="r" eaLnBrk="0" hangingPunct="0">
              <a:defRPr sz="1200">
                <a:latin typeface="Times New Roman" pitchFamily="18" charset="0"/>
              </a:defRPr>
            </a:lvl1pPr>
          </a:lstStyle>
          <a:p>
            <a:pPr>
              <a:defRPr/>
            </a:pPr>
            <a:endParaRPr lang="de-DE"/>
          </a:p>
        </p:txBody>
      </p:sp>
      <p:sp>
        <p:nvSpPr>
          <p:cNvPr id="14340" name="Rectangle 4"/>
          <p:cNvSpPr>
            <a:spLocks noGrp="1" noChangeArrowheads="1"/>
          </p:cNvSpPr>
          <p:nvPr>
            <p:ph type="ftr" sz="quarter" idx="2"/>
          </p:nvPr>
        </p:nvSpPr>
        <p:spPr bwMode="auto">
          <a:xfrm>
            <a:off x="1" y="9447533"/>
            <a:ext cx="2949631" cy="496568"/>
          </a:xfrm>
          <a:prstGeom prst="rect">
            <a:avLst/>
          </a:prstGeom>
          <a:noFill/>
          <a:ln w="9525">
            <a:noFill/>
            <a:miter lim="800000"/>
            <a:headEnd/>
            <a:tailEnd/>
          </a:ln>
          <a:effectLst/>
        </p:spPr>
        <p:txBody>
          <a:bodyPr vert="horz" wrap="square" lIns="91613" tIns="45807" rIns="91613" bIns="45807" numCol="1" anchor="b" anchorCtr="0" compatLnSpc="1">
            <a:prstTxWarp prst="textNoShape">
              <a:avLst/>
            </a:prstTxWarp>
          </a:bodyPr>
          <a:lstStyle>
            <a:lvl1pPr eaLnBrk="0" hangingPunct="0">
              <a:defRPr sz="1200">
                <a:latin typeface="Times New Roman" pitchFamily="18" charset="0"/>
              </a:defRPr>
            </a:lvl1pPr>
          </a:lstStyle>
          <a:p>
            <a:pPr>
              <a:defRPr/>
            </a:pPr>
            <a:endParaRPr lang="de-DE"/>
          </a:p>
        </p:txBody>
      </p:sp>
      <p:sp>
        <p:nvSpPr>
          <p:cNvPr id="14341" name="Rectangle 5"/>
          <p:cNvSpPr>
            <a:spLocks noGrp="1" noChangeArrowheads="1"/>
          </p:cNvSpPr>
          <p:nvPr>
            <p:ph type="sldNum" sz="quarter" idx="3"/>
          </p:nvPr>
        </p:nvSpPr>
        <p:spPr bwMode="auto">
          <a:xfrm>
            <a:off x="3855986" y="9447533"/>
            <a:ext cx="2949629" cy="496568"/>
          </a:xfrm>
          <a:prstGeom prst="rect">
            <a:avLst/>
          </a:prstGeom>
          <a:noFill/>
          <a:ln w="9525">
            <a:noFill/>
            <a:miter lim="800000"/>
            <a:headEnd/>
            <a:tailEnd/>
          </a:ln>
          <a:effectLst/>
        </p:spPr>
        <p:txBody>
          <a:bodyPr vert="horz" wrap="square" lIns="91613" tIns="45807" rIns="91613" bIns="45807" numCol="1" anchor="b" anchorCtr="0" compatLnSpc="1">
            <a:prstTxWarp prst="textNoShape">
              <a:avLst/>
            </a:prstTxWarp>
          </a:bodyPr>
          <a:lstStyle>
            <a:lvl1pPr algn="r" eaLnBrk="0" hangingPunct="0">
              <a:defRPr sz="1200">
                <a:latin typeface="Times New Roman" pitchFamily="18" charset="0"/>
              </a:defRPr>
            </a:lvl1pPr>
          </a:lstStyle>
          <a:p>
            <a:pPr>
              <a:defRPr/>
            </a:pPr>
            <a:fld id="{7E53E3DC-4A00-4D24-A3A0-74CF34F7973A}" type="slidenum">
              <a:rPr lang="de-DE"/>
              <a:pPr>
                <a:defRPr/>
              </a:pPr>
              <a:t>‹Nr.›</a:t>
            </a:fld>
            <a:endParaRPr lang="de-DE"/>
          </a:p>
        </p:txBody>
      </p:sp>
    </p:spTree>
    <p:extLst>
      <p:ext uri="{BB962C8B-B14F-4D97-AF65-F5344CB8AC3E}">
        <p14:creationId xmlns:p14="http://schemas.microsoft.com/office/powerpoint/2010/main" val="605249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0"/>
            <a:ext cx="2949631" cy="496568"/>
          </a:xfrm>
          <a:prstGeom prst="rect">
            <a:avLst/>
          </a:prstGeom>
          <a:noFill/>
          <a:ln w="9525">
            <a:noFill/>
            <a:miter lim="800000"/>
            <a:headEnd/>
            <a:tailEnd/>
          </a:ln>
          <a:effectLst/>
        </p:spPr>
        <p:txBody>
          <a:bodyPr vert="horz" wrap="square" lIns="19086" tIns="0" rIns="19086" bIns="0" numCol="1" anchor="t" anchorCtr="0" compatLnSpc="1">
            <a:prstTxWarp prst="textNoShape">
              <a:avLst/>
            </a:prstTxWarp>
          </a:bodyPr>
          <a:lstStyle>
            <a:lvl1pPr eaLnBrk="0" hangingPunct="0">
              <a:defRPr sz="1200">
                <a:latin typeface="Arial" pitchFamily="34" charset="0"/>
              </a:defRPr>
            </a:lvl1pPr>
          </a:lstStyle>
          <a:p>
            <a:pPr>
              <a:defRPr/>
            </a:pPr>
            <a:endParaRPr lang="de-DE"/>
          </a:p>
        </p:txBody>
      </p:sp>
      <p:sp>
        <p:nvSpPr>
          <p:cNvPr id="2051" name="Rectangle 3"/>
          <p:cNvSpPr>
            <a:spLocks noGrp="1" noChangeArrowheads="1"/>
          </p:cNvSpPr>
          <p:nvPr>
            <p:ph type="dt" idx="1"/>
          </p:nvPr>
        </p:nvSpPr>
        <p:spPr bwMode="auto">
          <a:xfrm>
            <a:off x="3855986" y="0"/>
            <a:ext cx="2949629" cy="496568"/>
          </a:xfrm>
          <a:prstGeom prst="rect">
            <a:avLst/>
          </a:prstGeom>
          <a:noFill/>
          <a:ln w="9525">
            <a:noFill/>
            <a:miter lim="800000"/>
            <a:headEnd/>
            <a:tailEnd/>
          </a:ln>
          <a:effectLst/>
        </p:spPr>
        <p:txBody>
          <a:bodyPr vert="horz" wrap="square" lIns="19086" tIns="0" rIns="19086" bIns="0" numCol="1" anchor="t" anchorCtr="0" compatLnSpc="1">
            <a:prstTxWarp prst="textNoShape">
              <a:avLst/>
            </a:prstTxWarp>
          </a:bodyPr>
          <a:lstStyle>
            <a:lvl1pPr algn="r" eaLnBrk="0" hangingPunct="0">
              <a:defRPr sz="1200">
                <a:latin typeface="Arial" pitchFamily="34" charset="0"/>
              </a:defRPr>
            </a:lvl1pPr>
          </a:lstStyle>
          <a:p>
            <a:pPr>
              <a:defRPr/>
            </a:pPr>
            <a:endParaRPr lang="de-DE"/>
          </a:p>
        </p:txBody>
      </p:sp>
      <p:sp>
        <p:nvSpPr>
          <p:cNvPr id="20484" name="Rectangle 4"/>
          <p:cNvSpPr>
            <a:spLocks noGrp="1" noRot="1" noChangeAspect="1" noChangeArrowheads="1"/>
          </p:cNvSpPr>
          <p:nvPr>
            <p:ph type="sldImg" idx="2"/>
          </p:nvPr>
        </p:nvSpPr>
        <p:spPr bwMode="auto">
          <a:xfrm>
            <a:off x="919163" y="747713"/>
            <a:ext cx="4967287" cy="3727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7946" y="4723768"/>
            <a:ext cx="4989723" cy="4473891"/>
          </a:xfrm>
          <a:prstGeom prst="rect">
            <a:avLst/>
          </a:prstGeom>
          <a:noFill/>
          <a:ln w="9525">
            <a:noFill/>
            <a:miter lim="800000"/>
            <a:headEnd/>
            <a:tailEnd/>
          </a:ln>
          <a:effectLst/>
        </p:spPr>
        <p:txBody>
          <a:bodyPr vert="horz" wrap="square" lIns="92250" tIns="46125" rIns="92250" bIns="46125" numCol="1" anchor="t" anchorCtr="0" compatLnSpc="1">
            <a:prstTxWarp prst="textNoShape">
              <a:avLst/>
            </a:prstTxWarp>
          </a:bodyPr>
          <a:lstStyle/>
          <a:p>
            <a:pPr lvl="0"/>
            <a:r>
              <a:rPr lang="de-DE" noProof="0" smtClean="0"/>
              <a:t>Hier klicken, um Master-Textformat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054" name="Rectangle 6"/>
          <p:cNvSpPr>
            <a:spLocks noGrp="1" noChangeArrowheads="1"/>
          </p:cNvSpPr>
          <p:nvPr>
            <p:ph type="ftr" sz="quarter" idx="4"/>
          </p:nvPr>
        </p:nvSpPr>
        <p:spPr bwMode="auto">
          <a:xfrm>
            <a:off x="1" y="9447533"/>
            <a:ext cx="2949631" cy="496568"/>
          </a:xfrm>
          <a:prstGeom prst="rect">
            <a:avLst/>
          </a:prstGeom>
          <a:noFill/>
          <a:ln w="9525">
            <a:noFill/>
            <a:miter lim="800000"/>
            <a:headEnd/>
            <a:tailEnd/>
          </a:ln>
          <a:effectLst/>
        </p:spPr>
        <p:txBody>
          <a:bodyPr vert="horz" wrap="square" lIns="19086" tIns="0" rIns="19086" bIns="0" numCol="1" anchor="b" anchorCtr="0" compatLnSpc="1">
            <a:prstTxWarp prst="textNoShape">
              <a:avLst/>
            </a:prstTxWarp>
          </a:bodyPr>
          <a:lstStyle>
            <a:lvl1pPr eaLnBrk="0" hangingPunct="0">
              <a:defRPr sz="1200">
                <a:latin typeface="Arial" pitchFamily="34" charset="0"/>
              </a:defRPr>
            </a:lvl1pPr>
          </a:lstStyle>
          <a:p>
            <a:pPr>
              <a:defRPr/>
            </a:pPr>
            <a:endParaRPr lang="de-DE"/>
          </a:p>
        </p:txBody>
      </p:sp>
      <p:sp>
        <p:nvSpPr>
          <p:cNvPr id="2055" name="Rectangle 7"/>
          <p:cNvSpPr>
            <a:spLocks noGrp="1" noChangeArrowheads="1"/>
          </p:cNvSpPr>
          <p:nvPr>
            <p:ph type="sldNum" sz="quarter" idx="5"/>
          </p:nvPr>
        </p:nvSpPr>
        <p:spPr bwMode="auto">
          <a:xfrm>
            <a:off x="3855986" y="9447533"/>
            <a:ext cx="2949629" cy="496568"/>
          </a:xfrm>
          <a:prstGeom prst="rect">
            <a:avLst/>
          </a:prstGeom>
          <a:noFill/>
          <a:ln w="9525">
            <a:noFill/>
            <a:miter lim="800000"/>
            <a:headEnd/>
            <a:tailEnd/>
          </a:ln>
          <a:effectLst/>
        </p:spPr>
        <p:txBody>
          <a:bodyPr vert="horz" wrap="square" lIns="19086" tIns="0" rIns="19086" bIns="0" numCol="1" anchor="b" anchorCtr="0" compatLnSpc="1">
            <a:prstTxWarp prst="textNoShape">
              <a:avLst/>
            </a:prstTxWarp>
          </a:bodyPr>
          <a:lstStyle>
            <a:lvl1pPr algn="r" eaLnBrk="0" hangingPunct="0">
              <a:defRPr sz="1200">
                <a:latin typeface="Arial" pitchFamily="34" charset="0"/>
              </a:defRPr>
            </a:lvl1pPr>
          </a:lstStyle>
          <a:p>
            <a:pPr>
              <a:defRPr/>
            </a:pPr>
            <a:fld id="{F007FE8B-C539-49A2-86C6-CFC0E89A6F72}" type="slidenum">
              <a:rPr lang="de-DE"/>
              <a:pPr>
                <a:defRPr/>
              </a:pPr>
              <a:t>‹Nr.›</a:t>
            </a:fld>
            <a:endParaRPr lang="de-DE"/>
          </a:p>
        </p:txBody>
      </p:sp>
    </p:spTree>
    <p:extLst>
      <p:ext uri="{BB962C8B-B14F-4D97-AF65-F5344CB8AC3E}">
        <p14:creationId xmlns:p14="http://schemas.microsoft.com/office/powerpoint/2010/main" val="1027015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4357" indent="-286292" eaLnBrk="0" hangingPunct="0">
              <a:defRPr sz="2400">
                <a:solidFill>
                  <a:schemeClr val="tx1"/>
                </a:solidFill>
                <a:latin typeface="Arial" charset="0"/>
              </a:defRPr>
            </a:lvl2pPr>
            <a:lvl3pPr marL="1145166" indent="-229033" eaLnBrk="0" hangingPunct="0">
              <a:defRPr sz="2400">
                <a:solidFill>
                  <a:schemeClr val="tx1"/>
                </a:solidFill>
                <a:latin typeface="Arial" charset="0"/>
              </a:defRPr>
            </a:lvl3pPr>
            <a:lvl4pPr marL="1603231" indent="-229033" eaLnBrk="0" hangingPunct="0">
              <a:defRPr sz="2400">
                <a:solidFill>
                  <a:schemeClr val="tx1"/>
                </a:solidFill>
                <a:latin typeface="Arial" charset="0"/>
              </a:defRPr>
            </a:lvl4pPr>
            <a:lvl5pPr marL="2061297" indent="-229033" eaLnBrk="0" hangingPunct="0">
              <a:defRPr sz="2400">
                <a:solidFill>
                  <a:schemeClr val="tx1"/>
                </a:solidFill>
                <a:latin typeface="Arial" charset="0"/>
              </a:defRPr>
            </a:lvl5pPr>
            <a:lvl6pPr marL="2519364" indent="-229033" eaLnBrk="0" fontAlgn="base" hangingPunct="0">
              <a:spcBef>
                <a:spcPct val="0"/>
              </a:spcBef>
              <a:spcAft>
                <a:spcPct val="0"/>
              </a:spcAft>
              <a:defRPr sz="2400">
                <a:solidFill>
                  <a:schemeClr val="tx1"/>
                </a:solidFill>
                <a:latin typeface="Arial" charset="0"/>
              </a:defRPr>
            </a:lvl6pPr>
            <a:lvl7pPr marL="2977429" indent="-229033" eaLnBrk="0" fontAlgn="base" hangingPunct="0">
              <a:spcBef>
                <a:spcPct val="0"/>
              </a:spcBef>
              <a:spcAft>
                <a:spcPct val="0"/>
              </a:spcAft>
              <a:defRPr sz="2400">
                <a:solidFill>
                  <a:schemeClr val="tx1"/>
                </a:solidFill>
                <a:latin typeface="Arial" charset="0"/>
              </a:defRPr>
            </a:lvl7pPr>
            <a:lvl8pPr marL="3435495" indent="-229033" eaLnBrk="0" fontAlgn="base" hangingPunct="0">
              <a:spcBef>
                <a:spcPct val="0"/>
              </a:spcBef>
              <a:spcAft>
                <a:spcPct val="0"/>
              </a:spcAft>
              <a:defRPr sz="2400">
                <a:solidFill>
                  <a:schemeClr val="tx1"/>
                </a:solidFill>
                <a:latin typeface="Arial" charset="0"/>
              </a:defRPr>
            </a:lvl8pPr>
            <a:lvl9pPr marL="3893562" indent="-229033" eaLnBrk="0" fontAlgn="base" hangingPunct="0">
              <a:spcBef>
                <a:spcPct val="0"/>
              </a:spcBef>
              <a:spcAft>
                <a:spcPct val="0"/>
              </a:spcAft>
              <a:defRPr sz="2400">
                <a:solidFill>
                  <a:schemeClr val="tx1"/>
                </a:solidFill>
                <a:latin typeface="Arial" charset="0"/>
              </a:defRPr>
            </a:lvl9pPr>
          </a:lstStyle>
          <a:p>
            <a:fld id="{2663567A-F624-46A0-B8B8-3BAA89FE9C01}" type="slidenum">
              <a:rPr lang="de-DE" sz="1200"/>
              <a:pPr/>
              <a:t>1</a:t>
            </a:fld>
            <a:endParaRPr lang="de-DE" sz="1200"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11</a:t>
            </a:fld>
            <a:endParaRPr lang="de-DE"/>
          </a:p>
        </p:txBody>
      </p:sp>
    </p:spTree>
    <p:extLst>
      <p:ext uri="{BB962C8B-B14F-4D97-AF65-F5344CB8AC3E}">
        <p14:creationId xmlns:p14="http://schemas.microsoft.com/office/powerpoint/2010/main" val="2977498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12</a:t>
            </a:fld>
            <a:endParaRPr lang="de-DE"/>
          </a:p>
        </p:txBody>
      </p:sp>
    </p:spTree>
    <p:extLst>
      <p:ext uri="{BB962C8B-B14F-4D97-AF65-F5344CB8AC3E}">
        <p14:creationId xmlns:p14="http://schemas.microsoft.com/office/powerpoint/2010/main" val="2977498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13</a:t>
            </a:fld>
            <a:endParaRPr lang="de-DE"/>
          </a:p>
        </p:txBody>
      </p:sp>
    </p:spTree>
    <p:extLst>
      <p:ext uri="{BB962C8B-B14F-4D97-AF65-F5344CB8AC3E}">
        <p14:creationId xmlns:p14="http://schemas.microsoft.com/office/powerpoint/2010/main" val="239682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14</a:t>
            </a:fld>
            <a:endParaRPr lang="de-DE"/>
          </a:p>
        </p:txBody>
      </p:sp>
    </p:spTree>
    <p:extLst>
      <p:ext uri="{BB962C8B-B14F-4D97-AF65-F5344CB8AC3E}">
        <p14:creationId xmlns:p14="http://schemas.microsoft.com/office/powerpoint/2010/main" val="2977498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a:solidFill>
                  <a:prstClr val="black"/>
                </a:solidFill>
              </a:rPr>
              <a:pPr/>
              <a:t>15</a:t>
            </a:fld>
            <a:endParaRPr lang="de-DE" sz="1200"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p:spPr>
        <p:txBody>
          <a:bodyPr/>
          <a:lstStyle/>
          <a:p>
            <a:endParaRPr lang="de-DE" altLang="de-DE" smtClean="0"/>
          </a:p>
        </p:txBody>
      </p:sp>
      <p:sp>
        <p:nvSpPr>
          <p:cNvPr id="71684" name="Foliennummernplatzhalter 3"/>
          <p:cNvSpPr>
            <a:spLocks noGrp="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3986" indent="-286149" eaLnBrk="0" hangingPunct="0">
              <a:defRPr sz="1300" b="1">
                <a:solidFill>
                  <a:schemeClr val="tx1"/>
                </a:solidFill>
                <a:latin typeface="Arial" charset="0"/>
                <a:cs typeface="Times New Roman" pitchFamily="18" charset="0"/>
              </a:defRPr>
            </a:lvl2pPr>
            <a:lvl3pPr marL="1144594" indent="-228919" eaLnBrk="0" hangingPunct="0">
              <a:defRPr sz="1300" b="1">
                <a:solidFill>
                  <a:schemeClr val="tx1"/>
                </a:solidFill>
                <a:latin typeface="Arial" charset="0"/>
                <a:cs typeface="Times New Roman" pitchFamily="18" charset="0"/>
              </a:defRPr>
            </a:lvl3pPr>
            <a:lvl4pPr marL="1602431" indent="-228919" eaLnBrk="0" hangingPunct="0">
              <a:defRPr sz="1300" b="1">
                <a:solidFill>
                  <a:schemeClr val="tx1"/>
                </a:solidFill>
                <a:latin typeface="Arial" charset="0"/>
                <a:cs typeface="Times New Roman" pitchFamily="18" charset="0"/>
              </a:defRPr>
            </a:lvl4pPr>
            <a:lvl5pPr marL="2060269" indent="-228919" eaLnBrk="0" hangingPunct="0">
              <a:defRPr sz="1300" b="1">
                <a:solidFill>
                  <a:schemeClr val="tx1"/>
                </a:solidFill>
                <a:latin typeface="Arial" charset="0"/>
                <a:cs typeface="Times New Roman" pitchFamily="18" charset="0"/>
              </a:defRPr>
            </a:lvl5pPr>
            <a:lvl6pPr marL="2518107" indent="-228919" eaLnBrk="0" fontAlgn="base" hangingPunct="0">
              <a:spcBef>
                <a:spcPct val="0"/>
              </a:spcBef>
              <a:spcAft>
                <a:spcPct val="0"/>
              </a:spcAft>
              <a:defRPr sz="1300" b="1">
                <a:solidFill>
                  <a:schemeClr val="tx1"/>
                </a:solidFill>
                <a:latin typeface="Arial" charset="0"/>
                <a:cs typeface="Times New Roman" pitchFamily="18" charset="0"/>
              </a:defRPr>
            </a:lvl6pPr>
            <a:lvl7pPr marL="2975944" indent="-228919" eaLnBrk="0" fontAlgn="base" hangingPunct="0">
              <a:spcBef>
                <a:spcPct val="0"/>
              </a:spcBef>
              <a:spcAft>
                <a:spcPct val="0"/>
              </a:spcAft>
              <a:defRPr sz="1300" b="1">
                <a:solidFill>
                  <a:schemeClr val="tx1"/>
                </a:solidFill>
                <a:latin typeface="Arial" charset="0"/>
                <a:cs typeface="Times New Roman" pitchFamily="18" charset="0"/>
              </a:defRPr>
            </a:lvl7pPr>
            <a:lvl8pPr marL="3433781" indent="-228919" eaLnBrk="0" fontAlgn="base" hangingPunct="0">
              <a:spcBef>
                <a:spcPct val="0"/>
              </a:spcBef>
              <a:spcAft>
                <a:spcPct val="0"/>
              </a:spcAft>
              <a:defRPr sz="1300" b="1">
                <a:solidFill>
                  <a:schemeClr val="tx1"/>
                </a:solidFill>
                <a:latin typeface="Arial" charset="0"/>
                <a:cs typeface="Times New Roman" pitchFamily="18" charset="0"/>
              </a:defRPr>
            </a:lvl8pPr>
            <a:lvl9pPr marL="3891619" indent="-228919"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EF0BA80D-5ECA-470C-907E-9E830E5F0345}" type="slidenum">
              <a:rPr lang="de-DE" altLang="de-DE" sz="1200" b="0">
                <a:latin typeface="Times New Roman" pitchFamily="18" charset="0"/>
              </a:rPr>
              <a:pPr eaLnBrk="1" hangingPunct="1"/>
              <a:t>16</a:t>
            </a:fld>
            <a:endParaRPr lang="de-DE" altLang="de-DE" sz="1200" b="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a:xfrm>
            <a:off x="917575" y="746125"/>
            <a:ext cx="4970463" cy="3729038"/>
          </a:xfrm>
          <a:ln/>
        </p:spPr>
      </p:sp>
      <p:sp>
        <p:nvSpPr>
          <p:cNvPr id="148483" name="Rectangle 3"/>
          <p:cNvSpPr>
            <a:spLocks noGrp="1" noChangeArrowheads="1"/>
          </p:cNvSpPr>
          <p:nvPr>
            <p:ph type="body" idx="1"/>
          </p:nvPr>
        </p:nvSpPr>
        <p:spPr/>
        <p:txBody>
          <a:bodyPr/>
          <a:lstStyle/>
          <a:p>
            <a:endParaRPr lang="de-D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a:solidFill>
                  <a:prstClr val="black"/>
                </a:solidFill>
              </a:rPr>
              <a:pPr/>
              <a:t>18</a:t>
            </a:fld>
            <a:endParaRPr lang="de-DE" sz="1200"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19</a:t>
            </a:fld>
            <a:endParaRPr lang="de-DE"/>
          </a:p>
        </p:txBody>
      </p:sp>
    </p:spTree>
    <p:extLst>
      <p:ext uri="{BB962C8B-B14F-4D97-AF65-F5344CB8AC3E}">
        <p14:creationId xmlns:p14="http://schemas.microsoft.com/office/powerpoint/2010/main" val="2545365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a:ln/>
        </p:spPr>
      </p:sp>
      <p:sp>
        <p:nvSpPr>
          <p:cNvPr id="72707" name="Notizenplatzhalter 2"/>
          <p:cNvSpPr>
            <a:spLocks noGrp="1"/>
          </p:cNvSpPr>
          <p:nvPr>
            <p:ph type="body" idx="1"/>
          </p:nvPr>
        </p:nvSpPr>
        <p:spPr>
          <a:noFill/>
        </p:spPr>
        <p:txBody>
          <a:bodyPr/>
          <a:lstStyle/>
          <a:p>
            <a:endParaRPr lang="de-DE" altLang="de-DE" dirty="0" smtClean="0"/>
          </a:p>
        </p:txBody>
      </p:sp>
      <p:sp>
        <p:nvSpPr>
          <p:cNvPr id="72708" name="Foliennummernplatzhalter 3"/>
          <p:cNvSpPr>
            <a:spLocks noGrp="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3986" indent="-286149" eaLnBrk="0" hangingPunct="0">
              <a:defRPr sz="1300" b="1">
                <a:solidFill>
                  <a:schemeClr val="tx1"/>
                </a:solidFill>
                <a:latin typeface="Arial" charset="0"/>
                <a:cs typeface="Times New Roman" pitchFamily="18" charset="0"/>
              </a:defRPr>
            </a:lvl2pPr>
            <a:lvl3pPr marL="1144594" indent="-228919" eaLnBrk="0" hangingPunct="0">
              <a:defRPr sz="1300" b="1">
                <a:solidFill>
                  <a:schemeClr val="tx1"/>
                </a:solidFill>
                <a:latin typeface="Arial" charset="0"/>
                <a:cs typeface="Times New Roman" pitchFamily="18" charset="0"/>
              </a:defRPr>
            </a:lvl3pPr>
            <a:lvl4pPr marL="1602431" indent="-228919" eaLnBrk="0" hangingPunct="0">
              <a:defRPr sz="1300" b="1">
                <a:solidFill>
                  <a:schemeClr val="tx1"/>
                </a:solidFill>
                <a:latin typeface="Arial" charset="0"/>
                <a:cs typeface="Times New Roman" pitchFamily="18" charset="0"/>
              </a:defRPr>
            </a:lvl4pPr>
            <a:lvl5pPr marL="2060269" indent="-228919" eaLnBrk="0" hangingPunct="0">
              <a:defRPr sz="1300" b="1">
                <a:solidFill>
                  <a:schemeClr val="tx1"/>
                </a:solidFill>
                <a:latin typeface="Arial" charset="0"/>
                <a:cs typeface="Times New Roman" pitchFamily="18" charset="0"/>
              </a:defRPr>
            </a:lvl5pPr>
            <a:lvl6pPr marL="2518107" indent="-228919" eaLnBrk="0" fontAlgn="base" hangingPunct="0">
              <a:spcBef>
                <a:spcPct val="0"/>
              </a:spcBef>
              <a:spcAft>
                <a:spcPct val="0"/>
              </a:spcAft>
              <a:defRPr sz="1300" b="1">
                <a:solidFill>
                  <a:schemeClr val="tx1"/>
                </a:solidFill>
                <a:latin typeface="Arial" charset="0"/>
                <a:cs typeface="Times New Roman" pitchFamily="18" charset="0"/>
              </a:defRPr>
            </a:lvl6pPr>
            <a:lvl7pPr marL="2975944" indent="-228919" eaLnBrk="0" fontAlgn="base" hangingPunct="0">
              <a:spcBef>
                <a:spcPct val="0"/>
              </a:spcBef>
              <a:spcAft>
                <a:spcPct val="0"/>
              </a:spcAft>
              <a:defRPr sz="1300" b="1">
                <a:solidFill>
                  <a:schemeClr val="tx1"/>
                </a:solidFill>
                <a:latin typeface="Arial" charset="0"/>
                <a:cs typeface="Times New Roman" pitchFamily="18" charset="0"/>
              </a:defRPr>
            </a:lvl7pPr>
            <a:lvl8pPr marL="3433781" indent="-228919" eaLnBrk="0" fontAlgn="base" hangingPunct="0">
              <a:spcBef>
                <a:spcPct val="0"/>
              </a:spcBef>
              <a:spcAft>
                <a:spcPct val="0"/>
              </a:spcAft>
              <a:defRPr sz="1300" b="1">
                <a:solidFill>
                  <a:schemeClr val="tx1"/>
                </a:solidFill>
                <a:latin typeface="Arial" charset="0"/>
                <a:cs typeface="Times New Roman" pitchFamily="18" charset="0"/>
              </a:defRPr>
            </a:lvl8pPr>
            <a:lvl9pPr marL="3891619" indent="-228919"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DA8518DE-7A65-4261-BF88-4053A35B28B3}" type="slidenum">
              <a:rPr lang="de-DE" altLang="de-DE" sz="1200" b="0">
                <a:latin typeface="Times New Roman" pitchFamily="18" charset="0"/>
              </a:rPr>
              <a:pPr eaLnBrk="1" hangingPunct="1"/>
              <a:t>20</a:t>
            </a:fld>
            <a:endParaRPr lang="de-DE" altLang="de-DE" sz="1200" b="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2</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3986" indent="-286149" eaLnBrk="0" hangingPunct="0">
              <a:defRPr sz="1300" b="1">
                <a:solidFill>
                  <a:schemeClr val="tx1"/>
                </a:solidFill>
                <a:latin typeface="Arial" charset="0"/>
                <a:cs typeface="Times New Roman" pitchFamily="18" charset="0"/>
              </a:defRPr>
            </a:lvl2pPr>
            <a:lvl3pPr marL="1144594" indent="-228919" eaLnBrk="0" hangingPunct="0">
              <a:defRPr sz="1300" b="1">
                <a:solidFill>
                  <a:schemeClr val="tx1"/>
                </a:solidFill>
                <a:latin typeface="Arial" charset="0"/>
                <a:cs typeface="Times New Roman" pitchFamily="18" charset="0"/>
              </a:defRPr>
            </a:lvl3pPr>
            <a:lvl4pPr marL="1602431" indent="-228919" eaLnBrk="0" hangingPunct="0">
              <a:defRPr sz="1300" b="1">
                <a:solidFill>
                  <a:schemeClr val="tx1"/>
                </a:solidFill>
                <a:latin typeface="Arial" charset="0"/>
                <a:cs typeface="Times New Roman" pitchFamily="18" charset="0"/>
              </a:defRPr>
            </a:lvl4pPr>
            <a:lvl5pPr marL="2060269" indent="-228919" eaLnBrk="0" hangingPunct="0">
              <a:defRPr sz="1300" b="1">
                <a:solidFill>
                  <a:schemeClr val="tx1"/>
                </a:solidFill>
                <a:latin typeface="Arial" charset="0"/>
                <a:cs typeface="Times New Roman" pitchFamily="18" charset="0"/>
              </a:defRPr>
            </a:lvl5pPr>
            <a:lvl6pPr marL="2518107" indent="-228919" eaLnBrk="0" fontAlgn="base" hangingPunct="0">
              <a:spcBef>
                <a:spcPct val="0"/>
              </a:spcBef>
              <a:spcAft>
                <a:spcPct val="0"/>
              </a:spcAft>
              <a:defRPr sz="1300" b="1">
                <a:solidFill>
                  <a:schemeClr val="tx1"/>
                </a:solidFill>
                <a:latin typeface="Arial" charset="0"/>
                <a:cs typeface="Times New Roman" pitchFamily="18" charset="0"/>
              </a:defRPr>
            </a:lvl6pPr>
            <a:lvl7pPr marL="2975944" indent="-228919" eaLnBrk="0" fontAlgn="base" hangingPunct="0">
              <a:spcBef>
                <a:spcPct val="0"/>
              </a:spcBef>
              <a:spcAft>
                <a:spcPct val="0"/>
              </a:spcAft>
              <a:defRPr sz="1300" b="1">
                <a:solidFill>
                  <a:schemeClr val="tx1"/>
                </a:solidFill>
                <a:latin typeface="Arial" charset="0"/>
                <a:cs typeface="Times New Roman" pitchFamily="18" charset="0"/>
              </a:defRPr>
            </a:lvl7pPr>
            <a:lvl8pPr marL="3433781" indent="-228919" eaLnBrk="0" fontAlgn="base" hangingPunct="0">
              <a:spcBef>
                <a:spcPct val="0"/>
              </a:spcBef>
              <a:spcAft>
                <a:spcPct val="0"/>
              </a:spcAft>
              <a:defRPr sz="1300" b="1">
                <a:solidFill>
                  <a:schemeClr val="tx1"/>
                </a:solidFill>
                <a:latin typeface="Arial" charset="0"/>
                <a:cs typeface="Times New Roman" pitchFamily="18" charset="0"/>
              </a:defRPr>
            </a:lvl8pPr>
            <a:lvl9pPr marL="3891619" indent="-228919"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BD7E6BD0-33CC-44E3-8C3A-1E26FF421DBA}" type="slidenum">
              <a:rPr lang="de-DE" altLang="de-DE" sz="1200" b="0">
                <a:latin typeface="Times New Roman" pitchFamily="18" charset="0"/>
              </a:rPr>
              <a:pPr eaLnBrk="1" hangingPunct="1"/>
              <a:t>21</a:t>
            </a:fld>
            <a:endParaRPr lang="de-DE" altLang="de-DE" sz="1200" b="0">
              <a:latin typeface="Times New Roman" pitchFamily="18" charset="0"/>
            </a:endParaRPr>
          </a:p>
        </p:txBody>
      </p:sp>
      <p:sp>
        <p:nvSpPr>
          <p:cNvPr id="74755" name="Rectangle 2"/>
          <p:cNvSpPr>
            <a:spLocks noGrp="1" noRot="1" noChangeAspect="1" noChangeArrowheads="1" noTextEdit="1"/>
          </p:cNvSpPr>
          <p:nvPr>
            <p:ph type="sldImg"/>
          </p:nvPr>
        </p:nvSpPr>
        <p:spPr>
          <a:xfrm>
            <a:off x="917575" y="746125"/>
            <a:ext cx="4970463" cy="3729038"/>
          </a:xfrm>
          <a:ln/>
        </p:spPr>
      </p:sp>
      <p:sp>
        <p:nvSpPr>
          <p:cNvPr id="74756" name="Notizenplatzhalter 1"/>
          <p:cNvSpPr>
            <a:spLocks noGrp="1"/>
          </p:cNvSpPr>
          <p:nvPr/>
        </p:nvSpPr>
        <p:spPr bwMode="auto">
          <a:xfrm>
            <a:off x="680245" y="4724760"/>
            <a:ext cx="5445126" cy="4473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67" tIns="45784" rIns="91567" bIns="45784"/>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spcBef>
                <a:spcPct val="30000"/>
              </a:spcBef>
            </a:pPr>
            <a:endParaRPr lang="de-DE" altLang="de-DE" sz="1200" b="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917575" y="746125"/>
            <a:ext cx="4972050" cy="3729038"/>
          </a:xfrm>
          <a:ln/>
        </p:spPr>
      </p:sp>
      <p:sp>
        <p:nvSpPr>
          <p:cNvPr id="75779" name="Notizenplatzhalter 1"/>
          <p:cNvSpPr>
            <a:spLocks noGrp="1"/>
          </p:cNvSpPr>
          <p:nvPr/>
        </p:nvSpPr>
        <p:spPr bwMode="auto">
          <a:xfrm>
            <a:off x="680245" y="4724761"/>
            <a:ext cx="5445126" cy="4473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67" tIns="45784" rIns="91567" bIns="45784"/>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spcBef>
                <a:spcPct val="30000"/>
              </a:spcBef>
            </a:pPr>
            <a:endParaRPr lang="de-DE" altLang="de-DE" sz="1200" b="0">
              <a:latin typeface="Times New Roman" pitchFamily="18" charset="0"/>
            </a:endParaRPr>
          </a:p>
        </p:txBody>
      </p:sp>
      <p:sp>
        <p:nvSpPr>
          <p:cNvPr id="2" name="Notizenplatzhalter 1"/>
          <p:cNvSpPr>
            <a:spLocks noGrp="1"/>
          </p:cNvSpPr>
          <p:nvPr>
            <p:ph type="body" idx="1"/>
          </p:nvPr>
        </p:nvSpPr>
        <p:spPr/>
        <p:txBody>
          <a:bodyPr/>
          <a:lstStyle/>
          <a:p>
            <a:endParaRPr lang="de-AT"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3986" indent="-286149" eaLnBrk="0" hangingPunct="0">
              <a:defRPr sz="1300" b="1">
                <a:solidFill>
                  <a:schemeClr val="tx1"/>
                </a:solidFill>
                <a:latin typeface="Arial" charset="0"/>
                <a:cs typeface="Times New Roman" pitchFamily="18" charset="0"/>
              </a:defRPr>
            </a:lvl2pPr>
            <a:lvl3pPr marL="1144594" indent="-228919" eaLnBrk="0" hangingPunct="0">
              <a:defRPr sz="1300" b="1">
                <a:solidFill>
                  <a:schemeClr val="tx1"/>
                </a:solidFill>
                <a:latin typeface="Arial" charset="0"/>
                <a:cs typeface="Times New Roman" pitchFamily="18" charset="0"/>
              </a:defRPr>
            </a:lvl3pPr>
            <a:lvl4pPr marL="1602431" indent="-228919" eaLnBrk="0" hangingPunct="0">
              <a:defRPr sz="1300" b="1">
                <a:solidFill>
                  <a:schemeClr val="tx1"/>
                </a:solidFill>
                <a:latin typeface="Arial" charset="0"/>
                <a:cs typeface="Times New Roman" pitchFamily="18" charset="0"/>
              </a:defRPr>
            </a:lvl4pPr>
            <a:lvl5pPr marL="2060269" indent="-228919" eaLnBrk="0" hangingPunct="0">
              <a:defRPr sz="1300" b="1">
                <a:solidFill>
                  <a:schemeClr val="tx1"/>
                </a:solidFill>
                <a:latin typeface="Arial" charset="0"/>
                <a:cs typeface="Times New Roman" pitchFamily="18" charset="0"/>
              </a:defRPr>
            </a:lvl5pPr>
            <a:lvl6pPr marL="2518107" indent="-228919" eaLnBrk="0" fontAlgn="base" hangingPunct="0">
              <a:spcBef>
                <a:spcPct val="0"/>
              </a:spcBef>
              <a:spcAft>
                <a:spcPct val="0"/>
              </a:spcAft>
              <a:defRPr sz="1300" b="1">
                <a:solidFill>
                  <a:schemeClr val="tx1"/>
                </a:solidFill>
                <a:latin typeface="Arial" charset="0"/>
                <a:cs typeface="Times New Roman" pitchFamily="18" charset="0"/>
              </a:defRPr>
            </a:lvl6pPr>
            <a:lvl7pPr marL="2975944" indent="-228919" eaLnBrk="0" fontAlgn="base" hangingPunct="0">
              <a:spcBef>
                <a:spcPct val="0"/>
              </a:spcBef>
              <a:spcAft>
                <a:spcPct val="0"/>
              </a:spcAft>
              <a:defRPr sz="1300" b="1">
                <a:solidFill>
                  <a:schemeClr val="tx1"/>
                </a:solidFill>
                <a:latin typeface="Arial" charset="0"/>
                <a:cs typeface="Times New Roman" pitchFamily="18" charset="0"/>
              </a:defRPr>
            </a:lvl7pPr>
            <a:lvl8pPr marL="3433781" indent="-228919" eaLnBrk="0" fontAlgn="base" hangingPunct="0">
              <a:spcBef>
                <a:spcPct val="0"/>
              </a:spcBef>
              <a:spcAft>
                <a:spcPct val="0"/>
              </a:spcAft>
              <a:defRPr sz="1300" b="1">
                <a:solidFill>
                  <a:schemeClr val="tx1"/>
                </a:solidFill>
                <a:latin typeface="Arial" charset="0"/>
                <a:cs typeface="Times New Roman" pitchFamily="18" charset="0"/>
              </a:defRPr>
            </a:lvl8pPr>
            <a:lvl9pPr marL="3891619" indent="-228919"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D00ACBB0-4A04-435E-A5BD-866BA5E6F573}" type="slidenum">
              <a:rPr lang="de-DE" altLang="de-DE" sz="1200" b="0">
                <a:latin typeface="Times New Roman" pitchFamily="18" charset="0"/>
              </a:rPr>
              <a:pPr eaLnBrk="1" hangingPunct="1"/>
              <a:t>23</a:t>
            </a:fld>
            <a:endParaRPr lang="de-DE" altLang="de-DE" sz="1200" b="0">
              <a:latin typeface="Times New Roman" pitchFamily="18" charset="0"/>
            </a:endParaRPr>
          </a:p>
        </p:txBody>
      </p:sp>
      <p:sp>
        <p:nvSpPr>
          <p:cNvPr id="76803" name="Rectangle 2"/>
          <p:cNvSpPr>
            <a:spLocks noGrp="1" noRot="1" noChangeAspect="1" noChangeArrowheads="1" noTextEdit="1"/>
          </p:cNvSpPr>
          <p:nvPr>
            <p:ph type="sldImg"/>
          </p:nvPr>
        </p:nvSpPr>
        <p:spPr>
          <a:xfrm>
            <a:off x="917575" y="746125"/>
            <a:ext cx="4970463" cy="3729038"/>
          </a:xfrm>
          <a:ln/>
        </p:spPr>
      </p:sp>
      <p:sp>
        <p:nvSpPr>
          <p:cNvPr id="76804" name="Notizenplatzhalter 1"/>
          <p:cNvSpPr>
            <a:spLocks noGrp="1"/>
          </p:cNvSpPr>
          <p:nvPr/>
        </p:nvSpPr>
        <p:spPr bwMode="auto">
          <a:xfrm>
            <a:off x="680245" y="4724760"/>
            <a:ext cx="5445126" cy="4473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67" tIns="45784" rIns="91567" bIns="45784"/>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spcBef>
                <a:spcPct val="30000"/>
              </a:spcBef>
            </a:pPr>
            <a:endParaRPr lang="de-DE" altLang="de-DE" sz="1200" b="0">
              <a:latin typeface="Times New Roman" pitchFamily="18" charset="0"/>
            </a:endParaRPr>
          </a:p>
        </p:txBody>
      </p:sp>
      <p:sp>
        <p:nvSpPr>
          <p:cNvPr id="2" name="Notizenplatzhalter 1"/>
          <p:cNvSpPr>
            <a:spLocks noGrp="1"/>
          </p:cNvSpPr>
          <p:nvPr>
            <p:ph type="body" idx="1"/>
          </p:nvPr>
        </p:nvSpPr>
        <p:spPr/>
        <p:txBody>
          <a:bodyPr/>
          <a:lstStyle/>
          <a:p>
            <a:endParaRPr lang="de-AT"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3986" indent="-286149" eaLnBrk="0" hangingPunct="0">
              <a:defRPr sz="1300" b="1">
                <a:solidFill>
                  <a:schemeClr val="tx1"/>
                </a:solidFill>
                <a:latin typeface="Arial" charset="0"/>
                <a:cs typeface="Times New Roman" pitchFamily="18" charset="0"/>
              </a:defRPr>
            </a:lvl2pPr>
            <a:lvl3pPr marL="1144594" indent="-228919" eaLnBrk="0" hangingPunct="0">
              <a:defRPr sz="1300" b="1">
                <a:solidFill>
                  <a:schemeClr val="tx1"/>
                </a:solidFill>
                <a:latin typeface="Arial" charset="0"/>
                <a:cs typeface="Times New Roman" pitchFamily="18" charset="0"/>
              </a:defRPr>
            </a:lvl3pPr>
            <a:lvl4pPr marL="1602431" indent="-228919" eaLnBrk="0" hangingPunct="0">
              <a:defRPr sz="1300" b="1">
                <a:solidFill>
                  <a:schemeClr val="tx1"/>
                </a:solidFill>
                <a:latin typeface="Arial" charset="0"/>
                <a:cs typeface="Times New Roman" pitchFamily="18" charset="0"/>
              </a:defRPr>
            </a:lvl4pPr>
            <a:lvl5pPr marL="2060269" indent="-228919" eaLnBrk="0" hangingPunct="0">
              <a:defRPr sz="1300" b="1">
                <a:solidFill>
                  <a:schemeClr val="tx1"/>
                </a:solidFill>
                <a:latin typeface="Arial" charset="0"/>
                <a:cs typeface="Times New Roman" pitchFamily="18" charset="0"/>
              </a:defRPr>
            </a:lvl5pPr>
            <a:lvl6pPr marL="2518107" indent="-228919" eaLnBrk="0" fontAlgn="base" hangingPunct="0">
              <a:spcBef>
                <a:spcPct val="0"/>
              </a:spcBef>
              <a:spcAft>
                <a:spcPct val="0"/>
              </a:spcAft>
              <a:defRPr sz="1300" b="1">
                <a:solidFill>
                  <a:schemeClr val="tx1"/>
                </a:solidFill>
                <a:latin typeface="Arial" charset="0"/>
                <a:cs typeface="Times New Roman" pitchFamily="18" charset="0"/>
              </a:defRPr>
            </a:lvl6pPr>
            <a:lvl7pPr marL="2975944" indent="-228919" eaLnBrk="0" fontAlgn="base" hangingPunct="0">
              <a:spcBef>
                <a:spcPct val="0"/>
              </a:spcBef>
              <a:spcAft>
                <a:spcPct val="0"/>
              </a:spcAft>
              <a:defRPr sz="1300" b="1">
                <a:solidFill>
                  <a:schemeClr val="tx1"/>
                </a:solidFill>
                <a:latin typeface="Arial" charset="0"/>
                <a:cs typeface="Times New Roman" pitchFamily="18" charset="0"/>
              </a:defRPr>
            </a:lvl7pPr>
            <a:lvl8pPr marL="3433781" indent="-228919" eaLnBrk="0" fontAlgn="base" hangingPunct="0">
              <a:spcBef>
                <a:spcPct val="0"/>
              </a:spcBef>
              <a:spcAft>
                <a:spcPct val="0"/>
              </a:spcAft>
              <a:defRPr sz="1300" b="1">
                <a:solidFill>
                  <a:schemeClr val="tx1"/>
                </a:solidFill>
                <a:latin typeface="Arial" charset="0"/>
                <a:cs typeface="Times New Roman" pitchFamily="18" charset="0"/>
              </a:defRPr>
            </a:lvl8pPr>
            <a:lvl9pPr marL="3891619" indent="-228919"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732A1268-1CB4-4058-902C-652443306CCD}" type="slidenum">
              <a:rPr lang="de-DE" altLang="de-DE" sz="1200" b="0">
                <a:latin typeface="Times New Roman" pitchFamily="18" charset="0"/>
              </a:rPr>
              <a:pPr eaLnBrk="1" hangingPunct="1"/>
              <a:t>24</a:t>
            </a:fld>
            <a:endParaRPr lang="de-DE" altLang="de-DE" sz="1200" b="0">
              <a:latin typeface="Times New Roman" pitchFamily="18" charset="0"/>
            </a:endParaRPr>
          </a:p>
        </p:txBody>
      </p:sp>
      <p:sp>
        <p:nvSpPr>
          <p:cNvPr id="77827" name="Rectangle 2"/>
          <p:cNvSpPr>
            <a:spLocks noGrp="1" noRot="1" noChangeAspect="1" noChangeArrowheads="1" noTextEdit="1"/>
          </p:cNvSpPr>
          <p:nvPr>
            <p:ph type="sldImg"/>
          </p:nvPr>
        </p:nvSpPr>
        <p:spPr>
          <a:xfrm>
            <a:off x="917575" y="746125"/>
            <a:ext cx="4970463" cy="3729038"/>
          </a:xfrm>
          <a:ln/>
        </p:spPr>
      </p:sp>
      <p:sp>
        <p:nvSpPr>
          <p:cNvPr id="77828" name="Notizenplatzhalter 1"/>
          <p:cNvSpPr>
            <a:spLocks noGrp="1"/>
          </p:cNvSpPr>
          <p:nvPr/>
        </p:nvSpPr>
        <p:spPr bwMode="auto">
          <a:xfrm>
            <a:off x="680245" y="4724760"/>
            <a:ext cx="5445126" cy="4473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67" tIns="45784" rIns="91567" bIns="45784"/>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spcBef>
                <a:spcPct val="30000"/>
              </a:spcBef>
            </a:pPr>
            <a:endParaRPr lang="de-DE" altLang="de-DE" sz="1200" b="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3986" indent="-286149" eaLnBrk="0" hangingPunct="0">
              <a:defRPr sz="1300" b="1">
                <a:solidFill>
                  <a:schemeClr val="tx1"/>
                </a:solidFill>
                <a:latin typeface="Arial" charset="0"/>
                <a:cs typeface="Times New Roman" pitchFamily="18" charset="0"/>
              </a:defRPr>
            </a:lvl2pPr>
            <a:lvl3pPr marL="1144594" indent="-228919" eaLnBrk="0" hangingPunct="0">
              <a:defRPr sz="1300" b="1">
                <a:solidFill>
                  <a:schemeClr val="tx1"/>
                </a:solidFill>
                <a:latin typeface="Arial" charset="0"/>
                <a:cs typeface="Times New Roman" pitchFamily="18" charset="0"/>
              </a:defRPr>
            </a:lvl3pPr>
            <a:lvl4pPr marL="1602431" indent="-228919" eaLnBrk="0" hangingPunct="0">
              <a:defRPr sz="1300" b="1">
                <a:solidFill>
                  <a:schemeClr val="tx1"/>
                </a:solidFill>
                <a:latin typeface="Arial" charset="0"/>
                <a:cs typeface="Times New Roman" pitchFamily="18" charset="0"/>
              </a:defRPr>
            </a:lvl4pPr>
            <a:lvl5pPr marL="2060269" indent="-228919" eaLnBrk="0" hangingPunct="0">
              <a:defRPr sz="1300" b="1">
                <a:solidFill>
                  <a:schemeClr val="tx1"/>
                </a:solidFill>
                <a:latin typeface="Arial" charset="0"/>
                <a:cs typeface="Times New Roman" pitchFamily="18" charset="0"/>
              </a:defRPr>
            </a:lvl5pPr>
            <a:lvl6pPr marL="2518107" indent="-228919" eaLnBrk="0" fontAlgn="base" hangingPunct="0">
              <a:spcBef>
                <a:spcPct val="0"/>
              </a:spcBef>
              <a:spcAft>
                <a:spcPct val="0"/>
              </a:spcAft>
              <a:defRPr sz="1300" b="1">
                <a:solidFill>
                  <a:schemeClr val="tx1"/>
                </a:solidFill>
                <a:latin typeface="Arial" charset="0"/>
                <a:cs typeface="Times New Roman" pitchFamily="18" charset="0"/>
              </a:defRPr>
            </a:lvl6pPr>
            <a:lvl7pPr marL="2975944" indent="-228919" eaLnBrk="0" fontAlgn="base" hangingPunct="0">
              <a:spcBef>
                <a:spcPct val="0"/>
              </a:spcBef>
              <a:spcAft>
                <a:spcPct val="0"/>
              </a:spcAft>
              <a:defRPr sz="1300" b="1">
                <a:solidFill>
                  <a:schemeClr val="tx1"/>
                </a:solidFill>
                <a:latin typeface="Arial" charset="0"/>
                <a:cs typeface="Times New Roman" pitchFamily="18" charset="0"/>
              </a:defRPr>
            </a:lvl7pPr>
            <a:lvl8pPr marL="3433781" indent="-228919" eaLnBrk="0" fontAlgn="base" hangingPunct="0">
              <a:spcBef>
                <a:spcPct val="0"/>
              </a:spcBef>
              <a:spcAft>
                <a:spcPct val="0"/>
              </a:spcAft>
              <a:defRPr sz="1300" b="1">
                <a:solidFill>
                  <a:schemeClr val="tx1"/>
                </a:solidFill>
                <a:latin typeface="Arial" charset="0"/>
                <a:cs typeface="Times New Roman" pitchFamily="18" charset="0"/>
              </a:defRPr>
            </a:lvl8pPr>
            <a:lvl9pPr marL="3891619" indent="-228919"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D00ACBB0-4A04-435E-A5BD-866BA5E6F573}" type="slidenum">
              <a:rPr lang="de-DE" altLang="de-DE" sz="1200" b="0">
                <a:latin typeface="Times New Roman" pitchFamily="18" charset="0"/>
              </a:rPr>
              <a:pPr eaLnBrk="1" hangingPunct="1"/>
              <a:t>25</a:t>
            </a:fld>
            <a:endParaRPr lang="de-DE" altLang="de-DE" sz="1200" b="0">
              <a:latin typeface="Times New Roman" pitchFamily="18" charset="0"/>
            </a:endParaRPr>
          </a:p>
        </p:txBody>
      </p:sp>
      <p:sp>
        <p:nvSpPr>
          <p:cNvPr id="76803" name="Rectangle 2"/>
          <p:cNvSpPr>
            <a:spLocks noGrp="1" noRot="1" noChangeAspect="1" noChangeArrowheads="1" noTextEdit="1"/>
          </p:cNvSpPr>
          <p:nvPr>
            <p:ph type="sldImg"/>
          </p:nvPr>
        </p:nvSpPr>
        <p:spPr>
          <a:xfrm>
            <a:off x="917575" y="746125"/>
            <a:ext cx="4970463" cy="3729038"/>
          </a:xfrm>
          <a:ln/>
        </p:spPr>
      </p:sp>
      <p:sp>
        <p:nvSpPr>
          <p:cNvPr id="76804" name="Notizenplatzhalter 1"/>
          <p:cNvSpPr>
            <a:spLocks noGrp="1"/>
          </p:cNvSpPr>
          <p:nvPr/>
        </p:nvSpPr>
        <p:spPr bwMode="auto">
          <a:xfrm>
            <a:off x="680245" y="4724760"/>
            <a:ext cx="5445126" cy="4473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67" tIns="45784" rIns="91567" bIns="45784"/>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spcBef>
                <a:spcPct val="30000"/>
              </a:spcBef>
            </a:pPr>
            <a:endParaRPr lang="de-DE" altLang="de-DE" sz="1200" b="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a:solidFill>
                  <a:prstClr val="black"/>
                </a:solidFill>
              </a:rPr>
              <a:pPr/>
              <a:t>26</a:t>
            </a:fld>
            <a:endParaRPr lang="de-DE" sz="1200"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lienbildplatzhalter 1"/>
          <p:cNvSpPr>
            <a:spLocks noGrp="1" noRot="1" noChangeAspect="1" noTextEdit="1"/>
          </p:cNvSpPr>
          <p:nvPr>
            <p:ph type="sldImg"/>
          </p:nvPr>
        </p:nvSpPr>
        <p:spPr>
          <a:ln/>
        </p:spPr>
      </p:sp>
      <p:sp>
        <p:nvSpPr>
          <p:cNvPr id="81923" name="Notizenplatzhalter 2"/>
          <p:cNvSpPr>
            <a:spLocks noGrp="1"/>
          </p:cNvSpPr>
          <p:nvPr>
            <p:ph type="body" idx="1"/>
          </p:nvPr>
        </p:nvSpPr>
        <p:spPr>
          <a:noFill/>
        </p:spPr>
        <p:txBody>
          <a:bodyPr/>
          <a:lstStyle/>
          <a:p>
            <a:endParaRPr lang="de-DE" altLang="de-DE" dirty="0" smtClean="0"/>
          </a:p>
        </p:txBody>
      </p:sp>
      <p:sp>
        <p:nvSpPr>
          <p:cNvPr id="81924" name="Foliennummernplatzhalter 3"/>
          <p:cNvSpPr>
            <a:spLocks noGrp="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3986" indent="-286149" eaLnBrk="0" hangingPunct="0">
              <a:defRPr sz="1300" b="1">
                <a:solidFill>
                  <a:schemeClr val="tx1"/>
                </a:solidFill>
                <a:latin typeface="Arial" charset="0"/>
                <a:cs typeface="Times New Roman" pitchFamily="18" charset="0"/>
              </a:defRPr>
            </a:lvl2pPr>
            <a:lvl3pPr marL="1144594" indent="-228919" eaLnBrk="0" hangingPunct="0">
              <a:defRPr sz="1300" b="1">
                <a:solidFill>
                  <a:schemeClr val="tx1"/>
                </a:solidFill>
                <a:latin typeface="Arial" charset="0"/>
                <a:cs typeface="Times New Roman" pitchFamily="18" charset="0"/>
              </a:defRPr>
            </a:lvl3pPr>
            <a:lvl4pPr marL="1602431" indent="-228919" eaLnBrk="0" hangingPunct="0">
              <a:defRPr sz="1300" b="1">
                <a:solidFill>
                  <a:schemeClr val="tx1"/>
                </a:solidFill>
                <a:latin typeface="Arial" charset="0"/>
                <a:cs typeface="Times New Roman" pitchFamily="18" charset="0"/>
              </a:defRPr>
            </a:lvl4pPr>
            <a:lvl5pPr marL="2060269" indent="-228919" eaLnBrk="0" hangingPunct="0">
              <a:defRPr sz="1300" b="1">
                <a:solidFill>
                  <a:schemeClr val="tx1"/>
                </a:solidFill>
                <a:latin typeface="Arial" charset="0"/>
                <a:cs typeface="Times New Roman" pitchFamily="18" charset="0"/>
              </a:defRPr>
            </a:lvl5pPr>
            <a:lvl6pPr marL="2518107" indent="-228919" eaLnBrk="0" fontAlgn="base" hangingPunct="0">
              <a:spcBef>
                <a:spcPct val="0"/>
              </a:spcBef>
              <a:spcAft>
                <a:spcPct val="0"/>
              </a:spcAft>
              <a:defRPr sz="1300" b="1">
                <a:solidFill>
                  <a:schemeClr val="tx1"/>
                </a:solidFill>
                <a:latin typeface="Arial" charset="0"/>
                <a:cs typeface="Times New Roman" pitchFamily="18" charset="0"/>
              </a:defRPr>
            </a:lvl6pPr>
            <a:lvl7pPr marL="2975944" indent="-228919" eaLnBrk="0" fontAlgn="base" hangingPunct="0">
              <a:spcBef>
                <a:spcPct val="0"/>
              </a:spcBef>
              <a:spcAft>
                <a:spcPct val="0"/>
              </a:spcAft>
              <a:defRPr sz="1300" b="1">
                <a:solidFill>
                  <a:schemeClr val="tx1"/>
                </a:solidFill>
                <a:latin typeface="Arial" charset="0"/>
                <a:cs typeface="Times New Roman" pitchFamily="18" charset="0"/>
              </a:defRPr>
            </a:lvl7pPr>
            <a:lvl8pPr marL="3433781" indent="-228919" eaLnBrk="0" fontAlgn="base" hangingPunct="0">
              <a:spcBef>
                <a:spcPct val="0"/>
              </a:spcBef>
              <a:spcAft>
                <a:spcPct val="0"/>
              </a:spcAft>
              <a:defRPr sz="1300" b="1">
                <a:solidFill>
                  <a:schemeClr val="tx1"/>
                </a:solidFill>
                <a:latin typeface="Arial" charset="0"/>
                <a:cs typeface="Times New Roman" pitchFamily="18" charset="0"/>
              </a:defRPr>
            </a:lvl8pPr>
            <a:lvl9pPr marL="3891619" indent="-228919"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5989D3E8-FD8D-4D94-AB0A-0BBBA9E207AA}" type="slidenum">
              <a:rPr lang="de-DE" altLang="de-DE" sz="1200" b="0">
                <a:latin typeface="Times New Roman" pitchFamily="18" charset="0"/>
              </a:rPr>
              <a:pPr eaLnBrk="1" hangingPunct="1"/>
              <a:t>27</a:t>
            </a:fld>
            <a:endParaRPr lang="de-DE" altLang="de-DE" sz="1200" b="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28</a:t>
            </a:fld>
            <a:endParaRPr lang="de-DE" dirty="0"/>
          </a:p>
        </p:txBody>
      </p:sp>
    </p:spTree>
    <p:extLst>
      <p:ext uri="{BB962C8B-B14F-4D97-AF65-F5344CB8AC3E}">
        <p14:creationId xmlns:p14="http://schemas.microsoft.com/office/powerpoint/2010/main" val="25453650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29</a:t>
            </a:fld>
            <a:endParaRPr lang="de-DE"/>
          </a:p>
        </p:txBody>
      </p:sp>
    </p:spTree>
    <p:extLst>
      <p:ext uri="{BB962C8B-B14F-4D97-AF65-F5344CB8AC3E}">
        <p14:creationId xmlns:p14="http://schemas.microsoft.com/office/powerpoint/2010/main" val="1428000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30</a:t>
            </a:fld>
            <a:endParaRPr lang="de-DE"/>
          </a:p>
        </p:txBody>
      </p:sp>
    </p:spTree>
    <p:extLst>
      <p:ext uri="{BB962C8B-B14F-4D97-AF65-F5344CB8AC3E}">
        <p14:creationId xmlns:p14="http://schemas.microsoft.com/office/powerpoint/2010/main" val="2573933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a:solidFill>
                  <a:prstClr val="black"/>
                </a:solidFill>
              </a:rPr>
              <a:pPr/>
              <a:t>3</a:t>
            </a:fld>
            <a:endParaRPr lang="de-DE" sz="1200"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31</a:t>
            </a:fld>
            <a:endParaRPr lang="de-DE" dirty="0"/>
          </a:p>
        </p:txBody>
      </p:sp>
    </p:spTree>
    <p:extLst>
      <p:ext uri="{BB962C8B-B14F-4D97-AF65-F5344CB8AC3E}">
        <p14:creationId xmlns:p14="http://schemas.microsoft.com/office/powerpoint/2010/main" val="18831518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4064" indent="-286179" eaLnBrk="0" hangingPunct="0">
              <a:defRPr sz="1300" b="1">
                <a:solidFill>
                  <a:schemeClr val="tx1"/>
                </a:solidFill>
                <a:latin typeface="Arial" charset="0"/>
                <a:cs typeface="Times New Roman" pitchFamily="18" charset="0"/>
              </a:defRPr>
            </a:lvl2pPr>
            <a:lvl3pPr marL="1144715" indent="-228943" eaLnBrk="0" hangingPunct="0">
              <a:defRPr sz="1300" b="1">
                <a:solidFill>
                  <a:schemeClr val="tx1"/>
                </a:solidFill>
                <a:latin typeface="Arial" charset="0"/>
                <a:cs typeface="Times New Roman" pitchFamily="18" charset="0"/>
              </a:defRPr>
            </a:lvl3pPr>
            <a:lvl4pPr marL="1602600" indent="-228943" eaLnBrk="0" hangingPunct="0">
              <a:defRPr sz="1300" b="1">
                <a:solidFill>
                  <a:schemeClr val="tx1"/>
                </a:solidFill>
                <a:latin typeface="Arial" charset="0"/>
                <a:cs typeface="Times New Roman" pitchFamily="18" charset="0"/>
              </a:defRPr>
            </a:lvl4pPr>
            <a:lvl5pPr marL="2060486" indent="-228943" eaLnBrk="0" hangingPunct="0">
              <a:defRPr sz="1300" b="1">
                <a:solidFill>
                  <a:schemeClr val="tx1"/>
                </a:solidFill>
                <a:latin typeface="Arial" charset="0"/>
                <a:cs typeface="Times New Roman" pitchFamily="18" charset="0"/>
              </a:defRPr>
            </a:lvl5pPr>
            <a:lvl6pPr marL="2518372" indent="-228943" eaLnBrk="0" fontAlgn="base" hangingPunct="0">
              <a:spcBef>
                <a:spcPct val="0"/>
              </a:spcBef>
              <a:spcAft>
                <a:spcPct val="0"/>
              </a:spcAft>
              <a:defRPr sz="1300" b="1">
                <a:solidFill>
                  <a:schemeClr val="tx1"/>
                </a:solidFill>
                <a:latin typeface="Arial" charset="0"/>
                <a:cs typeface="Times New Roman" pitchFamily="18" charset="0"/>
              </a:defRPr>
            </a:lvl6pPr>
            <a:lvl7pPr marL="2976258" indent="-228943" eaLnBrk="0" fontAlgn="base" hangingPunct="0">
              <a:spcBef>
                <a:spcPct val="0"/>
              </a:spcBef>
              <a:spcAft>
                <a:spcPct val="0"/>
              </a:spcAft>
              <a:defRPr sz="1300" b="1">
                <a:solidFill>
                  <a:schemeClr val="tx1"/>
                </a:solidFill>
                <a:latin typeface="Arial" charset="0"/>
                <a:cs typeface="Times New Roman" pitchFamily="18" charset="0"/>
              </a:defRPr>
            </a:lvl7pPr>
            <a:lvl8pPr marL="3434144" indent="-228943" eaLnBrk="0" fontAlgn="base" hangingPunct="0">
              <a:spcBef>
                <a:spcPct val="0"/>
              </a:spcBef>
              <a:spcAft>
                <a:spcPct val="0"/>
              </a:spcAft>
              <a:defRPr sz="1300" b="1">
                <a:solidFill>
                  <a:schemeClr val="tx1"/>
                </a:solidFill>
                <a:latin typeface="Arial" charset="0"/>
                <a:cs typeface="Times New Roman" pitchFamily="18" charset="0"/>
              </a:defRPr>
            </a:lvl8pPr>
            <a:lvl9pPr marL="3892029" indent="-22894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D2ED62AB-5466-40C5-9B24-3155792FFE65}" type="slidenum">
              <a:rPr lang="de-DE" altLang="de-DE" sz="1200" b="0">
                <a:solidFill>
                  <a:srgbClr val="000000"/>
                </a:solidFill>
                <a:latin typeface="Times New Roman" pitchFamily="18" charset="0"/>
                <a:ea typeface="ＭＳ Ｐゴシック" charset="-128"/>
              </a:rPr>
              <a:pPr eaLnBrk="1" hangingPunct="1"/>
              <a:t>32</a:t>
            </a:fld>
            <a:endParaRPr lang="de-DE" altLang="de-DE" sz="1200" b="0">
              <a:solidFill>
                <a:srgbClr val="000000"/>
              </a:solidFill>
              <a:latin typeface="Times New Roman" pitchFamily="18" charset="0"/>
              <a:ea typeface="ＭＳ Ｐゴシック" charset="-128"/>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230457" y="4611849"/>
            <a:ext cx="6575156" cy="5050769"/>
          </a:xfrm>
          <a:noFill/>
        </p:spPr>
        <p:txBody>
          <a:bodyPr/>
          <a:lstStyle/>
          <a:p>
            <a:pPr eaLnBrk="1" hangingPunct="1"/>
            <a:endParaRPr lang="de-DE" altLang="de-DE"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4064" indent="-286179" eaLnBrk="0" hangingPunct="0">
              <a:defRPr sz="1300" b="1">
                <a:solidFill>
                  <a:schemeClr val="tx1"/>
                </a:solidFill>
                <a:latin typeface="Arial" charset="0"/>
                <a:cs typeface="Times New Roman" pitchFamily="18" charset="0"/>
              </a:defRPr>
            </a:lvl2pPr>
            <a:lvl3pPr marL="1144715" indent="-228943" eaLnBrk="0" hangingPunct="0">
              <a:defRPr sz="1300" b="1">
                <a:solidFill>
                  <a:schemeClr val="tx1"/>
                </a:solidFill>
                <a:latin typeface="Arial" charset="0"/>
                <a:cs typeface="Times New Roman" pitchFamily="18" charset="0"/>
              </a:defRPr>
            </a:lvl3pPr>
            <a:lvl4pPr marL="1602600" indent="-228943" eaLnBrk="0" hangingPunct="0">
              <a:defRPr sz="1300" b="1">
                <a:solidFill>
                  <a:schemeClr val="tx1"/>
                </a:solidFill>
                <a:latin typeface="Arial" charset="0"/>
                <a:cs typeface="Times New Roman" pitchFamily="18" charset="0"/>
              </a:defRPr>
            </a:lvl4pPr>
            <a:lvl5pPr marL="2060486" indent="-228943" eaLnBrk="0" hangingPunct="0">
              <a:defRPr sz="1300" b="1">
                <a:solidFill>
                  <a:schemeClr val="tx1"/>
                </a:solidFill>
                <a:latin typeface="Arial" charset="0"/>
                <a:cs typeface="Times New Roman" pitchFamily="18" charset="0"/>
              </a:defRPr>
            </a:lvl5pPr>
            <a:lvl6pPr marL="2518372" indent="-228943" eaLnBrk="0" fontAlgn="base" hangingPunct="0">
              <a:spcBef>
                <a:spcPct val="0"/>
              </a:spcBef>
              <a:spcAft>
                <a:spcPct val="0"/>
              </a:spcAft>
              <a:defRPr sz="1300" b="1">
                <a:solidFill>
                  <a:schemeClr val="tx1"/>
                </a:solidFill>
                <a:latin typeface="Arial" charset="0"/>
                <a:cs typeface="Times New Roman" pitchFamily="18" charset="0"/>
              </a:defRPr>
            </a:lvl6pPr>
            <a:lvl7pPr marL="2976258" indent="-228943" eaLnBrk="0" fontAlgn="base" hangingPunct="0">
              <a:spcBef>
                <a:spcPct val="0"/>
              </a:spcBef>
              <a:spcAft>
                <a:spcPct val="0"/>
              </a:spcAft>
              <a:defRPr sz="1300" b="1">
                <a:solidFill>
                  <a:schemeClr val="tx1"/>
                </a:solidFill>
                <a:latin typeface="Arial" charset="0"/>
                <a:cs typeface="Times New Roman" pitchFamily="18" charset="0"/>
              </a:defRPr>
            </a:lvl7pPr>
            <a:lvl8pPr marL="3434144" indent="-228943" eaLnBrk="0" fontAlgn="base" hangingPunct="0">
              <a:spcBef>
                <a:spcPct val="0"/>
              </a:spcBef>
              <a:spcAft>
                <a:spcPct val="0"/>
              </a:spcAft>
              <a:defRPr sz="1300" b="1">
                <a:solidFill>
                  <a:schemeClr val="tx1"/>
                </a:solidFill>
                <a:latin typeface="Arial" charset="0"/>
                <a:cs typeface="Times New Roman" pitchFamily="18" charset="0"/>
              </a:defRPr>
            </a:lvl8pPr>
            <a:lvl9pPr marL="3892029" indent="-22894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D2ED62AB-5466-40C5-9B24-3155792FFE65}" type="slidenum">
              <a:rPr lang="de-DE" altLang="de-DE" sz="1200" b="0">
                <a:solidFill>
                  <a:srgbClr val="000000"/>
                </a:solidFill>
                <a:latin typeface="Times New Roman" pitchFamily="18" charset="0"/>
                <a:ea typeface="ＭＳ Ｐゴシック" charset="-128"/>
              </a:rPr>
              <a:pPr eaLnBrk="1" hangingPunct="1"/>
              <a:t>33</a:t>
            </a:fld>
            <a:endParaRPr lang="de-DE" altLang="de-DE" sz="1200" b="0">
              <a:solidFill>
                <a:srgbClr val="000000"/>
              </a:solidFill>
              <a:latin typeface="Times New Roman" pitchFamily="18" charset="0"/>
              <a:ea typeface="ＭＳ Ｐゴシック" charset="-128"/>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230457" y="4611849"/>
            <a:ext cx="6575156" cy="5050769"/>
          </a:xfrm>
          <a:noFill/>
        </p:spPr>
        <p:txBody>
          <a:bodyPr/>
          <a:lstStyle/>
          <a:p>
            <a:pPr eaLnBrk="1" hangingPunct="1"/>
            <a:endParaRPr lang="de-DE" altLang="de-DE"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34</a:t>
            </a:fld>
            <a:endParaRPr lang="de-DE"/>
          </a:p>
        </p:txBody>
      </p:sp>
    </p:spTree>
    <p:extLst>
      <p:ext uri="{BB962C8B-B14F-4D97-AF65-F5344CB8AC3E}">
        <p14:creationId xmlns:p14="http://schemas.microsoft.com/office/powerpoint/2010/main" val="25453650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a:solidFill>
                  <a:prstClr val="black"/>
                </a:solidFill>
              </a:rPr>
              <a:pPr/>
              <a:t>35</a:t>
            </a:fld>
            <a:endParaRPr lang="de-DE" sz="1200"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36</a:t>
            </a:fld>
            <a:endParaRPr lang="de-DE"/>
          </a:p>
        </p:txBody>
      </p:sp>
    </p:spTree>
    <p:extLst>
      <p:ext uri="{BB962C8B-B14F-4D97-AF65-F5344CB8AC3E}">
        <p14:creationId xmlns:p14="http://schemas.microsoft.com/office/powerpoint/2010/main" val="25453650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37</a:t>
            </a:fld>
            <a:endParaRPr lang="de-DE"/>
          </a:p>
        </p:txBody>
      </p:sp>
    </p:spTree>
    <p:extLst>
      <p:ext uri="{BB962C8B-B14F-4D97-AF65-F5344CB8AC3E}">
        <p14:creationId xmlns:p14="http://schemas.microsoft.com/office/powerpoint/2010/main" val="7463329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39</a:t>
            </a:fld>
            <a:endParaRPr lang="de-DE"/>
          </a:p>
        </p:txBody>
      </p:sp>
    </p:spTree>
    <p:extLst>
      <p:ext uri="{BB962C8B-B14F-4D97-AF65-F5344CB8AC3E}">
        <p14:creationId xmlns:p14="http://schemas.microsoft.com/office/powerpoint/2010/main" val="609340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4</a:t>
            </a:fld>
            <a:endParaRPr lang="de-DE"/>
          </a:p>
        </p:txBody>
      </p:sp>
    </p:spTree>
    <p:extLst>
      <p:ext uri="{BB962C8B-B14F-4D97-AF65-F5344CB8AC3E}">
        <p14:creationId xmlns:p14="http://schemas.microsoft.com/office/powerpoint/2010/main" val="3283537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5</a:t>
            </a:fld>
            <a:endParaRPr lang="de-DE"/>
          </a:p>
        </p:txBody>
      </p:sp>
    </p:spTree>
    <p:extLst>
      <p:ext uri="{BB962C8B-B14F-4D97-AF65-F5344CB8AC3E}">
        <p14:creationId xmlns:p14="http://schemas.microsoft.com/office/powerpoint/2010/main" val="746332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6</a:t>
            </a:fld>
            <a:endParaRPr lang="de-DE"/>
          </a:p>
        </p:txBody>
      </p:sp>
    </p:spTree>
    <p:extLst>
      <p:ext uri="{BB962C8B-B14F-4D97-AF65-F5344CB8AC3E}">
        <p14:creationId xmlns:p14="http://schemas.microsoft.com/office/powerpoint/2010/main" val="4183373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a:solidFill>
                  <a:prstClr val="black"/>
                </a:solidFill>
              </a:rPr>
              <a:pPr/>
              <a:t>8</a:t>
            </a:fld>
            <a:endParaRPr lang="de-DE" sz="1200"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lienbildplatzhalter 1"/>
          <p:cNvSpPr>
            <a:spLocks noGrp="1" noRot="1" noChangeAspect="1" noTextEdit="1"/>
          </p:cNvSpPr>
          <p:nvPr>
            <p:ph type="sldImg"/>
          </p:nvPr>
        </p:nvSpPr>
        <p:spPr>
          <a:ln/>
        </p:spPr>
      </p:sp>
      <p:sp>
        <p:nvSpPr>
          <p:cNvPr id="64515" name="Notizenplatzhalter 2"/>
          <p:cNvSpPr>
            <a:spLocks noGrp="1"/>
          </p:cNvSpPr>
          <p:nvPr>
            <p:ph type="body" idx="1"/>
          </p:nvPr>
        </p:nvSpPr>
        <p:spPr>
          <a:noFill/>
        </p:spPr>
        <p:txBody>
          <a:bodyPr/>
          <a:lstStyle/>
          <a:p>
            <a:endParaRPr lang="de-DE" dirty="0" smtClean="0"/>
          </a:p>
        </p:txBody>
      </p:sp>
      <p:sp>
        <p:nvSpPr>
          <p:cNvPr id="64516" name="Foliennummernplatzhalter 3"/>
          <p:cNvSpPr>
            <a:spLocks noGrp="1"/>
          </p:cNvSpPr>
          <p:nvPr>
            <p:ph type="sldNum" sz="quarter" idx="5"/>
          </p:nvPr>
        </p:nvSpPr>
        <p:spPr>
          <a:noFill/>
        </p:spPr>
        <p:txBody>
          <a:bodyPr/>
          <a:lstStyle>
            <a:lvl1pPr eaLnBrk="0" hangingPunct="0">
              <a:defRPr sz="1300" b="1">
                <a:solidFill>
                  <a:schemeClr val="tx1"/>
                </a:solidFill>
                <a:latin typeface="Arial" charset="0"/>
                <a:cs typeface="Times New Roman" pitchFamily="18" charset="0"/>
              </a:defRPr>
            </a:lvl1pPr>
            <a:lvl2pPr marL="743986" indent="-286149" eaLnBrk="0" hangingPunct="0">
              <a:defRPr sz="1300" b="1">
                <a:solidFill>
                  <a:schemeClr val="tx1"/>
                </a:solidFill>
                <a:latin typeface="Arial" charset="0"/>
                <a:cs typeface="Times New Roman" pitchFamily="18" charset="0"/>
              </a:defRPr>
            </a:lvl2pPr>
            <a:lvl3pPr marL="1144594" indent="-228919" eaLnBrk="0" hangingPunct="0">
              <a:defRPr sz="1300" b="1">
                <a:solidFill>
                  <a:schemeClr val="tx1"/>
                </a:solidFill>
                <a:latin typeface="Arial" charset="0"/>
                <a:cs typeface="Times New Roman" pitchFamily="18" charset="0"/>
              </a:defRPr>
            </a:lvl3pPr>
            <a:lvl4pPr marL="1602431" indent="-228919" eaLnBrk="0" hangingPunct="0">
              <a:defRPr sz="1300" b="1">
                <a:solidFill>
                  <a:schemeClr val="tx1"/>
                </a:solidFill>
                <a:latin typeface="Arial" charset="0"/>
                <a:cs typeface="Times New Roman" pitchFamily="18" charset="0"/>
              </a:defRPr>
            </a:lvl4pPr>
            <a:lvl5pPr marL="2060269" indent="-228919" eaLnBrk="0" hangingPunct="0">
              <a:defRPr sz="1300" b="1">
                <a:solidFill>
                  <a:schemeClr val="tx1"/>
                </a:solidFill>
                <a:latin typeface="Arial" charset="0"/>
                <a:cs typeface="Times New Roman" pitchFamily="18" charset="0"/>
              </a:defRPr>
            </a:lvl5pPr>
            <a:lvl6pPr marL="2518107" indent="-228919" eaLnBrk="0" fontAlgn="base" hangingPunct="0">
              <a:spcBef>
                <a:spcPct val="0"/>
              </a:spcBef>
              <a:spcAft>
                <a:spcPct val="0"/>
              </a:spcAft>
              <a:defRPr sz="1300" b="1">
                <a:solidFill>
                  <a:schemeClr val="tx1"/>
                </a:solidFill>
                <a:latin typeface="Arial" charset="0"/>
                <a:cs typeface="Times New Roman" pitchFamily="18" charset="0"/>
              </a:defRPr>
            </a:lvl6pPr>
            <a:lvl7pPr marL="2975944" indent="-228919" eaLnBrk="0" fontAlgn="base" hangingPunct="0">
              <a:spcBef>
                <a:spcPct val="0"/>
              </a:spcBef>
              <a:spcAft>
                <a:spcPct val="0"/>
              </a:spcAft>
              <a:defRPr sz="1300" b="1">
                <a:solidFill>
                  <a:schemeClr val="tx1"/>
                </a:solidFill>
                <a:latin typeface="Arial" charset="0"/>
                <a:cs typeface="Times New Roman" pitchFamily="18" charset="0"/>
              </a:defRPr>
            </a:lvl7pPr>
            <a:lvl8pPr marL="3433781" indent="-228919" eaLnBrk="0" fontAlgn="base" hangingPunct="0">
              <a:spcBef>
                <a:spcPct val="0"/>
              </a:spcBef>
              <a:spcAft>
                <a:spcPct val="0"/>
              </a:spcAft>
              <a:defRPr sz="1300" b="1">
                <a:solidFill>
                  <a:schemeClr val="tx1"/>
                </a:solidFill>
                <a:latin typeface="Arial" charset="0"/>
                <a:cs typeface="Times New Roman" pitchFamily="18" charset="0"/>
              </a:defRPr>
            </a:lvl8pPr>
            <a:lvl9pPr marL="3891619" indent="-228919"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fld id="{E7B0277E-E64D-4376-B3E1-78BF2E5E568A}" type="slidenum">
              <a:rPr lang="de-DE" sz="1200" b="0">
                <a:latin typeface="Times New Roman" pitchFamily="18" charset="0"/>
              </a:rPr>
              <a:pPr eaLnBrk="1" hangingPunct="1"/>
              <a:t>9</a:t>
            </a:fld>
            <a:endParaRPr lang="de-DE" sz="1200" b="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10</a:t>
            </a:fld>
            <a:endParaRPr lang="de-DE"/>
          </a:p>
        </p:txBody>
      </p:sp>
    </p:spTree>
    <p:extLst>
      <p:ext uri="{BB962C8B-B14F-4D97-AF65-F5344CB8AC3E}">
        <p14:creationId xmlns:p14="http://schemas.microsoft.com/office/powerpoint/2010/main" val="29774988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7" descr="OeP_Parlament_D_2C_R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89663" y="457200"/>
            <a:ext cx="2601912" cy="141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Rectangle 17"/>
          <p:cNvSpPr>
            <a:spLocks noGrp="1" noChangeAspect="1" noChangeArrowheads="1"/>
          </p:cNvSpPr>
          <p:nvPr>
            <p:ph type="ctrTitle" sz="quarter"/>
          </p:nvPr>
        </p:nvSpPr>
        <p:spPr>
          <a:xfrm>
            <a:off x="382588" y="4549775"/>
            <a:ext cx="7161212" cy="625475"/>
          </a:xfrm>
        </p:spPr>
        <p:txBody>
          <a:bodyPr>
            <a:spAutoFit/>
          </a:bodyPr>
          <a:lstStyle>
            <a:lvl1pPr>
              <a:lnSpc>
                <a:spcPct val="100000"/>
              </a:lnSpc>
              <a:defRPr sz="3500"/>
            </a:lvl1pPr>
          </a:lstStyle>
          <a:p>
            <a:r>
              <a:rPr lang="de-DE" smtClean="0"/>
              <a:t>Titelmasterformat durch Klicken bearbeiten</a:t>
            </a:r>
            <a:endParaRPr lang="de-DE"/>
          </a:p>
        </p:txBody>
      </p:sp>
      <p:sp>
        <p:nvSpPr>
          <p:cNvPr id="3090" name="Rectangle 18"/>
          <p:cNvSpPr>
            <a:spLocks noGrp="1" noChangeAspect="1" noChangeArrowheads="1"/>
          </p:cNvSpPr>
          <p:nvPr>
            <p:ph type="subTitle" sz="quarter" idx="1"/>
          </p:nvPr>
        </p:nvSpPr>
        <p:spPr>
          <a:xfrm>
            <a:off x="406400" y="5105400"/>
            <a:ext cx="7137400" cy="274638"/>
          </a:xfrm>
          <a:ln w="12700"/>
        </p:spPr>
        <p:txBody>
          <a:bodyPr lIns="91440" tIns="0" rIns="91440" bIns="0">
            <a:spAutoFit/>
          </a:bodyPr>
          <a:lstStyle>
            <a:lvl1pPr>
              <a:spcBef>
                <a:spcPct val="0"/>
              </a:spcBef>
              <a:buClrTx/>
              <a:buSzTx/>
              <a:buFontTx/>
              <a:buChar char="•"/>
              <a:defRPr/>
            </a:lvl1pPr>
          </a:lstStyle>
          <a:p>
            <a:r>
              <a:rPr lang="de-DE" smtClean="0"/>
              <a:t>Formatvorlage des Untertitelmasters durch Klicken bearbeiten</a:t>
            </a:r>
            <a:endParaRPr lang="de-DE"/>
          </a:p>
        </p:txBody>
      </p:sp>
    </p:spTree>
    <p:extLst>
      <p:ext uri="{BB962C8B-B14F-4D97-AF65-F5344CB8AC3E}">
        <p14:creationId xmlns:p14="http://schemas.microsoft.com/office/powerpoint/2010/main" val="3872493047"/>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F51C38CC-9494-4975-BC38-50923AED8E25}"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87879618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533400"/>
            <a:ext cx="2057400" cy="5334000"/>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381000" y="533400"/>
            <a:ext cx="6019800" cy="5334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16030631-EA3A-4E7D-A887-9FDF9504E87F}"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408335455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1276350"/>
          </a:xfrm>
        </p:spPr>
        <p:txBody>
          <a:bodyPr/>
          <a:lstStyle/>
          <a:p>
            <a:r>
              <a:rPr lang="de-DE" smtClean="0"/>
              <a:t>Titelmasterformat durch Klicken bearbeiten</a:t>
            </a:r>
            <a:endParaRPr lang="de-AT"/>
          </a:p>
        </p:txBody>
      </p:sp>
      <p:sp>
        <p:nvSpPr>
          <p:cNvPr id="3" name="Textplatzhalter 2"/>
          <p:cNvSpPr>
            <a:spLocks noGrp="1"/>
          </p:cNvSpPr>
          <p:nvPr>
            <p:ph type="body" sz="half" idx="1"/>
          </p:nvPr>
        </p:nvSpPr>
        <p:spPr>
          <a:xfrm>
            <a:off x="423863" y="1981200"/>
            <a:ext cx="4016375" cy="3886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592638" y="1981200"/>
            <a:ext cx="4017962" cy="3886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21"/>
          <p:cNvSpPr>
            <a:spLocks noGrp="1" noChangeArrowheads="1"/>
          </p:cNvSpPr>
          <p:nvPr>
            <p:ph type="sldNum" sz="quarter" idx="10"/>
          </p:nvPr>
        </p:nvSpPr>
        <p:spPr>
          <a:ln/>
        </p:spPr>
        <p:txBody>
          <a:bodyPr/>
          <a:lstStyle>
            <a:lvl1pPr>
              <a:defRPr/>
            </a:lvl1pPr>
          </a:lstStyle>
          <a:p>
            <a:pPr>
              <a:defRPr/>
            </a:pPr>
            <a:fld id="{FF8F14B6-2EE4-4E54-943B-4C1ED28598B8}"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301090926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71FD30D2-9CA5-43BE-8D4E-1FD5D4F44DF1}"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395098195"/>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21"/>
          <p:cNvSpPr>
            <a:spLocks noGrp="1" noChangeArrowheads="1"/>
          </p:cNvSpPr>
          <p:nvPr>
            <p:ph type="sldNum" sz="quarter" idx="10"/>
          </p:nvPr>
        </p:nvSpPr>
        <p:spPr>
          <a:ln/>
        </p:spPr>
        <p:txBody>
          <a:bodyPr/>
          <a:lstStyle>
            <a:lvl1pPr>
              <a:defRPr/>
            </a:lvl1pPr>
          </a:lstStyle>
          <a:p>
            <a:pPr>
              <a:defRPr/>
            </a:pPr>
            <a:fld id="{C034975C-34EA-4767-81F6-BC8D48016F82}"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38028039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23863" y="1981200"/>
            <a:ext cx="4016375"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592638" y="1981200"/>
            <a:ext cx="401796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21"/>
          <p:cNvSpPr>
            <a:spLocks noGrp="1" noChangeArrowheads="1"/>
          </p:cNvSpPr>
          <p:nvPr>
            <p:ph type="sldNum" sz="quarter" idx="10"/>
          </p:nvPr>
        </p:nvSpPr>
        <p:spPr>
          <a:ln/>
        </p:spPr>
        <p:txBody>
          <a:bodyPr/>
          <a:lstStyle>
            <a:lvl1pPr>
              <a:defRPr/>
            </a:lvl1pPr>
          </a:lstStyle>
          <a:p>
            <a:pPr>
              <a:defRPr/>
            </a:pPr>
            <a:fld id="{2DD113C0-3314-462B-91ED-6B9505AB5FF1}"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56026545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Rectangle 21"/>
          <p:cNvSpPr>
            <a:spLocks noGrp="1" noChangeArrowheads="1"/>
          </p:cNvSpPr>
          <p:nvPr>
            <p:ph type="sldNum" sz="quarter" idx="10"/>
          </p:nvPr>
        </p:nvSpPr>
        <p:spPr>
          <a:ln/>
        </p:spPr>
        <p:txBody>
          <a:bodyPr/>
          <a:lstStyle>
            <a:lvl1pPr>
              <a:defRPr/>
            </a:lvl1pPr>
          </a:lstStyle>
          <a:p>
            <a:pPr>
              <a:defRPr/>
            </a:pPr>
            <a:fld id="{EFE7D595-455B-4974-95E6-47EFCC3F8CAE}" type="slidenum">
              <a:rPr lang="de-DE"/>
              <a:pPr>
                <a:defRPr/>
              </a:pPr>
              <a:t>‹Nr.›</a:t>
            </a:fld>
            <a:endParaRPr lang="de-DE"/>
          </a:p>
        </p:txBody>
      </p:sp>
      <p:sp>
        <p:nvSpPr>
          <p:cNvPr id="8"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32969111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Rectangle 21"/>
          <p:cNvSpPr>
            <a:spLocks noGrp="1" noChangeArrowheads="1"/>
          </p:cNvSpPr>
          <p:nvPr>
            <p:ph type="sldNum" sz="quarter" idx="10"/>
          </p:nvPr>
        </p:nvSpPr>
        <p:spPr>
          <a:ln/>
        </p:spPr>
        <p:txBody>
          <a:bodyPr/>
          <a:lstStyle>
            <a:lvl1pPr>
              <a:defRPr/>
            </a:lvl1pPr>
          </a:lstStyle>
          <a:p>
            <a:pPr>
              <a:defRPr/>
            </a:pPr>
            <a:fld id="{5A9B3A48-D934-4182-A07F-05612E35E0E0}" type="slidenum">
              <a:rPr lang="de-DE"/>
              <a:pPr>
                <a:defRPr/>
              </a:pPr>
              <a:t>‹Nr.›</a:t>
            </a:fld>
            <a:endParaRPr lang="de-DE"/>
          </a:p>
        </p:txBody>
      </p:sp>
      <p:sp>
        <p:nvSpPr>
          <p:cNvPr id="4"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81221703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2D68EDBF-8092-478A-88A2-409F9C533C3E}" type="slidenum">
              <a:rPr lang="de-DE"/>
              <a:pPr>
                <a:defRPr/>
              </a:pPr>
              <a:t>‹Nr.›</a:t>
            </a:fld>
            <a:endParaRPr lang="de-DE"/>
          </a:p>
        </p:txBody>
      </p:sp>
      <p:sp>
        <p:nvSpPr>
          <p:cNvPr id="3"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81101261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21"/>
          <p:cNvSpPr>
            <a:spLocks noGrp="1" noChangeArrowheads="1"/>
          </p:cNvSpPr>
          <p:nvPr>
            <p:ph type="sldNum" sz="quarter" idx="10"/>
          </p:nvPr>
        </p:nvSpPr>
        <p:spPr>
          <a:ln/>
        </p:spPr>
        <p:txBody>
          <a:bodyPr/>
          <a:lstStyle>
            <a:lvl1pPr>
              <a:defRPr/>
            </a:lvl1pPr>
          </a:lstStyle>
          <a:p>
            <a:pPr>
              <a:defRPr/>
            </a:pPr>
            <a:fld id="{739ECBE8-8779-4213-A2D0-7562ABE53921}"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08615498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21"/>
          <p:cNvSpPr>
            <a:spLocks noGrp="1" noChangeArrowheads="1"/>
          </p:cNvSpPr>
          <p:nvPr>
            <p:ph type="sldNum" sz="quarter" idx="10"/>
          </p:nvPr>
        </p:nvSpPr>
        <p:spPr>
          <a:ln/>
        </p:spPr>
        <p:txBody>
          <a:bodyPr/>
          <a:lstStyle>
            <a:lvl1pPr>
              <a:defRPr/>
            </a:lvl1pPr>
          </a:lstStyle>
          <a:p>
            <a:pPr>
              <a:defRPr/>
            </a:pPr>
            <a:fld id="{91ED14E3-68B9-48DB-BAD2-8328EAE8F1C1}"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89213748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81000" y="533400"/>
            <a:ext cx="822960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de-DE" smtClean="0"/>
              <a:t>Mastertitelformat bearbeiten</a:t>
            </a:r>
          </a:p>
        </p:txBody>
      </p:sp>
      <p:sp>
        <p:nvSpPr>
          <p:cNvPr id="1027" name="Rectangle 4"/>
          <p:cNvSpPr>
            <a:spLocks noGrp="1" noChangeArrowheads="1"/>
          </p:cNvSpPr>
          <p:nvPr>
            <p:ph type="body" idx="1"/>
          </p:nvPr>
        </p:nvSpPr>
        <p:spPr bwMode="auto">
          <a:xfrm>
            <a:off x="423863" y="1981200"/>
            <a:ext cx="818673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45" name="Rectangle 21"/>
          <p:cNvSpPr>
            <a:spLocks noGrp="1" noChangeArrowheads="1"/>
          </p:cNvSpPr>
          <p:nvPr>
            <p:ph type="sldNum" sz="quarter" idx="4"/>
          </p:nvPr>
        </p:nvSpPr>
        <p:spPr bwMode="auto">
          <a:xfrm>
            <a:off x="539750" y="6524625"/>
            <a:ext cx="374650" cy="3365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eaLnBrk="0" hangingPunct="0">
              <a:defRPr sz="900" smtClean="0">
                <a:solidFill>
                  <a:schemeClr val="bg1"/>
                </a:solidFill>
                <a:ea typeface="ヒラギノ角ゴ Pro W3" pitchFamily="1" charset="-128"/>
              </a:defRPr>
            </a:lvl1pPr>
          </a:lstStyle>
          <a:p>
            <a:pPr>
              <a:defRPr/>
            </a:pPr>
            <a:fld id="{51294AC9-1878-41BD-9824-F5F3E12EAC3E}" type="slidenum">
              <a:rPr lang="de-DE"/>
              <a:pPr>
                <a:defRPr/>
              </a:pPr>
              <a:t>‹Nr.›</a:t>
            </a:fld>
            <a:endParaRPr lang="de-DE"/>
          </a:p>
        </p:txBody>
      </p:sp>
      <p:sp>
        <p:nvSpPr>
          <p:cNvPr id="1046" name="Rectangle 22"/>
          <p:cNvSpPr>
            <a:spLocks noGrp="1" noChangeArrowheads="1"/>
          </p:cNvSpPr>
          <p:nvPr>
            <p:ph type="ftr" sz="quarter" idx="3"/>
          </p:nvPr>
        </p:nvSpPr>
        <p:spPr bwMode="auto">
          <a:xfrm>
            <a:off x="1258888" y="6524625"/>
            <a:ext cx="2362200" cy="30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eaLnBrk="0" hangingPunct="0">
              <a:defRPr sz="900" smtClean="0">
                <a:solidFill>
                  <a:schemeClr val="bg1"/>
                </a:solidFill>
                <a:latin typeface="Palatino" pitchFamily="18" charset="0"/>
                <a:ea typeface="ヒラギノ角ゴ Pro W3" pitchFamily="1" charset="-128"/>
              </a:defRPr>
            </a:lvl1pPr>
          </a:lstStyle>
          <a:p>
            <a:pPr>
              <a:defRPr/>
            </a:pPr>
            <a:r>
              <a:rPr lang="de-DE"/>
              <a:t>REPUBLIK ÖSTERREICH  Parlament</a:t>
            </a:r>
          </a:p>
        </p:txBody>
      </p:sp>
    </p:spTree>
  </p:cSld>
  <p:clrMap bg1="lt1" tx1="dk1" bg2="lt2" tx2="dk2" accent1="accent1" accent2="accent2" accent3="accent3" accent4="accent4" accent5="accent5" accent6="accent6" hlink="hlink" folHlink="folHlink"/>
  <p:sldLayoutIdLst>
    <p:sldLayoutId id="2147483686"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timing>
    <p:tnLst>
      <p:par>
        <p:cTn id="1" dur="indefinite" restart="never" nodeType="tmRoot"/>
      </p:par>
    </p:tnLst>
  </p:timing>
  <p:hf hdr="0" dt="0"/>
  <p:txStyles>
    <p:titleStyle>
      <a:lvl1pPr algn="l" rtl="0" eaLnBrk="1" fontAlgn="base" hangingPunct="1">
        <a:lnSpc>
          <a:spcPct val="90000"/>
        </a:lnSpc>
        <a:spcBef>
          <a:spcPct val="0"/>
        </a:spcBef>
        <a:spcAft>
          <a:spcPct val="0"/>
        </a:spcAft>
        <a:defRPr sz="3000">
          <a:solidFill>
            <a:srgbClr val="EF0F2C"/>
          </a:solidFill>
          <a:latin typeface="+mj-lt"/>
          <a:ea typeface="+mj-ea"/>
          <a:cs typeface="+mj-cs"/>
        </a:defRPr>
      </a:lvl1pPr>
      <a:lvl2pPr algn="l" rtl="0" eaLnBrk="1" fontAlgn="base" hangingPunct="1">
        <a:lnSpc>
          <a:spcPct val="90000"/>
        </a:lnSpc>
        <a:spcBef>
          <a:spcPct val="0"/>
        </a:spcBef>
        <a:spcAft>
          <a:spcPct val="0"/>
        </a:spcAft>
        <a:defRPr sz="3000">
          <a:solidFill>
            <a:srgbClr val="EF0F2C"/>
          </a:solidFill>
          <a:latin typeface="Palatino" pitchFamily="18" charset="0"/>
        </a:defRPr>
      </a:lvl2pPr>
      <a:lvl3pPr algn="l" rtl="0" eaLnBrk="1" fontAlgn="base" hangingPunct="1">
        <a:lnSpc>
          <a:spcPct val="90000"/>
        </a:lnSpc>
        <a:spcBef>
          <a:spcPct val="0"/>
        </a:spcBef>
        <a:spcAft>
          <a:spcPct val="0"/>
        </a:spcAft>
        <a:defRPr sz="3000">
          <a:solidFill>
            <a:srgbClr val="EF0F2C"/>
          </a:solidFill>
          <a:latin typeface="Palatino" pitchFamily="18" charset="0"/>
        </a:defRPr>
      </a:lvl3pPr>
      <a:lvl4pPr algn="l" rtl="0" eaLnBrk="1" fontAlgn="base" hangingPunct="1">
        <a:lnSpc>
          <a:spcPct val="90000"/>
        </a:lnSpc>
        <a:spcBef>
          <a:spcPct val="0"/>
        </a:spcBef>
        <a:spcAft>
          <a:spcPct val="0"/>
        </a:spcAft>
        <a:defRPr sz="3000">
          <a:solidFill>
            <a:srgbClr val="EF0F2C"/>
          </a:solidFill>
          <a:latin typeface="Palatino" pitchFamily="18" charset="0"/>
        </a:defRPr>
      </a:lvl4pPr>
      <a:lvl5pPr algn="l" rtl="0" eaLnBrk="1" fontAlgn="base" hangingPunct="1">
        <a:lnSpc>
          <a:spcPct val="90000"/>
        </a:lnSpc>
        <a:spcBef>
          <a:spcPct val="0"/>
        </a:spcBef>
        <a:spcAft>
          <a:spcPct val="0"/>
        </a:spcAft>
        <a:defRPr sz="3000">
          <a:solidFill>
            <a:srgbClr val="EF0F2C"/>
          </a:solidFill>
          <a:latin typeface="Palatino" pitchFamily="18" charset="0"/>
        </a:defRPr>
      </a:lvl5pPr>
      <a:lvl6pPr marL="457200" algn="l" rtl="0" eaLnBrk="1" fontAlgn="base" hangingPunct="1">
        <a:lnSpc>
          <a:spcPct val="90000"/>
        </a:lnSpc>
        <a:spcBef>
          <a:spcPct val="0"/>
        </a:spcBef>
        <a:spcAft>
          <a:spcPct val="0"/>
        </a:spcAft>
        <a:defRPr sz="3000">
          <a:solidFill>
            <a:srgbClr val="EF0F2C"/>
          </a:solidFill>
          <a:latin typeface="Palatino" pitchFamily="18" charset="0"/>
        </a:defRPr>
      </a:lvl6pPr>
      <a:lvl7pPr marL="914400" algn="l" rtl="0" eaLnBrk="1" fontAlgn="base" hangingPunct="1">
        <a:lnSpc>
          <a:spcPct val="90000"/>
        </a:lnSpc>
        <a:spcBef>
          <a:spcPct val="0"/>
        </a:spcBef>
        <a:spcAft>
          <a:spcPct val="0"/>
        </a:spcAft>
        <a:defRPr sz="3000">
          <a:solidFill>
            <a:srgbClr val="EF0F2C"/>
          </a:solidFill>
          <a:latin typeface="Palatino" pitchFamily="18" charset="0"/>
        </a:defRPr>
      </a:lvl7pPr>
      <a:lvl8pPr marL="1371600" algn="l" rtl="0" eaLnBrk="1" fontAlgn="base" hangingPunct="1">
        <a:lnSpc>
          <a:spcPct val="90000"/>
        </a:lnSpc>
        <a:spcBef>
          <a:spcPct val="0"/>
        </a:spcBef>
        <a:spcAft>
          <a:spcPct val="0"/>
        </a:spcAft>
        <a:defRPr sz="3000">
          <a:solidFill>
            <a:srgbClr val="EF0F2C"/>
          </a:solidFill>
          <a:latin typeface="Palatino" pitchFamily="18" charset="0"/>
        </a:defRPr>
      </a:lvl8pPr>
      <a:lvl9pPr marL="1828800" algn="l" rtl="0" eaLnBrk="1" fontAlgn="base" hangingPunct="1">
        <a:lnSpc>
          <a:spcPct val="90000"/>
        </a:lnSpc>
        <a:spcBef>
          <a:spcPct val="0"/>
        </a:spcBef>
        <a:spcAft>
          <a:spcPct val="0"/>
        </a:spcAft>
        <a:defRPr sz="3000">
          <a:solidFill>
            <a:srgbClr val="EF0F2C"/>
          </a:solidFill>
          <a:latin typeface="Palatino" pitchFamily="18" charset="0"/>
        </a:defRPr>
      </a:lvl9pPr>
    </p:titleStyle>
    <p:bodyStyle>
      <a:lvl1pPr marL="342900" indent="-342900" algn="l" rtl="0" eaLnBrk="1" fontAlgn="base" hangingPunct="1">
        <a:spcBef>
          <a:spcPct val="20000"/>
        </a:spcBef>
        <a:spcAft>
          <a:spcPct val="0"/>
        </a:spcAft>
        <a:buClr>
          <a:schemeClr val="tx2"/>
        </a:buClr>
        <a:buSzPct val="70000"/>
        <a:buFont typeface="Times" pitchFamily="18" charset="0"/>
        <a:buChar char="•"/>
        <a:defRPr>
          <a:solidFill>
            <a:schemeClr val="tx1"/>
          </a:solidFill>
          <a:latin typeface="+mn-lt"/>
          <a:ea typeface="+mn-ea"/>
          <a:cs typeface="+mn-cs"/>
        </a:defRPr>
      </a:lvl1pPr>
      <a:lvl2pPr marL="533400" indent="-342900" algn="l" rtl="0" eaLnBrk="1" fontAlgn="base" hangingPunct="1">
        <a:spcBef>
          <a:spcPct val="20000"/>
        </a:spcBef>
        <a:spcAft>
          <a:spcPct val="0"/>
        </a:spcAft>
        <a:buClr>
          <a:schemeClr val="bg2"/>
        </a:buClr>
        <a:buSzPct val="65000"/>
        <a:buFont typeface="Times" pitchFamily="18" charset="0"/>
        <a:buChar char="•"/>
        <a:defRPr>
          <a:solidFill>
            <a:schemeClr val="tx1"/>
          </a:solidFill>
          <a:latin typeface="+mn-lt"/>
        </a:defRPr>
      </a:lvl2pPr>
      <a:lvl3pPr marL="723900" indent="-342900" algn="l" rtl="0" eaLnBrk="1" fontAlgn="base" hangingPunct="1">
        <a:spcBef>
          <a:spcPct val="20000"/>
        </a:spcBef>
        <a:spcAft>
          <a:spcPct val="0"/>
        </a:spcAft>
        <a:buClr>
          <a:schemeClr val="tx2"/>
        </a:buClr>
        <a:buSzPct val="60000"/>
        <a:buFont typeface="Times" pitchFamily="18" charset="0"/>
        <a:buChar char="•"/>
        <a:defRPr>
          <a:solidFill>
            <a:schemeClr val="tx1"/>
          </a:solidFill>
          <a:latin typeface="+mn-lt"/>
        </a:defRPr>
      </a:lvl3pPr>
      <a:lvl4pPr marL="914400" indent="-342900" algn="l" rtl="0" eaLnBrk="1" fontAlgn="base" hangingPunct="1">
        <a:spcBef>
          <a:spcPct val="20000"/>
        </a:spcBef>
        <a:spcAft>
          <a:spcPct val="0"/>
        </a:spcAft>
        <a:buClr>
          <a:schemeClr val="bg2"/>
        </a:buClr>
        <a:buSzPct val="70000"/>
        <a:buFont typeface="Times" pitchFamily="18" charset="0"/>
        <a:buChar char="•"/>
        <a:defRPr>
          <a:solidFill>
            <a:schemeClr val="tx1"/>
          </a:solidFill>
          <a:latin typeface="+mn-lt"/>
        </a:defRPr>
      </a:lvl4pPr>
      <a:lvl5pPr marL="11049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5pPr>
      <a:lvl6pPr marL="15621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6pPr>
      <a:lvl7pPr marL="20193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7pPr>
      <a:lvl8pPr marL="24765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8pPr>
      <a:lvl9pPr marL="29337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9"/>
          <p:cNvSpPr>
            <a:spLocks noGrp="1" noChangeAspect="1" noChangeArrowheads="1"/>
          </p:cNvSpPr>
          <p:nvPr>
            <p:ph type="ctrTitle"/>
          </p:nvPr>
        </p:nvSpPr>
        <p:spPr>
          <a:xfrm>
            <a:off x="457200" y="2140339"/>
            <a:ext cx="8507413" cy="3016853"/>
          </a:xfrm>
          <a:noFill/>
        </p:spPr>
        <p:txBody>
          <a:bodyPr/>
          <a:lstStyle/>
          <a:p>
            <a:pPr algn="ctr">
              <a:spcBef>
                <a:spcPts val="2400"/>
              </a:spcBef>
              <a:spcAft>
                <a:spcPts val="2400"/>
              </a:spcAft>
            </a:pPr>
            <a:r>
              <a:rPr lang="en-US" sz="2000" b="1" dirty="0">
                <a:solidFill>
                  <a:schemeClr val="tx1"/>
                </a:solidFill>
                <a:ea typeface="Tahoma" pitchFamily="34" charset="0"/>
                <a:cs typeface="Tahoma" pitchFamily="34" charset="0"/>
              </a:rPr>
              <a:t>PEM PAL Budget Community of Practice (</a:t>
            </a:r>
            <a:r>
              <a:rPr lang="en-US" sz="2000" b="1" dirty="0" err="1">
                <a:solidFill>
                  <a:schemeClr val="tx1"/>
                </a:solidFill>
                <a:ea typeface="Tahoma" pitchFamily="34" charset="0"/>
                <a:cs typeface="Tahoma" pitchFamily="34" charset="0"/>
              </a:rPr>
              <a:t>BCoP</a:t>
            </a:r>
            <a:r>
              <a:rPr lang="en-US" sz="2000" b="1" dirty="0">
                <a:solidFill>
                  <a:schemeClr val="tx1"/>
                </a:solidFill>
                <a:ea typeface="Tahoma" pitchFamily="34" charset="0"/>
                <a:cs typeface="Tahoma" pitchFamily="34" charset="0"/>
              </a:rPr>
              <a:t>)</a:t>
            </a:r>
            <a:r>
              <a:rPr lang="en-GB" sz="2000" b="1" dirty="0">
                <a:solidFill>
                  <a:schemeClr val="tx1"/>
                </a:solidFill>
                <a:ea typeface="Tahoma" pitchFamily="34" charset="0"/>
                <a:cs typeface="Tahoma" pitchFamily="34" charset="0"/>
              </a:rPr>
              <a:t/>
            </a:r>
            <a:br>
              <a:rPr lang="en-GB" sz="2000" b="1" dirty="0">
                <a:solidFill>
                  <a:schemeClr val="tx1"/>
                </a:solidFill>
                <a:ea typeface="Tahoma" pitchFamily="34" charset="0"/>
                <a:cs typeface="Tahoma" pitchFamily="34" charset="0"/>
              </a:rPr>
            </a:br>
            <a:r>
              <a:rPr lang="en-US" sz="2000" b="1" dirty="0">
                <a:solidFill>
                  <a:schemeClr val="tx1"/>
                </a:solidFill>
                <a:ea typeface="Tahoma" pitchFamily="34" charset="0"/>
                <a:cs typeface="Tahoma" pitchFamily="34" charset="0"/>
              </a:rPr>
              <a:t>“The Role of Austria's Parliament in Budgeting</a:t>
            </a:r>
            <a:r>
              <a:rPr lang="en-US" sz="2000" b="1" dirty="0" smtClean="0">
                <a:solidFill>
                  <a:schemeClr val="tx1"/>
                </a:solidFill>
                <a:ea typeface="Tahoma" pitchFamily="34" charset="0"/>
                <a:cs typeface="Tahoma" pitchFamily="34" charset="0"/>
              </a:rPr>
              <a:t>”</a:t>
            </a:r>
            <a:br>
              <a:rPr lang="en-US" sz="2000" b="1" dirty="0" smtClean="0">
                <a:solidFill>
                  <a:schemeClr val="tx1"/>
                </a:solidFill>
                <a:ea typeface="Tahoma" pitchFamily="34" charset="0"/>
                <a:cs typeface="Tahoma" pitchFamily="34" charset="0"/>
              </a:rPr>
            </a:br>
            <a:r>
              <a:rPr lang="en-US" sz="2000" b="1" dirty="0" smtClean="0">
                <a:solidFill>
                  <a:schemeClr val="tx1"/>
                </a:solidFill>
                <a:ea typeface="Tahoma" pitchFamily="34" charset="0"/>
                <a:cs typeface="Tahoma" pitchFamily="34" charset="0"/>
              </a:rPr>
              <a:t/>
            </a:r>
            <a:br>
              <a:rPr lang="en-US" sz="2000" b="1" dirty="0" smtClean="0">
                <a:solidFill>
                  <a:schemeClr val="tx1"/>
                </a:solidFill>
                <a:ea typeface="Tahoma" pitchFamily="34" charset="0"/>
                <a:cs typeface="Tahoma" pitchFamily="34" charset="0"/>
              </a:rPr>
            </a:br>
            <a:r>
              <a:rPr lang="en-GB" sz="2000" dirty="0"/>
              <a:t/>
            </a:r>
            <a:br>
              <a:rPr lang="en-GB" sz="2000" dirty="0"/>
            </a:br>
            <a:r>
              <a:rPr lang="en-GB" b="1" dirty="0"/>
              <a:t>The Austrian Federal Budget Law </a:t>
            </a:r>
            <a:r>
              <a:rPr lang="en-GB" b="1" dirty="0"/>
              <a:t>Reform</a:t>
            </a:r>
            <a:r>
              <a:rPr lang="en-GB" b="1" dirty="0" smtClean="0"/>
              <a:t/>
            </a:r>
            <a:br>
              <a:rPr lang="en-GB" b="1" dirty="0" smtClean="0"/>
            </a:br>
            <a:r>
              <a:rPr lang="en-GB" sz="2000" b="1" dirty="0" smtClean="0">
                <a:ea typeface="Tahoma" pitchFamily="34" charset="0"/>
                <a:cs typeface="Tahoma" pitchFamily="34" charset="0"/>
              </a:rPr>
              <a:t/>
            </a:r>
            <a:br>
              <a:rPr lang="en-GB" sz="2000" b="1" dirty="0" smtClean="0">
                <a:ea typeface="Tahoma" pitchFamily="34" charset="0"/>
                <a:cs typeface="Tahoma" pitchFamily="34" charset="0"/>
              </a:rPr>
            </a:br>
            <a:r>
              <a:rPr lang="en-GB" sz="2000" b="1" dirty="0" smtClean="0">
                <a:solidFill>
                  <a:schemeClr val="tx1"/>
                </a:solidFill>
                <a:ea typeface="Tahoma" pitchFamily="34" charset="0"/>
                <a:cs typeface="Tahoma" pitchFamily="34" charset="0"/>
              </a:rPr>
              <a:t>Vienna, 30</a:t>
            </a:r>
            <a:r>
              <a:rPr lang="en-GB" sz="2000" b="1" baseline="30000" dirty="0" smtClean="0">
                <a:solidFill>
                  <a:schemeClr val="tx1"/>
                </a:solidFill>
                <a:ea typeface="Tahoma" pitchFamily="34" charset="0"/>
                <a:cs typeface="Tahoma" pitchFamily="34" charset="0"/>
              </a:rPr>
              <a:t>th</a:t>
            </a:r>
            <a:r>
              <a:rPr lang="en-GB" sz="2000" b="1" dirty="0" smtClean="0">
                <a:solidFill>
                  <a:schemeClr val="tx1"/>
                </a:solidFill>
                <a:ea typeface="Tahoma" pitchFamily="34" charset="0"/>
                <a:cs typeface="Tahoma" pitchFamily="34" charset="0"/>
              </a:rPr>
              <a:t> January </a:t>
            </a:r>
            <a:r>
              <a:rPr lang="en-GB" sz="2000" b="1" dirty="0" smtClean="0">
                <a:solidFill>
                  <a:schemeClr val="tx1"/>
                </a:solidFill>
                <a:ea typeface="Tahoma" pitchFamily="34" charset="0"/>
                <a:cs typeface="Tahoma" pitchFamily="34" charset="0"/>
              </a:rPr>
              <a:t>2014</a:t>
            </a:r>
            <a:endParaRPr lang="en-GB" sz="2000" b="1" dirty="0" smtClean="0">
              <a:solidFill>
                <a:srgbClr val="002060"/>
              </a:solidFill>
              <a:ea typeface="Tahoma" pitchFamily="34" charset="0"/>
              <a:cs typeface="Tahoma" pitchFamily="34" charset="0"/>
            </a:endParaRPr>
          </a:p>
        </p:txBody>
      </p:sp>
      <p:sp>
        <p:nvSpPr>
          <p:cNvPr id="2" name="Rechteck 1"/>
          <p:cNvSpPr/>
          <p:nvPr/>
        </p:nvSpPr>
        <p:spPr>
          <a:xfrm>
            <a:off x="539552" y="5651956"/>
            <a:ext cx="3600400" cy="723275"/>
          </a:xfrm>
          <a:prstGeom prst="rect">
            <a:avLst/>
          </a:prstGeom>
        </p:spPr>
        <p:txBody>
          <a:bodyPr wrap="square">
            <a:spAutoFit/>
          </a:bodyPr>
          <a:lstStyle/>
          <a:p>
            <a:pPr>
              <a:spcAft>
                <a:spcPts val="600"/>
              </a:spcAft>
            </a:pPr>
            <a:r>
              <a:rPr lang="en-GB" sz="1800" b="1" dirty="0">
                <a:latin typeface="+mj-lt"/>
              </a:rPr>
              <a:t>Kristina Fuchs</a:t>
            </a:r>
          </a:p>
          <a:p>
            <a:pPr>
              <a:spcAft>
                <a:spcPts val="600"/>
              </a:spcAft>
            </a:pPr>
            <a:r>
              <a:rPr lang="en-US" sz="1800" b="1" dirty="0">
                <a:latin typeface="+mj-lt"/>
              </a:rPr>
              <a:t>Parliamentary Budget </a:t>
            </a:r>
            <a:r>
              <a:rPr lang="en-US" sz="1800" b="1" dirty="0">
                <a:latin typeface="+mj-lt"/>
              </a:rPr>
              <a:t>Office</a:t>
            </a:r>
            <a:endParaRPr lang="en-US" sz="1800" b="1" dirty="0">
              <a:latin typeface="+mj-lt"/>
            </a:endParaRPr>
          </a:p>
        </p:txBody>
      </p:sp>
    </p:spTree>
    <p:extLst>
      <p:ext uri="{BB962C8B-B14F-4D97-AF65-F5344CB8AC3E}">
        <p14:creationId xmlns:p14="http://schemas.microsoft.com/office/powerpoint/2010/main" val="37850616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381000" y="188640"/>
            <a:ext cx="8229600" cy="1224135"/>
          </a:xfrm>
        </p:spPr>
        <p:txBody>
          <a:bodyPr/>
          <a:lstStyle/>
          <a:p>
            <a:r>
              <a:rPr lang="en-GB" b="1" cap="small" dirty="0">
                <a:ea typeface="Tahoma" pitchFamily="34" charset="0"/>
                <a:cs typeface="Tahoma" pitchFamily="34" charset="0"/>
              </a:rPr>
              <a:t>1</a:t>
            </a:r>
            <a:r>
              <a:rPr lang="en-GB" b="1" cap="small" baseline="30000" dirty="0">
                <a:ea typeface="Tahoma" pitchFamily="34" charset="0"/>
                <a:cs typeface="Tahoma" pitchFamily="34" charset="0"/>
              </a:rPr>
              <a:t>st</a:t>
            </a:r>
            <a:r>
              <a:rPr lang="en-GB" b="1" cap="small" dirty="0">
                <a:ea typeface="Tahoma" pitchFamily="34" charset="0"/>
                <a:cs typeface="Tahoma" pitchFamily="34" charset="0"/>
              </a:rPr>
              <a:t> Stage: </a:t>
            </a:r>
            <a:r>
              <a:rPr lang="en-GB" b="1" cap="small" dirty="0"/>
              <a:t>Medium Term Expenditure Framework (MTEF)</a:t>
            </a:r>
            <a:endParaRPr lang="de-AT" b="1" cap="small" dirty="0">
              <a:ea typeface="Tahoma" pitchFamily="34" charset="0"/>
              <a:cs typeface="Tahoma" pitchFamily="34" charset="0"/>
            </a:endParaRPr>
          </a:p>
        </p:txBody>
      </p:sp>
      <p:sp>
        <p:nvSpPr>
          <p:cNvPr id="3" name="Inhaltsplatzhalter 2"/>
          <p:cNvSpPr>
            <a:spLocks noGrp="1"/>
          </p:cNvSpPr>
          <p:nvPr>
            <p:ph idx="1"/>
          </p:nvPr>
        </p:nvSpPr>
        <p:spPr>
          <a:xfrm>
            <a:off x="395288" y="1484783"/>
            <a:ext cx="8424862" cy="4823941"/>
          </a:xfrm>
        </p:spPr>
        <p:txBody>
          <a:bodyPr/>
          <a:lstStyle/>
          <a:p>
            <a:pPr marL="342900" lvl="3" eaLnBrk="0" hangingPunct="0">
              <a:spcBef>
                <a:spcPts val="600"/>
              </a:spcBef>
              <a:spcAft>
                <a:spcPts val="600"/>
              </a:spcAft>
              <a:buClr>
                <a:schemeClr val="tx2"/>
              </a:buClr>
              <a:buSzPct val="100000"/>
              <a:defRPr/>
            </a:pPr>
            <a:r>
              <a:rPr lang="en-GB" b="1" dirty="0" smtClean="0">
                <a:ea typeface="+mn-ea"/>
                <a:cs typeface="+mn-cs"/>
              </a:rPr>
              <a:t>MTEF </a:t>
            </a:r>
            <a:r>
              <a:rPr lang="en-GB" b="1" dirty="0">
                <a:ea typeface="+mn-ea"/>
                <a:cs typeface="+mn-cs"/>
              </a:rPr>
              <a:t>law sets legally binding expenditure ceilings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for </a:t>
            </a:r>
            <a:r>
              <a:rPr lang="en-GB" dirty="0"/>
              <a:t>4 years in advance on a rolling </a:t>
            </a:r>
            <a:r>
              <a:rPr lang="en-GB" dirty="0"/>
              <a:t>basis (n+4 </a:t>
            </a:r>
            <a:r>
              <a:rPr lang="en-GB" dirty="0"/>
              <a:t>is added annually</a:t>
            </a:r>
            <a:r>
              <a:rPr lang="en-GB" dirty="0"/>
              <a:t>)</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for </a:t>
            </a:r>
            <a:r>
              <a:rPr lang="en-GB" dirty="0"/>
              <a:t>5 headings (cover several ministries) and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30 </a:t>
            </a:r>
            <a:r>
              <a:rPr lang="en-GB" dirty="0"/>
              <a:t>budget chapters (ministry specific)</a:t>
            </a:r>
          </a:p>
          <a:p>
            <a:pPr marL="342900" lvl="3" eaLnBrk="0" hangingPunct="0">
              <a:spcBef>
                <a:spcPts val="600"/>
              </a:spcBef>
              <a:spcAft>
                <a:spcPts val="600"/>
              </a:spcAft>
              <a:buClr>
                <a:schemeClr val="tx2"/>
              </a:buClr>
              <a:buSzPct val="100000"/>
              <a:defRPr/>
            </a:pPr>
            <a:r>
              <a:rPr lang="en-GB" b="1" dirty="0">
                <a:ea typeface="+mn-ea"/>
                <a:cs typeface="+mn-cs"/>
              </a:rPr>
              <a:t>MTEF sets ceilings for staff capacity for each line ministry</a:t>
            </a:r>
          </a:p>
          <a:p>
            <a:pPr marL="342900" lvl="3" eaLnBrk="0" hangingPunct="0">
              <a:spcBef>
                <a:spcPts val="600"/>
              </a:spcBef>
              <a:spcAft>
                <a:spcPts val="600"/>
              </a:spcAft>
              <a:buClr>
                <a:schemeClr val="tx2"/>
              </a:buClr>
              <a:buSzPct val="100000"/>
              <a:defRPr/>
            </a:pPr>
            <a:r>
              <a:rPr lang="en-GB" b="1" dirty="0">
                <a:ea typeface="+mn-ea"/>
                <a:cs typeface="+mn-cs"/>
              </a:rPr>
              <a:t>MTEF = binding for budget planning and execution</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Heading level: n+1 to n+4</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Budget chapter level: n+1 (&amp;n+2)</a:t>
            </a:r>
          </a:p>
          <a:p>
            <a:pPr marL="342900" lvl="3" eaLnBrk="0" hangingPunct="0">
              <a:spcBef>
                <a:spcPts val="600"/>
              </a:spcBef>
              <a:spcAft>
                <a:spcPts val="600"/>
              </a:spcAft>
              <a:buClr>
                <a:schemeClr val="tx2"/>
              </a:buClr>
              <a:buSzPct val="100000"/>
              <a:defRPr/>
            </a:pPr>
            <a:r>
              <a:rPr lang="en-GB" b="1" dirty="0">
                <a:ea typeface="+mn-ea"/>
                <a:cs typeface="+mn-cs"/>
              </a:rPr>
              <a:t>Two kinds of expenditure ceilings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75 </a:t>
            </a:r>
            <a:r>
              <a:rPr lang="en-GB" dirty="0"/>
              <a:t>% of expenditure is nominally fixed</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variable </a:t>
            </a:r>
            <a:r>
              <a:rPr lang="en-GB" dirty="0"/>
              <a:t>according to predefined indicators for expenditure areas with high </a:t>
            </a:r>
            <a:r>
              <a:rPr lang="en-GB" dirty="0" smtClean="0"/>
              <a:t>sensitivity </a:t>
            </a:r>
            <a:r>
              <a:rPr lang="en-GB" dirty="0"/>
              <a:t>to the business </a:t>
            </a:r>
            <a:r>
              <a:rPr lang="en-GB" dirty="0"/>
              <a:t>cycle</a:t>
            </a:r>
          </a:p>
          <a:p>
            <a:pPr>
              <a:buClrTx/>
              <a:buSzPct val="110000"/>
              <a:buFont typeface="Wingdings" pitchFamily="2" charset="2"/>
              <a:buChar char=""/>
              <a:defRPr/>
            </a:pPr>
            <a:endParaRPr lang="en-GB" sz="1600" dirty="0" smtClean="0"/>
          </a:p>
          <a:p>
            <a:pPr lvl="2">
              <a:buClrTx/>
              <a:buSzPct val="110000"/>
              <a:buFont typeface="Symbol" pitchFamily="18" charset="2"/>
              <a:buChar char="-"/>
              <a:defRPr/>
            </a:pPr>
            <a:endParaRPr lang="en-GB" sz="1600" dirty="0"/>
          </a:p>
          <a:p>
            <a:pPr>
              <a:buClrTx/>
              <a:buSzPct val="110000"/>
              <a:buFont typeface="Wingdings" pitchFamily="2" charset="2"/>
              <a:buChar char=""/>
              <a:defRPr/>
            </a:pPr>
            <a:endParaRPr lang="en-GB" sz="1600" dirty="0"/>
          </a:p>
          <a:p>
            <a:pPr marL="0" indent="0">
              <a:buClrTx/>
              <a:buSzPct val="110000"/>
              <a:buNone/>
              <a:defRPr/>
            </a:pPr>
            <a:endParaRPr lang="en-GB" sz="1600" dirty="0" smtClean="0"/>
          </a:p>
          <a:p>
            <a:pPr>
              <a:defRPr/>
            </a:pPr>
            <a:endParaRPr lang="de-AT" dirty="0" smtClean="0"/>
          </a:p>
          <a:p>
            <a:pPr lvl="2">
              <a:buClrTx/>
              <a:buSzPct val="110000"/>
              <a:buFont typeface="Symbol" pitchFamily="18" charset="2"/>
              <a:buChar char="-"/>
              <a:defRPr/>
            </a:pPr>
            <a:endParaRPr lang="de-AT" sz="1600" dirty="0" smtClean="0"/>
          </a:p>
          <a:p>
            <a:pPr>
              <a:buClrTx/>
              <a:buSzPct val="110000"/>
              <a:buFont typeface="Symbol" pitchFamily="18" charset="2"/>
              <a:buChar char="-"/>
              <a:defRPr/>
            </a:pPr>
            <a:endParaRPr lang="de-AT" sz="1600" dirty="0"/>
          </a:p>
          <a:p>
            <a:pPr marL="0" indent="0">
              <a:buFont typeface="Times" pitchFamily="18" charset="0"/>
              <a:buNone/>
              <a:defRPr/>
            </a:pPr>
            <a:r>
              <a:rPr lang="en-GB" sz="1600" dirty="0"/>
              <a:t>- </a:t>
            </a:r>
            <a:r>
              <a:rPr lang="en-GB" dirty="0" smtClean="0"/>
              <a:t>&gt;</a:t>
            </a:r>
            <a:endParaRPr lang="de-AT" dirty="0"/>
          </a:p>
        </p:txBody>
      </p:sp>
      <p:sp>
        <p:nvSpPr>
          <p:cNvPr id="819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D9EA92E3-EB9B-4BD2-96FE-7901AF14A6A1}" type="slidenum">
              <a:rPr lang="de-DE" sz="900">
                <a:solidFill>
                  <a:schemeClr val="bg1"/>
                </a:solidFill>
              </a:rPr>
              <a:pPr/>
              <a:t>10</a:t>
            </a:fld>
            <a:endParaRPr lang="de-DE" sz="900">
              <a:solidFill>
                <a:schemeClr val="bg1"/>
              </a:solidFill>
            </a:endParaRPr>
          </a:p>
        </p:txBody>
      </p:sp>
      <p:sp>
        <p:nvSpPr>
          <p:cNvPr id="819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218760100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381000" y="188640"/>
            <a:ext cx="8229600" cy="1224135"/>
          </a:xfrm>
        </p:spPr>
        <p:txBody>
          <a:bodyPr/>
          <a:lstStyle/>
          <a:p>
            <a:r>
              <a:rPr lang="en-GB" b="1" cap="small" dirty="0">
                <a:ea typeface="Tahoma" pitchFamily="34" charset="0"/>
                <a:cs typeface="Tahoma" pitchFamily="34" charset="0"/>
              </a:rPr>
              <a:t>1</a:t>
            </a:r>
            <a:r>
              <a:rPr lang="en-GB" b="1" cap="small" baseline="30000" dirty="0">
                <a:ea typeface="Tahoma" pitchFamily="34" charset="0"/>
                <a:cs typeface="Tahoma" pitchFamily="34" charset="0"/>
              </a:rPr>
              <a:t>st</a:t>
            </a:r>
            <a:r>
              <a:rPr lang="en-GB" b="1" cap="small" dirty="0">
                <a:ea typeface="Tahoma" pitchFamily="34" charset="0"/>
                <a:cs typeface="Tahoma" pitchFamily="34" charset="0"/>
              </a:rPr>
              <a:t> Stage: </a:t>
            </a:r>
            <a:r>
              <a:rPr lang="en-GB" b="1" cap="small" dirty="0"/>
              <a:t>Medium Term Expenditure Framework (MTEF)</a:t>
            </a:r>
            <a:endParaRPr lang="de-AT" b="1" cap="small" dirty="0">
              <a:ea typeface="Tahoma" pitchFamily="34" charset="0"/>
              <a:cs typeface="Tahoma" pitchFamily="34" charset="0"/>
            </a:endParaRPr>
          </a:p>
        </p:txBody>
      </p:sp>
      <p:sp>
        <p:nvSpPr>
          <p:cNvPr id="3" name="Inhaltsplatzhalter 2"/>
          <p:cNvSpPr>
            <a:spLocks noGrp="1"/>
          </p:cNvSpPr>
          <p:nvPr>
            <p:ph idx="1"/>
          </p:nvPr>
        </p:nvSpPr>
        <p:spPr>
          <a:xfrm>
            <a:off x="395288" y="1412875"/>
            <a:ext cx="8424862" cy="4895850"/>
          </a:xfrm>
        </p:spPr>
        <p:txBody>
          <a:bodyPr/>
          <a:lstStyle/>
          <a:p>
            <a:pPr marL="0" indent="0">
              <a:buFont typeface="Times" pitchFamily="18" charset="0"/>
              <a:buNone/>
              <a:defRPr/>
            </a:pPr>
            <a:r>
              <a:rPr lang="en-GB" dirty="0"/>
              <a:t>	</a:t>
            </a:r>
            <a:endParaRPr lang="de-AT" b="1" dirty="0"/>
          </a:p>
          <a:p>
            <a:pPr marL="0" indent="0">
              <a:buFont typeface="Times" pitchFamily="18" charset="0"/>
              <a:buNone/>
              <a:defRPr/>
            </a:pPr>
            <a:r>
              <a:rPr lang="de-AT" b="1" dirty="0" err="1" smtClean="0"/>
              <a:t>Budgetary</a:t>
            </a:r>
            <a:r>
              <a:rPr lang="de-AT" b="1" dirty="0" smtClean="0"/>
              <a:t> Cycle: Spring</a:t>
            </a:r>
          </a:p>
          <a:p>
            <a:pPr eaLnBrk="0" hangingPunct="0">
              <a:lnSpc>
                <a:spcPct val="150000"/>
              </a:lnSpc>
              <a:spcBef>
                <a:spcPts val="600"/>
              </a:spcBef>
              <a:spcAft>
                <a:spcPts val="600"/>
              </a:spcAft>
              <a:buSzPct val="100000"/>
              <a:defRPr/>
            </a:pPr>
            <a:r>
              <a:rPr lang="en-GB" dirty="0"/>
              <a:t>Government </a:t>
            </a:r>
            <a:r>
              <a:rPr lang="en-GB" dirty="0"/>
              <a:t>presents Federal Medium-Term Expenditure Framework Act together with the strategy report up until April 30th at the latest</a:t>
            </a:r>
          </a:p>
          <a:p>
            <a:pPr marL="342900" lvl="3" eaLnBrk="0" hangingPunct="0">
              <a:lnSpc>
                <a:spcPct val="150000"/>
              </a:lnSpc>
              <a:spcBef>
                <a:spcPts val="600"/>
              </a:spcBef>
              <a:spcAft>
                <a:spcPts val="600"/>
              </a:spcAft>
              <a:buClr>
                <a:schemeClr val="tx2"/>
              </a:buClr>
              <a:buSzPct val="100000"/>
              <a:defRPr/>
            </a:pPr>
            <a:r>
              <a:rPr lang="en-US" dirty="0">
                <a:ea typeface="+mn-ea"/>
                <a:cs typeface="+mn-cs"/>
              </a:rPr>
              <a:t>Parliament </a:t>
            </a:r>
            <a:r>
              <a:rPr lang="en-US" dirty="0">
                <a:ea typeface="+mn-ea"/>
                <a:cs typeface="+mn-cs"/>
              </a:rPr>
              <a:t>debates MTEF every year (amendment for the year n+4)</a:t>
            </a:r>
          </a:p>
          <a:p>
            <a:pPr marL="342900" lvl="3" eaLnBrk="0" hangingPunct="0">
              <a:lnSpc>
                <a:spcPct val="150000"/>
              </a:lnSpc>
              <a:spcBef>
                <a:spcPts val="600"/>
              </a:spcBef>
              <a:spcAft>
                <a:spcPts val="600"/>
              </a:spcAft>
              <a:buClr>
                <a:schemeClr val="tx2"/>
              </a:buClr>
              <a:buSzPct val="100000"/>
              <a:defRPr/>
            </a:pPr>
            <a:r>
              <a:rPr lang="en-US" dirty="0">
                <a:ea typeface="+mn-ea"/>
                <a:cs typeface="+mn-cs"/>
              </a:rPr>
              <a:t>Parliament may modify </a:t>
            </a:r>
            <a:r>
              <a:rPr lang="en-US" dirty="0">
                <a:ea typeface="+mn-ea"/>
                <a:cs typeface="+mn-cs"/>
              </a:rPr>
              <a:t>expenditure </a:t>
            </a:r>
            <a:r>
              <a:rPr lang="en-US" dirty="0">
                <a:ea typeface="+mn-ea"/>
                <a:cs typeface="+mn-cs"/>
              </a:rPr>
              <a:t>ceilings by amending MTEF </a:t>
            </a:r>
            <a:r>
              <a:rPr lang="en-US" dirty="0" err="1" smtClean="0">
                <a:ea typeface="+mn-ea"/>
                <a:cs typeface="+mn-cs"/>
              </a:rPr>
              <a:t>legall</a:t>
            </a:r>
            <a:endParaRPr lang="en-US" dirty="0" smtClean="0">
              <a:ea typeface="+mn-ea"/>
              <a:cs typeface="+mn-cs"/>
            </a:endParaRPr>
          </a:p>
          <a:p>
            <a:pPr marL="0" lvl="3" indent="0" eaLnBrk="0" hangingPunct="0">
              <a:lnSpc>
                <a:spcPct val="150000"/>
              </a:lnSpc>
              <a:spcBef>
                <a:spcPts val="600"/>
              </a:spcBef>
              <a:spcAft>
                <a:spcPts val="600"/>
              </a:spcAft>
              <a:buClr>
                <a:schemeClr val="tx2"/>
              </a:buClr>
              <a:buSzPct val="100000"/>
              <a:buNone/>
              <a:defRPr/>
            </a:pPr>
            <a:endParaRPr lang="en-US" dirty="0" smtClean="0"/>
          </a:p>
          <a:p>
            <a:pPr marL="647700" lvl="5" indent="0">
              <a:lnSpc>
                <a:spcPct val="150000"/>
              </a:lnSpc>
              <a:spcBef>
                <a:spcPts val="600"/>
              </a:spcBef>
              <a:buSzPct val="120000"/>
              <a:buNone/>
              <a:defRPr/>
            </a:pPr>
            <a:r>
              <a:rPr lang="en-US" dirty="0" smtClean="0"/>
              <a:t>The </a:t>
            </a:r>
            <a:r>
              <a:rPr lang="en-US" dirty="0"/>
              <a:t>MTEF has been adapted several times especially in the first periods and has now become a more stable </a:t>
            </a:r>
            <a:r>
              <a:rPr lang="en-US" dirty="0" smtClean="0"/>
              <a:t>instrument</a:t>
            </a:r>
            <a:r>
              <a:rPr lang="en-US" dirty="0" smtClean="0"/>
              <a:t>.</a:t>
            </a:r>
            <a:endParaRPr lang="en-US" dirty="0" smtClean="0"/>
          </a:p>
        </p:txBody>
      </p:sp>
      <p:sp>
        <p:nvSpPr>
          <p:cNvPr id="819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D9EA92E3-EB9B-4BD2-96FE-7901AF14A6A1}" type="slidenum">
              <a:rPr lang="de-DE" sz="900">
                <a:solidFill>
                  <a:schemeClr val="bg1"/>
                </a:solidFill>
              </a:rPr>
              <a:pPr/>
              <a:t>11</a:t>
            </a:fld>
            <a:endParaRPr lang="de-DE" sz="900">
              <a:solidFill>
                <a:schemeClr val="bg1"/>
              </a:solidFill>
            </a:endParaRPr>
          </a:p>
        </p:txBody>
      </p:sp>
      <p:sp>
        <p:nvSpPr>
          <p:cNvPr id="819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
        <p:nvSpPr>
          <p:cNvPr id="2" name="Pfeil nach rechts 1"/>
          <p:cNvSpPr/>
          <p:nvPr/>
        </p:nvSpPr>
        <p:spPr>
          <a:xfrm>
            <a:off x="611560" y="4859956"/>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409942495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381000" y="188640"/>
            <a:ext cx="8229600" cy="1296143"/>
          </a:xfrm>
        </p:spPr>
        <p:txBody>
          <a:bodyPr/>
          <a:lstStyle/>
          <a:p>
            <a:r>
              <a:rPr lang="en-GB" b="1" cap="small" dirty="0">
                <a:ea typeface="Tahoma" pitchFamily="34" charset="0"/>
                <a:cs typeface="Tahoma" pitchFamily="34" charset="0"/>
              </a:rPr>
              <a:t>1</a:t>
            </a:r>
            <a:r>
              <a:rPr lang="en-GB" b="1" cap="small" baseline="30000" dirty="0">
                <a:ea typeface="Tahoma" pitchFamily="34" charset="0"/>
                <a:cs typeface="Tahoma" pitchFamily="34" charset="0"/>
              </a:rPr>
              <a:t>st</a:t>
            </a:r>
            <a:r>
              <a:rPr lang="en-GB" b="1" cap="small" dirty="0">
                <a:ea typeface="Tahoma" pitchFamily="34" charset="0"/>
                <a:cs typeface="Tahoma" pitchFamily="34" charset="0"/>
              </a:rPr>
              <a:t> Stage: </a:t>
            </a:r>
            <a:r>
              <a:rPr lang="en-GB" b="1" cap="small" dirty="0"/>
              <a:t>Medium Term Expenditure Framework (MTEF)</a:t>
            </a:r>
            <a:endParaRPr lang="de-AT" b="1" cap="small" dirty="0">
              <a:ea typeface="Tahoma" pitchFamily="34" charset="0"/>
              <a:cs typeface="Tahoma" pitchFamily="34" charset="0"/>
            </a:endParaRPr>
          </a:p>
        </p:txBody>
      </p:sp>
      <p:sp>
        <p:nvSpPr>
          <p:cNvPr id="819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D9EA92E3-EB9B-4BD2-96FE-7901AF14A6A1}" type="slidenum">
              <a:rPr lang="de-DE" sz="900">
                <a:solidFill>
                  <a:schemeClr val="bg1"/>
                </a:solidFill>
              </a:rPr>
              <a:pPr/>
              <a:t>12</a:t>
            </a:fld>
            <a:endParaRPr lang="de-DE" sz="900">
              <a:solidFill>
                <a:schemeClr val="bg1"/>
              </a:solidFill>
            </a:endParaRPr>
          </a:p>
        </p:txBody>
      </p:sp>
      <p:sp>
        <p:nvSpPr>
          <p:cNvPr id="819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pic>
        <p:nvPicPr>
          <p:cNvPr id="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67544" y="2056889"/>
            <a:ext cx="8168309" cy="3065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70461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735360"/>
          </a:xfrm>
        </p:spPr>
        <p:txBody>
          <a:bodyPr/>
          <a:lstStyle/>
          <a:p>
            <a:r>
              <a:rPr lang="en-US" b="1" cap="small" dirty="0" smtClean="0"/>
              <a:t>First lessons </a:t>
            </a:r>
            <a:r>
              <a:rPr lang="en-US" b="1" cap="small" dirty="0" smtClean="0"/>
              <a:t>learned</a:t>
            </a:r>
            <a:endParaRPr lang="de-AT" b="1" cap="small" dirty="0"/>
          </a:p>
        </p:txBody>
      </p:sp>
      <p:sp>
        <p:nvSpPr>
          <p:cNvPr id="3" name="Inhaltsplatzhalter 2"/>
          <p:cNvSpPr>
            <a:spLocks noGrp="1"/>
          </p:cNvSpPr>
          <p:nvPr>
            <p:ph idx="1"/>
          </p:nvPr>
        </p:nvSpPr>
        <p:spPr>
          <a:xfrm>
            <a:off x="423863" y="1556792"/>
            <a:ext cx="8186737" cy="4248472"/>
          </a:xfrm>
        </p:spPr>
        <p:txBody>
          <a:bodyPr/>
          <a:lstStyle/>
          <a:p>
            <a:pPr marL="342900" lvl="3" eaLnBrk="0" hangingPunct="0">
              <a:spcBef>
                <a:spcPts val="600"/>
              </a:spcBef>
              <a:spcAft>
                <a:spcPts val="600"/>
              </a:spcAft>
              <a:buClr>
                <a:schemeClr val="tx2"/>
              </a:buClr>
              <a:buSzPct val="100000"/>
              <a:defRPr/>
            </a:pPr>
            <a:r>
              <a:rPr lang="en-US" dirty="0">
                <a:ea typeface="+mn-ea"/>
                <a:cs typeface="+mn-cs"/>
              </a:rPr>
              <a:t>Austrian </a:t>
            </a:r>
            <a:r>
              <a:rPr lang="en-US" dirty="0">
                <a:ea typeface="+mn-ea"/>
                <a:cs typeface="+mn-cs"/>
              </a:rPr>
              <a:t>MTEF: Focus on budget </a:t>
            </a:r>
            <a:r>
              <a:rPr lang="en-US" dirty="0">
                <a:ea typeface="+mn-ea"/>
                <a:cs typeface="+mn-cs"/>
              </a:rPr>
              <a:t>discipline, sensitivity to the business cycle and </a:t>
            </a:r>
            <a:r>
              <a:rPr lang="en-US" dirty="0">
                <a:ea typeface="+mn-ea"/>
                <a:cs typeface="+mn-cs"/>
              </a:rPr>
              <a:t>on expenditure. </a:t>
            </a:r>
            <a:endParaRPr lang="en-US" dirty="0">
              <a:ea typeface="+mn-ea"/>
              <a:cs typeface="+mn-cs"/>
            </a:endParaRPr>
          </a:p>
          <a:p>
            <a:pPr marL="342900" lvl="3" eaLnBrk="0" hangingPunct="0">
              <a:spcBef>
                <a:spcPts val="600"/>
              </a:spcBef>
              <a:spcAft>
                <a:spcPts val="600"/>
              </a:spcAft>
              <a:buClr>
                <a:schemeClr val="tx2"/>
              </a:buClr>
              <a:buSzPct val="100000"/>
              <a:defRPr/>
            </a:pPr>
            <a:r>
              <a:rPr lang="en-US" dirty="0">
                <a:ea typeface="+mn-ea"/>
                <a:cs typeface="+mn-cs"/>
              </a:rPr>
              <a:t>It </a:t>
            </a:r>
            <a:r>
              <a:rPr lang="en-US" dirty="0">
                <a:ea typeface="+mn-ea"/>
                <a:cs typeface="+mn-cs"/>
              </a:rPr>
              <a:t>seems that the framework contributed to a general government deficit lower than anticipated during the last couple of years, it helped to introduce a longer-term oriented policy debate. </a:t>
            </a:r>
          </a:p>
          <a:p>
            <a:pPr marL="342900" lvl="3" eaLnBrk="0" hangingPunct="0">
              <a:spcBef>
                <a:spcPts val="600"/>
              </a:spcBef>
              <a:spcAft>
                <a:spcPts val="600"/>
              </a:spcAft>
              <a:buClr>
                <a:schemeClr val="tx2"/>
              </a:buClr>
              <a:buSzPct val="100000"/>
              <a:defRPr/>
            </a:pPr>
            <a:r>
              <a:rPr lang="en-US" dirty="0">
                <a:ea typeface="+mn-ea"/>
                <a:cs typeface="+mn-cs"/>
              </a:rPr>
              <a:t>MTEF </a:t>
            </a:r>
            <a:r>
              <a:rPr lang="en-US" dirty="0">
                <a:ea typeface="+mn-ea"/>
                <a:cs typeface="+mn-cs"/>
              </a:rPr>
              <a:t>was an important step to make the budgetary process more predictable and to foster fiscal discipline</a:t>
            </a:r>
            <a:r>
              <a:rPr lang="en-US" dirty="0">
                <a:ea typeface="+mn-ea"/>
                <a:cs typeface="+mn-cs"/>
              </a:rPr>
              <a:t>.</a:t>
            </a:r>
            <a:endParaRPr lang="de-AT" dirty="0">
              <a:ea typeface="+mn-ea"/>
              <a:cs typeface="+mn-cs"/>
            </a:endParaRPr>
          </a:p>
          <a:p>
            <a:pPr marL="342900" lvl="3" eaLnBrk="0" hangingPunct="0">
              <a:spcBef>
                <a:spcPts val="600"/>
              </a:spcBef>
              <a:spcAft>
                <a:spcPts val="600"/>
              </a:spcAft>
              <a:buClr>
                <a:schemeClr val="tx2"/>
              </a:buClr>
              <a:buSzPct val="100000"/>
              <a:defRPr/>
            </a:pPr>
            <a:r>
              <a:rPr lang="en-US" dirty="0">
                <a:ea typeface="+mn-ea"/>
                <a:cs typeface="+mn-cs"/>
              </a:rPr>
              <a:t>Counter-cyclical </a:t>
            </a:r>
            <a:r>
              <a:rPr lang="en-US" dirty="0">
                <a:ea typeface="+mn-ea"/>
                <a:cs typeface="+mn-cs"/>
              </a:rPr>
              <a:t>effects </a:t>
            </a:r>
            <a:r>
              <a:rPr lang="en-US" dirty="0">
                <a:ea typeface="+mn-ea"/>
                <a:cs typeface="+mn-cs"/>
              </a:rPr>
              <a:t>are important, they help to </a:t>
            </a:r>
            <a:r>
              <a:rPr lang="en-US" dirty="0">
                <a:ea typeface="+mn-ea"/>
                <a:cs typeface="+mn-cs"/>
              </a:rPr>
              <a:t>stabilize the </a:t>
            </a:r>
            <a:r>
              <a:rPr lang="en-US" dirty="0">
                <a:ea typeface="+mn-ea"/>
                <a:cs typeface="+mn-cs"/>
              </a:rPr>
              <a:t>economy. </a:t>
            </a:r>
          </a:p>
          <a:p>
            <a:pPr marL="342900" lvl="3" eaLnBrk="0" hangingPunct="0">
              <a:spcBef>
                <a:spcPts val="600"/>
              </a:spcBef>
              <a:spcAft>
                <a:spcPts val="600"/>
              </a:spcAft>
              <a:buClr>
                <a:schemeClr val="tx2"/>
              </a:buClr>
              <a:buSzPct val="100000"/>
              <a:defRPr/>
            </a:pPr>
            <a:r>
              <a:rPr lang="en-US" dirty="0">
                <a:ea typeface="+mn-ea"/>
                <a:cs typeface="+mn-cs"/>
              </a:rPr>
              <a:t>Besides MTEF Austria introduced regular long-term fiscal projections, to be presented every three years (starting from 2013). </a:t>
            </a:r>
          </a:p>
          <a:p>
            <a:pPr marL="342900" lvl="3" eaLnBrk="0" hangingPunct="0">
              <a:spcBef>
                <a:spcPts val="600"/>
              </a:spcBef>
              <a:spcAft>
                <a:spcPts val="600"/>
              </a:spcAft>
              <a:buClr>
                <a:schemeClr val="tx2"/>
              </a:buClr>
              <a:buSzPct val="100000"/>
              <a:defRPr/>
            </a:pPr>
            <a:r>
              <a:rPr lang="en-US" dirty="0">
                <a:ea typeface="+mn-ea"/>
                <a:cs typeface="+mn-cs"/>
              </a:rPr>
              <a:t>Although not legally binding for MTEF, it provides a long-term perspective to be taken into consideration.</a:t>
            </a:r>
            <a:endParaRPr lang="en-US" dirty="0">
              <a:ea typeface="+mn-ea"/>
              <a:cs typeface="+mn-cs"/>
            </a:endParaRPr>
          </a:p>
          <a:p>
            <a:pPr marL="304800" lvl="3" indent="-304800">
              <a:spcBef>
                <a:spcPts val="600"/>
              </a:spcBef>
              <a:spcAft>
                <a:spcPts val="600"/>
              </a:spcAft>
              <a:buClr>
                <a:schemeClr val="tx2"/>
              </a:buClr>
              <a:buSzPct val="120000"/>
              <a:defRPr/>
            </a:pPr>
            <a:endParaRPr lang="de-AT" dirty="0">
              <a:ea typeface="+mn-ea"/>
              <a:cs typeface="+mn-cs"/>
            </a:endParaRPr>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pPr>
                <a:defRPr/>
              </a:pPr>
              <a:t>13</a:t>
            </a:fld>
            <a:endParaRPr lang="de-DE"/>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spTree>
    <p:extLst>
      <p:ext uri="{BB962C8B-B14F-4D97-AF65-F5344CB8AC3E}">
        <p14:creationId xmlns:p14="http://schemas.microsoft.com/office/powerpoint/2010/main" val="379726549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381000" y="188641"/>
            <a:ext cx="8229600" cy="936103"/>
          </a:xfrm>
        </p:spPr>
        <p:txBody>
          <a:bodyPr/>
          <a:lstStyle/>
          <a:p>
            <a:r>
              <a:rPr lang="en-GB" b="1" cap="small" dirty="0">
                <a:ea typeface="Tahoma" pitchFamily="34" charset="0"/>
                <a:cs typeface="Tahoma" pitchFamily="34" charset="0"/>
              </a:rPr>
              <a:t>1</a:t>
            </a:r>
            <a:r>
              <a:rPr lang="en-GB" b="1" cap="small" baseline="30000" dirty="0">
                <a:ea typeface="Tahoma" pitchFamily="34" charset="0"/>
                <a:cs typeface="Tahoma" pitchFamily="34" charset="0"/>
              </a:rPr>
              <a:t>st</a:t>
            </a:r>
            <a:r>
              <a:rPr lang="en-GB" b="1" cap="small" dirty="0">
                <a:ea typeface="Tahoma" pitchFamily="34" charset="0"/>
                <a:cs typeface="Tahoma" pitchFamily="34" charset="0"/>
              </a:rPr>
              <a:t> Stage: </a:t>
            </a:r>
            <a:r>
              <a:rPr lang="en-GB" b="1" cap="small" dirty="0" smtClean="0">
                <a:ea typeface="Tahoma" pitchFamily="34" charset="0"/>
                <a:cs typeface="Tahoma" pitchFamily="34" charset="0"/>
              </a:rPr>
              <a:t>Reserves </a:t>
            </a:r>
            <a:endParaRPr lang="de-AT" b="1" cap="small" dirty="0">
              <a:ea typeface="Tahoma" pitchFamily="34" charset="0"/>
              <a:cs typeface="Tahoma" pitchFamily="34" charset="0"/>
            </a:endParaRPr>
          </a:p>
        </p:txBody>
      </p:sp>
      <p:sp>
        <p:nvSpPr>
          <p:cNvPr id="3" name="Inhaltsplatzhalter 2"/>
          <p:cNvSpPr>
            <a:spLocks noGrp="1"/>
          </p:cNvSpPr>
          <p:nvPr>
            <p:ph idx="1"/>
          </p:nvPr>
        </p:nvSpPr>
        <p:spPr>
          <a:xfrm>
            <a:off x="395288" y="1628799"/>
            <a:ext cx="8424862" cy="4032449"/>
          </a:xfrm>
        </p:spPr>
        <p:txBody>
          <a:bodyPr/>
          <a:lstStyle/>
          <a:p>
            <a:pPr marL="342900" lvl="3" eaLnBrk="0" hangingPunct="0">
              <a:spcBef>
                <a:spcPts val="600"/>
              </a:spcBef>
              <a:spcAft>
                <a:spcPts val="600"/>
              </a:spcAft>
              <a:buClr>
                <a:schemeClr val="tx2"/>
              </a:buClr>
              <a:buSzPct val="100000"/>
              <a:defRPr/>
            </a:pPr>
            <a:r>
              <a:rPr lang="en-US" dirty="0">
                <a:ea typeface="+mn-ea"/>
                <a:cs typeface="+mn-cs"/>
              </a:rPr>
              <a:t>More </a:t>
            </a:r>
            <a:r>
              <a:rPr lang="en-US" dirty="0">
                <a:ea typeface="+mn-ea"/>
                <a:cs typeface="+mn-cs"/>
              </a:rPr>
              <a:t>flexibility for line ministries in budget preparation and </a:t>
            </a:r>
            <a:r>
              <a:rPr lang="en-US" dirty="0">
                <a:ea typeface="+mn-ea"/>
                <a:cs typeface="+mn-cs"/>
              </a:rPr>
              <a:t>execution</a:t>
            </a:r>
          </a:p>
          <a:p>
            <a:pPr marL="342900" lvl="3" eaLnBrk="0" hangingPunct="0">
              <a:spcBef>
                <a:spcPts val="600"/>
              </a:spcBef>
              <a:spcAft>
                <a:spcPts val="600"/>
              </a:spcAft>
              <a:buClr>
                <a:schemeClr val="tx2"/>
              </a:buClr>
              <a:buSzPct val="100000"/>
              <a:defRPr/>
            </a:pPr>
            <a:r>
              <a:rPr lang="en-US" dirty="0">
                <a:ea typeface="+mn-ea"/>
                <a:cs typeface="+mn-cs"/>
              </a:rPr>
              <a:t>Full </a:t>
            </a:r>
            <a:r>
              <a:rPr lang="en-US" dirty="0">
                <a:ea typeface="+mn-ea"/>
                <a:cs typeface="+mn-cs"/>
              </a:rPr>
              <a:t>carry-forward </a:t>
            </a:r>
            <a:r>
              <a:rPr lang="en-US" dirty="0">
                <a:ea typeface="+mn-ea"/>
                <a:cs typeface="+mn-cs"/>
              </a:rPr>
              <a:t>possibilities for u</a:t>
            </a:r>
            <a:r>
              <a:rPr lang="de-AT" dirty="0" err="1">
                <a:ea typeface="+mn-ea"/>
                <a:cs typeface="+mn-cs"/>
              </a:rPr>
              <a:t>nused</a:t>
            </a:r>
            <a:r>
              <a:rPr lang="de-AT" dirty="0">
                <a:ea typeface="+mn-ea"/>
                <a:cs typeface="+mn-cs"/>
              </a:rPr>
              <a:t> </a:t>
            </a:r>
            <a:r>
              <a:rPr lang="de-AT" dirty="0" err="1">
                <a:ea typeface="+mn-ea"/>
                <a:cs typeface="+mn-cs"/>
              </a:rPr>
              <a:t>funds</a:t>
            </a:r>
            <a:r>
              <a:rPr lang="de-AT" dirty="0">
                <a:ea typeface="+mn-ea"/>
                <a:cs typeface="+mn-cs"/>
              </a:rPr>
              <a:t> </a:t>
            </a:r>
            <a:r>
              <a:rPr lang="en-US" dirty="0">
                <a:ea typeface="+mn-ea"/>
                <a:cs typeface="+mn-cs"/>
              </a:rPr>
              <a:t> </a:t>
            </a:r>
            <a:r>
              <a:rPr lang="en-US" dirty="0">
                <a:ea typeface="+mn-ea"/>
                <a:cs typeface="+mn-cs"/>
              </a:rPr>
              <a:t>without earmarking </a:t>
            </a:r>
          </a:p>
          <a:p>
            <a:pPr marL="342900" lvl="3" eaLnBrk="0" hangingPunct="0">
              <a:spcBef>
                <a:spcPts val="600"/>
              </a:spcBef>
              <a:spcAft>
                <a:spcPts val="600"/>
              </a:spcAft>
              <a:buClr>
                <a:schemeClr val="tx2"/>
              </a:buClr>
              <a:buSzPct val="100000"/>
              <a:defRPr/>
            </a:pPr>
            <a:r>
              <a:rPr lang="en-US" dirty="0">
                <a:ea typeface="+mn-ea"/>
                <a:cs typeface="+mn-cs"/>
              </a:rPr>
              <a:t>Same </a:t>
            </a:r>
            <a:r>
              <a:rPr lang="en-US" dirty="0">
                <a:ea typeface="+mn-ea"/>
                <a:cs typeface="+mn-cs"/>
              </a:rPr>
              <a:t>rules apply for certain receipts (not for tax revenue !) over budget during the current year </a:t>
            </a:r>
          </a:p>
          <a:p>
            <a:pPr marL="342900" lvl="3" eaLnBrk="0" hangingPunct="0">
              <a:spcBef>
                <a:spcPts val="600"/>
              </a:spcBef>
              <a:spcAft>
                <a:spcPts val="600"/>
              </a:spcAft>
              <a:buClr>
                <a:schemeClr val="tx2"/>
              </a:buClr>
              <a:buSzPct val="100000"/>
              <a:defRPr/>
            </a:pPr>
            <a:r>
              <a:rPr lang="de-AT" dirty="0">
                <a:ea typeface="+mn-ea"/>
                <a:cs typeface="+mn-cs"/>
              </a:rPr>
              <a:t>„</a:t>
            </a:r>
            <a:r>
              <a:rPr lang="de-AT" dirty="0" err="1">
                <a:ea typeface="+mn-ea"/>
                <a:cs typeface="+mn-cs"/>
              </a:rPr>
              <a:t>December-Fever</a:t>
            </a:r>
            <a:r>
              <a:rPr lang="de-AT" dirty="0">
                <a:ea typeface="+mn-ea"/>
                <a:cs typeface="+mn-cs"/>
              </a:rPr>
              <a:t>“ (</a:t>
            </a:r>
            <a:r>
              <a:rPr lang="de-AT" dirty="0" err="1">
                <a:ea typeface="+mn-ea"/>
                <a:cs typeface="+mn-cs"/>
              </a:rPr>
              <a:t>spending</a:t>
            </a:r>
            <a:r>
              <a:rPr lang="de-AT" dirty="0">
                <a:ea typeface="+mn-ea"/>
                <a:cs typeface="+mn-cs"/>
              </a:rPr>
              <a:t> </a:t>
            </a:r>
            <a:r>
              <a:rPr lang="de-AT" dirty="0" err="1">
                <a:ea typeface="+mn-ea"/>
                <a:cs typeface="+mn-cs"/>
              </a:rPr>
              <a:t>of</a:t>
            </a:r>
            <a:r>
              <a:rPr lang="de-AT" dirty="0">
                <a:ea typeface="+mn-ea"/>
                <a:cs typeface="+mn-cs"/>
              </a:rPr>
              <a:t> </a:t>
            </a:r>
            <a:r>
              <a:rPr lang="de-AT" dirty="0" err="1">
                <a:ea typeface="+mn-ea"/>
                <a:cs typeface="+mn-cs"/>
              </a:rPr>
              <a:t>the</a:t>
            </a:r>
            <a:r>
              <a:rPr lang="de-AT" dirty="0">
                <a:ea typeface="+mn-ea"/>
                <a:cs typeface="+mn-cs"/>
              </a:rPr>
              <a:t> </a:t>
            </a:r>
            <a:r>
              <a:rPr lang="de-AT" dirty="0" err="1">
                <a:ea typeface="+mn-ea"/>
                <a:cs typeface="+mn-cs"/>
              </a:rPr>
              <a:t>rest</a:t>
            </a:r>
            <a:r>
              <a:rPr lang="de-AT" dirty="0">
                <a:ea typeface="+mn-ea"/>
                <a:cs typeface="+mn-cs"/>
              </a:rPr>
              <a:t> </a:t>
            </a:r>
            <a:r>
              <a:rPr lang="de-AT" dirty="0" err="1">
                <a:ea typeface="+mn-ea"/>
                <a:cs typeface="+mn-cs"/>
              </a:rPr>
              <a:t>of</a:t>
            </a:r>
            <a:r>
              <a:rPr lang="de-AT" dirty="0">
                <a:ea typeface="+mn-ea"/>
                <a:cs typeface="+mn-cs"/>
              </a:rPr>
              <a:t> </a:t>
            </a:r>
            <a:r>
              <a:rPr lang="de-AT" dirty="0" err="1">
                <a:ea typeface="+mn-ea"/>
                <a:cs typeface="+mn-cs"/>
              </a:rPr>
              <a:t>the</a:t>
            </a:r>
            <a:r>
              <a:rPr lang="de-AT" dirty="0">
                <a:ea typeface="+mn-ea"/>
                <a:cs typeface="+mn-cs"/>
              </a:rPr>
              <a:t> </a:t>
            </a:r>
            <a:r>
              <a:rPr lang="de-AT" dirty="0" err="1">
                <a:ea typeface="+mn-ea"/>
                <a:cs typeface="+mn-cs"/>
              </a:rPr>
              <a:t>budget</a:t>
            </a:r>
            <a:r>
              <a:rPr lang="de-AT" dirty="0">
                <a:ea typeface="+mn-ea"/>
                <a:cs typeface="+mn-cs"/>
              </a:rPr>
              <a:t> in </a:t>
            </a:r>
            <a:r>
              <a:rPr lang="de-AT" dirty="0" err="1">
                <a:ea typeface="+mn-ea"/>
                <a:cs typeface="+mn-cs"/>
              </a:rPr>
              <a:t>december</a:t>
            </a:r>
            <a:r>
              <a:rPr lang="de-AT" dirty="0">
                <a:ea typeface="+mn-ea"/>
                <a:cs typeface="+mn-cs"/>
              </a:rPr>
              <a:t>) </a:t>
            </a:r>
            <a:r>
              <a:rPr lang="de-AT" dirty="0" err="1">
                <a:ea typeface="+mn-ea"/>
                <a:cs typeface="+mn-cs"/>
              </a:rPr>
              <a:t>considerably</a:t>
            </a:r>
            <a:r>
              <a:rPr lang="de-AT" dirty="0">
                <a:ea typeface="+mn-ea"/>
                <a:cs typeface="+mn-cs"/>
              </a:rPr>
              <a:t> </a:t>
            </a:r>
            <a:r>
              <a:rPr lang="de-AT" dirty="0" err="1">
                <a:ea typeface="+mn-ea"/>
                <a:cs typeface="+mn-cs"/>
              </a:rPr>
              <a:t>reduced</a:t>
            </a:r>
            <a:endParaRPr lang="de-AT" dirty="0">
              <a:ea typeface="+mn-ea"/>
              <a:cs typeface="+mn-cs"/>
            </a:endParaRPr>
          </a:p>
          <a:p>
            <a:pPr marL="342900" lvl="3" eaLnBrk="0" hangingPunct="0">
              <a:spcBef>
                <a:spcPts val="600"/>
              </a:spcBef>
              <a:spcAft>
                <a:spcPts val="600"/>
              </a:spcAft>
              <a:buClr>
                <a:schemeClr val="tx2"/>
              </a:buClr>
              <a:buSzPct val="100000"/>
              <a:defRPr/>
            </a:pPr>
            <a:r>
              <a:rPr lang="de-AT" dirty="0">
                <a:ea typeface="+mn-ea"/>
                <a:cs typeface="+mn-cs"/>
              </a:rPr>
              <a:t>So </a:t>
            </a:r>
            <a:r>
              <a:rPr lang="de-AT" dirty="0" err="1">
                <a:ea typeface="+mn-ea"/>
                <a:cs typeface="+mn-cs"/>
              </a:rPr>
              <a:t>far</a:t>
            </a:r>
            <a:r>
              <a:rPr lang="de-AT" dirty="0">
                <a:ea typeface="+mn-ea"/>
                <a:cs typeface="+mn-cs"/>
              </a:rPr>
              <a:t> </a:t>
            </a:r>
            <a:r>
              <a:rPr lang="de-AT" dirty="0" err="1">
                <a:ea typeface="+mn-ea"/>
                <a:cs typeface="+mn-cs"/>
              </a:rPr>
              <a:t>Ministries</a:t>
            </a:r>
            <a:r>
              <a:rPr lang="de-AT" dirty="0">
                <a:ea typeface="+mn-ea"/>
                <a:cs typeface="+mn-cs"/>
              </a:rPr>
              <a:t> </a:t>
            </a:r>
            <a:r>
              <a:rPr lang="de-AT" dirty="0" err="1">
                <a:ea typeface="+mn-ea"/>
                <a:cs typeface="+mn-cs"/>
              </a:rPr>
              <a:t>made</a:t>
            </a:r>
            <a:r>
              <a:rPr lang="de-AT" dirty="0">
                <a:ea typeface="+mn-ea"/>
                <a:cs typeface="+mn-cs"/>
              </a:rPr>
              <a:t> </a:t>
            </a:r>
            <a:r>
              <a:rPr lang="de-AT" dirty="0">
                <a:ea typeface="+mn-ea"/>
                <a:cs typeface="+mn-cs"/>
              </a:rPr>
              <a:t>extensive </a:t>
            </a:r>
            <a:r>
              <a:rPr lang="de-AT" dirty="0" err="1">
                <a:ea typeface="+mn-ea"/>
                <a:cs typeface="+mn-cs"/>
              </a:rPr>
              <a:t>use</a:t>
            </a:r>
            <a:r>
              <a:rPr lang="de-AT" dirty="0">
                <a:ea typeface="+mn-ea"/>
                <a:cs typeface="+mn-cs"/>
              </a:rPr>
              <a:t> </a:t>
            </a:r>
            <a:r>
              <a:rPr lang="de-AT" dirty="0" err="1">
                <a:ea typeface="+mn-ea"/>
                <a:cs typeface="+mn-cs"/>
              </a:rPr>
              <a:t>of</a:t>
            </a:r>
            <a:r>
              <a:rPr lang="de-AT" dirty="0">
                <a:ea typeface="+mn-ea"/>
                <a:cs typeface="+mn-cs"/>
              </a:rPr>
              <a:t> </a:t>
            </a:r>
            <a:r>
              <a:rPr lang="de-AT" dirty="0" err="1">
                <a:ea typeface="+mn-ea"/>
                <a:cs typeface="+mn-cs"/>
              </a:rPr>
              <a:t>building</a:t>
            </a:r>
            <a:r>
              <a:rPr lang="de-AT" dirty="0">
                <a:ea typeface="+mn-ea"/>
                <a:cs typeface="+mn-cs"/>
              </a:rPr>
              <a:t> </a:t>
            </a:r>
            <a:r>
              <a:rPr lang="de-AT" dirty="0" err="1">
                <a:ea typeface="+mn-ea"/>
                <a:cs typeface="+mn-cs"/>
              </a:rPr>
              <a:t>up</a:t>
            </a:r>
            <a:r>
              <a:rPr lang="de-AT" dirty="0">
                <a:ea typeface="+mn-ea"/>
                <a:cs typeface="+mn-cs"/>
              </a:rPr>
              <a:t> </a:t>
            </a:r>
            <a:r>
              <a:rPr lang="de-AT" dirty="0" err="1">
                <a:ea typeface="+mn-ea"/>
                <a:cs typeface="+mn-cs"/>
              </a:rPr>
              <a:t>reserves</a:t>
            </a:r>
            <a:endParaRPr lang="de-AT" dirty="0">
              <a:ea typeface="+mn-ea"/>
              <a:cs typeface="+mn-cs"/>
            </a:endParaRPr>
          </a:p>
          <a:p>
            <a:pPr marL="342900" lvl="3" eaLnBrk="0" hangingPunct="0">
              <a:spcBef>
                <a:spcPts val="600"/>
              </a:spcBef>
              <a:spcAft>
                <a:spcPts val="600"/>
              </a:spcAft>
              <a:buClr>
                <a:schemeClr val="tx2"/>
              </a:buClr>
              <a:buSzPct val="100000"/>
              <a:defRPr/>
            </a:pPr>
            <a:r>
              <a:rPr lang="de-AT" dirty="0">
                <a:ea typeface="+mn-ea"/>
                <a:cs typeface="+mn-cs"/>
              </a:rPr>
              <a:t>Positive </a:t>
            </a:r>
            <a:r>
              <a:rPr lang="de-AT" dirty="0" err="1">
                <a:ea typeface="+mn-ea"/>
                <a:cs typeface="+mn-cs"/>
              </a:rPr>
              <a:t>effect</a:t>
            </a:r>
            <a:r>
              <a:rPr lang="de-AT" dirty="0">
                <a:ea typeface="+mn-ea"/>
                <a:cs typeface="+mn-cs"/>
              </a:rPr>
              <a:t> on </a:t>
            </a:r>
            <a:r>
              <a:rPr lang="de-AT" dirty="0" err="1">
                <a:ea typeface="+mn-ea"/>
                <a:cs typeface="+mn-cs"/>
              </a:rPr>
              <a:t>interest</a:t>
            </a:r>
            <a:r>
              <a:rPr lang="de-AT" dirty="0">
                <a:ea typeface="+mn-ea"/>
                <a:cs typeface="+mn-cs"/>
              </a:rPr>
              <a:t> </a:t>
            </a:r>
            <a:r>
              <a:rPr lang="de-AT" dirty="0" err="1">
                <a:ea typeface="+mn-ea"/>
                <a:cs typeface="+mn-cs"/>
              </a:rPr>
              <a:t>payments</a:t>
            </a:r>
            <a:r>
              <a:rPr lang="de-AT" dirty="0">
                <a:ea typeface="+mn-ea"/>
                <a:cs typeface="+mn-cs"/>
              </a:rPr>
              <a:t>: </a:t>
            </a:r>
            <a:r>
              <a:rPr lang="de-AT" dirty="0" err="1">
                <a:ea typeface="+mn-ea"/>
                <a:cs typeface="+mn-cs"/>
              </a:rPr>
              <a:t>reserves</a:t>
            </a:r>
            <a:r>
              <a:rPr lang="de-AT" dirty="0">
                <a:ea typeface="+mn-ea"/>
                <a:cs typeface="+mn-cs"/>
              </a:rPr>
              <a:t> </a:t>
            </a:r>
            <a:r>
              <a:rPr lang="de-AT" dirty="0" err="1">
                <a:ea typeface="+mn-ea"/>
                <a:cs typeface="+mn-cs"/>
              </a:rPr>
              <a:t>are</a:t>
            </a:r>
            <a:r>
              <a:rPr lang="de-AT" dirty="0">
                <a:ea typeface="+mn-ea"/>
                <a:cs typeface="+mn-cs"/>
              </a:rPr>
              <a:t> </a:t>
            </a:r>
            <a:r>
              <a:rPr lang="de-AT" dirty="0" err="1">
                <a:ea typeface="+mn-ea"/>
                <a:cs typeface="+mn-cs"/>
              </a:rPr>
              <a:t>financed</a:t>
            </a:r>
            <a:r>
              <a:rPr lang="de-AT" dirty="0">
                <a:ea typeface="+mn-ea"/>
                <a:cs typeface="+mn-cs"/>
              </a:rPr>
              <a:t> </a:t>
            </a:r>
            <a:r>
              <a:rPr lang="de-AT" dirty="0" err="1">
                <a:ea typeface="+mn-ea"/>
                <a:cs typeface="+mn-cs"/>
              </a:rPr>
              <a:t>when</a:t>
            </a:r>
            <a:r>
              <a:rPr lang="de-AT" dirty="0">
                <a:ea typeface="+mn-ea"/>
                <a:cs typeface="+mn-cs"/>
              </a:rPr>
              <a:t> </a:t>
            </a:r>
            <a:r>
              <a:rPr lang="de-AT" dirty="0" err="1">
                <a:ea typeface="+mn-ea"/>
                <a:cs typeface="+mn-cs"/>
              </a:rPr>
              <a:t>they</a:t>
            </a:r>
            <a:r>
              <a:rPr lang="de-AT" dirty="0">
                <a:ea typeface="+mn-ea"/>
                <a:cs typeface="+mn-cs"/>
              </a:rPr>
              <a:t> </a:t>
            </a:r>
            <a:r>
              <a:rPr lang="de-AT" dirty="0" err="1">
                <a:ea typeface="+mn-ea"/>
                <a:cs typeface="+mn-cs"/>
              </a:rPr>
              <a:t>are</a:t>
            </a:r>
            <a:r>
              <a:rPr lang="de-AT" dirty="0">
                <a:ea typeface="+mn-ea"/>
                <a:cs typeface="+mn-cs"/>
              </a:rPr>
              <a:t> </a:t>
            </a:r>
            <a:r>
              <a:rPr lang="de-AT" dirty="0" err="1">
                <a:ea typeface="+mn-ea"/>
                <a:cs typeface="+mn-cs"/>
              </a:rPr>
              <a:t>used</a:t>
            </a:r>
            <a:r>
              <a:rPr lang="de-AT" dirty="0">
                <a:ea typeface="+mn-ea"/>
                <a:cs typeface="+mn-cs"/>
              </a:rPr>
              <a:t> </a:t>
            </a:r>
            <a:r>
              <a:rPr lang="de-AT" dirty="0" err="1">
                <a:ea typeface="+mn-ea"/>
                <a:cs typeface="+mn-cs"/>
              </a:rPr>
              <a:t>and</a:t>
            </a:r>
            <a:r>
              <a:rPr lang="de-AT" dirty="0">
                <a:ea typeface="+mn-ea"/>
                <a:cs typeface="+mn-cs"/>
              </a:rPr>
              <a:t> </a:t>
            </a:r>
            <a:r>
              <a:rPr lang="de-AT" dirty="0" err="1">
                <a:ea typeface="+mn-ea"/>
                <a:cs typeface="+mn-cs"/>
              </a:rPr>
              <a:t>no</a:t>
            </a:r>
            <a:r>
              <a:rPr lang="de-AT" dirty="0">
                <a:ea typeface="+mn-ea"/>
                <a:cs typeface="+mn-cs"/>
              </a:rPr>
              <a:t> </a:t>
            </a:r>
            <a:r>
              <a:rPr lang="de-AT" dirty="0" err="1">
                <a:ea typeface="+mn-ea"/>
                <a:cs typeface="+mn-cs"/>
              </a:rPr>
              <a:t>longer</a:t>
            </a:r>
            <a:r>
              <a:rPr lang="de-AT" dirty="0">
                <a:ea typeface="+mn-ea"/>
                <a:cs typeface="+mn-cs"/>
              </a:rPr>
              <a:t> </a:t>
            </a:r>
            <a:r>
              <a:rPr lang="de-AT" dirty="0" err="1">
                <a:ea typeface="+mn-ea"/>
                <a:cs typeface="+mn-cs"/>
              </a:rPr>
              <a:t>when</a:t>
            </a:r>
            <a:r>
              <a:rPr lang="de-AT" dirty="0">
                <a:ea typeface="+mn-ea"/>
                <a:cs typeface="+mn-cs"/>
              </a:rPr>
              <a:t> </a:t>
            </a:r>
            <a:r>
              <a:rPr lang="de-AT" dirty="0" err="1">
                <a:ea typeface="+mn-ea"/>
                <a:cs typeface="+mn-cs"/>
              </a:rPr>
              <a:t>they</a:t>
            </a:r>
            <a:r>
              <a:rPr lang="de-AT" dirty="0">
                <a:ea typeface="+mn-ea"/>
                <a:cs typeface="+mn-cs"/>
              </a:rPr>
              <a:t> </a:t>
            </a:r>
            <a:r>
              <a:rPr lang="de-AT" dirty="0" err="1">
                <a:ea typeface="+mn-ea"/>
                <a:cs typeface="+mn-cs"/>
              </a:rPr>
              <a:t>are</a:t>
            </a:r>
            <a:r>
              <a:rPr lang="de-AT" dirty="0">
                <a:ea typeface="+mn-ea"/>
                <a:cs typeface="+mn-cs"/>
              </a:rPr>
              <a:t> </a:t>
            </a:r>
            <a:r>
              <a:rPr lang="de-AT" dirty="0" err="1">
                <a:ea typeface="+mn-ea"/>
                <a:cs typeface="+mn-cs"/>
              </a:rPr>
              <a:t>built</a:t>
            </a:r>
            <a:endParaRPr lang="de-AT" dirty="0">
              <a:ea typeface="+mn-ea"/>
              <a:cs typeface="+mn-cs"/>
            </a:endParaRPr>
          </a:p>
          <a:p>
            <a:pPr marL="342900" lvl="3" eaLnBrk="0" hangingPunct="0">
              <a:spcBef>
                <a:spcPts val="600"/>
              </a:spcBef>
              <a:spcAft>
                <a:spcPts val="600"/>
              </a:spcAft>
              <a:buClr>
                <a:schemeClr val="tx2"/>
              </a:buClr>
              <a:buSzPct val="100000"/>
              <a:defRPr/>
            </a:pPr>
            <a:r>
              <a:rPr lang="en-US" dirty="0">
                <a:ea typeface="+mn-ea"/>
                <a:cs typeface="+mn-cs"/>
              </a:rPr>
              <a:t>Size </a:t>
            </a:r>
            <a:r>
              <a:rPr lang="en-US" dirty="0">
                <a:ea typeface="+mn-ea"/>
                <a:cs typeface="+mn-cs"/>
              </a:rPr>
              <a:t>of </a:t>
            </a:r>
            <a:r>
              <a:rPr lang="en-US" dirty="0">
                <a:ea typeface="+mn-ea"/>
                <a:cs typeface="+mn-cs"/>
              </a:rPr>
              <a:t>reserves bears some risk</a:t>
            </a:r>
            <a:endParaRPr lang="de-AT" dirty="0">
              <a:ea typeface="+mn-ea"/>
              <a:cs typeface="+mn-cs"/>
            </a:endParaRPr>
          </a:p>
          <a:p>
            <a:pPr marL="304800" lvl="3" indent="-304800">
              <a:spcBef>
                <a:spcPts val="600"/>
              </a:spcBef>
              <a:buClr>
                <a:schemeClr val="tx2"/>
              </a:buClr>
              <a:buSzPct val="120000"/>
              <a:defRPr/>
            </a:pPr>
            <a:endParaRPr lang="de-AT" dirty="0">
              <a:ea typeface="+mn-ea"/>
              <a:cs typeface="+mn-cs"/>
            </a:endParaRPr>
          </a:p>
          <a:p>
            <a:endParaRPr lang="de-AT" dirty="0"/>
          </a:p>
          <a:p>
            <a:endParaRPr lang="de-AT" dirty="0"/>
          </a:p>
          <a:p>
            <a:pPr marL="304800" indent="-304800">
              <a:spcBef>
                <a:spcPts val="600"/>
              </a:spcBef>
              <a:buSzPct val="120000"/>
              <a:defRPr/>
            </a:pPr>
            <a:endParaRPr lang="en-GB" b="1" dirty="0"/>
          </a:p>
          <a:p>
            <a:pPr marL="304800" indent="-304800">
              <a:spcBef>
                <a:spcPts val="600"/>
              </a:spcBef>
              <a:buSzPct val="120000"/>
              <a:defRPr/>
            </a:pPr>
            <a:endParaRPr lang="en-GB" b="1" dirty="0"/>
          </a:p>
          <a:p>
            <a:pPr marL="304800" lvl="2" indent="-304800">
              <a:spcBef>
                <a:spcPts val="600"/>
              </a:spcBef>
              <a:buSzPct val="120000"/>
              <a:defRPr/>
            </a:pPr>
            <a:endParaRPr lang="en-GB" b="1" dirty="0">
              <a:ea typeface="+mn-ea"/>
              <a:cs typeface="+mn-cs"/>
            </a:endParaRPr>
          </a:p>
          <a:p>
            <a:pPr>
              <a:buClrTx/>
              <a:buSzPct val="110000"/>
              <a:buFont typeface="Wingdings" pitchFamily="2" charset="2"/>
              <a:buChar char=""/>
              <a:defRPr/>
            </a:pPr>
            <a:endParaRPr lang="en-GB" sz="1600" dirty="0"/>
          </a:p>
          <a:p>
            <a:pPr marL="0" indent="0">
              <a:buClrTx/>
              <a:buSzPct val="110000"/>
              <a:buNone/>
              <a:defRPr/>
            </a:pPr>
            <a:endParaRPr lang="en-GB" sz="1600" dirty="0" smtClean="0"/>
          </a:p>
          <a:p>
            <a:pPr>
              <a:defRPr/>
            </a:pPr>
            <a:endParaRPr lang="de-AT" dirty="0" smtClean="0"/>
          </a:p>
          <a:p>
            <a:pPr lvl="2">
              <a:buClrTx/>
              <a:buSzPct val="110000"/>
              <a:buFont typeface="Symbol" pitchFamily="18" charset="2"/>
              <a:buChar char="-"/>
              <a:defRPr/>
            </a:pPr>
            <a:endParaRPr lang="de-AT" sz="1600" dirty="0" smtClean="0"/>
          </a:p>
          <a:p>
            <a:pPr>
              <a:buClrTx/>
              <a:buSzPct val="110000"/>
              <a:buFont typeface="Symbol" pitchFamily="18" charset="2"/>
              <a:buChar char="-"/>
              <a:defRPr/>
            </a:pPr>
            <a:endParaRPr lang="de-AT" sz="1600" dirty="0"/>
          </a:p>
          <a:p>
            <a:pPr marL="0" indent="0">
              <a:buFont typeface="Times" pitchFamily="18" charset="0"/>
              <a:buNone/>
              <a:defRPr/>
            </a:pPr>
            <a:r>
              <a:rPr lang="en-GB" sz="1600" dirty="0"/>
              <a:t>- </a:t>
            </a:r>
            <a:r>
              <a:rPr lang="en-GB" dirty="0" smtClean="0"/>
              <a:t>&gt;</a:t>
            </a:r>
            <a:endParaRPr lang="de-AT" dirty="0"/>
          </a:p>
        </p:txBody>
      </p:sp>
      <p:sp>
        <p:nvSpPr>
          <p:cNvPr id="819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D9EA92E3-EB9B-4BD2-96FE-7901AF14A6A1}" type="slidenum">
              <a:rPr lang="de-DE" sz="900">
                <a:solidFill>
                  <a:schemeClr val="bg1"/>
                </a:solidFill>
              </a:rPr>
              <a:pPr/>
              <a:t>14</a:t>
            </a:fld>
            <a:endParaRPr lang="de-DE" sz="900" dirty="0">
              <a:solidFill>
                <a:schemeClr val="bg1"/>
              </a:solidFill>
            </a:endParaRPr>
          </a:p>
        </p:txBody>
      </p:sp>
      <p:sp>
        <p:nvSpPr>
          <p:cNvPr id="819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390830750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15</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Budget Structure </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7145794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7544" y="404665"/>
            <a:ext cx="8138294" cy="648071"/>
          </a:xfrm>
        </p:spPr>
        <p:txBody>
          <a:bodyPr/>
          <a:lstStyle/>
          <a:p>
            <a:r>
              <a:rPr lang="de-AT" altLang="de-DE" b="1" cap="small" dirty="0"/>
              <a:t>New Budget </a:t>
            </a:r>
            <a:r>
              <a:rPr lang="de-AT" altLang="de-DE" b="1" cap="small" dirty="0" err="1"/>
              <a:t>Structure</a:t>
            </a:r>
            <a:endParaRPr lang="de-AT" altLang="de-DE" b="1" cap="small" dirty="0"/>
          </a:p>
        </p:txBody>
      </p:sp>
      <p:sp>
        <p:nvSpPr>
          <p:cNvPr id="46083" name="_s1028"/>
          <p:cNvSpPr>
            <a:spLocks noChangeArrowheads="1"/>
          </p:cNvSpPr>
          <p:nvPr/>
        </p:nvSpPr>
        <p:spPr bwMode="auto">
          <a:xfrm flipV="1">
            <a:off x="4114800" y="1833563"/>
            <a:ext cx="806450" cy="5778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7200 w 21600"/>
              <a:gd name="T13" fmla="*/ 7200 h 21600"/>
              <a:gd name="T14" fmla="*/ 14400 w 21600"/>
              <a:gd name="T15" fmla="*/ 14400 h 21600"/>
            </a:gdLst>
            <a:ahLst/>
            <a:cxnLst>
              <a:cxn ang="T8">
                <a:pos x="T0" y="T1"/>
              </a:cxn>
              <a:cxn ang="T9">
                <a:pos x="T2" y="T3"/>
              </a:cxn>
              <a:cxn ang="T10">
                <a:pos x="T4" y="T5"/>
              </a:cxn>
              <a:cxn ang="T11">
                <a:pos x="T6" y="T7"/>
              </a:cxn>
            </a:cxnLst>
            <a:rect l="T12" t="T13" r="T14" b="T15"/>
            <a:pathLst>
              <a:path w="21600" h="21600">
                <a:moveTo>
                  <a:pt x="0" y="0"/>
                </a:moveTo>
                <a:lnTo>
                  <a:pt x="10800" y="21600"/>
                </a:lnTo>
                <a:lnTo>
                  <a:pt x="21600" y="0"/>
                </a:lnTo>
                <a:lnTo>
                  <a:pt x="0" y="0"/>
                </a:lnTo>
                <a:close/>
              </a:path>
            </a:pathLst>
          </a:custGeom>
          <a:solidFill>
            <a:srgbClr val="C00000">
              <a:alpha val="56078"/>
            </a:srgbClr>
          </a:solidFill>
          <a:ln w="25400" algn="in">
            <a:solidFill>
              <a:schemeClr val="bg1"/>
            </a:solidFill>
            <a:miter lim="800000"/>
            <a:headEnd/>
            <a:tailEnd/>
          </a:ln>
        </p:spPr>
        <p:txBody>
          <a:bodyPr rot="10800000"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de-DE" sz="1800" dirty="0"/>
              <a:t>Total Budget</a:t>
            </a:r>
          </a:p>
          <a:p>
            <a:pPr algn="ctr" eaLnBrk="1" hangingPunct="1"/>
            <a:r>
              <a:rPr lang="en-GB" altLang="de-DE" sz="1800" dirty="0"/>
              <a:t>Headings</a:t>
            </a:r>
          </a:p>
        </p:txBody>
      </p:sp>
      <p:sp>
        <p:nvSpPr>
          <p:cNvPr id="46084" name="_s1029"/>
          <p:cNvSpPr>
            <a:spLocks noChangeArrowheads="1"/>
          </p:cNvSpPr>
          <p:nvPr/>
        </p:nvSpPr>
        <p:spPr bwMode="auto">
          <a:xfrm flipV="1">
            <a:off x="3706813" y="2546350"/>
            <a:ext cx="1606550" cy="57943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C00000">
              <a:alpha val="29019"/>
            </a:srgbClr>
          </a:solidFill>
          <a:ln w="25400" algn="in">
            <a:solidFill>
              <a:schemeClr val="bg1"/>
            </a:solidFill>
            <a:miter lim="800000"/>
            <a:headEnd/>
            <a:tailEnd/>
          </a:ln>
        </p:spPr>
        <p:txBody>
          <a:bodyPr rot="10800000"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de-DE" sz="1800"/>
              <a:t>Budget Chapters</a:t>
            </a:r>
          </a:p>
        </p:txBody>
      </p:sp>
      <p:sp>
        <p:nvSpPr>
          <p:cNvPr id="46085" name="_s1030"/>
          <p:cNvSpPr>
            <a:spLocks noChangeArrowheads="1"/>
          </p:cNvSpPr>
          <p:nvPr/>
        </p:nvSpPr>
        <p:spPr bwMode="auto">
          <a:xfrm flipV="1">
            <a:off x="3275013" y="3206750"/>
            <a:ext cx="2413000" cy="5762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3600 w 21600"/>
              <a:gd name="T13" fmla="*/ 3600 h 21600"/>
              <a:gd name="T14" fmla="*/ 18000 w 21600"/>
              <a:gd name="T15" fmla="*/ 18000 h 21600"/>
            </a:gdLst>
            <a:ahLst/>
            <a:cxnLst>
              <a:cxn ang="T8">
                <a:pos x="T0" y="T1"/>
              </a:cxn>
              <a:cxn ang="T9">
                <a:pos x="T2" y="T3"/>
              </a:cxn>
              <a:cxn ang="T10">
                <a:pos x="T4" y="T5"/>
              </a:cxn>
              <a:cxn ang="T11">
                <a:pos x="T6" y="T7"/>
              </a:cxn>
            </a:cxnLst>
            <a:rect l="T12" t="T13" r="T14" b="T15"/>
            <a:pathLst>
              <a:path w="21600" h="21600">
                <a:moveTo>
                  <a:pt x="0" y="0"/>
                </a:moveTo>
                <a:lnTo>
                  <a:pt x="3600" y="21600"/>
                </a:lnTo>
                <a:lnTo>
                  <a:pt x="18000" y="21600"/>
                </a:lnTo>
                <a:lnTo>
                  <a:pt x="21600" y="0"/>
                </a:lnTo>
                <a:lnTo>
                  <a:pt x="0" y="0"/>
                </a:lnTo>
                <a:close/>
              </a:path>
            </a:pathLst>
          </a:custGeom>
          <a:solidFill>
            <a:srgbClr val="C00000">
              <a:alpha val="29019"/>
            </a:srgbClr>
          </a:solidFill>
          <a:ln w="25400" algn="in">
            <a:solidFill>
              <a:schemeClr val="bg1"/>
            </a:solidFill>
            <a:miter lim="800000"/>
            <a:headEnd/>
            <a:tailEnd/>
          </a:ln>
        </p:spPr>
        <p:txBody>
          <a:bodyPr rot="10800000"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de-DE" sz="1800"/>
              <a:t>Global Budgets</a:t>
            </a:r>
          </a:p>
        </p:txBody>
      </p:sp>
      <p:sp>
        <p:nvSpPr>
          <p:cNvPr id="46086" name="_s1031"/>
          <p:cNvSpPr>
            <a:spLocks noChangeArrowheads="1"/>
          </p:cNvSpPr>
          <p:nvPr/>
        </p:nvSpPr>
        <p:spPr bwMode="auto">
          <a:xfrm flipV="1">
            <a:off x="2843213" y="3854450"/>
            <a:ext cx="3213100" cy="5778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3150 w 21600"/>
              <a:gd name="T13" fmla="*/ 3150 h 21600"/>
              <a:gd name="T14" fmla="*/ 18450 w 21600"/>
              <a:gd name="T15" fmla="*/ 18450 h 21600"/>
            </a:gdLst>
            <a:ahLst/>
            <a:cxnLst>
              <a:cxn ang="T8">
                <a:pos x="T0" y="T1"/>
              </a:cxn>
              <a:cxn ang="T9">
                <a:pos x="T2" y="T3"/>
              </a:cxn>
              <a:cxn ang="T10">
                <a:pos x="T4" y="T5"/>
              </a:cxn>
              <a:cxn ang="T11">
                <a:pos x="T6" y="T7"/>
              </a:cxn>
            </a:cxnLst>
            <a:rect l="T12" t="T13" r="T14" b="T15"/>
            <a:pathLst>
              <a:path w="21600" h="21600">
                <a:moveTo>
                  <a:pt x="0" y="0"/>
                </a:moveTo>
                <a:lnTo>
                  <a:pt x="2700" y="21600"/>
                </a:lnTo>
                <a:lnTo>
                  <a:pt x="18900" y="21600"/>
                </a:lnTo>
                <a:lnTo>
                  <a:pt x="21600" y="0"/>
                </a:lnTo>
                <a:lnTo>
                  <a:pt x="0" y="0"/>
                </a:lnTo>
                <a:close/>
              </a:path>
            </a:pathLst>
          </a:custGeom>
          <a:solidFill>
            <a:srgbClr val="C00000">
              <a:alpha val="29019"/>
            </a:srgbClr>
          </a:solidFill>
          <a:ln w="25400" algn="in">
            <a:solidFill>
              <a:schemeClr val="bg1"/>
            </a:solidFill>
            <a:miter lim="800000"/>
            <a:headEnd/>
            <a:tailEnd/>
          </a:ln>
        </p:spPr>
        <p:txBody>
          <a:bodyPr rot="10800000"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de-DE" sz="1800"/>
              <a:t>Detail Budgets</a:t>
            </a:r>
          </a:p>
        </p:txBody>
      </p:sp>
      <p:sp>
        <p:nvSpPr>
          <p:cNvPr id="46087" name="_s1032"/>
          <p:cNvSpPr>
            <a:spLocks noChangeArrowheads="1"/>
          </p:cNvSpPr>
          <p:nvPr/>
        </p:nvSpPr>
        <p:spPr bwMode="auto">
          <a:xfrm flipV="1">
            <a:off x="2411413" y="4789488"/>
            <a:ext cx="4019550" cy="57943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880 w 21600"/>
              <a:gd name="T13" fmla="*/ 2880 h 21600"/>
              <a:gd name="T14" fmla="*/ 18720 w 21600"/>
              <a:gd name="T15" fmla="*/ 18720 h 21600"/>
            </a:gdLst>
            <a:ahLst/>
            <a:cxnLst>
              <a:cxn ang="T8">
                <a:pos x="T0" y="T1"/>
              </a:cxn>
              <a:cxn ang="T9">
                <a:pos x="T2" y="T3"/>
              </a:cxn>
              <a:cxn ang="T10">
                <a:pos x="T4" y="T5"/>
              </a:cxn>
              <a:cxn ang="T11">
                <a:pos x="T6" y="T7"/>
              </a:cxn>
            </a:cxnLst>
            <a:rect l="T12" t="T13" r="T14" b="T15"/>
            <a:pathLst>
              <a:path w="21600" h="21600">
                <a:moveTo>
                  <a:pt x="0" y="0"/>
                </a:moveTo>
                <a:lnTo>
                  <a:pt x="2160" y="21600"/>
                </a:lnTo>
                <a:lnTo>
                  <a:pt x="19440" y="21600"/>
                </a:lnTo>
                <a:lnTo>
                  <a:pt x="21600" y="0"/>
                </a:lnTo>
                <a:lnTo>
                  <a:pt x="0" y="0"/>
                </a:lnTo>
                <a:close/>
              </a:path>
            </a:pathLst>
          </a:custGeom>
          <a:solidFill>
            <a:srgbClr val="00B0F0">
              <a:alpha val="29019"/>
            </a:srgbClr>
          </a:solidFill>
          <a:ln w="25400" algn="in">
            <a:solidFill>
              <a:schemeClr val="bg1"/>
            </a:solidFill>
            <a:miter lim="800000"/>
            <a:headEnd/>
            <a:tailEnd/>
          </a:ln>
        </p:spPr>
        <p:txBody>
          <a:bodyPr rot="10800000"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de-DE" sz="1800" dirty="0"/>
              <a:t>Cost Accounting</a:t>
            </a:r>
          </a:p>
        </p:txBody>
      </p:sp>
      <p:sp>
        <p:nvSpPr>
          <p:cNvPr id="46088" name="Text Box 8"/>
          <p:cNvSpPr txBox="1">
            <a:spLocks noChangeArrowheads="1"/>
          </p:cNvSpPr>
          <p:nvPr/>
        </p:nvSpPr>
        <p:spPr bwMode="auto">
          <a:xfrm>
            <a:off x="539750" y="5726113"/>
            <a:ext cx="81359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en-GB" altLang="de-DE" sz="1800"/>
              <a:t>Transparent budget structure as a prerequisite for other reform elements</a:t>
            </a:r>
            <a:endParaRPr lang="en-GB" altLang="de-DE" sz="1800" b="0"/>
          </a:p>
        </p:txBody>
      </p:sp>
      <p:sp>
        <p:nvSpPr>
          <p:cNvPr id="46089" name="Line 9"/>
          <p:cNvSpPr>
            <a:spLocks noChangeShapeType="1"/>
          </p:cNvSpPr>
          <p:nvPr/>
        </p:nvSpPr>
        <p:spPr bwMode="auto">
          <a:xfrm>
            <a:off x="681038" y="3821113"/>
            <a:ext cx="7851775" cy="0"/>
          </a:xfrm>
          <a:prstGeom prst="line">
            <a:avLst/>
          </a:prstGeom>
          <a:noFill/>
          <a:ln w="222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6090" name="Text Box 10"/>
          <p:cNvSpPr txBox="1">
            <a:spLocks noChangeArrowheads="1"/>
          </p:cNvSpPr>
          <p:nvPr/>
        </p:nvSpPr>
        <p:spPr bwMode="auto">
          <a:xfrm>
            <a:off x="5697538" y="1927225"/>
            <a:ext cx="20875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spcBef>
                <a:spcPct val="50000"/>
              </a:spcBef>
            </a:pPr>
            <a:r>
              <a:rPr lang="en-GB" altLang="de-DE" sz="1400">
                <a:solidFill>
                  <a:srgbClr val="4D4D4D"/>
                </a:solidFill>
              </a:rPr>
              <a:t>MTEF: 5 Headings</a:t>
            </a:r>
          </a:p>
        </p:txBody>
      </p:sp>
      <p:sp>
        <p:nvSpPr>
          <p:cNvPr id="46091" name="Text Box 11"/>
          <p:cNvSpPr txBox="1">
            <a:spLocks noChangeArrowheads="1"/>
          </p:cNvSpPr>
          <p:nvPr/>
        </p:nvSpPr>
        <p:spPr bwMode="auto">
          <a:xfrm>
            <a:off x="5797550" y="2652713"/>
            <a:ext cx="20875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spcBef>
                <a:spcPct val="50000"/>
              </a:spcBef>
            </a:pPr>
            <a:r>
              <a:rPr lang="de-AT" altLang="de-DE" sz="1400">
                <a:solidFill>
                  <a:srgbClr val="4D4D4D"/>
                </a:solidFill>
              </a:rPr>
              <a:t>~ 30</a:t>
            </a:r>
            <a:endParaRPr lang="de-DE" altLang="de-DE" sz="1400">
              <a:solidFill>
                <a:srgbClr val="4D4D4D"/>
              </a:solidFill>
            </a:endParaRPr>
          </a:p>
        </p:txBody>
      </p:sp>
      <p:sp>
        <p:nvSpPr>
          <p:cNvPr id="46092" name="Text Box 12"/>
          <p:cNvSpPr txBox="1">
            <a:spLocks noChangeArrowheads="1"/>
          </p:cNvSpPr>
          <p:nvPr/>
        </p:nvSpPr>
        <p:spPr bwMode="auto">
          <a:xfrm>
            <a:off x="5795963" y="3062288"/>
            <a:ext cx="309721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r>
              <a:rPr lang="en-GB" altLang="de-DE" sz="1400">
                <a:solidFill>
                  <a:srgbClr val="4D4D4D"/>
                </a:solidFill>
              </a:rPr>
              <a:t>1-10 global resource frameworks per chapter instead over 1000 appropriation line items</a:t>
            </a:r>
            <a:endParaRPr lang="de-DE" altLang="de-DE" sz="1400">
              <a:solidFill>
                <a:srgbClr val="4D4D4D"/>
              </a:solidFill>
            </a:endParaRPr>
          </a:p>
        </p:txBody>
      </p:sp>
      <p:sp>
        <p:nvSpPr>
          <p:cNvPr id="46093" name="Text Box 13"/>
          <p:cNvSpPr txBox="1">
            <a:spLocks noChangeArrowheads="1"/>
          </p:cNvSpPr>
          <p:nvPr/>
        </p:nvSpPr>
        <p:spPr bwMode="auto">
          <a:xfrm>
            <a:off x="6388100" y="4718050"/>
            <a:ext cx="243205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r>
              <a:rPr lang="en-GB" altLang="de-DE" sz="1400">
                <a:solidFill>
                  <a:srgbClr val="4D4D4D"/>
                </a:solidFill>
              </a:rPr>
              <a:t>flexible steering tool, </a:t>
            </a:r>
            <a:br>
              <a:rPr lang="en-GB" altLang="de-DE" sz="1400">
                <a:solidFill>
                  <a:srgbClr val="4D4D4D"/>
                </a:solidFill>
              </a:rPr>
            </a:br>
            <a:r>
              <a:rPr lang="en-GB" altLang="de-DE" sz="1400">
                <a:solidFill>
                  <a:srgbClr val="4D4D4D"/>
                </a:solidFill>
              </a:rPr>
              <a:t>easily adaptable to specific requirements</a:t>
            </a:r>
            <a:endParaRPr lang="de-DE" altLang="de-DE" sz="1400">
              <a:solidFill>
                <a:srgbClr val="4D4D4D"/>
              </a:solidFill>
            </a:endParaRPr>
          </a:p>
        </p:txBody>
      </p:sp>
      <p:sp>
        <p:nvSpPr>
          <p:cNvPr id="46094" name="Text Box 14"/>
          <p:cNvSpPr txBox="1">
            <a:spLocks noChangeArrowheads="1"/>
          </p:cNvSpPr>
          <p:nvPr/>
        </p:nvSpPr>
        <p:spPr bwMode="auto">
          <a:xfrm>
            <a:off x="5797550" y="3854450"/>
            <a:ext cx="2808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r>
              <a:rPr lang="en-GB" altLang="de-DE" sz="1400">
                <a:solidFill>
                  <a:srgbClr val="4D4D4D"/>
                </a:solidFill>
              </a:rPr>
              <a:t>shown in the budget</a:t>
            </a:r>
            <a:endParaRPr lang="de-DE" altLang="de-DE" sz="1400">
              <a:solidFill>
                <a:srgbClr val="4D4D4D"/>
              </a:solidFill>
            </a:endParaRPr>
          </a:p>
        </p:txBody>
      </p:sp>
      <p:sp>
        <p:nvSpPr>
          <p:cNvPr id="46095" name="Text Box 15"/>
          <p:cNvSpPr txBox="1">
            <a:spLocks noChangeArrowheads="1"/>
          </p:cNvSpPr>
          <p:nvPr/>
        </p:nvSpPr>
        <p:spPr bwMode="auto">
          <a:xfrm>
            <a:off x="611188" y="3316288"/>
            <a:ext cx="27352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r>
              <a:rPr lang="en-GB" altLang="de-DE" sz="1600">
                <a:solidFill>
                  <a:srgbClr val="4D4D4D"/>
                </a:solidFill>
              </a:rPr>
              <a:t>enacted by Parliament</a:t>
            </a:r>
            <a:endParaRPr lang="de-DE" altLang="de-DE" sz="1600">
              <a:solidFill>
                <a:srgbClr val="4D4D4D"/>
              </a:solidFill>
            </a:endParaRPr>
          </a:p>
        </p:txBody>
      </p:sp>
      <p:sp>
        <p:nvSpPr>
          <p:cNvPr id="46096" name="Text Box 16"/>
          <p:cNvSpPr txBox="1">
            <a:spLocks noChangeArrowheads="1"/>
          </p:cNvSpPr>
          <p:nvPr/>
        </p:nvSpPr>
        <p:spPr bwMode="auto">
          <a:xfrm>
            <a:off x="606425" y="3854450"/>
            <a:ext cx="273526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r>
              <a:rPr lang="en-GB" altLang="de-DE" sz="1600">
                <a:solidFill>
                  <a:srgbClr val="4D4D4D"/>
                </a:solidFill>
              </a:rPr>
              <a:t>binding within public administration</a:t>
            </a:r>
          </a:p>
        </p:txBody>
      </p:sp>
      <p:sp>
        <p:nvSpPr>
          <p:cNvPr id="2" name="Rechteck 1"/>
          <p:cNvSpPr/>
          <p:nvPr/>
        </p:nvSpPr>
        <p:spPr>
          <a:xfrm>
            <a:off x="681038" y="6381328"/>
            <a:ext cx="797013" cy="215444"/>
          </a:xfrm>
          <a:prstGeom prst="rect">
            <a:avLst/>
          </a:prstGeom>
        </p:spPr>
        <p:txBody>
          <a:bodyPr wrap="none">
            <a:spAutoFit/>
          </a:bodyPr>
          <a:lstStyle/>
          <a:p>
            <a:r>
              <a:rPr lang="de-DE" sz="800" dirty="0"/>
              <a:t>Source: MOF</a:t>
            </a:r>
          </a:p>
        </p:txBody>
      </p:sp>
    </p:spTree>
    <p:extLst>
      <p:ext uri="{BB962C8B-B14F-4D97-AF65-F5344CB8AC3E}">
        <p14:creationId xmlns:p14="http://schemas.microsoft.com/office/powerpoint/2010/main" val="23989097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6083"/>
                                        </p:tgtEl>
                                        <p:attrNameLst>
                                          <p:attrName>style.visibility</p:attrName>
                                        </p:attrNameLst>
                                      </p:cBhvr>
                                      <p:to>
                                        <p:strVal val="visible"/>
                                      </p:to>
                                    </p:set>
                                    <p:animEffect transition="in" filter="fade">
                                      <p:cBhvr>
                                        <p:cTn id="7" dur="1000"/>
                                        <p:tgtEl>
                                          <p:spTgt spid="46083"/>
                                        </p:tgtEl>
                                      </p:cBhvr>
                                    </p:animEffect>
                                    <p:anim calcmode="lin" valueType="num">
                                      <p:cBhvr>
                                        <p:cTn id="8" dur="1000" fill="hold"/>
                                        <p:tgtEl>
                                          <p:spTgt spid="46083"/>
                                        </p:tgtEl>
                                        <p:attrNameLst>
                                          <p:attrName>ppt_x</p:attrName>
                                        </p:attrNameLst>
                                      </p:cBhvr>
                                      <p:tavLst>
                                        <p:tav tm="0">
                                          <p:val>
                                            <p:strVal val="#ppt_x"/>
                                          </p:val>
                                        </p:tav>
                                        <p:tav tm="100000">
                                          <p:val>
                                            <p:strVal val="#ppt_x"/>
                                          </p:val>
                                        </p:tav>
                                      </p:tavLst>
                                    </p:anim>
                                    <p:anim calcmode="lin" valueType="num">
                                      <p:cBhvr>
                                        <p:cTn id="9" dur="1000" fill="hold"/>
                                        <p:tgtEl>
                                          <p:spTgt spid="4608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6090"/>
                                        </p:tgtEl>
                                        <p:attrNameLst>
                                          <p:attrName>style.visibility</p:attrName>
                                        </p:attrNameLst>
                                      </p:cBhvr>
                                      <p:to>
                                        <p:strVal val="visible"/>
                                      </p:to>
                                    </p:set>
                                    <p:animEffect transition="in" filter="fade">
                                      <p:cBhvr>
                                        <p:cTn id="14" dur="1000"/>
                                        <p:tgtEl>
                                          <p:spTgt spid="46090"/>
                                        </p:tgtEl>
                                      </p:cBhvr>
                                    </p:animEffect>
                                    <p:anim calcmode="lin" valueType="num">
                                      <p:cBhvr>
                                        <p:cTn id="15" dur="1000" fill="hold"/>
                                        <p:tgtEl>
                                          <p:spTgt spid="46090"/>
                                        </p:tgtEl>
                                        <p:attrNameLst>
                                          <p:attrName>ppt_x</p:attrName>
                                        </p:attrNameLst>
                                      </p:cBhvr>
                                      <p:tavLst>
                                        <p:tav tm="0">
                                          <p:val>
                                            <p:strVal val="#ppt_x"/>
                                          </p:val>
                                        </p:tav>
                                        <p:tav tm="100000">
                                          <p:val>
                                            <p:strVal val="#ppt_x"/>
                                          </p:val>
                                        </p:tav>
                                      </p:tavLst>
                                    </p:anim>
                                    <p:anim calcmode="lin" valueType="num">
                                      <p:cBhvr>
                                        <p:cTn id="16" dur="1000" fill="hold"/>
                                        <p:tgtEl>
                                          <p:spTgt spid="46090"/>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6084"/>
                                        </p:tgtEl>
                                        <p:attrNameLst>
                                          <p:attrName>style.visibility</p:attrName>
                                        </p:attrNameLst>
                                      </p:cBhvr>
                                      <p:to>
                                        <p:strVal val="visible"/>
                                      </p:to>
                                    </p:set>
                                    <p:anim calcmode="lin" valueType="num">
                                      <p:cBhvr additive="base">
                                        <p:cTn id="21" dur="500" fill="hold"/>
                                        <p:tgtEl>
                                          <p:spTgt spid="46084"/>
                                        </p:tgtEl>
                                        <p:attrNameLst>
                                          <p:attrName>ppt_x</p:attrName>
                                        </p:attrNameLst>
                                      </p:cBhvr>
                                      <p:tavLst>
                                        <p:tav tm="0">
                                          <p:val>
                                            <p:strVal val="#ppt_x"/>
                                          </p:val>
                                        </p:tav>
                                        <p:tav tm="100000">
                                          <p:val>
                                            <p:strVal val="#ppt_x"/>
                                          </p:val>
                                        </p:tav>
                                      </p:tavLst>
                                    </p:anim>
                                    <p:anim calcmode="lin" valueType="num">
                                      <p:cBhvr additive="base">
                                        <p:cTn id="22" dur="500" fill="hold"/>
                                        <p:tgtEl>
                                          <p:spTgt spid="46084"/>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6091"/>
                                        </p:tgtEl>
                                        <p:attrNameLst>
                                          <p:attrName>style.visibility</p:attrName>
                                        </p:attrNameLst>
                                      </p:cBhvr>
                                      <p:to>
                                        <p:strVal val="visible"/>
                                      </p:to>
                                    </p:set>
                                    <p:animEffect transition="in" filter="fade">
                                      <p:cBhvr>
                                        <p:cTn id="27" dur="1000"/>
                                        <p:tgtEl>
                                          <p:spTgt spid="46091"/>
                                        </p:tgtEl>
                                      </p:cBhvr>
                                    </p:animEffect>
                                    <p:anim calcmode="lin" valueType="num">
                                      <p:cBhvr>
                                        <p:cTn id="28" dur="1000" fill="hold"/>
                                        <p:tgtEl>
                                          <p:spTgt spid="46091"/>
                                        </p:tgtEl>
                                        <p:attrNameLst>
                                          <p:attrName>ppt_x</p:attrName>
                                        </p:attrNameLst>
                                      </p:cBhvr>
                                      <p:tavLst>
                                        <p:tav tm="0">
                                          <p:val>
                                            <p:strVal val="#ppt_x"/>
                                          </p:val>
                                        </p:tav>
                                        <p:tav tm="100000">
                                          <p:val>
                                            <p:strVal val="#ppt_x"/>
                                          </p:val>
                                        </p:tav>
                                      </p:tavLst>
                                    </p:anim>
                                    <p:anim calcmode="lin" valueType="num">
                                      <p:cBhvr>
                                        <p:cTn id="29" dur="1000" fill="hold"/>
                                        <p:tgtEl>
                                          <p:spTgt spid="46091"/>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6085"/>
                                        </p:tgtEl>
                                        <p:attrNameLst>
                                          <p:attrName>style.visibility</p:attrName>
                                        </p:attrNameLst>
                                      </p:cBhvr>
                                      <p:to>
                                        <p:strVal val="visible"/>
                                      </p:to>
                                    </p:set>
                                    <p:animEffect transition="in" filter="fade">
                                      <p:cBhvr>
                                        <p:cTn id="34" dur="1000"/>
                                        <p:tgtEl>
                                          <p:spTgt spid="46085"/>
                                        </p:tgtEl>
                                      </p:cBhvr>
                                    </p:animEffect>
                                    <p:anim calcmode="lin" valueType="num">
                                      <p:cBhvr>
                                        <p:cTn id="35" dur="1000" fill="hold"/>
                                        <p:tgtEl>
                                          <p:spTgt spid="46085"/>
                                        </p:tgtEl>
                                        <p:attrNameLst>
                                          <p:attrName>ppt_x</p:attrName>
                                        </p:attrNameLst>
                                      </p:cBhvr>
                                      <p:tavLst>
                                        <p:tav tm="0">
                                          <p:val>
                                            <p:strVal val="#ppt_x"/>
                                          </p:val>
                                        </p:tav>
                                        <p:tav tm="100000">
                                          <p:val>
                                            <p:strVal val="#ppt_x"/>
                                          </p:val>
                                        </p:tav>
                                      </p:tavLst>
                                    </p:anim>
                                    <p:anim calcmode="lin" valueType="num">
                                      <p:cBhvr>
                                        <p:cTn id="36" dur="1000" fill="hold"/>
                                        <p:tgtEl>
                                          <p:spTgt spid="46085"/>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6092"/>
                                        </p:tgtEl>
                                        <p:attrNameLst>
                                          <p:attrName>style.visibility</p:attrName>
                                        </p:attrNameLst>
                                      </p:cBhvr>
                                      <p:to>
                                        <p:strVal val="visible"/>
                                      </p:to>
                                    </p:set>
                                    <p:animEffect transition="in" filter="fade">
                                      <p:cBhvr>
                                        <p:cTn id="41" dur="1000"/>
                                        <p:tgtEl>
                                          <p:spTgt spid="46092"/>
                                        </p:tgtEl>
                                      </p:cBhvr>
                                    </p:animEffect>
                                    <p:anim calcmode="lin" valueType="num">
                                      <p:cBhvr>
                                        <p:cTn id="42" dur="1000" fill="hold"/>
                                        <p:tgtEl>
                                          <p:spTgt spid="46092"/>
                                        </p:tgtEl>
                                        <p:attrNameLst>
                                          <p:attrName>ppt_x</p:attrName>
                                        </p:attrNameLst>
                                      </p:cBhvr>
                                      <p:tavLst>
                                        <p:tav tm="0">
                                          <p:val>
                                            <p:strVal val="#ppt_x"/>
                                          </p:val>
                                        </p:tav>
                                        <p:tav tm="100000">
                                          <p:val>
                                            <p:strVal val="#ppt_x"/>
                                          </p:val>
                                        </p:tav>
                                      </p:tavLst>
                                    </p:anim>
                                    <p:anim calcmode="lin" valueType="num">
                                      <p:cBhvr>
                                        <p:cTn id="43" dur="1000" fill="hold"/>
                                        <p:tgtEl>
                                          <p:spTgt spid="46092"/>
                                        </p:tgtEl>
                                        <p:attrNameLst>
                                          <p:attrName>ppt_y</p:attrName>
                                        </p:attrNameLst>
                                      </p:cBhvr>
                                      <p:tavLst>
                                        <p:tav tm="0">
                                          <p:val>
                                            <p:strVal val="#ppt_y+.1"/>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6095"/>
                                        </p:tgtEl>
                                        <p:attrNameLst>
                                          <p:attrName>style.visibility</p:attrName>
                                        </p:attrNameLst>
                                      </p:cBhvr>
                                      <p:to>
                                        <p:strVal val="visible"/>
                                      </p:to>
                                    </p:set>
                                    <p:animEffect transition="in" filter="fade">
                                      <p:cBhvr>
                                        <p:cTn id="48" dur="1000"/>
                                        <p:tgtEl>
                                          <p:spTgt spid="46095"/>
                                        </p:tgtEl>
                                      </p:cBhvr>
                                    </p:animEffect>
                                    <p:anim calcmode="lin" valueType="num">
                                      <p:cBhvr>
                                        <p:cTn id="49" dur="1000" fill="hold"/>
                                        <p:tgtEl>
                                          <p:spTgt spid="46095"/>
                                        </p:tgtEl>
                                        <p:attrNameLst>
                                          <p:attrName>ppt_x</p:attrName>
                                        </p:attrNameLst>
                                      </p:cBhvr>
                                      <p:tavLst>
                                        <p:tav tm="0">
                                          <p:val>
                                            <p:strVal val="#ppt_x"/>
                                          </p:val>
                                        </p:tav>
                                        <p:tav tm="100000">
                                          <p:val>
                                            <p:strVal val="#ppt_x"/>
                                          </p:val>
                                        </p:tav>
                                      </p:tavLst>
                                    </p:anim>
                                    <p:anim calcmode="lin" valueType="num">
                                      <p:cBhvr>
                                        <p:cTn id="50" dur="1000" fill="hold"/>
                                        <p:tgtEl>
                                          <p:spTgt spid="46095"/>
                                        </p:tgtEl>
                                        <p:attrNameLst>
                                          <p:attrName>ppt_y</p:attrName>
                                        </p:attrNameLst>
                                      </p:cBhvr>
                                      <p:tavLst>
                                        <p:tav tm="0">
                                          <p:val>
                                            <p:strVal val="#ppt_y+.1"/>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6089"/>
                                        </p:tgtEl>
                                        <p:attrNameLst>
                                          <p:attrName>style.visibility</p:attrName>
                                        </p:attrNameLst>
                                      </p:cBhvr>
                                      <p:to>
                                        <p:strVal val="visible"/>
                                      </p:to>
                                    </p:set>
                                    <p:animEffect transition="in" filter="fade">
                                      <p:cBhvr>
                                        <p:cTn id="55" dur="1000"/>
                                        <p:tgtEl>
                                          <p:spTgt spid="46089"/>
                                        </p:tgtEl>
                                      </p:cBhvr>
                                    </p:animEffect>
                                    <p:anim calcmode="lin" valueType="num">
                                      <p:cBhvr>
                                        <p:cTn id="56" dur="1000" fill="hold"/>
                                        <p:tgtEl>
                                          <p:spTgt spid="46089"/>
                                        </p:tgtEl>
                                        <p:attrNameLst>
                                          <p:attrName>ppt_x</p:attrName>
                                        </p:attrNameLst>
                                      </p:cBhvr>
                                      <p:tavLst>
                                        <p:tav tm="0">
                                          <p:val>
                                            <p:strVal val="#ppt_x"/>
                                          </p:val>
                                        </p:tav>
                                        <p:tav tm="100000">
                                          <p:val>
                                            <p:strVal val="#ppt_x"/>
                                          </p:val>
                                        </p:tav>
                                      </p:tavLst>
                                    </p:anim>
                                    <p:anim calcmode="lin" valueType="num">
                                      <p:cBhvr>
                                        <p:cTn id="57" dur="1000" fill="hold"/>
                                        <p:tgtEl>
                                          <p:spTgt spid="46089"/>
                                        </p:tgtEl>
                                        <p:attrNameLst>
                                          <p:attrName>ppt_y</p:attrName>
                                        </p:attrNameLst>
                                      </p:cBhvr>
                                      <p:tavLst>
                                        <p:tav tm="0">
                                          <p:val>
                                            <p:strVal val="#ppt_y+.1"/>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6096"/>
                                        </p:tgtEl>
                                        <p:attrNameLst>
                                          <p:attrName>style.visibility</p:attrName>
                                        </p:attrNameLst>
                                      </p:cBhvr>
                                      <p:to>
                                        <p:strVal val="visible"/>
                                      </p:to>
                                    </p:set>
                                    <p:animEffect transition="in" filter="fade">
                                      <p:cBhvr>
                                        <p:cTn id="62" dur="1000"/>
                                        <p:tgtEl>
                                          <p:spTgt spid="46096"/>
                                        </p:tgtEl>
                                      </p:cBhvr>
                                    </p:animEffect>
                                    <p:anim calcmode="lin" valueType="num">
                                      <p:cBhvr>
                                        <p:cTn id="63" dur="1000" fill="hold"/>
                                        <p:tgtEl>
                                          <p:spTgt spid="46096"/>
                                        </p:tgtEl>
                                        <p:attrNameLst>
                                          <p:attrName>ppt_x</p:attrName>
                                        </p:attrNameLst>
                                      </p:cBhvr>
                                      <p:tavLst>
                                        <p:tav tm="0">
                                          <p:val>
                                            <p:strVal val="#ppt_x"/>
                                          </p:val>
                                        </p:tav>
                                        <p:tav tm="100000">
                                          <p:val>
                                            <p:strVal val="#ppt_x"/>
                                          </p:val>
                                        </p:tav>
                                      </p:tavLst>
                                    </p:anim>
                                    <p:anim calcmode="lin" valueType="num">
                                      <p:cBhvr>
                                        <p:cTn id="64" dur="1000" fill="hold"/>
                                        <p:tgtEl>
                                          <p:spTgt spid="46096"/>
                                        </p:tgtEl>
                                        <p:attrNameLst>
                                          <p:attrName>ppt_y</p:attrName>
                                        </p:attrNameLst>
                                      </p:cBhvr>
                                      <p:tavLst>
                                        <p:tav tm="0">
                                          <p:val>
                                            <p:strVal val="#ppt_y+.1"/>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46086"/>
                                        </p:tgtEl>
                                        <p:attrNameLst>
                                          <p:attrName>style.visibility</p:attrName>
                                        </p:attrNameLst>
                                      </p:cBhvr>
                                      <p:to>
                                        <p:strVal val="visible"/>
                                      </p:to>
                                    </p:set>
                                    <p:animEffect transition="in" filter="fade">
                                      <p:cBhvr>
                                        <p:cTn id="69" dur="1000"/>
                                        <p:tgtEl>
                                          <p:spTgt spid="46086"/>
                                        </p:tgtEl>
                                      </p:cBhvr>
                                    </p:animEffect>
                                    <p:anim calcmode="lin" valueType="num">
                                      <p:cBhvr>
                                        <p:cTn id="70" dur="1000" fill="hold"/>
                                        <p:tgtEl>
                                          <p:spTgt spid="46086"/>
                                        </p:tgtEl>
                                        <p:attrNameLst>
                                          <p:attrName>ppt_x</p:attrName>
                                        </p:attrNameLst>
                                      </p:cBhvr>
                                      <p:tavLst>
                                        <p:tav tm="0">
                                          <p:val>
                                            <p:strVal val="#ppt_x"/>
                                          </p:val>
                                        </p:tav>
                                        <p:tav tm="100000">
                                          <p:val>
                                            <p:strVal val="#ppt_x"/>
                                          </p:val>
                                        </p:tav>
                                      </p:tavLst>
                                    </p:anim>
                                    <p:anim calcmode="lin" valueType="num">
                                      <p:cBhvr>
                                        <p:cTn id="71" dur="1000" fill="hold"/>
                                        <p:tgtEl>
                                          <p:spTgt spid="46086"/>
                                        </p:tgtEl>
                                        <p:attrNameLst>
                                          <p:attrName>ppt_y</p:attrName>
                                        </p:attrNameLst>
                                      </p:cBhvr>
                                      <p:tavLst>
                                        <p:tav tm="0">
                                          <p:val>
                                            <p:strVal val="#ppt_y+.1"/>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46094"/>
                                        </p:tgtEl>
                                        <p:attrNameLst>
                                          <p:attrName>style.visibility</p:attrName>
                                        </p:attrNameLst>
                                      </p:cBhvr>
                                      <p:to>
                                        <p:strVal val="visible"/>
                                      </p:to>
                                    </p:set>
                                    <p:animEffect transition="in" filter="fade">
                                      <p:cBhvr>
                                        <p:cTn id="76" dur="1000"/>
                                        <p:tgtEl>
                                          <p:spTgt spid="46094"/>
                                        </p:tgtEl>
                                      </p:cBhvr>
                                    </p:animEffect>
                                    <p:anim calcmode="lin" valueType="num">
                                      <p:cBhvr>
                                        <p:cTn id="77" dur="1000" fill="hold"/>
                                        <p:tgtEl>
                                          <p:spTgt spid="46094"/>
                                        </p:tgtEl>
                                        <p:attrNameLst>
                                          <p:attrName>ppt_x</p:attrName>
                                        </p:attrNameLst>
                                      </p:cBhvr>
                                      <p:tavLst>
                                        <p:tav tm="0">
                                          <p:val>
                                            <p:strVal val="#ppt_x"/>
                                          </p:val>
                                        </p:tav>
                                        <p:tav tm="100000">
                                          <p:val>
                                            <p:strVal val="#ppt_x"/>
                                          </p:val>
                                        </p:tav>
                                      </p:tavLst>
                                    </p:anim>
                                    <p:anim calcmode="lin" valueType="num">
                                      <p:cBhvr>
                                        <p:cTn id="78" dur="1000" fill="hold"/>
                                        <p:tgtEl>
                                          <p:spTgt spid="46094"/>
                                        </p:tgtEl>
                                        <p:attrNameLst>
                                          <p:attrName>ppt_y</p:attrName>
                                        </p:attrNameLst>
                                      </p:cBhvr>
                                      <p:tavLst>
                                        <p:tav tm="0">
                                          <p:val>
                                            <p:strVal val="#ppt_y+.1"/>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46087"/>
                                        </p:tgtEl>
                                        <p:attrNameLst>
                                          <p:attrName>style.visibility</p:attrName>
                                        </p:attrNameLst>
                                      </p:cBhvr>
                                      <p:to>
                                        <p:strVal val="visible"/>
                                      </p:to>
                                    </p:set>
                                    <p:animEffect transition="in" filter="fade">
                                      <p:cBhvr>
                                        <p:cTn id="83" dur="1000"/>
                                        <p:tgtEl>
                                          <p:spTgt spid="46087"/>
                                        </p:tgtEl>
                                      </p:cBhvr>
                                    </p:animEffect>
                                    <p:anim calcmode="lin" valueType="num">
                                      <p:cBhvr>
                                        <p:cTn id="84" dur="1000" fill="hold"/>
                                        <p:tgtEl>
                                          <p:spTgt spid="46087"/>
                                        </p:tgtEl>
                                        <p:attrNameLst>
                                          <p:attrName>ppt_x</p:attrName>
                                        </p:attrNameLst>
                                      </p:cBhvr>
                                      <p:tavLst>
                                        <p:tav tm="0">
                                          <p:val>
                                            <p:strVal val="#ppt_x"/>
                                          </p:val>
                                        </p:tav>
                                        <p:tav tm="100000">
                                          <p:val>
                                            <p:strVal val="#ppt_x"/>
                                          </p:val>
                                        </p:tav>
                                      </p:tavLst>
                                    </p:anim>
                                    <p:anim calcmode="lin" valueType="num">
                                      <p:cBhvr>
                                        <p:cTn id="85" dur="1000" fill="hold"/>
                                        <p:tgtEl>
                                          <p:spTgt spid="46087"/>
                                        </p:tgtEl>
                                        <p:attrNameLst>
                                          <p:attrName>ppt_y</p:attrName>
                                        </p:attrNameLst>
                                      </p:cBhvr>
                                      <p:tavLst>
                                        <p:tav tm="0">
                                          <p:val>
                                            <p:strVal val="#ppt_y+.1"/>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46093"/>
                                        </p:tgtEl>
                                        <p:attrNameLst>
                                          <p:attrName>style.visibility</p:attrName>
                                        </p:attrNameLst>
                                      </p:cBhvr>
                                      <p:to>
                                        <p:strVal val="visible"/>
                                      </p:to>
                                    </p:set>
                                    <p:animEffect transition="in" filter="fade">
                                      <p:cBhvr>
                                        <p:cTn id="90" dur="1000"/>
                                        <p:tgtEl>
                                          <p:spTgt spid="46093"/>
                                        </p:tgtEl>
                                      </p:cBhvr>
                                    </p:animEffect>
                                    <p:anim calcmode="lin" valueType="num">
                                      <p:cBhvr>
                                        <p:cTn id="91" dur="1000" fill="hold"/>
                                        <p:tgtEl>
                                          <p:spTgt spid="46093"/>
                                        </p:tgtEl>
                                        <p:attrNameLst>
                                          <p:attrName>ppt_x</p:attrName>
                                        </p:attrNameLst>
                                      </p:cBhvr>
                                      <p:tavLst>
                                        <p:tav tm="0">
                                          <p:val>
                                            <p:strVal val="#ppt_x"/>
                                          </p:val>
                                        </p:tav>
                                        <p:tav tm="100000">
                                          <p:val>
                                            <p:strVal val="#ppt_x"/>
                                          </p:val>
                                        </p:tav>
                                      </p:tavLst>
                                    </p:anim>
                                    <p:anim calcmode="lin" valueType="num">
                                      <p:cBhvr>
                                        <p:cTn id="92" dur="1000" fill="hold"/>
                                        <p:tgtEl>
                                          <p:spTgt spid="46093"/>
                                        </p:tgtEl>
                                        <p:attrNameLst>
                                          <p:attrName>ppt_y</p:attrName>
                                        </p:attrNameLst>
                                      </p:cBhvr>
                                      <p:tavLst>
                                        <p:tav tm="0">
                                          <p:val>
                                            <p:strVal val="#ppt_y+.1"/>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46088"/>
                                        </p:tgtEl>
                                        <p:attrNameLst>
                                          <p:attrName>style.visibility</p:attrName>
                                        </p:attrNameLst>
                                      </p:cBhvr>
                                      <p:to>
                                        <p:strVal val="visible"/>
                                      </p:to>
                                    </p:set>
                                    <p:animEffect transition="in" filter="fade">
                                      <p:cBhvr>
                                        <p:cTn id="97" dur="1000"/>
                                        <p:tgtEl>
                                          <p:spTgt spid="46088"/>
                                        </p:tgtEl>
                                      </p:cBhvr>
                                    </p:animEffect>
                                    <p:anim calcmode="lin" valueType="num">
                                      <p:cBhvr>
                                        <p:cTn id="98" dur="1000" fill="hold"/>
                                        <p:tgtEl>
                                          <p:spTgt spid="46088"/>
                                        </p:tgtEl>
                                        <p:attrNameLst>
                                          <p:attrName>ppt_x</p:attrName>
                                        </p:attrNameLst>
                                      </p:cBhvr>
                                      <p:tavLst>
                                        <p:tav tm="0">
                                          <p:val>
                                            <p:strVal val="#ppt_x"/>
                                          </p:val>
                                        </p:tav>
                                        <p:tav tm="100000">
                                          <p:val>
                                            <p:strVal val="#ppt_x"/>
                                          </p:val>
                                        </p:tav>
                                      </p:tavLst>
                                    </p:anim>
                                    <p:anim calcmode="lin" valueType="num">
                                      <p:cBhvr>
                                        <p:cTn id="99" dur="1000" fill="hold"/>
                                        <p:tgtEl>
                                          <p:spTgt spid="460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animBg="1"/>
      <p:bldP spid="46084" grpId="0" animBg="1"/>
      <p:bldP spid="46085" grpId="0" animBg="1"/>
      <p:bldP spid="46086" grpId="0" animBg="1"/>
      <p:bldP spid="46087" grpId="0" animBg="1"/>
      <p:bldP spid="46088" grpId="0"/>
      <p:bldP spid="46089" grpId="0" animBg="1"/>
      <p:bldP spid="46090" grpId="0"/>
      <p:bldP spid="46091" grpId="0"/>
      <p:bldP spid="46092" grpId="0"/>
      <p:bldP spid="46093" grpId="0"/>
      <p:bldP spid="46094" grpId="0"/>
      <p:bldP spid="46095" grpId="0"/>
      <p:bldP spid="4609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Foliennummernplatzhalter 4"/>
          <p:cNvSpPr>
            <a:spLocks noGrp="1"/>
          </p:cNvSpPr>
          <p:nvPr>
            <p:ph type="sldNum" sz="quarter" idx="11"/>
          </p:nvPr>
        </p:nvSpPr>
        <p:spPr>
          <a:xfrm>
            <a:off x="342033" y="6072188"/>
            <a:ext cx="2362200" cy="304800"/>
          </a:xfrm>
        </p:spPr>
        <p:txBody>
          <a:bodyPr/>
          <a:lstStyle/>
          <a:p>
            <a:r>
              <a:rPr lang="de-DE" dirty="0">
                <a:solidFill>
                  <a:schemeClr val="tx1"/>
                </a:solidFill>
                <a:latin typeface="+mn-lt"/>
                <a:ea typeface="+mn-ea"/>
              </a:rPr>
              <a:t>Source</a:t>
            </a:r>
            <a:r>
              <a:rPr lang="de-DE" dirty="0">
                <a:solidFill>
                  <a:schemeClr val="tx1"/>
                </a:solidFill>
                <a:latin typeface="+mn-lt"/>
              </a:rPr>
              <a:t>: MOF</a:t>
            </a:r>
          </a:p>
          <a:p>
            <a:endParaRPr lang="de-DE" dirty="0"/>
          </a:p>
        </p:txBody>
      </p:sp>
      <p:sp>
        <p:nvSpPr>
          <p:cNvPr id="111725" name="Rectangle 109"/>
          <p:cNvSpPr>
            <a:spLocks noChangeArrowheads="1"/>
          </p:cNvSpPr>
          <p:nvPr/>
        </p:nvSpPr>
        <p:spPr bwMode="auto">
          <a:xfrm>
            <a:off x="395288" y="2828925"/>
            <a:ext cx="1852612" cy="1374775"/>
          </a:xfrm>
          <a:prstGeom prst="rect">
            <a:avLst/>
          </a:prstGeom>
          <a:solidFill>
            <a:srgbClr val="C0C0C0"/>
          </a:solidFill>
          <a:ln w="222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sz="1400" b="1" dirty="0" smtClean="0">
                <a:solidFill>
                  <a:srgbClr val="000000"/>
                </a:solidFill>
                <a:cs typeface="Times New Roman" pitchFamily="18" charset="0"/>
              </a:rPr>
              <a:t>Line </a:t>
            </a:r>
            <a:r>
              <a:rPr lang="de-AT" sz="1400" b="1" dirty="0" err="1" smtClean="0">
                <a:solidFill>
                  <a:srgbClr val="000000"/>
                </a:solidFill>
                <a:cs typeface="Times New Roman" pitchFamily="18" charset="0"/>
              </a:rPr>
              <a:t>Ministry</a:t>
            </a:r>
            <a:endParaRPr lang="de-AT" sz="1400" b="1" dirty="0" smtClean="0">
              <a:solidFill>
                <a:srgbClr val="000000"/>
              </a:solidFill>
              <a:cs typeface="Times New Roman" pitchFamily="18" charset="0"/>
            </a:endParaRPr>
          </a:p>
          <a:p>
            <a:pPr algn="ctr" defTabSz="914400" eaLnBrk="1" hangingPunct="1"/>
            <a:endParaRPr lang="de-AT" sz="1400" b="1" dirty="0">
              <a:solidFill>
                <a:srgbClr val="000000"/>
              </a:solidFill>
              <a:cs typeface="Times New Roman" pitchFamily="18" charset="0"/>
            </a:endParaRPr>
          </a:p>
          <a:p>
            <a:pPr algn="ctr" defTabSz="914400" eaLnBrk="1" hangingPunct="1"/>
            <a:r>
              <a:rPr lang="de-AT" sz="1400" b="1" dirty="0" err="1">
                <a:solidFill>
                  <a:srgbClr val="000000"/>
                </a:solidFill>
                <a:cs typeface="Times New Roman" pitchFamily="18" charset="0"/>
              </a:rPr>
              <a:t>h</a:t>
            </a:r>
            <a:r>
              <a:rPr lang="de-AT" sz="1400" b="1" dirty="0" err="1" smtClean="0">
                <a:solidFill>
                  <a:srgbClr val="000000"/>
                </a:solidFill>
                <a:cs typeface="Times New Roman" pitchFamily="18" charset="0"/>
              </a:rPr>
              <a:t>eaded</a:t>
            </a:r>
            <a:r>
              <a:rPr lang="de-AT" sz="1400" b="1" dirty="0" smtClean="0">
                <a:solidFill>
                  <a:srgbClr val="000000"/>
                </a:solidFill>
                <a:cs typeface="Times New Roman" pitchFamily="18" charset="0"/>
              </a:rPr>
              <a:t> </a:t>
            </a:r>
            <a:r>
              <a:rPr lang="de-AT" sz="1400" b="1" dirty="0" err="1" smtClean="0">
                <a:solidFill>
                  <a:srgbClr val="000000"/>
                </a:solidFill>
                <a:cs typeface="Times New Roman" pitchFamily="18" charset="0"/>
              </a:rPr>
              <a:t>by</a:t>
            </a:r>
            <a:endParaRPr lang="de-AT" sz="1400" b="1" dirty="0">
              <a:solidFill>
                <a:srgbClr val="000000"/>
              </a:solidFill>
              <a:cs typeface="Times New Roman" pitchFamily="18" charset="0"/>
            </a:endParaRPr>
          </a:p>
          <a:p>
            <a:pPr algn="ctr" defTabSz="914400" eaLnBrk="1" hangingPunct="1"/>
            <a:r>
              <a:rPr lang="de-AT" sz="1400" b="1" dirty="0" err="1" smtClean="0">
                <a:solidFill>
                  <a:srgbClr val="000000"/>
                </a:solidFill>
                <a:cs typeface="Times New Roman" pitchFamily="18" charset="0"/>
              </a:rPr>
              <a:t>the</a:t>
            </a:r>
            <a:r>
              <a:rPr lang="de-AT" sz="1400" b="1" dirty="0" smtClean="0">
                <a:solidFill>
                  <a:srgbClr val="000000"/>
                </a:solidFill>
                <a:cs typeface="Times New Roman" pitchFamily="18" charset="0"/>
              </a:rPr>
              <a:t> </a:t>
            </a:r>
            <a:r>
              <a:rPr lang="de-AT" sz="1400" b="1" dirty="0" err="1" smtClean="0">
                <a:solidFill>
                  <a:srgbClr val="000000"/>
                </a:solidFill>
                <a:cs typeface="Times New Roman" pitchFamily="18" charset="0"/>
              </a:rPr>
              <a:t>minister</a:t>
            </a:r>
            <a:endParaRPr lang="de-DE" sz="1400" b="1" dirty="0">
              <a:solidFill>
                <a:srgbClr val="000000"/>
              </a:solidFill>
              <a:cs typeface="Times New Roman" pitchFamily="18" charset="0"/>
            </a:endParaRPr>
          </a:p>
        </p:txBody>
      </p:sp>
      <p:sp>
        <p:nvSpPr>
          <p:cNvPr id="111726" name="Oval 110"/>
          <p:cNvSpPr>
            <a:spLocks noChangeArrowheads="1"/>
          </p:cNvSpPr>
          <p:nvPr/>
        </p:nvSpPr>
        <p:spPr bwMode="auto">
          <a:xfrm>
            <a:off x="3868738" y="1303337"/>
            <a:ext cx="1854200" cy="1554163"/>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sz="1400" b="1" dirty="0" smtClean="0">
                <a:solidFill>
                  <a:srgbClr val="000000"/>
                </a:solidFill>
                <a:cs typeface="Times New Roman" pitchFamily="18" charset="0"/>
              </a:rPr>
              <a:t>Budget </a:t>
            </a:r>
            <a:r>
              <a:rPr lang="de-AT" sz="1400" b="1" dirty="0">
                <a:solidFill>
                  <a:srgbClr val="000000"/>
                </a:solidFill>
                <a:cs typeface="Times New Roman" pitchFamily="18" charset="0"/>
              </a:rPr>
              <a:t>C</a:t>
            </a:r>
            <a:r>
              <a:rPr lang="de-AT" sz="1400" b="1" dirty="0" smtClean="0">
                <a:solidFill>
                  <a:srgbClr val="000000"/>
                </a:solidFill>
                <a:cs typeface="Times New Roman" pitchFamily="18" charset="0"/>
              </a:rPr>
              <a:t>hapter</a:t>
            </a:r>
            <a:endParaRPr lang="de-DE" sz="1400" b="1" dirty="0">
              <a:solidFill>
                <a:srgbClr val="000000"/>
              </a:solidFill>
              <a:cs typeface="Times New Roman" pitchFamily="18" charset="0"/>
            </a:endParaRPr>
          </a:p>
        </p:txBody>
      </p:sp>
      <p:sp>
        <p:nvSpPr>
          <p:cNvPr id="111727" name="Oval 111"/>
          <p:cNvSpPr>
            <a:spLocks noChangeArrowheads="1"/>
          </p:cNvSpPr>
          <p:nvPr/>
        </p:nvSpPr>
        <p:spPr bwMode="auto">
          <a:xfrm>
            <a:off x="3821113" y="3070225"/>
            <a:ext cx="836612" cy="715963"/>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sz="1200" b="1" dirty="0" smtClean="0">
                <a:solidFill>
                  <a:srgbClr val="000000"/>
                </a:solidFill>
                <a:cs typeface="Times New Roman" pitchFamily="18" charset="0"/>
              </a:rPr>
              <a:t>Global</a:t>
            </a:r>
            <a:endParaRPr lang="de-AT" sz="1200" b="1" dirty="0">
              <a:solidFill>
                <a:srgbClr val="000000"/>
              </a:solidFill>
              <a:cs typeface="Times New Roman" pitchFamily="18" charset="0"/>
            </a:endParaRPr>
          </a:p>
          <a:p>
            <a:pPr algn="ctr" defTabSz="914400" eaLnBrk="1" hangingPunct="1"/>
            <a:r>
              <a:rPr lang="de-AT" sz="1200" b="1" dirty="0">
                <a:solidFill>
                  <a:srgbClr val="000000"/>
                </a:solidFill>
                <a:cs typeface="Times New Roman" pitchFamily="18" charset="0"/>
              </a:rPr>
              <a:t>B</a:t>
            </a:r>
            <a:r>
              <a:rPr lang="de-AT" sz="1200" b="1" dirty="0" smtClean="0">
                <a:solidFill>
                  <a:srgbClr val="000000"/>
                </a:solidFill>
                <a:cs typeface="Times New Roman" pitchFamily="18" charset="0"/>
              </a:rPr>
              <a:t>udget </a:t>
            </a:r>
            <a:r>
              <a:rPr lang="de-AT" sz="1200" b="1" dirty="0">
                <a:solidFill>
                  <a:srgbClr val="000000"/>
                </a:solidFill>
                <a:cs typeface="Times New Roman" pitchFamily="18" charset="0"/>
              </a:rPr>
              <a:t>1</a:t>
            </a:r>
            <a:endParaRPr lang="de-DE" sz="1200" b="1" dirty="0">
              <a:solidFill>
                <a:srgbClr val="000000"/>
              </a:solidFill>
              <a:cs typeface="Times New Roman" pitchFamily="18" charset="0"/>
            </a:endParaRPr>
          </a:p>
        </p:txBody>
      </p:sp>
      <p:sp>
        <p:nvSpPr>
          <p:cNvPr id="111728" name="Oval 112"/>
          <p:cNvSpPr>
            <a:spLocks noChangeArrowheads="1"/>
          </p:cNvSpPr>
          <p:nvPr/>
        </p:nvSpPr>
        <p:spPr bwMode="auto">
          <a:xfrm>
            <a:off x="4897438" y="3044825"/>
            <a:ext cx="836612" cy="715963"/>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b="1">
                <a:solidFill>
                  <a:srgbClr val="000000"/>
                </a:solidFill>
                <a:cs typeface="Times New Roman" pitchFamily="18" charset="0"/>
              </a:rPr>
              <a:t>GB 2</a:t>
            </a:r>
            <a:endParaRPr lang="de-DE" b="1">
              <a:solidFill>
                <a:srgbClr val="000000"/>
              </a:solidFill>
              <a:cs typeface="Times New Roman" pitchFamily="18" charset="0"/>
            </a:endParaRPr>
          </a:p>
        </p:txBody>
      </p:sp>
      <p:sp>
        <p:nvSpPr>
          <p:cNvPr id="111729" name="Oval 113"/>
          <p:cNvSpPr>
            <a:spLocks noChangeArrowheads="1"/>
          </p:cNvSpPr>
          <p:nvPr/>
        </p:nvSpPr>
        <p:spPr bwMode="auto">
          <a:xfrm>
            <a:off x="3821113" y="3846513"/>
            <a:ext cx="836612" cy="717550"/>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b="1">
                <a:solidFill>
                  <a:srgbClr val="000000"/>
                </a:solidFill>
                <a:cs typeface="Times New Roman" pitchFamily="18" charset="0"/>
              </a:rPr>
              <a:t>GB 3</a:t>
            </a:r>
            <a:endParaRPr lang="de-DE" b="1">
              <a:solidFill>
                <a:srgbClr val="000000"/>
              </a:solidFill>
              <a:cs typeface="Times New Roman" pitchFamily="18" charset="0"/>
            </a:endParaRPr>
          </a:p>
        </p:txBody>
      </p:sp>
      <p:sp>
        <p:nvSpPr>
          <p:cNvPr id="111730" name="Oval 114"/>
          <p:cNvSpPr>
            <a:spLocks noChangeArrowheads="1"/>
          </p:cNvSpPr>
          <p:nvPr/>
        </p:nvSpPr>
        <p:spPr bwMode="auto">
          <a:xfrm>
            <a:off x="4905375" y="3821113"/>
            <a:ext cx="838200" cy="717550"/>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b="1">
                <a:solidFill>
                  <a:srgbClr val="000000"/>
                </a:solidFill>
                <a:cs typeface="Times New Roman" pitchFamily="18" charset="0"/>
              </a:rPr>
              <a:t>GB 4</a:t>
            </a:r>
            <a:endParaRPr lang="de-DE" b="1">
              <a:solidFill>
                <a:srgbClr val="000000"/>
              </a:solidFill>
              <a:cs typeface="Times New Roman" pitchFamily="18" charset="0"/>
            </a:endParaRPr>
          </a:p>
        </p:txBody>
      </p:sp>
      <p:sp>
        <p:nvSpPr>
          <p:cNvPr id="111731" name="Line 115"/>
          <p:cNvSpPr>
            <a:spLocks noChangeShapeType="1"/>
          </p:cNvSpPr>
          <p:nvPr/>
        </p:nvSpPr>
        <p:spPr bwMode="auto">
          <a:xfrm>
            <a:off x="3956339" y="2968191"/>
            <a:ext cx="4165600" cy="158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32" name="Line 116"/>
          <p:cNvSpPr>
            <a:spLocks noChangeShapeType="1"/>
          </p:cNvSpPr>
          <p:nvPr/>
        </p:nvSpPr>
        <p:spPr bwMode="auto">
          <a:xfrm>
            <a:off x="250825" y="4946650"/>
            <a:ext cx="8216900" cy="317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33" name="Rectangle 117"/>
          <p:cNvSpPr>
            <a:spLocks noChangeArrowheads="1"/>
          </p:cNvSpPr>
          <p:nvPr/>
        </p:nvSpPr>
        <p:spPr bwMode="auto">
          <a:xfrm>
            <a:off x="4189413" y="5768975"/>
            <a:ext cx="1255712" cy="246199"/>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7" tIns="45709" rIns="91417" bIns="45709">
            <a:spAutoFit/>
          </a:bodyPr>
          <a:lstStyle/>
          <a:p>
            <a:pPr algn="ctr" defTabSz="914400" eaLnBrk="1" hangingPunct="1"/>
            <a:r>
              <a:rPr lang="de-AT" sz="1000" b="1" dirty="0" smtClean="0">
                <a:solidFill>
                  <a:srgbClr val="000000"/>
                </a:solidFill>
                <a:cs typeface="Times New Roman" pitchFamily="18" charset="0"/>
              </a:rPr>
              <a:t>Detail </a:t>
            </a:r>
            <a:r>
              <a:rPr lang="de-AT" sz="1000" b="1" dirty="0" err="1" smtClean="0">
                <a:solidFill>
                  <a:srgbClr val="000000"/>
                </a:solidFill>
                <a:cs typeface="Times New Roman" pitchFamily="18" charset="0"/>
              </a:rPr>
              <a:t>budgets</a:t>
            </a:r>
            <a:endParaRPr lang="de-DE" sz="1000" b="1" dirty="0">
              <a:solidFill>
                <a:srgbClr val="000000"/>
              </a:solidFill>
              <a:cs typeface="Times New Roman" pitchFamily="18" charset="0"/>
            </a:endParaRPr>
          </a:p>
        </p:txBody>
      </p:sp>
      <p:sp>
        <p:nvSpPr>
          <p:cNvPr id="111734" name="Rectangle 118"/>
          <p:cNvSpPr>
            <a:spLocks noChangeArrowheads="1"/>
          </p:cNvSpPr>
          <p:nvPr/>
        </p:nvSpPr>
        <p:spPr bwMode="auto">
          <a:xfrm>
            <a:off x="473075" y="5676641"/>
            <a:ext cx="1793875" cy="246199"/>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7" tIns="45709" rIns="91417" bIns="45709">
            <a:spAutoFit/>
          </a:bodyPr>
          <a:lstStyle/>
          <a:p>
            <a:pPr algn="ctr" defTabSz="914400" eaLnBrk="1" hangingPunct="1"/>
            <a:r>
              <a:rPr lang="de-AT" sz="1000" b="1" dirty="0" smtClean="0">
                <a:solidFill>
                  <a:srgbClr val="000000"/>
                </a:solidFill>
                <a:cs typeface="Times New Roman" pitchFamily="18" charset="0"/>
              </a:rPr>
              <a:t>Budget </a:t>
            </a:r>
            <a:r>
              <a:rPr lang="de-AT" sz="1000" b="1" dirty="0" err="1" smtClean="0">
                <a:solidFill>
                  <a:srgbClr val="000000"/>
                </a:solidFill>
                <a:cs typeface="Times New Roman" pitchFamily="18" charset="0"/>
              </a:rPr>
              <a:t>managing</a:t>
            </a:r>
            <a:r>
              <a:rPr lang="de-AT" sz="1000" b="1" dirty="0" smtClean="0">
                <a:solidFill>
                  <a:srgbClr val="000000"/>
                </a:solidFill>
                <a:cs typeface="Times New Roman" pitchFamily="18" charset="0"/>
              </a:rPr>
              <a:t> </a:t>
            </a:r>
            <a:r>
              <a:rPr lang="de-AT" sz="1000" b="1" dirty="0" err="1" smtClean="0">
                <a:solidFill>
                  <a:srgbClr val="000000"/>
                </a:solidFill>
                <a:cs typeface="Times New Roman" pitchFamily="18" charset="0"/>
              </a:rPr>
              <a:t>bodies</a:t>
            </a:r>
            <a:r>
              <a:rPr lang="de-AT" sz="1000" b="1" dirty="0" smtClean="0">
                <a:solidFill>
                  <a:srgbClr val="000000"/>
                </a:solidFill>
                <a:cs typeface="Times New Roman" pitchFamily="18" charset="0"/>
              </a:rPr>
              <a:t> </a:t>
            </a:r>
            <a:endParaRPr lang="de-DE" sz="1000" b="1" dirty="0">
              <a:solidFill>
                <a:srgbClr val="000000"/>
              </a:solidFill>
              <a:cs typeface="Times New Roman" pitchFamily="18" charset="0"/>
            </a:endParaRPr>
          </a:p>
        </p:txBody>
      </p:sp>
      <p:sp>
        <p:nvSpPr>
          <p:cNvPr id="111735" name="Line 119"/>
          <p:cNvSpPr>
            <a:spLocks noChangeShapeType="1"/>
          </p:cNvSpPr>
          <p:nvPr/>
        </p:nvSpPr>
        <p:spPr bwMode="auto">
          <a:xfrm flipH="1">
            <a:off x="2266950" y="2065338"/>
            <a:ext cx="1511300" cy="792162"/>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36" name="Line 120"/>
          <p:cNvSpPr>
            <a:spLocks noChangeShapeType="1"/>
          </p:cNvSpPr>
          <p:nvPr/>
        </p:nvSpPr>
        <p:spPr bwMode="auto">
          <a:xfrm flipH="1">
            <a:off x="2462213" y="5449888"/>
            <a:ext cx="1368425" cy="1587"/>
          </a:xfrm>
          <a:prstGeom prst="line">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37" name="Line 121"/>
          <p:cNvSpPr>
            <a:spLocks noChangeShapeType="1"/>
          </p:cNvSpPr>
          <p:nvPr/>
        </p:nvSpPr>
        <p:spPr bwMode="auto">
          <a:xfrm>
            <a:off x="5445125" y="4564063"/>
            <a:ext cx="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38" name="Line 122"/>
          <p:cNvSpPr>
            <a:spLocks noChangeShapeType="1"/>
          </p:cNvSpPr>
          <p:nvPr/>
        </p:nvSpPr>
        <p:spPr bwMode="auto">
          <a:xfrm>
            <a:off x="4791495" y="2827338"/>
            <a:ext cx="1587" cy="358775"/>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39" name="Line 123"/>
          <p:cNvSpPr>
            <a:spLocks noChangeShapeType="1"/>
          </p:cNvSpPr>
          <p:nvPr/>
        </p:nvSpPr>
        <p:spPr bwMode="auto">
          <a:xfrm>
            <a:off x="6011863" y="1139825"/>
            <a:ext cx="3175" cy="4908550"/>
          </a:xfrm>
          <a:prstGeom prst="line">
            <a:avLst/>
          </a:prstGeom>
          <a:noFill/>
          <a:ln w="9525">
            <a:solidFill>
              <a:srgbClr val="00000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40" name="Oval 124"/>
          <p:cNvSpPr>
            <a:spLocks noChangeArrowheads="1"/>
          </p:cNvSpPr>
          <p:nvPr/>
        </p:nvSpPr>
        <p:spPr bwMode="auto">
          <a:xfrm>
            <a:off x="6469063" y="1287463"/>
            <a:ext cx="1854200" cy="1554162"/>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sz="1400" b="1" dirty="0" smtClean="0">
                <a:solidFill>
                  <a:srgbClr val="000000"/>
                </a:solidFill>
                <a:cs typeface="Times New Roman" pitchFamily="18" charset="0"/>
              </a:rPr>
              <a:t>Mission</a:t>
            </a:r>
          </a:p>
          <a:p>
            <a:pPr algn="ctr" defTabSz="914400" eaLnBrk="1" hangingPunct="1"/>
            <a:r>
              <a:rPr lang="de-AT" sz="1400" b="1" dirty="0" smtClean="0">
                <a:solidFill>
                  <a:srgbClr val="000000"/>
                </a:solidFill>
                <a:cs typeface="Times New Roman" pitchFamily="18" charset="0"/>
              </a:rPr>
              <a:t>Statement,</a:t>
            </a:r>
          </a:p>
          <a:p>
            <a:pPr algn="ctr" defTabSz="914400" eaLnBrk="1" hangingPunct="1"/>
            <a:r>
              <a:rPr lang="de-AT" sz="1400" b="1" dirty="0" err="1" smtClean="0">
                <a:solidFill>
                  <a:srgbClr val="000000"/>
                </a:solidFill>
                <a:cs typeface="Times New Roman" pitchFamily="18" charset="0"/>
              </a:rPr>
              <a:t>Outcome</a:t>
            </a:r>
            <a:endParaRPr lang="de-AT" sz="1400" b="1" dirty="0" smtClean="0">
              <a:solidFill>
                <a:srgbClr val="000000"/>
              </a:solidFill>
              <a:cs typeface="Times New Roman" pitchFamily="18" charset="0"/>
            </a:endParaRPr>
          </a:p>
          <a:p>
            <a:pPr algn="ctr" defTabSz="914400" eaLnBrk="1" hangingPunct="1"/>
            <a:r>
              <a:rPr lang="de-AT" sz="1400" b="1" dirty="0" err="1" smtClean="0">
                <a:solidFill>
                  <a:srgbClr val="000000"/>
                </a:solidFill>
                <a:cs typeface="Times New Roman" pitchFamily="18" charset="0"/>
              </a:rPr>
              <a:t>Objectives</a:t>
            </a:r>
            <a:endParaRPr lang="de-AT" sz="1400" b="1" dirty="0">
              <a:solidFill>
                <a:srgbClr val="000000"/>
              </a:solidFill>
              <a:cs typeface="Times New Roman" pitchFamily="18" charset="0"/>
            </a:endParaRPr>
          </a:p>
        </p:txBody>
      </p:sp>
      <p:sp>
        <p:nvSpPr>
          <p:cNvPr id="111741" name="Oval 125"/>
          <p:cNvSpPr>
            <a:spLocks noChangeArrowheads="1"/>
          </p:cNvSpPr>
          <p:nvPr/>
        </p:nvSpPr>
        <p:spPr bwMode="auto">
          <a:xfrm>
            <a:off x="6399068" y="3051175"/>
            <a:ext cx="836612" cy="715963"/>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sz="1200" b="1" dirty="0" smtClean="0">
                <a:solidFill>
                  <a:srgbClr val="000000"/>
                </a:solidFill>
                <a:cs typeface="Times New Roman" pitchFamily="18" charset="0"/>
              </a:rPr>
              <a:t>Primary</a:t>
            </a:r>
          </a:p>
          <a:p>
            <a:pPr algn="ctr" defTabSz="914400" eaLnBrk="1" hangingPunct="1"/>
            <a:r>
              <a:rPr lang="de-AT" sz="1200" b="1" dirty="0" err="1" smtClean="0">
                <a:solidFill>
                  <a:srgbClr val="000000"/>
                </a:solidFill>
                <a:cs typeface="Times New Roman" pitchFamily="18" charset="0"/>
              </a:rPr>
              <a:t>Activities</a:t>
            </a:r>
            <a:r>
              <a:rPr lang="de-AT" sz="1200" b="1" dirty="0" smtClean="0">
                <a:solidFill>
                  <a:srgbClr val="000000"/>
                </a:solidFill>
                <a:cs typeface="Times New Roman" pitchFamily="18" charset="0"/>
              </a:rPr>
              <a:t>*</a:t>
            </a:r>
            <a:endParaRPr lang="de-AT" sz="1200" b="1" dirty="0">
              <a:solidFill>
                <a:srgbClr val="000000"/>
              </a:solidFill>
              <a:cs typeface="Times New Roman" pitchFamily="18" charset="0"/>
            </a:endParaRPr>
          </a:p>
        </p:txBody>
      </p:sp>
      <p:sp>
        <p:nvSpPr>
          <p:cNvPr id="111742" name="Oval 126"/>
          <p:cNvSpPr>
            <a:spLocks noChangeArrowheads="1"/>
          </p:cNvSpPr>
          <p:nvPr/>
        </p:nvSpPr>
        <p:spPr bwMode="auto">
          <a:xfrm>
            <a:off x="7606001" y="3044824"/>
            <a:ext cx="836613" cy="715963"/>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sz="1200" b="1" dirty="0" smtClean="0">
                <a:solidFill>
                  <a:srgbClr val="000000"/>
                </a:solidFill>
                <a:cs typeface="Times New Roman" pitchFamily="18" charset="0"/>
              </a:rPr>
              <a:t>Primary</a:t>
            </a:r>
          </a:p>
          <a:p>
            <a:pPr algn="ctr" defTabSz="914400" eaLnBrk="1" hangingPunct="1"/>
            <a:r>
              <a:rPr lang="de-AT" sz="1200" b="1" dirty="0" err="1" smtClean="0">
                <a:solidFill>
                  <a:srgbClr val="000000"/>
                </a:solidFill>
                <a:cs typeface="Times New Roman" pitchFamily="18" charset="0"/>
              </a:rPr>
              <a:t>Activities</a:t>
            </a:r>
            <a:endParaRPr lang="de-AT" sz="1200" b="1" dirty="0">
              <a:solidFill>
                <a:srgbClr val="000000"/>
              </a:solidFill>
              <a:cs typeface="Times New Roman" pitchFamily="18" charset="0"/>
            </a:endParaRPr>
          </a:p>
        </p:txBody>
      </p:sp>
      <p:sp>
        <p:nvSpPr>
          <p:cNvPr id="111743" name="Oval 127"/>
          <p:cNvSpPr>
            <a:spLocks noChangeArrowheads="1"/>
          </p:cNvSpPr>
          <p:nvPr/>
        </p:nvSpPr>
        <p:spPr bwMode="auto">
          <a:xfrm>
            <a:off x="6376194" y="3829339"/>
            <a:ext cx="836612" cy="715962"/>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sz="1200" b="1" dirty="0" smtClean="0">
                <a:solidFill>
                  <a:srgbClr val="000000"/>
                </a:solidFill>
                <a:cs typeface="Times New Roman" pitchFamily="18" charset="0"/>
              </a:rPr>
              <a:t>Primary</a:t>
            </a:r>
          </a:p>
          <a:p>
            <a:pPr algn="ctr" defTabSz="914400" eaLnBrk="1" hangingPunct="1"/>
            <a:r>
              <a:rPr lang="de-AT" sz="1200" b="1" dirty="0" err="1" smtClean="0">
                <a:solidFill>
                  <a:srgbClr val="000000"/>
                </a:solidFill>
                <a:cs typeface="Times New Roman" pitchFamily="18" charset="0"/>
              </a:rPr>
              <a:t>Activities</a:t>
            </a:r>
            <a:endParaRPr lang="de-AT" sz="1200" b="1" dirty="0">
              <a:solidFill>
                <a:srgbClr val="000000"/>
              </a:solidFill>
              <a:cs typeface="Times New Roman" pitchFamily="18" charset="0"/>
            </a:endParaRPr>
          </a:p>
        </p:txBody>
      </p:sp>
      <p:sp>
        <p:nvSpPr>
          <p:cNvPr id="111744" name="Oval 128"/>
          <p:cNvSpPr>
            <a:spLocks noChangeArrowheads="1"/>
          </p:cNvSpPr>
          <p:nvPr/>
        </p:nvSpPr>
        <p:spPr bwMode="auto">
          <a:xfrm>
            <a:off x="7615237" y="3843338"/>
            <a:ext cx="836613" cy="715962"/>
          </a:xfrm>
          <a:prstGeom prst="ellipse">
            <a:avLst/>
          </a:prstGeom>
          <a:solidFill>
            <a:srgbClr val="C0C0C0"/>
          </a:solidFill>
          <a:ln w="222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r>
              <a:rPr lang="de-AT" sz="1200" b="1" dirty="0">
                <a:solidFill>
                  <a:srgbClr val="000000"/>
                </a:solidFill>
                <a:cs typeface="Times New Roman" pitchFamily="18" charset="0"/>
              </a:rPr>
              <a:t>Primary</a:t>
            </a:r>
          </a:p>
          <a:p>
            <a:pPr algn="ctr" defTabSz="914400" eaLnBrk="1" hangingPunct="1"/>
            <a:r>
              <a:rPr lang="de-AT" sz="1200" b="1" dirty="0" err="1">
                <a:solidFill>
                  <a:srgbClr val="000000"/>
                </a:solidFill>
                <a:cs typeface="Times New Roman" pitchFamily="18" charset="0"/>
              </a:rPr>
              <a:t>Activities</a:t>
            </a:r>
            <a:endParaRPr lang="de-AT" sz="1200" b="1" dirty="0">
              <a:solidFill>
                <a:srgbClr val="000000"/>
              </a:solidFill>
              <a:cs typeface="Times New Roman" pitchFamily="18" charset="0"/>
            </a:endParaRPr>
          </a:p>
        </p:txBody>
      </p:sp>
      <p:sp>
        <p:nvSpPr>
          <p:cNvPr id="111745" name="Rectangle 129"/>
          <p:cNvSpPr>
            <a:spLocks noChangeArrowheads="1"/>
          </p:cNvSpPr>
          <p:nvPr/>
        </p:nvSpPr>
        <p:spPr bwMode="auto">
          <a:xfrm>
            <a:off x="6177595" y="5645865"/>
            <a:ext cx="2592709" cy="40008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7996" tIns="45709" rIns="17996" bIns="45709">
            <a:spAutoFit/>
          </a:bodyPr>
          <a:lstStyle/>
          <a:p>
            <a:pPr algn="ctr" defTabSz="914400" eaLnBrk="1" hangingPunct="1"/>
            <a:r>
              <a:rPr lang="de-AT" sz="1000" b="1" dirty="0" err="1" smtClean="0">
                <a:solidFill>
                  <a:srgbClr val="000000"/>
                </a:solidFill>
                <a:cs typeface="Times New Roman" pitchFamily="18" charset="0"/>
              </a:rPr>
              <a:t>Explanatory</a:t>
            </a:r>
            <a:r>
              <a:rPr lang="de-AT" sz="1000" b="1" dirty="0" smtClean="0">
                <a:solidFill>
                  <a:srgbClr val="000000"/>
                </a:solidFill>
                <a:cs typeface="Times New Roman" pitchFamily="18" charset="0"/>
              </a:rPr>
              <a:t> </a:t>
            </a:r>
            <a:r>
              <a:rPr lang="de-AT" sz="1000" b="1" dirty="0" err="1" smtClean="0">
                <a:solidFill>
                  <a:srgbClr val="000000"/>
                </a:solidFill>
                <a:cs typeface="Times New Roman" pitchFamily="18" charset="0"/>
              </a:rPr>
              <a:t>budget</a:t>
            </a:r>
            <a:r>
              <a:rPr lang="de-AT" sz="1000" b="1" dirty="0" smtClean="0">
                <a:solidFill>
                  <a:srgbClr val="000000"/>
                </a:solidFill>
                <a:cs typeface="Times New Roman" pitchFamily="18" charset="0"/>
              </a:rPr>
              <a:t> </a:t>
            </a:r>
            <a:r>
              <a:rPr lang="de-AT" sz="1000" b="1" dirty="0" err="1" smtClean="0">
                <a:solidFill>
                  <a:srgbClr val="000000"/>
                </a:solidFill>
                <a:cs typeface="Times New Roman" pitchFamily="18" charset="0"/>
              </a:rPr>
              <a:t>documents</a:t>
            </a:r>
            <a:r>
              <a:rPr lang="de-AT" sz="1000" b="1" dirty="0" smtClean="0">
                <a:solidFill>
                  <a:srgbClr val="000000"/>
                </a:solidFill>
                <a:cs typeface="Times New Roman" pitchFamily="18" charset="0"/>
              </a:rPr>
              <a:t> </a:t>
            </a:r>
            <a:r>
              <a:rPr lang="de-AT" sz="1000" b="1" dirty="0" err="1" smtClean="0">
                <a:solidFill>
                  <a:srgbClr val="000000"/>
                </a:solidFill>
                <a:cs typeface="Times New Roman" pitchFamily="18" charset="0"/>
              </a:rPr>
              <a:t>based</a:t>
            </a:r>
            <a:r>
              <a:rPr lang="de-AT" sz="1000" b="1" dirty="0" smtClean="0">
                <a:solidFill>
                  <a:srgbClr val="000000"/>
                </a:solidFill>
                <a:cs typeface="Times New Roman" pitchFamily="18" charset="0"/>
              </a:rPr>
              <a:t> on</a:t>
            </a:r>
          </a:p>
          <a:p>
            <a:pPr algn="ctr" defTabSz="914400" eaLnBrk="1" hangingPunct="1"/>
            <a:r>
              <a:rPr lang="de-AT" sz="1000" b="1" dirty="0" smtClean="0">
                <a:solidFill>
                  <a:srgbClr val="000000"/>
                </a:solidFill>
                <a:cs typeface="Times New Roman" pitchFamily="18" charset="0"/>
              </a:rPr>
              <a:t>Multi-</a:t>
            </a:r>
            <a:r>
              <a:rPr lang="de-AT" sz="1000" b="1" dirty="0" err="1" smtClean="0">
                <a:solidFill>
                  <a:srgbClr val="000000"/>
                </a:solidFill>
                <a:cs typeface="Times New Roman" pitchFamily="18" charset="0"/>
              </a:rPr>
              <a:t>annual</a:t>
            </a:r>
            <a:r>
              <a:rPr lang="de-AT" sz="1000" b="1" dirty="0" smtClean="0">
                <a:solidFill>
                  <a:srgbClr val="000000"/>
                </a:solidFill>
                <a:cs typeface="Times New Roman" pitchFamily="18" charset="0"/>
              </a:rPr>
              <a:t> </a:t>
            </a:r>
            <a:r>
              <a:rPr lang="de-AT" sz="1000" b="1" dirty="0" err="1" smtClean="0">
                <a:solidFill>
                  <a:srgbClr val="000000"/>
                </a:solidFill>
                <a:cs typeface="Times New Roman" pitchFamily="18" charset="0"/>
              </a:rPr>
              <a:t>performace</a:t>
            </a:r>
            <a:r>
              <a:rPr lang="de-AT" sz="1000" b="1" dirty="0" smtClean="0">
                <a:solidFill>
                  <a:srgbClr val="000000"/>
                </a:solidFill>
                <a:cs typeface="Times New Roman" pitchFamily="18" charset="0"/>
              </a:rPr>
              <a:t> </a:t>
            </a:r>
            <a:r>
              <a:rPr lang="de-AT" sz="1000" b="1" dirty="0" err="1" smtClean="0">
                <a:solidFill>
                  <a:srgbClr val="000000"/>
                </a:solidFill>
                <a:cs typeface="Times New Roman" pitchFamily="18" charset="0"/>
              </a:rPr>
              <a:t>mandate</a:t>
            </a:r>
            <a:endParaRPr lang="de-DE" sz="1000" b="1" dirty="0">
              <a:solidFill>
                <a:srgbClr val="000000"/>
              </a:solidFill>
              <a:cs typeface="Times New Roman" pitchFamily="18" charset="0"/>
            </a:endParaRPr>
          </a:p>
        </p:txBody>
      </p:sp>
      <p:sp>
        <p:nvSpPr>
          <p:cNvPr id="111746" name="Line 130"/>
          <p:cNvSpPr>
            <a:spLocks noChangeShapeType="1"/>
          </p:cNvSpPr>
          <p:nvPr/>
        </p:nvSpPr>
        <p:spPr bwMode="auto">
          <a:xfrm flipH="1" flipV="1">
            <a:off x="2266950" y="3243263"/>
            <a:ext cx="1236663" cy="601662"/>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47" name="AutoShape 131"/>
          <p:cNvSpPr>
            <a:spLocks/>
          </p:cNvSpPr>
          <p:nvPr/>
        </p:nvSpPr>
        <p:spPr bwMode="auto">
          <a:xfrm>
            <a:off x="3562350" y="3070225"/>
            <a:ext cx="215900" cy="1584325"/>
          </a:xfrm>
          <a:prstGeom prst="leftBrace">
            <a:avLst>
              <a:gd name="adj1" fmla="val 61152"/>
              <a:gd name="adj2" fmla="val 50000"/>
            </a:avLst>
          </a:prstGeom>
          <a:noFill/>
          <a:ln w="9525">
            <a:solidFill>
              <a:srgbClr val="000000"/>
            </a:solidFill>
            <a:round/>
            <a:headEnd/>
            <a:tailEnd/>
          </a:ln>
          <a:effectLst/>
          <a:extLst>
            <a:ext uri="{909E8E84-426E-40DD-AFC4-6F175D3DCCD1}">
              <a14:hiddenFill xmlns:a14="http://schemas.microsoft.com/office/drawing/2010/main">
                <a:solidFill>
                  <a:srgbClr val="BBE0E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48" name="Line 132"/>
          <p:cNvSpPr>
            <a:spLocks noChangeShapeType="1"/>
          </p:cNvSpPr>
          <p:nvPr/>
        </p:nvSpPr>
        <p:spPr bwMode="auto">
          <a:xfrm>
            <a:off x="5337175" y="4638675"/>
            <a:ext cx="0" cy="412750"/>
          </a:xfrm>
          <a:prstGeom prst="line">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49" name="Line 133"/>
          <p:cNvSpPr>
            <a:spLocks noChangeShapeType="1"/>
          </p:cNvSpPr>
          <p:nvPr/>
        </p:nvSpPr>
        <p:spPr bwMode="auto">
          <a:xfrm flipH="1">
            <a:off x="5794375" y="5424488"/>
            <a:ext cx="650875" cy="1587"/>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50" name="Line 134"/>
          <p:cNvSpPr>
            <a:spLocks noChangeShapeType="1"/>
          </p:cNvSpPr>
          <p:nvPr/>
        </p:nvSpPr>
        <p:spPr bwMode="auto">
          <a:xfrm flipH="1">
            <a:off x="5748193" y="2065338"/>
            <a:ext cx="650875" cy="1587"/>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51" name="Line 135"/>
          <p:cNvSpPr>
            <a:spLocks noChangeShapeType="1"/>
          </p:cNvSpPr>
          <p:nvPr/>
        </p:nvSpPr>
        <p:spPr bwMode="auto">
          <a:xfrm flipH="1">
            <a:off x="5722938" y="3808413"/>
            <a:ext cx="650875" cy="1587"/>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52" name="Line 136"/>
          <p:cNvSpPr>
            <a:spLocks noChangeShapeType="1"/>
          </p:cNvSpPr>
          <p:nvPr/>
        </p:nvSpPr>
        <p:spPr bwMode="auto">
          <a:xfrm>
            <a:off x="7451725" y="2857500"/>
            <a:ext cx="1588" cy="358775"/>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53" name="Line 137"/>
          <p:cNvSpPr>
            <a:spLocks noChangeShapeType="1"/>
          </p:cNvSpPr>
          <p:nvPr/>
        </p:nvSpPr>
        <p:spPr bwMode="auto">
          <a:xfrm>
            <a:off x="4211638" y="4659313"/>
            <a:ext cx="0" cy="412750"/>
          </a:xfrm>
          <a:prstGeom prst="line">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54" name="Line 138"/>
          <p:cNvSpPr>
            <a:spLocks noChangeShapeType="1"/>
          </p:cNvSpPr>
          <p:nvPr/>
        </p:nvSpPr>
        <p:spPr bwMode="auto">
          <a:xfrm>
            <a:off x="8089106" y="4746625"/>
            <a:ext cx="0" cy="4191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55" name="Line 139"/>
          <p:cNvSpPr>
            <a:spLocks noChangeShapeType="1"/>
          </p:cNvSpPr>
          <p:nvPr/>
        </p:nvSpPr>
        <p:spPr bwMode="auto">
          <a:xfrm>
            <a:off x="755650" y="3919538"/>
            <a:ext cx="0" cy="109855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56" name="Line 140"/>
          <p:cNvSpPr>
            <a:spLocks noChangeShapeType="1"/>
          </p:cNvSpPr>
          <p:nvPr/>
        </p:nvSpPr>
        <p:spPr bwMode="auto">
          <a:xfrm>
            <a:off x="2051050" y="3938588"/>
            <a:ext cx="0" cy="109855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57" name="Line 141"/>
          <p:cNvSpPr>
            <a:spLocks noChangeShapeType="1"/>
          </p:cNvSpPr>
          <p:nvPr/>
        </p:nvSpPr>
        <p:spPr bwMode="auto">
          <a:xfrm>
            <a:off x="3132138" y="1163638"/>
            <a:ext cx="3175" cy="4908550"/>
          </a:xfrm>
          <a:prstGeom prst="line">
            <a:avLst/>
          </a:prstGeom>
          <a:noFill/>
          <a:ln w="9525">
            <a:solidFill>
              <a:srgbClr val="00000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58" name="Rectangle 142"/>
          <p:cNvSpPr>
            <a:spLocks noChangeArrowheads="1"/>
          </p:cNvSpPr>
          <p:nvPr/>
        </p:nvSpPr>
        <p:spPr bwMode="auto">
          <a:xfrm>
            <a:off x="539750" y="5122863"/>
            <a:ext cx="358775" cy="3603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59" name="Rectangle 143" descr="Diagonal weit nach oben"/>
          <p:cNvSpPr>
            <a:spLocks noChangeArrowheads="1"/>
          </p:cNvSpPr>
          <p:nvPr/>
        </p:nvSpPr>
        <p:spPr bwMode="auto">
          <a:xfrm>
            <a:off x="973138" y="5122863"/>
            <a:ext cx="358775" cy="360362"/>
          </a:xfrm>
          <a:prstGeom prst="rect">
            <a:avLst/>
          </a:prstGeom>
          <a:pattFill prst="wdUpDiag">
            <a:fgClr>
              <a:srgbClr val="777777"/>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60" name="Rectangle 144"/>
          <p:cNvSpPr>
            <a:spLocks noChangeArrowheads="1"/>
          </p:cNvSpPr>
          <p:nvPr/>
        </p:nvSpPr>
        <p:spPr bwMode="auto">
          <a:xfrm>
            <a:off x="1404938" y="5122863"/>
            <a:ext cx="358775" cy="360362"/>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61" name="Rectangle 145" descr="10%"/>
          <p:cNvSpPr>
            <a:spLocks noChangeArrowheads="1"/>
          </p:cNvSpPr>
          <p:nvPr/>
        </p:nvSpPr>
        <p:spPr bwMode="auto">
          <a:xfrm>
            <a:off x="1835150" y="5122863"/>
            <a:ext cx="358775" cy="360362"/>
          </a:xfrm>
          <a:prstGeom prst="rect">
            <a:avLst/>
          </a:prstGeom>
          <a:pattFill prst="pct10">
            <a:fgClr>
              <a:srgbClr val="777777"/>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7" tIns="45709" rIns="91417" bIns="45709" anchor="ctr"/>
          <a:lstStyle/>
          <a:p>
            <a:pPr algn="ctr" defTabSz="914400" eaLnBrk="1" hangingPunct="1"/>
            <a:endParaRPr lang="de-DE" sz="800">
              <a:cs typeface="Times New Roman" pitchFamily="18" charset="0"/>
            </a:endParaRPr>
          </a:p>
        </p:txBody>
      </p:sp>
      <p:sp>
        <p:nvSpPr>
          <p:cNvPr id="111762" name="Oval 146"/>
          <p:cNvSpPr>
            <a:spLocks noChangeArrowheads="1"/>
          </p:cNvSpPr>
          <p:nvPr/>
        </p:nvSpPr>
        <p:spPr bwMode="auto">
          <a:xfrm>
            <a:off x="3851275" y="5000625"/>
            <a:ext cx="360363" cy="360363"/>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63" name="Oval 147" descr="Diagonal weit nach oben"/>
          <p:cNvSpPr>
            <a:spLocks noChangeArrowheads="1"/>
          </p:cNvSpPr>
          <p:nvPr/>
        </p:nvSpPr>
        <p:spPr bwMode="auto">
          <a:xfrm>
            <a:off x="4244975" y="5000625"/>
            <a:ext cx="360363" cy="360363"/>
          </a:xfrm>
          <a:prstGeom prst="ellipse">
            <a:avLst/>
          </a:prstGeom>
          <a:pattFill prst="wdUpDiag">
            <a:fgClr>
              <a:srgbClr val="777777"/>
            </a:fgClr>
            <a:bgClr>
              <a:srgbClr val="FFFFFF"/>
            </a:bgClr>
          </a:patt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64" name="Oval 148"/>
          <p:cNvSpPr>
            <a:spLocks noChangeArrowheads="1"/>
          </p:cNvSpPr>
          <p:nvPr/>
        </p:nvSpPr>
        <p:spPr bwMode="auto">
          <a:xfrm>
            <a:off x="3851275" y="5394325"/>
            <a:ext cx="360363" cy="360363"/>
          </a:xfrm>
          <a:prstGeom prst="ellipse">
            <a:avLst/>
          </a:prstGeom>
          <a:solidFill>
            <a:srgbClr val="C0C0C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65" name="Oval 149"/>
          <p:cNvSpPr>
            <a:spLocks noChangeArrowheads="1"/>
          </p:cNvSpPr>
          <p:nvPr/>
        </p:nvSpPr>
        <p:spPr bwMode="auto">
          <a:xfrm>
            <a:off x="4244975" y="5394325"/>
            <a:ext cx="360363" cy="360363"/>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66" name="Oval 150"/>
          <p:cNvSpPr>
            <a:spLocks noChangeArrowheads="1"/>
          </p:cNvSpPr>
          <p:nvPr/>
        </p:nvSpPr>
        <p:spPr bwMode="auto">
          <a:xfrm>
            <a:off x="4970463" y="5032375"/>
            <a:ext cx="360362" cy="360363"/>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BBE0E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67" name="Oval 151" descr="10%"/>
          <p:cNvSpPr>
            <a:spLocks noChangeArrowheads="1"/>
          </p:cNvSpPr>
          <p:nvPr/>
        </p:nvSpPr>
        <p:spPr bwMode="auto">
          <a:xfrm>
            <a:off x="5364163" y="5032375"/>
            <a:ext cx="360362" cy="360363"/>
          </a:xfrm>
          <a:prstGeom prst="ellipse">
            <a:avLst/>
          </a:prstGeom>
          <a:pattFill prst="pct10">
            <a:fgClr>
              <a:srgbClr val="777777"/>
            </a:fgClr>
            <a:bgClr>
              <a:srgbClr val="FFFFFF"/>
            </a:bgClr>
          </a:patt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68" name="Oval 152"/>
          <p:cNvSpPr>
            <a:spLocks noChangeArrowheads="1"/>
          </p:cNvSpPr>
          <p:nvPr/>
        </p:nvSpPr>
        <p:spPr bwMode="auto">
          <a:xfrm>
            <a:off x="4970463" y="5426075"/>
            <a:ext cx="360362" cy="360363"/>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69" name="Oval 153" descr="Diagonal weit nach oben"/>
          <p:cNvSpPr>
            <a:spLocks noChangeArrowheads="1"/>
          </p:cNvSpPr>
          <p:nvPr/>
        </p:nvSpPr>
        <p:spPr bwMode="auto">
          <a:xfrm>
            <a:off x="5364163" y="5426075"/>
            <a:ext cx="360362" cy="360363"/>
          </a:xfrm>
          <a:prstGeom prst="ellipse">
            <a:avLst/>
          </a:prstGeom>
          <a:pattFill prst="wdUpDiag">
            <a:fgClr>
              <a:srgbClr val="777777"/>
            </a:fgClr>
            <a:bgClr>
              <a:srgbClr val="FFFFFF"/>
            </a:bgClr>
          </a:patt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70" name="Oval 154"/>
          <p:cNvSpPr>
            <a:spLocks noChangeArrowheads="1"/>
          </p:cNvSpPr>
          <p:nvPr/>
        </p:nvSpPr>
        <p:spPr bwMode="auto">
          <a:xfrm>
            <a:off x="6588125" y="5203825"/>
            <a:ext cx="360363" cy="360363"/>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BBE0E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71" name="Oval 155" descr="10%"/>
          <p:cNvSpPr>
            <a:spLocks noChangeArrowheads="1"/>
          </p:cNvSpPr>
          <p:nvPr/>
        </p:nvSpPr>
        <p:spPr bwMode="auto">
          <a:xfrm>
            <a:off x="7908925" y="5195888"/>
            <a:ext cx="360363" cy="360362"/>
          </a:xfrm>
          <a:prstGeom prst="ellipse">
            <a:avLst/>
          </a:prstGeom>
          <a:pattFill prst="pct10">
            <a:fgClr>
              <a:srgbClr val="777777"/>
            </a:fgClr>
            <a:bgClr>
              <a:srgbClr val="FFFFFF"/>
            </a:bgClr>
          </a:patt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72" name="Oval 156"/>
          <p:cNvSpPr>
            <a:spLocks noChangeArrowheads="1"/>
          </p:cNvSpPr>
          <p:nvPr/>
        </p:nvSpPr>
        <p:spPr bwMode="auto">
          <a:xfrm>
            <a:off x="7473950" y="5203825"/>
            <a:ext cx="360363" cy="360363"/>
          </a:xfrm>
          <a:prstGeom prst="ellipse">
            <a:avLst/>
          </a:prstGeom>
          <a:solidFill>
            <a:srgbClr val="C0C0C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73" name="Oval 157" descr="Diagonal weit nach oben"/>
          <p:cNvSpPr>
            <a:spLocks noChangeArrowheads="1"/>
          </p:cNvSpPr>
          <p:nvPr/>
        </p:nvSpPr>
        <p:spPr bwMode="auto">
          <a:xfrm>
            <a:off x="7032625" y="5203825"/>
            <a:ext cx="360363" cy="360363"/>
          </a:xfrm>
          <a:prstGeom prst="ellipse">
            <a:avLst/>
          </a:prstGeom>
          <a:pattFill prst="wdUpDiag">
            <a:fgClr>
              <a:srgbClr val="777777"/>
            </a:fgClr>
            <a:bgClr>
              <a:srgbClr val="FFFFFF"/>
            </a:bgClr>
          </a:patt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111774" name="Rectangle 158"/>
          <p:cNvSpPr>
            <a:spLocks noChangeArrowheads="1"/>
          </p:cNvSpPr>
          <p:nvPr/>
        </p:nvSpPr>
        <p:spPr bwMode="auto">
          <a:xfrm>
            <a:off x="6156325" y="4489450"/>
            <a:ext cx="2520950" cy="2769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96" tIns="45709" rIns="17996" bIns="45709">
            <a:spAutoFit/>
          </a:bodyPr>
          <a:lstStyle/>
          <a:p>
            <a:pPr algn="ctr" defTabSz="914400" eaLnBrk="1" hangingPunct="1"/>
            <a:r>
              <a:rPr lang="de-AT" sz="1200" b="1" dirty="0">
                <a:solidFill>
                  <a:srgbClr val="000000"/>
                </a:solidFill>
                <a:cs typeface="Times New Roman" pitchFamily="18" charset="0"/>
              </a:rPr>
              <a:t>* </a:t>
            </a:r>
            <a:r>
              <a:rPr lang="de-AT" sz="1200" b="1" dirty="0" err="1" smtClean="0">
                <a:solidFill>
                  <a:srgbClr val="000000"/>
                </a:solidFill>
                <a:cs typeface="Times New Roman" pitchFamily="18" charset="0"/>
              </a:rPr>
              <a:t>to</a:t>
            </a:r>
            <a:r>
              <a:rPr lang="de-AT" sz="1200" b="1" dirty="0" smtClean="0">
                <a:solidFill>
                  <a:srgbClr val="000000"/>
                </a:solidFill>
                <a:cs typeface="Times New Roman" pitchFamily="18" charset="0"/>
              </a:rPr>
              <a:t> </a:t>
            </a:r>
            <a:r>
              <a:rPr lang="de-AT" sz="1200" b="1" dirty="0" err="1" smtClean="0">
                <a:solidFill>
                  <a:srgbClr val="000000"/>
                </a:solidFill>
                <a:cs typeface="Times New Roman" pitchFamily="18" charset="0"/>
              </a:rPr>
              <a:t>achieve</a:t>
            </a:r>
            <a:r>
              <a:rPr lang="de-AT" sz="1200" b="1" dirty="0" smtClean="0">
                <a:solidFill>
                  <a:srgbClr val="000000"/>
                </a:solidFill>
                <a:cs typeface="Times New Roman" pitchFamily="18" charset="0"/>
              </a:rPr>
              <a:t> </a:t>
            </a:r>
            <a:r>
              <a:rPr lang="de-AT" sz="1200" b="1" dirty="0" err="1" smtClean="0">
                <a:solidFill>
                  <a:srgbClr val="000000"/>
                </a:solidFill>
                <a:cs typeface="Times New Roman" pitchFamily="18" charset="0"/>
              </a:rPr>
              <a:t>outcome</a:t>
            </a:r>
            <a:r>
              <a:rPr lang="de-AT" sz="1200" b="1" dirty="0" smtClean="0">
                <a:solidFill>
                  <a:srgbClr val="000000"/>
                </a:solidFill>
                <a:cs typeface="Times New Roman" pitchFamily="18" charset="0"/>
              </a:rPr>
              <a:t> </a:t>
            </a:r>
            <a:r>
              <a:rPr lang="de-AT" sz="1200" b="1" dirty="0" err="1" smtClean="0">
                <a:solidFill>
                  <a:srgbClr val="000000"/>
                </a:solidFill>
                <a:cs typeface="Times New Roman" pitchFamily="18" charset="0"/>
              </a:rPr>
              <a:t>objectives</a:t>
            </a:r>
            <a:endParaRPr lang="de-DE" sz="1200" b="1" dirty="0">
              <a:solidFill>
                <a:srgbClr val="000000"/>
              </a:solidFill>
              <a:cs typeface="Times New Roman" pitchFamily="18" charset="0"/>
            </a:endParaRPr>
          </a:p>
        </p:txBody>
      </p:sp>
      <p:sp>
        <p:nvSpPr>
          <p:cNvPr id="111775" name="Line 159"/>
          <p:cNvSpPr>
            <a:spLocks noChangeShapeType="1"/>
          </p:cNvSpPr>
          <p:nvPr/>
        </p:nvSpPr>
        <p:spPr bwMode="auto">
          <a:xfrm>
            <a:off x="6768306" y="4764088"/>
            <a:ext cx="0" cy="4191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1777" name="Text Box 161"/>
          <p:cNvSpPr txBox="1">
            <a:spLocks noChangeArrowheads="1"/>
          </p:cNvSpPr>
          <p:nvPr/>
        </p:nvSpPr>
        <p:spPr bwMode="auto">
          <a:xfrm>
            <a:off x="356321" y="1030670"/>
            <a:ext cx="2630487" cy="292366"/>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7" tIns="45709" rIns="91417" bIns="45709">
            <a:spAutoFit/>
          </a:bodyPr>
          <a:lstStyle>
            <a:lvl1pPr>
              <a:defRPr sz="2400">
                <a:solidFill>
                  <a:schemeClr val="tx1"/>
                </a:solidFill>
                <a:latin typeface="Arial" pitchFamily="34" charset="0"/>
                <a:ea typeface="ＭＳ Ｐゴシック" pitchFamily="34" charset="-128"/>
              </a:defRPr>
            </a:lvl1pPr>
            <a:lvl2pPr>
              <a:defRPr sz="2400">
                <a:solidFill>
                  <a:schemeClr val="tx1"/>
                </a:solidFill>
                <a:latin typeface="Arial" pitchFamily="34" charset="0"/>
                <a:ea typeface="ＭＳ Ｐゴシック" pitchFamily="34" charset="-128"/>
              </a:defRPr>
            </a:lvl2pPr>
            <a:lvl3pPr>
              <a:defRPr sz="2400">
                <a:solidFill>
                  <a:schemeClr val="tx1"/>
                </a:solidFill>
                <a:latin typeface="Arial" pitchFamily="34" charset="0"/>
                <a:ea typeface="ＭＳ Ｐゴシック" pitchFamily="34" charset="-128"/>
              </a:defRPr>
            </a:lvl3pPr>
            <a:lvl4pPr marL="1370013">
              <a:defRPr sz="2400">
                <a:solidFill>
                  <a:schemeClr val="tx1"/>
                </a:solidFill>
                <a:latin typeface="Arial" pitchFamily="34" charset="0"/>
                <a:ea typeface="ＭＳ Ｐゴシック" pitchFamily="34" charset="-128"/>
              </a:defRPr>
            </a:lvl4pPr>
            <a:lvl5pPr>
              <a:defRPr sz="2400">
                <a:solidFill>
                  <a:schemeClr val="tx1"/>
                </a:solidFill>
                <a:latin typeface="Arial" pitchFamily="34" charset="0"/>
                <a:ea typeface="ＭＳ Ｐゴシック" pitchFamily="34" charset="-128"/>
              </a:defRPr>
            </a:lvl5pPr>
            <a:lvl6pP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hangingPunct="1">
              <a:spcBef>
                <a:spcPct val="50000"/>
              </a:spcBef>
            </a:pPr>
            <a:r>
              <a:rPr lang="de-AT" sz="1300" b="1" dirty="0" smtClean="0">
                <a:solidFill>
                  <a:srgbClr val="000000"/>
                </a:solidFill>
                <a:cs typeface="Times New Roman" pitchFamily="18" charset="0"/>
              </a:rPr>
              <a:t>Organisational </a:t>
            </a:r>
            <a:r>
              <a:rPr lang="de-AT" sz="1300" b="1" dirty="0" err="1" smtClean="0">
                <a:solidFill>
                  <a:srgbClr val="000000"/>
                </a:solidFill>
                <a:cs typeface="Times New Roman" pitchFamily="18" charset="0"/>
              </a:rPr>
              <a:t>Structure</a:t>
            </a:r>
            <a:r>
              <a:rPr lang="de-AT" sz="1300" b="1" dirty="0" smtClean="0">
                <a:solidFill>
                  <a:srgbClr val="000000"/>
                </a:solidFill>
                <a:cs typeface="Times New Roman" pitchFamily="18" charset="0"/>
              </a:rPr>
              <a:t> </a:t>
            </a:r>
            <a:endParaRPr lang="de-DE" sz="1300" b="1" dirty="0">
              <a:solidFill>
                <a:srgbClr val="000000"/>
              </a:solidFill>
              <a:cs typeface="Times New Roman" pitchFamily="18" charset="0"/>
            </a:endParaRPr>
          </a:p>
        </p:txBody>
      </p:sp>
      <p:sp>
        <p:nvSpPr>
          <p:cNvPr id="111778" name="Text Box 162"/>
          <p:cNvSpPr txBox="1">
            <a:spLocks noChangeArrowheads="1"/>
          </p:cNvSpPr>
          <p:nvPr/>
        </p:nvSpPr>
        <p:spPr bwMode="auto">
          <a:xfrm>
            <a:off x="3934045" y="1000628"/>
            <a:ext cx="1718075"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7" tIns="45709" rIns="91417" bIns="45709">
            <a:spAutoFit/>
          </a:bodyPr>
          <a:lstStyle>
            <a:lvl1pPr>
              <a:defRPr sz="2400">
                <a:solidFill>
                  <a:schemeClr val="tx1"/>
                </a:solidFill>
                <a:latin typeface="Arial" pitchFamily="34" charset="0"/>
                <a:ea typeface="ＭＳ Ｐゴシック" pitchFamily="34" charset="-128"/>
              </a:defRPr>
            </a:lvl1pPr>
            <a:lvl2pPr>
              <a:defRPr sz="2400">
                <a:solidFill>
                  <a:schemeClr val="tx1"/>
                </a:solidFill>
                <a:latin typeface="Arial" pitchFamily="34" charset="0"/>
                <a:ea typeface="ＭＳ Ｐゴシック" pitchFamily="34" charset="-128"/>
              </a:defRPr>
            </a:lvl2pPr>
            <a:lvl3pPr>
              <a:defRPr sz="2400">
                <a:solidFill>
                  <a:schemeClr val="tx1"/>
                </a:solidFill>
                <a:latin typeface="Arial" pitchFamily="34" charset="0"/>
                <a:ea typeface="ＭＳ Ｐゴシック" pitchFamily="34" charset="-128"/>
              </a:defRPr>
            </a:lvl3pPr>
            <a:lvl4pPr marL="1370013">
              <a:defRPr sz="2400">
                <a:solidFill>
                  <a:schemeClr val="tx1"/>
                </a:solidFill>
                <a:latin typeface="Arial" pitchFamily="34" charset="0"/>
                <a:ea typeface="ＭＳ Ｐゴシック" pitchFamily="34" charset="-128"/>
              </a:defRPr>
            </a:lvl4pPr>
            <a:lvl5pPr>
              <a:defRPr sz="2400">
                <a:solidFill>
                  <a:schemeClr val="tx1"/>
                </a:solidFill>
                <a:latin typeface="Arial" pitchFamily="34" charset="0"/>
                <a:ea typeface="ＭＳ Ｐゴシック" pitchFamily="34" charset="-128"/>
              </a:defRPr>
            </a:lvl5pPr>
            <a:lvl6pP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hangingPunct="1">
              <a:spcBef>
                <a:spcPct val="50000"/>
              </a:spcBef>
            </a:pPr>
            <a:r>
              <a:rPr lang="de-AT" sz="1300" b="1" dirty="0" smtClean="0">
                <a:cs typeface="Times New Roman" pitchFamily="18" charset="0"/>
              </a:rPr>
              <a:t>Budget </a:t>
            </a:r>
            <a:r>
              <a:rPr lang="de-AT" sz="1300" b="1" dirty="0" err="1" smtClean="0">
                <a:cs typeface="Times New Roman" pitchFamily="18" charset="0"/>
              </a:rPr>
              <a:t>Structure</a:t>
            </a:r>
            <a:r>
              <a:rPr lang="de-AT" sz="1300" b="1" dirty="0" smtClean="0">
                <a:cs typeface="Times New Roman" pitchFamily="18" charset="0"/>
              </a:rPr>
              <a:t> </a:t>
            </a:r>
            <a:endParaRPr lang="de-DE" sz="1300" b="1" dirty="0">
              <a:cs typeface="Times New Roman" pitchFamily="18" charset="0"/>
            </a:endParaRPr>
          </a:p>
        </p:txBody>
      </p:sp>
      <p:sp>
        <p:nvSpPr>
          <p:cNvPr id="111779" name="Text Box 163"/>
          <p:cNvSpPr txBox="1">
            <a:spLocks noChangeArrowheads="1"/>
          </p:cNvSpPr>
          <p:nvPr/>
        </p:nvSpPr>
        <p:spPr bwMode="auto">
          <a:xfrm>
            <a:off x="6445250" y="994568"/>
            <a:ext cx="2092325"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7" tIns="45709" rIns="91417" bIns="45709">
            <a:spAutoFit/>
          </a:bodyPr>
          <a:lstStyle>
            <a:lvl1pPr>
              <a:defRPr sz="2400">
                <a:solidFill>
                  <a:schemeClr val="tx1"/>
                </a:solidFill>
                <a:latin typeface="Arial" pitchFamily="34" charset="0"/>
                <a:ea typeface="ＭＳ Ｐゴシック" pitchFamily="34" charset="-128"/>
              </a:defRPr>
            </a:lvl1pPr>
            <a:lvl2pPr>
              <a:defRPr sz="2400">
                <a:solidFill>
                  <a:schemeClr val="tx1"/>
                </a:solidFill>
                <a:latin typeface="Arial" pitchFamily="34" charset="0"/>
                <a:ea typeface="ＭＳ Ｐゴシック" pitchFamily="34" charset="-128"/>
              </a:defRPr>
            </a:lvl2pPr>
            <a:lvl3pPr>
              <a:defRPr sz="2400">
                <a:solidFill>
                  <a:schemeClr val="tx1"/>
                </a:solidFill>
                <a:latin typeface="Arial" pitchFamily="34" charset="0"/>
                <a:ea typeface="ＭＳ Ｐゴシック" pitchFamily="34" charset="-128"/>
              </a:defRPr>
            </a:lvl3pPr>
            <a:lvl4pPr marL="1370013">
              <a:defRPr sz="2400">
                <a:solidFill>
                  <a:schemeClr val="tx1"/>
                </a:solidFill>
                <a:latin typeface="Arial" pitchFamily="34" charset="0"/>
                <a:ea typeface="ＭＳ Ｐゴシック" pitchFamily="34" charset="-128"/>
              </a:defRPr>
            </a:lvl4pPr>
            <a:lvl5pPr>
              <a:defRPr sz="2400">
                <a:solidFill>
                  <a:schemeClr val="tx1"/>
                </a:solidFill>
                <a:latin typeface="Arial" pitchFamily="34" charset="0"/>
                <a:ea typeface="ＭＳ Ｐゴシック" pitchFamily="34" charset="-128"/>
              </a:defRPr>
            </a:lvl5pPr>
            <a:lvl6pP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hangingPunct="1">
              <a:spcBef>
                <a:spcPct val="50000"/>
              </a:spcBef>
            </a:pPr>
            <a:r>
              <a:rPr lang="de-AT" sz="1300" b="1" dirty="0" smtClean="0">
                <a:cs typeface="Times New Roman" pitchFamily="18" charset="0"/>
              </a:rPr>
              <a:t>Performance </a:t>
            </a:r>
            <a:r>
              <a:rPr lang="de-AT" sz="1300" b="1" dirty="0" err="1" smtClean="0">
                <a:cs typeface="Times New Roman" pitchFamily="18" charset="0"/>
              </a:rPr>
              <a:t>Structure</a:t>
            </a:r>
            <a:endParaRPr lang="de-DE" sz="1300" b="1" dirty="0">
              <a:cs typeface="Times New Roman" pitchFamily="18" charset="0"/>
            </a:endParaRPr>
          </a:p>
        </p:txBody>
      </p:sp>
      <p:sp>
        <p:nvSpPr>
          <p:cNvPr id="111780" name="Rectangle 164"/>
          <p:cNvSpPr>
            <a:spLocks noGrp="1" noChangeArrowheads="1"/>
          </p:cNvSpPr>
          <p:nvPr>
            <p:ph type="title"/>
          </p:nvPr>
        </p:nvSpPr>
        <p:spPr>
          <a:xfrm>
            <a:off x="417368" y="260648"/>
            <a:ext cx="8229600" cy="7540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r>
              <a:rPr lang="de-AT" sz="2400" b="1" cap="small" dirty="0" smtClean="0">
                <a:ea typeface="Tahoma" pitchFamily="34" charset="0"/>
                <a:cs typeface="Tahoma" pitchFamily="34" charset="0"/>
              </a:rPr>
              <a:t>2</a:t>
            </a:r>
            <a:r>
              <a:rPr lang="de-AT" sz="2400" b="1" cap="small" baseline="30000" dirty="0" smtClean="0">
                <a:ea typeface="Tahoma" pitchFamily="34" charset="0"/>
                <a:cs typeface="Tahoma" pitchFamily="34" charset="0"/>
              </a:rPr>
              <a:t>nd</a:t>
            </a:r>
            <a:r>
              <a:rPr lang="de-AT" sz="2400" b="1" cap="small" dirty="0" smtClean="0">
                <a:ea typeface="Tahoma" pitchFamily="34" charset="0"/>
                <a:cs typeface="Tahoma" pitchFamily="34" charset="0"/>
              </a:rPr>
              <a:t> Stage: Integration </a:t>
            </a:r>
            <a:r>
              <a:rPr lang="de-AT" sz="2400" b="1" cap="small" dirty="0" err="1" smtClean="0">
                <a:ea typeface="Tahoma" pitchFamily="34" charset="0"/>
                <a:cs typeface="Tahoma" pitchFamily="34" charset="0"/>
              </a:rPr>
              <a:t>of</a:t>
            </a:r>
            <a:r>
              <a:rPr lang="de-AT" sz="2400" b="1" cap="small" dirty="0" smtClean="0">
                <a:ea typeface="Tahoma" pitchFamily="34" charset="0"/>
                <a:cs typeface="Tahoma" pitchFamily="34" charset="0"/>
              </a:rPr>
              <a:t> Organisational, Budget </a:t>
            </a:r>
            <a:r>
              <a:rPr lang="de-AT" sz="2400" b="1" cap="small" dirty="0" err="1" smtClean="0">
                <a:ea typeface="Tahoma" pitchFamily="34" charset="0"/>
                <a:cs typeface="Tahoma" pitchFamily="34" charset="0"/>
              </a:rPr>
              <a:t>and</a:t>
            </a:r>
            <a:r>
              <a:rPr lang="de-AT" sz="2400" b="1" cap="small" dirty="0" smtClean="0">
                <a:ea typeface="Tahoma" pitchFamily="34" charset="0"/>
                <a:cs typeface="Tahoma" pitchFamily="34" charset="0"/>
              </a:rPr>
              <a:t> Performance Management </a:t>
            </a:r>
            <a:r>
              <a:rPr lang="de-AT" sz="2400" b="1" cap="small" dirty="0" err="1" smtClean="0">
                <a:ea typeface="Tahoma" pitchFamily="34" charset="0"/>
                <a:cs typeface="Tahoma" pitchFamily="34" charset="0"/>
              </a:rPr>
              <a:t>Structures</a:t>
            </a:r>
            <a:r>
              <a:rPr lang="de-AT" sz="2400" b="1" cap="small" dirty="0" smtClean="0">
                <a:ea typeface="Tahoma" pitchFamily="34" charset="0"/>
                <a:cs typeface="Tahoma" pitchFamily="34" charset="0"/>
              </a:rPr>
              <a:t>  </a:t>
            </a:r>
            <a:endParaRPr lang="de-DE" sz="2400" b="1" cap="small" dirty="0">
              <a:ea typeface="Tahoma" pitchFamily="34" charset="0"/>
              <a:cs typeface="Tahoma" pitchFamily="34" charset="0"/>
            </a:endParaRPr>
          </a:p>
        </p:txBody>
      </p:sp>
    </p:spTree>
    <p:extLst>
      <p:ext uri="{BB962C8B-B14F-4D97-AF65-F5344CB8AC3E}">
        <p14:creationId xmlns:p14="http://schemas.microsoft.com/office/powerpoint/2010/main" val="425329889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18</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Accrual Accounting </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29159846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95536" y="404664"/>
            <a:ext cx="8229600" cy="936104"/>
          </a:xfrm>
        </p:spPr>
        <p:txBody>
          <a:bodyPr/>
          <a:lstStyle/>
          <a:p>
            <a:r>
              <a:rPr lang="de-AT" dirty="0" smtClean="0"/>
              <a:t/>
            </a:r>
            <a:br>
              <a:rPr lang="de-AT" dirty="0" smtClean="0"/>
            </a:br>
            <a:r>
              <a:rPr lang="de-AT" b="1" cap="small" dirty="0"/>
              <a:t>2</a:t>
            </a:r>
            <a:r>
              <a:rPr lang="de-AT" b="1" cap="small" baseline="30000" dirty="0"/>
              <a:t>nd</a:t>
            </a:r>
            <a:r>
              <a:rPr lang="de-AT" b="1" cap="small" dirty="0"/>
              <a:t> Stage: </a:t>
            </a:r>
            <a:r>
              <a:rPr lang="de-AT" b="1" cap="small" dirty="0" err="1"/>
              <a:t>Accrual</a:t>
            </a:r>
            <a:r>
              <a:rPr lang="de-AT" b="1" cap="small" dirty="0"/>
              <a:t> </a:t>
            </a:r>
            <a:r>
              <a:rPr lang="de-AT" b="1" cap="small" dirty="0" smtClean="0"/>
              <a:t>Accounting &amp; </a:t>
            </a:r>
            <a:r>
              <a:rPr lang="de-AT" b="1" cap="small" dirty="0" err="1" smtClean="0"/>
              <a:t>Budgeting</a:t>
            </a:r>
            <a:r>
              <a:rPr lang="de-AT" b="1" cap="small" dirty="0" smtClean="0"/>
              <a:t> </a:t>
            </a:r>
            <a:endParaRPr lang="de-AT" b="1" cap="small" dirty="0"/>
          </a:p>
        </p:txBody>
      </p:sp>
      <p:sp>
        <p:nvSpPr>
          <p:cNvPr id="3" name="Inhaltsplatzhalter 2"/>
          <p:cNvSpPr>
            <a:spLocks noGrp="1"/>
          </p:cNvSpPr>
          <p:nvPr>
            <p:ph idx="1"/>
          </p:nvPr>
        </p:nvSpPr>
        <p:spPr>
          <a:xfrm>
            <a:off x="395288" y="1782117"/>
            <a:ext cx="8396287" cy="4239171"/>
          </a:xfrm>
        </p:spPr>
        <p:txBody>
          <a:bodyPr/>
          <a:lstStyle/>
          <a:p>
            <a:pPr marL="342900" lvl="3" eaLnBrk="0" hangingPunct="0">
              <a:spcBef>
                <a:spcPts val="600"/>
              </a:spcBef>
              <a:spcAft>
                <a:spcPts val="600"/>
              </a:spcAft>
              <a:buClr>
                <a:schemeClr val="tx2"/>
              </a:buClr>
              <a:buSzPct val="100000"/>
              <a:defRPr/>
            </a:pPr>
            <a:r>
              <a:rPr lang="de-AT" dirty="0" err="1">
                <a:ea typeface="+mn-ea"/>
                <a:cs typeface="+mn-cs"/>
              </a:rPr>
              <a:t>Accrual</a:t>
            </a:r>
            <a:r>
              <a:rPr lang="de-AT" dirty="0">
                <a:ea typeface="+mn-ea"/>
                <a:cs typeface="+mn-cs"/>
              </a:rPr>
              <a:t> Accounting </a:t>
            </a:r>
            <a:r>
              <a:rPr lang="de-AT" dirty="0" err="1">
                <a:ea typeface="+mn-ea"/>
                <a:cs typeface="+mn-cs"/>
              </a:rPr>
              <a:t>and</a:t>
            </a:r>
            <a:r>
              <a:rPr lang="de-AT" dirty="0">
                <a:ea typeface="+mn-ea"/>
                <a:cs typeface="+mn-cs"/>
              </a:rPr>
              <a:t> </a:t>
            </a:r>
            <a:r>
              <a:rPr lang="de-AT" dirty="0" err="1">
                <a:ea typeface="+mn-ea"/>
                <a:cs typeface="+mn-cs"/>
              </a:rPr>
              <a:t>Accrual</a:t>
            </a:r>
            <a:r>
              <a:rPr lang="de-AT" dirty="0">
                <a:ea typeface="+mn-ea"/>
                <a:cs typeface="+mn-cs"/>
              </a:rPr>
              <a:t> </a:t>
            </a:r>
            <a:r>
              <a:rPr lang="de-AT" dirty="0" err="1">
                <a:ea typeface="+mn-ea"/>
                <a:cs typeface="+mn-cs"/>
              </a:rPr>
              <a:t>budgeting</a:t>
            </a:r>
            <a:r>
              <a:rPr lang="de-AT" dirty="0">
                <a:ea typeface="+mn-ea"/>
                <a:cs typeface="+mn-cs"/>
              </a:rPr>
              <a:t>:</a:t>
            </a:r>
            <a:br>
              <a:rPr lang="de-AT" dirty="0">
                <a:ea typeface="+mn-ea"/>
                <a:cs typeface="+mn-cs"/>
              </a:rPr>
            </a:br>
            <a:r>
              <a:rPr lang="de-AT" dirty="0" err="1">
                <a:ea typeface="+mn-ea"/>
                <a:cs typeface="+mn-cs"/>
              </a:rPr>
              <a:t>from</a:t>
            </a:r>
            <a:r>
              <a:rPr lang="de-AT" dirty="0">
                <a:ea typeface="+mn-ea"/>
                <a:cs typeface="+mn-cs"/>
              </a:rPr>
              <a:t> cash </a:t>
            </a:r>
            <a:r>
              <a:rPr lang="de-AT" dirty="0" err="1">
                <a:ea typeface="+mn-ea"/>
                <a:cs typeface="+mn-cs"/>
              </a:rPr>
              <a:t>based</a:t>
            </a:r>
            <a:r>
              <a:rPr lang="de-AT" dirty="0">
                <a:ea typeface="+mn-ea"/>
                <a:cs typeface="+mn-cs"/>
              </a:rPr>
              <a:t> </a:t>
            </a:r>
            <a:r>
              <a:rPr lang="de-AT" dirty="0" err="1">
                <a:ea typeface="+mn-ea"/>
                <a:cs typeface="+mn-cs"/>
              </a:rPr>
              <a:t>to</a:t>
            </a:r>
            <a:r>
              <a:rPr lang="de-AT" dirty="0">
                <a:ea typeface="+mn-ea"/>
                <a:cs typeface="+mn-cs"/>
              </a:rPr>
              <a:t> </a:t>
            </a:r>
            <a:r>
              <a:rPr lang="de-AT" dirty="0" err="1">
                <a:ea typeface="+mn-ea"/>
                <a:cs typeface="+mn-cs"/>
              </a:rPr>
              <a:t>two</a:t>
            </a:r>
            <a:r>
              <a:rPr lang="de-AT" dirty="0">
                <a:ea typeface="+mn-ea"/>
                <a:cs typeface="+mn-cs"/>
              </a:rPr>
              <a:t> </a:t>
            </a:r>
            <a:r>
              <a:rPr lang="de-AT" dirty="0" err="1">
                <a:ea typeface="+mn-ea"/>
                <a:cs typeface="+mn-cs"/>
              </a:rPr>
              <a:t>binding</a:t>
            </a:r>
            <a:r>
              <a:rPr lang="de-AT" dirty="0">
                <a:ea typeface="+mn-ea"/>
                <a:cs typeface="+mn-cs"/>
              </a:rPr>
              <a:t> </a:t>
            </a:r>
            <a:r>
              <a:rPr lang="de-AT" dirty="0" err="1">
                <a:ea typeface="+mn-ea"/>
                <a:cs typeface="+mn-cs"/>
              </a:rPr>
              <a:t>perspectives</a:t>
            </a:r>
            <a:r>
              <a:rPr lang="de-AT" dirty="0">
                <a:ea typeface="+mn-ea"/>
                <a:cs typeface="+mn-cs"/>
              </a:rPr>
              <a:t>: cash + </a:t>
            </a:r>
            <a:r>
              <a:rPr lang="de-AT" dirty="0" err="1">
                <a:ea typeface="+mn-ea"/>
                <a:cs typeface="+mn-cs"/>
              </a:rPr>
              <a:t>accrual</a:t>
            </a:r>
            <a:endParaRPr lang="de-AT" dirty="0">
              <a:ea typeface="+mn-ea"/>
              <a:cs typeface="+mn-cs"/>
            </a:endParaRPr>
          </a:p>
          <a:p>
            <a:pPr marL="342900" lvl="3" eaLnBrk="0" hangingPunct="0">
              <a:spcBef>
                <a:spcPts val="600"/>
              </a:spcBef>
              <a:spcAft>
                <a:spcPts val="600"/>
              </a:spcAft>
              <a:buClr>
                <a:schemeClr val="tx2"/>
              </a:buClr>
              <a:buSzPct val="100000"/>
              <a:defRPr/>
            </a:pPr>
            <a:r>
              <a:rPr lang="en-GB" dirty="0">
                <a:ea typeface="+mn-ea"/>
                <a:cs typeface="+mn-cs"/>
              </a:rPr>
              <a:t>Objectives: provide relevant financial information, become a management instrument </a:t>
            </a:r>
          </a:p>
          <a:p>
            <a:pPr marL="342900" lvl="3" eaLnBrk="0" hangingPunct="0">
              <a:spcBef>
                <a:spcPts val="600"/>
              </a:spcBef>
              <a:spcAft>
                <a:spcPts val="600"/>
              </a:spcAft>
              <a:buClr>
                <a:schemeClr val="tx2"/>
              </a:buClr>
              <a:buSzPct val="100000"/>
              <a:defRPr/>
            </a:pPr>
            <a:r>
              <a:rPr lang="en-GB" dirty="0">
                <a:ea typeface="+mn-ea"/>
                <a:cs typeface="+mn-cs"/>
              </a:rPr>
              <a:t>Two </a:t>
            </a:r>
            <a:r>
              <a:rPr lang="en-GB" dirty="0">
                <a:ea typeface="+mn-ea"/>
                <a:cs typeface="+mn-cs"/>
              </a:rPr>
              <a:t>perspectives: use of resources and liquidity</a:t>
            </a:r>
          </a:p>
          <a:p>
            <a:pPr marL="342900" lvl="3" eaLnBrk="0" hangingPunct="0">
              <a:spcBef>
                <a:spcPts val="600"/>
              </a:spcBef>
              <a:spcAft>
                <a:spcPts val="600"/>
              </a:spcAft>
              <a:buClr>
                <a:schemeClr val="tx2"/>
              </a:buClr>
              <a:buSzPct val="100000"/>
              <a:defRPr/>
            </a:pPr>
            <a:r>
              <a:rPr lang="en-GB" dirty="0">
                <a:ea typeface="+mn-ea"/>
                <a:cs typeface="+mn-cs"/>
              </a:rPr>
              <a:t>Ceilings on cash- and accrual-based numbers</a:t>
            </a:r>
          </a:p>
          <a:p>
            <a:pPr marL="342900" lvl="3" eaLnBrk="0" hangingPunct="0">
              <a:spcBef>
                <a:spcPts val="600"/>
              </a:spcBef>
              <a:spcAft>
                <a:spcPts val="600"/>
              </a:spcAft>
              <a:buClr>
                <a:schemeClr val="tx2"/>
              </a:buClr>
              <a:buSzPct val="100000"/>
              <a:defRPr/>
            </a:pPr>
            <a:r>
              <a:rPr lang="en-GB" dirty="0">
                <a:ea typeface="+mn-ea"/>
                <a:cs typeface="+mn-cs"/>
              </a:rPr>
              <a:t>Integration of non-cash items in operating budgets: no cash appropriations for depreciation and provisions</a:t>
            </a:r>
          </a:p>
          <a:p>
            <a:pPr marL="342900" lvl="3" eaLnBrk="0" hangingPunct="0">
              <a:spcBef>
                <a:spcPts val="600"/>
              </a:spcBef>
              <a:spcAft>
                <a:spcPts val="600"/>
              </a:spcAft>
              <a:buClr>
                <a:schemeClr val="tx2"/>
              </a:buClr>
              <a:buSzPct val="100000"/>
              <a:defRPr/>
            </a:pPr>
            <a:r>
              <a:rPr lang="en-GB" dirty="0">
                <a:ea typeface="+mn-ea"/>
                <a:cs typeface="+mn-cs"/>
              </a:rPr>
              <a:t>Ongoing monitoring process during budget execution</a:t>
            </a:r>
          </a:p>
          <a:p>
            <a:pPr marL="342900" lvl="3" eaLnBrk="0" hangingPunct="0">
              <a:spcBef>
                <a:spcPts val="600"/>
              </a:spcBef>
              <a:spcAft>
                <a:spcPts val="600"/>
              </a:spcAft>
              <a:buClr>
                <a:schemeClr val="tx2"/>
              </a:buClr>
              <a:buSzPct val="100000"/>
              <a:defRPr/>
            </a:pPr>
            <a:r>
              <a:rPr lang="en-GB" dirty="0">
                <a:ea typeface="+mn-ea"/>
                <a:cs typeface="+mn-cs"/>
              </a:rPr>
              <a:t>Monthly liquidity management </a:t>
            </a:r>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19</a:t>
            </a:fld>
            <a:endParaRPr lang="de-DE" sz="90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365674426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2</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807368"/>
          </a:xfrm>
        </p:spPr>
        <p:txBody>
          <a:bodyPr/>
          <a:lstStyle/>
          <a:p>
            <a:pPr eaLnBrk="0" hangingPunct="0"/>
            <a:r>
              <a:rPr lang="en-GB" b="1" cap="small" dirty="0"/>
              <a:t>Content</a:t>
            </a:r>
          </a:p>
        </p:txBody>
      </p:sp>
      <p:sp>
        <p:nvSpPr>
          <p:cNvPr id="6149" name="Rectangle 17"/>
          <p:cNvSpPr>
            <a:spLocks noGrp="1" noChangeArrowheads="1"/>
          </p:cNvSpPr>
          <p:nvPr>
            <p:ph type="body" idx="1"/>
          </p:nvPr>
        </p:nvSpPr>
        <p:spPr>
          <a:xfrm>
            <a:off x="539552" y="1628800"/>
            <a:ext cx="8252593" cy="3816424"/>
          </a:xfrm>
        </p:spPr>
        <p:txBody>
          <a:bodyPr/>
          <a:lstStyle/>
          <a:p>
            <a:pPr lvl="0" eaLnBrk="0" hangingPunct="0">
              <a:spcBef>
                <a:spcPts val="600"/>
              </a:spcBef>
              <a:spcAft>
                <a:spcPts val="600"/>
              </a:spcAft>
              <a:buSzPct val="100000"/>
              <a:defRPr/>
            </a:pPr>
            <a:r>
              <a:rPr lang="en-GB" dirty="0"/>
              <a:t>Overview</a:t>
            </a:r>
            <a:endParaRPr lang="en-GB" dirty="0"/>
          </a:p>
          <a:p>
            <a:pPr lvl="0" eaLnBrk="0" hangingPunct="0">
              <a:spcBef>
                <a:spcPts val="600"/>
              </a:spcBef>
              <a:spcAft>
                <a:spcPts val="600"/>
              </a:spcAft>
              <a:buSzPct val="100000"/>
              <a:defRPr/>
            </a:pPr>
            <a:r>
              <a:rPr lang="en-GB" dirty="0"/>
              <a:t>Multi-Annual Budgetary Planning</a:t>
            </a:r>
          </a:p>
          <a:p>
            <a:pPr eaLnBrk="0" hangingPunct="0">
              <a:spcBef>
                <a:spcPts val="600"/>
              </a:spcBef>
              <a:spcAft>
                <a:spcPts val="600"/>
              </a:spcAft>
              <a:buSzPct val="100000"/>
              <a:defRPr/>
            </a:pPr>
            <a:r>
              <a:rPr lang="en-GB" dirty="0"/>
              <a:t>Accrual Budgeting and Accounting</a:t>
            </a:r>
          </a:p>
          <a:p>
            <a:pPr lvl="0" eaLnBrk="0" hangingPunct="0">
              <a:spcBef>
                <a:spcPts val="600"/>
              </a:spcBef>
              <a:spcAft>
                <a:spcPts val="600"/>
              </a:spcAft>
              <a:buSzPct val="100000"/>
              <a:defRPr/>
            </a:pPr>
            <a:r>
              <a:rPr lang="en-GB" dirty="0"/>
              <a:t>Performance Budgeting </a:t>
            </a:r>
            <a:endParaRPr lang="en-GB" dirty="0"/>
          </a:p>
          <a:p>
            <a:pPr lvl="0" eaLnBrk="0" hangingPunct="0">
              <a:spcBef>
                <a:spcPts val="600"/>
              </a:spcBef>
              <a:spcAft>
                <a:spcPts val="600"/>
              </a:spcAft>
              <a:buSzPct val="100000"/>
              <a:defRPr/>
            </a:pPr>
            <a:r>
              <a:rPr lang="en-GB" dirty="0"/>
              <a:t>Challenges for Parliament</a:t>
            </a:r>
          </a:p>
          <a:p>
            <a:pPr marL="304800" indent="-304800">
              <a:spcBef>
                <a:spcPts val="600"/>
              </a:spcBef>
              <a:spcAft>
                <a:spcPts val="600"/>
              </a:spcAft>
              <a:buSzPct val="120000"/>
              <a:defRPr/>
            </a:pPr>
            <a:endParaRPr lang="en-GB" dirty="0"/>
          </a:p>
        </p:txBody>
      </p:sp>
    </p:spTree>
    <p:extLst>
      <p:ext uri="{BB962C8B-B14F-4D97-AF65-F5344CB8AC3E}">
        <p14:creationId xmlns:p14="http://schemas.microsoft.com/office/powerpoint/2010/main" val="17535540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652463" y="549275"/>
            <a:ext cx="795198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defTabSz="912813" eaLnBrk="0" hangingPunct="0">
              <a:defRPr sz="1300" b="1">
                <a:solidFill>
                  <a:schemeClr val="tx1"/>
                </a:solidFill>
                <a:latin typeface="Arial" charset="0"/>
                <a:cs typeface="Times New Roman" pitchFamily="18" charset="0"/>
              </a:defRPr>
            </a:lvl1pPr>
            <a:lvl2pPr marL="742950" indent="-285750" defTabSz="912813" eaLnBrk="0" hangingPunct="0">
              <a:defRPr sz="1300" b="1">
                <a:solidFill>
                  <a:schemeClr val="tx1"/>
                </a:solidFill>
                <a:latin typeface="Arial" charset="0"/>
                <a:cs typeface="Times New Roman" pitchFamily="18" charset="0"/>
              </a:defRPr>
            </a:lvl2pPr>
            <a:lvl3pPr marL="1143000" indent="-228600" defTabSz="912813" eaLnBrk="0" hangingPunct="0">
              <a:defRPr sz="1300" b="1">
                <a:solidFill>
                  <a:schemeClr val="tx1"/>
                </a:solidFill>
                <a:latin typeface="Arial" charset="0"/>
                <a:cs typeface="Times New Roman" pitchFamily="18" charset="0"/>
              </a:defRPr>
            </a:lvl3pPr>
            <a:lvl4pPr marL="1600200" indent="-228600" defTabSz="912813" eaLnBrk="0" hangingPunct="0">
              <a:defRPr sz="1300" b="1">
                <a:solidFill>
                  <a:schemeClr val="tx1"/>
                </a:solidFill>
                <a:latin typeface="Arial" charset="0"/>
                <a:cs typeface="Times New Roman" pitchFamily="18" charset="0"/>
              </a:defRPr>
            </a:lvl4pPr>
            <a:lvl5pPr marL="2057400" indent="-228600" defTabSz="912813" eaLnBrk="0" hangingPunct="0">
              <a:defRPr sz="1300" b="1">
                <a:solidFill>
                  <a:schemeClr val="tx1"/>
                </a:solidFill>
                <a:latin typeface="Arial" charset="0"/>
                <a:cs typeface="Times New Roman" pitchFamily="18" charset="0"/>
              </a:defRPr>
            </a:lvl5pPr>
            <a:lvl6pPr marL="2514600" indent="-228600" defTabSz="91281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91281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91281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91281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r>
              <a:rPr lang="en-GB" altLang="de-DE" sz="3000" cap="small" dirty="0">
                <a:solidFill>
                  <a:srgbClr val="EF0F2C"/>
                </a:solidFill>
                <a:latin typeface="+mj-lt"/>
                <a:ea typeface="+mj-ea"/>
                <a:cs typeface="+mj-cs"/>
              </a:rPr>
              <a:t>Accrual accounting and budgeting</a:t>
            </a:r>
          </a:p>
        </p:txBody>
      </p:sp>
      <p:sp>
        <p:nvSpPr>
          <p:cNvPr id="47107" name="Oval 3"/>
          <p:cNvSpPr>
            <a:spLocks noChangeArrowheads="1"/>
          </p:cNvSpPr>
          <p:nvPr/>
        </p:nvSpPr>
        <p:spPr bwMode="auto">
          <a:xfrm>
            <a:off x="3170238" y="2205038"/>
            <a:ext cx="2449512" cy="2376487"/>
          </a:xfrm>
          <a:prstGeom prst="ellipse">
            <a:avLst/>
          </a:prstGeom>
          <a:noFill/>
          <a:ln w="2857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endParaRPr lang="de-DE" altLang="de-DE"/>
          </a:p>
        </p:txBody>
      </p:sp>
      <p:sp>
        <p:nvSpPr>
          <p:cNvPr id="47108" name="Oval 4"/>
          <p:cNvSpPr>
            <a:spLocks noChangeArrowheads="1"/>
          </p:cNvSpPr>
          <p:nvPr/>
        </p:nvSpPr>
        <p:spPr bwMode="auto">
          <a:xfrm>
            <a:off x="2090738" y="3860800"/>
            <a:ext cx="2374900" cy="2376488"/>
          </a:xfrm>
          <a:prstGeom prst="ellipse">
            <a:avLst/>
          </a:prstGeom>
          <a:noFill/>
          <a:ln w="2857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endParaRPr lang="de-DE" altLang="de-DE"/>
          </a:p>
        </p:txBody>
      </p:sp>
      <p:sp>
        <p:nvSpPr>
          <p:cNvPr id="47109" name="Oval 5"/>
          <p:cNvSpPr>
            <a:spLocks noChangeArrowheads="1"/>
          </p:cNvSpPr>
          <p:nvPr/>
        </p:nvSpPr>
        <p:spPr bwMode="auto">
          <a:xfrm>
            <a:off x="4324350" y="3860800"/>
            <a:ext cx="2305050" cy="2376488"/>
          </a:xfrm>
          <a:prstGeom prst="ellipse">
            <a:avLst/>
          </a:prstGeom>
          <a:noFill/>
          <a:ln w="2857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endParaRPr lang="de-DE" altLang="de-DE"/>
          </a:p>
        </p:txBody>
      </p:sp>
      <p:sp>
        <p:nvSpPr>
          <p:cNvPr id="47110" name="Text Box 6"/>
          <p:cNvSpPr txBox="1">
            <a:spLocks noChangeArrowheads="1"/>
          </p:cNvSpPr>
          <p:nvPr/>
        </p:nvSpPr>
        <p:spPr bwMode="auto">
          <a:xfrm>
            <a:off x="3170238" y="2852738"/>
            <a:ext cx="2449512" cy="86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en-GB" altLang="de-DE" sz="1600"/>
              <a:t>Operating Statement</a:t>
            </a:r>
          </a:p>
          <a:p>
            <a:pPr algn="ctr" eaLnBrk="1" hangingPunct="1">
              <a:spcBef>
                <a:spcPct val="50000"/>
              </a:spcBef>
            </a:pPr>
            <a:r>
              <a:rPr lang="en-GB" altLang="de-DE" sz="1400">
                <a:solidFill>
                  <a:srgbClr val="5F5F5F"/>
                </a:solidFill>
              </a:rPr>
              <a:t>(direct linkage with federal cost accounting system)</a:t>
            </a:r>
          </a:p>
        </p:txBody>
      </p:sp>
      <p:sp>
        <p:nvSpPr>
          <p:cNvPr id="47111" name="Text Box 7"/>
          <p:cNvSpPr txBox="1">
            <a:spLocks noChangeArrowheads="1"/>
          </p:cNvSpPr>
          <p:nvPr/>
        </p:nvSpPr>
        <p:spPr bwMode="auto">
          <a:xfrm>
            <a:off x="2047875" y="4581525"/>
            <a:ext cx="2447925"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en-GB" altLang="de-DE" sz="1600"/>
              <a:t>Statement of </a:t>
            </a:r>
            <a:br>
              <a:rPr lang="en-GB" altLang="de-DE" sz="1600"/>
            </a:br>
            <a:r>
              <a:rPr lang="en-GB" altLang="de-DE" sz="1600"/>
              <a:t>Financial Position </a:t>
            </a:r>
          </a:p>
          <a:p>
            <a:pPr algn="ctr" eaLnBrk="1" hangingPunct="1">
              <a:spcBef>
                <a:spcPct val="50000"/>
              </a:spcBef>
            </a:pPr>
            <a:r>
              <a:rPr lang="en-GB" altLang="de-DE" sz="1600"/>
              <a:t>(Balance Sheet)</a:t>
            </a:r>
          </a:p>
        </p:txBody>
      </p:sp>
      <p:sp>
        <p:nvSpPr>
          <p:cNvPr id="47112" name="Text Box 8"/>
          <p:cNvSpPr txBox="1">
            <a:spLocks noChangeArrowheads="1"/>
          </p:cNvSpPr>
          <p:nvPr/>
        </p:nvSpPr>
        <p:spPr bwMode="auto">
          <a:xfrm>
            <a:off x="4284663" y="4721225"/>
            <a:ext cx="23764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en-GB" altLang="de-DE" sz="1600"/>
              <a:t>Cash Flow </a:t>
            </a:r>
            <a:br>
              <a:rPr lang="en-GB" altLang="de-DE" sz="1600"/>
            </a:br>
            <a:r>
              <a:rPr lang="en-GB" altLang="de-DE" sz="1600"/>
              <a:t>Statement</a:t>
            </a:r>
          </a:p>
        </p:txBody>
      </p:sp>
      <p:sp>
        <p:nvSpPr>
          <p:cNvPr id="47113" name="AutoShape 9"/>
          <p:cNvSpPr>
            <a:spLocks/>
          </p:cNvSpPr>
          <p:nvPr/>
        </p:nvSpPr>
        <p:spPr bwMode="auto">
          <a:xfrm rot="1597508">
            <a:off x="1585913" y="1847850"/>
            <a:ext cx="1458912" cy="3549650"/>
          </a:xfrm>
          <a:prstGeom prst="leftBrace">
            <a:avLst>
              <a:gd name="adj1" fmla="val 20276"/>
              <a:gd name="adj2" fmla="val 50000"/>
            </a:avLst>
          </a:prstGeom>
          <a:noFill/>
          <a:ln w="22225">
            <a:solidFill>
              <a:srgbClr val="969696"/>
            </a:solidFill>
            <a:prstDash val="lg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endParaRPr lang="de-DE" altLang="de-DE"/>
          </a:p>
        </p:txBody>
      </p:sp>
      <p:sp>
        <p:nvSpPr>
          <p:cNvPr id="47114" name="AutoShape 10"/>
          <p:cNvSpPr>
            <a:spLocks/>
          </p:cNvSpPr>
          <p:nvPr/>
        </p:nvSpPr>
        <p:spPr bwMode="auto">
          <a:xfrm rot="9246708">
            <a:off x="5691188" y="1844675"/>
            <a:ext cx="1358900" cy="3573463"/>
          </a:xfrm>
          <a:prstGeom prst="leftBrace">
            <a:avLst>
              <a:gd name="adj1" fmla="val 21914"/>
              <a:gd name="adj2" fmla="val 50000"/>
            </a:avLst>
          </a:prstGeom>
          <a:noFill/>
          <a:ln w="22225">
            <a:solidFill>
              <a:srgbClr val="969696"/>
            </a:solidFill>
            <a:prstDash val="lg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endParaRPr lang="de-DE" altLang="de-DE"/>
          </a:p>
        </p:txBody>
      </p:sp>
      <p:sp>
        <p:nvSpPr>
          <p:cNvPr id="47115" name="Text Box 11"/>
          <p:cNvSpPr txBox="1">
            <a:spLocks noChangeArrowheads="1"/>
          </p:cNvSpPr>
          <p:nvPr/>
        </p:nvSpPr>
        <p:spPr bwMode="auto">
          <a:xfrm rot="-3679336">
            <a:off x="165100" y="2540000"/>
            <a:ext cx="2624138"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spcBef>
                <a:spcPct val="50000"/>
              </a:spcBef>
            </a:pPr>
            <a:r>
              <a:rPr lang="en-GB" altLang="de-DE" sz="1800">
                <a:solidFill>
                  <a:srgbClr val="CC0000"/>
                </a:solidFill>
              </a:rPr>
              <a:t>Orientation on IPSAS </a:t>
            </a:r>
            <a:r>
              <a:rPr lang="en-GB" altLang="de-DE" sz="1800" b="0">
                <a:solidFill>
                  <a:srgbClr val="CC0000"/>
                </a:solidFill>
              </a:rPr>
              <a:t>(International Public Sector Accounting Standards)</a:t>
            </a:r>
          </a:p>
        </p:txBody>
      </p:sp>
      <p:sp>
        <p:nvSpPr>
          <p:cNvPr id="47116" name="Text Box 12"/>
          <p:cNvSpPr txBox="1">
            <a:spLocks noChangeArrowheads="1"/>
          </p:cNvSpPr>
          <p:nvPr/>
        </p:nvSpPr>
        <p:spPr bwMode="auto">
          <a:xfrm rot="3832116">
            <a:off x="5662612" y="3013076"/>
            <a:ext cx="35020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en-GB" altLang="de-DE" sz="1800">
                <a:solidFill>
                  <a:srgbClr val="CC0000"/>
                </a:solidFill>
              </a:rPr>
              <a:t>Purpose: to provide relevant financial information</a:t>
            </a:r>
          </a:p>
        </p:txBody>
      </p:sp>
      <p:sp>
        <p:nvSpPr>
          <p:cNvPr id="13" name="Foliennummernplatzhalter 4"/>
          <p:cNvSpPr>
            <a:spLocks noGrp="1"/>
          </p:cNvSpPr>
          <p:nvPr>
            <p:ph type="sldNum" sz="quarter" idx="11"/>
          </p:nvPr>
        </p:nvSpPr>
        <p:spPr>
          <a:xfrm>
            <a:off x="467544" y="6084888"/>
            <a:ext cx="2362200" cy="304800"/>
          </a:xfrm>
        </p:spPr>
        <p:txBody>
          <a:bodyPr/>
          <a:lstStyle/>
          <a:p>
            <a:r>
              <a:rPr lang="de-DE" dirty="0">
                <a:solidFill>
                  <a:schemeClr val="tx1"/>
                </a:solidFill>
                <a:latin typeface="+mn-lt"/>
                <a:ea typeface="+mn-ea"/>
              </a:rPr>
              <a:t>Source</a:t>
            </a:r>
            <a:r>
              <a:rPr lang="de-DE" dirty="0">
                <a:solidFill>
                  <a:schemeClr val="tx1"/>
                </a:solidFill>
                <a:latin typeface="+mn-lt"/>
              </a:rPr>
              <a:t>: MOF</a:t>
            </a:r>
          </a:p>
          <a:p>
            <a:endParaRPr lang="de-DE" dirty="0"/>
          </a:p>
        </p:txBody>
      </p:sp>
    </p:spTree>
    <p:extLst>
      <p:ext uri="{BB962C8B-B14F-4D97-AF65-F5344CB8AC3E}">
        <p14:creationId xmlns:p14="http://schemas.microsoft.com/office/powerpoint/2010/main" val="13721494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fade">
                                      <p:cBhvr>
                                        <p:cTn id="7" dur="1000"/>
                                        <p:tgtEl>
                                          <p:spTgt spid="47107"/>
                                        </p:tgtEl>
                                      </p:cBhvr>
                                    </p:animEffect>
                                    <p:anim calcmode="lin" valueType="num">
                                      <p:cBhvr>
                                        <p:cTn id="8" dur="1000" fill="hold"/>
                                        <p:tgtEl>
                                          <p:spTgt spid="47107"/>
                                        </p:tgtEl>
                                        <p:attrNameLst>
                                          <p:attrName>ppt_x</p:attrName>
                                        </p:attrNameLst>
                                      </p:cBhvr>
                                      <p:tavLst>
                                        <p:tav tm="0">
                                          <p:val>
                                            <p:strVal val="#ppt_x"/>
                                          </p:val>
                                        </p:tav>
                                        <p:tav tm="100000">
                                          <p:val>
                                            <p:strVal val="#ppt_x"/>
                                          </p:val>
                                        </p:tav>
                                      </p:tavLst>
                                    </p:anim>
                                    <p:anim calcmode="lin" valueType="num">
                                      <p:cBhvr>
                                        <p:cTn id="9" dur="1000" fill="hold"/>
                                        <p:tgtEl>
                                          <p:spTgt spid="4710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7110"/>
                                        </p:tgtEl>
                                        <p:attrNameLst>
                                          <p:attrName>style.visibility</p:attrName>
                                        </p:attrNameLst>
                                      </p:cBhvr>
                                      <p:to>
                                        <p:strVal val="visible"/>
                                      </p:to>
                                    </p:set>
                                    <p:animEffect transition="in" filter="fade">
                                      <p:cBhvr>
                                        <p:cTn id="12" dur="1000"/>
                                        <p:tgtEl>
                                          <p:spTgt spid="47110"/>
                                        </p:tgtEl>
                                      </p:cBhvr>
                                    </p:animEffect>
                                    <p:anim calcmode="lin" valueType="num">
                                      <p:cBhvr>
                                        <p:cTn id="13" dur="1000" fill="hold"/>
                                        <p:tgtEl>
                                          <p:spTgt spid="47110"/>
                                        </p:tgtEl>
                                        <p:attrNameLst>
                                          <p:attrName>ppt_x</p:attrName>
                                        </p:attrNameLst>
                                      </p:cBhvr>
                                      <p:tavLst>
                                        <p:tav tm="0">
                                          <p:val>
                                            <p:strVal val="#ppt_x"/>
                                          </p:val>
                                        </p:tav>
                                        <p:tav tm="100000">
                                          <p:val>
                                            <p:strVal val="#ppt_x"/>
                                          </p:val>
                                        </p:tav>
                                      </p:tavLst>
                                    </p:anim>
                                    <p:anim calcmode="lin" valueType="num">
                                      <p:cBhvr>
                                        <p:cTn id="14" dur="1000" fill="hold"/>
                                        <p:tgtEl>
                                          <p:spTgt spid="471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7111"/>
                                        </p:tgtEl>
                                        <p:attrNameLst>
                                          <p:attrName>style.visibility</p:attrName>
                                        </p:attrNameLst>
                                      </p:cBhvr>
                                      <p:to>
                                        <p:strVal val="visible"/>
                                      </p:to>
                                    </p:set>
                                    <p:animEffect transition="in" filter="fade">
                                      <p:cBhvr>
                                        <p:cTn id="19" dur="1000"/>
                                        <p:tgtEl>
                                          <p:spTgt spid="47111"/>
                                        </p:tgtEl>
                                      </p:cBhvr>
                                    </p:animEffect>
                                    <p:anim calcmode="lin" valueType="num">
                                      <p:cBhvr>
                                        <p:cTn id="20" dur="1000" fill="hold"/>
                                        <p:tgtEl>
                                          <p:spTgt spid="47111"/>
                                        </p:tgtEl>
                                        <p:attrNameLst>
                                          <p:attrName>ppt_x</p:attrName>
                                        </p:attrNameLst>
                                      </p:cBhvr>
                                      <p:tavLst>
                                        <p:tav tm="0">
                                          <p:val>
                                            <p:strVal val="#ppt_x"/>
                                          </p:val>
                                        </p:tav>
                                        <p:tav tm="100000">
                                          <p:val>
                                            <p:strVal val="#ppt_x"/>
                                          </p:val>
                                        </p:tav>
                                      </p:tavLst>
                                    </p:anim>
                                    <p:anim calcmode="lin" valueType="num">
                                      <p:cBhvr>
                                        <p:cTn id="21" dur="1000" fill="hold"/>
                                        <p:tgtEl>
                                          <p:spTgt spid="47111"/>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7108"/>
                                        </p:tgtEl>
                                        <p:attrNameLst>
                                          <p:attrName>style.visibility</p:attrName>
                                        </p:attrNameLst>
                                      </p:cBhvr>
                                      <p:to>
                                        <p:strVal val="visible"/>
                                      </p:to>
                                    </p:set>
                                    <p:animEffect transition="in" filter="fade">
                                      <p:cBhvr>
                                        <p:cTn id="24" dur="1000"/>
                                        <p:tgtEl>
                                          <p:spTgt spid="47108"/>
                                        </p:tgtEl>
                                      </p:cBhvr>
                                    </p:animEffect>
                                    <p:anim calcmode="lin" valueType="num">
                                      <p:cBhvr>
                                        <p:cTn id="25" dur="1000" fill="hold"/>
                                        <p:tgtEl>
                                          <p:spTgt spid="47108"/>
                                        </p:tgtEl>
                                        <p:attrNameLst>
                                          <p:attrName>ppt_x</p:attrName>
                                        </p:attrNameLst>
                                      </p:cBhvr>
                                      <p:tavLst>
                                        <p:tav tm="0">
                                          <p:val>
                                            <p:strVal val="#ppt_x"/>
                                          </p:val>
                                        </p:tav>
                                        <p:tav tm="100000">
                                          <p:val>
                                            <p:strVal val="#ppt_x"/>
                                          </p:val>
                                        </p:tav>
                                      </p:tavLst>
                                    </p:anim>
                                    <p:anim calcmode="lin" valueType="num">
                                      <p:cBhvr>
                                        <p:cTn id="26" dur="1000" fill="hold"/>
                                        <p:tgtEl>
                                          <p:spTgt spid="47108"/>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7112"/>
                                        </p:tgtEl>
                                        <p:attrNameLst>
                                          <p:attrName>style.visibility</p:attrName>
                                        </p:attrNameLst>
                                      </p:cBhvr>
                                      <p:to>
                                        <p:strVal val="visible"/>
                                      </p:to>
                                    </p:set>
                                    <p:animEffect transition="in" filter="fade">
                                      <p:cBhvr>
                                        <p:cTn id="31" dur="1000"/>
                                        <p:tgtEl>
                                          <p:spTgt spid="47112"/>
                                        </p:tgtEl>
                                      </p:cBhvr>
                                    </p:animEffect>
                                    <p:anim calcmode="lin" valueType="num">
                                      <p:cBhvr>
                                        <p:cTn id="32" dur="1000" fill="hold"/>
                                        <p:tgtEl>
                                          <p:spTgt spid="47112"/>
                                        </p:tgtEl>
                                        <p:attrNameLst>
                                          <p:attrName>ppt_x</p:attrName>
                                        </p:attrNameLst>
                                      </p:cBhvr>
                                      <p:tavLst>
                                        <p:tav tm="0">
                                          <p:val>
                                            <p:strVal val="#ppt_x"/>
                                          </p:val>
                                        </p:tav>
                                        <p:tav tm="100000">
                                          <p:val>
                                            <p:strVal val="#ppt_x"/>
                                          </p:val>
                                        </p:tav>
                                      </p:tavLst>
                                    </p:anim>
                                    <p:anim calcmode="lin" valueType="num">
                                      <p:cBhvr>
                                        <p:cTn id="33" dur="1000" fill="hold"/>
                                        <p:tgtEl>
                                          <p:spTgt spid="47112"/>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7109"/>
                                        </p:tgtEl>
                                        <p:attrNameLst>
                                          <p:attrName>style.visibility</p:attrName>
                                        </p:attrNameLst>
                                      </p:cBhvr>
                                      <p:to>
                                        <p:strVal val="visible"/>
                                      </p:to>
                                    </p:set>
                                    <p:animEffect transition="in" filter="fade">
                                      <p:cBhvr>
                                        <p:cTn id="36" dur="1000"/>
                                        <p:tgtEl>
                                          <p:spTgt spid="47109"/>
                                        </p:tgtEl>
                                      </p:cBhvr>
                                    </p:animEffect>
                                    <p:anim calcmode="lin" valueType="num">
                                      <p:cBhvr>
                                        <p:cTn id="37" dur="1000" fill="hold"/>
                                        <p:tgtEl>
                                          <p:spTgt spid="47109"/>
                                        </p:tgtEl>
                                        <p:attrNameLst>
                                          <p:attrName>ppt_x</p:attrName>
                                        </p:attrNameLst>
                                      </p:cBhvr>
                                      <p:tavLst>
                                        <p:tav tm="0">
                                          <p:val>
                                            <p:strVal val="#ppt_x"/>
                                          </p:val>
                                        </p:tav>
                                        <p:tav tm="100000">
                                          <p:val>
                                            <p:strVal val="#ppt_x"/>
                                          </p:val>
                                        </p:tav>
                                      </p:tavLst>
                                    </p:anim>
                                    <p:anim calcmode="lin" valueType="num">
                                      <p:cBhvr>
                                        <p:cTn id="38" dur="1000" fill="hold"/>
                                        <p:tgtEl>
                                          <p:spTgt spid="47109"/>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7116"/>
                                        </p:tgtEl>
                                        <p:attrNameLst>
                                          <p:attrName>style.visibility</p:attrName>
                                        </p:attrNameLst>
                                      </p:cBhvr>
                                      <p:to>
                                        <p:strVal val="visible"/>
                                      </p:to>
                                    </p:set>
                                    <p:animEffect transition="in" filter="fade">
                                      <p:cBhvr>
                                        <p:cTn id="43" dur="1000"/>
                                        <p:tgtEl>
                                          <p:spTgt spid="47116"/>
                                        </p:tgtEl>
                                      </p:cBhvr>
                                    </p:animEffect>
                                    <p:anim calcmode="lin" valueType="num">
                                      <p:cBhvr>
                                        <p:cTn id="44" dur="1000" fill="hold"/>
                                        <p:tgtEl>
                                          <p:spTgt spid="47116"/>
                                        </p:tgtEl>
                                        <p:attrNameLst>
                                          <p:attrName>ppt_x</p:attrName>
                                        </p:attrNameLst>
                                      </p:cBhvr>
                                      <p:tavLst>
                                        <p:tav tm="0">
                                          <p:val>
                                            <p:strVal val="#ppt_x"/>
                                          </p:val>
                                        </p:tav>
                                        <p:tav tm="100000">
                                          <p:val>
                                            <p:strVal val="#ppt_x"/>
                                          </p:val>
                                        </p:tav>
                                      </p:tavLst>
                                    </p:anim>
                                    <p:anim calcmode="lin" valueType="num">
                                      <p:cBhvr>
                                        <p:cTn id="45" dur="1000" fill="hold"/>
                                        <p:tgtEl>
                                          <p:spTgt spid="47116"/>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47114"/>
                                        </p:tgtEl>
                                        <p:attrNameLst>
                                          <p:attrName>style.visibility</p:attrName>
                                        </p:attrNameLst>
                                      </p:cBhvr>
                                      <p:to>
                                        <p:strVal val="visible"/>
                                      </p:to>
                                    </p:set>
                                    <p:animEffect transition="in" filter="fade">
                                      <p:cBhvr>
                                        <p:cTn id="48" dur="1000"/>
                                        <p:tgtEl>
                                          <p:spTgt spid="47114"/>
                                        </p:tgtEl>
                                      </p:cBhvr>
                                    </p:animEffect>
                                    <p:anim calcmode="lin" valueType="num">
                                      <p:cBhvr>
                                        <p:cTn id="49" dur="1000" fill="hold"/>
                                        <p:tgtEl>
                                          <p:spTgt spid="47114"/>
                                        </p:tgtEl>
                                        <p:attrNameLst>
                                          <p:attrName>ppt_x</p:attrName>
                                        </p:attrNameLst>
                                      </p:cBhvr>
                                      <p:tavLst>
                                        <p:tav tm="0">
                                          <p:val>
                                            <p:strVal val="#ppt_x"/>
                                          </p:val>
                                        </p:tav>
                                        <p:tav tm="100000">
                                          <p:val>
                                            <p:strVal val="#ppt_x"/>
                                          </p:val>
                                        </p:tav>
                                      </p:tavLst>
                                    </p:anim>
                                    <p:anim calcmode="lin" valueType="num">
                                      <p:cBhvr>
                                        <p:cTn id="50" dur="1000" fill="hold"/>
                                        <p:tgtEl>
                                          <p:spTgt spid="47114"/>
                                        </p:tgtEl>
                                        <p:attrNameLst>
                                          <p:attrName>ppt_y</p:attrName>
                                        </p:attrNameLst>
                                      </p:cBhvr>
                                      <p:tavLst>
                                        <p:tav tm="0">
                                          <p:val>
                                            <p:strVal val="#ppt_y+.1"/>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7115"/>
                                        </p:tgtEl>
                                        <p:attrNameLst>
                                          <p:attrName>style.visibility</p:attrName>
                                        </p:attrNameLst>
                                      </p:cBhvr>
                                      <p:to>
                                        <p:strVal val="visible"/>
                                      </p:to>
                                    </p:set>
                                    <p:animEffect transition="in" filter="fade">
                                      <p:cBhvr>
                                        <p:cTn id="55" dur="1000"/>
                                        <p:tgtEl>
                                          <p:spTgt spid="47115"/>
                                        </p:tgtEl>
                                      </p:cBhvr>
                                    </p:animEffect>
                                    <p:anim calcmode="lin" valueType="num">
                                      <p:cBhvr>
                                        <p:cTn id="56" dur="1000" fill="hold"/>
                                        <p:tgtEl>
                                          <p:spTgt spid="47115"/>
                                        </p:tgtEl>
                                        <p:attrNameLst>
                                          <p:attrName>ppt_x</p:attrName>
                                        </p:attrNameLst>
                                      </p:cBhvr>
                                      <p:tavLst>
                                        <p:tav tm="0">
                                          <p:val>
                                            <p:strVal val="#ppt_x"/>
                                          </p:val>
                                        </p:tav>
                                        <p:tav tm="100000">
                                          <p:val>
                                            <p:strVal val="#ppt_x"/>
                                          </p:val>
                                        </p:tav>
                                      </p:tavLst>
                                    </p:anim>
                                    <p:anim calcmode="lin" valueType="num">
                                      <p:cBhvr>
                                        <p:cTn id="57" dur="1000" fill="hold"/>
                                        <p:tgtEl>
                                          <p:spTgt spid="47115"/>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7113"/>
                                        </p:tgtEl>
                                        <p:attrNameLst>
                                          <p:attrName>style.visibility</p:attrName>
                                        </p:attrNameLst>
                                      </p:cBhvr>
                                      <p:to>
                                        <p:strVal val="visible"/>
                                      </p:to>
                                    </p:set>
                                    <p:animEffect transition="in" filter="fade">
                                      <p:cBhvr>
                                        <p:cTn id="60" dur="1000"/>
                                        <p:tgtEl>
                                          <p:spTgt spid="47113"/>
                                        </p:tgtEl>
                                      </p:cBhvr>
                                    </p:animEffect>
                                    <p:anim calcmode="lin" valueType="num">
                                      <p:cBhvr>
                                        <p:cTn id="61" dur="1000" fill="hold"/>
                                        <p:tgtEl>
                                          <p:spTgt spid="47113"/>
                                        </p:tgtEl>
                                        <p:attrNameLst>
                                          <p:attrName>ppt_x</p:attrName>
                                        </p:attrNameLst>
                                      </p:cBhvr>
                                      <p:tavLst>
                                        <p:tav tm="0">
                                          <p:val>
                                            <p:strVal val="#ppt_x"/>
                                          </p:val>
                                        </p:tav>
                                        <p:tav tm="100000">
                                          <p:val>
                                            <p:strVal val="#ppt_x"/>
                                          </p:val>
                                        </p:tav>
                                      </p:tavLst>
                                    </p:anim>
                                    <p:anim calcmode="lin" valueType="num">
                                      <p:cBhvr>
                                        <p:cTn id="62" dur="1000" fill="hold"/>
                                        <p:tgtEl>
                                          <p:spTgt spid="471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nimBg="1"/>
      <p:bldP spid="47108" grpId="0" animBg="1"/>
      <p:bldP spid="47109" grpId="0" animBg="1"/>
      <p:bldP spid="47110" grpId="0"/>
      <p:bldP spid="47111" grpId="0"/>
      <p:bldP spid="47112" grpId="0"/>
      <p:bldP spid="47113" grpId="0" animBg="1"/>
      <p:bldP spid="47114" grpId="0" animBg="1"/>
      <p:bldP spid="47115" grpId="0"/>
      <p:bldP spid="471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1000" y="533400"/>
            <a:ext cx="8229600" cy="735360"/>
          </a:xfrm>
        </p:spPr>
        <p:txBody>
          <a:bodyPr/>
          <a:lstStyle/>
          <a:p>
            <a:pPr defTabSz="912813"/>
            <a:r>
              <a:rPr lang="en-US" altLang="de-DE" b="1" kern="1200" cap="small" dirty="0"/>
              <a:t>Statement of Financial Position</a:t>
            </a:r>
            <a:endParaRPr lang="en-GB" altLang="de-DE" b="1" kern="1200" cap="small" dirty="0"/>
          </a:p>
        </p:txBody>
      </p:sp>
      <p:sp>
        <p:nvSpPr>
          <p:cNvPr id="17411" name="Rectangle 3"/>
          <p:cNvSpPr>
            <a:spLocks noGrp="1" noChangeArrowheads="1"/>
          </p:cNvSpPr>
          <p:nvPr>
            <p:ph type="body" idx="1"/>
          </p:nvPr>
        </p:nvSpPr>
        <p:spPr>
          <a:xfrm>
            <a:off x="467544" y="1628800"/>
            <a:ext cx="7839075" cy="3744416"/>
          </a:xfrm>
        </p:spPr>
        <p:txBody>
          <a:bodyPr/>
          <a:lstStyle/>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 Balance Sheet</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O</a:t>
            </a:r>
            <a:r>
              <a:rPr lang="en-US" dirty="0" smtClean="0">
                <a:ea typeface="+mn-ea"/>
                <a:cs typeface="+mn-cs"/>
                <a:sym typeface="Wingdings" pitchFamily="2" charset="2"/>
              </a:rPr>
              <a:t>nly </a:t>
            </a:r>
            <a:r>
              <a:rPr lang="en-US" dirty="0">
                <a:ea typeface="+mn-ea"/>
                <a:cs typeface="+mn-cs"/>
                <a:sym typeface="Wingdings" pitchFamily="2" charset="2"/>
              </a:rPr>
              <a:t>represented as a statement of financial position </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O</a:t>
            </a:r>
            <a:r>
              <a:rPr lang="en-US" dirty="0" smtClean="0">
                <a:ea typeface="+mn-ea"/>
                <a:cs typeface="+mn-cs"/>
                <a:sym typeface="Wingdings" pitchFamily="2" charset="2"/>
              </a:rPr>
              <a:t>verview </a:t>
            </a:r>
            <a:r>
              <a:rPr lang="en-US" dirty="0">
                <a:ea typeface="+mn-ea"/>
                <a:cs typeface="+mn-cs"/>
                <a:sym typeface="Wingdings" pitchFamily="2" charset="2"/>
              </a:rPr>
              <a:t>of changes in assets, liabilities and net assets </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Opening Balance sheet in Austria as of 2013</a:t>
            </a:r>
          </a:p>
          <a:p>
            <a:pPr marL="342900" lvl="3" eaLnBrk="0" hangingPunct="0">
              <a:spcBef>
                <a:spcPts val="600"/>
              </a:spcBef>
              <a:spcAft>
                <a:spcPts val="600"/>
              </a:spcAft>
              <a:buClr>
                <a:schemeClr val="tx2"/>
              </a:buClr>
              <a:buSzPct val="100000"/>
              <a:defRPr/>
            </a:pPr>
            <a:r>
              <a:rPr lang="en-US" dirty="0" smtClean="0">
                <a:ea typeface="+mn-ea"/>
                <a:cs typeface="+mn-cs"/>
                <a:sym typeface="Wingdings" pitchFamily="2" charset="2"/>
              </a:rPr>
              <a:t>Line </a:t>
            </a:r>
            <a:r>
              <a:rPr lang="en-US" dirty="0">
                <a:ea typeface="+mn-ea"/>
                <a:cs typeface="+mn-cs"/>
                <a:sym typeface="Wingdings" pitchFamily="2" charset="2"/>
              </a:rPr>
              <a:t>ministers prepare a statement of financial position -&gt; Consolidation through the Ministry of </a:t>
            </a:r>
            <a:r>
              <a:rPr lang="en-US" dirty="0" smtClean="0">
                <a:ea typeface="+mn-ea"/>
                <a:cs typeface="+mn-cs"/>
                <a:sym typeface="Wingdings" pitchFamily="2" charset="2"/>
              </a:rPr>
              <a:t>Finance</a:t>
            </a:r>
            <a:endParaRPr lang="en-US" dirty="0">
              <a:ea typeface="+mn-ea"/>
              <a:cs typeface="+mn-cs"/>
              <a:sym typeface="Wingdings" pitchFamily="2" charset="2"/>
            </a:endParaRPr>
          </a:p>
        </p:txBody>
      </p:sp>
    </p:spTree>
    <p:extLst>
      <p:ext uri="{BB962C8B-B14F-4D97-AF65-F5344CB8AC3E}">
        <p14:creationId xmlns:p14="http://schemas.microsoft.com/office/powerpoint/2010/main" val="400960900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569035" y="332656"/>
            <a:ext cx="7903701" cy="792088"/>
          </a:xfrm>
        </p:spPr>
        <p:txBody>
          <a:bodyPr>
            <a:normAutofit/>
          </a:bodyPr>
          <a:lstStyle/>
          <a:p>
            <a:pPr defTabSz="912813"/>
            <a:r>
              <a:rPr lang="en-US" altLang="de-DE" b="1" kern="1200" cap="small" dirty="0"/>
              <a:t>Statement of Financial </a:t>
            </a:r>
            <a:r>
              <a:rPr lang="en-US" altLang="de-DE" b="1" kern="1200" cap="small" dirty="0" smtClean="0"/>
              <a:t>Position*</a:t>
            </a:r>
            <a:endParaRPr lang="de-DE" altLang="de-DE" b="1" kern="1200" cap="small" dirty="0"/>
          </a:p>
        </p:txBody>
      </p:sp>
      <p:sp>
        <p:nvSpPr>
          <p:cNvPr id="37891" name="Line 3"/>
          <p:cNvSpPr>
            <a:spLocks noChangeShapeType="1"/>
          </p:cNvSpPr>
          <p:nvPr/>
        </p:nvSpPr>
        <p:spPr bwMode="auto">
          <a:xfrm>
            <a:off x="660403" y="2422525"/>
            <a:ext cx="781233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37892" name="Line 4"/>
          <p:cNvSpPr>
            <a:spLocks noChangeShapeType="1"/>
          </p:cNvSpPr>
          <p:nvPr/>
        </p:nvSpPr>
        <p:spPr bwMode="auto">
          <a:xfrm>
            <a:off x="4500563" y="1773238"/>
            <a:ext cx="0" cy="3959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37893" name="Text Box 5"/>
          <p:cNvSpPr txBox="1">
            <a:spLocks noChangeArrowheads="1"/>
          </p:cNvSpPr>
          <p:nvPr/>
        </p:nvSpPr>
        <p:spPr bwMode="auto">
          <a:xfrm>
            <a:off x="3184525" y="1839913"/>
            <a:ext cx="10255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r>
              <a:rPr lang="de-AT" altLang="de-DE" sz="2000">
                <a:ea typeface="ＭＳ Ｐゴシック" charset="-128"/>
              </a:rPr>
              <a:t>Assets</a:t>
            </a:r>
            <a:endParaRPr lang="de-DE" altLang="de-DE" sz="2000">
              <a:ea typeface="ＭＳ Ｐゴシック" charset="-128"/>
            </a:endParaRPr>
          </a:p>
        </p:txBody>
      </p:sp>
      <p:sp>
        <p:nvSpPr>
          <p:cNvPr id="37894" name="Text Box 6"/>
          <p:cNvSpPr txBox="1">
            <a:spLocks noChangeArrowheads="1"/>
          </p:cNvSpPr>
          <p:nvPr/>
        </p:nvSpPr>
        <p:spPr bwMode="auto">
          <a:xfrm>
            <a:off x="4716463" y="1846263"/>
            <a:ext cx="13652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r>
              <a:rPr lang="de-AT" altLang="de-DE" sz="2000">
                <a:ea typeface="ＭＳ Ｐゴシック" charset="-128"/>
              </a:rPr>
              <a:t>Liabilities</a:t>
            </a:r>
            <a:endParaRPr lang="de-DE" altLang="de-DE" sz="2000">
              <a:ea typeface="ＭＳ Ｐゴシック" charset="-128"/>
            </a:endParaRPr>
          </a:p>
        </p:txBody>
      </p:sp>
      <p:sp>
        <p:nvSpPr>
          <p:cNvPr id="22535" name="Text Box 7"/>
          <p:cNvSpPr txBox="1">
            <a:spLocks noChangeArrowheads="1"/>
          </p:cNvSpPr>
          <p:nvPr/>
        </p:nvSpPr>
        <p:spPr bwMode="auto">
          <a:xfrm>
            <a:off x="2177536" y="2673577"/>
            <a:ext cx="2086322" cy="79920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r" eaLnBrk="1" hangingPunct="1">
              <a:spcBef>
                <a:spcPct val="50000"/>
              </a:spcBef>
              <a:defRPr/>
            </a:pPr>
            <a:r>
              <a:rPr lang="de-AT" sz="1600" dirty="0" smtClean="0">
                <a:ea typeface="ＭＳ Ｐゴシック" charset="-128"/>
              </a:rPr>
              <a:t>13.406.897.790,94</a:t>
            </a:r>
          </a:p>
        </p:txBody>
      </p:sp>
      <p:sp>
        <p:nvSpPr>
          <p:cNvPr id="22536" name="Text Box 8"/>
          <p:cNvSpPr txBox="1">
            <a:spLocks noChangeArrowheads="1"/>
          </p:cNvSpPr>
          <p:nvPr/>
        </p:nvSpPr>
        <p:spPr bwMode="auto">
          <a:xfrm>
            <a:off x="647702" y="3860799"/>
            <a:ext cx="1338262" cy="79920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spcBef>
                <a:spcPct val="50000"/>
              </a:spcBef>
              <a:defRPr/>
            </a:pPr>
            <a:r>
              <a:rPr lang="de-AT" sz="1600" dirty="0" smtClean="0">
                <a:ea typeface="ＭＳ Ｐゴシック" charset="-128"/>
              </a:rPr>
              <a:t>Long-term </a:t>
            </a:r>
            <a:r>
              <a:rPr lang="de-AT" sz="1600" dirty="0" err="1" smtClean="0">
                <a:ea typeface="ＭＳ Ｐゴシック" charset="-128"/>
              </a:rPr>
              <a:t>assets</a:t>
            </a:r>
            <a:endParaRPr lang="de-AT" sz="1600" dirty="0" smtClean="0">
              <a:ea typeface="ＭＳ Ｐゴシック" charset="-128"/>
            </a:endParaRPr>
          </a:p>
        </p:txBody>
      </p:sp>
      <p:sp>
        <p:nvSpPr>
          <p:cNvPr id="22537" name="Text Box 9"/>
          <p:cNvSpPr txBox="1">
            <a:spLocks noChangeArrowheads="1"/>
          </p:cNvSpPr>
          <p:nvPr/>
        </p:nvSpPr>
        <p:spPr bwMode="auto">
          <a:xfrm>
            <a:off x="4679169" y="3328330"/>
            <a:ext cx="1439837" cy="52322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spcBef>
                <a:spcPct val="50000"/>
              </a:spcBef>
              <a:defRPr/>
            </a:pPr>
            <a:r>
              <a:rPr lang="de-AT" sz="1400" dirty="0" smtClean="0">
                <a:ea typeface="ＭＳ Ｐゴシック" charset="-128"/>
              </a:rPr>
              <a:t>Long-term </a:t>
            </a:r>
            <a:r>
              <a:rPr lang="de-AT" sz="1400" dirty="0" err="1" smtClean="0">
                <a:ea typeface="ＭＳ Ｐゴシック" charset="-128"/>
              </a:rPr>
              <a:t>Liabilities</a:t>
            </a:r>
            <a:endParaRPr lang="de-DE" sz="1400" dirty="0" smtClean="0">
              <a:ea typeface="ＭＳ Ｐゴシック" charset="-128"/>
            </a:endParaRPr>
          </a:p>
        </p:txBody>
      </p:sp>
      <p:sp>
        <p:nvSpPr>
          <p:cNvPr id="22538" name="Text Box 10"/>
          <p:cNvSpPr txBox="1">
            <a:spLocks noChangeArrowheads="1"/>
          </p:cNvSpPr>
          <p:nvPr/>
        </p:nvSpPr>
        <p:spPr bwMode="auto">
          <a:xfrm>
            <a:off x="4701531" y="2627411"/>
            <a:ext cx="1439837" cy="52322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spcBef>
                <a:spcPct val="50000"/>
              </a:spcBef>
              <a:defRPr/>
            </a:pPr>
            <a:r>
              <a:rPr lang="de-AT" sz="1400" dirty="0" smtClean="0">
                <a:ea typeface="ＭＳ Ｐゴシック" charset="-128"/>
              </a:rPr>
              <a:t>Short-term </a:t>
            </a:r>
            <a:r>
              <a:rPr lang="de-AT" sz="1400" dirty="0" err="1" smtClean="0">
                <a:ea typeface="ＭＳ Ｐゴシック" charset="-128"/>
              </a:rPr>
              <a:t>Liabilities</a:t>
            </a:r>
            <a:endParaRPr lang="de-DE" sz="1400" dirty="0" smtClean="0">
              <a:ea typeface="ＭＳ Ｐゴシック" charset="-128"/>
            </a:endParaRPr>
          </a:p>
        </p:txBody>
      </p:sp>
      <p:sp>
        <p:nvSpPr>
          <p:cNvPr id="22539" name="Text Box 11"/>
          <p:cNvSpPr txBox="1">
            <a:spLocks noChangeArrowheads="1"/>
          </p:cNvSpPr>
          <p:nvPr/>
        </p:nvSpPr>
        <p:spPr bwMode="auto">
          <a:xfrm>
            <a:off x="4679169" y="3993350"/>
            <a:ext cx="1439837" cy="79920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spcBef>
                <a:spcPct val="50000"/>
              </a:spcBef>
              <a:defRPr/>
            </a:pPr>
            <a:r>
              <a:rPr lang="de-AT" sz="1800" dirty="0" smtClean="0">
                <a:ea typeface="ＭＳ Ｐゴシック" charset="-128"/>
              </a:rPr>
              <a:t>Net Assets</a:t>
            </a:r>
          </a:p>
        </p:txBody>
      </p:sp>
      <p:sp>
        <p:nvSpPr>
          <p:cNvPr id="37900" name="Line 3"/>
          <p:cNvSpPr>
            <a:spLocks noChangeShapeType="1"/>
          </p:cNvSpPr>
          <p:nvPr/>
        </p:nvSpPr>
        <p:spPr bwMode="auto">
          <a:xfrm>
            <a:off x="660402" y="5013325"/>
            <a:ext cx="781233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21" name="Text Box 9"/>
          <p:cNvSpPr txBox="1">
            <a:spLocks noChangeArrowheads="1"/>
          </p:cNvSpPr>
          <p:nvPr/>
        </p:nvSpPr>
        <p:spPr bwMode="auto">
          <a:xfrm>
            <a:off x="660402" y="5332353"/>
            <a:ext cx="2651125" cy="400110"/>
          </a:xfrm>
          <a:prstGeom prst="rect">
            <a:avLst/>
          </a:prstGeom>
          <a:solidFill>
            <a:schemeClr val="accent1">
              <a:lumMod val="90000"/>
            </a:schemeClr>
          </a:solidFill>
          <a:ln w="9525">
            <a:solidFill>
              <a:schemeClr val="tx1"/>
            </a:solidFill>
            <a:miter lim="800000"/>
            <a:headEnd/>
            <a:tailEnd/>
          </a:ln>
          <a:effectLst/>
        </p:spPr>
        <p:txBody>
          <a:bodyPr>
            <a:spAutoFit/>
          </a:bodyPr>
          <a:lstStyle>
            <a:lvl1pPr defTabSz="1008063" eaLnBrk="0" hangingPunct="0">
              <a:defRPr sz="2400">
                <a:solidFill>
                  <a:schemeClr val="tx1"/>
                </a:solidFill>
                <a:latin typeface="Arial" charset="0"/>
                <a:ea typeface="ＭＳ Ｐゴシック" charset="-128"/>
              </a:defRPr>
            </a:lvl1pPr>
            <a:lvl2pPr defTabSz="1008063" eaLnBrk="0" hangingPunct="0">
              <a:defRPr sz="2400">
                <a:solidFill>
                  <a:schemeClr val="tx1"/>
                </a:solidFill>
                <a:latin typeface="Arial" charset="0"/>
                <a:ea typeface="ＭＳ Ｐゴシック" charset="-128"/>
              </a:defRPr>
            </a:lvl2pPr>
            <a:lvl3pPr defTabSz="1008063" eaLnBrk="0" hangingPunct="0">
              <a:defRPr sz="2400">
                <a:solidFill>
                  <a:schemeClr val="tx1"/>
                </a:solidFill>
                <a:latin typeface="Arial" charset="0"/>
                <a:ea typeface="ＭＳ Ｐゴシック" charset="-128"/>
              </a:defRPr>
            </a:lvl3pPr>
            <a:lvl4pPr defTabSz="1008063" eaLnBrk="0" hangingPunct="0">
              <a:defRPr sz="2400">
                <a:solidFill>
                  <a:schemeClr val="tx1"/>
                </a:solidFill>
                <a:latin typeface="Arial" charset="0"/>
                <a:ea typeface="ＭＳ Ｐゴシック" charset="-128"/>
              </a:defRPr>
            </a:lvl4pPr>
            <a:lvl5pPr defTabSz="1008063" eaLnBrk="0" hangingPunct="0">
              <a:defRPr sz="2400">
                <a:solidFill>
                  <a:schemeClr val="tx1"/>
                </a:solidFill>
                <a:latin typeface="Arial" charset="0"/>
                <a:ea typeface="ＭＳ Ｐゴシック" charset="-128"/>
              </a:defRPr>
            </a:lvl5pPr>
            <a:lvl6pPr defTabSz="1008063" eaLnBrk="0" fontAlgn="base" hangingPunct="0">
              <a:spcBef>
                <a:spcPct val="0"/>
              </a:spcBef>
              <a:spcAft>
                <a:spcPct val="0"/>
              </a:spcAft>
              <a:defRPr sz="2400">
                <a:solidFill>
                  <a:schemeClr val="tx1"/>
                </a:solidFill>
                <a:latin typeface="Arial" charset="0"/>
                <a:ea typeface="ＭＳ Ｐゴシック" charset="-128"/>
              </a:defRPr>
            </a:lvl6pPr>
            <a:lvl7pPr defTabSz="1008063" eaLnBrk="0" fontAlgn="base" hangingPunct="0">
              <a:spcBef>
                <a:spcPct val="0"/>
              </a:spcBef>
              <a:spcAft>
                <a:spcPct val="0"/>
              </a:spcAft>
              <a:defRPr sz="2400">
                <a:solidFill>
                  <a:schemeClr val="tx1"/>
                </a:solidFill>
                <a:latin typeface="Arial" charset="0"/>
                <a:ea typeface="ＭＳ Ｐゴシック" charset="-128"/>
              </a:defRPr>
            </a:lvl7pPr>
            <a:lvl8pPr defTabSz="1008063" eaLnBrk="0" fontAlgn="base" hangingPunct="0">
              <a:spcBef>
                <a:spcPct val="0"/>
              </a:spcBef>
              <a:spcAft>
                <a:spcPct val="0"/>
              </a:spcAft>
              <a:defRPr sz="2400">
                <a:solidFill>
                  <a:schemeClr val="tx1"/>
                </a:solidFill>
                <a:latin typeface="Arial" charset="0"/>
                <a:ea typeface="ＭＳ Ｐゴシック" charset="-128"/>
              </a:defRPr>
            </a:lvl8pPr>
            <a:lvl9pPr defTabSz="1008063"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spcBef>
                <a:spcPct val="50000"/>
              </a:spcBef>
              <a:defRPr/>
            </a:pPr>
            <a:r>
              <a:rPr lang="de-AT" sz="2000" dirty="0" smtClean="0"/>
              <a:t>89.509.190.693,33</a:t>
            </a:r>
            <a:endParaRPr lang="de-DE" sz="2000" dirty="0" smtClean="0"/>
          </a:p>
        </p:txBody>
      </p:sp>
      <p:sp>
        <p:nvSpPr>
          <p:cNvPr id="22" name="Text Box 9"/>
          <p:cNvSpPr txBox="1">
            <a:spLocks noChangeArrowheads="1"/>
          </p:cNvSpPr>
          <p:nvPr/>
        </p:nvSpPr>
        <p:spPr bwMode="auto">
          <a:xfrm>
            <a:off x="5712073" y="5314824"/>
            <a:ext cx="2760663" cy="400110"/>
          </a:xfrm>
          <a:prstGeom prst="rect">
            <a:avLst/>
          </a:prstGeom>
          <a:solidFill>
            <a:schemeClr val="accent1">
              <a:lumMod val="90000"/>
            </a:schemeClr>
          </a:solidFill>
          <a:ln w="9525">
            <a:solidFill>
              <a:schemeClr val="tx1"/>
            </a:solidFill>
            <a:miter lim="800000"/>
            <a:headEnd/>
            <a:tailEnd/>
          </a:ln>
          <a:effectLst/>
        </p:spPr>
        <p:txBody>
          <a:bodyPr>
            <a:spAutoFit/>
          </a:bodyPr>
          <a:lstStyle>
            <a:lvl1pPr defTabSz="1008063" eaLnBrk="0" hangingPunct="0">
              <a:defRPr sz="2400">
                <a:solidFill>
                  <a:schemeClr val="tx1"/>
                </a:solidFill>
                <a:latin typeface="Arial" charset="0"/>
                <a:ea typeface="ＭＳ Ｐゴシック" charset="-128"/>
              </a:defRPr>
            </a:lvl1pPr>
            <a:lvl2pPr defTabSz="1008063" eaLnBrk="0" hangingPunct="0">
              <a:defRPr sz="2400">
                <a:solidFill>
                  <a:schemeClr val="tx1"/>
                </a:solidFill>
                <a:latin typeface="Arial" charset="0"/>
                <a:ea typeface="ＭＳ Ｐゴシック" charset="-128"/>
              </a:defRPr>
            </a:lvl2pPr>
            <a:lvl3pPr defTabSz="1008063" eaLnBrk="0" hangingPunct="0">
              <a:defRPr sz="2400">
                <a:solidFill>
                  <a:schemeClr val="tx1"/>
                </a:solidFill>
                <a:latin typeface="Arial" charset="0"/>
                <a:ea typeface="ＭＳ Ｐゴシック" charset="-128"/>
              </a:defRPr>
            </a:lvl3pPr>
            <a:lvl4pPr defTabSz="1008063" eaLnBrk="0" hangingPunct="0">
              <a:defRPr sz="2400">
                <a:solidFill>
                  <a:schemeClr val="tx1"/>
                </a:solidFill>
                <a:latin typeface="Arial" charset="0"/>
                <a:ea typeface="ＭＳ Ｐゴシック" charset="-128"/>
              </a:defRPr>
            </a:lvl4pPr>
            <a:lvl5pPr defTabSz="1008063" eaLnBrk="0" hangingPunct="0">
              <a:defRPr sz="2400">
                <a:solidFill>
                  <a:schemeClr val="tx1"/>
                </a:solidFill>
                <a:latin typeface="Arial" charset="0"/>
                <a:ea typeface="ＭＳ Ｐゴシック" charset="-128"/>
              </a:defRPr>
            </a:lvl5pPr>
            <a:lvl6pPr defTabSz="1008063" eaLnBrk="0" fontAlgn="base" hangingPunct="0">
              <a:spcBef>
                <a:spcPct val="0"/>
              </a:spcBef>
              <a:spcAft>
                <a:spcPct val="0"/>
              </a:spcAft>
              <a:defRPr sz="2400">
                <a:solidFill>
                  <a:schemeClr val="tx1"/>
                </a:solidFill>
                <a:latin typeface="Arial" charset="0"/>
                <a:ea typeface="ＭＳ Ｐゴシック" charset="-128"/>
              </a:defRPr>
            </a:lvl6pPr>
            <a:lvl7pPr defTabSz="1008063" eaLnBrk="0" fontAlgn="base" hangingPunct="0">
              <a:spcBef>
                <a:spcPct val="0"/>
              </a:spcBef>
              <a:spcAft>
                <a:spcPct val="0"/>
              </a:spcAft>
              <a:defRPr sz="2400">
                <a:solidFill>
                  <a:schemeClr val="tx1"/>
                </a:solidFill>
                <a:latin typeface="Arial" charset="0"/>
                <a:ea typeface="ＭＳ Ｐゴシック" charset="-128"/>
              </a:defRPr>
            </a:lvl7pPr>
            <a:lvl8pPr defTabSz="1008063" eaLnBrk="0" fontAlgn="base" hangingPunct="0">
              <a:spcBef>
                <a:spcPct val="0"/>
              </a:spcBef>
              <a:spcAft>
                <a:spcPct val="0"/>
              </a:spcAft>
              <a:defRPr sz="2400">
                <a:solidFill>
                  <a:schemeClr val="tx1"/>
                </a:solidFill>
                <a:latin typeface="Arial" charset="0"/>
                <a:ea typeface="ＭＳ Ｐゴシック" charset="-128"/>
              </a:defRPr>
            </a:lvl8pPr>
            <a:lvl9pPr defTabSz="1008063"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spcBef>
                <a:spcPct val="50000"/>
              </a:spcBef>
              <a:defRPr/>
            </a:pPr>
            <a:r>
              <a:rPr lang="de-AT" sz="2000" dirty="0" smtClean="0"/>
              <a:t>89.509.190.693,33</a:t>
            </a:r>
            <a:endParaRPr lang="de-DE" sz="2000" dirty="0" smtClean="0"/>
          </a:p>
        </p:txBody>
      </p:sp>
      <p:sp>
        <p:nvSpPr>
          <p:cNvPr id="37903" name="Ellipse 2"/>
          <p:cNvSpPr>
            <a:spLocks noChangeArrowheads="1"/>
          </p:cNvSpPr>
          <p:nvPr/>
        </p:nvSpPr>
        <p:spPr bwMode="auto">
          <a:xfrm>
            <a:off x="3492500" y="5208558"/>
            <a:ext cx="2016125" cy="647700"/>
          </a:xfrm>
          <a:prstGeom prst="ellipse">
            <a:avLst/>
          </a:prstGeom>
          <a:solidFill>
            <a:schemeClr val="bg1"/>
          </a:solidFill>
          <a:ln w="9525" algn="ctr">
            <a:solidFill>
              <a:schemeClr val="tx1"/>
            </a:solidFill>
            <a:round/>
            <a:headEnd/>
            <a:tailEnd/>
          </a:ln>
        </p:spPr>
        <p:txBody>
          <a:bodyPr lIns="36000" tIns="72000" rIns="36000" bIns="0"/>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2000" dirty="0"/>
              <a:t>=</a:t>
            </a:r>
          </a:p>
        </p:txBody>
      </p:sp>
      <p:sp>
        <p:nvSpPr>
          <p:cNvPr id="16" name="Text Box 7"/>
          <p:cNvSpPr txBox="1">
            <a:spLocks noChangeArrowheads="1"/>
          </p:cNvSpPr>
          <p:nvPr/>
        </p:nvSpPr>
        <p:spPr bwMode="auto">
          <a:xfrm>
            <a:off x="660402" y="2674596"/>
            <a:ext cx="1362074" cy="79920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spcBef>
                <a:spcPct val="50000"/>
              </a:spcBef>
              <a:defRPr/>
            </a:pPr>
            <a:r>
              <a:rPr lang="de-AT" sz="1600" dirty="0" smtClean="0">
                <a:ea typeface="ＭＳ Ｐゴシック" charset="-128"/>
              </a:rPr>
              <a:t>Short-term </a:t>
            </a:r>
            <a:r>
              <a:rPr lang="de-AT" sz="1600" dirty="0" err="1" smtClean="0">
                <a:ea typeface="ＭＳ Ｐゴシック" charset="-128"/>
              </a:rPr>
              <a:t>assets</a:t>
            </a:r>
            <a:r>
              <a:rPr lang="de-AT" sz="1600" dirty="0" smtClean="0">
                <a:ea typeface="ＭＳ Ｐゴシック" charset="-128"/>
              </a:rPr>
              <a:t>:</a:t>
            </a:r>
            <a:endParaRPr lang="de-DE" sz="1600" dirty="0" smtClean="0">
              <a:ea typeface="ＭＳ Ｐゴシック" charset="-128"/>
            </a:endParaRPr>
          </a:p>
        </p:txBody>
      </p:sp>
      <p:sp>
        <p:nvSpPr>
          <p:cNvPr id="17" name="Text Box 7"/>
          <p:cNvSpPr txBox="1">
            <a:spLocks noChangeArrowheads="1"/>
          </p:cNvSpPr>
          <p:nvPr/>
        </p:nvSpPr>
        <p:spPr bwMode="auto">
          <a:xfrm>
            <a:off x="2177536" y="3860799"/>
            <a:ext cx="2086322" cy="79920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r" eaLnBrk="1" hangingPunct="1">
              <a:spcBef>
                <a:spcPct val="50000"/>
              </a:spcBef>
              <a:defRPr/>
            </a:pPr>
            <a:r>
              <a:rPr lang="de-AT" sz="1600" dirty="0" smtClean="0">
                <a:ea typeface="ＭＳ Ｐゴシック" charset="-128"/>
              </a:rPr>
              <a:t>76.102.292.902,39</a:t>
            </a:r>
          </a:p>
        </p:txBody>
      </p:sp>
      <p:sp>
        <p:nvSpPr>
          <p:cNvPr id="18" name="Text Box 10"/>
          <p:cNvSpPr txBox="1">
            <a:spLocks noChangeArrowheads="1"/>
          </p:cNvSpPr>
          <p:nvPr/>
        </p:nvSpPr>
        <p:spPr bwMode="auto">
          <a:xfrm>
            <a:off x="6384736" y="2620653"/>
            <a:ext cx="2088000" cy="52200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r" eaLnBrk="1" hangingPunct="1">
              <a:spcBef>
                <a:spcPct val="50000"/>
              </a:spcBef>
              <a:defRPr/>
            </a:pPr>
            <a:r>
              <a:rPr lang="de-DE" sz="1600" dirty="0" smtClean="0">
                <a:ea typeface="ＭＳ Ｐゴシック" charset="-128"/>
              </a:rPr>
              <a:t>36.162.893.133,67</a:t>
            </a:r>
          </a:p>
        </p:txBody>
      </p:sp>
      <p:sp>
        <p:nvSpPr>
          <p:cNvPr id="19" name="Text Box 10"/>
          <p:cNvSpPr txBox="1">
            <a:spLocks noChangeArrowheads="1"/>
          </p:cNvSpPr>
          <p:nvPr/>
        </p:nvSpPr>
        <p:spPr bwMode="auto">
          <a:xfrm>
            <a:off x="6384736" y="3312500"/>
            <a:ext cx="2088000" cy="52200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r" eaLnBrk="1" hangingPunct="1">
              <a:spcBef>
                <a:spcPct val="50000"/>
              </a:spcBef>
              <a:defRPr/>
            </a:pPr>
            <a:r>
              <a:rPr lang="de-DE" sz="1600" dirty="0" smtClean="0">
                <a:ea typeface="ＭＳ Ｐゴシック" charset="-128"/>
              </a:rPr>
              <a:t>187.219.596.890,75</a:t>
            </a:r>
          </a:p>
        </p:txBody>
      </p:sp>
      <p:sp>
        <p:nvSpPr>
          <p:cNvPr id="20" name="Text Box 10"/>
          <p:cNvSpPr txBox="1">
            <a:spLocks noChangeArrowheads="1"/>
          </p:cNvSpPr>
          <p:nvPr/>
        </p:nvSpPr>
        <p:spPr bwMode="auto">
          <a:xfrm>
            <a:off x="6384736" y="3993350"/>
            <a:ext cx="2088000" cy="799200"/>
          </a:xfrm>
          <a:prstGeom prst="rect">
            <a:avLst/>
          </a:prstGeom>
          <a:solidFill>
            <a:schemeClr val="accent5"/>
          </a:solidFill>
          <a:ln w="9525">
            <a:solidFill>
              <a:schemeClr val="tx1"/>
            </a:solidFill>
            <a:miter lim="800000"/>
            <a:headEnd/>
            <a:tailEnd/>
          </a:ln>
        </p:spPr>
        <p:txBody>
          <a:bodyPr wrap="square">
            <a:spAutoFit/>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r" eaLnBrk="1" hangingPunct="1">
              <a:spcBef>
                <a:spcPct val="50000"/>
              </a:spcBef>
              <a:defRPr/>
            </a:pPr>
            <a:r>
              <a:rPr lang="de-DE" sz="1600" dirty="0" smtClean="0">
                <a:ea typeface="ＭＳ Ｐゴシック" charset="-128"/>
              </a:rPr>
              <a:t>-133.873.299.331,09</a:t>
            </a:r>
          </a:p>
        </p:txBody>
      </p:sp>
      <p:sp>
        <p:nvSpPr>
          <p:cNvPr id="2" name="Textfeld 1"/>
          <p:cNvSpPr txBox="1"/>
          <p:nvPr/>
        </p:nvSpPr>
        <p:spPr>
          <a:xfrm>
            <a:off x="569035" y="6165304"/>
            <a:ext cx="2592908" cy="230832"/>
          </a:xfrm>
          <a:prstGeom prst="rect">
            <a:avLst/>
          </a:prstGeom>
          <a:noFill/>
        </p:spPr>
        <p:txBody>
          <a:bodyPr wrap="square" rtlCol="0">
            <a:spAutoFit/>
          </a:bodyPr>
          <a:lstStyle/>
          <a:p>
            <a:r>
              <a:rPr lang="de-AT" sz="900" dirty="0" smtClean="0"/>
              <a:t>* </a:t>
            </a:r>
            <a:r>
              <a:rPr lang="de-AT" sz="900" dirty="0" err="1" smtClean="0"/>
              <a:t>Opening</a:t>
            </a:r>
            <a:r>
              <a:rPr lang="de-AT" sz="900" dirty="0" smtClean="0"/>
              <a:t> </a:t>
            </a:r>
            <a:r>
              <a:rPr lang="de-AT" sz="900" dirty="0" err="1" smtClean="0"/>
              <a:t>balance</a:t>
            </a:r>
            <a:r>
              <a:rPr lang="de-AT" sz="900" dirty="0" smtClean="0"/>
              <a:t> </a:t>
            </a:r>
            <a:r>
              <a:rPr lang="de-AT" sz="900" dirty="0" err="1" smtClean="0"/>
              <a:t>as</a:t>
            </a:r>
            <a:r>
              <a:rPr lang="de-AT" sz="900" dirty="0" smtClean="0"/>
              <a:t> </a:t>
            </a:r>
            <a:r>
              <a:rPr lang="de-AT" sz="900" dirty="0" err="1" smtClean="0"/>
              <a:t>of</a:t>
            </a:r>
            <a:r>
              <a:rPr lang="de-AT" sz="900" dirty="0" smtClean="0"/>
              <a:t> 1.1.2013</a:t>
            </a:r>
            <a:endParaRPr lang="de-AT" sz="900" dirty="0"/>
          </a:p>
        </p:txBody>
      </p:sp>
    </p:spTree>
    <p:extLst>
      <p:ext uri="{BB962C8B-B14F-4D97-AF65-F5344CB8AC3E}">
        <p14:creationId xmlns:p14="http://schemas.microsoft.com/office/powerpoint/2010/main" val="643544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533400"/>
            <a:ext cx="8229600" cy="879376"/>
          </a:xfrm>
        </p:spPr>
        <p:txBody>
          <a:bodyPr/>
          <a:lstStyle/>
          <a:p>
            <a:pPr defTabSz="912813"/>
            <a:r>
              <a:rPr lang="en-US" altLang="de-DE" b="1" kern="1200" cap="small" dirty="0"/>
              <a:t>Operating Statement</a:t>
            </a:r>
            <a:endParaRPr lang="en-GB" altLang="de-DE" b="1" kern="1200" cap="small" dirty="0"/>
          </a:p>
        </p:txBody>
      </p:sp>
      <p:sp>
        <p:nvSpPr>
          <p:cNvPr id="17411" name="Rectangle 3"/>
          <p:cNvSpPr>
            <a:spLocks noGrp="1" noChangeArrowheads="1"/>
          </p:cNvSpPr>
          <p:nvPr>
            <p:ph type="body" idx="1"/>
          </p:nvPr>
        </p:nvSpPr>
        <p:spPr>
          <a:xfrm>
            <a:off x="467544" y="1844824"/>
            <a:ext cx="7519988" cy="424847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 Profit-and-loss account</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Accrual </a:t>
            </a:r>
            <a:r>
              <a:rPr lang="en-US" dirty="0">
                <a:ea typeface="+mn-ea"/>
                <a:cs typeface="+mn-cs"/>
                <a:sym typeface="Wingdings" pitchFamily="2" charset="2"/>
              </a:rPr>
              <a:t>budget consists of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sym typeface="Wingdings" pitchFamily="2" charset="2"/>
              </a:rPr>
              <a:t>budget based on the operating statement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sym typeface="Wingdings" pitchFamily="2" charset="2"/>
              </a:rPr>
              <a:t>operating statement</a:t>
            </a:r>
          </a:p>
          <a:p>
            <a:pPr marL="304800" lvl="3" indent="-304800">
              <a:spcBef>
                <a:spcPts val="600"/>
              </a:spcBef>
              <a:spcAft>
                <a:spcPts val="600"/>
              </a:spcAft>
              <a:buClr>
                <a:schemeClr val="tx2"/>
              </a:buClr>
              <a:buSzPct val="120000"/>
              <a:defRPr/>
            </a:pPr>
            <a:endParaRPr lang="en-US" dirty="0">
              <a:ea typeface="+mn-ea"/>
              <a:cs typeface="+mn-cs"/>
              <a:sym typeface="Wingdings" pitchFamily="2" charset="2"/>
            </a:endParaRP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Overview of </a:t>
            </a:r>
            <a:r>
              <a:rPr lang="en-US" dirty="0">
                <a:ea typeface="+mn-ea"/>
                <a:cs typeface="+mn-cs"/>
                <a:sym typeface="Wingdings" pitchFamily="2" charset="2"/>
              </a:rPr>
              <a:t>expenditures and </a:t>
            </a:r>
            <a:r>
              <a:rPr lang="en-US" dirty="0">
                <a:ea typeface="+mn-ea"/>
                <a:cs typeface="+mn-cs"/>
                <a:sym typeface="Wingdings" pitchFamily="2" charset="2"/>
              </a:rPr>
              <a:t>revenues </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Expenses/Revenues </a:t>
            </a:r>
            <a:r>
              <a:rPr lang="en-US" dirty="0">
                <a:ea typeface="+mn-ea"/>
                <a:cs typeface="+mn-cs"/>
                <a:sym typeface="Wingdings" pitchFamily="2" charset="2"/>
              </a:rPr>
              <a:t>are recognized at the time of </a:t>
            </a:r>
            <a:r>
              <a:rPr lang="en-US" dirty="0">
                <a:ea typeface="+mn-ea"/>
                <a:cs typeface="+mn-cs"/>
                <a:sym typeface="Wingdings" pitchFamily="2" charset="2"/>
              </a:rPr>
              <a:t>use/growth </a:t>
            </a:r>
            <a:r>
              <a:rPr lang="en-US" dirty="0">
                <a:ea typeface="+mn-ea"/>
                <a:cs typeface="+mn-cs"/>
                <a:sym typeface="Wingdings" pitchFamily="2" charset="2"/>
              </a:rPr>
              <a:t>of resources</a:t>
            </a:r>
          </a:p>
          <a:p>
            <a:pPr marL="304800" lvl="3" indent="-304800">
              <a:lnSpc>
                <a:spcPct val="80000"/>
              </a:lnSpc>
              <a:spcBef>
                <a:spcPts val="600"/>
              </a:spcBef>
              <a:spcAft>
                <a:spcPts val="600"/>
              </a:spcAft>
              <a:buClr>
                <a:schemeClr val="tx2"/>
              </a:buClr>
              <a:buSzPct val="120000"/>
              <a:defRPr/>
            </a:pPr>
            <a:endParaRPr lang="en-US" dirty="0">
              <a:ea typeface="+mn-ea"/>
              <a:cs typeface="+mn-cs"/>
              <a:sym typeface="Wingdings" pitchFamily="2" charset="2"/>
            </a:endParaRPr>
          </a:p>
        </p:txBody>
      </p:sp>
    </p:spTree>
    <p:extLst>
      <p:ext uri="{BB962C8B-B14F-4D97-AF65-F5344CB8AC3E}">
        <p14:creationId xmlns:p14="http://schemas.microsoft.com/office/powerpoint/2010/main" val="413919674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533400"/>
            <a:ext cx="8229600" cy="591344"/>
          </a:xfrm>
        </p:spPr>
        <p:txBody>
          <a:bodyPr/>
          <a:lstStyle/>
          <a:p>
            <a:pPr defTabSz="912813"/>
            <a:r>
              <a:rPr lang="en-US" altLang="de-DE" b="1" kern="1200" cap="small" dirty="0"/>
              <a:t>Cash Flow Statement</a:t>
            </a:r>
            <a:endParaRPr lang="en-GB" altLang="de-DE" b="1" kern="1200" cap="small" dirty="0"/>
          </a:p>
        </p:txBody>
      </p:sp>
      <p:sp>
        <p:nvSpPr>
          <p:cNvPr id="17411" name="Rectangle 3"/>
          <p:cNvSpPr>
            <a:spLocks noGrp="1" noChangeArrowheads="1"/>
          </p:cNvSpPr>
          <p:nvPr>
            <p:ph type="body" idx="1"/>
          </p:nvPr>
        </p:nvSpPr>
        <p:spPr>
          <a:xfrm>
            <a:off x="467545" y="1412776"/>
            <a:ext cx="8023994" cy="4608612"/>
          </a:xfrm>
        </p:spPr>
        <p:txBody>
          <a:bodyPr/>
          <a:lstStyle/>
          <a:p>
            <a:pPr marL="0" lvl="3" indent="0">
              <a:spcBef>
                <a:spcPts val="600"/>
              </a:spcBef>
              <a:spcAft>
                <a:spcPts val="600"/>
              </a:spcAft>
              <a:buClr>
                <a:schemeClr val="tx2"/>
              </a:buClr>
              <a:buSzPct val="120000"/>
              <a:buNone/>
              <a:defRPr/>
            </a:pPr>
            <a:r>
              <a:rPr lang="en-US" dirty="0">
                <a:ea typeface="+mn-ea"/>
                <a:cs typeface="+mn-cs"/>
                <a:sym typeface="Wingdings" pitchFamily="2" charset="2"/>
              </a:rPr>
              <a:t>The Cash Budget consists of</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sym typeface="Wingdings" pitchFamily="2" charset="2"/>
              </a:rPr>
              <a:t>Budget based on the cash flow statement </a:t>
            </a:r>
            <a:r>
              <a:rPr lang="en-US" dirty="0">
                <a:sym typeface="Wingdings" pitchFamily="2" charset="2"/>
              </a:rPr>
              <a:t>and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sym typeface="Wingdings" pitchFamily="2" charset="2"/>
              </a:rPr>
              <a:t>Cash </a:t>
            </a:r>
            <a:r>
              <a:rPr lang="en-US" dirty="0">
                <a:sym typeface="Wingdings" pitchFamily="2" charset="2"/>
              </a:rPr>
              <a:t>flow statement</a:t>
            </a:r>
          </a:p>
          <a:p>
            <a:pPr marL="0" lvl="3" indent="0">
              <a:spcBef>
                <a:spcPts val="1200"/>
              </a:spcBef>
              <a:spcAft>
                <a:spcPts val="600"/>
              </a:spcAft>
              <a:buClr>
                <a:schemeClr val="tx2"/>
              </a:buClr>
              <a:buSzPct val="120000"/>
              <a:buNone/>
              <a:defRPr/>
            </a:pPr>
            <a:r>
              <a:rPr lang="en-US" dirty="0" smtClean="0">
                <a:ea typeface="+mn-ea"/>
                <a:cs typeface="+mn-cs"/>
                <a:sym typeface="Wingdings" pitchFamily="2" charset="2"/>
              </a:rPr>
              <a:t>Records inflows and outflows of funds in form of expenditures </a:t>
            </a:r>
            <a:r>
              <a:rPr lang="en-US" dirty="0">
                <a:ea typeface="+mn-ea"/>
                <a:cs typeface="+mn-cs"/>
                <a:sym typeface="Wingdings" pitchFamily="2" charset="2"/>
              </a:rPr>
              <a:t>and </a:t>
            </a:r>
            <a:r>
              <a:rPr lang="en-US" dirty="0" smtClean="0">
                <a:ea typeface="+mn-ea"/>
                <a:cs typeface="+mn-cs"/>
                <a:sym typeface="Wingdings" pitchFamily="2" charset="2"/>
              </a:rPr>
              <a:t>receipts</a:t>
            </a:r>
            <a:endParaRPr lang="en-US" dirty="0">
              <a:ea typeface="+mn-ea"/>
              <a:cs typeface="+mn-cs"/>
              <a:sym typeface="Wingdings" pitchFamily="2" charset="2"/>
            </a:endParaRP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Expenditures are recognized at the time of payment execution; expenditures are outflows of liquid funds (bank balances, cash) within a financial year, i.e. all expenditures from 1 January to 31 December. </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Receipts are recognized according to the value date of the account statement; they are inflows of liquid funds within the financial year.</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Payments made after 31 December must be recognized in the following financial </a:t>
            </a:r>
            <a:r>
              <a:rPr lang="en-US" dirty="0" smtClean="0">
                <a:ea typeface="+mn-ea"/>
                <a:cs typeface="+mn-cs"/>
                <a:sym typeface="Wingdings" pitchFamily="2" charset="2"/>
              </a:rPr>
              <a:t>year</a:t>
            </a:r>
            <a:endParaRPr lang="en-US" b="0" dirty="0" smtClean="0">
              <a:sym typeface="Wingdings" pitchFamily="2" charset="2"/>
            </a:endParaRPr>
          </a:p>
          <a:p>
            <a:pPr marL="0" indent="0" eaLnBrk="1" hangingPunct="1">
              <a:buFontTx/>
              <a:buNone/>
              <a:defRPr/>
            </a:pPr>
            <a:endParaRPr lang="en-US" b="0" dirty="0" smtClean="0">
              <a:sym typeface="Wingdings" pitchFamily="2" charset="2"/>
            </a:endParaRPr>
          </a:p>
        </p:txBody>
      </p:sp>
    </p:spTree>
    <p:extLst>
      <p:ext uri="{BB962C8B-B14F-4D97-AF65-F5344CB8AC3E}">
        <p14:creationId xmlns:p14="http://schemas.microsoft.com/office/powerpoint/2010/main" val="10077093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95536" y="533400"/>
            <a:ext cx="8215064" cy="663352"/>
          </a:xfrm>
        </p:spPr>
        <p:txBody>
          <a:bodyPr/>
          <a:lstStyle/>
          <a:p>
            <a:pPr defTabSz="912813"/>
            <a:r>
              <a:rPr lang="en-US" altLang="de-DE" b="1" kern="1200" cap="small" dirty="0" smtClean="0"/>
              <a:t>First Lessons Learned </a:t>
            </a:r>
            <a:endParaRPr lang="en-GB" altLang="de-DE" b="1" kern="1200" cap="small" dirty="0"/>
          </a:p>
        </p:txBody>
      </p:sp>
      <p:sp>
        <p:nvSpPr>
          <p:cNvPr id="17411" name="Rectangle 3"/>
          <p:cNvSpPr>
            <a:spLocks noGrp="1" noChangeArrowheads="1"/>
          </p:cNvSpPr>
          <p:nvPr>
            <p:ph type="body" idx="1"/>
          </p:nvPr>
        </p:nvSpPr>
        <p:spPr>
          <a:xfrm>
            <a:off x="467544" y="1556792"/>
            <a:ext cx="8280920" cy="43924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Federal budget consists of</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sym typeface="Wingdings" pitchFamily="2" charset="2"/>
              </a:rPr>
              <a:t>cash </a:t>
            </a:r>
            <a:r>
              <a:rPr lang="en-US" dirty="0">
                <a:sym typeface="Wingdings" pitchFamily="2" charset="2"/>
              </a:rPr>
              <a:t>flow </a:t>
            </a:r>
            <a:r>
              <a:rPr lang="en-US" dirty="0" smtClean="0">
                <a:sym typeface="Wingdings" pitchFamily="2" charset="2"/>
              </a:rPr>
              <a:t>statement</a:t>
            </a:r>
            <a:r>
              <a:rPr lang="en-US" dirty="0">
                <a:sym typeface="Wingdings" pitchFamily="2" charset="2"/>
              </a:rPr>
              <a:t>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sym typeface="Wingdings" pitchFamily="2" charset="2"/>
              </a:rPr>
              <a:t>operating </a:t>
            </a:r>
            <a:r>
              <a:rPr lang="en-US" dirty="0">
                <a:sym typeface="Wingdings" pitchFamily="2" charset="2"/>
              </a:rPr>
              <a:t>statement</a:t>
            </a:r>
          </a:p>
          <a:p>
            <a:pPr marL="342900" lvl="3" eaLnBrk="0" hangingPunct="0">
              <a:spcBef>
                <a:spcPts val="1200"/>
              </a:spcBef>
              <a:spcAft>
                <a:spcPts val="600"/>
              </a:spcAft>
              <a:buClr>
                <a:schemeClr val="tx2"/>
              </a:buClr>
              <a:buSzPct val="100000"/>
              <a:defRPr/>
            </a:pPr>
            <a:r>
              <a:rPr lang="en-US" dirty="0">
                <a:ea typeface="+mn-ea"/>
                <a:cs typeface="+mn-cs"/>
                <a:sym typeface="Wingdings" pitchFamily="2" charset="2"/>
              </a:rPr>
              <a:t>Cash-perspective is still very dominant  </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New information on investment/depreciation, provisions, tax receivables, bad and doubtful debts </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Accrual perspective adds a new level of complexity</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Transition period poses challenges to public administration and requires additional explanatory comments</a:t>
            </a:r>
          </a:p>
          <a:p>
            <a:pPr marL="342900" lvl="3" eaLnBrk="0" hangingPunct="0">
              <a:spcBef>
                <a:spcPts val="600"/>
              </a:spcBef>
              <a:spcAft>
                <a:spcPts val="600"/>
              </a:spcAft>
              <a:buClr>
                <a:schemeClr val="tx2"/>
              </a:buClr>
              <a:buSzPct val="100000"/>
              <a:defRPr/>
            </a:pPr>
            <a:r>
              <a:rPr lang="en-US" dirty="0">
                <a:ea typeface="+mn-ea"/>
                <a:cs typeface="+mn-cs"/>
                <a:sym typeface="Wingdings" pitchFamily="2" charset="2"/>
              </a:rPr>
              <a:t>Parliament has to get used to new </a:t>
            </a:r>
            <a:r>
              <a:rPr lang="en-US" dirty="0" smtClean="0">
                <a:ea typeface="+mn-ea"/>
                <a:cs typeface="+mn-cs"/>
                <a:sym typeface="Wingdings" pitchFamily="2" charset="2"/>
              </a:rPr>
              <a:t>information</a:t>
            </a:r>
            <a:endParaRPr lang="en-US" dirty="0">
              <a:ea typeface="+mn-ea"/>
              <a:cs typeface="+mn-cs"/>
              <a:sym typeface="Wingdings" pitchFamily="2" charset="2"/>
            </a:endParaRPr>
          </a:p>
        </p:txBody>
      </p:sp>
    </p:spTree>
    <p:extLst>
      <p:ext uri="{BB962C8B-B14F-4D97-AF65-F5344CB8AC3E}">
        <p14:creationId xmlns:p14="http://schemas.microsoft.com/office/powerpoint/2010/main" val="249724505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26</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Performance Budgeting </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42343807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95536" y="404664"/>
            <a:ext cx="7200800" cy="936104"/>
          </a:xfrm>
        </p:spPr>
        <p:txBody>
          <a:bodyPr/>
          <a:lstStyle/>
          <a:p>
            <a:pPr eaLnBrk="1" hangingPunct="1"/>
            <a:r>
              <a:rPr lang="en-GB" altLang="de-DE" b="1" cap="small" dirty="0" smtClean="0">
                <a:ea typeface="Tahoma" pitchFamily="34" charset="0"/>
                <a:cs typeface="Tahoma" pitchFamily="34" charset="0"/>
              </a:rPr>
              <a:t>Outcome Orientation: Objectives</a:t>
            </a:r>
            <a:r>
              <a:rPr lang="en-GB" altLang="de-DE" dirty="0" smtClean="0"/>
              <a:t> </a:t>
            </a:r>
          </a:p>
        </p:txBody>
      </p:sp>
      <p:sp>
        <p:nvSpPr>
          <p:cNvPr id="44035" name="Rectangle 3"/>
          <p:cNvSpPr>
            <a:spLocks noGrp="1" noChangeArrowheads="1"/>
          </p:cNvSpPr>
          <p:nvPr>
            <p:ph type="body" idx="1"/>
          </p:nvPr>
        </p:nvSpPr>
        <p:spPr>
          <a:xfrm>
            <a:off x="423863" y="1700808"/>
            <a:ext cx="8186737" cy="4166592"/>
          </a:xfrm>
        </p:spPr>
        <p:txBody>
          <a:bodyPr/>
          <a:lstStyle/>
          <a:p>
            <a:pPr marL="342900" lvl="3" eaLnBrk="0" hangingPunct="0">
              <a:spcBef>
                <a:spcPts val="600"/>
              </a:spcBef>
              <a:spcAft>
                <a:spcPts val="600"/>
              </a:spcAft>
              <a:buClr>
                <a:schemeClr val="tx2"/>
              </a:buClr>
              <a:buSzPct val="100000"/>
              <a:defRPr/>
            </a:pPr>
            <a:r>
              <a:rPr lang="en-US" altLang="de-DE" dirty="0">
                <a:ea typeface="+mn-ea"/>
                <a:cs typeface="+mn-cs"/>
              </a:rPr>
              <a:t>Show </a:t>
            </a:r>
            <a:r>
              <a:rPr lang="en-US" altLang="de-DE" dirty="0">
                <a:ea typeface="+mn-ea"/>
                <a:cs typeface="+mn-cs"/>
              </a:rPr>
              <a:t>outcomes and outputs to be achieved with the underlying budgets</a:t>
            </a:r>
          </a:p>
          <a:p>
            <a:pPr marL="342900" lvl="3" eaLnBrk="0" hangingPunct="0">
              <a:spcBef>
                <a:spcPts val="600"/>
              </a:spcBef>
              <a:spcAft>
                <a:spcPts val="600"/>
              </a:spcAft>
              <a:buClr>
                <a:schemeClr val="tx2"/>
              </a:buClr>
              <a:buSzPct val="100000"/>
              <a:defRPr/>
            </a:pPr>
            <a:r>
              <a:rPr lang="en-GB" altLang="de-DE" dirty="0">
                <a:ea typeface="+mn-ea"/>
                <a:cs typeface="+mn-cs"/>
              </a:rPr>
              <a:t>Facilitate </a:t>
            </a:r>
            <a:r>
              <a:rPr lang="en-GB" altLang="de-DE" dirty="0">
                <a:ea typeface="+mn-ea"/>
                <a:cs typeface="+mn-cs"/>
              </a:rPr>
              <a:t>priority setting for politics and subsequently in the public administration</a:t>
            </a:r>
          </a:p>
          <a:p>
            <a:pPr marL="342900" lvl="3" eaLnBrk="0" hangingPunct="0">
              <a:spcBef>
                <a:spcPts val="600"/>
              </a:spcBef>
              <a:spcAft>
                <a:spcPts val="600"/>
              </a:spcAft>
              <a:buClr>
                <a:schemeClr val="tx2"/>
              </a:buClr>
              <a:buSzPct val="100000"/>
              <a:defRPr/>
            </a:pPr>
            <a:r>
              <a:rPr lang="en-GB" altLang="de-DE" dirty="0">
                <a:ea typeface="+mn-ea"/>
                <a:cs typeface="+mn-cs"/>
              </a:rPr>
              <a:t>Strengthen </a:t>
            </a:r>
            <a:r>
              <a:rPr lang="en-GB" altLang="de-DE" dirty="0">
                <a:ea typeface="+mn-ea"/>
                <a:cs typeface="+mn-cs"/>
              </a:rPr>
              <a:t>performance accountability for line ministries and budget managing bodies</a:t>
            </a:r>
          </a:p>
          <a:p>
            <a:pPr marL="342900" lvl="3" eaLnBrk="0" hangingPunct="0">
              <a:spcBef>
                <a:spcPts val="600"/>
              </a:spcBef>
              <a:spcAft>
                <a:spcPts val="600"/>
              </a:spcAft>
              <a:buClr>
                <a:schemeClr val="tx2"/>
              </a:buClr>
              <a:buSzPct val="100000"/>
              <a:defRPr/>
            </a:pPr>
            <a:r>
              <a:rPr lang="en-GB" altLang="de-DE" dirty="0">
                <a:ea typeface="+mn-ea"/>
                <a:cs typeface="+mn-cs"/>
                <a:sym typeface="Wingdings" pitchFamily="2" charset="2"/>
              </a:rPr>
              <a:t>Enable administrative level to present results and achievements </a:t>
            </a:r>
            <a:endParaRPr lang="en-GB" altLang="de-DE" dirty="0">
              <a:ea typeface="+mn-ea"/>
              <a:cs typeface="+mn-cs"/>
              <a:sym typeface="Wingdings" pitchFamily="2" charset="2"/>
            </a:endParaRPr>
          </a:p>
        </p:txBody>
      </p:sp>
    </p:spTree>
    <p:extLst>
      <p:ext uri="{BB962C8B-B14F-4D97-AF65-F5344CB8AC3E}">
        <p14:creationId xmlns:p14="http://schemas.microsoft.com/office/powerpoint/2010/main" val="406859963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81000" y="404664"/>
            <a:ext cx="8439472" cy="735360"/>
          </a:xfrm>
        </p:spPr>
        <p:txBody>
          <a:bodyPr/>
          <a:lstStyle/>
          <a:p>
            <a:r>
              <a:rPr lang="de-AT" b="1" cap="small" dirty="0" smtClean="0">
                <a:ea typeface="Tahoma" pitchFamily="34" charset="0"/>
                <a:cs typeface="Tahoma" pitchFamily="34" charset="0"/>
              </a:rPr>
              <a:t>Outcome Orientation </a:t>
            </a:r>
            <a:endParaRPr lang="de-AT" b="1" cap="small" dirty="0">
              <a:ea typeface="Tahoma" pitchFamily="34" charset="0"/>
              <a:cs typeface="Tahoma" pitchFamily="34" charset="0"/>
            </a:endParaRPr>
          </a:p>
        </p:txBody>
      </p:sp>
      <p:sp>
        <p:nvSpPr>
          <p:cNvPr id="3" name="Inhaltsplatzhalter 2"/>
          <p:cNvSpPr>
            <a:spLocks noGrp="1"/>
          </p:cNvSpPr>
          <p:nvPr>
            <p:ph idx="1"/>
          </p:nvPr>
        </p:nvSpPr>
        <p:spPr>
          <a:xfrm>
            <a:off x="395536" y="1412776"/>
            <a:ext cx="8568952" cy="4680520"/>
          </a:xfrm>
        </p:spPr>
        <p:txBody>
          <a:bodyPr/>
          <a:lstStyle/>
          <a:p>
            <a:pPr marL="0" indent="0">
              <a:spcBef>
                <a:spcPts val="600"/>
              </a:spcBef>
              <a:spcAft>
                <a:spcPts val="1200"/>
              </a:spcAft>
              <a:buClrTx/>
              <a:buSzPct val="110000"/>
              <a:buNone/>
              <a:defRPr/>
            </a:pPr>
            <a:r>
              <a:rPr lang="de-AT" dirty="0" smtClean="0">
                <a:ea typeface="Tahoma" pitchFamily="34" charset="0"/>
                <a:cs typeface="Tahoma" pitchFamily="34" charset="0"/>
              </a:rPr>
              <a:t>Budget </a:t>
            </a:r>
            <a:r>
              <a:rPr lang="de-AT" dirty="0" err="1" smtClean="0">
                <a:ea typeface="Tahoma" pitchFamily="34" charset="0"/>
                <a:cs typeface="Tahoma" pitchFamily="34" charset="0"/>
              </a:rPr>
              <a:t>shall</a:t>
            </a:r>
            <a:r>
              <a:rPr lang="de-AT" dirty="0" smtClean="0">
                <a:ea typeface="Tahoma" pitchFamily="34" charset="0"/>
                <a:cs typeface="Tahoma" pitchFamily="34" charset="0"/>
              </a:rPr>
              <a:t> </a:t>
            </a:r>
            <a:r>
              <a:rPr lang="de-AT" dirty="0" err="1" smtClean="0">
                <a:ea typeface="Tahoma" pitchFamily="34" charset="0"/>
                <a:cs typeface="Tahoma" pitchFamily="34" charset="0"/>
              </a:rPr>
              <a:t>develop</a:t>
            </a:r>
            <a:r>
              <a:rPr lang="de-AT" dirty="0" smtClean="0">
                <a:ea typeface="Tahoma" pitchFamily="34" charset="0"/>
                <a:cs typeface="Tahoma" pitchFamily="34" charset="0"/>
              </a:rPr>
              <a:t> </a:t>
            </a:r>
            <a:r>
              <a:rPr lang="de-AT" dirty="0" err="1" smtClean="0">
                <a:ea typeface="Tahoma" pitchFamily="34" charset="0"/>
                <a:cs typeface="Tahoma" pitchFamily="34" charset="0"/>
              </a:rPr>
              <a:t>from</a:t>
            </a:r>
            <a:r>
              <a:rPr lang="de-AT" dirty="0" smtClean="0">
                <a:ea typeface="Tahoma" pitchFamily="34" charset="0"/>
                <a:cs typeface="Tahoma" pitchFamily="34" charset="0"/>
              </a:rPr>
              <a:t> </a:t>
            </a:r>
            <a:r>
              <a:rPr lang="de-AT" dirty="0" err="1" smtClean="0">
                <a:ea typeface="Tahoma" pitchFamily="34" charset="0"/>
                <a:cs typeface="Tahoma" pitchFamily="34" charset="0"/>
              </a:rPr>
              <a:t>input</a:t>
            </a:r>
            <a:r>
              <a:rPr lang="de-AT" dirty="0" smtClean="0">
                <a:ea typeface="Tahoma" pitchFamily="34" charset="0"/>
                <a:cs typeface="Tahoma" pitchFamily="34" charset="0"/>
              </a:rPr>
              <a:t> </a:t>
            </a:r>
            <a:r>
              <a:rPr lang="de-AT" dirty="0" err="1" smtClean="0">
                <a:ea typeface="Tahoma" pitchFamily="34" charset="0"/>
                <a:cs typeface="Tahoma" pitchFamily="34" charset="0"/>
              </a:rPr>
              <a:t>orientation</a:t>
            </a:r>
            <a:r>
              <a:rPr lang="de-AT" dirty="0" smtClean="0">
                <a:ea typeface="Tahoma" pitchFamily="34" charset="0"/>
                <a:cs typeface="Tahoma" pitchFamily="34" charset="0"/>
              </a:rPr>
              <a:t> </a:t>
            </a:r>
            <a:r>
              <a:rPr lang="de-AT" dirty="0" err="1" smtClean="0">
                <a:ea typeface="Tahoma" pitchFamily="34" charset="0"/>
                <a:cs typeface="Tahoma" pitchFamily="34" charset="0"/>
              </a:rPr>
              <a:t>towards</a:t>
            </a:r>
            <a:r>
              <a:rPr lang="de-AT" dirty="0" smtClean="0">
                <a:ea typeface="Tahoma" pitchFamily="34" charset="0"/>
                <a:cs typeface="Tahoma" pitchFamily="34" charset="0"/>
              </a:rPr>
              <a:t> a </a:t>
            </a:r>
            <a:r>
              <a:rPr lang="de-AT" dirty="0" err="1" smtClean="0">
                <a:ea typeface="Tahoma" pitchFamily="34" charset="0"/>
                <a:cs typeface="Tahoma" pitchFamily="34" charset="0"/>
              </a:rPr>
              <a:t>comprehensive</a:t>
            </a:r>
            <a:r>
              <a:rPr lang="de-AT" dirty="0" smtClean="0">
                <a:ea typeface="Tahoma" pitchFamily="34" charset="0"/>
                <a:cs typeface="Tahoma" pitchFamily="34" charset="0"/>
              </a:rPr>
              <a:t> </a:t>
            </a:r>
            <a:r>
              <a:rPr lang="de-AT" dirty="0" err="1" smtClean="0">
                <a:ea typeface="Tahoma" pitchFamily="34" charset="0"/>
                <a:cs typeface="Tahoma" pitchFamily="34" charset="0"/>
              </a:rPr>
              <a:t>steering</a:t>
            </a:r>
            <a:r>
              <a:rPr lang="de-AT" dirty="0" smtClean="0">
                <a:ea typeface="Tahoma" pitchFamily="34" charset="0"/>
                <a:cs typeface="Tahoma" pitchFamily="34" charset="0"/>
              </a:rPr>
              <a:t> </a:t>
            </a:r>
            <a:r>
              <a:rPr lang="de-AT" dirty="0" err="1" smtClean="0">
                <a:ea typeface="Tahoma" pitchFamily="34" charset="0"/>
                <a:cs typeface="Tahoma" pitchFamily="34" charset="0"/>
              </a:rPr>
              <a:t>document</a:t>
            </a:r>
            <a:r>
              <a:rPr lang="de-AT" dirty="0" smtClean="0">
                <a:ea typeface="Tahoma" pitchFamily="34" charset="0"/>
                <a:cs typeface="Tahoma" pitchFamily="34" charset="0"/>
              </a:rPr>
              <a:t> </a:t>
            </a:r>
            <a:r>
              <a:rPr lang="de-AT" dirty="0" err="1" smtClean="0">
                <a:ea typeface="Tahoma" pitchFamily="34" charset="0"/>
                <a:cs typeface="Tahoma" pitchFamily="34" charset="0"/>
              </a:rPr>
              <a:t>of</a:t>
            </a:r>
            <a:r>
              <a:rPr lang="de-AT" dirty="0" smtClean="0">
                <a:ea typeface="Tahoma" pitchFamily="34" charset="0"/>
                <a:cs typeface="Tahoma" pitchFamily="34" charset="0"/>
              </a:rPr>
              <a:t> </a:t>
            </a:r>
            <a:r>
              <a:rPr lang="de-AT" dirty="0" err="1" smtClean="0">
                <a:ea typeface="Tahoma" pitchFamily="34" charset="0"/>
                <a:cs typeface="Tahoma" pitchFamily="34" charset="0"/>
              </a:rPr>
              <a:t>resources</a:t>
            </a:r>
            <a:r>
              <a:rPr lang="de-AT" dirty="0" smtClean="0">
                <a:ea typeface="Tahoma" pitchFamily="34" charset="0"/>
                <a:cs typeface="Tahoma" pitchFamily="34" charset="0"/>
              </a:rPr>
              <a:t> </a:t>
            </a:r>
            <a:r>
              <a:rPr lang="de-AT" dirty="0" err="1" smtClean="0">
                <a:ea typeface="Tahoma" pitchFamily="34" charset="0"/>
                <a:cs typeface="Tahoma" pitchFamily="34" charset="0"/>
              </a:rPr>
              <a:t>and</a:t>
            </a:r>
            <a:r>
              <a:rPr lang="de-AT" dirty="0" smtClean="0">
                <a:ea typeface="Tahoma" pitchFamily="34" charset="0"/>
                <a:cs typeface="Tahoma" pitchFamily="34" charset="0"/>
              </a:rPr>
              <a:t> </a:t>
            </a:r>
            <a:r>
              <a:rPr lang="de-AT" dirty="0" err="1" smtClean="0">
                <a:ea typeface="Tahoma" pitchFamily="34" charset="0"/>
                <a:cs typeface="Tahoma" pitchFamily="34" charset="0"/>
              </a:rPr>
              <a:t>performance</a:t>
            </a:r>
            <a:r>
              <a:rPr lang="de-AT" dirty="0">
                <a:ea typeface="Tahoma" pitchFamily="34" charset="0"/>
                <a:cs typeface="Tahoma" pitchFamily="34" charset="0"/>
              </a:rPr>
              <a:t> </a:t>
            </a:r>
            <a:r>
              <a:rPr lang="de-AT" dirty="0" err="1" smtClean="0">
                <a:ea typeface="Tahoma" pitchFamily="34" charset="0"/>
                <a:cs typeface="Tahoma" pitchFamily="34" charset="0"/>
              </a:rPr>
              <a:t>based</a:t>
            </a:r>
            <a:r>
              <a:rPr lang="de-AT" dirty="0" smtClean="0">
                <a:ea typeface="Tahoma" pitchFamily="34" charset="0"/>
                <a:cs typeface="Tahoma" pitchFamily="34" charset="0"/>
              </a:rPr>
              <a:t> on </a:t>
            </a:r>
            <a:r>
              <a:rPr lang="de-AT" dirty="0" err="1" smtClean="0">
                <a:ea typeface="Tahoma" pitchFamily="34" charset="0"/>
                <a:cs typeface="Tahoma" pitchFamily="34" charset="0"/>
              </a:rPr>
              <a:t>the</a:t>
            </a:r>
            <a:r>
              <a:rPr lang="de-AT" dirty="0" smtClean="0">
                <a:ea typeface="Tahoma" pitchFamily="34" charset="0"/>
                <a:cs typeface="Tahoma" pitchFamily="34" charset="0"/>
              </a:rPr>
              <a:t> </a:t>
            </a:r>
            <a:r>
              <a:rPr lang="de-AT" dirty="0" err="1" smtClean="0">
                <a:ea typeface="Tahoma" pitchFamily="34" charset="0"/>
                <a:cs typeface="Tahoma" pitchFamily="34" charset="0"/>
              </a:rPr>
              <a:t>new</a:t>
            </a:r>
            <a:r>
              <a:rPr lang="de-AT" dirty="0" smtClean="0">
                <a:ea typeface="Tahoma" pitchFamily="34" charset="0"/>
                <a:cs typeface="Tahoma" pitchFamily="34" charset="0"/>
              </a:rPr>
              <a:t> </a:t>
            </a:r>
            <a:r>
              <a:rPr lang="de-AT" dirty="0" err="1" smtClean="0">
                <a:ea typeface="Tahoma" pitchFamily="34" charset="0"/>
                <a:cs typeface="Tahoma" pitchFamily="34" charset="0"/>
              </a:rPr>
              <a:t>constitutional</a:t>
            </a:r>
            <a:r>
              <a:rPr lang="de-AT" dirty="0" smtClean="0">
                <a:ea typeface="Tahoma" pitchFamily="34" charset="0"/>
                <a:cs typeface="Tahoma" pitchFamily="34" charset="0"/>
              </a:rPr>
              <a:t> </a:t>
            </a:r>
            <a:r>
              <a:rPr lang="de-AT" dirty="0" err="1" smtClean="0">
                <a:ea typeface="Tahoma" pitchFamily="34" charset="0"/>
                <a:cs typeface="Tahoma" pitchFamily="34" charset="0"/>
              </a:rPr>
              <a:t>principle</a:t>
            </a:r>
            <a:r>
              <a:rPr lang="de-AT" dirty="0" smtClean="0">
                <a:ea typeface="Tahoma" pitchFamily="34" charset="0"/>
                <a:cs typeface="Tahoma" pitchFamily="34" charset="0"/>
              </a:rPr>
              <a:t> </a:t>
            </a:r>
            <a:r>
              <a:rPr lang="de-AT" dirty="0" err="1" smtClean="0">
                <a:ea typeface="Tahoma" pitchFamily="34" charset="0"/>
                <a:cs typeface="Tahoma" pitchFamily="34" charset="0"/>
              </a:rPr>
              <a:t>of</a:t>
            </a:r>
            <a:r>
              <a:rPr lang="de-AT" dirty="0" smtClean="0">
                <a:ea typeface="Tahoma" pitchFamily="34" charset="0"/>
                <a:cs typeface="Tahoma" pitchFamily="34" charset="0"/>
              </a:rPr>
              <a:t> </a:t>
            </a:r>
            <a:r>
              <a:rPr lang="de-AT" dirty="0" err="1" smtClean="0">
                <a:ea typeface="Tahoma" pitchFamily="34" charset="0"/>
                <a:cs typeface="Tahoma" pitchFamily="34" charset="0"/>
              </a:rPr>
              <a:t>outcome</a:t>
            </a:r>
            <a:r>
              <a:rPr lang="de-AT" dirty="0" smtClean="0">
                <a:ea typeface="Tahoma" pitchFamily="34" charset="0"/>
                <a:cs typeface="Tahoma" pitchFamily="34" charset="0"/>
              </a:rPr>
              <a:t> </a:t>
            </a:r>
            <a:r>
              <a:rPr lang="de-AT" dirty="0" err="1" smtClean="0">
                <a:ea typeface="Tahoma" pitchFamily="34" charset="0"/>
                <a:cs typeface="Tahoma" pitchFamily="34" charset="0"/>
              </a:rPr>
              <a:t>orientation</a:t>
            </a:r>
            <a:r>
              <a:rPr lang="de-AT" dirty="0" smtClean="0">
                <a:ea typeface="Tahoma" pitchFamily="34" charset="0"/>
                <a:cs typeface="Tahoma" pitchFamily="34" charset="0"/>
              </a:rPr>
              <a:t>. </a:t>
            </a:r>
            <a:endParaRPr lang="de-AT" dirty="0">
              <a:ea typeface="Tahoma" pitchFamily="34" charset="0"/>
              <a:cs typeface="Tahoma" pitchFamily="34" charset="0"/>
            </a:endParaRPr>
          </a:p>
          <a:p>
            <a:pPr marL="0" indent="0">
              <a:spcBef>
                <a:spcPts val="600"/>
              </a:spcBef>
              <a:spcAft>
                <a:spcPts val="600"/>
              </a:spcAft>
              <a:buClrTx/>
              <a:buSzPct val="110000"/>
              <a:buNone/>
              <a:defRPr/>
            </a:pPr>
            <a:r>
              <a:rPr lang="de-AT" dirty="0" smtClean="0">
                <a:ea typeface="Tahoma" pitchFamily="34" charset="0"/>
                <a:cs typeface="Tahoma" pitchFamily="34" charset="0"/>
              </a:rPr>
              <a:t>Implementation: </a:t>
            </a:r>
            <a:endParaRPr lang="de-AT" dirty="0">
              <a:ea typeface="Tahoma" pitchFamily="34" charset="0"/>
              <a:cs typeface="Tahoma" pitchFamily="34" charset="0"/>
            </a:endParaRPr>
          </a:p>
          <a:p>
            <a:pPr marL="342900" lvl="3" eaLnBrk="0" hangingPunct="0">
              <a:spcBef>
                <a:spcPts val="600"/>
              </a:spcBef>
              <a:spcAft>
                <a:spcPts val="600"/>
              </a:spcAft>
              <a:buClr>
                <a:schemeClr val="tx2"/>
              </a:buClr>
              <a:buSzPct val="100000"/>
              <a:defRPr/>
            </a:pPr>
            <a:r>
              <a:rPr lang="de-AT" dirty="0">
                <a:ea typeface="+mn-ea"/>
                <a:cs typeface="+mn-cs"/>
              </a:rPr>
              <a:t>MTEF/</a:t>
            </a:r>
            <a:r>
              <a:rPr lang="de-AT" dirty="0" err="1">
                <a:ea typeface="+mn-ea"/>
                <a:cs typeface="+mn-cs"/>
              </a:rPr>
              <a:t>Strategy</a:t>
            </a:r>
            <a:r>
              <a:rPr lang="de-AT" dirty="0">
                <a:ea typeface="+mn-ea"/>
                <a:cs typeface="+mn-cs"/>
              </a:rPr>
              <a:t> </a:t>
            </a:r>
            <a:r>
              <a:rPr lang="de-AT" dirty="0" err="1">
                <a:ea typeface="+mn-ea"/>
                <a:cs typeface="+mn-cs"/>
              </a:rPr>
              <a:t>report</a:t>
            </a:r>
            <a:r>
              <a:rPr lang="de-AT" dirty="0">
                <a:ea typeface="+mn-ea"/>
                <a:cs typeface="+mn-cs"/>
              </a:rPr>
              <a:t> </a:t>
            </a:r>
            <a:r>
              <a:rPr lang="de-AT" dirty="0" err="1">
                <a:ea typeface="+mn-ea"/>
                <a:cs typeface="+mn-cs"/>
              </a:rPr>
              <a:t>refers</a:t>
            </a:r>
            <a:r>
              <a:rPr lang="de-AT" dirty="0">
                <a:ea typeface="+mn-ea"/>
                <a:cs typeface="+mn-cs"/>
              </a:rPr>
              <a:t> </a:t>
            </a:r>
            <a:r>
              <a:rPr lang="de-AT" dirty="0" err="1">
                <a:ea typeface="+mn-ea"/>
                <a:cs typeface="+mn-cs"/>
              </a:rPr>
              <a:t>to</a:t>
            </a:r>
            <a:r>
              <a:rPr lang="de-AT" dirty="0">
                <a:ea typeface="+mn-ea"/>
                <a:cs typeface="+mn-cs"/>
              </a:rPr>
              <a:t> </a:t>
            </a:r>
            <a:r>
              <a:rPr lang="de-AT" dirty="0" err="1">
                <a:ea typeface="+mn-ea"/>
                <a:cs typeface="+mn-cs"/>
              </a:rPr>
              <a:t>outcomes</a:t>
            </a:r>
            <a:r>
              <a:rPr lang="de-AT" dirty="0">
                <a:ea typeface="+mn-ea"/>
                <a:cs typeface="+mn-cs"/>
              </a:rPr>
              <a:t>/</a:t>
            </a:r>
            <a:r>
              <a:rPr lang="de-AT" dirty="0" err="1">
                <a:ea typeface="+mn-ea"/>
                <a:cs typeface="+mn-cs"/>
              </a:rPr>
              <a:t>strategies</a:t>
            </a:r>
            <a:r>
              <a:rPr lang="de-AT" dirty="0">
                <a:ea typeface="+mn-ea"/>
                <a:cs typeface="+mn-cs"/>
              </a:rPr>
              <a:t>  </a:t>
            </a:r>
            <a:endParaRPr lang="de-AT" dirty="0">
              <a:ea typeface="+mn-ea"/>
              <a:cs typeface="+mn-cs"/>
            </a:endParaRPr>
          </a:p>
          <a:p>
            <a:pPr marL="342900" lvl="3" eaLnBrk="0" hangingPunct="0">
              <a:spcBef>
                <a:spcPts val="600"/>
              </a:spcBef>
              <a:spcAft>
                <a:spcPts val="600"/>
              </a:spcAft>
              <a:buClr>
                <a:schemeClr val="tx2"/>
              </a:buClr>
              <a:buSzPct val="100000"/>
              <a:defRPr/>
            </a:pPr>
            <a:r>
              <a:rPr lang="de-AT" dirty="0">
                <a:ea typeface="+mn-ea"/>
                <a:cs typeface="+mn-cs"/>
              </a:rPr>
              <a:t>Performance </a:t>
            </a:r>
            <a:r>
              <a:rPr lang="de-AT" dirty="0" err="1">
                <a:ea typeface="+mn-ea"/>
                <a:cs typeface="+mn-cs"/>
              </a:rPr>
              <a:t>information</a:t>
            </a:r>
            <a:r>
              <a:rPr lang="de-AT" dirty="0">
                <a:ea typeface="+mn-ea"/>
                <a:cs typeface="+mn-cs"/>
              </a:rPr>
              <a:t> in </a:t>
            </a:r>
            <a:r>
              <a:rPr lang="de-AT" dirty="0" err="1">
                <a:ea typeface="+mn-ea"/>
                <a:cs typeface="+mn-cs"/>
              </a:rPr>
              <a:t>the</a:t>
            </a:r>
            <a:r>
              <a:rPr lang="de-AT" dirty="0">
                <a:ea typeface="+mn-ea"/>
                <a:cs typeface="+mn-cs"/>
              </a:rPr>
              <a:t> </a:t>
            </a:r>
            <a:r>
              <a:rPr lang="de-AT" dirty="0" err="1">
                <a:ea typeface="+mn-ea"/>
                <a:cs typeface="+mn-cs"/>
              </a:rPr>
              <a:t>annual</a:t>
            </a:r>
            <a:r>
              <a:rPr lang="de-AT" dirty="0">
                <a:ea typeface="+mn-ea"/>
                <a:cs typeface="+mn-cs"/>
              </a:rPr>
              <a:t> </a:t>
            </a:r>
            <a:r>
              <a:rPr lang="de-AT" dirty="0" err="1">
                <a:ea typeface="+mn-ea"/>
                <a:cs typeface="+mn-cs"/>
              </a:rPr>
              <a:t>budget</a:t>
            </a:r>
            <a:r>
              <a:rPr lang="de-AT" dirty="0">
                <a:ea typeface="+mn-ea"/>
                <a:cs typeface="+mn-cs"/>
              </a:rPr>
              <a:t> </a:t>
            </a:r>
            <a:r>
              <a:rPr lang="de-AT" dirty="0" err="1">
                <a:ea typeface="+mn-ea"/>
                <a:cs typeface="+mn-cs"/>
              </a:rPr>
              <a:t>bill</a:t>
            </a:r>
            <a:r>
              <a:rPr lang="de-AT" dirty="0">
                <a:ea typeface="+mn-ea"/>
                <a:cs typeface="+mn-cs"/>
              </a:rPr>
              <a:t> </a:t>
            </a:r>
            <a:r>
              <a:rPr lang="de-AT" dirty="0">
                <a:ea typeface="+mn-ea"/>
                <a:cs typeface="+mn-cs"/>
              </a:rPr>
              <a:t>on </a:t>
            </a:r>
            <a:r>
              <a:rPr lang="de-AT" dirty="0" err="1">
                <a:ea typeface="+mn-ea"/>
                <a:cs typeface="+mn-cs"/>
              </a:rPr>
              <a:t>the</a:t>
            </a:r>
            <a:r>
              <a:rPr lang="de-AT" dirty="0">
                <a:ea typeface="+mn-ea"/>
                <a:cs typeface="+mn-cs"/>
              </a:rPr>
              <a:t> </a:t>
            </a:r>
            <a:r>
              <a:rPr lang="de-AT" dirty="0" err="1">
                <a:ea typeface="+mn-ea"/>
                <a:cs typeface="+mn-cs"/>
              </a:rPr>
              <a:t>level</a:t>
            </a:r>
            <a:r>
              <a:rPr lang="de-AT" dirty="0">
                <a:ea typeface="+mn-ea"/>
                <a:cs typeface="+mn-cs"/>
              </a:rPr>
              <a:t> </a:t>
            </a:r>
            <a:r>
              <a:rPr lang="de-AT" dirty="0" err="1">
                <a:ea typeface="+mn-ea"/>
                <a:cs typeface="+mn-cs"/>
              </a:rPr>
              <a:t>of</a:t>
            </a:r>
            <a:r>
              <a:rPr lang="de-AT" dirty="0">
                <a:ea typeface="+mn-ea"/>
                <a:cs typeface="+mn-cs"/>
              </a:rPr>
              <a:t> </a:t>
            </a:r>
            <a:r>
              <a:rPr lang="de-AT" dirty="0" err="1">
                <a:ea typeface="+mn-ea"/>
                <a:cs typeface="+mn-cs"/>
              </a:rPr>
              <a:t>budget</a:t>
            </a:r>
            <a:r>
              <a:rPr lang="de-AT" dirty="0">
                <a:ea typeface="+mn-ea"/>
                <a:cs typeface="+mn-cs"/>
              </a:rPr>
              <a:t> </a:t>
            </a:r>
            <a:r>
              <a:rPr lang="de-AT" dirty="0" err="1">
                <a:ea typeface="+mn-ea"/>
                <a:cs typeface="+mn-cs"/>
              </a:rPr>
              <a:t>chapter</a:t>
            </a:r>
            <a:r>
              <a:rPr lang="de-AT" dirty="0">
                <a:ea typeface="+mn-ea"/>
                <a:cs typeface="+mn-cs"/>
              </a:rPr>
              <a:t>, global </a:t>
            </a:r>
            <a:r>
              <a:rPr lang="de-AT" dirty="0" err="1">
                <a:ea typeface="+mn-ea"/>
                <a:cs typeface="+mn-cs"/>
              </a:rPr>
              <a:t>and</a:t>
            </a:r>
            <a:r>
              <a:rPr lang="de-AT" dirty="0">
                <a:ea typeface="+mn-ea"/>
                <a:cs typeface="+mn-cs"/>
              </a:rPr>
              <a:t> </a:t>
            </a:r>
            <a:r>
              <a:rPr lang="de-AT" dirty="0" err="1">
                <a:ea typeface="+mn-ea"/>
                <a:cs typeface="+mn-cs"/>
              </a:rPr>
              <a:t>detailed</a:t>
            </a:r>
            <a:r>
              <a:rPr lang="de-AT" dirty="0">
                <a:ea typeface="+mn-ea"/>
                <a:cs typeface="+mn-cs"/>
              </a:rPr>
              <a:t> </a:t>
            </a:r>
            <a:r>
              <a:rPr lang="de-AT" dirty="0" err="1">
                <a:ea typeface="+mn-ea"/>
                <a:cs typeface="+mn-cs"/>
              </a:rPr>
              <a:t>budgets</a:t>
            </a:r>
            <a:r>
              <a:rPr lang="de-AT" dirty="0">
                <a:ea typeface="+mn-ea"/>
                <a:cs typeface="+mn-cs"/>
              </a:rPr>
              <a:t> </a:t>
            </a:r>
          </a:p>
          <a:p>
            <a:pPr marL="342900" lvl="3" eaLnBrk="0" hangingPunct="0">
              <a:spcBef>
                <a:spcPts val="600"/>
              </a:spcBef>
              <a:spcAft>
                <a:spcPts val="600"/>
              </a:spcAft>
              <a:buClr>
                <a:schemeClr val="tx2"/>
              </a:buClr>
              <a:buSzPct val="100000"/>
              <a:defRPr/>
            </a:pPr>
            <a:r>
              <a:rPr lang="de-AT" dirty="0">
                <a:ea typeface="+mn-ea"/>
                <a:cs typeface="+mn-cs"/>
              </a:rPr>
              <a:t>Management </a:t>
            </a:r>
            <a:r>
              <a:rPr lang="de-AT" dirty="0" err="1">
                <a:ea typeface="+mn-ea"/>
                <a:cs typeface="+mn-cs"/>
              </a:rPr>
              <a:t>with</a:t>
            </a:r>
            <a:r>
              <a:rPr lang="de-AT" dirty="0">
                <a:ea typeface="+mn-ea"/>
                <a:cs typeface="+mn-cs"/>
              </a:rPr>
              <a:t> </a:t>
            </a:r>
            <a:r>
              <a:rPr lang="de-AT" dirty="0" err="1">
                <a:ea typeface="+mn-ea"/>
                <a:cs typeface="+mn-cs"/>
              </a:rPr>
              <a:t>performance</a:t>
            </a:r>
            <a:r>
              <a:rPr lang="de-AT" dirty="0">
                <a:ea typeface="+mn-ea"/>
                <a:cs typeface="+mn-cs"/>
              </a:rPr>
              <a:t> </a:t>
            </a:r>
            <a:r>
              <a:rPr lang="de-AT" dirty="0" err="1">
                <a:ea typeface="+mn-ea"/>
                <a:cs typeface="+mn-cs"/>
              </a:rPr>
              <a:t>mandates</a:t>
            </a:r>
            <a:r>
              <a:rPr lang="de-AT" dirty="0">
                <a:ea typeface="+mn-ea"/>
                <a:cs typeface="+mn-cs"/>
              </a:rPr>
              <a:t> (</a:t>
            </a:r>
            <a:r>
              <a:rPr lang="de-AT" dirty="0" err="1">
                <a:ea typeface="+mn-ea"/>
                <a:cs typeface="+mn-cs"/>
              </a:rPr>
              <a:t>resources</a:t>
            </a:r>
            <a:r>
              <a:rPr lang="de-AT" dirty="0">
                <a:ea typeface="+mn-ea"/>
                <a:cs typeface="+mn-cs"/>
              </a:rPr>
              <a:t>, </a:t>
            </a:r>
            <a:r>
              <a:rPr lang="de-AT" dirty="0" err="1">
                <a:ea typeface="+mn-ea"/>
                <a:cs typeface="+mn-cs"/>
              </a:rPr>
              <a:t>aims</a:t>
            </a:r>
            <a:r>
              <a:rPr lang="de-AT" dirty="0">
                <a:ea typeface="+mn-ea"/>
                <a:cs typeface="+mn-cs"/>
              </a:rPr>
              <a:t>, </a:t>
            </a:r>
            <a:r>
              <a:rPr lang="de-AT" dirty="0" err="1">
                <a:ea typeface="+mn-ea"/>
                <a:cs typeface="+mn-cs"/>
              </a:rPr>
              <a:t>achievements</a:t>
            </a:r>
            <a:r>
              <a:rPr lang="de-AT" dirty="0">
                <a:ea typeface="+mn-ea"/>
                <a:cs typeface="+mn-cs"/>
              </a:rPr>
              <a:t>) </a:t>
            </a:r>
          </a:p>
          <a:p>
            <a:pPr marL="342900" lvl="3" eaLnBrk="0" hangingPunct="0">
              <a:spcBef>
                <a:spcPts val="600"/>
              </a:spcBef>
              <a:spcAft>
                <a:spcPts val="600"/>
              </a:spcAft>
              <a:buClr>
                <a:schemeClr val="tx2"/>
              </a:buClr>
              <a:buSzPct val="100000"/>
              <a:defRPr/>
            </a:pPr>
            <a:r>
              <a:rPr lang="de-AT" dirty="0">
                <a:ea typeface="+mn-ea"/>
                <a:cs typeface="+mn-cs"/>
              </a:rPr>
              <a:t>Outcome Controlling</a:t>
            </a:r>
            <a:endParaRPr lang="de-AT" dirty="0">
              <a:ea typeface="+mn-ea"/>
              <a:cs typeface="+mn-cs"/>
            </a:endParaRPr>
          </a:p>
          <a:p>
            <a:pPr marL="342900" lvl="3" eaLnBrk="0" hangingPunct="0">
              <a:spcBef>
                <a:spcPts val="600"/>
              </a:spcBef>
              <a:spcAft>
                <a:spcPts val="600"/>
              </a:spcAft>
              <a:buClr>
                <a:schemeClr val="tx2"/>
              </a:buClr>
              <a:buSzPct val="100000"/>
              <a:defRPr/>
            </a:pPr>
            <a:r>
              <a:rPr lang="de-AT" dirty="0">
                <a:ea typeface="+mn-ea"/>
                <a:cs typeface="+mn-cs"/>
              </a:rPr>
              <a:t>Reporting </a:t>
            </a:r>
            <a:r>
              <a:rPr lang="de-AT" dirty="0" err="1">
                <a:ea typeface="+mn-ea"/>
                <a:cs typeface="+mn-cs"/>
              </a:rPr>
              <a:t>R</a:t>
            </a:r>
            <a:r>
              <a:rPr lang="de-AT" dirty="0" err="1">
                <a:ea typeface="+mn-ea"/>
                <a:cs typeface="+mn-cs"/>
              </a:rPr>
              <a:t>equirements</a:t>
            </a:r>
            <a:r>
              <a:rPr lang="de-AT" dirty="0">
                <a:ea typeface="+mn-ea"/>
                <a:cs typeface="+mn-cs"/>
              </a:rPr>
              <a:t> </a:t>
            </a:r>
            <a:endParaRPr lang="de-AT" dirty="0">
              <a:ea typeface="+mn-ea"/>
              <a:cs typeface="+mn-cs"/>
            </a:endParaRPr>
          </a:p>
          <a:p>
            <a:pPr marL="342900" lvl="3" eaLnBrk="0" hangingPunct="0">
              <a:spcBef>
                <a:spcPts val="600"/>
              </a:spcBef>
              <a:spcAft>
                <a:spcPts val="600"/>
              </a:spcAft>
              <a:buClr>
                <a:schemeClr val="tx2"/>
              </a:buClr>
              <a:buSzPct val="100000"/>
              <a:defRPr/>
            </a:pPr>
            <a:r>
              <a:rPr lang="en-US" dirty="0">
                <a:ea typeface="+mn-ea"/>
                <a:cs typeface="+mn-cs"/>
              </a:rPr>
              <a:t>Outcome-oriented impact assessment with respect to legislative proposals and other </a:t>
            </a:r>
            <a:r>
              <a:rPr lang="en-US" dirty="0">
                <a:ea typeface="+mn-ea"/>
                <a:cs typeface="+mn-cs"/>
              </a:rPr>
              <a:t>projects</a:t>
            </a:r>
            <a:endParaRPr lang="de-AT" dirty="0">
              <a:ea typeface="+mn-ea"/>
              <a:cs typeface="+mn-cs"/>
            </a:endParaRPr>
          </a:p>
        </p:txBody>
      </p:sp>
      <p:sp>
        <p:nvSpPr>
          <p:cNvPr id="13316" name="Foliennummernplatzhalter 3"/>
          <p:cNvSpPr>
            <a:spLocks noGrp="1"/>
          </p:cNvSpPr>
          <p:nvPr>
            <p:ph type="sldNum" sz="quarter" idx="10"/>
          </p:nvPr>
        </p:nvSpPr>
        <p:spPr>
          <a:xfrm>
            <a:off x="539750" y="6524625"/>
            <a:ext cx="287834" cy="14473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28</a:t>
            </a:fld>
            <a:endParaRPr lang="de-DE" sz="900" dirty="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8471125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p:cNvSpPr>
          <p:nvPr>
            <p:ph type="title"/>
          </p:nvPr>
        </p:nvSpPr>
        <p:spPr>
          <a:xfrm>
            <a:off x="539750" y="188913"/>
            <a:ext cx="8064698" cy="935831"/>
          </a:xfrm>
        </p:spPr>
        <p:txBody>
          <a:bodyPr/>
          <a:lstStyle/>
          <a:p>
            <a:r>
              <a:rPr lang="de-AT" altLang="de-DE" b="1" cap="small" dirty="0">
                <a:ea typeface="Tahoma" pitchFamily="34" charset="0"/>
                <a:cs typeface="Tahoma" pitchFamily="34" charset="0"/>
              </a:rPr>
              <a:t>Performance Information on Different Budget Levels</a:t>
            </a:r>
          </a:p>
        </p:txBody>
      </p:sp>
      <p:sp>
        <p:nvSpPr>
          <p:cNvPr id="45060" name="AutoShape 3"/>
          <p:cNvSpPr>
            <a:spLocks noChangeArrowheads="1"/>
          </p:cNvSpPr>
          <p:nvPr/>
        </p:nvSpPr>
        <p:spPr bwMode="auto">
          <a:xfrm>
            <a:off x="539750" y="1836738"/>
            <a:ext cx="7200900" cy="3889375"/>
          </a:xfrm>
          <a:prstGeom prst="triangle">
            <a:avLst>
              <a:gd name="adj" fmla="val 50000"/>
            </a:avLst>
          </a:prstGeom>
          <a:solidFill>
            <a:srgbClr val="FFFF99"/>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endParaRPr lang="de-DE" altLang="de-DE" sz="1400">
              <a:solidFill>
                <a:srgbClr val="000000"/>
              </a:solidFill>
            </a:endParaRPr>
          </a:p>
        </p:txBody>
      </p:sp>
      <p:sp>
        <p:nvSpPr>
          <p:cNvPr id="45061" name="AutoShape 4"/>
          <p:cNvSpPr>
            <a:spLocks noChangeArrowheads="1"/>
          </p:cNvSpPr>
          <p:nvPr/>
        </p:nvSpPr>
        <p:spPr bwMode="auto">
          <a:xfrm>
            <a:off x="1403350" y="1836738"/>
            <a:ext cx="5473700" cy="2952750"/>
          </a:xfrm>
          <a:prstGeom prst="triangle">
            <a:avLst>
              <a:gd name="adj" fmla="val 50000"/>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endParaRPr lang="de-DE" altLang="de-DE" sz="1400">
              <a:solidFill>
                <a:srgbClr val="000000"/>
              </a:solidFill>
            </a:endParaRPr>
          </a:p>
        </p:txBody>
      </p:sp>
      <p:sp>
        <p:nvSpPr>
          <p:cNvPr id="45062" name="AutoShape 5"/>
          <p:cNvSpPr>
            <a:spLocks noChangeArrowheads="1"/>
          </p:cNvSpPr>
          <p:nvPr/>
        </p:nvSpPr>
        <p:spPr bwMode="auto">
          <a:xfrm>
            <a:off x="2268538" y="1836738"/>
            <a:ext cx="3743325" cy="2017712"/>
          </a:xfrm>
          <a:prstGeom prst="triangle">
            <a:avLst>
              <a:gd name="adj" fmla="val 50000"/>
            </a:avLst>
          </a:prstGeom>
          <a:solidFill>
            <a:srgbClr val="CCECFF"/>
          </a:solidFill>
          <a:ln w="19050">
            <a:solidFill>
              <a:schemeClr val="tx1"/>
            </a:solidFill>
            <a:miter lim="800000"/>
            <a:headEnd/>
            <a:tailEnd/>
          </a:ln>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endParaRPr lang="de-AT" altLang="de-DE" sz="1400">
              <a:solidFill>
                <a:srgbClr val="000000"/>
              </a:solidFill>
            </a:endParaRPr>
          </a:p>
          <a:p>
            <a:pPr algn="ctr" eaLnBrk="1" hangingPunct="1"/>
            <a:r>
              <a:rPr lang="de-AT" altLang="de-DE" sz="1400">
                <a:solidFill>
                  <a:srgbClr val="000000"/>
                </a:solidFill>
              </a:rPr>
              <a:t>Max. 5 outcome objectives</a:t>
            </a:r>
            <a:br>
              <a:rPr lang="de-AT" altLang="de-DE" sz="1400">
                <a:solidFill>
                  <a:srgbClr val="000000"/>
                </a:solidFill>
              </a:rPr>
            </a:br>
            <a:r>
              <a:rPr lang="de-AT" altLang="de-DE" sz="1400">
                <a:solidFill>
                  <a:srgbClr val="000000"/>
                </a:solidFill>
              </a:rPr>
              <a:t>at least </a:t>
            </a:r>
            <a:r>
              <a:rPr lang="de-AT" altLang="de-DE" sz="1400">
                <a:solidFill>
                  <a:srgbClr val="C00000"/>
                </a:solidFill>
              </a:rPr>
              <a:t>1 Gender</a:t>
            </a:r>
          </a:p>
          <a:p>
            <a:pPr algn="ctr" eaLnBrk="1" hangingPunct="1"/>
            <a:endParaRPr lang="de-AT" altLang="de-DE" sz="1400">
              <a:solidFill>
                <a:srgbClr val="000000"/>
              </a:solidFill>
            </a:endParaRPr>
          </a:p>
          <a:p>
            <a:pPr algn="ctr" eaLnBrk="1" hangingPunct="1"/>
            <a:endParaRPr lang="de-DE" altLang="de-DE" sz="1400">
              <a:solidFill>
                <a:srgbClr val="000000"/>
              </a:solidFill>
            </a:endParaRPr>
          </a:p>
        </p:txBody>
      </p:sp>
      <p:sp>
        <p:nvSpPr>
          <p:cNvPr id="45063" name="Line 7"/>
          <p:cNvSpPr>
            <a:spLocks noChangeShapeType="1"/>
          </p:cNvSpPr>
          <p:nvPr/>
        </p:nvSpPr>
        <p:spPr bwMode="auto">
          <a:xfrm>
            <a:off x="5003800" y="3854450"/>
            <a:ext cx="1588" cy="8636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64" name="Text Box 8"/>
          <p:cNvSpPr txBox="1">
            <a:spLocks noChangeArrowheads="1"/>
          </p:cNvSpPr>
          <p:nvPr/>
        </p:nvSpPr>
        <p:spPr bwMode="auto">
          <a:xfrm>
            <a:off x="1835150" y="4070350"/>
            <a:ext cx="1295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1000">
                <a:solidFill>
                  <a:srgbClr val="000000"/>
                </a:solidFill>
                <a:ea typeface="ＭＳ Ｐゴシック" charset="-128"/>
              </a:rPr>
              <a:t>Global Budget</a:t>
            </a:r>
            <a:br>
              <a:rPr lang="de-AT" altLang="de-DE" sz="1000">
                <a:solidFill>
                  <a:srgbClr val="000000"/>
                </a:solidFill>
                <a:ea typeface="ＭＳ Ｐゴシック" charset="-128"/>
              </a:rPr>
            </a:br>
            <a:r>
              <a:rPr lang="de-AT" altLang="de-DE" sz="1000">
                <a:solidFill>
                  <a:srgbClr val="000000"/>
                </a:solidFill>
                <a:ea typeface="ＭＳ Ｐゴシック" charset="-128"/>
              </a:rPr>
              <a:t>1 – 5 primary activities</a:t>
            </a:r>
            <a:br>
              <a:rPr lang="de-AT" altLang="de-DE" sz="1000">
                <a:solidFill>
                  <a:srgbClr val="000000"/>
                </a:solidFill>
                <a:ea typeface="ＭＳ Ｐゴシック" charset="-128"/>
              </a:rPr>
            </a:br>
            <a:r>
              <a:rPr lang="de-AT" altLang="de-DE" sz="1000">
                <a:solidFill>
                  <a:srgbClr val="C00000"/>
                </a:solidFill>
                <a:ea typeface="ＭＳ Ｐゴシック" charset="-128"/>
              </a:rPr>
              <a:t>Gender</a:t>
            </a:r>
            <a:endParaRPr lang="de-DE" altLang="de-DE" sz="1000">
              <a:solidFill>
                <a:srgbClr val="C00000"/>
              </a:solidFill>
              <a:ea typeface="ＭＳ Ｐゴシック" charset="-128"/>
            </a:endParaRPr>
          </a:p>
        </p:txBody>
      </p:sp>
      <p:sp>
        <p:nvSpPr>
          <p:cNvPr id="45065" name="Line 9"/>
          <p:cNvSpPr>
            <a:spLocks noChangeShapeType="1"/>
          </p:cNvSpPr>
          <p:nvPr/>
        </p:nvSpPr>
        <p:spPr bwMode="auto">
          <a:xfrm>
            <a:off x="3205163" y="4718050"/>
            <a:ext cx="0" cy="10080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66" name="Line 10"/>
          <p:cNvSpPr>
            <a:spLocks noChangeShapeType="1"/>
          </p:cNvSpPr>
          <p:nvPr/>
        </p:nvSpPr>
        <p:spPr bwMode="auto">
          <a:xfrm>
            <a:off x="5005388" y="4718050"/>
            <a:ext cx="0" cy="10080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67" name="Line 11"/>
          <p:cNvSpPr>
            <a:spLocks noChangeShapeType="1"/>
          </p:cNvSpPr>
          <p:nvPr/>
        </p:nvSpPr>
        <p:spPr bwMode="auto">
          <a:xfrm flipH="1">
            <a:off x="1619250" y="4789488"/>
            <a:ext cx="360363" cy="9366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68" name="Line 12"/>
          <p:cNvSpPr>
            <a:spLocks noChangeShapeType="1"/>
          </p:cNvSpPr>
          <p:nvPr/>
        </p:nvSpPr>
        <p:spPr bwMode="auto">
          <a:xfrm>
            <a:off x="2555875" y="4789488"/>
            <a:ext cx="0" cy="9366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69" name="Line 13"/>
          <p:cNvSpPr>
            <a:spLocks noChangeShapeType="1"/>
          </p:cNvSpPr>
          <p:nvPr/>
        </p:nvSpPr>
        <p:spPr bwMode="auto">
          <a:xfrm>
            <a:off x="5651500" y="4789488"/>
            <a:ext cx="1588" cy="9366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70" name="Line 14"/>
          <p:cNvSpPr>
            <a:spLocks noChangeShapeType="1"/>
          </p:cNvSpPr>
          <p:nvPr/>
        </p:nvSpPr>
        <p:spPr bwMode="auto">
          <a:xfrm flipH="1" flipV="1">
            <a:off x="6227763" y="4789488"/>
            <a:ext cx="433387" cy="9366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71" name="Text Box 15"/>
          <p:cNvSpPr txBox="1">
            <a:spLocks noChangeArrowheads="1"/>
          </p:cNvSpPr>
          <p:nvPr/>
        </p:nvSpPr>
        <p:spPr bwMode="auto">
          <a:xfrm>
            <a:off x="1258888" y="4789488"/>
            <a:ext cx="649287"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1000">
                <a:solidFill>
                  <a:srgbClr val="000000"/>
                </a:solidFill>
                <a:ea typeface="ＭＳ Ｐゴシック" charset="-128"/>
              </a:rPr>
              <a:t>Detail</a:t>
            </a:r>
          </a:p>
          <a:p>
            <a:pPr algn="ctr" eaLnBrk="1" hangingPunct="1"/>
            <a:r>
              <a:rPr lang="de-AT" altLang="de-DE" sz="1000">
                <a:solidFill>
                  <a:srgbClr val="000000"/>
                </a:solidFill>
                <a:ea typeface="ＭＳ Ｐゴシック" charset="-128"/>
              </a:rPr>
              <a:t>Budget</a:t>
            </a:r>
          </a:p>
          <a:p>
            <a:pPr algn="ctr" eaLnBrk="1" hangingPunct="1"/>
            <a:r>
              <a:rPr lang="de-AT" altLang="de-DE" sz="1000">
                <a:solidFill>
                  <a:srgbClr val="C00000"/>
                </a:solidFill>
                <a:ea typeface="ＭＳ Ｐゴシック" charset="-128"/>
              </a:rPr>
              <a:t>G</a:t>
            </a:r>
            <a:r>
              <a:rPr lang="de-AT" altLang="de-DE" sz="1000">
                <a:solidFill>
                  <a:srgbClr val="000000"/>
                </a:solidFill>
                <a:ea typeface="ＭＳ Ｐゴシック" charset="-128"/>
              </a:rPr>
              <a:t/>
            </a:r>
            <a:br>
              <a:rPr lang="de-AT" altLang="de-DE" sz="1000">
                <a:solidFill>
                  <a:srgbClr val="000000"/>
                </a:solidFill>
                <a:ea typeface="ＭＳ Ｐゴシック" charset="-128"/>
              </a:rPr>
            </a:br>
            <a:endParaRPr lang="de-DE" altLang="de-DE" sz="1000">
              <a:solidFill>
                <a:srgbClr val="000000"/>
              </a:solidFill>
              <a:ea typeface="ＭＳ Ｐゴシック" charset="-128"/>
            </a:endParaRPr>
          </a:p>
        </p:txBody>
      </p:sp>
      <p:sp>
        <p:nvSpPr>
          <p:cNvPr id="45072" name="Text Box 16"/>
          <p:cNvSpPr txBox="1">
            <a:spLocks noChangeArrowheads="1"/>
          </p:cNvSpPr>
          <p:nvPr/>
        </p:nvSpPr>
        <p:spPr bwMode="auto">
          <a:xfrm>
            <a:off x="1835150" y="4789488"/>
            <a:ext cx="719138"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1000">
                <a:solidFill>
                  <a:srgbClr val="000000"/>
                </a:solidFill>
                <a:ea typeface="ＭＳ Ｐゴシック" charset="-128"/>
              </a:rPr>
              <a:t>Detail</a:t>
            </a:r>
          </a:p>
          <a:p>
            <a:pPr algn="ctr" eaLnBrk="1" hangingPunct="1"/>
            <a:r>
              <a:rPr lang="de-AT" altLang="de-DE" sz="1000">
                <a:solidFill>
                  <a:srgbClr val="000000"/>
                </a:solidFill>
                <a:ea typeface="ＭＳ Ｐゴシック" charset="-128"/>
              </a:rPr>
              <a:t>Budget</a:t>
            </a:r>
          </a:p>
          <a:p>
            <a:pPr algn="ctr" eaLnBrk="1" hangingPunct="1"/>
            <a:r>
              <a:rPr lang="de-AT" altLang="de-DE" sz="1000">
                <a:solidFill>
                  <a:srgbClr val="C00000"/>
                </a:solidFill>
                <a:ea typeface="ＭＳ Ｐゴシック" charset="-128"/>
              </a:rPr>
              <a:t>e</a:t>
            </a:r>
            <a:endParaRPr lang="de-DE" altLang="de-DE" sz="1000">
              <a:solidFill>
                <a:srgbClr val="C00000"/>
              </a:solidFill>
              <a:ea typeface="ＭＳ Ｐゴシック" charset="-128"/>
            </a:endParaRPr>
          </a:p>
        </p:txBody>
      </p:sp>
      <p:sp>
        <p:nvSpPr>
          <p:cNvPr id="45073" name="Text Box 17"/>
          <p:cNvSpPr txBox="1">
            <a:spLocks noChangeArrowheads="1"/>
          </p:cNvSpPr>
          <p:nvPr/>
        </p:nvSpPr>
        <p:spPr bwMode="auto">
          <a:xfrm>
            <a:off x="2484438" y="4789488"/>
            <a:ext cx="71913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1000">
                <a:solidFill>
                  <a:srgbClr val="000000"/>
                </a:solidFill>
                <a:ea typeface="ＭＳ Ｐゴシック" charset="-128"/>
              </a:rPr>
              <a:t>Detail</a:t>
            </a:r>
          </a:p>
          <a:p>
            <a:pPr algn="ctr" eaLnBrk="1" hangingPunct="1"/>
            <a:r>
              <a:rPr lang="de-AT" altLang="de-DE" sz="1000">
                <a:solidFill>
                  <a:srgbClr val="000000"/>
                </a:solidFill>
                <a:ea typeface="ＭＳ Ｐゴシック" charset="-128"/>
              </a:rPr>
              <a:t>Budget</a:t>
            </a:r>
          </a:p>
          <a:p>
            <a:pPr algn="ctr" eaLnBrk="1" hangingPunct="1"/>
            <a:r>
              <a:rPr lang="de-AT" altLang="de-DE" sz="1000">
                <a:solidFill>
                  <a:srgbClr val="C00000"/>
                </a:solidFill>
                <a:ea typeface="ＭＳ Ｐゴシック" charset="-128"/>
              </a:rPr>
              <a:t>n</a:t>
            </a:r>
            <a:endParaRPr lang="de-DE" altLang="de-DE" sz="1000">
              <a:solidFill>
                <a:srgbClr val="C00000"/>
              </a:solidFill>
              <a:ea typeface="ＭＳ Ｐゴシック" charset="-128"/>
            </a:endParaRPr>
          </a:p>
        </p:txBody>
      </p:sp>
      <p:sp>
        <p:nvSpPr>
          <p:cNvPr id="45074" name="Text Box 18"/>
          <p:cNvSpPr txBox="1">
            <a:spLocks noChangeArrowheads="1"/>
          </p:cNvSpPr>
          <p:nvPr/>
        </p:nvSpPr>
        <p:spPr bwMode="auto">
          <a:xfrm>
            <a:off x="4932363" y="4789488"/>
            <a:ext cx="71913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1000">
                <a:solidFill>
                  <a:srgbClr val="000000"/>
                </a:solidFill>
                <a:ea typeface="ＭＳ Ｐゴシック" charset="-128"/>
              </a:rPr>
              <a:t>Detail</a:t>
            </a:r>
          </a:p>
          <a:p>
            <a:pPr algn="ctr" eaLnBrk="1" hangingPunct="1"/>
            <a:r>
              <a:rPr lang="de-AT" altLang="de-DE" sz="1000">
                <a:solidFill>
                  <a:srgbClr val="000000"/>
                </a:solidFill>
                <a:ea typeface="ＭＳ Ｐゴシック" charset="-128"/>
              </a:rPr>
              <a:t>Budget</a:t>
            </a:r>
          </a:p>
          <a:p>
            <a:pPr algn="ctr" eaLnBrk="1" hangingPunct="1"/>
            <a:r>
              <a:rPr lang="de-AT" altLang="de-DE" sz="1000">
                <a:solidFill>
                  <a:srgbClr val="C00000"/>
                </a:solidFill>
                <a:ea typeface="ＭＳ Ｐゴシック" charset="-128"/>
              </a:rPr>
              <a:t>i</a:t>
            </a:r>
            <a:endParaRPr lang="de-DE" altLang="de-DE" sz="1000">
              <a:solidFill>
                <a:srgbClr val="C00000"/>
              </a:solidFill>
              <a:ea typeface="ＭＳ Ｐゴシック" charset="-128"/>
            </a:endParaRPr>
          </a:p>
        </p:txBody>
      </p:sp>
      <p:sp>
        <p:nvSpPr>
          <p:cNvPr id="45075" name="Text Box 19"/>
          <p:cNvSpPr txBox="1">
            <a:spLocks noChangeArrowheads="1"/>
          </p:cNvSpPr>
          <p:nvPr/>
        </p:nvSpPr>
        <p:spPr bwMode="auto">
          <a:xfrm>
            <a:off x="5651500" y="4789488"/>
            <a:ext cx="719138"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1000">
                <a:solidFill>
                  <a:srgbClr val="000000"/>
                </a:solidFill>
                <a:ea typeface="ＭＳ Ｐゴシック" charset="-128"/>
              </a:rPr>
              <a:t>Detail</a:t>
            </a:r>
          </a:p>
          <a:p>
            <a:pPr algn="ctr" eaLnBrk="1" hangingPunct="1"/>
            <a:r>
              <a:rPr lang="de-AT" altLang="de-DE" sz="1000">
                <a:solidFill>
                  <a:srgbClr val="000000"/>
                </a:solidFill>
                <a:ea typeface="ＭＳ Ｐゴシック" charset="-128"/>
              </a:rPr>
              <a:t>Budget</a:t>
            </a:r>
          </a:p>
          <a:p>
            <a:pPr algn="ctr" eaLnBrk="1" hangingPunct="1"/>
            <a:r>
              <a:rPr lang="de-AT" altLang="de-DE" sz="1000">
                <a:solidFill>
                  <a:srgbClr val="C00000"/>
                </a:solidFill>
                <a:ea typeface="ＭＳ Ｐゴシック" charset="-128"/>
              </a:rPr>
              <a:t>n</a:t>
            </a:r>
            <a:endParaRPr lang="de-DE" altLang="de-DE" sz="1000">
              <a:solidFill>
                <a:srgbClr val="C00000"/>
              </a:solidFill>
              <a:ea typeface="ＭＳ Ｐゴシック" charset="-128"/>
            </a:endParaRPr>
          </a:p>
        </p:txBody>
      </p:sp>
      <p:sp>
        <p:nvSpPr>
          <p:cNvPr id="45076" name="Text Box 20"/>
          <p:cNvSpPr txBox="1">
            <a:spLocks noChangeArrowheads="1"/>
          </p:cNvSpPr>
          <p:nvPr/>
        </p:nvSpPr>
        <p:spPr bwMode="auto">
          <a:xfrm>
            <a:off x="6300788" y="4789488"/>
            <a:ext cx="71913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1000">
                <a:solidFill>
                  <a:srgbClr val="000000"/>
                </a:solidFill>
                <a:ea typeface="ＭＳ Ｐゴシック" charset="-128"/>
              </a:rPr>
              <a:t>Detail</a:t>
            </a:r>
          </a:p>
          <a:p>
            <a:pPr algn="ctr" eaLnBrk="1" hangingPunct="1"/>
            <a:r>
              <a:rPr lang="de-AT" altLang="de-DE" sz="1000">
                <a:solidFill>
                  <a:srgbClr val="000000"/>
                </a:solidFill>
                <a:ea typeface="ＭＳ Ｐゴシック" charset="-128"/>
              </a:rPr>
              <a:t>Budget</a:t>
            </a:r>
          </a:p>
          <a:p>
            <a:pPr algn="ctr" eaLnBrk="1" hangingPunct="1"/>
            <a:r>
              <a:rPr lang="de-AT" altLang="de-DE" sz="1000">
                <a:solidFill>
                  <a:srgbClr val="C00000"/>
                </a:solidFill>
                <a:ea typeface="ＭＳ Ｐゴシック" charset="-128"/>
              </a:rPr>
              <a:t>c.</a:t>
            </a:r>
            <a:endParaRPr lang="de-DE" altLang="de-DE" sz="1000">
              <a:solidFill>
                <a:srgbClr val="C00000"/>
              </a:solidFill>
              <a:ea typeface="ＭＳ Ｐゴシック" charset="-128"/>
            </a:endParaRPr>
          </a:p>
        </p:txBody>
      </p:sp>
      <p:sp>
        <p:nvSpPr>
          <p:cNvPr id="45077" name="AutoShape 21"/>
          <p:cNvSpPr>
            <a:spLocks/>
          </p:cNvSpPr>
          <p:nvPr/>
        </p:nvSpPr>
        <p:spPr bwMode="auto">
          <a:xfrm>
            <a:off x="7132922" y="1782005"/>
            <a:ext cx="790575" cy="2952750"/>
          </a:xfrm>
          <a:prstGeom prst="rightBrace">
            <a:avLst>
              <a:gd name="adj1" fmla="val 34220"/>
              <a:gd name="adj2" fmla="val 51278"/>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080000"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endParaRPr lang="de-AT" altLang="de-DE" sz="1200" dirty="0">
              <a:solidFill>
                <a:srgbClr val="000000"/>
              </a:solidFill>
              <a:latin typeface="Tahoma" charset="0"/>
              <a:cs typeface="Tahoma" charset="0"/>
            </a:endParaRPr>
          </a:p>
          <a:p>
            <a:pPr algn="ctr" eaLnBrk="1" hangingPunct="1"/>
            <a:endParaRPr lang="de-AT" altLang="de-DE" sz="1200" dirty="0">
              <a:solidFill>
                <a:srgbClr val="000000"/>
              </a:solidFill>
              <a:latin typeface="Tahoma" charset="0"/>
              <a:cs typeface="Tahoma" charset="0"/>
            </a:endParaRPr>
          </a:p>
          <a:p>
            <a:pPr algn="ctr" eaLnBrk="1" hangingPunct="1"/>
            <a:r>
              <a:rPr lang="de-AT" altLang="de-DE" sz="1200" dirty="0" smtClean="0">
                <a:solidFill>
                  <a:srgbClr val="000000"/>
                </a:solidFill>
                <a:latin typeface="Tahoma" charset="0"/>
                <a:cs typeface="Tahoma" charset="0"/>
              </a:rPr>
              <a:t>Annual Budget Statement</a:t>
            </a:r>
          </a:p>
          <a:p>
            <a:pPr algn="ctr" eaLnBrk="1" hangingPunct="1"/>
            <a:r>
              <a:rPr lang="de-AT" altLang="de-DE" dirty="0" smtClean="0">
                <a:solidFill>
                  <a:srgbClr val="000000"/>
                </a:solidFill>
              </a:rPr>
              <a:t>     </a:t>
            </a:r>
            <a:endParaRPr lang="de-DE" altLang="de-DE" dirty="0">
              <a:solidFill>
                <a:srgbClr val="000000"/>
              </a:solidFill>
            </a:endParaRPr>
          </a:p>
        </p:txBody>
      </p:sp>
      <p:sp>
        <p:nvSpPr>
          <p:cNvPr id="45078" name="AutoShape 22"/>
          <p:cNvSpPr>
            <a:spLocks/>
          </p:cNvSpPr>
          <p:nvPr/>
        </p:nvSpPr>
        <p:spPr bwMode="auto">
          <a:xfrm>
            <a:off x="8174038" y="4789488"/>
            <a:ext cx="574675" cy="901700"/>
          </a:xfrm>
          <a:prstGeom prst="rightBrace">
            <a:avLst>
              <a:gd name="adj1" fmla="val 10519"/>
              <a:gd name="adj2" fmla="val 50000"/>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r" eaLnBrk="1" hangingPunct="1"/>
            <a:r>
              <a:rPr lang="de-AT" altLang="de-DE" sz="1200">
                <a:solidFill>
                  <a:srgbClr val="000000"/>
                </a:solidFill>
                <a:latin typeface="Tahoma" charset="0"/>
                <a:cs typeface="Tahoma" charset="0"/>
              </a:rPr>
              <a:t>Explanatory</a:t>
            </a:r>
            <a:br>
              <a:rPr lang="de-AT" altLang="de-DE" sz="1200">
                <a:solidFill>
                  <a:srgbClr val="000000"/>
                </a:solidFill>
                <a:latin typeface="Tahoma" charset="0"/>
                <a:cs typeface="Tahoma" charset="0"/>
              </a:rPr>
            </a:br>
            <a:r>
              <a:rPr lang="de-AT" altLang="de-DE" sz="1200">
                <a:solidFill>
                  <a:srgbClr val="000000"/>
                </a:solidFill>
                <a:latin typeface="Tahoma" charset="0"/>
                <a:cs typeface="Tahoma" charset="0"/>
              </a:rPr>
              <a:t>budget</a:t>
            </a:r>
            <a:br>
              <a:rPr lang="de-AT" altLang="de-DE" sz="1200">
                <a:solidFill>
                  <a:srgbClr val="000000"/>
                </a:solidFill>
                <a:latin typeface="Tahoma" charset="0"/>
                <a:cs typeface="Tahoma" charset="0"/>
              </a:rPr>
            </a:br>
            <a:r>
              <a:rPr lang="de-AT" altLang="de-DE" sz="1200">
                <a:solidFill>
                  <a:srgbClr val="000000"/>
                </a:solidFill>
                <a:latin typeface="Tahoma" charset="0"/>
                <a:cs typeface="Tahoma" charset="0"/>
              </a:rPr>
              <a:t>documents</a:t>
            </a:r>
            <a:endParaRPr lang="de-DE" altLang="de-DE" sz="1200">
              <a:solidFill>
                <a:srgbClr val="000000"/>
              </a:solidFill>
              <a:latin typeface="Tahoma" charset="0"/>
              <a:cs typeface="Tahoma" charset="0"/>
            </a:endParaRPr>
          </a:p>
        </p:txBody>
      </p:sp>
      <p:sp>
        <p:nvSpPr>
          <p:cNvPr id="45079" name="Text Box 23"/>
          <p:cNvSpPr txBox="1">
            <a:spLocks noChangeArrowheads="1"/>
          </p:cNvSpPr>
          <p:nvPr/>
        </p:nvSpPr>
        <p:spPr bwMode="auto">
          <a:xfrm>
            <a:off x="1835150" y="1477963"/>
            <a:ext cx="467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DE" altLang="de-DE" sz="1800">
                <a:solidFill>
                  <a:srgbClr val="000000"/>
                </a:solidFill>
                <a:ea typeface="ＭＳ Ｐゴシック" charset="-128"/>
              </a:rPr>
              <a:t>Budget Chapter</a:t>
            </a:r>
          </a:p>
        </p:txBody>
      </p:sp>
      <p:sp>
        <p:nvSpPr>
          <p:cNvPr id="45080" name="Text Box 25"/>
          <p:cNvSpPr txBox="1">
            <a:spLocks noChangeArrowheads="1"/>
          </p:cNvSpPr>
          <p:nvPr/>
        </p:nvSpPr>
        <p:spPr bwMode="auto">
          <a:xfrm>
            <a:off x="1042988" y="6086475"/>
            <a:ext cx="6337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DE" altLang="de-DE" sz="1800" b="0">
                <a:solidFill>
                  <a:srgbClr val="000000"/>
                </a:solidFill>
                <a:ea typeface="ＭＳ Ｐゴシック" charset="-128"/>
              </a:rPr>
              <a:t>P e r f o r m a n c e   C o n t r a c t s</a:t>
            </a:r>
          </a:p>
        </p:txBody>
      </p:sp>
      <p:sp>
        <p:nvSpPr>
          <p:cNvPr id="45081" name="AutoShape 26"/>
          <p:cNvSpPr>
            <a:spLocks noChangeArrowheads="1"/>
          </p:cNvSpPr>
          <p:nvPr/>
        </p:nvSpPr>
        <p:spPr bwMode="auto">
          <a:xfrm>
            <a:off x="4067175" y="5797550"/>
            <a:ext cx="144463" cy="288925"/>
          </a:xfrm>
          <a:prstGeom prst="upArrow">
            <a:avLst>
              <a:gd name="adj1" fmla="val 50000"/>
              <a:gd name="adj2"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endParaRPr lang="de-DE" altLang="de-DE">
              <a:solidFill>
                <a:srgbClr val="000000"/>
              </a:solidFill>
            </a:endParaRPr>
          </a:p>
        </p:txBody>
      </p:sp>
      <p:sp>
        <p:nvSpPr>
          <p:cNvPr id="45082" name="AutoShape 27"/>
          <p:cNvSpPr>
            <a:spLocks noChangeArrowheads="1"/>
          </p:cNvSpPr>
          <p:nvPr/>
        </p:nvSpPr>
        <p:spPr bwMode="auto">
          <a:xfrm>
            <a:off x="2771775" y="5797550"/>
            <a:ext cx="144463" cy="288925"/>
          </a:xfrm>
          <a:prstGeom prst="upArrow">
            <a:avLst>
              <a:gd name="adj1" fmla="val 50000"/>
              <a:gd name="adj2"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endParaRPr lang="de-DE" altLang="de-DE">
              <a:solidFill>
                <a:srgbClr val="000000"/>
              </a:solidFill>
            </a:endParaRPr>
          </a:p>
        </p:txBody>
      </p:sp>
      <p:sp>
        <p:nvSpPr>
          <p:cNvPr id="45083" name="AutoShape 28"/>
          <p:cNvSpPr>
            <a:spLocks noChangeArrowheads="1"/>
          </p:cNvSpPr>
          <p:nvPr/>
        </p:nvSpPr>
        <p:spPr bwMode="auto">
          <a:xfrm>
            <a:off x="2051050" y="5797550"/>
            <a:ext cx="144463" cy="288925"/>
          </a:xfrm>
          <a:prstGeom prst="upArrow">
            <a:avLst>
              <a:gd name="adj1" fmla="val 50000"/>
              <a:gd name="adj2"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endParaRPr lang="de-DE" altLang="de-DE">
              <a:solidFill>
                <a:srgbClr val="000000"/>
              </a:solidFill>
            </a:endParaRPr>
          </a:p>
        </p:txBody>
      </p:sp>
      <p:sp>
        <p:nvSpPr>
          <p:cNvPr id="45084" name="AutoShape 29"/>
          <p:cNvSpPr>
            <a:spLocks noChangeArrowheads="1"/>
          </p:cNvSpPr>
          <p:nvPr/>
        </p:nvSpPr>
        <p:spPr bwMode="auto">
          <a:xfrm>
            <a:off x="5292725" y="5797550"/>
            <a:ext cx="144463" cy="288925"/>
          </a:xfrm>
          <a:prstGeom prst="upArrow">
            <a:avLst>
              <a:gd name="adj1" fmla="val 50000"/>
              <a:gd name="adj2"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endParaRPr lang="de-DE" altLang="de-DE">
              <a:solidFill>
                <a:srgbClr val="000000"/>
              </a:solidFill>
            </a:endParaRPr>
          </a:p>
        </p:txBody>
      </p:sp>
      <p:sp>
        <p:nvSpPr>
          <p:cNvPr id="45085" name="AutoShape 30"/>
          <p:cNvSpPr>
            <a:spLocks noChangeArrowheads="1"/>
          </p:cNvSpPr>
          <p:nvPr/>
        </p:nvSpPr>
        <p:spPr bwMode="auto">
          <a:xfrm>
            <a:off x="1331913" y="5797550"/>
            <a:ext cx="144462" cy="288925"/>
          </a:xfrm>
          <a:prstGeom prst="upArrow">
            <a:avLst>
              <a:gd name="adj1" fmla="val 50000"/>
              <a:gd name="adj2"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endParaRPr lang="de-DE" altLang="de-DE">
              <a:solidFill>
                <a:srgbClr val="000000"/>
              </a:solidFill>
            </a:endParaRPr>
          </a:p>
        </p:txBody>
      </p:sp>
      <p:sp>
        <p:nvSpPr>
          <p:cNvPr id="45086" name="AutoShape 31"/>
          <p:cNvSpPr>
            <a:spLocks noChangeArrowheads="1"/>
          </p:cNvSpPr>
          <p:nvPr/>
        </p:nvSpPr>
        <p:spPr bwMode="auto">
          <a:xfrm>
            <a:off x="6084888" y="5797550"/>
            <a:ext cx="144462" cy="288925"/>
          </a:xfrm>
          <a:prstGeom prst="upArrow">
            <a:avLst>
              <a:gd name="adj1" fmla="val 50000"/>
              <a:gd name="adj2"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endParaRPr lang="de-DE" altLang="de-DE">
              <a:solidFill>
                <a:srgbClr val="000000"/>
              </a:solidFill>
            </a:endParaRPr>
          </a:p>
        </p:txBody>
      </p:sp>
      <p:sp>
        <p:nvSpPr>
          <p:cNvPr id="45087" name="AutoShape 32"/>
          <p:cNvSpPr>
            <a:spLocks noChangeArrowheads="1"/>
          </p:cNvSpPr>
          <p:nvPr/>
        </p:nvSpPr>
        <p:spPr bwMode="auto">
          <a:xfrm>
            <a:off x="6948488" y="5797550"/>
            <a:ext cx="144462" cy="288925"/>
          </a:xfrm>
          <a:prstGeom prst="upArrow">
            <a:avLst>
              <a:gd name="adj1" fmla="val 50000"/>
              <a:gd name="adj2"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endParaRPr lang="de-DE" altLang="de-DE">
              <a:solidFill>
                <a:srgbClr val="000000"/>
              </a:solidFill>
            </a:endParaRPr>
          </a:p>
        </p:txBody>
      </p:sp>
      <p:sp>
        <p:nvSpPr>
          <p:cNvPr id="45088" name="Text Box 39"/>
          <p:cNvSpPr txBox="1">
            <a:spLocks noChangeArrowheads="1"/>
          </p:cNvSpPr>
          <p:nvPr/>
        </p:nvSpPr>
        <p:spPr bwMode="auto">
          <a:xfrm>
            <a:off x="3455988" y="2060575"/>
            <a:ext cx="14414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DE" altLang="de-DE" sz="1400">
                <a:solidFill>
                  <a:srgbClr val="000000"/>
                </a:solidFill>
                <a:ea typeface="ＭＳ Ｐゴシック" charset="-128"/>
              </a:rPr>
              <a:t>Mission statement</a:t>
            </a:r>
          </a:p>
        </p:txBody>
      </p:sp>
      <p:sp>
        <p:nvSpPr>
          <p:cNvPr id="45089" name="Line 40"/>
          <p:cNvSpPr>
            <a:spLocks noChangeShapeType="1"/>
          </p:cNvSpPr>
          <p:nvPr/>
        </p:nvSpPr>
        <p:spPr bwMode="auto">
          <a:xfrm>
            <a:off x="3492500" y="2557463"/>
            <a:ext cx="1295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90" name="Text Box 41"/>
          <p:cNvSpPr txBox="1">
            <a:spLocks noChangeArrowheads="1"/>
          </p:cNvSpPr>
          <p:nvPr/>
        </p:nvSpPr>
        <p:spPr bwMode="auto">
          <a:xfrm>
            <a:off x="3419475" y="4070350"/>
            <a:ext cx="1296988"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endParaRPr lang="de-DE" altLang="de-DE" sz="1000">
              <a:solidFill>
                <a:srgbClr val="000000"/>
              </a:solidFill>
              <a:ea typeface="ＭＳ Ｐゴシック" charset="-128"/>
            </a:endParaRPr>
          </a:p>
        </p:txBody>
      </p:sp>
      <p:sp>
        <p:nvSpPr>
          <p:cNvPr id="45091" name="Line 52"/>
          <p:cNvSpPr>
            <a:spLocks noChangeShapeType="1"/>
          </p:cNvSpPr>
          <p:nvPr/>
        </p:nvSpPr>
        <p:spPr bwMode="auto">
          <a:xfrm>
            <a:off x="3779838" y="4789488"/>
            <a:ext cx="0" cy="9366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92" name="Line 53"/>
          <p:cNvSpPr>
            <a:spLocks noChangeShapeType="1"/>
          </p:cNvSpPr>
          <p:nvPr/>
        </p:nvSpPr>
        <p:spPr bwMode="auto">
          <a:xfrm flipH="1">
            <a:off x="3708400" y="478948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93" name="Line 54"/>
          <p:cNvSpPr>
            <a:spLocks noChangeShapeType="1"/>
          </p:cNvSpPr>
          <p:nvPr/>
        </p:nvSpPr>
        <p:spPr bwMode="auto">
          <a:xfrm>
            <a:off x="4427538" y="4789488"/>
            <a:ext cx="0" cy="9366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094" name="Text Box 55"/>
          <p:cNvSpPr txBox="1">
            <a:spLocks noChangeArrowheads="1"/>
          </p:cNvSpPr>
          <p:nvPr/>
        </p:nvSpPr>
        <p:spPr bwMode="auto">
          <a:xfrm>
            <a:off x="3203575" y="4789488"/>
            <a:ext cx="647700"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1000">
                <a:solidFill>
                  <a:srgbClr val="000000"/>
                </a:solidFill>
                <a:ea typeface="ＭＳ Ｐゴシック" charset="-128"/>
              </a:rPr>
              <a:t>Detail</a:t>
            </a:r>
          </a:p>
          <a:p>
            <a:pPr algn="ctr" eaLnBrk="1" hangingPunct="1"/>
            <a:r>
              <a:rPr lang="de-AT" altLang="de-DE" sz="1000">
                <a:solidFill>
                  <a:srgbClr val="000000"/>
                </a:solidFill>
                <a:ea typeface="ＭＳ Ｐゴシック" charset="-128"/>
              </a:rPr>
              <a:t>Budget</a:t>
            </a:r>
          </a:p>
          <a:p>
            <a:pPr algn="ctr" eaLnBrk="1" hangingPunct="1"/>
            <a:r>
              <a:rPr lang="de-AT" altLang="de-DE" sz="1000">
                <a:solidFill>
                  <a:srgbClr val="C00000"/>
                </a:solidFill>
                <a:ea typeface="ＭＳ Ｐゴシック" charset="-128"/>
              </a:rPr>
              <a:t>d</a:t>
            </a:r>
            <a:endParaRPr lang="de-DE" altLang="de-DE" sz="1000">
              <a:solidFill>
                <a:srgbClr val="C00000"/>
              </a:solidFill>
              <a:ea typeface="ＭＳ Ｐゴシック" charset="-128"/>
            </a:endParaRPr>
          </a:p>
        </p:txBody>
      </p:sp>
      <p:sp>
        <p:nvSpPr>
          <p:cNvPr id="45095" name="Text Box 56"/>
          <p:cNvSpPr txBox="1">
            <a:spLocks noChangeArrowheads="1"/>
          </p:cNvSpPr>
          <p:nvPr/>
        </p:nvSpPr>
        <p:spPr bwMode="auto">
          <a:xfrm>
            <a:off x="3779838" y="4789488"/>
            <a:ext cx="647700"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1000">
                <a:solidFill>
                  <a:srgbClr val="000000"/>
                </a:solidFill>
                <a:ea typeface="ＭＳ Ｐゴシック" charset="-128"/>
              </a:rPr>
              <a:t>Detail</a:t>
            </a:r>
          </a:p>
          <a:p>
            <a:pPr algn="ctr" eaLnBrk="1" hangingPunct="1"/>
            <a:r>
              <a:rPr lang="de-AT" altLang="de-DE" sz="1000">
                <a:solidFill>
                  <a:srgbClr val="000000"/>
                </a:solidFill>
                <a:ea typeface="ＭＳ Ｐゴシック" charset="-128"/>
              </a:rPr>
              <a:t>Budget</a:t>
            </a:r>
          </a:p>
          <a:p>
            <a:pPr algn="ctr" eaLnBrk="1" hangingPunct="1"/>
            <a:r>
              <a:rPr lang="de-AT" altLang="de-DE" sz="1000">
                <a:solidFill>
                  <a:srgbClr val="C00000"/>
                </a:solidFill>
                <a:ea typeface="ＭＳ Ｐゴシック" charset="-128"/>
              </a:rPr>
              <a:t>e</a:t>
            </a:r>
            <a:endParaRPr lang="de-DE" altLang="de-DE" sz="1000">
              <a:solidFill>
                <a:srgbClr val="C00000"/>
              </a:solidFill>
              <a:ea typeface="ＭＳ Ｐゴシック" charset="-128"/>
            </a:endParaRPr>
          </a:p>
        </p:txBody>
      </p:sp>
      <p:sp>
        <p:nvSpPr>
          <p:cNvPr id="45096" name="Text Box 57"/>
          <p:cNvSpPr txBox="1">
            <a:spLocks noChangeArrowheads="1"/>
          </p:cNvSpPr>
          <p:nvPr/>
        </p:nvSpPr>
        <p:spPr bwMode="auto">
          <a:xfrm>
            <a:off x="4356100" y="4789488"/>
            <a:ext cx="647700"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de-AT" altLang="de-DE" sz="1000">
                <a:solidFill>
                  <a:srgbClr val="000000"/>
                </a:solidFill>
                <a:ea typeface="ＭＳ Ｐゴシック" charset="-128"/>
              </a:rPr>
              <a:t>Detail</a:t>
            </a:r>
          </a:p>
          <a:p>
            <a:pPr algn="ctr" eaLnBrk="1" hangingPunct="1"/>
            <a:r>
              <a:rPr lang="de-AT" altLang="de-DE" sz="1000">
                <a:solidFill>
                  <a:srgbClr val="000000"/>
                </a:solidFill>
                <a:ea typeface="ＭＳ Ｐゴシック" charset="-128"/>
              </a:rPr>
              <a:t>Budget</a:t>
            </a:r>
          </a:p>
          <a:p>
            <a:pPr algn="ctr" eaLnBrk="1" hangingPunct="1"/>
            <a:r>
              <a:rPr lang="de-AT" altLang="de-DE" sz="1000">
                <a:solidFill>
                  <a:srgbClr val="C00000"/>
                </a:solidFill>
                <a:ea typeface="ＭＳ Ｐゴシック" charset="-128"/>
              </a:rPr>
              <a:t>r</a:t>
            </a:r>
            <a:endParaRPr lang="de-DE" altLang="de-DE" sz="1000">
              <a:solidFill>
                <a:srgbClr val="C00000"/>
              </a:solidFill>
              <a:ea typeface="ＭＳ Ｐゴシック" charset="-128"/>
            </a:endParaRPr>
          </a:p>
        </p:txBody>
      </p:sp>
      <p:sp>
        <p:nvSpPr>
          <p:cNvPr id="45097" name="AutoShape 64"/>
          <p:cNvSpPr>
            <a:spLocks noChangeArrowheads="1"/>
          </p:cNvSpPr>
          <p:nvPr/>
        </p:nvSpPr>
        <p:spPr bwMode="auto">
          <a:xfrm>
            <a:off x="3419475" y="5797550"/>
            <a:ext cx="144463" cy="288925"/>
          </a:xfrm>
          <a:prstGeom prst="upArrow">
            <a:avLst>
              <a:gd name="adj1" fmla="val 50000"/>
              <a:gd name="adj2"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endParaRPr lang="de-DE" altLang="de-DE">
              <a:solidFill>
                <a:srgbClr val="000000"/>
              </a:solidFill>
            </a:endParaRPr>
          </a:p>
        </p:txBody>
      </p:sp>
      <p:sp>
        <p:nvSpPr>
          <p:cNvPr id="45098" name="AutoShape 65"/>
          <p:cNvSpPr>
            <a:spLocks noChangeArrowheads="1"/>
          </p:cNvSpPr>
          <p:nvPr/>
        </p:nvSpPr>
        <p:spPr bwMode="auto">
          <a:xfrm>
            <a:off x="4716463" y="5797550"/>
            <a:ext cx="144462" cy="288925"/>
          </a:xfrm>
          <a:prstGeom prst="upArrow">
            <a:avLst>
              <a:gd name="adj1" fmla="val 50000"/>
              <a:gd name="adj2" fmla="val 50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endParaRPr lang="de-DE" altLang="de-DE">
              <a:solidFill>
                <a:srgbClr val="000000"/>
              </a:solidFill>
            </a:endParaRPr>
          </a:p>
        </p:txBody>
      </p:sp>
      <p:sp>
        <p:nvSpPr>
          <p:cNvPr id="45099" name="Text Box 8"/>
          <p:cNvSpPr txBox="1">
            <a:spLocks noChangeArrowheads="1"/>
          </p:cNvSpPr>
          <p:nvPr/>
        </p:nvSpPr>
        <p:spPr bwMode="auto">
          <a:xfrm>
            <a:off x="3470275" y="4065588"/>
            <a:ext cx="1295400" cy="862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1000">
                <a:solidFill>
                  <a:srgbClr val="000000"/>
                </a:solidFill>
                <a:ea typeface="ＭＳ Ｐゴシック" charset="-128"/>
              </a:rPr>
              <a:t>Global Budget</a:t>
            </a:r>
            <a:br>
              <a:rPr lang="de-AT" altLang="de-DE" sz="1000">
                <a:solidFill>
                  <a:srgbClr val="000000"/>
                </a:solidFill>
                <a:ea typeface="ＭＳ Ｐゴシック" charset="-128"/>
              </a:rPr>
            </a:br>
            <a:r>
              <a:rPr lang="de-AT" altLang="de-DE" sz="1000">
                <a:solidFill>
                  <a:srgbClr val="000000"/>
                </a:solidFill>
                <a:ea typeface="ＭＳ Ｐゴシック" charset="-128"/>
              </a:rPr>
              <a:t>1 – 5 primary activities</a:t>
            </a:r>
            <a:br>
              <a:rPr lang="de-AT" altLang="de-DE" sz="1000">
                <a:solidFill>
                  <a:srgbClr val="000000"/>
                </a:solidFill>
                <a:ea typeface="ＭＳ Ｐゴシック" charset="-128"/>
              </a:rPr>
            </a:br>
            <a:r>
              <a:rPr lang="de-AT" altLang="de-DE" sz="1000">
                <a:solidFill>
                  <a:srgbClr val="C00000"/>
                </a:solidFill>
                <a:ea typeface="ＭＳ Ｐゴシック" charset="-128"/>
              </a:rPr>
              <a:t>is</a:t>
            </a:r>
            <a:r>
              <a:rPr lang="de-AT" altLang="de-DE" sz="1000">
                <a:solidFill>
                  <a:srgbClr val="000000"/>
                </a:solidFill>
                <a:ea typeface="ＭＳ Ｐゴシック" charset="-128"/>
              </a:rPr>
              <a:t/>
            </a:r>
            <a:br>
              <a:rPr lang="de-AT" altLang="de-DE" sz="1000">
                <a:solidFill>
                  <a:srgbClr val="000000"/>
                </a:solidFill>
                <a:ea typeface="ＭＳ Ｐゴシック" charset="-128"/>
              </a:rPr>
            </a:br>
            <a:endParaRPr lang="de-DE" altLang="de-DE" sz="1000">
              <a:solidFill>
                <a:srgbClr val="000000"/>
              </a:solidFill>
              <a:ea typeface="ＭＳ Ｐゴシック" charset="-128"/>
            </a:endParaRPr>
          </a:p>
        </p:txBody>
      </p:sp>
      <p:sp>
        <p:nvSpPr>
          <p:cNvPr id="45100" name="Text Box 8"/>
          <p:cNvSpPr txBox="1">
            <a:spLocks noChangeArrowheads="1"/>
          </p:cNvSpPr>
          <p:nvPr/>
        </p:nvSpPr>
        <p:spPr bwMode="auto">
          <a:xfrm>
            <a:off x="5075238" y="4079875"/>
            <a:ext cx="1295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1000">
                <a:solidFill>
                  <a:srgbClr val="000000"/>
                </a:solidFill>
                <a:ea typeface="ＭＳ Ｐゴシック" charset="-128"/>
              </a:rPr>
              <a:t>Global Budget</a:t>
            </a:r>
            <a:br>
              <a:rPr lang="de-AT" altLang="de-DE" sz="1000">
                <a:solidFill>
                  <a:srgbClr val="000000"/>
                </a:solidFill>
                <a:ea typeface="ＭＳ Ｐゴシック" charset="-128"/>
              </a:rPr>
            </a:br>
            <a:r>
              <a:rPr lang="de-AT" altLang="de-DE" sz="1000">
                <a:solidFill>
                  <a:srgbClr val="000000"/>
                </a:solidFill>
                <a:ea typeface="ＭＳ Ｐゴシック" charset="-128"/>
              </a:rPr>
              <a:t>1 – 5 primary activities</a:t>
            </a:r>
            <a:br>
              <a:rPr lang="de-AT" altLang="de-DE" sz="1000">
                <a:solidFill>
                  <a:srgbClr val="000000"/>
                </a:solidFill>
                <a:ea typeface="ＭＳ Ｐゴシック" charset="-128"/>
              </a:rPr>
            </a:br>
            <a:r>
              <a:rPr lang="de-AT" altLang="de-DE" sz="1000">
                <a:solidFill>
                  <a:srgbClr val="C00000"/>
                </a:solidFill>
                <a:ea typeface="ＭＳ Ｐゴシック" charset="-128"/>
              </a:rPr>
              <a:t>included</a:t>
            </a:r>
            <a:endParaRPr lang="de-DE" altLang="de-DE" sz="1000">
              <a:solidFill>
                <a:srgbClr val="C00000"/>
              </a:solidFill>
              <a:ea typeface="ＭＳ Ｐゴシック" charset="-128"/>
            </a:endParaRPr>
          </a:p>
        </p:txBody>
      </p:sp>
      <p:sp>
        <p:nvSpPr>
          <p:cNvPr id="45101" name="Textfeld 1"/>
          <p:cNvSpPr txBox="1">
            <a:spLocks noChangeArrowheads="1"/>
          </p:cNvSpPr>
          <p:nvPr/>
        </p:nvSpPr>
        <p:spPr bwMode="auto">
          <a:xfrm>
            <a:off x="1835150" y="5240338"/>
            <a:ext cx="649288"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700">
                <a:solidFill>
                  <a:srgbClr val="000000"/>
                </a:solidFill>
                <a:ea typeface="ＭＳ Ｐゴシック" charset="-128"/>
              </a:rPr>
              <a:t>Objectives and Activities</a:t>
            </a:r>
          </a:p>
        </p:txBody>
      </p:sp>
      <p:sp>
        <p:nvSpPr>
          <p:cNvPr id="45102" name="Textfeld 71"/>
          <p:cNvSpPr txBox="1">
            <a:spLocks noChangeArrowheads="1"/>
          </p:cNvSpPr>
          <p:nvPr/>
        </p:nvSpPr>
        <p:spPr bwMode="auto">
          <a:xfrm>
            <a:off x="2503488" y="5246688"/>
            <a:ext cx="7381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700">
                <a:solidFill>
                  <a:srgbClr val="000000"/>
                </a:solidFill>
                <a:ea typeface="ＭＳ Ｐゴシック" charset="-128"/>
              </a:rPr>
              <a:t>Objectives and Activities</a:t>
            </a:r>
          </a:p>
        </p:txBody>
      </p:sp>
      <p:sp>
        <p:nvSpPr>
          <p:cNvPr id="45103" name="Textfeld 72"/>
          <p:cNvSpPr txBox="1">
            <a:spLocks noChangeArrowheads="1"/>
          </p:cNvSpPr>
          <p:nvPr/>
        </p:nvSpPr>
        <p:spPr bwMode="auto">
          <a:xfrm>
            <a:off x="3144838" y="5257800"/>
            <a:ext cx="65087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700">
                <a:solidFill>
                  <a:srgbClr val="000000"/>
                </a:solidFill>
                <a:ea typeface="ＭＳ Ｐゴシック" charset="-128"/>
              </a:rPr>
              <a:t>Objectives and Activities</a:t>
            </a:r>
          </a:p>
        </p:txBody>
      </p:sp>
      <p:sp>
        <p:nvSpPr>
          <p:cNvPr id="45104" name="Textfeld 73"/>
          <p:cNvSpPr txBox="1">
            <a:spLocks noChangeArrowheads="1"/>
          </p:cNvSpPr>
          <p:nvPr/>
        </p:nvSpPr>
        <p:spPr bwMode="auto">
          <a:xfrm>
            <a:off x="4427538" y="5275263"/>
            <a:ext cx="6492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700">
                <a:solidFill>
                  <a:srgbClr val="000000"/>
                </a:solidFill>
                <a:ea typeface="ＭＳ Ｐゴシック" charset="-128"/>
              </a:rPr>
              <a:t>Objectives and Activities</a:t>
            </a:r>
          </a:p>
        </p:txBody>
      </p:sp>
      <p:sp>
        <p:nvSpPr>
          <p:cNvPr id="45105" name="Textfeld 74"/>
          <p:cNvSpPr txBox="1">
            <a:spLocks noChangeArrowheads="1"/>
          </p:cNvSpPr>
          <p:nvPr/>
        </p:nvSpPr>
        <p:spPr bwMode="auto">
          <a:xfrm>
            <a:off x="3814763" y="5264150"/>
            <a:ext cx="6492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700">
                <a:solidFill>
                  <a:srgbClr val="000000"/>
                </a:solidFill>
                <a:ea typeface="ＭＳ Ｐゴシック" charset="-128"/>
              </a:rPr>
              <a:t>Objectives and Activities</a:t>
            </a:r>
          </a:p>
        </p:txBody>
      </p:sp>
      <p:sp>
        <p:nvSpPr>
          <p:cNvPr id="45106" name="Textfeld 75"/>
          <p:cNvSpPr txBox="1">
            <a:spLocks noChangeArrowheads="1"/>
          </p:cNvSpPr>
          <p:nvPr/>
        </p:nvSpPr>
        <p:spPr bwMode="auto">
          <a:xfrm>
            <a:off x="5008563" y="5264150"/>
            <a:ext cx="6492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700">
                <a:solidFill>
                  <a:srgbClr val="000000"/>
                </a:solidFill>
                <a:ea typeface="ＭＳ Ｐゴシック" charset="-128"/>
              </a:rPr>
              <a:t>Objectives and Activities</a:t>
            </a:r>
          </a:p>
        </p:txBody>
      </p:sp>
      <p:sp>
        <p:nvSpPr>
          <p:cNvPr id="45107" name="Textfeld 76"/>
          <p:cNvSpPr txBox="1">
            <a:spLocks noChangeArrowheads="1"/>
          </p:cNvSpPr>
          <p:nvPr/>
        </p:nvSpPr>
        <p:spPr bwMode="auto">
          <a:xfrm>
            <a:off x="5748338" y="5256213"/>
            <a:ext cx="6492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700">
                <a:solidFill>
                  <a:srgbClr val="000000"/>
                </a:solidFill>
                <a:ea typeface="ＭＳ Ｐゴシック" charset="-128"/>
              </a:rPr>
              <a:t>Objectives and Activities</a:t>
            </a:r>
          </a:p>
        </p:txBody>
      </p:sp>
      <p:sp>
        <p:nvSpPr>
          <p:cNvPr id="45108" name="Textfeld 77"/>
          <p:cNvSpPr txBox="1">
            <a:spLocks noChangeArrowheads="1"/>
          </p:cNvSpPr>
          <p:nvPr/>
        </p:nvSpPr>
        <p:spPr bwMode="auto">
          <a:xfrm>
            <a:off x="6659563" y="5246688"/>
            <a:ext cx="649287"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700">
                <a:solidFill>
                  <a:srgbClr val="000000"/>
                </a:solidFill>
                <a:ea typeface="ＭＳ Ｐゴシック" charset="-128"/>
              </a:rPr>
              <a:t>Objectives and Activities</a:t>
            </a:r>
          </a:p>
        </p:txBody>
      </p:sp>
      <p:sp>
        <p:nvSpPr>
          <p:cNvPr id="45109" name="Line 7"/>
          <p:cNvSpPr>
            <a:spLocks noChangeShapeType="1"/>
          </p:cNvSpPr>
          <p:nvPr/>
        </p:nvSpPr>
        <p:spPr bwMode="auto">
          <a:xfrm>
            <a:off x="3203575" y="3860800"/>
            <a:ext cx="1588" cy="8636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5110" name="Textfeld 1"/>
          <p:cNvSpPr txBox="1">
            <a:spLocks noChangeArrowheads="1"/>
          </p:cNvSpPr>
          <p:nvPr/>
        </p:nvSpPr>
        <p:spPr bwMode="auto">
          <a:xfrm>
            <a:off x="971550" y="5229225"/>
            <a:ext cx="64928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spcBef>
                <a:spcPct val="50000"/>
              </a:spcBef>
            </a:pPr>
            <a:r>
              <a:rPr lang="de-AT" altLang="de-DE" sz="700">
                <a:solidFill>
                  <a:srgbClr val="000000"/>
                </a:solidFill>
                <a:ea typeface="ＭＳ Ｐゴシック" charset="-128"/>
              </a:rPr>
              <a:t>Objectives and Activities</a:t>
            </a:r>
          </a:p>
        </p:txBody>
      </p:sp>
      <p:sp>
        <p:nvSpPr>
          <p:cNvPr id="55" name="Foliennummernplatzhalter 4"/>
          <p:cNvSpPr>
            <a:spLocks noGrp="1"/>
          </p:cNvSpPr>
          <p:nvPr>
            <p:ph type="sldNum" sz="quarter" idx="11"/>
          </p:nvPr>
        </p:nvSpPr>
        <p:spPr>
          <a:xfrm>
            <a:off x="1258888" y="6524625"/>
            <a:ext cx="2362200" cy="304800"/>
          </a:xfrm>
        </p:spPr>
        <p:txBody>
          <a:bodyPr/>
          <a:lstStyle/>
          <a:p>
            <a:r>
              <a:rPr lang="de-DE" dirty="0">
                <a:solidFill>
                  <a:schemeClr val="tx1"/>
                </a:solidFill>
                <a:latin typeface="+mn-lt"/>
                <a:ea typeface="+mn-ea"/>
              </a:rPr>
              <a:t>Source</a:t>
            </a:r>
            <a:r>
              <a:rPr lang="de-DE" dirty="0">
                <a:solidFill>
                  <a:schemeClr val="tx1"/>
                </a:solidFill>
                <a:latin typeface="+mn-lt"/>
              </a:rPr>
              <a:t>: MOF</a:t>
            </a:r>
          </a:p>
          <a:p>
            <a:endParaRPr lang="de-DE" dirty="0"/>
          </a:p>
        </p:txBody>
      </p:sp>
    </p:spTree>
    <p:extLst>
      <p:ext uri="{BB962C8B-B14F-4D97-AF65-F5344CB8AC3E}">
        <p14:creationId xmlns:p14="http://schemas.microsoft.com/office/powerpoint/2010/main" val="370505199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3</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The Austrian Federal Budget Law Reform</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2237134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xfrm>
            <a:off x="467544" y="333375"/>
            <a:ext cx="8065269" cy="792163"/>
          </a:xfrm>
        </p:spPr>
        <p:txBody>
          <a:bodyPr/>
          <a:lstStyle/>
          <a:p>
            <a:r>
              <a:rPr lang="en-GB" altLang="de-DE" b="1" kern="1200" cap="small" dirty="0" smtClean="0"/>
              <a:t>Outcome orientation for Parliament  </a:t>
            </a:r>
            <a:endParaRPr lang="en-GB" altLang="de-DE" b="1" kern="1200" cap="small" dirty="0"/>
          </a:p>
        </p:txBody>
      </p:sp>
      <p:sp>
        <p:nvSpPr>
          <p:cNvPr id="52227" name="Rectangle 3"/>
          <p:cNvSpPr>
            <a:spLocks noGrp="1"/>
          </p:cNvSpPr>
          <p:nvPr>
            <p:ph idx="1"/>
          </p:nvPr>
        </p:nvSpPr>
        <p:spPr>
          <a:xfrm>
            <a:off x="539552" y="1412776"/>
            <a:ext cx="7993261" cy="4713387"/>
          </a:xfrm>
        </p:spPr>
        <p:txBody>
          <a:bodyPr/>
          <a:lstStyle/>
          <a:p>
            <a:pPr marL="342900" lvl="3" eaLnBrk="0" hangingPunct="0">
              <a:spcBef>
                <a:spcPts val="600"/>
              </a:spcBef>
              <a:spcAft>
                <a:spcPts val="600"/>
              </a:spcAft>
              <a:buClr>
                <a:schemeClr val="tx2"/>
              </a:buClr>
              <a:buSzPct val="100000"/>
              <a:defRPr/>
            </a:pPr>
            <a:r>
              <a:rPr lang="en-GB" altLang="de-DE" dirty="0">
                <a:ea typeface="+mn-ea"/>
                <a:cs typeface="+mn-cs"/>
              </a:rPr>
              <a:t>Budget </a:t>
            </a:r>
            <a:r>
              <a:rPr lang="en-GB" altLang="de-DE" dirty="0">
                <a:ea typeface="+mn-ea"/>
                <a:cs typeface="+mn-cs"/>
              </a:rPr>
              <a:t>changes its character: Not only decisions on resources (who gets what?) but steering resources and results (who gets what for which results?)</a:t>
            </a:r>
          </a:p>
          <a:p>
            <a:pPr marL="342900" lvl="3" eaLnBrk="0" hangingPunct="0">
              <a:spcBef>
                <a:spcPts val="600"/>
              </a:spcBef>
              <a:spcAft>
                <a:spcPts val="600"/>
              </a:spcAft>
              <a:buClr>
                <a:schemeClr val="tx2"/>
              </a:buClr>
              <a:buSzPct val="100000"/>
              <a:defRPr/>
            </a:pPr>
            <a:r>
              <a:rPr lang="en-GB" altLang="de-DE" dirty="0">
                <a:ea typeface="+mn-ea"/>
                <a:cs typeface="+mn-cs"/>
              </a:rPr>
              <a:t>Requires relating budget to results </a:t>
            </a:r>
            <a:endParaRPr lang="en-GB" altLang="de-DE" dirty="0">
              <a:ea typeface="+mn-ea"/>
              <a:cs typeface="+mn-cs"/>
            </a:endParaRPr>
          </a:p>
          <a:p>
            <a:pPr marL="342900" lvl="3" eaLnBrk="0" hangingPunct="0">
              <a:spcBef>
                <a:spcPts val="600"/>
              </a:spcBef>
              <a:spcAft>
                <a:spcPts val="600"/>
              </a:spcAft>
              <a:buClr>
                <a:schemeClr val="tx2"/>
              </a:buClr>
              <a:buSzPct val="100000"/>
              <a:defRPr/>
            </a:pPr>
            <a:r>
              <a:rPr lang="en-GB" altLang="de-DE" dirty="0">
                <a:ea typeface="+mn-ea"/>
                <a:cs typeface="+mn-cs"/>
              </a:rPr>
              <a:t>Budget provides Parliament and the Public with information on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Resources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Outputs/outcomes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Recommendations of the Court of Audit </a:t>
            </a:r>
            <a:endParaRPr lang="en-GB" altLang="de-DE" dirty="0"/>
          </a:p>
          <a:p>
            <a:pPr marL="342900" lvl="3" eaLnBrk="0" hangingPunct="0">
              <a:spcBef>
                <a:spcPts val="1200"/>
              </a:spcBef>
              <a:spcAft>
                <a:spcPts val="600"/>
              </a:spcAft>
              <a:buClr>
                <a:schemeClr val="tx2"/>
              </a:buClr>
              <a:buSzPct val="100000"/>
              <a:defRPr/>
            </a:pPr>
            <a:r>
              <a:rPr lang="en-GB" altLang="de-DE" dirty="0">
                <a:ea typeface="+mn-ea"/>
                <a:cs typeface="+mn-cs"/>
              </a:rPr>
              <a:t>Parliament decides on outcomes and outputs as part of annual budget bill</a:t>
            </a:r>
          </a:p>
          <a:p>
            <a:pPr marL="342900" lvl="3" eaLnBrk="0" hangingPunct="0">
              <a:spcBef>
                <a:spcPts val="600"/>
              </a:spcBef>
              <a:spcAft>
                <a:spcPts val="600"/>
              </a:spcAft>
              <a:buClr>
                <a:schemeClr val="tx2"/>
              </a:buClr>
              <a:buSzPct val="100000"/>
              <a:defRPr/>
            </a:pPr>
            <a:r>
              <a:rPr lang="en-GB" altLang="de-DE" dirty="0">
                <a:ea typeface="+mn-ea"/>
                <a:cs typeface="+mn-cs"/>
              </a:rPr>
              <a:t>Entails cultural change on the political level</a:t>
            </a:r>
            <a:br>
              <a:rPr lang="en-GB" altLang="de-DE" dirty="0">
                <a:ea typeface="+mn-ea"/>
                <a:cs typeface="+mn-cs"/>
              </a:rPr>
            </a:br>
            <a:r>
              <a:rPr lang="en-GB" altLang="de-DE" dirty="0">
                <a:ea typeface="+mn-ea"/>
                <a:cs typeface="+mn-cs"/>
              </a:rPr>
              <a:t>(setting priorities, transparent decision-making, </a:t>
            </a:r>
            <a:r>
              <a:rPr lang="en-GB" altLang="de-DE" dirty="0" smtClean="0">
                <a:ea typeface="+mn-ea"/>
                <a:cs typeface="+mn-cs"/>
              </a:rPr>
              <a:t>etc.)</a:t>
            </a:r>
            <a:endParaRPr lang="en-GB" altLang="de-DE" dirty="0"/>
          </a:p>
        </p:txBody>
      </p:sp>
    </p:spTree>
    <p:extLst>
      <p:ext uri="{BB962C8B-B14F-4D97-AF65-F5344CB8AC3E}">
        <p14:creationId xmlns:p14="http://schemas.microsoft.com/office/powerpoint/2010/main" val="177721898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332656"/>
            <a:ext cx="8367464" cy="792088"/>
          </a:xfrm>
        </p:spPr>
        <p:txBody>
          <a:bodyPr/>
          <a:lstStyle/>
          <a:p>
            <a:r>
              <a:rPr lang="de-AT" b="1" cap="small" dirty="0" smtClean="0"/>
              <a:t>First </a:t>
            </a:r>
            <a:r>
              <a:rPr lang="de-AT" b="1" cap="small" dirty="0" err="1" smtClean="0"/>
              <a:t>Lessons</a:t>
            </a:r>
            <a:r>
              <a:rPr lang="de-AT" b="1" cap="small" dirty="0" smtClean="0"/>
              <a:t> </a:t>
            </a:r>
            <a:r>
              <a:rPr lang="de-AT" b="1" cap="small" dirty="0" err="1" smtClean="0"/>
              <a:t>Learned</a:t>
            </a:r>
            <a:endParaRPr lang="de-AT" b="1" cap="small" dirty="0"/>
          </a:p>
        </p:txBody>
      </p:sp>
      <p:sp>
        <p:nvSpPr>
          <p:cNvPr id="3" name="Inhaltsplatzhalter 2"/>
          <p:cNvSpPr>
            <a:spLocks noGrp="1"/>
          </p:cNvSpPr>
          <p:nvPr>
            <p:ph idx="1"/>
          </p:nvPr>
        </p:nvSpPr>
        <p:spPr>
          <a:xfrm>
            <a:off x="395536" y="1340768"/>
            <a:ext cx="8424936" cy="4752528"/>
          </a:xfrm>
        </p:spPr>
        <p:txBody>
          <a:bodyPr/>
          <a:lstStyle/>
          <a:p>
            <a:pPr marL="342900" lvl="3" eaLnBrk="0" hangingPunct="0">
              <a:spcBef>
                <a:spcPts val="600"/>
              </a:spcBef>
              <a:spcAft>
                <a:spcPts val="600"/>
              </a:spcAft>
              <a:buClr>
                <a:schemeClr val="tx2"/>
              </a:buClr>
              <a:buSzPct val="100000"/>
              <a:defRPr/>
            </a:pPr>
            <a:r>
              <a:rPr lang="en-GB" dirty="0">
                <a:ea typeface="+mn-ea"/>
                <a:cs typeface="+mn-cs"/>
              </a:rPr>
              <a:t>Intensive discussion of objectives </a:t>
            </a:r>
            <a:r>
              <a:rPr lang="en-GB" dirty="0">
                <a:ea typeface="+mn-ea"/>
                <a:cs typeface="+mn-cs"/>
              </a:rPr>
              <a:t>in </a:t>
            </a:r>
            <a:r>
              <a:rPr lang="en-GB" dirty="0">
                <a:ea typeface="+mn-ea"/>
                <a:cs typeface="+mn-cs"/>
              </a:rPr>
              <a:t>budget committee and the plenary</a:t>
            </a:r>
          </a:p>
          <a:p>
            <a:pPr marL="342900" lvl="3" eaLnBrk="0" hangingPunct="0">
              <a:spcBef>
                <a:spcPts val="600"/>
              </a:spcBef>
              <a:spcAft>
                <a:spcPts val="600"/>
              </a:spcAft>
              <a:buClr>
                <a:schemeClr val="tx2"/>
              </a:buClr>
              <a:buSzPct val="100000"/>
              <a:defRPr/>
            </a:pPr>
            <a:r>
              <a:rPr lang="en-GB" dirty="0">
                <a:ea typeface="+mn-ea"/>
                <a:cs typeface="+mn-cs"/>
              </a:rPr>
              <a:t>Appreciation of new federal budget law as a considerable improvement </a:t>
            </a:r>
          </a:p>
          <a:p>
            <a:pPr marL="342900" lvl="3" eaLnBrk="0" hangingPunct="0">
              <a:spcBef>
                <a:spcPts val="600"/>
              </a:spcBef>
              <a:spcAft>
                <a:spcPts val="600"/>
              </a:spcAft>
              <a:buClr>
                <a:schemeClr val="tx2"/>
              </a:buClr>
              <a:buSzPct val="100000"/>
              <a:defRPr/>
            </a:pPr>
            <a:r>
              <a:rPr lang="en-GB" dirty="0">
                <a:ea typeface="+mn-ea"/>
                <a:cs typeface="+mn-cs"/>
              </a:rPr>
              <a:t>Appreciation of information relating financial to outcome information</a:t>
            </a:r>
          </a:p>
          <a:p>
            <a:pPr marL="342900" lvl="3" eaLnBrk="0" hangingPunct="0">
              <a:spcBef>
                <a:spcPts val="600"/>
              </a:spcBef>
              <a:spcAft>
                <a:spcPts val="600"/>
              </a:spcAft>
              <a:buClr>
                <a:schemeClr val="tx2"/>
              </a:buClr>
              <a:buSzPct val="100000"/>
              <a:defRPr/>
            </a:pPr>
            <a:r>
              <a:rPr lang="en-GB" dirty="0">
                <a:ea typeface="+mn-ea"/>
                <a:cs typeface="+mn-cs"/>
              </a:rPr>
              <a:t>Appreciation of increased </a:t>
            </a:r>
            <a:r>
              <a:rPr lang="en-GB" dirty="0">
                <a:ea typeface="+mn-ea"/>
                <a:cs typeface="+mn-cs"/>
              </a:rPr>
              <a:t>transparency by providing outcome information through all levels of the budget (global budget, detail budget)</a:t>
            </a:r>
          </a:p>
          <a:p>
            <a:pPr>
              <a:spcBef>
                <a:spcPts val="1200"/>
              </a:spcBef>
              <a:spcAft>
                <a:spcPts val="1200"/>
              </a:spcAft>
              <a:buClrTx/>
              <a:buSzPct val="110000"/>
              <a:buNone/>
              <a:defRPr/>
            </a:pPr>
            <a:r>
              <a:rPr lang="en-GB" dirty="0" smtClean="0">
                <a:solidFill>
                  <a:schemeClr val="tx2"/>
                </a:solidFill>
              </a:rPr>
              <a:t>	</a:t>
            </a:r>
            <a:r>
              <a:rPr lang="en-GB" b="1" dirty="0" smtClean="0">
                <a:solidFill>
                  <a:srgbClr val="FF0000"/>
                </a:solidFill>
              </a:rPr>
              <a:t>but </a:t>
            </a:r>
            <a:r>
              <a:rPr lang="en-GB" altLang="de-DE" b="1" dirty="0" smtClean="0">
                <a:solidFill>
                  <a:srgbClr val="FF0000"/>
                </a:solidFill>
              </a:rPr>
              <a:t>identification </a:t>
            </a:r>
            <a:r>
              <a:rPr lang="en-GB" altLang="de-DE" b="1" dirty="0">
                <a:solidFill>
                  <a:srgbClr val="FF0000"/>
                </a:solidFill>
              </a:rPr>
              <a:t>of potential for improvement</a:t>
            </a:r>
          </a:p>
          <a:p>
            <a:pPr marL="342900" lvl="3" eaLnBrk="0" hangingPunct="0">
              <a:spcBef>
                <a:spcPts val="600"/>
              </a:spcBef>
              <a:spcAft>
                <a:spcPts val="600"/>
              </a:spcAft>
              <a:buClr>
                <a:schemeClr val="tx2"/>
              </a:buClr>
              <a:buSzPct val="100000"/>
              <a:defRPr/>
            </a:pPr>
            <a:r>
              <a:rPr lang="en-GB" dirty="0">
                <a:ea typeface="+mn-ea"/>
                <a:cs typeface="+mn-cs"/>
              </a:rPr>
              <a:t>More </a:t>
            </a:r>
            <a:r>
              <a:rPr lang="en-GB" dirty="0">
                <a:ea typeface="+mn-ea"/>
                <a:cs typeface="+mn-cs"/>
              </a:rPr>
              <a:t>ambitious </a:t>
            </a:r>
            <a:r>
              <a:rPr lang="en-GB" dirty="0">
                <a:ea typeface="+mn-ea"/>
                <a:cs typeface="+mn-cs"/>
              </a:rPr>
              <a:t>targets</a:t>
            </a:r>
            <a:endParaRPr lang="en-GB" dirty="0">
              <a:ea typeface="+mn-ea"/>
              <a:cs typeface="+mn-cs"/>
            </a:endParaRPr>
          </a:p>
          <a:p>
            <a:pPr marL="342900" lvl="3" eaLnBrk="0" hangingPunct="0">
              <a:spcBef>
                <a:spcPts val="600"/>
              </a:spcBef>
              <a:spcAft>
                <a:spcPts val="600"/>
              </a:spcAft>
              <a:buClr>
                <a:schemeClr val="tx2"/>
              </a:buClr>
              <a:buSzPct val="100000"/>
              <a:defRPr/>
            </a:pPr>
            <a:r>
              <a:rPr lang="en-GB" dirty="0">
                <a:ea typeface="+mn-ea"/>
                <a:cs typeface="+mn-cs"/>
              </a:rPr>
              <a:t>More </a:t>
            </a:r>
            <a:r>
              <a:rPr lang="en-GB" dirty="0">
                <a:ea typeface="+mn-ea"/>
                <a:cs typeface="+mn-cs"/>
              </a:rPr>
              <a:t>clearly defined objectives</a:t>
            </a:r>
          </a:p>
          <a:p>
            <a:pPr marL="342900" lvl="3" eaLnBrk="0" hangingPunct="0">
              <a:spcBef>
                <a:spcPts val="600"/>
              </a:spcBef>
              <a:spcAft>
                <a:spcPts val="600"/>
              </a:spcAft>
              <a:buClr>
                <a:schemeClr val="tx2"/>
              </a:buClr>
              <a:buSzPct val="100000"/>
              <a:defRPr/>
            </a:pPr>
            <a:r>
              <a:rPr lang="en-GB" dirty="0">
                <a:ea typeface="+mn-ea"/>
                <a:cs typeface="+mn-cs"/>
              </a:rPr>
              <a:t>Mid-term objectives and international comparisons</a:t>
            </a:r>
          </a:p>
          <a:p>
            <a:pPr marL="342900" lvl="3" eaLnBrk="0" hangingPunct="0">
              <a:spcBef>
                <a:spcPts val="600"/>
              </a:spcBef>
              <a:spcAft>
                <a:spcPts val="600"/>
              </a:spcAft>
              <a:buClr>
                <a:schemeClr val="tx2"/>
              </a:buClr>
              <a:buSzPct val="100000"/>
              <a:defRPr/>
            </a:pPr>
            <a:r>
              <a:rPr lang="en-GB" dirty="0">
                <a:ea typeface="+mn-ea"/>
                <a:cs typeface="+mn-cs"/>
              </a:rPr>
              <a:t>More general overviews on cross departmental targets  (</a:t>
            </a:r>
            <a:r>
              <a:rPr lang="en-GB" dirty="0" err="1">
                <a:ea typeface="+mn-ea"/>
                <a:cs typeface="+mn-cs"/>
              </a:rPr>
              <a:t>ie</a:t>
            </a:r>
            <a:r>
              <a:rPr lang="en-GB" dirty="0">
                <a:ea typeface="+mn-ea"/>
                <a:cs typeface="+mn-cs"/>
              </a:rPr>
              <a:t>. research, gender)</a:t>
            </a:r>
          </a:p>
          <a:p>
            <a:pPr marL="342900" lvl="3" eaLnBrk="0" hangingPunct="0">
              <a:spcBef>
                <a:spcPts val="600"/>
              </a:spcBef>
              <a:spcAft>
                <a:spcPts val="600"/>
              </a:spcAft>
              <a:buClr>
                <a:schemeClr val="tx2"/>
              </a:buClr>
              <a:buSzPct val="100000"/>
              <a:defRPr/>
            </a:pPr>
            <a:r>
              <a:rPr lang="en-GB" dirty="0">
                <a:ea typeface="+mn-ea"/>
                <a:cs typeface="+mn-cs"/>
              </a:rPr>
              <a:t>Coordination </a:t>
            </a:r>
            <a:r>
              <a:rPr lang="en-GB" dirty="0">
                <a:ea typeface="+mn-ea"/>
                <a:cs typeface="+mn-cs"/>
              </a:rPr>
              <a:t>between Ministries should be enhanced</a:t>
            </a:r>
          </a:p>
          <a:p>
            <a:pPr>
              <a:spcBef>
                <a:spcPts val="1032"/>
              </a:spcBef>
              <a:buClrTx/>
              <a:buSzPct val="110000"/>
              <a:defRPr/>
            </a:pPr>
            <a:endParaRPr lang="en-GB" dirty="0">
              <a:solidFill>
                <a:srgbClr val="000000"/>
              </a:solidFill>
            </a:endParaRPr>
          </a:p>
          <a:p>
            <a:pPr lvl="0">
              <a:spcBef>
                <a:spcPts val="1032"/>
              </a:spcBef>
              <a:buClrTx/>
              <a:buSzPct val="110000"/>
              <a:buNone/>
              <a:defRPr/>
            </a:pPr>
            <a:endParaRPr lang="de-AT" dirty="0">
              <a:solidFill>
                <a:srgbClr val="000000"/>
              </a:solidFill>
            </a:endParaRPr>
          </a:p>
          <a:p>
            <a:pPr marL="0" indent="0">
              <a:spcBef>
                <a:spcPts val="1032"/>
              </a:spcBef>
              <a:buClrTx/>
              <a:buSzPct val="110000"/>
              <a:buNone/>
              <a:defRPr/>
            </a:pPr>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pPr>
                <a:defRPr/>
              </a:pPr>
              <a:t>31</a:t>
            </a:fld>
            <a:endParaRPr lang="de-DE" dirty="0"/>
          </a:p>
        </p:txBody>
      </p:sp>
      <p:sp>
        <p:nvSpPr>
          <p:cNvPr id="5" name="Fußzeilenplatzhalter 4"/>
          <p:cNvSpPr>
            <a:spLocks noGrp="1"/>
          </p:cNvSpPr>
          <p:nvPr>
            <p:ph type="ftr" sz="quarter" idx="11"/>
          </p:nvPr>
        </p:nvSpPr>
        <p:spPr/>
        <p:txBody>
          <a:bodyPr/>
          <a:lstStyle/>
          <a:p>
            <a:pPr>
              <a:defRPr/>
            </a:pPr>
            <a:r>
              <a:rPr lang="de-DE" dirty="0" smtClean="0"/>
              <a:t>REPUBLIK ÖSTERREICH  Parlament</a:t>
            </a:r>
            <a:endParaRPr lang="de-DE" dirty="0"/>
          </a:p>
        </p:txBody>
      </p:sp>
    </p:spTree>
    <p:extLst>
      <p:ext uri="{BB962C8B-B14F-4D97-AF65-F5344CB8AC3E}">
        <p14:creationId xmlns:p14="http://schemas.microsoft.com/office/powerpoint/2010/main" val="439694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539750" y="406400"/>
            <a:ext cx="3954463" cy="674688"/>
          </a:xfrm>
        </p:spPr>
        <p:txBody>
          <a:bodyPr/>
          <a:lstStyle/>
          <a:p>
            <a:r>
              <a:rPr lang="en-GB" altLang="de-DE" b="1" cap="small" dirty="0"/>
              <a:t>Gender Budgeting</a:t>
            </a:r>
          </a:p>
        </p:txBody>
      </p:sp>
      <p:sp>
        <p:nvSpPr>
          <p:cNvPr id="47107" name="Rectangle 3"/>
          <p:cNvSpPr>
            <a:spLocks noGrp="1"/>
          </p:cNvSpPr>
          <p:nvPr>
            <p:ph idx="1"/>
          </p:nvPr>
        </p:nvSpPr>
        <p:spPr>
          <a:xfrm>
            <a:off x="611561" y="1412875"/>
            <a:ext cx="7994278" cy="4537075"/>
          </a:xfrm>
        </p:spPr>
        <p:txBody>
          <a:bodyPr/>
          <a:lstStyle/>
          <a:p>
            <a:pPr marL="342900" lvl="3" eaLnBrk="0" hangingPunct="0">
              <a:spcBef>
                <a:spcPts val="600"/>
              </a:spcBef>
              <a:spcAft>
                <a:spcPts val="600"/>
              </a:spcAft>
              <a:buClr>
                <a:schemeClr val="tx2"/>
              </a:buClr>
              <a:buSzPct val="100000"/>
              <a:defRPr/>
            </a:pPr>
            <a:r>
              <a:rPr lang="en-GB" altLang="de-DE" dirty="0">
                <a:ea typeface="+mn-ea"/>
                <a:cs typeface="+mn-cs"/>
              </a:rPr>
              <a:t>Application of gender mainstreaming in the budgetary process</a:t>
            </a:r>
          </a:p>
          <a:p>
            <a:pPr marL="342900" lvl="3" eaLnBrk="0" hangingPunct="0">
              <a:spcBef>
                <a:spcPts val="600"/>
              </a:spcBef>
              <a:spcAft>
                <a:spcPts val="600"/>
              </a:spcAft>
              <a:buClr>
                <a:schemeClr val="tx2"/>
              </a:buClr>
              <a:buSzPct val="100000"/>
              <a:defRPr/>
            </a:pPr>
            <a:r>
              <a:rPr lang="en-GB" dirty="0">
                <a:ea typeface="+mn-ea"/>
                <a:cs typeface="+mn-cs"/>
              </a:rPr>
              <a:t>Provisions </a:t>
            </a:r>
            <a:r>
              <a:rPr lang="en-GB" dirty="0">
                <a:ea typeface="+mn-ea"/>
                <a:cs typeface="+mn-cs"/>
              </a:rPr>
              <a:t>of the Austrian Constitution and the new federal budget </a:t>
            </a:r>
            <a:r>
              <a:rPr lang="en-GB" dirty="0" smtClean="0">
                <a:ea typeface="+mn-ea"/>
                <a:cs typeface="+mn-cs"/>
              </a:rPr>
              <a:t>law</a:t>
            </a:r>
          </a:p>
          <a:p>
            <a:pPr marL="0" lvl="3" indent="0" eaLnBrk="0" hangingPunct="0">
              <a:spcBef>
                <a:spcPts val="600"/>
              </a:spcBef>
              <a:spcAft>
                <a:spcPts val="600"/>
              </a:spcAft>
              <a:buClr>
                <a:schemeClr val="tx2"/>
              </a:buClr>
              <a:buSzPct val="100000"/>
              <a:buNone/>
              <a:defRPr/>
            </a:pPr>
            <a:endParaRPr lang="en-GB" dirty="0">
              <a:ea typeface="+mn-ea"/>
              <a:cs typeface="+mn-cs"/>
            </a:endParaRPr>
          </a:p>
          <a:p>
            <a:pPr>
              <a:spcBef>
                <a:spcPts val="1200"/>
              </a:spcBef>
              <a:buClrTx/>
              <a:buSzPct val="110000"/>
              <a:buNone/>
              <a:defRPr/>
            </a:pPr>
            <a:r>
              <a:rPr lang="en-GB" i="1" dirty="0" smtClean="0">
                <a:solidFill>
                  <a:srgbClr val="000000"/>
                </a:solidFill>
              </a:rPr>
              <a:t>“</a:t>
            </a:r>
            <a:r>
              <a:rPr lang="en-GB" i="1" dirty="0">
                <a:solidFill>
                  <a:srgbClr val="000000"/>
                </a:solidFill>
              </a:rPr>
              <a:t>The Federation, </a:t>
            </a:r>
            <a:r>
              <a:rPr lang="en-GB" i="1" dirty="0" err="1">
                <a:solidFill>
                  <a:srgbClr val="000000"/>
                </a:solidFill>
              </a:rPr>
              <a:t>Laender</a:t>
            </a:r>
            <a:r>
              <a:rPr lang="en-GB" i="1" dirty="0">
                <a:solidFill>
                  <a:srgbClr val="000000"/>
                </a:solidFill>
              </a:rPr>
              <a:t> and municipalities subscribe to the de-facto equality of women and men. Measures to promote factual equality of women and men, particularly by eliminating actual existing inequalities, are admissible.“     Art. 7 Austrian </a:t>
            </a:r>
            <a:r>
              <a:rPr lang="en-GB" i="1" dirty="0" smtClean="0">
                <a:solidFill>
                  <a:srgbClr val="000000"/>
                </a:solidFill>
              </a:rPr>
              <a:t>Constitution</a:t>
            </a:r>
          </a:p>
          <a:p>
            <a:pPr>
              <a:spcBef>
                <a:spcPts val="1200"/>
              </a:spcBef>
              <a:buClrTx/>
              <a:buSzPct val="110000"/>
              <a:buNone/>
              <a:defRPr/>
            </a:pPr>
            <a:r>
              <a:rPr lang="en-GB" i="1" dirty="0" smtClean="0">
                <a:solidFill>
                  <a:srgbClr val="000000"/>
                </a:solidFill>
              </a:rPr>
              <a:t>“The </a:t>
            </a:r>
            <a:r>
              <a:rPr lang="en-GB" i="1" dirty="0">
                <a:solidFill>
                  <a:srgbClr val="000000"/>
                </a:solidFill>
              </a:rPr>
              <a:t>Federation, </a:t>
            </a:r>
            <a:r>
              <a:rPr lang="en-GB" i="1" dirty="0" err="1">
                <a:solidFill>
                  <a:srgbClr val="000000"/>
                </a:solidFill>
              </a:rPr>
              <a:t>Laender</a:t>
            </a:r>
            <a:r>
              <a:rPr lang="en-GB" i="1" dirty="0">
                <a:solidFill>
                  <a:srgbClr val="000000"/>
                </a:solidFill>
              </a:rPr>
              <a:t> and municipalities have to strive for gender equality in their budget management.”       Art. 13 Austrian </a:t>
            </a:r>
            <a:r>
              <a:rPr lang="en-GB" i="1" dirty="0" smtClean="0">
                <a:solidFill>
                  <a:srgbClr val="000000"/>
                </a:solidFill>
              </a:rPr>
              <a:t>Constitution</a:t>
            </a:r>
          </a:p>
          <a:p>
            <a:pPr>
              <a:spcBef>
                <a:spcPts val="1200"/>
              </a:spcBef>
              <a:buClrTx/>
              <a:buSzPct val="110000"/>
              <a:buNone/>
              <a:defRPr/>
            </a:pPr>
            <a:r>
              <a:rPr lang="en-GB" i="1" dirty="0" smtClean="0">
                <a:solidFill>
                  <a:srgbClr val="000000"/>
                </a:solidFill>
              </a:rPr>
              <a:t>“In </a:t>
            </a:r>
            <a:r>
              <a:rPr lang="en-GB" i="1" dirty="0">
                <a:solidFill>
                  <a:srgbClr val="000000"/>
                </a:solidFill>
              </a:rPr>
              <a:t>the budget management of the Federation, the relevant principles of outcome orientation - especially in accordance with the targets of gender equality - ..are to be considered.“       Art. 51 Austrian </a:t>
            </a:r>
            <a:r>
              <a:rPr lang="en-GB" i="1" dirty="0" smtClean="0">
                <a:solidFill>
                  <a:srgbClr val="000000"/>
                </a:solidFill>
              </a:rPr>
              <a:t>Constitution</a:t>
            </a:r>
            <a:endParaRPr lang="en-GB" i="1" dirty="0">
              <a:solidFill>
                <a:srgbClr val="000000"/>
              </a:solidFill>
            </a:endParaRPr>
          </a:p>
        </p:txBody>
      </p:sp>
    </p:spTree>
    <p:extLst>
      <p:ext uri="{BB962C8B-B14F-4D97-AF65-F5344CB8AC3E}">
        <p14:creationId xmlns:p14="http://schemas.microsoft.com/office/powerpoint/2010/main" val="91503767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539750" y="406400"/>
            <a:ext cx="7993063" cy="674688"/>
          </a:xfrm>
        </p:spPr>
        <p:txBody>
          <a:bodyPr/>
          <a:lstStyle/>
          <a:p>
            <a:r>
              <a:rPr lang="en-GB" altLang="de-DE" b="1" cap="small" dirty="0"/>
              <a:t>Gender Budgeting and </a:t>
            </a:r>
            <a:r>
              <a:rPr lang="en-GB" altLang="de-DE" b="1" cap="small" dirty="0" smtClean="0"/>
              <a:t>Budget </a:t>
            </a:r>
            <a:r>
              <a:rPr lang="en-GB" altLang="de-DE" b="1" cap="small" dirty="0"/>
              <a:t>Law 2013</a:t>
            </a:r>
          </a:p>
        </p:txBody>
      </p:sp>
      <p:sp>
        <p:nvSpPr>
          <p:cNvPr id="47107" name="Rectangle 3"/>
          <p:cNvSpPr>
            <a:spLocks noGrp="1"/>
          </p:cNvSpPr>
          <p:nvPr>
            <p:ph idx="1"/>
          </p:nvPr>
        </p:nvSpPr>
        <p:spPr>
          <a:xfrm>
            <a:off x="611561" y="1412875"/>
            <a:ext cx="7994278" cy="4752429"/>
          </a:xfrm>
        </p:spPr>
        <p:txBody>
          <a:bodyPr/>
          <a:lstStyle/>
          <a:p>
            <a:pPr marL="0" indent="0">
              <a:spcBef>
                <a:spcPct val="100000"/>
              </a:spcBef>
              <a:buNone/>
            </a:pPr>
            <a:r>
              <a:rPr lang="en-GB" dirty="0"/>
              <a:t>Equality of women and men as the only outcome-oriented objective to be considered by all Ministries and Supreme Institutions</a:t>
            </a:r>
          </a:p>
          <a:p>
            <a:pPr>
              <a:spcBef>
                <a:spcPts val="1200"/>
              </a:spcBef>
              <a:buFontTx/>
              <a:buNone/>
            </a:pPr>
            <a:r>
              <a:rPr lang="en-GB" altLang="de-DE" sz="1800" dirty="0" smtClean="0"/>
              <a:t>is implemented in the budgetary process in the context of</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Outcome objective on budget chapter level</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Activities on global budget level</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Objectives and activities on detail budget </a:t>
            </a:r>
            <a:r>
              <a:rPr lang="en-GB" altLang="de-DE" dirty="0" smtClean="0"/>
              <a:t>level</a:t>
            </a:r>
            <a:endParaRPr lang="en-GB" altLang="de-DE" dirty="0"/>
          </a:p>
          <a:p>
            <a:pPr marL="342900" lvl="3" eaLnBrk="0" hangingPunct="0">
              <a:spcBef>
                <a:spcPts val="1800"/>
              </a:spcBef>
              <a:spcAft>
                <a:spcPts val="600"/>
              </a:spcAft>
              <a:buClr>
                <a:schemeClr val="tx2"/>
              </a:buClr>
              <a:buSzPct val="100000"/>
              <a:defRPr/>
            </a:pPr>
            <a:r>
              <a:rPr lang="en-GB" dirty="0">
                <a:ea typeface="+mn-ea"/>
                <a:cs typeface="+mn-cs"/>
              </a:rPr>
              <a:t>Most of the Ministries have defined targets with impact on the society; only in individual cases have internal organisational targets been determined</a:t>
            </a:r>
          </a:p>
          <a:p>
            <a:pPr marL="342900" lvl="3" eaLnBrk="0" hangingPunct="0">
              <a:spcBef>
                <a:spcPts val="600"/>
              </a:spcBef>
              <a:spcAft>
                <a:spcPts val="600"/>
              </a:spcAft>
              <a:buClr>
                <a:schemeClr val="tx2"/>
              </a:buClr>
              <a:buSzPct val="100000"/>
              <a:defRPr/>
            </a:pPr>
            <a:r>
              <a:rPr lang="en-GB" dirty="0">
                <a:ea typeface="+mn-ea"/>
                <a:cs typeface="+mn-cs"/>
              </a:rPr>
              <a:t>N</a:t>
            </a:r>
            <a:r>
              <a:rPr lang="en-GB" dirty="0" smtClean="0">
                <a:ea typeface="+mn-ea"/>
                <a:cs typeface="+mn-cs"/>
              </a:rPr>
              <a:t>ew </a:t>
            </a:r>
            <a:r>
              <a:rPr lang="en-GB" dirty="0">
                <a:ea typeface="+mn-ea"/>
                <a:cs typeface="+mn-cs"/>
              </a:rPr>
              <a:t>federal budget law is a lever for gender equality, but </a:t>
            </a:r>
            <a:r>
              <a:rPr lang="en-GB" dirty="0">
                <a:ea typeface="+mn-ea"/>
                <a:cs typeface="+mn-cs"/>
              </a:rPr>
              <a:t>room </a:t>
            </a:r>
            <a:r>
              <a:rPr lang="en-GB" dirty="0">
                <a:ea typeface="+mn-ea"/>
                <a:cs typeface="+mn-cs"/>
              </a:rPr>
              <a:t>for improvement regarding the implementation</a:t>
            </a:r>
          </a:p>
          <a:p>
            <a:pPr marL="342900" lvl="3" eaLnBrk="0" hangingPunct="0">
              <a:spcBef>
                <a:spcPts val="600"/>
              </a:spcBef>
              <a:spcAft>
                <a:spcPts val="600"/>
              </a:spcAft>
              <a:buClr>
                <a:schemeClr val="tx2"/>
              </a:buClr>
              <a:buSzPct val="100000"/>
              <a:defRPr/>
            </a:pPr>
            <a:r>
              <a:rPr lang="en-GB" dirty="0">
                <a:ea typeface="+mn-ea"/>
                <a:cs typeface="+mn-cs"/>
              </a:rPr>
              <a:t>Missing a clear distinction between gender equality targets, female promotion and social targets</a:t>
            </a:r>
          </a:p>
          <a:p>
            <a:pPr marL="0" indent="0">
              <a:spcBef>
                <a:spcPts val="1032"/>
              </a:spcBef>
              <a:buClrTx/>
              <a:buSzPct val="110000"/>
              <a:buNone/>
              <a:defRPr/>
            </a:pPr>
            <a:endParaRPr lang="en-GB" dirty="0"/>
          </a:p>
          <a:p>
            <a:pPr marL="1080000" indent="0">
              <a:spcBef>
                <a:spcPts val="1032"/>
              </a:spcBef>
              <a:buClrTx/>
              <a:buSzPct val="110000"/>
              <a:buNone/>
              <a:defRPr/>
            </a:pPr>
            <a:r>
              <a:rPr lang="en-GB" dirty="0"/>
              <a:t>	</a:t>
            </a:r>
            <a:endParaRPr lang="en-GB" dirty="0">
              <a:solidFill>
                <a:schemeClr val="tx2"/>
              </a:solidFill>
            </a:endParaRPr>
          </a:p>
          <a:p>
            <a:pPr>
              <a:spcBef>
                <a:spcPct val="50000"/>
              </a:spcBef>
            </a:pPr>
            <a:endParaRPr lang="en-GB" altLang="de-DE" sz="1800" dirty="0" smtClean="0"/>
          </a:p>
        </p:txBody>
      </p:sp>
    </p:spTree>
    <p:extLst>
      <p:ext uri="{BB962C8B-B14F-4D97-AF65-F5344CB8AC3E}">
        <p14:creationId xmlns:p14="http://schemas.microsoft.com/office/powerpoint/2010/main" val="183277517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81000" y="404664"/>
            <a:ext cx="8229600" cy="648072"/>
          </a:xfrm>
        </p:spPr>
        <p:txBody>
          <a:bodyPr/>
          <a:lstStyle/>
          <a:p>
            <a:r>
              <a:rPr lang="de-AT" dirty="0" smtClean="0"/>
              <a:t/>
            </a:r>
            <a:br>
              <a:rPr lang="de-AT" dirty="0" smtClean="0"/>
            </a:br>
            <a:r>
              <a:rPr lang="de-AT" b="1" cap="small" dirty="0">
                <a:ea typeface="Tahoma" pitchFamily="34" charset="0"/>
                <a:cs typeface="Tahoma" pitchFamily="34" charset="0"/>
              </a:rPr>
              <a:t>Outcome-</a:t>
            </a:r>
            <a:r>
              <a:rPr lang="de-AT" b="1" cap="small" dirty="0" err="1">
                <a:ea typeface="Tahoma" pitchFamily="34" charset="0"/>
                <a:cs typeface="Tahoma" pitchFamily="34" charset="0"/>
              </a:rPr>
              <a:t>oriented</a:t>
            </a:r>
            <a:r>
              <a:rPr lang="de-AT" b="1" cap="small" dirty="0">
                <a:ea typeface="Tahoma" pitchFamily="34" charset="0"/>
                <a:cs typeface="Tahoma" pitchFamily="34" charset="0"/>
              </a:rPr>
              <a:t> </a:t>
            </a:r>
            <a:r>
              <a:rPr lang="de-AT" b="1" cap="small" dirty="0" err="1">
                <a:ea typeface="Tahoma" pitchFamily="34" charset="0"/>
                <a:cs typeface="Tahoma" pitchFamily="34" charset="0"/>
              </a:rPr>
              <a:t>impact</a:t>
            </a:r>
            <a:r>
              <a:rPr lang="de-AT" b="1" cap="small" dirty="0">
                <a:ea typeface="Tahoma" pitchFamily="34" charset="0"/>
                <a:cs typeface="Tahoma" pitchFamily="34" charset="0"/>
              </a:rPr>
              <a:t> </a:t>
            </a:r>
            <a:r>
              <a:rPr lang="de-AT" b="1" cap="small" dirty="0" err="1">
                <a:ea typeface="Tahoma" pitchFamily="34" charset="0"/>
                <a:cs typeface="Tahoma" pitchFamily="34" charset="0"/>
              </a:rPr>
              <a:t>assessment</a:t>
            </a:r>
            <a:r>
              <a:rPr lang="de-AT" b="1" cap="small" dirty="0">
                <a:ea typeface="Tahoma" pitchFamily="34" charset="0"/>
                <a:cs typeface="Tahoma" pitchFamily="34" charset="0"/>
              </a:rPr>
              <a:t>  </a:t>
            </a:r>
          </a:p>
        </p:txBody>
      </p:sp>
      <p:sp>
        <p:nvSpPr>
          <p:cNvPr id="3" name="Inhaltsplatzhalter 2"/>
          <p:cNvSpPr>
            <a:spLocks noGrp="1"/>
          </p:cNvSpPr>
          <p:nvPr>
            <p:ph idx="1"/>
          </p:nvPr>
        </p:nvSpPr>
        <p:spPr>
          <a:xfrm>
            <a:off x="395536" y="1268760"/>
            <a:ext cx="8396287" cy="4742557"/>
          </a:xfrm>
        </p:spPr>
        <p:txBody>
          <a:bodyPr/>
          <a:lstStyle/>
          <a:p>
            <a:pPr marL="342900" lvl="3" eaLnBrk="0" hangingPunct="0">
              <a:spcBef>
                <a:spcPts val="600"/>
              </a:spcBef>
              <a:spcAft>
                <a:spcPts val="600"/>
              </a:spcAft>
              <a:buClr>
                <a:schemeClr val="tx2"/>
              </a:buClr>
              <a:buSzPct val="100000"/>
              <a:defRPr/>
            </a:pPr>
            <a:r>
              <a:rPr lang="en-US" dirty="0">
                <a:ea typeface="+mn-ea"/>
                <a:cs typeface="+mn-cs"/>
              </a:rPr>
              <a:t>New regime covers impact assessments of new regulations and projects with budgetary consequences </a:t>
            </a:r>
          </a:p>
          <a:p>
            <a:pPr marL="342900" lvl="3" eaLnBrk="0" hangingPunct="0">
              <a:spcBef>
                <a:spcPts val="600"/>
              </a:spcBef>
              <a:spcAft>
                <a:spcPts val="600"/>
              </a:spcAft>
              <a:buClr>
                <a:schemeClr val="tx2"/>
              </a:buClr>
              <a:buSzPct val="100000"/>
              <a:defRPr/>
            </a:pPr>
            <a:r>
              <a:rPr lang="en-GB" dirty="0">
                <a:ea typeface="+mn-ea"/>
                <a:cs typeface="+mn-cs"/>
              </a:rPr>
              <a:t>Streamlines previous approaches to impact assessment and sets up a unified and coherent system</a:t>
            </a:r>
          </a:p>
          <a:p>
            <a:pPr marL="342900" lvl="3" eaLnBrk="0" hangingPunct="0">
              <a:spcBef>
                <a:spcPts val="600"/>
              </a:spcBef>
              <a:spcAft>
                <a:spcPts val="600"/>
              </a:spcAft>
              <a:buClr>
                <a:schemeClr val="tx2"/>
              </a:buClr>
              <a:buSzPct val="100000"/>
              <a:defRPr/>
            </a:pPr>
            <a:r>
              <a:rPr lang="en-GB" dirty="0">
                <a:ea typeface="+mn-ea"/>
                <a:cs typeface="+mn-cs"/>
              </a:rPr>
              <a:t>Entails a two-step procedure to identify and assess substantial impacts</a:t>
            </a:r>
            <a:r>
              <a:rPr lang="en-US" dirty="0">
                <a:ea typeface="+mn-ea"/>
                <a:cs typeface="+mn-cs"/>
              </a:rPr>
              <a:t> on the overall economy, on small and medium-sized enterprises, environmental impacts, impacts in the field of consumer protection policy, on administrative costs for citizens and enterprises, social impacts, on children and impacts regarding equality of women and men</a:t>
            </a:r>
          </a:p>
          <a:p>
            <a:pPr marL="342900" lvl="3" eaLnBrk="0" hangingPunct="0">
              <a:spcBef>
                <a:spcPts val="600"/>
              </a:spcBef>
              <a:spcAft>
                <a:spcPts val="600"/>
              </a:spcAft>
              <a:buClr>
                <a:schemeClr val="tx2"/>
              </a:buClr>
              <a:buSzPct val="100000"/>
              <a:defRPr/>
            </a:pPr>
            <a:r>
              <a:rPr lang="en-US" dirty="0">
                <a:ea typeface="+mn-ea"/>
                <a:cs typeface="+mn-cs"/>
              </a:rPr>
              <a:t>Financial impacts have to be always assessed</a:t>
            </a:r>
            <a:endParaRPr lang="en-GB" dirty="0">
              <a:ea typeface="+mn-ea"/>
              <a:cs typeface="+mn-cs"/>
            </a:endParaRPr>
          </a:p>
          <a:p>
            <a:pPr marL="342900" lvl="3" eaLnBrk="0" hangingPunct="0">
              <a:spcBef>
                <a:spcPts val="600"/>
              </a:spcBef>
              <a:spcAft>
                <a:spcPts val="600"/>
              </a:spcAft>
              <a:buClr>
                <a:schemeClr val="tx2"/>
              </a:buClr>
              <a:buSzPct val="100000"/>
              <a:defRPr/>
            </a:pPr>
            <a:r>
              <a:rPr lang="en-GB" dirty="0">
                <a:ea typeface="+mn-ea"/>
                <a:cs typeface="+mn-cs"/>
              </a:rPr>
              <a:t>Provides ministry staff with an it-tool to carry out the assessments and to  automatically generate necessary legal materials</a:t>
            </a:r>
          </a:p>
          <a:p>
            <a:pPr marL="342900" lvl="3" eaLnBrk="0" hangingPunct="0">
              <a:spcBef>
                <a:spcPts val="600"/>
              </a:spcBef>
              <a:spcAft>
                <a:spcPts val="600"/>
              </a:spcAft>
              <a:buClr>
                <a:schemeClr val="tx2"/>
              </a:buClr>
              <a:buSzPct val="100000"/>
              <a:defRPr/>
            </a:pPr>
            <a:r>
              <a:rPr lang="en-GB" dirty="0">
                <a:ea typeface="+mn-ea"/>
                <a:cs typeface="+mn-cs"/>
              </a:rPr>
              <a:t>Obligatory internal ex-post </a:t>
            </a:r>
            <a:r>
              <a:rPr lang="en-GB" dirty="0">
                <a:ea typeface="+mn-ea"/>
                <a:cs typeface="+mn-cs"/>
              </a:rPr>
              <a:t>evaluation</a:t>
            </a:r>
            <a:endParaRPr lang="en-GB" dirty="0">
              <a:ea typeface="+mn-ea"/>
              <a:cs typeface="+mn-cs"/>
            </a:endParaRPr>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34</a:t>
            </a:fld>
            <a:endParaRPr lang="de-DE" sz="90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106149648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35</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kern="1200" cap="small" dirty="0" smtClean="0"/>
              <a:t>Expectations and challenges </a:t>
            </a:r>
            <a:r>
              <a:rPr lang="en-GB" b="1" cap="small" dirty="0" smtClean="0"/>
              <a:t> </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3322116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81000" y="533400"/>
            <a:ext cx="8229600" cy="592138"/>
          </a:xfrm>
        </p:spPr>
        <p:txBody>
          <a:bodyPr/>
          <a:lstStyle/>
          <a:p>
            <a:r>
              <a:rPr lang="de-AT" dirty="0" smtClean="0"/>
              <a:t/>
            </a:r>
            <a:br>
              <a:rPr lang="de-AT" dirty="0" smtClean="0"/>
            </a:br>
            <a:r>
              <a:rPr lang="de-AT" b="1" kern="1200" cap="small" dirty="0" smtClean="0"/>
              <a:t>Budget Law Reform: </a:t>
            </a:r>
            <a:r>
              <a:rPr lang="de-AT" b="1" kern="1200" cap="small" dirty="0" err="1"/>
              <a:t>Expectations</a:t>
            </a:r>
            <a:r>
              <a:rPr lang="de-AT" b="1" kern="1200" cap="small" dirty="0"/>
              <a:t> </a:t>
            </a:r>
          </a:p>
        </p:txBody>
      </p:sp>
      <p:sp>
        <p:nvSpPr>
          <p:cNvPr id="3" name="Inhaltsplatzhalter 2"/>
          <p:cNvSpPr>
            <a:spLocks noGrp="1"/>
          </p:cNvSpPr>
          <p:nvPr>
            <p:ph idx="1"/>
          </p:nvPr>
        </p:nvSpPr>
        <p:spPr>
          <a:xfrm>
            <a:off x="395536" y="1566763"/>
            <a:ext cx="8396287" cy="4454525"/>
          </a:xfrm>
        </p:spPr>
        <p:txBody>
          <a:bodyPr/>
          <a:lstStyle/>
          <a:p>
            <a:pPr marL="342900" lvl="3" eaLnBrk="0" hangingPunct="0">
              <a:spcBef>
                <a:spcPts val="600"/>
              </a:spcBef>
              <a:spcAft>
                <a:spcPts val="600"/>
              </a:spcAft>
              <a:buClr>
                <a:schemeClr val="tx2"/>
              </a:buClr>
              <a:buSzPct val="100000"/>
              <a:defRPr/>
            </a:pPr>
            <a:r>
              <a:rPr lang="en-GB" dirty="0" smtClean="0">
                <a:ea typeface="+mn-ea"/>
                <a:cs typeface="+mn-cs"/>
              </a:rPr>
              <a:t>Improve </a:t>
            </a:r>
            <a:r>
              <a:rPr lang="en-GB" dirty="0">
                <a:ea typeface="+mn-ea"/>
                <a:cs typeface="+mn-cs"/>
              </a:rPr>
              <a:t>budgetary decision-making </a:t>
            </a:r>
          </a:p>
          <a:p>
            <a:pPr marL="342900" lvl="3" eaLnBrk="0" hangingPunct="0">
              <a:spcBef>
                <a:spcPts val="600"/>
              </a:spcBef>
              <a:spcAft>
                <a:spcPts val="600"/>
              </a:spcAft>
              <a:buClr>
                <a:schemeClr val="tx2"/>
              </a:buClr>
              <a:buSzPct val="100000"/>
              <a:defRPr/>
            </a:pPr>
            <a:r>
              <a:rPr lang="en-GB" dirty="0">
                <a:ea typeface="+mn-ea"/>
                <a:cs typeface="+mn-cs"/>
              </a:rPr>
              <a:t>S</a:t>
            </a:r>
            <a:r>
              <a:rPr lang="en-GB" dirty="0" smtClean="0">
                <a:ea typeface="+mn-ea"/>
                <a:cs typeface="+mn-cs"/>
              </a:rPr>
              <a:t>tronger </a:t>
            </a:r>
            <a:r>
              <a:rPr lang="en-GB" dirty="0">
                <a:ea typeface="+mn-ea"/>
                <a:cs typeface="+mn-cs"/>
              </a:rPr>
              <a:t>involvement of Parliament in objective setting </a:t>
            </a:r>
          </a:p>
          <a:p>
            <a:pPr marL="342900" lvl="3" eaLnBrk="0" hangingPunct="0">
              <a:spcBef>
                <a:spcPts val="600"/>
              </a:spcBef>
              <a:spcAft>
                <a:spcPts val="600"/>
              </a:spcAft>
              <a:buClr>
                <a:schemeClr val="tx2"/>
              </a:buClr>
              <a:buSzPct val="100000"/>
              <a:defRPr/>
            </a:pPr>
            <a:r>
              <a:rPr lang="en-GB" dirty="0">
                <a:ea typeface="+mn-ea"/>
                <a:cs typeface="+mn-cs"/>
              </a:rPr>
              <a:t>C</a:t>
            </a:r>
            <a:r>
              <a:rPr lang="en-GB" dirty="0" smtClean="0">
                <a:ea typeface="+mn-ea"/>
                <a:cs typeface="+mn-cs"/>
              </a:rPr>
              <a:t>reate </a:t>
            </a:r>
            <a:r>
              <a:rPr lang="en-GB" dirty="0">
                <a:ea typeface="+mn-ea"/>
                <a:cs typeface="+mn-cs"/>
              </a:rPr>
              <a:t>a more transparent budget structure</a:t>
            </a:r>
          </a:p>
          <a:p>
            <a:pPr marL="342900" lvl="3" eaLnBrk="0" hangingPunct="0">
              <a:spcBef>
                <a:spcPts val="600"/>
              </a:spcBef>
              <a:spcAft>
                <a:spcPts val="600"/>
              </a:spcAft>
              <a:buClr>
                <a:schemeClr val="tx2"/>
              </a:buClr>
              <a:buSzPct val="100000"/>
              <a:defRPr/>
            </a:pPr>
            <a:r>
              <a:rPr lang="en-GB" dirty="0">
                <a:ea typeface="+mn-ea"/>
                <a:cs typeface="+mn-cs"/>
              </a:rPr>
              <a:t>I</a:t>
            </a:r>
            <a:r>
              <a:rPr lang="en-GB" dirty="0" smtClean="0">
                <a:ea typeface="+mn-ea"/>
                <a:cs typeface="+mn-cs"/>
              </a:rPr>
              <a:t>mprove </a:t>
            </a:r>
            <a:r>
              <a:rPr lang="en-GB" dirty="0">
                <a:ea typeface="+mn-ea"/>
                <a:cs typeface="+mn-cs"/>
              </a:rPr>
              <a:t>medium-term fiscal discipline</a:t>
            </a:r>
          </a:p>
          <a:p>
            <a:pPr marL="342900" lvl="3" eaLnBrk="0" hangingPunct="0">
              <a:spcBef>
                <a:spcPts val="600"/>
              </a:spcBef>
              <a:spcAft>
                <a:spcPts val="600"/>
              </a:spcAft>
              <a:buClr>
                <a:schemeClr val="tx2"/>
              </a:buClr>
              <a:buSzPct val="100000"/>
              <a:defRPr/>
            </a:pPr>
            <a:r>
              <a:rPr lang="en-GB" dirty="0">
                <a:ea typeface="+mn-ea"/>
                <a:cs typeface="+mn-cs"/>
              </a:rPr>
              <a:t>C</a:t>
            </a:r>
            <a:r>
              <a:rPr lang="en-GB" dirty="0" smtClean="0">
                <a:ea typeface="+mn-ea"/>
                <a:cs typeface="+mn-cs"/>
              </a:rPr>
              <a:t>omplement </a:t>
            </a:r>
            <a:r>
              <a:rPr lang="en-GB" dirty="0">
                <a:ea typeface="+mn-ea"/>
                <a:cs typeface="+mn-cs"/>
              </a:rPr>
              <a:t>cash </a:t>
            </a:r>
            <a:r>
              <a:rPr lang="en-GB" dirty="0">
                <a:ea typeface="+mn-ea"/>
                <a:cs typeface="+mn-cs"/>
              </a:rPr>
              <a:t>perspective by taking </a:t>
            </a:r>
            <a:r>
              <a:rPr lang="en-GB" dirty="0">
                <a:ea typeface="+mn-ea"/>
                <a:cs typeface="+mn-cs"/>
              </a:rPr>
              <a:t>use </a:t>
            </a:r>
            <a:r>
              <a:rPr lang="en-GB" dirty="0">
                <a:ea typeface="+mn-ea"/>
                <a:cs typeface="+mn-cs"/>
              </a:rPr>
              <a:t>of resources into account </a:t>
            </a:r>
          </a:p>
          <a:p>
            <a:pPr marL="342900" lvl="3" eaLnBrk="0" hangingPunct="0">
              <a:spcBef>
                <a:spcPts val="600"/>
              </a:spcBef>
              <a:spcAft>
                <a:spcPts val="600"/>
              </a:spcAft>
              <a:buClr>
                <a:schemeClr val="tx2"/>
              </a:buClr>
              <a:buSzPct val="100000"/>
              <a:defRPr/>
            </a:pPr>
            <a:r>
              <a:rPr lang="en-GB" dirty="0">
                <a:ea typeface="+mn-ea"/>
                <a:cs typeface="+mn-cs"/>
              </a:rPr>
              <a:t>S</a:t>
            </a:r>
            <a:r>
              <a:rPr lang="en-GB" dirty="0" smtClean="0">
                <a:ea typeface="+mn-ea"/>
                <a:cs typeface="+mn-cs"/>
              </a:rPr>
              <a:t>how </a:t>
            </a:r>
            <a:r>
              <a:rPr lang="en-GB" dirty="0">
                <a:ea typeface="+mn-ea"/>
                <a:cs typeface="+mn-cs"/>
              </a:rPr>
              <a:t>outcomes and outputs to be achieved with </a:t>
            </a:r>
            <a:r>
              <a:rPr lang="en-GB" dirty="0">
                <a:ea typeface="+mn-ea"/>
                <a:cs typeface="+mn-cs"/>
              </a:rPr>
              <a:t>underlying budgets</a:t>
            </a:r>
          </a:p>
          <a:p>
            <a:pPr marL="0" indent="0">
              <a:lnSpc>
                <a:spcPct val="90000"/>
              </a:lnSpc>
              <a:spcBef>
                <a:spcPts val="600"/>
              </a:spcBef>
              <a:spcAft>
                <a:spcPts val="600"/>
              </a:spcAft>
              <a:buSzPct val="120000"/>
              <a:buNone/>
              <a:defRPr/>
            </a:pPr>
            <a:endParaRPr lang="en-GB" dirty="0"/>
          </a:p>
          <a:p>
            <a:pPr marL="0" indent="0">
              <a:lnSpc>
                <a:spcPct val="90000"/>
              </a:lnSpc>
              <a:spcBef>
                <a:spcPts val="600"/>
              </a:spcBef>
              <a:spcAft>
                <a:spcPts val="600"/>
              </a:spcAft>
              <a:buSzPct val="120000"/>
              <a:buNone/>
              <a:defRPr/>
            </a:pPr>
            <a:r>
              <a:rPr lang="en-GB" b="1" dirty="0" smtClean="0"/>
              <a:t>	Effective steering system for federal administration and political 	decision </a:t>
            </a:r>
            <a:r>
              <a:rPr lang="en-GB" b="1" dirty="0" smtClean="0"/>
              <a:t>making</a:t>
            </a:r>
            <a:endParaRPr lang="en-GB" b="1" dirty="0"/>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36</a:t>
            </a:fld>
            <a:endParaRPr lang="de-DE" sz="90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
        <p:nvSpPr>
          <p:cNvPr id="2" name="Pfeil nach rechts 1"/>
          <p:cNvSpPr/>
          <p:nvPr/>
        </p:nvSpPr>
        <p:spPr>
          <a:xfrm>
            <a:off x="539552" y="4581128"/>
            <a:ext cx="57606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192679086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81000" y="533400"/>
            <a:ext cx="8229600" cy="592138"/>
          </a:xfrm>
        </p:spPr>
        <p:txBody>
          <a:bodyPr/>
          <a:lstStyle/>
          <a:p>
            <a:r>
              <a:rPr lang="de-AT" dirty="0" smtClean="0"/>
              <a:t/>
            </a:r>
            <a:br>
              <a:rPr lang="de-AT" dirty="0" smtClean="0"/>
            </a:br>
            <a:r>
              <a:rPr lang="de-AT" b="1" kern="1200" cap="small" dirty="0" err="1"/>
              <a:t>Challenges</a:t>
            </a:r>
            <a:r>
              <a:rPr lang="de-AT" b="1" kern="1200" cap="small" dirty="0"/>
              <a:t> </a:t>
            </a:r>
            <a:r>
              <a:rPr lang="de-AT" b="1" kern="1200" cap="small" dirty="0" err="1"/>
              <a:t>for</a:t>
            </a:r>
            <a:r>
              <a:rPr lang="de-AT" b="1" kern="1200" cap="small" dirty="0"/>
              <a:t> </a:t>
            </a:r>
            <a:r>
              <a:rPr lang="en-GB" b="1" kern="1200" cap="small" dirty="0"/>
              <a:t>Parliament</a:t>
            </a:r>
            <a:endParaRPr lang="de-AT" b="1" kern="1200" cap="small" dirty="0"/>
          </a:p>
        </p:txBody>
      </p:sp>
      <p:sp>
        <p:nvSpPr>
          <p:cNvPr id="3" name="Inhaltsplatzhalter 2"/>
          <p:cNvSpPr>
            <a:spLocks noGrp="1"/>
          </p:cNvSpPr>
          <p:nvPr>
            <p:ph idx="1"/>
          </p:nvPr>
        </p:nvSpPr>
        <p:spPr>
          <a:xfrm>
            <a:off x="395288" y="1412776"/>
            <a:ext cx="8396287" cy="4661096"/>
          </a:xfrm>
        </p:spPr>
        <p:txBody>
          <a:bodyPr/>
          <a:lstStyle/>
          <a:p>
            <a:pPr marL="342900" lvl="3" eaLnBrk="0" hangingPunct="0">
              <a:spcBef>
                <a:spcPts val="600"/>
              </a:spcBef>
              <a:spcAft>
                <a:spcPts val="600"/>
              </a:spcAft>
              <a:buClr>
                <a:schemeClr val="tx2"/>
              </a:buClr>
              <a:buSzPct val="100000"/>
              <a:defRPr/>
            </a:pPr>
            <a:r>
              <a:rPr lang="en-US" dirty="0">
                <a:ea typeface="+mn-ea"/>
                <a:cs typeface="+mn-cs"/>
              </a:rPr>
              <a:t>Thorough change of </a:t>
            </a:r>
            <a:r>
              <a:rPr lang="en-US" dirty="0">
                <a:ea typeface="+mn-ea"/>
                <a:cs typeface="+mn-cs"/>
              </a:rPr>
              <a:t>budgetary </a:t>
            </a:r>
            <a:r>
              <a:rPr lang="en-US" dirty="0">
                <a:ea typeface="+mn-ea"/>
                <a:cs typeface="+mn-cs"/>
              </a:rPr>
              <a:t>structure and parliamentary possibilities of steering and controlling the budgetary process</a:t>
            </a:r>
          </a:p>
          <a:p>
            <a:pPr marL="342900" lvl="3" eaLnBrk="0" hangingPunct="0">
              <a:spcBef>
                <a:spcPts val="600"/>
              </a:spcBef>
              <a:spcAft>
                <a:spcPts val="600"/>
              </a:spcAft>
              <a:buClr>
                <a:schemeClr val="tx2"/>
              </a:buClr>
              <a:buSzPct val="100000"/>
              <a:defRPr/>
            </a:pPr>
            <a:r>
              <a:rPr lang="en-US" dirty="0">
                <a:ea typeface="+mn-ea"/>
                <a:cs typeface="+mn-cs"/>
              </a:rPr>
              <a:t>New </a:t>
            </a:r>
            <a:r>
              <a:rPr lang="en-US" dirty="0">
                <a:ea typeface="+mn-ea"/>
                <a:cs typeface="+mn-cs"/>
              </a:rPr>
              <a:t>budget rules give </a:t>
            </a:r>
            <a:r>
              <a:rPr lang="en-US" dirty="0">
                <a:ea typeface="+mn-ea"/>
                <a:cs typeface="+mn-cs"/>
              </a:rPr>
              <a:t>executive </a:t>
            </a:r>
            <a:r>
              <a:rPr lang="en-US" dirty="0">
                <a:ea typeface="+mn-ea"/>
                <a:cs typeface="+mn-cs"/>
              </a:rPr>
              <a:t>government and </a:t>
            </a:r>
            <a:r>
              <a:rPr lang="en-US" dirty="0">
                <a:ea typeface="+mn-ea"/>
                <a:cs typeface="+mn-cs"/>
              </a:rPr>
              <a:t>administration </a:t>
            </a:r>
            <a:r>
              <a:rPr lang="en-US" dirty="0">
                <a:ea typeface="+mn-ea"/>
                <a:cs typeface="+mn-cs"/>
              </a:rPr>
              <a:t>additional </a:t>
            </a:r>
            <a:r>
              <a:rPr lang="en-US" dirty="0">
                <a:ea typeface="+mn-ea"/>
                <a:cs typeface="+mn-cs"/>
              </a:rPr>
              <a:t>powers</a:t>
            </a:r>
          </a:p>
          <a:p>
            <a:pPr marL="342900" lvl="3" eaLnBrk="0" hangingPunct="0">
              <a:spcBef>
                <a:spcPts val="600"/>
              </a:spcBef>
              <a:spcAft>
                <a:spcPts val="600"/>
              </a:spcAft>
              <a:buClr>
                <a:schemeClr val="tx2"/>
              </a:buClr>
              <a:buSzPct val="100000"/>
              <a:defRPr/>
            </a:pPr>
            <a:r>
              <a:rPr lang="en-US" dirty="0">
                <a:ea typeface="+mn-ea"/>
                <a:cs typeface="+mn-cs"/>
              </a:rPr>
              <a:t>Need </a:t>
            </a:r>
            <a:r>
              <a:rPr lang="en-US" dirty="0">
                <a:ea typeface="+mn-ea"/>
                <a:cs typeface="+mn-cs"/>
              </a:rPr>
              <a:t>for more stringent parliamentary control of </a:t>
            </a:r>
            <a:r>
              <a:rPr lang="en-US" dirty="0">
                <a:ea typeface="+mn-ea"/>
                <a:cs typeface="+mn-cs"/>
              </a:rPr>
              <a:t>budget </a:t>
            </a:r>
            <a:r>
              <a:rPr lang="en-US" dirty="0">
                <a:ea typeface="+mn-ea"/>
                <a:cs typeface="+mn-cs"/>
              </a:rPr>
              <a:t>execution</a:t>
            </a:r>
          </a:p>
          <a:p>
            <a:pPr marL="342900" lvl="3" eaLnBrk="0" hangingPunct="0">
              <a:spcBef>
                <a:spcPts val="600"/>
              </a:spcBef>
              <a:spcAft>
                <a:spcPts val="600"/>
              </a:spcAft>
              <a:buClr>
                <a:schemeClr val="tx2"/>
              </a:buClr>
              <a:buSzPct val="100000"/>
              <a:defRPr/>
            </a:pPr>
            <a:r>
              <a:rPr lang="en-US" dirty="0">
                <a:ea typeface="+mn-ea"/>
                <a:cs typeface="+mn-cs"/>
              </a:rPr>
              <a:t>Federal </a:t>
            </a:r>
            <a:r>
              <a:rPr lang="en-US" dirty="0">
                <a:ea typeface="+mn-ea"/>
                <a:cs typeface="+mn-cs"/>
              </a:rPr>
              <a:t>budget reform envisages a central role for </a:t>
            </a:r>
            <a:r>
              <a:rPr lang="en-US" dirty="0">
                <a:ea typeface="+mn-ea"/>
                <a:cs typeface="+mn-cs"/>
              </a:rPr>
              <a:t>parliament</a:t>
            </a:r>
          </a:p>
          <a:p>
            <a:pPr marL="342900" lvl="3" eaLnBrk="0" hangingPunct="0">
              <a:spcBef>
                <a:spcPts val="600"/>
              </a:spcBef>
              <a:spcAft>
                <a:spcPts val="600"/>
              </a:spcAft>
              <a:buClr>
                <a:schemeClr val="tx2"/>
              </a:buClr>
              <a:buSzPct val="100000"/>
              <a:defRPr/>
            </a:pPr>
            <a:r>
              <a:rPr lang="en-US" dirty="0">
                <a:ea typeface="+mn-ea"/>
                <a:cs typeface="+mn-cs"/>
              </a:rPr>
              <a:t>However, budget </a:t>
            </a:r>
            <a:r>
              <a:rPr lang="en-US" dirty="0">
                <a:ea typeface="+mn-ea"/>
                <a:cs typeface="+mn-cs"/>
              </a:rPr>
              <a:t>process is a highly complex mechanism </a:t>
            </a:r>
          </a:p>
          <a:p>
            <a:pPr marL="342900" lvl="3" eaLnBrk="0" hangingPunct="0">
              <a:spcBef>
                <a:spcPts val="600"/>
              </a:spcBef>
              <a:spcAft>
                <a:spcPts val="600"/>
              </a:spcAft>
              <a:buClr>
                <a:schemeClr val="tx2"/>
              </a:buClr>
              <a:buSzPct val="100000"/>
              <a:defRPr/>
            </a:pPr>
            <a:r>
              <a:rPr lang="en-US" dirty="0">
                <a:ea typeface="+mn-ea"/>
                <a:cs typeface="+mn-cs"/>
              </a:rPr>
              <a:t>Large information asymmetries </a:t>
            </a:r>
          </a:p>
          <a:p>
            <a:pPr marL="0" indent="0">
              <a:lnSpc>
                <a:spcPct val="90000"/>
              </a:lnSpc>
              <a:spcBef>
                <a:spcPts val="600"/>
              </a:spcBef>
              <a:spcAft>
                <a:spcPts val="600"/>
              </a:spcAft>
              <a:buSzPct val="120000"/>
              <a:buNone/>
              <a:defRPr/>
            </a:pPr>
            <a:r>
              <a:rPr lang="en-US" b="1" dirty="0" smtClean="0"/>
              <a:t>	</a:t>
            </a:r>
          </a:p>
          <a:p>
            <a:pPr marL="0" indent="0">
              <a:lnSpc>
                <a:spcPct val="90000"/>
              </a:lnSpc>
              <a:spcBef>
                <a:spcPts val="600"/>
              </a:spcBef>
              <a:spcAft>
                <a:spcPts val="600"/>
              </a:spcAft>
              <a:buSzPct val="120000"/>
              <a:buNone/>
              <a:defRPr/>
            </a:pPr>
            <a:r>
              <a:rPr lang="en-US" b="1" dirty="0"/>
              <a:t>	</a:t>
            </a:r>
            <a:r>
              <a:rPr lang="en-US" b="1" dirty="0" smtClean="0"/>
              <a:t>Need </a:t>
            </a:r>
            <a:r>
              <a:rPr lang="en-US" b="1" dirty="0"/>
              <a:t>to realign budget procedures and budget control in </a:t>
            </a:r>
            <a:r>
              <a:rPr lang="en-US" b="1" dirty="0" smtClean="0"/>
              <a:t>		Parliament</a:t>
            </a:r>
            <a:endParaRPr lang="en-US" b="1" dirty="0"/>
          </a:p>
          <a:p>
            <a:pPr>
              <a:defRPr/>
            </a:pPr>
            <a:endParaRPr lang="en-US" sz="1200" dirty="0"/>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37</a:t>
            </a:fld>
            <a:endParaRPr lang="de-DE" sz="90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
        <p:nvSpPr>
          <p:cNvPr id="2" name="Pfeil nach rechts 1"/>
          <p:cNvSpPr/>
          <p:nvPr/>
        </p:nvSpPr>
        <p:spPr>
          <a:xfrm>
            <a:off x="462261" y="4869160"/>
            <a:ext cx="72008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406826877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xfrm>
            <a:off x="467544" y="333375"/>
            <a:ext cx="8065269" cy="792163"/>
          </a:xfrm>
        </p:spPr>
        <p:txBody>
          <a:bodyPr/>
          <a:lstStyle/>
          <a:p>
            <a:r>
              <a:rPr lang="en-GB" altLang="de-DE" b="1" kern="1200" cap="small" dirty="0" smtClean="0"/>
              <a:t>Challenges for Parliament</a:t>
            </a:r>
            <a:endParaRPr lang="en-GB" altLang="de-DE" b="1" kern="1200" cap="small" dirty="0"/>
          </a:p>
        </p:txBody>
      </p:sp>
      <p:sp>
        <p:nvSpPr>
          <p:cNvPr id="52227" name="Rectangle 3"/>
          <p:cNvSpPr>
            <a:spLocks noGrp="1"/>
          </p:cNvSpPr>
          <p:nvPr>
            <p:ph idx="1"/>
          </p:nvPr>
        </p:nvSpPr>
        <p:spPr>
          <a:xfrm>
            <a:off x="539552" y="1412777"/>
            <a:ext cx="7993261" cy="4032448"/>
          </a:xfrm>
        </p:spPr>
        <p:txBody>
          <a:bodyPr/>
          <a:lstStyle/>
          <a:p>
            <a:pPr marL="342900" lvl="3" eaLnBrk="0" hangingPunct="0">
              <a:spcBef>
                <a:spcPts val="600"/>
              </a:spcBef>
              <a:spcAft>
                <a:spcPts val="600"/>
              </a:spcAft>
              <a:buClr>
                <a:schemeClr val="tx2"/>
              </a:buClr>
              <a:buSzPct val="100000"/>
              <a:defRPr/>
            </a:pPr>
            <a:r>
              <a:rPr lang="en-GB" altLang="de-DE" dirty="0">
                <a:ea typeface="+mn-ea"/>
                <a:cs typeface="+mn-cs"/>
              </a:rPr>
              <a:t>How to use new information effectively for debate and control</a:t>
            </a:r>
          </a:p>
          <a:p>
            <a:pPr marL="342900" lvl="3" eaLnBrk="0" hangingPunct="0">
              <a:spcBef>
                <a:spcPts val="600"/>
              </a:spcBef>
              <a:spcAft>
                <a:spcPts val="600"/>
              </a:spcAft>
              <a:buClr>
                <a:schemeClr val="tx2"/>
              </a:buClr>
              <a:buSzPct val="100000"/>
              <a:defRPr/>
            </a:pPr>
            <a:r>
              <a:rPr lang="en-GB" altLang="de-DE" dirty="0">
                <a:ea typeface="+mn-ea"/>
                <a:cs typeface="+mn-cs"/>
              </a:rPr>
              <a:t>Promote transparency and accountability</a:t>
            </a:r>
            <a:endParaRPr lang="en-US" dirty="0">
              <a:ea typeface="+mn-ea"/>
              <a:cs typeface="+mn-cs"/>
            </a:endParaRPr>
          </a:p>
          <a:p>
            <a:pPr marL="342900" lvl="3" eaLnBrk="0" hangingPunct="0">
              <a:spcBef>
                <a:spcPts val="600"/>
              </a:spcBef>
              <a:spcAft>
                <a:spcPts val="600"/>
              </a:spcAft>
              <a:buClr>
                <a:schemeClr val="tx2"/>
              </a:buClr>
              <a:buSzPct val="100000"/>
              <a:defRPr/>
            </a:pPr>
            <a:r>
              <a:rPr lang="en-GB" altLang="de-DE" dirty="0">
                <a:ea typeface="+mn-ea"/>
                <a:cs typeface="+mn-cs"/>
              </a:rPr>
              <a:t>Watch performance</a:t>
            </a:r>
          </a:p>
          <a:p>
            <a:pPr marL="342900" lvl="3" eaLnBrk="0" hangingPunct="0">
              <a:spcBef>
                <a:spcPts val="600"/>
              </a:spcBef>
              <a:spcAft>
                <a:spcPts val="600"/>
              </a:spcAft>
              <a:buClr>
                <a:schemeClr val="tx2"/>
              </a:buClr>
              <a:buSzPct val="100000"/>
              <a:defRPr/>
            </a:pPr>
            <a:r>
              <a:rPr lang="en-GB" altLang="de-DE" dirty="0">
                <a:ea typeface="+mn-ea"/>
                <a:cs typeface="+mn-cs"/>
              </a:rPr>
              <a:t>Reward ambition, insist on efficient use of </a:t>
            </a:r>
            <a:r>
              <a:rPr lang="en-GB" altLang="de-DE" dirty="0">
                <a:ea typeface="+mn-ea"/>
                <a:cs typeface="+mn-cs"/>
              </a:rPr>
              <a:t>resources</a:t>
            </a:r>
          </a:p>
          <a:p>
            <a:pPr marL="342900" lvl="3" eaLnBrk="0" hangingPunct="0">
              <a:spcBef>
                <a:spcPts val="600"/>
              </a:spcBef>
              <a:spcAft>
                <a:spcPts val="600"/>
              </a:spcAft>
              <a:buClr>
                <a:schemeClr val="tx2"/>
              </a:buClr>
              <a:buSzPct val="100000"/>
              <a:defRPr/>
            </a:pPr>
            <a:r>
              <a:rPr lang="en-GB" altLang="de-DE" dirty="0">
                <a:ea typeface="+mn-ea"/>
                <a:cs typeface="+mn-cs"/>
              </a:rPr>
              <a:t>Communicate to the </a:t>
            </a:r>
            <a:r>
              <a:rPr lang="en-GB" altLang="de-DE" dirty="0" smtClean="0">
                <a:ea typeface="+mn-ea"/>
                <a:cs typeface="+mn-cs"/>
              </a:rPr>
              <a:t>Public</a:t>
            </a:r>
            <a:endParaRPr lang="en-GB" altLang="de-DE" dirty="0"/>
          </a:p>
        </p:txBody>
      </p:sp>
    </p:spTree>
    <p:extLst>
      <p:ext uri="{BB962C8B-B14F-4D97-AF65-F5344CB8AC3E}">
        <p14:creationId xmlns:p14="http://schemas.microsoft.com/office/powerpoint/2010/main" val="2528602993"/>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a:xfrm>
            <a:off x="381000" y="784498"/>
            <a:ext cx="8229600" cy="1708398"/>
          </a:xfrm>
        </p:spPr>
        <p:txBody>
          <a:bodyPr/>
          <a:lstStyle/>
          <a:p>
            <a:pPr algn="ctr"/>
            <a:r>
              <a:rPr lang="en-GB" b="1" cap="small" dirty="0" smtClean="0"/>
              <a:t>Thank you for your Attention </a:t>
            </a:r>
            <a:endParaRPr lang="en-GB" dirty="0" smtClean="0"/>
          </a:p>
        </p:txBody>
      </p:sp>
      <p:sp>
        <p:nvSpPr>
          <p:cNvPr id="14339" name="Inhaltsplatzhalter 2"/>
          <p:cNvSpPr>
            <a:spLocks noGrp="1"/>
          </p:cNvSpPr>
          <p:nvPr>
            <p:ph idx="1"/>
          </p:nvPr>
        </p:nvSpPr>
        <p:spPr>
          <a:xfrm>
            <a:off x="423863" y="3284984"/>
            <a:ext cx="8186737" cy="2952328"/>
          </a:xfrm>
        </p:spPr>
        <p:txBody>
          <a:bodyPr/>
          <a:lstStyle/>
          <a:p>
            <a:pPr marL="0" indent="0">
              <a:buFont typeface="Times" pitchFamily="18" charset="0"/>
              <a:buNone/>
            </a:pPr>
            <a:r>
              <a:rPr lang="en-GB" b="1" dirty="0" smtClean="0">
                <a:ea typeface="Tahoma" pitchFamily="34" charset="0"/>
                <a:cs typeface="Tahoma" pitchFamily="34" charset="0"/>
              </a:rPr>
              <a:t>Contacts</a:t>
            </a:r>
            <a:r>
              <a:rPr lang="en-GB" b="1" dirty="0" smtClean="0">
                <a:ea typeface="Tahoma" pitchFamily="34" charset="0"/>
                <a:cs typeface="Tahoma" pitchFamily="34" charset="0"/>
              </a:rPr>
              <a:t>:</a:t>
            </a:r>
          </a:p>
          <a:p>
            <a:pPr marL="0" indent="0">
              <a:buFont typeface="Times" pitchFamily="18" charset="0"/>
              <a:buNone/>
            </a:pPr>
            <a:r>
              <a:rPr lang="en-GB" dirty="0" smtClean="0">
                <a:ea typeface="Tahoma" pitchFamily="34" charset="0"/>
                <a:cs typeface="Tahoma" pitchFamily="34" charset="0"/>
              </a:rPr>
              <a:t>Kristina Fuchs  </a:t>
            </a:r>
          </a:p>
          <a:p>
            <a:pPr marL="0" indent="0">
              <a:buFont typeface="Times" pitchFamily="18" charset="0"/>
              <a:buNone/>
            </a:pPr>
            <a:r>
              <a:rPr lang="en-GB" dirty="0" smtClean="0">
                <a:ea typeface="Tahoma" pitchFamily="34" charset="0"/>
                <a:cs typeface="Tahoma" pitchFamily="34" charset="0"/>
              </a:rPr>
              <a:t>Parliamentary Budget Office</a:t>
            </a:r>
          </a:p>
          <a:p>
            <a:pPr marL="0" indent="0">
              <a:buFont typeface="Times" pitchFamily="18" charset="0"/>
              <a:buNone/>
            </a:pPr>
            <a:endParaRPr lang="en-GB" dirty="0" smtClean="0">
              <a:ea typeface="Tahoma" pitchFamily="34" charset="0"/>
              <a:cs typeface="Tahoma" pitchFamily="34" charset="0"/>
            </a:endParaRPr>
          </a:p>
          <a:p>
            <a:pPr marL="0" indent="0">
              <a:buFont typeface="Times" pitchFamily="18" charset="0"/>
              <a:buNone/>
            </a:pPr>
            <a:r>
              <a:rPr lang="en-GB" dirty="0" smtClean="0">
                <a:ea typeface="Tahoma" pitchFamily="34" charset="0"/>
                <a:cs typeface="Tahoma" pitchFamily="34" charset="0"/>
              </a:rPr>
              <a:t>Parliament, A-1017 Wien, </a:t>
            </a:r>
            <a:r>
              <a:rPr lang="en-GB" dirty="0" err="1" smtClean="0">
                <a:ea typeface="Tahoma" pitchFamily="34" charset="0"/>
                <a:cs typeface="Tahoma" pitchFamily="34" charset="0"/>
              </a:rPr>
              <a:t>Dr.</a:t>
            </a:r>
            <a:r>
              <a:rPr lang="en-GB" dirty="0" smtClean="0">
                <a:ea typeface="Tahoma" pitchFamily="34" charset="0"/>
                <a:cs typeface="Tahoma" pitchFamily="34" charset="0"/>
              </a:rPr>
              <a:t> Karl Renner-Ring 3</a:t>
            </a:r>
          </a:p>
          <a:p>
            <a:pPr marL="0" indent="0">
              <a:buFont typeface="Times" pitchFamily="18" charset="0"/>
              <a:buNone/>
            </a:pPr>
            <a:r>
              <a:rPr lang="en-GB" dirty="0" smtClean="0">
                <a:ea typeface="Tahoma" pitchFamily="34" charset="0"/>
                <a:cs typeface="Tahoma" pitchFamily="34" charset="0"/>
              </a:rPr>
              <a:t>Tel. </a:t>
            </a:r>
            <a:r>
              <a:rPr lang="en-GB" dirty="0" smtClean="0">
                <a:ea typeface="Tahoma" pitchFamily="34" charset="0"/>
                <a:cs typeface="Tahoma" pitchFamily="34" charset="0"/>
              </a:rPr>
              <a:t>+0043 </a:t>
            </a:r>
            <a:r>
              <a:rPr lang="en-GB" dirty="0" smtClean="0">
                <a:ea typeface="Tahoma" pitchFamily="34" charset="0"/>
                <a:cs typeface="Tahoma" pitchFamily="34" charset="0"/>
              </a:rPr>
              <a:t>1 40 110-2884; </a:t>
            </a:r>
            <a:r>
              <a:rPr lang="en-GB" dirty="0" smtClean="0">
                <a:ea typeface="Tahoma" pitchFamily="34" charset="0"/>
                <a:cs typeface="Tahoma" pitchFamily="34" charset="0"/>
              </a:rPr>
              <a:t>+0043 </a:t>
            </a:r>
            <a:r>
              <a:rPr lang="en-GB" dirty="0" smtClean="0">
                <a:ea typeface="Tahoma" pitchFamily="34" charset="0"/>
                <a:cs typeface="Tahoma" pitchFamily="34" charset="0"/>
              </a:rPr>
              <a:t>676 8900-2884</a:t>
            </a:r>
          </a:p>
          <a:p>
            <a:pPr marL="0" indent="0">
              <a:buFont typeface="Times" pitchFamily="18" charset="0"/>
              <a:buNone/>
            </a:pPr>
            <a:r>
              <a:rPr lang="en-GB" dirty="0" smtClean="0">
                <a:ea typeface="Tahoma" pitchFamily="34" charset="0"/>
                <a:cs typeface="Tahoma" pitchFamily="34" charset="0"/>
              </a:rPr>
              <a:t>E-mail: </a:t>
            </a:r>
            <a:r>
              <a:rPr lang="en-GB" dirty="0" smtClean="0">
                <a:ea typeface="Tahoma" pitchFamily="34" charset="0"/>
                <a:cs typeface="Tahoma" pitchFamily="34" charset="0"/>
              </a:rPr>
              <a:t>kristina.fuchs@parlament.gv.at</a:t>
            </a:r>
            <a:endParaRPr lang="en-GB" dirty="0" smtClean="0">
              <a:ea typeface="Tahoma" pitchFamily="34" charset="0"/>
              <a:cs typeface="Tahoma" pitchFamily="34" charset="0"/>
            </a:endParaRPr>
          </a:p>
        </p:txBody>
      </p:sp>
      <p:sp>
        <p:nvSpPr>
          <p:cNvPr id="14340"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80F4150B-E0A4-49FD-8694-64124FE4BF58}" type="slidenum">
              <a:rPr lang="de-DE" sz="900">
                <a:solidFill>
                  <a:schemeClr val="bg1"/>
                </a:solidFill>
              </a:rPr>
              <a:pPr/>
              <a:t>39</a:t>
            </a:fld>
            <a:endParaRPr lang="de-DE" sz="900">
              <a:solidFill>
                <a:schemeClr val="bg1"/>
              </a:solidFill>
            </a:endParaRPr>
          </a:p>
        </p:txBody>
      </p:sp>
      <p:sp>
        <p:nvSpPr>
          <p:cNvPr id="14341"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41062710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533401"/>
            <a:ext cx="8439150" cy="663352"/>
          </a:xfrm>
        </p:spPr>
        <p:txBody>
          <a:bodyPr/>
          <a:lstStyle/>
          <a:p>
            <a:r>
              <a:rPr lang="de-AT" b="1" cap="small" dirty="0" smtClean="0"/>
              <a:t>Reform </a:t>
            </a:r>
            <a:r>
              <a:rPr lang="de-AT" b="1" cap="small" dirty="0" smtClean="0"/>
              <a:t>o</a:t>
            </a:r>
            <a:r>
              <a:rPr lang="en-GB" b="1" cap="small" dirty="0" smtClean="0">
                <a:ea typeface="Tahoma" pitchFamily="34" charset="0"/>
                <a:cs typeface="Tahoma" pitchFamily="34" charset="0"/>
              </a:rPr>
              <a:t>f the Federal </a:t>
            </a:r>
            <a:r>
              <a:rPr lang="en-GB" b="1" cap="small" dirty="0">
                <a:ea typeface="Tahoma" pitchFamily="34" charset="0"/>
                <a:cs typeface="Tahoma" pitchFamily="34" charset="0"/>
              </a:rPr>
              <a:t>B</a:t>
            </a:r>
            <a:r>
              <a:rPr lang="en-GB" b="1" cap="small" dirty="0" smtClean="0">
                <a:ea typeface="Tahoma" pitchFamily="34" charset="0"/>
                <a:cs typeface="Tahoma" pitchFamily="34" charset="0"/>
              </a:rPr>
              <a:t>udget </a:t>
            </a:r>
            <a:r>
              <a:rPr lang="en-GB" b="1" cap="small" dirty="0">
                <a:ea typeface="Tahoma" pitchFamily="34" charset="0"/>
                <a:cs typeface="Tahoma" pitchFamily="34" charset="0"/>
              </a:rPr>
              <a:t>L</a:t>
            </a:r>
            <a:r>
              <a:rPr lang="en-GB" b="1" cap="small" dirty="0" smtClean="0">
                <a:ea typeface="Tahoma" pitchFamily="34" charset="0"/>
                <a:cs typeface="Tahoma" pitchFamily="34" charset="0"/>
              </a:rPr>
              <a:t>aw</a:t>
            </a:r>
            <a:endParaRPr lang="de-AT" b="1" cap="small" dirty="0" smtClean="0">
              <a:ea typeface="Tahoma" pitchFamily="34" charset="0"/>
              <a:cs typeface="Tahoma" pitchFamily="34" charset="0"/>
            </a:endParaRPr>
          </a:p>
        </p:txBody>
      </p:sp>
      <p:sp>
        <p:nvSpPr>
          <p:cNvPr id="3" name="Inhaltsplatzhalter 2"/>
          <p:cNvSpPr>
            <a:spLocks noGrp="1"/>
          </p:cNvSpPr>
          <p:nvPr>
            <p:ph idx="1"/>
          </p:nvPr>
        </p:nvSpPr>
        <p:spPr>
          <a:xfrm>
            <a:off x="467544" y="1556792"/>
            <a:ext cx="7970018" cy="4248472"/>
          </a:xfrm>
        </p:spPr>
        <p:txBody>
          <a:bodyPr/>
          <a:lstStyle/>
          <a:p>
            <a:pPr eaLnBrk="0" hangingPunct="0">
              <a:spcBef>
                <a:spcPts val="500"/>
              </a:spcBef>
              <a:spcAft>
                <a:spcPts val="500"/>
              </a:spcAft>
              <a:buSzPct val="100000"/>
              <a:defRPr/>
            </a:pPr>
            <a:r>
              <a:rPr lang="en-US" b="1" dirty="0"/>
              <a:t>Vision: </a:t>
            </a:r>
            <a:r>
              <a:rPr lang="en-US" dirty="0"/>
              <a:t>to improve budgetary decision-making</a:t>
            </a:r>
          </a:p>
          <a:p>
            <a:pPr eaLnBrk="0" hangingPunct="0">
              <a:spcBef>
                <a:spcPts val="500"/>
              </a:spcBef>
              <a:spcAft>
                <a:spcPts val="500"/>
              </a:spcAft>
              <a:buSzPct val="100000"/>
              <a:defRPr/>
            </a:pPr>
            <a:r>
              <a:rPr lang="en-US" b="1" dirty="0"/>
              <a:t>Legal basis of the framework: </a:t>
            </a:r>
            <a:r>
              <a:rPr lang="en-US" dirty="0"/>
              <a:t>Budget law reform in two stages (2009 and 2013) Unanimous decisions in Parliament </a:t>
            </a:r>
          </a:p>
          <a:p>
            <a:pPr eaLnBrk="0" hangingPunct="0">
              <a:spcBef>
                <a:spcPts val="500"/>
              </a:spcBef>
              <a:spcAft>
                <a:spcPts val="500"/>
              </a:spcAft>
              <a:buSzPct val="100000"/>
              <a:defRPr/>
            </a:pPr>
            <a:r>
              <a:rPr lang="en-US" b="1" dirty="0"/>
              <a:t>Reform addresses weaknesses of the traditional system</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No binding medium-term perspective</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Prevailing focus on inputs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Monopoly of cash-perspective</a:t>
            </a:r>
          </a:p>
          <a:p>
            <a:pPr eaLnBrk="0" hangingPunct="0">
              <a:spcBef>
                <a:spcPts val="1200"/>
              </a:spcBef>
              <a:spcAft>
                <a:spcPts val="500"/>
              </a:spcAft>
              <a:buSzPct val="100000"/>
              <a:defRPr/>
            </a:pPr>
            <a:r>
              <a:rPr lang="en-US" b="1" dirty="0"/>
              <a:t>Objective: </a:t>
            </a:r>
            <a:r>
              <a:rPr lang="en-US" dirty="0"/>
              <a:t>design of the federal budget as a comprehensive steering instrument for resources, outputs and outcomes</a:t>
            </a:r>
          </a:p>
          <a:p>
            <a:pPr eaLnBrk="0" hangingPunct="0">
              <a:spcBef>
                <a:spcPts val="500"/>
              </a:spcBef>
              <a:spcAft>
                <a:spcPts val="500"/>
              </a:spcAft>
              <a:buSzPct val="100000"/>
              <a:defRPr/>
            </a:pPr>
            <a:r>
              <a:rPr lang="en-US" dirty="0"/>
              <a:t>Permanent involvement of Parliament and the Austrian Court of Audit in the reform process by establishing a parliamentary advisory </a:t>
            </a:r>
            <a:r>
              <a:rPr lang="en-US" dirty="0" smtClean="0"/>
              <a:t>board</a:t>
            </a:r>
            <a:endParaRPr lang="de-AT" sz="1600" dirty="0"/>
          </a:p>
          <a:p>
            <a:pPr marL="0" indent="0">
              <a:buFont typeface="Times" pitchFamily="18" charset="0"/>
              <a:buNone/>
              <a:defRPr/>
            </a:pPr>
            <a:r>
              <a:rPr lang="en-GB" sz="1600" dirty="0" smtClean="0">
                <a:solidFill>
                  <a:schemeClr val="bg1"/>
                </a:solidFill>
              </a:rPr>
              <a:t>.</a:t>
            </a:r>
            <a:endParaRPr lang="de-AT" sz="1600" dirty="0">
              <a:solidFill>
                <a:schemeClr val="bg1"/>
              </a:solidFill>
            </a:endParaRPr>
          </a:p>
          <a:p>
            <a:pPr marL="0" indent="0">
              <a:buFont typeface="Times" pitchFamily="18" charset="0"/>
              <a:buNone/>
              <a:defRPr/>
            </a:pPr>
            <a:r>
              <a:rPr lang="en-GB" sz="1600" dirty="0"/>
              <a:t> </a:t>
            </a:r>
            <a:endParaRPr lang="de-AT" sz="1600" dirty="0"/>
          </a:p>
          <a:p>
            <a:pPr>
              <a:defRPr/>
            </a:pPr>
            <a:endParaRPr lang="de-AT" sz="1600" dirty="0"/>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362756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43513" y="312068"/>
            <a:ext cx="8229600" cy="864096"/>
          </a:xfrm>
        </p:spPr>
        <p:txBody>
          <a:bodyPr/>
          <a:lstStyle/>
          <a:p>
            <a:r>
              <a:rPr lang="en-GB" sz="2800" b="1" cap="small" dirty="0" smtClean="0"/>
              <a:t>Principles of the new</a:t>
            </a:r>
            <a:br>
              <a:rPr lang="en-GB" sz="2800" b="1" cap="small" dirty="0" smtClean="0"/>
            </a:br>
            <a:r>
              <a:rPr lang="en-GB" sz="2800" b="1" cap="small" dirty="0" smtClean="0"/>
              <a:t>Federal Organic Budget Act</a:t>
            </a:r>
            <a:endParaRPr lang="en-GB" sz="2800" b="1" cap="small" dirty="0"/>
          </a:p>
        </p:txBody>
      </p:sp>
      <p:sp>
        <p:nvSpPr>
          <p:cNvPr id="2" name="Textplatzhalter 1"/>
          <p:cNvSpPr>
            <a:spLocks noGrp="1"/>
          </p:cNvSpPr>
          <p:nvPr>
            <p:ph type="body" sz="half" idx="1"/>
          </p:nvPr>
        </p:nvSpPr>
        <p:spPr>
          <a:xfrm>
            <a:off x="323528" y="5962575"/>
            <a:ext cx="4016375" cy="216024"/>
          </a:xfrm>
        </p:spPr>
        <p:txBody>
          <a:bodyPr/>
          <a:lstStyle/>
          <a:p>
            <a:pPr marL="0" indent="0">
              <a:buNone/>
            </a:pPr>
            <a:r>
              <a:rPr lang="de-AT" sz="1000" dirty="0" smtClean="0"/>
              <a:t>Source: </a:t>
            </a:r>
            <a:r>
              <a:rPr lang="de-AT" sz="1000" dirty="0" err="1" smtClean="0"/>
              <a:t>MoF</a:t>
            </a:r>
            <a:r>
              <a:rPr lang="de-AT" sz="1000" dirty="0" smtClean="0"/>
              <a:t> </a:t>
            </a:r>
            <a:endParaRPr lang="de-AT" sz="1000" dirty="0"/>
          </a:p>
        </p:txBody>
      </p:sp>
      <p:sp>
        <p:nvSpPr>
          <p:cNvPr id="3" name="Inhaltsplatzhalter 2"/>
          <p:cNvSpPr>
            <a:spLocks noGrp="1"/>
          </p:cNvSpPr>
          <p:nvPr>
            <p:ph sz="half" idx="2"/>
          </p:nvPr>
        </p:nvSpPr>
        <p:spPr/>
        <p:txBody>
          <a:bodyPr/>
          <a:lstStyle/>
          <a:p>
            <a:endParaRPr lang="de-AT"/>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5</a:t>
            </a:fld>
            <a:endParaRPr lang="de-DE" sz="90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176164"/>
            <a:ext cx="8340186"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7791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381000" y="404664"/>
            <a:ext cx="8229600" cy="1008112"/>
          </a:xfrm>
        </p:spPr>
        <p:txBody>
          <a:bodyPr/>
          <a:lstStyle/>
          <a:p>
            <a:r>
              <a:rPr lang="en-GB" b="1" cap="small" dirty="0">
                <a:ea typeface="Tahoma" pitchFamily="34" charset="0"/>
                <a:cs typeface="Tahoma" pitchFamily="34" charset="0"/>
              </a:rPr>
              <a:t>Implementation: 2 Stages, 3 legislative </a:t>
            </a:r>
            <a:r>
              <a:rPr lang="en-GB" b="1" cap="small" dirty="0" smtClean="0">
                <a:ea typeface="Tahoma" pitchFamily="34" charset="0"/>
                <a:cs typeface="Tahoma" pitchFamily="34" charset="0"/>
              </a:rPr>
              <a:t>amendments</a:t>
            </a:r>
            <a:endParaRPr lang="de-AT" dirty="0" smtClean="0">
              <a:latin typeface="Tahoma" pitchFamily="34" charset="0"/>
              <a:ea typeface="Tahoma" pitchFamily="34" charset="0"/>
              <a:cs typeface="Tahoma" pitchFamily="34" charset="0"/>
            </a:endParaRPr>
          </a:p>
        </p:txBody>
      </p:sp>
      <p:sp>
        <p:nvSpPr>
          <p:cNvPr id="3" name="Inhaltsplatzhalter 2"/>
          <p:cNvSpPr>
            <a:spLocks noGrp="1"/>
          </p:cNvSpPr>
          <p:nvPr>
            <p:ph idx="1"/>
          </p:nvPr>
        </p:nvSpPr>
        <p:spPr>
          <a:xfrm>
            <a:off x="423863" y="1700808"/>
            <a:ext cx="8186737" cy="4465042"/>
          </a:xfrm>
        </p:spPr>
        <p:txBody>
          <a:bodyPr/>
          <a:lstStyle/>
          <a:p>
            <a:pPr marL="0" indent="0">
              <a:buClrTx/>
              <a:buSzPct val="110000"/>
              <a:buNone/>
              <a:defRPr/>
            </a:pPr>
            <a:r>
              <a:rPr lang="en-GB" dirty="0" smtClean="0"/>
              <a:t>Amendment </a:t>
            </a:r>
            <a:r>
              <a:rPr lang="en-GB" dirty="0"/>
              <a:t>of…..</a:t>
            </a:r>
          </a:p>
          <a:p>
            <a:pPr marL="0" indent="0">
              <a:buClrTx/>
              <a:buSzPct val="110000"/>
              <a:buNone/>
              <a:defRPr/>
            </a:pPr>
            <a:endParaRPr lang="en-GB" dirty="0"/>
          </a:p>
          <a:p>
            <a:pPr eaLnBrk="0" hangingPunct="0">
              <a:spcBef>
                <a:spcPts val="600"/>
              </a:spcBef>
              <a:spcAft>
                <a:spcPts val="600"/>
              </a:spcAft>
              <a:buSzPct val="100000"/>
              <a:defRPr/>
            </a:pPr>
            <a:r>
              <a:rPr lang="en-GB" b="1" dirty="0"/>
              <a:t>Constitution: </a:t>
            </a:r>
            <a:r>
              <a:rPr lang="en-GB" dirty="0"/>
              <a:t>1st and 2nd stage: objectives, tools, principles</a:t>
            </a:r>
          </a:p>
          <a:p>
            <a:pPr eaLnBrk="0" hangingPunct="0">
              <a:spcBef>
                <a:spcPts val="600"/>
              </a:spcBef>
              <a:spcAft>
                <a:spcPts val="600"/>
              </a:spcAft>
              <a:buSzPct val="100000"/>
              <a:defRPr/>
            </a:pPr>
            <a:r>
              <a:rPr lang="en-GB" b="1" dirty="0"/>
              <a:t>Budget </a:t>
            </a:r>
            <a:r>
              <a:rPr lang="en-GB" b="1" dirty="0"/>
              <a:t>Law </a:t>
            </a:r>
            <a:endParaRPr lang="en-GB" b="1" dirty="0" smtClean="0"/>
          </a:p>
          <a:p>
            <a:pPr marL="361950" indent="-361950" eaLnBrk="0" hangingPunct="0">
              <a:spcBef>
                <a:spcPts val="300"/>
              </a:spcBef>
              <a:spcAft>
                <a:spcPts val="300"/>
              </a:spcAft>
              <a:buSzPct val="100000"/>
              <a:buNone/>
              <a:defRPr/>
            </a:pPr>
            <a:r>
              <a:rPr lang="en-GB" dirty="0" smtClean="0"/>
              <a:t>	(1st </a:t>
            </a:r>
            <a:r>
              <a:rPr lang="en-GB" dirty="0"/>
              <a:t>stage since 2009</a:t>
            </a:r>
            <a:r>
              <a:rPr lang="en-GB" dirty="0" smtClean="0"/>
              <a:t>):</a:t>
            </a:r>
          </a:p>
          <a:p>
            <a:pPr marL="361950" indent="-361950" eaLnBrk="0" hangingPunct="0">
              <a:spcBef>
                <a:spcPts val="300"/>
              </a:spcBef>
              <a:spcAft>
                <a:spcPts val="300"/>
              </a:spcAft>
              <a:buSzPct val="100000"/>
              <a:buNone/>
              <a:defRPr/>
            </a:pPr>
            <a:r>
              <a:rPr lang="en-GB" dirty="0" smtClean="0"/>
              <a:t>	New </a:t>
            </a:r>
            <a:r>
              <a:rPr lang="en-GB" dirty="0"/>
              <a:t>budget management on macro-level</a:t>
            </a:r>
          </a:p>
          <a:p>
            <a:pPr marL="0" indent="0">
              <a:buClrTx/>
              <a:buSzPct val="110000"/>
              <a:buNone/>
              <a:defRPr/>
            </a:pPr>
            <a:endParaRPr lang="en-GB" dirty="0" smtClean="0"/>
          </a:p>
          <a:p>
            <a:pPr eaLnBrk="0" hangingPunct="0">
              <a:spcBef>
                <a:spcPts val="600"/>
              </a:spcBef>
              <a:spcAft>
                <a:spcPts val="600"/>
              </a:spcAft>
              <a:buSzPct val="100000"/>
              <a:defRPr/>
            </a:pPr>
            <a:r>
              <a:rPr lang="en-GB" b="1" dirty="0"/>
              <a:t>New </a:t>
            </a:r>
            <a:r>
              <a:rPr lang="en-GB" b="1" dirty="0"/>
              <a:t>organic Budget Law </a:t>
            </a:r>
          </a:p>
          <a:p>
            <a:pPr marL="361950" indent="-361950" eaLnBrk="0" hangingPunct="0">
              <a:spcBef>
                <a:spcPts val="300"/>
              </a:spcBef>
              <a:spcAft>
                <a:spcPts val="300"/>
              </a:spcAft>
              <a:buSzPct val="100000"/>
              <a:buNone/>
              <a:defRPr/>
            </a:pPr>
            <a:r>
              <a:rPr lang="en-GB" dirty="0" smtClean="0"/>
              <a:t>	(</a:t>
            </a:r>
            <a:r>
              <a:rPr lang="en-GB" dirty="0"/>
              <a:t>2nd stage since 2013):</a:t>
            </a:r>
          </a:p>
          <a:p>
            <a:pPr marL="361950" indent="-361950" eaLnBrk="0" hangingPunct="0">
              <a:spcBef>
                <a:spcPts val="300"/>
              </a:spcBef>
              <a:spcAft>
                <a:spcPts val="300"/>
              </a:spcAft>
              <a:buSzPct val="100000"/>
              <a:buNone/>
              <a:defRPr/>
            </a:pPr>
            <a:r>
              <a:rPr lang="en-GB" dirty="0" smtClean="0"/>
              <a:t>	new </a:t>
            </a:r>
            <a:r>
              <a:rPr lang="en-GB" dirty="0"/>
              <a:t>budget management on </a:t>
            </a:r>
            <a:r>
              <a:rPr lang="en-GB" dirty="0"/>
              <a:t>micro-level</a:t>
            </a:r>
            <a:endParaRPr lang="en-GB" dirty="0"/>
          </a:p>
        </p:txBody>
      </p:sp>
      <p:sp>
        <p:nvSpPr>
          <p:cNvPr id="7172"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3403FB19-E6B8-4941-972C-23CC5FA988D8}" type="slidenum">
              <a:rPr lang="de-DE" sz="900">
                <a:solidFill>
                  <a:schemeClr val="bg1"/>
                </a:solidFill>
              </a:rPr>
              <a:pPr/>
              <a:t>6</a:t>
            </a:fld>
            <a:endParaRPr lang="de-DE" sz="900">
              <a:solidFill>
                <a:schemeClr val="bg1"/>
              </a:solidFill>
            </a:endParaRPr>
          </a:p>
        </p:txBody>
      </p:sp>
      <p:sp>
        <p:nvSpPr>
          <p:cNvPr id="7173"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
        <p:nvSpPr>
          <p:cNvPr id="2" name="Geschweifte Klammer rechts 1"/>
          <p:cNvSpPr/>
          <p:nvPr/>
        </p:nvSpPr>
        <p:spPr>
          <a:xfrm>
            <a:off x="6987728" y="2132856"/>
            <a:ext cx="288032" cy="18722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
        <p:nvSpPr>
          <p:cNvPr id="7" name="Foliennummernplatzhalter 2"/>
          <p:cNvSpPr txBox="1">
            <a:spLocks/>
          </p:cNvSpPr>
          <p:nvPr/>
        </p:nvSpPr>
        <p:spPr bwMode="auto">
          <a:xfrm>
            <a:off x="7380312" y="2656748"/>
            <a:ext cx="1224136" cy="122413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2000" kern="1200">
                <a:solidFill>
                  <a:schemeClr val="tx1"/>
                </a:solidFill>
                <a:latin typeface="Arial" charset="0"/>
                <a:ea typeface="ヒラギノ角ゴ Pro W3" pitchFamily="1" charset="-128"/>
                <a:cs typeface="Arial" charset="0"/>
              </a:defRPr>
            </a:lvl1pPr>
            <a:lvl2pPr marL="742950" indent="-285750" algn="l" rtl="0" eaLnBrk="0" fontAlgn="base" hangingPunct="0">
              <a:spcBef>
                <a:spcPct val="0"/>
              </a:spcBef>
              <a:spcAft>
                <a:spcPct val="0"/>
              </a:spcAft>
              <a:defRPr sz="2000"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2000"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2000"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2000" kern="1200">
                <a:solidFill>
                  <a:schemeClr val="tx1"/>
                </a:solidFill>
                <a:latin typeface="Arial" charset="0"/>
                <a:ea typeface="+mn-ea"/>
                <a:cs typeface="Arial" charset="0"/>
              </a:defRPr>
            </a:lvl5pPr>
            <a:lvl6pPr marL="2514600" indent="-228600" algn="ctr" defTabSz="914400" rtl="0" eaLnBrk="0" fontAlgn="base" latinLnBrk="0" hangingPunct="0">
              <a:spcBef>
                <a:spcPct val="0"/>
              </a:spcBef>
              <a:spcAft>
                <a:spcPct val="0"/>
              </a:spcAft>
              <a:defRPr sz="2000" kern="1200">
                <a:solidFill>
                  <a:schemeClr val="tx1"/>
                </a:solidFill>
                <a:latin typeface="Arial" charset="0"/>
                <a:ea typeface="+mn-ea"/>
                <a:cs typeface="Arial" charset="0"/>
              </a:defRPr>
            </a:lvl6pPr>
            <a:lvl7pPr marL="2971800" indent="-228600" algn="ctr" defTabSz="914400" rtl="0" eaLnBrk="0" fontAlgn="base" latinLnBrk="0" hangingPunct="0">
              <a:spcBef>
                <a:spcPct val="0"/>
              </a:spcBef>
              <a:spcAft>
                <a:spcPct val="0"/>
              </a:spcAft>
              <a:defRPr sz="2000" kern="1200">
                <a:solidFill>
                  <a:schemeClr val="tx1"/>
                </a:solidFill>
                <a:latin typeface="Arial" charset="0"/>
                <a:ea typeface="+mn-ea"/>
                <a:cs typeface="Arial" charset="0"/>
              </a:defRPr>
            </a:lvl7pPr>
            <a:lvl8pPr marL="3429000" indent="-228600" algn="ctr" defTabSz="914400" rtl="0" eaLnBrk="0" fontAlgn="base" latinLnBrk="0" hangingPunct="0">
              <a:spcBef>
                <a:spcPct val="0"/>
              </a:spcBef>
              <a:spcAft>
                <a:spcPct val="0"/>
              </a:spcAft>
              <a:defRPr sz="2000" kern="1200">
                <a:solidFill>
                  <a:schemeClr val="tx1"/>
                </a:solidFill>
                <a:latin typeface="Arial" charset="0"/>
                <a:ea typeface="+mn-ea"/>
                <a:cs typeface="Arial" charset="0"/>
              </a:defRPr>
            </a:lvl8pPr>
            <a:lvl9pPr marL="3886200" indent="-228600" algn="ctr" defTabSz="914400" rtl="0" eaLnBrk="0" fontAlgn="base" latinLnBrk="0" hangingPunct="0">
              <a:spcBef>
                <a:spcPct val="0"/>
              </a:spcBef>
              <a:spcAft>
                <a:spcPct val="0"/>
              </a:spcAft>
              <a:defRPr sz="2000" kern="1200">
                <a:solidFill>
                  <a:schemeClr val="tx1"/>
                </a:solidFill>
                <a:latin typeface="Arial" charset="0"/>
                <a:ea typeface="+mn-ea"/>
                <a:cs typeface="Arial" charset="0"/>
              </a:defRPr>
            </a:lvl9pPr>
          </a:lstStyle>
          <a:p>
            <a:pPr eaLnBrk="1" hangingPunct="1"/>
            <a:r>
              <a:rPr lang="de-AT" sz="1400" dirty="0" err="1" smtClean="0">
                <a:solidFill>
                  <a:schemeClr val="tx2"/>
                </a:solidFill>
                <a:latin typeface="Tahoma" pitchFamily="34" charset="0"/>
                <a:ea typeface="Tahoma" pitchFamily="34" charset="0"/>
                <a:cs typeface="Tahoma" pitchFamily="34" charset="0"/>
              </a:rPr>
              <a:t>Unanimously</a:t>
            </a:r>
            <a:r>
              <a:rPr lang="de-AT" sz="1400" dirty="0" smtClean="0">
                <a:solidFill>
                  <a:schemeClr val="tx2"/>
                </a:solidFill>
                <a:latin typeface="Tahoma" pitchFamily="34" charset="0"/>
                <a:ea typeface="Tahoma" pitchFamily="34" charset="0"/>
                <a:cs typeface="Tahoma" pitchFamily="34" charset="0"/>
              </a:rPr>
              <a:t> </a:t>
            </a:r>
            <a:r>
              <a:rPr lang="de-AT" sz="1400" dirty="0" err="1" smtClean="0">
                <a:solidFill>
                  <a:schemeClr val="tx2"/>
                </a:solidFill>
                <a:latin typeface="Tahoma" pitchFamily="34" charset="0"/>
                <a:ea typeface="Tahoma" pitchFamily="34" charset="0"/>
                <a:cs typeface="Tahoma" pitchFamily="34" charset="0"/>
              </a:rPr>
              <a:t>adopted</a:t>
            </a:r>
            <a:r>
              <a:rPr lang="de-AT" sz="1400" dirty="0" smtClean="0">
                <a:solidFill>
                  <a:schemeClr val="tx2"/>
                </a:solidFill>
                <a:latin typeface="Tahoma" pitchFamily="34" charset="0"/>
                <a:ea typeface="Tahoma" pitchFamily="34" charset="0"/>
                <a:cs typeface="Tahoma" pitchFamily="34" charset="0"/>
              </a:rPr>
              <a:t> in </a:t>
            </a:r>
            <a:r>
              <a:rPr lang="de-AT" sz="1400" dirty="0" err="1" smtClean="0">
                <a:solidFill>
                  <a:schemeClr val="tx2"/>
                </a:solidFill>
                <a:latin typeface="Tahoma" pitchFamily="34" charset="0"/>
                <a:ea typeface="Tahoma" pitchFamily="34" charset="0"/>
                <a:cs typeface="Tahoma" pitchFamily="34" charset="0"/>
              </a:rPr>
              <a:t>Parliament</a:t>
            </a:r>
            <a:r>
              <a:rPr lang="de-AT" sz="1400" dirty="0" smtClean="0">
                <a:solidFill>
                  <a:schemeClr val="tx2"/>
                </a:solidFill>
                <a:latin typeface="Tahoma" pitchFamily="34" charset="0"/>
                <a:ea typeface="Tahoma" pitchFamily="34" charset="0"/>
                <a:cs typeface="Tahoma" pitchFamily="34" charset="0"/>
              </a:rPr>
              <a:t> in </a:t>
            </a:r>
            <a:r>
              <a:rPr lang="de-AT" sz="1400" dirty="0" err="1" smtClean="0">
                <a:solidFill>
                  <a:schemeClr val="tx2"/>
                </a:solidFill>
                <a:latin typeface="Tahoma" pitchFamily="34" charset="0"/>
                <a:ea typeface="Tahoma" pitchFamily="34" charset="0"/>
                <a:cs typeface="Tahoma" pitchFamily="34" charset="0"/>
              </a:rPr>
              <a:t>Dec</a:t>
            </a:r>
            <a:r>
              <a:rPr lang="de-AT" sz="1400" dirty="0" smtClean="0">
                <a:solidFill>
                  <a:schemeClr val="tx2"/>
                </a:solidFill>
                <a:latin typeface="Tahoma" pitchFamily="34" charset="0"/>
                <a:ea typeface="Tahoma" pitchFamily="34" charset="0"/>
                <a:cs typeface="Tahoma" pitchFamily="34" charset="0"/>
              </a:rPr>
              <a:t> 07</a:t>
            </a:r>
          </a:p>
        </p:txBody>
      </p:sp>
      <p:sp>
        <p:nvSpPr>
          <p:cNvPr id="8" name="Foliennummernplatzhalter 2"/>
          <p:cNvSpPr txBox="1">
            <a:spLocks/>
          </p:cNvSpPr>
          <p:nvPr/>
        </p:nvSpPr>
        <p:spPr bwMode="auto">
          <a:xfrm>
            <a:off x="7338085" y="4221088"/>
            <a:ext cx="1224136" cy="122413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2000" kern="1200">
                <a:solidFill>
                  <a:schemeClr val="tx1"/>
                </a:solidFill>
                <a:latin typeface="Arial" charset="0"/>
                <a:ea typeface="ヒラギノ角ゴ Pro W3" pitchFamily="1" charset="-128"/>
                <a:cs typeface="Arial" charset="0"/>
              </a:defRPr>
            </a:lvl1pPr>
            <a:lvl2pPr marL="742950" indent="-285750" algn="l" rtl="0" eaLnBrk="0" fontAlgn="base" hangingPunct="0">
              <a:spcBef>
                <a:spcPct val="0"/>
              </a:spcBef>
              <a:spcAft>
                <a:spcPct val="0"/>
              </a:spcAft>
              <a:defRPr sz="2000"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2000"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2000"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2000" kern="1200">
                <a:solidFill>
                  <a:schemeClr val="tx1"/>
                </a:solidFill>
                <a:latin typeface="Arial" charset="0"/>
                <a:ea typeface="+mn-ea"/>
                <a:cs typeface="Arial" charset="0"/>
              </a:defRPr>
            </a:lvl5pPr>
            <a:lvl6pPr marL="2514600" indent="-228600" algn="ctr" defTabSz="914400" rtl="0" eaLnBrk="0" fontAlgn="base" latinLnBrk="0" hangingPunct="0">
              <a:spcBef>
                <a:spcPct val="0"/>
              </a:spcBef>
              <a:spcAft>
                <a:spcPct val="0"/>
              </a:spcAft>
              <a:defRPr sz="2000" kern="1200">
                <a:solidFill>
                  <a:schemeClr val="tx1"/>
                </a:solidFill>
                <a:latin typeface="Arial" charset="0"/>
                <a:ea typeface="+mn-ea"/>
                <a:cs typeface="Arial" charset="0"/>
              </a:defRPr>
            </a:lvl6pPr>
            <a:lvl7pPr marL="2971800" indent="-228600" algn="ctr" defTabSz="914400" rtl="0" eaLnBrk="0" fontAlgn="base" latinLnBrk="0" hangingPunct="0">
              <a:spcBef>
                <a:spcPct val="0"/>
              </a:spcBef>
              <a:spcAft>
                <a:spcPct val="0"/>
              </a:spcAft>
              <a:defRPr sz="2000" kern="1200">
                <a:solidFill>
                  <a:schemeClr val="tx1"/>
                </a:solidFill>
                <a:latin typeface="Arial" charset="0"/>
                <a:ea typeface="+mn-ea"/>
                <a:cs typeface="Arial" charset="0"/>
              </a:defRPr>
            </a:lvl7pPr>
            <a:lvl8pPr marL="3429000" indent="-228600" algn="ctr" defTabSz="914400" rtl="0" eaLnBrk="0" fontAlgn="base" latinLnBrk="0" hangingPunct="0">
              <a:spcBef>
                <a:spcPct val="0"/>
              </a:spcBef>
              <a:spcAft>
                <a:spcPct val="0"/>
              </a:spcAft>
              <a:defRPr sz="2000" kern="1200">
                <a:solidFill>
                  <a:schemeClr val="tx1"/>
                </a:solidFill>
                <a:latin typeface="Arial" charset="0"/>
                <a:ea typeface="+mn-ea"/>
                <a:cs typeface="Arial" charset="0"/>
              </a:defRPr>
            </a:lvl8pPr>
            <a:lvl9pPr marL="3886200" indent="-228600" algn="ctr" defTabSz="914400" rtl="0" eaLnBrk="0" fontAlgn="base" latinLnBrk="0" hangingPunct="0">
              <a:spcBef>
                <a:spcPct val="0"/>
              </a:spcBef>
              <a:spcAft>
                <a:spcPct val="0"/>
              </a:spcAft>
              <a:defRPr sz="2000" kern="1200">
                <a:solidFill>
                  <a:schemeClr val="tx1"/>
                </a:solidFill>
                <a:latin typeface="Arial" charset="0"/>
                <a:ea typeface="+mn-ea"/>
                <a:cs typeface="Arial" charset="0"/>
              </a:defRPr>
            </a:lvl9pPr>
          </a:lstStyle>
          <a:p>
            <a:pPr eaLnBrk="1" hangingPunct="1"/>
            <a:r>
              <a:rPr lang="de-AT" sz="1400" dirty="0" err="1" smtClean="0">
                <a:solidFill>
                  <a:schemeClr val="tx2"/>
                </a:solidFill>
                <a:latin typeface="Tahoma" pitchFamily="34" charset="0"/>
                <a:ea typeface="Tahoma" pitchFamily="34" charset="0"/>
                <a:cs typeface="Tahoma" pitchFamily="34" charset="0"/>
              </a:rPr>
              <a:t>Unanimously</a:t>
            </a:r>
            <a:r>
              <a:rPr lang="de-AT" sz="1400" dirty="0" smtClean="0">
                <a:solidFill>
                  <a:schemeClr val="tx2"/>
                </a:solidFill>
                <a:latin typeface="Tahoma" pitchFamily="34" charset="0"/>
                <a:ea typeface="Tahoma" pitchFamily="34" charset="0"/>
                <a:cs typeface="Tahoma" pitchFamily="34" charset="0"/>
              </a:rPr>
              <a:t> </a:t>
            </a:r>
            <a:r>
              <a:rPr lang="de-AT" sz="1400" dirty="0" err="1" smtClean="0">
                <a:solidFill>
                  <a:schemeClr val="tx2"/>
                </a:solidFill>
                <a:latin typeface="Tahoma" pitchFamily="34" charset="0"/>
                <a:ea typeface="Tahoma" pitchFamily="34" charset="0"/>
                <a:cs typeface="Tahoma" pitchFamily="34" charset="0"/>
              </a:rPr>
              <a:t>adopted</a:t>
            </a:r>
            <a:r>
              <a:rPr lang="de-AT" sz="1400" dirty="0" smtClean="0">
                <a:solidFill>
                  <a:schemeClr val="tx2"/>
                </a:solidFill>
                <a:latin typeface="Tahoma" pitchFamily="34" charset="0"/>
                <a:ea typeface="Tahoma" pitchFamily="34" charset="0"/>
                <a:cs typeface="Tahoma" pitchFamily="34" charset="0"/>
              </a:rPr>
              <a:t> in </a:t>
            </a:r>
            <a:r>
              <a:rPr lang="de-AT" sz="1400" dirty="0" err="1" smtClean="0">
                <a:solidFill>
                  <a:schemeClr val="tx2"/>
                </a:solidFill>
                <a:latin typeface="Tahoma" pitchFamily="34" charset="0"/>
                <a:ea typeface="Tahoma" pitchFamily="34" charset="0"/>
                <a:cs typeface="Tahoma" pitchFamily="34" charset="0"/>
              </a:rPr>
              <a:t>Parliament</a:t>
            </a:r>
            <a:r>
              <a:rPr lang="de-AT" sz="1400" dirty="0" smtClean="0">
                <a:solidFill>
                  <a:schemeClr val="tx2"/>
                </a:solidFill>
                <a:latin typeface="Tahoma" pitchFamily="34" charset="0"/>
                <a:ea typeface="Tahoma" pitchFamily="34" charset="0"/>
                <a:cs typeface="Tahoma" pitchFamily="34" charset="0"/>
              </a:rPr>
              <a:t> in </a:t>
            </a:r>
            <a:r>
              <a:rPr lang="de-AT" sz="1400" dirty="0" err="1" smtClean="0">
                <a:solidFill>
                  <a:schemeClr val="tx2"/>
                </a:solidFill>
                <a:latin typeface="Tahoma" pitchFamily="34" charset="0"/>
                <a:ea typeface="Tahoma" pitchFamily="34" charset="0"/>
                <a:cs typeface="Tahoma" pitchFamily="34" charset="0"/>
              </a:rPr>
              <a:t>Dec</a:t>
            </a:r>
            <a:r>
              <a:rPr lang="de-AT" sz="1400" dirty="0" smtClean="0">
                <a:solidFill>
                  <a:schemeClr val="tx2"/>
                </a:solidFill>
                <a:latin typeface="Tahoma" pitchFamily="34" charset="0"/>
                <a:ea typeface="Tahoma" pitchFamily="34" charset="0"/>
                <a:cs typeface="Tahoma" pitchFamily="34" charset="0"/>
              </a:rPr>
              <a:t> 09</a:t>
            </a:r>
          </a:p>
        </p:txBody>
      </p:sp>
      <p:cxnSp>
        <p:nvCxnSpPr>
          <p:cNvPr id="5" name="Gerade Verbindung mit Pfeil 4"/>
          <p:cNvCxnSpPr/>
          <p:nvPr/>
        </p:nvCxnSpPr>
        <p:spPr>
          <a:xfrm>
            <a:off x="5220072" y="4581128"/>
            <a:ext cx="19116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335730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404664"/>
            <a:ext cx="8229600" cy="720080"/>
          </a:xfrm>
        </p:spPr>
        <p:txBody>
          <a:bodyPr/>
          <a:lstStyle/>
          <a:p>
            <a:r>
              <a:rPr lang="en-GB" altLang="de-DE" b="1" cap="small" dirty="0">
                <a:ea typeface="Tahoma" pitchFamily="34" charset="0"/>
                <a:cs typeface="Tahoma" pitchFamily="34" charset="0"/>
              </a:rPr>
              <a:t>Constitutional Amendments</a:t>
            </a:r>
            <a:endParaRPr lang="de-AT" dirty="0"/>
          </a:p>
        </p:txBody>
      </p:sp>
      <p:sp>
        <p:nvSpPr>
          <p:cNvPr id="3" name="Inhaltsplatzhalter 2"/>
          <p:cNvSpPr>
            <a:spLocks noGrp="1"/>
          </p:cNvSpPr>
          <p:nvPr>
            <p:ph idx="1"/>
          </p:nvPr>
        </p:nvSpPr>
        <p:spPr>
          <a:xfrm>
            <a:off x="423863" y="1268760"/>
            <a:ext cx="8186737" cy="4824536"/>
          </a:xfrm>
        </p:spPr>
        <p:txBody>
          <a:bodyPr/>
          <a:lstStyle/>
          <a:p>
            <a:pPr marL="0" indent="0">
              <a:spcBef>
                <a:spcPct val="100000"/>
              </a:spcBef>
              <a:buNone/>
            </a:pPr>
            <a:r>
              <a:rPr lang="en-GB" altLang="de-DE" sz="2000" dirty="0">
                <a:solidFill>
                  <a:srgbClr val="CC0000"/>
                </a:solidFill>
              </a:rPr>
              <a:t>2009: </a:t>
            </a:r>
          </a:p>
          <a:p>
            <a:pPr>
              <a:spcBef>
                <a:spcPts val="600"/>
              </a:spcBef>
              <a:spcAft>
                <a:spcPts val="0"/>
              </a:spcAft>
              <a:buSzPct val="100000"/>
              <a:defRPr/>
            </a:pPr>
            <a:r>
              <a:rPr lang="en-GB" altLang="de-DE" b="1" dirty="0"/>
              <a:t>National objectives for public finances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Macroeconomic stability</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Sustainable public finances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Gender Equality</a:t>
            </a:r>
          </a:p>
          <a:p>
            <a:pPr>
              <a:spcBef>
                <a:spcPts val="600"/>
              </a:spcBef>
              <a:spcAft>
                <a:spcPts val="0"/>
              </a:spcAft>
              <a:buSzPct val="100000"/>
              <a:defRPr/>
            </a:pPr>
            <a:r>
              <a:rPr lang="en-GB" altLang="de-DE" b="1" dirty="0"/>
              <a:t>Medium-term expenditure framework </a:t>
            </a:r>
          </a:p>
          <a:p>
            <a:pPr marL="0" indent="0">
              <a:spcBef>
                <a:spcPts val="1800"/>
              </a:spcBef>
              <a:buNone/>
            </a:pPr>
            <a:r>
              <a:rPr lang="en-GB" altLang="de-DE" sz="2000" dirty="0">
                <a:solidFill>
                  <a:srgbClr val="CC0000"/>
                </a:solidFill>
              </a:rPr>
              <a:t>2013:</a:t>
            </a:r>
          </a:p>
          <a:p>
            <a:pPr>
              <a:spcBef>
                <a:spcPts val="600"/>
              </a:spcBef>
              <a:spcAft>
                <a:spcPts val="0"/>
              </a:spcAft>
              <a:buSzPct val="100000"/>
              <a:defRPr/>
            </a:pPr>
            <a:r>
              <a:rPr lang="en-GB" altLang="de-DE" b="1" dirty="0"/>
              <a:t>New budgetary principles: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Focus on Outcomes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Efficiency</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True and Fair View</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altLang="de-DE" dirty="0"/>
              <a:t>Transparency </a:t>
            </a:r>
          </a:p>
          <a:p>
            <a:pPr marL="0" indent="0">
              <a:buNone/>
            </a:pPr>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pPr>
                <a:defRPr/>
              </a:pPr>
              <a:t>7</a:t>
            </a:fld>
            <a:endParaRPr lang="de-DE"/>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spTree>
    <p:extLst>
      <p:ext uri="{BB962C8B-B14F-4D97-AF65-F5344CB8AC3E}">
        <p14:creationId xmlns:p14="http://schemas.microsoft.com/office/powerpoint/2010/main" val="24224117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8</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Medium Term Expenditure Framework</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4190863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9750" y="476672"/>
            <a:ext cx="7848674" cy="971798"/>
          </a:xfrm>
        </p:spPr>
        <p:txBody>
          <a:bodyPr/>
          <a:lstStyle/>
          <a:p>
            <a:r>
              <a:rPr lang="en-GB" b="1" cap="small" dirty="0" smtClean="0">
                <a:ea typeface="Tahoma" pitchFamily="34" charset="0"/>
                <a:cs typeface="Tahoma" pitchFamily="34" charset="0"/>
              </a:rPr>
              <a:t>1</a:t>
            </a:r>
            <a:r>
              <a:rPr lang="en-GB" b="1" cap="small" baseline="30000" dirty="0" smtClean="0">
                <a:ea typeface="Tahoma" pitchFamily="34" charset="0"/>
                <a:cs typeface="Tahoma" pitchFamily="34" charset="0"/>
              </a:rPr>
              <a:t>st</a:t>
            </a:r>
            <a:r>
              <a:rPr lang="en-GB" b="1" cap="small" dirty="0" smtClean="0">
                <a:ea typeface="Tahoma" pitchFamily="34" charset="0"/>
                <a:cs typeface="Tahoma" pitchFamily="34" charset="0"/>
              </a:rPr>
              <a:t> </a:t>
            </a:r>
            <a:r>
              <a:rPr lang="en-GB" b="1" cap="small" dirty="0">
                <a:ea typeface="Tahoma" pitchFamily="34" charset="0"/>
                <a:cs typeface="Tahoma" pitchFamily="34" charset="0"/>
              </a:rPr>
              <a:t>Stage: </a:t>
            </a:r>
            <a:r>
              <a:rPr lang="en-GB" b="1" cap="small" dirty="0"/>
              <a:t>Medium Term Expenditure </a:t>
            </a:r>
            <a:r>
              <a:rPr lang="en-GB" b="1" cap="small" dirty="0" smtClean="0"/>
              <a:t>Framework (MTEF)</a:t>
            </a:r>
          </a:p>
        </p:txBody>
      </p:sp>
      <p:sp>
        <p:nvSpPr>
          <p:cNvPr id="26627" name="Rectangle 3"/>
          <p:cNvSpPr>
            <a:spLocks noGrp="1" noChangeArrowheads="1"/>
          </p:cNvSpPr>
          <p:nvPr>
            <p:ph type="body" idx="1"/>
          </p:nvPr>
        </p:nvSpPr>
        <p:spPr>
          <a:xfrm>
            <a:off x="611560" y="4436739"/>
            <a:ext cx="7911729" cy="1525835"/>
          </a:xfrm>
        </p:spPr>
        <p:txBody>
          <a:bodyPr/>
          <a:lstStyle/>
          <a:p>
            <a:pPr marL="0" indent="0" eaLnBrk="1" hangingPunct="1">
              <a:spcBef>
                <a:spcPts val="1800"/>
              </a:spcBef>
              <a:buNone/>
            </a:pPr>
            <a:r>
              <a:rPr lang="en-GB" b="1" dirty="0" smtClean="0">
                <a:solidFill>
                  <a:srgbClr val="CC0000"/>
                </a:solidFill>
                <a:sym typeface="Wingdings" pitchFamily="2" charset="2"/>
              </a:rPr>
              <a:t>Budgetary discipline and planning:</a:t>
            </a:r>
            <a:r>
              <a:rPr lang="en-GB" b="1" dirty="0" smtClean="0">
                <a:sym typeface="Wingdings" pitchFamily="2" charset="2"/>
              </a:rPr>
              <a:t> </a:t>
            </a:r>
          </a:p>
          <a:p>
            <a:pPr eaLnBrk="0" hangingPunct="0">
              <a:spcBef>
                <a:spcPts val="600"/>
              </a:spcBef>
              <a:spcAft>
                <a:spcPts val="600"/>
              </a:spcAft>
              <a:buSzPct val="100000"/>
            </a:pPr>
            <a:r>
              <a:rPr lang="en-GB" dirty="0">
                <a:sym typeface="Wingdings" pitchFamily="2" charset="2"/>
              </a:rPr>
              <a:t>Binding MTEF </a:t>
            </a:r>
            <a:r>
              <a:rPr lang="en-GB" dirty="0"/>
              <a:t>&amp; strategy report which explains the ceilings of the MTEF but not individual appropriations.</a:t>
            </a:r>
            <a:endParaRPr lang="de-AT" dirty="0"/>
          </a:p>
          <a:p>
            <a:pPr eaLnBrk="0" hangingPunct="0">
              <a:spcBef>
                <a:spcPts val="600"/>
              </a:spcBef>
              <a:spcAft>
                <a:spcPts val="600"/>
              </a:spcAft>
              <a:buSzPct val="100000"/>
            </a:pPr>
            <a:r>
              <a:rPr lang="en-US" dirty="0"/>
              <a:t>Strategy report as an explanatory document </a:t>
            </a:r>
            <a:endParaRPr lang="en-GB" dirty="0" smtClean="0"/>
          </a:p>
          <a:p>
            <a:pPr marL="0" indent="0" eaLnBrk="1" hangingPunct="1">
              <a:spcBef>
                <a:spcPts val="1200"/>
              </a:spcBef>
              <a:buNone/>
            </a:pPr>
            <a:endParaRPr lang="en-GB" dirty="0" smtClean="0"/>
          </a:p>
          <a:p>
            <a:pPr eaLnBrk="1" hangingPunct="1"/>
            <a:endParaRPr lang="en-GB" dirty="0" smtClean="0"/>
          </a:p>
        </p:txBody>
      </p:sp>
      <p:graphicFrame>
        <p:nvGraphicFramePr>
          <p:cNvPr id="465924" name="Group 4"/>
          <p:cNvGraphicFramePr>
            <a:graphicFrameLocks noGrp="1"/>
          </p:cNvGraphicFramePr>
          <p:nvPr>
            <p:extLst>
              <p:ext uri="{D42A27DB-BD31-4B8C-83A1-F6EECF244321}">
                <p14:modId xmlns:p14="http://schemas.microsoft.com/office/powerpoint/2010/main" val="796744374"/>
              </p:ext>
            </p:extLst>
          </p:nvPr>
        </p:nvGraphicFramePr>
        <p:xfrm>
          <a:off x="684213" y="1772816"/>
          <a:ext cx="7704137" cy="2165352"/>
        </p:xfrm>
        <a:graphic>
          <a:graphicData uri="http://schemas.openxmlformats.org/drawingml/2006/table">
            <a:tbl>
              <a:tblPr/>
              <a:tblGrid>
                <a:gridCol w="304800"/>
                <a:gridCol w="5322887"/>
                <a:gridCol w="519113"/>
                <a:gridCol w="519112"/>
                <a:gridCol w="519113"/>
                <a:gridCol w="519112"/>
              </a:tblGrid>
              <a:tr h="360363">
                <a:tc>
                  <a:txBody>
                    <a:bodyPr/>
                    <a:lstStyle/>
                    <a:p>
                      <a:pPr marL="0" marR="0" lvl="0" indent="0" algn="l"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dirty="0" smtClean="0">
                        <a:ln>
                          <a:noFill/>
                        </a:ln>
                        <a:solidFill>
                          <a:schemeClr val="tx1"/>
                        </a:solidFill>
                        <a:effectLst/>
                        <a:latin typeface="+mn-lt"/>
                      </a:endParaRPr>
                    </a:p>
                  </a:txBody>
                  <a:tcPr anchor="ctr" horzOverflow="overflow">
                    <a:lnL w="38100" cap="flat" cmpd="sng" algn="ctr">
                      <a:solidFill>
                        <a:srgbClr val="CC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C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tx1"/>
                          </a:solidFill>
                          <a:effectLst/>
                          <a:latin typeface="+mn-lt"/>
                        </a:rPr>
                        <a:t>Rubrics (= five main budgetary headings)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C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smtClean="0">
                          <a:ln>
                            <a:noFill/>
                          </a:ln>
                          <a:solidFill>
                            <a:schemeClr val="tx1"/>
                          </a:solidFill>
                          <a:effectLst/>
                          <a:latin typeface="+mn-lt"/>
                        </a:rPr>
                        <a:t>n+1</a:t>
                      </a:r>
                    </a:p>
                  </a:txBody>
                  <a:tcPr marL="18000" marR="18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C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smtClean="0">
                          <a:ln>
                            <a:noFill/>
                          </a:ln>
                          <a:solidFill>
                            <a:schemeClr val="tx1"/>
                          </a:solidFill>
                          <a:effectLst/>
                          <a:latin typeface="+mn-lt"/>
                        </a:rPr>
                        <a:t>n+2</a:t>
                      </a:r>
                    </a:p>
                  </a:txBody>
                  <a:tcPr marL="18000" marR="18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C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smtClean="0">
                          <a:ln>
                            <a:noFill/>
                          </a:ln>
                          <a:solidFill>
                            <a:schemeClr val="tx1"/>
                          </a:solidFill>
                          <a:effectLst/>
                          <a:latin typeface="+mn-lt"/>
                        </a:rPr>
                        <a:t>n+3</a:t>
                      </a:r>
                    </a:p>
                  </a:txBody>
                  <a:tcPr marL="18000" marR="18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C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smtClean="0">
                          <a:ln>
                            <a:noFill/>
                          </a:ln>
                          <a:solidFill>
                            <a:schemeClr val="tx1"/>
                          </a:solidFill>
                          <a:effectLst/>
                          <a:latin typeface="+mn-lt"/>
                        </a:rPr>
                        <a:t>n+4</a:t>
                      </a:r>
                    </a:p>
                  </a:txBody>
                  <a:tcPr marL="18000" marR="18000" marT="18000" marB="18000" anchor="ctr" horzOverflow="overflow">
                    <a:lnL w="12700" cap="flat" cmpd="sng" algn="ctr">
                      <a:solidFill>
                        <a:schemeClr val="tx1"/>
                      </a:solidFill>
                      <a:prstDash val="solid"/>
                      <a:round/>
                      <a:headEnd type="none" w="med" len="med"/>
                      <a:tailEnd type="none" w="med" len="med"/>
                    </a:lnL>
                    <a:lnR w="38100" cap="flat" cmpd="sng" algn="ctr">
                      <a:solidFill>
                        <a:srgbClr val="CC0000"/>
                      </a:solidFill>
                      <a:prstDash val="solid"/>
                      <a:round/>
                      <a:headEnd type="none" w="med" len="med"/>
                      <a:tailEnd type="none" w="med" len="med"/>
                    </a:lnR>
                    <a:lnT w="38100" cap="flat" cmpd="sng" algn="ctr">
                      <a:solidFill>
                        <a:srgbClr val="CC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360363">
                <a:tc>
                  <a:txBody>
                    <a:bodyPr/>
                    <a:lstStyle/>
                    <a:p>
                      <a:pPr marL="0" marR="0" lvl="0" indent="0" algn="l"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rgbClr val="FF0000"/>
                          </a:solidFill>
                          <a:effectLst/>
                          <a:latin typeface="+mn-lt"/>
                        </a:rPr>
                        <a:t>1</a:t>
                      </a:r>
                    </a:p>
                  </a:txBody>
                  <a:tcPr anchor="ctr" horzOverflow="overflow">
                    <a:lnL w="38100" cap="flat" cmpd="sng" algn="ctr">
                      <a:solidFill>
                        <a:srgbClr val="CC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28675"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mn-lt"/>
                        </a:rPr>
                        <a:t>General Government Affairs, Court and Security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38100" cap="flat" cmpd="sng" algn="ctr">
                      <a:solidFill>
                        <a:srgbClr val="CC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tx2"/>
                          </a:solidFill>
                          <a:effectLst/>
                          <a:latin typeface="+mn-lt"/>
                        </a:rPr>
                        <a:t>2</a:t>
                      </a:r>
                    </a:p>
                  </a:txBody>
                  <a:tcPr anchor="ctr" horzOverflow="overflow">
                    <a:lnL w="38100" cap="flat" cmpd="sng" algn="ctr">
                      <a:solidFill>
                        <a:srgbClr val="CC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28675"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mn-lt"/>
                        </a:rPr>
                        <a:t>Employment, Social Services, Health and Family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2"/>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2"/>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2"/>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2"/>
                        </a:solidFill>
                        <a:effectLst/>
                        <a:latin typeface="+mn-lt"/>
                      </a:endParaRPr>
                    </a:p>
                  </a:txBody>
                  <a:tcPr anchor="ctr" horzOverflow="overflow">
                    <a:lnL w="12700" cap="flat" cmpd="sng" algn="ctr">
                      <a:solidFill>
                        <a:schemeClr val="tx1"/>
                      </a:solidFill>
                      <a:prstDash val="solid"/>
                      <a:round/>
                      <a:headEnd type="none" w="med" len="med"/>
                      <a:tailEnd type="none" w="med" len="med"/>
                    </a:lnL>
                    <a:lnR w="38100" cap="flat" cmpd="sng" algn="ctr">
                      <a:solidFill>
                        <a:srgbClr val="CC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7">
                <a:tc>
                  <a:txBody>
                    <a:bodyPr/>
                    <a:lstStyle/>
                    <a:p>
                      <a:pPr marL="0" marR="0" lvl="0" indent="0" algn="l"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smtClean="0">
                          <a:ln>
                            <a:noFill/>
                          </a:ln>
                          <a:solidFill>
                            <a:schemeClr val="tx2"/>
                          </a:solidFill>
                          <a:effectLst/>
                          <a:latin typeface="+mn-lt"/>
                        </a:rPr>
                        <a:t>3</a:t>
                      </a:r>
                    </a:p>
                  </a:txBody>
                  <a:tcPr anchor="ctr" horzOverflow="overflow">
                    <a:lnL w="38100" cap="flat" cmpd="sng" algn="ctr">
                      <a:solidFill>
                        <a:srgbClr val="CC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28675"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mn-lt"/>
                        </a:rPr>
                        <a:t>Education, Research, Art &amp; Culture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2"/>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2"/>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2"/>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20000"/>
                        </a:spcBef>
                        <a:spcAft>
                          <a:spcPct val="0"/>
                        </a:spcAft>
                        <a:buClrTx/>
                        <a:buSzTx/>
                        <a:buFontTx/>
                        <a:buNone/>
                        <a:tabLst/>
                      </a:pPr>
                      <a:endParaRPr kumimoji="0" lang="en-GB" sz="1600" b="1" i="0" u="none" strike="noStrike" cap="none" normalizeH="0" baseline="0" smtClean="0">
                        <a:ln>
                          <a:noFill/>
                        </a:ln>
                        <a:solidFill>
                          <a:schemeClr val="tx2"/>
                        </a:solidFill>
                        <a:effectLst/>
                        <a:latin typeface="+mn-lt"/>
                      </a:endParaRPr>
                    </a:p>
                  </a:txBody>
                  <a:tcPr anchor="ctr" horzOverflow="overflow">
                    <a:lnL w="12700" cap="flat" cmpd="sng" algn="ctr">
                      <a:solidFill>
                        <a:schemeClr val="tx1"/>
                      </a:solidFill>
                      <a:prstDash val="solid"/>
                      <a:round/>
                      <a:headEnd type="none" w="med" len="med"/>
                      <a:tailEnd type="none" w="med" len="med"/>
                    </a:lnL>
                    <a:lnR w="38100" cap="flat" cmpd="sng" algn="ctr">
                      <a:solidFill>
                        <a:srgbClr val="CC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smtClean="0">
                          <a:ln>
                            <a:noFill/>
                          </a:ln>
                          <a:solidFill>
                            <a:schemeClr val="tx2"/>
                          </a:solidFill>
                          <a:effectLst/>
                          <a:latin typeface="+mn-lt"/>
                        </a:rPr>
                        <a:t>4</a:t>
                      </a:r>
                    </a:p>
                  </a:txBody>
                  <a:tcPr anchor="ctr" horzOverflow="overflow">
                    <a:lnL w="38100" cap="flat" cmpd="sng" algn="ctr">
                      <a:solidFill>
                        <a:srgbClr val="CC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28675"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mn-lt"/>
                        </a:rPr>
                        <a:t>Economic Affairs, Infrastructure and Environment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75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75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75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75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38100" cap="flat" cmpd="sng" algn="ctr">
                      <a:solidFill>
                        <a:srgbClr val="CC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828675"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smtClean="0">
                          <a:ln>
                            <a:noFill/>
                          </a:ln>
                          <a:solidFill>
                            <a:schemeClr val="tx2"/>
                          </a:solidFill>
                          <a:effectLst/>
                          <a:latin typeface="+mn-lt"/>
                        </a:rPr>
                        <a:t>5</a:t>
                      </a:r>
                    </a:p>
                  </a:txBody>
                  <a:tcPr anchor="ctr" horzOverflow="overflow">
                    <a:lnL w="38100" cap="flat" cmpd="sng" algn="ctr">
                      <a:solidFill>
                        <a:srgbClr val="CC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828675"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mn-lt"/>
                        </a:rPr>
                        <a:t>Financial Management and Interest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75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75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75000"/>
                        </a:spcBef>
                        <a:spcAft>
                          <a:spcPct val="0"/>
                        </a:spcAft>
                        <a:buClrTx/>
                        <a:buSzTx/>
                        <a:buFontTx/>
                        <a:buNone/>
                        <a:tabLst/>
                      </a:pPr>
                      <a:endParaRPr kumimoji="0" lang="en-GB" sz="1600" b="1" i="0" u="none" strike="noStrike" cap="none" normalizeH="0" baseline="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828675" rtl="0" eaLnBrk="1" fontAlgn="base" latinLnBrk="0" hangingPunct="1">
                        <a:lnSpc>
                          <a:spcPct val="100000"/>
                        </a:lnSpc>
                        <a:spcBef>
                          <a:spcPct val="75000"/>
                        </a:spcBef>
                        <a:spcAft>
                          <a:spcPct val="0"/>
                        </a:spcAft>
                        <a:buClrTx/>
                        <a:buSzTx/>
                        <a:buFontTx/>
                        <a:buNone/>
                        <a:tabLst/>
                      </a:pPr>
                      <a:endParaRPr kumimoji="0" lang="en-GB" sz="1600" b="1"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38100" cap="flat" cmpd="sng" algn="ctr">
                      <a:solidFill>
                        <a:srgbClr val="CC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C0000"/>
                      </a:solidFill>
                      <a:prstDash val="solid"/>
                      <a:round/>
                      <a:headEnd type="none" w="med" len="med"/>
                      <a:tailEnd type="none" w="med" len="med"/>
                    </a:lnB>
                    <a:lnTlToBr>
                      <a:noFill/>
                    </a:lnTlToBr>
                    <a:lnBlToTr>
                      <a:noFill/>
                    </a:lnBlToTr>
                    <a:noFill/>
                  </a:tcPr>
                </a:tc>
              </a:tr>
            </a:tbl>
          </a:graphicData>
        </a:graphic>
      </p:graphicFrame>
      <p:sp>
        <p:nvSpPr>
          <p:cNvPr id="6" name="Textplatzhalter 1"/>
          <p:cNvSpPr txBox="1">
            <a:spLocks/>
          </p:cNvSpPr>
          <p:nvPr/>
        </p:nvSpPr>
        <p:spPr bwMode="auto">
          <a:xfrm>
            <a:off x="334244" y="6070587"/>
            <a:ext cx="4016375"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70000"/>
              <a:buFont typeface="Times" pitchFamily="18" charset="0"/>
              <a:buChar char="•"/>
              <a:defRPr>
                <a:solidFill>
                  <a:schemeClr val="tx1"/>
                </a:solidFill>
                <a:latin typeface="+mn-lt"/>
                <a:ea typeface="+mn-ea"/>
                <a:cs typeface="+mn-cs"/>
              </a:defRPr>
            </a:lvl1pPr>
            <a:lvl2pPr marL="533400" indent="-342900" algn="l" rtl="0" eaLnBrk="1" fontAlgn="base" hangingPunct="1">
              <a:spcBef>
                <a:spcPct val="20000"/>
              </a:spcBef>
              <a:spcAft>
                <a:spcPct val="0"/>
              </a:spcAft>
              <a:buClr>
                <a:schemeClr val="bg2"/>
              </a:buClr>
              <a:buSzPct val="65000"/>
              <a:buFont typeface="Times" pitchFamily="18" charset="0"/>
              <a:buChar char="•"/>
              <a:defRPr>
                <a:solidFill>
                  <a:schemeClr val="tx1"/>
                </a:solidFill>
                <a:latin typeface="+mn-lt"/>
              </a:defRPr>
            </a:lvl2pPr>
            <a:lvl3pPr marL="723900" indent="-342900" algn="l" rtl="0" eaLnBrk="1" fontAlgn="base" hangingPunct="1">
              <a:spcBef>
                <a:spcPct val="20000"/>
              </a:spcBef>
              <a:spcAft>
                <a:spcPct val="0"/>
              </a:spcAft>
              <a:buClr>
                <a:schemeClr val="tx2"/>
              </a:buClr>
              <a:buSzPct val="60000"/>
              <a:buFont typeface="Times" pitchFamily="18" charset="0"/>
              <a:buChar char="•"/>
              <a:defRPr>
                <a:solidFill>
                  <a:schemeClr val="tx1"/>
                </a:solidFill>
                <a:latin typeface="+mn-lt"/>
              </a:defRPr>
            </a:lvl3pPr>
            <a:lvl4pPr marL="914400" indent="-342900" algn="l" rtl="0" eaLnBrk="1" fontAlgn="base" hangingPunct="1">
              <a:spcBef>
                <a:spcPct val="20000"/>
              </a:spcBef>
              <a:spcAft>
                <a:spcPct val="0"/>
              </a:spcAft>
              <a:buClr>
                <a:schemeClr val="bg2"/>
              </a:buClr>
              <a:buSzPct val="70000"/>
              <a:buFont typeface="Times" pitchFamily="18" charset="0"/>
              <a:buChar char="•"/>
              <a:defRPr>
                <a:solidFill>
                  <a:schemeClr val="tx1"/>
                </a:solidFill>
                <a:latin typeface="+mn-lt"/>
              </a:defRPr>
            </a:lvl4pPr>
            <a:lvl5pPr marL="11049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5pPr>
            <a:lvl6pPr marL="15621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6pPr>
            <a:lvl7pPr marL="20193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7pPr>
            <a:lvl8pPr marL="24765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8pPr>
            <a:lvl9pPr marL="29337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9pPr>
          </a:lstStyle>
          <a:p>
            <a:pPr marL="0" indent="0">
              <a:buFont typeface="Times" pitchFamily="18" charset="0"/>
              <a:buNone/>
            </a:pPr>
            <a:r>
              <a:rPr lang="de-AT" sz="1000" kern="0" dirty="0" smtClean="0"/>
              <a:t>Source: </a:t>
            </a:r>
            <a:r>
              <a:rPr lang="de-AT" sz="1000" kern="0" dirty="0" err="1" smtClean="0"/>
              <a:t>MoF</a:t>
            </a:r>
            <a:r>
              <a:rPr lang="de-AT" sz="1000" kern="0" dirty="0" smtClean="0"/>
              <a:t> </a:t>
            </a:r>
            <a:endParaRPr lang="de-AT" sz="1000" kern="0" dirty="0"/>
          </a:p>
        </p:txBody>
      </p:sp>
    </p:spTree>
    <p:extLst>
      <p:ext uri="{BB962C8B-B14F-4D97-AF65-F5344CB8AC3E}">
        <p14:creationId xmlns:p14="http://schemas.microsoft.com/office/powerpoint/2010/main" val="303228096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Folien ROM, Juni 2012">
  <a:themeElements>
    <a:clrScheme name="">
      <a:dk1>
        <a:srgbClr val="000000"/>
      </a:dk1>
      <a:lt1>
        <a:srgbClr val="FFFFFF"/>
      </a:lt1>
      <a:dk2>
        <a:srgbClr val="EF0F2C"/>
      </a:dk2>
      <a:lt2>
        <a:srgbClr val="C0C0C0"/>
      </a:lt2>
      <a:accent1>
        <a:srgbClr val="EF0F2C"/>
      </a:accent1>
      <a:accent2>
        <a:srgbClr val="BD0C24"/>
      </a:accent2>
      <a:accent3>
        <a:srgbClr val="FFFFFF"/>
      </a:accent3>
      <a:accent4>
        <a:srgbClr val="000000"/>
      </a:accent4>
      <a:accent5>
        <a:srgbClr val="F6AAAC"/>
      </a:accent5>
      <a:accent6>
        <a:srgbClr val="AB0A20"/>
      </a:accent6>
      <a:hlink>
        <a:srgbClr val="810819"/>
      </a:hlink>
      <a:folHlink>
        <a:srgbClr val="46040D"/>
      </a:folHlink>
    </a:clrScheme>
    <a:fontScheme name="Oep_Powerpoint">
      <a:majorFont>
        <a:latin typeface="Palatino"/>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ep_Powerpoint 1">
        <a:dk1>
          <a:srgbClr val="FFCC00"/>
        </a:dk1>
        <a:lt1>
          <a:srgbClr val="F8F8F8"/>
        </a:lt1>
        <a:dk2>
          <a:srgbClr val="000000"/>
        </a:dk2>
        <a:lt2>
          <a:srgbClr val="6666FF"/>
        </a:lt2>
        <a:accent1>
          <a:srgbClr val="669900"/>
        </a:accent1>
        <a:accent2>
          <a:srgbClr val="006600"/>
        </a:accent2>
        <a:accent3>
          <a:srgbClr val="AAAAAA"/>
        </a:accent3>
        <a:accent4>
          <a:srgbClr val="D4D4D4"/>
        </a:accent4>
        <a:accent5>
          <a:srgbClr val="B8CAAA"/>
        </a:accent5>
        <a:accent6>
          <a:srgbClr val="005C00"/>
        </a:accent6>
        <a:hlink>
          <a:srgbClr val="0099FF"/>
        </a:hlink>
        <a:folHlink>
          <a:srgbClr val="669900"/>
        </a:folHlink>
      </a:clrScheme>
      <a:clrMap bg1="dk2" tx1="lt1" bg2="dk1" tx2="lt2" accent1="accent1" accent2="accent2" accent3="accent3" accent4="accent4" accent5="accent5" accent6="accent6" hlink="hlink" folHlink="folHlink"/>
    </a:extraClrScheme>
    <a:extraClrScheme>
      <a:clrScheme name="Oep_Powerpoint 2">
        <a:dk1>
          <a:srgbClr val="868686"/>
        </a:dk1>
        <a:lt1>
          <a:srgbClr val="FFFFFF"/>
        </a:lt1>
        <a:dk2>
          <a:srgbClr val="009999"/>
        </a:dk2>
        <a:lt2>
          <a:srgbClr val="6600FF"/>
        </a:lt2>
        <a:accent1>
          <a:srgbClr val="9999FF"/>
        </a:accent1>
        <a:accent2>
          <a:srgbClr val="CBCBCB"/>
        </a:accent2>
        <a:accent3>
          <a:srgbClr val="FFFFFF"/>
        </a:accent3>
        <a:accent4>
          <a:srgbClr val="727272"/>
        </a:accent4>
        <a:accent5>
          <a:srgbClr val="CACAFF"/>
        </a:accent5>
        <a:accent6>
          <a:srgbClr val="B8B8B8"/>
        </a:accent6>
        <a:hlink>
          <a:srgbClr val="6600FF"/>
        </a:hlink>
        <a:folHlink>
          <a:srgbClr val="009999"/>
        </a:folHlink>
      </a:clrScheme>
      <a:clrMap bg1="lt1" tx1="dk1" bg2="lt2" tx2="dk2" accent1="accent1" accent2="accent2" accent3="accent3" accent4="accent4" accent5="accent5" accent6="accent6" hlink="hlink" folHlink="folHlink"/>
    </a:extraClrScheme>
    <a:extraClrScheme>
      <a:clrScheme name="Oep_Powerpoint 3">
        <a:dk1>
          <a:srgbClr val="1C1C1C"/>
        </a:dk1>
        <a:lt1>
          <a:srgbClr val="FFFFFF"/>
        </a:lt1>
        <a:dk2>
          <a:srgbClr val="000000"/>
        </a:dk2>
        <a:lt2>
          <a:srgbClr val="969696"/>
        </a:lt2>
        <a:accent1>
          <a:srgbClr val="DDDDDD"/>
        </a:accent1>
        <a:accent2>
          <a:srgbClr val="CBCBCB"/>
        </a:accent2>
        <a:accent3>
          <a:srgbClr val="FFFFFF"/>
        </a:accent3>
        <a:accent4>
          <a:srgbClr val="161616"/>
        </a:accent4>
        <a:accent5>
          <a:srgbClr val="EBEBEB"/>
        </a:accent5>
        <a:accent6>
          <a:srgbClr val="B8B8B8"/>
        </a:accent6>
        <a:hlink>
          <a:srgbClr val="4D4D4D"/>
        </a:hlink>
        <a:folHlink>
          <a:srgbClr val="B2B2B2"/>
        </a:folHlink>
      </a:clrScheme>
      <a:clrMap bg1="lt1" tx1="dk1" bg2="lt2" tx2="dk2" accent1="accent1" accent2="accent2" accent3="accent3" accent4="accent4" accent5="accent5" accent6="accent6" hlink="hlink" folHlink="folHlink"/>
    </a:extraClrScheme>
    <a:extraClrScheme>
      <a:clrScheme name="Oep_Powerpoint 4">
        <a:dk1>
          <a:srgbClr val="FFCC00"/>
        </a:dk1>
        <a:lt1>
          <a:srgbClr val="FFFFCC"/>
        </a:lt1>
        <a:dk2>
          <a:srgbClr val="000099"/>
        </a:dk2>
        <a:lt2>
          <a:srgbClr val="00CC00"/>
        </a:lt2>
        <a:accent1>
          <a:srgbClr val="3333FF"/>
        </a:accent1>
        <a:accent2>
          <a:srgbClr val="3333CC"/>
        </a:accent2>
        <a:accent3>
          <a:srgbClr val="AAAACA"/>
        </a:accent3>
        <a:accent4>
          <a:srgbClr val="DADAAE"/>
        </a:accent4>
        <a:accent5>
          <a:srgbClr val="ADADFF"/>
        </a:accent5>
        <a:accent6>
          <a:srgbClr val="2D2DB9"/>
        </a:accent6>
        <a:hlink>
          <a:srgbClr val="0099FF"/>
        </a:hlink>
        <a:folHlink>
          <a:srgbClr val="CC9900"/>
        </a:folHlink>
      </a:clrScheme>
      <a:clrMap bg1="dk2" tx1="lt1" bg2="dk1" tx2="lt2" accent1="accent1" accent2="accent2" accent3="accent3" accent4="accent4" accent5="accent5" accent6="accent6" hlink="hlink" folHlink="folHlink"/>
    </a:extraClrScheme>
    <a:extraClrScheme>
      <a:clrScheme name="Oep_Powerpoint 5">
        <a:dk1>
          <a:srgbClr val="FFFF00"/>
        </a:dk1>
        <a:lt1>
          <a:srgbClr val="FFFFFF"/>
        </a:lt1>
        <a:dk2>
          <a:srgbClr val="FF0033"/>
        </a:dk2>
        <a:lt2>
          <a:srgbClr val="000000"/>
        </a:lt2>
        <a:accent1>
          <a:srgbClr val="330099"/>
        </a:accent1>
        <a:accent2>
          <a:srgbClr val="CC0000"/>
        </a:accent2>
        <a:accent3>
          <a:srgbClr val="FFAAAD"/>
        </a:accent3>
        <a:accent4>
          <a:srgbClr val="DADADA"/>
        </a:accent4>
        <a:accent5>
          <a:srgbClr val="ADAACA"/>
        </a:accent5>
        <a:accent6>
          <a:srgbClr val="B90000"/>
        </a:accent6>
        <a:hlink>
          <a:srgbClr val="0099FF"/>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Folien ROM, Juni 2012</Template>
  <TotalTime>0</TotalTime>
  <Words>2036</Words>
  <Application>Microsoft Office PowerPoint</Application>
  <PresentationFormat>Bildschirmpräsentation (4:3)</PresentationFormat>
  <Paragraphs>466</Paragraphs>
  <Slides>39</Slides>
  <Notes>37</Notes>
  <HiddenSlides>0</HiddenSlides>
  <MMClips>0</MMClips>
  <ScaleCrop>false</ScaleCrop>
  <HeadingPairs>
    <vt:vector size="4" baseType="variant">
      <vt:variant>
        <vt:lpstr>Design</vt:lpstr>
      </vt:variant>
      <vt:variant>
        <vt:i4>1</vt:i4>
      </vt:variant>
      <vt:variant>
        <vt:lpstr>Folientitel</vt:lpstr>
      </vt:variant>
      <vt:variant>
        <vt:i4>39</vt:i4>
      </vt:variant>
    </vt:vector>
  </HeadingPairs>
  <TitlesOfParts>
    <vt:vector size="40" baseType="lpstr">
      <vt:lpstr>Folien ROM, Juni 2012</vt:lpstr>
      <vt:lpstr>PEM PAL Budget Community of Practice (BCoP) “The Role of Austria's Parliament in Budgeting”   The Austrian Federal Budget Law Reform  Vienna, 30th January 2014</vt:lpstr>
      <vt:lpstr>Content</vt:lpstr>
      <vt:lpstr>The Austrian Federal Budget Law Reform</vt:lpstr>
      <vt:lpstr>Reform of the Federal Budget Law</vt:lpstr>
      <vt:lpstr>Principles of the new Federal Organic Budget Act</vt:lpstr>
      <vt:lpstr>Implementation: 2 Stages, 3 legislative amendments</vt:lpstr>
      <vt:lpstr>Constitutional Amendments</vt:lpstr>
      <vt:lpstr>Medium Term Expenditure Framework</vt:lpstr>
      <vt:lpstr>1st Stage: Medium Term Expenditure Framework (MTEF)</vt:lpstr>
      <vt:lpstr>1st Stage: Medium Term Expenditure Framework (MTEF)</vt:lpstr>
      <vt:lpstr>1st Stage: Medium Term Expenditure Framework (MTEF)</vt:lpstr>
      <vt:lpstr>1st Stage: Medium Term Expenditure Framework (MTEF)</vt:lpstr>
      <vt:lpstr>First lessons learned</vt:lpstr>
      <vt:lpstr>1st Stage: Reserves </vt:lpstr>
      <vt:lpstr>Budget Structure </vt:lpstr>
      <vt:lpstr>New Budget Structure</vt:lpstr>
      <vt:lpstr>2nd Stage: Integration of Organisational, Budget and Performance Management Structures  </vt:lpstr>
      <vt:lpstr>Accrual Accounting </vt:lpstr>
      <vt:lpstr> 2nd Stage: Accrual Accounting &amp; Budgeting </vt:lpstr>
      <vt:lpstr>PowerPoint-Präsentation</vt:lpstr>
      <vt:lpstr>Statement of Financial Position</vt:lpstr>
      <vt:lpstr>Statement of Financial Position*</vt:lpstr>
      <vt:lpstr>Operating Statement</vt:lpstr>
      <vt:lpstr>Cash Flow Statement</vt:lpstr>
      <vt:lpstr>First Lessons Learned </vt:lpstr>
      <vt:lpstr>Performance Budgeting </vt:lpstr>
      <vt:lpstr>Outcome Orientation: Objectives </vt:lpstr>
      <vt:lpstr>Outcome Orientation </vt:lpstr>
      <vt:lpstr>Performance Information on Different Budget Levels</vt:lpstr>
      <vt:lpstr>Outcome orientation for Parliament  </vt:lpstr>
      <vt:lpstr>First Lessons Learned</vt:lpstr>
      <vt:lpstr>Gender Budgeting</vt:lpstr>
      <vt:lpstr>Gender Budgeting and Budget Law 2013</vt:lpstr>
      <vt:lpstr> Outcome-oriented impact assessment  </vt:lpstr>
      <vt:lpstr>Expectations and challenges  </vt:lpstr>
      <vt:lpstr> Budget Law Reform: Expectations </vt:lpstr>
      <vt:lpstr> Challenges for Parliament</vt:lpstr>
      <vt:lpstr>Challenges for Parliament</vt:lpstr>
      <vt:lpstr>Thank you for your Attention </vt:lpstr>
    </vt:vector>
  </TitlesOfParts>
  <Company>Parlamentsdirektion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ECPRD-Seminar  “The European Economic and Financial Crisis  and the Role of Parliaments”  6/7 June 2012, Roma  Round Table “Beyond the crisis:  New Fiscal Rules for Long-term Stability” Austria’s emerging new fiscal framework</dc:title>
  <dc:creator>%user2%</dc:creator>
  <cp:lastModifiedBy>Hailzl Christina </cp:lastModifiedBy>
  <cp:revision>448</cp:revision>
  <cp:lastPrinted>2014-01-22T13:52:42Z</cp:lastPrinted>
  <dcterms:created xsi:type="dcterms:W3CDTF">2012-06-05T13:27:25Z</dcterms:created>
  <dcterms:modified xsi:type="dcterms:W3CDTF">2014-01-27T09:30:52Z</dcterms:modified>
</cp:coreProperties>
</file>