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356" r:id="rId2"/>
    <p:sldId id="359" r:id="rId3"/>
    <p:sldId id="373" r:id="rId4"/>
    <p:sldId id="374" r:id="rId5"/>
    <p:sldId id="375" r:id="rId6"/>
    <p:sldId id="429" r:id="rId7"/>
    <p:sldId id="492" r:id="rId8"/>
    <p:sldId id="452" r:id="rId9"/>
    <p:sldId id="440" r:id="rId10"/>
    <p:sldId id="431" r:id="rId11"/>
    <p:sldId id="477" r:id="rId12"/>
    <p:sldId id="481" r:id="rId13"/>
    <p:sldId id="478" r:id="rId14"/>
    <p:sldId id="479" r:id="rId15"/>
    <p:sldId id="453" r:id="rId16"/>
    <p:sldId id="442" r:id="rId17"/>
    <p:sldId id="433" r:id="rId18"/>
    <p:sldId id="455" r:id="rId19"/>
    <p:sldId id="435" r:id="rId20"/>
    <p:sldId id="443" r:id="rId21"/>
    <p:sldId id="445" r:id="rId22"/>
    <p:sldId id="474" r:id="rId23"/>
    <p:sldId id="447" r:id="rId24"/>
    <p:sldId id="448" r:id="rId25"/>
    <p:sldId id="475" r:id="rId26"/>
    <p:sldId id="456" r:id="rId27"/>
    <p:sldId id="457" r:id="rId28"/>
    <p:sldId id="468" r:id="rId29"/>
    <p:sldId id="458" r:id="rId30"/>
    <p:sldId id="483" r:id="rId31"/>
    <p:sldId id="487" r:id="rId32"/>
    <p:sldId id="480" r:id="rId33"/>
    <p:sldId id="490" r:id="rId34"/>
    <p:sldId id="469" r:id="rId35"/>
    <p:sldId id="472" r:id="rId36"/>
    <p:sldId id="471" r:id="rId37"/>
    <p:sldId id="470" r:id="rId38"/>
    <p:sldId id="488" r:id="rId39"/>
    <p:sldId id="491" r:id="rId40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58B8B"/>
    <a:srgbClr val="00CC00"/>
    <a:srgbClr val="CCCC00"/>
    <a:srgbClr val="00CC66"/>
    <a:srgbClr val="FF0066"/>
    <a:srgbClr val="0066CC"/>
    <a:srgbClr val="FFCC00"/>
    <a:srgbClr val="000080"/>
    <a:srgbClr val="EF0F2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72" autoAdjust="0"/>
    <p:restoredTop sz="95316" autoAdjust="0"/>
  </p:normalViewPr>
  <p:slideViewPr>
    <p:cSldViewPr>
      <p:cViewPr>
        <p:scale>
          <a:sx n="60" d="100"/>
          <a:sy n="60" d="100"/>
        </p:scale>
        <p:origin x="-7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9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42" y="-90"/>
      </p:cViewPr>
      <p:guideLst>
        <p:guide orient="horz" pos="3132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631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3" tIns="45807" rIns="91613" bIns="4580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986" y="0"/>
            <a:ext cx="2949629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3" tIns="45807" rIns="91613" bIns="4580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7533"/>
            <a:ext cx="2949631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3" tIns="45807" rIns="91613" bIns="4580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986" y="9447533"/>
            <a:ext cx="2949629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3" tIns="45807" rIns="91613" bIns="4580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E53E3DC-4A00-4D24-A3A0-74CF34F7973A}" type="slidenum">
              <a:rPr lang="de-DE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605249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631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86" y="0"/>
            <a:ext cx="2949629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048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9163" y="747713"/>
            <a:ext cx="4967287" cy="3727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946" y="4723768"/>
            <a:ext cx="4989723" cy="447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0" tIns="46125" rIns="92250" bIns="461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Hier klicken, um Master-Textformat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7533"/>
            <a:ext cx="2949631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86" y="9447533"/>
            <a:ext cx="2949629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007FE8B-C539-49A2-86C6-CFC0E89A6F72}" type="slidenum">
              <a:rPr lang="de-DE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270151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4357" indent="-286292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5166" indent="-22903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3231" indent="-22903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61297" indent="-22903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9364" indent="-2290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7429" indent="-2290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35495" indent="-2290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93562" indent="-2290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663567A-F624-46A0-B8B8-3BAA89FE9C01}" type="slidenum">
              <a:rPr lang="de-DE" sz="1200"/>
              <a:pPr/>
              <a:t>1</a:t>
            </a:fld>
            <a:endParaRPr lang="ru-RU" sz="1200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77498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77498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39682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774988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>
                <a:solidFill>
                  <a:prstClr val="black"/>
                </a:solidFill>
              </a:rPr>
              <a:pPr/>
              <a:t>15</a:t>
            </a:fld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3986" indent="-28614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4594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2431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60269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8107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5944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33781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91619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EF0BA80D-5ECA-470C-907E-9E830E5F0345}" type="slidenum">
              <a:rPr lang="de-DE" altLang="de-DE" sz="1200" b="0">
                <a:latin typeface="Times New Roman" pitchFamily="18" charset="0"/>
              </a:rPr>
              <a:pPr eaLnBrk="1" hangingPunct="1"/>
              <a:t>16</a:t>
            </a:fld>
            <a:endParaRPr lang="ru-RU" altLang="de-DE" sz="1200" b="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0463" cy="3729038"/>
          </a:xfrm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>
                <a:solidFill>
                  <a:prstClr val="black"/>
                </a:solidFill>
              </a:rPr>
              <a:pPr/>
              <a:t>18</a:t>
            </a:fld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5453650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3986" indent="-28614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4594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2431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60269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8107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5944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33781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91619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DA8518DE-7A65-4261-BF88-4053A35B28B3}" type="slidenum">
              <a:rPr lang="de-DE" altLang="de-DE" sz="1200" b="0">
                <a:latin typeface="Times New Roman" pitchFamily="18" charset="0"/>
              </a:rPr>
              <a:pPr eaLnBrk="1" hangingPunct="1"/>
              <a:t>20</a:t>
            </a:fld>
            <a:endParaRPr lang="ru-RU" altLang="de-DE" sz="1200" b="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2</a:t>
            </a:fld>
            <a:endParaRPr lang="ru-RU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3986" indent="-28614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4594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2431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60269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8107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5944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33781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91619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BD7E6BD0-33CC-44E3-8C3A-1E26FF421DBA}" type="slidenum">
              <a:rPr lang="de-DE" altLang="de-DE" sz="1200" b="0">
                <a:latin typeface="Times New Roman" pitchFamily="18" charset="0"/>
              </a:rPr>
              <a:pPr eaLnBrk="1" hangingPunct="1"/>
              <a:t>21</a:t>
            </a:fld>
            <a:endParaRPr lang="ru-RU" altLang="de-DE" sz="1200" b="0" dirty="0"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0463" cy="3729038"/>
          </a:xfrm>
          <a:ln/>
        </p:spPr>
      </p:sp>
      <p:sp>
        <p:nvSpPr>
          <p:cNvPr id="74756" name="Notizenplatzhalter 1"/>
          <p:cNvSpPr>
            <a:spLocks noGrp="1"/>
          </p:cNvSpPr>
          <p:nvPr/>
        </p:nvSpPr>
        <p:spPr bwMode="auto">
          <a:xfrm>
            <a:off x="680245" y="4724760"/>
            <a:ext cx="5445126" cy="4473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7" tIns="45784" rIns="91567" bIns="45784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>
              <a:spcBef>
                <a:spcPct val="30000"/>
              </a:spcBef>
            </a:pPr>
            <a:endParaRPr lang="de-DE" altLang="de-DE" sz="1200" b="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2050" cy="3729038"/>
          </a:xfrm>
          <a:ln/>
        </p:spPr>
      </p:sp>
      <p:sp>
        <p:nvSpPr>
          <p:cNvPr id="75779" name="Notizenplatzhalter 1"/>
          <p:cNvSpPr>
            <a:spLocks noGrp="1"/>
          </p:cNvSpPr>
          <p:nvPr/>
        </p:nvSpPr>
        <p:spPr bwMode="auto">
          <a:xfrm>
            <a:off x="680245" y="4724761"/>
            <a:ext cx="5445126" cy="4473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7" tIns="45784" rIns="91567" bIns="45784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>
              <a:spcBef>
                <a:spcPct val="30000"/>
              </a:spcBef>
            </a:pPr>
            <a:endParaRPr lang="de-DE" altLang="de-DE" sz="1200" b="0" dirty="0">
              <a:latin typeface="Times New Roman" pitchFamily="18" charset="0"/>
            </a:endParaRPr>
          </a:p>
        </p:txBody>
      </p:sp>
      <p:sp>
        <p:nvSpPr>
          <p:cNvPr id="2" name="Notizen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3986" indent="-28614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4594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2431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60269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8107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5944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33781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91619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D00ACBB0-4A04-435E-A5BD-866BA5E6F573}" type="slidenum">
              <a:rPr lang="de-DE" altLang="de-DE" sz="1200" b="0">
                <a:latin typeface="Times New Roman" pitchFamily="18" charset="0"/>
              </a:rPr>
              <a:pPr eaLnBrk="1" hangingPunct="1"/>
              <a:t>23</a:t>
            </a:fld>
            <a:endParaRPr lang="ru-RU" altLang="de-DE" sz="1200" b="0" dirty="0">
              <a:latin typeface="Times New Roman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0463" cy="3729038"/>
          </a:xfrm>
          <a:ln/>
        </p:spPr>
      </p:sp>
      <p:sp>
        <p:nvSpPr>
          <p:cNvPr id="76804" name="Notizenplatzhalter 1"/>
          <p:cNvSpPr>
            <a:spLocks noGrp="1"/>
          </p:cNvSpPr>
          <p:nvPr/>
        </p:nvSpPr>
        <p:spPr bwMode="auto">
          <a:xfrm>
            <a:off x="680245" y="4724760"/>
            <a:ext cx="5445126" cy="4473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7" tIns="45784" rIns="91567" bIns="45784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>
              <a:spcBef>
                <a:spcPct val="30000"/>
              </a:spcBef>
            </a:pPr>
            <a:endParaRPr lang="de-DE" altLang="de-DE" sz="1200" b="0" dirty="0">
              <a:latin typeface="Times New Roman" pitchFamily="18" charset="0"/>
            </a:endParaRPr>
          </a:p>
        </p:txBody>
      </p:sp>
      <p:sp>
        <p:nvSpPr>
          <p:cNvPr id="2" name="Notizen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3986" indent="-28614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4594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2431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60269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8107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5944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33781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91619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732A1268-1CB4-4058-902C-652443306CCD}" type="slidenum">
              <a:rPr lang="de-DE" altLang="de-DE" sz="1200" b="0">
                <a:latin typeface="Times New Roman" pitchFamily="18" charset="0"/>
              </a:rPr>
              <a:pPr eaLnBrk="1" hangingPunct="1"/>
              <a:t>24</a:t>
            </a:fld>
            <a:endParaRPr lang="ru-RU" altLang="de-DE" sz="1200" b="0" dirty="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0463" cy="3729038"/>
          </a:xfrm>
          <a:ln/>
        </p:spPr>
      </p:sp>
      <p:sp>
        <p:nvSpPr>
          <p:cNvPr id="77828" name="Notizenplatzhalter 1"/>
          <p:cNvSpPr>
            <a:spLocks noGrp="1"/>
          </p:cNvSpPr>
          <p:nvPr/>
        </p:nvSpPr>
        <p:spPr bwMode="auto">
          <a:xfrm>
            <a:off x="680245" y="4724760"/>
            <a:ext cx="5445126" cy="4473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7" tIns="45784" rIns="91567" bIns="45784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>
              <a:spcBef>
                <a:spcPct val="30000"/>
              </a:spcBef>
            </a:pPr>
            <a:endParaRPr lang="de-DE" altLang="de-DE" sz="1200" b="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3986" indent="-28614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4594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2431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60269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8107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5944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33781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91619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D00ACBB0-4A04-435E-A5BD-866BA5E6F573}" type="slidenum">
              <a:rPr lang="de-DE" altLang="de-DE" sz="1200" b="0">
                <a:latin typeface="Times New Roman" pitchFamily="18" charset="0"/>
              </a:rPr>
              <a:pPr eaLnBrk="1" hangingPunct="1"/>
              <a:t>25</a:t>
            </a:fld>
            <a:endParaRPr lang="ru-RU" altLang="de-DE" sz="1200" b="0" dirty="0">
              <a:latin typeface="Times New Roman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0463" cy="3729038"/>
          </a:xfrm>
          <a:ln/>
        </p:spPr>
      </p:sp>
      <p:sp>
        <p:nvSpPr>
          <p:cNvPr id="76804" name="Notizenplatzhalter 1"/>
          <p:cNvSpPr>
            <a:spLocks noGrp="1"/>
          </p:cNvSpPr>
          <p:nvPr/>
        </p:nvSpPr>
        <p:spPr bwMode="auto">
          <a:xfrm>
            <a:off x="680245" y="4724760"/>
            <a:ext cx="5445126" cy="4473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7" tIns="45784" rIns="91567" bIns="45784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>
              <a:spcBef>
                <a:spcPct val="30000"/>
              </a:spcBef>
            </a:pPr>
            <a:endParaRPr lang="de-DE" altLang="de-DE" sz="1200" b="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>
                <a:solidFill>
                  <a:prstClr val="black"/>
                </a:solidFill>
              </a:rPr>
              <a:pPr/>
              <a:t>26</a:t>
            </a:fld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819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3986" indent="-28614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4594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2431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60269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8107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5944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33781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91619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5989D3E8-FD8D-4D94-AB0A-0BBBA9E207AA}" type="slidenum">
              <a:rPr lang="de-DE" altLang="de-DE" sz="1200" b="0">
                <a:latin typeface="Times New Roman" pitchFamily="18" charset="0"/>
              </a:rPr>
              <a:pPr eaLnBrk="1" hangingPunct="1"/>
              <a:t>27</a:t>
            </a:fld>
            <a:endParaRPr lang="ru-RU" altLang="de-DE" sz="1200" b="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5453650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4280002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573933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>
                <a:solidFill>
                  <a:prstClr val="black"/>
                </a:solidFill>
              </a:rPr>
              <a:pPr/>
              <a:t>3</a:t>
            </a:fld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8831518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4064" indent="-28617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4715" indent="-22894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2600" indent="-22894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60486" indent="-22894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8372" indent="-22894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6258" indent="-22894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34144" indent="-22894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92029" indent="-22894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D2ED62AB-5466-40C5-9B24-3155792FFE65}" type="slidenum">
              <a:rPr lang="de-DE" altLang="de-DE" sz="1200" b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pPr eaLnBrk="1" hangingPunct="1"/>
              <a:t>32</a:t>
            </a:fld>
            <a:endParaRPr lang="ru-RU" altLang="de-DE" sz="1200" b="0" dirty="0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0457" y="4611849"/>
            <a:ext cx="6575156" cy="5050769"/>
          </a:xfrm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4064" indent="-28617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4715" indent="-22894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2600" indent="-22894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60486" indent="-22894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8372" indent="-22894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6258" indent="-22894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34144" indent="-22894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92029" indent="-22894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D2ED62AB-5466-40C5-9B24-3155792FFE65}" type="slidenum">
              <a:rPr lang="de-DE" altLang="de-DE" sz="1200" b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pPr eaLnBrk="1" hangingPunct="1"/>
              <a:t>33</a:t>
            </a:fld>
            <a:endParaRPr lang="ru-RU" altLang="de-DE" sz="1200" b="0" dirty="0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0457" y="4611849"/>
            <a:ext cx="6575156" cy="5050769"/>
          </a:xfrm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34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54536504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>
                <a:solidFill>
                  <a:prstClr val="black"/>
                </a:solidFill>
              </a:rPr>
              <a:pPr/>
              <a:t>35</a:t>
            </a:fld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5453650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37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7463329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39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609340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283537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746332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183373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>
                <a:solidFill>
                  <a:prstClr val="black"/>
                </a:solidFill>
              </a:rPr>
              <a:pPr/>
              <a:t>8</a:t>
            </a:fld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dirty="0" smtClean="0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3986" indent="-28614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4594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2431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60269" indent="-228919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8107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5944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33781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91619" indent="-228919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E7B0277E-E64D-4376-B3E1-78BF2E5E568A}" type="slidenum">
              <a:rPr lang="de-DE" sz="1200" b="0">
                <a:latin typeface="Times New Roman" pitchFamily="18" charset="0"/>
              </a:rPr>
              <a:pPr eaLnBrk="1" hangingPunct="1"/>
              <a:t>9</a:t>
            </a:fld>
            <a:endParaRPr lang="ru-RU" sz="1200" b="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7749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 descr="OeP_Parlament_D_2C_R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0"/>
              </a:ext>
            </a:extLst>
          </a:blip>
          <a:srcRect/>
          <a:stretch>
            <a:fillRect/>
          </a:stretch>
        </p:blipFill>
        <p:spPr bwMode="auto">
          <a:xfrm>
            <a:off x="6189663" y="457200"/>
            <a:ext cx="2601912" cy="14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Rectangle 17"/>
          <p:cNvSpPr>
            <a:spLocks noGrp="1" noChangeAspect="1" noChangeArrowheads="1"/>
          </p:cNvSpPr>
          <p:nvPr>
            <p:ph type="ctrTitle" sz="quarter"/>
          </p:nvPr>
        </p:nvSpPr>
        <p:spPr>
          <a:xfrm>
            <a:off x="382588" y="4549775"/>
            <a:ext cx="7161212" cy="625475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3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090" name="Rectangle 18"/>
          <p:cNvSpPr>
            <a:spLocks noGrp="1" noChangeAspect="1" noChangeArrowheads="1"/>
          </p:cNvSpPr>
          <p:nvPr>
            <p:ph type="subTitle" sz="quarter" idx="1"/>
          </p:nvPr>
        </p:nvSpPr>
        <p:spPr>
          <a:xfrm>
            <a:off x="406400" y="5105400"/>
            <a:ext cx="7137400" cy="274638"/>
          </a:xfrm>
          <a:ln w="12700"/>
        </p:spPr>
        <p:txBody>
          <a:bodyPr lIns="91440" tIns="0" rIns="91440" bIns="0">
            <a:spAutoFit/>
          </a:bodyPr>
          <a:lstStyle>
            <a:lvl1pPr>
              <a:spcBef>
                <a:spcPct val="0"/>
              </a:spcBef>
              <a:buClrTx/>
              <a:buSzTx/>
              <a:buFontTx/>
              <a:buChar char="•"/>
              <a:defRPr/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8724930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C38CC-9494-4975-BC38-50923AED8E25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xmlns="" val="287879618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533400"/>
            <a:ext cx="2057400" cy="5334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1000" y="533400"/>
            <a:ext cx="6019800" cy="5334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30631-EA3A-4E7D-A887-9FDF9504E87F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xmlns="" val="408335455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2763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23863" y="1981200"/>
            <a:ext cx="4016375" cy="3886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92638" y="1981200"/>
            <a:ext cx="4017962" cy="3886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14B6-2EE4-4E54-943B-4C1ED28598B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xmlns="" val="301090926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D30D2-9CA5-43BE-8D4E-1FD5D4F44DF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xmlns="" val="2395098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4975C-34EA-4767-81F6-BC8D48016F82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xmlns="" val="13802803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23863" y="1981200"/>
            <a:ext cx="40163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92638" y="1981200"/>
            <a:ext cx="401796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113C0-3314-462B-91ED-6B9505AB5FF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xmlns="" val="2560265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7D595-455B-4974-95E6-47EFCC3F8CA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xmlns="" val="32969111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B3A48-D934-4182-A07F-05612E35E0E0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xmlns="" val="181221703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8EDBF-8092-478A-88A2-409F9C533C3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xmlns="" val="181101261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ECBE8-8779-4213-A2D0-7562ABE5392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xmlns="" val="208615498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 smtClean="0"/>
              <a:t>Bild durch Klicken auf Symbol hinzufügen</a:t>
            </a:r>
            <a:endParaRPr lang="de-AT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D14E3-68B9-48DB-BAD2-8328EAE8F1C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xmlns="" val="189213748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33400"/>
            <a:ext cx="82296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3863" y="1981200"/>
            <a:ext cx="8186737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24625"/>
            <a:ext cx="374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 smtClean="0">
                <a:solidFill>
                  <a:schemeClr val="bg1"/>
                </a:solidFill>
                <a:ea typeface="ヒラギノ角ゴ Pro W3" pitchFamily="1" charset="-128"/>
              </a:defRPr>
            </a:lvl1pPr>
          </a:lstStyle>
          <a:p>
            <a:pPr>
              <a:defRPr/>
            </a:pPr>
            <a:fld id="{51294AC9-1878-41BD-9824-F5F3E12EAC3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58888" y="6524625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 smtClean="0">
                <a:solidFill>
                  <a:schemeClr val="bg1"/>
                </a:solidFill>
                <a:latin typeface="Palatino" pitchFamily="18" charset="0"/>
                <a:ea typeface="ヒラギノ角ゴ Pro W3" pitchFamily="1" charset="-128"/>
              </a:defRPr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Times" pitchFamily="18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334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2pPr>
      <a:lvl3pPr marL="723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3pPr>
      <a:lvl4pPr marL="9144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4pPr>
      <a:lvl5pPr marL="1104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5pPr>
      <a:lvl6pPr marL="15621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0193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24765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29337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Grp="1" noChangeAspect="1" noChangeArrowheads="1"/>
          </p:cNvSpPr>
          <p:nvPr>
            <p:ph type="ctrTitle"/>
          </p:nvPr>
        </p:nvSpPr>
        <p:spPr>
          <a:xfrm>
            <a:off x="457200" y="2140339"/>
            <a:ext cx="8507413" cy="3016853"/>
          </a:xfrm>
          <a:noFill/>
        </p:spPr>
        <p:txBody>
          <a:bodyPr/>
          <a:lstStyle/>
          <a:p>
            <a:pPr algn="ctr">
              <a:spcBef>
                <a:spcPts val="2400"/>
              </a:spcBef>
              <a:spcAft>
                <a:spcPts val="2400"/>
              </a:spcAft>
            </a:pPr>
            <a:r>
              <a:rPr lang="ru-RU" sz="2000" b="1" dirty="0">
                <a:solidFill>
                  <a:schemeClr val="tx1"/>
                </a:solidFill>
              </a:rPr>
              <a:t>Бюджетное сообщество (БС) сети PEM PAL</a:t>
            </a:r>
            <a:r>
              <a:rPr dirty="0"/>
              <a:t/>
            </a:r>
            <a:br>
              <a:rPr dirty="0"/>
            </a:br>
            <a:r>
              <a:rPr lang="ru-RU" sz="2000" b="1" dirty="0">
                <a:solidFill>
                  <a:schemeClr val="tx1"/>
                </a:solidFill>
              </a:rPr>
              <a:t>"Роль парламента Австрии в бюджетном процессе"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ru-RU" b="1" dirty="0"/>
              <a:t>Реформирование системы федерального бюджета в Австрии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ru-RU" sz="2000" b="1" dirty="0" smtClean="0">
                <a:solidFill>
                  <a:schemeClr val="tx1"/>
                </a:solidFill>
              </a:rPr>
              <a:t>Вена, 30 января 2014 г.</a:t>
            </a:r>
            <a:endParaRPr lang="ru-RU" sz="2000" b="1" dirty="0" smtClean="0">
              <a:solidFill>
                <a:srgbClr val="00206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539552" y="5651956"/>
            <a:ext cx="36004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800" b="1" dirty="0">
                <a:latin typeface="+mj-lt"/>
              </a:rPr>
              <a:t>Кристина Фукс</a:t>
            </a:r>
          </a:p>
          <a:p>
            <a:pPr>
              <a:spcAft>
                <a:spcPts val="600"/>
              </a:spcAft>
            </a:pPr>
            <a:r>
              <a:rPr lang="ru-RU" sz="1800" b="1" dirty="0">
                <a:latin typeface="+mj-lt"/>
              </a:rPr>
              <a:t>Бюджетное</a:t>
            </a:r>
            <a:r>
              <a:rPr dirty="0"/>
              <a:t/>
            </a:r>
            <a:br>
              <a:rPr dirty="0"/>
            </a:br>
            <a:r>
              <a:rPr lang="ru-RU" sz="1800" b="1" dirty="0">
                <a:latin typeface="+mj-lt"/>
              </a:rPr>
              <a:t>управление парламента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785061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24135"/>
          </a:xfrm>
        </p:spPr>
        <p:txBody>
          <a:bodyPr/>
          <a:lstStyle/>
          <a:p>
            <a:r>
              <a:rPr lang="ru-RU" b="1" cap="small" dirty="0"/>
              <a:t>1 этап: Среднесрочный прогноз расходов (ССПР)</a:t>
            </a:r>
            <a:endParaRPr lang="ru-RU" b="1" cap="small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862" cy="4823941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b="1" dirty="0" smtClean="0"/>
              <a:t>Законом об ССПР устанавливаются обязательные потолки расходов 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на 4 года вперед по мере наступления (ежегодно добавляется n+4 )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по 5 разделам (охватывающим несколько министерств) и 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30 главам бюджета (по отдельным министерствам)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b="1" dirty="0"/>
              <a:t>ССПР устанавливает потолки укомплектованности персоналом для каждого отраслевого министерства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b="1" dirty="0"/>
              <a:t>ССПР = обязателен для планирования и исполнения бюджета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Уровень разделов: от n+1 до n+4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Уровень глав бюджета: n+1 (&amp;n+2)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b="1" dirty="0"/>
              <a:t>Два типа потолков расходов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75% расходов устанавливаются номинально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отклонение согласно предопределенным показателям по областям расходов, особенно чувствительным к бизнес-циклу</a:t>
            </a:r>
          </a:p>
          <a:p>
            <a:pPr>
              <a:buClrTx/>
              <a:buSzPct val="110000"/>
              <a:buFont typeface="Wingdings" pitchFamily="2" charset="2"/>
              <a:buChar char=""/>
              <a:defRPr/>
            </a:pPr>
            <a:endParaRPr lang="ru-RU" sz="1600" dirty="0" smtClean="0"/>
          </a:p>
          <a:p>
            <a:pPr lvl="2">
              <a:buClrTx/>
              <a:buSzPct val="110000"/>
              <a:buFont typeface="Symbol" pitchFamily="18" charset="2"/>
              <a:buChar char="-"/>
              <a:defRPr/>
            </a:pPr>
            <a:endParaRPr lang="ru-RU" sz="1600" dirty="0"/>
          </a:p>
          <a:p>
            <a:pPr>
              <a:buClrTx/>
              <a:buSzPct val="110000"/>
              <a:buFont typeface="Wingdings" pitchFamily="2" charset="2"/>
              <a:buChar char=""/>
              <a:defRPr/>
            </a:pPr>
            <a:endParaRPr lang="ru-RU" sz="1600" dirty="0"/>
          </a:p>
          <a:p>
            <a:pPr marL="0" indent="0">
              <a:buClrTx/>
              <a:buSzPct val="110000"/>
              <a:buNone/>
              <a:defRPr/>
            </a:pPr>
            <a:endParaRPr lang="ru-RU" sz="1600" dirty="0" smtClean="0"/>
          </a:p>
          <a:p>
            <a:pPr>
              <a:defRPr/>
            </a:pPr>
            <a:endParaRPr lang="ru-RU" dirty="0" smtClean="0"/>
          </a:p>
          <a:p>
            <a:pPr lvl="2">
              <a:buClrTx/>
              <a:buSzPct val="110000"/>
              <a:buFont typeface="Symbol" pitchFamily="18" charset="2"/>
              <a:buChar char="-"/>
              <a:defRPr/>
            </a:pPr>
            <a:endParaRPr lang="ru-RU" sz="1600" dirty="0" smtClean="0"/>
          </a:p>
          <a:p>
            <a:pPr>
              <a:buClrTx/>
              <a:buSzPct val="110000"/>
              <a:buFont typeface="Symbol" pitchFamily="18" charset="2"/>
              <a:buChar char="-"/>
              <a:defRPr/>
            </a:pPr>
            <a:endParaRPr lang="ru-RU" sz="1600" dirty="0"/>
          </a:p>
          <a:p>
            <a:pPr marL="0" indent="0">
              <a:buFont typeface="Times" pitchFamily="18" charset="0"/>
              <a:buNone/>
              <a:defRPr/>
            </a:pPr>
            <a:r>
              <a:rPr lang="ru-RU" sz="1600" dirty="0"/>
              <a:t>- </a:t>
            </a:r>
            <a:r>
              <a:rPr lang="ru-RU" dirty="0" smtClean="0"/>
              <a:t>&gt;</a:t>
            </a:r>
            <a:endParaRPr lang="ru-RU" dirty="0"/>
          </a:p>
        </p:txBody>
      </p:sp>
      <p:sp>
        <p:nvSpPr>
          <p:cNvPr id="819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9EA92E3-EB9B-4BD2-96FE-7901AF14A6A1}" type="slidenum">
              <a:rPr lang="de-DE" sz="900">
                <a:solidFill>
                  <a:schemeClr val="bg1"/>
                </a:solidFill>
              </a:rPr>
              <a:pPr/>
              <a:t>10</a:t>
            </a:fld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819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900" dirty="0">
                <a:solidFill>
                  <a:schemeClr val="bg1"/>
                </a:solidFill>
                <a:latin typeface="Palatino" pitchFamily="18" charset="0"/>
              </a:rPr>
              <a:t>Парламент АВСТРИЙСКОЙ РЕСПУБЛИКИ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187601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229600" cy="1224135"/>
          </a:xfrm>
        </p:spPr>
        <p:txBody>
          <a:bodyPr/>
          <a:lstStyle/>
          <a:p>
            <a:r>
              <a:rPr lang="ru-RU" b="1" cap="small" dirty="0"/>
              <a:t>1 этап: Среднесрочный прогноз расходов (ССПР)</a:t>
            </a:r>
            <a:endParaRPr lang="ru-RU" b="1" cap="small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862" cy="4895850"/>
          </a:xfrm>
        </p:spPr>
        <p:txBody>
          <a:bodyPr/>
          <a:lstStyle/>
          <a:p>
            <a:pPr marL="0" indent="0">
              <a:buFont typeface="Times" pitchFamily="18" charset="0"/>
              <a:buNone/>
              <a:defRPr/>
            </a:pPr>
            <a:r>
              <a:rPr lang="en-US" dirty="0" smtClean="0"/>
              <a:t>	</a:t>
            </a:r>
            <a:endParaRPr lang="ru-RU" b="1" dirty="0"/>
          </a:p>
          <a:p>
            <a:pPr marL="0" indent="0">
              <a:buFont typeface="Times" pitchFamily="18" charset="0"/>
              <a:buNone/>
              <a:defRPr/>
            </a:pPr>
            <a:r>
              <a:rPr lang="ru-RU" b="1" dirty="0" smtClean="0"/>
              <a:t>Бюджетный цикл: Весна</a:t>
            </a:r>
          </a:p>
          <a:p>
            <a:pPr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Правительство представляет Акт о федеральном среднесрочном прогнозе расходов с отчетом по стратегии в крайний срок до 30 апреля.</a:t>
            </a:r>
          </a:p>
          <a:p>
            <a:pPr marL="342900" lvl="3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Парламент обсуждает ССПР каждый год (поправки на год n+4)</a:t>
            </a:r>
          </a:p>
          <a:p>
            <a:pPr marL="342900" lvl="3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Парламент может изменить потолки расходов путем внесения поправок в ССПР</a:t>
            </a:r>
            <a:endParaRPr lang="ru-RU" dirty="0" smtClean="0">
              <a:ea typeface="+mn-ea"/>
              <a:cs typeface="+mn-cs"/>
            </a:endParaRPr>
          </a:p>
          <a:p>
            <a:pPr marL="0" lvl="3" indent="0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  <a:defRPr/>
            </a:pPr>
            <a:endParaRPr lang="ru-RU" dirty="0" smtClean="0"/>
          </a:p>
          <a:p>
            <a:pPr marL="647700" lvl="5" indent="0">
              <a:lnSpc>
                <a:spcPct val="150000"/>
              </a:lnSpc>
              <a:spcBef>
                <a:spcPts val="600"/>
              </a:spcBef>
              <a:buSzPct val="120000"/>
              <a:buNone/>
              <a:defRPr/>
            </a:pPr>
            <a:r>
              <a:rPr lang="ru-RU" dirty="0" smtClean="0"/>
              <a:t>ССПР </a:t>
            </a:r>
            <a:r>
              <a:rPr lang="ru-RU" dirty="0" smtClean="0"/>
              <a:t>несколько раз адаптировался, особенно на первоначальных этапах, и сейчас представляет собой более стабильный инструмент</a:t>
            </a:r>
          </a:p>
        </p:txBody>
      </p:sp>
      <p:sp>
        <p:nvSpPr>
          <p:cNvPr id="819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9EA92E3-EB9B-4BD2-96FE-7901AF14A6A1}" type="slidenum">
              <a:rPr lang="de-DE" sz="900">
                <a:solidFill>
                  <a:schemeClr val="bg1"/>
                </a:solidFill>
              </a:rPr>
              <a:pPr/>
              <a:t>11</a:t>
            </a:fld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819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900" dirty="0">
                <a:solidFill>
                  <a:schemeClr val="bg1"/>
                </a:solidFill>
                <a:latin typeface="Palatino" pitchFamily="18" charset="0"/>
              </a:rPr>
              <a:t>Парламент АВСТРИЙСКОЙ РЕСПУБЛИКИ</a:t>
            </a:r>
          </a:p>
        </p:txBody>
      </p:sp>
      <p:sp>
        <p:nvSpPr>
          <p:cNvPr id="2" name="Pfeil nach rechts 1"/>
          <p:cNvSpPr/>
          <p:nvPr/>
        </p:nvSpPr>
        <p:spPr>
          <a:xfrm>
            <a:off x="611560" y="5301208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099424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229600" cy="1296143"/>
          </a:xfrm>
        </p:spPr>
        <p:txBody>
          <a:bodyPr/>
          <a:lstStyle/>
          <a:p>
            <a:r>
              <a:rPr lang="ru-RU" b="1" cap="small" dirty="0"/>
              <a:t>1 этап: Среднесрочный прогноз расходов (ССПР)</a:t>
            </a:r>
            <a:endParaRPr lang="ru-RU" b="1" cap="small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819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9EA92E3-EB9B-4BD2-96FE-7901AF14A6A1}" type="slidenum">
              <a:rPr lang="de-DE" sz="900">
                <a:solidFill>
                  <a:schemeClr val="bg1"/>
                </a:solidFill>
              </a:rPr>
              <a:pPr/>
              <a:t>12</a:t>
            </a:fld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819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900" dirty="0">
                <a:solidFill>
                  <a:schemeClr val="bg1"/>
                </a:solidFill>
                <a:latin typeface="Palatino" pitchFamily="18" charset="0"/>
              </a:rPr>
              <a:t>Парламент АВСТРИЙСКОЙ РЕСПУБЛИКИ</a:t>
            </a: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56889"/>
            <a:ext cx="8168309" cy="3065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147046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35360"/>
          </a:xfrm>
        </p:spPr>
        <p:txBody>
          <a:bodyPr/>
          <a:lstStyle/>
          <a:p>
            <a:r>
              <a:rPr lang="ru-RU" b="1" cap="small" dirty="0" smtClean="0"/>
              <a:t>Первые вынесенные уроки</a:t>
            </a:r>
            <a:endParaRPr lang="ru-RU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340768"/>
            <a:ext cx="8186737" cy="4248472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ССПР в Австрии: Акцент на бюджетной дисциплине, чувствительности к бизнес-циклу и расходах. </a:t>
            </a:r>
            <a:endParaRPr lang="ru-RU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Кажется, что на протяжении последних нескольких лет прогноз оказал меньше влияния на общий государственный дефицит, чем ожидалось, помог привнести более долгосрочную перспективу в политические дебаты.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ССПР был важным шагом к большей предсказуемости бюджетного процесса и воспитанию фискальной дисциплины.</a:t>
            </a:r>
            <a:endParaRPr lang="ru-RU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Антициклические эффекты важны, так как способствуют стабилизации экономики.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Помимо ССПР, Австрия ввела периодические долгосрочные фискальные прогнозы, представляемые каждые три года (начиная с 2013 г.)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Хотя это и не обязательно по закону, ССПР учитывает и долгосрочную перспективу.</a:t>
            </a:r>
            <a:endParaRPr lang="ru-RU" dirty="0">
              <a:ea typeface="+mn-ea"/>
              <a:cs typeface="+mn-cs"/>
            </a:endParaRPr>
          </a:p>
          <a:p>
            <a:pPr marL="304800" lvl="3" indent="-3048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20000"/>
              <a:defRPr/>
            </a:pPr>
            <a:endParaRPr lang="ru-RU" dirty="0"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Парламент АВСТРИЙСКОЙ РЕСПУБЛИКИ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797265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381000" y="188641"/>
            <a:ext cx="8229600" cy="936103"/>
          </a:xfrm>
        </p:spPr>
        <p:txBody>
          <a:bodyPr/>
          <a:lstStyle/>
          <a:p>
            <a:r>
              <a:rPr lang="ru-RU" b="1" cap="small" dirty="0"/>
              <a:t>1 этап: Резервы </a:t>
            </a:r>
            <a:endParaRPr lang="ru-RU" b="1" cap="small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862" cy="4032449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Больше гибкости отраслевых министерств в подготовке и исполнении бюджета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Возможность полного переноса неиспользованных средств без целевого назначения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Те же правила применимы к некоторым поступлениям (не к доходам от налогов!) в бюджет на протяжении текущего года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Значительно снизился феномен "декабрьской лихорадки" (спешного расходования остатков бюджета в декабре)</a:t>
            </a:r>
            <a:endParaRPr lang="ru-RU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На данном этапе, министерства широко используют данную возможность для формирования резервов</a:t>
            </a:r>
            <a:endParaRPr lang="ru-RU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Положительный эффект на уплату процентов: теперь резервы финансируются на момент использования, а не на момент формирования</a:t>
            </a:r>
            <a:endParaRPr lang="ru-RU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Размер резервов несет определенный риск</a:t>
            </a:r>
            <a:endParaRPr lang="ru-RU" dirty="0">
              <a:ea typeface="+mn-ea"/>
              <a:cs typeface="+mn-cs"/>
            </a:endParaRPr>
          </a:p>
          <a:p>
            <a:pPr marL="304800" lvl="3" indent="-304800">
              <a:spcBef>
                <a:spcPts val="600"/>
              </a:spcBef>
              <a:buClr>
                <a:schemeClr val="tx2"/>
              </a:buClr>
              <a:buSzPct val="120000"/>
              <a:defRPr/>
            </a:pPr>
            <a:endParaRPr lang="ru-RU" dirty="0">
              <a:ea typeface="+mn-ea"/>
              <a:cs typeface="+mn-cs"/>
            </a:endParaRPr>
          </a:p>
          <a:p>
            <a:endParaRPr lang="ru-RU" dirty="0"/>
          </a:p>
          <a:p>
            <a:endParaRPr lang="ru-RU" dirty="0"/>
          </a:p>
          <a:p>
            <a:pPr marL="304800" indent="-304800">
              <a:spcBef>
                <a:spcPts val="600"/>
              </a:spcBef>
              <a:buSzPct val="120000"/>
              <a:defRPr/>
            </a:pPr>
            <a:endParaRPr lang="ru-RU" b="1" dirty="0"/>
          </a:p>
          <a:p>
            <a:pPr marL="304800" indent="-304800">
              <a:spcBef>
                <a:spcPts val="600"/>
              </a:spcBef>
              <a:buSzPct val="120000"/>
              <a:defRPr/>
            </a:pPr>
            <a:endParaRPr lang="ru-RU" b="1" dirty="0"/>
          </a:p>
          <a:p>
            <a:pPr marL="304800" lvl="2" indent="-304800">
              <a:spcBef>
                <a:spcPts val="600"/>
              </a:spcBef>
              <a:buSzPct val="120000"/>
              <a:defRPr/>
            </a:pPr>
            <a:endParaRPr lang="ru-RU" b="1" dirty="0">
              <a:ea typeface="+mn-ea"/>
              <a:cs typeface="+mn-cs"/>
            </a:endParaRPr>
          </a:p>
          <a:p>
            <a:pPr>
              <a:buClrTx/>
              <a:buSzPct val="110000"/>
              <a:buFont typeface="Wingdings" pitchFamily="2" charset="2"/>
              <a:buChar char=""/>
              <a:defRPr/>
            </a:pPr>
            <a:endParaRPr lang="ru-RU" sz="1600" dirty="0"/>
          </a:p>
          <a:p>
            <a:pPr marL="0" indent="0">
              <a:buClrTx/>
              <a:buSzPct val="110000"/>
              <a:buNone/>
              <a:defRPr/>
            </a:pPr>
            <a:endParaRPr lang="ru-RU" sz="1600" dirty="0" smtClean="0"/>
          </a:p>
          <a:p>
            <a:pPr>
              <a:defRPr/>
            </a:pPr>
            <a:endParaRPr lang="ru-RU" dirty="0" smtClean="0"/>
          </a:p>
          <a:p>
            <a:pPr lvl="2">
              <a:buClrTx/>
              <a:buSzPct val="110000"/>
              <a:buFont typeface="Symbol" pitchFamily="18" charset="2"/>
              <a:buChar char="-"/>
              <a:defRPr/>
            </a:pPr>
            <a:endParaRPr lang="ru-RU" sz="1600" dirty="0" smtClean="0"/>
          </a:p>
          <a:p>
            <a:pPr>
              <a:buClrTx/>
              <a:buSzPct val="110000"/>
              <a:buFont typeface="Symbol" pitchFamily="18" charset="2"/>
              <a:buChar char="-"/>
              <a:defRPr/>
            </a:pPr>
            <a:endParaRPr lang="ru-RU" sz="1600" dirty="0"/>
          </a:p>
          <a:p>
            <a:pPr marL="0" indent="0">
              <a:buFont typeface="Times" pitchFamily="18" charset="0"/>
              <a:buNone/>
              <a:defRPr/>
            </a:pPr>
            <a:r>
              <a:rPr lang="ru-RU" sz="1600" dirty="0"/>
              <a:t>- </a:t>
            </a:r>
            <a:r>
              <a:rPr lang="ru-RU" dirty="0" smtClean="0"/>
              <a:t>&gt;</a:t>
            </a:r>
            <a:endParaRPr lang="ru-RU" dirty="0"/>
          </a:p>
        </p:txBody>
      </p:sp>
      <p:sp>
        <p:nvSpPr>
          <p:cNvPr id="819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9EA92E3-EB9B-4BD2-96FE-7901AF14A6A1}" type="slidenum">
              <a:rPr lang="de-DE" sz="900">
                <a:solidFill>
                  <a:schemeClr val="bg1"/>
                </a:solidFill>
              </a:rPr>
              <a:pPr/>
              <a:t>14</a:t>
            </a:fld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819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900" dirty="0">
                <a:solidFill>
                  <a:schemeClr val="bg1"/>
                </a:solidFill>
                <a:latin typeface="Palatino" pitchFamily="18" charset="0"/>
              </a:rPr>
              <a:t>Парламент АВСТРИЙСКОЙ РЕСПУБЛИКИ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908307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15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ru-RU" dirty="0">
                <a:solidFill>
                  <a:srgbClr val="FFFFFF"/>
                </a:solidFill>
                <a:latin typeface="Palatino"/>
              </a:rPr>
              <a:t>Парламент АВСТРИЙСКОЙ РЕСПУБЛИКИ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210050"/>
            <a:ext cx="8229600" cy="875134"/>
          </a:xfrm>
        </p:spPr>
        <p:txBody>
          <a:bodyPr/>
          <a:lstStyle/>
          <a:p>
            <a:r>
              <a:rPr lang="ru-RU" b="1" cap="small" dirty="0" smtClean="0"/>
              <a:t>Структура бюджета </a:t>
            </a:r>
            <a:endParaRPr lang="ru-RU" b="1" cap="small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714579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5"/>
            <a:ext cx="8138294" cy="648071"/>
          </a:xfrm>
        </p:spPr>
        <p:txBody>
          <a:bodyPr/>
          <a:lstStyle/>
          <a:p>
            <a:r>
              <a:rPr lang="ru-RU" altLang="de-DE" b="1" cap="small" dirty="0"/>
              <a:t>Новая структура бюджета</a:t>
            </a:r>
          </a:p>
        </p:txBody>
      </p:sp>
      <p:sp>
        <p:nvSpPr>
          <p:cNvPr id="46083" name="_s1028"/>
          <p:cNvSpPr>
            <a:spLocks noChangeArrowheads="1"/>
          </p:cNvSpPr>
          <p:nvPr/>
        </p:nvSpPr>
        <p:spPr bwMode="auto">
          <a:xfrm flipV="1">
            <a:off x="4114800" y="1833563"/>
            <a:ext cx="806450" cy="5778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7200 w 21600"/>
              <a:gd name="T13" fmla="*/ 7200 h 21600"/>
              <a:gd name="T14" fmla="*/ 14400 w 21600"/>
              <a:gd name="T15" fmla="*/ 144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108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00000">
              <a:alpha val="56078"/>
            </a:srgbClr>
          </a:solidFill>
          <a:ln w="25400" algn="in">
            <a:solidFill>
              <a:schemeClr val="bg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800" dirty="0"/>
              <a:t>Общий бюджет</a:t>
            </a:r>
          </a:p>
          <a:p>
            <a:pPr algn="ctr" eaLnBrk="1" hangingPunct="1"/>
            <a:r>
              <a:rPr lang="ru-RU" altLang="de-DE" sz="1800" dirty="0"/>
              <a:t>Разделы</a:t>
            </a:r>
          </a:p>
        </p:txBody>
      </p:sp>
      <p:sp>
        <p:nvSpPr>
          <p:cNvPr id="46084" name="_s1029"/>
          <p:cNvSpPr>
            <a:spLocks noChangeArrowheads="1"/>
          </p:cNvSpPr>
          <p:nvPr/>
        </p:nvSpPr>
        <p:spPr bwMode="auto">
          <a:xfrm flipV="1">
            <a:off x="3706813" y="2546350"/>
            <a:ext cx="1606550" cy="5794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00000">
              <a:alpha val="29019"/>
            </a:srgbClr>
          </a:solidFill>
          <a:ln w="25400" algn="in">
            <a:solidFill>
              <a:schemeClr val="bg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800" dirty="0"/>
              <a:t>Главы бюджета</a:t>
            </a:r>
          </a:p>
        </p:txBody>
      </p:sp>
      <p:sp>
        <p:nvSpPr>
          <p:cNvPr id="46085" name="_s1030"/>
          <p:cNvSpPr>
            <a:spLocks noChangeArrowheads="1"/>
          </p:cNvSpPr>
          <p:nvPr/>
        </p:nvSpPr>
        <p:spPr bwMode="auto">
          <a:xfrm flipV="1">
            <a:off x="3275013" y="3206750"/>
            <a:ext cx="2413000" cy="5762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600 w 21600"/>
              <a:gd name="T13" fmla="*/ 3600 h 21600"/>
              <a:gd name="T14" fmla="*/ 18000 w 21600"/>
              <a:gd name="T15" fmla="*/ 180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600" y="21600"/>
                </a:lnTo>
                <a:lnTo>
                  <a:pt x="180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00000">
              <a:alpha val="29019"/>
            </a:srgbClr>
          </a:solidFill>
          <a:ln w="25400" algn="in">
            <a:solidFill>
              <a:schemeClr val="bg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800" dirty="0"/>
              <a:t>Общие бюджеты</a:t>
            </a:r>
          </a:p>
        </p:txBody>
      </p:sp>
      <p:sp>
        <p:nvSpPr>
          <p:cNvPr id="46086" name="_s1031"/>
          <p:cNvSpPr>
            <a:spLocks noChangeArrowheads="1"/>
          </p:cNvSpPr>
          <p:nvPr/>
        </p:nvSpPr>
        <p:spPr bwMode="auto">
          <a:xfrm flipV="1">
            <a:off x="2843213" y="3854450"/>
            <a:ext cx="3213100" cy="5778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150 w 21600"/>
              <a:gd name="T13" fmla="*/ 3150 h 21600"/>
              <a:gd name="T14" fmla="*/ 18450 w 21600"/>
              <a:gd name="T15" fmla="*/ 184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700" y="21600"/>
                </a:lnTo>
                <a:lnTo>
                  <a:pt x="189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00000">
              <a:alpha val="29019"/>
            </a:srgbClr>
          </a:solidFill>
          <a:ln w="25400" algn="in">
            <a:solidFill>
              <a:schemeClr val="bg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800" dirty="0"/>
              <a:t>Подробные бюджеты</a:t>
            </a:r>
          </a:p>
        </p:txBody>
      </p:sp>
      <p:sp>
        <p:nvSpPr>
          <p:cNvPr id="46087" name="_s1032"/>
          <p:cNvSpPr>
            <a:spLocks noChangeArrowheads="1"/>
          </p:cNvSpPr>
          <p:nvPr/>
        </p:nvSpPr>
        <p:spPr bwMode="auto">
          <a:xfrm flipV="1">
            <a:off x="2411413" y="4789488"/>
            <a:ext cx="4019550" cy="5794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880 w 21600"/>
              <a:gd name="T13" fmla="*/ 2880 h 21600"/>
              <a:gd name="T14" fmla="*/ 18720 w 21600"/>
              <a:gd name="T15" fmla="*/ 1872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" y="21600"/>
                </a:lnTo>
                <a:lnTo>
                  <a:pt x="1944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B0F0">
              <a:alpha val="29019"/>
            </a:srgbClr>
          </a:solidFill>
          <a:ln w="25400" algn="in">
            <a:solidFill>
              <a:schemeClr val="bg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800" dirty="0"/>
              <a:t>Учет издержек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539750" y="5726113"/>
            <a:ext cx="81359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1800" dirty="0"/>
              <a:t>Прозрачная структура бюджета, как предпосылка для других элементов реформы</a:t>
            </a:r>
            <a:endParaRPr lang="ru-RU" altLang="de-DE" sz="1800" b="0" dirty="0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681038" y="3821113"/>
            <a:ext cx="7851775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5697538" y="1927225"/>
            <a:ext cx="20875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de-DE" sz="1400" dirty="0">
                <a:solidFill>
                  <a:srgbClr val="4D4D4D"/>
                </a:solidFill>
              </a:rPr>
              <a:t>ССПР: 5 разделов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5797550" y="2652713"/>
            <a:ext cx="20875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de-DE" sz="1400" dirty="0">
                <a:solidFill>
                  <a:srgbClr val="4D4D4D"/>
                </a:solidFill>
              </a:rPr>
              <a:t>~ 30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5795963" y="3062288"/>
            <a:ext cx="3097212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ru-RU" altLang="de-DE" sz="1400" dirty="0">
                <a:solidFill>
                  <a:srgbClr val="4D4D4D"/>
                </a:solidFill>
              </a:rPr>
              <a:t>1-10 общих групп ресурсов на главу вместо более 1000 расходных статей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6388100" y="4718050"/>
            <a:ext cx="24320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ru-RU" altLang="de-DE" sz="1400" dirty="0">
                <a:solidFill>
                  <a:srgbClr val="4D4D4D"/>
                </a:solidFill>
              </a:rPr>
              <a:t>гибкий регулирующий инструмент, легко адаптируемый к конкретным требованиям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5797550" y="3854450"/>
            <a:ext cx="28082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ru-RU" altLang="de-DE" sz="1400" dirty="0">
                <a:solidFill>
                  <a:srgbClr val="4D4D4D"/>
                </a:solidFill>
              </a:rPr>
              <a:t>отражаются в бюджете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11188" y="3316288"/>
            <a:ext cx="27352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ru-RU" altLang="de-DE" sz="1600" dirty="0">
                <a:solidFill>
                  <a:srgbClr val="4D4D4D"/>
                </a:solidFill>
              </a:rPr>
              <a:t>узаконены Парламентом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606425" y="3854450"/>
            <a:ext cx="2735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ru-RU" altLang="de-DE" sz="1600" dirty="0">
                <a:solidFill>
                  <a:srgbClr val="4D4D4D"/>
                </a:solidFill>
              </a:rPr>
              <a:t>обязательны для органов государственной администрации</a:t>
            </a:r>
          </a:p>
        </p:txBody>
      </p:sp>
      <p:sp>
        <p:nvSpPr>
          <p:cNvPr id="2" name="Rechteck 1"/>
          <p:cNvSpPr/>
          <p:nvPr/>
        </p:nvSpPr>
        <p:spPr>
          <a:xfrm>
            <a:off x="681038" y="6381328"/>
            <a:ext cx="79701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dirty="0"/>
              <a:t>Источник: Министерство финансов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3989097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nimBg="1"/>
      <p:bldP spid="46084" grpId="0" animBg="1"/>
      <p:bldP spid="46085" grpId="0" animBg="1"/>
      <p:bldP spid="46086" grpId="0" animBg="1"/>
      <p:bldP spid="46087" grpId="0" animBg="1"/>
      <p:bldP spid="46088" grpId="0"/>
      <p:bldP spid="46089" grpId="0" animBg="1"/>
      <p:bldP spid="46090" grpId="0"/>
      <p:bldP spid="46091" grpId="0"/>
      <p:bldP spid="46092" grpId="0"/>
      <p:bldP spid="46093" grpId="0"/>
      <p:bldP spid="46094" grpId="0"/>
      <p:bldP spid="46095" grpId="0"/>
      <p:bldP spid="460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342033" y="6072188"/>
            <a:ext cx="2362200" cy="304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</a:rPr>
              <a:t>Источник: Министерство финансов</a:t>
            </a:r>
          </a:p>
          <a:p>
            <a:endParaRPr lang="ru-RU" dirty="0"/>
          </a:p>
        </p:txBody>
      </p:sp>
      <p:sp>
        <p:nvSpPr>
          <p:cNvPr id="111725" name="Rectangle 109"/>
          <p:cNvSpPr>
            <a:spLocks noChangeArrowheads="1"/>
          </p:cNvSpPr>
          <p:nvPr/>
        </p:nvSpPr>
        <p:spPr bwMode="auto">
          <a:xfrm>
            <a:off x="395288" y="2828925"/>
            <a:ext cx="1852612" cy="1374775"/>
          </a:xfrm>
          <a:prstGeom prst="rect">
            <a:avLst/>
          </a:prstGeom>
          <a:solidFill>
            <a:srgbClr val="C0C0C0"/>
          </a:solidFill>
          <a:ln w="222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 anchor="ctr"/>
          <a:lstStyle/>
          <a:p>
            <a:pPr algn="ctr" defTabSz="914400" eaLnBrk="1" hangingPunct="1"/>
            <a:r>
              <a:rPr lang="ru-RU" sz="1400" b="1" dirty="0" smtClean="0">
                <a:solidFill>
                  <a:srgbClr val="000000"/>
                </a:solidFill>
              </a:rPr>
              <a:t>Отраслевое </a:t>
            </a:r>
            <a:endParaRPr lang="ru-RU" sz="1400" b="1" dirty="0" smtClean="0">
              <a:solidFill>
                <a:srgbClr val="000000"/>
              </a:solidFill>
            </a:endParaRPr>
          </a:p>
          <a:p>
            <a:pPr algn="ctr" defTabSz="914400" eaLnBrk="1" hangingPunct="1"/>
            <a:r>
              <a:rPr lang="ru-RU" sz="1400" b="1" dirty="0" smtClean="0">
                <a:solidFill>
                  <a:srgbClr val="000000"/>
                </a:solidFill>
              </a:rPr>
              <a:t>министерство</a:t>
            </a:r>
            <a:endParaRPr lang="ru-RU" sz="1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ctr" defTabSz="914400" eaLnBrk="1" hangingPunct="1"/>
            <a:endParaRPr lang="ru-RU" sz="14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defTabSz="914400" eaLnBrk="1" hangingPunct="1"/>
            <a:r>
              <a:rPr lang="ru-RU" sz="1400" b="1" dirty="0">
                <a:solidFill>
                  <a:srgbClr val="000000"/>
                </a:solidFill>
              </a:rPr>
              <a:t>во главе с</a:t>
            </a:r>
            <a:endParaRPr lang="ru-RU" sz="14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defTabSz="914400" eaLnBrk="1" hangingPunct="1"/>
            <a:r>
              <a:rPr lang="ru-RU" sz="1400" b="1" dirty="0" smtClean="0">
                <a:solidFill>
                  <a:srgbClr val="000000"/>
                </a:solidFill>
              </a:rPr>
              <a:t>министром</a:t>
            </a:r>
            <a:r>
              <a:rPr lang="ru-RU" dirty="0" smtClean="0"/>
              <a:t> </a:t>
            </a:r>
            <a:endParaRPr lang="ru-RU" sz="14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26" name="Oval 110"/>
          <p:cNvSpPr>
            <a:spLocks noChangeArrowheads="1"/>
          </p:cNvSpPr>
          <p:nvPr/>
        </p:nvSpPr>
        <p:spPr bwMode="auto">
          <a:xfrm>
            <a:off x="3868738" y="1303337"/>
            <a:ext cx="1854200" cy="1554163"/>
          </a:xfrm>
          <a:prstGeom prst="ellipse">
            <a:avLst/>
          </a:prstGeom>
          <a:solidFill>
            <a:srgbClr val="C0C0C0"/>
          </a:solidFill>
          <a:ln w="222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 anchor="ctr"/>
          <a:lstStyle/>
          <a:p>
            <a:pPr algn="ctr" defTabSz="914400" eaLnBrk="1" hangingPunct="1"/>
            <a:r>
              <a:rPr lang="ru-RU" sz="1400" b="1" dirty="0" smtClean="0">
                <a:solidFill>
                  <a:srgbClr val="000000"/>
                </a:solidFill>
              </a:rPr>
              <a:t>Глава бюджета</a:t>
            </a:r>
            <a:endParaRPr lang="ru-RU" sz="14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27" name="Oval 111"/>
          <p:cNvSpPr>
            <a:spLocks noChangeArrowheads="1"/>
          </p:cNvSpPr>
          <p:nvPr/>
        </p:nvSpPr>
        <p:spPr bwMode="auto">
          <a:xfrm>
            <a:off x="3821113" y="3070225"/>
            <a:ext cx="836612" cy="715963"/>
          </a:xfrm>
          <a:prstGeom prst="ellipse">
            <a:avLst/>
          </a:prstGeom>
          <a:solidFill>
            <a:srgbClr val="C0C0C0"/>
          </a:solidFill>
          <a:ln w="222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 anchor="ctr"/>
          <a:lstStyle/>
          <a:p>
            <a:pPr algn="ctr" defTabSz="914400" eaLnBrk="1" hangingPunct="1"/>
            <a:r>
              <a:rPr lang="ru-RU" sz="1200" b="1" dirty="0" smtClean="0">
                <a:solidFill>
                  <a:srgbClr val="000000"/>
                </a:solidFill>
              </a:rPr>
              <a:t>Общий</a:t>
            </a:r>
            <a:endParaRPr lang="ru-RU" sz="12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defTabSz="914400" eaLnBrk="1" hangingPunct="1"/>
            <a:r>
              <a:rPr lang="ru-RU" sz="1200" b="1" dirty="0">
                <a:solidFill>
                  <a:srgbClr val="000000"/>
                </a:solidFill>
              </a:rPr>
              <a:t>бюджет 1</a:t>
            </a:r>
            <a:endParaRPr lang="ru-RU" sz="12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28" name="Oval 112"/>
          <p:cNvSpPr>
            <a:spLocks noChangeArrowheads="1"/>
          </p:cNvSpPr>
          <p:nvPr/>
        </p:nvSpPr>
        <p:spPr bwMode="auto">
          <a:xfrm>
            <a:off x="4897438" y="3044825"/>
            <a:ext cx="836612" cy="715963"/>
          </a:xfrm>
          <a:prstGeom prst="ellipse">
            <a:avLst/>
          </a:prstGeom>
          <a:solidFill>
            <a:srgbClr val="C0C0C0"/>
          </a:solidFill>
          <a:ln w="222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 anchor="ctr"/>
          <a:lstStyle/>
          <a:p>
            <a:pPr algn="ctr" defTabSz="914400" eaLnBrk="1" hangingPunct="1"/>
            <a:r>
              <a:rPr lang="ru-RU" b="1" dirty="0" smtClean="0">
                <a:solidFill>
                  <a:srgbClr val="000000"/>
                </a:solidFill>
              </a:rPr>
              <a:t>ОБ </a:t>
            </a:r>
            <a:r>
              <a:rPr lang="ru-RU" b="1" dirty="0">
                <a:solidFill>
                  <a:srgbClr val="000000"/>
                </a:solidFill>
              </a:rPr>
              <a:t>2</a:t>
            </a:r>
            <a:endParaRPr lang="ru-RU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29" name="Oval 113"/>
          <p:cNvSpPr>
            <a:spLocks noChangeArrowheads="1"/>
          </p:cNvSpPr>
          <p:nvPr/>
        </p:nvSpPr>
        <p:spPr bwMode="auto">
          <a:xfrm>
            <a:off x="3821113" y="3846513"/>
            <a:ext cx="836612" cy="717550"/>
          </a:xfrm>
          <a:prstGeom prst="ellipse">
            <a:avLst/>
          </a:prstGeom>
          <a:solidFill>
            <a:srgbClr val="C0C0C0"/>
          </a:solidFill>
          <a:ln w="222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 anchor="ctr"/>
          <a:lstStyle/>
          <a:p>
            <a:pPr algn="ctr" defTabSz="914400" eaLnBrk="1" hangingPunct="1"/>
            <a:r>
              <a:rPr lang="ru-RU" b="1" dirty="0" smtClean="0">
                <a:solidFill>
                  <a:srgbClr val="000000"/>
                </a:solidFill>
              </a:rPr>
              <a:t>ОБ </a:t>
            </a:r>
            <a:r>
              <a:rPr lang="ru-RU" b="1" dirty="0">
                <a:solidFill>
                  <a:srgbClr val="000000"/>
                </a:solidFill>
              </a:rPr>
              <a:t>3</a:t>
            </a:r>
            <a:endParaRPr lang="ru-RU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30" name="Oval 114"/>
          <p:cNvSpPr>
            <a:spLocks noChangeArrowheads="1"/>
          </p:cNvSpPr>
          <p:nvPr/>
        </p:nvSpPr>
        <p:spPr bwMode="auto">
          <a:xfrm>
            <a:off x="4905375" y="3821113"/>
            <a:ext cx="838200" cy="717550"/>
          </a:xfrm>
          <a:prstGeom prst="ellipse">
            <a:avLst/>
          </a:prstGeom>
          <a:solidFill>
            <a:srgbClr val="C0C0C0"/>
          </a:solidFill>
          <a:ln w="222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 anchor="ctr"/>
          <a:lstStyle/>
          <a:p>
            <a:pPr algn="ctr" defTabSz="914400" eaLnBrk="1" hangingPunct="1"/>
            <a:r>
              <a:rPr lang="ru-RU" b="1" dirty="0" smtClean="0">
                <a:solidFill>
                  <a:srgbClr val="000000"/>
                </a:solidFill>
              </a:rPr>
              <a:t>ОБ </a:t>
            </a:r>
            <a:r>
              <a:rPr lang="ru-RU" b="1" dirty="0">
                <a:solidFill>
                  <a:srgbClr val="000000"/>
                </a:solidFill>
              </a:rPr>
              <a:t>4</a:t>
            </a:r>
            <a:endParaRPr lang="ru-RU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31" name="Line 115"/>
          <p:cNvSpPr>
            <a:spLocks noChangeShapeType="1"/>
          </p:cNvSpPr>
          <p:nvPr/>
        </p:nvSpPr>
        <p:spPr bwMode="auto">
          <a:xfrm>
            <a:off x="3956339" y="2968191"/>
            <a:ext cx="41656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32" name="Line 116"/>
          <p:cNvSpPr>
            <a:spLocks noChangeShapeType="1"/>
          </p:cNvSpPr>
          <p:nvPr/>
        </p:nvSpPr>
        <p:spPr bwMode="auto">
          <a:xfrm>
            <a:off x="250825" y="4946650"/>
            <a:ext cx="8216900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33" name="Rectangle 117"/>
          <p:cNvSpPr>
            <a:spLocks noChangeArrowheads="1"/>
          </p:cNvSpPr>
          <p:nvPr/>
        </p:nvSpPr>
        <p:spPr bwMode="auto">
          <a:xfrm>
            <a:off x="4189413" y="5768975"/>
            <a:ext cx="1255712" cy="24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7" tIns="45709" rIns="91417" bIns="45709">
            <a:spAutoFit/>
          </a:bodyPr>
          <a:lstStyle/>
          <a:p>
            <a:pPr algn="ctr" defTabSz="914400" eaLnBrk="1" hangingPunct="1"/>
            <a:r>
              <a:rPr lang="ru-RU" sz="1000" b="1" dirty="0" smtClean="0">
                <a:solidFill>
                  <a:srgbClr val="000000"/>
                </a:solidFill>
              </a:rPr>
              <a:t>Подробные бюджеты</a:t>
            </a:r>
            <a:endParaRPr lang="ru-RU" sz="10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34" name="Rectangle 118"/>
          <p:cNvSpPr>
            <a:spLocks noChangeArrowheads="1"/>
          </p:cNvSpPr>
          <p:nvPr/>
        </p:nvSpPr>
        <p:spPr bwMode="auto">
          <a:xfrm>
            <a:off x="473075" y="5676641"/>
            <a:ext cx="1793875" cy="24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7" tIns="45709" rIns="91417" bIns="45709">
            <a:spAutoFit/>
          </a:bodyPr>
          <a:lstStyle/>
          <a:p>
            <a:pPr algn="ctr" defTabSz="914400" eaLnBrk="1" hangingPunct="1"/>
            <a:r>
              <a:rPr lang="ru-RU" sz="1000" b="1" dirty="0" smtClean="0">
                <a:solidFill>
                  <a:srgbClr val="000000"/>
                </a:solidFill>
              </a:rPr>
              <a:t>Бюджетные органы</a:t>
            </a:r>
            <a:r>
              <a:rPr lang="ru-RU" dirty="0" smtClean="0"/>
              <a:t> </a:t>
            </a:r>
            <a:endParaRPr lang="ru-RU" sz="10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35" name="Line 119"/>
          <p:cNvSpPr>
            <a:spLocks noChangeShapeType="1"/>
          </p:cNvSpPr>
          <p:nvPr/>
        </p:nvSpPr>
        <p:spPr bwMode="auto">
          <a:xfrm flipH="1">
            <a:off x="2266950" y="2065338"/>
            <a:ext cx="1511300" cy="7921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36" name="Line 120"/>
          <p:cNvSpPr>
            <a:spLocks noChangeShapeType="1"/>
          </p:cNvSpPr>
          <p:nvPr/>
        </p:nvSpPr>
        <p:spPr bwMode="auto">
          <a:xfrm flipH="1">
            <a:off x="2462213" y="5449888"/>
            <a:ext cx="1368425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37" name="Line 121"/>
          <p:cNvSpPr>
            <a:spLocks noChangeShapeType="1"/>
          </p:cNvSpPr>
          <p:nvPr/>
        </p:nvSpPr>
        <p:spPr bwMode="auto">
          <a:xfrm>
            <a:off x="5445125" y="4564063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38" name="Line 122"/>
          <p:cNvSpPr>
            <a:spLocks noChangeShapeType="1"/>
          </p:cNvSpPr>
          <p:nvPr/>
        </p:nvSpPr>
        <p:spPr bwMode="auto">
          <a:xfrm>
            <a:off x="4791495" y="2827338"/>
            <a:ext cx="1587" cy="358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39" name="Line 123"/>
          <p:cNvSpPr>
            <a:spLocks noChangeShapeType="1"/>
          </p:cNvSpPr>
          <p:nvPr/>
        </p:nvSpPr>
        <p:spPr bwMode="auto">
          <a:xfrm>
            <a:off x="6011863" y="1139825"/>
            <a:ext cx="3175" cy="490855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40" name="Oval 124"/>
          <p:cNvSpPr>
            <a:spLocks noChangeArrowheads="1"/>
          </p:cNvSpPr>
          <p:nvPr/>
        </p:nvSpPr>
        <p:spPr bwMode="auto">
          <a:xfrm>
            <a:off x="6469063" y="1287463"/>
            <a:ext cx="1854200" cy="1554162"/>
          </a:xfrm>
          <a:prstGeom prst="ellipse">
            <a:avLst/>
          </a:prstGeom>
          <a:solidFill>
            <a:srgbClr val="C0C0C0"/>
          </a:solidFill>
          <a:ln w="222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 anchor="ctr"/>
          <a:lstStyle/>
          <a:p>
            <a:pPr algn="ctr" defTabSz="914400" eaLnBrk="1" hangingPunct="1"/>
            <a:r>
              <a:rPr lang="ru-RU" sz="1400" b="1" dirty="0" smtClean="0">
                <a:solidFill>
                  <a:srgbClr val="000000"/>
                </a:solidFill>
              </a:rPr>
              <a:t>Формулировка </a:t>
            </a:r>
          </a:p>
          <a:p>
            <a:pPr algn="ctr" defTabSz="914400" eaLnBrk="1" hangingPunct="1"/>
            <a:r>
              <a:rPr lang="ru-RU" sz="1400" b="1" dirty="0" smtClean="0">
                <a:solidFill>
                  <a:srgbClr val="000000"/>
                </a:solidFill>
              </a:rPr>
              <a:t>миссии</a:t>
            </a:r>
            <a:r>
              <a:rPr lang="ru-RU" sz="1400" b="1" dirty="0" smtClean="0">
                <a:solidFill>
                  <a:srgbClr val="000000"/>
                </a:solidFill>
              </a:rPr>
              <a:t>,</a:t>
            </a:r>
            <a:endParaRPr lang="ru-RU" sz="1400" b="1" dirty="0" smtClean="0">
              <a:solidFill>
                <a:srgbClr val="000000"/>
              </a:solidFill>
            </a:endParaRPr>
          </a:p>
          <a:p>
            <a:pPr algn="ctr" defTabSz="914400" eaLnBrk="1" hangingPunct="1"/>
            <a:r>
              <a:rPr lang="ru-RU" sz="1400" b="1" dirty="0" smtClean="0">
                <a:solidFill>
                  <a:srgbClr val="000000"/>
                </a:solidFill>
              </a:rPr>
              <a:t>конечные </a:t>
            </a:r>
            <a:endParaRPr lang="ru-RU" sz="1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ctr" defTabSz="914400" eaLnBrk="1" hangingPunct="1"/>
            <a:r>
              <a:rPr lang="ru-RU" sz="1400" b="1" dirty="0" smtClean="0">
                <a:solidFill>
                  <a:srgbClr val="000000"/>
                </a:solidFill>
              </a:rPr>
              <a:t>цели</a:t>
            </a:r>
            <a:endParaRPr lang="ru-RU" sz="14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41" name="Oval 125"/>
          <p:cNvSpPr>
            <a:spLocks noChangeArrowheads="1"/>
          </p:cNvSpPr>
          <p:nvPr/>
        </p:nvSpPr>
        <p:spPr bwMode="auto">
          <a:xfrm>
            <a:off x="6399068" y="3051175"/>
            <a:ext cx="836612" cy="715963"/>
          </a:xfrm>
          <a:prstGeom prst="ellipse">
            <a:avLst/>
          </a:prstGeom>
          <a:solidFill>
            <a:srgbClr val="C0C0C0"/>
          </a:solidFill>
          <a:ln w="222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 anchor="ctr"/>
          <a:lstStyle/>
          <a:p>
            <a:pPr algn="ctr" defTabSz="914400" eaLnBrk="1" hangingPunct="1"/>
            <a:r>
              <a:rPr lang="ru-RU" sz="1200" b="1" dirty="0" smtClean="0">
                <a:solidFill>
                  <a:srgbClr val="000000"/>
                </a:solidFill>
              </a:rPr>
              <a:t>Основная</a:t>
            </a:r>
          </a:p>
          <a:p>
            <a:pPr algn="ctr" defTabSz="914400" eaLnBrk="1" hangingPunct="1"/>
            <a:r>
              <a:rPr lang="ru-RU" sz="1200" b="1" dirty="0" smtClean="0">
                <a:solidFill>
                  <a:srgbClr val="000000"/>
                </a:solidFill>
              </a:rPr>
              <a:t>деятельность*</a:t>
            </a:r>
            <a:endParaRPr lang="ru-RU" sz="12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42" name="Oval 126"/>
          <p:cNvSpPr>
            <a:spLocks noChangeArrowheads="1"/>
          </p:cNvSpPr>
          <p:nvPr/>
        </p:nvSpPr>
        <p:spPr bwMode="auto">
          <a:xfrm>
            <a:off x="7606001" y="3044824"/>
            <a:ext cx="836613" cy="715963"/>
          </a:xfrm>
          <a:prstGeom prst="ellipse">
            <a:avLst/>
          </a:prstGeom>
          <a:solidFill>
            <a:srgbClr val="C0C0C0"/>
          </a:solidFill>
          <a:ln w="222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 anchor="ctr"/>
          <a:lstStyle/>
          <a:p>
            <a:pPr algn="ctr" defTabSz="914400" eaLnBrk="1" hangingPunct="1"/>
            <a:r>
              <a:rPr lang="ru-RU" sz="1200" b="1" dirty="0" smtClean="0">
                <a:solidFill>
                  <a:srgbClr val="000000"/>
                </a:solidFill>
              </a:rPr>
              <a:t>Основная</a:t>
            </a:r>
          </a:p>
          <a:p>
            <a:pPr algn="ctr" defTabSz="914400" eaLnBrk="1" hangingPunct="1"/>
            <a:r>
              <a:rPr lang="ru-RU" sz="1200" b="1" dirty="0" smtClean="0">
                <a:solidFill>
                  <a:srgbClr val="000000"/>
                </a:solidFill>
              </a:rPr>
              <a:t>деятельность</a:t>
            </a:r>
            <a:endParaRPr lang="ru-RU" sz="12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43" name="Oval 127"/>
          <p:cNvSpPr>
            <a:spLocks noChangeArrowheads="1"/>
          </p:cNvSpPr>
          <p:nvPr/>
        </p:nvSpPr>
        <p:spPr bwMode="auto">
          <a:xfrm>
            <a:off x="6376194" y="3829339"/>
            <a:ext cx="836612" cy="715962"/>
          </a:xfrm>
          <a:prstGeom prst="ellipse">
            <a:avLst/>
          </a:prstGeom>
          <a:solidFill>
            <a:srgbClr val="C0C0C0"/>
          </a:solidFill>
          <a:ln w="222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 anchor="ctr"/>
          <a:lstStyle/>
          <a:p>
            <a:pPr algn="ctr" defTabSz="914400" eaLnBrk="1" hangingPunct="1"/>
            <a:r>
              <a:rPr lang="ru-RU" sz="1200" b="1" dirty="0" smtClean="0">
                <a:solidFill>
                  <a:srgbClr val="000000"/>
                </a:solidFill>
              </a:rPr>
              <a:t>Основная</a:t>
            </a:r>
          </a:p>
          <a:p>
            <a:pPr algn="ctr" defTabSz="914400" eaLnBrk="1" hangingPunct="1"/>
            <a:r>
              <a:rPr lang="ru-RU" sz="1200" b="1" dirty="0" smtClean="0">
                <a:solidFill>
                  <a:srgbClr val="000000"/>
                </a:solidFill>
              </a:rPr>
              <a:t>деятельность</a:t>
            </a:r>
            <a:endParaRPr lang="ru-RU" sz="12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44" name="Oval 128"/>
          <p:cNvSpPr>
            <a:spLocks noChangeArrowheads="1"/>
          </p:cNvSpPr>
          <p:nvPr/>
        </p:nvSpPr>
        <p:spPr bwMode="auto">
          <a:xfrm>
            <a:off x="7615237" y="3843338"/>
            <a:ext cx="836613" cy="715962"/>
          </a:xfrm>
          <a:prstGeom prst="ellipse">
            <a:avLst/>
          </a:prstGeom>
          <a:solidFill>
            <a:srgbClr val="C0C0C0"/>
          </a:solidFill>
          <a:ln w="222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 anchor="ctr"/>
          <a:lstStyle/>
          <a:p>
            <a:pPr algn="ctr" defTabSz="914400" eaLnBrk="1" hangingPunct="1"/>
            <a:r>
              <a:rPr lang="ru-RU" sz="1200" b="1" dirty="0">
                <a:solidFill>
                  <a:srgbClr val="000000"/>
                </a:solidFill>
              </a:rPr>
              <a:t>Основная</a:t>
            </a:r>
          </a:p>
          <a:p>
            <a:pPr algn="ctr" defTabSz="914400" eaLnBrk="1" hangingPunct="1"/>
            <a:r>
              <a:rPr lang="ru-RU" sz="1200" b="1" dirty="0">
                <a:solidFill>
                  <a:srgbClr val="000000"/>
                </a:solidFill>
              </a:rPr>
              <a:t>деятельность</a:t>
            </a:r>
            <a:endParaRPr lang="ru-RU" sz="12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45" name="Rectangle 129"/>
          <p:cNvSpPr>
            <a:spLocks noChangeArrowheads="1"/>
          </p:cNvSpPr>
          <p:nvPr/>
        </p:nvSpPr>
        <p:spPr bwMode="auto">
          <a:xfrm>
            <a:off x="6177595" y="5645865"/>
            <a:ext cx="2592709" cy="4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996" tIns="45709" rIns="17996" bIns="45709">
            <a:spAutoFit/>
          </a:bodyPr>
          <a:lstStyle/>
          <a:p>
            <a:pPr algn="ctr" defTabSz="914400" eaLnBrk="1" hangingPunct="1"/>
            <a:r>
              <a:rPr lang="ru-RU" sz="1000" b="1" dirty="0" smtClean="0">
                <a:solidFill>
                  <a:srgbClr val="000000"/>
                </a:solidFill>
              </a:rPr>
              <a:t>Пояснительные бюджетные документы, основанные на</a:t>
            </a:r>
          </a:p>
          <a:p>
            <a:pPr algn="ctr" defTabSz="914400" eaLnBrk="1" hangingPunct="1"/>
            <a:r>
              <a:rPr lang="ru-RU" sz="1000" b="1" dirty="0" smtClean="0">
                <a:solidFill>
                  <a:srgbClr val="000000"/>
                </a:solidFill>
              </a:rPr>
              <a:t>Многолетнем мандате результативности</a:t>
            </a:r>
            <a:endParaRPr lang="ru-RU" sz="10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46" name="Line 130"/>
          <p:cNvSpPr>
            <a:spLocks noChangeShapeType="1"/>
          </p:cNvSpPr>
          <p:nvPr/>
        </p:nvSpPr>
        <p:spPr bwMode="auto">
          <a:xfrm flipH="1" flipV="1">
            <a:off x="2266950" y="3243263"/>
            <a:ext cx="1236663" cy="6016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47" name="AutoShape 131"/>
          <p:cNvSpPr>
            <a:spLocks/>
          </p:cNvSpPr>
          <p:nvPr/>
        </p:nvSpPr>
        <p:spPr bwMode="auto">
          <a:xfrm>
            <a:off x="3562350" y="3070225"/>
            <a:ext cx="215900" cy="1584325"/>
          </a:xfrm>
          <a:prstGeom prst="leftBrace">
            <a:avLst>
              <a:gd name="adj1" fmla="val 61152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 dirty="0"/>
          </a:p>
        </p:txBody>
      </p:sp>
      <p:sp>
        <p:nvSpPr>
          <p:cNvPr id="111748" name="Line 132"/>
          <p:cNvSpPr>
            <a:spLocks noChangeShapeType="1"/>
          </p:cNvSpPr>
          <p:nvPr/>
        </p:nvSpPr>
        <p:spPr bwMode="auto">
          <a:xfrm>
            <a:off x="5337175" y="4638675"/>
            <a:ext cx="0" cy="4127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49" name="Line 133"/>
          <p:cNvSpPr>
            <a:spLocks noChangeShapeType="1"/>
          </p:cNvSpPr>
          <p:nvPr/>
        </p:nvSpPr>
        <p:spPr bwMode="auto">
          <a:xfrm flipH="1">
            <a:off x="5794375" y="5424488"/>
            <a:ext cx="65087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50" name="Line 134"/>
          <p:cNvSpPr>
            <a:spLocks noChangeShapeType="1"/>
          </p:cNvSpPr>
          <p:nvPr/>
        </p:nvSpPr>
        <p:spPr bwMode="auto">
          <a:xfrm flipH="1">
            <a:off x="5748193" y="2065338"/>
            <a:ext cx="65087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51" name="Line 135"/>
          <p:cNvSpPr>
            <a:spLocks noChangeShapeType="1"/>
          </p:cNvSpPr>
          <p:nvPr/>
        </p:nvSpPr>
        <p:spPr bwMode="auto">
          <a:xfrm flipH="1">
            <a:off x="5722938" y="3808413"/>
            <a:ext cx="65087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52" name="Line 136"/>
          <p:cNvSpPr>
            <a:spLocks noChangeShapeType="1"/>
          </p:cNvSpPr>
          <p:nvPr/>
        </p:nvSpPr>
        <p:spPr bwMode="auto">
          <a:xfrm>
            <a:off x="7451725" y="2857500"/>
            <a:ext cx="1588" cy="358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53" name="Line 137"/>
          <p:cNvSpPr>
            <a:spLocks noChangeShapeType="1"/>
          </p:cNvSpPr>
          <p:nvPr/>
        </p:nvSpPr>
        <p:spPr bwMode="auto">
          <a:xfrm>
            <a:off x="4211638" y="4659313"/>
            <a:ext cx="0" cy="4127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54" name="Line 138"/>
          <p:cNvSpPr>
            <a:spLocks noChangeShapeType="1"/>
          </p:cNvSpPr>
          <p:nvPr/>
        </p:nvSpPr>
        <p:spPr bwMode="auto">
          <a:xfrm>
            <a:off x="8089106" y="4746625"/>
            <a:ext cx="0" cy="419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55" name="Line 139"/>
          <p:cNvSpPr>
            <a:spLocks noChangeShapeType="1"/>
          </p:cNvSpPr>
          <p:nvPr/>
        </p:nvSpPr>
        <p:spPr bwMode="auto">
          <a:xfrm>
            <a:off x="755650" y="3919538"/>
            <a:ext cx="0" cy="109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56" name="Line 140"/>
          <p:cNvSpPr>
            <a:spLocks noChangeShapeType="1"/>
          </p:cNvSpPr>
          <p:nvPr/>
        </p:nvSpPr>
        <p:spPr bwMode="auto">
          <a:xfrm>
            <a:off x="2051050" y="3938588"/>
            <a:ext cx="0" cy="109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57" name="Line 141"/>
          <p:cNvSpPr>
            <a:spLocks noChangeShapeType="1"/>
          </p:cNvSpPr>
          <p:nvPr/>
        </p:nvSpPr>
        <p:spPr bwMode="auto">
          <a:xfrm>
            <a:off x="3132138" y="1163638"/>
            <a:ext cx="3175" cy="490855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58" name="Rectangle 142"/>
          <p:cNvSpPr>
            <a:spLocks noChangeArrowheads="1"/>
          </p:cNvSpPr>
          <p:nvPr/>
        </p:nvSpPr>
        <p:spPr bwMode="auto">
          <a:xfrm>
            <a:off x="539750" y="5122863"/>
            <a:ext cx="358775" cy="360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 dirty="0"/>
          </a:p>
        </p:txBody>
      </p:sp>
      <p:sp>
        <p:nvSpPr>
          <p:cNvPr id="111759" name="Rectangle 143" descr="Diagonal weit nach oben"/>
          <p:cNvSpPr>
            <a:spLocks noChangeArrowheads="1"/>
          </p:cNvSpPr>
          <p:nvPr/>
        </p:nvSpPr>
        <p:spPr bwMode="auto">
          <a:xfrm>
            <a:off x="973138" y="5122863"/>
            <a:ext cx="358775" cy="360362"/>
          </a:xfrm>
          <a:prstGeom prst="rect">
            <a:avLst/>
          </a:prstGeom>
          <a:pattFill prst="wdUpDiag">
            <a:fgClr>
              <a:srgbClr val="777777"/>
            </a:fgClr>
            <a:bgClr>
              <a:srgbClr val="FFFFFF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11760" name="Rectangle 144"/>
          <p:cNvSpPr>
            <a:spLocks noChangeArrowheads="1"/>
          </p:cNvSpPr>
          <p:nvPr/>
        </p:nvSpPr>
        <p:spPr bwMode="auto">
          <a:xfrm>
            <a:off x="1404938" y="5122863"/>
            <a:ext cx="358775" cy="36036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 dirty="0"/>
          </a:p>
        </p:txBody>
      </p:sp>
      <p:sp>
        <p:nvSpPr>
          <p:cNvPr id="111761" name="Rectangle 145" descr="10%"/>
          <p:cNvSpPr>
            <a:spLocks noChangeArrowheads="1"/>
          </p:cNvSpPr>
          <p:nvPr/>
        </p:nvSpPr>
        <p:spPr bwMode="auto">
          <a:xfrm>
            <a:off x="1835150" y="5122863"/>
            <a:ext cx="358775" cy="360362"/>
          </a:xfrm>
          <a:prstGeom prst="rect">
            <a:avLst/>
          </a:prstGeom>
          <a:pattFill prst="pct10">
            <a:fgClr>
              <a:srgbClr val="777777"/>
            </a:fgClr>
            <a:bgClr>
              <a:srgbClr val="FFFFFF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 anchor="ctr"/>
          <a:lstStyle/>
          <a:p>
            <a:pPr algn="ctr" defTabSz="914400" eaLnBrk="1" hangingPunct="1"/>
            <a:endParaRPr lang="ru-RU" sz="800" dirty="0">
              <a:cs typeface="Times New Roman" pitchFamily="18" charset="0"/>
            </a:endParaRPr>
          </a:p>
        </p:txBody>
      </p:sp>
      <p:sp>
        <p:nvSpPr>
          <p:cNvPr id="111762" name="Oval 146"/>
          <p:cNvSpPr>
            <a:spLocks noChangeArrowheads="1"/>
          </p:cNvSpPr>
          <p:nvPr/>
        </p:nvSpPr>
        <p:spPr bwMode="auto">
          <a:xfrm>
            <a:off x="3851275" y="5000625"/>
            <a:ext cx="360363" cy="360363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 dirty="0"/>
          </a:p>
        </p:txBody>
      </p:sp>
      <p:sp>
        <p:nvSpPr>
          <p:cNvPr id="111763" name="Oval 147" descr="Diagonal weit nach oben"/>
          <p:cNvSpPr>
            <a:spLocks noChangeArrowheads="1"/>
          </p:cNvSpPr>
          <p:nvPr/>
        </p:nvSpPr>
        <p:spPr bwMode="auto">
          <a:xfrm>
            <a:off x="4244975" y="5000625"/>
            <a:ext cx="360363" cy="360363"/>
          </a:xfrm>
          <a:prstGeom prst="ellipse">
            <a:avLst/>
          </a:prstGeom>
          <a:pattFill prst="wdUpDiag">
            <a:fgClr>
              <a:srgbClr val="777777"/>
            </a:fgClr>
            <a:bgClr>
              <a:srgbClr val="FFFFFF"/>
            </a:bgClr>
          </a:patt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11764" name="Oval 148"/>
          <p:cNvSpPr>
            <a:spLocks noChangeArrowheads="1"/>
          </p:cNvSpPr>
          <p:nvPr/>
        </p:nvSpPr>
        <p:spPr bwMode="auto">
          <a:xfrm>
            <a:off x="3851275" y="5394325"/>
            <a:ext cx="360363" cy="360363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 dirty="0"/>
          </a:p>
        </p:txBody>
      </p:sp>
      <p:sp>
        <p:nvSpPr>
          <p:cNvPr id="111765" name="Oval 149"/>
          <p:cNvSpPr>
            <a:spLocks noChangeArrowheads="1"/>
          </p:cNvSpPr>
          <p:nvPr/>
        </p:nvSpPr>
        <p:spPr bwMode="auto">
          <a:xfrm>
            <a:off x="4244975" y="5394325"/>
            <a:ext cx="360363" cy="360363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 dirty="0"/>
          </a:p>
        </p:txBody>
      </p:sp>
      <p:sp>
        <p:nvSpPr>
          <p:cNvPr id="111766" name="Oval 150"/>
          <p:cNvSpPr>
            <a:spLocks noChangeArrowheads="1"/>
          </p:cNvSpPr>
          <p:nvPr/>
        </p:nvSpPr>
        <p:spPr bwMode="auto">
          <a:xfrm>
            <a:off x="4970463" y="5032375"/>
            <a:ext cx="360362" cy="360363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 dirty="0"/>
          </a:p>
        </p:txBody>
      </p:sp>
      <p:sp>
        <p:nvSpPr>
          <p:cNvPr id="111767" name="Oval 151" descr="10%"/>
          <p:cNvSpPr>
            <a:spLocks noChangeArrowheads="1"/>
          </p:cNvSpPr>
          <p:nvPr/>
        </p:nvSpPr>
        <p:spPr bwMode="auto">
          <a:xfrm>
            <a:off x="5364163" y="5032375"/>
            <a:ext cx="360362" cy="360363"/>
          </a:xfrm>
          <a:prstGeom prst="ellipse">
            <a:avLst/>
          </a:prstGeom>
          <a:pattFill prst="pct10">
            <a:fgClr>
              <a:srgbClr val="777777"/>
            </a:fgClr>
            <a:bgClr>
              <a:srgbClr val="FFFFFF"/>
            </a:bgClr>
          </a:patt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11768" name="Oval 152"/>
          <p:cNvSpPr>
            <a:spLocks noChangeArrowheads="1"/>
          </p:cNvSpPr>
          <p:nvPr/>
        </p:nvSpPr>
        <p:spPr bwMode="auto">
          <a:xfrm>
            <a:off x="4970463" y="5426075"/>
            <a:ext cx="360362" cy="360363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 dirty="0"/>
          </a:p>
        </p:txBody>
      </p:sp>
      <p:sp>
        <p:nvSpPr>
          <p:cNvPr id="111769" name="Oval 153" descr="Diagonal weit nach oben"/>
          <p:cNvSpPr>
            <a:spLocks noChangeArrowheads="1"/>
          </p:cNvSpPr>
          <p:nvPr/>
        </p:nvSpPr>
        <p:spPr bwMode="auto">
          <a:xfrm>
            <a:off x="5364163" y="5426075"/>
            <a:ext cx="360362" cy="360363"/>
          </a:xfrm>
          <a:prstGeom prst="ellipse">
            <a:avLst/>
          </a:prstGeom>
          <a:pattFill prst="wdUpDiag">
            <a:fgClr>
              <a:srgbClr val="777777"/>
            </a:fgClr>
            <a:bgClr>
              <a:srgbClr val="FFFFFF"/>
            </a:bgClr>
          </a:patt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11770" name="Oval 154"/>
          <p:cNvSpPr>
            <a:spLocks noChangeArrowheads="1"/>
          </p:cNvSpPr>
          <p:nvPr/>
        </p:nvSpPr>
        <p:spPr bwMode="auto">
          <a:xfrm>
            <a:off x="6588125" y="5203825"/>
            <a:ext cx="360363" cy="360363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BBE0E3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 dirty="0"/>
          </a:p>
        </p:txBody>
      </p:sp>
      <p:sp>
        <p:nvSpPr>
          <p:cNvPr id="111771" name="Oval 155" descr="10%"/>
          <p:cNvSpPr>
            <a:spLocks noChangeArrowheads="1"/>
          </p:cNvSpPr>
          <p:nvPr/>
        </p:nvSpPr>
        <p:spPr bwMode="auto">
          <a:xfrm>
            <a:off x="7908925" y="5195888"/>
            <a:ext cx="360363" cy="360362"/>
          </a:xfrm>
          <a:prstGeom prst="ellipse">
            <a:avLst/>
          </a:prstGeom>
          <a:pattFill prst="pct10">
            <a:fgClr>
              <a:srgbClr val="777777"/>
            </a:fgClr>
            <a:bgClr>
              <a:srgbClr val="FFFFFF"/>
            </a:bgClr>
          </a:patt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11772" name="Oval 156"/>
          <p:cNvSpPr>
            <a:spLocks noChangeArrowheads="1"/>
          </p:cNvSpPr>
          <p:nvPr/>
        </p:nvSpPr>
        <p:spPr bwMode="auto">
          <a:xfrm>
            <a:off x="7473950" y="5203825"/>
            <a:ext cx="360363" cy="360363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 dirty="0"/>
          </a:p>
        </p:txBody>
      </p:sp>
      <p:sp>
        <p:nvSpPr>
          <p:cNvPr id="111773" name="Oval 157" descr="Diagonal weit nach oben"/>
          <p:cNvSpPr>
            <a:spLocks noChangeArrowheads="1"/>
          </p:cNvSpPr>
          <p:nvPr/>
        </p:nvSpPr>
        <p:spPr bwMode="auto">
          <a:xfrm>
            <a:off x="7032625" y="5203825"/>
            <a:ext cx="360363" cy="360363"/>
          </a:xfrm>
          <a:prstGeom prst="ellipse">
            <a:avLst/>
          </a:prstGeom>
          <a:pattFill prst="wdUpDiag">
            <a:fgClr>
              <a:srgbClr val="777777"/>
            </a:fgClr>
            <a:bgClr>
              <a:srgbClr val="FFFFFF"/>
            </a:bgClr>
          </a:patt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11774" name="Rectangle 158"/>
          <p:cNvSpPr>
            <a:spLocks noChangeArrowheads="1"/>
          </p:cNvSpPr>
          <p:nvPr/>
        </p:nvSpPr>
        <p:spPr bwMode="auto">
          <a:xfrm>
            <a:off x="6156325" y="4489450"/>
            <a:ext cx="2520950" cy="27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996" tIns="45709" rIns="17996" bIns="45709">
            <a:spAutoFit/>
          </a:bodyPr>
          <a:lstStyle/>
          <a:p>
            <a:pPr algn="ctr" defTabSz="914400" eaLnBrk="1" hangingPunct="1"/>
            <a:r>
              <a:rPr lang="ru-RU" sz="1200" b="1" dirty="0">
                <a:solidFill>
                  <a:srgbClr val="000000"/>
                </a:solidFill>
              </a:rPr>
              <a:t>* в виду достижения конечных целей</a:t>
            </a:r>
            <a:endParaRPr lang="ru-RU" sz="12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75" name="Line 159"/>
          <p:cNvSpPr>
            <a:spLocks noChangeShapeType="1"/>
          </p:cNvSpPr>
          <p:nvPr/>
        </p:nvSpPr>
        <p:spPr bwMode="auto">
          <a:xfrm>
            <a:off x="6768306" y="4764088"/>
            <a:ext cx="0" cy="419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111777" name="Text Box 161"/>
          <p:cNvSpPr txBox="1">
            <a:spLocks noChangeArrowheads="1"/>
          </p:cNvSpPr>
          <p:nvPr/>
        </p:nvSpPr>
        <p:spPr bwMode="auto">
          <a:xfrm>
            <a:off x="356321" y="1030670"/>
            <a:ext cx="2630487" cy="292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7" tIns="45709" rIns="91417" bIns="45709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3700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ru-RU" sz="1300" b="1" dirty="0" smtClean="0">
                <a:solidFill>
                  <a:srgbClr val="000000"/>
                </a:solidFill>
              </a:rPr>
              <a:t>Организационная структура</a:t>
            </a:r>
            <a:r>
              <a:rPr lang="ru-RU" dirty="0" smtClean="0"/>
              <a:t> </a:t>
            </a:r>
            <a:endParaRPr lang="ru-RU" sz="13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11778" name="Text Box 162"/>
          <p:cNvSpPr txBox="1">
            <a:spLocks noChangeArrowheads="1"/>
          </p:cNvSpPr>
          <p:nvPr/>
        </p:nvSpPr>
        <p:spPr bwMode="auto">
          <a:xfrm>
            <a:off x="3779912" y="908720"/>
            <a:ext cx="1872208" cy="46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17" tIns="45709" rIns="91417" bIns="45709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3700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ru-RU" sz="1300" b="1" dirty="0" smtClean="0"/>
              <a:t>Структура бюджета</a:t>
            </a:r>
            <a:r>
              <a:rPr lang="ru-RU" dirty="0" smtClean="0"/>
              <a:t> </a:t>
            </a:r>
            <a:endParaRPr lang="ru-RU" sz="1300" b="1" dirty="0">
              <a:cs typeface="Times New Roman" pitchFamily="18" charset="0"/>
            </a:endParaRPr>
          </a:p>
        </p:txBody>
      </p:sp>
      <p:sp>
        <p:nvSpPr>
          <p:cNvPr id="111779" name="Text Box 163"/>
          <p:cNvSpPr txBox="1">
            <a:spLocks noChangeArrowheads="1"/>
          </p:cNvSpPr>
          <p:nvPr/>
        </p:nvSpPr>
        <p:spPr bwMode="auto">
          <a:xfrm>
            <a:off x="6300192" y="994568"/>
            <a:ext cx="2592288" cy="292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17" tIns="45709" rIns="91417" bIns="45709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3700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ru-RU" sz="1300" b="1" dirty="0" smtClean="0"/>
              <a:t>Структура результативности</a:t>
            </a:r>
            <a:endParaRPr lang="ru-RU" sz="1300" b="1" dirty="0">
              <a:cs typeface="Times New Roman" pitchFamily="18" charset="0"/>
            </a:endParaRPr>
          </a:p>
        </p:txBody>
      </p:sp>
      <p:sp>
        <p:nvSpPr>
          <p:cNvPr id="111780" name="Rectangle 164"/>
          <p:cNvSpPr>
            <a:spLocks noGrp="1" noChangeArrowheads="1"/>
          </p:cNvSpPr>
          <p:nvPr>
            <p:ph type="title"/>
          </p:nvPr>
        </p:nvSpPr>
        <p:spPr>
          <a:xfrm>
            <a:off x="417368" y="260648"/>
            <a:ext cx="8229600" cy="754063"/>
          </a:xfrm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r>
              <a:rPr lang="ru-RU" sz="2400" b="1" cap="small" dirty="0" smtClean="0"/>
              <a:t>2 этап: Объединение структур организации, бюджета и управления результативностью</a:t>
            </a:r>
            <a:r>
              <a:rPr lang="ru-RU" dirty="0" smtClean="0"/>
              <a:t>  </a:t>
            </a:r>
            <a:endParaRPr lang="ru-RU" sz="2400" b="1" cap="small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253298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18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ru-RU" dirty="0">
                <a:solidFill>
                  <a:srgbClr val="FFFFFF"/>
                </a:solidFill>
                <a:latin typeface="Palatino"/>
              </a:rPr>
              <a:t>Парламент АВСТРИЙСКОЙ РЕСПУБЛИКИ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210050"/>
            <a:ext cx="8229600" cy="875134"/>
          </a:xfrm>
        </p:spPr>
        <p:txBody>
          <a:bodyPr/>
          <a:lstStyle/>
          <a:p>
            <a:r>
              <a:rPr lang="ru-RU" b="1" cap="small" dirty="0" smtClean="0"/>
              <a:t>Учет методом начисления </a:t>
            </a:r>
            <a:endParaRPr lang="ru-RU" b="1" cap="small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15984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36104"/>
          </a:xfrm>
        </p:spPr>
        <p:txBody>
          <a:bodyPr/>
          <a:lstStyle/>
          <a:p>
            <a:r>
              <a:rPr dirty="0"/>
              <a:t/>
            </a:r>
            <a:br>
              <a:rPr dirty="0"/>
            </a:br>
            <a:r>
              <a:rPr lang="ru-RU" b="1" cap="small" dirty="0"/>
              <a:t>2 этап: Учет и бюджетное планирование методом начисления</a:t>
            </a:r>
            <a:r>
              <a:rPr lang="ru-RU" dirty="0" smtClean="0"/>
              <a:t> </a:t>
            </a:r>
            <a:endParaRPr lang="ru-RU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782117"/>
            <a:ext cx="8396287" cy="4239171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Учет и бюджетное планирование методом начисления: от кассового метода к двум обязательным подходам: касса + начисление</a:t>
            </a:r>
            <a:endParaRPr lang="ru-RU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Задачи: предоставлять актуальную финансовую информацию, стать инструментом управления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Два подхода: использование ресурсов и ликвидность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Потолки в цифрах, основанных на кассовом методе и методе начисления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Включение неденежных статей в операционные бюджеты: без ассигнования средств на износ и резервы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Постоянный процесс мониторинга исполнения бюджета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Ежемесячное управление ликвидностью </a:t>
            </a:r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DC80B5-A40B-40C0-B3B4-89AB11E54944}" type="slidenum">
              <a:rPr lang="de-DE" sz="900">
                <a:solidFill>
                  <a:schemeClr val="bg1"/>
                </a:solidFill>
              </a:rPr>
              <a:pPr/>
              <a:t>19</a:t>
            </a:fld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1331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900" dirty="0">
                <a:solidFill>
                  <a:schemeClr val="bg1"/>
                </a:solidFill>
                <a:latin typeface="Palatino" pitchFamily="18" charset="0"/>
              </a:rPr>
              <a:t>Парламент АВСТРИЙСКОЙ РЕСПУБЛИКИ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656744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latin typeface="+mn-ea"/>
              </a:rPr>
              <a:pPr defTabSz="957263">
                <a:defRPr/>
              </a:pPr>
              <a:t>2</a:t>
            </a:fld>
            <a:endParaRPr lang="ru-RU" dirty="0"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ru-RU" dirty="0">
                <a:latin typeface="+mj-lt"/>
              </a:rPr>
              <a:t>Парламент АВСТРИЙСКОЙ РЕСПУБЛИКИ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143056" cy="807368"/>
          </a:xfrm>
        </p:spPr>
        <p:txBody>
          <a:bodyPr/>
          <a:lstStyle/>
          <a:p>
            <a:pPr eaLnBrk="0" hangingPunct="0"/>
            <a:r>
              <a:rPr lang="ru-RU" b="1" cap="small" dirty="0"/>
              <a:t>Содержание</a:t>
            </a:r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39552" y="1628800"/>
            <a:ext cx="8252593" cy="3816424"/>
          </a:xfrm>
        </p:spPr>
        <p:txBody>
          <a:bodyPr/>
          <a:lstStyle/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Обзор</a:t>
            </a:r>
            <a:endParaRPr lang="ru-RU" dirty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Многолетнее бюджетное планирование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Бюджетное планирование и учет по методу начисления</a:t>
            </a:r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Формирование бюджета, ориентированного на результативность </a:t>
            </a:r>
            <a:endParaRPr lang="ru-RU" dirty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Вызовы для парламента</a:t>
            </a:r>
          </a:p>
          <a:p>
            <a:pPr marL="304800" indent="-304800">
              <a:spcBef>
                <a:spcPts val="600"/>
              </a:spcBef>
              <a:spcAft>
                <a:spcPts val="600"/>
              </a:spcAft>
              <a:buSzPct val="120000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753554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52463" y="549275"/>
            <a:ext cx="795198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defTabSz="91281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91281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91281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91281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91281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ru-RU" altLang="de-DE" sz="3000" cap="small" dirty="0">
                <a:solidFill>
                  <a:srgbClr val="EF0F2C"/>
                </a:solidFill>
                <a:latin typeface="+mj-lt"/>
              </a:rPr>
              <a:t>Учет и бюджетное планирование методом начисления</a:t>
            </a:r>
          </a:p>
        </p:txBody>
      </p:sp>
      <p:sp>
        <p:nvSpPr>
          <p:cNvPr id="47107" name="Oval 3"/>
          <p:cNvSpPr>
            <a:spLocks noChangeArrowheads="1"/>
          </p:cNvSpPr>
          <p:nvPr/>
        </p:nvSpPr>
        <p:spPr bwMode="auto">
          <a:xfrm>
            <a:off x="3170238" y="2205038"/>
            <a:ext cx="2449512" cy="2376487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endParaRPr lang="de-DE" altLang="de-DE" dirty="0"/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2090738" y="3860800"/>
            <a:ext cx="2374900" cy="2376488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endParaRPr lang="de-DE" altLang="de-DE" dirty="0"/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4324350" y="3860800"/>
            <a:ext cx="2305050" cy="2376488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endParaRPr lang="de-DE" altLang="de-DE" dirty="0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170238" y="2852738"/>
            <a:ext cx="2449512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1600" dirty="0"/>
              <a:t>Отчет о деятельности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de-DE" sz="1400" dirty="0">
                <a:solidFill>
                  <a:srgbClr val="5F5F5F"/>
                </a:solidFill>
              </a:rPr>
              <a:t>(прямая связь с федеральной системой учета издержек)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2047875" y="4581525"/>
            <a:ext cx="2447925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1600" dirty="0"/>
              <a:t>Отчет о финансовом состоянии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de-DE" sz="1600" dirty="0"/>
              <a:t>(Бухгалтерский баланс)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4284663" y="4721225"/>
            <a:ext cx="23764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1600" dirty="0"/>
              <a:t>Отчет о движении денежных средств</a:t>
            </a:r>
          </a:p>
        </p:txBody>
      </p:sp>
      <p:sp>
        <p:nvSpPr>
          <p:cNvPr id="47113" name="AutoShape 9"/>
          <p:cNvSpPr>
            <a:spLocks/>
          </p:cNvSpPr>
          <p:nvPr/>
        </p:nvSpPr>
        <p:spPr bwMode="auto">
          <a:xfrm rot="1597508">
            <a:off x="1585913" y="1847850"/>
            <a:ext cx="1458912" cy="3549650"/>
          </a:xfrm>
          <a:prstGeom prst="leftBrace">
            <a:avLst>
              <a:gd name="adj1" fmla="val 20276"/>
              <a:gd name="adj2" fmla="val 50000"/>
            </a:avLst>
          </a:prstGeom>
          <a:noFill/>
          <a:ln w="22225">
            <a:solidFill>
              <a:srgbClr val="969696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endParaRPr lang="de-DE" altLang="de-DE" dirty="0"/>
          </a:p>
        </p:txBody>
      </p:sp>
      <p:sp>
        <p:nvSpPr>
          <p:cNvPr id="47114" name="AutoShape 10"/>
          <p:cNvSpPr>
            <a:spLocks/>
          </p:cNvSpPr>
          <p:nvPr/>
        </p:nvSpPr>
        <p:spPr bwMode="auto">
          <a:xfrm rot="9246708">
            <a:off x="5691188" y="1844675"/>
            <a:ext cx="1358900" cy="3573463"/>
          </a:xfrm>
          <a:prstGeom prst="leftBrace">
            <a:avLst>
              <a:gd name="adj1" fmla="val 21914"/>
              <a:gd name="adj2" fmla="val 50000"/>
            </a:avLst>
          </a:prstGeom>
          <a:noFill/>
          <a:ln w="22225">
            <a:solidFill>
              <a:srgbClr val="969696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endParaRPr lang="de-DE" altLang="de-DE" dirty="0"/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 rot="-3679336">
            <a:off x="-386599" y="2424883"/>
            <a:ext cx="351129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de-DE" sz="1800" dirty="0">
                <a:solidFill>
                  <a:srgbClr val="CC0000"/>
                </a:solidFill>
              </a:rPr>
              <a:t>Ориентация на IPSAS (Международные стандарты учета в государственном секторе - МСУГС )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 rot="3832116">
            <a:off x="5752293" y="2949388"/>
            <a:ext cx="3502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1800" dirty="0">
                <a:solidFill>
                  <a:srgbClr val="CC0000"/>
                </a:solidFill>
              </a:rPr>
              <a:t>Цель: предоставлять актуальную финансовую информацию</a:t>
            </a:r>
          </a:p>
        </p:txBody>
      </p:sp>
      <p:sp>
        <p:nvSpPr>
          <p:cNvPr id="13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467544" y="6084888"/>
            <a:ext cx="2362200" cy="304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</a:rPr>
              <a:t>Источник: Министерство финансов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3721494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nimBg="1"/>
      <p:bldP spid="47108" grpId="0" animBg="1"/>
      <p:bldP spid="47109" grpId="0" animBg="1"/>
      <p:bldP spid="47110" grpId="0"/>
      <p:bldP spid="47111" grpId="0"/>
      <p:bldP spid="47112" grpId="0"/>
      <p:bldP spid="47113" grpId="0" animBg="1"/>
      <p:bldP spid="47114" grpId="0" animBg="1"/>
      <p:bldP spid="47115" grpId="0"/>
      <p:bldP spid="471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735360"/>
          </a:xfrm>
        </p:spPr>
        <p:txBody>
          <a:bodyPr/>
          <a:lstStyle/>
          <a:p>
            <a:pPr defTabSz="912813"/>
            <a:r>
              <a:rPr lang="ru-RU" altLang="de-DE" b="1" kern="1200" cap="small" dirty="0"/>
              <a:t>Отчет о финансовом состоянии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7839075" cy="3744416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~ Бухгалтерский баланс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Представляется лишь как отчет о финансовом состоянии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Обзор изменений в активах, пассивах и чистых активах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Входящий остаток бухгалтерского баланса в Австрии на 2013 г.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sym typeface="Wingdings" pitchFamily="2" charset="2"/>
              </a:rPr>
              <a:t>Отраслевые министерства готовят отчет о финансовом состоянии </a:t>
            </a:r>
            <a:endParaRPr lang="ru-RU" dirty="0" smtClean="0">
              <a:sym typeface="Wingdings" pitchFamily="2" charset="2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  <a:defRPr/>
            </a:pPr>
            <a:r>
              <a:rPr lang="ru-RU" dirty="0" smtClean="0">
                <a:sym typeface="Wingdings" pitchFamily="2" charset="2"/>
              </a:rPr>
              <a:t>	</a:t>
            </a:r>
            <a:r>
              <a:rPr lang="ru-RU" dirty="0" smtClean="0">
                <a:sym typeface="Wingdings" pitchFamily="2" charset="2"/>
              </a:rPr>
              <a:t>-&gt; </a:t>
            </a:r>
            <a:r>
              <a:rPr lang="ru-RU" dirty="0" smtClean="0">
                <a:sym typeface="Wingdings" pitchFamily="2" charset="2"/>
              </a:rPr>
              <a:t>консолидация на уровне Министерства финансов</a:t>
            </a:r>
            <a:endParaRPr lang="ru-RU" dirty="0">
              <a:ea typeface="+mn-ea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009609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569035" y="332656"/>
            <a:ext cx="7903701" cy="792088"/>
          </a:xfrm>
        </p:spPr>
        <p:txBody>
          <a:bodyPr>
            <a:normAutofit/>
          </a:bodyPr>
          <a:lstStyle/>
          <a:p>
            <a:pPr defTabSz="912813"/>
            <a:r>
              <a:rPr lang="ru-RU" altLang="de-DE" b="1" kern="1200" cap="small" dirty="0"/>
              <a:t>Отчет о финансовом состоянии*</a:t>
            </a: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660403" y="2422525"/>
            <a:ext cx="781233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4500563" y="1773238"/>
            <a:ext cx="0" cy="395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184525" y="1839913"/>
            <a:ext cx="10255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ru-RU" altLang="de-DE" sz="2000" dirty="0"/>
              <a:t>Активы</a:t>
            </a:r>
            <a:endParaRPr lang="ru-RU" altLang="de-DE" sz="2000" dirty="0">
              <a:ea typeface="ＭＳ Ｐゴシック" charset="-128"/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4716463" y="1846263"/>
            <a:ext cx="13652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ru-RU" altLang="de-DE" sz="2000" dirty="0"/>
              <a:t>Пассивы</a:t>
            </a:r>
            <a:endParaRPr lang="ru-RU" altLang="de-DE" sz="2000" dirty="0">
              <a:ea typeface="ＭＳ Ｐゴシック" charset="-128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177536" y="2673577"/>
            <a:ext cx="2086322" cy="7992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ru-RU" sz="1600" dirty="0" smtClean="0"/>
              <a:t>13.406.897.790,94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51520" y="3860799"/>
            <a:ext cx="1734444" cy="58477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sz="1600" dirty="0" smtClean="0"/>
              <a:t>Долгосрочные </a:t>
            </a:r>
            <a:r>
              <a:rPr lang="ru-RU" sz="1600" dirty="0" smtClean="0"/>
              <a:t>активы:</a:t>
            </a:r>
            <a:endParaRPr lang="ru-RU" sz="1600" dirty="0" smtClean="0">
              <a:ea typeface="ＭＳ Ｐゴシック" charset="-128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679169" y="3328330"/>
            <a:ext cx="1549015" cy="52322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sz="1400" dirty="0" smtClean="0"/>
              <a:t>Долгосрочные обязательства</a:t>
            </a:r>
            <a:endParaRPr lang="ru-RU" sz="1400" dirty="0" smtClean="0">
              <a:ea typeface="ＭＳ Ｐゴシック" charset="-128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4644009" y="2627411"/>
            <a:ext cx="1584176" cy="52322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sz="1400" dirty="0" smtClean="0"/>
              <a:t>Краткосрочные обязательства</a:t>
            </a:r>
            <a:endParaRPr lang="ru-RU" sz="1400" dirty="0" smtClean="0">
              <a:ea typeface="ＭＳ Ｐゴシック" charset="-128"/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4679169" y="3993350"/>
            <a:ext cx="1439837" cy="7992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sz="1800" dirty="0" smtClean="0"/>
              <a:t>Чистые активы</a:t>
            </a:r>
          </a:p>
        </p:txBody>
      </p:sp>
      <p:sp>
        <p:nvSpPr>
          <p:cNvPr id="37900" name="Line 3"/>
          <p:cNvSpPr>
            <a:spLocks noChangeShapeType="1"/>
          </p:cNvSpPr>
          <p:nvPr/>
        </p:nvSpPr>
        <p:spPr bwMode="auto">
          <a:xfrm>
            <a:off x="660402" y="5013325"/>
            <a:ext cx="781233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660402" y="5332353"/>
            <a:ext cx="2651125" cy="40011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defTabSz="1008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defTabSz="1008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defTabSz="1008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defTabSz="1008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defTabSz="1008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ru-RU" sz="2000" dirty="0" smtClean="0"/>
              <a:t>89.509.190.693,33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5712073" y="5314824"/>
            <a:ext cx="2760663" cy="40011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defTabSz="1008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defTabSz="1008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defTabSz="1008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defTabSz="1008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defTabSz="10080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ru-RU" sz="2000" dirty="0" smtClean="0"/>
              <a:t>89.509.190.693,33</a:t>
            </a:r>
          </a:p>
        </p:txBody>
      </p:sp>
      <p:sp>
        <p:nvSpPr>
          <p:cNvPr id="37903" name="Ellipse 2"/>
          <p:cNvSpPr>
            <a:spLocks noChangeArrowheads="1"/>
          </p:cNvSpPr>
          <p:nvPr/>
        </p:nvSpPr>
        <p:spPr bwMode="auto">
          <a:xfrm>
            <a:off x="3492500" y="5208558"/>
            <a:ext cx="2016125" cy="6477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6000" tIns="72000" rIns="36000" bIns="0"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2000" dirty="0"/>
              <a:t>=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251520" y="2674596"/>
            <a:ext cx="1770956" cy="58477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sz="1600" dirty="0" smtClean="0"/>
              <a:t>Краткосрочные активы:</a:t>
            </a:r>
            <a:endParaRPr lang="ru-RU" sz="1600" dirty="0" smtClean="0">
              <a:ea typeface="ＭＳ Ｐゴシック" charset="-128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177536" y="3860799"/>
            <a:ext cx="2086322" cy="7992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ru-RU" sz="1600" dirty="0" smtClean="0"/>
              <a:t>76.102.292.902,39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6384736" y="2620653"/>
            <a:ext cx="2088000" cy="5220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ru-RU" sz="1600" dirty="0" smtClean="0"/>
              <a:t>36.162.893.133,67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6384736" y="3312500"/>
            <a:ext cx="2088000" cy="5220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ru-RU" sz="1600" dirty="0" smtClean="0"/>
              <a:t>187.219.596.890,75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384736" y="3993350"/>
            <a:ext cx="2088000" cy="7992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ru-RU" sz="1600" dirty="0" smtClean="0"/>
              <a:t>-133.873.299.331,09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569035" y="6165304"/>
            <a:ext cx="25929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* Входящий остаток на 1.1.2013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643544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879376"/>
          </a:xfrm>
        </p:spPr>
        <p:txBody>
          <a:bodyPr/>
          <a:lstStyle/>
          <a:p>
            <a:pPr defTabSz="912813"/>
            <a:r>
              <a:rPr lang="ru-RU" altLang="de-DE" b="1" kern="1200" cap="small" dirty="0"/>
              <a:t>Отчет о деятельности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7519988" cy="424847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~ Отчет о прибыли и убытках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Бюджет начислений состоит из 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>
                <a:sym typeface="Wingdings" pitchFamily="2" charset="2"/>
              </a:rPr>
              <a:t>бюджета, основанного на отчете о деятельности 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>
                <a:sym typeface="Wingdings" pitchFamily="2" charset="2"/>
              </a:rPr>
              <a:t>отчета о деятельности</a:t>
            </a:r>
          </a:p>
          <a:p>
            <a:pPr marL="304800" lvl="3" indent="-3048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20000"/>
              <a:defRPr/>
            </a:pPr>
            <a:endParaRPr lang="ru-RU" dirty="0">
              <a:ea typeface="+mn-ea"/>
              <a:cs typeface="+mn-cs"/>
              <a:sym typeface="Wingdings" pitchFamily="2" charset="2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Обзор расходов и доходов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Расходы/доходы признаются в момент использования/поступления ресурсов</a:t>
            </a:r>
          </a:p>
          <a:p>
            <a:pPr marL="304800" lvl="3" indent="-3048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20000"/>
              <a:defRPr/>
            </a:pPr>
            <a:endParaRPr lang="ru-RU" dirty="0">
              <a:ea typeface="+mn-ea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139196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591344"/>
          </a:xfrm>
        </p:spPr>
        <p:txBody>
          <a:bodyPr/>
          <a:lstStyle/>
          <a:p>
            <a:pPr defTabSz="912813"/>
            <a:r>
              <a:rPr lang="ru-RU" altLang="de-DE" b="1" kern="1200" cap="small" dirty="0"/>
              <a:t>Отчет о движении денежных средств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412776"/>
            <a:ext cx="8023994" cy="4608612"/>
          </a:xfrm>
        </p:spPr>
        <p:txBody>
          <a:bodyPr/>
          <a:lstStyle/>
          <a:p>
            <a:pPr marL="0" lvl="3" inden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20000"/>
              <a:buNone/>
              <a:defRPr/>
            </a:pPr>
            <a:r>
              <a:rPr lang="ru-RU" dirty="0">
                <a:sym typeface="Wingdings" pitchFamily="2" charset="2"/>
              </a:rPr>
              <a:t>Кассовый бюджет состоит из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>
                <a:sym typeface="Wingdings" pitchFamily="2" charset="2"/>
              </a:rPr>
              <a:t>бюджета, основанного на отчете о движении денежных средств 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>
                <a:sym typeface="Wingdings" pitchFamily="2" charset="2"/>
              </a:rPr>
              <a:t>отчета о движении денежных средств</a:t>
            </a:r>
          </a:p>
          <a:p>
            <a:pPr marL="0" lvl="3" indent="0">
              <a:spcBef>
                <a:spcPts val="1200"/>
              </a:spcBef>
              <a:spcAft>
                <a:spcPts val="600"/>
              </a:spcAft>
              <a:buClr>
                <a:schemeClr val="tx2"/>
              </a:buClr>
              <a:buSzPct val="120000"/>
              <a:buNone/>
              <a:defRPr/>
            </a:pPr>
            <a:r>
              <a:rPr lang="ru-RU" dirty="0" smtClean="0">
                <a:sym typeface="Wingdings" pitchFamily="2" charset="2"/>
              </a:rPr>
              <a:t>Отражает приток и отток средств в виде расходов и поступлений</a:t>
            </a:r>
            <a:endParaRPr lang="ru-RU" dirty="0">
              <a:ea typeface="+mn-ea"/>
              <a:cs typeface="+mn-cs"/>
              <a:sym typeface="Wingdings" pitchFamily="2" charset="2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Расходы признаются в момент произведения выплаты и представляют собой отток ликвидных средств (остаток на банковском счете, наличные средства) в течение финансового года, т.е. все расходы с 1 января по 31 декабря.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Поступления признаются на дату зачисления платежа в выписке по счету и представляют собой притоки ликвидных средств в течение финансового года.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Выплаты, произведенные после 31 декабря признаются в следующем финансовом году.</a:t>
            </a:r>
            <a:endParaRPr lang="ru-RU" b="0" dirty="0" smtClean="0">
              <a:sym typeface="Wingdings" pitchFamily="2" charset="2"/>
            </a:endParaRPr>
          </a:p>
          <a:p>
            <a:pPr marL="0" indent="0" eaLnBrk="1" hangingPunct="1">
              <a:buFontTx/>
              <a:buNone/>
              <a:defRPr/>
            </a:pPr>
            <a:endParaRPr lang="ru-RU" b="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7709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33400"/>
            <a:ext cx="8215064" cy="663352"/>
          </a:xfrm>
        </p:spPr>
        <p:txBody>
          <a:bodyPr/>
          <a:lstStyle/>
          <a:p>
            <a:pPr defTabSz="912813"/>
            <a:r>
              <a:rPr lang="ru-RU" altLang="de-DE" b="1" kern="1200" cap="small" dirty="0" smtClean="0"/>
              <a:t>Первые вынесенные уроки </a:t>
            </a:r>
            <a:endParaRPr lang="ru-RU" altLang="de-DE" b="1" kern="1200" cap="small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80920" cy="439248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Федеральный бюджет состоит из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>
                <a:sym typeface="Wingdings" pitchFamily="2" charset="2"/>
              </a:rPr>
              <a:t>отчета о движении денежных средств</a:t>
            </a:r>
            <a:r>
              <a:rPr lang="en-US" dirty="0" smtClean="0"/>
              <a:t>	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>
                <a:sym typeface="Wingdings" pitchFamily="2" charset="2"/>
              </a:rPr>
              <a:t>отчета о деятельности</a:t>
            </a:r>
          </a:p>
          <a:p>
            <a:pPr marL="342900" lvl="3" eaLnBrk="0" hangingPunct="0">
              <a:spcBef>
                <a:spcPts val="12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Кассовый подход все еще значительно доминирует 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Новая информация об инвестициях/износе, резервах, подлежащей к получению сумме налогов, невозвратных и сомнительных задолженностях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Подход начислением добавляет новый уровень сложности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Переходный период - вызов органам государственной администрации, требующий дополнительных пояснительных комментариев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>
                <a:sym typeface="Wingdings" pitchFamily="2" charset="2"/>
              </a:rPr>
              <a:t>Парламенту необходимо привыкнуть к новой информации</a:t>
            </a:r>
            <a:endParaRPr lang="ru-RU" dirty="0">
              <a:ea typeface="+mn-ea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497245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26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ru-RU" dirty="0">
                <a:solidFill>
                  <a:srgbClr val="FFFFFF"/>
                </a:solidFill>
                <a:latin typeface="Palatino"/>
              </a:rPr>
              <a:t>Парламент АВСТРИЙСКОЙ РЕСПУБЛИКИ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210050"/>
            <a:ext cx="8229600" cy="875134"/>
          </a:xfrm>
        </p:spPr>
        <p:txBody>
          <a:bodyPr/>
          <a:lstStyle/>
          <a:p>
            <a:r>
              <a:rPr lang="ru-RU" b="1" cap="small" dirty="0" smtClean="0"/>
              <a:t>Формирование бюджета, ориентированного на результативность </a:t>
            </a:r>
            <a:endParaRPr lang="ru-RU" b="1" cap="small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234380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7704856" cy="936104"/>
          </a:xfrm>
        </p:spPr>
        <p:txBody>
          <a:bodyPr/>
          <a:lstStyle/>
          <a:p>
            <a:pPr eaLnBrk="1" hangingPunct="1"/>
            <a:r>
              <a:rPr lang="ru-RU" altLang="de-DE" b="1" cap="small" dirty="0" smtClean="0"/>
              <a:t>Ориентир на конечный результат: Цели</a:t>
            </a:r>
            <a:r>
              <a:rPr lang="ru-RU" dirty="0" smtClean="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700808"/>
            <a:ext cx="8186737" cy="4166592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Показывать конечные и промежуточные результаты, которые должны быть достигнуты при помощи лежащих в основе бюджетов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Содействовать расстановке приоритетов политики и, далее, в органах государственной администрации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Укрепить подотчетность отраслевых министерств и бюджетных органов о результатах деятельности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>
                <a:sym typeface="Wingdings" pitchFamily="2" charset="2"/>
              </a:rPr>
              <a:t>Обеспечить административному уровню условия для представления результатов и достижений </a:t>
            </a:r>
            <a:endParaRPr lang="ru-RU" altLang="de-DE" dirty="0">
              <a:ea typeface="+mn-ea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068599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81000" y="404664"/>
            <a:ext cx="8439472" cy="735360"/>
          </a:xfrm>
        </p:spPr>
        <p:txBody>
          <a:bodyPr/>
          <a:lstStyle/>
          <a:p>
            <a:r>
              <a:rPr lang="ru-RU" b="1" cap="small" dirty="0" smtClean="0"/>
              <a:t>Ориентир на конечный результат </a:t>
            </a:r>
            <a:endParaRPr lang="ru-RU" b="1" cap="small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468052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ClrTx/>
              <a:buSzPct val="110000"/>
              <a:buNone/>
              <a:defRPr/>
            </a:pPr>
            <a:r>
              <a:rPr lang="ru-RU" dirty="0" smtClean="0"/>
              <a:t>Бюджет будет развиваться от ориентации на вводимые ресурсы к полноценному документу, регулирующему ресурсы и результативность, на основании нового конституционного принципа ориентации на конечный результат. </a:t>
            </a:r>
            <a:endParaRPr lang="ru-RU" dirty="0"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ClrTx/>
              <a:buSzPct val="110000"/>
              <a:buNone/>
              <a:defRPr/>
            </a:pPr>
            <a:r>
              <a:rPr lang="ru-RU" dirty="0" smtClean="0"/>
              <a:t>Осуществление: </a:t>
            </a:r>
            <a:endParaRPr lang="ru-RU" dirty="0">
              <a:ea typeface="Tahoma" pitchFamily="34" charset="0"/>
              <a:cs typeface="Tahoma" pitchFamily="34" charset="0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ССПР/Отчет по стратегии ссылаются на конечные результаты/стратегии  </a:t>
            </a:r>
            <a:endParaRPr lang="ru-RU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Информация о результативности в законопроекте о годовом бюджете на уровне глав бюджета, общего и подробного бюджетов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Управление мандатами результативности (ресурсы, цели, достижения)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Контролирование конечных результатов</a:t>
            </a:r>
            <a:endParaRPr lang="ru-RU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Требования к отчетности </a:t>
            </a:r>
            <a:endParaRPr lang="ru-RU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Оценка воздействия, ориентированная на конечный результат, в отношении законодательных предложений и других проектов</a:t>
            </a:r>
            <a:endParaRPr lang="ru-RU" dirty="0">
              <a:ea typeface="+mn-ea"/>
              <a:cs typeface="+mn-cs"/>
            </a:endParaRPr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39750" y="6524625"/>
            <a:ext cx="287834" cy="144735"/>
          </a:xfrm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DC80B5-A40B-40C0-B3B4-89AB11E54944}" type="slidenum">
              <a:rPr lang="de-DE" sz="900">
                <a:solidFill>
                  <a:schemeClr val="bg1"/>
                </a:solidFill>
              </a:rPr>
              <a:pPr/>
              <a:t>28</a:t>
            </a:fld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1331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900" dirty="0">
                <a:solidFill>
                  <a:schemeClr val="bg1"/>
                </a:solidFill>
                <a:latin typeface="Palatino" pitchFamily="18" charset="0"/>
              </a:rPr>
              <a:t>Парламент АВСТРИЙСКОЙ РЕСПУБЛИКИ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847112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/>
          </p:cNvSpPr>
          <p:nvPr>
            <p:ph type="title"/>
          </p:nvPr>
        </p:nvSpPr>
        <p:spPr>
          <a:xfrm>
            <a:off x="539750" y="188913"/>
            <a:ext cx="8064698" cy="935831"/>
          </a:xfrm>
        </p:spPr>
        <p:txBody>
          <a:bodyPr/>
          <a:lstStyle/>
          <a:p>
            <a:r>
              <a:rPr lang="ru-RU" altLang="de-DE" b="1" cap="small" dirty="0"/>
              <a:t>Информация по результативности на разных уровнях бюджета</a:t>
            </a:r>
          </a:p>
        </p:txBody>
      </p:sp>
      <p:sp>
        <p:nvSpPr>
          <p:cNvPr id="45060" name="AutoShape 3"/>
          <p:cNvSpPr>
            <a:spLocks noChangeArrowheads="1"/>
          </p:cNvSpPr>
          <p:nvPr/>
        </p:nvSpPr>
        <p:spPr bwMode="auto">
          <a:xfrm>
            <a:off x="539750" y="1836738"/>
            <a:ext cx="7200900" cy="3889375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de-DE" altLang="de-DE" sz="1400" dirty="0">
              <a:solidFill>
                <a:srgbClr val="000000"/>
              </a:solidFill>
            </a:endParaRPr>
          </a:p>
        </p:txBody>
      </p:sp>
      <p:sp>
        <p:nvSpPr>
          <p:cNvPr id="45061" name="AutoShape 4"/>
          <p:cNvSpPr>
            <a:spLocks noChangeArrowheads="1"/>
          </p:cNvSpPr>
          <p:nvPr/>
        </p:nvSpPr>
        <p:spPr bwMode="auto">
          <a:xfrm>
            <a:off x="1403350" y="1836738"/>
            <a:ext cx="5473700" cy="2952750"/>
          </a:xfrm>
          <a:prstGeom prst="triangle">
            <a:avLst>
              <a:gd name="adj" fmla="val 50000"/>
            </a:avLst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de-DE" altLang="de-DE" sz="1400" dirty="0">
              <a:solidFill>
                <a:srgbClr val="000000"/>
              </a:solidFill>
            </a:endParaRPr>
          </a:p>
        </p:txBody>
      </p:sp>
      <p:sp>
        <p:nvSpPr>
          <p:cNvPr id="45062" name="AutoShape 5"/>
          <p:cNvSpPr>
            <a:spLocks noChangeArrowheads="1"/>
          </p:cNvSpPr>
          <p:nvPr/>
        </p:nvSpPr>
        <p:spPr bwMode="auto">
          <a:xfrm>
            <a:off x="2268538" y="1836738"/>
            <a:ext cx="3743325" cy="2017712"/>
          </a:xfrm>
          <a:prstGeom prst="triangle">
            <a:avLst>
              <a:gd name="adj" fmla="val 50000"/>
            </a:avLst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ru-RU" altLang="de-DE" sz="140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ru-RU" altLang="de-DE" sz="1400" dirty="0">
                <a:solidFill>
                  <a:srgbClr val="000000"/>
                </a:solidFill>
              </a:rPr>
              <a:t>Макс. 5 конечных целей,</a:t>
            </a:r>
            <a:r>
              <a:rPr dirty="0"/>
              <a:t/>
            </a:r>
            <a:br>
              <a:rPr dirty="0"/>
            </a:br>
            <a:r>
              <a:rPr lang="ru-RU" altLang="de-DE" sz="1400" dirty="0">
                <a:solidFill>
                  <a:srgbClr val="000000"/>
                </a:solidFill>
              </a:rPr>
              <a:t>как минимум </a:t>
            </a:r>
            <a:r>
              <a:rPr lang="ru-RU" altLang="de-DE" sz="1400" dirty="0">
                <a:solidFill>
                  <a:srgbClr val="C00000"/>
                </a:solidFill>
              </a:rPr>
              <a:t>1 гендер</a:t>
            </a:r>
          </a:p>
          <a:p>
            <a:pPr algn="ctr" eaLnBrk="1" hangingPunct="1"/>
            <a:endParaRPr lang="ru-RU" altLang="de-DE" sz="1400" dirty="0">
              <a:solidFill>
                <a:srgbClr val="000000"/>
              </a:solidFill>
            </a:endParaRPr>
          </a:p>
          <a:p>
            <a:pPr algn="ctr" eaLnBrk="1" hangingPunct="1"/>
            <a:endParaRPr lang="ru-RU" altLang="de-DE" sz="1400" dirty="0">
              <a:solidFill>
                <a:srgbClr val="000000"/>
              </a:solidFill>
            </a:endParaRPr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5003800" y="3854450"/>
            <a:ext cx="1588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835150" y="4070350"/>
            <a:ext cx="1295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1000" dirty="0">
                <a:solidFill>
                  <a:srgbClr val="000000"/>
                </a:solidFill>
              </a:rPr>
              <a:t>Общий бюджет</a:t>
            </a:r>
            <a:r>
              <a:rPr dirty="0"/>
              <a:t/>
            </a:r>
            <a:br>
              <a:rPr dirty="0"/>
            </a:br>
            <a:r>
              <a:rPr lang="ru-RU" altLang="de-DE" sz="1000" dirty="0">
                <a:solidFill>
                  <a:srgbClr val="000000"/>
                </a:solidFill>
              </a:rPr>
              <a:t>1 – 5 основные деятельности</a:t>
            </a:r>
            <a:r>
              <a:rPr dirty="0"/>
              <a:t/>
            </a:r>
            <a:br>
              <a:rPr dirty="0"/>
            </a:br>
            <a:r>
              <a:rPr lang="ru-RU" altLang="de-DE" sz="1000" dirty="0">
                <a:solidFill>
                  <a:srgbClr val="C00000"/>
                </a:solidFill>
              </a:rPr>
              <a:t>Гендер</a:t>
            </a:r>
            <a:endParaRPr lang="ru-RU" altLang="de-DE" sz="10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3205163" y="4718050"/>
            <a:ext cx="0" cy="10080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5005388" y="4718050"/>
            <a:ext cx="0" cy="10080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1619250" y="4789488"/>
            <a:ext cx="360363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2555875" y="4789488"/>
            <a:ext cx="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5651500" y="4789488"/>
            <a:ext cx="1588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 flipV="1">
            <a:off x="6227763" y="4789488"/>
            <a:ext cx="433387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1187624" y="4789488"/>
            <a:ext cx="72055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000" dirty="0" smtClean="0">
                <a:solidFill>
                  <a:srgbClr val="000000"/>
                </a:solidFill>
              </a:rPr>
              <a:t>Подроб.</a:t>
            </a:r>
            <a:endParaRPr lang="ru-RU" altLang="de-DE" sz="100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ru-RU" altLang="de-DE" sz="1000" dirty="0">
                <a:solidFill>
                  <a:srgbClr val="000000"/>
                </a:solidFill>
              </a:rPr>
              <a:t>бюджет</a:t>
            </a:r>
          </a:p>
          <a:p>
            <a:pPr algn="ctr" eaLnBrk="1" hangingPunct="1"/>
            <a:r>
              <a:rPr lang="ru-RU" altLang="de-DE" sz="1000" dirty="0">
                <a:solidFill>
                  <a:srgbClr val="C00000"/>
                </a:solidFill>
              </a:rPr>
              <a:t>Г</a:t>
            </a:r>
            <a:r>
              <a:rPr dirty="0"/>
              <a:t/>
            </a:r>
            <a:br>
              <a:rPr dirty="0"/>
            </a:br>
            <a:endParaRPr lang="ru-RU" altLang="de-DE" sz="10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1835150" y="4789488"/>
            <a:ext cx="719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000" dirty="0" smtClean="0">
                <a:solidFill>
                  <a:srgbClr val="000000"/>
                </a:solidFill>
              </a:rPr>
              <a:t>Подроб.</a:t>
            </a:r>
            <a:endParaRPr lang="ru-RU" altLang="de-DE" sz="100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ru-RU" altLang="de-DE" sz="1000" dirty="0">
                <a:solidFill>
                  <a:srgbClr val="000000"/>
                </a:solidFill>
              </a:rPr>
              <a:t>бюджет</a:t>
            </a:r>
          </a:p>
          <a:p>
            <a:pPr algn="ctr" eaLnBrk="1" hangingPunct="1"/>
            <a:r>
              <a:rPr lang="ru-RU" altLang="de-DE" sz="1000" dirty="0">
                <a:solidFill>
                  <a:srgbClr val="C00000"/>
                </a:solidFill>
              </a:rPr>
              <a:t>е</a:t>
            </a:r>
            <a:endParaRPr lang="ru-RU" altLang="de-DE" sz="10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2484438" y="4789488"/>
            <a:ext cx="71913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000" dirty="0" smtClean="0">
                <a:solidFill>
                  <a:srgbClr val="000000"/>
                </a:solidFill>
              </a:rPr>
              <a:t>Подроб.</a:t>
            </a:r>
            <a:endParaRPr lang="ru-RU" altLang="de-DE" sz="100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ru-RU" altLang="de-DE" sz="1000" dirty="0">
                <a:solidFill>
                  <a:srgbClr val="000000"/>
                </a:solidFill>
              </a:rPr>
              <a:t>бюджет</a:t>
            </a:r>
          </a:p>
          <a:p>
            <a:pPr algn="ctr" eaLnBrk="1" hangingPunct="1"/>
            <a:r>
              <a:rPr lang="ru-RU" altLang="de-DE" sz="1000" dirty="0">
                <a:solidFill>
                  <a:srgbClr val="C00000"/>
                </a:solidFill>
              </a:rPr>
              <a:t>н</a:t>
            </a:r>
            <a:endParaRPr lang="ru-RU" altLang="de-DE" sz="10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4932363" y="4789488"/>
            <a:ext cx="71913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000" dirty="0" smtClean="0">
                <a:solidFill>
                  <a:srgbClr val="000000"/>
                </a:solidFill>
              </a:rPr>
              <a:t>Подроб.</a:t>
            </a:r>
            <a:endParaRPr lang="ru-RU" altLang="de-DE" sz="100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ru-RU" altLang="de-DE" sz="1000" dirty="0">
                <a:solidFill>
                  <a:srgbClr val="000000"/>
                </a:solidFill>
              </a:rPr>
              <a:t>бюджет</a:t>
            </a:r>
          </a:p>
          <a:p>
            <a:pPr algn="ctr" eaLnBrk="1" hangingPunct="1"/>
            <a:r>
              <a:rPr lang="ru-RU" altLang="de-DE" sz="1000" dirty="0">
                <a:solidFill>
                  <a:srgbClr val="C00000"/>
                </a:solidFill>
              </a:rPr>
              <a:t>в</a:t>
            </a:r>
            <a:endParaRPr lang="ru-RU" altLang="de-DE" sz="10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5651500" y="4789488"/>
            <a:ext cx="719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000" dirty="0" smtClean="0">
                <a:solidFill>
                  <a:srgbClr val="000000"/>
                </a:solidFill>
              </a:rPr>
              <a:t>Подроб.</a:t>
            </a:r>
            <a:endParaRPr lang="ru-RU" altLang="de-DE" sz="100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ru-RU" altLang="de-DE" sz="1000" dirty="0">
                <a:solidFill>
                  <a:srgbClr val="000000"/>
                </a:solidFill>
              </a:rPr>
              <a:t>бюджет</a:t>
            </a:r>
          </a:p>
          <a:p>
            <a:pPr algn="ctr" eaLnBrk="1" hangingPunct="1"/>
            <a:r>
              <a:rPr lang="ru-RU" altLang="de-DE" sz="1000" dirty="0">
                <a:solidFill>
                  <a:srgbClr val="C00000"/>
                </a:solidFill>
              </a:rPr>
              <a:t>к</a:t>
            </a:r>
            <a:endParaRPr lang="ru-RU" altLang="de-DE" sz="10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6300788" y="4789488"/>
            <a:ext cx="71913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000" dirty="0" smtClean="0">
                <a:solidFill>
                  <a:srgbClr val="000000"/>
                </a:solidFill>
              </a:rPr>
              <a:t>Подроб.</a:t>
            </a:r>
            <a:endParaRPr lang="ru-RU" altLang="de-DE" sz="100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ru-RU" altLang="de-DE" sz="1000" dirty="0">
                <a:solidFill>
                  <a:srgbClr val="000000"/>
                </a:solidFill>
              </a:rPr>
              <a:t>бюджет</a:t>
            </a:r>
          </a:p>
          <a:p>
            <a:pPr algn="ctr" eaLnBrk="1" hangingPunct="1"/>
            <a:r>
              <a:rPr lang="ru-RU" altLang="de-DE" sz="1000" dirty="0">
                <a:solidFill>
                  <a:srgbClr val="C00000"/>
                </a:solidFill>
              </a:rPr>
              <a:t>л.</a:t>
            </a:r>
            <a:endParaRPr lang="ru-RU" altLang="de-DE" sz="10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45077" name="AutoShape 21"/>
          <p:cNvSpPr>
            <a:spLocks/>
          </p:cNvSpPr>
          <p:nvPr/>
        </p:nvSpPr>
        <p:spPr bwMode="auto">
          <a:xfrm>
            <a:off x="7092280" y="1772816"/>
            <a:ext cx="790575" cy="2952750"/>
          </a:xfrm>
          <a:prstGeom prst="rightBrace">
            <a:avLst>
              <a:gd name="adj1" fmla="val 34220"/>
              <a:gd name="adj2" fmla="val 51278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080000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ru-RU" altLang="de-DE" sz="1200" dirty="0">
              <a:solidFill>
                <a:srgbClr val="000000"/>
              </a:solidFill>
              <a:latin typeface="Tahoma" charset="0"/>
              <a:cs typeface="Tahoma" charset="0"/>
            </a:endParaRPr>
          </a:p>
          <a:p>
            <a:pPr algn="ctr" eaLnBrk="1" hangingPunct="1"/>
            <a:endParaRPr lang="ru-RU" altLang="de-DE" sz="1200" dirty="0">
              <a:solidFill>
                <a:srgbClr val="000000"/>
              </a:solidFill>
              <a:latin typeface="Tahoma" charset="0"/>
              <a:cs typeface="Tahoma" charset="0"/>
            </a:endParaRPr>
          </a:p>
          <a:p>
            <a:pPr algn="ctr" eaLnBrk="1" hangingPunct="1"/>
            <a:r>
              <a:rPr lang="ru-RU" altLang="de-DE" sz="1200" dirty="0" smtClean="0">
                <a:solidFill>
                  <a:srgbClr val="000000"/>
                </a:solidFill>
                <a:latin typeface="Tahoma" charset="0"/>
              </a:rPr>
              <a:t>Проект годового бюджета</a:t>
            </a:r>
          </a:p>
          <a:p>
            <a:pPr algn="ctr" eaLnBrk="1" hangingPunct="1"/>
            <a:r>
              <a:rPr lang="ru-RU" dirty="0" smtClean="0"/>
              <a:t>     </a:t>
            </a:r>
            <a:endParaRPr lang="ru-RU" altLang="de-DE" dirty="0">
              <a:solidFill>
                <a:srgbClr val="000000"/>
              </a:solidFill>
            </a:endParaRPr>
          </a:p>
        </p:txBody>
      </p:sp>
      <p:sp>
        <p:nvSpPr>
          <p:cNvPr id="45078" name="AutoShape 22"/>
          <p:cNvSpPr>
            <a:spLocks/>
          </p:cNvSpPr>
          <p:nvPr/>
        </p:nvSpPr>
        <p:spPr bwMode="auto">
          <a:xfrm>
            <a:off x="8388424" y="4797152"/>
            <a:ext cx="574675" cy="901700"/>
          </a:xfrm>
          <a:prstGeom prst="rightBrace">
            <a:avLst>
              <a:gd name="adj1" fmla="val 1051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r" eaLnBrk="1" hangingPunct="1"/>
            <a:r>
              <a:rPr lang="ru-RU" altLang="de-DE" sz="1200" dirty="0">
                <a:solidFill>
                  <a:srgbClr val="000000"/>
                </a:solidFill>
                <a:latin typeface="Tahoma" charset="0"/>
              </a:rPr>
              <a:t>Пояснительные </a:t>
            </a:r>
            <a:r>
              <a:rPr dirty="0"/>
              <a:t/>
            </a:r>
            <a:br>
              <a:rPr dirty="0"/>
            </a:br>
            <a:r>
              <a:rPr lang="ru-RU" altLang="de-DE" sz="1200" dirty="0">
                <a:solidFill>
                  <a:srgbClr val="000000"/>
                </a:solidFill>
                <a:latin typeface="Tahoma" charset="0"/>
              </a:rPr>
              <a:t>бюджетные </a:t>
            </a:r>
            <a:r>
              <a:rPr dirty="0"/>
              <a:t/>
            </a:r>
            <a:br>
              <a:rPr dirty="0"/>
            </a:br>
            <a:r>
              <a:rPr lang="ru-RU" altLang="de-DE" sz="1200" dirty="0">
                <a:solidFill>
                  <a:srgbClr val="000000"/>
                </a:solidFill>
                <a:latin typeface="Tahoma" charset="0"/>
              </a:rPr>
              <a:t>документы</a:t>
            </a:r>
            <a:endParaRPr lang="ru-RU" altLang="de-DE" sz="1200" dirty="0">
              <a:solidFill>
                <a:srgbClr val="000000"/>
              </a:solidFill>
              <a:latin typeface="Tahoma" charset="0"/>
              <a:cs typeface="Tahoma" charset="0"/>
            </a:endParaRPr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1835150" y="1477963"/>
            <a:ext cx="467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1800" dirty="0">
                <a:solidFill>
                  <a:srgbClr val="000000"/>
                </a:solidFill>
              </a:rPr>
              <a:t>Глава бюджета</a:t>
            </a:r>
          </a:p>
        </p:txBody>
      </p:sp>
      <p:sp>
        <p:nvSpPr>
          <p:cNvPr id="45080" name="Text Box 25"/>
          <p:cNvSpPr txBox="1">
            <a:spLocks noChangeArrowheads="1"/>
          </p:cNvSpPr>
          <p:nvPr/>
        </p:nvSpPr>
        <p:spPr bwMode="auto">
          <a:xfrm>
            <a:off x="1042988" y="6086475"/>
            <a:ext cx="6337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1800" b="0" dirty="0" smtClean="0">
                <a:solidFill>
                  <a:srgbClr val="000000"/>
                </a:solidFill>
              </a:rPr>
              <a:t>Договоры о результатах деятельности</a:t>
            </a:r>
            <a:endParaRPr lang="ru-RU" altLang="de-DE" sz="1800" b="0" dirty="0">
              <a:solidFill>
                <a:srgbClr val="000000"/>
              </a:solidFill>
            </a:endParaRPr>
          </a:p>
        </p:txBody>
      </p:sp>
      <p:sp>
        <p:nvSpPr>
          <p:cNvPr id="45081" name="AutoShape 26"/>
          <p:cNvSpPr>
            <a:spLocks noChangeArrowheads="1"/>
          </p:cNvSpPr>
          <p:nvPr/>
        </p:nvSpPr>
        <p:spPr bwMode="auto">
          <a:xfrm>
            <a:off x="4067175" y="5797550"/>
            <a:ext cx="144463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endParaRPr lang="de-DE" altLang="de-DE" dirty="0">
              <a:solidFill>
                <a:srgbClr val="000000"/>
              </a:solidFill>
            </a:endParaRPr>
          </a:p>
        </p:txBody>
      </p:sp>
      <p:sp>
        <p:nvSpPr>
          <p:cNvPr id="45082" name="AutoShape 27"/>
          <p:cNvSpPr>
            <a:spLocks noChangeArrowheads="1"/>
          </p:cNvSpPr>
          <p:nvPr/>
        </p:nvSpPr>
        <p:spPr bwMode="auto">
          <a:xfrm>
            <a:off x="2771775" y="5797550"/>
            <a:ext cx="144463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endParaRPr lang="de-DE" altLang="de-DE" dirty="0">
              <a:solidFill>
                <a:srgbClr val="000000"/>
              </a:solidFill>
            </a:endParaRPr>
          </a:p>
        </p:txBody>
      </p:sp>
      <p:sp>
        <p:nvSpPr>
          <p:cNvPr id="45083" name="AutoShape 28"/>
          <p:cNvSpPr>
            <a:spLocks noChangeArrowheads="1"/>
          </p:cNvSpPr>
          <p:nvPr/>
        </p:nvSpPr>
        <p:spPr bwMode="auto">
          <a:xfrm>
            <a:off x="2051050" y="5797550"/>
            <a:ext cx="144463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endParaRPr lang="de-DE" altLang="de-DE" dirty="0">
              <a:solidFill>
                <a:srgbClr val="000000"/>
              </a:solidFill>
            </a:endParaRPr>
          </a:p>
        </p:txBody>
      </p:sp>
      <p:sp>
        <p:nvSpPr>
          <p:cNvPr id="45084" name="AutoShape 29"/>
          <p:cNvSpPr>
            <a:spLocks noChangeArrowheads="1"/>
          </p:cNvSpPr>
          <p:nvPr/>
        </p:nvSpPr>
        <p:spPr bwMode="auto">
          <a:xfrm>
            <a:off x="5292725" y="5797550"/>
            <a:ext cx="144463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endParaRPr lang="de-DE" altLang="de-DE" dirty="0">
              <a:solidFill>
                <a:srgbClr val="000000"/>
              </a:solidFill>
            </a:endParaRPr>
          </a:p>
        </p:txBody>
      </p:sp>
      <p:sp>
        <p:nvSpPr>
          <p:cNvPr id="45085" name="AutoShape 30"/>
          <p:cNvSpPr>
            <a:spLocks noChangeArrowheads="1"/>
          </p:cNvSpPr>
          <p:nvPr/>
        </p:nvSpPr>
        <p:spPr bwMode="auto">
          <a:xfrm>
            <a:off x="1331913" y="5797550"/>
            <a:ext cx="144462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endParaRPr lang="de-DE" altLang="de-DE" dirty="0">
              <a:solidFill>
                <a:srgbClr val="000000"/>
              </a:solidFill>
            </a:endParaRPr>
          </a:p>
        </p:txBody>
      </p:sp>
      <p:sp>
        <p:nvSpPr>
          <p:cNvPr id="45086" name="AutoShape 31"/>
          <p:cNvSpPr>
            <a:spLocks noChangeArrowheads="1"/>
          </p:cNvSpPr>
          <p:nvPr/>
        </p:nvSpPr>
        <p:spPr bwMode="auto">
          <a:xfrm>
            <a:off x="6084888" y="5797550"/>
            <a:ext cx="144462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endParaRPr lang="de-DE" altLang="de-DE" dirty="0">
              <a:solidFill>
                <a:srgbClr val="000000"/>
              </a:solidFill>
            </a:endParaRPr>
          </a:p>
        </p:txBody>
      </p:sp>
      <p:sp>
        <p:nvSpPr>
          <p:cNvPr id="45087" name="AutoShape 32"/>
          <p:cNvSpPr>
            <a:spLocks noChangeArrowheads="1"/>
          </p:cNvSpPr>
          <p:nvPr/>
        </p:nvSpPr>
        <p:spPr bwMode="auto">
          <a:xfrm>
            <a:off x="6948488" y="5797550"/>
            <a:ext cx="144462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endParaRPr lang="de-DE" altLang="de-DE" dirty="0">
              <a:solidFill>
                <a:srgbClr val="000000"/>
              </a:solidFill>
            </a:endParaRPr>
          </a:p>
        </p:txBody>
      </p:sp>
      <p:sp>
        <p:nvSpPr>
          <p:cNvPr id="45088" name="Text Box 39"/>
          <p:cNvSpPr txBox="1">
            <a:spLocks noChangeArrowheads="1"/>
          </p:cNvSpPr>
          <p:nvPr/>
        </p:nvSpPr>
        <p:spPr bwMode="auto">
          <a:xfrm>
            <a:off x="3347864" y="2060575"/>
            <a:ext cx="1584176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1400" dirty="0">
                <a:solidFill>
                  <a:srgbClr val="000000"/>
                </a:solidFill>
              </a:rPr>
              <a:t>Формулировка миссии</a:t>
            </a:r>
          </a:p>
        </p:txBody>
      </p:sp>
      <p:sp>
        <p:nvSpPr>
          <p:cNvPr id="45089" name="Line 40"/>
          <p:cNvSpPr>
            <a:spLocks noChangeShapeType="1"/>
          </p:cNvSpPr>
          <p:nvPr/>
        </p:nvSpPr>
        <p:spPr bwMode="auto">
          <a:xfrm>
            <a:off x="3492500" y="2557463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45090" name="Text Box 41"/>
          <p:cNvSpPr txBox="1">
            <a:spLocks noChangeArrowheads="1"/>
          </p:cNvSpPr>
          <p:nvPr/>
        </p:nvSpPr>
        <p:spPr bwMode="auto">
          <a:xfrm>
            <a:off x="3419475" y="4070350"/>
            <a:ext cx="12969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de-DE" altLang="de-DE" sz="10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5091" name="Line 52"/>
          <p:cNvSpPr>
            <a:spLocks noChangeShapeType="1"/>
          </p:cNvSpPr>
          <p:nvPr/>
        </p:nvSpPr>
        <p:spPr bwMode="auto">
          <a:xfrm>
            <a:off x="3779838" y="4789488"/>
            <a:ext cx="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45092" name="Line 53"/>
          <p:cNvSpPr>
            <a:spLocks noChangeShapeType="1"/>
          </p:cNvSpPr>
          <p:nvPr/>
        </p:nvSpPr>
        <p:spPr bwMode="auto">
          <a:xfrm flipH="1">
            <a:off x="3708400" y="47894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45093" name="Line 54"/>
          <p:cNvSpPr>
            <a:spLocks noChangeShapeType="1"/>
          </p:cNvSpPr>
          <p:nvPr/>
        </p:nvSpPr>
        <p:spPr bwMode="auto">
          <a:xfrm>
            <a:off x="4427538" y="4789488"/>
            <a:ext cx="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45094" name="Text Box 55"/>
          <p:cNvSpPr txBox="1">
            <a:spLocks noChangeArrowheads="1"/>
          </p:cNvSpPr>
          <p:nvPr/>
        </p:nvSpPr>
        <p:spPr bwMode="auto">
          <a:xfrm>
            <a:off x="3131840" y="4789488"/>
            <a:ext cx="71943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000" dirty="0" smtClean="0">
                <a:solidFill>
                  <a:srgbClr val="000000"/>
                </a:solidFill>
              </a:rPr>
              <a:t>Подроб.</a:t>
            </a:r>
            <a:endParaRPr lang="ru-RU" altLang="de-DE" sz="100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ru-RU" altLang="de-DE" sz="1000" dirty="0">
                <a:solidFill>
                  <a:srgbClr val="000000"/>
                </a:solidFill>
              </a:rPr>
              <a:t>бюджет</a:t>
            </a:r>
          </a:p>
          <a:p>
            <a:pPr algn="ctr" eaLnBrk="1" hangingPunct="1"/>
            <a:r>
              <a:rPr lang="ru-RU" altLang="de-DE" sz="1000" dirty="0">
                <a:solidFill>
                  <a:srgbClr val="C00000"/>
                </a:solidFill>
              </a:rPr>
              <a:t>д</a:t>
            </a:r>
            <a:endParaRPr lang="ru-RU" altLang="de-DE" sz="10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45095" name="Text Box 56"/>
          <p:cNvSpPr txBox="1">
            <a:spLocks noChangeArrowheads="1"/>
          </p:cNvSpPr>
          <p:nvPr/>
        </p:nvSpPr>
        <p:spPr bwMode="auto">
          <a:xfrm>
            <a:off x="3707904" y="4789488"/>
            <a:ext cx="71963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000" dirty="0" smtClean="0">
                <a:solidFill>
                  <a:srgbClr val="000000"/>
                </a:solidFill>
              </a:rPr>
              <a:t>Подроб.</a:t>
            </a:r>
            <a:endParaRPr lang="ru-RU" altLang="de-DE" sz="100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ru-RU" altLang="de-DE" sz="1000" dirty="0">
                <a:solidFill>
                  <a:srgbClr val="000000"/>
                </a:solidFill>
              </a:rPr>
              <a:t>бюджет</a:t>
            </a:r>
          </a:p>
          <a:p>
            <a:pPr algn="ctr" eaLnBrk="1" hangingPunct="1"/>
            <a:r>
              <a:rPr lang="ru-RU" altLang="de-DE" sz="1000" dirty="0">
                <a:solidFill>
                  <a:srgbClr val="C00000"/>
                </a:solidFill>
              </a:rPr>
              <a:t>е</a:t>
            </a:r>
            <a:endParaRPr lang="ru-RU" altLang="de-DE" sz="10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45096" name="Text Box 57"/>
          <p:cNvSpPr txBox="1">
            <a:spLocks noChangeArrowheads="1"/>
          </p:cNvSpPr>
          <p:nvPr/>
        </p:nvSpPr>
        <p:spPr bwMode="auto">
          <a:xfrm>
            <a:off x="4356100" y="4789488"/>
            <a:ext cx="71995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de-DE" sz="1000" dirty="0" smtClean="0">
                <a:solidFill>
                  <a:srgbClr val="000000"/>
                </a:solidFill>
              </a:rPr>
              <a:t>Подроб.</a:t>
            </a:r>
            <a:endParaRPr lang="ru-RU" altLang="de-DE" sz="100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ru-RU" altLang="de-DE" sz="1000" dirty="0">
                <a:solidFill>
                  <a:srgbClr val="000000"/>
                </a:solidFill>
              </a:rPr>
              <a:t>бюджет</a:t>
            </a:r>
          </a:p>
          <a:p>
            <a:pPr algn="ctr" eaLnBrk="1" hangingPunct="1"/>
            <a:r>
              <a:rPr lang="ru-RU" altLang="de-DE" sz="1000" dirty="0">
                <a:solidFill>
                  <a:srgbClr val="C00000"/>
                </a:solidFill>
              </a:rPr>
              <a:t>р</a:t>
            </a:r>
            <a:endParaRPr lang="ru-RU" altLang="de-DE" sz="10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45097" name="AutoShape 64"/>
          <p:cNvSpPr>
            <a:spLocks noChangeArrowheads="1"/>
          </p:cNvSpPr>
          <p:nvPr/>
        </p:nvSpPr>
        <p:spPr bwMode="auto">
          <a:xfrm>
            <a:off x="3419475" y="5797550"/>
            <a:ext cx="144463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endParaRPr lang="de-DE" altLang="de-DE" dirty="0">
              <a:solidFill>
                <a:srgbClr val="000000"/>
              </a:solidFill>
            </a:endParaRPr>
          </a:p>
        </p:txBody>
      </p:sp>
      <p:sp>
        <p:nvSpPr>
          <p:cNvPr id="45098" name="AutoShape 65"/>
          <p:cNvSpPr>
            <a:spLocks noChangeArrowheads="1"/>
          </p:cNvSpPr>
          <p:nvPr/>
        </p:nvSpPr>
        <p:spPr bwMode="auto">
          <a:xfrm>
            <a:off x="4716463" y="5797550"/>
            <a:ext cx="144462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endParaRPr lang="de-DE" altLang="de-DE" dirty="0">
              <a:solidFill>
                <a:srgbClr val="000000"/>
              </a:solidFill>
            </a:endParaRPr>
          </a:p>
        </p:txBody>
      </p:sp>
      <p:sp>
        <p:nvSpPr>
          <p:cNvPr id="45099" name="Text Box 8"/>
          <p:cNvSpPr txBox="1">
            <a:spLocks noChangeArrowheads="1"/>
          </p:cNvSpPr>
          <p:nvPr/>
        </p:nvSpPr>
        <p:spPr bwMode="auto">
          <a:xfrm>
            <a:off x="3470275" y="4065588"/>
            <a:ext cx="1295400" cy="86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1000" dirty="0">
                <a:solidFill>
                  <a:srgbClr val="000000"/>
                </a:solidFill>
              </a:rPr>
              <a:t>Общий бюджет</a:t>
            </a:r>
            <a:r>
              <a:rPr dirty="0"/>
              <a:t/>
            </a:r>
            <a:br>
              <a:rPr dirty="0"/>
            </a:br>
            <a:r>
              <a:rPr lang="ru-RU" altLang="de-DE" sz="1000" dirty="0">
                <a:solidFill>
                  <a:srgbClr val="000000"/>
                </a:solidFill>
              </a:rPr>
              <a:t>1 – 5 основные деятельности</a:t>
            </a:r>
            <a:r>
              <a:rPr dirty="0"/>
              <a:t/>
            </a:r>
            <a:br>
              <a:rPr dirty="0"/>
            </a:br>
            <a:r>
              <a:rPr lang="ru-RU" altLang="de-DE" sz="1000" dirty="0">
                <a:solidFill>
                  <a:srgbClr val="C00000"/>
                </a:solidFill>
              </a:rPr>
              <a:t>-</a:t>
            </a:r>
            <a:r>
              <a:rPr dirty="0"/>
              <a:t/>
            </a:r>
            <a:br>
              <a:rPr dirty="0"/>
            </a:br>
            <a:endParaRPr lang="ru-RU" altLang="de-DE" sz="10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5100" name="Text Box 8"/>
          <p:cNvSpPr txBox="1">
            <a:spLocks noChangeArrowheads="1"/>
          </p:cNvSpPr>
          <p:nvPr/>
        </p:nvSpPr>
        <p:spPr bwMode="auto">
          <a:xfrm>
            <a:off x="5004048" y="4089127"/>
            <a:ext cx="12954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1000" dirty="0" smtClean="0">
                <a:solidFill>
                  <a:srgbClr val="000000"/>
                </a:solidFill>
              </a:rPr>
              <a:t>Общий бюджет</a:t>
            </a:r>
            <a:r>
              <a:rPr dirty="0"/>
              <a:t/>
            </a:r>
            <a:br>
              <a:rPr dirty="0"/>
            </a:br>
            <a:r>
              <a:rPr lang="ru-RU" altLang="de-DE" sz="1000" dirty="0">
                <a:solidFill>
                  <a:srgbClr val="000000"/>
                </a:solidFill>
              </a:rPr>
              <a:t>1 – 5 основные деятельности</a:t>
            </a:r>
            <a:r>
              <a:rPr dirty="0"/>
              <a:t/>
            </a:r>
            <a:br>
              <a:rPr dirty="0"/>
            </a:br>
            <a:r>
              <a:rPr lang="ru-RU" altLang="de-DE" sz="1000" dirty="0">
                <a:solidFill>
                  <a:srgbClr val="C00000"/>
                </a:solidFill>
              </a:rPr>
              <a:t>включен</a:t>
            </a:r>
            <a:endParaRPr lang="ru-RU" altLang="de-DE" sz="10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45101" name="Textfeld 1"/>
          <p:cNvSpPr txBox="1">
            <a:spLocks noChangeArrowheads="1"/>
          </p:cNvSpPr>
          <p:nvPr/>
        </p:nvSpPr>
        <p:spPr bwMode="auto">
          <a:xfrm>
            <a:off x="1835150" y="5240338"/>
            <a:ext cx="6492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700" dirty="0">
                <a:solidFill>
                  <a:srgbClr val="000000"/>
                </a:solidFill>
              </a:rPr>
              <a:t>Задачи и мероприятия</a:t>
            </a:r>
          </a:p>
        </p:txBody>
      </p:sp>
      <p:sp>
        <p:nvSpPr>
          <p:cNvPr id="45102" name="Textfeld 71"/>
          <p:cNvSpPr txBox="1">
            <a:spLocks noChangeArrowheads="1"/>
          </p:cNvSpPr>
          <p:nvPr/>
        </p:nvSpPr>
        <p:spPr bwMode="auto">
          <a:xfrm>
            <a:off x="2503489" y="5246688"/>
            <a:ext cx="62835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700" dirty="0">
                <a:solidFill>
                  <a:srgbClr val="000000"/>
                </a:solidFill>
              </a:rPr>
              <a:t>Задачи и мероприятия</a:t>
            </a:r>
          </a:p>
        </p:txBody>
      </p:sp>
      <p:sp>
        <p:nvSpPr>
          <p:cNvPr id="45103" name="Textfeld 72"/>
          <p:cNvSpPr txBox="1">
            <a:spLocks noChangeArrowheads="1"/>
          </p:cNvSpPr>
          <p:nvPr/>
        </p:nvSpPr>
        <p:spPr bwMode="auto">
          <a:xfrm>
            <a:off x="3144838" y="5257800"/>
            <a:ext cx="65087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700" dirty="0">
                <a:solidFill>
                  <a:srgbClr val="000000"/>
                </a:solidFill>
              </a:rPr>
              <a:t>Задачи и мероприятия</a:t>
            </a:r>
          </a:p>
        </p:txBody>
      </p:sp>
      <p:sp>
        <p:nvSpPr>
          <p:cNvPr id="45104" name="Textfeld 73"/>
          <p:cNvSpPr txBox="1">
            <a:spLocks noChangeArrowheads="1"/>
          </p:cNvSpPr>
          <p:nvPr/>
        </p:nvSpPr>
        <p:spPr bwMode="auto">
          <a:xfrm>
            <a:off x="4427538" y="5275263"/>
            <a:ext cx="64928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700" dirty="0">
                <a:solidFill>
                  <a:srgbClr val="000000"/>
                </a:solidFill>
              </a:rPr>
              <a:t>Задачи и мероприятия</a:t>
            </a:r>
          </a:p>
        </p:txBody>
      </p:sp>
      <p:sp>
        <p:nvSpPr>
          <p:cNvPr id="45105" name="Textfeld 74"/>
          <p:cNvSpPr txBox="1">
            <a:spLocks noChangeArrowheads="1"/>
          </p:cNvSpPr>
          <p:nvPr/>
        </p:nvSpPr>
        <p:spPr bwMode="auto">
          <a:xfrm>
            <a:off x="3814763" y="5264150"/>
            <a:ext cx="64928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700" dirty="0">
                <a:solidFill>
                  <a:srgbClr val="000000"/>
                </a:solidFill>
              </a:rPr>
              <a:t>Задачи и мероприятия</a:t>
            </a:r>
          </a:p>
        </p:txBody>
      </p:sp>
      <p:sp>
        <p:nvSpPr>
          <p:cNvPr id="45106" name="Textfeld 75"/>
          <p:cNvSpPr txBox="1">
            <a:spLocks noChangeArrowheads="1"/>
          </p:cNvSpPr>
          <p:nvPr/>
        </p:nvSpPr>
        <p:spPr bwMode="auto">
          <a:xfrm>
            <a:off x="5008563" y="5264150"/>
            <a:ext cx="64928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700" dirty="0">
                <a:solidFill>
                  <a:srgbClr val="000000"/>
                </a:solidFill>
              </a:rPr>
              <a:t>Задачи и мероприятия</a:t>
            </a:r>
          </a:p>
        </p:txBody>
      </p:sp>
      <p:sp>
        <p:nvSpPr>
          <p:cNvPr id="45107" name="Textfeld 76"/>
          <p:cNvSpPr txBox="1">
            <a:spLocks noChangeArrowheads="1"/>
          </p:cNvSpPr>
          <p:nvPr/>
        </p:nvSpPr>
        <p:spPr bwMode="auto">
          <a:xfrm>
            <a:off x="5748338" y="5256213"/>
            <a:ext cx="64928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700" dirty="0">
                <a:solidFill>
                  <a:srgbClr val="000000"/>
                </a:solidFill>
              </a:rPr>
              <a:t>Задачи и мероприятия</a:t>
            </a:r>
          </a:p>
        </p:txBody>
      </p:sp>
      <p:sp>
        <p:nvSpPr>
          <p:cNvPr id="45108" name="Textfeld 77"/>
          <p:cNvSpPr txBox="1">
            <a:spLocks noChangeArrowheads="1"/>
          </p:cNvSpPr>
          <p:nvPr/>
        </p:nvSpPr>
        <p:spPr bwMode="auto">
          <a:xfrm>
            <a:off x="6659563" y="5246688"/>
            <a:ext cx="649287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700" dirty="0">
                <a:solidFill>
                  <a:srgbClr val="000000"/>
                </a:solidFill>
              </a:rPr>
              <a:t>Задачи и мероприятия</a:t>
            </a:r>
          </a:p>
        </p:txBody>
      </p:sp>
      <p:sp>
        <p:nvSpPr>
          <p:cNvPr id="45109" name="Line 7"/>
          <p:cNvSpPr>
            <a:spLocks noChangeShapeType="1"/>
          </p:cNvSpPr>
          <p:nvPr/>
        </p:nvSpPr>
        <p:spPr bwMode="auto">
          <a:xfrm>
            <a:off x="3203575" y="3860800"/>
            <a:ext cx="1588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noFill/>
              </a14:hiddenFill>
            </a:ext>
            <a:ext uri="{AF507438-7753-43E0-B8FC-AC1667EBCBE1}">
              <a14:hiddenEffects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dirty="0"/>
          </a:p>
        </p:txBody>
      </p:sp>
      <p:sp>
        <p:nvSpPr>
          <p:cNvPr id="45110" name="Textfeld 1"/>
          <p:cNvSpPr txBox="1">
            <a:spLocks noChangeArrowheads="1"/>
          </p:cNvSpPr>
          <p:nvPr/>
        </p:nvSpPr>
        <p:spPr bwMode="auto">
          <a:xfrm>
            <a:off x="971550" y="5229225"/>
            <a:ext cx="64928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de-DE" sz="700" dirty="0">
                <a:solidFill>
                  <a:srgbClr val="000000"/>
                </a:solidFill>
              </a:rPr>
              <a:t>Задачи и мероприятия</a:t>
            </a:r>
          </a:p>
        </p:txBody>
      </p:sp>
      <p:sp>
        <p:nvSpPr>
          <p:cNvPr id="5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1258888" y="6524625"/>
            <a:ext cx="2362200" cy="304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</a:rPr>
              <a:t>Источник: Министерство финансов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705051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3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ru-RU" dirty="0">
                <a:solidFill>
                  <a:srgbClr val="FFFFFF"/>
                </a:solidFill>
                <a:latin typeface="Palatino"/>
              </a:rPr>
              <a:t>Парламент АВСТРИЙСКОЙ РЕСПУБЛИКИ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210050"/>
            <a:ext cx="8229600" cy="875134"/>
          </a:xfrm>
        </p:spPr>
        <p:txBody>
          <a:bodyPr/>
          <a:lstStyle/>
          <a:p>
            <a:r>
              <a:rPr lang="ru-RU" b="1" cap="small" dirty="0" smtClean="0"/>
              <a:t>Реформирование системы федерального бюджета в Австрии</a:t>
            </a:r>
            <a:endParaRPr lang="ru-RU" b="1" cap="small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237134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>
          <a:xfrm>
            <a:off x="467544" y="333375"/>
            <a:ext cx="8065269" cy="792163"/>
          </a:xfrm>
        </p:spPr>
        <p:txBody>
          <a:bodyPr/>
          <a:lstStyle/>
          <a:p>
            <a:r>
              <a:rPr lang="ru-RU" altLang="de-DE" b="1" kern="1200" cap="small" dirty="0" smtClean="0"/>
              <a:t>Ориентация на конечный результат для Парламента  </a:t>
            </a:r>
            <a:endParaRPr lang="ru-RU" altLang="de-DE" b="1" kern="1200" cap="small" dirty="0"/>
          </a:p>
        </p:txBody>
      </p:sp>
      <p:sp>
        <p:nvSpPr>
          <p:cNvPr id="52227" name="Rectangle 3"/>
          <p:cNvSpPr>
            <a:spLocks noGrp="1"/>
          </p:cNvSpPr>
          <p:nvPr>
            <p:ph idx="1"/>
          </p:nvPr>
        </p:nvSpPr>
        <p:spPr>
          <a:xfrm>
            <a:off x="539552" y="1412776"/>
            <a:ext cx="8136904" cy="4713387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Бюджет меняет свой характер: </a:t>
            </a:r>
            <a:r>
              <a:rPr lang="ru-RU" altLang="de-DE" dirty="0" smtClean="0"/>
              <a:t>не </a:t>
            </a:r>
            <a:r>
              <a:rPr lang="ru-RU" altLang="de-DE" dirty="0"/>
              <a:t>только решения по ресурсам (кто получает что?), но и регулирование ресурсов и результатов (кто получает что за какие результаты?)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Требует корреляции бюджета с результатами </a:t>
            </a:r>
            <a:endParaRPr lang="ru-RU" altLang="de-DE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Бюджет предоставляет Парламенту и общественности информацию о 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altLang="de-DE" dirty="0"/>
              <a:t>ресурсах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altLang="de-DE" dirty="0"/>
              <a:t>промежуточных/конечных результатах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altLang="de-DE" dirty="0"/>
              <a:t>рекомендациях Контрольно-счетной палаты </a:t>
            </a:r>
          </a:p>
          <a:p>
            <a:pPr marL="342900" lvl="3" eaLnBrk="0" hangingPunct="0">
              <a:spcBef>
                <a:spcPts val="12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Парламент принимает решения о конечных и промежуточных результатах в рамках законопроекта о годовом бюджете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Влечет за собой культурные перемены на политическом уровне (расстановка приоритетов, прозрачный процесс принятия решений и проч.)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777218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67464" cy="792088"/>
          </a:xfrm>
        </p:spPr>
        <p:txBody>
          <a:bodyPr/>
          <a:lstStyle/>
          <a:p>
            <a:r>
              <a:rPr lang="ru-RU" b="1" dirty="0" smtClean="0"/>
              <a:t>Первые вынесенные уроки</a:t>
            </a:r>
            <a:endParaRPr lang="ru-RU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112568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/>
              <a:t>Интенсивное обсуждение задач в рамках бюджетной комиссии и пленума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/>
              <a:t>Новый федеральный закон о бюджете оценен как значительное улучшение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/>
              <a:t>Оценена информация, проводящая параллель между финансами и конечными результатами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/>
              <a:t>Оценена повышенная прозрачность путем предоставления информации о конечных результатах на всех уровнях бюджета (общий бюджет, подробный бюджет)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Tx/>
              <a:buSzPct val="110000"/>
              <a:buNone/>
              <a:defRPr/>
            </a:pPr>
            <a:r>
              <a:rPr lang="en-US" sz="1600" dirty="0" smtClean="0"/>
              <a:t>	</a:t>
            </a:r>
            <a:r>
              <a:rPr lang="ru-RU" sz="1600" b="1" dirty="0" smtClean="0">
                <a:solidFill>
                  <a:srgbClr val="FF0000"/>
                </a:solidFill>
              </a:rPr>
              <a:t>но </a:t>
            </a:r>
            <a:r>
              <a:rPr lang="ru-RU" altLang="de-DE" sz="1600" b="1" dirty="0" smtClean="0">
                <a:solidFill>
                  <a:srgbClr val="FF0000"/>
                </a:solidFill>
              </a:rPr>
              <a:t>выявлены возможности </a:t>
            </a:r>
            <a:r>
              <a:rPr lang="ru-RU" altLang="de-DE" sz="1600" b="1" dirty="0" smtClean="0">
                <a:solidFill>
                  <a:srgbClr val="FF0000"/>
                </a:solidFill>
              </a:rPr>
              <a:t>для улучшения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/>
              <a:t>Более амбициозные плановые показатели</a:t>
            </a:r>
            <a:endParaRPr lang="ru-RU" sz="1600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/>
              <a:t>Более четко определенные задачи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/>
              <a:t>Среднесрочные цели и международные сопоставления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/>
              <a:t>Более общий обзор межведомственных плановых показателей (например, касающихся науки, гендерного аспекта)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/>
              <a:t>Необходимо углубить координирование между министерствами</a:t>
            </a:r>
          </a:p>
          <a:p>
            <a:pPr>
              <a:spcBef>
                <a:spcPts val="1032"/>
              </a:spcBef>
              <a:buClrTx/>
              <a:buSzPct val="110000"/>
              <a:defRPr/>
            </a:pPr>
            <a:endParaRPr lang="ru-RU" sz="1600" dirty="0">
              <a:solidFill>
                <a:srgbClr val="000000"/>
              </a:solidFill>
            </a:endParaRPr>
          </a:p>
          <a:p>
            <a:pPr lvl="0">
              <a:spcBef>
                <a:spcPts val="1032"/>
              </a:spcBef>
              <a:buClrTx/>
              <a:buSzPct val="110000"/>
              <a:buNone/>
              <a:defRPr/>
            </a:pPr>
            <a:endParaRPr lang="ru-RU" sz="1600" dirty="0">
              <a:solidFill>
                <a:srgbClr val="000000"/>
              </a:solidFill>
            </a:endParaRPr>
          </a:p>
          <a:p>
            <a:pPr marL="0" indent="0">
              <a:spcBef>
                <a:spcPts val="1032"/>
              </a:spcBef>
              <a:buClrTx/>
              <a:buSzPct val="110000"/>
              <a:buNone/>
              <a:defRPr/>
            </a:pPr>
            <a:endParaRPr lang="ru-RU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/>
              <a:pPr>
                <a:defRPr/>
              </a:pPr>
              <a:t>31</a:t>
            </a:fld>
            <a:endParaRPr lang="ru-RU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Парламент АВСТРИЙСКОЙ РЕСПУБЛИКИ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39694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6666" cy="674688"/>
          </a:xfrm>
        </p:spPr>
        <p:txBody>
          <a:bodyPr/>
          <a:lstStyle/>
          <a:p>
            <a:r>
              <a:rPr lang="ru-RU" altLang="de-DE" b="1" cap="small" dirty="0"/>
              <a:t>Формирование гендерного бюджета</a:t>
            </a:r>
          </a:p>
        </p:txBody>
      </p:sp>
      <p:sp>
        <p:nvSpPr>
          <p:cNvPr id="47107" name="Rectangle 3"/>
          <p:cNvSpPr>
            <a:spLocks noGrp="1"/>
          </p:cNvSpPr>
          <p:nvPr>
            <p:ph idx="1"/>
          </p:nvPr>
        </p:nvSpPr>
        <p:spPr>
          <a:xfrm>
            <a:off x="611560" y="908720"/>
            <a:ext cx="7994278" cy="4537075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Применение стратегии гендерного равенства в бюджетном процессе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Положения Конституции Австрии и нового федерального закона о бюджете</a:t>
            </a:r>
          </a:p>
          <a:p>
            <a:pPr>
              <a:spcBef>
                <a:spcPts val="1200"/>
              </a:spcBef>
              <a:buClrTx/>
              <a:buSzPct val="110000"/>
              <a:buNone/>
              <a:defRPr/>
            </a:pPr>
            <a:r>
              <a:rPr lang="ru-RU" i="1" dirty="0" smtClean="0">
                <a:solidFill>
                  <a:srgbClr val="000000"/>
                </a:solidFill>
              </a:rPr>
              <a:t>"</a:t>
            </a:r>
            <a:r>
              <a:rPr lang="ru-RU" i="1" dirty="0" smtClean="0">
                <a:solidFill>
                  <a:srgbClr val="000000"/>
                </a:solidFill>
              </a:rPr>
              <a:t>Федерация, земли и муниципалитеты поддерживают фактическое равенство женщин и мужчин. Допускаются меры содействия фактическому равенству женщин и мужчин, особенно путем устранения существующего неравенства." </a:t>
            </a:r>
            <a:endParaRPr lang="ru-RU" i="1" dirty="0" smtClean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  <a:buClrTx/>
              <a:buSzPct val="110000"/>
              <a:buNone/>
              <a:defRPr/>
            </a:pPr>
            <a:r>
              <a:rPr lang="ru-RU" i="1" dirty="0" smtClean="0">
                <a:solidFill>
                  <a:srgbClr val="000000"/>
                </a:solidFill>
              </a:rPr>
              <a:t>Ст.7 </a:t>
            </a:r>
            <a:r>
              <a:rPr lang="ru-RU" i="1" dirty="0" smtClean="0">
                <a:solidFill>
                  <a:srgbClr val="000000"/>
                </a:solidFill>
              </a:rPr>
              <a:t>Конституции Австрии</a:t>
            </a:r>
          </a:p>
          <a:p>
            <a:pPr>
              <a:spcBef>
                <a:spcPts val="1200"/>
              </a:spcBef>
              <a:buClrTx/>
              <a:buSzPct val="110000"/>
              <a:buNone/>
              <a:defRPr/>
            </a:pPr>
            <a:r>
              <a:rPr lang="ru-RU" i="1" dirty="0" smtClean="0">
                <a:solidFill>
                  <a:srgbClr val="000000"/>
                </a:solidFill>
              </a:rPr>
              <a:t>"Федерация, земли и муниципалитеты должны стремиться к гендерному равенству в управлении своими бюджетами."       </a:t>
            </a:r>
            <a:endParaRPr lang="ru-RU" i="1" dirty="0" smtClean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  <a:buClrTx/>
              <a:buSzPct val="110000"/>
              <a:buNone/>
              <a:defRPr/>
            </a:pPr>
            <a:r>
              <a:rPr lang="ru-RU" i="1" dirty="0" smtClean="0">
                <a:solidFill>
                  <a:srgbClr val="000000"/>
                </a:solidFill>
              </a:rPr>
              <a:t>Ст</a:t>
            </a:r>
            <a:r>
              <a:rPr lang="ru-RU" i="1" dirty="0" smtClean="0">
                <a:solidFill>
                  <a:srgbClr val="000000"/>
                </a:solidFill>
              </a:rPr>
              <a:t>. 13 Конституции Австрии</a:t>
            </a:r>
          </a:p>
          <a:p>
            <a:pPr>
              <a:spcBef>
                <a:spcPts val="1200"/>
              </a:spcBef>
              <a:buClrTx/>
              <a:buSzPct val="110000"/>
              <a:buNone/>
              <a:defRPr/>
            </a:pPr>
            <a:r>
              <a:rPr lang="ru-RU" i="1" dirty="0" smtClean="0">
                <a:solidFill>
                  <a:srgbClr val="000000"/>
                </a:solidFill>
              </a:rPr>
              <a:t>"В управлении бюджетом Федерации, необходимо учитывать соответствующие принципы ориентирования на конечный результат - особенно в соответствии с плановыми показателями гендерного равенства."       </a:t>
            </a:r>
            <a:endParaRPr lang="ru-RU" i="1" dirty="0" smtClean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  <a:buClrTx/>
              <a:buSzPct val="110000"/>
              <a:buNone/>
              <a:defRPr/>
            </a:pPr>
            <a:r>
              <a:rPr lang="ru-RU" i="1" dirty="0" smtClean="0">
                <a:solidFill>
                  <a:srgbClr val="000000"/>
                </a:solidFill>
              </a:rPr>
              <a:t>Ст</a:t>
            </a:r>
            <a:r>
              <a:rPr lang="ru-RU" i="1" dirty="0" smtClean="0">
                <a:solidFill>
                  <a:srgbClr val="000000"/>
                </a:solidFill>
              </a:rPr>
              <a:t>. 51 Конституции Австрии</a:t>
            </a:r>
            <a:endParaRPr lang="ru-RU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915037679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539750" y="406400"/>
            <a:ext cx="7993063" cy="674688"/>
          </a:xfrm>
        </p:spPr>
        <p:txBody>
          <a:bodyPr/>
          <a:lstStyle/>
          <a:p>
            <a:r>
              <a:rPr lang="ru-RU" altLang="de-DE" b="1" cap="small" dirty="0"/>
              <a:t>Гендерное бюджетирование и закон о бюджете на 2013 г.</a:t>
            </a:r>
          </a:p>
        </p:txBody>
      </p:sp>
      <p:sp>
        <p:nvSpPr>
          <p:cNvPr id="47107" name="Rectangle 3"/>
          <p:cNvSpPr>
            <a:spLocks noGrp="1"/>
          </p:cNvSpPr>
          <p:nvPr>
            <p:ph idx="1"/>
          </p:nvPr>
        </p:nvSpPr>
        <p:spPr>
          <a:xfrm>
            <a:off x="539552" y="1124744"/>
            <a:ext cx="7994278" cy="5256584"/>
          </a:xfrm>
        </p:spPr>
        <p:txBody>
          <a:bodyPr/>
          <a:lstStyle/>
          <a:p>
            <a:pPr marL="0" indent="0">
              <a:spcBef>
                <a:spcPct val="100000"/>
              </a:spcBef>
              <a:buNone/>
            </a:pPr>
            <a:r>
              <a:rPr lang="ru-RU" dirty="0" smtClean="0"/>
              <a:t>Равенство женщин и мужчин как единственная задача, ориентированная на конечный результат, к принятию во внимание всеми министерствами и верховными учреждениями</a:t>
            </a:r>
          </a:p>
          <a:p>
            <a:pPr>
              <a:spcBef>
                <a:spcPts val="1200"/>
              </a:spcBef>
              <a:buFontTx/>
              <a:buNone/>
            </a:pPr>
            <a:r>
              <a:rPr lang="ru-RU" altLang="de-DE" sz="1800" dirty="0" smtClean="0"/>
              <a:t>осуществляется в рамках бюджетного процесса в контексте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altLang="de-DE" dirty="0" smtClean="0"/>
              <a:t>конечных </a:t>
            </a:r>
            <a:r>
              <a:rPr lang="ru-RU" altLang="de-DE" dirty="0"/>
              <a:t>целей на уровне глав бюджета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altLang="de-DE" dirty="0" smtClean="0"/>
              <a:t>мероприятий </a:t>
            </a:r>
            <a:r>
              <a:rPr lang="ru-RU" altLang="de-DE" dirty="0"/>
              <a:t>на уровне общего бюджета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altLang="de-DE" dirty="0" smtClean="0"/>
              <a:t>ц</a:t>
            </a:r>
            <a:r>
              <a:rPr lang="ru-RU" altLang="de-DE" dirty="0" smtClean="0"/>
              <a:t>елей </a:t>
            </a:r>
            <a:r>
              <a:rPr lang="ru-RU" altLang="de-DE" dirty="0"/>
              <a:t>и мероприятий на уровне подробного бюджета</a:t>
            </a:r>
          </a:p>
          <a:p>
            <a:pPr marL="342900" lvl="3" eaLnBrk="0" hangingPunct="0">
              <a:spcBef>
                <a:spcPts val="18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Большинство министерств определили плановые показатели с воздействием на общество; лишь в отдельных случаях были определены внутренние организационные плановые показатели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Новый федеральный закон о бюджете является рычагом для гендерного равенства, но есть над чем работать с точки зрения осуществления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Отсутствие четкого разделения между гендерным равенством, продвижением женщин и социальными плановыми показателями</a:t>
            </a:r>
          </a:p>
          <a:p>
            <a:pPr marL="0" indent="0">
              <a:spcBef>
                <a:spcPts val="1032"/>
              </a:spcBef>
              <a:buClrTx/>
              <a:buSzPct val="110000"/>
              <a:buNone/>
              <a:defRPr/>
            </a:pPr>
            <a:endParaRPr lang="ru-RU" dirty="0"/>
          </a:p>
          <a:p>
            <a:pPr marL="1080000" indent="0">
              <a:spcBef>
                <a:spcPts val="1032"/>
              </a:spcBef>
              <a:buClrTx/>
              <a:buSzPct val="110000"/>
              <a:buNone/>
              <a:defRPr/>
            </a:pPr>
            <a:r>
              <a:rPr lang="en-US" dirty="0" smtClean="0"/>
              <a:t>	</a:t>
            </a:r>
            <a:endParaRPr lang="ru-RU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endParaRPr lang="ru-RU" alt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832775174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81000" y="404664"/>
            <a:ext cx="8229600" cy="648072"/>
          </a:xfrm>
        </p:spPr>
        <p:txBody>
          <a:bodyPr/>
          <a:lstStyle/>
          <a:p>
            <a:r>
              <a:rPr dirty="0"/>
              <a:t/>
            </a:r>
            <a:br>
              <a:rPr dirty="0"/>
            </a:br>
            <a:r>
              <a:rPr lang="ru-RU" b="1" cap="small" dirty="0"/>
              <a:t>Оценка воздействия, ориентированная на конечный результат</a:t>
            </a:r>
            <a:r>
              <a:rPr lang="ru-RU" dirty="0" smtClean="0"/>
              <a:t> 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96287" cy="4742557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Новый режим охватывает оценку воздействия новых регламентов и проектов, предусмотренных бюджетом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Рационализирует предыдущие подходы к оценкам воздействия и устанавливает единую логически выстроенную систему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Подразумевает двухэтапную процедуру выявления и оценки значительного воздействия на общую экономику, малые и средние предприятия, окружающую среду, политику защиты потребителей, административные издержки граждан и предприятий, социальную сферу, детей, равенство женщин и мужчин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Необходимо всегда оценивать финансовое воздействие</a:t>
            </a:r>
            <a:endParaRPr lang="ru-RU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Обеспечивает сотрудников министерства инструментом ИТ для проведения оценок и автоматического генерирования необходимых правовых материалов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Обязательная внутренняя последующая (ex-post) оценка</a:t>
            </a:r>
            <a:endParaRPr lang="ru-RU" dirty="0">
              <a:ea typeface="+mn-ea"/>
              <a:cs typeface="+mn-cs"/>
            </a:endParaRPr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DC80B5-A40B-40C0-B3B4-89AB11E54944}" type="slidenum">
              <a:rPr lang="de-DE" sz="900">
                <a:solidFill>
                  <a:schemeClr val="bg1"/>
                </a:solidFill>
              </a:rPr>
              <a:pPr/>
              <a:t>34</a:t>
            </a:fld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1331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900" dirty="0">
                <a:solidFill>
                  <a:schemeClr val="bg1"/>
                </a:solidFill>
                <a:latin typeface="Palatino" pitchFamily="18" charset="0"/>
              </a:rPr>
              <a:t>Парламент АВСТРИЙСКОЙ РЕСПУБЛИКИ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61496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35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ru-RU" dirty="0">
                <a:solidFill>
                  <a:srgbClr val="FFFFFF"/>
                </a:solidFill>
                <a:latin typeface="Palatino"/>
              </a:rPr>
              <a:t>Парламент АВСТРИЙСКОЙ РЕСПУБЛИКИ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210050"/>
            <a:ext cx="8229600" cy="875134"/>
          </a:xfrm>
        </p:spPr>
        <p:txBody>
          <a:bodyPr/>
          <a:lstStyle/>
          <a:p>
            <a:r>
              <a:rPr lang="ru-RU" b="1" kern="1200" cap="small" dirty="0" smtClean="0"/>
              <a:t>Ожидания и вызовы </a:t>
            </a:r>
            <a:r>
              <a:rPr lang="ru-RU" dirty="0" smtClean="0"/>
              <a:t> </a:t>
            </a:r>
            <a:endParaRPr lang="ru-RU" b="1" cap="small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32211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592138"/>
          </a:xfrm>
        </p:spPr>
        <p:txBody>
          <a:bodyPr/>
          <a:lstStyle/>
          <a:p>
            <a:r>
              <a:rPr dirty="0"/>
              <a:t/>
            </a:r>
            <a:br>
              <a:rPr dirty="0"/>
            </a:br>
            <a:r>
              <a:rPr lang="ru-RU" b="1" kern="1200" cap="small" dirty="0" smtClean="0"/>
              <a:t>Реформа закона о бюджете: Ожидания</a:t>
            </a:r>
            <a:r>
              <a:rPr lang="ru-RU" dirty="0" smtClean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566763"/>
            <a:ext cx="8396287" cy="4454525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Улучшить процесс принятия решений в отношении бюджета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Повышенное участие Парламента в постановке задач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Создать более прозрачную структуру бюджета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Улучшить среднесрочную финансовую дисциплину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Дополнить кассовый подход, принимая во внимание использование ресурсов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Показывать конечные и промежуточные результаты, которые должны быть достигнуты при помощи лежащих в основе бюджетов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20000"/>
              <a:buNone/>
              <a:defRPr/>
            </a:pPr>
            <a:endParaRPr lang="ru-RU" dirty="0"/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20000"/>
              <a:buNone/>
              <a:defRPr/>
            </a:pPr>
            <a:r>
              <a:rPr lang="en-US" b="1" dirty="0" smtClean="0"/>
              <a:t>	</a:t>
            </a:r>
            <a:r>
              <a:rPr lang="ru-RU" b="1" dirty="0" smtClean="0"/>
              <a:t>Эффективная система регулирования для федеральной администрации и политического принятия решений</a:t>
            </a:r>
            <a:endParaRPr lang="ru-RU" b="1" dirty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DC80B5-A40B-40C0-B3B4-89AB11E54944}" type="slidenum">
              <a:rPr lang="de-DE" sz="900">
                <a:solidFill>
                  <a:schemeClr val="bg1"/>
                </a:solidFill>
              </a:rPr>
              <a:pPr/>
              <a:t>36</a:t>
            </a:fld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1331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900" dirty="0">
                <a:solidFill>
                  <a:schemeClr val="bg1"/>
                </a:solidFill>
                <a:latin typeface="Palatino" pitchFamily="18" charset="0"/>
              </a:rPr>
              <a:t>Парламент АВСТРИЙСКОЙ РЕСПУБЛИКИ</a:t>
            </a:r>
          </a:p>
        </p:txBody>
      </p:sp>
      <p:sp>
        <p:nvSpPr>
          <p:cNvPr id="2" name="Pfeil nach rechts 1"/>
          <p:cNvSpPr/>
          <p:nvPr/>
        </p:nvSpPr>
        <p:spPr>
          <a:xfrm>
            <a:off x="539552" y="4941168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926790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592138"/>
          </a:xfrm>
        </p:spPr>
        <p:txBody>
          <a:bodyPr/>
          <a:lstStyle/>
          <a:p>
            <a:r>
              <a:rPr dirty="0"/>
              <a:t/>
            </a:r>
            <a:br>
              <a:rPr dirty="0"/>
            </a:br>
            <a:r>
              <a:rPr lang="ru-RU" b="1" kern="1200" cap="small" dirty="0"/>
              <a:t>Вызовы</a:t>
            </a:r>
            <a:r>
              <a:rPr lang="ru-RU" dirty="0" smtClean="0"/>
              <a:t> </a:t>
            </a:r>
            <a:r>
              <a:rPr lang="ru-RU" b="1" kern="1200" cap="small" dirty="0"/>
              <a:t>для</a:t>
            </a:r>
            <a:r>
              <a:rPr lang="ru-RU" dirty="0" smtClean="0"/>
              <a:t> </a:t>
            </a:r>
            <a:r>
              <a:rPr lang="ru-RU" b="1" kern="1200" cap="small" dirty="0"/>
              <a:t>Парламента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412776"/>
            <a:ext cx="8396287" cy="4661096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Путем изменения структуры бюджета и возможностей парламента регулировать и контролировать бюджетный процесс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Новые бюджетные правила дают исполнительной власти и администрации дополнительные полномочия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Потребность в более строгом парламентском контроле над исполнением бюджета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Реформа федерального бюджета предусматривает центральную роль парламента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Однако бюджетный процесс - это чрезвычайно сложный механизм 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/>
              <a:t>Серьезная информационная </a:t>
            </a:r>
            <a:r>
              <a:rPr lang="ru-RU" dirty="0" smtClean="0"/>
              <a:t>асимметрия 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20000"/>
              <a:buNone/>
              <a:defRPr/>
            </a:pPr>
            <a:r>
              <a:rPr lang="en-US" dirty="0" smtClean="0"/>
              <a:t>	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20000"/>
              <a:buNone/>
              <a:defRPr/>
            </a:pPr>
            <a:r>
              <a:rPr lang="en-US" dirty="0" smtClean="0"/>
              <a:t>	</a:t>
            </a:r>
            <a:r>
              <a:rPr lang="ru-RU" b="1" dirty="0" smtClean="0"/>
              <a:t>Необходимость пересмотреть бюджетные процедуры и контроль в Парламенте</a:t>
            </a:r>
            <a:endParaRPr lang="ru-RU" b="1" dirty="0"/>
          </a:p>
          <a:p>
            <a:pPr>
              <a:defRPr/>
            </a:pPr>
            <a:endParaRPr lang="ru-RU" sz="1200" dirty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DC80B5-A40B-40C0-B3B4-89AB11E54944}" type="slidenum">
              <a:rPr lang="de-DE" sz="900">
                <a:solidFill>
                  <a:schemeClr val="bg1"/>
                </a:solidFill>
              </a:rPr>
              <a:pPr/>
              <a:t>37</a:t>
            </a:fld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1331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900" dirty="0">
                <a:solidFill>
                  <a:schemeClr val="bg1"/>
                </a:solidFill>
                <a:latin typeface="Palatino" pitchFamily="18" charset="0"/>
              </a:rPr>
              <a:t>Парламент АВСТРИЙСКОЙ РЕСПУБЛИКИ</a:t>
            </a:r>
          </a:p>
        </p:txBody>
      </p:sp>
      <p:sp>
        <p:nvSpPr>
          <p:cNvPr id="2" name="Pfeil nach rechts 1"/>
          <p:cNvSpPr/>
          <p:nvPr/>
        </p:nvSpPr>
        <p:spPr>
          <a:xfrm>
            <a:off x="539552" y="5229200"/>
            <a:ext cx="7200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068268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>
          <a:xfrm>
            <a:off x="467544" y="333375"/>
            <a:ext cx="8065269" cy="792163"/>
          </a:xfrm>
        </p:spPr>
        <p:txBody>
          <a:bodyPr/>
          <a:lstStyle/>
          <a:p>
            <a:r>
              <a:rPr lang="ru-RU" altLang="de-DE" b="1" kern="1200" cap="small" dirty="0" smtClean="0"/>
              <a:t>Вызовы для парламента</a:t>
            </a:r>
            <a:endParaRPr lang="ru-RU" altLang="de-DE" b="1" kern="1200" cap="small" dirty="0"/>
          </a:p>
        </p:txBody>
      </p:sp>
      <p:sp>
        <p:nvSpPr>
          <p:cNvPr id="52227" name="Rectangle 3"/>
          <p:cNvSpPr>
            <a:spLocks noGrp="1"/>
          </p:cNvSpPr>
          <p:nvPr>
            <p:ph idx="1"/>
          </p:nvPr>
        </p:nvSpPr>
        <p:spPr>
          <a:xfrm>
            <a:off x="539552" y="1412777"/>
            <a:ext cx="7993261" cy="4032448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Как эффективно использовать новую информацию в целях прений и контроля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Содействовать прозрачности и подотчетности</a:t>
            </a:r>
            <a:endParaRPr lang="ru-RU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Следить за результативностью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Поощрять амбиции, настаивать на эффективном использовании ресурсов</a:t>
            </a: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de-DE" dirty="0"/>
              <a:t>Информировать общественность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528602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381000" y="784498"/>
            <a:ext cx="8229600" cy="1708398"/>
          </a:xfrm>
        </p:spPr>
        <p:txBody>
          <a:bodyPr/>
          <a:lstStyle/>
          <a:p>
            <a:pPr algn="ctr"/>
            <a:r>
              <a:rPr lang="ru-RU" b="1" cap="small" dirty="0" smtClean="0"/>
              <a:t>Благодарю Вас за внимание </a:t>
            </a:r>
            <a:endParaRPr lang="ru-RU" dirty="0" smtClean="0"/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>
          <a:xfrm>
            <a:off x="423863" y="3284984"/>
            <a:ext cx="8186737" cy="2952328"/>
          </a:xfrm>
        </p:spPr>
        <p:txBody>
          <a:bodyPr/>
          <a:lstStyle/>
          <a:p>
            <a:pPr marL="0" indent="0">
              <a:buFont typeface="Times" pitchFamily="18" charset="0"/>
              <a:buNone/>
            </a:pPr>
            <a:r>
              <a:rPr lang="ru-RU" b="1" dirty="0" smtClean="0"/>
              <a:t>Контакты:</a:t>
            </a:r>
          </a:p>
          <a:p>
            <a:pPr marL="0" indent="0">
              <a:buFont typeface="Times" pitchFamily="18" charset="0"/>
              <a:buNone/>
            </a:pPr>
            <a:r>
              <a:rPr lang="ru-RU" dirty="0" smtClean="0"/>
              <a:t>Кристина Фукс  </a:t>
            </a:r>
          </a:p>
          <a:p>
            <a:pPr marL="0" indent="0">
              <a:buFont typeface="Times" pitchFamily="18" charset="0"/>
              <a:buNone/>
            </a:pPr>
            <a:r>
              <a:rPr lang="ru-RU" dirty="0" smtClean="0"/>
              <a:t>Parliamentary Budget Office/Бюджетное</a:t>
            </a:r>
            <a:r>
              <a:rPr dirty="0"/>
              <a:t/>
            </a:r>
            <a:br>
              <a:rPr dirty="0"/>
            </a:br>
            <a:r>
              <a:rPr lang="ru-RU" dirty="0" smtClean="0"/>
              <a:t>управление парламента</a:t>
            </a:r>
          </a:p>
          <a:p>
            <a:pPr marL="0" indent="0">
              <a:buFont typeface="Times" pitchFamily="18" charset="0"/>
              <a:buNone/>
            </a:pPr>
            <a:endParaRPr lang="ru-RU" dirty="0" smtClean="0">
              <a:ea typeface="Tahoma" pitchFamily="34" charset="0"/>
              <a:cs typeface="Tahoma" pitchFamily="34" charset="0"/>
            </a:endParaRPr>
          </a:p>
          <a:p>
            <a:pPr marL="0" indent="0">
              <a:buFont typeface="Times" pitchFamily="18" charset="0"/>
              <a:buNone/>
            </a:pPr>
            <a:r>
              <a:rPr lang="ru-RU" dirty="0" smtClean="0"/>
              <a:t>Parliament, A-1017 Wien, Dr. Karl Renner-Ring 3</a:t>
            </a:r>
          </a:p>
          <a:p>
            <a:pPr marL="0" indent="0">
              <a:buFont typeface="Times" pitchFamily="18" charset="0"/>
              <a:buNone/>
            </a:pPr>
            <a:r>
              <a:rPr lang="ru-RU" dirty="0" smtClean="0"/>
              <a:t>Тел. +0043 1 40 110-2884; +0043 676 8900-2884</a:t>
            </a:r>
          </a:p>
          <a:p>
            <a:pPr marL="0" indent="0">
              <a:buFont typeface="Times" pitchFamily="18" charset="0"/>
              <a:buNone/>
            </a:pPr>
            <a:r>
              <a:rPr lang="ru-RU" dirty="0" smtClean="0"/>
              <a:t>E-mail: kristina.fuchs@parlament.gv.at</a:t>
            </a:r>
            <a:endParaRPr lang="ru-RU" dirty="0" smtClean="0">
              <a:ea typeface="Tahoma" pitchFamily="34" charset="0"/>
              <a:cs typeface="Tahoma" pitchFamily="34" charset="0"/>
            </a:endParaRPr>
          </a:p>
        </p:txBody>
      </p:sp>
      <p:sp>
        <p:nvSpPr>
          <p:cNvPr id="1434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0F4150B-E0A4-49FD-8694-64124FE4BF58}" type="slidenum">
              <a:rPr lang="de-DE" sz="900">
                <a:solidFill>
                  <a:schemeClr val="bg1"/>
                </a:solidFill>
              </a:rPr>
              <a:pPr/>
              <a:t>39</a:t>
            </a:fld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14341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900" dirty="0">
                <a:solidFill>
                  <a:schemeClr val="bg1"/>
                </a:solidFill>
                <a:latin typeface="Palatino" pitchFamily="18" charset="0"/>
              </a:rPr>
              <a:t>Парламент АВСТРИЙСКОЙ РЕСПУБЛИКИ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106271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381000" y="533401"/>
            <a:ext cx="8439150" cy="663352"/>
          </a:xfrm>
        </p:spPr>
        <p:txBody>
          <a:bodyPr/>
          <a:lstStyle/>
          <a:p>
            <a:r>
              <a:rPr lang="ru-RU" b="1" cap="small" dirty="0" smtClean="0"/>
              <a:t>Реформирование системы федерального бюджета в Австрии</a:t>
            </a:r>
            <a:endParaRPr lang="ru-RU" b="1" cap="small" dirty="0" smtClean="0"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8"/>
            <a:ext cx="7970018" cy="5112568"/>
          </a:xfrm>
        </p:spPr>
        <p:txBody>
          <a:bodyPr/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  <a:buSzPct val="100000"/>
              <a:defRPr/>
            </a:pPr>
            <a:r>
              <a:rPr lang="ru-RU" b="1" dirty="0"/>
              <a:t>Замысел: </a:t>
            </a:r>
            <a:r>
              <a:rPr lang="ru-RU" dirty="0" smtClean="0"/>
              <a:t>У</a:t>
            </a:r>
            <a:r>
              <a:rPr lang="ru-RU" dirty="0" smtClean="0"/>
              <a:t>лучшить </a:t>
            </a:r>
            <a:r>
              <a:rPr lang="ru-RU" dirty="0" smtClean="0"/>
              <a:t>процесс принятия решений в отношении бюджета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  <a:buSzPct val="100000"/>
              <a:defRPr/>
            </a:pPr>
            <a:r>
              <a:rPr lang="ru-RU" b="1" dirty="0"/>
              <a:t>Правовая основа системы: </a:t>
            </a:r>
            <a:r>
              <a:rPr lang="ru-RU" dirty="0" smtClean="0"/>
              <a:t>Реформа бюджетной системы в два этапа (2009 г. и 2013 г.) Единогласные постановления парламента 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  <a:buSzPct val="100000"/>
              <a:defRPr/>
            </a:pPr>
            <a:r>
              <a:rPr lang="ru-RU" b="1" dirty="0"/>
              <a:t>Реформа направлена на слабые стороны традиционной </a:t>
            </a:r>
            <a:r>
              <a:rPr lang="ru-RU" b="1" dirty="0" smtClean="0"/>
              <a:t>системы:</a:t>
            </a:r>
            <a:endParaRPr lang="ru-RU" b="1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Без обязательной среднесрочной перспективы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Преобладающий акцент на вводимых ресурсах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Монополия </a:t>
            </a:r>
            <a:r>
              <a:rPr lang="ru-RU" dirty="0" smtClean="0"/>
              <a:t>кассового метода</a:t>
            </a:r>
            <a:endParaRPr lang="ru-RU" dirty="0" smtClean="0"/>
          </a:p>
          <a:p>
            <a:pPr eaLnBrk="0" hangingPunct="0">
              <a:spcBef>
                <a:spcPts val="1200"/>
              </a:spcBef>
              <a:spcAft>
                <a:spcPts val="500"/>
              </a:spcAft>
              <a:buSzPct val="100000"/>
              <a:defRPr/>
            </a:pPr>
            <a:r>
              <a:rPr lang="ru-RU" b="1" dirty="0"/>
              <a:t>Цель: </a:t>
            </a:r>
            <a:r>
              <a:rPr lang="ru-RU" dirty="0" smtClean="0"/>
              <a:t>разработать федеральный бюджет, который бы представлял собой полноценный инструмент, регулирующий ресурсы, промежуточные и конечные результаты.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  <a:buSzPct val="100000"/>
              <a:defRPr/>
            </a:pPr>
            <a:r>
              <a:rPr lang="ru-RU" dirty="0" smtClean="0"/>
              <a:t>Постоянное участие Парламента и Контрольно-счетной палаты Австрии в процессе реформирования путем учреждения консультативного совета при парламенте</a:t>
            </a:r>
            <a:endParaRPr lang="ru-RU" sz="1600" dirty="0"/>
          </a:p>
          <a:p>
            <a:pPr marL="0" indent="0">
              <a:buFont typeface="Times" pitchFamily="18" charset="0"/>
              <a:buNone/>
              <a:defRPr/>
            </a:pPr>
            <a:r>
              <a:rPr lang="ru-RU" sz="1600" dirty="0" smtClean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  <a:p>
            <a:pPr marL="0" indent="0">
              <a:buFont typeface="Times" pitchFamily="18" charset="0"/>
              <a:buNone/>
              <a:defRPr/>
            </a:pPr>
            <a:r>
              <a:rPr lang="ru-RU" sz="1600" dirty="0"/>
              <a:t> </a:t>
            </a:r>
          </a:p>
          <a:p>
            <a:pPr>
              <a:defRPr/>
            </a:pPr>
            <a:endParaRPr lang="ru-RU" sz="1600" dirty="0"/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900" dirty="0">
                <a:solidFill>
                  <a:schemeClr val="bg1"/>
                </a:solidFill>
                <a:latin typeface="Palatino" pitchFamily="18" charset="0"/>
              </a:rPr>
              <a:t>Парламент АВСТРИЙСКОЙ РЕСПУБЛИКИ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62756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43513" y="312068"/>
            <a:ext cx="8229600" cy="864096"/>
          </a:xfrm>
        </p:spPr>
        <p:txBody>
          <a:bodyPr/>
          <a:lstStyle/>
          <a:p>
            <a:r>
              <a:rPr lang="ru-RU" sz="2800" b="1" cap="small" dirty="0" smtClean="0"/>
              <a:t>Принципы нового органического закона о федеральном бюджете</a:t>
            </a:r>
            <a:endParaRPr lang="ru-RU" sz="2800" b="1" cap="small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half" idx="1"/>
          </p:nvPr>
        </p:nvSpPr>
        <p:spPr>
          <a:xfrm>
            <a:off x="323528" y="5962575"/>
            <a:ext cx="4016375" cy="216024"/>
          </a:xfrm>
        </p:spPr>
        <p:txBody>
          <a:bodyPr/>
          <a:lstStyle/>
          <a:p>
            <a:pPr marL="0" indent="0">
              <a:buNone/>
            </a:pPr>
            <a:r>
              <a:rPr lang="ru-RU" sz="1000" dirty="0" smtClean="0"/>
              <a:t>Источник: Министерство финансов</a:t>
            </a:r>
            <a:r>
              <a:rPr lang="ru-RU" dirty="0" smtClean="0"/>
              <a:t> </a:t>
            </a:r>
            <a:endParaRPr lang="ru-RU" sz="10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DC80B5-A40B-40C0-B3B4-89AB11E54944}" type="slidenum">
              <a:rPr lang="de-DE" sz="900">
                <a:solidFill>
                  <a:schemeClr val="bg1"/>
                </a:solidFill>
              </a:rPr>
              <a:pPr/>
              <a:t>5</a:t>
            </a:fld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1331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900" dirty="0">
                <a:solidFill>
                  <a:schemeClr val="bg1"/>
                </a:solidFill>
                <a:latin typeface="Palatino" pitchFamily="18" charset="0"/>
              </a:rPr>
              <a:t>Парламент АВСТРИЙСКОЙ РЕСПУБЛИКИ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76164"/>
            <a:ext cx="8340186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427984" y="1340768"/>
            <a:ext cx="388843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2"/>
                </a:solidFill>
              </a:rPr>
              <a:t>Бюджетная дисциплина и планирование:</a:t>
            </a:r>
            <a:endParaRPr lang="ru-RU" sz="1400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1960" y="1628800"/>
            <a:ext cx="388843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Обязательный среднесрочный прогноз расходов</a:t>
            </a:r>
            <a:endParaRPr lang="ru-RU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24128" y="2348880"/>
            <a:ext cx="341987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2"/>
                </a:solidFill>
              </a:rPr>
              <a:t>Гибкость </a:t>
            </a:r>
            <a:r>
              <a:rPr lang="ru-RU" sz="1400" b="1" dirty="0" smtClean="0"/>
              <a:t>отраслевых министерств</a:t>
            </a:r>
            <a:endParaRPr lang="ru-RU" sz="1400" b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36096" y="2636912"/>
            <a:ext cx="30243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Через полный перенос неиспользованных средств</a:t>
            </a:r>
            <a:endParaRPr lang="ru-RU" sz="1400" b="1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482830">
            <a:off x="2772605" y="2601014"/>
            <a:ext cx="314351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358B8B"/>
                </a:solidFill>
              </a:rPr>
              <a:t>Единогласное решение в Парламенте</a:t>
            </a:r>
            <a:endParaRPr lang="ru-RU" sz="1200" b="1" dirty="0">
              <a:solidFill>
                <a:srgbClr val="358B8B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9592" y="2276872"/>
            <a:ext cx="1512168" cy="769441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ru-RU" sz="1100" b="1" dirty="0" smtClean="0"/>
              <a:t>Управление админ. структурами, ориентированное на результат</a:t>
            </a:r>
            <a:endParaRPr lang="ru-RU" sz="11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71600" y="4365104"/>
            <a:ext cx="1800200" cy="83099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ru-RU" sz="1200" b="1" dirty="0" smtClean="0"/>
              <a:t>Новая бюджетная структура: «единовременные бюджеты»</a:t>
            </a:r>
            <a:endParaRPr lang="ru-RU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059832" y="3356992"/>
            <a:ext cx="2088232" cy="784830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ru-RU" sz="1500" b="1" dirty="0" smtClean="0"/>
              <a:t>Бюджетирование, ориентированное на результативность</a:t>
            </a:r>
            <a:endParaRPr lang="ru-RU" sz="15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08104" y="4581128"/>
            <a:ext cx="1800200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ru-RU" sz="1200" b="1" dirty="0" smtClean="0"/>
              <a:t>Учет и отчетность методом начисления</a:t>
            </a:r>
            <a:endParaRPr lang="ru-RU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23528" y="5589240"/>
            <a:ext cx="82089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Новые принципы бюджета: ориентация на конечный результат; эффективность; прозрачность; достоверное и объективное представление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6779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381000" y="404664"/>
            <a:ext cx="8229600" cy="1008112"/>
          </a:xfrm>
        </p:spPr>
        <p:txBody>
          <a:bodyPr/>
          <a:lstStyle/>
          <a:p>
            <a:r>
              <a:rPr lang="ru-RU" b="1" cap="small" dirty="0"/>
              <a:t>Осуществление: 2 этапа, 3 законодательные поправки</a:t>
            </a:r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700808"/>
            <a:ext cx="8186737" cy="4465042"/>
          </a:xfrm>
        </p:spPr>
        <p:txBody>
          <a:bodyPr/>
          <a:lstStyle/>
          <a:p>
            <a:pPr marL="0" indent="0">
              <a:buClrTx/>
              <a:buSzPct val="110000"/>
              <a:buNone/>
              <a:defRPr/>
            </a:pPr>
            <a:r>
              <a:rPr lang="ru-RU" dirty="0" smtClean="0"/>
              <a:t>Поправки к...</a:t>
            </a:r>
          </a:p>
          <a:p>
            <a:pPr marL="0" indent="0">
              <a:buClrTx/>
              <a:buSzPct val="110000"/>
              <a:buNone/>
              <a:defRPr/>
            </a:pPr>
            <a:endParaRPr lang="ru-RU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b="1" dirty="0"/>
              <a:t>Конституции: </a:t>
            </a:r>
            <a:r>
              <a:rPr lang="ru-RU" dirty="0" smtClean="0"/>
              <a:t>1 и 2 этапы: цели, инструменты, принципы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b="1" dirty="0"/>
              <a:t>Закону о бюджете: </a:t>
            </a:r>
            <a:endParaRPr lang="ru-RU" b="1" dirty="0" smtClean="0"/>
          </a:p>
          <a:p>
            <a:pPr marL="361950" indent="-361950" eaLnBrk="0" hangingPunct="0">
              <a:spcBef>
                <a:spcPts val="300"/>
              </a:spcBef>
              <a:spcAft>
                <a:spcPts val="300"/>
              </a:spcAft>
              <a:buSzPct val="100000"/>
              <a:buNone/>
              <a:defRPr/>
            </a:pPr>
            <a:r>
              <a:rPr lang="en-US" dirty="0" smtClean="0"/>
              <a:t>	</a:t>
            </a:r>
            <a:r>
              <a:rPr lang="ru-RU" dirty="0" smtClean="0"/>
              <a:t>(1 этап с 2009 г.)</a:t>
            </a:r>
          </a:p>
          <a:p>
            <a:pPr marL="361950" indent="-361950" eaLnBrk="0" hangingPunct="0">
              <a:spcBef>
                <a:spcPts val="300"/>
              </a:spcBef>
              <a:spcAft>
                <a:spcPts val="300"/>
              </a:spcAft>
              <a:buSzPct val="100000"/>
              <a:buNone/>
              <a:defRPr/>
            </a:pPr>
            <a:r>
              <a:rPr lang="en-US" dirty="0" smtClean="0"/>
              <a:t>	</a:t>
            </a:r>
            <a:r>
              <a:rPr lang="ru-RU" dirty="0" smtClean="0"/>
              <a:t>Новое управление бюджетом на макроуровне</a:t>
            </a:r>
          </a:p>
          <a:p>
            <a:pPr marL="0" indent="0">
              <a:buClrTx/>
              <a:buSzPct val="110000"/>
              <a:buNone/>
              <a:defRPr/>
            </a:pPr>
            <a:endParaRPr lang="ru-RU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b="1" dirty="0"/>
              <a:t>Новому органическому закону о бюджете </a:t>
            </a:r>
          </a:p>
          <a:p>
            <a:pPr marL="361950" indent="-361950" eaLnBrk="0" hangingPunct="0">
              <a:spcBef>
                <a:spcPts val="300"/>
              </a:spcBef>
              <a:spcAft>
                <a:spcPts val="300"/>
              </a:spcAft>
              <a:buSzPct val="100000"/>
              <a:buNone/>
              <a:defRPr/>
            </a:pPr>
            <a:r>
              <a:rPr lang="en-US" dirty="0" smtClean="0"/>
              <a:t>	</a:t>
            </a:r>
            <a:r>
              <a:rPr lang="ru-RU" dirty="0" smtClean="0"/>
              <a:t>(2  этап с 2013 г.)</a:t>
            </a:r>
          </a:p>
          <a:p>
            <a:pPr marL="361950" indent="-361950" eaLnBrk="0" hangingPunct="0">
              <a:spcBef>
                <a:spcPts val="300"/>
              </a:spcBef>
              <a:spcAft>
                <a:spcPts val="300"/>
              </a:spcAft>
              <a:buSzPct val="100000"/>
              <a:buNone/>
              <a:defRPr/>
            </a:pPr>
            <a:r>
              <a:rPr lang="en-US" dirty="0" smtClean="0"/>
              <a:t>	</a:t>
            </a:r>
            <a:r>
              <a:rPr lang="ru-RU" dirty="0" smtClean="0"/>
              <a:t>Новое управление бюджетом на микроуровне</a:t>
            </a:r>
            <a:endParaRPr lang="ru-RU" dirty="0"/>
          </a:p>
        </p:txBody>
      </p:sp>
      <p:sp>
        <p:nvSpPr>
          <p:cNvPr id="717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403FB19-E6B8-4941-972C-23CC5FA988D8}" type="slidenum">
              <a:rPr lang="de-DE" sz="900">
                <a:solidFill>
                  <a:schemeClr val="bg1"/>
                </a:solidFill>
              </a:rPr>
              <a:pPr/>
              <a:t>6</a:t>
            </a:fld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7173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900" dirty="0">
                <a:solidFill>
                  <a:schemeClr val="bg1"/>
                </a:solidFill>
                <a:latin typeface="Palatino" pitchFamily="18" charset="0"/>
              </a:rPr>
              <a:t>Парламент АВСТРИЙСКОЙ РЕСПУБЛИКИ</a:t>
            </a:r>
          </a:p>
        </p:txBody>
      </p:sp>
      <p:sp>
        <p:nvSpPr>
          <p:cNvPr id="2" name="Geschweifte Klammer rechts 1"/>
          <p:cNvSpPr/>
          <p:nvPr/>
        </p:nvSpPr>
        <p:spPr>
          <a:xfrm>
            <a:off x="6987728" y="2132856"/>
            <a:ext cx="288032" cy="18722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7" name="Foliennummernplatzhalter 2"/>
          <p:cNvSpPr txBox="1">
            <a:spLocks/>
          </p:cNvSpPr>
          <p:nvPr/>
        </p:nvSpPr>
        <p:spPr bwMode="auto">
          <a:xfrm>
            <a:off x="7380312" y="2656748"/>
            <a:ext cx="122413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5146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9718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4290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8862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ru-RU" sz="1400" dirty="0" smtClean="0">
                <a:solidFill>
                  <a:schemeClr val="tx2"/>
                </a:solidFill>
                <a:latin typeface="Tahoma" pitchFamily="34" charset="0"/>
              </a:rPr>
              <a:t>Единогласно приняты Парламентом в декабре 2007 г.</a:t>
            </a:r>
            <a:r>
              <a:rPr lang="ru-RU" dirty="0" smtClean="0"/>
              <a:t> </a:t>
            </a:r>
          </a:p>
        </p:txBody>
      </p:sp>
      <p:sp>
        <p:nvSpPr>
          <p:cNvPr id="8" name="Foliennummernplatzhalter 2"/>
          <p:cNvSpPr txBox="1">
            <a:spLocks/>
          </p:cNvSpPr>
          <p:nvPr/>
        </p:nvSpPr>
        <p:spPr bwMode="auto">
          <a:xfrm>
            <a:off x="7338085" y="4221088"/>
            <a:ext cx="122413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5146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9718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4290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8862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ru-RU" sz="1400" dirty="0" smtClean="0">
                <a:solidFill>
                  <a:schemeClr val="tx2"/>
                </a:solidFill>
                <a:latin typeface="Tahoma" pitchFamily="34" charset="0"/>
              </a:rPr>
              <a:t>Единогласно приняты Парламентом в декабре 2009 г.</a:t>
            </a:r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5220072" y="4581128"/>
            <a:ext cx="19116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493357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404664"/>
            <a:ext cx="8229600" cy="720080"/>
          </a:xfrm>
        </p:spPr>
        <p:txBody>
          <a:bodyPr/>
          <a:lstStyle/>
          <a:p>
            <a:r>
              <a:rPr lang="ru-RU" altLang="de-DE" b="1" cap="small" dirty="0"/>
              <a:t>Конституционные поправки</a:t>
            </a:r>
            <a:endParaRPr lang="ru-R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268760"/>
            <a:ext cx="8186737" cy="4824536"/>
          </a:xfrm>
        </p:spPr>
        <p:txBody>
          <a:bodyPr/>
          <a:lstStyle/>
          <a:p>
            <a:pPr marL="0" indent="0">
              <a:spcBef>
                <a:spcPct val="100000"/>
              </a:spcBef>
              <a:buNone/>
            </a:pPr>
            <a:r>
              <a:rPr lang="ru-RU" altLang="de-DE" sz="2000" dirty="0">
                <a:solidFill>
                  <a:srgbClr val="CC0000"/>
                </a:solidFill>
              </a:rPr>
              <a:t>2009: </a:t>
            </a:r>
          </a:p>
          <a:p>
            <a:pPr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ru-RU" altLang="de-DE" b="1" dirty="0"/>
              <a:t>Национальные задачи по государственным финансам: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altLang="de-DE" dirty="0"/>
              <a:t>Макроэкономическая стабильность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altLang="de-DE" dirty="0"/>
              <a:t>Устойчивые государственные финансы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altLang="de-DE" dirty="0"/>
              <a:t>Гендерное равенство</a:t>
            </a:r>
          </a:p>
          <a:p>
            <a:pPr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ru-RU" altLang="de-DE" b="1" dirty="0"/>
              <a:t>Среднесрочный прогноз расходов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altLang="de-DE" sz="2000" dirty="0">
                <a:solidFill>
                  <a:srgbClr val="CC0000"/>
                </a:solidFill>
              </a:rPr>
              <a:t>2013:</a:t>
            </a:r>
          </a:p>
          <a:p>
            <a:pPr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ru-RU" altLang="de-DE" b="1" dirty="0"/>
              <a:t>Новые принципы бюджета: 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altLang="de-DE" dirty="0"/>
              <a:t>Акцент на конечных результатах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altLang="de-DE" dirty="0"/>
              <a:t>Эффективность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altLang="de-DE" dirty="0"/>
              <a:t>Достоверное и объективное представление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altLang="de-DE" dirty="0"/>
              <a:t>Прозрачность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Парламент АВСТРИЙСКОЙ РЕСПУБЛИКИ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42241176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8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ru-RU" dirty="0">
                <a:solidFill>
                  <a:srgbClr val="FFFFFF"/>
                </a:solidFill>
                <a:latin typeface="Palatino"/>
              </a:rPr>
              <a:t>Парламент АВСТРИЙСКОЙ РЕСПУБЛИКИ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210050"/>
            <a:ext cx="8229600" cy="875134"/>
          </a:xfrm>
        </p:spPr>
        <p:txBody>
          <a:bodyPr/>
          <a:lstStyle/>
          <a:p>
            <a:r>
              <a:rPr lang="ru-RU" b="1" cap="small" dirty="0" smtClean="0"/>
              <a:t>Среднесрочный прогноз расходов</a:t>
            </a:r>
            <a:endParaRPr lang="ru-RU" b="1" cap="small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190863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672"/>
            <a:ext cx="7848674" cy="971798"/>
          </a:xfrm>
        </p:spPr>
        <p:txBody>
          <a:bodyPr/>
          <a:lstStyle/>
          <a:p>
            <a:r>
              <a:rPr lang="ru-RU" b="1" cap="small" dirty="0" smtClean="0"/>
              <a:t>1</a:t>
            </a:r>
            <a:r>
              <a:rPr lang="ru-RU" dirty="0" smtClean="0"/>
              <a:t> </a:t>
            </a:r>
            <a:r>
              <a:rPr lang="ru-RU" b="1" cap="small" dirty="0"/>
              <a:t>этап: Среднесрочный прогноз расходов (ССПР)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4436739"/>
            <a:ext cx="7911729" cy="1525835"/>
          </a:xfrm>
        </p:spPr>
        <p:txBody>
          <a:bodyPr/>
          <a:lstStyle/>
          <a:p>
            <a:pPr marL="0" indent="0" eaLnBrk="1" hangingPunct="1">
              <a:spcBef>
                <a:spcPts val="1800"/>
              </a:spcBef>
              <a:buNone/>
            </a:pPr>
            <a:r>
              <a:rPr lang="ru-RU" b="1" dirty="0" smtClean="0">
                <a:solidFill>
                  <a:srgbClr val="CC0000"/>
                </a:solidFill>
                <a:sym typeface="Wingdings" pitchFamily="2" charset="2"/>
              </a:rPr>
              <a:t>Бюджетная дисциплина и планирование:</a:t>
            </a:r>
            <a:r>
              <a:rPr lang="ru-RU" dirty="0" smtClean="0"/>
              <a:t> 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ru-RU" dirty="0">
                <a:sym typeface="Wingdings" pitchFamily="2" charset="2"/>
              </a:rPr>
              <a:t>Обязательный ССПР </a:t>
            </a:r>
            <a:r>
              <a:rPr lang="ru-RU" dirty="0" smtClean="0"/>
              <a:t>и отчет по стратегии, объясняющий потолки ССПР без уточнения индивидуальных ассигнований.</a:t>
            </a:r>
            <a:endParaRPr lang="ru-RU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ru-RU" dirty="0" smtClean="0"/>
              <a:t>Отчет по стратегии как пояснительный документ </a:t>
            </a:r>
          </a:p>
          <a:p>
            <a:pPr marL="0" indent="0" eaLnBrk="1" hangingPunct="1">
              <a:spcBef>
                <a:spcPts val="1200"/>
              </a:spcBef>
              <a:buNone/>
            </a:pPr>
            <a:endParaRPr lang="ru-RU" dirty="0" smtClean="0"/>
          </a:p>
          <a:p>
            <a:pPr eaLnBrk="1" hangingPunct="1"/>
            <a:endParaRPr lang="ru-RU" dirty="0" smtClean="0"/>
          </a:p>
        </p:txBody>
      </p:sp>
      <p:graphicFrame>
        <p:nvGraphicFramePr>
          <p:cNvPr id="46592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796744374"/>
              </p:ext>
            </p:extLst>
          </p:nvPr>
        </p:nvGraphicFramePr>
        <p:xfrm>
          <a:off x="683568" y="1556792"/>
          <a:ext cx="7704137" cy="2821623"/>
        </p:xfrm>
        <a:graphic>
          <a:graphicData uri="http://schemas.openxmlformats.org/drawingml/2006/table">
            <a:tbl>
              <a:tblPr/>
              <a:tblGrid>
                <a:gridCol w="304800"/>
                <a:gridCol w="5322887"/>
                <a:gridCol w="519113"/>
                <a:gridCol w="519112"/>
                <a:gridCol w="519113"/>
                <a:gridCol w="519112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Рубрики (= пять основных разделов бюджета)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n+1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n+2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n+3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n+4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Общегосударственные дела, судебная система и безопасность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Занятость, социальное обеспечение, здравоохранение и семья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7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Образование, наука, искусство и культура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Экономическая деятельность, инфраструктура и окружающая среда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Финансовое управление и интерес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platzhalter 1"/>
          <p:cNvSpPr txBox="1">
            <a:spLocks/>
          </p:cNvSpPr>
          <p:nvPr/>
        </p:nvSpPr>
        <p:spPr bwMode="auto">
          <a:xfrm>
            <a:off x="334244" y="6070587"/>
            <a:ext cx="4016375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723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9144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1104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15621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0193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24765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29337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Times" pitchFamily="18" charset="0"/>
              <a:buNone/>
            </a:pPr>
            <a:r>
              <a:rPr lang="ru-RU" sz="1000" kern="0" dirty="0" smtClean="0"/>
              <a:t>Источник: Министерство финансов</a:t>
            </a:r>
            <a:r>
              <a:rPr lang="ru-RU" dirty="0" smtClean="0"/>
              <a:t> </a:t>
            </a:r>
            <a:endParaRPr lang="ru-RU" sz="1000" kern="0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032280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ien ROM, Juni 2012">
  <a:themeElements>
    <a:clrScheme name="">
      <a:dk1>
        <a:srgbClr val="000000"/>
      </a:dk1>
      <a:lt1>
        <a:srgbClr val="FFFFFF"/>
      </a:lt1>
      <a:dk2>
        <a:srgbClr val="EF0F2C"/>
      </a:dk2>
      <a:lt2>
        <a:srgbClr val="C0C0C0"/>
      </a:lt2>
      <a:accent1>
        <a:srgbClr val="EF0F2C"/>
      </a:accent1>
      <a:accent2>
        <a:srgbClr val="BD0C24"/>
      </a:accent2>
      <a:accent3>
        <a:srgbClr val="FFFFFF"/>
      </a:accent3>
      <a:accent4>
        <a:srgbClr val="000000"/>
      </a:accent4>
      <a:accent5>
        <a:srgbClr val="F6AAAC"/>
      </a:accent5>
      <a:accent6>
        <a:srgbClr val="AB0A20"/>
      </a:accent6>
      <a:hlink>
        <a:srgbClr val="810819"/>
      </a:hlink>
      <a:folHlink>
        <a:srgbClr val="46040D"/>
      </a:folHlink>
    </a:clrScheme>
    <a:fontScheme name="Oep_Powerpoint">
      <a:majorFont>
        <a:latin typeface="Palatino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ep_Powerpoint 1">
        <a:dk1>
          <a:srgbClr val="FFCC00"/>
        </a:dk1>
        <a:lt1>
          <a:srgbClr val="F8F8F8"/>
        </a:lt1>
        <a:dk2>
          <a:srgbClr val="000000"/>
        </a:dk2>
        <a:lt2>
          <a:srgbClr val="6666FF"/>
        </a:lt2>
        <a:accent1>
          <a:srgbClr val="669900"/>
        </a:accent1>
        <a:accent2>
          <a:srgbClr val="006600"/>
        </a:accent2>
        <a:accent3>
          <a:srgbClr val="AAAAAA"/>
        </a:accent3>
        <a:accent4>
          <a:srgbClr val="D4D4D4"/>
        </a:accent4>
        <a:accent5>
          <a:srgbClr val="B8CAAA"/>
        </a:accent5>
        <a:accent6>
          <a:srgbClr val="005C00"/>
        </a:accent6>
        <a:hlink>
          <a:srgbClr val="0099FF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p_Powerpoint 2">
        <a:dk1>
          <a:srgbClr val="868686"/>
        </a:dk1>
        <a:lt1>
          <a:srgbClr val="FFFFFF"/>
        </a:lt1>
        <a:dk2>
          <a:srgbClr val="009999"/>
        </a:dk2>
        <a:lt2>
          <a:srgbClr val="6600FF"/>
        </a:lt2>
        <a:accent1>
          <a:srgbClr val="9999FF"/>
        </a:accent1>
        <a:accent2>
          <a:srgbClr val="CBCBCB"/>
        </a:accent2>
        <a:accent3>
          <a:srgbClr val="FFFFFF"/>
        </a:accent3>
        <a:accent4>
          <a:srgbClr val="727272"/>
        </a:accent4>
        <a:accent5>
          <a:srgbClr val="CACAFF"/>
        </a:accent5>
        <a:accent6>
          <a:srgbClr val="B8B8B8"/>
        </a:accent6>
        <a:hlink>
          <a:srgbClr val="6600FF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p_Powerpoint 3">
        <a:dk1>
          <a:srgbClr val="1C1C1C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CBCBCB"/>
        </a:accent2>
        <a:accent3>
          <a:srgbClr val="FFFFFF"/>
        </a:accent3>
        <a:accent4>
          <a:srgbClr val="161616"/>
        </a:accent4>
        <a:accent5>
          <a:srgbClr val="EBEBEB"/>
        </a:accent5>
        <a:accent6>
          <a:srgbClr val="B8B8B8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p_Powerpoint 4">
        <a:dk1>
          <a:srgbClr val="FFCC00"/>
        </a:dk1>
        <a:lt1>
          <a:srgbClr val="FFFFCC"/>
        </a:lt1>
        <a:dk2>
          <a:srgbClr val="000099"/>
        </a:dk2>
        <a:lt2>
          <a:srgbClr val="00CC00"/>
        </a:lt2>
        <a:accent1>
          <a:srgbClr val="3333FF"/>
        </a:accent1>
        <a:accent2>
          <a:srgbClr val="3333CC"/>
        </a:accent2>
        <a:accent3>
          <a:srgbClr val="AAAACA"/>
        </a:accent3>
        <a:accent4>
          <a:srgbClr val="DADAAE"/>
        </a:accent4>
        <a:accent5>
          <a:srgbClr val="ADADFF"/>
        </a:accent5>
        <a:accent6>
          <a:srgbClr val="2D2DB9"/>
        </a:accent6>
        <a:hlink>
          <a:srgbClr val="0099FF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p_Powerpoint 5">
        <a:dk1>
          <a:srgbClr val="FFFF00"/>
        </a:dk1>
        <a:lt1>
          <a:srgbClr val="FFFFFF"/>
        </a:lt1>
        <a:dk2>
          <a:srgbClr val="FF0033"/>
        </a:dk2>
        <a:lt2>
          <a:srgbClr val="000000"/>
        </a:lt2>
        <a:accent1>
          <a:srgbClr val="330099"/>
        </a:accent1>
        <a:accent2>
          <a:srgbClr val="CC0000"/>
        </a:accent2>
        <a:accent3>
          <a:srgbClr val="FFAAAD"/>
        </a:accent3>
        <a:accent4>
          <a:srgbClr val="DADADA"/>
        </a:accent4>
        <a:accent5>
          <a:srgbClr val="ADAACA"/>
        </a:accent5>
        <a:accent6>
          <a:srgbClr val="B90000"/>
        </a:accent6>
        <a:hlink>
          <a:srgbClr val="0099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Folien ROM, Juni 2012</Template>
  <TotalTime>43</TotalTime>
  <Words>2125</Words>
  <Application>Microsoft Office PowerPoint</Application>
  <PresentationFormat>Экран (4:3)</PresentationFormat>
  <Paragraphs>480</Paragraphs>
  <Slides>39</Slides>
  <Notes>37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Folien ROM, Juni 2012</vt:lpstr>
      <vt:lpstr>Бюджетное сообщество (БС) сети PEM PAL "Роль парламента Австрии в бюджетном процессе"  Реформирование системы федерального бюджета в Австрии  Вена, 30 января 2014 г.</vt:lpstr>
      <vt:lpstr>Содержание</vt:lpstr>
      <vt:lpstr>Реформирование системы федерального бюджета в Австрии</vt:lpstr>
      <vt:lpstr>Реформирование системы федерального бюджета в Австрии</vt:lpstr>
      <vt:lpstr>Принципы нового органического закона о федеральном бюджете</vt:lpstr>
      <vt:lpstr>Осуществление: 2 этапа, 3 законодательные поправки</vt:lpstr>
      <vt:lpstr>Конституционные поправки</vt:lpstr>
      <vt:lpstr>Среднесрочный прогноз расходов</vt:lpstr>
      <vt:lpstr>1 этап: Среднесрочный прогноз расходов (ССПР)</vt:lpstr>
      <vt:lpstr>1 этап: Среднесрочный прогноз расходов (ССПР)</vt:lpstr>
      <vt:lpstr>1 этап: Среднесрочный прогноз расходов (ССПР)</vt:lpstr>
      <vt:lpstr>1 этап: Среднесрочный прогноз расходов (ССПР)</vt:lpstr>
      <vt:lpstr>Первые вынесенные уроки</vt:lpstr>
      <vt:lpstr>1 этап: Резервы </vt:lpstr>
      <vt:lpstr>Структура бюджета </vt:lpstr>
      <vt:lpstr>Новая структура бюджета</vt:lpstr>
      <vt:lpstr>2 этап: Объединение структур организации, бюджета и управления результативностью  </vt:lpstr>
      <vt:lpstr>Учет методом начисления </vt:lpstr>
      <vt:lpstr> 2 этап: Учет и бюджетное планирование методом начисления </vt:lpstr>
      <vt:lpstr>Слайд 20</vt:lpstr>
      <vt:lpstr>Отчет о финансовом состоянии</vt:lpstr>
      <vt:lpstr>Отчет о финансовом состоянии*</vt:lpstr>
      <vt:lpstr>Отчет о деятельности</vt:lpstr>
      <vt:lpstr>Отчет о движении денежных средств</vt:lpstr>
      <vt:lpstr>Первые вынесенные уроки </vt:lpstr>
      <vt:lpstr>Формирование бюджета, ориентированного на результативность </vt:lpstr>
      <vt:lpstr>Ориентир на конечный результат: Цели </vt:lpstr>
      <vt:lpstr>Ориентир на конечный результат </vt:lpstr>
      <vt:lpstr>Информация по результативности на разных уровнях бюджета</vt:lpstr>
      <vt:lpstr>Ориентация на конечный результат для Парламента  </vt:lpstr>
      <vt:lpstr>Первые вынесенные уроки</vt:lpstr>
      <vt:lpstr>Формирование гендерного бюджета</vt:lpstr>
      <vt:lpstr>Гендерное бюджетирование и закон о бюджете на 2013 г.</vt:lpstr>
      <vt:lpstr> Оценка воздействия, ориентированная на конечный результат  </vt:lpstr>
      <vt:lpstr>Ожидания и вызовы  </vt:lpstr>
      <vt:lpstr> Реформа закона о бюджете: Ожидания </vt:lpstr>
      <vt:lpstr> Вызовы для Парламента</vt:lpstr>
      <vt:lpstr>Вызовы для парламента</vt:lpstr>
      <vt:lpstr>Благодарю Вас за внимание </vt:lpstr>
    </vt:vector>
  </TitlesOfParts>
  <Company>Parlamentsdirektion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ECPRD-Seminar  “The European Economic and Financial Crisis  and the Role of Parliaments”  6/7 June 2012, Roma  Round Table “Beyond the crisis:  New Fiscal Rules for Long-term Stability” Austria’s emerging new fiscal framework</dc:title>
  <dc:creator>%user2%</dc:creator>
  <cp:lastModifiedBy>Настя</cp:lastModifiedBy>
  <cp:revision>454</cp:revision>
  <cp:lastPrinted>2014-01-22T13:52:42Z</cp:lastPrinted>
  <dcterms:created xsi:type="dcterms:W3CDTF">2012-06-05T13:27:25Z</dcterms:created>
  <dcterms:modified xsi:type="dcterms:W3CDTF">2014-01-29T10:55:23Z</dcterms:modified>
</cp:coreProperties>
</file>