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56" r:id="rId2"/>
    <p:sldId id="299" r:id="rId3"/>
    <p:sldId id="298" r:id="rId4"/>
    <p:sldId id="295" r:id="rId5"/>
    <p:sldId id="292" r:id="rId6"/>
    <p:sldId id="301" r:id="rId7"/>
    <p:sldId id="296" r:id="rId8"/>
    <p:sldId id="307" r:id="rId9"/>
    <p:sldId id="308" r:id="rId10"/>
    <p:sldId id="309" r:id="rId11"/>
    <p:sldId id="313" r:id="rId12"/>
    <p:sldId id="306" r:id="rId13"/>
    <p:sldId id="300" r:id="rId14"/>
    <p:sldId id="269" r:id="rId15"/>
    <p:sldId id="315" r:id="rId16"/>
    <p:sldId id="311" r:id="rId17"/>
  </p:sldIdLst>
  <p:sldSz cx="12192000" cy="6858000"/>
  <p:notesSz cx="6797675" cy="9856788"/>
  <p:defaultTextStyle>
    <a:defPPr>
      <a:defRPr lang="nl-B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062" autoAdjust="0"/>
    <p:restoredTop sz="95280" autoAdjust="0"/>
  </p:normalViewPr>
  <p:slideViewPr>
    <p:cSldViewPr snapToGrid="0">
      <p:cViewPr varScale="1">
        <p:scale>
          <a:sx n="111" d="100"/>
          <a:sy n="111" d="100"/>
        </p:scale>
        <p:origin x="-666" y="-96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D494612-485D-40BE-A4B2-904117C85528}" type="doc">
      <dgm:prSet loTypeId="urn:microsoft.com/office/officeart/2005/8/layout/radial6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0826C484-37DF-4AA3-8744-926456223EDD}">
      <dgm:prSet phldrT="[Text]" custT="1"/>
      <dgm:spPr/>
      <dgm:t>
        <a:bodyPr/>
        <a:lstStyle/>
        <a:p>
          <a:r>
            <a:rPr lang="en-US" sz="900" dirty="0"/>
            <a:t>Plan revizije s dodanom vrijednosti i upravljanjem rizikom</a:t>
          </a:r>
        </a:p>
      </dgm:t>
    </dgm:pt>
    <dgm:pt modelId="{8BF83B58-B832-480F-A7AE-CD885A325B4E}" type="parTrans" cxnId="{8873113C-B958-4B39-89C2-A7B21D5A2A44}">
      <dgm:prSet/>
      <dgm:spPr/>
      <dgm:t>
        <a:bodyPr/>
        <a:lstStyle/>
        <a:p>
          <a:endParaRPr lang="en-US"/>
        </a:p>
      </dgm:t>
    </dgm:pt>
    <dgm:pt modelId="{1986B995-0211-4972-9BB8-9232F6EDAB5D}" type="sibTrans" cxnId="{8873113C-B958-4B39-89C2-A7B21D5A2A44}">
      <dgm:prSet/>
      <dgm:spPr/>
      <dgm:t>
        <a:bodyPr/>
        <a:lstStyle/>
        <a:p>
          <a:endParaRPr lang="en-US"/>
        </a:p>
      </dgm:t>
    </dgm:pt>
    <dgm:pt modelId="{96F9D863-324C-45FD-8DBB-ED16D2D81C98}">
      <dgm:prSet phldrT="[Text]" custT="1"/>
      <dgm:spPr/>
      <dgm:t>
        <a:bodyPr/>
        <a:lstStyle/>
        <a:p>
          <a:r>
            <a:rPr lang="en-US" sz="900" dirty="0"/>
            <a:t>Redovito savjetovanje</a:t>
          </a:r>
          <a:endParaRPr lang="hr-HR" sz="900" dirty="0"/>
        </a:p>
      </dgm:t>
    </dgm:pt>
    <dgm:pt modelId="{FAB2E908-0AD4-41C4-8DC5-C194C1A3FA49}" type="parTrans" cxnId="{1E44D15F-81A8-45A7-A1F3-1621387661B3}">
      <dgm:prSet/>
      <dgm:spPr/>
      <dgm:t>
        <a:bodyPr/>
        <a:lstStyle/>
        <a:p>
          <a:endParaRPr lang="en-US"/>
        </a:p>
      </dgm:t>
    </dgm:pt>
    <dgm:pt modelId="{795F18B3-5645-406D-91F3-D1B17AF4E7E8}" type="sibTrans" cxnId="{1E44D15F-81A8-45A7-A1F3-1621387661B3}">
      <dgm:prSet/>
      <dgm:spPr/>
      <dgm:t>
        <a:bodyPr/>
        <a:lstStyle/>
        <a:p>
          <a:endParaRPr lang="en-US"/>
        </a:p>
      </dgm:t>
    </dgm:pt>
    <dgm:pt modelId="{3A0ED412-E98C-4A5B-97FC-8750C0CEA080}">
      <dgm:prSet phldrT="[Text]" custT="1"/>
      <dgm:spPr/>
      <dgm:t>
        <a:bodyPr/>
        <a:lstStyle/>
        <a:p>
          <a:r>
            <a:rPr lang="en-US" sz="900" dirty="0"/>
            <a:t>Izvještavanje</a:t>
          </a:r>
        </a:p>
      </dgm:t>
    </dgm:pt>
    <dgm:pt modelId="{A210C4E7-A342-4A71-AA7C-F6C2A5C0817F}" type="parTrans" cxnId="{54C9DABB-1C2A-47C7-849D-7BF30981A132}">
      <dgm:prSet/>
      <dgm:spPr/>
      <dgm:t>
        <a:bodyPr/>
        <a:lstStyle/>
        <a:p>
          <a:endParaRPr lang="en-US"/>
        </a:p>
      </dgm:t>
    </dgm:pt>
    <dgm:pt modelId="{B4A56181-F439-472A-A607-7313D46C1FFB}" type="sibTrans" cxnId="{54C9DABB-1C2A-47C7-849D-7BF30981A132}">
      <dgm:prSet/>
      <dgm:spPr/>
      <dgm:t>
        <a:bodyPr/>
        <a:lstStyle/>
        <a:p>
          <a:endParaRPr lang="en-US"/>
        </a:p>
      </dgm:t>
    </dgm:pt>
    <dgm:pt modelId="{7403883C-500F-45C2-84D2-F4EDADD2ED9F}">
      <dgm:prSet phldrT="[Text]" custT="1"/>
      <dgm:spPr/>
      <dgm:t>
        <a:bodyPr/>
        <a:lstStyle/>
        <a:p>
          <a:r>
            <a:rPr lang="en-US" sz="900" dirty="0"/>
            <a:t>Resursi i proračun</a:t>
          </a:r>
        </a:p>
      </dgm:t>
    </dgm:pt>
    <dgm:pt modelId="{C7788BDE-F4D6-40F3-BC83-ECC78CF8013A}" type="parTrans" cxnId="{E6004FA8-D755-4D39-935C-9E6ED71B1065}">
      <dgm:prSet/>
      <dgm:spPr/>
      <dgm:t>
        <a:bodyPr/>
        <a:lstStyle/>
        <a:p>
          <a:endParaRPr lang="en-US"/>
        </a:p>
      </dgm:t>
    </dgm:pt>
    <dgm:pt modelId="{AF7FA106-5379-42D1-978B-7B2FAC6814E9}" type="sibTrans" cxnId="{E6004FA8-D755-4D39-935C-9E6ED71B1065}">
      <dgm:prSet/>
      <dgm:spPr/>
      <dgm:t>
        <a:bodyPr/>
        <a:lstStyle/>
        <a:p>
          <a:endParaRPr lang="en-US"/>
        </a:p>
      </dgm:t>
    </dgm:pt>
    <dgm:pt modelId="{EC26A317-57E9-4FC0-8D3A-AD46E9996AB8}">
      <dgm:prSet phldrT="[Text]" custT="1"/>
      <dgm:spPr/>
      <dgm:t>
        <a:bodyPr/>
        <a:lstStyle/>
        <a:p>
          <a:r>
            <a:rPr lang="en-US" sz="900" dirty="0"/>
            <a:t>Kontinuiran napredak i učinak</a:t>
          </a:r>
        </a:p>
      </dgm:t>
    </dgm:pt>
    <dgm:pt modelId="{252D5B71-46DC-4BEC-84AE-DD40F8CF124E}" type="parTrans" cxnId="{26B803E4-342A-4F8C-BE4C-2FBE62C71ACA}">
      <dgm:prSet/>
      <dgm:spPr/>
      <dgm:t>
        <a:bodyPr/>
        <a:lstStyle/>
        <a:p>
          <a:endParaRPr lang="en-US"/>
        </a:p>
      </dgm:t>
    </dgm:pt>
    <dgm:pt modelId="{B9DECA22-694D-4ED7-83A2-BF86C4EB473A}" type="sibTrans" cxnId="{26B803E4-342A-4F8C-BE4C-2FBE62C71ACA}">
      <dgm:prSet/>
      <dgm:spPr/>
      <dgm:t>
        <a:bodyPr/>
        <a:lstStyle/>
        <a:p>
          <a:endParaRPr lang="en-US"/>
        </a:p>
      </dgm:t>
    </dgm:pt>
    <dgm:pt modelId="{31538DAD-0CAD-457E-AEE9-DBC02F44C6B9}" type="pres">
      <dgm:prSet presAssocID="{1D494612-485D-40BE-A4B2-904117C85528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nl-BE"/>
        </a:p>
      </dgm:t>
    </dgm:pt>
    <dgm:pt modelId="{2F0D494E-FA28-43BD-8290-5E0E51F6BEE3}" type="pres">
      <dgm:prSet presAssocID="{0826C484-37DF-4AA3-8744-926456223EDD}" presName="centerShape" presStyleLbl="node0" presStyleIdx="0" presStyleCnt="1" custScaleX="116276" custScaleY="116276"/>
      <dgm:spPr/>
      <dgm:t>
        <a:bodyPr/>
        <a:lstStyle/>
        <a:p>
          <a:endParaRPr lang="nl-BE"/>
        </a:p>
      </dgm:t>
    </dgm:pt>
    <dgm:pt modelId="{12555BF0-2B15-42D9-A229-AB0E15AE9C6E}" type="pres">
      <dgm:prSet presAssocID="{96F9D863-324C-45FD-8DBB-ED16D2D81C98}" presName="node" presStyleLbl="node1" presStyleIdx="0" presStyleCnt="4" custScaleX="110739" custScaleY="110739">
        <dgm:presLayoutVars>
          <dgm:bulletEnabled val="1"/>
        </dgm:presLayoutVars>
      </dgm:prSet>
      <dgm:spPr/>
      <dgm:t>
        <a:bodyPr/>
        <a:lstStyle/>
        <a:p>
          <a:endParaRPr lang="nl-BE"/>
        </a:p>
      </dgm:t>
    </dgm:pt>
    <dgm:pt modelId="{8470914D-9967-41F7-84D1-FC5EF0300621}" type="pres">
      <dgm:prSet presAssocID="{96F9D863-324C-45FD-8DBB-ED16D2D81C98}" presName="dummy" presStyleCnt="0"/>
      <dgm:spPr/>
    </dgm:pt>
    <dgm:pt modelId="{DC2AF6A3-393A-43A5-AEF3-049C75477D04}" type="pres">
      <dgm:prSet presAssocID="{795F18B3-5645-406D-91F3-D1B17AF4E7E8}" presName="sibTrans" presStyleLbl="sibTrans2D1" presStyleIdx="0" presStyleCnt="4"/>
      <dgm:spPr/>
      <dgm:t>
        <a:bodyPr/>
        <a:lstStyle/>
        <a:p>
          <a:endParaRPr lang="nl-BE"/>
        </a:p>
      </dgm:t>
    </dgm:pt>
    <dgm:pt modelId="{4738DB76-10CE-4D32-B0C0-21D9919C9C98}" type="pres">
      <dgm:prSet presAssocID="{3A0ED412-E98C-4A5B-97FC-8750C0CEA080}" presName="node" presStyleLbl="node1" presStyleIdx="1" presStyleCnt="4" custScaleX="110739" custScaleY="110739">
        <dgm:presLayoutVars>
          <dgm:bulletEnabled val="1"/>
        </dgm:presLayoutVars>
      </dgm:prSet>
      <dgm:spPr/>
      <dgm:t>
        <a:bodyPr/>
        <a:lstStyle/>
        <a:p>
          <a:endParaRPr lang="nl-BE"/>
        </a:p>
      </dgm:t>
    </dgm:pt>
    <dgm:pt modelId="{693B6147-5985-4400-A74E-A13F771E036E}" type="pres">
      <dgm:prSet presAssocID="{3A0ED412-E98C-4A5B-97FC-8750C0CEA080}" presName="dummy" presStyleCnt="0"/>
      <dgm:spPr/>
    </dgm:pt>
    <dgm:pt modelId="{FB7CE126-9FED-4BE5-BE8E-8990495442DA}" type="pres">
      <dgm:prSet presAssocID="{B4A56181-F439-472A-A607-7313D46C1FFB}" presName="sibTrans" presStyleLbl="sibTrans2D1" presStyleIdx="1" presStyleCnt="4"/>
      <dgm:spPr/>
      <dgm:t>
        <a:bodyPr/>
        <a:lstStyle/>
        <a:p>
          <a:endParaRPr lang="nl-BE"/>
        </a:p>
      </dgm:t>
    </dgm:pt>
    <dgm:pt modelId="{F07198AE-8051-460D-8097-0B2A0C54484F}" type="pres">
      <dgm:prSet presAssocID="{7403883C-500F-45C2-84D2-F4EDADD2ED9F}" presName="node" presStyleLbl="node1" presStyleIdx="2" presStyleCnt="4" custScaleX="110739" custScaleY="110739">
        <dgm:presLayoutVars>
          <dgm:bulletEnabled val="1"/>
        </dgm:presLayoutVars>
      </dgm:prSet>
      <dgm:spPr/>
      <dgm:t>
        <a:bodyPr/>
        <a:lstStyle/>
        <a:p>
          <a:endParaRPr lang="nl-BE"/>
        </a:p>
      </dgm:t>
    </dgm:pt>
    <dgm:pt modelId="{93985C62-F59F-4FF4-B7CC-96E98786F07E}" type="pres">
      <dgm:prSet presAssocID="{7403883C-500F-45C2-84D2-F4EDADD2ED9F}" presName="dummy" presStyleCnt="0"/>
      <dgm:spPr/>
    </dgm:pt>
    <dgm:pt modelId="{184C96AD-6518-4655-84DF-990921C595BD}" type="pres">
      <dgm:prSet presAssocID="{AF7FA106-5379-42D1-978B-7B2FAC6814E9}" presName="sibTrans" presStyleLbl="sibTrans2D1" presStyleIdx="2" presStyleCnt="4"/>
      <dgm:spPr/>
      <dgm:t>
        <a:bodyPr/>
        <a:lstStyle/>
        <a:p>
          <a:endParaRPr lang="nl-BE"/>
        </a:p>
      </dgm:t>
    </dgm:pt>
    <dgm:pt modelId="{1137F677-A125-4A7F-858A-52A3D2EC60B2}" type="pres">
      <dgm:prSet presAssocID="{EC26A317-57E9-4FC0-8D3A-AD46E9996AB8}" presName="node" presStyleLbl="node1" presStyleIdx="3" presStyleCnt="4" custScaleX="110739" custScaleY="110739">
        <dgm:presLayoutVars>
          <dgm:bulletEnabled val="1"/>
        </dgm:presLayoutVars>
      </dgm:prSet>
      <dgm:spPr/>
      <dgm:t>
        <a:bodyPr/>
        <a:lstStyle/>
        <a:p>
          <a:endParaRPr lang="nl-BE"/>
        </a:p>
      </dgm:t>
    </dgm:pt>
    <dgm:pt modelId="{5D62F406-CE79-4B21-B2DD-DE1D944CE294}" type="pres">
      <dgm:prSet presAssocID="{EC26A317-57E9-4FC0-8D3A-AD46E9996AB8}" presName="dummy" presStyleCnt="0"/>
      <dgm:spPr/>
    </dgm:pt>
    <dgm:pt modelId="{F676B531-49B0-4554-8F02-49343A9C4629}" type="pres">
      <dgm:prSet presAssocID="{B9DECA22-694D-4ED7-83A2-BF86C4EB473A}" presName="sibTrans" presStyleLbl="sibTrans2D1" presStyleIdx="3" presStyleCnt="4"/>
      <dgm:spPr/>
      <dgm:t>
        <a:bodyPr/>
        <a:lstStyle/>
        <a:p>
          <a:endParaRPr lang="nl-BE"/>
        </a:p>
      </dgm:t>
    </dgm:pt>
  </dgm:ptLst>
  <dgm:cxnLst>
    <dgm:cxn modelId="{8873113C-B958-4B39-89C2-A7B21D5A2A44}" srcId="{1D494612-485D-40BE-A4B2-904117C85528}" destId="{0826C484-37DF-4AA3-8744-926456223EDD}" srcOrd="0" destOrd="0" parTransId="{8BF83B58-B832-480F-A7AE-CD885A325B4E}" sibTransId="{1986B995-0211-4972-9BB8-9232F6EDAB5D}"/>
    <dgm:cxn modelId="{234B7A0A-3993-4118-B51F-C497B817EBB8}" type="presOf" srcId="{96F9D863-324C-45FD-8DBB-ED16D2D81C98}" destId="{12555BF0-2B15-42D9-A229-AB0E15AE9C6E}" srcOrd="0" destOrd="0" presId="urn:microsoft.com/office/officeart/2005/8/layout/radial6"/>
    <dgm:cxn modelId="{C10773F2-D3FE-4A4B-8071-F61F823119D0}" type="presOf" srcId="{EC26A317-57E9-4FC0-8D3A-AD46E9996AB8}" destId="{1137F677-A125-4A7F-858A-52A3D2EC60B2}" srcOrd="0" destOrd="0" presId="urn:microsoft.com/office/officeart/2005/8/layout/radial6"/>
    <dgm:cxn modelId="{26B803E4-342A-4F8C-BE4C-2FBE62C71ACA}" srcId="{0826C484-37DF-4AA3-8744-926456223EDD}" destId="{EC26A317-57E9-4FC0-8D3A-AD46E9996AB8}" srcOrd="3" destOrd="0" parTransId="{252D5B71-46DC-4BEC-84AE-DD40F8CF124E}" sibTransId="{B9DECA22-694D-4ED7-83A2-BF86C4EB473A}"/>
    <dgm:cxn modelId="{1E44D15F-81A8-45A7-A1F3-1621387661B3}" srcId="{0826C484-37DF-4AA3-8744-926456223EDD}" destId="{96F9D863-324C-45FD-8DBB-ED16D2D81C98}" srcOrd="0" destOrd="0" parTransId="{FAB2E908-0AD4-41C4-8DC5-C194C1A3FA49}" sibTransId="{795F18B3-5645-406D-91F3-D1B17AF4E7E8}"/>
    <dgm:cxn modelId="{54C9DABB-1C2A-47C7-849D-7BF30981A132}" srcId="{0826C484-37DF-4AA3-8744-926456223EDD}" destId="{3A0ED412-E98C-4A5B-97FC-8750C0CEA080}" srcOrd="1" destOrd="0" parTransId="{A210C4E7-A342-4A71-AA7C-F6C2A5C0817F}" sibTransId="{B4A56181-F439-472A-A607-7313D46C1FFB}"/>
    <dgm:cxn modelId="{E8B091FA-5321-4BFD-B4BE-5958262C50A7}" type="presOf" srcId="{1D494612-485D-40BE-A4B2-904117C85528}" destId="{31538DAD-0CAD-457E-AEE9-DBC02F44C6B9}" srcOrd="0" destOrd="0" presId="urn:microsoft.com/office/officeart/2005/8/layout/radial6"/>
    <dgm:cxn modelId="{E6004FA8-D755-4D39-935C-9E6ED71B1065}" srcId="{0826C484-37DF-4AA3-8744-926456223EDD}" destId="{7403883C-500F-45C2-84D2-F4EDADD2ED9F}" srcOrd="2" destOrd="0" parTransId="{C7788BDE-F4D6-40F3-BC83-ECC78CF8013A}" sibTransId="{AF7FA106-5379-42D1-978B-7B2FAC6814E9}"/>
    <dgm:cxn modelId="{C218B246-B382-492D-B290-76B0AAF52231}" type="presOf" srcId="{B9DECA22-694D-4ED7-83A2-BF86C4EB473A}" destId="{F676B531-49B0-4554-8F02-49343A9C4629}" srcOrd="0" destOrd="0" presId="urn:microsoft.com/office/officeart/2005/8/layout/radial6"/>
    <dgm:cxn modelId="{AADC355B-AA5A-4089-8DF5-E3394AF39206}" type="presOf" srcId="{0826C484-37DF-4AA3-8744-926456223EDD}" destId="{2F0D494E-FA28-43BD-8290-5E0E51F6BEE3}" srcOrd="0" destOrd="0" presId="urn:microsoft.com/office/officeart/2005/8/layout/radial6"/>
    <dgm:cxn modelId="{EA2162C6-CE95-4CC9-B9AA-E4F08A6CA118}" type="presOf" srcId="{AF7FA106-5379-42D1-978B-7B2FAC6814E9}" destId="{184C96AD-6518-4655-84DF-990921C595BD}" srcOrd="0" destOrd="0" presId="urn:microsoft.com/office/officeart/2005/8/layout/radial6"/>
    <dgm:cxn modelId="{FB0EB79A-3BC5-468C-A402-2586778EAC03}" type="presOf" srcId="{B4A56181-F439-472A-A607-7313D46C1FFB}" destId="{FB7CE126-9FED-4BE5-BE8E-8990495442DA}" srcOrd="0" destOrd="0" presId="urn:microsoft.com/office/officeart/2005/8/layout/radial6"/>
    <dgm:cxn modelId="{B4BC1370-9D0F-454B-8A2F-B3DB4E4EEB71}" type="presOf" srcId="{7403883C-500F-45C2-84D2-F4EDADD2ED9F}" destId="{F07198AE-8051-460D-8097-0B2A0C54484F}" srcOrd="0" destOrd="0" presId="urn:microsoft.com/office/officeart/2005/8/layout/radial6"/>
    <dgm:cxn modelId="{B1F7047D-2A6C-4576-B3A8-AFF738397B6F}" type="presOf" srcId="{795F18B3-5645-406D-91F3-D1B17AF4E7E8}" destId="{DC2AF6A3-393A-43A5-AEF3-049C75477D04}" srcOrd="0" destOrd="0" presId="urn:microsoft.com/office/officeart/2005/8/layout/radial6"/>
    <dgm:cxn modelId="{24176660-C911-48D4-9F6F-8480B4F60156}" type="presOf" srcId="{3A0ED412-E98C-4A5B-97FC-8750C0CEA080}" destId="{4738DB76-10CE-4D32-B0C0-21D9919C9C98}" srcOrd="0" destOrd="0" presId="urn:microsoft.com/office/officeart/2005/8/layout/radial6"/>
    <dgm:cxn modelId="{A47102D1-2403-40AB-982B-4E21108F8F20}" type="presParOf" srcId="{31538DAD-0CAD-457E-AEE9-DBC02F44C6B9}" destId="{2F0D494E-FA28-43BD-8290-5E0E51F6BEE3}" srcOrd="0" destOrd="0" presId="urn:microsoft.com/office/officeart/2005/8/layout/radial6"/>
    <dgm:cxn modelId="{0C801B8C-CE3F-49D9-8B85-9B7516AE82A3}" type="presParOf" srcId="{31538DAD-0CAD-457E-AEE9-DBC02F44C6B9}" destId="{12555BF0-2B15-42D9-A229-AB0E15AE9C6E}" srcOrd="1" destOrd="0" presId="urn:microsoft.com/office/officeart/2005/8/layout/radial6"/>
    <dgm:cxn modelId="{11BE0C97-E278-47D6-8059-384CFCAF412C}" type="presParOf" srcId="{31538DAD-0CAD-457E-AEE9-DBC02F44C6B9}" destId="{8470914D-9967-41F7-84D1-FC5EF0300621}" srcOrd="2" destOrd="0" presId="urn:microsoft.com/office/officeart/2005/8/layout/radial6"/>
    <dgm:cxn modelId="{BFF46205-B0C6-4F01-B3FB-02AC405172E2}" type="presParOf" srcId="{31538DAD-0CAD-457E-AEE9-DBC02F44C6B9}" destId="{DC2AF6A3-393A-43A5-AEF3-049C75477D04}" srcOrd="3" destOrd="0" presId="urn:microsoft.com/office/officeart/2005/8/layout/radial6"/>
    <dgm:cxn modelId="{06DF357E-88D5-47C6-9F18-615F181F2698}" type="presParOf" srcId="{31538DAD-0CAD-457E-AEE9-DBC02F44C6B9}" destId="{4738DB76-10CE-4D32-B0C0-21D9919C9C98}" srcOrd="4" destOrd="0" presId="urn:microsoft.com/office/officeart/2005/8/layout/radial6"/>
    <dgm:cxn modelId="{4B7A8F9C-FE8F-4452-AD3B-B0DF50B5971E}" type="presParOf" srcId="{31538DAD-0CAD-457E-AEE9-DBC02F44C6B9}" destId="{693B6147-5985-4400-A74E-A13F771E036E}" srcOrd="5" destOrd="0" presId="urn:microsoft.com/office/officeart/2005/8/layout/radial6"/>
    <dgm:cxn modelId="{D2C8150A-F16A-4287-A9E9-0CFD2B35A0F2}" type="presParOf" srcId="{31538DAD-0CAD-457E-AEE9-DBC02F44C6B9}" destId="{FB7CE126-9FED-4BE5-BE8E-8990495442DA}" srcOrd="6" destOrd="0" presId="urn:microsoft.com/office/officeart/2005/8/layout/radial6"/>
    <dgm:cxn modelId="{A97BD11B-016E-482E-8856-3770A0E3C6F8}" type="presParOf" srcId="{31538DAD-0CAD-457E-AEE9-DBC02F44C6B9}" destId="{F07198AE-8051-460D-8097-0B2A0C54484F}" srcOrd="7" destOrd="0" presId="urn:microsoft.com/office/officeart/2005/8/layout/radial6"/>
    <dgm:cxn modelId="{1593E924-F6CE-4F8E-B8C6-93FAB9CC34CA}" type="presParOf" srcId="{31538DAD-0CAD-457E-AEE9-DBC02F44C6B9}" destId="{93985C62-F59F-4FF4-B7CC-96E98786F07E}" srcOrd="8" destOrd="0" presId="urn:microsoft.com/office/officeart/2005/8/layout/radial6"/>
    <dgm:cxn modelId="{AA63DA07-2602-4296-A4F2-525C27BB657B}" type="presParOf" srcId="{31538DAD-0CAD-457E-AEE9-DBC02F44C6B9}" destId="{184C96AD-6518-4655-84DF-990921C595BD}" srcOrd="9" destOrd="0" presId="urn:microsoft.com/office/officeart/2005/8/layout/radial6"/>
    <dgm:cxn modelId="{49905D5C-C4AD-4DC0-AD4D-CE683F18406F}" type="presParOf" srcId="{31538DAD-0CAD-457E-AEE9-DBC02F44C6B9}" destId="{1137F677-A125-4A7F-858A-52A3D2EC60B2}" srcOrd="10" destOrd="0" presId="urn:microsoft.com/office/officeart/2005/8/layout/radial6"/>
    <dgm:cxn modelId="{920C0E1B-F7FE-4CB1-9267-863A45E3FF6A}" type="presParOf" srcId="{31538DAD-0CAD-457E-AEE9-DBC02F44C6B9}" destId="{5D62F406-CE79-4B21-B2DD-DE1D944CE294}" srcOrd="11" destOrd="0" presId="urn:microsoft.com/office/officeart/2005/8/layout/radial6"/>
    <dgm:cxn modelId="{3D07F41F-319D-4B51-BDA7-F4AE15B4F73B}" type="presParOf" srcId="{31538DAD-0CAD-457E-AEE9-DBC02F44C6B9}" destId="{F676B531-49B0-4554-8F02-49343A9C4629}" srcOrd="12" destOrd="0" presId="urn:microsoft.com/office/officeart/2005/8/layout/radial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676B531-49B0-4554-8F02-49343A9C4629}">
      <dsp:nvSpPr>
        <dsp:cNvPr id="0" name=""/>
        <dsp:cNvSpPr/>
      </dsp:nvSpPr>
      <dsp:spPr>
        <a:xfrm>
          <a:off x="1185732" y="392977"/>
          <a:ext cx="2624304" cy="2624304"/>
        </a:xfrm>
        <a:prstGeom prst="blockArc">
          <a:avLst>
            <a:gd name="adj1" fmla="val 10800000"/>
            <a:gd name="adj2" fmla="val 16200000"/>
            <a:gd name="adj3" fmla="val 4638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84C96AD-6518-4655-84DF-990921C595BD}">
      <dsp:nvSpPr>
        <dsp:cNvPr id="0" name=""/>
        <dsp:cNvSpPr/>
      </dsp:nvSpPr>
      <dsp:spPr>
        <a:xfrm>
          <a:off x="1185732" y="392977"/>
          <a:ext cx="2624304" cy="2624304"/>
        </a:xfrm>
        <a:prstGeom prst="blockArc">
          <a:avLst>
            <a:gd name="adj1" fmla="val 5400000"/>
            <a:gd name="adj2" fmla="val 10800000"/>
            <a:gd name="adj3" fmla="val 4638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B7CE126-9FED-4BE5-BE8E-8990495442DA}">
      <dsp:nvSpPr>
        <dsp:cNvPr id="0" name=""/>
        <dsp:cNvSpPr/>
      </dsp:nvSpPr>
      <dsp:spPr>
        <a:xfrm>
          <a:off x="1185732" y="392977"/>
          <a:ext cx="2624304" cy="2624304"/>
        </a:xfrm>
        <a:prstGeom prst="blockArc">
          <a:avLst>
            <a:gd name="adj1" fmla="val 0"/>
            <a:gd name="adj2" fmla="val 5400000"/>
            <a:gd name="adj3" fmla="val 4638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C2AF6A3-393A-43A5-AEF3-049C75477D04}">
      <dsp:nvSpPr>
        <dsp:cNvPr id="0" name=""/>
        <dsp:cNvSpPr/>
      </dsp:nvSpPr>
      <dsp:spPr>
        <a:xfrm>
          <a:off x="1185732" y="392977"/>
          <a:ext cx="2624304" cy="2624304"/>
        </a:xfrm>
        <a:prstGeom prst="blockArc">
          <a:avLst>
            <a:gd name="adj1" fmla="val 16200000"/>
            <a:gd name="adj2" fmla="val 0"/>
            <a:gd name="adj3" fmla="val 4638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F0D494E-FA28-43BD-8290-5E0E51F6BEE3}">
      <dsp:nvSpPr>
        <dsp:cNvPr id="0" name=""/>
        <dsp:cNvSpPr/>
      </dsp:nvSpPr>
      <dsp:spPr>
        <a:xfrm>
          <a:off x="1795883" y="1003128"/>
          <a:ext cx="1404001" cy="1404001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900" kern="1200" dirty="0"/>
            <a:t>Plan revizije s dodanom vrijednosti i upravljanjem rizikom</a:t>
          </a:r>
        </a:p>
      </dsp:txBody>
      <dsp:txXfrm>
        <a:off x="2001494" y="1208739"/>
        <a:ext cx="992779" cy="992779"/>
      </dsp:txXfrm>
    </dsp:sp>
    <dsp:sp modelId="{12555BF0-2B15-42D9-A229-AB0E15AE9C6E}">
      <dsp:nvSpPr>
        <dsp:cNvPr id="0" name=""/>
        <dsp:cNvSpPr/>
      </dsp:nvSpPr>
      <dsp:spPr>
        <a:xfrm>
          <a:off x="2029884" y="-44594"/>
          <a:ext cx="936000" cy="93600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900" kern="1200" dirty="0"/>
            <a:t>Redovito savjetovanje</a:t>
          </a:r>
          <a:endParaRPr lang="hr-HR" sz="900" kern="1200" dirty="0"/>
        </a:p>
      </dsp:txBody>
      <dsp:txXfrm>
        <a:off x="2166958" y="92480"/>
        <a:ext cx="661852" cy="661852"/>
      </dsp:txXfrm>
    </dsp:sp>
    <dsp:sp modelId="{4738DB76-10CE-4D32-B0C0-21D9919C9C98}">
      <dsp:nvSpPr>
        <dsp:cNvPr id="0" name=""/>
        <dsp:cNvSpPr/>
      </dsp:nvSpPr>
      <dsp:spPr>
        <a:xfrm>
          <a:off x="3311607" y="1237129"/>
          <a:ext cx="936000" cy="93600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900" kern="1200" dirty="0"/>
            <a:t>Izvještavanje</a:t>
          </a:r>
        </a:p>
      </dsp:txBody>
      <dsp:txXfrm>
        <a:off x="3448681" y="1374203"/>
        <a:ext cx="661852" cy="661852"/>
      </dsp:txXfrm>
    </dsp:sp>
    <dsp:sp modelId="{F07198AE-8051-460D-8097-0B2A0C54484F}">
      <dsp:nvSpPr>
        <dsp:cNvPr id="0" name=""/>
        <dsp:cNvSpPr/>
      </dsp:nvSpPr>
      <dsp:spPr>
        <a:xfrm>
          <a:off x="2029884" y="2518852"/>
          <a:ext cx="936000" cy="93600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900" kern="1200" dirty="0"/>
            <a:t>Resursi i proračun</a:t>
          </a:r>
        </a:p>
      </dsp:txBody>
      <dsp:txXfrm>
        <a:off x="2166958" y="2655926"/>
        <a:ext cx="661852" cy="661852"/>
      </dsp:txXfrm>
    </dsp:sp>
    <dsp:sp modelId="{1137F677-A125-4A7F-858A-52A3D2EC60B2}">
      <dsp:nvSpPr>
        <dsp:cNvPr id="0" name=""/>
        <dsp:cNvSpPr/>
      </dsp:nvSpPr>
      <dsp:spPr>
        <a:xfrm>
          <a:off x="748160" y="1237129"/>
          <a:ext cx="936000" cy="93600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900" kern="1200" dirty="0"/>
            <a:t>Kontinuiran napredak i učinak</a:t>
          </a:r>
        </a:p>
      </dsp:txBody>
      <dsp:txXfrm>
        <a:off x="885234" y="1374203"/>
        <a:ext cx="661852" cy="66185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455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BE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455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9191E6B-A2B9-4930-A3C1-F15E591B4C1A}" type="datetimeFigureOut">
              <a:rPr lang="nl-BE" smtClean="0"/>
              <a:t>7/02/2018</a:t>
            </a:fld>
            <a:endParaRPr lang="hr-H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41325" y="1231900"/>
            <a:ext cx="5915025" cy="33274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BE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43579"/>
            <a:ext cx="5438140" cy="388111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B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362238"/>
            <a:ext cx="2945659" cy="4945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B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362238"/>
            <a:ext cx="2945659" cy="4945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0F4F311-097D-4FE0-BEDF-83675EDF7B04}" type="slidenum">
              <a:rPr lang="nl-BE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0926993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F4F311-097D-4FE0-BEDF-83675EDF7B04}" type="slidenum">
              <a:rPr lang="nl-BE" smtClean="0"/>
              <a:t>2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1894949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nl-BE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nl-B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EE2005-68D0-43B6-8E05-E97E5E7CA430}" type="datetimeFigureOut">
              <a:rPr lang="nl-BE" smtClean="0"/>
              <a:t>7/02/2018</a:t>
            </a:fld>
            <a:endParaRPr lang="nl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3CC234-CF81-4B06-A366-25B930D36E25}" type="slidenum">
              <a:rPr lang="nl-BE" smtClean="0"/>
              <a:t>‹#›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2579345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l-B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B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EE2005-68D0-43B6-8E05-E97E5E7CA430}" type="datetimeFigureOut">
              <a:rPr lang="nl-BE" smtClean="0"/>
              <a:t>7/02/2018</a:t>
            </a:fld>
            <a:endParaRPr lang="nl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3CC234-CF81-4B06-A366-25B930D36E25}" type="slidenum">
              <a:rPr lang="nl-BE" smtClean="0"/>
              <a:t>‹#›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40978445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nl-B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B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EE2005-68D0-43B6-8E05-E97E5E7CA430}" type="datetimeFigureOut">
              <a:rPr lang="nl-BE" smtClean="0"/>
              <a:t>7/02/2018</a:t>
            </a:fld>
            <a:endParaRPr lang="nl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3CC234-CF81-4B06-A366-25B930D36E25}" type="slidenum">
              <a:rPr lang="nl-BE" smtClean="0"/>
              <a:t>‹#›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8959622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285520"/>
            <a:ext cx="10515600" cy="489144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B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EE2005-68D0-43B6-8E05-E97E5E7CA430}" type="datetimeFigureOut">
              <a:rPr lang="nl-BE" smtClean="0"/>
              <a:t>7/02/2018</a:t>
            </a:fld>
            <a:endParaRPr lang="nl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3CC234-CF81-4B06-A366-25B930D36E25}" type="slidenum">
              <a:rPr lang="nl-BE" smtClean="0"/>
              <a:t>‹#›</a:t>
            </a:fld>
            <a:endParaRPr lang="nl-BE"/>
          </a:p>
        </p:txBody>
      </p:sp>
      <p:sp>
        <p:nvSpPr>
          <p:cNvPr id="7" name="Title 1"/>
          <p:cNvSpPr txBox="1">
            <a:spLocks/>
          </p:cNvSpPr>
          <p:nvPr userDrawn="1"/>
        </p:nvSpPr>
        <p:spPr>
          <a:xfrm>
            <a:off x="568569" y="147087"/>
            <a:ext cx="10515600" cy="76164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nl-BE" sz="2400" dirty="0">
              <a:solidFill>
                <a:srgbClr val="0070C0"/>
              </a:solidFill>
            </a:endParaRPr>
          </a:p>
        </p:txBody>
      </p:sp>
      <p:cxnSp>
        <p:nvCxnSpPr>
          <p:cNvPr id="8" name="Straight Connector 7"/>
          <p:cNvCxnSpPr/>
          <p:nvPr userDrawn="1"/>
        </p:nvCxnSpPr>
        <p:spPr>
          <a:xfrm flipV="1">
            <a:off x="509954" y="758818"/>
            <a:ext cx="10632830" cy="50081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 userDrawn="1"/>
        </p:nvSpPr>
        <p:spPr>
          <a:xfrm>
            <a:off x="9385647" y="523879"/>
            <a:ext cx="1191673" cy="46166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hr-HR" sz="2400" dirty="0">
                <a:solidFill>
                  <a:schemeClr val="accent6"/>
                </a:solidFill>
              </a:rPr>
              <a:t>FIA - FAI</a:t>
            </a:r>
          </a:p>
        </p:txBody>
      </p:sp>
      <p:sp>
        <p:nvSpPr>
          <p:cNvPr id="10" name="Title 1"/>
          <p:cNvSpPr>
            <a:spLocks noGrp="1"/>
          </p:cNvSpPr>
          <p:nvPr>
            <p:ph type="title" hasCustomPrompt="1"/>
          </p:nvPr>
        </p:nvSpPr>
        <p:spPr>
          <a:xfrm>
            <a:off x="838200" y="365125"/>
            <a:ext cx="10515600" cy="316877"/>
          </a:xfrm>
        </p:spPr>
        <p:txBody>
          <a:bodyPr>
            <a:noAutofit/>
          </a:bodyPr>
          <a:lstStyle>
            <a:lvl1pPr>
              <a:defRPr sz="2400" b="1">
                <a:solidFill>
                  <a:srgbClr val="0070C0"/>
                </a:solidFill>
              </a:defRPr>
            </a:lvl1pPr>
          </a:lstStyle>
          <a:p>
            <a:r>
              <a:rPr lang="en-US" dirty="0"/>
              <a:t>Click edit Master title style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32047828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nl-B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EE2005-68D0-43B6-8E05-E97E5E7CA430}" type="datetimeFigureOut">
              <a:rPr lang="nl-BE" smtClean="0"/>
              <a:t>7/02/2018</a:t>
            </a:fld>
            <a:endParaRPr lang="nl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3CC234-CF81-4B06-A366-25B930D36E25}" type="slidenum">
              <a:rPr lang="nl-BE" smtClean="0"/>
              <a:t>‹#›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8142734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l-BE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BE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BE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EE2005-68D0-43B6-8E05-E97E5E7CA430}" type="datetimeFigureOut">
              <a:rPr lang="nl-BE" smtClean="0"/>
              <a:t>7/02/2018</a:t>
            </a:fld>
            <a:endParaRPr lang="nl-B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3CC234-CF81-4B06-A366-25B930D36E25}" type="slidenum">
              <a:rPr lang="nl-BE" smtClean="0"/>
              <a:t>‹#›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42649742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nl-B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BE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BE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EE2005-68D0-43B6-8E05-E97E5E7CA430}" type="datetimeFigureOut">
              <a:rPr lang="nl-BE" smtClean="0"/>
              <a:t>7/02/2018</a:t>
            </a:fld>
            <a:endParaRPr lang="nl-B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3CC234-CF81-4B06-A366-25B930D36E25}" type="slidenum">
              <a:rPr lang="nl-BE" smtClean="0"/>
              <a:t>‹#›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8089481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l-BE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EE2005-68D0-43B6-8E05-E97E5E7CA430}" type="datetimeFigureOut">
              <a:rPr lang="nl-BE" smtClean="0"/>
              <a:t>7/02/2018</a:t>
            </a:fld>
            <a:endParaRPr lang="nl-B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3CC234-CF81-4B06-A366-25B930D36E25}" type="slidenum">
              <a:rPr lang="nl-BE" smtClean="0"/>
              <a:t>‹#›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84411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EE2005-68D0-43B6-8E05-E97E5E7CA430}" type="datetimeFigureOut">
              <a:rPr lang="nl-BE" smtClean="0"/>
              <a:t>7/02/2018</a:t>
            </a:fld>
            <a:endParaRPr lang="nl-B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3CC234-CF81-4B06-A366-25B930D36E25}" type="slidenum">
              <a:rPr lang="nl-BE" smtClean="0"/>
              <a:t>‹#›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3784721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nl-B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B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EE2005-68D0-43B6-8E05-E97E5E7CA430}" type="datetimeFigureOut">
              <a:rPr lang="nl-BE" smtClean="0"/>
              <a:t>7/02/2018</a:t>
            </a:fld>
            <a:endParaRPr lang="nl-B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3CC234-CF81-4B06-A366-25B930D36E25}" type="slidenum">
              <a:rPr lang="nl-BE" smtClean="0"/>
              <a:t>‹#›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2890893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nl-BE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B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EE2005-68D0-43B6-8E05-E97E5E7CA430}" type="datetimeFigureOut">
              <a:rPr lang="nl-BE" smtClean="0"/>
              <a:t>7/02/2018</a:t>
            </a:fld>
            <a:endParaRPr lang="nl-B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3CC234-CF81-4B06-A366-25B930D36E25}" type="slidenum">
              <a:rPr lang="nl-BE" smtClean="0"/>
              <a:t>‹#›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4481872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nl-B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B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EE2005-68D0-43B6-8E05-E97E5E7CA430}" type="datetimeFigureOut">
              <a:rPr lang="nl-BE" smtClean="0"/>
              <a:t>7/02/2018</a:t>
            </a:fld>
            <a:endParaRPr lang="nl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3CC234-CF81-4B06-A366-25B930D36E25}" type="slidenum">
              <a:rPr lang="nl-BE" smtClean="0"/>
              <a:t>‹#›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5813862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B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g"/><Relationship Id="rId3" Type="http://schemas.openxmlformats.org/officeDocument/2006/relationships/image" Target="../media/image6.png"/><Relationship Id="rId7" Type="http://schemas.openxmlformats.org/officeDocument/2006/relationships/image" Target="../media/image10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png"/><Relationship Id="rId9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g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562965" y="3983703"/>
            <a:ext cx="7344698" cy="2387600"/>
          </a:xfrm>
        </p:spPr>
        <p:txBody>
          <a:bodyPr>
            <a:noAutofit/>
          </a:bodyPr>
          <a:lstStyle/>
          <a:p>
            <a:pPr algn="r"/>
            <a:r>
              <a:t/>
            </a:r>
            <a:br/>
            <a:r>
              <a:rPr lang="hr-HR" sz="2400" b="1" dirty="0">
                <a:solidFill>
                  <a:schemeClr val="accent1"/>
                </a:solidFill>
              </a:rPr>
              <a:t>Savezna agencija za unutarnju reviziju (FIA)</a:t>
            </a:r>
            <a:r>
              <a:t/>
            </a:r>
            <a:br/>
            <a:r>
              <a:t/>
            </a:r>
            <a:br/>
            <a:r>
              <a:t/>
            </a:r>
            <a:br/>
            <a:r>
              <a:t/>
            </a:r>
            <a:br/>
            <a:r>
              <a:t/>
            </a:r>
            <a:br/>
            <a:r>
              <a:t/>
            </a:r>
            <a:br/>
            <a:r>
              <a:rPr lang="hr-HR" smtClean="0"/>
              <a:t> </a:t>
            </a:r>
            <a:r>
              <a:t/>
            </a:r>
            <a:br/>
            <a:r>
              <a:t/>
            </a:r>
            <a:br/>
            <a:r>
              <a:t/>
            </a:r>
            <a:br/>
            <a:r>
              <a:rPr lang="hr-HR" smtClean="0"/>
              <a:t> </a:t>
            </a:r>
            <a:r>
              <a:t/>
            </a:r>
            <a:br/>
            <a:r>
              <a:rPr lang="hr-HR" sz="2400" b="1" i="1" dirty="0">
                <a:solidFill>
                  <a:schemeClr val="accent1"/>
                </a:solidFill>
              </a:rPr>
              <a:t>Kontekst – organizacija – strategija</a:t>
            </a:r>
            <a:r>
              <a:t/>
            </a:r>
            <a:br/>
            <a:r>
              <a:t/>
            </a:r>
            <a:br/>
            <a:r>
              <a:t/>
            </a:r>
            <a:br/>
            <a:r>
              <a:t/>
            </a:r>
            <a:br/>
            <a:r>
              <a:rPr lang="hr-HR" sz="2400" b="1" i="1" dirty="0">
                <a:solidFill>
                  <a:schemeClr val="accent1"/>
                </a:solidFill>
              </a:rPr>
              <a:t>PEMPAL, </a:t>
            </a:r>
            <a:r>
              <a:rPr lang="hr-HR" sz="1800" dirty="0">
                <a:solidFill>
                  <a:schemeClr val="accent1"/>
                </a:solidFill>
              </a:rPr>
              <a:t>ožujak 2017.</a:t>
            </a:r>
            <a:endParaRPr lang="hr-HR" sz="2400" b="1" i="1" dirty="0">
              <a:solidFill>
                <a:schemeClr val="accent1"/>
              </a:solidFill>
            </a:endParaRPr>
          </a:p>
        </p:txBody>
      </p:sp>
      <p:cxnSp>
        <p:nvCxnSpPr>
          <p:cNvPr id="4" name="Straight Connector 3"/>
          <p:cNvCxnSpPr/>
          <p:nvPr/>
        </p:nvCxnSpPr>
        <p:spPr>
          <a:xfrm>
            <a:off x="3222996" y="78657"/>
            <a:ext cx="9832" cy="6858000"/>
          </a:xfrm>
          <a:prstGeom prst="line">
            <a:avLst/>
          </a:prstGeom>
          <a:ln w="19050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duotone>
              <a:schemeClr val="accent6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342312" y="661974"/>
            <a:ext cx="2787749" cy="55389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364592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7" name="Straight Arrow Connector 86"/>
          <p:cNvCxnSpPr>
            <a:stCxn id="64" idx="0"/>
          </p:cNvCxnSpPr>
          <p:nvPr/>
        </p:nvCxnSpPr>
        <p:spPr>
          <a:xfrm flipH="1" flipV="1">
            <a:off x="1794014" y="3602079"/>
            <a:ext cx="18138" cy="194003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Pravodobnost </a:t>
            </a:r>
          </a:p>
        </p:txBody>
      </p:sp>
      <p:cxnSp>
        <p:nvCxnSpPr>
          <p:cNvPr id="6" name="Straight Connector 5"/>
          <p:cNvCxnSpPr/>
          <p:nvPr/>
        </p:nvCxnSpPr>
        <p:spPr>
          <a:xfrm flipV="1">
            <a:off x="1592402" y="3575051"/>
            <a:ext cx="9659566" cy="1945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Isosceles Triangle 12"/>
          <p:cNvSpPr/>
          <p:nvPr/>
        </p:nvSpPr>
        <p:spPr>
          <a:xfrm>
            <a:off x="3664392" y="3584778"/>
            <a:ext cx="272374" cy="199418"/>
          </a:xfrm>
          <a:prstGeom prst="triangl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14" name="TextBox 13"/>
          <p:cNvSpPr txBox="1"/>
          <p:nvPr/>
        </p:nvSpPr>
        <p:spPr>
          <a:xfrm>
            <a:off x="3472133" y="3812432"/>
            <a:ext cx="71526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1200" dirty="0"/>
              <a:t>6/2018</a:t>
            </a:r>
          </a:p>
        </p:txBody>
      </p:sp>
      <p:sp>
        <p:nvSpPr>
          <p:cNvPr id="15" name="Isosceles Triangle 14"/>
          <p:cNvSpPr/>
          <p:nvPr/>
        </p:nvSpPr>
        <p:spPr>
          <a:xfrm>
            <a:off x="5782728" y="3584778"/>
            <a:ext cx="272374" cy="199418"/>
          </a:xfrm>
          <a:prstGeom prst="triangl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16" name="TextBox 15"/>
          <p:cNvSpPr txBox="1"/>
          <p:nvPr/>
        </p:nvSpPr>
        <p:spPr>
          <a:xfrm>
            <a:off x="5561285" y="3822160"/>
            <a:ext cx="71526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1200" dirty="0"/>
              <a:t>12/2018</a:t>
            </a:r>
          </a:p>
        </p:txBody>
      </p:sp>
      <p:sp>
        <p:nvSpPr>
          <p:cNvPr id="17" name="Isosceles Triangle 16"/>
          <p:cNvSpPr/>
          <p:nvPr/>
        </p:nvSpPr>
        <p:spPr>
          <a:xfrm>
            <a:off x="7948132" y="3584778"/>
            <a:ext cx="272374" cy="199418"/>
          </a:xfrm>
          <a:prstGeom prst="triangl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18" name="TextBox 17"/>
          <p:cNvSpPr txBox="1"/>
          <p:nvPr/>
        </p:nvSpPr>
        <p:spPr>
          <a:xfrm>
            <a:off x="7741281" y="3822160"/>
            <a:ext cx="71526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1200" dirty="0"/>
              <a:t>06/2019</a:t>
            </a:r>
          </a:p>
        </p:txBody>
      </p:sp>
      <p:sp>
        <p:nvSpPr>
          <p:cNvPr id="19" name="Isosceles Triangle 18"/>
          <p:cNvSpPr/>
          <p:nvPr/>
        </p:nvSpPr>
        <p:spPr>
          <a:xfrm>
            <a:off x="10221690" y="3594506"/>
            <a:ext cx="272374" cy="199418"/>
          </a:xfrm>
          <a:prstGeom prst="triangl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20" name="TextBox 19"/>
          <p:cNvSpPr txBox="1"/>
          <p:nvPr/>
        </p:nvSpPr>
        <p:spPr>
          <a:xfrm>
            <a:off x="10029431" y="3822160"/>
            <a:ext cx="71526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1200" dirty="0"/>
              <a:t>12/2019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9248417" y="2777319"/>
            <a:ext cx="2218300" cy="523220"/>
          </a:xfrm>
          <a:prstGeom prst="rect">
            <a:avLst/>
          </a:prstGeom>
          <a:noFill/>
          <a:ln>
            <a:solidFill>
              <a:srgbClr val="92D050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hr-HR" sz="1400" dirty="0">
                <a:solidFill>
                  <a:schemeClr val="accent1"/>
                </a:solidFill>
              </a:rPr>
              <a:t>Kvalitetna unutarnja revizija</a:t>
            </a:r>
          </a:p>
          <a:p>
            <a:pPr algn="ctr"/>
            <a:r>
              <a:rPr lang="hr-HR" sz="1400" dirty="0">
                <a:solidFill>
                  <a:schemeClr val="accent1"/>
                </a:solidFill>
              </a:rPr>
              <a:t>Provjera </a:t>
            </a:r>
            <a:r>
              <a:rPr lang="hr-HR" sz="1400" dirty="0">
                <a:solidFill>
                  <a:schemeClr val="accent1"/>
                </a:solidFill>
              </a:rPr>
              <a:t>vanj</a:t>
            </a:r>
            <a:r>
              <a:rPr lang="hr-HR" sz="1400" dirty="0">
                <a:solidFill>
                  <a:schemeClr val="accent1"/>
                </a:solidFill>
              </a:rPr>
              <a:t>s</a:t>
            </a:r>
            <a:r>
              <a:rPr lang="hr-HR" sz="1400" dirty="0">
                <a:solidFill>
                  <a:schemeClr val="accent1"/>
                </a:solidFill>
              </a:rPr>
              <a:t>ke strane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2994764" y="1179673"/>
            <a:ext cx="1588107" cy="738664"/>
          </a:xfrm>
          <a:prstGeom prst="rect">
            <a:avLst/>
          </a:prstGeom>
          <a:noFill/>
          <a:ln>
            <a:solidFill>
              <a:srgbClr val="92D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hr-HR" sz="1400" dirty="0">
                <a:solidFill>
                  <a:schemeClr val="accent1"/>
                </a:solidFill>
              </a:rPr>
              <a:t>Procjena rizika</a:t>
            </a:r>
          </a:p>
          <a:p>
            <a:pPr algn="ctr"/>
            <a:r>
              <a:rPr lang="hr-HR" sz="1400" dirty="0">
                <a:solidFill>
                  <a:schemeClr val="accent1"/>
                </a:solidFill>
              </a:rPr>
              <a:t>Mreža službenika za procjenu rizika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7178468" y="2885041"/>
            <a:ext cx="1794616" cy="307777"/>
          </a:xfrm>
          <a:prstGeom prst="rect">
            <a:avLst/>
          </a:prstGeom>
          <a:noFill/>
          <a:ln>
            <a:solidFill>
              <a:srgbClr val="92D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hr-HR" sz="1400" dirty="0">
                <a:solidFill>
                  <a:schemeClr val="accent1"/>
                </a:solidFill>
              </a:rPr>
              <a:t>Analiza podataka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4513326" y="4320253"/>
            <a:ext cx="1405589" cy="523220"/>
          </a:xfrm>
          <a:prstGeom prst="rect">
            <a:avLst/>
          </a:prstGeom>
          <a:noFill/>
          <a:ln>
            <a:solidFill>
              <a:schemeClr val="accent4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hr-HR" sz="1400" dirty="0">
                <a:solidFill>
                  <a:schemeClr val="accent1"/>
                </a:solidFill>
              </a:rPr>
              <a:t>Zapošljavanje</a:t>
            </a:r>
          </a:p>
          <a:p>
            <a:pPr algn="ctr"/>
            <a:r>
              <a:rPr lang="hr-HR" sz="1400" dirty="0">
                <a:solidFill>
                  <a:schemeClr val="accent1"/>
                </a:solidFill>
              </a:rPr>
              <a:t>posebnih</a:t>
            </a:r>
            <a:r>
              <a:rPr lang="hr-HR" dirty="0" smtClean="0"/>
              <a:t> </a:t>
            </a:r>
            <a:r>
              <a:rPr lang="hr-HR" sz="1400" dirty="0">
                <a:solidFill>
                  <a:schemeClr val="accent1"/>
                </a:solidFill>
              </a:rPr>
              <a:t>profila</a:t>
            </a:r>
          </a:p>
        </p:txBody>
      </p:sp>
      <p:sp>
        <p:nvSpPr>
          <p:cNvPr id="62" name="Isosceles Triangle 61"/>
          <p:cNvSpPr/>
          <p:nvPr/>
        </p:nvSpPr>
        <p:spPr>
          <a:xfrm>
            <a:off x="1472479" y="3611682"/>
            <a:ext cx="272374" cy="199418"/>
          </a:xfrm>
          <a:prstGeom prst="triangl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63" name="TextBox 62"/>
          <p:cNvSpPr txBox="1"/>
          <p:nvPr/>
        </p:nvSpPr>
        <p:spPr>
          <a:xfrm>
            <a:off x="1226591" y="3939400"/>
            <a:ext cx="71526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1200" dirty="0"/>
              <a:t>1/2018</a:t>
            </a:r>
          </a:p>
        </p:txBody>
      </p:sp>
      <p:sp>
        <p:nvSpPr>
          <p:cNvPr id="64" name="TextBox 63"/>
          <p:cNvSpPr txBox="1"/>
          <p:nvPr/>
        </p:nvSpPr>
        <p:spPr>
          <a:xfrm>
            <a:off x="1011462" y="5542115"/>
            <a:ext cx="1601380" cy="523220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r>
              <a:rPr lang="hr-HR" sz="1400" dirty="0">
                <a:solidFill>
                  <a:schemeClr val="accent1"/>
                </a:solidFill>
              </a:rPr>
              <a:t>Model djelomične eksternalizacije</a:t>
            </a:r>
          </a:p>
        </p:txBody>
      </p:sp>
      <p:cxnSp>
        <p:nvCxnSpPr>
          <p:cNvPr id="68" name="Straight Connector 67"/>
          <p:cNvCxnSpPr>
            <a:endCxn id="62" idx="0"/>
          </p:cNvCxnSpPr>
          <p:nvPr/>
        </p:nvCxnSpPr>
        <p:spPr>
          <a:xfrm>
            <a:off x="1608666" y="1918337"/>
            <a:ext cx="0" cy="1693345"/>
          </a:xfrm>
          <a:prstGeom prst="line">
            <a:avLst/>
          </a:prstGeom>
          <a:ln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Straight Arrow Connector 69"/>
          <p:cNvCxnSpPr>
            <a:stCxn id="41" idx="2"/>
            <a:endCxn id="13" idx="0"/>
          </p:cNvCxnSpPr>
          <p:nvPr/>
        </p:nvCxnSpPr>
        <p:spPr>
          <a:xfrm>
            <a:off x="3788818" y="1918337"/>
            <a:ext cx="11761" cy="166644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4" name="TextBox 73"/>
          <p:cNvSpPr txBox="1"/>
          <p:nvPr/>
        </p:nvSpPr>
        <p:spPr>
          <a:xfrm>
            <a:off x="1733093" y="2669597"/>
            <a:ext cx="951108" cy="738664"/>
          </a:xfrm>
          <a:prstGeom prst="rect">
            <a:avLst/>
          </a:prstGeom>
          <a:noFill/>
          <a:ln>
            <a:solidFill>
              <a:srgbClr val="92D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hr-HR" sz="1400" dirty="0">
                <a:solidFill>
                  <a:schemeClr val="accent1"/>
                </a:solidFill>
              </a:rPr>
              <a:t>Jedinstveni protokoli</a:t>
            </a:r>
          </a:p>
          <a:p>
            <a:pPr algn="ctr"/>
            <a:r>
              <a:rPr lang="hr-HR" sz="1400" dirty="0">
                <a:solidFill>
                  <a:schemeClr val="accent1"/>
                </a:solidFill>
              </a:rPr>
              <a:t>revizije</a:t>
            </a:r>
          </a:p>
        </p:txBody>
      </p:sp>
      <p:cxnSp>
        <p:nvCxnSpPr>
          <p:cNvPr id="76" name="Straight Arrow Connector 75"/>
          <p:cNvCxnSpPr>
            <a:stCxn id="74" idx="2"/>
          </p:cNvCxnSpPr>
          <p:nvPr/>
        </p:nvCxnSpPr>
        <p:spPr>
          <a:xfrm>
            <a:off x="2208647" y="3408261"/>
            <a:ext cx="3605" cy="21555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Straight Arrow Connector 79"/>
          <p:cNvCxnSpPr>
            <a:stCxn id="83" idx="0"/>
            <a:endCxn id="62" idx="3"/>
          </p:cNvCxnSpPr>
          <p:nvPr/>
        </p:nvCxnSpPr>
        <p:spPr>
          <a:xfrm flipV="1">
            <a:off x="1601320" y="3811100"/>
            <a:ext cx="7346" cy="61687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Straight Arrow Connector 81"/>
          <p:cNvCxnSpPr>
            <a:stCxn id="61" idx="0"/>
          </p:cNvCxnSpPr>
          <p:nvPr/>
        </p:nvCxnSpPr>
        <p:spPr>
          <a:xfrm flipV="1">
            <a:off x="5216121" y="3594507"/>
            <a:ext cx="0" cy="72574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4" name="TextBox 83"/>
          <p:cNvSpPr txBox="1"/>
          <p:nvPr/>
        </p:nvSpPr>
        <p:spPr>
          <a:xfrm>
            <a:off x="2367185" y="4427975"/>
            <a:ext cx="1421632" cy="307777"/>
          </a:xfrm>
          <a:prstGeom prst="rect">
            <a:avLst/>
          </a:prstGeom>
          <a:noFill/>
          <a:ln>
            <a:solidFill>
              <a:schemeClr val="accent4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hr-HR" sz="1400" dirty="0">
                <a:solidFill>
                  <a:schemeClr val="accent1"/>
                </a:solidFill>
              </a:rPr>
              <a:t>Zapošljavanje 2</a:t>
            </a:r>
          </a:p>
        </p:txBody>
      </p:sp>
      <p:sp>
        <p:nvSpPr>
          <p:cNvPr id="83" name="TextBox 82"/>
          <p:cNvSpPr txBox="1"/>
          <p:nvPr/>
        </p:nvSpPr>
        <p:spPr>
          <a:xfrm>
            <a:off x="915337" y="4427975"/>
            <a:ext cx="1371965" cy="307777"/>
          </a:xfrm>
          <a:prstGeom prst="rect">
            <a:avLst/>
          </a:prstGeom>
          <a:solidFill>
            <a:schemeClr val="bg1"/>
          </a:solidFill>
          <a:ln>
            <a:solidFill>
              <a:schemeClr val="accent4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hr-HR" sz="1400" dirty="0">
                <a:solidFill>
                  <a:schemeClr val="accent1"/>
                </a:solidFill>
              </a:rPr>
              <a:t>Zapošljavanje 1</a:t>
            </a:r>
          </a:p>
        </p:txBody>
      </p:sp>
      <p:cxnSp>
        <p:nvCxnSpPr>
          <p:cNvPr id="95" name="Straight Arrow Connector 94"/>
          <p:cNvCxnSpPr>
            <a:stCxn id="84" idx="0"/>
          </p:cNvCxnSpPr>
          <p:nvPr/>
        </p:nvCxnSpPr>
        <p:spPr>
          <a:xfrm flipH="1" flipV="1">
            <a:off x="3067661" y="3611683"/>
            <a:ext cx="10340" cy="81629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Straight Arrow Connector 96"/>
          <p:cNvCxnSpPr>
            <a:stCxn id="42" idx="2"/>
            <a:endCxn id="17" idx="0"/>
          </p:cNvCxnSpPr>
          <p:nvPr/>
        </p:nvCxnSpPr>
        <p:spPr>
          <a:xfrm>
            <a:off x="8075776" y="3192818"/>
            <a:ext cx="8543" cy="39196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9" name="Straight Arrow Connector 98"/>
          <p:cNvCxnSpPr>
            <a:stCxn id="37" idx="2"/>
            <a:endCxn id="19" idx="0"/>
          </p:cNvCxnSpPr>
          <p:nvPr/>
        </p:nvCxnSpPr>
        <p:spPr>
          <a:xfrm>
            <a:off x="10357567" y="3300539"/>
            <a:ext cx="310" cy="29396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0" name="TextBox 99"/>
          <p:cNvSpPr txBox="1"/>
          <p:nvPr/>
        </p:nvSpPr>
        <p:spPr>
          <a:xfrm>
            <a:off x="5212452" y="2777319"/>
            <a:ext cx="1413053" cy="523220"/>
          </a:xfrm>
          <a:prstGeom prst="rect">
            <a:avLst/>
          </a:prstGeom>
          <a:noFill/>
          <a:ln>
            <a:solidFill>
              <a:srgbClr val="92D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hr-HR" sz="1400" dirty="0">
                <a:solidFill>
                  <a:schemeClr val="accent1"/>
                </a:solidFill>
              </a:rPr>
              <a:t>Zadovoljstvo korisnika</a:t>
            </a:r>
          </a:p>
        </p:txBody>
      </p:sp>
      <p:cxnSp>
        <p:nvCxnSpPr>
          <p:cNvPr id="102" name="Straight Arrow Connector 101"/>
          <p:cNvCxnSpPr>
            <a:stCxn id="100" idx="2"/>
            <a:endCxn id="15" idx="0"/>
          </p:cNvCxnSpPr>
          <p:nvPr/>
        </p:nvCxnSpPr>
        <p:spPr>
          <a:xfrm flipH="1">
            <a:off x="5918915" y="3300539"/>
            <a:ext cx="64" cy="28423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3" name="TextBox 102"/>
          <p:cNvSpPr txBox="1"/>
          <p:nvPr/>
        </p:nvSpPr>
        <p:spPr>
          <a:xfrm>
            <a:off x="538386" y="2147932"/>
            <a:ext cx="1748916" cy="523220"/>
          </a:xfrm>
          <a:prstGeom prst="rect">
            <a:avLst/>
          </a:prstGeom>
          <a:solidFill>
            <a:schemeClr val="bg1"/>
          </a:solidFill>
          <a:ln>
            <a:solidFill>
              <a:srgbClr val="92D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hr-HR" sz="1400" dirty="0">
                <a:solidFill>
                  <a:schemeClr val="accent1"/>
                </a:solidFill>
              </a:rPr>
              <a:t>Početak financijske revizije</a:t>
            </a:r>
          </a:p>
        </p:txBody>
      </p:sp>
    </p:spTree>
    <p:extLst>
      <p:ext uri="{BB962C8B-B14F-4D97-AF65-F5344CB8AC3E}">
        <p14:creationId xmlns:p14="http://schemas.microsoft.com/office/powerpoint/2010/main" val="51344514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Partnerstvo ACFO – FIA</a:t>
            </a:r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3320513651"/>
              </p:ext>
            </p:extLst>
          </p:nvPr>
        </p:nvGraphicFramePr>
        <p:xfrm>
          <a:off x="873179" y="1902828"/>
          <a:ext cx="4995769" cy="341025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Isosceles Triangle 5"/>
          <p:cNvSpPr/>
          <p:nvPr/>
        </p:nvSpPr>
        <p:spPr>
          <a:xfrm rot="19420804">
            <a:off x="4093855" y="2629274"/>
            <a:ext cx="520835" cy="181612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7" name="Isosceles Triangle 6"/>
          <p:cNvSpPr/>
          <p:nvPr/>
        </p:nvSpPr>
        <p:spPr>
          <a:xfrm rot="1978636">
            <a:off x="4093854" y="4283955"/>
            <a:ext cx="520835" cy="181612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8" name="Isosceles Triangle 7"/>
          <p:cNvSpPr/>
          <p:nvPr/>
        </p:nvSpPr>
        <p:spPr>
          <a:xfrm rot="7873024">
            <a:off x="2196569" y="4314149"/>
            <a:ext cx="494387" cy="191328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9" name="Isosceles Triangle 8"/>
          <p:cNvSpPr/>
          <p:nvPr/>
        </p:nvSpPr>
        <p:spPr>
          <a:xfrm rot="13533342">
            <a:off x="2158448" y="2654686"/>
            <a:ext cx="494387" cy="191328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10" name="Rectangle 9"/>
          <p:cNvSpPr/>
          <p:nvPr/>
        </p:nvSpPr>
        <p:spPr>
          <a:xfrm>
            <a:off x="1957366" y="5514793"/>
            <a:ext cx="3018720" cy="565013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1200" b="1" dirty="0" smtClean="0"/>
              <a:t>Odnos povjerenja između revizorskog odbora i unutarnje revizije</a:t>
            </a:r>
          </a:p>
        </p:txBody>
      </p:sp>
      <p:sp>
        <p:nvSpPr>
          <p:cNvPr id="11" name="Rectangle 10"/>
          <p:cNvSpPr/>
          <p:nvPr/>
        </p:nvSpPr>
        <p:spPr>
          <a:xfrm rot="16200000">
            <a:off x="-378617" y="3310337"/>
            <a:ext cx="2865424" cy="595241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/>
          <a:lstStyle/>
          <a:p>
            <a:pPr algn="ctr"/>
            <a:r>
              <a:rPr lang="hr-HR" sz="1200" b="1" dirty="0" smtClean="0"/>
              <a:t>Jasno utvrđene uloge i obveze</a:t>
            </a:r>
            <a:endParaRPr lang="hr-HR" sz="1200" b="1" dirty="0"/>
          </a:p>
        </p:txBody>
      </p:sp>
      <p:sp>
        <p:nvSpPr>
          <p:cNvPr id="12" name="Rectangle 11"/>
          <p:cNvSpPr/>
          <p:nvPr/>
        </p:nvSpPr>
        <p:spPr>
          <a:xfrm>
            <a:off x="1957366" y="1175898"/>
            <a:ext cx="3018720" cy="565013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1200" b="1" dirty="0" smtClean="0"/>
              <a:t>Pozicioniranje unutarnje revizije i vjerodostojnosti  </a:t>
            </a:r>
          </a:p>
        </p:txBody>
      </p:sp>
      <p:sp>
        <p:nvSpPr>
          <p:cNvPr id="13" name="Rectangle 12"/>
          <p:cNvSpPr/>
          <p:nvPr/>
        </p:nvSpPr>
        <p:spPr>
          <a:xfrm rot="5400000">
            <a:off x="4262766" y="3229620"/>
            <a:ext cx="2865424" cy="595241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1200" b="1" dirty="0" smtClean="0"/>
              <a:t>Transparentne linije izvještavanja i neovisnosti</a:t>
            </a:r>
            <a:endParaRPr lang="hr-HR" sz="1200" b="1" dirty="0"/>
          </a:p>
        </p:txBody>
      </p:sp>
      <p:cxnSp>
        <p:nvCxnSpPr>
          <p:cNvPr id="14" name="Connector: Elbow 13"/>
          <p:cNvCxnSpPr>
            <a:stCxn id="11" idx="3"/>
            <a:endCxn id="12" idx="1"/>
          </p:cNvCxnSpPr>
          <p:nvPr/>
        </p:nvCxnSpPr>
        <p:spPr>
          <a:xfrm rot="5400000" flipH="1" flipV="1">
            <a:off x="1147310" y="1365191"/>
            <a:ext cx="716841" cy="903271"/>
          </a:xfrm>
          <a:prstGeom prst="bentConnector2">
            <a:avLst/>
          </a:prstGeom>
          <a:ln w="28575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onnector: Elbow 14"/>
          <p:cNvCxnSpPr>
            <a:stCxn id="11" idx="1"/>
            <a:endCxn id="10" idx="1"/>
          </p:cNvCxnSpPr>
          <p:nvPr/>
        </p:nvCxnSpPr>
        <p:spPr>
          <a:xfrm rot="16200000" flipH="1">
            <a:off x="1127416" y="4967350"/>
            <a:ext cx="756630" cy="903270"/>
          </a:xfrm>
          <a:prstGeom prst="bentConnector2">
            <a:avLst/>
          </a:prstGeom>
          <a:ln w="28575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Connector: Elbow 15"/>
          <p:cNvCxnSpPr>
            <a:stCxn id="10" idx="3"/>
            <a:endCxn id="13" idx="3"/>
          </p:cNvCxnSpPr>
          <p:nvPr/>
        </p:nvCxnSpPr>
        <p:spPr>
          <a:xfrm flipV="1">
            <a:off x="4976086" y="4959953"/>
            <a:ext cx="719392" cy="837347"/>
          </a:xfrm>
          <a:prstGeom prst="bentConnector2">
            <a:avLst/>
          </a:prstGeom>
          <a:ln w="28575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Connector: Elbow 16"/>
          <p:cNvCxnSpPr>
            <a:stCxn id="12" idx="3"/>
            <a:endCxn id="13" idx="1"/>
          </p:cNvCxnSpPr>
          <p:nvPr/>
        </p:nvCxnSpPr>
        <p:spPr>
          <a:xfrm>
            <a:off x="4976086" y="1458405"/>
            <a:ext cx="719392" cy="636124"/>
          </a:xfrm>
          <a:prstGeom prst="bentConnector2">
            <a:avLst/>
          </a:prstGeom>
          <a:ln w="28575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Content Placeholder 1"/>
          <p:cNvSpPr>
            <a:spLocks noGrp="1"/>
          </p:cNvSpPr>
          <p:nvPr>
            <p:ph idx="1"/>
          </p:nvPr>
        </p:nvSpPr>
        <p:spPr>
          <a:xfrm>
            <a:off x="6644646" y="2337681"/>
            <a:ext cx="4653186" cy="3276964"/>
          </a:xfrm>
        </p:spPr>
        <p:txBody>
          <a:bodyPr>
            <a:normAutofit fontScale="92500" lnSpcReduction="20000"/>
          </a:bodyPr>
          <a:lstStyle/>
          <a:p>
            <a:r>
              <a:rPr lang="hr-HR" sz="1700" dirty="0">
                <a:solidFill>
                  <a:srgbClr val="0070C0"/>
                </a:solidFill>
              </a:rPr>
              <a:t>Snažan </a:t>
            </a:r>
            <a:r>
              <a:rPr lang="hr-HR" sz="1700" dirty="0">
                <a:solidFill>
                  <a:srgbClr val="0070C0"/>
                </a:solidFill>
              </a:rPr>
              <a:t>odnos između o</a:t>
            </a:r>
            <a:r>
              <a:rPr lang="hr-HR" sz="1700" dirty="0">
                <a:solidFill>
                  <a:srgbClr val="0070C0"/>
                </a:solidFill>
              </a:rPr>
              <a:t>d</a:t>
            </a:r>
            <a:r>
              <a:rPr lang="hr-HR" sz="1700" dirty="0">
                <a:solidFill>
                  <a:srgbClr val="0070C0"/>
                </a:solidFill>
              </a:rPr>
              <a:t>bora za</a:t>
            </a:r>
            <a:r>
              <a:rPr lang="hr-HR" sz="1700" dirty="0">
                <a:solidFill>
                  <a:srgbClr val="0070C0"/>
                </a:solidFill>
              </a:rPr>
              <a:t> </a:t>
            </a:r>
            <a:r>
              <a:rPr lang="hr-HR" sz="1700" dirty="0">
                <a:solidFill>
                  <a:srgbClr val="0070C0"/>
                </a:solidFill>
              </a:rPr>
              <a:t>reviziju i FIA-e k</a:t>
            </a:r>
            <a:r>
              <a:rPr lang="hr-HR" sz="1700" dirty="0">
                <a:solidFill>
                  <a:srgbClr val="0070C0"/>
                </a:solidFill>
              </a:rPr>
              <a:t>l</a:t>
            </a:r>
            <a:r>
              <a:rPr lang="hr-HR" sz="1700" dirty="0">
                <a:solidFill>
                  <a:srgbClr val="0070C0"/>
                </a:solidFill>
              </a:rPr>
              <a:t>jučan je kako bi se postigli op</a:t>
            </a:r>
            <a:r>
              <a:rPr lang="hr-HR" sz="1700" dirty="0">
                <a:solidFill>
                  <a:srgbClr val="0070C0"/>
                </a:solidFill>
              </a:rPr>
              <a:t>t</a:t>
            </a:r>
            <a:r>
              <a:rPr lang="hr-HR" sz="1700" dirty="0">
                <a:solidFill>
                  <a:srgbClr val="0070C0"/>
                </a:solidFill>
              </a:rPr>
              <a:t>imalni</a:t>
            </a:r>
            <a:r>
              <a:rPr lang="hr-HR" sz="1700" dirty="0">
                <a:solidFill>
                  <a:srgbClr val="0070C0"/>
                </a:solidFill>
              </a:rPr>
              <a:t> </a:t>
            </a:r>
            <a:r>
              <a:rPr lang="hr-HR" sz="1700" dirty="0">
                <a:solidFill>
                  <a:srgbClr val="0070C0"/>
                </a:solidFill>
              </a:rPr>
              <a:t>rezultati prakse unutarnje revizi</a:t>
            </a:r>
            <a:r>
              <a:rPr lang="hr-HR" sz="1700" dirty="0">
                <a:solidFill>
                  <a:srgbClr val="0070C0"/>
                </a:solidFill>
              </a:rPr>
              <a:t>j</a:t>
            </a:r>
            <a:r>
              <a:rPr lang="hr-HR" sz="1700" dirty="0">
                <a:solidFill>
                  <a:srgbClr val="0070C0"/>
                </a:solidFill>
              </a:rPr>
              <a:t>e u korist organ</a:t>
            </a:r>
            <a:r>
              <a:rPr lang="hr-HR" sz="1700" dirty="0">
                <a:solidFill>
                  <a:srgbClr val="0070C0"/>
                </a:solidFill>
              </a:rPr>
              <a:t>i</a:t>
            </a:r>
            <a:r>
              <a:rPr lang="hr-HR" sz="1700" dirty="0">
                <a:solidFill>
                  <a:srgbClr val="0070C0"/>
                </a:solidFill>
              </a:rPr>
              <a:t>zacije</a:t>
            </a:r>
          </a:p>
          <a:p>
            <a:r>
              <a:rPr lang="hr-HR" sz="1700" dirty="0">
                <a:solidFill>
                  <a:srgbClr val="0070C0"/>
                </a:solidFill>
              </a:rPr>
              <a:t>Odnos povjerenja između stranaka</a:t>
            </a:r>
          </a:p>
          <a:p>
            <a:r>
              <a:rPr lang="hr-HR" sz="1700" dirty="0">
                <a:solidFill>
                  <a:srgbClr val="0070C0"/>
                </a:solidFill>
              </a:rPr>
              <a:t>Pojašnj</a:t>
            </a:r>
            <a:r>
              <a:rPr lang="hr-HR" sz="1700" dirty="0">
                <a:solidFill>
                  <a:srgbClr val="0070C0"/>
                </a:solidFill>
              </a:rPr>
              <a:t>e</a:t>
            </a:r>
            <a:r>
              <a:rPr lang="hr-HR" sz="1700" dirty="0">
                <a:solidFill>
                  <a:srgbClr val="0070C0"/>
                </a:solidFill>
              </a:rPr>
              <a:t>nje u</a:t>
            </a:r>
            <a:r>
              <a:rPr lang="hr-HR" sz="1700" dirty="0">
                <a:solidFill>
                  <a:srgbClr val="0070C0"/>
                </a:solidFill>
              </a:rPr>
              <a:t>l</a:t>
            </a:r>
            <a:r>
              <a:rPr lang="hr-HR" sz="1700" dirty="0">
                <a:solidFill>
                  <a:srgbClr val="0070C0"/>
                </a:solidFill>
              </a:rPr>
              <a:t>oga</a:t>
            </a:r>
            <a:r>
              <a:rPr lang="hr-HR" sz="1700" dirty="0">
                <a:solidFill>
                  <a:srgbClr val="0070C0"/>
                </a:solidFill>
              </a:rPr>
              <a:t> </a:t>
            </a:r>
            <a:r>
              <a:rPr lang="hr-HR" sz="1700" dirty="0">
                <a:solidFill>
                  <a:srgbClr val="0070C0"/>
                </a:solidFill>
              </a:rPr>
              <a:t>i naglasa</a:t>
            </a:r>
            <a:r>
              <a:rPr lang="hr-HR" sz="1700" dirty="0">
                <a:solidFill>
                  <a:srgbClr val="0070C0"/>
                </a:solidFill>
              </a:rPr>
              <a:t>k</a:t>
            </a:r>
            <a:r>
              <a:rPr lang="hr-HR" sz="1700" dirty="0">
                <a:solidFill>
                  <a:srgbClr val="0070C0"/>
                </a:solidFill>
              </a:rPr>
              <a:t> na komunikaciji </a:t>
            </a:r>
            <a:r>
              <a:rPr lang="hr-HR" sz="1700" dirty="0">
                <a:solidFill>
                  <a:srgbClr val="0070C0"/>
                </a:solidFill>
              </a:rPr>
              <a:t>m</a:t>
            </a:r>
            <a:r>
              <a:rPr lang="hr-HR" sz="1700" dirty="0">
                <a:solidFill>
                  <a:srgbClr val="0070C0"/>
                </a:solidFill>
              </a:rPr>
              <a:t>eđu različitim dionicima u </a:t>
            </a:r>
            <a:r>
              <a:rPr lang="hr-HR" sz="1700" dirty="0">
                <a:solidFill>
                  <a:srgbClr val="0070C0"/>
                </a:solidFill>
              </a:rPr>
              <a:t>m</a:t>
            </a:r>
            <a:r>
              <a:rPr lang="hr-HR" sz="1700" dirty="0">
                <a:solidFill>
                  <a:srgbClr val="0070C0"/>
                </a:solidFill>
              </a:rPr>
              <a:t>odelu upravljanja</a:t>
            </a:r>
          </a:p>
          <a:p>
            <a:r>
              <a:rPr lang="hr-HR" sz="1700" dirty="0">
                <a:solidFill>
                  <a:srgbClr val="0070C0"/>
                </a:solidFill>
              </a:rPr>
              <a:t>Uskla</a:t>
            </a:r>
            <a:r>
              <a:rPr lang="hr-HR" sz="1700" dirty="0">
                <a:solidFill>
                  <a:srgbClr val="0070C0"/>
                </a:solidFill>
              </a:rPr>
              <a:t>đ</a:t>
            </a:r>
            <a:r>
              <a:rPr lang="hr-HR" sz="1700" dirty="0">
                <a:solidFill>
                  <a:srgbClr val="0070C0"/>
                </a:solidFill>
              </a:rPr>
              <a:t>ivanje inic</a:t>
            </a:r>
            <a:r>
              <a:rPr lang="hr-HR" sz="1700" dirty="0">
                <a:solidFill>
                  <a:srgbClr val="0070C0"/>
                </a:solidFill>
              </a:rPr>
              <a:t>i</a:t>
            </a:r>
            <a:r>
              <a:rPr lang="hr-HR" sz="1700" dirty="0">
                <a:solidFill>
                  <a:srgbClr val="0070C0"/>
                </a:solidFill>
              </a:rPr>
              <a:t>ja</a:t>
            </a:r>
            <a:r>
              <a:rPr lang="hr-HR" sz="1700" dirty="0">
                <a:solidFill>
                  <a:srgbClr val="0070C0"/>
                </a:solidFill>
              </a:rPr>
              <a:t>t</a:t>
            </a:r>
            <a:r>
              <a:rPr lang="hr-HR" sz="1700" dirty="0">
                <a:solidFill>
                  <a:srgbClr val="0070C0"/>
                </a:solidFill>
              </a:rPr>
              <a:t>iva pob</a:t>
            </a:r>
            <a:r>
              <a:rPr lang="hr-HR" sz="1700" dirty="0">
                <a:solidFill>
                  <a:srgbClr val="0070C0"/>
                </a:solidFill>
              </a:rPr>
              <a:t>o</a:t>
            </a:r>
            <a:r>
              <a:rPr lang="hr-HR" sz="1700" dirty="0">
                <a:solidFill>
                  <a:srgbClr val="0070C0"/>
                </a:solidFill>
              </a:rPr>
              <a:t>ljšava zrelost unutarnje kontrole i upravljanja ri</a:t>
            </a:r>
            <a:r>
              <a:rPr lang="hr-HR" sz="1700" dirty="0">
                <a:solidFill>
                  <a:srgbClr val="0070C0"/>
                </a:solidFill>
              </a:rPr>
              <a:t>z</a:t>
            </a:r>
            <a:r>
              <a:rPr lang="hr-HR" sz="1700" dirty="0">
                <a:solidFill>
                  <a:srgbClr val="0070C0"/>
                </a:solidFill>
              </a:rPr>
              <a:t>ikom u organizaciji</a:t>
            </a:r>
          </a:p>
          <a:p>
            <a:endParaRPr lang="hr-HR" sz="1600" dirty="0">
              <a:solidFill>
                <a:srgbClr val="0070C0"/>
              </a:solidFill>
            </a:endParaRPr>
          </a:p>
          <a:p>
            <a:pPr marL="0" indent="0">
              <a:buNone/>
            </a:pPr>
            <a:endParaRPr lang="hr-HR" sz="1600" dirty="0">
              <a:solidFill>
                <a:srgbClr val="0070C0"/>
              </a:solidFill>
            </a:endParaRPr>
          </a:p>
          <a:p>
            <a:pPr marL="0" indent="0">
              <a:buNone/>
            </a:pPr>
            <a:r>
              <a:rPr lang="en-US" dirty="0" smtClean="0"/>
              <a:t>	</a:t>
            </a:r>
          </a:p>
          <a:p>
            <a:endParaRPr lang="hr-HR" sz="1600" dirty="0">
              <a:solidFill>
                <a:srgbClr val="0070C0"/>
              </a:solidFill>
            </a:endParaRPr>
          </a:p>
          <a:p>
            <a:pPr marL="0" indent="0">
              <a:buNone/>
            </a:pPr>
            <a:endParaRPr lang="hr-HR" sz="1600" dirty="0">
              <a:solidFill>
                <a:srgbClr val="0070C0"/>
              </a:solidFill>
              <a:sym typeface="Symbol" panose="05050102010706020507" pitchFamily="18" charset="2"/>
            </a:endParaRPr>
          </a:p>
          <a:p>
            <a:endParaRPr lang="hr-HR" sz="1600" dirty="0">
              <a:solidFill>
                <a:srgbClr val="0070C0"/>
              </a:solidFill>
            </a:endParaRPr>
          </a:p>
          <a:p>
            <a:endParaRPr lang="hr-HR" sz="1600" dirty="0">
              <a:solidFill>
                <a:srgbClr val="0070C0"/>
              </a:solidFill>
            </a:endParaRPr>
          </a:p>
          <a:p>
            <a:endParaRPr lang="hr-HR" sz="1600" dirty="0">
              <a:solidFill>
                <a:srgbClr val="0070C0"/>
              </a:solidFill>
            </a:endParaRPr>
          </a:p>
          <a:p>
            <a:endParaRPr lang="hr-HR" sz="16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378064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890683" y="1351280"/>
            <a:ext cx="8583561" cy="4891443"/>
          </a:xfrm>
        </p:spPr>
        <p:txBody>
          <a:bodyPr>
            <a:noAutofit/>
          </a:bodyPr>
          <a:lstStyle/>
          <a:p>
            <a:r>
              <a:rPr lang="hr-HR" sz="1600" dirty="0">
                <a:solidFill>
                  <a:srgbClr val="0070C0"/>
                </a:solidFill>
              </a:rPr>
              <a:t>Povjere</a:t>
            </a:r>
            <a:r>
              <a:rPr lang="hr-HR" sz="1600" dirty="0">
                <a:solidFill>
                  <a:srgbClr val="0070C0"/>
                </a:solidFill>
              </a:rPr>
              <a:t>n</a:t>
            </a:r>
            <a:r>
              <a:rPr lang="hr-HR" sz="1600" dirty="0">
                <a:solidFill>
                  <a:srgbClr val="0070C0"/>
                </a:solidFill>
              </a:rPr>
              <a:t>je i otvorena komunikacija</a:t>
            </a:r>
            <a:r>
              <a:rPr lang="hr-HR" sz="1600" dirty="0">
                <a:solidFill>
                  <a:srgbClr val="0070C0"/>
                </a:solidFill>
              </a:rPr>
              <a:t> </a:t>
            </a:r>
          </a:p>
          <a:p>
            <a:r>
              <a:rPr lang="hr-HR" sz="1600" dirty="0">
                <a:solidFill>
                  <a:srgbClr val="0070C0"/>
                </a:solidFill>
              </a:rPr>
              <a:t>Izvještavanje o:</a:t>
            </a:r>
          </a:p>
          <a:p>
            <a:pPr lvl="1"/>
            <a:r>
              <a:rPr lang="hr-HR" sz="1600" dirty="0">
                <a:solidFill>
                  <a:srgbClr val="0070C0"/>
                </a:solidFill>
              </a:rPr>
              <a:t>Aktivnostima revizije (značajne procje</a:t>
            </a:r>
            <a:r>
              <a:rPr lang="hr-HR" sz="1600" dirty="0">
                <a:solidFill>
                  <a:srgbClr val="0070C0"/>
                </a:solidFill>
              </a:rPr>
              <a:t>n</a:t>
            </a:r>
            <a:r>
              <a:rPr lang="hr-HR" sz="1600" dirty="0">
                <a:solidFill>
                  <a:srgbClr val="0070C0"/>
                </a:solidFill>
              </a:rPr>
              <a:t>e i preporuke, planovi djelovanja, nastavak na akcijsk</a:t>
            </a:r>
            <a:r>
              <a:rPr lang="hr-HR" sz="1600" dirty="0">
                <a:solidFill>
                  <a:srgbClr val="0070C0"/>
                </a:solidFill>
              </a:rPr>
              <a:t>e</a:t>
            </a:r>
            <a:r>
              <a:rPr lang="hr-HR" sz="1600" dirty="0">
                <a:solidFill>
                  <a:srgbClr val="0070C0"/>
                </a:solidFill>
              </a:rPr>
              <a:t> planove rukovodstva)</a:t>
            </a:r>
          </a:p>
          <a:p>
            <a:pPr lvl="1"/>
            <a:r>
              <a:rPr lang="hr-HR" sz="1600" dirty="0">
                <a:solidFill>
                  <a:srgbClr val="0070C0"/>
                </a:solidFill>
              </a:rPr>
              <a:t>KPU-o</a:t>
            </a:r>
            <a:r>
              <a:rPr lang="hr-HR" sz="1600" dirty="0">
                <a:solidFill>
                  <a:srgbClr val="0070C0"/>
                </a:solidFill>
              </a:rPr>
              <a:t>v</a:t>
            </a:r>
            <a:r>
              <a:rPr lang="hr-HR" sz="1600" dirty="0">
                <a:solidFill>
                  <a:srgbClr val="0070C0"/>
                </a:solidFill>
              </a:rPr>
              <a:t>i o učinku i funkcion</a:t>
            </a:r>
            <a:r>
              <a:rPr lang="hr-HR" sz="1600" dirty="0">
                <a:solidFill>
                  <a:srgbClr val="0070C0"/>
                </a:solidFill>
              </a:rPr>
              <a:t>i</a:t>
            </a:r>
            <a:r>
              <a:rPr lang="hr-HR" sz="1600" dirty="0">
                <a:solidFill>
                  <a:srgbClr val="0070C0"/>
                </a:solidFill>
              </a:rPr>
              <a:t>ranju unutarnje revizije (broj revizija prema planu, revizije/FTE, % vremena potrošenog na revizije/ukupno...)</a:t>
            </a:r>
          </a:p>
          <a:p>
            <a:pPr lvl="1"/>
            <a:r>
              <a:rPr lang="hr-HR" sz="1600" dirty="0">
                <a:solidFill>
                  <a:srgbClr val="0070C0"/>
                </a:solidFill>
              </a:rPr>
              <a:t>Izvještaji o razvoju resursa (broj, kompetencije), razvoj djelomične eksternalizacije</a:t>
            </a:r>
          </a:p>
          <a:p>
            <a:pPr lvl="1"/>
            <a:r>
              <a:rPr lang="hr-HR" sz="1600" dirty="0">
                <a:solidFill>
                  <a:srgbClr val="0070C0"/>
                </a:solidFill>
              </a:rPr>
              <a:t>Dopune / promjene revizijskog plana</a:t>
            </a:r>
          </a:p>
          <a:p>
            <a:pPr lvl="1"/>
            <a:r>
              <a:rPr lang="hr-HR" sz="1600" dirty="0">
                <a:solidFill>
                  <a:srgbClr val="0070C0"/>
                </a:solidFill>
              </a:rPr>
              <a:t>Uvođenje statusa, nove tehnike, metodologija revizije, kvaliteta</a:t>
            </a:r>
            <a:r>
              <a:rPr lang="hr-HR" sz="1600" dirty="0">
                <a:solidFill>
                  <a:srgbClr val="0070C0"/>
                </a:solidFill>
              </a:rPr>
              <a:t> </a:t>
            </a:r>
          </a:p>
          <a:p>
            <a:r>
              <a:rPr lang="hr-HR" sz="1600" dirty="0">
                <a:solidFill>
                  <a:srgbClr val="0070C0"/>
                </a:solidFill>
              </a:rPr>
              <a:t>Komunikacija</a:t>
            </a:r>
          </a:p>
          <a:p>
            <a:pPr lvl="1"/>
            <a:r>
              <a:rPr lang="hr-HR" sz="1600" dirty="0">
                <a:solidFill>
                  <a:srgbClr val="0070C0"/>
                </a:solidFill>
              </a:rPr>
              <a:t>Rezultati procjene rizika</a:t>
            </a:r>
          </a:p>
          <a:p>
            <a:pPr lvl="1"/>
            <a:r>
              <a:rPr lang="hr-HR" sz="1600" dirty="0">
                <a:solidFill>
                  <a:srgbClr val="0070C0"/>
                </a:solidFill>
              </a:rPr>
              <a:t>Transparentn</a:t>
            </a:r>
            <a:r>
              <a:rPr lang="hr-HR" sz="1600" dirty="0">
                <a:solidFill>
                  <a:srgbClr val="0070C0"/>
                </a:solidFill>
              </a:rPr>
              <a:t>o</a:t>
            </a:r>
            <a:r>
              <a:rPr lang="hr-HR" sz="1600" dirty="0">
                <a:solidFill>
                  <a:srgbClr val="0070C0"/>
                </a:solidFill>
              </a:rPr>
              <a:t>st u </a:t>
            </a:r>
            <a:r>
              <a:rPr lang="hr-HR" sz="1600" dirty="0">
                <a:solidFill>
                  <a:srgbClr val="0070C0"/>
                </a:solidFill>
              </a:rPr>
              <a:t>p</a:t>
            </a:r>
            <a:r>
              <a:rPr lang="hr-HR" sz="1600" dirty="0">
                <a:solidFill>
                  <a:srgbClr val="0070C0"/>
                </a:solidFill>
              </a:rPr>
              <a:t>ogledu p</a:t>
            </a:r>
            <a:r>
              <a:rPr lang="hr-HR" sz="1600" dirty="0">
                <a:solidFill>
                  <a:srgbClr val="0070C0"/>
                </a:solidFill>
              </a:rPr>
              <a:t>o</a:t>
            </a:r>
            <a:r>
              <a:rPr lang="hr-HR" sz="1600" dirty="0">
                <a:solidFill>
                  <a:srgbClr val="0070C0"/>
                </a:solidFill>
              </a:rPr>
              <a:t>stupka odlučivanja o planu revizije</a:t>
            </a:r>
          </a:p>
          <a:p>
            <a:pPr lvl="1"/>
            <a:r>
              <a:rPr lang="hr-HR" sz="1600" dirty="0">
                <a:solidFill>
                  <a:srgbClr val="0070C0"/>
                </a:solidFill>
              </a:rPr>
              <a:t>Ad hoc zahtjevi rukovodstva/ministara (revizijski zahtjevi ili potpora rukovodstva) </a:t>
            </a:r>
          </a:p>
          <a:p>
            <a:pPr lvl="1"/>
            <a:r>
              <a:rPr lang="hr-HR" sz="1600" dirty="0">
                <a:solidFill>
                  <a:srgbClr val="0070C0"/>
                </a:solidFill>
              </a:rPr>
              <a:t>Pitanja prijevare (forenzička) ili etička (zviždači)</a:t>
            </a:r>
          </a:p>
          <a:p>
            <a:pPr lvl="1"/>
            <a:r>
              <a:rPr lang="hr-HR" sz="1600" dirty="0">
                <a:solidFill>
                  <a:srgbClr val="0070C0"/>
                </a:solidFill>
              </a:rPr>
              <a:t>Moguća pitanja o neov</a:t>
            </a:r>
            <a:r>
              <a:rPr lang="hr-HR" sz="1600" dirty="0">
                <a:solidFill>
                  <a:srgbClr val="0070C0"/>
                </a:solidFill>
              </a:rPr>
              <a:t>i</a:t>
            </a:r>
            <a:r>
              <a:rPr lang="hr-HR" sz="1600" dirty="0">
                <a:solidFill>
                  <a:srgbClr val="0070C0"/>
                </a:solidFill>
              </a:rPr>
              <a:t>snosti</a:t>
            </a:r>
            <a:r>
              <a:rPr lang="hr-HR" sz="1600" dirty="0">
                <a:solidFill>
                  <a:srgbClr val="0070C0"/>
                </a:solidFill>
              </a:rPr>
              <a:t> </a:t>
            </a:r>
          </a:p>
          <a:p>
            <a:pPr lvl="1"/>
            <a:r>
              <a:rPr lang="hr-HR" sz="1600" dirty="0">
                <a:solidFill>
                  <a:srgbClr val="0070C0"/>
                </a:solidFill>
              </a:rPr>
              <a:t>Značajni rizici i</a:t>
            </a:r>
            <a:r>
              <a:rPr lang="hr-HR" dirty="0" smtClean="0"/>
              <a:t> </a:t>
            </a:r>
            <a:r>
              <a:rPr lang="hr-HR" sz="1600" dirty="0">
                <a:solidFill>
                  <a:srgbClr val="0070C0"/>
                </a:solidFill>
              </a:rPr>
              <a:t>pitanja kontrole </a:t>
            </a:r>
          </a:p>
          <a:p>
            <a:pPr marL="0" indent="0">
              <a:buNone/>
            </a:pPr>
            <a:endParaRPr lang="hr-HR" sz="1600" dirty="0">
              <a:solidFill>
                <a:srgbClr val="0070C0"/>
              </a:solidFill>
            </a:endParaRPr>
          </a:p>
          <a:p>
            <a:endParaRPr lang="hr-HR" sz="1600" dirty="0">
              <a:solidFill>
                <a:srgbClr val="0070C0"/>
              </a:solidFill>
            </a:endParaRPr>
          </a:p>
          <a:p>
            <a:pPr marL="0" indent="0">
              <a:buNone/>
            </a:pPr>
            <a:endParaRPr lang="hr-HR" sz="1600" dirty="0">
              <a:solidFill>
                <a:srgbClr val="0070C0"/>
              </a:solidFill>
            </a:endParaRPr>
          </a:p>
          <a:p>
            <a:endParaRPr lang="hr-HR" sz="1600" dirty="0"/>
          </a:p>
          <a:p>
            <a:endParaRPr lang="hr-HR" sz="16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Partnerstvo ACFO – FIA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4858" y="2719242"/>
            <a:ext cx="1900837" cy="984539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09572" y="2261422"/>
            <a:ext cx="187141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hr-HR" sz="2000" dirty="0">
                <a:solidFill>
                  <a:srgbClr val="0070C0"/>
                </a:solidFill>
              </a:rPr>
              <a:t>Angažman FIA-e</a:t>
            </a:r>
          </a:p>
        </p:txBody>
      </p:sp>
    </p:spTree>
    <p:extLst>
      <p:ext uri="{BB962C8B-B14F-4D97-AF65-F5344CB8AC3E}">
        <p14:creationId xmlns:p14="http://schemas.microsoft.com/office/powerpoint/2010/main" val="30639363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Partnerstvo ACFO – FIA</a:t>
            </a:r>
          </a:p>
        </p:txBody>
      </p:sp>
      <p:sp>
        <p:nvSpPr>
          <p:cNvPr id="28" name="Content Placeholder 27"/>
          <p:cNvSpPr>
            <a:spLocks noGrp="1"/>
          </p:cNvSpPr>
          <p:nvPr>
            <p:ph idx="1"/>
          </p:nvPr>
        </p:nvSpPr>
        <p:spPr>
          <a:xfrm>
            <a:off x="2767583" y="1497385"/>
            <a:ext cx="8730149" cy="4310028"/>
          </a:xfrm>
        </p:spPr>
        <p:txBody>
          <a:bodyPr>
            <a:noAutofit/>
          </a:bodyPr>
          <a:lstStyle/>
          <a:p>
            <a:r>
              <a:rPr lang="hr-HR" sz="1600" dirty="0">
                <a:solidFill>
                  <a:srgbClr val="0070C0"/>
                </a:solidFill>
              </a:rPr>
              <a:t>Odobrenj</a:t>
            </a:r>
            <a:r>
              <a:rPr lang="hr-HR" sz="1600" dirty="0">
                <a:solidFill>
                  <a:srgbClr val="0070C0"/>
                </a:solidFill>
              </a:rPr>
              <a:t>e</a:t>
            </a:r>
            <a:r>
              <a:rPr lang="hr-HR" sz="1600" dirty="0">
                <a:solidFill>
                  <a:srgbClr val="0070C0"/>
                </a:solidFill>
              </a:rPr>
              <a:t> i pregled Povelje FIA-e, protokola itd.</a:t>
            </a:r>
          </a:p>
          <a:p>
            <a:r>
              <a:rPr lang="hr-HR" sz="1600" dirty="0">
                <a:solidFill>
                  <a:srgbClr val="0070C0"/>
                </a:solidFill>
              </a:rPr>
              <a:t>Odobrenje revizijskog pr</a:t>
            </a:r>
            <a:r>
              <a:rPr lang="hr-HR" sz="1600" dirty="0">
                <a:solidFill>
                  <a:srgbClr val="0070C0"/>
                </a:solidFill>
              </a:rPr>
              <a:t>o</a:t>
            </a:r>
            <a:r>
              <a:rPr lang="hr-HR" sz="1600" dirty="0">
                <a:solidFill>
                  <a:srgbClr val="0070C0"/>
                </a:solidFill>
              </a:rPr>
              <a:t>gra</a:t>
            </a:r>
            <a:r>
              <a:rPr lang="hr-HR" sz="1600" dirty="0">
                <a:solidFill>
                  <a:srgbClr val="0070C0"/>
                </a:solidFill>
              </a:rPr>
              <a:t>m</a:t>
            </a:r>
            <a:r>
              <a:rPr lang="hr-HR" sz="1600" dirty="0">
                <a:solidFill>
                  <a:srgbClr val="0070C0"/>
                </a:solidFill>
              </a:rPr>
              <a:t>a i godišnjeg plana akcije </a:t>
            </a:r>
          </a:p>
          <a:p>
            <a:r>
              <a:rPr lang="hr-HR" sz="1600" dirty="0">
                <a:solidFill>
                  <a:srgbClr val="0070C0"/>
                </a:solidFill>
              </a:rPr>
              <a:t>Očuvanje sredstava i resursa</a:t>
            </a:r>
            <a:r>
              <a:rPr lang="hr-HR" sz="1600" dirty="0">
                <a:solidFill>
                  <a:srgbClr val="0070C0"/>
                </a:solidFill>
              </a:rPr>
              <a:t> </a:t>
            </a:r>
            <a:r>
              <a:rPr lang="hr-HR" sz="1600" dirty="0">
                <a:solidFill>
                  <a:srgbClr val="0070C0"/>
                </a:solidFill>
              </a:rPr>
              <a:t>FIA-e kako bi se zajamčile njezine aktivnosti</a:t>
            </a:r>
          </a:p>
          <a:p>
            <a:r>
              <a:rPr lang="hr-HR" sz="1600" dirty="0">
                <a:solidFill>
                  <a:srgbClr val="0070C0"/>
                </a:solidFill>
              </a:rPr>
              <a:t>Očuvanje autoriteta i s</a:t>
            </a:r>
            <a:r>
              <a:rPr lang="hr-HR" sz="1600" dirty="0">
                <a:solidFill>
                  <a:srgbClr val="0070C0"/>
                </a:solidFill>
              </a:rPr>
              <a:t>t</a:t>
            </a:r>
            <a:r>
              <a:rPr lang="hr-HR" sz="1600" dirty="0">
                <a:solidFill>
                  <a:srgbClr val="0070C0"/>
                </a:solidFill>
              </a:rPr>
              <a:t>atusa FIA-e r</a:t>
            </a:r>
            <a:r>
              <a:rPr lang="hr-HR" sz="1600" dirty="0">
                <a:solidFill>
                  <a:srgbClr val="0070C0"/>
                </a:solidFill>
              </a:rPr>
              <a:t>a</a:t>
            </a:r>
            <a:r>
              <a:rPr lang="hr-HR" sz="1600" dirty="0">
                <a:solidFill>
                  <a:srgbClr val="0070C0"/>
                </a:solidFill>
              </a:rPr>
              <a:t>di zaštite ovalsti FIA-e</a:t>
            </a:r>
          </a:p>
          <a:p>
            <a:r>
              <a:rPr lang="hr-HR" sz="1600" dirty="0">
                <a:solidFill>
                  <a:srgbClr val="0070C0"/>
                </a:solidFill>
              </a:rPr>
              <a:t>Osiguravanje visoke razine pozornosti usmjerene na f</a:t>
            </a:r>
            <a:r>
              <a:rPr lang="hr-HR" sz="1600" dirty="0">
                <a:solidFill>
                  <a:srgbClr val="0070C0"/>
                </a:solidFill>
              </a:rPr>
              <a:t>u</a:t>
            </a:r>
            <a:r>
              <a:rPr lang="hr-HR" sz="1600" dirty="0">
                <a:solidFill>
                  <a:srgbClr val="0070C0"/>
                </a:solidFill>
              </a:rPr>
              <a:t>nkc</a:t>
            </a:r>
            <a:r>
              <a:rPr lang="hr-HR" sz="1600" dirty="0">
                <a:solidFill>
                  <a:srgbClr val="0070C0"/>
                </a:solidFill>
              </a:rPr>
              <a:t>i</a:t>
            </a:r>
            <a:r>
              <a:rPr lang="hr-HR" sz="1600" dirty="0">
                <a:solidFill>
                  <a:srgbClr val="0070C0"/>
                </a:solidFill>
              </a:rPr>
              <a:t>je i rezultate revizije</a:t>
            </a:r>
          </a:p>
          <a:p>
            <a:r>
              <a:rPr lang="hr-HR" sz="1600" dirty="0">
                <a:solidFill>
                  <a:srgbClr val="0070C0"/>
                </a:solidFill>
              </a:rPr>
              <a:t>Osiguravanje izravnog, otvore</a:t>
            </a:r>
            <a:r>
              <a:rPr lang="hr-HR" sz="1600" dirty="0">
                <a:solidFill>
                  <a:srgbClr val="0070C0"/>
                </a:solidFill>
              </a:rPr>
              <a:t>n</a:t>
            </a:r>
            <a:r>
              <a:rPr lang="hr-HR" sz="1600" dirty="0">
                <a:solidFill>
                  <a:srgbClr val="0070C0"/>
                </a:solidFill>
              </a:rPr>
              <a:t>og </a:t>
            </a:r>
            <a:r>
              <a:rPr lang="hr-HR" sz="1600" dirty="0">
                <a:solidFill>
                  <a:srgbClr val="0070C0"/>
                </a:solidFill>
              </a:rPr>
              <a:t>o</a:t>
            </a:r>
            <a:r>
              <a:rPr lang="hr-HR" sz="1600" dirty="0">
                <a:solidFill>
                  <a:srgbClr val="0070C0"/>
                </a:solidFill>
              </a:rPr>
              <a:t>dnosa i komun</a:t>
            </a:r>
            <a:r>
              <a:rPr lang="hr-HR" sz="1600" dirty="0">
                <a:solidFill>
                  <a:srgbClr val="0070C0"/>
                </a:solidFill>
              </a:rPr>
              <a:t>i</a:t>
            </a:r>
            <a:r>
              <a:rPr lang="hr-HR" sz="1600" dirty="0">
                <a:solidFill>
                  <a:srgbClr val="0070C0"/>
                </a:solidFill>
              </a:rPr>
              <a:t>kacije s FIA-om, izravna poveznica između glavnog revizora i ACFO-a </a:t>
            </a:r>
          </a:p>
          <a:p>
            <a:r>
              <a:rPr lang="hr-HR" sz="1600" dirty="0">
                <a:solidFill>
                  <a:srgbClr val="0070C0"/>
                </a:solidFill>
              </a:rPr>
              <a:t>Zajednička razmatra</a:t>
            </a:r>
            <a:r>
              <a:rPr lang="hr-HR" sz="1600" dirty="0">
                <a:solidFill>
                  <a:srgbClr val="0070C0"/>
                </a:solidFill>
              </a:rPr>
              <a:t>n</a:t>
            </a:r>
            <a:r>
              <a:rPr lang="hr-HR" sz="1600" dirty="0">
                <a:solidFill>
                  <a:srgbClr val="0070C0"/>
                </a:solidFill>
              </a:rPr>
              <a:t>ja kulture i stra</a:t>
            </a:r>
            <a:r>
              <a:rPr lang="hr-HR" sz="1600" dirty="0">
                <a:solidFill>
                  <a:srgbClr val="0070C0"/>
                </a:solidFill>
              </a:rPr>
              <a:t>t</a:t>
            </a:r>
            <a:r>
              <a:rPr lang="hr-HR" sz="1600" dirty="0">
                <a:solidFill>
                  <a:srgbClr val="0070C0"/>
                </a:solidFill>
              </a:rPr>
              <a:t>egije FIA-e. Što je najpoželjnije i</a:t>
            </a:r>
            <a:r>
              <a:rPr lang="hr-HR" sz="1600" dirty="0">
                <a:solidFill>
                  <a:srgbClr val="0070C0"/>
                </a:solidFill>
              </a:rPr>
              <a:t> </a:t>
            </a:r>
            <a:r>
              <a:rPr lang="hr-HR" sz="1600" dirty="0">
                <a:solidFill>
                  <a:srgbClr val="0070C0"/>
                </a:solidFill>
              </a:rPr>
              <a:t>naj</a:t>
            </a:r>
            <a:r>
              <a:rPr lang="hr-HR" sz="1600" dirty="0">
                <a:solidFill>
                  <a:srgbClr val="0070C0"/>
                </a:solidFill>
              </a:rPr>
              <a:t>v</a:t>
            </a:r>
            <a:r>
              <a:rPr lang="hr-HR" sz="1600" dirty="0">
                <a:solidFill>
                  <a:srgbClr val="0070C0"/>
                </a:solidFill>
              </a:rPr>
              <a:t>rjednije</a:t>
            </a:r>
            <a:r>
              <a:rPr lang="hr-HR" sz="1600" dirty="0">
                <a:solidFill>
                  <a:srgbClr val="0070C0"/>
                </a:solidFill>
              </a:rPr>
              <a:t> </a:t>
            </a:r>
            <a:r>
              <a:rPr lang="hr-HR" sz="1600" dirty="0">
                <a:solidFill>
                  <a:srgbClr val="0070C0"/>
                </a:solidFill>
              </a:rPr>
              <a:t>za </a:t>
            </a:r>
            <a:r>
              <a:rPr lang="hr-HR" sz="1600" dirty="0">
                <a:solidFill>
                  <a:srgbClr val="0070C0"/>
                </a:solidFill>
              </a:rPr>
              <a:t>g</a:t>
            </a:r>
            <a:r>
              <a:rPr lang="hr-HR" sz="1600" dirty="0">
                <a:solidFill>
                  <a:srgbClr val="0070C0"/>
                </a:solidFill>
              </a:rPr>
              <a:t>lob</a:t>
            </a:r>
            <a:r>
              <a:rPr lang="hr-HR" sz="1600" dirty="0">
                <a:solidFill>
                  <a:srgbClr val="0070C0"/>
                </a:solidFill>
              </a:rPr>
              <a:t>a</a:t>
            </a:r>
            <a:r>
              <a:rPr lang="hr-HR" sz="1600" dirty="0">
                <a:solidFill>
                  <a:srgbClr val="0070C0"/>
                </a:solidFill>
              </a:rPr>
              <a:t>lnu or</a:t>
            </a:r>
            <a:r>
              <a:rPr lang="hr-HR" sz="1600" dirty="0">
                <a:solidFill>
                  <a:srgbClr val="0070C0"/>
                </a:solidFill>
              </a:rPr>
              <a:t>g</a:t>
            </a:r>
            <a:r>
              <a:rPr lang="hr-HR" sz="1600" dirty="0">
                <a:solidFill>
                  <a:srgbClr val="0070C0"/>
                </a:solidFill>
              </a:rPr>
              <a:t>anizaciju?</a:t>
            </a:r>
          </a:p>
          <a:p>
            <a:r>
              <a:rPr lang="hr-HR" sz="1600" dirty="0">
                <a:solidFill>
                  <a:srgbClr val="0070C0"/>
                </a:solidFill>
              </a:rPr>
              <a:t>Obavještavati FIA</a:t>
            </a:r>
            <a:r>
              <a:rPr lang="hr-HR" sz="1600" dirty="0">
                <a:solidFill>
                  <a:srgbClr val="0070C0"/>
                </a:solidFill>
              </a:rPr>
              <a:t>-</a:t>
            </a:r>
            <a:r>
              <a:rPr lang="hr-HR" sz="1600" dirty="0">
                <a:solidFill>
                  <a:srgbClr val="0070C0"/>
                </a:solidFill>
              </a:rPr>
              <a:t>u o važnim promjenama, trendovima itd. – zajednička ocjena učinka promjena u programu revizije </a:t>
            </a:r>
          </a:p>
          <a:p>
            <a:r>
              <a:rPr lang="hr-HR" sz="1600" dirty="0">
                <a:solidFill>
                  <a:srgbClr val="0070C0"/>
                </a:solidFill>
              </a:rPr>
              <a:t>Nastavak i pregled statusa akcijskog plana od strane rukovodstva – postupak eskalacije, odgovorno rukovodstvo koje snosi posljedice</a:t>
            </a:r>
          </a:p>
          <a:p>
            <a:r>
              <a:rPr lang="hr-HR" sz="1600" dirty="0">
                <a:solidFill>
                  <a:srgbClr val="0070C0"/>
                </a:solidFill>
              </a:rPr>
              <a:t>Praćenje i evaluacija kvalitete</a:t>
            </a:r>
            <a:r>
              <a:rPr lang="hr-HR" dirty="0" smtClean="0"/>
              <a:t> </a:t>
            </a:r>
            <a:r>
              <a:rPr lang="hr-HR" sz="1600" dirty="0">
                <a:solidFill>
                  <a:srgbClr val="0070C0"/>
                </a:solidFill>
              </a:rPr>
              <a:t>i učinkovitosti funkcije </a:t>
            </a:r>
            <a:r>
              <a:rPr lang="hr-HR" sz="1600" dirty="0">
                <a:solidFill>
                  <a:srgbClr val="0070C0"/>
                </a:solidFill>
              </a:rPr>
              <a:t>unutarn</a:t>
            </a:r>
            <a:r>
              <a:rPr lang="hr-HR" sz="1600" dirty="0">
                <a:solidFill>
                  <a:srgbClr val="0070C0"/>
                </a:solidFill>
              </a:rPr>
              <a:t>j</a:t>
            </a:r>
            <a:r>
              <a:rPr lang="hr-HR" sz="1600" dirty="0">
                <a:solidFill>
                  <a:srgbClr val="0070C0"/>
                </a:solidFill>
              </a:rPr>
              <a:t>e revizije i uloge unutarnje </a:t>
            </a:r>
            <a:r>
              <a:rPr lang="hr-HR" sz="1600" dirty="0">
                <a:solidFill>
                  <a:srgbClr val="0070C0"/>
                </a:solidFill>
              </a:rPr>
              <a:t>r</a:t>
            </a:r>
            <a:r>
              <a:rPr lang="hr-HR" sz="1600" dirty="0">
                <a:solidFill>
                  <a:srgbClr val="0070C0"/>
                </a:solidFill>
              </a:rPr>
              <a:t>evizije u upravljanju rizikom unutar</a:t>
            </a:r>
            <a:r>
              <a:rPr lang="hr-HR" sz="1600" dirty="0">
                <a:solidFill>
                  <a:srgbClr val="0070C0"/>
                </a:solidFill>
              </a:rPr>
              <a:t> </a:t>
            </a:r>
            <a:r>
              <a:rPr lang="hr-HR" sz="1600" dirty="0">
                <a:solidFill>
                  <a:srgbClr val="0070C0"/>
                </a:solidFill>
              </a:rPr>
              <a:t>glo</a:t>
            </a:r>
            <a:r>
              <a:rPr lang="hr-HR" sz="1600" dirty="0">
                <a:solidFill>
                  <a:srgbClr val="0070C0"/>
                </a:solidFill>
              </a:rPr>
              <a:t>b</a:t>
            </a:r>
            <a:r>
              <a:rPr lang="hr-HR" sz="1600" dirty="0">
                <a:solidFill>
                  <a:srgbClr val="0070C0"/>
                </a:solidFill>
              </a:rPr>
              <a:t>alne o</a:t>
            </a:r>
            <a:r>
              <a:rPr lang="hr-HR" sz="1600" dirty="0">
                <a:solidFill>
                  <a:srgbClr val="0070C0"/>
                </a:solidFill>
              </a:rPr>
              <a:t>r</a:t>
            </a:r>
            <a:r>
              <a:rPr lang="hr-HR" sz="1600" dirty="0">
                <a:solidFill>
                  <a:srgbClr val="0070C0"/>
                </a:solidFill>
              </a:rPr>
              <a:t>ganizacije.</a:t>
            </a:r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0245" y="2560403"/>
            <a:ext cx="1551147" cy="1155099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23692" y="2160293"/>
            <a:ext cx="190238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hr-HR" sz="2000" dirty="0">
                <a:solidFill>
                  <a:srgbClr val="0070C0"/>
                </a:solidFill>
              </a:rPr>
              <a:t>Očekivanja FIA-e</a:t>
            </a:r>
          </a:p>
        </p:txBody>
      </p:sp>
    </p:spTree>
    <p:extLst>
      <p:ext uri="{BB962C8B-B14F-4D97-AF65-F5344CB8AC3E}">
        <p14:creationId xmlns:p14="http://schemas.microsoft.com/office/powerpoint/2010/main" val="106830629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510364"/>
          </a:xfrm>
        </p:spPr>
        <p:txBody>
          <a:bodyPr/>
          <a:lstStyle/>
          <a:p>
            <a:r>
              <a:rPr lang="hr-HR" smtClean="0"/>
              <a:t>Plan revizije 2018.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21021" y="1099225"/>
            <a:ext cx="8532779" cy="559082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hr-HR" sz="1600" b="1" dirty="0">
                <a:solidFill>
                  <a:schemeClr val="accent1"/>
                </a:solidFill>
              </a:rPr>
              <a:t>Pristup planu revizije 2018.</a:t>
            </a:r>
          </a:p>
          <a:p>
            <a:pPr marL="0" indent="0">
              <a:buNone/>
            </a:pPr>
            <a:r>
              <a:rPr lang="hr-HR" sz="1600" dirty="0">
                <a:solidFill>
                  <a:schemeClr val="accent1"/>
                </a:solidFill>
              </a:rPr>
              <a:t>Odabir tema za plan </a:t>
            </a:r>
            <a:r>
              <a:rPr lang="hr-HR" sz="1600" dirty="0">
                <a:solidFill>
                  <a:schemeClr val="accent1"/>
                </a:solidFill>
              </a:rPr>
              <a:t>rev</a:t>
            </a:r>
            <a:r>
              <a:rPr lang="hr-HR" sz="1600" dirty="0">
                <a:solidFill>
                  <a:schemeClr val="accent1"/>
                </a:solidFill>
              </a:rPr>
              <a:t>i</a:t>
            </a:r>
            <a:r>
              <a:rPr lang="hr-HR" sz="1600" dirty="0">
                <a:solidFill>
                  <a:schemeClr val="accent1"/>
                </a:solidFill>
              </a:rPr>
              <a:t>zije 2018. na temelju:</a:t>
            </a:r>
          </a:p>
          <a:p>
            <a:r>
              <a:rPr lang="hr-HR" sz="1600" dirty="0">
                <a:solidFill>
                  <a:schemeClr val="accent1"/>
                </a:solidFill>
              </a:rPr>
              <a:t>rudimentarnog utvrđivanja rizika</a:t>
            </a:r>
            <a:r>
              <a:rPr lang="hr-HR" sz="1600" dirty="0">
                <a:solidFill>
                  <a:schemeClr val="accent1"/>
                </a:solidFill>
              </a:rPr>
              <a:t> </a:t>
            </a:r>
            <a:r>
              <a:rPr lang="hr-HR" sz="1600" dirty="0">
                <a:solidFill>
                  <a:schemeClr val="accent1"/>
                </a:solidFill>
              </a:rPr>
              <a:t>na temelju dogovora rukovodstva u revizijskom univerzumu; utvrđivanje zona rizika </a:t>
            </a:r>
          </a:p>
          <a:p>
            <a:r>
              <a:rPr lang="hr-HR" sz="1600" dirty="0">
                <a:solidFill>
                  <a:schemeClr val="accent1"/>
                </a:solidFill>
              </a:rPr>
              <a:t>Rasprave s </a:t>
            </a:r>
            <a:r>
              <a:rPr lang="hr-HR" sz="1600" dirty="0">
                <a:solidFill>
                  <a:schemeClr val="accent1"/>
                </a:solidFill>
              </a:rPr>
              <a:t>p</a:t>
            </a:r>
            <a:r>
              <a:rPr lang="hr-HR" sz="1600" dirty="0">
                <a:solidFill>
                  <a:schemeClr val="accent1"/>
                </a:solidFill>
              </a:rPr>
              <a:t>reds</a:t>
            </a:r>
            <a:r>
              <a:rPr lang="hr-HR" sz="1600" dirty="0">
                <a:solidFill>
                  <a:schemeClr val="accent1"/>
                </a:solidFill>
              </a:rPr>
              <a:t>j</a:t>
            </a:r>
            <a:r>
              <a:rPr lang="hr-HR" sz="1600" dirty="0">
                <a:solidFill>
                  <a:schemeClr val="accent1"/>
                </a:solidFill>
              </a:rPr>
              <a:t>ednikom odbora – poželjno</a:t>
            </a:r>
          </a:p>
          <a:p>
            <a:r>
              <a:rPr lang="hr-HR" sz="1600" dirty="0">
                <a:solidFill>
                  <a:schemeClr val="accent1"/>
                </a:solidFill>
              </a:rPr>
              <a:t>Konsolidirano izvještavanje o unutarnjoj kontroli </a:t>
            </a:r>
          </a:p>
          <a:p>
            <a:r>
              <a:rPr lang="hr-HR" sz="1600" dirty="0">
                <a:solidFill>
                  <a:schemeClr val="accent1"/>
                </a:solidFill>
              </a:rPr>
              <a:t>Procjena rizika u kontekstu globalnih cilj</a:t>
            </a:r>
            <a:r>
              <a:rPr lang="hr-HR" sz="1600" dirty="0">
                <a:solidFill>
                  <a:schemeClr val="accent1"/>
                </a:solidFill>
              </a:rPr>
              <a:t>e</a:t>
            </a:r>
            <a:r>
              <a:rPr lang="hr-HR" sz="1600" dirty="0">
                <a:solidFill>
                  <a:schemeClr val="accent1"/>
                </a:solidFill>
              </a:rPr>
              <a:t>va u organiz</a:t>
            </a:r>
            <a:r>
              <a:rPr lang="hr-HR" sz="1600" dirty="0">
                <a:solidFill>
                  <a:schemeClr val="accent1"/>
                </a:solidFill>
              </a:rPr>
              <a:t>a</a:t>
            </a:r>
            <a:r>
              <a:rPr lang="hr-HR" sz="1600" dirty="0">
                <a:solidFill>
                  <a:schemeClr val="accent1"/>
                </a:solidFill>
              </a:rPr>
              <a:t>cij</a:t>
            </a:r>
            <a:r>
              <a:rPr lang="hr-HR" sz="1600" dirty="0">
                <a:solidFill>
                  <a:schemeClr val="accent1"/>
                </a:solidFill>
              </a:rPr>
              <a:t>i</a:t>
            </a:r>
            <a:r>
              <a:rPr lang="hr-HR" sz="1600" dirty="0">
                <a:solidFill>
                  <a:schemeClr val="accent1"/>
                </a:solidFill>
              </a:rPr>
              <a:t> i trendu ri</a:t>
            </a:r>
            <a:r>
              <a:rPr lang="hr-HR" sz="1600" dirty="0">
                <a:solidFill>
                  <a:schemeClr val="accent1"/>
                </a:solidFill>
              </a:rPr>
              <a:t>z</a:t>
            </a:r>
            <a:r>
              <a:rPr lang="hr-HR" sz="1600" dirty="0">
                <a:solidFill>
                  <a:schemeClr val="accent1"/>
                </a:solidFill>
              </a:rPr>
              <a:t>ika</a:t>
            </a:r>
            <a:r>
              <a:rPr lang="hr-HR" sz="1600" dirty="0">
                <a:solidFill>
                  <a:schemeClr val="accent1"/>
                </a:solidFill>
              </a:rPr>
              <a:t> </a:t>
            </a:r>
            <a:r>
              <a:rPr lang="hr-HR" sz="1600" dirty="0">
                <a:solidFill>
                  <a:schemeClr val="accent1"/>
                </a:solidFill>
              </a:rPr>
              <a:t>unutar unut</a:t>
            </a:r>
            <a:r>
              <a:rPr lang="hr-HR" sz="1600" dirty="0">
                <a:solidFill>
                  <a:schemeClr val="accent1"/>
                </a:solidFill>
              </a:rPr>
              <a:t>a</a:t>
            </a:r>
            <a:r>
              <a:rPr lang="hr-HR" sz="1600" dirty="0">
                <a:solidFill>
                  <a:schemeClr val="accent1"/>
                </a:solidFill>
              </a:rPr>
              <a:t>rnje revizije </a:t>
            </a:r>
          </a:p>
          <a:p>
            <a:pPr marL="0" indent="0">
              <a:buNone/>
            </a:pPr>
            <a:r>
              <a:rPr lang="hr-HR" sz="1600" dirty="0">
                <a:solidFill>
                  <a:schemeClr val="accent1"/>
                </a:solidFill>
              </a:rPr>
              <a:t>Ad hoc plan revizije ogranič</a:t>
            </a:r>
            <a:r>
              <a:rPr lang="hr-HR" sz="1600" dirty="0">
                <a:solidFill>
                  <a:schemeClr val="accent1"/>
                </a:solidFill>
              </a:rPr>
              <a:t>e</a:t>
            </a:r>
            <a:r>
              <a:rPr lang="hr-HR" sz="1600" dirty="0">
                <a:solidFill>
                  <a:schemeClr val="accent1"/>
                </a:solidFill>
              </a:rPr>
              <a:t>n na 2018.</a:t>
            </a:r>
          </a:p>
          <a:p>
            <a:pPr marL="0" indent="0">
              <a:buNone/>
            </a:pPr>
            <a:endParaRPr lang="hr-HR" sz="1600" dirty="0">
              <a:solidFill>
                <a:schemeClr val="accent1"/>
              </a:solidFill>
            </a:endParaRPr>
          </a:p>
          <a:p>
            <a:pPr marL="0" indent="0">
              <a:buNone/>
            </a:pPr>
            <a:r>
              <a:rPr lang="hr-HR" sz="1600" b="1" dirty="0">
                <a:solidFill>
                  <a:schemeClr val="accent1"/>
                </a:solidFill>
              </a:rPr>
              <a:t>Sljedeći koraci:</a:t>
            </a:r>
          </a:p>
          <a:p>
            <a:r>
              <a:rPr lang="hr-HR" sz="1600" dirty="0">
                <a:solidFill>
                  <a:schemeClr val="accent1"/>
                </a:solidFill>
              </a:rPr>
              <a:t>prvi semestar 2018. – provedba procjene rizika na s</a:t>
            </a:r>
            <a:r>
              <a:rPr lang="hr-HR" sz="1600" dirty="0">
                <a:solidFill>
                  <a:schemeClr val="accent1"/>
                </a:solidFill>
              </a:rPr>
              <a:t>v</a:t>
            </a:r>
            <a:r>
              <a:rPr lang="hr-HR" sz="1600" dirty="0">
                <a:solidFill>
                  <a:schemeClr val="accent1"/>
                </a:solidFill>
              </a:rPr>
              <a:t>im subjektima Svrha: zajedničko razumij</a:t>
            </a:r>
            <a:r>
              <a:rPr lang="hr-HR" sz="1600" dirty="0">
                <a:solidFill>
                  <a:schemeClr val="accent1"/>
                </a:solidFill>
              </a:rPr>
              <a:t>e</a:t>
            </a:r>
            <a:r>
              <a:rPr lang="hr-HR" sz="1600" dirty="0">
                <a:solidFill>
                  <a:schemeClr val="accent1"/>
                </a:solidFill>
              </a:rPr>
              <a:t>vanje i rizici osvještenosti</a:t>
            </a:r>
          </a:p>
          <a:p>
            <a:r>
              <a:rPr lang="hr-HR" sz="1600" dirty="0">
                <a:solidFill>
                  <a:schemeClr val="accent1"/>
                </a:solidFill>
              </a:rPr>
              <a:t>Opsežan v</a:t>
            </a:r>
            <a:r>
              <a:rPr lang="hr-HR" sz="1600" dirty="0">
                <a:solidFill>
                  <a:schemeClr val="accent1"/>
                </a:solidFill>
              </a:rPr>
              <a:t>i</a:t>
            </a:r>
            <a:r>
              <a:rPr lang="hr-HR" sz="1600" dirty="0">
                <a:solidFill>
                  <a:schemeClr val="accent1"/>
                </a:solidFill>
              </a:rPr>
              <a:t>šegod</a:t>
            </a:r>
            <a:r>
              <a:rPr lang="hr-HR" sz="1600" dirty="0">
                <a:solidFill>
                  <a:schemeClr val="accent1"/>
                </a:solidFill>
              </a:rPr>
              <a:t>i</a:t>
            </a:r>
            <a:r>
              <a:rPr lang="hr-HR" sz="1600" dirty="0">
                <a:solidFill>
                  <a:schemeClr val="accent1"/>
                </a:solidFill>
              </a:rPr>
              <a:t>šnji program revizije na temelju rezultata + detaljan kont</a:t>
            </a:r>
            <a:r>
              <a:rPr lang="hr-HR" sz="1600" dirty="0">
                <a:solidFill>
                  <a:schemeClr val="accent1"/>
                </a:solidFill>
              </a:rPr>
              <a:t>i</a:t>
            </a:r>
            <a:r>
              <a:rPr lang="hr-HR" sz="1600" dirty="0">
                <a:solidFill>
                  <a:schemeClr val="accent1"/>
                </a:solidFill>
              </a:rPr>
              <a:t>nui</a:t>
            </a:r>
            <a:r>
              <a:rPr lang="hr-HR" sz="1600" dirty="0">
                <a:solidFill>
                  <a:schemeClr val="accent1"/>
                </a:solidFill>
              </a:rPr>
              <a:t>r</a:t>
            </a:r>
            <a:r>
              <a:rPr lang="hr-HR" sz="1600" dirty="0">
                <a:solidFill>
                  <a:schemeClr val="accent1"/>
                </a:solidFill>
              </a:rPr>
              <a:t>ani plan za sljedećih 12 do 18 mjeseci</a:t>
            </a:r>
          </a:p>
          <a:p>
            <a:r>
              <a:rPr lang="hr-HR" sz="1600" dirty="0">
                <a:solidFill>
                  <a:schemeClr val="accent1"/>
                </a:solidFill>
              </a:rPr>
              <a:t>Pomoćna struktura upravljanja r</a:t>
            </a:r>
            <a:r>
              <a:rPr lang="hr-HR" sz="1600" dirty="0">
                <a:solidFill>
                  <a:schemeClr val="accent1"/>
                </a:solidFill>
              </a:rPr>
              <a:t>i</a:t>
            </a:r>
            <a:r>
              <a:rPr lang="hr-HR" sz="1600" dirty="0">
                <a:solidFill>
                  <a:schemeClr val="accent1"/>
                </a:solidFill>
              </a:rPr>
              <a:t>zikom s pomoću službenika za </a:t>
            </a:r>
            <a:r>
              <a:rPr lang="hr-HR" sz="1600" dirty="0">
                <a:solidFill>
                  <a:schemeClr val="accent1"/>
                </a:solidFill>
              </a:rPr>
              <a:t>u</a:t>
            </a:r>
            <a:r>
              <a:rPr lang="hr-HR" sz="1600" dirty="0">
                <a:solidFill>
                  <a:schemeClr val="accent1"/>
                </a:solidFill>
              </a:rPr>
              <a:t>pravljanje rizikom u svakom subjektu</a:t>
            </a:r>
          </a:p>
          <a:p>
            <a:r>
              <a:rPr lang="hr-HR" sz="1600" dirty="0" err="1">
                <a:solidFill>
                  <a:schemeClr val="accent1"/>
                </a:solidFill>
              </a:rPr>
              <a:t>Pospješen</a:t>
            </a:r>
            <a:r>
              <a:rPr lang="hr-HR" sz="1600" dirty="0" err="1">
                <a:solidFill>
                  <a:schemeClr val="accent1"/>
                </a:solidFill>
              </a:rPr>
              <a:t>j</a:t>
            </a:r>
            <a:r>
              <a:rPr lang="hr-HR" sz="1600" dirty="0" err="1">
                <a:solidFill>
                  <a:schemeClr val="accent1"/>
                </a:solidFill>
              </a:rPr>
              <a:t>e</a:t>
            </a:r>
            <a:r>
              <a:rPr lang="hr-HR" sz="1600" dirty="0">
                <a:solidFill>
                  <a:schemeClr val="accent1"/>
                </a:solidFill>
              </a:rPr>
              <a:t> kontinuirane procjene rizika</a:t>
            </a:r>
            <a:r>
              <a:rPr lang="hr-HR" sz="1600" dirty="0">
                <a:solidFill>
                  <a:schemeClr val="accent1"/>
                </a:solidFill>
              </a:rPr>
              <a:t> </a:t>
            </a:r>
            <a:r>
              <a:rPr lang="hr-HR" sz="1600" dirty="0">
                <a:solidFill>
                  <a:schemeClr val="accent1"/>
                </a:solidFill>
              </a:rPr>
              <a:t>u o</a:t>
            </a:r>
            <a:r>
              <a:rPr lang="hr-HR" sz="1600" dirty="0">
                <a:solidFill>
                  <a:schemeClr val="accent1"/>
                </a:solidFill>
              </a:rPr>
              <a:t>r</a:t>
            </a:r>
            <a:r>
              <a:rPr lang="hr-HR" sz="1600" dirty="0">
                <a:solidFill>
                  <a:schemeClr val="accent1"/>
                </a:solidFill>
              </a:rPr>
              <a:t>ganizaciji (oko za unutarnji i </a:t>
            </a:r>
            <a:r>
              <a:rPr lang="hr-HR" sz="1600" dirty="0">
                <a:solidFill>
                  <a:schemeClr val="accent1"/>
                </a:solidFill>
              </a:rPr>
              <a:t>v</a:t>
            </a:r>
            <a:r>
              <a:rPr lang="hr-HR" sz="1600" dirty="0">
                <a:solidFill>
                  <a:schemeClr val="accent1"/>
                </a:solidFill>
              </a:rPr>
              <a:t>anjski razvo</a:t>
            </a:r>
            <a:r>
              <a:rPr lang="hr-HR" sz="1600" dirty="0">
                <a:solidFill>
                  <a:schemeClr val="accent1"/>
                </a:solidFill>
              </a:rPr>
              <a:t>j)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7659" y="2672297"/>
            <a:ext cx="1978501" cy="15034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755210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Rectangle 44"/>
          <p:cNvSpPr/>
          <p:nvPr/>
        </p:nvSpPr>
        <p:spPr>
          <a:xfrm>
            <a:off x="654323" y="2825869"/>
            <a:ext cx="5097131" cy="313736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2000" dirty="0">
              <a:solidFill>
                <a:schemeClr val="bg1"/>
              </a:solidFill>
            </a:endParaRPr>
          </a:p>
        </p:txBody>
      </p:sp>
      <p:sp>
        <p:nvSpPr>
          <p:cNvPr id="43" name="Rectangle 42"/>
          <p:cNvSpPr/>
          <p:nvPr/>
        </p:nvSpPr>
        <p:spPr>
          <a:xfrm>
            <a:off x="654323" y="1135406"/>
            <a:ext cx="5097131" cy="153482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dirty="0">
              <a:solidFill>
                <a:schemeClr val="bg1"/>
              </a:solidFill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6051754" y="1135406"/>
            <a:ext cx="5097131" cy="1526443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dirty="0">
              <a:solidFill>
                <a:schemeClr val="bg1"/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Model plana revizije 2018.</a:t>
            </a:r>
          </a:p>
        </p:txBody>
      </p:sp>
      <p:sp>
        <p:nvSpPr>
          <p:cNvPr id="4" name="Rectangle 3"/>
          <p:cNvSpPr/>
          <p:nvPr/>
        </p:nvSpPr>
        <p:spPr>
          <a:xfrm>
            <a:off x="6051754" y="2825869"/>
            <a:ext cx="5097131" cy="316637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/>
            <a:endParaRPr lang="nl-BE" dirty="0">
              <a:solidFill>
                <a:schemeClr val="bg1"/>
              </a:solidFill>
            </a:endParaRPr>
          </a:p>
        </p:txBody>
      </p:sp>
      <p:cxnSp>
        <p:nvCxnSpPr>
          <p:cNvPr id="18" name="Straight Connector 17"/>
          <p:cNvCxnSpPr>
            <a:stCxn id="4" idx="1"/>
            <a:endCxn id="4" idx="3"/>
          </p:cNvCxnSpPr>
          <p:nvPr/>
        </p:nvCxnSpPr>
        <p:spPr>
          <a:xfrm>
            <a:off x="6051754" y="4409054"/>
            <a:ext cx="5097131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6810799" y="3405258"/>
            <a:ext cx="21757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>
                <a:solidFill>
                  <a:schemeClr val="bg1"/>
                </a:solidFill>
              </a:rPr>
              <a:t>DIGITALISERING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1511021" y="4450488"/>
            <a:ext cx="17068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>
                <a:solidFill>
                  <a:schemeClr val="bg1"/>
                </a:solidFill>
              </a:rPr>
              <a:t>Operationeel</a:t>
            </a:r>
          </a:p>
        </p:txBody>
      </p:sp>
      <p:sp>
        <p:nvSpPr>
          <p:cNvPr id="10" name="Rectangle 9"/>
          <p:cNvSpPr/>
          <p:nvPr/>
        </p:nvSpPr>
        <p:spPr>
          <a:xfrm>
            <a:off x="6276541" y="3406591"/>
            <a:ext cx="1064056" cy="696829"/>
          </a:xfrm>
          <a:prstGeom prst="rect">
            <a:avLst/>
          </a:prstGeom>
          <a:solidFill>
            <a:schemeClr val="accent2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1400" dirty="0"/>
              <a:t>GDPR</a:t>
            </a:r>
          </a:p>
        </p:txBody>
      </p:sp>
      <p:sp>
        <p:nvSpPr>
          <p:cNvPr id="46" name="Rectangle 45"/>
          <p:cNvSpPr/>
          <p:nvPr/>
        </p:nvSpPr>
        <p:spPr>
          <a:xfrm>
            <a:off x="7592586" y="3406591"/>
            <a:ext cx="1064056" cy="696829"/>
          </a:xfrm>
          <a:prstGeom prst="rect">
            <a:avLst/>
          </a:prstGeom>
          <a:solidFill>
            <a:schemeClr val="accent2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1400" dirty="0"/>
              <a:t>IT Governance</a:t>
            </a:r>
          </a:p>
        </p:txBody>
      </p:sp>
      <p:sp>
        <p:nvSpPr>
          <p:cNvPr id="47" name="Rectangle 46"/>
          <p:cNvSpPr/>
          <p:nvPr/>
        </p:nvSpPr>
        <p:spPr>
          <a:xfrm>
            <a:off x="8890132" y="3406591"/>
            <a:ext cx="1064056" cy="696829"/>
          </a:xfrm>
          <a:prstGeom prst="rect">
            <a:avLst/>
          </a:prstGeom>
          <a:solidFill>
            <a:schemeClr val="accent2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1400" dirty="0"/>
              <a:t>Cyber-security</a:t>
            </a:r>
          </a:p>
        </p:txBody>
      </p:sp>
      <p:sp>
        <p:nvSpPr>
          <p:cNvPr id="48" name="Rectangle 47"/>
          <p:cNvSpPr/>
          <p:nvPr/>
        </p:nvSpPr>
        <p:spPr>
          <a:xfrm>
            <a:off x="6276541" y="4270283"/>
            <a:ext cx="1064056" cy="696829"/>
          </a:xfrm>
          <a:prstGeom prst="rect">
            <a:avLst/>
          </a:prstGeom>
          <a:solidFill>
            <a:schemeClr val="accent6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/>
            <a:r>
              <a:rPr lang="hr-HR" sz="1200" dirty="0"/>
              <a:t>MATCH IT</a:t>
            </a:r>
          </a:p>
          <a:p>
            <a:pPr algn="ctr"/>
            <a:endParaRPr lang="hr-HR" sz="1200" dirty="0"/>
          </a:p>
          <a:p>
            <a:pPr algn="ctr"/>
            <a:r>
              <a:rPr lang="hr-HR" sz="1400" dirty="0"/>
              <a:t>FEDASIL</a:t>
            </a:r>
          </a:p>
        </p:txBody>
      </p:sp>
      <p:sp>
        <p:nvSpPr>
          <p:cNvPr id="49" name="Rectangle 48"/>
          <p:cNvSpPr/>
          <p:nvPr/>
        </p:nvSpPr>
        <p:spPr>
          <a:xfrm>
            <a:off x="7592586" y="4270283"/>
            <a:ext cx="1064056" cy="696829"/>
          </a:xfrm>
          <a:prstGeom prst="rect">
            <a:avLst/>
          </a:prstGeom>
          <a:solidFill>
            <a:schemeClr val="accent6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/>
            <a:r>
              <a:rPr lang="hr-HR" sz="1200" dirty="0"/>
              <a:t>ECHA</a:t>
            </a:r>
          </a:p>
          <a:p>
            <a:pPr algn="ctr"/>
            <a:r>
              <a:rPr lang="hr-HR" smtClean="0"/>
              <a:t> </a:t>
            </a:r>
          </a:p>
          <a:p>
            <a:pPr algn="ctr"/>
            <a:r>
              <a:rPr lang="hr-HR" sz="1400" dirty="0"/>
              <a:t>VVVL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185961" y="2867591"/>
            <a:ext cx="9136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dirty="0">
                <a:solidFill>
                  <a:schemeClr val="accent1"/>
                </a:solidFill>
              </a:rPr>
              <a:t>DIGITALNI</a:t>
            </a:r>
          </a:p>
        </p:txBody>
      </p:sp>
      <p:sp>
        <p:nvSpPr>
          <p:cNvPr id="50" name="Rectangle 49"/>
          <p:cNvSpPr/>
          <p:nvPr/>
        </p:nvSpPr>
        <p:spPr>
          <a:xfrm>
            <a:off x="6276541" y="1632223"/>
            <a:ext cx="1064056" cy="696829"/>
          </a:xfrm>
          <a:prstGeom prst="rect">
            <a:avLst/>
          </a:prstGeom>
          <a:solidFill>
            <a:schemeClr val="accent2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1400" dirty="0"/>
              <a:t>Certif</a:t>
            </a:r>
          </a:p>
          <a:p>
            <a:pPr algn="ctr"/>
            <a:r>
              <a:rPr lang="hr-HR" sz="1400" dirty="0"/>
              <a:t>2020</a:t>
            </a:r>
          </a:p>
        </p:txBody>
      </p:sp>
      <p:sp>
        <p:nvSpPr>
          <p:cNvPr id="51" name="Rectangle 50"/>
          <p:cNvSpPr/>
          <p:nvPr/>
        </p:nvSpPr>
        <p:spPr>
          <a:xfrm>
            <a:off x="7592586" y="1632223"/>
            <a:ext cx="1064056" cy="696829"/>
          </a:xfrm>
          <a:prstGeom prst="rect">
            <a:avLst/>
          </a:prstGeom>
          <a:solidFill>
            <a:schemeClr val="accent6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/>
            <a:endParaRPr lang="hr-HR" sz="1400" dirty="0" smtClean="0"/>
          </a:p>
          <a:p>
            <a:pPr algn="ctr"/>
            <a:endParaRPr lang="hr-HR" sz="1400" dirty="0"/>
          </a:p>
          <a:p>
            <a:pPr algn="ctr"/>
            <a:endParaRPr lang="hr-HR" sz="1400" dirty="0" smtClean="0"/>
          </a:p>
          <a:p>
            <a:pPr algn="ctr"/>
            <a:endParaRPr lang="hr-HR" sz="1400" dirty="0"/>
          </a:p>
          <a:p>
            <a:pPr algn="ctr"/>
            <a:endParaRPr lang="hr-HR" sz="1400" dirty="0" smtClean="0"/>
          </a:p>
          <a:p>
            <a:pPr algn="ctr"/>
            <a:endParaRPr lang="hr-HR" sz="1400" dirty="0"/>
          </a:p>
          <a:p>
            <a:pPr algn="ctr"/>
            <a:endParaRPr lang="hr-HR" sz="1400" dirty="0" smtClean="0"/>
          </a:p>
          <a:p>
            <a:pPr algn="ctr"/>
            <a:r>
              <a:rPr lang="hr-HR" sz="1400" dirty="0" smtClean="0"/>
              <a:t>Potpore</a:t>
            </a:r>
            <a:r>
              <a:rPr lang="hr-HR" dirty="0" smtClean="0"/>
              <a:t> </a:t>
            </a:r>
            <a:endParaRPr lang="hr-HR" dirty="0" smtClean="0"/>
          </a:p>
          <a:p>
            <a:pPr algn="ctr"/>
            <a:r>
              <a:rPr lang="hr-HR" sz="1400" dirty="0"/>
              <a:t>BUZA</a:t>
            </a:r>
            <a:endParaRPr lang="hr-HR" sz="1200" dirty="0"/>
          </a:p>
        </p:txBody>
      </p:sp>
      <p:sp>
        <p:nvSpPr>
          <p:cNvPr id="52" name="TextBox 51"/>
          <p:cNvSpPr txBox="1"/>
          <p:nvPr/>
        </p:nvSpPr>
        <p:spPr>
          <a:xfrm>
            <a:off x="6159243" y="1200650"/>
            <a:ext cx="11913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dirty="0">
                <a:solidFill>
                  <a:schemeClr val="accent1"/>
                </a:solidFill>
              </a:rPr>
              <a:t>FINANCIJSKI</a:t>
            </a:r>
          </a:p>
        </p:txBody>
      </p:sp>
      <p:sp>
        <p:nvSpPr>
          <p:cNvPr id="53" name="Rectangle 52"/>
          <p:cNvSpPr/>
          <p:nvPr/>
        </p:nvSpPr>
        <p:spPr>
          <a:xfrm>
            <a:off x="779391" y="1632223"/>
            <a:ext cx="1064056" cy="696829"/>
          </a:xfrm>
          <a:prstGeom prst="rect">
            <a:avLst/>
          </a:prstGeom>
          <a:solidFill>
            <a:schemeClr val="accent2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1400" dirty="0"/>
              <a:t>BOCA</a:t>
            </a:r>
          </a:p>
        </p:txBody>
      </p:sp>
      <p:sp>
        <p:nvSpPr>
          <p:cNvPr id="54" name="Rectangle 53"/>
          <p:cNvSpPr/>
          <p:nvPr/>
        </p:nvSpPr>
        <p:spPr>
          <a:xfrm>
            <a:off x="2000643" y="1632223"/>
            <a:ext cx="1064056" cy="696829"/>
          </a:xfrm>
          <a:prstGeom prst="rect">
            <a:avLst/>
          </a:prstGeom>
          <a:solidFill>
            <a:schemeClr val="accent6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1400" dirty="0"/>
              <a:t>Strategie</a:t>
            </a:r>
          </a:p>
          <a:p>
            <a:pPr algn="ctr"/>
            <a:endParaRPr lang="hr-HR" sz="1400" dirty="0"/>
          </a:p>
          <a:p>
            <a:pPr algn="ctr"/>
            <a:r>
              <a:rPr lang="hr-HR" sz="1200" dirty="0"/>
              <a:t>DEFENSIE</a:t>
            </a:r>
            <a:endParaRPr lang="hr-HR" sz="1100" dirty="0"/>
          </a:p>
        </p:txBody>
      </p:sp>
      <p:sp>
        <p:nvSpPr>
          <p:cNvPr id="55" name="Rectangle 54"/>
          <p:cNvSpPr/>
          <p:nvPr/>
        </p:nvSpPr>
        <p:spPr>
          <a:xfrm>
            <a:off x="3226777" y="1632223"/>
            <a:ext cx="1064056" cy="696829"/>
          </a:xfrm>
          <a:prstGeom prst="rect">
            <a:avLst/>
          </a:prstGeom>
          <a:solidFill>
            <a:schemeClr val="accent6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1400" dirty="0"/>
              <a:t>IC </a:t>
            </a:r>
          </a:p>
          <a:p>
            <a:pPr algn="ctr"/>
            <a:endParaRPr lang="hr-HR" sz="1400" dirty="0"/>
          </a:p>
          <a:p>
            <a:pPr algn="ctr"/>
            <a:r>
              <a:rPr lang="hr-HR" sz="1200" dirty="0"/>
              <a:t>FAGG</a:t>
            </a:r>
            <a:endParaRPr lang="hr-HR" sz="1100" dirty="0"/>
          </a:p>
        </p:txBody>
      </p:sp>
      <p:sp>
        <p:nvSpPr>
          <p:cNvPr id="56" name="Rectangle 55"/>
          <p:cNvSpPr/>
          <p:nvPr/>
        </p:nvSpPr>
        <p:spPr>
          <a:xfrm>
            <a:off x="4443715" y="5116758"/>
            <a:ext cx="1064056" cy="696829"/>
          </a:xfrm>
          <a:prstGeom prst="rect">
            <a:avLst/>
          </a:prstGeom>
          <a:solidFill>
            <a:schemeClr val="accent6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1200" dirty="0"/>
              <a:t>Toepassing</a:t>
            </a:r>
          </a:p>
          <a:p>
            <a:pPr algn="ctr"/>
            <a:r>
              <a:rPr lang="hr-HR" sz="1200" dirty="0"/>
              <a:t>wetgeving</a:t>
            </a:r>
          </a:p>
          <a:p>
            <a:pPr algn="ctr"/>
            <a:r>
              <a:rPr lang="hr-HR" sz="1400" dirty="0"/>
              <a:t>VVVL</a:t>
            </a:r>
            <a:endParaRPr lang="hr-HR" sz="1200" dirty="0"/>
          </a:p>
        </p:txBody>
      </p:sp>
      <p:sp>
        <p:nvSpPr>
          <p:cNvPr id="57" name="Rectangle 56"/>
          <p:cNvSpPr/>
          <p:nvPr/>
        </p:nvSpPr>
        <p:spPr>
          <a:xfrm>
            <a:off x="779391" y="3406591"/>
            <a:ext cx="1064056" cy="696829"/>
          </a:xfrm>
          <a:prstGeom prst="rect">
            <a:avLst/>
          </a:prstGeom>
          <a:solidFill>
            <a:schemeClr val="accent2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1400" dirty="0"/>
              <a:t>HR </a:t>
            </a:r>
          </a:p>
          <a:p>
            <a:pPr algn="ctr"/>
            <a:r>
              <a:rPr lang="hr-HR" sz="1400" dirty="0"/>
              <a:t>Certifi-cering</a:t>
            </a:r>
          </a:p>
        </p:txBody>
      </p:sp>
      <p:sp>
        <p:nvSpPr>
          <p:cNvPr id="58" name="Rectangle 57"/>
          <p:cNvSpPr/>
          <p:nvPr/>
        </p:nvSpPr>
        <p:spPr>
          <a:xfrm>
            <a:off x="3226777" y="3406591"/>
            <a:ext cx="1064056" cy="696829"/>
          </a:xfrm>
          <a:prstGeom prst="rect">
            <a:avLst/>
          </a:prstGeom>
          <a:solidFill>
            <a:schemeClr val="accent6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/>
            <a:r>
              <a:rPr lang="hr-HR" sz="1200" dirty="0"/>
              <a:t>Outsourcing</a:t>
            </a:r>
          </a:p>
          <a:p>
            <a:pPr algn="ctr"/>
            <a:endParaRPr lang="hr-HR" sz="1200" dirty="0"/>
          </a:p>
          <a:p>
            <a:pPr algn="ctr"/>
            <a:r>
              <a:rPr lang="hr-HR" sz="1200" dirty="0"/>
              <a:t>DEFENSIE</a:t>
            </a:r>
            <a:endParaRPr lang="hr-HR" sz="1100" dirty="0"/>
          </a:p>
        </p:txBody>
      </p:sp>
      <p:sp>
        <p:nvSpPr>
          <p:cNvPr id="59" name="Rectangle 58"/>
          <p:cNvSpPr/>
          <p:nvPr/>
        </p:nvSpPr>
        <p:spPr>
          <a:xfrm>
            <a:off x="4443715" y="3406591"/>
            <a:ext cx="1064056" cy="696829"/>
          </a:xfrm>
          <a:prstGeom prst="rect">
            <a:avLst/>
          </a:prstGeom>
          <a:solidFill>
            <a:schemeClr val="accent6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/>
            <a:r>
              <a:rPr lang="hr-HR" sz="1200" dirty="0"/>
              <a:t>Crisisbeheer</a:t>
            </a:r>
          </a:p>
          <a:p>
            <a:pPr algn="ctr"/>
            <a:endParaRPr lang="hr-HR" sz="1200" dirty="0"/>
          </a:p>
          <a:p>
            <a:pPr algn="ctr"/>
            <a:r>
              <a:rPr lang="hr-HR" sz="1200" dirty="0"/>
              <a:t>FAVV</a:t>
            </a:r>
            <a:endParaRPr lang="hr-HR" sz="1100" dirty="0"/>
          </a:p>
        </p:txBody>
      </p:sp>
      <p:sp>
        <p:nvSpPr>
          <p:cNvPr id="60" name="Rectangle 59"/>
          <p:cNvSpPr/>
          <p:nvPr/>
        </p:nvSpPr>
        <p:spPr>
          <a:xfrm>
            <a:off x="779391" y="4270283"/>
            <a:ext cx="1064056" cy="696829"/>
          </a:xfrm>
          <a:prstGeom prst="rect">
            <a:avLst/>
          </a:prstGeom>
          <a:solidFill>
            <a:schemeClr val="accent6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/>
            <a:r>
              <a:rPr lang="hr-HR" sz="1200" dirty="0"/>
              <a:t>BFAST</a:t>
            </a:r>
          </a:p>
          <a:p>
            <a:pPr algn="ctr"/>
            <a:endParaRPr lang="hr-HR" sz="1200" dirty="0"/>
          </a:p>
          <a:p>
            <a:pPr algn="ctr"/>
            <a:r>
              <a:rPr lang="hr-HR" sz="1200" dirty="0"/>
              <a:t>BUZA</a:t>
            </a:r>
            <a:endParaRPr lang="hr-HR" sz="1100" dirty="0"/>
          </a:p>
        </p:txBody>
      </p:sp>
      <p:sp>
        <p:nvSpPr>
          <p:cNvPr id="61" name="Rectangle 60"/>
          <p:cNvSpPr/>
          <p:nvPr/>
        </p:nvSpPr>
        <p:spPr>
          <a:xfrm>
            <a:off x="2000643" y="4270283"/>
            <a:ext cx="1064056" cy="696829"/>
          </a:xfrm>
          <a:prstGeom prst="rect">
            <a:avLst/>
          </a:prstGeom>
          <a:solidFill>
            <a:schemeClr val="accent6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/>
            <a:r>
              <a:rPr lang="hr-HR" sz="1200" dirty="0"/>
              <a:t>PPM</a:t>
            </a:r>
          </a:p>
          <a:p>
            <a:pPr algn="ctr"/>
            <a:endParaRPr lang="hr-HR" sz="1200" dirty="0"/>
          </a:p>
          <a:p>
            <a:pPr algn="ctr"/>
            <a:r>
              <a:rPr lang="hr-HR" sz="1200" dirty="0"/>
              <a:t>MOB, REGIE</a:t>
            </a:r>
            <a:endParaRPr lang="hr-HR" sz="1100" dirty="0"/>
          </a:p>
        </p:txBody>
      </p:sp>
      <p:sp>
        <p:nvSpPr>
          <p:cNvPr id="62" name="Rectangle 61"/>
          <p:cNvSpPr/>
          <p:nvPr/>
        </p:nvSpPr>
        <p:spPr>
          <a:xfrm>
            <a:off x="2000643" y="3406591"/>
            <a:ext cx="1064056" cy="696829"/>
          </a:xfrm>
          <a:prstGeom prst="rect">
            <a:avLst/>
          </a:prstGeom>
          <a:solidFill>
            <a:schemeClr val="accent6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/>
            <a:r>
              <a:rPr lang="hr-HR" sz="1200" dirty="0"/>
              <a:t>Controleket-ting salaris</a:t>
            </a:r>
          </a:p>
          <a:p>
            <a:pPr algn="ctr"/>
            <a:r>
              <a:rPr lang="hr-HR" sz="1200" dirty="0"/>
              <a:t>JUSTITTIE</a:t>
            </a:r>
          </a:p>
        </p:txBody>
      </p:sp>
      <p:sp>
        <p:nvSpPr>
          <p:cNvPr id="63" name="TextBox 62"/>
          <p:cNvSpPr txBox="1"/>
          <p:nvPr/>
        </p:nvSpPr>
        <p:spPr>
          <a:xfrm>
            <a:off x="683335" y="1200650"/>
            <a:ext cx="30411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dirty="0">
                <a:solidFill>
                  <a:schemeClr val="accent1"/>
                </a:solidFill>
              </a:rPr>
              <a:t>RUKOVODSTVO I SUKLADNOST</a:t>
            </a:r>
          </a:p>
        </p:txBody>
      </p:sp>
      <p:sp>
        <p:nvSpPr>
          <p:cNvPr id="64" name="Rectangle 63"/>
          <p:cNvSpPr/>
          <p:nvPr/>
        </p:nvSpPr>
        <p:spPr>
          <a:xfrm>
            <a:off x="3226777" y="4270283"/>
            <a:ext cx="1064056" cy="696829"/>
          </a:xfrm>
          <a:prstGeom prst="rect">
            <a:avLst/>
          </a:prstGeom>
          <a:solidFill>
            <a:schemeClr val="accent6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/>
            <a:r>
              <a:rPr lang="hr-HR" sz="1200" dirty="0"/>
              <a:t>Wetgeving &amp; support</a:t>
            </a:r>
          </a:p>
          <a:p>
            <a:pPr algn="ctr"/>
            <a:r>
              <a:rPr lang="hr-HR" sz="1200" dirty="0"/>
              <a:t>SZ</a:t>
            </a:r>
            <a:endParaRPr lang="hr-HR" sz="1050" dirty="0"/>
          </a:p>
        </p:txBody>
      </p:sp>
      <p:sp>
        <p:nvSpPr>
          <p:cNvPr id="65" name="TextBox 64"/>
          <p:cNvSpPr txBox="1"/>
          <p:nvPr/>
        </p:nvSpPr>
        <p:spPr>
          <a:xfrm>
            <a:off x="795455" y="2921545"/>
            <a:ext cx="15099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dirty="0">
                <a:solidFill>
                  <a:schemeClr val="accent1"/>
                </a:solidFill>
              </a:rPr>
              <a:t>OPERATIVNI</a:t>
            </a:r>
          </a:p>
        </p:txBody>
      </p:sp>
      <p:sp>
        <p:nvSpPr>
          <p:cNvPr id="66" name="Rectangle 65"/>
          <p:cNvSpPr/>
          <p:nvPr/>
        </p:nvSpPr>
        <p:spPr>
          <a:xfrm>
            <a:off x="4443715" y="4270283"/>
            <a:ext cx="1064056" cy="696829"/>
          </a:xfrm>
          <a:prstGeom prst="rect">
            <a:avLst/>
          </a:prstGeom>
          <a:solidFill>
            <a:schemeClr val="accent6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/>
            <a:r>
              <a:rPr lang="hr-HR" sz="1200" dirty="0"/>
              <a:t>HRM gesloten centra</a:t>
            </a:r>
          </a:p>
          <a:p>
            <a:pPr algn="ctr"/>
            <a:r>
              <a:rPr lang="hr-HR" sz="1200" dirty="0"/>
              <a:t>BIZA</a:t>
            </a:r>
            <a:endParaRPr lang="hr-HR" sz="1050" dirty="0"/>
          </a:p>
        </p:txBody>
      </p:sp>
      <p:sp>
        <p:nvSpPr>
          <p:cNvPr id="67" name="Rectangle 66"/>
          <p:cNvSpPr/>
          <p:nvPr/>
        </p:nvSpPr>
        <p:spPr>
          <a:xfrm>
            <a:off x="779391" y="5139896"/>
            <a:ext cx="1064056" cy="696829"/>
          </a:xfrm>
          <a:prstGeom prst="rect">
            <a:avLst/>
          </a:prstGeom>
          <a:solidFill>
            <a:schemeClr val="accent6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/>
            <a:r>
              <a:rPr lang="hr-HR" sz="1200" dirty="0"/>
              <a:t>Log gesloten centra</a:t>
            </a:r>
          </a:p>
          <a:p>
            <a:pPr algn="ctr"/>
            <a:r>
              <a:rPr lang="hr-HR" sz="1200" dirty="0"/>
              <a:t>BIZA</a:t>
            </a:r>
            <a:endParaRPr lang="hr-HR" sz="1050" dirty="0"/>
          </a:p>
        </p:txBody>
      </p:sp>
      <p:sp>
        <p:nvSpPr>
          <p:cNvPr id="68" name="Rectangle 67"/>
          <p:cNvSpPr/>
          <p:nvPr/>
        </p:nvSpPr>
        <p:spPr>
          <a:xfrm>
            <a:off x="2000643" y="5139896"/>
            <a:ext cx="1064056" cy="696829"/>
          </a:xfrm>
          <a:prstGeom prst="rect">
            <a:avLst/>
          </a:prstGeom>
          <a:solidFill>
            <a:schemeClr val="accent6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/>
            <a:r>
              <a:rPr lang="hr-HR" sz="1200" dirty="0"/>
              <a:t>Minderjarigen</a:t>
            </a:r>
          </a:p>
          <a:p>
            <a:pPr algn="ctr"/>
            <a:endParaRPr lang="hr-HR" sz="1200" dirty="0"/>
          </a:p>
          <a:p>
            <a:pPr algn="ctr"/>
            <a:r>
              <a:rPr lang="hr-HR" sz="1200" dirty="0"/>
              <a:t>BIZA</a:t>
            </a:r>
            <a:endParaRPr lang="hr-HR" sz="1050" dirty="0"/>
          </a:p>
        </p:txBody>
      </p:sp>
      <p:sp>
        <p:nvSpPr>
          <p:cNvPr id="69" name="Rectangle 68"/>
          <p:cNvSpPr/>
          <p:nvPr/>
        </p:nvSpPr>
        <p:spPr>
          <a:xfrm>
            <a:off x="3226777" y="5139896"/>
            <a:ext cx="1064056" cy="696829"/>
          </a:xfrm>
          <a:prstGeom prst="rect">
            <a:avLst/>
          </a:prstGeom>
          <a:solidFill>
            <a:schemeClr val="accent6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/>
            <a:r>
              <a:rPr lang="hr-HR" sz="1200" dirty="0"/>
              <a:t>Inspectie</a:t>
            </a:r>
          </a:p>
          <a:p>
            <a:pPr algn="ctr"/>
            <a:r>
              <a:rPr lang="hr-HR" sz="1200" dirty="0"/>
              <a:t>procedures</a:t>
            </a:r>
          </a:p>
          <a:p>
            <a:pPr algn="ctr"/>
            <a:r>
              <a:rPr lang="hr-HR" sz="1200" dirty="0"/>
              <a:t>WASO</a:t>
            </a:r>
            <a:endParaRPr lang="hr-HR" sz="1050" dirty="0"/>
          </a:p>
        </p:txBody>
      </p:sp>
      <p:sp>
        <p:nvSpPr>
          <p:cNvPr id="14" name="Rectangle 13"/>
          <p:cNvSpPr/>
          <p:nvPr/>
        </p:nvSpPr>
        <p:spPr>
          <a:xfrm>
            <a:off x="1021404" y="6284068"/>
            <a:ext cx="489617" cy="233464"/>
          </a:xfrm>
          <a:prstGeom prst="rect">
            <a:avLst/>
          </a:prstGeom>
          <a:solidFill>
            <a:schemeClr val="accent2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15" name="TextBox 14"/>
          <p:cNvSpPr txBox="1"/>
          <p:nvPr/>
        </p:nvSpPr>
        <p:spPr>
          <a:xfrm>
            <a:off x="1596494" y="6254774"/>
            <a:ext cx="153593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1400" dirty="0">
                <a:solidFill>
                  <a:schemeClr val="accent1"/>
                </a:solidFill>
              </a:rPr>
              <a:t>Thematische audit</a:t>
            </a:r>
          </a:p>
        </p:txBody>
      </p:sp>
      <p:sp>
        <p:nvSpPr>
          <p:cNvPr id="16" name="Oval 15"/>
          <p:cNvSpPr/>
          <p:nvPr/>
        </p:nvSpPr>
        <p:spPr>
          <a:xfrm>
            <a:off x="2877764" y="2137015"/>
            <a:ext cx="108000" cy="108000"/>
          </a:xfrm>
          <a:prstGeom prst="ellipse">
            <a:avLst/>
          </a:prstGeom>
          <a:solidFill>
            <a:srgbClr val="FFFF0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71" name="Oval 70"/>
          <p:cNvSpPr/>
          <p:nvPr/>
        </p:nvSpPr>
        <p:spPr>
          <a:xfrm>
            <a:off x="4148845" y="3972302"/>
            <a:ext cx="108000" cy="108000"/>
          </a:xfrm>
          <a:prstGeom prst="ellipse">
            <a:avLst/>
          </a:prstGeom>
          <a:solidFill>
            <a:srgbClr val="FFFF0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72" name="Oval 71"/>
          <p:cNvSpPr/>
          <p:nvPr/>
        </p:nvSpPr>
        <p:spPr>
          <a:xfrm>
            <a:off x="1713678" y="4805639"/>
            <a:ext cx="108000" cy="108000"/>
          </a:xfrm>
          <a:prstGeom prst="ellipse">
            <a:avLst/>
          </a:prstGeom>
          <a:solidFill>
            <a:srgbClr val="FFFF0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73" name="Oval 72"/>
          <p:cNvSpPr/>
          <p:nvPr/>
        </p:nvSpPr>
        <p:spPr>
          <a:xfrm>
            <a:off x="2916666" y="3936633"/>
            <a:ext cx="108000" cy="108000"/>
          </a:xfrm>
          <a:prstGeom prst="ellipse">
            <a:avLst/>
          </a:prstGeom>
          <a:solidFill>
            <a:srgbClr val="FFFF0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74" name="Oval 73"/>
          <p:cNvSpPr/>
          <p:nvPr/>
        </p:nvSpPr>
        <p:spPr>
          <a:xfrm>
            <a:off x="7177403" y="4802395"/>
            <a:ext cx="108000" cy="108000"/>
          </a:xfrm>
          <a:prstGeom prst="ellipse">
            <a:avLst/>
          </a:prstGeom>
          <a:solidFill>
            <a:srgbClr val="FFFF0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75" name="Oval 74"/>
          <p:cNvSpPr/>
          <p:nvPr/>
        </p:nvSpPr>
        <p:spPr>
          <a:xfrm>
            <a:off x="5319413" y="4831575"/>
            <a:ext cx="108000" cy="108000"/>
          </a:xfrm>
          <a:prstGeom prst="ellipse">
            <a:avLst/>
          </a:prstGeom>
          <a:solidFill>
            <a:srgbClr val="FFFF0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76" name="Oval 75"/>
          <p:cNvSpPr/>
          <p:nvPr/>
        </p:nvSpPr>
        <p:spPr>
          <a:xfrm>
            <a:off x="1690974" y="5697342"/>
            <a:ext cx="108000" cy="108000"/>
          </a:xfrm>
          <a:prstGeom prst="ellipse">
            <a:avLst/>
          </a:prstGeom>
          <a:solidFill>
            <a:srgbClr val="FFFF0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77" name="Oval 76"/>
          <p:cNvSpPr/>
          <p:nvPr/>
        </p:nvSpPr>
        <p:spPr>
          <a:xfrm>
            <a:off x="2874511" y="5684371"/>
            <a:ext cx="108000" cy="108000"/>
          </a:xfrm>
          <a:prstGeom prst="ellipse">
            <a:avLst/>
          </a:prstGeom>
          <a:solidFill>
            <a:srgbClr val="FFFF0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78" name="Oval 77"/>
          <p:cNvSpPr/>
          <p:nvPr/>
        </p:nvSpPr>
        <p:spPr>
          <a:xfrm>
            <a:off x="4119667" y="2143504"/>
            <a:ext cx="108000" cy="108000"/>
          </a:xfrm>
          <a:prstGeom prst="ellipse">
            <a:avLst/>
          </a:prstGeom>
          <a:solidFill>
            <a:srgbClr val="FFFF0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79" name="Oval 78"/>
          <p:cNvSpPr/>
          <p:nvPr/>
        </p:nvSpPr>
        <p:spPr>
          <a:xfrm>
            <a:off x="3532750" y="6352339"/>
            <a:ext cx="108000" cy="108000"/>
          </a:xfrm>
          <a:prstGeom prst="ellipse">
            <a:avLst/>
          </a:prstGeom>
          <a:solidFill>
            <a:srgbClr val="FFFF0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80" name="TextBox 79"/>
          <p:cNvSpPr txBox="1"/>
          <p:nvPr/>
        </p:nvSpPr>
        <p:spPr>
          <a:xfrm>
            <a:off x="3724489" y="6254774"/>
            <a:ext cx="191334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1400" dirty="0">
                <a:solidFill>
                  <a:schemeClr val="accent1"/>
                </a:solidFill>
              </a:rPr>
              <a:t>Voorgestelde audit FOD</a:t>
            </a:r>
          </a:p>
        </p:txBody>
      </p:sp>
      <p:sp>
        <p:nvSpPr>
          <p:cNvPr id="70" name="Oval 69"/>
          <p:cNvSpPr/>
          <p:nvPr/>
        </p:nvSpPr>
        <p:spPr>
          <a:xfrm>
            <a:off x="5316172" y="5645463"/>
            <a:ext cx="108000" cy="108000"/>
          </a:xfrm>
          <a:prstGeom prst="ellipse">
            <a:avLst/>
          </a:prstGeom>
          <a:solidFill>
            <a:srgbClr val="FFFF0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81" name="Oval 80"/>
          <p:cNvSpPr/>
          <p:nvPr/>
        </p:nvSpPr>
        <p:spPr>
          <a:xfrm>
            <a:off x="8497119" y="4779700"/>
            <a:ext cx="108000" cy="108000"/>
          </a:xfrm>
          <a:prstGeom prst="ellipse">
            <a:avLst/>
          </a:prstGeom>
          <a:solidFill>
            <a:srgbClr val="FFFF0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82" name="Rectangle 81"/>
          <p:cNvSpPr/>
          <p:nvPr/>
        </p:nvSpPr>
        <p:spPr>
          <a:xfrm>
            <a:off x="4409732" y="1632222"/>
            <a:ext cx="1064056" cy="696829"/>
          </a:xfrm>
          <a:prstGeom prst="rect">
            <a:avLst/>
          </a:prstGeom>
          <a:solidFill>
            <a:schemeClr val="accent6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1400" dirty="0"/>
              <a:t>IC </a:t>
            </a:r>
          </a:p>
          <a:p>
            <a:pPr algn="ctr"/>
            <a:endParaRPr lang="hr-HR" sz="1400" dirty="0"/>
          </a:p>
          <a:p>
            <a:pPr algn="ctr"/>
            <a:r>
              <a:rPr lang="hr-HR" sz="1200" dirty="0"/>
              <a:t>REGIE</a:t>
            </a:r>
            <a:endParaRPr lang="hr-HR" sz="1100" dirty="0"/>
          </a:p>
        </p:txBody>
      </p:sp>
    </p:spTree>
    <p:extLst>
      <p:ext uri="{BB962C8B-B14F-4D97-AF65-F5344CB8AC3E}">
        <p14:creationId xmlns:p14="http://schemas.microsoft.com/office/powerpoint/2010/main" val="19080792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14400" y="1395428"/>
            <a:ext cx="4893013" cy="2986882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Plan revizije 2018. – sažetak</a:t>
            </a:r>
            <a:endParaRPr lang="hr-HR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45748" y="1395428"/>
            <a:ext cx="4328535" cy="2986882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6645748" y="4551306"/>
            <a:ext cx="4706032" cy="20313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1400" i="1" dirty="0">
                <a:solidFill>
                  <a:schemeClr val="accent1"/>
                </a:solidFill>
              </a:rPr>
              <a:t>Procjena revizije i rizika</a:t>
            </a:r>
          </a:p>
          <a:p>
            <a:r>
              <a:rPr lang="hr-HR" sz="1400" i="1" dirty="0">
                <a:solidFill>
                  <a:schemeClr val="accent1"/>
                </a:solidFill>
              </a:rPr>
              <a:t>Unutarn</a:t>
            </a:r>
            <a:r>
              <a:rPr lang="hr-HR" sz="1400" i="1" dirty="0">
                <a:solidFill>
                  <a:schemeClr val="accent1"/>
                </a:solidFill>
              </a:rPr>
              <a:t>j</a:t>
            </a:r>
            <a:r>
              <a:rPr lang="hr-HR" sz="1400" i="1" dirty="0">
                <a:solidFill>
                  <a:schemeClr val="accent1"/>
                </a:solidFill>
              </a:rPr>
              <a:t>ih radnih sati: 3910</a:t>
            </a:r>
          </a:p>
          <a:p>
            <a:r>
              <a:rPr lang="hr-HR" sz="1400" i="1" dirty="0">
                <a:solidFill>
                  <a:schemeClr val="accent1"/>
                </a:solidFill>
              </a:rPr>
              <a:t>Vanjski</a:t>
            </a:r>
            <a:r>
              <a:rPr lang="hr-HR" sz="1400" i="1" dirty="0">
                <a:solidFill>
                  <a:schemeClr val="accent1"/>
                </a:solidFill>
              </a:rPr>
              <a:t>h</a:t>
            </a:r>
            <a:r>
              <a:rPr lang="hr-HR" sz="1400" i="1" dirty="0">
                <a:solidFill>
                  <a:schemeClr val="accent1"/>
                </a:solidFill>
              </a:rPr>
              <a:t> radnih </a:t>
            </a:r>
            <a:r>
              <a:rPr lang="hr-HR" sz="1400" i="1" dirty="0">
                <a:solidFill>
                  <a:schemeClr val="accent1"/>
                </a:solidFill>
              </a:rPr>
              <a:t>sati:  820 (±20%)</a:t>
            </a:r>
          </a:p>
          <a:p>
            <a:endParaRPr lang="hr-HR" sz="1400" i="1" dirty="0">
              <a:solidFill>
                <a:schemeClr val="accent1"/>
              </a:solidFill>
            </a:endParaRPr>
          </a:p>
          <a:p>
            <a:r>
              <a:rPr lang="hr-HR" sz="1400" i="1" dirty="0">
                <a:solidFill>
                  <a:schemeClr val="accent1"/>
                </a:solidFill>
              </a:rPr>
              <a:t>Naznaka proračuna: 4.683 tis. € osoblje – 760 tis.€ operativa</a:t>
            </a:r>
          </a:p>
          <a:p>
            <a:r>
              <a:rPr lang="hr-HR" sz="1400" i="1" dirty="0">
                <a:solidFill>
                  <a:schemeClr val="accent1"/>
                </a:solidFill>
              </a:rPr>
              <a:t>Projekcija proračuna 1.900 tis.€ osoblje – 1.230 tis.€ operativa</a:t>
            </a:r>
          </a:p>
          <a:p>
            <a:endParaRPr lang="hr-HR" sz="1400" i="1" dirty="0">
              <a:solidFill>
                <a:schemeClr val="accent1"/>
              </a:solidFill>
            </a:endParaRPr>
          </a:p>
          <a:p>
            <a:r>
              <a:rPr lang="hr-HR" sz="1400" i="1" dirty="0">
                <a:solidFill>
                  <a:schemeClr val="accent1"/>
                </a:solidFill>
              </a:rPr>
              <a:t>35 revizijskih angažmana</a:t>
            </a:r>
          </a:p>
          <a:p>
            <a:endParaRPr lang="hr-HR" sz="1400" i="1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647938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29357" y="1365955"/>
            <a:ext cx="4597399" cy="4665194"/>
          </a:xfrm>
        </p:spPr>
        <p:txBody>
          <a:bodyPr numCol="1">
            <a:normAutofit fontScale="85000" lnSpcReduction="10000"/>
          </a:bodyPr>
          <a:lstStyle/>
          <a:p>
            <a:pPr marL="0" indent="0">
              <a:buNone/>
            </a:pPr>
            <a:r>
              <a:rPr lang="hr-HR" sz="2000" b="1" dirty="0">
                <a:solidFill>
                  <a:srgbClr val="0070C0"/>
                </a:solidFill>
                <a:sym typeface="Symbol" panose="05050102010706020507" pitchFamily="18" charset="2"/>
              </a:rPr>
              <a:t>Okruženje</a:t>
            </a:r>
          </a:p>
          <a:p>
            <a:pPr marL="265113" indent="-265113"/>
            <a:r>
              <a:rPr lang="hr-HR" sz="1600" dirty="0">
                <a:solidFill>
                  <a:srgbClr val="0070C0"/>
                </a:solidFill>
                <a:sym typeface="Symbol" panose="05050102010706020507" pitchFamily="18" charset="2"/>
              </a:rPr>
              <a:t>Revizorski univerzum = cijela</a:t>
            </a:r>
            <a:r>
              <a:rPr lang="hr-HR" dirty="0" smtClean="0"/>
              <a:t> </a:t>
            </a:r>
            <a:r>
              <a:rPr lang="hr-HR" sz="1600" dirty="0">
                <a:solidFill>
                  <a:srgbClr val="0070C0"/>
                </a:solidFill>
                <a:sym typeface="Symbol" panose="05050102010706020507" pitchFamily="18" charset="2"/>
              </a:rPr>
              <a:t>savezna</a:t>
            </a:r>
            <a:r>
              <a:rPr lang="hr-HR" dirty="0" smtClean="0"/>
              <a:t> </a:t>
            </a:r>
            <a:r>
              <a:rPr lang="hr-HR" sz="1600" dirty="0">
                <a:solidFill>
                  <a:srgbClr val="0070C0"/>
                </a:solidFill>
                <a:sym typeface="Symbol" panose="05050102010706020507" pitchFamily="18" charset="2"/>
              </a:rPr>
              <a:t>vlada. </a:t>
            </a:r>
          </a:p>
          <a:p>
            <a:pPr marL="265113" indent="-265113"/>
            <a:r>
              <a:rPr lang="hr-HR" sz="1600" dirty="0">
                <a:solidFill>
                  <a:srgbClr val="0070C0"/>
                </a:solidFill>
                <a:sym typeface="Symbol" panose="05050102010706020507" pitchFamily="18" charset="2"/>
              </a:rPr>
              <a:t>U</a:t>
            </a:r>
            <a:r>
              <a:rPr lang="hr-HR" dirty="0" smtClean="0"/>
              <a:t> </a:t>
            </a:r>
            <a:r>
              <a:rPr lang="hr-HR" sz="1600" dirty="0">
                <a:solidFill>
                  <a:srgbClr val="0070C0"/>
                </a:solidFill>
                <a:sym typeface="Symbol" panose="05050102010706020507" pitchFamily="18" charset="2"/>
              </a:rPr>
              <a:t>saveznoj</a:t>
            </a:r>
            <a:r>
              <a:rPr lang="hr-HR" dirty="0" smtClean="0"/>
              <a:t> </a:t>
            </a:r>
            <a:r>
              <a:rPr lang="hr-HR" sz="1600" dirty="0">
                <a:solidFill>
                  <a:srgbClr val="0070C0"/>
                </a:solidFill>
                <a:sym typeface="Symbol" panose="05050102010706020507" pitchFamily="18" charset="2"/>
              </a:rPr>
              <a:t>je</a:t>
            </a:r>
            <a:r>
              <a:rPr lang="hr-HR" dirty="0" smtClean="0"/>
              <a:t> </a:t>
            </a:r>
            <a:r>
              <a:rPr lang="hr-HR" sz="1600" dirty="0">
                <a:solidFill>
                  <a:srgbClr val="0070C0"/>
                </a:solidFill>
                <a:sym typeface="Symbol" panose="05050102010706020507" pitchFamily="18" charset="2"/>
              </a:rPr>
              <a:t>vladi</a:t>
            </a:r>
            <a:r>
              <a:rPr lang="hr-HR" dirty="0" smtClean="0"/>
              <a:t> </a:t>
            </a:r>
            <a:r>
              <a:rPr lang="hr-HR" sz="1600" dirty="0">
                <a:solidFill>
                  <a:srgbClr val="0070C0"/>
                </a:solidFill>
                <a:sym typeface="Symbol" panose="05050102010706020507" pitchFamily="18" charset="2"/>
              </a:rPr>
              <a:t>mnoštvo raznih subjekata</a:t>
            </a:r>
            <a:r>
              <a:rPr lang="hr-HR" dirty="0" smtClean="0"/>
              <a:t> </a:t>
            </a:r>
            <a:r>
              <a:rPr lang="hr-HR" sz="1600" dirty="0">
                <a:solidFill>
                  <a:srgbClr val="0070C0"/>
                </a:solidFill>
                <a:sym typeface="Symbol" panose="05050102010706020507" pitchFamily="18" charset="2"/>
              </a:rPr>
              <a:t>s</a:t>
            </a:r>
            <a:r>
              <a:rPr lang="hr-HR" dirty="0" smtClean="0"/>
              <a:t> </a:t>
            </a:r>
            <a:r>
              <a:rPr lang="hr-HR" sz="1600" dirty="0">
                <a:solidFill>
                  <a:srgbClr val="0070C0"/>
                </a:solidFill>
                <a:sym typeface="Symbol" panose="05050102010706020507" pitchFamily="18" charset="2"/>
              </a:rPr>
              <a:t>velikom</a:t>
            </a:r>
            <a:r>
              <a:rPr lang="hr-HR" dirty="0" smtClean="0"/>
              <a:t> </a:t>
            </a:r>
            <a:r>
              <a:rPr lang="hr-HR" sz="1600" dirty="0">
                <a:solidFill>
                  <a:srgbClr val="0070C0"/>
                </a:solidFill>
                <a:sym typeface="Symbol" panose="05050102010706020507" pitchFamily="18" charset="2"/>
              </a:rPr>
              <a:t>razlikom u organizacijskoj</a:t>
            </a:r>
            <a:r>
              <a:rPr lang="hr-HR" dirty="0" smtClean="0"/>
              <a:t> </a:t>
            </a:r>
            <a:r>
              <a:rPr lang="hr-HR" sz="1600" dirty="0">
                <a:solidFill>
                  <a:srgbClr val="0070C0"/>
                </a:solidFill>
                <a:sym typeface="Symbol" panose="05050102010706020507" pitchFamily="18" charset="2"/>
              </a:rPr>
              <a:t>zrelosti, različitim razinama unutarnje kontrole i osiguranja kvalitete, upravljanja rizikom, upravljanja, izvještavanja i transparentnosti. </a:t>
            </a:r>
          </a:p>
          <a:p>
            <a:pPr marL="265113" indent="-265113"/>
            <a:r>
              <a:rPr lang="hr-HR" sz="1600" dirty="0">
                <a:solidFill>
                  <a:srgbClr val="0070C0"/>
                </a:solidFill>
                <a:sym typeface="Symbol" panose="05050102010706020507" pitchFamily="18" charset="2"/>
              </a:rPr>
              <a:t>Zajednički ograničeni, zajednički strateški</a:t>
            </a:r>
            <a:r>
              <a:rPr lang="hr-HR" dirty="0" smtClean="0"/>
              <a:t> </a:t>
            </a:r>
            <a:r>
              <a:rPr lang="hr-HR" sz="1600" dirty="0">
                <a:solidFill>
                  <a:srgbClr val="0070C0"/>
                </a:solidFill>
                <a:sym typeface="Symbol" panose="05050102010706020507" pitchFamily="18" charset="2"/>
              </a:rPr>
              <a:t>ciljevi, nepostojanje upravljanja i politike o zajedničkom riziku. </a:t>
            </a:r>
          </a:p>
          <a:p>
            <a:pPr marL="265113" indent="-265113"/>
            <a:r>
              <a:rPr lang="hr-HR" sz="1600" dirty="0">
                <a:solidFill>
                  <a:srgbClr val="0070C0"/>
                </a:solidFill>
              </a:rPr>
              <a:t>Nema zajedničkog razumijevanja </a:t>
            </a:r>
            <a:r>
              <a:rPr lang="hr-HR" sz="1600" dirty="0">
                <a:solidFill>
                  <a:srgbClr val="0070C0"/>
                </a:solidFill>
              </a:rPr>
              <a:t>zadata</a:t>
            </a:r>
            <a:r>
              <a:rPr lang="hr-HR" sz="1600" dirty="0">
                <a:solidFill>
                  <a:srgbClr val="0070C0"/>
                </a:solidFill>
              </a:rPr>
              <a:t>k</a:t>
            </a:r>
            <a:r>
              <a:rPr lang="hr-HR" sz="1600" dirty="0">
                <a:solidFill>
                  <a:srgbClr val="0070C0"/>
                </a:solidFill>
              </a:rPr>
              <a:t>a, </a:t>
            </a:r>
            <a:r>
              <a:rPr lang="hr-HR" sz="1600" dirty="0">
                <a:solidFill>
                  <a:srgbClr val="0070C0"/>
                </a:solidFill>
              </a:rPr>
              <a:t>u</a:t>
            </a:r>
            <a:r>
              <a:rPr lang="hr-HR" sz="1600" dirty="0">
                <a:solidFill>
                  <a:srgbClr val="0070C0"/>
                </a:solidFill>
              </a:rPr>
              <a:t>loga i odgovornosti unutarnje revizije. Ograničeno iskustv</a:t>
            </a:r>
            <a:r>
              <a:rPr lang="hr-HR" sz="1600" dirty="0">
                <a:solidFill>
                  <a:srgbClr val="0070C0"/>
                </a:solidFill>
              </a:rPr>
              <a:t>o</a:t>
            </a:r>
            <a:r>
              <a:rPr lang="hr-HR" sz="1600" dirty="0">
                <a:solidFill>
                  <a:srgbClr val="0070C0"/>
                </a:solidFill>
              </a:rPr>
              <a:t> un</a:t>
            </a:r>
            <a:r>
              <a:rPr lang="hr-HR" sz="1600" dirty="0">
                <a:solidFill>
                  <a:srgbClr val="0070C0"/>
                </a:solidFill>
              </a:rPr>
              <a:t>u</a:t>
            </a:r>
            <a:r>
              <a:rPr lang="hr-HR" sz="1600" dirty="0">
                <a:solidFill>
                  <a:srgbClr val="0070C0"/>
                </a:solidFill>
              </a:rPr>
              <a:t>tarnje revizije kao prakse upr</a:t>
            </a:r>
            <a:r>
              <a:rPr lang="hr-HR" sz="1600" dirty="0">
                <a:solidFill>
                  <a:srgbClr val="0070C0"/>
                </a:solidFill>
              </a:rPr>
              <a:t>a</a:t>
            </a:r>
            <a:r>
              <a:rPr lang="hr-HR" sz="1600" dirty="0">
                <a:solidFill>
                  <a:srgbClr val="0070C0"/>
                </a:solidFill>
              </a:rPr>
              <a:t>vljanja. </a:t>
            </a:r>
          </a:p>
          <a:p>
            <a:pPr marL="265113" indent="-265113"/>
            <a:r>
              <a:rPr lang="hr-HR" sz="1600" dirty="0">
                <a:solidFill>
                  <a:srgbClr val="0070C0"/>
                </a:solidFill>
              </a:rPr>
              <a:t>Vanjsko okruženje: </a:t>
            </a:r>
          </a:p>
          <a:p>
            <a:pPr marL="273050" indent="0">
              <a:buNone/>
            </a:pPr>
            <a:r>
              <a:rPr lang="hr-HR" sz="1600" dirty="0">
                <a:solidFill>
                  <a:srgbClr val="0070C0"/>
                </a:solidFill>
              </a:rPr>
              <a:t>Povećana razina očekivanja od dr</a:t>
            </a:r>
            <a:r>
              <a:rPr lang="hr-HR" sz="1600" dirty="0">
                <a:solidFill>
                  <a:srgbClr val="0070C0"/>
                </a:solidFill>
              </a:rPr>
              <a:t>ž</a:t>
            </a:r>
            <a:r>
              <a:rPr lang="hr-HR" sz="1600" dirty="0">
                <a:solidFill>
                  <a:srgbClr val="0070C0"/>
                </a:solidFill>
              </a:rPr>
              <a:t>avnih usluga visoke </a:t>
            </a:r>
            <a:r>
              <a:rPr lang="hr-HR" sz="1600" dirty="0">
                <a:solidFill>
                  <a:srgbClr val="0070C0"/>
                </a:solidFill>
              </a:rPr>
              <a:t>k</a:t>
            </a:r>
            <a:r>
              <a:rPr lang="hr-HR" sz="1600" dirty="0">
                <a:solidFill>
                  <a:srgbClr val="0070C0"/>
                </a:solidFill>
              </a:rPr>
              <a:t>valitete, gospodarstva, učinkovitosti i efi</a:t>
            </a:r>
            <a:r>
              <a:rPr lang="hr-HR" sz="1600" dirty="0">
                <a:solidFill>
                  <a:srgbClr val="0070C0"/>
                </a:solidFill>
              </a:rPr>
              <a:t>k</a:t>
            </a:r>
            <a:r>
              <a:rPr lang="hr-HR" sz="1600" dirty="0">
                <a:solidFill>
                  <a:srgbClr val="0070C0"/>
                </a:solidFill>
              </a:rPr>
              <a:t>asnosti. </a:t>
            </a:r>
          </a:p>
          <a:p>
            <a:pPr marL="273050" indent="0">
              <a:buNone/>
            </a:pPr>
            <a:r>
              <a:rPr lang="hr-HR" sz="1600" dirty="0">
                <a:solidFill>
                  <a:srgbClr val="0070C0"/>
                </a:solidFill>
              </a:rPr>
              <a:t>K</a:t>
            </a:r>
            <a:r>
              <a:rPr lang="hr-HR" sz="1600" dirty="0">
                <a:solidFill>
                  <a:srgbClr val="0070C0"/>
                </a:solidFill>
              </a:rPr>
              <a:t>o</a:t>
            </a:r>
            <a:r>
              <a:rPr lang="hr-HR" sz="1600" dirty="0">
                <a:solidFill>
                  <a:srgbClr val="0070C0"/>
                </a:solidFill>
              </a:rPr>
              <a:t>ntek</a:t>
            </a:r>
            <a:r>
              <a:rPr lang="hr-HR" sz="1600" dirty="0">
                <a:solidFill>
                  <a:srgbClr val="0070C0"/>
                </a:solidFill>
              </a:rPr>
              <a:t>s</a:t>
            </a:r>
            <a:r>
              <a:rPr lang="hr-HR" sz="1600" dirty="0">
                <a:solidFill>
                  <a:srgbClr val="0070C0"/>
                </a:solidFill>
              </a:rPr>
              <a:t>t koji s</a:t>
            </a:r>
            <a:r>
              <a:rPr lang="hr-HR" sz="1600" dirty="0">
                <a:solidFill>
                  <a:srgbClr val="0070C0"/>
                </a:solidFill>
              </a:rPr>
              <a:t>e</a:t>
            </a:r>
            <a:r>
              <a:rPr lang="hr-HR" sz="1600" dirty="0">
                <a:solidFill>
                  <a:srgbClr val="0070C0"/>
                </a:solidFill>
              </a:rPr>
              <a:t> brzo mijenja </a:t>
            </a:r>
            <a:r>
              <a:rPr lang="hr-HR" sz="1600" dirty="0">
                <a:solidFill>
                  <a:srgbClr val="0070C0"/>
                </a:solidFill>
              </a:rPr>
              <a:t>i</a:t>
            </a:r>
            <a:r>
              <a:rPr lang="hr-HR" sz="1600" dirty="0">
                <a:solidFill>
                  <a:srgbClr val="0070C0"/>
                </a:solidFill>
              </a:rPr>
              <a:t> digitalizacija </a:t>
            </a:r>
            <a:r>
              <a:rPr lang="hr-HR" sz="1600" dirty="0">
                <a:solidFill>
                  <a:srgbClr val="0070C0"/>
                </a:solidFill>
              </a:rPr>
              <a:t>k</a:t>
            </a:r>
            <a:r>
              <a:rPr lang="hr-HR" sz="1600" dirty="0">
                <a:solidFill>
                  <a:srgbClr val="0070C0"/>
                </a:solidFill>
              </a:rPr>
              <a:t>oja</a:t>
            </a:r>
            <a:r>
              <a:rPr lang="hr-HR" sz="1600" dirty="0">
                <a:solidFill>
                  <a:srgbClr val="0070C0"/>
                </a:solidFill>
              </a:rPr>
              <a:t> </a:t>
            </a:r>
            <a:r>
              <a:rPr lang="hr-HR" sz="1600" dirty="0">
                <a:solidFill>
                  <a:srgbClr val="0070C0"/>
                </a:solidFill>
              </a:rPr>
              <a:t>brzo napr</a:t>
            </a:r>
            <a:r>
              <a:rPr lang="hr-HR" sz="1600" dirty="0">
                <a:solidFill>
                  <a:srgbClr val="0070C0"/>
                </a:solidFill>
              </a:rPr>
              <a:t>e</a:t>
            </a:r>
            <a:r>
              <a:rPr lang="hr-HR" sz="1600" dirty="0">
                <a:solidFill>
                  <a:srgbClr val="0070C0"/>
                </a:solidFill>
              </a:rPr>
              <a:t>duj</a:t>
            </a:r>
            <a:r>
              <a:rPr lang="hr-HR" sz="1600" dirty="0">
                <a:solidFill>
                  <a:srgbClr val="0070C0"/>
                </a:solidFill>
              </a:rPr>
              <a:t>e</a:t>
            </a:r>
            <a:r>
              <a:rPr lang="hr-HR" sz="1600" dirty="0">
                <a:solidFill>
                  <a:srgbClr val="0070C0"/>
                </a:solidFill>
              </a:rPr>
              <a:t> upu</a:t>
            </a:r>
            <a:r>
              <a:rPr lang="hr-HR" sz="1600" dirty="0">
                <a:solidFill>
                  <a:srgbClr val="0070C0"/>
                </a:solidFill>
              </a:rPr>
              <a:t>ć</a:t>
            </a:r>
            <a:r>
              <a:rPr lang="hr-HR" sz="1600" dirty="0">
                <a:solidFill>
                  <a:srgbClr val="0070C0"/>
                </a:solidFill>
              </a:rPr>
              <a:t>uju</a:t>
            </a:r>
            <a:r>
              <a:rPr lang="hr-HR" sz="1600" dirty="0">
                <a:solidFill>
                  <a:srgbClr val="0070C0"/>
                </a:solidFill>
              </a:rPr>
              <a:t> </a:t>
            </a:r>
            <a:r>
              <a:rPr lang="hr-HR" sz="1600" dirty="0">
                <a:solidFill>
                  <a:srgbClr val="0070C0"/>
                </a:solidFill>
              </a:rPr>
              <a:t>na nove</a:t>
            </a:r>
            <a:r>
              <a:rPr lang="hr-HR" sz="1600" dirty="0">
                <a:solidFill>
                  <a:srgbClr val="0070C0"/>
                </a:solidFill>
              </a:rPr>
              <a:t> </a:t>
            </a:r>
            <a:r>
              <a:rPr lang="hr-HR" sz="1600" dirty="0">
                <a:solidFill>
                  <a:srgbClr val="0070C0"/>
                </a:solidFill>
              </a:rPr>
              <a:t>rizike i</a:t>
            </a:r>
            <a:r>
              <a:rPr lang="hr-HR" sz="1600" dirty="0">
                <a:solidFill>
                  <a:srgbClr val="0070C0"/>
                </a:solidFill>
              </a:rPr>
              <a:t> </a:t>
            </a:r>
            <a:r>
              <a:rPr lang="hr-HR" sz="1600" dirty="0">
                <a:solidFill>
                  <a:srgbClr val="0070C0"/>
                </a:solidFill>
              </a:rPr>
              <a:t>poveć</a:t>
            </a:r>
            <a:r>
              <a:rPr lang="hr-HR" sz="1600" dirty="0">
                <a:solidFill>
                  <a:srgbClr val="0070C0"/>
                </a:solidFill>
              </a:rPr>
              <a:t>a</a:t>
            </a:r>
            <a:r>
              <a:rPr lang="hr-HR" sz="1600" dirty="0">
                <a:solidFill>
                  <a:srgbClr val="0070C0"/>
                </a:solidFill>
              </a:rPr>
              <a:t>vaju p</a:t>
            </a:r>
            <a:r>
              <a:rPr lang="hr-HR" sz="1600" dirty="0">
                <a:solidFill>
                  <a:srgbClr val="0070C0"/>
                </a:solidFill>
              </a:rPr>
              <a:t>o</a:t>
            </a:r>
            <a:r>
              <a:rPr lang="hr-HR" sz="1600" dirty="0">
                <a:solidFill>
                  <a:srgbClr val="0070C0"/>
                </a:solidFill>
              </a:rPr>
              <a:t>tre</a:t>
            </a:r>
            <a:r>
              <a:rPr lang="hr-HR" sz="1600" dirty="0">
                <a:solidFill>
                  <a:srgbClr val="0070C0"/>
                </a:solidFill>
              </a:rPr>
              <a:t>b</a:t>
            </a:r>
            <a:r>
              <a:rPr lang="hr-HR" sz="1600" dirty="0">
                <a:solidFill>
                  <a:srgbClr val="0070C0"/>
                </a:solidFill>
              </a:rPr>
              <a:t>u za kraćim vr</a:t>
            </a:r>
            <a:r>
              <a:rPr lang="hr-HR" sz="1600" dirty="0">
                <a:solidFill>
                  <a:srgbClr val="0070C0"/>
                </a:solidFill>
              </a:rPr>
              <a:t>e</a:t>
            </a:r>
            <a:r>
              <a:rPr lang="hr-HR" sz="1600" dirty="0">
                <a:solidFill>
                  <a:srgbClr val="0070C0"/>
                </a:solidFill>
              </a:rPr>
              <a:t>menom reakcije u organizacijskim subjektima.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Trenutačna situacija </a:t>
            </a:r>
          </a:p>
        </p:txBody>
      </p:sp>
      <p:sp>
        <p:nvSpPr>
          <p:cNvPr id="4" name="Content Placeholder 1"/>
          <p:cNvSpPr txBox="1">
            <a:spLocks/>
          </p:cNvSpPr>
          <p:nvPr/>
        </p:nvSpPr>
        <p:spPr>
          <a:xfrm>
            <a:off x="6524977" y="1365955"/>
            <a:ext cx="4636911" cy="4217722"/>
          </a:xfrm>
          <a:prstGeom prst="rect">
            <a:avLst/>
          </a:prstGeom>
        </p:spPr>
        <p:txBody>
          <a:bodyPr vert="horz" lIns="91440" tIns="45720" rIns="91440" bIns="45720" numCol="1" rtlCol="0">
            <a:normAutofit fontScale="92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hr-HR" sz="2000" b="1" dirty="0">
                <a:solidFill>
                  <a:srgbClr val="0070C0"/>
                </a:solidFill>
                <a:sym typeface="Symbol" panose="05050102010706020507" pitchFamily="18" charset="2"/>
              </a:rPr>
              <a:t>Organizacija</a:t>
            </a:r>
          </a:p>
          <a:p>
            <a:pPr marL="265113" indent="-265113"/>
            <a:r>
              <a:rPr lang="hr-HR" sz="1600" dirty="0">
                <a:solidFill>
                  <a:srgbClr val="0070C0"/>
                </a:solidFill>
                <a:sym typeface="Symbol" panose="05050102010706020507" pitchFamily="18" charset="2"/>
              </a:rPr>
              <a:t>FIA je služba u punom zamahu (organizacija revizija, forenzička revizija)</a:t>
            </a:r>
          </a:p>
          <a:p>
            <a:pPr marL="265113" indent="-265113"/>
            <a:r>
              <a:rPr lang="hr-HR" sz="1600" dirty="0">
                <a:solidFill>
                  <a:srgbClr val="0070C0"/>
                </a:solidFill>
                <a:sym typeface="Symbol" panose="05050102010706020507" pitchFamily="18" charset="2"/>
              </a:rPr>
              <a:t>Sve</a:t>
            </a:r>
            <a:r>
              <a:rPr lang="hr-HR" dirty="0" smtClean="0"/>
              <a:t> </a:t>
            </a:r>
            <a:r>
              <a:rPr lang="hr-HR" sz="1600" dirty="0">
                <a:solidFill>
                  <a:srgbClr val="0070C0"/>
                </a:solidFill>
                <a:sym typeface="Symbol" panose="05050102010706020507" pitchFamily="18" charset="2"/>
              </a:rPr>
              <a:t>potrebne</a:t>
            </a:r>
            <a:r>
              <a:rPr lang="hr-HR" dirty="0" smtClean="0"/>
              <a:t> </a:t>
            </a:r>
            <a:r>
              <a:rPr lang="hr-HR" sz="1600" dirty="0">
                <a:solidFill>
                  <a:srgbClr val="0070C0"/>
                </a:solidFill>
                <a:sym typeface="Symbol" panose="05050102010706020507" pitchFamily="18" charset="2"/>
              </a:rPr>
              <a:t>kompetencije</a:t>
            </a:r>
            <a:r>
              <a:rPr lang="hr-HR" dirty="0" smtClean="0"/>
              <a:t> </a:t>
            </a:r>
            <a:r>
              <a:rPr lang="hr-HR" sz="1600" dirty="0">
                <a:solidFill>
                  <a:srgbClr val="0070C0"/>
                </a:solidFill>
                <a:sym typeface="Symbol" panose="05050102010706020507" pitchFamily="18" charset="2"/>
              </a:rPr>
              <a:t>još</a:t>
            </a:r>
            <a:r>
              <a:rPr lang="hr-HR" dirty="0" smtClean="0"/>
              <a:t> </a:t>
            </a:r>
            <a:r>
              <a:rPr lang="hr-HR" sz="1600" dirty="0">
                <a:solidFill>
                  <a:srgbClr val="0070C0"/>
                </a:solidFill>
                <a:sym typeface="Symbol" panose="05050102010706020507" pitchFamily="18" charset="2"/>
              </a:rPr>
              <a:t>nisu</a:t>
            </a:r>
            <a:r>
              <a:rPr lang="hr-HR" dirty="0" smtClean="0"/>
              <a:t> </a:t>
            </a:r>
            <a:r>
              <a:rPr lang="hr-HR" sz="1600" dirty="0">
                <a:solidFill>
                  <a:srgbClr val="0070C0"/>
                </a:solidFill>
                <a:sym typeface="Symbol" panose="05050102010706020507" pitchFamily="18" charset="2"/>
              </a:rPr>
              <a:t>dostupne</a:t>
            </a:r>
            <a:r>
              <a:rPr lang="hr-HR" dirty="0" smtClean="0"/>
              <a:t> </a:t>
            </a:r>
            <a:r>
              <a:rPr lang="hr-HR" sz="1600" dirty="0">
                <a:solidFill>
                  <a:srgbClr val="0070C0"/>
                </a:solidFill>
                <a:sym typeface="Symbol" panose="05050102010706020507" pitchFamily="18" charset="2"/>
              </a:rPr>
              <a:t>kako bi obuhvatile puni raspon revizijskih tema</a:t>
            </a:r>
          </a:p>
          <a:p>
            <a:pPr marL="265113" indent="-265113"/>
            <a:r>
              <a:rPr lang="hr-HR" sz="1600" dirty="0">
                <a:solidFill>
                  <a:srgbClr val="0070C0"/>
                </a:solidFill>
                <a:sym typeface="Symbol" panose="05050102010706020507" pitchFamily="18" charset="2"/>
              </a:rPr>
              <a:t>Unutarnja revizija treba</a:t>
            </a:r>
            <a:r>
              <a:rPr lang="hr-HR" dirty="0" smtClean="0"/>
              <a:t> </a:t>
            </a:r>
            <a:r>
              <a:rPr lang="hr-HR" sz="1600" dirty="0">
                <a:solidFill>
                  <a:srgbClr val="0070C0"/>
                </a:solidFill>
                <a:sym typeface="Symbol" panose="05050102010706020507" pitchFamily="18" charset="2"/>
              </a:rPr>
              <a:t>steći</a:t>
            </a:r>
            <a:r>
              <a:rPr lang="hr-HR" dirty="0" smtClean="0"/>
              <a:t> </a:t>
            </a:r>
            <a:r>
              <a:rPr lang="hr-HR" sz="1600" dirty="0">
                <a:solidFill>
                  <a:srgbClr val="0070C0"/>
                </a:solidFill>
                <a:sym typeface="Symbol" panose="05050102010706020507" pitchFamily="18" charset="2"/>
              </a:rPr>
              <a:t>zrelost:</a:t>
            </a:r>
          </a:p>
          <a:p>
            <a:pPr marL="722313" lvl="1" indent="-265113">
              <a:spcBef>
                <a:spcPts val="600"/>
              </a:spcBef>
            </a:pPr>
            <a:r>
              <a:rPr lang="hr-HR" sz="1600" dirty="0">
                <a:solidFill>
                  <a:srgbClr val="0070C0"/>
                </a:solidFill>
                <a:sym typeface="Symbol" panose="05050102010706020507" pitchFamily="18" charset="2"/>
              </a:rPr>
              <a:t>promicanje </a:t>
            </a:r>
            <a:r>
              <a:rPr lang="hr-HR" dirty="0" smtClean="0"/>
              <a:t> </a:t>
            </a:r>
            <a:r>
              <a:rPr lang="hr-HR" sz="1600" dirty="0">
                <a:solidFill>
                  <a:srgbClr val="0070C0"/>
                </a:solidFill>
                <a:sym typeface="Symbol" panose="05050102010706020507" pitchFamily="18" charset="2"/>
              </a:rPr>
              <a:t>suradnje</a:t>
            </a:r>
            <a:r>
              <a:rPr lang="hr-HR" dirty="0" smtClean="0"/>
              <a:t> </a:t>
            </a:r>
            <a:r>
              <a:rPr lang="hr-HR" sz="1600" dirty="0">
                <a:solidFill>
                  <a:srgbClr val="0070C0"/>
                </a:solidFill>
                <a:sym typeface="Symbol" panose="05050102010706020507" pitchFamily="18" charset="2"/>
              </a:rPr>
              <a:t>s raznim stranama, što vodi</a:t>
            </a:r>
            <a:r>
              <a:rPr lang="hr-HR" dirty="0" smtClean="0"/>
              <a:t> </a:t>
            </a:r>
            <a:r>
              <a:rPr lang="hr-HR" sz="1600" dirty="0">
                <a:solidFill>
                  <a:srgbClr val="0070C0"/>
                </a:solidFill>
                <a:sym typeface="Symbol" panose="05050102010706020507" pitchFamily="18" charset="2"/>
              </a:rPr>
              <a:t>do</a:t>
            </a:r>
            <a:r>
              <a:rPr lang="hr-HR" dirty="0" smtClean="0"/>
              <a:t> </a:t>
            </a:r>
            <a:r>
              <a:rPr lang="hr-HR" sz="1600" dirty="0">
                <a:solidFill>
                  <a:srgbClr val="0070C0"/>
                </a:solidFill>
                <a:sym typeface="Symbol" panose="05050102010706020507" pitchFamily="18" charset="2"/>
              </a:rPr>
              <a:t>dodane</a:t>
            </a:r>
            <a:r>
              <a:rPr lang="hr-HR" dirty="0" smtClean="0"/>
              <a:t> </a:t>
            </a:r>
            <a:r>
              <a:rPr lang="hr-HR" sz="1600" dirty="0">
                <a:solidFill>
                  <a:srgbClr val="0070C0"/>
                </a:solidFill>
                <a:sym typeface="Symbol" panose="05050102010706020507" pitchFamily="18" charset="2"/>
              </a:rPr>
              <a:t>vrijednosti</a:t>
            </a:r>
            <a:r>
              <a:rPr lang="hr-HR" dirty="0" smtClean="0"/>
              <a:t>  </a:t>
            </a:r>
            <a:r>
              <a:rPr lang="hr-HR" sz="1600" dirty="0">
                <a:solidFill>
                  <a:srgbClr val="0070C0"/>
                </a:solidFill>
                <a:sym typeface="Symbol" panose="05050102010706020507" pitchFamily="18" charset="2"/>
              </a:rPr>
              <a:t>u</a:t>
            </a:r>
            <a:r>
              <a:rPr lang="hr-HR" dirty="0" smtClean="0"/>
              <a:t> </a:t>
            </a:r>
            <a:r>
              <a:rPr lang="hr-HR" sz="1600" dirty="0">
                <a:solidFill>
                  <a:srgbClr val="0070C0"/>
                </a:solidFill>
                <a:sym typeface="Symbol" panose="05050102010706020507" pitchFamily="18" charset="2"/>
              </a:rPr>
              <a:t>globalnoj</a:t>
            </a:r>
            <a:r>
              <a:rPr lang="hr-HR" dirty="0" smtClean="0"/>
              <a:t> </a:t>
            </a:r>
            <a:r>
              <a:rPr lang="hr-HR" sz="1600" dirty="0">
                <a:solidFill>
                  <a:srgbClr val="0070C0"/>
                </a:solidFill>
                <a:sym typeface="Symbol" panose="05050102010706020507" pitchFamily="18" charset="2"/>
              </a:rPr>
              <a:t>organizaciji</a:t>
            </a:r>
          </a:p>
          <a:p>
            <a:pPr marL="722313" lvl="1" indent="-265113">
              <a:spcBef>
                <a:spcPts val="600"/>
              </a:spcBef>
            </a:pPr>
            <a:r>
              <a:rPr lang="hr-HR" sz="1600" dirty="0">
                <a:solidFill>
                  <a:srgbClr val="0070C0"/>
                </a:solidFill>
                <a:sym typeface="Symbol" panose="05050102010706020507" pitchFamily="18" charset="2"/>
              </a:rPr>
              <a:t>stvoriti</a:t>
            </a:r>
            <a:r>
              <a:rPr lang="hr-HR" dirty="0" smtClean="0"/>
              <a:t> </a:t>
            </a:r>
            <a:r>
              <a:rPr lang="hr-HR" sz="1600" dirty="0">
                <a:solidFill>
                  <a:srgbClr val="0070C0"/>
                </a:solidFill>
                <a:sym typeface="Symbol" panose="05050102010706020507" pitchFamily="18" charset="2"/>
              </a:rPr>
              <a:t>vjerodostojnost</a:t>
            </a:r>
            <a:r>
              <a:rPr lang="hr-HR" dirty="0" smtClean="0"/>
              <a:t> </a:t>
            </a:r>
            <a:r>
              <a:rPr lang="hr-HR" sz="1600" dirty="0">
                <a:solidFill>
                  <a:srgbClr val="0070C0"/>
                </a:solidFill>
                <a:sym typeface="Symbol" panose="05050102010706020507" pitchFamily="18" charset="2"/>
              </a:rPr>
              <a:t>i</a:t>
            </a:r>
            <a:r>
              <a:rPr lang="hr-HR" dirty="0" smtClean="0"/>
              <a:t> </a:t>
            </a:r>
            <a:r>
              <a:rPr lang="hr-HR" sz="1600" dirty="0">
                <a:solidFill>
                  <a:srgbClr val="0070C0"/>
                </a:solidFill>
                <a:sym typeface="Symbol" panose="05050102010706020507" pitchFamily="18" charset="2"/>
              </a:rPr>
              <a:t>vidljivost</a:t>
            </a:r>
            <a:r>
              <a:rPr lang="hr-HR" dirty="0" smtClean="0"/>
              <a:t> </a:t>
            </a:r>
            <a:r>
              <a:rPr lang="hr-HR" sz="1600" dirty="0">
                <a:solidFill>
                  <a:srgbClr val="0070C0"/>
                </a:solidFill>
                <a:sym typeface="Symbol" panose="05050102010706020507" pitchFamily="18" charset="2"/>
              </a:rPr>
              <a:t>u</a:t>
            </a:r>
            <a:r>
              <a:rPr lang="hr-HR" dirty="0" smtClean="0"/>
              <a:t>  </a:t>
            </a:r>
            <a:r>
              <a:rPr lang="hr-HR" sz="1600" dirty="0">
                <a:solidFill>
                  <a:srgbClr val="0070C0"/>
                </a:solidFill>
                <a:sym typeface="Symbol" panose="05050102010706020507" pitchFamily="18" charset="2"/>
              </a:rPr>
              <a:t>globalnoj</a:t>
            </a:r>
            <a:r>
              <a:rPr lang="hr-HR" dirty="0" smtClean="0"/>
              <a:t> </a:t>
            </a:r>
            <a:r>
              <a:rPr lang="hr-HR" sz="1600" dirty="0">
                <a:solidFill>
                  <a:srgbClr val="0070C0"/>
                </a:solidFill>
                <a:sym typeface="Symbol" panose="05050102010706020507" pitchFamily="18" charset="2"/>
              </a:rPr>
              <a:t>organizaciji</a:t>
            </a:r>
          </a:p>
          <a:p>
            <a:pPr marL="722313" lvl="1" indent="-265113">
              <a:spcBef>
                <a:spcPts val="600"/>
              </a:spcBef>
            </a:pPr>
            <a:r>
              <a:rPr lang="hr-HR" sz="1600" dirty="0">
                <a:solidFill>
                  <a:srgbClr val="0070C0"/>
                </a:solidFill>
                <a:sym typeface="Symbol" panose="05050102010706020507" pitchFamily="18" charset="2"/>
              </a:rPr>
              <a:t>položaj</a:t>
            </a:r>
            <a:r>
              <a:rPr lang="hr-HR" dirty="0" smtClean="0"/>
              <a:t> </a:t>
            </a:r>
            <a:r>
              <a:rPr lang="hr-HR" sz="1600" dirty="0">
                <a:solidFill>
                  <a:srgbClr val="0070C0"/>
                </a:solidFill>
                <a:sym typeface="Symbol" panose="05050102010706020507" pitchFamily="18" charset="2"/>
              </a:rPr>
              <a:t>prema</a:t>
            </a:r>
            <a:r>
              <a:rPr lang="hr-HR" dirty="0" smtClean="0"/>
              <a:t> </a:t>
            </a:r>
            <a:r>
              <a:rPr lang="hr-HR" sz="1600" dirty="0">
                <a:solidFill>
                  <a:srgbClr val="0070C0"/>
                </a:solidFill>
                <a:sym typeface="Symbol" panose="05050102010706020507" pitchFamily="18" charset="2"/>
              </a:rPr>
              <a:t>drugim slučajevima druge i treće razine (Cour des Comptes, provjera financija)</a:t>
            </a:r>
          </a:p>
          <a:p>
            <a:pPr marL="271463" lvl="1" indent="-271463">
              <a:spcBef>
                <a:spcPts val="600"/>
              </a:spcBef>
            </a:pPr>
            <a:r>
              <a:rPr lang="hr-HR" sz="1600" dirty="0">
                <a:solidFill>
                  <a:srgbClr val="0070C0"/>
                </a:solidFill>
                <a:sym typeface="Symbol" panose="05050102010706020507" pitchFamily="18" charset="2"/>
              </a:rPr>
              <a:t>Izgraditi partnerstvo i odnos</a:t>
            </a:r>
            <a:r>
              <a:rPr lang="hr-HR" dirty="0" smtClean="0"/>
              <a:t> </a:t>
            </a:r>
            <a:r>
              <a:rPr lang="hr-HR" sz="1600" dirty="0">
                <a:solidFill>
                  <a:srgbClr val="0070C0"/>
                </a:solidFill>
                <a:sym typeface="Symbol" panose="05050102010706020507" pitchFamily="18" charset="2"/>
              </a:rPr>
              <a:t>utemeljene na uzajamnom povjerenju s</a:t>
            </a:r>
            <a:r>
              <a:rPr lang="hr-HR" dirty="0" smtClean="0"/>
              <a:t> </a:t>
            </a:r>
            <a:r>
              <a:rPr lang="hr-HR" sz="1600" dirty="0">
                <a:solidFill>
                  <a:srgbClr val="0070C0"/>
                </a:solidFill>
                <a:sym typeface="Symbol" panose="05050102010706020507" pitchFamily="18" charset="2"/>
              </a:rPr>
              <a:t>drugim dionicima.</a:t>
            </a:r>
            <a:endParaRPr lang="hr-HR" sz="2000" dirty="0">
              <a:solidFill>
                <a:srgbClr val="0070C0"/>
              </a:solidFill>
              <a:sym typeface="Symbol" panose="05050102010706020507" pitchFamily="18" charset="2"/>
            </a:endParaRPr>
          </a:p>
          <a:p>
            <a:pPr marL="0" indent="0">
              <a:buNone/>
            </a:pPr>
            <a:endParaRPr lang="hr-HR" sz="2000" dirty="0">
              <a:solidFill>
                <a:srgbClr val="0070C0"/>
              </a:solidFill>
              <a:sym typeface="Symbol" panose="05050102010706020507" pitchFamily="18" charset="2"/>
            </a:endParaRPr>
          </a:p>
          <a:p>
            <a:pPr marL="0" indent="0">
              <a:buNone/>
            </a:pPr>
            <a:endParaRPr lang="hr-HR" sz="2000" dirty="0">
              <a:solidFill>
                <a:srgbClr val="0070C0"/>
              </a:solidFill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hr-HR" sz="2000" dirty="0">
              <a:solidFill>
                <a:srgbClr val="0070C0"/>
              </a:solidFill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hr-HR" sz="2000" dirty="0">
              <a:solidFill>
                <a:srgbClr val="0070C0"/>
              </a:solidFill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331118348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788325" y="1280159"/>
            <a:ext cx="7024404" cy="4926330"/>
          </a:xfrm>
        </p:spPr>
        <p:txBody>
          <a:bodyPr numCol="2">
            <a:noAutofit/>
          </a:bodyPr>
          <a:lstStyle/>
          <a:p>
            <a:pPr marL="182563" indent="0">
              <a:buNone/>
            </a:pPr>
            <a:r>
              <a:rPr lang="hr-HR" sz="1600" b="1" dirty="0">
                <a:solidFill>
                  <a:srgbClr val="0070C0"/>
                </a:solidFill>
              </a:rPr>
              <a:t>Tim</a:t>
            </a:r>
          </a:p>
          <a:p>
            <a:pPr marL="182563" indent="-182563">
              <a:spcBef>
                <a:spcPts val="0"/>
              </a:spcBef>
              <a:buNone/>
            </a:pPr>
            <a:r>
              <a:rPr lang="en-US" dirty="0" smtClean="0"/>
              <a:t>	</a:t>
            </a:r>
            <a:r>
              <a:rPr lang="hr-HR" sz="1400" dirty="0">
                <a:solidFill>
                  <a:srgbClr val="0070C0"/>
                </a:solidFill>
              </a:rPr>
              <a:t>Dobra </a:t>
            </a:r>
            <a:r>
              <a:rPr lang="hr-HR" sz="1400" dirty="0">
                <a:solidFill>
                  <a:srgbClr val="0070C0"/>
                </a:solidFill>
              </a:rPr>
              <a:t>suradnja i kohezija. Glatko postupno širenje</a:t>
            </a:r>
          </a:p>
          <a:p>
            <a:pPr marL="182563" indent="-182563">
              <a:spcBef>
                <a:spcPts val="0"/>
              </a:spcBef>
              <a:buNone/>
            </a:pPr>
            <a:endParaRPr lang="hr-HR" sz="1400" dirty="0">
              <a:solidFill>
                <a:srgbClr val="0070C0"/>
              </a:solidFill>
            </a:endParaRPr>
          </a:p>
          <a:p>
            <a:pPr marL="268288" indent="0">
              <a:spcBef>
                <a:spcPts val="0"/>
              </a:spcBef>
              <a:buNone/>
            </a:pPr>
            <a:endParaRPr lang="hr-HR" sz="1400" dirty="0">
              <a:solidFill>
                <a:srgbClr val="0070C0"/>
              </a:solidFill>
            </a:endParaRPr>
          </a:p>
          <a:p>
            <a:pPr marL="268288" indent="0">
              <a:spcBef>
                <a:spcPts val="0"/>
              </a:spcBef>
              <a:buNone/>
            </a:pPr>
            <a:endParaRPr lang="hr-HR" sz="1400" dirty="0">
              <a:solidFill>
                <a:srgbClr val="0070C0"/>
              </a:solidFill>
            </a:endParaRPr>
          </a:p>
          <a:p>
            <a:pPr marL="268288" indent="0">
              <a:spcBef>
                <a:spcPts val="0"/>
              </a:spcBef>
              <a:buNone/>
            </a:pPr>
            <a:endParaRPr lang="hr-HR" sz="1400" dirty="0">
              <a:solidFill>
                <a:srgbClr val="0070C0"/>
              </a:solidFill>
            </a:endParaRPr>
          </a:p>
          <a:p>
            <a:pPr marL="182563" indent="0">
              <a:spcBef>
                <a:spcPts val="0"/>
              </a:spcBef>
              <a:buNone/>
              <a:tabLst>
                <a:tab pos="182563" algn="l"/>
              </a:tabLst>
            </a:pPr>
            <a:r>
              <a:rPr lang="hr-HR" sz="1400" b="1" dirty="0">
                <a:solidFill>
                  <a:srgbClr val="0070C0"/>
                </a:solidFill>
              </a:rPr>
              <a:t>Analiza podataka</a:t>
            </a:r>
          </a:p>
          <a:p>
            <a:pPr marL="182563" indent="0">
              <a:spcBef>
                <a:spcPts val="0"/>
              </a:spcBef>
              <a:buNone/>
              <a:tabLst>
                <a:tab pos="2960688" algn="l"/>
              </a:tabLst>
            </a:pPr>
            <a:r>
              <a:rPr lang="hr-HR" sz="1400" dirty="0">
                <a:solidFill>
                  <a:srgbClr val="0070C0"/>
                </a:solidFill>
              </a:rPr>
              <a:t>Nema sustav</a:t>
            </a:r>
            <a:r>
              <a:rPr lang="hr-HR" sz="1400" dirty="0">
                <a:solidFill>
                  <a:srgbClr val="0070C0"/>
                </a:solidFill>
              </a:rPr>
              <a:t>n</a:t>
            </a:r>
            <a:r>
              <a:rPr lang="hr-HR" sz="1400" dirty="0">
                <a:solidFill>
                  <a:srgbClr val="0070C0"/>
                </a:solidFill>
              </a:rPr>
              <a:t>e provjere podataka za v</a:t>
            </a:r>
            <a:r>
              <a:rPr lang="hr-HR" sz="1400" dirty="0">
                <a:solidFill>
                  <a:srgbClr val="0070C0"/>
                </a:solidFill>
              </a:rPr>
              <a:t>r</a:t>
            </a:r>
            <a:r>
              <a:rPr lang="hr-HR" sz="1400" dirty="0">
                <a:solidFill>
                  <a:srgbClr val="0070C0"/>
                </a:solidFill>
              </a:rPr>
              <a:t>ijeme revizije</a:t>
            </a:r>
          </a:p>
          <a:p>
            <a:pPr marL="182563" indent="0">
              <a:spcBef>
                <a:spcPts val="0"/>
              </a:spcBef>
              <a:buNone/>
            </a:pPr>
            <a:r>
              <a:rPr lang="hr-HR" sz="1400" dirty="0">
                <a:solidFill>
                  <a:srgbClr val="0070C0"/>
                </a:solidFill>
              </a:rPr>
              <a:t>Ograničeno znanje o sustavnim podacima un</a:t>
            </a:r>
            <a:r>
              <a:rPr lang="hr-HR" sz="1400" dirty="0">
                <a:solidFill>
                  <a:srgbClr val="0070C0"/>
                </a:solidFill>
              </a:rPr>
              <a:t>u</a:t>
            </a:r>
            <a:r>
              <a:rPr lang="hr-HR" sz="1400" dirty="0">
                <a:solidFill>
                  <a:srgbClr val="0070C0"/>
                </a:solidFill>
              </a:rPr>
              <a:t>tar</a:t>
            </a:r>
            <a:r>
              <a:rPr lang="hr-HR" sz="1400" dirty="0">
                <a:solidFill>
                  <a:srgbClr val="0070C0"/>
                </a:solidFill>
              </a:rPr>
              <a:t> </a:t>
            </a:r>
            <a:r>
              <a:rPr lang="hr-HR" sz="1400" dirty="0">
                <a:solidFill>
                  <a:srgbClr val="0070C0"/>
                </a:solidFill>
              </a:rPr>
              <a:t>organizacije</a:t>
            </a:r>
          </a:p>
          <a:p>
            <a:pPr marL="182563" indent="0">
              <a:spcBef>
                <a:spcPts val="0"/>
              </a:spcBef>
              <a:buNone/>
            </a:pPr>
            <a:r>
              <a:rPr lang="hr-HR" sz="1400" dirty="0">
                <a:solidFill>
                  <a:srgbClr val="0070C0"/>
                </a:solidFill>
              </a:rPr>
              <a:t>Nema analitičara podataka</a:t>
            </a:r>
          </a:p>
          <a:p>
            <a:pPr marL="263525" indent="0">
              <a:spcBef>
                <a:spcPts val="0"/>
              </a:spcBef>
              <a:buNone/>
            </a:pPr>
            <a:endParaRPr lang="hr-HR" sz="1400" dirty="0">
              <a:solidFill>
                <a:srgbClr val="0070C0"/>
              </a:solidFill>
            </a:endParaRPr>
          </a:p>
          <a:p>
            <a:pPr marL="263525" indent="0">
              <a:spcBef>
                <a:spcPts val="0"/>
              </a:spcBef>
              <a:buNone/>
            </a:pPr>
            <a:endParaRPr lang="hr-HR" sz="1400" dirty="0">
              <a:solidFill>
                <a:srgbClr val="0070C0"/>
              </a:solidFill>
            </a:endParaRPr>
          </a:p>
          <a:p>
            <a:pPr marL="263525" indent="0">
              <a:spcBef>
                <a:spcPts val="0"/>
              </a:spcBef>
              <a:buNone/>
            </a:pPr>
            <a:endParaRPr lang="hr-HR" sz="1400" dirty="0">
              <a:solidFill>
                <a:srgbClr val="0070C0"/>
              </a:solidFill>
            </a:endParaRPr>
          </a:p>
          <a:p>
            <a:pPr marL="182563" indent="0">
              <a:spcBef>
                <a:spcPts val="0"/>
              </a:spcBef>
              <a:buNone/>
            </a:pPr>
            <a:r>
              <a:rPr lang="hr-HR" sz="1400" b="1" dirty="0">
                <a:solidFill>
                  <a:srgbClr val="0070C0"/>
                </a:solidFill>
              </a:rPr>
              <a:t>Znanje o revizijskom univerzumu</a:t>
            </a:r>
          </a:p>
          <a:p>
            <a:pPr marL="182563" indent="0">
              <a:spcBef>
                <a:spcPts val="0"/>
              </a:spcBef>
              <a:buNone/>
            </a:pPr>
            <a:r>
              <a:rPr lang="hr-HR" sz="1400" dirty="0">
                <a:solidFill>
                  <a:srgbClr val="0070C0"/>
                </a:solidFill>
              </a:rPr>
              <a:t>Nedovoljna osviještenost o revizijskom univerzumu</a:t>
            </a:r>
          </a:p>
          <a:p>
            <a:pPr marL="182563" indent="0">
              <a:spcBef>
                <a:spcPts val="0"/>
              </a:spcBef>
              <a:buNone/>
            </a:pPr>
            <a:r>
              <a:rPr lang="hr-HR" sz="1400" dirty="0">
                <a:solidFill>
                  <a:srgbClr val="0070C0"/>
                </a:solidFill>
              </a:rPr>
              <a:t>Ograničen uvid u poslovne ciljeve, organizacijske promjene, strateške pr</a:t>
            </a:r>
            <a:r>
              <a:rPr lang="hr-HR" sz="1400" dirty="0">
                <a:solidFill>
                  <a:srgbClr val="0070C0"/>
                </a:solidFill>
              </a:rPr>
              <a:t>o</a:t>
            </a:r>
            <a:r>
              <a:rPr lang="hr-HR" sz="1400" dirty="0">
                <a:solidFill>
                  <a:srgbClr val="0070C0"/>
                </a:solidFill>
              </a:rPr>
              <a:t>jekte…</a:t>
            </a:r>
          </a:p>
          <a:p>
            <a:pPr marL="182563" indent="0">
              <a:spcBef>
                <a:spcPts val="0"/>
              </a:spcBef>
              <a:buNone/>
            </a:pPr>
            <a:endParaRPr lang="hr-HR" sz="1400" dirty="0">
              <a:solidFill>
                <a:srgbClr val="0070C0"/>
              </a:solidFill>
            </a:endParaRPr>
          </a:p>
          <a:p>
            <a:pPr marL="182563" indent="0">
              <a:spcBef>
                <a:spcPts val="0"/>
              </a:spcBef>
              <a:buNone/>
            </a:pPr>
            <a:endParaRPr lang="hr-HR" sz="1400" dirty="0">
              <a:solidFill>
                <a:srgbClr val="0070C0"/>
              </a:solidFill>
            </a:endParaRPr>
          </a:p>
          <a:p>
            <a:pPr marL="182563" indent="0">
              <a:spcBef>
                <a:spcPts val="0"/>
              </a:spcBef>
              <a:buNone/>
            </a:pPr>
            <a:endParaRPr lang="hr-HR" sz="1400" dirty="0">
              <a:solidFill>
                <a:srgbClr val="0070C0"/>
              </a:solidFill>
            </a:endParaRPr>
          </a:p>
          <a:p>
            <a:pPr marL="182563" indent="0">
              <a:spcBef>
                <a:spcPts val="0"/>
              </a:spcBef>
              <a:buNone/>
            </a:pPr>
            <a:endParaRPr lang="hr-HR" sz="1400" dirty="0">
              <a:solidFill>
                <a:srgbClr val="0070C0"/>
              </a:solidFill>
            </a:endParaRPr>
          </a:p>
          <a:p>
            <a:pPr marL="182563" indent="0">
              <a:spcBef>
                <a:spcPts val="0"/>
              </a:spcBef>
              <a:buNone/>
            </a:pPr>
            <a:endParaRPr lang="hr-HR" sz="1400" dirty="0">
              <a:solidFill>
                <a:srgbClr val="0070C0"/>
              </a:solidFill>
            </a:endParaRPr>
          </a:p>
          <a:p>
            <a:pPr marL="182563" indent="0">
              <a:spcBef>
                <a:spcPts val="0"/>
              </a:spcBef>
              <a:buNone/>
            </a:pPr>
            <a:endParaRPr lang="hr-HR" sz="1400" dirty="0">
              <a:solidFill>
                <a:srgbClr val="0070C0"/>
              </a:solidFill>
            </a:endParaRPr>
          </a:p>
          <a:p>
            <a:pPr marL="182563" indent="0">
              <a:spcBef>
                <a:spcPts val="0"/>
              </a:spcBef>
              <a:buNone/>
              <a:tabLst>
                <a:tab pos="182563" algn="l"/>
              </a:tabLst>
            </a:pPr>
            <a:r>
              <a:rPr lang="hr-HR" sz="1400" b="1" dirty="0">
                <a:solidFill>
                  <a:srgbClr val="0070C0"/>
                </a:solidFill>
              </a:rPr>
              <a:t>Odnosi s klijentima </a:t>
            </a:r>
          </a:p>
          <a:p>
            <a:pPr marL="182563" indent="0">
              <a:spcBef>
                <a:spcPts val="0"/>
              </a:spcBef>
              <a:buNone/>
              <a:tabLst>
                <a:tab pos="182563" algn="l"/>
              </a:tabLst>
            </a:pPr>
            <a:r>
              <a:rPr lang="hr-HR" sz="1400" dirty="0">
                <a:solidFill>
                  <a:srgbClr val="0070C0"/>
                </a:solidFill>
              </a:rPr>
              <a:t>Uglavnom usmjereni na reviziju</a:t>
            </a:r>
            <a:r>
              <a:rPr lang="hr-HR" sz="1400" dirty="0">
                <a:solidFill>
                  <a:srgbClr val="0070C0"/>
                </a:solidFill>
              </a:rPr>
              <a:t> </a:t>
            </a:r>
          </a:p>
          <a:p>
            <a:pPr marL="182563" indent="0">
              <a:spcBef>
                <a:spcPts val="0"/>
              </a:spcBef>
              <a:buNone/>
              <a:tabLst>
                <a:tab pos="182563" algn="l"/>
              </a:tabLst>
            </a:pPr>
            <a:r>
              <a:rPr lang="hr-HR" sz="1400" dirty="0">
                <a:solidFill>
                  <a:srgbClr val="0070C0"/>
                </a:solidFill>
              </a:rPr>
              <a:t>Ogranič</a:t>
            </a:r>
            <a:r>
              <a:rPr lang="hr-HR" sz="1400" dirty="0">
                <a:solidFill>
                  <a:srgbClr val="0070C0"/>
                </a:solidFill>
              </a:rPr>
              <a:t>e</a:t>
            </a:r>
            <a:r>
              <a:rPr lang="hr-HR" sz="1400" dirty="0">
                <a:solidFill>
                  <a:srgbClr val="0070C0"/>
                </a:solidFill>
              </a:rPr>
              <a:t>n doseg </a:t>
            </a:r>
            <a:r>
              <a:rPr lang="hr-HR" sz="1400" dirty="0">
                <a:solidFill>
                  <a:srgbClr val="0070C0"/>
                </a:solidFill>
              </a:rPr>
              <a:t>p</a:t>
            </a:r>
            <a:r>
              <a:rPr lang="hr-HR" sz="1400" dirty="0">
                <a:solidFill>
                  <a:srgbClr val="0070C0"/>
                </a:solidFill>
              </a:rPr>
              <a:t>rema upravnog odboru i revizorskom odboru</a:t>
            </a:r>
          </a:p>
          <a:p>
            <a:pPr marL="182563" indent="0">
              <a:spcBef>
                <a:spcPts val="0"/>
              </a:spcBef>
              <a:buNone/>
            </a:pPr>
            <a:r>
              <a:rPr lang="hr-HR" sz="1400" dirty="0">
                <a:solidFill>
                  <a:srgbClr val="0070C0"/>
                </a:solidFill>
              </a:rPr>
              <a:t>Ograničen doseg </a:t>
            </a:r>
            <a:r>
              <a:rPr lang="hr-HR" sz="1400" dirty="0">
                <a:solidFill>
                  <a:srgbClr val="0070C0"/>
                </a:solidFill>
              </a:rPr>
              <a:t>p</a:t>
            </a:r>
            <a:r>
              <a:rPr lang="hr-HR" sz="1400" dirty="0">
                <a:solidFill>
                  <a:srgbClr val="0070C0"/>
                </a:solidFill>
              </a:rPr>
              <a:t>re</a:t>
            </a:r>
            <a:r>
              <a:rPr lang="hr-HR" sz="1400" dirty="0">
                <a:solidFill>
                  <a:srgbClr val="0070C0"/>
                </a:solidFill>
              </a:rPr>
              <a:t>m</a:t>
            </a:r>
            <a:r>
              <a:rPr lang="hr-HR" sz="1400" dirty="0">
                <a:solidFill>
                  <a:srgbClr val="0070C0"/>
                </a:solidFill>
              </a:rPr>
              <a:t>a subjektima za kontrolu</a:t>
            </a:r>
          </a:p>
          <a:p>
            <a:pPr marL="182563" indent="0">
              <a:spcBef>
                <a:spcPts val="0"/>
              </a:spcBef>
              <a:buNone/>
            </a:pPr>
            <a:endParaRPr lang="hr-HR" sz="1400" dirty="0">
              <a:solidFill>
                <a:srgbClr val="0070C0"/>
              </a:solidFill>
            </a:endParaRPr>
          </a:p>
          <a:p>
            <a:pPr marL="182563" indent="0">
              <a:spcBef>
                <a:spcPts val="0"/>
              </a:spcBef>
              <a:buNone/>
            </a:pPr>
            <a:endParaRPr lang="hr-HR" sz="1400" dirty="0">
              <a:solidFill>
                <a:srgbClr val="0070C0"/>
              </a:solidFill>
            </a:endParaRPr>
          </a:p>
          <a:p>
            <a:pPr marL="182563" indent="0">
              <a:spcBef>
                <a:spcPts val="0"/>
              </a:spcBef>
              <a:buNone/>
            </a:pPr>
            <a:r>
              <a:rPr lang="hr-HR" sz="1400" b="1" dirty="0">
                <a:solidFill>
                  <a:srgbClr val="0070C0"/>
                </a:solidFill>
              </a:rPr>
              <a:t>Znanje o reviziji</a:t>
            </a:r>
          </a:p>
          <a:p>
            <a:pPr marL="182563" indent="0">
              <a:spcBef>
                <a:spcPts val="0"/>
              </a:spcBef>
              <a:buNone/>
            </a:pPr>
            <a:r>
              <a:rPr lang="hr-HR" sz="1400" dirty="0">
                <a:solidFill>
                  <a:srgbClr val="0070C0"/>
                </a:solidFill>
              </a:rPr>
              <a:t>Dovoljno </a:t>
            </a:r>
            <a:r>
              <a:rPr lang="hr-HR" sz="1400" dirty="0">
                <a:solidFill>
                  <a:srgbClr val="0070C0"/>
                </a:solidFill>
              </a:rPr>
              <a:t>z</a:t>
            </a:r>
            <a:r>
              <a:rPr lang="hr-HR" sz="1400" dirty="0">
                <a:solidFill>
                  <a:srgbClr val="0070C0"/>
                </a:solidFill>
              </a:rPr>
              <a:t>nanje o revizijskoj metodologiji</a:t>
            </a:r>
          </a:p>
          <a:p>
            <a:pPr marL="182563" indent="0">
              <a:spcBef>
                <a:spcPts val="0"/>
              </a:spcBef>
              <a:buNone/>
            </a:pPr>
            <a:r>
              <a:rPr lang="hr-HR" sz="1400" dirty="0">
                <a:solidFill>
                  <a:srgbClr val="0070C0"/>
                </a:solidFill>
              </a:rPr>
              <a:t>za</a:t>
            </a:r>
            <a:r>
              <a:rPr lang="hr-HR" sz="1400" dirty="0">
                <a:solidFill>
                  <a:srgbClr val="0070C0"/>
                </a:solidFill>
              </a:rPr>
              <a:t> </a:t>
            </a:r>
            <a:r>
              <a:rPr lang="hr-HR" sz="1400" dirty="0">
                <a:solidFill>
                  <a:srgbClr val="0070C0"/>
                </a:solidFill>
              </a:rPr>
              <a:t>razvoj revizije IT-a, financijske i strateške revizije.</a:t>
            </a:r>
          </a:p>
          <a:p>
            <a:pPr marL="182563" indent="0">
              <a:spcBef>
                <a:spcPts val="0"/>
              </a:spcBef>
              <a:buNone/>
            </a:pPr>
            <a:endParaRPr lang="hr-HR" sz="1400" dirty="0">
              <a:solidFill>
                <a:srgbClr val="0070C0"/>
              </a:solidFill>
            </a:endParaRPr>
          </a:p>
          <a:p>
            <a:pPr marL="182563" indent="0">
              <a:spcBef>
                <a:spcPts val="0"/>
              </a:spcBef>
              <a:buNone/>
            </a:pPr>
            <a:endParaRPr lang="hr-HR" sz="1400" dirty="0">
              <a:solidFill>
                <a:srgbClr val="0070C0"/>
              </a:solidFill>
            </a:endParaRPr>
          </a:p>
          <a:p>
            <a:pPr marL="182563" indent="0">
              <a:spcBef>
                <a:spcPts val="0"/>
              </a:spcBef>
              <a:buNone/>
            </a:pPr>
            <a:endParaRPr lang="hr-HR" sz="1400" dirty="0">
              <a:solidFill>
                <a:srgbClr val="0070C0"/>
              </a:solidFill>
            </a:endParaRPr>
          </a:p>
          <a:p>
            <a:pPr marL="182563" indent="0">
              <a:spcBef>
                <a:spcPts val="0"/>
              </a:spcBef>
              <a:buNone/>
            </a:pPr>
            <a:endParaRPr lang="hr-HR" sz="1400" dirty="0">
              <a:solidFill>
                <a:srgbClr val="0070C0"/>
              </a:solidFill>
            </a:endParaRPr>
          </a:p>
          <a:p>
            <a:pPr marL="182563" indent="0">
              <a:spcBef>
                <a:spcPts val="0"/>
              </a:spcBef>
              <a:buNone/>
            </a:pPr>
            <a:endParaRPr lang="hr-HR" sz="1400" dirty="0">
              <a:solidFill>
                <a:srgbClr val="0070C0"/>
              </a:solidFill>
            </a:endParaRPr>
          </a:p>
          <a:p>
            <a:pPr marL="182563" indent="0">
              <a:spcBef>
                <a:spcPts val="0"/>
              </a:spcBef>
              <a:buNone/>
            </a:pPr>
            <a:r>
              <a:rPr lang="hr-HR" sz="1400" b="1" dirty="0">
                <a:solidFill>
                  <a:srgbClr val="0070C0"/>
                </a:solidFill>
              </a:rPr>
              <a:t>Komunikacija</a:t>
            </a:r>
          </a:p>
          <a:p>
            <a:pPr marL="182563" indent="0">
              <a:spcBef>
                <a:spcPts val="0"/>
              </a:spcBef>
              <a:buNone/>
            </a:pPr>
            <a:r>
              <a:rPr lang="hr-HR" sz="1400" dirty="0">
                <a:solidFill>
                  <a:srgbClr val="0070C0"/>
                </a:solidFill>
              </a:rPr>
              <a:t>Nedovoljna k</a:t>
            </a:r>
            <a:r>
              <a:rPr lang="hr-HR" sz="1400" dirty="0">
                <a:solidFill>
                  <a:srgbClr val="0070C0"/>
                </a:solidFill>
              </a:rPr>
              <a:t>o</a:t>
            </a:r>
            <a:r>
              <a:rPr lang="hr-HR" sz="1400" dirty="0">
                <a:solidFill>
                  <a:srgbClr val="0070C0"/>
                </a:solidFill>
              </a:rPr>
              <a:t>munikacija i</a:t>
            </a:r>
            <a:r>
              <a:rPr lang="hr-HR" sz="1400" dirty="0">
                <a:solidFill>
                  <a:srgbClr val="0070C0"/>
                </a:solidFill>
              </a:rPr>
              <a:t> </a:t>
            </a:r>
            <a:r>
              <a:rPr lang="hr-HR" sz="1400" dirty="0">
                <a:solidFill>
                  <a:srgbClr val="0070C0"/>
                </a:solidFill>
              </a:rPr>
              <a:t>vid</a:t>
            </a:r>
            <a:r>
              <a:rPr lang="hr-HR" sz="1400" dirty="0">
                <a:solidFill>
                  <a:srgbClr val="0070C0"/>
                </a:solidFill>
              </a:rPr>
              <a:t>lj</a:t>
            </a:r>
            <a:r>
              <a:rPr lang="hr-HR" sz="1400" dirty="0">
                <a:solidFill>
                  <a:srgbClr val="0070C0"/>
                </a:solidFill>
              </a:rPr>
              <a:t>ivost unutarnje reviz</a:t>
            </a:r>
            <a:r>
              <a:rPr lang="hr-HR" sz="1400" dirty="0">
                <a:solidFill>
                  <a:srgbClr val="0070C0"/>
                </a:solidFill>
              </a:rPr>
              <a:t>i</a:t>
            </a:r>
            <a:r>
              <a:rPr lang="hr-HR" sz="1400" dirty="0">
                <a:solidFill>
                  <a:srgbClr val="0070C0"/>
                </a:solidFill>
              </a:rPr>
              <a:t>je </a:t>
            </a:r>
            <a:r>
              <a:rPr lang="hr-HR" sz="1400" dirty="0">
                <a:solidFill>
                  <a:srgbClr val="0070C0"/>
                </a:solidFill>
              </a:rPr>
              <a:t>u</a:t>
            </a:r>
            <a:r>
              <a:rPr lang="hr-HR" sz="1400" dirty="0">
                <a:solidFill>
                  <a:srgbClr val="0070C0"/>
                </a:solidFill>
              </a:rPr>
              <a:t> globa</a:t>
            </a:r>
            <a:r>
              <a:rPr lang="hr-HR" sz="1400" dirty="0">
                <a:solidFill>
                  <a:srgbClr val="0070C0"/>
                </a:solidFill>
              </a:rPr>
              <a:t>l</a:t>
            </a:r>
            <a:r>
              <a:rPr lang="hr-HR" sz="1400" dirty="0">
                <a:solidFill>
                  <a:srgbClr val="0070C0"/>
                </a:solidFill>
              </a:rPr>
              <a:t>noj organizaciji.</a:t>
            </a:r>
          </a:p>
          <a:p>
            <a:pPr marL="182563" indent="0">
              <a:spcBef>
                <a:spcPts val="0"/>
              </a:spcBef>
              <a:buNone/>
            </a:pPr>
            <a:r>
              <a:rPr lang="hr-HR" sz="1400" dirty="0">
                <a:solidFill>
                  <a:srgbClr val="0070C0"/>
                </a:solidFill>
              </a:rPr>
              <a:t>Poboljš</a:t>
            </a:r>
            <a:r>
              <a:rPr lang="hr-HR" sz="1400" dirty="0">
                <a:solidFill>
                  <a:srgbClr val="0070C0"/>
                </a:solidFill>
              </a:rPr>
              <a:t>a</a:t>
            </a:r>
            <a:r>
              <a:rPr lang="hr-HR" sz="1400" dirty="0">
                <a:solidFill>
                  <a:srgbClr val="0070C0"/>
                </a:solidFill>
              </a:rPr>
              <a:t>ti kvalitetu i</a:t>
            </a:r>
            <a:r>
              <a:rPr lang="hr-HR" sz="1400" dirty="0">
                <a:solidFill>
                  <a:srgbClr val="0070C0"/>
                </a:solidFill>
              </a:rPr>
              <a:t> </a:t>
            </a:r>
            <a:r>
              <a:rPr lang="hr-HR" sz="1400" dirty="0">
                <a:solidFill>
                  <a:srgbClr val="0070C0"/>
                </a:solidFill>
              </a:rPr>
              <a:t>doseg revizijskog </a:t>
            </a:r>
            <a:r>
              <a:rPr lang="hr-HR" sz="1400" dirty="0">
                <a:solidFill>
                  <a:srgbClr val="0070C0"/>
                </a:solidFill>
              </a:rPr>
              <a:t>izvještavanja.</a:t>
            </a:r>
          </a:p>
          <a:p>
            <a:pPr marL="182563" indent="-182563">
              <a:spcBef>
                <a:spcPts val="0"/>
              </a:spcBef>
            </a:pPr>
            <a:endParaRPr lang="hr-HR" sz="1400" dirty="0">
              <a:solidFill>
                <a:srgbClr val="0070C0"/>
              </a:solidFill>
            </a:endParaRPr>
          </a:p>
          <a:p>
            <a:pPr marL="182563" indent="-182563">
              <a:spcBef>
                <a:spcPts val="0"/>
              </a:spcBef>
            </a:pPr>
            <a:endParaRPr lang="hr-HR" sz="1400" dirty="0">
              <a:solidFill>
                <a:srgbClr val="0070C0"/>
              </a:solidFill>
            </a:endParaRPr>
          </a:p>
          <a:p>
            <a:pPr marL="263525" indent="0">
              <a:spcBef>
                <a:spcPts val="0"/>
              </a:spcBef>
              <a:buNone/>
            </a:pPr>
            <a:endParaRPr lang="hr-HR" sz="1400" dirty="0">
              <a:solidFill>
                <a:srgbClr val="0070C0"/>
              </a:solidFill>
            </a:endParaRPr>
          </a:p>
          <a:p>
            <a:pPr marL="268288" indent="0">
              <a:spcBef>
                <a:spcPts val="0"/>
              </a:spcBef>
              <a:buNone/>
            </a:pPr>
            <a:endParaRPr lang="hr-HR" sz="1050" dirty="0">
              <a:solidFill>
                <a:srgbClr val="0070C0"/>
              </a:solidFill>
            </a:endParaRPr>
          </a:p>
          <a:p>
            <a:endParaRPr lang="hr-HR" sz="105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846160" y="337416"/>
            <a:ext cx="10515600" cy="316877"/>
          </a:xfrm>
        </p:spPr>
        <p:txBody>
          <a:bodyPr/>
          <a:lstStyle/>
          <a:p>
            <a:r>
              <a:rPr lang="hr-HR" smtClean="0"/>
              <a:t>Trenutačna situacija FIA-e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29885" y="1174492"/>
            <a:ext cx="335955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2000" dirty="0">
                <a:solidFill>
                  <a:srgbClr val="0070C0"/>
                </a:solidFill>
              </a:rPr>
              <a:t>Ocjena FIA-e, kraj 2017.</a:t>
            </a:r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411480" y="4889114"/>
            <a:ext cx="3783330" cy="1143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411480" y="4809104"/>
            <a:ext cx="0" cy="20574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1167384" y="4809104"/>
            <a:ext cx="0" cy="20574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1923288" y="4809104"/>
            <a:ext cx="0" cy="20574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2679192" y="4809104"/>
            <a:ext cx="0" cy="20574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3435096" y="4809104"/>
            <a:ext cx="0" cy="20574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4191000" y="4809104"/>
            <a:ext cx="0" cy="20574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279873" y="5049134"/>
            <a:ext cx="26321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1200" dirty="0">
                <a:solidFill>
                  <a:schemeClr val="accent1"/>
                </a:solidFill>
              </a:rPr>
              <a:t>0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1035777" y="5063034"/>
            <a:ext cx="26321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1200" dirty="0">
                <a:solidFill>
                  <a:schemeClr val="accent1"/>
                </a:solidFill>
              </a:rPr>
              <a:t>1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1795490" y="5063034"/>
            <a:ext cx="26321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1200" dirty="0">
                <a:solidFill>
                  <a:schemeClr val="accent1"/>
                </a:solidFill>
              </a:rPr>
              <a:t>2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2547585" y="5063034"/>
            <a:ext cx="26321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1200" dirty="0">
                <a:solidFill>
                  <a:schemeClr val="accent1"/>
                </a:solidFill>
              </a:rPr>
              <a:t>3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3329724" y="5063034"/>
            <a:ext cx="26321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1200" dirty="0">
                <a:solidFill>
                  <a:schemeClr val="accent1"/>
                </a:solidFill>
              </a:rPr>
              <a:t>4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4089437" y="5063034"/>
            <a:ext cx="26321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1200" dirty="0">
                <a:solidFill>
                  <a:schemeClr val="accent1"/>
                </a:solidFill>
              </a:rPr>
              <a:t>5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764352" y="5204124"/>
            <a:ext cx="87588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1200" dirty="0">
                <a:solidFill>
                  <a:schemeClr val="accent1"/>
                </a:solidFill>
              </a:rPr>
              <a:t>nedovoljno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1532073" y="5202664"/>
            <a:ext cx="76046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1200" dirty="0">
                <a:solidFill>
                  <a:schemeClr val="accent1"/>
                </a:solidFill>
              </a:rPr>
              <a:t>dovoljno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2434213" y="5202664"/>
            <a:ext cx="49943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1200" dirty="0">
                <a:solidFill>
                  <a:schemeClr val="accent1"/>
                </a:solidFill>
              </a:rPr>
              <a:t>dobro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3075320" y="5186203"/>
            <a:ext cx="81310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1200" dirty="0">
                <a:solidFill>
                  <a:schemeClr val="accent1"/>
                </a:solidFill>
              </a:rPr>
              <a:t>vrlo</a:t>
            </a:r>
            <a:r>
              <a:rPr lang="hr-HR" dirty="0" smtClean="0"/>
              <a:t> </a:t>
            </a:r>
            <a:r>
              <a:rPr lang="hr-HR" sz="1200" dirty="0">
                <a:solidFill>
                  <a:schemeClr val="accent1"/>
                </a:solidFill>
              </a:rPr>
              <a:t>dobro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3845619" y="5209197"/>
            <a:ext cx="74334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hr-HR" sz="1200" dirty="0">
                <a:solidFill>
                  <a:schemeClr val="accent1"/>
                </a:solidFill>
              </a:rPr>
              <a:t>odlično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1480" y="1737092"/>
            <a:ext cx="3779520" cy="2595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207112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7027021" y="1946157"/>
            <a:ext cx="4591461" cy="3609697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hr-HR" sz="1600" b="1" dirty="0">
                <a:solidFill>
                  <a:schemeClr val="accent1"/>
                </a:solidFill>
              </a:rPr>
              <a:t>Ključni dionici </a:t>
            </a:r>
          </a:p>
          <a:p>
            <a:pPr marL="0" indent="0">
              <a:buNone/>
            </a:pPr>
            <a:r>
              <a:rPr lang="hr-HR" sz="1600" dirty="0">
                <a:solidFill>
                  <a:schemeClr val="accent1"/>
                </a:solidFill>
              </a:rPr>
              <a:t>Velik utjecaj na </a:t>
            </a:r>
            <a:r>
              <a:rPr lang="hr-HR" sz="1600" dirty="0">
                <a:solidFill>
                  <a:schemeClr val="accent1"/>
                </a:solidFill>
              </a:rPr>
              <a:t>percepciju unutarnje </a:t>
            </a:r>
            <a:r>
              <a:rPr lang="hr-HR" sz="1600" dirty="0">
                <a:solidFill>
                  <a:schemeClr val="accent1"/>
                </a:solidFill>
              </a:rPr>
              <a:t>r</a:t>
            </a:r>
            <a:r>
              <a:rPr lang="hr-HR" sz="1600" dirty="0">
                <a:solidFill>
                  <a:schemeClr val="accent1"/>
                </a:solidFill>
              </a:rPr>
              <a:t>evi</a:t>
            </a:r>
            <a:r>
              <a:rPr lang="hr-HR" sz="1600" dirty="0">
                <a:solidFill>
                  <a:schemeClr val="accent1"/>
                </a:solidFill>
              </a:rPr>
              <a:t>z</a:t>
            </a:r>
            <a:r>
              <a:rPr lang="hr-HR" sz="1600" dirty="0">
                <a:solidFill>
                  <a:schemeClr val="accent1"/>
                </a:solidFill>
              </a:rPr>
              <a:t>ije na organizaciju. Velik utjecaj na f</a:t>
            </a:r>
            <a:r>
              <a:rPr lang="hr-HR" sz="1600" dirty="0">
                <a:solidFill>
                  <a:schemeClr val="accent1"/>
                </a:solidFill>
              </a:rPr>
              <a:t>u</a:t>
            </a:r>
            <a:r>
              <a:rPr lang="hr-HR" sz="1600" dirty="0">
                <a:solidFill>
                  <a:schemeClr val="accent1"/>
                </a:solidFill>
              </a:rPr>
              <a:t>nkcioniranje organ</a:t>
            </a:r>
            <a:r>
              <a:rPr lang="hr-HR" sz="1600" dirty="0">
                <a:solidFill>
                  <a:schemeClr val="accent1"/>
                </a:solidFill>
              </a:rPr>
              <a:t>i</a:t>
            </a:r>
            <a:r>
              <a:rPr lang="hr-HR" sz="1600" dirty="0">
                <a:solidFill>
                  <a:schemeClr val="accent1"/>
                </a:solidFill>
              </a:rPr>
              <a:t>zacije i fun</a:t>
            </a:r>
            <a:r>
              <a:rPr lang="hr-HR" sz="1600" dirty="0">
                <a:solidFill>
                  <a:schemeClr val="accent1"/>
                </a:solidFill>
              </a:rPr>
              <a:t>k</a:t>
            </a:r>
            <a:r>
              <a:rPr lang="hr-HR" sz="1600" dirty="0">
                <a:solidFill>
                  <a:schemeClr val="accent1"/>
                </a:solidFill>
              </a:rPr>
              <a:t>cio</a:t>
            </a:r>
            <a:r>
              <a:rPr lang="hr-HR" sz="1600" dirty="0">
                <a:solidFill>
                  <a:schemeClr val="accent1"/>
                </a:solidFill>
              </a:rPr>
              <a:t>n</a:t>
            </a:r>
            <a:r>
              <a:rPr lang="hr-HR" sz="1600" dirty="0">
                <a:solidFill>
                  <a:schemeClr val="accent1"/>
                </a:solidFill>
              </a:rPr>
              <a:t>ira</a:t>
            </a:r>
            <a:r>
              <a:rPr lang="hr-HR" sz="1600" dirty="0">
                <a:solidFill>
                  <a:schemeClr val="accent1"/>
                </a:solidFill>
              </a:rPr>
              <a:t>n</a:t>
            </a:r>
            <a:r>
              <a:rPr lang="hr-HR" sz="1600" dirty="0">
                <a:solidFill>
                  <a:schemeClr val="accent1"/>
                </a:solidFill>
              </a:rPr>
              <a:t>je FIA-e.  </a:t>
            </a:r>
          </a:p>
          <a:p>
            <a:pPr marL="0" indent="0">
              <a:spcBef>
                <a:spcPts val="0"/>
              </a:spcBef>
              <a:buNone/>
            </a:pPr>
            <a:endParaRPr lang="hr-HR" sz="1600" dirty="0">
              <a:solidFill>
                <a:schemeClr val="accent1"/>
              </a:solidFill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hr-HR" sz="1600" b="1" dirty="0">
                <a:solidFill>
                  <a:schemeClr val="accent1"/>
                </a:solidFill>
              </a:rPr>
              <a:t>Suradnja</a:t>
            </a:r>
          </a:p>
          <a:p>
            <a:pPr marL="0" indent="0">
              <a:spcBef>
                <a:spcPts val="0"/>
              </a:spcBef>
              <a:buNone/>
            </a:pPr>
            <a:r>
              <a:rPr lang="hr-HR" sz="1600" dirty="0">
                <a:solidFill>
                  <a:schemeClr val="accent1"/>
                </a:solidFill>
              </a:rPr>
              <a:t>Velik utjecaj na drug</a:t>
            </a:r>
            <a:r>
              <a:rPr lang="hr-HR" sz="1600" dirty="0">
                <a:solidFill>
                  <a:schemeClr val="accent1"/>
                </a:solidFill>
              </a:rPr>
              <a:t>e</a:t>
            </a:r>
            <a:r>
              <a:rPr lang="hr-HR" sz="1600" dirty="0">
                <a:solidFill>
                  <a:schemeClr val="accent1"/>
                </a:solidFill>
              </a:rPr>
              <a:t> un</a:t>
            </a:r>
            <a:r>
              <a:rPr lang="hr-HR" sz="1600" dirty="0">
                <a:solidFill>
                  <a:schemeClr val="accent1"/>
                </a:solidFill>
              </a:rPr>
              <a:t>u</a:t>
            </a:r>
            <a:r>
              <a:rPr lang="hr-HR" sz="1600" dirty="0">
                <a:solidFill>
                  <a:schemeClr val="accent1"/>
                </a:solidFill>
              </a:rPr>
              <a:t>tar</a:t>
            </a:r>
            <a:r>
              <a:rPr lang="hr-HR" sz="1600" dirty="0">
                <a:solidFill>
                  <a:schemeClr val="accent1"/>
                </a:solidFill>
              </a:rPr>
              <a:t> </a:t>
            </a:r>
            <a:r>
              <a:rPr lang="hr-HR" sz="1600" dirty="0">
                <a:solidFill>
                  <a:schemeClr val="accent1"/>
                </a:solidFill>
              </a:rPr>
              <a:t>organizacije, ograničen utjecaj na </a:t>
            </a:r>
            <a:r>
              <a:rPr lang="hr-HR" sz="1600" dirty="0">
                <a:solidFill>
                  <a:schemeClr val="accent1"/>
                </a:solidFill>
              </a:rPr>
              <a:t>f</a:t>
            </a:r>
            <a:r>
              <a:rPr lang="hr-HR" sz="1600" dirty="0">
                <a:solidFill>
                  <a:schemeClr val="accent1"/>
                </a:solidFill>
              </a:rPr>
              <a:t>unkcioniranje FIA-e.</a:t>
            </a:r>
          </a:p>
          <a:p>
            <a:pPr marL="0" indent="0">
              <a:spcBef>
                <a:spcPts val="0"/>
              </a:spcBef>
              <a:buNone/>
            </a:pPr>
            <a:endParaRPr lang="hr-HR" sz="1600" dirty="0">
              <a:solidFill>
                <a:schemeClr val="accent1"/>
              </a:solidFill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hr-HR" sz="1600" b="1" dirty="0">
                <a:solidFill>
                  <a:schemeClr val="accent1"/>
                </a:solidFill>
              </a:rPr>
              <a:t>Profesionalna povezanost</a:t>
            </a:r>
          </a:p>
          <a:p>
            <a:pPr marL="0" indent="0">
              <a:spcBef>
                <a:spcPts val="0"/>
              </a:spcBef>
              <a:buNone/>
            </a:pPr>
            <a:r>
              <a:rPr lang="hr-HR" sz="1600" dirty="0">
                <a:solidFill>
                  <a:schemeClr val="accent1"/>
                </a:solidFill>
              </a:rPr>
              <a:t>Mali utjecaj na organizaciju, ali velik utjecaj na </a:t>
            </a:r>
            <a:r>
              <a:rPr lang="hr-HR" sz="1600" dirty="0">
                <a:solidFill>
                  <a:schemeClr val="accent1"/>
                </a:solidFill>
              </a:rPr>
              <a:t>f</a:t>
            </a:r>
            <a:r>
              <a:rPr lang="hr-HR" sz="1600" dirty="0">
                <a:solidFill>
                  <a:schemeClr val="accent1"/>
                </a:solidFill>
              </a:rPr>
              <a:t>unkcioniranje FIA-e – profesionalizam.</a:t>
            </a:r>
          </a:p>
          <a:p>
            <a:pPr marL="0" indent="0">
              <a:spcBef>
                <a:spcPts val="0"/>
              </a:spcBef>
              <a:buNone/>
            </a:pPr>
            <a:endParaRPr lang="hr-HR" sz="1600" dirty="0">
              <a:solidFill>
                <a:schemeClr val="accent1"/>
              </a:solidFill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hr-HR" sz="1600" b="1" dirty="0">
                <a:solidFill>
                  <a:schemeClr val="accent1"/>
                </a:solidFill>
              </a:rPr>
              <a:t>Praćenje i informiranje</a:t>
            </a:r>
          </a:p>
          <a:p>
            <a:pPr marL="0" indent="0">
              <a:spcBef>
                <a:spcPts val="0"/>
              </a:spcBef>
              <a:buNone/>
            </a:pPr>
            <a:r>
              <a:rPr lang="hr-HR" sz="1600" dirty="0">
                <a:solidFill>
                  <a:schemeClr val="accent1"/>
                </a:solidFill>
              </a:rPr>
              <a:t>Mali utjecaj na o</a:t>
            </a:r>
            <a:r>
              <a:rPr lang="hr-HR" sz="1600" dirty="0">
                <a:solidFill>
                  <a:schemeClr val="accent1"/>
                </a:solidFill>
              </a:rPr>
              <a:t>r</a:t>
            </a:r>
            <a:r>
              <a:rPr lang="hr-HR" sz="1600" dirty="0">
                <a:solidFill>
                  <a:schemeClr val="accent1"/>
                </a:solidFill>
              </a:rPr>
              <a:t>ganizaciju i mali utjecaj na fun</a:t>
            </a:r>
            <a:r>
              <a:rPr lang="hr-HR" sz="1600" dirty="0">
                <a:solidFill>
                  <a:schemeClr val="accent1"/>
                </a:solidFill>
              </a:rPr>
              <a:t>k</a:t>
            </a:r>
            <a:r>
              <a:rPr lang="hr-HR" sz="1600" dirty="0">
                <a:solidFill>
                  <a:schemeClr val="accent1"/>
                </a:solidFill>
              </a:rPr>
              <a:t>cioniranje FIA-e. </a:t>
            </a:r>
          </a:p>
          <a:p>
            <a:pPr marL="0" indent="0">
              <a:spcBef>
                <a:spcPts val="0"/>
              </a:spcBef>
              <a:buNone/>
            </a:pPr>
            <a:endParaRPr lang="hr-HR" sz="1400" dirty="0">
              <a:solidFill>
                <a:schemeClr val="accent1"/>
              </a:solidFill>
            </a:endParaRPr>
          </a:p>
          <a:p>
            <a:pPr marL="0" indent="0">
              <a:spcBef>
                <a:spcPts val="0"/>
              </a:spcBef>
              <a:buNone/>
            </a:pPr>
            <a:endParaRPr lang="hr-HR" sz="1400" dirty="0">
              <a:solidFill>
                <a:schemeClr val="accent1"/>
              </a:solidFill>
            </a:endParaRPr>
          </a:p>
          <a:p>
            <a:pPr marL="0" indent="0">
              <a:spcBef>
                <a:spcPts val="0"/>
              </a:spcBef>
              <a:buNone/>
            </a:pPr>
            <a:endParaRPr lang="hr-HR" sz="1400" dirty="0">
              <a:solidFill>
                <a:schemeClr val="accent1"/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Dionici FIA-e </a:t>
            </a:r>
          </a:p>
        </p:txBody>
      </p:sp>
      <p:sp>
        <p:nvSpPr>
          <p:cNvPr id="4" name="Rectangle 3"/>
          <p:cNvSpPr/>
          <p:nvPr/>
        </p:nvSpPr>
        <p:spPr>
          <a:xfrm>
            <a:off x="1455897" y="2062264"/>
            <a:ext cx="2470826" cy="1361872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5">
                <a:lumMod val="20000"/>
                <a:lumOff val="8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b="1" dirty="0"/>
              <a:t>Suradnja, povjerenje</a:t>
            </a:r>
          </a:p>
          <a:p>
            <a:pPr algn="ctr"/>
            <a:r>
              <a:rPr lang="hr-HR" sz="1600" dirty="0"/>
              <a:t>Operativno rukovodstvo, vanjski revizori</a:t>
            </a:r>
          </a:p>
        </p:txBody>
      </p:sp>
      <p:sp>
        <p:nvSpPr>
          <p:cNvPr id="5" name="Rectangle 4"/>
          <p:cNvSpPr/>
          <p:nvPr/>
        </p:nvSpPr>
        <p:spPr>
          <a:xfrm>
            <a:off x="4001302" y="2062264"/>
            <a:ext cx="2470826" cy="1361872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b="1" dirty="0"/>
              <a:t>Ključni dionici</a:t>
            </a:r>
          </a:p>
          <a:p>
            <a:pPr algn="ctr"/>
            <a:r>
              <a:rPr lang="hr-HR" sz="1600" dirty="0"/>
              <a:t>ACFO, ministri, predsjednici</a:t>
            </a:r>
          </a:p>
        </p:txBody>
      </p:sp>
      <p:sp>
        <p:nvSpPr>
          <p:cNvPr id="6" name="Rectangle 5"/>
          <p:cNvSpPr/>
          <p:nvPr/>
        </p:nvSpPr>
        <p:spPr>
          <a:xfrm>
            <a:off x="1455897" y="3490760"/>
            <a:ext cx="2470826" cy="136187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12700">
            <a:solidFill>
              <a:schemeClr val="accent6">
                <a:lumMod val="20000"/>
                <a:lumOff val="8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b="1" dirty="0">
                <a:solidFill>
                  <a:schemeClr val="accent6">
                    <a:lumMod val="75000"/>
                  </a:schemeClr>
                </a:solidFill>
              </a:rPr>
              <a:t>Praćenje i informiranje</a:t>
            </a:r>
          </a:p>
          <a:p>
            <a:pPr algn="ctr"/>
            <a:r>
              <a:rPr lang="hr-HR" sz="1600" dirty="0">
                <a:solidFill>
                  <a:schemeClr val="accent6">
                    <a:lumMod val="75000"/>
                  </a:schemeClr>
                </a:solidFill>
              </a:rPr>
              <a:t>ljudski potencijali, IKT, treća strana </a:t>
            </a:r>
          </a:p>
        </p:txBody>
      </p:sp>
      <p:sp>
        <p:nvSpPr>
          <p:cNvPr id="7" name="Rectangle 6"/>
          <p:cNvSpPr/>
          <p:nvPr/>
        </p:nvSpPr>
        <p:spPr>
          <a:xfrm>
            <a:off x="4001302" y="3490760"/>
            <a:ext cx="2470826" cy="1361872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5">
                <a:lumMod val="20000"/>
                <a:lumOff val="8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b="1" dirty="0"/>
              <a:t>Profesionalna povezanost</a:t>
            </a:r>
          </a:p>
          <a:p>
            <a:pPr algn="ctr"/>
            <a:r>
              <a:rPr lang="hr-HR" smtClean="0"/>
              <a:t>IIA, ISACA, </a:t>
            </a:r>
          </a:p>
        </p:txBody>
      </p:sp>
      <p:sp>
        <p:nvSpPr>
          <p:cNvPr id="10" name="Rectangle 9"/>
          <p:cNvSpPr/>
          <p:nvPr/>
        </p:nvSpPr>
        <p:spPr>
          <a:xfrm>
            <a:off x="1455897" y="5058383"/>
            <a:ext cx="2470826" cy="252919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mtClean="0"/>
              <a:t>Nizak</a:t>
            </a:r>
          </a:p>
        </p:txBody>
      </p:sp>
      <p:sp>
        <p:nvSpPr>
          <p:cNvPr id="11" name="Rectangle 10"/>
          <p:cNvSpPr/>
          <p:nvPr/>
        </p:nvSpPr>
        <p:spPr>
          <a:xfrm>
            <a:off x="4001302" y="5058383"/>
            <a:ext cx="2470826" cy="252919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mtClean="0"/>
              <a:t>Visok</a:t>
            </a:r>
          </a:p>
        </p:txBody>
      </p:sp>
      <p:sp>
        <p:nvSpPr>
          <p:cNvPr id="12" name="Rectangle 11"/>
          <p:cNvSpPr/>
          <p:nvPr/>
        </p:nvSpPr>
        <p:spPr>
          <a:xfrm>
            <a:off x="982485" y="3490760"/>
            <a:ext cx="233464" cy="1361872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hr-HR" smtClean="0"/>
              <a:t>Nizak</a:t>
            </a:r>
          </a:p>
        </p:txBody>
      </p:sp>
      <p:sp>
        <p:nvSpPr>
          <p:cNvPr id="13" name="Rectangle 12"/>
          <p:cNvSpPr/>
          <p:nvPr/>
        </p:nvSpPr>
        <p:spPr>
          <a:xfrm>
            <a:off x="963029" y="2062264"/>
            <a:ext cx="252920" cy="1361872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hr-HR" smtClean="0"/>
              <a:t>Visok</a:t>
            </a:r>
          </a:p>
        </p:txBody>
      </p:sp>
      <p:cxnSp>
        <p:nvCxnSpPr>
          <p:cNvPr id="16" name="Straight Arrow Connector 15"/>
          <p:cNvCxnSpPr/>
          <p:nvPr/>
        </p:nvCxnSpPr>
        <p:spPr>
          <a:xfrm>
            <a:off x="760736" y="5525729"/>
            <a:ext cx="5948516" cy="9833"/>
          </a:xfrm>
          <a:prstGeom prst="straightConnector1">
            <a:avLst/>
          </a:prstGeom>
          <a:ln w="31750">
            <a:miter lim="800000"/>
            <a:headEnd w="lg" len="lg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 flipV="1">
            <a:off x="760736" y="1976284"/>
            <a:ext cx="0" cy="3549445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3411968" y="5623560"/>
            <a:ext cx="104868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2400" dirty="0">
                <a:solidFill>
                  <a:schemeClr val="accent1"/>
                </a:solidFill>
              </a:rPr>
              <a:t>Utjecaj</a:t>
            </a:r>
          </a:p>
        </p:txBody>
      </p:sp>
      <p:sp>
        <p:nvSpPr>
          <p:cNvPr id="21" name="TextBox 20"/>
          <p:cNvSpPr txBox="1"/>
          <p:nvPr/>
        </p:nvSpPr>
        <p:spPr>
          <a:xfrm rot="16200000">
            <a:off x="-53243" y="3500408"/>
            <a:ext cx="11060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2400" dirty="0">
                <a:solidFill>
                  <a:schemeClr val="accent1"/>
                </a:solidFill>
              </a:rPr>
              <a:t>Uključenost</a:t>
            </a:r>
          </a:p>
        </p:txBody>
      </p:sp>
    </p:spTree>
    <p:extLst>
      <p:ext uri="{BB962C8B-B14F-4D97-AF65-F5344CB8AC3E}">
        <p14:creationId xmlns:p14="http://schemas.microsoft.com/office/powerpoint/2010/main" val="5480507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482502" y="1285520"/>
            <a:ext cx="8171234" cy="489144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hr-HR" sz="1800" b="1" dirty="0">
                <a:solidFill>
                  <a:schemeClr val="accent1"/>
                </a:solidFill>
              </a:rPr>
              <a:t>Očekivanja k</a:t>
            </a:r>
            <a:r>
              <a:rPr lang="hr-HR" sz="1800" b="1" dirty="0">
                <a:solidFill>
                  <a:schemeClr val="accent1"/>
                </a:solidFill>
              </a:rPr>
              <a:t>l</a:t>
            </a:r>
            <a:r>
              <a:rPr lang="hr-HR" sz="1800" b="1" dirty="0">
                <a:solidFill>
                  <a:schemeClr val="accent1"/>
                </a:solidFill>
              </a:rPr>
              <a:t>jučnih </a:t>
            </a:r>
            <a:r>
              <a:rPr lang="hr-HR" sz="1800" b="1" dirty="0">
                <a:solidFill>
                  <a:schemeClr val="accent1"/>
                </a:solidFill>
              </a:rPr>
              <a:t>dionika prema FIA-i</a:t>
            </a:r>
          </a:p>
          <a:p>
            <a:r>
              <a:rPr lang="hr-HR" sz="1600" dirty="0">
                <a:solidFill>
                  <a:srgbClr val="0070C0"/>
                </a:solidFill>
              </a:rPr>
              <a:t>Odnos međusobnog poštovanja i povjerenja s ACFO-om i rukovodstvom</a:t>
            </a:r>
          </a:p>
          <a:p>
            <a:r>
              <a:rPr lang="hr-HR" sz="1600" dirty="0">
                <a:solidFill>
                  <a:srgbClr val="0070C0"/>
                </a:solidFill>
              </a:rPr>
              <a:t>Naglasak na osiguranje </a:t>
            </a:r>
            <a:r>
              <a:rPr lang="hr-HR" sz="1600" dirty="0">
                <a:solidFill>
                  <a:srgbClr val="0070C0"/>
                </a:solidFill>
              </a:rPr>
              <a:t>kvalitete. Putem revizija za osiguranje kvalitete kojima se p</a:t>
            </a:r>
            <a:r>
              <a:rPr lang="hr-HR" sz="1600" dirty="0">
                <a:solidFill>
                  <a:srgbClr val="0070C0"/>
                </a:solidFill>
              </a:rPr>
              <a:t>r</a:t>
            </a:r>
            <a:r>
              <a:rPr lang="hr-HR" sz="1600" dirty="0">
                <a:solidFill>
                  <a:srgbClr val="0070C0"/>
                </a:solidFill>
              </a:rPr>
              <a:t>omi</a:t>
            </a:r>
            <a:r>
              <a:rPr lang="hr-HR" sz="1600" dirty="0">
                <a:solidFill>
                  <a:srgbClr val="0070C0"/>
                </a:solidFill>
              </a:rPr>
              <a:t>č</a:t>
            </a:r>
            <a:r>
              <a:rPr lang="hr-HR" sz="1600" dirty="0">
                <a:solidFill>
                  <a:srgbClr val="0070C0"/>
                </a:solidFill>
              </a:rPr>
              <a:t>u preporuke i savjeti,</a:t>
            </a:r>
            <a:r>
              <a:rPr lang="hr-HR" sz="1600" dirty="0">
                <a:solidFill>
                  <a:srgbClr val="0070C0"/>
                </a:solidFill>
              </a:rPr>
              <a:t> </a:t>
            </a:r>
            <a:r>
              <a:rPr lang="hr-HR" sz="1600" dirty="0">
                <a:solidFill>
                  <a:srgbClr val="0070C0"/>
                </a:solidFill>
              </a:rPr>
              <a:t>kao i upotreba najboljih praksi.</a:t>
            </a:r>
          </a:p>
          <a:p>
            <a:r>
              <a:rPr lang="hr-HR" sz="1600" dirty="0">
                <a:solidFill>
                  <a:srgbClr val="0070C0"/>
                </a:solidFill>
              </a:rPr>
              <a:t>Plan revizije u skladu</a:t>
            </a:r>
            <a:r>
              <a:rPr lang="hr-HR" sz="1600" dirty="0">
                <a:solidFill>
                  <a:srgbClr val="0070C0"/>
                </a:solidFill>
              </a:rPr>
              <a:t> </a:t>
            </a:r>
            <a:r>
              <a:rPr lang="hr-HR" sz="1600" dirty="0">
                <a:solidFill>
                  <a:srgbClr val="0070C0"/>
                </a:solidFill>
              </a:rPr>
              <a:t>je sa str</a:t>
            </a:r>
            <a:r>
              <a:rPr lang="hr-HR" sz="1600" dirty="0">
                <a:solidFill>
                  <a:srgbClr val="0070C0"/>
                </a:solidFill>
              </a:rPr>
              <a:t>a</a:t>
            </a:r>
            <a:r>
              <a:rPr lang="hr-HR" sz="1600" dirty="0">
                <a:solidFill>
                  <a:srgbClr val="0070C0"/>
                </a:solidFill>
              </a:rPr>
              <a:t>teški</a:t>
            </a:r>
            <a:r>
              <a:rPr lang="hr-HR" sz="1600" dirty="0">
                <a:solidFill>
                  <a:srgbClr val="0070C0"/>
                </a:solidFill>
              </a:rPr>
              <a:t>m</a:t>
            </a:r>
            <a:r>
              <a:rPr lang="hr-HR" sz="1600" dirty="0">
                <a:solidFill>
                  <a:srgbClr val="0070C0"/>
                </a:solidFill>
              </a:rPr>
              <a:t> rizicima koji su rel</a:t>
            </a:r>
            <a:r>
              <a:rPr lang="hr-HR" sz="1600" dirty="0">
                <a:solidFill>
                  <a:srgbClr val="0070C0"/>
                </a:solidFill>
              </a:rPr>
              <a:t>e</a:t>
            </a:r>
            <a:r>
              <a:rPr lang="hr-HR" sz="1600" dirty="0">
                <a:solidFill>
                  <a:srgbClr val="0070C0"/>
                </a:solidFill>
              </a:rPr>
              <a:t>van</a:t>
            </a:r>
            <a:r>
              <a:rPr lang="hr-HR" sz="1600" dirty="0">
                <a:solidFill>
                  <a:srgbClr val="0070C0"/>
                </a:solidFill>
              </a:rPr>
              <a:t>t</a:t>
            </a:r>
            <a:r>
              <a:rPr lang="hr-HR" sz="1600" dirty="0">
                <a:solidFill>
                  <a:srgbClr val="0070C0"/>
                </a:solidFill>
              </a:rPr>
              <a:t>ni za organizacij</a:t>
            </a:r>
            <a:r>
              <a:rPr lang="hr-HR" sz="1600" dirty="0">
                <a:solidFill>
                  <a:srgbClr val="0070C0"/>
                </a:solidFill>
              </a:rPr>
              <a:t>u</a:t>
            </a:r>
            <a:r>
              <a:rPr lang="hr-HR" sz="1600" dirty="0">
                <a:solidFill>
                  <a:srgbClr val="0070C0"/>
                </a:solidFill>
              </a:rPr>
              <a:t> aktualnih i budućih riz</a:t>
            </a:r>
            <a:r>
              <a:rPr lang="hr-HR" sz="1600" dirty="0">
                <a:solidFill>
                  <a:srgbClr val="0070C0"/>
                </a:solidFill>
              </a:rPr>
              <a:t>i</a:t>
            </a:r>
            <a:r>
              <a:rPr lang="hr-HR" sz="1600" dirty="0">
                <a:solidFill>
                  <a:srgbClr val="0070C0"/>
                </a:solidFill>
              </a:rPr>
              <a:t>ka.</a:t>
            </a:r>
          </a:p>
          <a:p>
            <a:r>
              <a:rPr lang="hr-HR" sz="1600" dirty="0">
                <a:solidFill>
                  <a:srgbClr val="0070C0"/>
                </a:solidFill>
              </a:rPr>
              <a:t>Usklađenos</a:t>
            </a:r>
            <a:r>
              <a:rPr lang="hr-HR" sz="1600" dirty="0">
                <a:solidFill>
                  <a:srgbClr val="0070C0"/>
                </a:solidFill>
              </a:rPr>
              <a:t>t</a:t>
            </a:r>
            <a:r>
              <a:rPr lang="hr-HR" sz="1600" dirty="0">
                <a:solidFill>
                  <a:srgbClr val="0070C0"/>
                </a:solidFill>
              </a:rPr>
              <a:t> sa standardima IIA, pravo</a:t>
            </a:r>
            <a:r>
              <a:rPr lang="hr-HR" sz="1600" dirty="0">
                <a:solidFill>
                  <a:srgbClr val="0070C0"/>
                </a:solidFill>
              </a:rPr>
              <a:t>d</a:t>
            </a:r>
            <a:r>
              <a:rPr lang="hr-HR" sz="1600" dirty="0">
                <a:solidFill>
                  <a:srgbClr val="0070C0"/>
                </a:solidFill>
              </a:rPr>
              <a:t>obno izvj</a:t>
            </a:r>
            <a:r>
              <a:rPr lang="hr-HR" sz="1600" dirty="0">
                <a:solidFill>
                  <a:srgbClr val="0070C0"/>
                </a:solidFill>
              </a:rPr>
              <a:t>e</a:t>
            </a:r>
            <a:r>
              <a:rPr lang="hr-HR" sz="1600" dirty="0">
                <a:solidFill>
                  <a:srgbClr val="0070C0"/>
                </a:solidFill>
              </a:rPr>
              <a:t>šta</a:t>
            </a:r>
            <a:r>
              <a:rPr lang="hr-HR" sz="1600" dirty="0">
                <a:solidFill>
                  <a:srgbClr val="0070C0"/>
                </a:solidFill>
              </a:rPr>
              <a:t>v</a:t>
            </a:r>
            <a:r>
              <a:rPr lang="hr-HR" sz="1600" dirty="0">
                <a:solidFill>
                  <a:srgbClr val="0070C0"/>
                </a:solidFill>
              </a:rPr>
              <a:t>anje i</a:t>
            </a:r>
            <a:r>
              <a:rPr lang="hr-HR" sz="1600" dirty="0">
                <a:solidFill>
                  <a:srgbClr val="0070C0"/>
                </a:solidFill>
              </a:rPr>
              <a:t> </a:t>
            </a:r>
            <a:r>
              <a:rPr lang="hr-HR" sz="1600" dirty="0">
                <a:solidFill>
                  <a:srgbClr val="0070C0"/>
                </a:solidFill>
              </a:rPr>
              <a:t>osiguranje kvalitete.</a:t>
            </a:r>
          </a:p>
          <a:p>
            <a:r>
              <a:rPr lang="hr-HR" sz="1600" dirty="0">
                <a:solidFill>
                  <a:srgbClr val="0070C0"/>
                </a:solidFill>
              </a:rPr>
              <a:t>Dodavanje potp</a:t>
            </a:r>
            <a:r>
              <a:rPr lang="hr-HR" sz="1600" dirty="0">
                <a:solidFill>
                  <a:srgbClr val="0070C0"/>
                </a:solidFill>
              </a:rPr>
              <a:t>o</a:t>
            </a:r>
            <a:r>
              <a:rPr lang="hr-HR" sz="1600" dirty="0">
                <a:solidFill>
                  <a:srgbClr val="0070C0"/>
                </a:solidFill>
              </a:rPr>
              <a:t>re unutarnjih mehanizmima kontrole, utvrđivanju </a:t>
            </a:r>
            <a:r>
              <a:rPr lang="hr-HR" sz="1600" dirty="0">
                <a:solidFill>
                  <a:srgbClr val="0070C0"/>
                </a:solidFill>
              </a:rPr>
              <a:t>r</a:t>
            </a:r>
            <a:r>
              <a:rPr lang="hr-HR" sz="1600" dirty="0">
                <a:solidFill>
                  <a:srgbClr val="0070C0"/>
                </a:solidFill>
              </a:rPr>
              <a:t>izika i rukovodstvu (poslovni procesi, učinkovito upravljanje rizikom, upravljanje upozor</a:t>
            </a:r>
            <a:r>
              <a:rPr lang="hr-HR" sz="1600" dirty="0">
                <a:solidFill>
                  <a:srgbClr val="0070C0"/>
                </a:solidFill>
              </a:rPr>
              <a:t>e</a:t>
            </a:r>
            <a:r>
              <a:rPr lang="hr-HR" sz="1600" dirty="0">
                <a:solidFill>
                  <a:srgbClr val="0070C0"/>
                </a:solidFill>
              </a:rPr>
              <a:t>njima o novim rizicima i scenarijima...).</a:t>
            </a:r>
          </a:p>
          <a:p>
            <a:r>
              <a:rPr lang="hr-HR" sz="1600" dirty="0">
                <a:solidFill>
                  <a:srgbClr val="0070C0"/>
                </a:solidFill>
              </a:rPr>
              <a:t>Osigur</a:t>
            </a:r>
            <a:r>
              <a:rPr lang="hr-HR" sz="1600" dirty="0">
                <a:solidFill>
                  <a:srgbClr val="0070C0"/>
                </a:solidFill>
              </a:rPr>
              <a:t>a</a:t>
            </a:r>
            <a:r>
              <a:rPr lang="hr-HR" sz="1600" dirty="0">
                <a:solidFill>
                  <a:srgbClr val="0070C0"/>
                </a:solidFill>
              </a:rPr>
              <a:t>vanje zna</a:t>
            </a:r>
            <a:r>
              <a:rPr lang="hr-HR" sz="1600" dirty="0">
                <a:solidFill>
                  <a:srgbClr val="0070C0"/>
                </a:solidFill>
              </a:rPr>
              <a:t>n</a:t>
            </a:r>
            <a:r>
              <a:rPr lang="hr-HR" sz="1600" dirty="0">
                <a:solidFill>
                  <a:srgbClr val="0070C0"/>
                </a:solidFill>
              </a:rPr>
              <a:t>ja </a:t>
            </a:r>
            <a:r>
              <a:rPr lang="hr-HR" sz="1600" dirty="0">
                <a:solidFill>
                  <a:srgbClr val="0070C0"/>
                </a:solidFill>
              </a:rPr>
              <a:t>i</a:t>
            </a:r>
            <a:r>
              <a:rPr lang="hr-HR" sz="1600" dirty="0">
                <a:solidFill>
                  <a:srgbClr val="0070C0"/>
                </a:solidFill>
              </a:rPr>
              <a:t> razumijevanje „njihove” organizacije – misija, vizija, ciljevi, rizici – poznavanje poslovnog jezika.</a:t>
            </a:r>
          </a:p>
          <a:p>
            <a:r>
              <a:rPr lang="hr-HR" sz="1600" dirty="0">
                <a:solidFill>
                  <a:srgbClr val="0070C0"/>
                </a:solidFill>
              </a:rPr>
              <a:t>Prenijeti rukovodstvu plan revizije.</a:t>
            </a:r>
          </a:p>
          <a:p>
            <a:r>
              <a:rPr lang="hr-HR" sz="1600" dirty="0">
                <a:solidFill>
                  <a:srgbClr val="0070C0"/>
                </a:solidFill>
              </a:rPr>
              <a:t>Pravod</a:t>
            </a:r>
            <a:r>
              <a:rPr lang="hr-HR" sz="1600" dirty="0">
                <a:solidFill>
                  <a:srgbClr val="0070C0"/>
                </a:solidFill>
              </a:rPr>
              <a:t>o</a:t>
            </a:r>
            <a:r>
              <a:rPr lang="hr-HR" sz="1600" dirty="0">
                <a:solidFill>
                  <a:srgbClr val="0070C0"/>
                </a:solidFill>
              </a:rPr>
              <a:t>bna komunikacija procjene</a:t>
            </a:r>
            <a:r>
              <a:rPr lang="hr-HR" sz="1600" dirty="0">
                <a:solidFill>
                  <a:srgbClr val="0070C0"/>
                </a:solidFill>
              </a:rPr>
              <a:t> </a:t>
            </a:r>
            <a:r>
              <a:rPr lang="hr-HR" sz="1600" dirty="0">
                <a:solidFill>
                  <a:srgbClr val="0070C0"/>
                </a:solidFill>
              </a:rPr>
              <a:t>i p</a:t>
            </a:r>
            <a:r>
              <a:rPr lang="hr-HR" sz="1600" dirty="0">
                <a:solidFill>
                  <a:srgbClr val="0070C0"/>
                </a:solidFill>
              </a:rPr>
              <a:t>r</a:t>
            </a:r>
            <a:r>
              <a:rPr lang="hr-HR" sz="1600" dirty="0">
                <a:solidFill>
                  <a:srgbClr val="0070C0"/>
                </a:solidFill>
              </a:rPr>
              <a:t>eporuka.  </a:t>
            </a:r>
          </a:p>
          <a:p>
            <a:r>
              <a:rPr lang="hr-HR" sz="1600" dirty="0">
                <a:solidFill>
                  <a:srgbClr val="0070C0"/>
                </a:solidFill>
              </a:rPr>
              <a:t>Koordinaci</a:t>
            </a:r>
            <a:r>
              <a:rPr lang="hr-HR" sz="1600" dirty="0">
                <a:solidFill>
                  <a:srgbClr val="0070C0"/>
                </a:solidFill>
              </a:rPr>
              <a:t>j</a:t>
            </a:r>
            <a:r>
              <a:rPr lang="hr-HR" sz="1600" dirty="0">
                <a:solidFill>
                  <a:srgbClr val="0070C0"/>
                </a:solidFill>
              </a:rPr>
              <a:t>a s jedinstvenim revizijskim načelom druge lini</a:t>
            </a:r>
            <a:r>
              <a:rPr lang="hr-HR" sz="1600" dirty="0">
                <a:solidFill>
                  <a:srgbClr val="0070C0"/>
                </a:solidFill>
              </a:rPr>
              <a:t>je. Procjena učinkovitosti kontrolnih mehanizama. </a:t>
            </a:r>
          </a:p>
          <a:p>
            <a:endParaRPr lang="hr-HR" sz="1600" dirty="0"/>
          </a:p>
          <a:p>
            <a:pPr marL="0" indent="0">
              <a:buNone/>
            </a:pPr>
            <a:endParaRPr lang="hr-HR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Dionici FIA-e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63913" y="2282324"/>
            <a:ext cx="2362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2400" dirty="0">
                <a:solidFill>
                  <a:srgbClr val="0070C0"/>
                </a:solidFill>
              </a:rPr>
              <a:t>Ravnoteža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9154" y="2971518"/>
            <a:ext cx="2536562" cy="11171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545323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992010" y="1319387"/>
            <a:ext cx="10361790" cy="489144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hr-HR" sz="1800" dirty="0">
                <a:solidFill>
                  <a:srgbClr val="0070C0"/>
                </a:solidFill>
              </a:rPr>
              <a:t>Izrada, </a:t>
            </a:r>
            <a:r>
              <a:rPr lang="hr-HR" sz="1800" dirty="0">
                <a:solidFill>
                  <a:srgbClr val="0070C0"/>
                </a:solidFill>
              </a:rPr>
              <a:t>poboljš</a:t>
            </a:r>
            <a:r>
              <a:rPr lang="hr-HR" sz="1800" dirty="0">
                <a:solidFill>
                  <a:srgbClr val="0070C0"/>
                </a:solidFill>
              </a:rPr>
              <a:t>a</a:t>
            </a:r>
            <a:r>
              <a:rPr lang="hr-HR" sz="1800" dirty="0">
                <a:solidFill>
                  <a:srgbClr val="0070C0"/>
                </a:solidFill>
              </a:rPr>
              <a:t>nje</a:t>
            </a:r>
            <a:r>
              <a:rPr lang="hr-HR" sz="1800" dirty="0">
                <a:solidFill>
                  <a:srgbClr val="0070C0"/>
                </a:solidFill>
              </a:rPr>
              <a:t> </a:t>
            </a:r>
            <a:r>
              <a:rPr lang="hr-HR" sz="1800" dirty="0">
                <a:solidFill>
                  <a:srgbClr val="0070C0"/>
                </a:solidFill>
              </a:rPr>
              <a:t>i očuvanje „vrijednos</a:t>
            </a:r>
            <a:r>
              <a:rPr lang="hr-HR" sz="1800" dirty="0">
                <a:solidFill>
                  <a:srgbClr val="0070C0"/>
                </a:solidFill>
              </a:rPr>
              <a:t>t</a:t>
            </a:r>
            <a:r>
              <a:rPr lang="hr-HR" sz="1800" dirty="0">
                <a:solidFill>
                  <a:srgbClr val="0070C0"/>
                </a:solidFill>
              </a:rPr>
              <a:t>i“ orga</a:t>
            </a:r>
            <a:r>
              <a:rPr lang="hr-HR" sz="1800" dirty="0">
                <a:solidFill>
                  <a:srgbClr val="0070C0"/>
                </a:solidFill>
              </a:rPr>
              <a:t>n</a:t>
            </a:r>
            <a:r>
              <a:rPr lang="hr-HR" sz="1800" dirty="0">
                <a:solidFill>
                  <a:srgbClr val="0070C0"/>
                </a:solidFill>
              </a:rPr>
              <a:t>izacije s po</a:t>
            </a:r>
            <a:r>
              <a:rPr lang="hr-HR" sz="1800" dirty="0">
                <a:solidFill>
                  <a:srgbClr val="0070C0"/>
                </a:solidFill>
              </a:rPr>
              <a:t>m</a:t>
            </a:r>
            <a:r>
              <a:rPr lang="hr-HR" sz="1800" dirty="0">
                <a:solidFill>
                  <a:srgbClr val="0070C0"/>
                </a:solidFill>
              </a:rPr>
              <a:t>oću osiguranja kva</a:t>
            </a:r>
            <a:r>
              <a:rPr lang="hr-HR" sz="1800" dirty="0">
                <a:solidFill>
                  <a:srgbClr val="0070C0"/>
                </a:solidFill>
              </a:rPr>
              <a:t>l</a:t>
            </a:r>
            <a:r>
              <a:rPr lang="hr-HR" sz="1800" dirty="0">
                <a:solidFill>
                  <a:srgbClr val="0070C0"/>
                </a:solidFill>
              </a:rPr>
              <a:t>ite</a:t>
            </a:r>
            <a:r>
              <a:rPr lang="hr-HR" sz="1800" dirty="0">
                <a:solidFill>
                  <a:srgbClr val="0070C0"/>
                </a:solidFill>
              </a:rPr>
              <a:t>t</a:t>
            </a:r>
            <a:r>
              <a:rPr lang="hr-HR" sz="1800" dirty="0">
                <a:solidFill>
                  <a:srgbClr val="0070C0"/>
                </a:solidFill>
              </a:rPr>
              <a:t>e temelje</a:t>
            </a:r>
            <a:r>
              <a:rPr lang="hr-HR" sz="1800" dirty="0">
                <a:solidFill>
                  <a:srgbClr val="0070C0"/>
                </a:solidFill>
              </a:rPr>
              <a:t>n</a:t>
            </a:r>
            <a:r>
              <a:rPr lang="hr-HR" sz="1800" dirty="0">
                <a:solidFill>
                  <a:srgbClr val="0070C0"/>
                </a:solidFill>
              </a:rPr>
              <a:t>og na riziku i ciljev</a:t>
            </a:r>
            <a:r>
              <a:rPr lang="hr-HR" sz="1800" dirty="0">
                <a:solidFill>
                  <a:srgbClr val="0070C0"/>
                </a:solidFill>
              </a:rPr>
              <a:t>i</a:t>
            </a:r>
            <a:r>
              <a:rPr lang="hr-HR" sz="1800" dirty="0">
                <a:solidFill>
                  <a:srgbClr val="0070C0"/>
                </a:solidFill>
              </a:rPr>
              <a:t>ma, ne</a:t>
            </a:r>
            <a:r>
              <a:rPr lang="hr-HR" sz="1800" dirty="0">
                <a:solidFill>
                  <a:srgbClr val="0070C0"/>
                </a:solidFill>
              </a:rPr>
              <a:t>o</a:t>
            </a:r>
            <a:r>
              <a:rPr lang="hr-HR" sz="1800" dirty="0">
                <a:solidFill>
                  <a:srgbClr val="0070C0"/>
                </a:solidFill>
              </a:rPr>
              <a:t>visnom </a:t>
            </a:r>
            <a:r>
              <a:rPr lang="hr-HR" sz="1800" dirty="0">
                <a:solidFill>
                  <a:srgbClr val="0070C0"/>
                </a:solidFill>
              </a:rPr>
              <a:t>savjetu i stručnom uvidu.</a:t>
            </a:r>
          </a:p>
          <a:p>
            <a:pPr marL="0" indent="0">
              <a:buNone/>
            </a:pPr>
            <a:endParaRPr lang="hr-HR" sz="2100" dirty="0">
              <a:solidFill>
                <a:srgbClr val="0070C0"/>
              </a:solidFill>
            </a:endParaRPr>
          </a:p>
          <a:p>
            <a:pPr marL="361950" indent="-361950"/>
            <a:endParaRPr lang="hr-HR" sz="2000" dirty="0">
              <a:solidFill>
                <a:srgbClr val="0070C0"/>
              </a:solidFill>
              <a:sym typeface="Symbol" panose="05050102010706020507" pitchFamily="18" charset="2"/>
            </a:endParaRPr>
          </a:p>
          <a:p>
            <a:pPr marL="361950" indent="-361950"/>
            <a:endParaRPr lang="hr-HR" sz="2000" dirty="0">
              <a:solidFill>
                <a:srgbClr val="0070C0"/>
              </a:solidFill>
              <a:sym typeface="Symbol" panose="05050102010706020507" pitchFamily="18" charset="2"/>
            </a:endParaRPr>
          </a:p>
          <a:p>
            <a:pPr marL="361950" indent="-361950"/>
            <a:endParaRPr lang="hr-HR" sz="2000" dirty="0">
              <a:solidFill>
                <a:srgbClr val="0070C0"/>
              </a:solidFill>
              <a:sym typeface="Symbol" panose="05050102010706020507" pitchFamily="18" charset="2"/>
            </a:endParaRPr>
          </a:p>
          <a:p>
            <a:pPr marL="0" indent="0">
              <a:buNone/>
            </a:pPr>
            <a:endParaRPr lang="hr-HR" sz="2000" dirty="0">
              <a:solidFill>
                <a:srgbClr val="0070C0"/>
              </a:solidFill>
              <a:sym typeface="Symbol" panose="05050102010706020507" pitchFamily="18" charset="2"/>
            </a:endParaRPr>
          </a:p>
          <a:p>
            <a:pPr marL="0" indent="0">
              <a:spcBef>
                <a:spcPts val="0"/>
              </a:spcBef>
              <a:buNone/>
            </a:pPr>
            <a:endParaRPr lang="hr-HR" sz="2000" dirty="0">
              <a:solidFill>
                <a:srgbClr val="0070C0"/>
              </a:solidFill>
              <a:sym typeface="Symbol" panose="05050102010706020507" pitchFamily="18" charset="2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Misija FIA-e</a:t>
            </a:r>
          </a:p>
        </p:txBody>
      </p:sp>
      <p:sp>
        <p:nvSpPr>
          <p:cNvPr id="6" name="Content Placeholder 1"/>
          <p:cNvSpPr txBox="1">
            <a:spLocks/>
          </p:cNvSpPr>
          <p:nvPr/>
        </p:nvSpPr>
        <p:spPr>
          <a:xfrm>
            <a:off x="5123792" y="2286001"/>
            <a:ext cx="5914697" cy="3725133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hr-HR" sz="2100" dirty="0">
              <a:solidFill>
                <a:srgbClr val="0070C0"/>
              </a:solidFill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hr-HR" sz="2100" dirty="0">
              <a:solidFill>
                <a:srgbClr val="0070C0"/>
              </a:solidFill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hr-HR" sz="1800" dirty="0">
                <a:solidFill>
                  <a:srgbClr val="0070C0"/>
                </a:solidFill>
              </a:rPr>
              <a:t>Brend </a:t>
            </a:r>
            <a:r>
              <a:rPr lang="hr-HR" sz="1800" b="1" dirty="0">
                <a:solidFill>
                  <a:srgbClr val="0070C0"/>
                </a:solidFill>
              </a:rPr>
              <a:t>FIA</a:t>
            </a:r>
          </a:p>
          <a:p>
            <a:pPr marL="357188" indent="-357188"/>
            <a:r>
              <a:rPr lang="hr-HR" sz="1800" dirty="0">
                <a:solidFill>
                  <a:srgbClr val="0070C0"/>
                </a:solidFill>
              </a:rPr>
              <a:t>Neovisan, </a:t>
            </a:r>
            <a:r>
              <a:rPr lang="hr-HR" sz="1800" dirty="0">
                <a:solidFill>
                  <a:srgbClr val="0070C0"/>
                </a:solidFill>
              </a:rPr>
              <a:t>objektivan, </a:t>
            </a:r>
            <a:r>
              <a:rPr lang="hr-HR" sz="1800" dirty="0">
                <a:solidFill>
                  <a:srgbClr val="0070C0"/>
                </a:solidFill>
              </a:rPr>
              <a:t>p</a:t>
            </a:r>
            <a:r>
              <a:rPr lang="hr-HR" sz="1800" dirty="0">
                <a:solidFill>
                  <a:srgbClr val="0070C0"/>
                </a:solidFill>
              </a:rPr>
              <a:t>ouz</a:t>
            </a:r>
            <a:r>
              <a:rPr lang="hr-HR" sz="1800" dirty="0">
                <a:solidFill>
                  <a:srgbClr val="0070C0"/>
                </a:solidFill>
              </a:rPr>
              <a:t>d</a:t>
            </a:r>
            <a:r>
              <a:rPr lang="hr-HR" sz="1800" dirty="0">
                <a:solidFill>
                  <a:srgbClr val="0070C0"/>
                </a:solidFill>
              </a:rPr>
              <a:t>an partner</a:t>
            </a:r>
          </a:p>
          <a:p>
            <a:pPr marL="357188" indent="-357188"/>
            <a:r>
              <a:rPr lang="hr-HR" sz="1800" dirty="0">
                <a:solidFill>
                  <a:srgbClr val="0070C0"/>
                </a:solidFill>
              </a:rPr>
              <a:t>Dodan</a:t>
            </a:r>
            <a:r>
              <a:rPr lang="hr-HR" sz="1800" dirty="0">
                <a:solidFill>
                  <a:srgbClr val="0070C0"/>
                </a:solidFill>
              </a:rPr>
              <a:t>a</a:t>
            </a:r>
            <a:r>
              <a:rPr lang="hr-HR" sz="1800" dirty="0">
                <a:solidFill>
                  <a:srgbClr val="0070C0"/>
                </a:solidFill>
              </a:rPr>
              <a:t> vrijednost</a:t>
            </a:r>
          </a:p>
          <a:p>
            <a:pPr marL="361950" indent="-361950"/>
            <a:r>
              <a:rPr lang="hr-HR" sz="1800" dirty="0">
                <a:solidFill>
                  <a:srgbClr val="0070C0"/>
                </a:solidFill>
                <a:sym typeface="Symbol" panose="05050102010706020507" pitchFamily="18" charset="2"/>
              </a:rPr>
              <a:t>Agilan (pripravan</a:t>
            </a:r>
            <a:r>
              <a:rPr lang="hr-HR" dirty="0" smtClean="0"/>
              <a:t> </a:t>
            </a:r>
            <a:r>
              <a:rPr lang="hr-HR" sz="1800" dirty="0">
                <a:solidFill>
                  <a:srgbClr val="0070C0"/>
                </a:solidFill>
                <a:sym typeface="Symbol" panose="05050102010706020507" pitchFamily="18" charset="2"/>
              </a:rPr>
              <a:t>i</a:t>
            </a:r>
            <a:r>
              <a:rPr lang="hr-HR" dirty="0" smtClean="0"/>
              <a:t> </a:t>
            </a:r>
            <a:r>
              <a:rPr lang="hr-HR" sz="1800" dirty="0">
                <a:solidFill>
                  <a:srgbClr val="0070C0"/>
                </a:solidFill>
                <a:sym typeface="Symbol" panose="05050102010706020507" pitchFamily="18" charset="2"/>
              </a:rPr>
              <a:t>fleksibilan)</a:t>
            </a:r>
          </a:p>
          <a:p>
            <a:pPr marL="361950" indent="-361950"/>
            <a:r>
              <a:rPr lang="hr-HR" sz="1800" dirty="0">
                <a:solidFill>
                  <a:srgbClr val="0070C0"/>
                </a:solidFill>
                <a:sym typeface="Symbol" panose="05050102010706020507" pitchFamily="18" charset="2"/>
              </a:rPr>
              <a:t>Stručnost i</a:t>
            </a:r>
            <a:r>
              <a:rPr lang="hr-HR" dirty="0" smtClean="0"/>
              <a:t> </a:t>
            </a:r>
            <a:r>
              <a:rPr lang="hr-HR" sz="1800" dirty="0">
                <a:solidFill>
                  <a:srgbClr val="0070C0"/>
                </a:solidFill>
                <a:sym typeface="Symbol" panose="05050102010706020507" pitchFamily="18" charset="2"/>
              </a:rPr>
              <a:t>znanje</a:t>
            </a:r>
          </a:p>
          <a:p>
            <a:pPr marL="361950" indent="-361950"/>
            <a:r>
              <a:rPr lang="hr-HR" sz="1800" dirty="0">
                <a:solidFill>
                  <a:srgbClr val="0070C0"/>
                </a:solidFill>
                <a:sym typeface="Symbol" panose="05050102010706020507" pitchFamily="18" charset="2"/>
              </a:rPr>
              <a:t>Kvaliteta</a:t>
            </a:r>
            <a:r>
              <a:rPr lang="hr-HR" dirty="0" smtClean="0"/>
              <a:t> </a:t>
            </a:r>
            <a:r>
              <a:rPr lang="hr-HR" sz="1800" dirty="0">
                <a:solidFill>
                  <a:srgbClr val="0070C0"/>
                </a:solidFill>
                <a:sym typeface="Symbol" panose="05050102010706020507" pitchFamily="18" charset="2"/>
              </a:rPr>
              <a:t>i</a:t>
            </a:r>
            <a:r>
              <a:rPr lang="hr-HR" dirty="0" smtClean="0"/>
              <a:t> </a:t>
            </a:r>
            <a:r>
              <a:rPr lang="hr-HR" sz="1800" dirty="0">
                <a:solidFill>
                  <a:srgbClr val="0070C0"/>
                </a:solidFill>
                <a:sym typeface="Symbol" panose="05050102010706020507" pitchFamily="18" charset="2"/>
              </a:rPr>
              <a:t>orijentiranost na</a:t>
            </a:r>
            <a:r>
              <a:rPr lang="hr-HR" dirty="0" smtClean="0"/>
              <a:t> </a:t>
            </a:r>
            <a:r>
              <a:rPr lang="hr-HR" sz="1800" dirty="0">
                <a:solidFill>
                  <a:srgbClr val="0070C0"/>
                </a:solidFill>
                <a:sym typeface="Symbol" panose="05050102010706020507" pitchFamily="18" charset="2"/>
              </a:rPr>
              <a:t>klijente</a:t>
            </a:r>
            <a:r>
              <a:rPr lang="hr-HR" dirty="0" smtClean="0"/>
              <a:t> </a:t>
            </a:r>
          </a:p>
          <a:p>
            <a:pPr marL="361950" indent="-361950"/>
            <a:r>
              <a:rPr lang="hr-HR" sz="1800" dirty="0">
                <a:solidFill>
                  <a:srgbClr val="0070C0"/>
                </a:solidFill>
                <a:sym typeface="Symbol" panose="05050102010706020507" pitchFamily="18" charset="2"/>
              </a:rPr>
              <a:t>Kontinuirano</a:t>
            </a:r>
            <a:r>
              <a:rPr lang="hr-HR" dirty="0" smtClean="0"/>
              <a:t> </a:t>
            </a:r>
            <a:r>
              <a:rPr lang="hr-HR" sz="1800" dirty="0">
                <a:solidFill>
                  <a:srgbClr val="0070C0"/>
                </a:solidFill>
                <a:sym typeface="Symbol" panose="05050102010706020507" pitchFamily="18" charset="2"/>
              </a:rPr>
              <a:t>poboljšanje</a:t>
            </a:r>
          </a:p>
          <a:p>
            <a:pPr marL="361950" indent="-361950"/>
            <a:endParaRPr lang="hr-HR" sz="2000" dirty="0">
              <a:solidFill>
                <a:srgbClr val="0070C0"/>
              </a:solidFill>
              <a:sym typeface="Symbol" panose="05050102010706020507" pitchFamily="18" charset="2"/>
            </a:endParaRPr>
          </a:p>
          <a:p>
            <a:pPr marL="361950" indent="-361950"/>
            <a:endParaRPr lang="hr-HR" sz="2000" dirty="0">
              <a:solidFill>
                <a:srgbClr val="0070C0"/>
              </a:solidFill>
              <a:sym typeface="Symbol" panose="05050102010706020507" pitchFamily="18" charset="2"/>
            </a:endParaRPr>
          </a:p>
          <a:p>
            <a:pPr marL="361950" indent="-361950"/>
            <a:endParaRPr lang="hr-HR" sz="2000" dirty="0">
              <a:solidFill>
                <a:srgbClr val="0070C0"/>
              </a:solidFill>
              <a:sym typeface="Symbol" panose="05050102010706020507" pitchFamily="18" charset="2"/>
            </a:endParaRPr>
          </a:p>
          <a:p>
            <a:pPr marL="361950" indent="-361950"/>
            <a:endParaRPr lang="hr-HR" sz="2000" dirty="0">
              <a:solidFill>
                <a:srgbClr val="0070C0"/>
              </a:solidFill>
              <a:sym typeface="Symbol" panose="05050102010706020507" pitchFamily="18" charset="2"/>
            </a:endParaRPr>
          </a:p>
          <a:p>
            <a:pPr marL="0" indent="0">
              <a:spcBef>
                <a:spcPts val="0"/>
              </a:spcBef>
              <a:buFont typeface="Arial" panose="020B0604020202020204" pitchFamily="34" charset="0"/>
              <a:buNone/>
            </a:pPr>
            <a:endParaRPr lang="hr-HR" sz="2000" dirty="0">
              <a:solidFill>
                <a:srgbClr val="0070C0"/>
              </a:solidFill>
              <a:sym typeface="Symbol" panose="05050102010706020507" pitchFamily="18" charset="2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5582" y="3765108"/>
            <a:ext cx="3464375" cy="13298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002609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Picture 2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26615" y="1918425"/>
            <a:ext cx="684000" cy="684000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39478" y="341021"/>
            <a:ext cx="10515600" cy="316877"/>
          </a:xfrm>
        </p:spPr>
        <p:txBody>
          <a:bodyPr/>
          <a:lstStyle/>
          <a:p>
            <a:r>
              <a:rPr lang="hr-HR" smtClean="0"/>
              <a:t> Strategija</a:t>
            </a:r>
            <a:endParaRPr lang="hr-HR" dirty="0"/>
          </a:p>
        </p:txBody>
      </p:sp>
      <p:sp>
        <p:nvSpPr>
          <p:cNvPr id="4" name="Oval 3"/>
          <p:cNvSpPr/>
          <p:nvPr/>
        </p:nvSpPr>
        <p:spPr>
          <a:xfrm>
            <a:off x="4799482" y="2581851"/>
            <a:ext cx="2160000" cy="2160000"/>
          </a:xfrm>
          <a:prstGeom prst="ellipse">
            <a:avLst/>
          </a:prstGeom>
          <a:solidFill>
            <a:schemeClr val="accent4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b="1" dirty="0"/>
              <a:t>AGILNOST</a:t>
            </a:r>
          </a:p>
          <a:p>
            <a:pPr algn="ctr"/>
            <a:r>
              <a:rPr lang="hr-HR" b="1" dirty="0"/>
              <a:t>KVALITETA</a:t>
            </a:r>
          </a:p>
          <a:p>
            <a:pPr algn="ctr"/>
            <a:r>
              <a:rPr lang="hr-HR" b="1" dirty="0"/>
              <a:t>VRIJEDNOST</a:t>
            </a:r>
          </a:p>
          <a:p>
            <a:pPr algn="ctr"/>
            <a:r>
              <a:rPr lang="hr-HR" b="1" dirty="0"/>
              <a:t>STRUČNOST</a:t>
            </a:r>
          </a:p>
        </p:txBody>
      </p:sp>
      <p:sp>
        <p:nvSpPr>
          <p:cNvPr id="7" name="Oval 6"/>
          <p:cNvSpPr/>
          <p:nvPr/>
        </p:nvSpPr>
        <p:spPr>
          <a:xfrm>
            <a:off x="4909145" y="1868168"/>
            <a:ext cx="720000" cy="720000"/>
          </a:xfrm>
          <a:prstGeom prst="ellipse">
            <a:avLst/>
          </a:prstGeom>
          <a:noFill/>
          <a:ln w="127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b="1"/>
          </a:p>
        </p:txBody>
      </p:sp>
      <p:pic>
        <p:nvPicPr>
          <p:cNvPr id="25" name="Picture 24"/>
          <p:cNvPicPr>
            <a:picLocks noChangeAspect="1"/>
          </p:cNvPicPr>
          <p:nvPr/>
        </p:nvPicPr>
        <p:blipFill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4081115" y="4004028"/>
            <a:ext cx="668400" cy="494537"/>
          </a:xfrm>
          <a:prstGeom prst="rect">
            <a:avLst/>
          </a:prstGeom>
        </p:spPr>
      </p:pic>
      <p:sp>
        <p:nvSpPr>
          <p:cNvPr id="13" name="Oval 12"/>
          <p:cNvSpPr/>
          <p:nvPr/>
        </p:nvSpPr>
        <p:spPr>
          <a:xfrm>
            <a:off x="4055315" y="3878391"/>
            <a:ext cx="720000" cy="720000"/>
          </a:xfrm>
          <a:prstGeom prst="ellipse">
            <a:avLst/>
          </a:prstGeom>
          <a:noFill/>
          <a:ln w="127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b="1" dirty="0"/>
          </a:p>
        </p:txBody>
      </p:sp>
      <p:sp>
        <p:nvSpPr>
          <p:cNvPr id="14" name="TextBox 13"/>
          <p:cNvSpPr txBox="1"/>
          <p:nvPr/>
        </p:nvSpPr>
        <p:spPr>
          <a:xfrm>
            <a:off x="4124682" y="1575358"/>
            <a:ext cx="84670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1400" b="1" i="1" dirty="0">
                <a:solidFill>
                  <a:schemeClr val="accent1"/>
                </a:solidFill>
              </a:rPr>
              <a:t>Usklađivanje</a:t>
            </a:r>
            <a:r>
              <a:rPr lang="hr-HR" dirty="0" smtClean="0"/>
              <a:t> </a:t>
            </a:r>
          </a:p>
          <a:p>
            <a:r>
              <a:rPr lang="hr-HR" sz="1400" b="1" i="1" dirty="0">
                <a:solidFill>
                  <a:schemeClr val="accent1"/>
                </a:solidFill>
              </a:rPr>
              <a:t>poslovanja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7002073" y="1845564"/>
            <a:ext cx="99206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hr-HR" sz="1400" b="1" i="1" dirty="0">
                <a:solidFill>
                  <a:schemeClr val="accent1"/>
                </a:solidFill>
              </a:rPr>
              <a:t>Kvaliteta i</a:t>
            </a:r>
          </a:p>
          <a:p>
            <a:pPr algn="ctr"/>
            <a:r>
              <a:rPr lang="hr-HR" sz="1400" b="1" i="1" dirty="0">
                <a:solidFill>
                  <a:schemeClr val="accent1"/>
                </a:solidFill>
              </a:rPr>
              <a:t>inovacija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8109290" y="2842634"/>
            <a:ext cx="57284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hr-HR" sz="1400" b="1" i="1" dirty="0">
                <a:solidFill>
                  <a:schemeClr val="accent1"/>
                </a:solidFill>
              </a:rPr>
              <a:t>Usredotočenost </a:t>
            </a:r>
          </a:p>
          <a:p>
            <a:pPr algn="ctr"/>
            <a:r>
              <a:rPr lang="hr-HR" sz="1400" b="1" i="1" dirty="0">
                <a:solidFill>
                  <a:schemeClr val="accent1"/>
                </a:solidFill>
              </a:rPr>
              <a:t>na rizik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7402800" y="3927178"/>
            <a:ext cx="176439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hr-HR" sz="1400" b="1" i="1" dirty="0">
                <a:solidFill>
                  <a:schemeClr val="accent1"/>
                </a:solidFill>
              </a:rPr>
              <a:t>Model za privlačenje </a:t>
            </a:r>
          </a:p>
          <a:p>
            <a:pPr algn="ctr"/>
            <a:r>
              <a:rPr lang="hr-HR" sz="1400" b="1" i="1" dirty="0" smtClean="0">
                <a:solidFill>
                  <a:schemeClr val="accent1"/>
                </a:solidFill>
              </a:rPr>
              <a:t>talenata</a:t>
            </a:r>
            <a:endParaRPr lang="hr-HR" sz="1400" b="1" i="1" dirty="0">
              <a:solidFill>
                <a:schemeClr val="accent1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5979717" y="5472823"/>
            <a:ext cx="123617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hr-HR" sz="1400" b="1" i="1" dirty="0">
                <a:solidFill>
                  <a:schemeClr val="accent1"/>
                </a:solidFill>
              </a:rPr>
              <a:t>Upravljanje</a:t>
            </a:r>
          </a:p>
          <a:p>
            <a:pPr algn="ctr"/>
            <a:r>
              <a:rPr lang="hr-HR" sz="1400" b="1" i="1" dirty="0">
                <a:solidFill>
                  <a:schemeClr val="accent1"/>
                </a:solidFill>
              </a:rPr>
              <a:t> dionicima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4259446" y="5373743"/>
            <a:ext cx="83311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hr-HR" sz="1400" b="1" i="1" dirty="0">
                <a:solidFill>
                  <a:schemeClr val="accent1"/>
                </a:solidFill>
              </a:rPr>
              <a:t>Isplativost</a:t>
            </a:r>
          </a:p>
          <a:p>
            <a:pPr algn="ctr"/>
            <a:r>
              <a:rPr lang="hr-HR" smtClean="0"/>
              <a:t> </a:t>
            </a:r>
            <a:endParaRPr lang="hr-HR" sz="1400" b="1" i="1" dirty="0">
              <a:solidFill>
                <a:schemeClr val="accent1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3060797" y="3825716"/>
            <a:ext cx="102393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hr-HR" sz="1400" b="1" i="1" dirty="0">
                <a:solidFill>
                  <a:schemeClr val="accent1"/>
                </a:solidFill>
              </a:rPr>
              <a:t>Tehnologija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3414936" y="2450961"/>
            <a:ext cx="74571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hr-HR" sz="1400" b="1" i="1" dirty="0">
                <a:solidFill>
                  <a:schemeClr val="accent1"/>
                </a:solidFill>
              </a:rPr>
              <a:t>Kultura</a:t>
            </a:r>
          </a:p>
          <a:p>
            <a:pPr algn="ctr"/>
            <a:r>
              <a:rPr lang="hr-HR" sz="1400" b="1" i="1" dirty="0">
                <a:solidFill>
                  <a:schemeClr val="accent1"/>
                </a:solidFill>
              </a:rPr>
              <a:t> usluga</a:t>
            </a:r>
          </a:p>
        </p:txBody>
      </p:sp>
      <p:grpSp>
        <p:nvGrpSpPr>
          <p:cNvPr id="33" name="Group 32"/>
          <p:cNvGrpSpPr/>
          <p:nvPr/>
        </p:nvGrpSpPr>
        <p:grpSpPr>
          <a:xfrm>
            <a:off x="4803387" y="4768929"/>
            <a:ext cx="720000" cy="720000"/>
            <a:chOff x="7084126" y="4841121"/>
            <a:chExt cx="720000" cy="720000"/>
          </a:xfrm>
        </p:grpSpPr>
        <p:pic>
          <p:nvPicPr>
            <p:cNvPr id="27" name="Picture 26"/>
            <p:cNvPicPr>
              <a:picLocks noChangeAspect="1"/>
            </p:cNvPicPr>
            <p:nvPr/>
          </p:nvPicPr>
          <p:blipFill>
            <a:blip r:embed="rId4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7165785" y="4956906"/>
              <a:ext cx="519545" cy="440771"/>
            </a:xfrm>
            <a:prstGeom prst="rect">
              <a:avLst/>
            </a:prstGeom>
          </p:spPr>
        </p:pic>
        <p:sp>
          <p:nvSpPr>
            <p:cNvPr id="12" name="Oval 11"/>
            <p:cNvSpPr/>
            <p:nvPr/>
          </p:nvSpPr>
          <p:spPr>
            <a:xfrm>
              <a:off x="7084126" y="4841121"/>
              <a:ext cx="720000" cy="720000"/>
            </a:xfrm>
            <a:prstGeom prst="ellipse">
              <a:avLst/>
            </a:prstGeom>
            <a:noFill/>
            <a:ln w="127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BE" b="1"/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6200648" y="1882425"/>
            <a:ext cx="720000" cy="720000"/>
            <a:chOff x="8624394" y="1776898"/>
            <a:chExt cx="720000" cy="720000"/>
          </a:xfrm>
        </p:grpSpPr>
        <p:pic>
          <p:nvPicPr>
            <p:cNvPr id="57" name="Image 56" descr="Leer Glühbirne und Ausrufezeichen Kostenloses Stock Bild ...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678190" y="1929576"/>
              <a:ext cx="622236" cy="443446"/>
            </a:xfrm>
            <a:prstGeom prst="rect">
              <a:avLst/>
            </a:prstGeom>
          </p:spPr>
        </p:pic>
        <p:sp>
          <p:nvSpPr>
            <p:cNvPr id="8" name="Oval 7"/>
            <p:cNvSpPr/>
            <p:nvPr/>
          </p:nvSpPr>
          <p:spPr>
            <a:xfrm rot="1383119">
              <a:off x="8624394" y="1776898"/>
              <a:ext cx="720000" cy="720000"/>
            </a:xfrm>
            <a:prstGeom prst="ellipse">
              <a:avLst/>
            </a:prstGeom>
            <a:noFill/>
            <a:ln w="127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BE" b="1"/>
            </a:p>
          </p:txBody>
        </p:sp>
      </p:grpSp>
      <p:pic>
        <p:nvPicPr>
          <p:cNvPr id="55" name="Image 54" descr="Free illustration: Flash, Thought, Red, &lt;strong&gt;Symbol&lt;/strong&gt;, Risk ..."/>
          <p:cNvPicPr>
            <a:picLocks noChangeAspect="1"/>
          </p:cNvPicPr>
          <p:nvPr/>
        </p:nvPicPr>
        <p:blipFill>
          <a:blip r:embed="rId6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05245">
            <a:off x="7187200" y="2889934"/>
            <a:ext cx="532528" cy="550173"/>
          </a:xfrm>
          <a:prstGeom prst="rect">
            <a:avLst/>
          </a:prstGeom>
        </p:spPr>
      </p:pic>
      <p:sp>
        <p:nvSpPr>
          <p:cNvPr id="9" name="Oval 8"/>
          <p:cNvSpPr/>
          <p:nvPr/>
        </p:nvSpPr>
        <p:spPr>
          <a:xfrm rot="21239631">
            <a:off x="7052895" y="2773500"/>
            <a:ext cx="720000" cy="720000"/>
          </a:xfrm>
          <a:prstGeom prst="ellipse">
            <a:avLst/>
          </a:prstGeom>
          <a:noFill/>
          <a:ln w="127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b="1"/>
          </a:p>
        </p:txBody>
      </p:sp>
      <p:grpSp>
        <p:nvGrpSpPr>
          <p:cNvPr id="31" name="Group 30"/>
          <p:cNvGrpSpPr/>
          <p:nvPr/>
        </p:nvGrpSpPr>
        <p:grpSpPr>
          <a:xfrm>
            <a:off x="7027277" y="3944580"/>
            <a:ext cx="720000" cy="720000"/>
            <a:chOff x="9380208" y="3932548"/>
            <a:chExt cx="720000" cy="720000"/>
          </a:xfrm>
        </p:grpSpPr>
        <p:pic>
          <p:nvPicPr>
            <p:cNvPr id="26" name="Image 25" descr="Exceptional conditions: Let's stop trying to identify ...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468701" y="4121461"/>
              <a:ext cx="603958" cy="460401"/>
            </a:xfrm>
            <a:prstGeom prst="rect">
              <a:avLst/>
            </a:prstGeom>
          </p:spPr>
        </p:pic>
        <p:sp>
          <p:nvSpPr>
            <p:cNvPr id="10" name="Oval 9"/>
            <p:cNvSpPr/>
            <p:nvPr/>
          </p:nvSpPr>
          <p:spPr>
            <a:xfrm rot="170463">
              <a:off x="9380208" y="3932548"/>
              <a:ext cx="720000" cy="720000"/>
            </a:xfrm>
            <a:prstGeom prst="ellipse">
              <a:avLst/>
            </a:prstGeom>
            <a:noFill/>
            <a:ln w="12700">
              <a:solidFill>
                <a:schemeClr val="accent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BE" b="1"/>
            </a:p>
          </p:txBody>
        </p:sp>
      </p:grpSp>
      <p:grpSp>
        <p:nvGrpSpPr>
          <p:cNvPr id="32" name="Group 31"/>
          <p:cNvGrpSpPr/>
          <p:nvPr/>
        </p:nvGrpSpPr>
        <p:grpSpPr>
          <a:xfrm>
            <a:off x="6237803" y="4776297"/>
            <a:ext cx="720000" cy="720000"/>
            <a:chOff x="8542606" y="4836457"/>
            <a:chExt cx="720000" cy="720000"/>
          </a:xfrm>
        </p:grpSpPr>
        <p:pic>
          <p:nvPicPr>
            <p:cNvPr id="40" name="Image 39" descr="Dark Admin Panel UI Kit | UICloud"/>
            <p:cNvPicPr>
              <a:picLocks noChangeAspect="1"/>
            </p:cNvPicPr>
            <p:nvPr/>
          </p:nvPicPr>
          <p:blipFill>
            <a:blip r:embed="rId8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664679" y="4986803"/>
              <a:ext cx="475855" cy="555927"/>
            </a:xfrm>
            <a:prstGeom prst="rect">
              <a:avLst/>
            </a:prstGeom>
          </p:spPr>
        </p:pic>
        <p:sp>
          <p:nvSpPr>
            <p:cNvPr id="11" name="Oval 10"/>
            <p:cNvSpPr/>
            <p:nvPr/>
          </p:nvSpPr>
          <p:spPr>
            <a:xfrm>
              <a:off x="8542606" y="4836457"/>
              <a:ext cx="720000" cy="720000"/>
            </a:xfrm>
            <a:prstGeom prst="ellipse">
              <a:avLst/>
            </a:prstGeom>
            <a:noFill/>
            <a:ln w="127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BE" b="1"/>
            </a:p>
          </p:txBody>
        </p:sp>
      </p:grpSp>
      <p:grpSp>
        <p:nvGrpSpPr>
          <p:cNvPr id="35" name="Group 34"/>
          <p:cNvGrpSpPr/>
          <p:nvPr/>
        </p:nvGrpSpPr>
        <p:grpSpPr>
          <a:xfrm>
            <a:off x="4073478" y="2689026"/>
            <a:ext cx="720000" cy="720000"/>
            <a:chOff x="6209835" y="2616834"/>
            <a:chExt cx="720000" cy="720000"/>
          </a:xfrm>
        </p:grpSpPr>
        <p:pic>
          <p:nvPicPr>
            <p:cNvPr id="53" name="Image 52" descr="File:Hellenism &lt;strong&gt;symbol&lt;/strong&gt; orange.PNG - Wikimedia Commons"/>
            <p:cNvPicPr>
              <a:picLocks noChangeAspect="1"/>
            </p:cNvPicPr>
            <p:nvPr/>
          </p:nvPicPr>
          <p:blipFill>
            <a:blip r:embed="rId9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27311" y="2770442"/>
              <a:ext cx="485049" cy="450549"/>
            </a:xfrm>
            <a:prstGeom prst="rect">
              <a:avLst/>
            </a:prstGeom>
          </p:spPr>
        </p:pic>
        <p:sp>
          <p:nvSpPr>
            <p:cNvPr id="6" name="Oval 5"/>
            <p:cNvSpPr/>
            <p:nvPr/>
          </p:nvSpPr>
          <p:spPr>
            <a:xfrm>
              <a:off x="6209835" y="2616834"/>
              <a:ext cx="720000" cy="720000"/>
            </a:xfrm>
            <a:prstGeom prst="ellipse">
              <a:avLst/>
            </a:prstGeom>
            <a:noFill/>
            <a:ln w="127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BE" b="1"/>
            </a:p>
          </p:txBody>
        </p:sp>
      </p:grpSp>
    </p:spTree>
    <p:extLst>
      <p:ext uri="{BB962C8B-B14F-4D97-AF65-F5344CB8AC3E}">
        <p14:creationId xmlns:p14="http://schemas.microsoft.com/office/powerpoint/2010/main" val="158331215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5584810"/>
              </p:ext>
            </p:extLst>
          </p:nvPr>
        </p:nvGraphicFramePr>
        <p:xfrm>
          <a:off x="1391056" y="1230102"/>
          <a:ext cx="9705252" cy="54864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410511">
                  <a:extLst>
                    <a:ext uri="{9D8B030D-6E8A-4147-A177-3AD203B41FA5}">
                      <a16:colId xmlns:a16="http://schemas.microsoft.com/office/drawing/2014/main" xmlns:mc="http://schemas.openxmlformats.org/markup-compatibility/2006" xmlns:a14="http://schemas.microsoft.com/office/drawing/2010/main" xmlns:c="http://schemas.openxmlformats.org/drawingml/2006/chart" xmlns:dgm="http://schemas.openxmlformats.org/drawingml/2006/diagram" xmlns:cdr="http://schemas.openxmlformats.org/drawingml/2006/chartDrawing" xmlns:wne="http://schemas.microsoft.com/office/powerpoint/2006/powerpointml" xmlns:wp="http://schemas.openxmlformats.org/drawingml/2006/powerpointprocessingDrawing" xmlns:v="urn:schemas-microsoft-com:vml" xmlns:o="urn:schemas-microsoft-com:office:office" xmlns="" val="4227709547"/>
                    </a:ext>
                  </a:extLst>
                </a:gridCol>
                <a:gridCol w="8294741">
                  <a:extLst>
                    <a:ext uri="{9D8B030D-6E8A-4147-A177-3AD203B41FA5}">
                      <a16:colId xmlns:a16="http://schemas.microsoft.com/office/drawing/2014/main" xmlns:mc="http://schemas.openxmlformats.org/markup-compatibility/2006" xmlns:a14="http://schemas.microsoft.com/office/drawing/2010/main" xmlns:c="http://schemas.openxmlformats.org/drawingml/2006/chart" xmlns:dgm="http://schemas.openxmlformats.org/drawingml/2006/diagram" xmlns:cdr="http://schemas.openxmlformats.org/drawingml/2006/chartDrawing" xmlns:wne="http://schemas.microsoft.com/office/powerpoint/2006/powerpointml" xmlns:wp="http://schemas.openxmlformats.org/drawingml/2006/powerpointprocessingDrawing" xmlns:v="urn:schemas-microsoft-com:vml" xmlns:o="urn:schemas-microsoft-com:office:office" xmlns="" val="1995518983"/>
                    </a:ext>
                  </a:extLst>
                </a:gridCol>
              </a:tblGrid>
              <a:tr h="1032638">
                <a:tc>
                  <a:txBody>
                    <a:bodyPr/>
                    <a:lstStyle/>
                    <a:p>
                      <a:endParaRPr lang="nl-BE" sz="1400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/>
                      <a:r>
                        <a:rPr lang="nl-BE" sz="1600" b="1" noProof="0" dirty="0">
                          <a:solidFill>
                            <a:srgbClr val="0070C0"/>
                          </a:solidFill>
                        </a:rPr>
                        <a:t>Usklađivanje poslovanja: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nl-BE" sz="1600" noProof="0" dirty="0">
                          <a:solidFill>
                            <a:srgbClr val="0070C0"/>
                          </a:solidFill>
                        </a:rPr>
                        <a:t>baza podataka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nl-BE" sz="1600" baseline="0" noProof="0" dirty="0">
                          <a:solidFill>
                            <a:srgbClr val="0070C0"/>
                          </a:solidFill>
                        </a:rPr>
                        <a:t>revizijske operacije temeljene na klasterima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nl-BE" sz="1600" baseline="0" noProof="0" dirty="0">
                          <a:solidFill>
                            <a:srgbClr val="0070C0"/>
                          </a:solidFill>
                        </a:rPr>
                        <a:t>osobni kontakt s rukovodstvom, organizacijom i skupovima za dizane svijesti</a:t>
                      </a:r>
                    </a:p>
                    <a:p>
                      <a:pPr marL="285750" indent="-285750">
                        <a:spcBef>
                          <a:spcPts val="0"/>
                        </a:spcBef>
                        <a:buFont typeface="Arial" panose="020B0604020202020204" pitchFamily="34" charset="0"/>
                        <a:buChar char="•"/>
                      </a:pPr>
                      <a:r>
                        <a:rPr lang="nl-BE" sz="1600" noProof="0" dirty="0">
                          <a:solidFill>
                            <a:srgbClr val="0070C0"/>
                          </a:solidFill>
                        </a:rPr>
                        <a:t>Pojednostavnjenje upravljanja rizikom</a:t>
                      </a:r>
                      <a:r>
                        <a:t> </a:t>
                      </a:r>
                      <a:r>
                        <a:rPr lang="nl-BE" sz="1600" noProof="0" dirty="0">
                          <a:solidFill>
                            <a:srgbClr val="0070C0"/>
                          </a:solidFill>
                        </a:rPr>
                        <a:t> -</a:t>
                      </a:r>
                      <a:r>
                        <a:t> </a:t>
                      </a:r>
                      <a:r>
                        <a:rPr lang="nl-BE" sz="1600" baseline="0" noProof="0" dirty="0">
                          <a:solidFill>
                            <a:srgbClr val="0070C0"/>
                          </a:solidFill>
                        </a:rPr>
                        <a:t>promicanje</a:t>
                      </a:r>
                      <a:r>
                        <a:t> </a:t>
                      </a:r>
                      <a:r>
                        <a:rPr lang="nl-BE" sz="1600" noProof="0" dirty="0">
                          <a:solidFill>
                            <a:srgbClr val="0070C0"/>
                          </a:solidFill>
                        </a:rPr>
                        <a:t>mreže službenika za procjenu rizika </a:t>
                      </a: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:mc="http://schemas.openxmlformats.org/markup-compatibility/2006" xmlns:a14="http://schemas.microsoft.com/office/drawing/2010/main" xmlns:c="http://schemas.openxmlformats.org/drawingml/2006/chart" xmlns:dgm="http://schemas.openxmlformats.org/drawingml/2006/diagram" xmlns:cdr="http://schemas.openxmlformats.org/drawingml/2006/chartDrawing" xmlns:wne="http://schemas.microsoft.com/office/powerpoint/2006/powerpointml" xmlns:wp="http://schemas.openxmlformats.org/drawingml/2006/powerpointprocessingDrawing" xmlns:v="urn:schemas-microsoft-com:vml" xmlns:o="urn:schemas-microsoft-com:office:office" xmlns="" val="786572665"/>
                  </a:ext>
                </a:extLst>
              </a:tr>
              <a:tr h="696326">
                <a:tc>
                  <a:txBody>
                    <a:bodyPr/>
                    <a:lstStyle/>
                    <a:p>
                      <a:endParaRPr lang="nl-BE" sz="1400" dirty="0"/>
                    </a:p>
                    <a:p>
                      <a:endParaRPr lang="nl-BE" sz="1400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nl-BE" sz="1600" b="1" noProof="0" dirty="0">
                          <a:solidFill>
                            <a:srgbClr val="0070C0"/>
                          </a:solidFill>
                        </a:rPr>
                        <a:t>Kvaliteta</a:t>
                      </a:r>
                      <a:r>
                        <a:t> </a:t>
                      </a:r>
                      <a:r>
                        <a:rPr lang="nl-BE" sz="1600" b="1" baseline="0" noProof="0" dirty="0">
                          <a:solidFill>
                            <a:srgbClr val="0070C0"/>
                          </a:solidFill>
                        </a:rPr>
                        <a:t>i</a:t>
                      </a:r>
                      <a:r>
                        <a:t> </a:t>
                      </a:r>
                      <a:r>
                        <a:rPr lang="nl-BE" sz="1600" b="1" baseline="0" noProof="0" dirty="0">
                          <a:solidFill>
                            <a:srgbClr val="0070C0"/>
                          </a:solidFill>
                        </a:rPr>
                        <a:t>inovacije</a:t>
                      </a:r>
                      <a:r>
                        <a:t> 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nl-BE" sz="1600" baseline="0" noProof="0" dirty="0">
                          <a:solidFill>
                            <a:srgbClr val="0070C0"/>
                          </a:solidFill>
                        </a:rPr>
                        <a:t>standardi IIA-  vanjska</a:t>
                      </a:r>
                      <a:r>
                        <a:t> </a:t>
                      </a:r>
                      <a:r>
                        <a:rPr lang="nl-BE" sz="1600" baseline="0" noProof="0" dirty="0">
                          <a:solidFill>
                            <a:srgbClr val="0070C0"/>
                          </a:solidFill>
                        </a:rPr>
                        <a:t>evaluacija revizije FIA-e (krajem 2019.)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hr-HR" sz="1600" kern="1200" baseline="0" noProof="0" dirty="0">
                          <a:solidFill>
                            <a:srgbClr val="0070C0"/>
                          </a:solidFill>
                          <a:latin typeface="+mn-lt"/>
                        </a:rPr>
                        <a:t>praćenje trendova i najboljih praksi</a:t>
                      </a:r>
                      <a:endParaRPr lang="hr-HR" sz="1600" kern="1200" baseline="0" noProof="0" dirty="0">
                        <a:solidFill>
                          <a:srgbClr val="0070C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nl-BE" sz="1600" baseline="0" noProof="0" dirty="0">
                          <a:solidFill>
                            <a:srgbClr val="0070C0"/>
                          </a:solidFill>
                        </a:rPr>
                        <a:t>visoka kvaliteta preporuka (realistične, relevantne, predviđanja)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nl-BE" sz="1600" noProof="0" dirty="0">
                          <a:solidFill>
                            <a:srgbClr val="0070C0"/>
                          </a:solidFill>
                        </a:rPr>
                        <a:t>Upotreba nove</a:t>
                      </a:r>
                      <a:r>
                        <a:t> </a:t>
                      </a:r>
                      <a:r>
                        <a:rPr lang="nl-BE" sz="1600" baseline="0" noProof="0" dirty="0">
                          <a:solidFill>
                            <a:srgbClr val="0070C0"/>
                          </a:solidFill>
                        </a:rPr>
                        <a:t>tehnologije u revizijskoj praksi (podaci – analiza)</a:t>
                      </a:r>
                      <a:r>
                        <a:t> </a:t>
                      </a: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:mc="http://schemas.openxmlformats.org/markup-compatibility/2006" xmlns:a14="http://schemas.microsoft.com/office/drawing/2010/main" xmlns:c="http://schemas.openxmlformats.org/drawingml/2006/chart" xmlns:dgm="http://schemas.openxmlformats.org/drawingml/2006/diagram" xmlns:cdr="http://schemas.openxmlformats.org/drawingml/2006/chartDrawing" xmlns:wne="http://schemas.microsoft.com/office/powerpoint/2006/powerpointml" xmlns:wp="http://schemas.openxmlformats.org/drawingml/2006/powerpointprocessingDrawing" xmlns:v="urn:schemas-microsoft-com:vml" xmlns:o="urn:schemas-microsoft-com:office:office" xmlns="" val="3591035733"/>
                  </a:ext>
                </a:extLst>
              </a:tr>
              <a:tr h="247584">
                <a:tc>
                  <a:txBody>
                    <a:bodyPr/>
                    <a:lstStyle/>
                    <a:p>
                      <a:endParaRPr lang="nl-BE" sz="1400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nl-BE" sz="1600" b="1" noProof="0" dirty="0">
                          <a:solidFill>
                            <a:schemeClr val="accent1"/>
                          </a:solidFill>
                        </a:rPr>
                        <a:t>Usmjerenost na rizik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hr-HR" sz="1600" kern="1200" baseline="0" noProof="0" dirty="0">
                          <a:solidFill>
                            <a:srgbClr val="0070C0"/>
                          </a:solidFill>
                          <a:latin typeface="+mn-lt"/>
                        </a:rPr>
                        <a:t>Kontinuirana procjena rizika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hr-HR" sz="1600" kern="1200" baseline="0" noProof="0" dirty="0">
                          <a:solidFill>
                            <a:srgbClr val="0070C0"/>
                          </a:solidFill>
                          <a:latin typeface="+mn-lt"/>
                        </a:rPr>
                        <a:t>Zajedničko razumijevanje rizika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hr-HR" sz="1600" kern="1200" baseline="0" noProof="0" dirty="0">
                          <a:solidFill>
                            <a:srgbClr val="0070C0"/>
                          </a:solidFill>
                          <a:latin typeface="+mn-lt"/>
                        </a:rPr>
                        <a:t>Utvrđivanje novih rizika (vanjski)</a:t>
                      </a: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:mc="http://schemas.openxmlformats.org/markup-compatibility/2006" xmlns:a14="http://schemas.microsoft.com/office/drawing/2010/main" xmlns:c="http://schemas.openxmlformats.org/drawingml/2006/chart" xmlns:dgm="http://schemas.openxmlformats.org/drawingml/2006/diagram" xmlns:cdr="http://schemas.openxmlformats.org/drawingml/2006/chartDrawing" xmlns:wne="http://schemas.microsoft.com/office/powerpoint/2006/powerpointml" xmlns:wp="http://schemas.openxmlformats.org/drawingml/2006/powerpointprocessingDrawing" xmlns:v="urn:schemas-microsoft-com:vml" xmlns:o="urn:schemas-microsoft-com:office:office" xmlns="" val="118396856"/>
                  </a:ext>
                </a:extLst>
              </a:tr>
              <a:tr h="265703">
                <a:tc>
                  <a:txBody>
                    <a:bodyPr/>
                    <a:lstStyle/>
                    <a:p>
                      <a:endParaRPr lang="nl-BE" sz="1400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nl-BE" sz="1600" b="1" noProof="0" dirty="0">
                          <a:solidFill>
                            <a:schemeClr val="accent1"/>
                          </a:solidFill>
                        </a:rPr>
                        <a:t>Model za privlačenje talenata</a:t>
                      </a:r>
                    </a:p>
                    <a:p>
                      <a:pPr marL="285750" indent="-285750" algn="l" defTabSz="914400" rtl="0" eaLnBrk="1" latinLnBrk="0" hangingPunct="1">
                        <a:buFont typeface="Arial" panose="020B0604020202020204" pitchFamily="34" charset="0"/>
                        <a:buChar char="•"/>
                      </a:pPr>
                      <a:r>
                        <a:rPr lang="hr-HR" sz="1600" kern="1200" baseline="0" noProof="0" dirty="0">
                          <a:solidFill>
                            <a:srgbClr val="0070C0"/>
                          </a:solidFill>
                          <a:latin typeface="+mn-lt"/>
                        </a:rPr>
                        <a:t>Načelo</a:t>
                      </a:r>
                      <a:r>
                        <a:t> </a:t>
                      </a:r>
                      <a:r>
                        <a:rPr lang="hr-HR" sz="1600" kern="1200" baseline="0" noProof="0" dirty="0">
                          <a:solidFill>
                            <a:srgbClr val="0070C0"/>
                          </a:solidFill>
                          <a:latin typeface="+mn-lt"/>
                        </a:rPr>
                        <a:t>odgoja</a:t>
                      </a:r>
                      <a:r>
                        <a:t> </a:t>
                      </a:r>
                    </a:p>
                    <a:p>
                      <a:pPr marL="285750" indent="-285750" algn="l" defTabSz="914400" rtl="0" eaLnBrk="1" latinLnBrk="0" hangingPunct="1">
                        <a:buFont typeface="Arial" panose="020B0604020202020204" pitchFamily="34" charset="0"/>
                        <a:buChar char="•"/>
                      </a:pPr>
                      <a:r>
                        <a:rPr lang="hr-HR" sz="1600" kern="1200" baseline="0" noProof="0" dirty="0">
                          <a:solidFill>
                            <a:srgbClr val="0070C0"/>
                          </a:solidFill>
                          <a:latin typeface="+mn-lt"/>
                        </a:rPr>
                        <a:t>Unutarnja</a:t>
                      </a:r>
                      <a:r>
                        <a:t> </a:t>
                      </a:r>
                      <a:r>
                        <a:rPr lang="hr-HR" sz="1600" kern="1200" baseline="0" noProof="0" dirty="0">
                          <a:solidFill>
                            <a:srgbClr val="0070C0"/>
                          </a:solidFill>
                          <a:latin typeface="+mn-lt"/>
                        </a:rPr>
                        <a:t>rotacija</a:t>
                      </a:r>
                      <a:endParaRPr lang="hr-HR" sz="1600" kern="1200" baseline="0" noProof="0" dirty="0">
                        <a:solidFill>
                          <a:srgbClr val="0070C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285750" indent="-285750" algn="l" defTabSz="914400" rtl="0" eaLnBrk="1" latinLnBrk="0" hangingPunct="1">
                        <a:buFont typeface="Arial" panose="020B0604020202020204" pitchFamily="34" charset="0"/>
                        <a:buChar char="•"/>
                      </a:pPr>
                      <a:r>
                        <a:rPr lang="hr-HR" sz="1600" kern="1200" baseline="0" noProof="0" dirty="0">
                          <a:solidFill>
                            <a:srgbClr val="0070C0"/>
                          </a:solidFill>
                          <a:latin typeface="+mn-lt"/>
                        </a:rPr>
                        <a:t>Obuka i razvoj unutarnjeg</a:t>
                      </a:r>
                      <a:r>
                        <a:t> </a:t>
                      </a:r>
                      <a:r>
                        <a:rPr lang="hr-HR" sz="1600" kern="1200" baseline="0" noProof="0" dirty="0">
                          <a:solidFill>
                            <a:srgbClr val="0070C0"/>
                          </a:solidFill>
                          <a:latin typeface="+mn-lt"/>
                        </a:rPr>
                        <a:t>znanja s pomoću modela djelomične eksternalizacije (2 do 3 godine)</a:t>
                      </a:r>
                    </a:p>
                    <a:p>
                      <a:pPr marL="285750" indent="-285750" algn="l" defTabSz="914400" rtl="0" eaLnBrk="1" latinLnBrk="0" hangingPunct="1">
                        <a:buFont typeface="Arial" panose="020B0604020202020204" pitchFamily="34" charset="0"/>
                        <a:buChar char="•"/>
                      </a:pPr>
                      <a:r>
                        <a:rPr lang="hr-HR" sz="1600" kern="1200" baseline="0" noProof="0" dirty="0">
                          <a:solidFill>
                            <a:srgbClr val="0070C0"/>
                          </a:solidFill>
                          <a:latin typeface="+mn-lt"/>
                        </a:rPr>
                        <a:t>Angažiranje</a:t>
                      </a:r>
                      <a:r>
                        <a:t> </a:t>
                      </a:r>
                      <a:r>
                        <a:rPr lang="hr-HR" sz="1600" kern="1200" baseline="0" noProof="0" dirty="0">
                          <a:solidFill>
                            <a:srgbClr val="0070C0"/>
                          </a:solidFill>
                          <a:latin typeface="+mn-lt"/>
                        </a:rPr>
                        <a:t>posebnih</a:t>
                      </a:r>
                      <a:r>
                        <a:t> </a:t>
                      </a:r>
                      <a:r>
                        <a:rPr lang="hr-HR" sz="1600" kern="1200" baseline="0" noProof="0" dirty="0">
                          <a:solidFill>
                            <a:srgbClr val="0070C0"/>
                          </a:solidFill>
                          <a:latin typeface="+mn-lt"/>
                        </a:rPr>
                        <a:t>kompetencija (IT, dubinska analiza podataka)</a:t>
                      </a:r>
                    </a:p>
                    <a:p>
                      <a:pPr marL="285750" indent="-285750" algn="l" defTabSz="914400" rtl="0" eaLnBrk="1" latinLnBrk="0" hangingPunct="1">
                        <a:buFont typeface="Arial" panose="020B0604020202020204" pitchFamily="34" charset="0"/>
                        <a:buChar char="•"/>
                      </a:pPr>
                      <a:r>
                        <a:rPr lang="hr-HR" sz="1600" kern="1200" baseline="0" noProof="0" dirty="0">
                          <a:solidFill>
                            <a:srgbClr val="0070C0"/>
                          </a:solidFill>
                          <a:latin typeface="+mn-lt"/>
                        </a:rPr>
                        <a:t>Eksternalizacija posebnih stručnih zahtjeva</a:t>
                      </a:r>
                      <a:endParaRPr lang="hr-HR" sz="1600" kern="1200" baseline="0" noProof="0" dirty="0">
                        <a:solidFill>
                          <a:srgbClr val="0070C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:mc="http://schemas.openxmlformats.org/markup-compatibility/2006" xmlns:a14="http://schemas.microsoft.com/office/drawing/2010/main" xmlns:c="http://schemas.openxmlformats.org/drawingml/2006/chart" xmlns:dgm="http://schemas.openxmlformats.org/drawingml/2006/diagram" xmlns:cdr="http://schemas.openxmlformats.org/drawingml/2006/chartDrawing" xmlns:wne="http://schemas.microsoft.com/office/powerpoint/2006/powerpointml" xmlns:wp="http://schemas.openxmlformats.org/drawingml/2006/powerpointprocessingDrawing" xmlns:v="urn:schemas-microsoft-com:vml" xmlns:o="urn:schemas-microsoft-com:office:office" xmlns="" val="1878733043"/>
                  </a:ext>
                </a:extLst>
              </a:tr>
            </a:tbl>
          </a:graphicData>
        </a:graphic>
      </p:graphicFrame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Strategija</a:t>
            </a:r>
            <a:endParaRPr lang="hr-HR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88832" y="1429097"/>
            <a:ext cx="742950" cy="742950"/>
          </a:xfrm>
          <a:prstGeom prst="rect">
            <a:avLst/>
          </a:prstGeom>
        </p:spPr>
      </p:pic>
      <p:pic>
        <p:nvPicPr>
          <p:cNvPr id="11" name="Image 56" descr="Leer Glühbirne und Ausrufezeichen Kostenloses Stock Bild ...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0028" y="2801039"/>
            <a:ext cx="924766" cy="612000"/>
          </a:xfrm>
          <a:prstGeom prst="rect">
            <a:avLst/>
          </a:prstGeom>
        </p:spPr>
      </p:pic>
      <p:pic>
        <p:nvPicPr>
          <p:cNvPr id="12" name="Image 54" descr="Free illustration: Flash, Thought, Red, &lt;strong&gt;Symbol&lt;/strong&gt;, Risk ..."/>
          <p:cNvPicPr>
            <a:picLocks noChangeAspect="1"/>
          </p:cNvPicPr>
          <p:nvPr/>
        </p:nvPicPr>
        <p:blipFill>
          <a:blip r:embed="rId4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05245">
            <a:off x="1772285" y="4023864"/>
            <a:ext cx="570724" cy="699582"/>
          </a:xfrm>
          <a:prstGeom prst="rect">
            <a:avLst/>
          </a:prstGeom>
        </p:spPr>
      </p:pic>
      <p:pic>
        <p:nvPicPr>
          <p:cNvPr id="13" name="Image 25" descr="Exceptional conditions: Let's stop trying to identify ...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7143" y="5458774"/>
            <a:ext cx="735648" cy="6785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258304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26307593"/>
              </p:ext>
            </p:extLst>
          </p:nvPr>
        </p:nvGraphicFramePr>
        <p:xfrm>
          <a:off x="1254579" y="1078268"/>
          <a:ext cx="9705252" cy="560832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535088">
                  <a:extLst>
                    <a:ext uri="{9D8B030D-6E8A-4147-A177-3AD203B41FA5}">
                      <a16:colId xmlns:a16="http://schemas.microsoft.com/office/drawing/2014/main" xmlns:mc="http://schemas.openxmlformats.org/markup-compatibility/2006" xmlns:a14="http://schemas.microsoft.com/office/drawing/2010/main" xmlns:c="http://schemas.openxmlformats.org/drawingml/2006/chart" xmlns:dgm="http://schemas.openxmlformats.org/drawingml/2006/diagram" xmlns:cdr="http://schemas.openxmlformats.org/drawingml/2006/chartDrawing" xmlns:wne="http://schemas.microsoft.com/office/powerpoint/2006/powerpointml" xmlns:wp="http://schemas.openxmlformats.org/drawingml/2006/powerpointprocessingDrawing" xmlns:v="urn:schemas-microsoft-com:vml" xmlns:o="urn:schemas-microsoft-com:office:office" xmlns="" val="4227709547"/>
                    </a:ext>
                  </a:extLst>
                </a:gridCol>
                <a:gridCol w="8170164">
                  <a:extLst>
                    <a:ext uri="{9D8B030D-6E8A-4147-A177-3AD203B41FA5}">
                      <a16:colId xmlns:a16="http://schemas.microsoft.com/office/drawing/2014/main" xmlns:mc="http://schemas.openxmlformats.org/markup-compatibility/2006" xmlns:a14="http://schemas.microsoft.com/office/drawing/2010/main" xmlns:c="http://schemas.openxmlformats.org/drawingml/2006/chart" xmlns:dgm="http://schemas.openxmlformats.org/drawingml/2006/diagram" xmlns:cdr="http://schemas.openxmlformats.org/drawingml/2006/chartDrawing" xmlns:wne="http://schemas.microsoft.com/office/powerpoint/2006/powerpointml" xmlns:wp="http://schemas.openxmlformats.org/drawingml/2006/powerpointprocessingDrawing" xmlns:v="urn:schemas-microsoft-com:vml" xmlns:o="urn:schemas-microsoft-com:office:office" xmlns="" val="1995518983"/>
                    </a:ext>
                  </a:extLst>
                </a:gridCol>
              </a:tblGrid>
              <a:tr h="1032638">
                <a:tc>
                  <a:txBody>
                    <a:bodyPr/>
                    <a:lstStyle/>
                    <a:p>
                      <a:endParaRPr lang="nl-BE" sz="1400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/>
                      <a:r>
                        <a:rPr lang="nl-BE" sz="1600" b="1" noProof="0" dirty="0">
                          <a:solidFill>
                            <a:srgbClr val="0070C0"/>
                          </a:solidFill>
                        </a:rPr>
                        <a:t>Upravljanje dionicima: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nl-BE" sz="1600" baseline="0" noProof="0" dirty="0">
                          <a:solidFill>
                            <a:srgbClr val="0070C0"/>
                          </a:solidFill>
                        </a:rPr>
                        <a:t>Utvrđivanje</a:t>
                      </a:r>
                      <a:r>
                        <a:t> </a:t>
                      </a:r>
                      <a:r>
                        <a:rPr lang="nl-BE" sz="1600" baseline="0" noProof="0" dirty="0">
                          <a:solidFill>
                            <a:srgbClr val="0070C0"/>
                          </a:solidFill>
                        </a:rPr>
                        <a:t>očekivanja po skupini</a:t>
                      </a:r>
                      <a:r>
                        <a:t> 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nl-BE" sz="1600" baseline="0" noProof="0" dirty="0">
                          <a:solidFill>
                            <a:srgbClr val="0070C0"/>
                          </a:solidFill>
                        </a:rPr>
                        <a:t>Prilagođeno kao funkcija skupine dionika</a:t>
                      </a:r>
                      <a:endParaRPr lang="hr-HR" sz="1600" baseline="0" noProof="0" dirty="0">
                        <a:solidFill>
                          <a:srgbClr val="0070C0"/>
                        </a:solidFill>
                      </a:endParaRPr>
                    </a:p>
                    <a:p>
                      <a:pPr marL="285750" indent="-285750">
                        <a:spcBef>
                          <a:spcPts val="0"/>
                        </a:spcBef>
                        <a:buFont typeface="Arial" panose="020B0604020202020204" pitchFamily="34" charset="0"/>
                        <a:buChar char="•"/>
                      </a:pPr>
                      <a:r>
                        <a:rPr lang="nl-BE" sz="1600" noProof="0" dirty="0">
                          <a:solidFill>
                            <a:srgbClr val="0070C0"/>
                          </a:solidFill>
                        </a:rPr>
                        <a:t>Procjena na redovitoj osnovi</a:t>
                      </a:r>
                      <a:endParaRPr lang="hr-HR" sz="1600" noProof="0" dirty="0">
                        <a:solidFill>
                          <a:srgbClr val="0070C0"/>
                        </a:solidFill>
                      </a:endParaRPr>
                    </a:p>
                    <a:p>
                      <a:pPr marL="285750" indent="-285750">
                        <a:spcBef>
                          <a:spcPts val="0"/>
                        </a:spcBef>
                        <a:buFont typeface="Arial" panose="020B0604020202020204" pitchFamily="34" charset="0"/>
                        <a:buChar char="•"/>
                      </a:pPr>
                      <a:r>
                        <a:rPr lang="nl-BE" sz="1600" noProof="0" dirty="0">
                          <a:solidFill>
                            <a:srgbClr val="0070C0"/>
                          </a:solidFill>
                        </a:rPr>
                        <a:t>Plan obavještavanja kao funkcija očekivanja dionika</a:t>
                      </a:r>
                      <a:endParaRPr lang="hr-HR" sz="1600" noProof="0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:mc="http://schemas.openxmlformats.org/markup-compatibility/2006" xmlns:a14="http://schemas.microsoft.com/office/drawing/2010/main" xmlns:c="http://schemas.openxmlformats.org/drawingml/2006/chart" xmlns:dgm="http://schemas.openxmlformats.org/drawingml/2006/diagram" xmlns:cdr="http://schemas.openxmlformats.org/drawingml/2006/chartDrawing" xmlns:wne="http://schemas.microsoft.com/office/powerpoint/2006/powerpointml" xmlns:wp="http://schemas.openxmlformats.org/drawingml/2006/powerpointprocessingDrawing" xmlns:v="urn:schemas-microsoft-com:vml" xmlns:o="urn:schemas-microsoft-com:office:office" xmlns="" val="786572665"/>
                  </a:ext>
                </a:extLst>
              </a:tr>
              <a:tr h="696326">
                <a:tc>
                  <a:txBody>
                    <a:bodyPr/>
                    <a:lstStyle/>
                    <a:p>
                      <a:endParaRPr lang="nl-BE" sz="1400" dirty="0"/>
                    </a:p>
                    <a:p>
                      <a:endParaRPr lang="nl-BE" sz="1400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nl-BE" sz="1600" b="1" noProof="0" dirty="0">
                          <a:solidFill>
                            <a:srgbClr val="0070C0"/>
                          </a:solidFill>
                        </a:rPr>
                        <a:t>Isplativost</a:t>
                      </a:r>
                      <a:r>
                        <a:t> </a:t>
                      </a:r>
                      <a:endParaRPr lang="hr-HR" sz="1600" b="1" noProof="0" dirty="0">
                        <a:solidFill>
                          <a:srgbClr val="0070C0"/>
                        </a:solidFill>
                      </a:endParaRP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nl-BE" sz="1600" noProof="0" dirty="0">
                          <a:solidFill>
                            <a:srgbClr val="0070C0"/>
                          </a:solidFill>
                        </a:rPr>
                        <a:t>Poštovanje planova</a:t>
                      </a:r>
                      <a:r>
                        <a:t> </a:t>
                      </a:r>
                      <a:r>
                        <a:rPr lang="nl-BE" sz="1600" noProof="0" dirty="0">
                          <a:solidFill>
                            <a:srgbClr val="0070C0"/>
                          </a:solidFill>
                        </a:rPr>
                        <a:t>revizije </a:t>
                      </a:r>
                      <a:endParaRPr lang="hr-HR" sz="1600" baseline="0" noProof="0" dirty="0">
                        <a:solidFill>
                          <a:srgbClr val="0070C0"/>
                        </a:solidFill>
                      </a:endParaRP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nl-BE" sz="1600" baseline="0" noProof="0" dirty="0">
                          <a:solidFill>
                            <a:srgbClr val="0070C0"/>
                          </a:solidFill>
                        </a:rPr>
                        <a:t>Efikasna revizija 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nl-BE" sz="1600" baseline="0" noProof="0" dirty="0">
                          <a:solidFill>
                            <a:srgbClr val="0070C0"/>
                          </a:solidFill>
                        </a:rPr>
                        <a:t>Efikasno</a:t>
                      </a:r>
                      <a:r>
                        <a:t> </a:t>
                      </a:r>
                      <a:r>
                        <a:rPr lang="nl-BE" sz="1600" baseline="0" noProof="0" dirty="0">
                          <a:solidFill>
                            <a:srgbClr val="0070C0"/>
                          </a:solidFill>
                        </a:rPr>
                        <a:t>izvještavanje (jasno, ciljano, sažeto)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nl-BE" sz="1600" baseline="0" noProof="0" dirty="0">
                          <a:solidFill>
                            <a:srgbClr val="0070C0"/>
                          </a:solidFill>
                        </a:rPr>
                        <a:t>Fleksibilna eksternalizacija</a:t>
                      </a:r>
                      <a:r>
                        <a:t> 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nl-BE" sz="1600" baseline="0" noProof="0" dirty="0">
                          <a:solidFill>
                            <a:srgbClr val="0070C0"/>
                          </a:solidFill>
                        </a:rPr>
                        <a:t>Učinkovite</a:t>
                      </a:r>
                      <a:r>
                        <a:t> </a:t>
                      </a:r>
                      <a:r>
                        <a:rPr lang="nl-BE" sz="1600" baseline="0" noProof="0" dirty="0">
                          <a:solidFill>
                            <a:srgbClr val="0070C0"/>
                          </a:solidFill>
                        </a:rPr>
                        <a:t>kontrole</a:t>
                      </a:r>
                      <a:r>
                        <a:t> </a:t>
                      </a: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:mc="http://schemas.openxmlformats.org/markup-compatibility/2006" xmlns:a14="http://schemas.microsoft.com/office/drawing/2010/main" xmlns:c="http://schemas.openxmlformats.org/drawingml/2006/chart" xmlns:dgm="http://schemas.openxmlformats.org/drawingml/2006/diagram" xmlns:cdr="http://schemas.openxmlformats.org/drawingml/2006/chartDrawing" xmlns:wne="http://schemas.microsoft.com/office/powerpoint/2006/powerpointml" xmlns:wp="http://schemas.openxmlformats.org/drawingml/2006/powerpointprocessingDrawing" xmlns:v="urn:schemas-microsoft-com:vml" xmlns:o="urn:schemas-microsoft-com:office:office" xmlns="" val="3591035733"/>
                  </a:ext>
                </a:extLst>
              </a:tr>
              <a:tr h="247584">
                <a:tc>
                  <a:txBody>
                    <a:bodyPr/>
                    <a:lstStyle/>
                    <a:p>
                      <a:endParaRPr lang="nl-BE" sz="1400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hr-HR" sz="1600" b="1" kern="1200" baseline="0" noProof="0" dirty="0">
                          <a:solidFill>
                            <a:srgbClr val="0070C0"/>
                          </a:solidFill>
                          <a:latin typeface="+mn-lt"/>
                        </a:rPr>
                        <a:t>Tehnologija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hr-HR" sz="1600" kern="1200" baseline="0" noProof="0" dirty="0">
                          <a:solidFill>
                            <a:srgbClr val="0070C0"/>
                          </a:solidFill>
                          <a:latin typeface="+mn-lt"/>
                        </a:rPr>
                        <a:t>Postavljanje trendova i</a:t>
                      </a:r>
                      <a:r>
                        <a:t> </a:t>
                      </a:r>
                      <a:r>
                        <a:rPr lang="hr-HR" sz="1600" kern="1200" baseline="0" noProof="0" dirty="0">
                          <a:solidFill>
                            <a:srgbClr val="0070C0"/>
                          </a:solidFill>
                          <a:latin typeface="+mn-lt"/>
                        </a:rPr>
                        <a:t>znanja u novoj tehnologiji (oblak, veliki podaci…)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hr-HR" sz="1600" kern="1200" baseline="0" noProof="0" dirty="0">
                          <a:solidFill>
                            <a:srgbClr val="0070C0"/>
                          </a:solidFill>
                          <a:latin typeface="+mn-lt"/>
                        </a:rPr>
                        <a:t>Razumijevanje rizika</a:t>
                      </a:r>
                      <a:r>
                        <a:t> </a:t>
                      </a:r>
                      <a:r>
                        <a:rPr lang="hr-HR" sz="1600" kern="1200" baseline="0" noProof="0" dirty="0">
                          <a:solidFill>
                            <a:srgbClr val="0070C0"/>
                          </a:solidFill>
                          <a:latin typeface="+mn-lt"/>
                        </a:rPr>
                        <a:t>i</a:t>
                      </a:r>
                      <a:r>
                        <a:t> </a:t>
                      </a:r>
                      <a:r>
                        <a:rPr lang="hr-HR" sz="1600" kern="1200" baseline="0" noProof="0" dirty="0">
                          <a:solidFill>
                            <a:srgbClr val="0070C0"/>
                          </a:solidFill>
                          <a:latin typeface="+mn-lt"/>
                        </a:rPr>
                        <a:t>mogućnosti novih tehnologija</a:t>
                      </a:r>
                      <a:endParaRPr lang="hr-HR" sz="1600" kern="1200" baseline="0" noProof="0" dirty="0">
                        <a:solidFill>
                          <a:srgbClr val="0070C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endParaRPr lang="hr-HR" sz="1600" b="0" baseline="0" noProof="0" dirty="0">
                        <a:solidFill>
                          <a:schemeClr val="accent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:mc="http://schemas.openxmlformats.org/markup-compatibility/2006" xmlns:a14="http://schemas.microsoft.com/office/drawing/2010/main" xmlns:c="http://schemas.openxmlformats.org/drawingml/2006/chart" xmlns:dgm="http://schemas.openxmlformats.org/drawingml/2006/diagram" xmlns:cdr="http://schemas.openxmlformats.org/drawingml/2006/chartDrawing" xmlns:wne="http://schemas.microsoft.com/office/powerpoint/2006/powerpointml" xmlns:wp="http://schemas.openxmlformats.org/drawingml/2006/powerpointprocessingDrawing" xmlns:v="urn:schemas-microsoft-com:vml" xmlns:o="urn:schemas-microsoft-com:office:office" xmlns="" val="118396856"/>
                  </a:ext>
                </a:extLst>
              </a:tr>
              <a:tr h="265703">
                <a:tc>
                  <a:txBody>
                    <a:bodyPr/>
                    <a:lstStyle/>
                    <a:p>
                      <a:endParaRPr lang="nl-BE" sz="1400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hr-HR" sz="1600" b="1" kern="1200" baseline="0" noProof="0" dirty="0">
                          <a:solidFill>
                            <a:srgbClr val="0070C0"/>
                          </a:solidFill>
                          <a:latin typeface="+mn-lt"/>
                        </a:rPr>
                        <a:t>Kultura usluga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nl-BE" sz="1600" noProof="0" dirty="0">
                          <a:solidFill>
                            <a:srgbClr val="0070C0"/>
                          </a:solidFill>
                        </a:rPr>
                        <a:t>Usluge</a:t>
                      </a:r>
                      <a:r>
                        <a:rPr dirty="0"/>
                        <a:t> </a:t>
                      </a:r>
                      <a:r>
                        <a:rPr lang="nl-BE" sz="1600" baseline="0" noProof="0" dirty="0">
                          <a:solidFill>
                            <a:srgbClr val="0070C0"/>
                          </a:solidFill>
                        </a:rPr>
                        <a:t>visoke kvalitete </a:t>
                      </a:r>
                      <a:r>
                        <a:rPr lang="nl-BE" sz="1600" noProof="0" dirty="0">
                          <a:solidFill>
                            <a:srgbClr val="0070C0"/>
                          </a:solidFill>
                        </a:rPr>
                        <a:t>(tehničke, funkcionalne) 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nl-BE" sz="1600" baseline="0" noProof="0" dirty="0">
                          <a:solidFill>
                            <a:srgbClr val="0070C0"/>
                          </a:solidFill>
                        </a:rPr>
                        <a:t>Razumijevanje očekivanja</a:t>
                      </a:r>
                      <a:r>
                        <a:rPr dirty="0"/>
                        <a:t> </a:t>
                      </a:r>
                      <a:r>
                        <a:rPr lang="nl-BE" sz="1600" baseline="0" noProof="0" dirty="0">
                          <a:solidFill>
                            <a:srgbClr val="0070C0"/>
                          </a:solidFill>
                        </a:rPr>
                        <a:t>i percepcija</a:t>
                      </a:r>
                      <a:r>
                        <a:rPr dirty="0"/>
                        <a:t>  </a:t>
                      </a:r>
                      <a:r>
                        <a:rPr lang="nl-BE" sz="1600" baseline="0" noProof="0" dirty="0">
                          <a:solidFill>
                            <a:srgbClr val="0070C0"/>
                          </a:solidFill>
                        </a:rPr>
                        <a:t>klijenata</a:t>
                      </a:r>
                      <a:endParaRPr lang="hr-HR" sz="1600" baseline="0" noProof="0" dirty="0">
                        <a:solidFill>
                          <a:srgbClr val="0070C0"/>
                        </a:solidFill>
                      </a:endParaRP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nl-BE" sz="1600" baseline="0" noProof="0" dirty="0">
                          <a:solidFill>
                            <a:srgbClr val="0070C0"/>
                          </a:solidFill>
                        </a:rPr>
                        <a:t>Usmjerenost na kontinuiran</a:t>
                      </a:r>
                      <a:r>
                        <a:rPr dirty="0"/>
                        <a:t> </a:t>
                      </a:r>
                      <a:r>
                        <a:rPr lang="nl-BE" sz="1600" baseline="0" noProof="0" dirty="0">
                          <a:solidFill>
                            <a:srgbClr val="0070C0"/>
                          </a:solidFill>
                        </a:rPr>
                        <a:t>napredak – usavršavanje postupaka, kvalitete</a:t>
                      </a:r>
                      <a:r>
                        <a:rPr dirty="0"/>
                        <a:t> </a:t>
                      </a:r>
                      <a:r>
                        <a:rPr lang="nl-BE" sz="1600" baseline="0" noProof="0" dirty="0">
                          <a:solidFill>
                            <a:srgbClr val="0070C0"/>
                          </a:solidFill>
                        </a:rPr>
                        <a:t>i usluga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nl-BE" sz="1600" baseline="0" noProof="0" dirty="0">
                          <a:solidFill>
                            <a:srgbClr val="0070C0"/>
                          </a:solidFill>
                        </a:rPr>
                        <a:t>Obavještavanje</a:t>
                      </a:r>
                      <a:r>
                        <a:rPr dirty="0"/>
                        <a:t> </a:t>
                      </a:r>
                      <a:r>
                        <a:rPr lang="nl-BE" sz="1600" baseline="0" noProof="0" dirty="0">
                          <a:solidFill>
                            <a:srgbClr val="0070C0"/>
                          </a:solidFill>
                        </a:rPr>
                        <a:t>o FIA-i, </a:t>
                      </a:r>
                      <a:r>
                        <a:rPr lang="hr-HR" sz="1600" i="1" baseline="0" noProof="0" dirty="0">
                          <a:solidFill>
                            <a:srgbClr val="0070C0"/>
                          </a:solidFill>
                        </a:rPr>
                        <a:t>web</a:t>
                      </a:r>
                      <a:r>
                        <a:rPr lang="nl-BE" sz="1600" baseline="0" noProof="0" dirty="0">
                          <a:solidFill>
                            <a:srgbClr val="0070C0"/>
                          </a:solidFill>
                        </a:rPr>
                        <a:t>-mjesto</a:t>
                      </a: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:mc="http://schemas.openxmlformats.org/markup-compatibility/2006" xmlns:a14="http://schemas.microsoft.com/office/drawing/2010/main" xmlns:c="http://schemas.openxmlformats.org/drawingml/2006/chart" xmlns:dgm="http://schemas.openxmlformats.org/drawingml/2006/diagram" xmlns:cdr="http://schemas.openxmlformats.org/drawingml/2006/chartDrawing" xmlns:wne="http://schemas.microsoft.com/office/powerpoint/2006/powerpointml" xmlns:wp="http://schemas.openxmlformats.org/drawingml/2006/powerpointprocessingDrawing" xmlns:v="urn:schemas-microsoft-com:vml" xmlns:o="urn:schemas-microsoft-com:office:office" xmlns="" val="1878733043"/>
                  </a:ext>
                </a:extLst>
              </a:tr>
            </a:tbl>
          </a:graphicData>
        </a:graphic>
      </p:graphicFrame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Strategija</a:t>
            </a:r>
            <a:endParaRPr lang="hr-HR" dirty="0"/>
          </a:p>
        </p:txBody>
      </p:sp>
      <p:pic>
        <p:nvPicPr>
          <p:cNvPr id="16" name="Image 52" descr="File:Hellenism &lt;strong&gt;symbol&lt;/strong&gt; orange.PNG - Wikimedia Commons"/>
          <p:cNvPicPr>
            <a:picLocks noChangeAspect="1"/>
          </p:cNvPicPr>
          <p:nvPr/>
        </p:nvPicPr>
        <p:blipFill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9690" y="5415617"/>
            <a:ext cx="542593" cy="504000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631735" y="4398548"/>
            <a:ext cx="695454" cy="540000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4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654348" y="3135321"/>
            <a:ext cx="725198" cy="615243"/>
          </a:xfrm>
          <a:prstGeom prst="rect">
            <a:avLst/>
          </a:prstGeom>
        </p:spPr>
      </p:pic>
      <p:pic>
        <p:nvPicPr>
          <p:cNvPr id="19" name="Image 39" descr="Dark Admin Panel UI Kit | UICloud"/>
          <p:cNvPicPr>
            <a:picLocks noChangeAspect="1"/>
          </p:cNvPicPr>
          <p:nvPr/>
        </p:nvPicPr>
        <p:blipFill>
          <a:blip r:embed="rId5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6307" y="1549660"/>
            <a:ext cx="607780" cy="7100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569169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</TotalTime>
  <Words>1415</Words>
  <Application>Microsoft Office PowerPoint</Application>
  <PresentationFormat>Custom</PresentationFormat>
  <Paragraphs>360</Paragraphs>
  <Slides>16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Office Theme</vt:lpstr>
      <vt:lpstr> Savezna agencija za unutarnju reviziju (FIA)            Kontekst – organizacija – strategija    PEMPAL, ožujak 2017.</vt:lpstr>
      <vt:lpstr>Trenutačna situacija </vt:lpstr>
      <vt:lpstr>Trenutačna situacija FIA-e </vt:lpstr>
      <vt:lpstr>Dionici FIA-e </vt:lpstr>
      <vt:lpstr>Dionici FIA-e </vt:lpstr>
      <vt:lpstr>Misija FIA-e</vt:lpstr>
      <vt:lpstr> Strategija</vt:lpstr>
      <vt:lpstr>Strategija</vt:lpstr>
      <vt:lpstr>Strategija</vt:lpstr>
      <vt:lpstr>Pravodobnost </vt:lpstr>
      <vt:lpstr>Partnerstvo ACFO – FIA</vt:lpstr>
      <vt:lpstr>Partnerstvo ACFO – FIA</vt:lpstr>
      <vt:lpstr>Partnerstvo ACFO – FIA</vt:lpstr>
      <vt:lpstr>Plan revizije 2018.</vt:lpstr>
      <vt:lpstr>Model plana revizije 2018.</vt:lpstr>
      <vt:lpstr>Plan revizije 2018. – sažetak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Strategie en wederzijdse verwachtingen</dc:title>
  <dc:creator>Schoubs Ann</dc:creator>
  <cp:lastModifiedBy>Maja P</cp:lastModifiedBy>
  <cp:revision>257</cp:revision>
  <cp:lastPrinted>2018-02-01T09:19:47Z</cp:lastPrinted>
  <dcterms:created xsi:type="dcterms:W3CDTF">2017-11-26T10:49:04Z</dcterms:created>
  <dcterms:modified xsi:type="dcterms:W3CDTF">2018-02-07T08:59:27Z</dcterms:modified>
</cp:coreProperties>
</file>