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298" r:id="rId4"/>
    <p:sldId id="295" r:id="rId5"/>
    <p:sldId id="292" r:id="rId6"/>
    <p:sldId id="301" r:id="rId7"/>
    <p:sldId id="296" r:id="rId8"/>
    <p:sldId id="307" r:id="rId9"/>
    <p:sldId id="308" r:id="rId10"/>
    <p:sldId id="309" r:id="rId11"/>
    <p:sldId id="313" r:id="rId12"/>
    <p:sldId id="306" r:id="rId13"/>
    <p:sldId id="300" r:id="rId14"/>
    <p:sldId id="269" r:id="rId15"/>
    <p:sldId id="315" r:id="rId16"/>
    <p:sldId id="311" r:id="rId17"/>
  </p:sldIdLst>
  <p:sldSz cx="12192000" cy="6858000"/>
  <p:notesSz cx="6797675" cy="98567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5280" autoAdjust="0"/>
  </p:normalViewPr>
  <p:slideViewPr>
    <p:cSldViewPr snapToGrid="0">
      <p:cViewPr>
        <p:scale>
          <a:sx n="90" d="100"/>
          <a:sy n="90" d="100"/>
        </p:scale>
        <p:origin x="-1354" y="-13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94612-485D-40BE-A4B2-904117C855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6C484-37DF-4AA3-8744-926456223EDD}">
      <dgm:prSet phldrT="[Text]" custT="1"/>
      <dgm:spPr/>
      <dgm:t>
        <a:bodyPr/>
        <a:lstStyle/>
        <a:p>
          <a:r>
            <a:rPr lang="ru-RU" sz="900" dirty="0"/>
            <a:t>План аудита с учетом преимущества и управления рисками</a:t>
          </a:r>
          <a:endParaRPr lang="en-US" sz="900" dirty="0"/>
        </a:p>
      </dgm:t>
    </dgm:pt>
    <dgm:pt modelId="{8BF83B58-B832-480F-A7AE-CD885A325B4E}" type="parTrans" cxnId="{8873113C-B958-4B39-89C2-A7B21D5A2A44}">
      <dgm:prSet/>
      <dgm:spPr/>
      <dgm:t>
        <a:bodyPr/>
        <a:lstStyle/>
        <a:p>
          <a:endParaRPr lang="en-US"/>
        </a:p>
      </dgm:t>
    </dgm:pt>
    <dgm:pt modelId="{1986B995-0211-4972-9BB8-9232F6EDAB5D}" type="sibTrans" cxnId="{8873113C-B958-4B39-89C2-A7B21D5A2A44}">
      <dgm:prSet/>
      <dgm:spPr/>
      <dgm:t>
        <a:bodyPr/>
        <a:lstStyle/>
        <a:p>
          <a:endParaRPr lang="en-US"/>
        </a:p>
      </dgm:t>
    </dgm:pt>
    <dgm:pt modelId="{96F9D863-324C-45FD-8DBB-ED16D2D81C98}">
      <dgm:prSet phldrT="[Text]" custT="1"/>
      <dgm:spPr/>
      <dgm:t>
        <a:bodyPr/>
        <a:lstStyle/>
        <a:p>
          <a:r>
            <a:rPr lang="ru-RU" sz="900" dirty="0"/>
            <a:t>Регулярные консультации</a:t>
          </a:r>
          <a:endParaRPr lang="en-US" sz="900" dirty="0"/>
        </a:p>
      </dgm:t>
    </dgm:pt>
    <dgm:pt modelId="{FAB2E908-0AD4-41C4-8DC5-C194C1A3FA49}" type="parTrans" cxnId="{1E44D15F-81A8-45A7-A1F3-1621387661B3}">
      <dgm:prSet/>
      <dgm:spPr/>
      <dgm:t>
        <a:bodyPr/>
        <a:lstStyle/>
        <a:p>
          <a:endParaRPr lang="en-US"/>
        </a:p>
      </dgm:t>
    </dgm:pt>
    <dgm:pt modelId="{795F18B3-5645-406D-91F3-D1B17AF4E7E8}" type="sibTrans" cxnId="{1E44D15F-81A8-45A7-A1F3-1621387661B3}">
      <dgm:prSet/>
      <dgm:spPr/>
      <dgm:t>
        <a:bodyPr/>
        <a:lstStyle/>
        <a:p>
          <a:endParaRPr lang="en-US"/>
        </a:p>
      </dgm:t>
    </dgm:pt>
    <dgm:pt modelId="{3A0ED412-E98C-4A5B-97FC-8750C0CEA080}">
      <dgm:prSet phldrT="[Text]" custT="1"/>
      <dgm:spPr/>
      <dgm:t>
        <a:bodyPr/>
        <a:lstStyle/>
        <a:p>
          <a:r>
            <a:rPr lang="ru-RU" sz="900" dirty="0"/>
            <a:t>Отчетность </a:t>
          </a:r>
          <a:endParaRPr lang="en-US" sz="900" dirty="0"/>
        </a:p>
      </dgm:t>
    </dgm:pt>
    <dgm:pt modelId="{A210C4E7-A342-4A71-AA7C-F6C2A5C0817F}" type="parTrans" cxnId="{54C9DABB-1C2A-47C7-849D-7BF30981A132}">
      <dgm:prSet/>
      <dgm:spPr/>
      <dgm:t>
        <a:bodyPr/>
        <a:lstStyle/>
        <a:p>
          <a:endParaRPr lang="en-US"/>
        </a:p>
      </dgm:t>
    </dgm:pt>
    <dgm:pt modelId="{B4A56181-F439-472A-A607-7313D46C1FFB}" type="sibTrans" cxnId="{54C9DABB-1C2A-47C7-849D-7BF30981A132}">
      <dgm:prSet/>
      <dgm:spPr/>
      <dgm:t>
        <a:bodyPr/>
        <a:lstStyle/>
        <a:p>
          <a:endParaRPr lang="en-US"/>
        </a:p>
      </dgm:t>
    </dgm:pt>
    <dgm:pt modelId="{7403883C-500F-45C2-84D2-F4EDADD2ED9F}">
      <dgm:prSet phldrT="[Text]" custT="1"/>
      <dgm:spPr/>
      <dgm:t>
        <a:bodyPr/>
        <a:lstStyle/>
        <a:p>
          <a:r>
            <a:rPr lang="ru-RU" sz="900" dirty="0"/>
            <a:t>Ресурсы и бюджет</a:t>
          </a:r>
          <a:endParaRPr lang="en-US" sz="900" dirty="0"/>
        </a:p>
      </dgm:t>
    </dgm:pt>
    <dgm:pt modelId="{C7788BDE-F4D6-40F3-BC83-ECC78CF8013A}" type="parTrans" cxnId="{E6004FA8-D755-4D39-935C-9E6ED71B1065}">
      <dgm:prSet/>
      <dgm:spPr/>
      <dgm:t>
        <a:bodyPr/>
        <a:lstStyle/>
        <a:p>
          <a:endParaRPr lang="en-US"/>
        </a:p>
      </dgm:t>
    </dgm:pt>
    <dgm:pt modelId="{AF7FA106-5379-42D1-978B-7B2FAC6814E9}" type="sibTrans" cxnId="{E6004FA8-D755-4D39-935C-9E6ED71B1065}">
      <dgm:prSet/>
      <dgm:spPr/>
      <dgm:t>
        <a:bodyPr/>
        <a:lstStyle/>
        <a:p>
          <a:endParaRPr lang="en-US"/>
        </a:p>
      </dgm:t>
    </dgm:pt>
    <dgm:pt modelId="{EC26A317-57E9-4FC0-8D3A-AD46E9996AB8}">
      <dgm:prSet phldrT="[Text]" custT="1"/>
      <dgm:spPr/>
      <dgm:t>
        <a:bodyPr/>
        <a:lstStyle/>
        <a:p>
          <a:r>
            <a:rPr lang="ru-RU" sz="900" dirty="0"/>
            <a:t>Непрерывное повышение качества и эффективности</a:t>
          </a:r>
          <a:endParaRPr lang="en-US" sz="900" dirty="0"/>
        </a:p>
      </dgm:t>
    </dgm:pt>
    <dgm:pt modelId="{252D5B71-46DC-4BEC-84AE-DD40F8CF124E}" type="parTrans" cxnId="{26B803E4-342A-4F8C-BE4C-2FBE62C71ACA}">
      <dgm:prSet/>
      <dgm:spPr/>
      <dgm:t>
        <a:bodyPr/>
        <a:lstStyle/>
        <a:p>
          <a:endParaRPr lang="en-US"/>
        </a:p>
      </dgm:t>
    </dgm:pt>
    <dgm:pt modelId="{B9DECA22-694D-4ED7-83A2-BF86C4EB473A}" type="sibTrans" cxnId="{26B803E4-342A-4F8C-BE4C-2FBE62C71ACA}">
      <dgm:prSet/>
      <dgm:spPr/>
      <dgm:t>
        <a:bodyPr/>
        <a:lstStyle/>
        <a:p>
          <a:endParaRPr lang="en-US"/>
        </a:p>
      </dgm:t>
    </dgm:pt>
    <dgm:pt modelId="{31538DAD-0CAD-457E-AEE9-DBC02F44C6B9}" type="pres">
      <dgm:prSet presAssocID="{1D494612-485D-40BE-A4B2-904117C855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0D494E-FA28-43BD-8290-5E0E51F6BEE3}" type="pres">
      <dgm:prSet presAssocID="{0826C484-37DF-4AA3-8744-926456223EDD}" presName="centerShape" presStyleLbl="node0" presStyleIdx="0" presStyleCnt="1" custScaleX="116276" custScaleY="116276"/>
      <dgm:spPr/>
    </dgm:pt>
    <dgm:pt modelId="{12555BF0-2B15-42D9-A229-AB0E15AE9C6E}" type="pres">
      <dgm:prSet presAssocID="{96F9D863-324C-45FD-8DBB-ED16D2D81C98}" presName="node" presStyleLbl="node1" presStyleIdx="0" presStyleCnt="4" custScaleX="110739" custScaleY="110739">
        <dgm:presLayoutVars>
          <dgm:bulletEnabled val="1"/>
        </dgm:presLayoutVars>
      </dgm:prSet>
      <dgm:spPr/>
    </dgm:pt>
    <dgm:pt modelId="{8470914D-9967-41F7-84D1-FC5EF0300621}" type="pres">
      <dgm:prSet presAssocID="{96F9D863-324C-45FD-8DBB-ED16D2D81C98}" presName="dummy" presStyleCnt="0"/>
      <dgm:spPr/>
    </dgm:pt>
    <dgm:pt modelId="{DC2AF6A3-393A-43A5-AEF3-049C75477D04}" type="pres">
      <dgm:prSet presAssocID="{795F18B3-5645-406D-91F3-D1B17AF4E7E8}" presName="sibTrans" presStyleLbl="sibTrans2D1" presStyleIdx="0" presStyleCnt="4"/>
      <dgm:spPr/>
    </dgm:pt>
    <dgm:pt modelId="{4738DB76-10CE-4D32-B0C0-21D9919C9C98}" type="pres">
      <dgm:prSet presAssocID="{3A0ED412-E98C-4A5B-97FC-8750C0CEA080}" presName="node" presStyleLbl="node1" presStyleIdx="1" presStyleCnt="4" custScaleX="110739" custScaleY="110739">
        <dgm:presLayoutVars>
          <dgm:bulletEnabled val="1"/>
        </dgm:presLayoutVars>
      </dgm:prSet>
      <dgm:spPr/>
    </dgm:pt>
    <dgm:pt modelId="{693B6147-5985-4400-A74E-A13F771E036E}" type="pres">
      <dgm:prSet presAssocID="{3A0ED412-E98C-4A5B-97FC-8750C0CEA080}" presName="dummy" presStyleCnt="0"/>
      <dgm:spPr/>
    </dgm:pt>
    <dgm:pt modelId="{FB7CE126-9FED-4BE5-BE8E-8990495442DA}" type="pres">
      <dgm:prSet presAssocID="{B4A56181-F439-472A-A607-7313D46C1FFB}" presName="sibTrans" presStyleLbl="sibTrans2D1" presStyleIdx="1" presStyleCnt="4"/>
      <dgm:spPr/>
    </dgm:pt>
    <dgm:pt modelId="{F07198AE-8051-460D-8097-0B2A0C54484F}" type="pres">
      <dgm:prSet presAssocID="{7403883C-500F-45C2-84D2-F4EDADD2ED9F}" presName="node" presStyleLbl="node1" presStyleIdx="2" presStyleCnt="4" custScaleX="110739" custScaleY="110739">
        <dgm:presLayoutVars>
          <dgm:bulletEnabled val="1"/>
        </dgm:presLayoutVars>
      </dgm:prSet>
      <dgm:spPr/>
    </dgm:pt>
    <dgm:pt modelId="{93985C62-F59F-4FF4-B7CC-96E98786F07E}" type="pres">
      <dgm:prSet presAssocID="{7403883C-500F-45C2-84D2-F4EDADD2ED9F}" presName="dummy" presStyleCnt="0"/>
      <dgm:spPr/>
    </dgm:pt>
    <dgm:pt modelId="{184C96AD-6518-4655-84DF-990921C595BD}" type="pres">
      <dgm:prSet presAssocID="{AF7FA106-5379-42D1-978B-7B2FAC6814E9}" presName="sibTrans" presStyleLbl="sibTrans2D1" presStyleIdx="2" presStyleCnt="4"/>
      <dgm:spPr/>
    </dgm:pt>
    <dgm:pt modelId="{1137F677-A125-4A7F-858A-52A3D2EC60B2}" type="pres">
      <dgm:prSet presAssocID="{EC26A317-57E9-4FC0-8D3A-AD46E9996AB8}" presName="node" presStyleLbl="node1" presStyleIdx="3" presStyleCnt="4" custScaleX="110739" custScaleY="110739">
        <dgm:presLayoutVars>
          <dgm:bulletEnabled val="1"/>
        </dgm:presLayoutVars>
      </dgm:prSet>
      <dgm:spPr/>
    </dgm:pt>
    <dgm:pt modelId="{5D62F406-CE79-4B21-B2DD-DE1D944CE294}" type="pres">
      <dgm:prSet presAssocID="{EC26A317-57E9-4FC0-8D3A-AD46E9996AB8}" presName="dummy" presStyleCnt="0"/>
      <dgm:spPr/>
    </dgm:pt>
    <dgm:pt modelId="{F676B531-49B0-4554-8F02-49343A9C4629}" type="pres">
      <dgm:prSet presAssocID="{B9DECA22-694D-4ED7-83A2-BF86C4EB473A}" presName="sibTrans" presStyleLbl="sibTrans2D1" presStyleIdx="3" presStyleCnt="4"/>
      <dgm:spPr/>
    </dgm:pt>
  </dgm:ptLst>
  <dgm:cxnLst>
    <dgm:cxn modelId="{234B7A0A-3993-4118-B51F-C497B817EBB8}" type="presOf" srcId="{96F9D863-324C-45FD-8DBB-ED16D2D81C98}" destId="{12555BF0-2B15-42D9-A229-AB0E15AE9C6E}" srcOrd="0" destOrd="0" presId="urn:microsoft.com/office/officeart/2005/8/layout/radial6"/>
    <dgm:cxn modelId="{8873113C-B958-4B39-89C2-A7B21D5A2A44}" srcId="{1D494612-485D-40BE-A4B2-904117C85528}" destId="{0826C484-37DF-4AA3-8744-926456223EDD}" srcOrd="0" destOrd="0" parTransId="{8BF83B58-B832-480F-A7AE-CD885A325B4E}" sibTransId="{1986B995-0211-4972-9BB8-9232F6EDAB5D}"/>
    <dgm:cxn modelId="{AADC355B-AA5A-4089-8DF5-E3394AF39206}" type="presOf" srcId="{0826C484-37DF-4AA3-8744-926456223EDD}" destId="{2F0D494E-FA28-43BD-8290-5E0E51F6BEE3}" srcOrd="0" destOrd="0" presId="urn:microsoft.com/office/officeart/2005/8/layout/radial6"/>
    <dgm:cxn modelId="{1E44D15F-81A8-45A7-A1F3-1621387661B3}" srcId="{0826C484-37DF-4AA3-8744-926456223EDD}" destId="{96F9D863-324C-45FD-8DBB-ED16D2D81C98}" srcOrd="0" destOrd="0" parTransId="{FAB2E908-0AD4-41C4-8DC5-C194C1A3FA49}" sibTransId="{795F18B3-5645-406D-91F3-D1B17AF4E7E8}"/>
    <dgm:cxn modelId="{24176660-C911-48D4-9F6F-8480B4F60156}" type="presOf" srcId="{3A0ED412-E98C-4A5B-97FC-8750C0CEA080}" destId="{4738DB76-10CE-4D32-B0C0-21D9919C9C98}" srcOrd="0" destOrd="0" presId="urn:microsoft.com/office/officeart/2005/8/layout/radial6"/>
    <dgm:cxn modelId="{C218B246-B382-492D-B290-76B0AAF52231}" type="presOf" srcId="{B9DECA22-694D-4ED7-83A2-BF86C4EB473A}" destId="{F676B531-49B0-4554-8F02-49343A9C4629}" srcOrd="0" destOrd="0" presId="urn:microsoft.com/office/officeart/2005/8/layout/radial6"/>
    <dgm:cxn modelId="{B4BC1370-9D0F-454B-8A2F-B3DB4E4EEB71}" type="presOf" srcId="{7403883C-500F-45C2-84D2-F4EDADD2ED9F}" destId="{F07198AE-8051-460D-8097-0B2A0C54484F}" srcOrd="0" destOrd="0" presId="urn:microsoft.com/office/officeart/2005/8/layout/radial6"/>
    <dgm:cxn modelId="{B1F7047D-2A6C-4576-B3A8-AFF738397B6F}" type="presOf" srcId="{795F18B3-5645-406D-91F3-D1B17AF4E7E8}" destId="{DC2AF6A3-393A-43A5-AEF3-049C75477D04}" srcOrd="0" destOrd="0" presId="urn:microsoft.com/office/officeart/2005/8/layout/radial6"/>
    <dgm:cxn modelId="{FB0EB79A-3BC5-468C-A402-2586778EAC03}" type="presOf" srcId="{B4A56181-F439-472A-A607-7313D46C1FFB}" destId="{FB7CE126-9FED-4BE5-BE8E-8990495442DA}" srcOrd="0" destOrd="0" presId="urn:microsoft.com/office/officeart/2005/8/layout/radial6"/>
    <dgm:cxn modelId="{E6004FA8-D755-4D39-935C-9E6ED71B1065}" srcId="{0826C484-37DF-4AA3-8744-926456223EDD}" destId="{7403883C-500F-45C2-84D2-F4EDADD2ED9F}" srcOrd="2" destOrd="0" parTransId="{C7788BDE-F4D6-40F3-BC83-ECC78CF8013A}" sibTransId="{AF7FA106-5379-42D1-978B-7B2FAC6814E9}"/>
    <dgm:cxn modelId="{54C9DABB-1C2A-47C7-849D-7BF30981A132}" srcId="{0826C484-37DF-4AA3-8744-926456223EDD}" destId="{3A0ED412-E98C-4A5B-97FC-8750C0CEA080}" srcOrd="1" destOrd="0" parTransId="{A210C4E7-A342-4A71-AA7C-F6C2A5C0817F}" sibTransId="{B4A56181-F439-472A-A607-7313D46C1FFB}"/>
    <dgm:cxn modelId="{EA2162C6-CE95-4CC9-B9AA-E4F08A6CA118}" type="presOf" srcId="{AF7FA106-5379-42D1-978B-7B2FAC6814E9}" destId="{184C96AD-6518-4655-84DF-990921C595BD}" srcOrd="0" destOrd="0" presId="urn:microsoft.com/office/officeart/2005/8/layout/radial6"/>
    <dgm:cxn modelId="{26B803E4-342A-4F8C-BE4C-2FBE62C71ACA}" srcId="{0826C484-37DF-4AA3-8744-926456223EDD}" destId="{EC26A317-57E9-4FC0-8D3A-AD46E9996AB8}" srcOrd="3" destOrd="0" parTransId="{252D5B71-46DC-4BEC-84AE-DD40F8CF124E}" sibTransId="{B9DECA22-694D-4ED7-83A2-BF86C4EB473A}"/>
    <dgm:cxn modelId="{C10773F2-D3FE-4A4B-8071-F61F823119D0}" type="presOf" srcId="{EC26A317-57E9-4FC0-8D3A-AD46E9996AB8}" destId="{1137F677-A125-4A7F-858A-52A3D2EC60B2}" srcOrd="0" destOrd="0" presId="urn:microsoft.com/office/officeart/2005/8/layout/radial6"/>
    <dgm:cxn modelId="{E8B091FA-5321-4BFD-B4BE-5958262C50A7}" type="presOf" srcId="{1D494612-485D-40BE-A4B2-904117C85528}" destId="{31538DAD-0CAD-457E-AEE9-DBC02F44C6B9}" srcOrd="0" destOrd="0" presId="urn:microsoft.com/office/officeart/2005/8/layout/radial6"/>
    <dgm:cxn modelId="{A47102D1-2403-40AB-982B-4E21108F8F20}" type="presParOf" srcId="{31538DAD-0CAD-457E-AEE9-DBC02F44C6B9}" destId="{2F0D494E-FA28-43BD-8290-5E0E51F6BEE3}" srcOrd="0" destOrd="0" presId="urn:microsoft.com/office/officeart/2005/8/layout/radial6"/>
    <dgm:cxn modelId="{0C801B8C-CE3F-49D9-8B85-9B7516AE82A3}" type="presParOf" srcId="{31538DAD-0CAD-457E-AEE9-DBC02F44C6B9}" destId="{12555BF0-2B15-42D9-A229-AB0E15AE9C6E}" srcOrd="1" destOrd="0" presId="urn:microsoft.com/office/officeart/2005/8/layout/radial6"/>
    <dgm:cxn modelId="{11BE0C97-E278-47D6-8059-384CFCAF412C}" type="presParOf" srcId="{31538DAD-0CAD-457E-AEE9-DBC02F44C6B9}" destId="{8470914D-9967-41F7-84D1-FC5EF0300621}" srcOrd="2" destOrd="0" presId="urn:microsoft.com/office/officeart/2005/8/layout/radial6"/>
    <dgm:cxn modelId="{BFF46205-B0C6-4F01-B3FB-02AC405172E2}" type="presParOf" srcId="{31538DAD-0CAD-457E-AEE9-DBC02F44C6B9}" destId="{DC2AF6A3-393A-43A5-AEF3-049C75477D04}" srcOrd="3" destOrd="0" presId="urn:microsoft.com/office/officeart/2005/8/layout/radial6"/>
    <dgm:cxn modelId="{06DF357E-88D5-47C6-9F18-615F181F2698}" type="presParOf" srcId="{31538DAD-0CAD-457E-AEE9-DBC02F44C6B9}" destId="{4738DB76-10CE-4D32-B0C0-21D9919C9C98}" srcOrd="4" destOrd="0" presId="urn:microsoft.com/office/officeart/2005/8/layout/radial6"/>
    <dgm:cxn modelId="{4B7A8F9C-FE8F-4452-AD3B-B0DF50B5971E}" type="presParOf" srcId="{31538DAD-0CAD-457E-AEE9-DBC02F44C6B9}" destId="{693B6147-5985-4400-A74E-A13F771E036E}" srcOrd="5" destOrd="0" presId="urn:microsoft.com/office/officeart/2005/8/layout/radial6"/>
    <dgm:cxn modelId="{D2C8150A-F16A-4287-A9E9-0CFD2B35A0F2}" type="presParOf" srcId="{31538DAD-0CAD-457E-AEE9-DBC02F44C6B9}" destId="{FB7CE126-9FED-4BE5-BE8E-8990495442DA}" srcOrd="6" destOrd="0" presId="urn:microsoft.com/office/officeart/2005/8/layout/radial6"/>
    <dgm:cxn modelId="{A97BD11B-016E-482E-8856-3770A0E3C6F8}" type="presParOf" srcId="{31538DAD-0CAD-457E-AEE9-DBC02F44C6B9}" destId="{F07198AE-8051-460D-8097-0B2A0C54484F}" srcOrd="7" destOrd="0" presId="urn:microsoft.com/office/officeart/2005/8/layout/radial6"/>
    <dgm:cxn modelId="{1593E924-F6CE-4F8E-B8C6-93FAB9CC34CA}" type="presParOf" srcId="{31538DAD-0CAD-457E-AEE9-DBC02F44C6B9}" destId="{93985C62-F59F-4FF4-B7CC-96E98786F07E}" srcOrd="8" destOrd="0" presId="urn:microsoft.com/office/officeart/2005/8/layout/radial6"/>
    <dgm:cxn modelId="{AA63DA07-2602-4296-A4F2-525C27BB657B}" type="presParOf" srcId="{31538DAD-0CAD-457E-AEE9-DBC02F44C6B9}" destId="{184C96AD-6518-4655-84DF-990921C595BD}" srcOrd="9" destOrd="0" presId="urn:microsoft.com/office/officeart/2005/8/layout/radial6"/>
    <dgm:cxn modelId="{49905D5C-C4AD-4DC0-AD4D-CE683F18406F}" type="presParOf" srcId="{31538DAD-0CAD-457E-AEE9-DBC02F44C6B9}" destId="{1137F677-A125-4A7F-858A-52A3D2EC60B2}" srcOrd="10" destOrd="0" presId="urn:microsoft.com/office/officeart/2005/8/layout/radial6"/>
    <dgm:cxn modelId="{920C0E1B-F7FE-4CB1-9267-863A45E3FF6A}" type="presParOf" srcId="{31538DAD-0CAD-457E-AEE9-DBC02F44C6B9}" destId="{5D62F406-CE79-4B21-B2DD-DE1D944CE294}" srcOrd="11" destOrd="0" presId="urn:microsoft.com/office/officeart/2005/8/layout/radial6"/>
    <dgm:cxn modelId="{3D07F41F-319D-4B51-BDA7-F4AE15B4F73B}" type="presParOf" srcId="{31538DAD-0CAD-457E-AEE9-DBC02F44C6B9}" destId="{F676B531-49B0-4554-8F02-49343A9C462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B531-49B0-4554-8F02-49343A9C4629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C96AD-6518-4655-84DF-990921C595BD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CE126-9FED-4BE5-BE8E-8990495442DA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AF6A3-393A-43A5-AEF3-049C75477D04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D494E-FA28-43BD-8290-5E0E51F6BEE3}">
      <dsp:nvSpPr>
        <dsp:cNvPr id="0" name=""/>
        <dsp:cNvSpPr/>
      </dsp:nvSpPr>
      <dsp:spPr>
        <a:xfrm>
          <a:off x="1795883" y="1003128"/>
          <a:ext cx="1404001" cy="1404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План аудита с учетом преимущества и управления рисками</a:t>
          </a:r>
          <a:endParaRPr lang="en-US" sz="900" kern="1200" dirty="0"/>
        </a:p>
      </dsp:txBody>
      <dsp:txXfrm>
        <a:off x="2001494" y="1208739"/>
        <a:ext cx="992779" cy="992779"/>
      </dsp:txXfrm>
    </dsp:sp>
    <dsp:sp modelId="{12555BF0-2B15-42D9-A229-AB0E15AE9C6E}">
      <dsp:nvSpPr>
        <dsp:cNvPr id="0" name=""/>
        <dsp:cNvSpPr/>
      </dsp:nvSpPr>
      <dsp:spPr>
        <a:xfrm>
          <a:off x="2029884" y="-44594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Регулярные консультации</a:t>
          </a:r>
          <a:endParaRPr lang="en-US" sz="900" kern="1200" dirty="0"/>
        </a:p>
      </dsp:txBody>
      <dsp:txXfrm>
        <a:off x="2166958" y="92480"/>
        <a:ext cx="661852" cy="661852"/>
      </dsp:txXfrm>
    </dsp:sp>
    <dsp:sp modelId="{4738DB76-10CE-4D32-B0C0-21D9919C9C98}">
      <dsp:nvSpPr>
        <dsp:cNvPr id="0" name=""/>
        <dsp:cNvSpPr/>
      </dsp:nvSpPr>
      <dsp:spPr>
        <a:xfrm>
          <a:off x="3311607" y="1237129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Отчетность </a:t>
          </a:r>
          <a:endParaRPr lang="en-US" sz="900" kern="1200" dirty="0"/>
        </a:p>
      </dsp:txBody>
      <dsp:txXfrm>
        <a:off x="3448681" y="1374203"/>
        <a:ext cx="661852" cy="661852"/>
      </dsp:txXfrm>
    </dsp:sp>
    <dsp:sp modelId="{F07198AE-8051-460D-8097-0B2A0C54484F}">
      <dsp:nvSpPr>
        <dsp:cNvPr id="0" name=""/>
        <dsp:cNvSpPr/>
      </dsp:nvSpPr>
      <dsp:spPr>
        <a:xfrm>
          <a:off x="2029884" y="2518852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Ресурсы и бюджет</a:t>
          </a:r>
          <a:endParaRPr lang="en-US" sz="900" kern="1200" dirty="0"/>
        </a:p>
      </dsp:txBody>
      <dsp:txXfrm>
        <a:off x="2166958" y="2655926"/>
        <a:ext cx="661852" cy="661852"/>
      </dsp:txXfrm>
    </dsp:sp>
    <dsp:sp modelId="{1137F677-A125-4A7F-858A-52A3D2EC60B2}">
      <dsp:nvSpPr>
        <dsp:cNvPr id="0" name=""/>
        <dsp:cNvSpPr/>
      </dsp:nvSpPr>
      <dsp:spPr>
        <a:xfrm>
          <a:off x="748160" y="1237129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Непрерывное повышение качества и эффективности</a:t>
          </a:r>
          <a:endParaRPr lang="en-US" sz="900" kern="1200" dirty="0"/>
        </a:p>
      </dsp:txBody>
      <dsp:txXfrm>
        <a:off x="885234" y="1374203"/>
        <a:ext cx="661852" cy="661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1E6B-A2B9-4930-A3C1-F15E591B4C1A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F311-097D-4FE0-BEDF-83675EDF7B0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269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F311-097D-4FE0-BEDF-83675EDF7B0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49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793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78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9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20"/>
            <a:ext cx="10515600" cy="4891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68569" y="147087"/>
            <a:ext cx="10515600" cy="761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9954" y="758818"/>
            <a:ext cx="10632830" cy="500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385647" y="523879"/>
            <a:ext cx="11916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6"/>
                </a:solidFill>
              </a:rPr>
              <a:t>FIA - FAI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1687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47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27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97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9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847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0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818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38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965" y="3983703"/>
            <a:ext cx="7344698" cy="2387600"/>
          </a:xfrm>
        </p:spPr>
        <p:txBody>
          <a:bodyPr>
            <a:noAutofit/>
          </a:bodyPr>
          <a:lstStyle/>
          <a:p>
            <a:pPr algn="r"/>
            <a:br>
              <a:rPr lang="nl-BE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Федеральное агентство внутреннего аудита </a:t>
            </a:r>
            <a:r>
              <a:rPr lang="nl-BE" sz="2400" b="1" dirty="0">
                <a:solidFill>
                  <a:schemeClr val="accent1"/>
                </a:solidFill>
              </a:rPr>
              <a:t>(FIA)</a:t>
            </a:r>
            <a:br>
              <a:rPr lang="nl-BE" sz="2400" b="1" dirty="0">
                <a:solidFill>
                  <a:schemeClr val="accent1"/>
                </a:solidFill>
              </a:rPr>
            </a:br>
            <a:br>
              <a:rPr lang="nl-BE" sz="2400" b="1" dirty="0">
                <a:solidFill>
                  <a:schemeClr val="accent1"/>
                </a:solidFill>
              </a:rPr>
            </a:br>
            <a:br>
              <a:rPr lang="nl-BE" sz="2400" b="1" dirty="0">
                <a:solidFill>
                  <a:schemeClr val="accent1"/>
                </a:solidFill>
              </a:rPr>
            </a:br>
            <a:br>
              <a:rPr lang="nl-BE" sz="2400" b="1" dirty="0">
                <a:solidFill>
                  <a:schemeClr val="accent1"/>
                </a:solidFill>
              </a:rPr>
            </a:br>
            <a:br>
              <a:rPr lang="nl-BE" sz="2400" b="1" dirty="0">
                <a:solidFill>
                  <a:schemeClr val="accent1"/>
                </a:solidFill>
              </a:rPr>
            </a:b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> </a:t>
            </a:r>
            <a:br>
              <a:rPr lang="nl-BE" sz="2400" b="1" dirty="0">
                <a:solidFill>
                  <a:schemeClr val="accent1"/>
                </a:solidFill>
              </a:rPr>
            </a:br>
            <a:br>
              <a:rPr lang="nl-BE" sz="2400" b="1" dirty="0">
                <a:solidFill>
                  <a:schemeClr val="accent1"/>
                </a:solidFill>
              </a:rPr>
            </a:b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> </a:t>
            </a:r>
            <a:br>
              <a:rPr lang="nl-BE" sz="2400" b="1" i="1" dirty="0">
                <a:solidFill>
                  <a:schemeClr val="accent1"/>
                </a:solidFill>
              </a:rPr>
            </a:br>
            <a:r>
              <a:rPr lang="ru-RU" sz="2400" b="1" i="1" dirty="0">
                <a:solidFill>
                  <a:schemeClr val="accent1"/>
                </a:solidFill>
              </a:rPr>
              <a:t>Контекст – организация – стратегия</a:t>
            </a:r>
            <a:br>
              <a:rPr lang="nl-BE" sz="2400" b="1" i="1" dirty="0">
                <a:solidFill>
                  <a:schemeClr val="accent1"/>
                </a:solidFill>
              </a:rPr>
            </a:br>
            <a:br>
              <a:rPr lang="nl-BE" sz="2400" b="1" i="1" dirty="0">
                <a:solidFill>
                  <a:schemeClr val="accent1"/>
                </a:solidFill>
              </a:rPr>
            </a:br>
            <a:br>
              <a:rPr lang="nl-BE" sz="2400" b="1" i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>PEMPAL, </a:t>
            </a:r>
            <a:r>
              <a:rPr lang="ru-RU" sz="1600" b="1" i="1" dirty="0">
                <a:solidFill>
                  <a:schemeClr val="accent1"/>
                </a:solidFill>
              </a:rPr>
              <a:t>март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nl-BE" sz="1800" dirty="0">
                <a:solidFill>
                  <a:schemeClr val="accent1"/>
                </a:solidFill>
              </a:rPr>
              <a:t>2017</a:t>
            </a:r>
            <a:r>
              <a:rPr lang="ru-RU" sz="1800" dirty="0">
                <a:solidFill>
                  <a:schemeClr val="accent1"/>
                </a:solidFill>
              </a:rPr>
              <a:t> г.</a:t>
            </a:r>
            <a:endParaRPr lang="nl-BE" sz="2400" b="1" i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22996" y="78657"/>
            <a:ext cx="9832" cy="6858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312" y="661974"/>
            <a:ext cx="2787749" cy="55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/>
          <p:cNvCxnSpPr>
            <a:stCxn id="64" idx="0"/>
          </p:cNvCxnSpPr>
          <p:nvPr/>
        </p:nvCxnSpPr>
        <p:spPr>
          <a:xfrm flipH="1" flipV="1">
            <a:off x="1794014" y="3602079"/>
            <a:ext cx="18138" cy="1940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</a:t>
            </a:r>
            <a:endParaRPr lang="nl-BE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92402" y="3575051"/>
            <a:ext cx="9659566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3664392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3472133" y="3812432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06/2018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5782728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561285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12/2018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948132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741281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06/2019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10221690" y="3594506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10029431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12/2019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74515" y="2777319"/>
            <a:ext cx="1966115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Внутренний аудит качества</a:t>
            </a:r>
            <a:endParaRPr lang="nl-BE" sz="1200" dirty="0">
              <a:solidFill>
                <a:schemeClr val="accent1"/>
              </a:solidFill>
            </a:endParaRP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Проверка внешних сторон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94764" y="1179673"/>
            <a:ext cx="1588107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Оценка рисков</a:t>
            </a:r>
            <a:endParaRPr lang="nl-BE" sz="1200" dirty="0">
              <a:solidFill>
                <a:schemeClr val="accent1"/>
              </a:solidFill>
            </a:endParaRP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Сетевые риски специалисты по оценке рисков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7544" y="2885041"/>
            <a:ext cx="1410667" cy="27699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Анализ данных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13326" y="4320253"/>
            <a:ext cx="1405589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Наем отдельных специалистов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>
            <a:off x="1472479" y="3611682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TextBox 62"/>
          <p:cNvSpPr txBox="1"/>
          <p:nvPr/>
        </p:nvSpPr>
        <p:spPr>
          <a:xfrm>
            <a:off x="1226591" y="393940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01/2018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11462" y="5542115"/>
            <a:ext cx="1601380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Модель косорсинга</a:t>
            </a:r>
            <a:endParaRPr lang="nl-BE" sz="1200" dirty="0">
              <a:solidFill>
                <a:schemeClr val="accent1"/>
              </a:solidFill>
            </a:endParaRPr>
          </a:p>
        </p:txBody>
      </p:sp>
      <p:cxnSp>
        <p:nvCxnSpPr>
          <p:cNvPr id="68" name="Straight Connector 67"/>
          <p:cNvCxnSpPr>
            <a:endCxn id="62" idx="0"/>
          </p:cNvCxnSpPr>
          <p:nvPr/>
        </p:nvCxnSpPr>
        <p:spPr>
          <a:xfrm>
            <a:off x="1608666" y="1918337"/>
            <a:ext cx="0" cy="169334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2"/>
            <a:endCxn id="13" idx="0"/>
          </p:cNvCxnSpPr>
          <p:nvPr/>
        </p:nvCxnSpPr>
        <p:spPr>
          <a:xfrm>
            <a:off x="3788818" y="2010670"/>
            <a:ext cx="11761" cy="157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33093" y="2669597"/>
            <a:ext cx="951108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Протоколы проведения единого аудита</a:t>
            </a:r>
            <a:endParaRPr lang="nl-BE" sz="1200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stCxn id="74" idx="2"/>
          </p:cNvCxnSpPr>
          <p:nvPr/>
        </p:nvCxnSpPr>
        <p:spPr>
          <a:xfrm>
            <a:off x="2208647" y="3500594"/>
            <a:ext cx="3605" cy="12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3" idx="0"/>
            <a:endCxn id="62" idx="3"/>
          </p:cNvCxnSpPr>
          <p:nvPr/>
        </p:nvCxnSpPr>
        <p:spPr>
          <a:xfrm flipV="1">
            <a:off x="1601320" y="3811100"/>
            <a:ext cx="7346" cy="61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1" idx="0"/>
          </p:cNvCxnSpPr>
          <p:nvPr/>
        </p:nvCxnSpPr>
        <p:spPr>
          <a:xfrm flipV="1">
            <a:off x="5216121" y="3594507"/>
            <a:ext cx="0" cy="72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14947" y="4391343"/>
            <a:ext cx="1285753" cy="2769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Наем </a:t>
            </a:r>
            <a:r>
              <a:rPr lang="nl-BE" sz="1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5337" y="4427975"/>
            <a:ext cx="13719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Наем </a:t>
            </a:r>
            <a:r>
              <a:rPr lang="nl-BE" sz="1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95" name="Straight Arrow Connector 94"/>
          <p:cNvCxnSpPr>
            <a:stCxn id="84" idx="0"/>
          </p:cNvCxnSpPr>
          <p:nvPr/>
        </p:nvCxnSpPr>
        <p:spPr>
          <a:xfrm flipH="1" flipV="1">
            <a:off x="3156148" y="3575051"/>
            <a:ext cx="1676" cy="81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42" idx="2"/>
            <a:endCxn id="17" idx="0"/>
          </p:cNvCxnSpPr>
          <p:nvPr/>
        </p:nvCxnSpPr>
        <p:spPr>
          <a:xfrm>
            <a:off x="8082878" y="3162040"/>
            <a:ext cx="1441" cy="42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37" idx="2"/>
            <a:endCxn id="19" idx="0"/>
          </p:cNvCxnSpPr>
          <p:nvPr/>
        </p:nvCxnSpPr>
        <p:spPr>
          <a:xfrm>
            <a:off x="10357573" y="3238984"/>
            <a:ext cx="304" cy="35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212452" y="2777319"/>
            <a:ext cx="1413053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Удовлетворенность клиентов</a:t>
            </a:r>
            <a:endParaRPr lang="nl-BE" sz="1200" dirty="0">
              <a:solidFill>
                <a:schemeClr val="accent1"/>
              </a:solidFill>
            </a:endParaRPr>
          </a:p>
        </p:txBody>
      </p:sp>
      <p:cxnSp>
        <p:nvCxnSpPr>
          <p:cNvPr id="102" name="Straight Arrow Connector 101"/>
          <p:cNvCxnSpPr>
            <a:stCxn id="100" idx="2"/>
            <a:endCxn id="15" idx="0"/>
          </p:cNvCxnSpPr>
          <p:nvPr/>
        </p:nvCxnSpPr>
        <p:spPr>
          <a:xfrm flipH="1">
            <a:off x="5918915" y="3238984"/>
            <a:ext cx="64" cy="34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91712" y="2147932"/>
            <a:ext cx="1601380" cy="27699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Начало </a:t>
            </a:r>
            <a:r>
              <a:rPr lang="nl-BE" sz="1200" dirty="0">
                <a:solidFill>
                  <a:schemeClr val="accent1"/>
                </a:solidFill>
              </a:rPr>
              <a:t>FA</a:t>
            </a:r>
          </a:p>
        </p:txBody>
      </p:sp>
    </p:spTree>
    <p:extLst>
      <p:ext uri="{BB962C8B-B14F-4D97-AF65-F5344CB8AC3E}">
        <p14:creationId xmlns:p14="http://schemas.microsoft.com/office/powerpoint/2010/main" val="51344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Партнерство </a:t>
            </a:r>
            <a:r>
              <a:rPr lang="nl-BE" dirty="0"/>
              <a:t>ACFO - FIA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4254644"/>
              </p:ext>
            </p:extLst>
          </p:nvPr>
        </p:nvGraphicFramePr>
        <p:xfrm>
          <a:off x="873179" y="1902828"/>
          <a:ext cx="4995769" cy="341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sosceles Triangle 5"/>
          <p:cNvSpPr/>
          <p:nvPr/>
        </p:nvSpPr>
        <p:spPr>
          <a:xfrm rot="19420804">
            <a:off x="4093855" y="2629274"/>
            <a:ext cx="520835" cy="181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Isosceles Triangle 6"/>
          <p:cNvSpPr/>
          <p:nvPr/>
        </p:nvSpPr>
        <p:spPr>
          <a:xfrm rot="1978636">
            <a:off x="4093854" y="4283955"/>
            <a:ext cx="520835" cy="181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Isosceles Triangle 7"/>
          <p:cNvSpPr/>
          <p:nvPr/>
        </p:nvSpPr>
        <p:spPr>
          <a:xfrm rot="7873024">
            <a:off x="2196569" y="4314149"/>
            <a:ext cx="494387" cy="191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Isosceles Triangle 8"/>
          <p:cNvSpPr/>
          <p:nvPr/>
        </p:nvSpPr>
        <p:spPr>
          <a:xfrm rot="13533342">
            <a:off x="2158448" y="2654686"/>
            <a:ext cx="494387" cy="191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1957366" y="5514793"/>
            <a:ext cx="3018720" cy="565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Отношения основанные на доверии между аудиторским комитетом и внутренним аудитом</a:t>
            </a:r>
            <a:endParaRPr lang="nl-BE" sz="1200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378617" y="3310337"/>
            <a:ext cx="2865424" cy="5952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/>
              <a:t>Ясное разграничение функций и ответственности</a:t>
            </a:r>
            <a:endParaRPr lang="nl-BE" sz="1200" dirty="0"/>
          </a:p>
        </p:txBody>
      </p:sp>
      <p:sp>
        <p:nvSpPr>
          <p:cNvPr id="12" name="Rectangle 11"/>
          <p:cNvSpPr/>
          <p:nvPr/>
        </p:nvSpPr>
        <p:spPr>
          <a:xfrm>
            <a:off x="1957366" y="1175898"/>
            <a:ext cx="3018720" cy="565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Позиционирование службы внутреннего аудита и обеспечение достоверности</a:t>
            </a:r>
            <a:endParaRPr lang="nl-BE" sz="1200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4262766" y="3229620"/>
            <a:ext cx="2865424" cy="5952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Чёткое функциональное подчинение и независимость</a:t>
            </a:r>
            <a:endParaRPr lang="nl-BE" sz="1200" dirty="0"/>
          </a:p>
        </p:txBody>
      </p:sp>
      <p:cxnSp>
        <p:nvCxnSpPr>
          <p:cNvPr id="14" name="Connector: Elbow 13"/>
          <p:cNvCxnSpPr>
            <a:stCxn id="11" idx="3"/>
            <a:endCxn id="12" idx="1"/>
          </p:cNvCxnSpPr>
          <p:nvPr/>
        </p:nvCxnSpPr>
        <p:spPr>
          <a:xfrm rot="5400000" flipH="1" flipV="1">
            <a:off x="1147310" y="1365191"/>
            <a:ext cx="716841" cy="903271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>
            <a:stCxn id="11" idx="1"/>
            <a:endCxn id="10" idx="1"/>
          </p:cNvCxnSpPr>
          <p:nvPr/>
        </p:nvCxnSpPr>
        <p:spPr>
          <a:xfrm rot="16200000" flipH="1">
            <a:off x="1127416" y="4967350"/>
            <a:ext cx="756630" cy="90327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10" idx="3"/>
            <a:endCxn id="13" idx="3"/>
          </p:cNvCxnSpPr>
          <p:nvPr/>
        </p:nvCxnSpPr>
        <p:spPr>
          <a:xfrm flipV="1">
            <a:off x="4976086" y="4959953"/>
            <a:ext cx="719392" cy="837347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stCxn id="12" idx="3"/>
            <a:endCxn id="13" idx="1"/>
          </p:cNvCxnSpPr>
          <p:nvPr/>
        </p:nvCxnSpPr>
        <p:spPr>
          <a:xfrm>
            <a:off x="4976086" y="1458405"/>
            <a:ext cx="719392" cy="636124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6644646" y="2337681"/>
            <a:ext cx="4653186" cy="3276964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>
                <a:solidFill>
                  <a:srgbClr val="0070C0"/>
                </a:solidFill>
              </a:rPr>
              <a:t>Тесная связь между аудиторским комитетом и </a:t>
            </a:r>
            <a:r>
              <a:rPr lang="nl-BE" sz="1700" dirty="0">
                <a:solidFill>
                  <a:srgbClr val="0070C0"/>
                </a:solidFill>
              </a:rPr>
              <a:t>FIA </a:t>
            </a:r>
            <a:r>
              <a:rPr lang="ru-RU" sz="1700" dirty="0">
                <a:solidFill>
                  <a:srgbClr val="0070C0"/>
                </a:solidFill>
              </a:rPr>
              <a:t>– важнейшее условие для достижения оптимальных результатов в области внутреннего аудита на благо организации</a:t>
            </a:r>
            <a:endParaRPr lang="nl-BE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Отношения, основанные на доверии</a:t>
            </a:r>
            <a:endParaRPr lang="nl-BE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Прояснение функций и акцент на коммуникациях между различными участниками в рамках модели управления</a:t>
            </a:r>
            <a:endParaRPr lang="nl-BE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Координация инициатив по повышению службы зрелости внутреннего контроля и управления рисками внутри организации</a:t>
            </a:r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sz="1600" dirty="0">
                <a:solidFill>
                  <a:srgbClr val="0070C0"/>
                </a:solidFill>
              </a:rPr>
              <a:t>	</a:t>
            </a:r>
          </a:p>
          <a:p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4023" y="1610360"/>
            <a:ext cx="8583561" cy="489144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Постоянство и открытые каналы коммуникации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Отчетность</a:t>
            </a:r>
            <a:r>
              <a:rPr lang="nl-BE" sz="1400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Деятельность аудита (важные оценки и рекомендации, планы действий, предпринимаемые руководством шаги после проведения аудита</a:t>
            </a:r>
            <a:r>
              <a:rPr lang="nl-BE" sz="14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КПЭ в части эффективности и деятельности внутреннего аудита </a:t>
            </a:r>
            <a:r>
              <a:rPr lang="nl-BE" sz="1400" dirty="0">
                <a:solidFill>
                  <a:srgbClr val="0070C0"/>
                </a:solidFill>
              </a:rPr>
              <a:t>(</a:t>
            </a:r>
            <a:r>
              <a:rPr lang="ru-RU" sz="1400" dirty="0">
                <a:solidFill>
                  <a:srgbClr val="0070C0"/>
                </a:solidFill>
              </a:rPr>
              <a:t>количество проведенных проверок в соответствии с планом, количество проверок, проведенных штатными аудиторами</a:t>
            </a:r>
            <a:r>
              <a:rPr lang="nl-BE" sz="1400" dirty="0">
                <a:solidFill>
                  <a:srgbClr val="0070C0"/>
                </a:solidFill>
              </a:rPr>
              <a:t>, % </a:t>
            </a:r>
            <a:r>
              <a:rPr lang="ru-RU" sz="1400" dirty="0">
                <a:solidFill>
                  <a:srgbClr val="0070C0"/>
                </a:solidFill>
              </a:rPr>
              <a:t>потраченного времени/итого</a:t>
            </a:r>
            <a:r>
              <a:rPr lang="nl-BE" sz="1400" dirty="0">
                <a:solidFill>
                  <a:srgbClr val="0070C0"/>
                </a:solidFill>
              </a:rPr>
              <a:t>,…)</a:t>
            </a: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Отчетность об эволюции привлечения ресурсов </a:t>
            </a:r>
            <a:r>
              <a:rPr lang="nl-BE" sz="1400" dirty="0">
                <a:solidFill>
                  <a:srgbClr val="0070C0"/>
                </a:solidFill>
              </a:rPr>
              <a:t>(</a:t>
            </a:r>
            <a:r>
              <a:rPr lang="ru-RU" sz="1400" dirty="0">
                <a:solidFill>
                  <a:srgbClr val="0070C0"/>
                </a:solidFill>
              </a:rPr>
              <a:t>число, компетенции</a:t>
            </a:r>
            <a:r>
              <a:rPr lang="nl-BE" sz="1400" dirty="0">
                <a:solidFill>
                  <a:srgbClr val="0070C0"/>
                </a:solidFill>
              </a:rPr>
              <a:t>), </a:t>
            </a:r>
            <a:r>
              <a:rPr lang="ru-RU" sz="1400" dirty="0">
                <a:solidFill>
                  <a:srgbClr val="0070C0"/>
                </a:solidFill>
              </a:rPr>
              <a:t>эволюция косорсинга</a:t>
            </a:r>
            <a:endParaRPr lang="nl-BE" sz="1400" dirty="0">
              <a:solidFill>
                <a:srgbClr val="0070C0"/>
              </a:solidFill>
            </a:endParaRP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Поправки/изменения в план аудита</a:t>
            </a:r>
            <a:endParaRPr lang="nl-BE" sz="1400" dirty="0">
              <a:solidFill>
                <a:srgbClr val="0070C0"/>
              </a:solidFill>
            </a:endParaRP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Внедрение новых приемов, методики проведении аудита, обеспечения качества 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Коммуникации</a:t>
            </a:r>
            <a:endParaRPr lang="nl-BE" sz="1400" dirty="0">
              <a:solidFill>
                <a:srgbClr val="0070C0"/>
              </a:solidFill>
            </a:endParaRP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Результаты оценки рисков</a:t>
            </a:r>
            <a:endParaRPr lang="nl-BE" sz="1400" dirty="0">
              <a:solidFill>
                <a:srgbClr val="0070C0"/>
              </a:solidFill>
            </a:endParaRP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Прозрачность процедуры принятия решений в отношении плана аудита</a:t>
            </a:r>
            <a:endParaRPr lang="nl-BE" sz="1400" dirty="0">
              <a:solidFill>
                <a:srgbClr val="0070C0"/>
              </a:solidFill>
            </a:endParaRP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Внеплановые обращения к руководству</a:t>
            </a:r>
            <a:r>
              <a:rPr lang="nl-BE" sz="1400" dirty="0">
                <a:solidFill>
                  <a:srgbClr val="0070C0"/>
                </a:solidFill>
              </a:rPr>
              <a:t>/</a:t>
            </a:r>
            <a:r>
              <a:rPr lang="ru-RU" sz="1400" dirty="0">
                <a:solidFill>
                  <a:srgbClr val="0070C0"/>
                </a:solidFill>
              </a:rPr>
              <a:t>министрам </a:t>
            </a:r>
            <a:r>
              <a:rPr lang="nl-BE" sz="1400" dirty="0">
                <a:solidFill>
                  <a:srgbClr val="0070C0"/>
                </a:solidFill>
              </a:rPr>
              <a:t>(</a:t>
            </a:r>
            <a:r>
              <a:rPr lang="ru-RU" sz="1400" dirty="0">
                <a:solidFill>
                  <a:srgbClr val="0070C0"/>
                </a:solidFill>
              </a:rPr>
              <a:t>заявки о проведении аудита или об оказании поддержки руководству)</a:t>
            </a:r>
            <a:endParaRPr lang="nl-BE" sz="1400" dirty="0">
              <a:solidFill>
                <a:srgbClr val="0070C0"/>
              </a:solidFill>
            </a:endParaRP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Вопросы, связанные с мошенничеством </a:t>
            </a:r>
            <a:r>
              <a:rPr lang="nl-BE" sz="1400" dirty="0">
                <a:solidFill>
                  <a:srgbClr val="0070C0"/>
                </a:solidFill>
              </a:rPr>
              <a:t>(</a:t>
            </a:r>
            <a:r>
              <a:rPr lang="ru-RU" sz="1400" dirty="0">
                <a:solidFill>
                  <a:srgbClr val="0070C0"/>
                </a:solidFill>
              </a:rPr>
              <a:t>судебно-бухгалтерской экспертизой),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либо вопросы этики </a:t>
            </a:r>
            <a:r>
              <a:rPr lang="nl-BE" sz="1400" dirty="0">
                <a:solidFill>
                  <a:srgbClr val="0070C0"/>
                </a:solidFill>
              </a:rPr>
              <a:t>(</a:t>
            </a:r>
            <a:r>
              <a:rPr lang="ru-RU" sz="1400" dirty="0">
                <a:solidFill>
                  <a:srgbClr val="0070C0"/>
                </a:solidFill>
              </a:rPr>
              <a:t>корпоративные информаторы</a:t>
            </a:r>
            <a:r>
              <a:rPr lang="nl-BE" sz="14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Возможные вопросы, связанные с независимостью</a:t>
            </a:r>
            <a:endParaRPr lang="nl-BE" sz="1400" dirty="0">
              <a:solidFill>
                <a:srgbClr val="0070C0"/>
              </a:solidFill>
            </a:endParaRPr>
          </a:p>
          <a:p>
            <a:pPr lvl="1"/>
            <a:r>
              <a:rPr lang="ru-RU" sz="1400" dirty="0">
                <a:solidFill>
                  <a:srgbClr val="0070C0"/>
                </a:solidFill>
              </a:rPr>
              <a:t>Существенные риски и вопросы, связанные с контролем</a:t>
            </a:r>
            <a:endParaRPr lang="nl-BE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/>
          </a:p>
          <a:p>
            <a:endParaRPr lang="nl-B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Партнерство </a:t>
            </a:r>
            <a:r>
              <a:rPr lang="nl-BE" dirty="0"/>
              <a:t>ACFO -FIA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8" y="2719242"/>
            <a:ext cx="1900837" cy="984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572" y="2261422"/>
            <a:ext cx="187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>
                <a:solidFill>
                  <a:srgbClr val="0070C0"/>
                </a:solidFill>
              </a:rPr>
              <a:t>Engagement FIA</a:t>
            </a:r>
          </a:p>
        </p:txBody>
      </p:sp>
    </p:spTree>
    <p:extLst>
      <p:ext uri="{BB962C8B-B14F-4D97-AF65-F5344CB8AC3E}">
        <p14:creationId xmlns:p14="http://schemas.microsoft.com/office/powerpoint/2010/main" val="30639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Партнерство </a:t>
            </a:r>
            <a:r>
              <a:rPr lang="nl-BE" dirty="0"/>
              <a:t>ACFO - FIA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752343" y="1505005"/>
            <a:ext cx="8730149" cy="431002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Утверждение и пересмотр Устава</a:t>
            </a:r>
            <a:r>
              <a:rPr lang="nl-BE" sz="1400" dirty="0">
                <a:solidFill>
                  <a:srgbClr val="0070C0"/>
                </a:solidFill>
              </a:rPr>
              <a:t>, </a:t>
            </a:r>
            <a:r>
              <a:rPr lang="ru-RU" sz="1400" dirty="0">
                <a:solidFill>
                  <a:srgbClr val="0070C0"/>
                </a:solidFill>
              </a:rPr>
              <a:t>протоколов </a:t>
            </a:r>
            <a:r>
              <a:rPr lang="nl-BE" sz="1400" dirty="0">
                <a:solidFill>
                  <a:srgbClr val="0070C0"/>
                </a:solidFill>
              </a:rPr>
              <a:t>FIA </a:t>
            </a:r>
            <a:r>
              <a:rPr lang="ru-RU" sz="1400" dirty="0">
                <a:solidFill>
                  <a:srgbClr val="0070C0"/>
                </a:solidFill>
              </a:rPr>
              <a:t>и пр.</a:t>
            </a:r>
            <a:r>
              <a:rPr lang="nl-BE" sz="1400" dirty="0">
                <a:solidFill>
                  <a:srgbClr val="0070C0"/>
                </a:solidFill>
              </a:rPr>
              <a:t>..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Утверждение программы аудита и годового плана мероприятий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Способы и источники обеспечения защитных механизмов </a:t>
            </a:r>
            <a:r>
              <a:rPr lang="nl-BE" sz="1400" dirty="0">
                <a:solidFill>
                  <a:srgbClr val="0070C0"/>
                </a:solidFill>
              </a:rPr>
              <a:t>FIA </a:t>
            </a:r>
            <a:r>
              <a:rPr lang="ru-RU" sz="1400" dirty="0">
                <a:solidFill>
                  <a:srgbClr val="0070C0"/>
                </a:solidFill>
              </a:rPr>
              <a:t>для гарантии его деятельности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Обеспечение защиты авторитета и статуса </a:t>
            </a:r>
            <a:r>
              <a:rPr lang="nl-BE" sz="1400" dirty="0">
                <a:solidFill>
                  <a:srgbClr val="0070C0"/>
                </a:solidFill>
              </a:rPr>
              <a:t>FIA </a:t>
            </a:r>
            <a:r>
              <a:rPr lang="ru-RU" sz="1400" dirty="0">
                <a:solidFill>
                  <a:srgbClr val="0070C0"/>
                </a:solidFill>
              </a:rPr>
              <a:t>в целях защиты его мандата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Обеспечение внимания со стороны руководства к службе аудита и достижению результатов 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Обеспечение прямого, открытого партнерства и коммуникаций с </a:t>
            </a:r>
            <a:r>
              <a:rPr lang="nl-BE" sz="1400" dirty="0">
                <a:solidFill>
                  <a:srgbClr val="0070C0"/>
                </a:solidFill>
              </a:rPr>
              <a:t>FIA, </a:t>
            </a:r>
            <a:r>
              <a:rPr lang="ru-RU" sz="1400" dirty="0">
                <a:solidFill>
                  <a:srgbClr val="0070C0"/>
                </a:solidFill>
              </a:rPr>
              <a:t>прямой связи между </a:t>
            </a:r>
            <a:r>
              <a:rPr lang="nl-BE" sz="1400" dirty="0">
                <a:solidFill>
                  <a:srgbClr val="0070C0"/>
                </a:solidFill>
              </a:rPr>
              <a:t>CAE </a:t>
            </a:r>
            <a:r>
              <a:rPr lang="ru-RU" sz="1400" dirty="0">
                <a:solidFill>
                  <a:srgbClr val="0070C0"/>
                </a:solidFill>
              </a:rPr>
              <a:t>и </a:t>
            </a:r>
            <a:r>
              <a:rPr lang="nl-BE" sz="1400" dirty="0">
                <a:solidFill>
                  <a:srgbClr val="0070C0"/>
                </a:solidFill>
              </a:rPr>
              <a:t>ACFO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Совместные обсуждения вопросов культуры и стратегии </a:t>
            </a:r>
            <a:r>
              <a:rPr lang="nl-BE" sz="1400" dirty="0">
                <a:solidFill>
                  <a:srgbClr val="0070C0"/>
                </a:solidFill>
              </a:rPr>
              <a:t>FIA. </a:t>
            </a:r>
            <a:r>
              <a:rPr lang="ru-RU" sz="1400" dirty="0">
                <a:solidFill>
                  <a:srgbClr val="0070C0"/>
                </a:solidFill>
              </a:rPr>
              <a:t>Что является наиболее предпочтительным и ценным для организации в целом</a:t>
            </a:r>
            <a:r>
              <a:rPr lang="nl-BE" sz="1400" dirty="0">
                <a:solidFill>
                  <a:srgbClr val="0070C0"/>
                </a:solidFill>
              </a:rPr>
              <a:t>?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Постоянное информирование </a:t>
            </a:r>
            <a:r>
              <a:rPr lang="nl-BE" sz="1400" dirty="0">
                <a:solidFill>
                  <a:srgbClr val="0070C0"/>
                </a:solidFill>
              </a:rPr>
              <a:t>FIA </a:t>
            </a:r>
            <a:r>
              <a:rPr lang="ru-RU" sz="1400" dirty="0">
                <a:solidFill>
                  <a:srgbClr val="0070C0"/>
                </a:solidFill>
              </a:rPr>
              <a:t>о наиболее важных изменениях, тенденциях и пр. совместная оценка воздействия изменений на программу аудита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Мониторинг и анализ со стороны руководства хода выполнения плана аудита </a:t>
            </a:r>
            <a:r>
              <a:rPr lang="nl-BE" sz="1400" dirty="0">
                <a:solidFill>
                  <a:srgbClr val="0070C0"/>
                </a:solidFill>
              </a:rPr>
              <a:t>– </a:t>
            </a:r>
            <a:r>
              <a:rPr lang="ru-RU" sz="1400" dirty="0">
                <a:solidFill>
                  <a:srgbClr val="0070C0"/>
                </a:solidFill>
              </a:rPr>
              <a:t>процедура передачи решения вопросов на вышестоящий уровень, обеспечение подотчетности руководства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Мониторинг и оценка качества и эффективности службы внутреннего аудита и роль внутреннего аудита при управлении рисками внутри организации в целом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5" y="2560403"/>
            <a:ext cx="1551147" cy="1155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910" y="216029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Ожидания </a:t>
            </a:r>
            <a:r>
              <a:rPr lang="nl-BE" sz="2000" dirty="0">
                <a:solidFill>
                  <a:srgbClr val="0070C0"/>
                </a:solidFill>
              </a:rPr>
              <a:t>FIA</a:t>
            </a:r>
          </a:p>
        </p:txBody>
      </p:sp>
    </p:spTree>
    <p:extLst>
      <p:ext uri="{BB962C8B-B14F-4D97-AF65-F5344CB8AC3E}">
        <p14:creationId xmlns:p14="http://schemas.microsoft.com/office/powerpoint/2010/main" val="106830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364"/>
          </a:xfrm>
        </p:spPr>
        <p:txBody>
          <a:bodyPr/>
          <a:lstStyle/>
          <a:p>
            <a:r>
              <a:rPr lang="ru-RU" dirty="0"/>
              <a:t>План аудита на </a:t>
            </a:r>
            <a:r>
              <a:rPr lang="nl-BE" dirty="0"/>
              <a:t>2018</a:t>
            </a:r>
            <a:r>
              <a:rPr lang="ru-RU" dirty="0"/>
              <a:t> г.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746" y="1267177"/>
            <a:ext cx="8532779" cy="5590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</a:rPr>
              <a:t>Подход к составлению плана аудита на </a:t>
            </a:r>
            <a:r>
              <a:rPr lang="nl-BE" sz="1400" b="1" dirty="0">
                <a:solidFill>
                  <a:schemeClr val="accent1"/>
                </a:solidFill>
              </a:rPr>
              <a:t>2018</a:t>
            </a:r>
            <a:r>
              <a:rPr lang="ru-RU" sz="1400" b="1" dirty="0">
                <a:solidFill>
                  <a:schemeClr val="accent1"/>
                </a:solidFill>
              </a:rPr>
              <a:t> г.</a:t>
            </a:r>
            <a:endParaRPr lang="nl-BE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accent1"/>
                </a:solidFill>
              </a:rPr>
              <a:t>Выбор тем для плана аудита на </a:t>
            </a:r>
            <a:r>
              <a:rPr lang="nl-BE" sz="1400" dirty="0">
                <a:solidFill>
                  <a:schemeClr val="accent1"/>
                </a:solidFill>
              </a:rPr>
              <a:t>2018 </a:t>
            </a:r>
            <a:r>
              <a:rPr lang="ru-RU" sz="1400" dirty="0">
                <a:solidFill>
                  <a:schemeClr val="accent1"/>
                </a:solidFill>
              </a:rPr>
              <a:t>г. на основе следующего</a:t>
            </a:r>
            <a:r>
              <a:rPr lang="nl-BE" sz="1400" dirty="0">
                <a:solidFill>
                  <a:schemeClr val="accent1"/>
                </a:solidFill>
              </a:rPr>
              <a:t>: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Начальное выявление рисков на основе признания руководством пространства аудита</a:t>
            </a:r>
            <a:r>
              <a:rPr lang="nl-BE" sz="1400" dirty="0">
                <a:solidFill>
                  <a:schemeClr val="accent1"/>
                </a:solidFill>
              </a:rPr>
              <a:t>; </a:t>
            </a:r>
            <a:r>
              <a:rPr lang="ru-RU" sz="1400" dirty="0">
                <a:solidFill>
                  <a:schemeClr val="accent1"/>
                </a:solidFill>
              </a:rPr>
              <a:t>выявление зон рисков</a:t>
            </a:r>
            <a:endParaRPr lang="nl-BE" sz="1400" dirty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chemeClr val="accent1"/>
                </a:solidFill>
              </a:rPr>
              <a:t>Обсуждение с председателями советов директоров – недостающие документы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Консолидированная отчетность – внутренний контроль</a:t>
            </a:r>
            <a:endParaRPr lang="nl-BE" sz="1400" dirty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chemeClr val="accent1"/>
                </a:solidFill>
              </a:rPr>
              <a:t>Оценка рисков в условиях глобальных целей внутри организации и тенденций в области рисков в рамках внутреннего аудита</a:t>
            </a: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accent1"/>
                </a:solidFill>
              </a:rPr>
              <a:t>Проведение внеплановых проверок ограничивается </a:t>
            </a:r>
            <a:r>
              <a:rPr lang="nl-BE" sz="1400" dirty="0">
                <a:solidFill>
                  <a:schemeClr val="accent1"/>
                </a:solidFill>
              </a:rPr>
              <a:t>2018</a:t>
            </a:r>
            <a:r>
              <a:rPr lang="ru-RU" sz="1400" dirty="0">
                <a:solidFill>
                  <a:schemeClr val="accent1"/>
                </a:solidFill>
              </a:rPr>
              <a:t> годом</a:t>
            </a: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</a:rPr>
              <a:t>Следующее шаги</a:t>
            </a:r>
            <a:r>
              <a:rPr lang="nl-BE" sz="1400" b="1" dirty="0">
                <a:solidFill>
                  <a:schemeClr val="accent1"/>
                </a:solidFill>
              </a:rPr>
              <a:t>: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Первое полугодие </a:t>
            </a:r>
            <a:r>
              <a:rPr lang="nl-BE" sz="1400" dirty="0">
                <a:solidFill>
                  <a:schemeClr val="accent1"/>
                </a:solidFill>
              </a:rPr>
              <a:t>2018 </a:t>
            </a:r>
            <a:r>
              <a:rPr lang="ru-RU" sz="1400" dirty="0">
                <a:solidFill>
                  <a:schemeClr val="accent1"/>
                </a:solidFill>
              </a:rPr>
              <a:t>г. </a:t>
            </a:r>
            <a:r>
              <a:rPr lang="nl-BE" sz="1400" dirty="0">
                <a:solidFill>
                  <a:schemeClr val="accent1"/>
                </a:solidFill>
              </a:rPr>
              <a:t>– </a:t>
            </a:r>
            <a:r>
              <a:rPr lang="ru-RU" sz="1400" dirty="0">
                <a:solidFill>
                  <a:schemeClr val="accent1"/>
                </a:solidFill>
              </a:rPr>
              <a:t>проведение оценки рисков всеми ведомствами. Цель - общее понимание и информированность о рисках </a:t>
            </a:r>
            <a:endParaRPr lang="nl-BE" sz="1400" dirty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chemeClr val="accent1"/>
                </a:solidFill>
              </a:rPr>
              <a:t>Разработка долгосрочной программы аудита на основе результатов </a:t>
            </a:r>
            <a:r>
              <a:rPr lang="nl-BE" sz="1400" dirty="0">
                <a:solidFill>
                  <a:schemeClr val="accent1"/>
                </a:solidFill>
              </a:rPr>
              <a:t> + </a:t>
            </a:r>
            <a:r>
              <a:rPr lang="ru-RU" sz="1400" dirty="0">
                <a:solidFill>
                  <a:schemeClr val="accent1"/>
                </a:solidFill>
              </a:rPr>
              <a:t>детального «скользящего» плана на следующие </a:t>
            </a:r>
            <a:r>
              <a:rPr lang="nl-BE" sz="1400" dirty="0">
                <a:solidFill>
                  <a:schemeClr val="accent1"/>
                </a:solidFill>
              </a:rPr>
              <a:t>12 </a:t>
            </a:r>
            <a:r>
              <a:rPr lang="ru-RU" sz="1400" dirty="0">
                <a:solidFill>
                  <a:schemeClr val="accent1"/>
                </a:solidFill>
              </a:rPr>
              <a:t>- </a:t>
            </a:r>
            <a:r>
              <a:rPr lang="nl-BE" sz="1400" dirty="0">
                <a:solidFill>
                  <a:schemeClr val="accent1"/>
                </a:solidFill>
              </a:rPr>
              <a:t>18 </a:t>
            </a:r>
            <a:r>
              <a:rPr lang="ru-RU" sz="1400" dirty="0">
                <a:solidFill>
                  <a:schemeClr val="accent1"/>
                </a:solidFill>
              </a:rPr>
              <a:t>месяцев</a:t>
            </a:r>
            <a:endParaRPr lang="nl-BE" sz="1400" dirty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chemeClr val="accent1"/>
                </a:solidFill>
              </a:rPr>
              <a:t>Поддержка структуры управления рисками путем учреждения должности «специалиста по оценке рисков» в каждом ведомстве 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Содействие непрерывной оценке рисков в организации </a:t>
            </a:r>
            <a:r>
              <a:rPr lang="nl-BE" sz="1400" dirty="0">
                <a:solidFill>
                  <a:schemeClr val="accent1"/>
                </a:solidFill>
              </a:rPr>
              <a:t>(</a:t>
            </a:r>
            <a:r>
              <a:rPr lang="ru-RU" sz="1400" dirty="0">
                <a:solidFill>
                  <a:schemeClr val="accent1"/>
                </a:solidFill>
              </a:rPr>
              <a:t>внимание к внутренний и внешней оценке</a:t>
            </a:r>
            <a:r>
              <a:rPr lang="nl-BE" sz="140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9" y="2672297"/>
            <a:ext cx="1978501" cy="15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54323" y="2825869"/>
            <a:ext cx="5097131" cy="3137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4323" y="1135406"/>
            <a:ext cx="5097131" cy="1534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51754" y="1135406"/>
            <a:ext cx="5097131" cy="152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плана аудита на </a:t>
            </a:r>
            <a:r>
              <a:rPr lang="nl-BE" dirty="0"/>
              <a:t>2018</a:t>
            </a:r>
            <a:r>
              <a:rPr lang="ru-RU" dirty="0"/>
              <a:t> г.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6051754" y="2825869"/>
            <a:ext cx="5097131" cy="3166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>
          <a:xfrm>
            <a:off x="6051754" y="4409054"/>
            <a:ext cx="5097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0799" y="3405258"/>
            <a:ext cx="217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DIGITALISERING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1021" y="4450488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Operationeel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6541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GDPR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92586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 </a:t>
            </a:r>
            <a:r>
              <a:rPr lang="nl-BE" sz="1400" dirty="0" err="1"/>
              <a:t>Governance</a:t>
            </a:r>
            <a:endParaRPr lang="nl-BE" sz="1400" dirty="0"/>
          </a:p>
        </p:txBody>
      </p:sp>
      <p:sp>
        <p:nvSpPr>
          <p:cNvPr id="47" name="Rectangle 46"/>
          <p:cNvSpPr/>
          <p:nvPr/>
        </p:nvSpPr>
        <p:spPr>
          <a:xfrm>
            <a:off x="8890132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Cyber-security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6541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MATCH IT</a:t>
            </a:r>
          </a:p>
          <a:p>
            <a:pPr algn="ctr"/>
            <a:endParaRPr lang="nl-BE" sz="1200" dirty="0"/>
          </a:p>
          <a:p>
            <a:pPr algn="ctr"/>
            <a:r>
              <a:rPr lang="nl-BE" sz="1400" dirty="0"/>
              <a:t>FEDASIL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92586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ECHA</a:t>
            </a:r>
          </a:p>
          <a:p>
            <a:pPr algn="ctr"/>
            <a:r>
              <a:rPr lang="nl-BE" sz="1400" dirty="0"/>
              <a:t> </a:t>
            </a:r>
          </a:p>
          <a:p>
            <a:pPr algn="ctr"/>
            <a:r>
              <a:rPr lang="nl-BE" sz="1400" dirty="0"/>
              <a:t>VVVL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961" y="2867591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технологии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76541" y="1632223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err="1"/>
              <a:t>Certif</a:t>
            </a:r>
            <a:endParaRPr lang="nl-BE" sz="1400" dirty="0"/>
          </a:p>
          <a:p>
            <a:pPr algn="ctr"/>
            <a:r>
              <a:rPr lang="nl-BE" sz="1400" dirty="0"/>
              <a:t>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92586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400" dirty="0"/>
              <a:t>Subsidies</a:t>
            </a:r>
          </a:p>
          <a:p>
            <a:pPr algn="ctr"/>
            <a:r>
              <a:rPr lang="nl-BE" sz="1400" dirty="0"/>
              <a:t> </a:t>
            </a:r>
          </a:p>
          <a:p>
            <a:pPr algn="ctr"/>
            <a:r>
              <a:rPr lang="nl-BE" sz="1400" dirty="0"/>
              <a:t>BUZA</a:t>
            </a:r>
            <a:endParaRPr lang="nl-BE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159243" y="120065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Финансовые аспекты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9391" y="1632223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BOCA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00643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Strategie</a:t>
            </a:r>
          </a:p>
          <a:p>
            <a:pPr algn="ctr"/>
            <a:endParaRPr lang="nl-BE" sz="1400" dirty="0"/>
          </a:p>
          <a:p>
            <a:pPr algn="ctr"/>
            <a:r>
              <a:rPr lang="nl-BE" sz="1200" dirty="0"/>
              <a:t>DEFENSIE</a:t>
            </a:r>
            <a:endParaRPr lang="nl-BE" sz="1100" dirty="0"/>
          </a:p>
        </p:txBody>
      </p:sp>
      <p:sp>
        <p:nvSpPr>
          <p:cNvPr id="55" name="Rectangle 54"/>
          <p:cNvSpPr/>
          <p:nvPr/>
        </p:nvSpPr>
        <p:spPr>
          <a:xfrm>
            <a:off x="3226777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IC </a:t>
            </a:r>
          </a:p>
          <a:p>
            <a:pPr algn="ctr"/>
            <a:endParaRPr lang="nl-BE" sz="1400" dirty="0"/>
          </a:p>
          <a:p>
            <a:pPr algn="ctr"/>
            <a:r>
              <a:rPr lang="nl-BE" sz="1200" dirty="0"/>
              <a:t>FAGG</a:t>
            </a:r>
            <a:endParaRPr lang="nl-BE" sz="1100" dirty="0"/>
          </a:p>
        </p:txBody>
      </p:sp>
      <p:sp>
        <p:nvSpPr>
          <p:cNvPr id="56" name="Rectangle 55"/>
          <p:cNvSpPr/>
          <p:nvPr/>
        </p:nvSpPr>
        <p:spPr>
          <a:xfrm>
            <a:off x="4443715" y="5116758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Toepassing</a:t>
            </a:r>
          </a:p>
          <a:p>
            <a:pPr algn="ctr"/>
            <a:r>
              <a:rPr lang="nl-BE" sz="1200" dirty="0"/>
              <a:t>wetgeving</a:t>
            </a:r>
          </a:p>
          <a:p>
            <a:pPr algn="ctr"/>
            <a:r>
              <a:rPr lang="nl-BE" sz="1400" dirty="0"/>
              <a:t>VVVL</a:t>
            </a:r>
            <a:endParaRPr lang="nl-BE" sz="1200" dirty="0"/>
          </a:p>
        </p:txBody>
      </p:sp>
      <p:sp>
        <p:nvSpPr>
          <p:cNvPr id="57" name="Rectangle 56"/>
          <p:cNvSpPr/>
          <p:nvPr/>
        </p:nvSpPr>
        <p:spPr>
          <a:xfrm>
            <a:off x="779391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HR </a:t>
            </a:r>
          </a:p>
          <a:p>
            <a:pPr algn="ctr"/>
            <a:r>
              <a:rPr lang="nl-BE" sz="1400" dirty="0" err="1"/>
              <a:t>Certifi-cering</a:t>
            </a:r>
            <a:endParaRPr lang="nl-BE" sz="1400" dirty="0"/>
          </a:p>
        </p:txBody>
      </p:sp>
      <p:sp>
        <p:nvSpPr>
          <p:cNvPr id="58" name="Rectangle 57"/>
          <p:cNvSpPr/>
          <p:nvPr/>
        </p:nvSpPr>
        <p:spPr>
          <a:xfrm>
            <a:off x="3226777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Outsourcing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DEFENSIE</a:t>
            </a:r>
            <a:endParaRPr lang="nl-BE" sz="1100" dirty="0"/>
          </a:p>
        </p:txBody>
      </p:sp>
      <p:sp>
        <p:nvSpPr>
          <p:cNvPr id="59" name="Rectangle 58"/>
          <p:cNvSpPr/>
          <p:nvPr/>
        </p:nvSpPr>
        <p:spPr>
          <a:xfrm>
            <a:off x="4443715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Crisisbeheer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FAVV</a:t>
            </a:r>
            <a:endParaRPr lang="nl-BE" sz="1100" dirty="0"/>
          </a:p>
        </p:txBody>
      </p:sp>
      <p:sp>
        <p:nvSpPr>
          <p:cNvPr id="60" name="Rectangle 59"/>
          <p:cNvSpPr/>
          <p:nvPr/>
        </p:nvSpPr>
        <p:spPr>
          <a:xfrm>
            <a:off x="779391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BFAST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BUZA</a:t>
            </a:r>
            <a:endParaRPr lang="nl-BE" sz="1100" dirty="0"/>
          </a:p>
        </p:txBody>
      </p:sp>
      <p:sp>
        <p:nvSpPr>
          <p:cNvPr id="61" name="Rectangle 60"/>
          <p:cNvSpPr/>
          <p:nvPr/>
        </p:nvSpPr>
        <p:spPr>
          <a:xfrm>
            <a:off x="2000643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PPM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MOB, REGIE</a:t>
            </a:r>
            <a:endParaRPr lang="nl-BE" sz="1100" dirty="0"/>
          </a:p>
        </p:txBody>
      </p:sp>
      <p:sp>
        <p:nvSpPr>
          <p:cNvPr id="62" name="Rectangle 61"/>
          <p:cNvSpPr/>
          <p:nvPr/>
        </p:nvSpPr>
        <p:spPr>
          <a:xfrm>
            <a:off x="2000643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 err="1"/>
              <a:t>Controleket</a:t>
            </a:r>
            <a:r>
              <a:rPr lang="nl-BE" sz="1200" dirty="0"/>
              <a:t>-ting salaris</a:t>
            </a:r>
          </a:p>
          <a:p>
            <a:pPr algn="ctr"/>
            <a:r>
              <a:rPr lang="nl-BE" sz="1200" dirty="0"/>
              <a:t>JUSTITTIE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3335" y="1200650"/>
            <a:ext cx="494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Корпоративное управление и соблюдение норм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26777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Wetgeving &amp; support</a:t>
            </a:r>
          </a:p>
          <a:p>
            <a:pPr algn="ctr"/>
            <a:r>
              <a:rPr lang="nl-BE" sz="1200" dirty="0"/>
              <a:t>SZ</a:t>
            </a:r>
            <a:endParaRPr lang="nl-BE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795455" y="2921545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Операционные аспекты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43715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HRM gesloten centra</a:t>
            </a:r>
          </a:p>
          <a:p>
            <a:pPr algn="ctr"/>
            <a:r>
              <a:rPr lang="nl-BE" sz="1200" dirty="0"/>
              <a:t>BIZA</a:t>
            </a:r>
            <a:endParaRPr lang="nl-BE" sz="1050" dirty="0"/>
          </a:p>
        </p:txBody>
      </p:sp>
      <p:sp>
        <p:nvSpPr>
          <p:cNvPr id="67" name="Rectangle 66"/>
          <p:cNvSpPr/>
          <p:nvPr/>
        </p:nvSpPr>
        <p:spPr>
          <a:xfrm>
            <a:off x="779391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Log gesloten centra</a:t>
            </a:r>
          </a:p>
          <a:p>
            <a:pPr algn="ctr"/>
            <a:r>
              <a:rPr lang="nl-BE" sz="1200" dirty="0"/>
              <a:t>BIZA</a:t>
            </a:r>
            <a:endParaRPr lang="nl-BE" sz="1050" dirty="0"/>
          </a:p>
        </p:txBody>
      </p:sp>
      <p:sp>
        <p:nvSpPr>
          <p:cNvPr id="68" name="Rectangle 67"/>
          <p:cNvSpPr/>
          <p:nvPr/>
        </p:nvSpPr>
        <p:spPr>
          <a:xfrm>
            <a:off x="2000643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Minderjarigen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BIZA</a:t>
            </a:r>
            <a:endParaRPr lang="nl-BE" sz="1050" dirty="0"/>
          </a:p>
        </p:txBody>
      </p:sp>
      <p:sp>
        <p:nvSpPr>
          <p:cNvPr id="69" name="Rectangle 68"/>
          <p:cNvSpPr/>
          <p:nvPr/>
        </p:nvSpPr>
        <p:spPr>
          <a:xfrm>
            <a:off x="3226777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Inspectie</a:t>
            </a:r>
          </a:p>
          <a:p>
            <a:pPr algn="ctr"/>
            <a:r>
              <a:rPr lang="nl-BE" sz="1200" dirty="0"/>
              <a:t>procedures</a:t>
            </a:r>
          </a:p>
          <a:p>
            <a:pPr algn="ctr"/>
            <a:r>
              <a:rPr lang="nl-BE" sz="1200" dirty="0"/>
              <a:t>WASO</a:t>
            </a:r>
            <a:endParaRPr lang="nl-BE" sz="1050" dirty="0"/>
          </a:p>
        </p:txBody>
      </p:sp>
      <p:sp>
        <p:nvSpPr>
          <p:cNvPr id="14" name="Rectangle 13"/>
          <p:cNvSpPr/>
          <p:nvPr/>
        </p:nvSpPr>
        <p:spPr>
          <a:xfrm>
            <a:off x="1021404" y="6284068"/>
            <a:ext cx="489617" cy="2334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/>
        </p:nvSpPr>
        <p:spPr>
          <a:xfrm>
            <a:off x="1596494" y="6254774"/>
            <a:ext cx="1535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accent1"/>
                </a:solidFill>
              </a:rPr>
              <a:t>Thematische audit</a:t>
            </a:r>
          </a:p>
        </p:txBody>
      </p:sp>
      <p:sp>
        <p:nvSpPr>
          <p:cNvPr id="16" name="Oval 15"/>
          <p:cNvSpPr/>
          <p:nvPr/>
        </p:nvSpPr>
        <p:spPr>
          <a:xfrm>
            <a:off x="2877764" y="213701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Oval 70"/>
          <p:cNvSpPr/>
          <p:nvPr/>
        </p:nvSpPr>
        <p:spPr>
          <a:xfrm>
            <a:off x="4148845" y="397230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l 71"/>
          <p:cNvSpPr/>
          <p:nvPr/>
        </p:nvSpPr>
        <p:spPr>
          <a:xfrm>
            <a:off x="1713678" y="480563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Oval 72"/>
          <p:cNvSpPr/>
          <p:nvPr/>
        </p:nvSpPr>
        <p:spPr>
          <a:xfrm>
            <a:off x="2916666" y="393663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l 73"/>
          <p:cNvSpPr/>
          <p:nvPr/>
        </p:nvSpPr>
        <p:spPr>
          <a:xfrm>
            <a:off x="7177403" y="480239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Oval 74"/>
          <p:cNvSpPr/>
          <p:nvPr/>
        </p:nvSpPr>
        <p:spPr>
          <a:xfrm>
            <a:off x="5319413" y="483157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Oval 75"/>
          <p:cNvSpPr/>
          <p:nvPr/>
        </p:nvSpPr>
        <p:spPr>
          <a:xfrm>
            <a:off x="1690974" y="569734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Oval 76"/>
          <p:cNvSpPr/>
          <p:nvPr/>
        </p:nvSpPr>
        <p:spPr>
          <a:xfrm>
            <a:off x="2874511" y="568437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Oval 77"/>
          <p:cNvSpPr/>
          <p:nvPr/>
        </p:nvSpPr>
        <p:spPr>
          <a:xfrm>
            <a:off x="4119667" y="2143504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Oval 78"/>
          <p:cNvSpPr/>
          <p:nvPr/>
        </p:nvSpPr>
        <p:spPr>
          <a:xfrm>
            <a:off x="3532750" y="635233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TextBox 79"/>
          <p:cNvSpPr txBox="1"/>
          <p:nvPr/>
        </p:nvSpPr>
        <p:spPr>
          <a:xfrm>
            <a:off x="3724489" y="6254774"/>
            <a:ext cx="1913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accent1"/>
                </a:solidFill>
              </a:rPr>
              <a:t>Voorgestelde audit FOD</a:t>
            </a:r>
          </a:p>
        </p:txBody>
      </p:sp>
      <p:sp>
        <p:nvSpPr>
          <p:cNvPr id="70" name="Oval 69"/>
          <p:cNvSpPr/>
          <p:nvPr/>
        </p:nvSpPr>
        <p:spPr>
          <a:xfrm>
            <a:off x="5316172" y="564546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Oval 80"/>
          <p:cNvSpPr/>
          <p:nvPr/>
        </p:nvSpPr>
        <p:spPr>
          <a:xfrm>
            <a:off x="8497119" y="4779700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tangle 81"/>
          <p:cNvSpPr/>
          <p:nvPr/>
        </p:nvSpPr>
        <p:spPr>
          <a:xfrm>
            <a:off x="4409732" y="1632222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IC </a:t>
            </a:r>
          </a:p>
          <a:p>
            <a:pPr algn="ctr"/>
            <a:endParaRPr lang="nl-BE" sz="1400" dirty="0"/>
          </a:p>
          <a:p>
            <a:pPr algn="ctr"/>
            <a:r>
              <a:rPr lang="nl-BE" sz="1200" dirty="0"/>
              <a:t>REGIE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19080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95428"/>
            <a:ext cx="4893013" cy="29868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аудита на </a:t>
            </a:r>
            <a:r>
              <a:rPr lang="nl-BE" dirty="0"/>
              <a:t>2018 </a:t>
            </a:r>
            <a:r>
              <a:rPr lang="ru-RU" dirty="0"/>
              <a:t>г. – резюме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748" y="1395428"/>
            <a:ext cx="4328535" cy="2986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5748" y="4551306"/>
            <a:ext cx="57757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accent1"/>
                </a:solidFill>
              </a:rPr>
              <a:t>Аудит и оценка рисков</a:t>
            </a:r>
            <a:endParaRPr lang="nl-BE" sz="1400" i="1" dirty="0">
              <a:solidFill>
                <a:schemeClr val="accent1"/>
              </a:solidFill>
            </a:endParaRPr>
          </a:p>
          <a:p>
            <a:r>
              <a:rPr lang="ru-RU" sz="1400" i="1" dirty="0">
                <a:solidFill>
                  <a:schemeClr val="accent1"/>
                </a:solidFill>
              </a:rPr>
              <a:t>Количество собственных человеко-часов</a:t>
            </a:r>
            <a:r>
              <a:rPr lang="nl-BE" sz="1400" i="1" dirty="0">
                <a:solidFill>
                  <a:schemeClr val="accent1"/>
                </a:solidFill>
              </a:rPr>
              <a:t>: 3910</a:t>
            </a:r>
          </a:p>
          <a:p>
            <a:r>
              <a:rPr lang="ru-RU" sz="1400" i="1" dirty="0">
                <a:solidFill>
                  <a:schemeClr val="accent1"/>
                </a:solidFill>
              </a:rPr>
              <a:t>Количество привлеченных человеко-часов</a:t>
            </a:r>
            <a:r>
              <a:rPr lang="nl-BE" sz="1400" i="1" dirty="0">
                <a:solidFill>
                  <a:schemeClr val="accent1"/>
                </a:solidFill>
              </a:rPr>
              <a:t>:  820 (±20%)</a:t>
            </a:r>
          </a:p>
          <a:p>
            <a:endParaRPr lang="nl-BE" sz="1400" i="1" dirty="0">
              <a:solidFill>
                <a:schemeClr val="accent1"/>
              </a:solidFill>
            </a:endParaRPr>
          </a:p>
          <a:p>
            <a:r>
              <a:rPr lang="ru-RU" sz="1400" i="1" dirty="0">
                <a:solidFill>
                  <a:schemeClr val="accent1"/>
                </a:solidFill>
              </a:rPr>
              <a:t>Примерный бюджет</a:t>
            </a:r>
            <a:r>
              <a:rPr lang="nl-BE" sz="1400" i="1" dirty="0">
                <a:solidFill>
                  <a:schemeClr val="accent1"/>
                </a:solidFill>
              </a:rPr>
              <a:t>: 4.683 k€ </a:t>
            </a:r>
            <a:r>
              <a:rPr lang="ru-RU" sz="1400" i="1" dirty="0">
                <a:solidFill>
                  <a:schemeClr val="accent1"/>
                </a:solidFill>
              </a:rPr>
              <a:t>на кадры </a:t>
            </a:r>
            <a:r>
              <a:rPr lang="nl-BE" sz="1400" i="1" dirty="0">
                <a:solidFill>
                  <a:schemeClr val="accent1"/>
                </a:solidFill>
              </a:rPr>
              <a:t>– 760 k€ </a:t>
            </a:r>
            <a:r>
              <a:rPr lang="ru-RU" sz="1400" i="1" dirty="0">
                <a:solidFill>
                  <a:schemeClr val="accent1"/>
                </a:solidFill>
              </a:rPr>
              <a:t>на операционные цели</a:t>
            </a:r>
            <a:endParaRPr lang="nl-BE" sz="1400" i="1" dirty="0">
              <a:solidFill>
                <a:schemeClr val="accent1"/>
              </a:solidFill>
            </a:endParaRPr>
          </a:p>
          <a:p>
            <a:r>
              <a:rPr lang="ru-RU" sz="1400" i="1" dirty="0">
                <a:solidFill>
                  <a:schemeClr val="accent1"/>
                </a:solidFill>
              </a:rPr>
              <a:t>Прогноз бюджета </a:t>
            </a:r>
            <a:r>
              <a:rPr lang="nl-BE" sz="1400" i="1" dirty="0">
                <a:solidFill>
                  <a:schemeClr val="accent1"/>
                </a:solidFill>
              </a:rPr>
              <a:t>1,900 k€ </a:t>
            </a:r>
            <a:r>
              <a:rPr lang="ru-RU" sz="1400" i="1" dirty="0">
                <a:solidFill>
                  <a:schemeClr val="accent1"/>
                </a:solidFill>
              </a:rPr>
              <a:t>на кадры</a:t>
            </a:r>
            <a:r>
              <a:rPr lang="nl-BE" sz="1400" i="1" dirty="0">
                <a:solidFill>
                  <a:schemeClr val="accent1"/>
                </a:solidFill>
              </a:rPr>
              <a:t> – 1,230 k€ </a:t>
            </a:r>
            <a:r>
              <a:rPr lang="ru-RU" sz="1400" i="1" dirty="0">
                <a:solidFill>
                  <a:schemeClr val="accent1"/>
                </a:solidFill>
              </a:rPr>
              <a:t>на операционные цели</a:t>
            </a:r>
            <a:endParaRPr lang="nl-BE" sz="1400" i="1" dirty="0">
              <a:solidFill>
                <a:schemeClr val="accent1"/>
              </a:solidFill>
            </a:endParaRPr>
          </a:p>
          <a:p>
            <a:endParaRPr lang="nl-BE" sz="1400" i="1" dirty="0">
              <a:solidFill>
                <a:schemeClr val="accent1"/>
              </a:solidFill>
            </a:endParaRPr>
          </a:p>
          <a:p>
            <a:r>
              <a:rPr lang="nl-BE" sz="1400" i="1" dirty="0">
                <a:solidFill>
                  <a:schemeClr val="accent1"/>
                </a:solidFill>
              </a:rPr>
              <a:t>35 </a:t>
            </a:r>
            <a:r>
              <a:rPr lang="ru-RU" sz="1400" i="1" dirty="0">
                <a:solidFill>
                  <a:schemeClr val="accent1"/>
                </a:solidFill>
              </a:rPr>
              <a:t>аудиторских заданий</a:t>
            </a:r>
            <a:endParaRPr lang="nl-BE" sz="1400" i="1" dirty="0">
              <a:solidFill>
                <a:schemeClr val="accent1"/>
              </a:solidFill>
            </a:endParaRPr>
          </a:p>
          <a:p>
            <a:endParaRPr lang="nl-BE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7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357" y="1365955"/>
            <a:ext cx="4597399" cy="4665194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sym typeface="Symbol" panose="05050102010706020507" pitchFamily="18" charset="2"/>
              </a:rPr>
              <a:t>Среда</a:t>
            </a:r>
            <a:endParaRPr lang="nl-BE" sz="20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265113" indent="-265113"/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Пространство аудита 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= </a:t>
            </a: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охватывает все федеральные ведомства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. </a:t>
            </a:r>
          </a:p>
          <a:p>
            <a:pPr marL="265113" indent="-265113"/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Среди федеральных органов власти много ведомств с разной степенью организационной зрелости, разными уровнями внутреннего контроля и обеспечения достоверности отчетности, управления рисками, корпоративного управления, отчетности и прозрачности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. </a:t>
            </a:r>
          </a:p>
          <a:p>
            <a:pPr marL="265113" indent="-265113"/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Взаимно ограниченные, совместные стратегические цели, отсутствие единых систем управления рисками и стратегии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. </a:t>
            </a:r>
          </a:p>
          <a:p>
            <a:pPr marL="265113" indent="-265113"/>
            <a:r>
              <a:rPr lang="ru-RU" sz="1600" dirty="0">
                <a:solidFill>
                  <a:srgbClr val="0070C0"/>
                </a:solidFill>
              </a:rPr>
              <a:t>Отсутствие единого понимания задач, функций и обязанностей службы внутреннего аудита. Недостаточный опыт взаимодействия со службой внутреннего аудита в рамках практики управления</a:t>
            </a:r>
            <a:r>
              <a:rPr lang="nl-BE" sz="1600" dirty="0">
                <a:solidFill>
                  <a:srgbClr val="0070C0"/>
                </a:solidFill>
              </a:rPr>
              <a:t>. </a:t>
            </a:r>
          </a:p>
          <a:p>
            <a:pPr marL="265113" indent="-265113"/>
            <a:r>
              <a:rPr lang="ru-RU" sz="1600" dirty="0">
                <a:solidFill>
                  <a:srgbClr val="0070C0"/>
                </a:solidFill>
              </a:rPr>
              <a:t>Внешняя среда</a:t>
            </a:r>
            <a:r>
              <a:rPr lang="nl-BE" sz="1600" dirty="0">
                <a:solidFill>
                  <a:srgbClr val="0070C0"/>
                </a:solidFill>
              </a:rPr>
              <a:t>: </a:t>
            </a:r>
          </a:p>
          <a:p>
            <a:pPr marL="27305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Растущие ожидания в отношении улучшения качества оказания государственных услуг, экономики, эффективности и действенности</a:t>
            </a:r>
            <a:r>
              <a:rPr lang="nl-BE" sz="1600" dirty="0">
                <a:solidFill>
                  <a:srgbClr val="0070C0"/>
                </a:solidFill>
              </a:rPr>
              <a:t>. </a:t>
            </a:r>
          </a:p>
          <a:p>
            <a:pPr marL="27305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Динамично меняющиеся условия и быстрое распространение цифровых технологий влекут за собой новые риски и необходимость более быстро реагировать внутри организаций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000" y="377825"/>
            <a:ext cx="10515600" cy="316877"/>
          </a:xfrm>
        </p:spPr>
        <p:txBody>
          <a:bodyPr/>
          <a:lstStyle/>
          <a:p>
            <a:r>
              <a:rPr lang="ru-RU" dirty="0"/>
              <a:t>Текущий контекст</a:t>
            </a:r>
            <a:endParaRPr lang="nl-B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524977" y="1365955"/>
            <a:ext cx="4636911" cy="421772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0070C0"/>
                </a:solidFill>
                <a:sym typeface="Symbol" panose="05050102010706020507" pitchFamily="18" charset="2"/>
              </a:rPr>
              <a:t>Организация</a:t>
            </a:r>
            <a:endParaRPr lang="nl-BE" sz="20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265113" indent="-265113"/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FIA </a:t>
            </a: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– организация, функции которой постоянно расширяются 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(</a:t>
            </a: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проведение аудита, судебно-бухгалтерская экспертиза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</a:p>
          <a:p>
            <a:pPr marL="265113" indent="-265113"/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Все необходимые компетенции для охвата всего спектра тем, связанных с аудитом, пока отсутствуют</a:t>
            </a:r>
            <a:endParaRPr lang="nl-BE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265113" indent="-265113"/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Служба внутреннего аудита будет становиться все более зрелой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:</a:t>
            </a:r>
          </a:p>
          <a:p>
            <a:pPr marL="722313" lvl="1" indent="-265113"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Развитие взаимодействия с разными органами на благо организации в целом </a:t>
            </a:r>
            <a:endParaRPr lang="nl-BE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22313" lvl="1" indent="-265113"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Укрепление доверия и значимости внутри организации в целом</a:t>
            </a:r>
            <a:endParaRPr lang="nl-BE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22313" lvl="1" indent="-265113"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Отношения с другими контролирующими органами 2-го и 3-го уровня 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(</a:t>
            </a: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счетная палата, финансовая инспекция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</a:p>
          <a:p>
            <a:pPr marL="271463" lvl="1" indent="-271463"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Формирование партнерства с различными участниками на основе доверия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.</a:t>
            </a: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nl-BE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118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325" y="1280159"/>
            <a:ext cx="7024404" cy="4926330"/>
          </a:xfrm>
        </p:spPr>
        <p:txBody>
          <a:bodyPr numCol="2">
            <a:noAutofit/>
          </a:bodyPr>
          <a:lstStyle/>
          <a:p>
            <a:pPr marL="182563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Команда</a:t>
            </a:r>
            <a:endParaRPr lang="nl-BE" sz="1600" b="1" dirty="0">
              <a:solidFill>
                <a:srgbClr val="0070C0"/>
              </a:solidFill>
            </a:endParaRPr>
          </a:p>
          <a:p>
            <a:pPr marL="182563" indent="-182563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ru-RU" sz="1400" dirty="0">
                <a:solidFill>
                  <a:srgbClr val="0070C0"/>
                </a:solidFill>
              </a:rPr>
              <a:t>Хорошее взаимодействие и сплоченность</a:t>
            </a:r>
            <a:r>
              <a:rPr lang="nl-BE" sz="1400" dirty="0">
                <a:solidFill>
                  <a:srgbClr val="0070C0"/>
                </a:solidFill>
              </a:rPr>
              <a:t>. </a:t>
            </a:r>
            <a:r>
              <a:rPr lang="ru-RU" sz="1400" dirty="0">
                <a:solidFill>
                  <a:srgbClr val="0070C0"/>
                </a:solidFill>
              </a:rPr>
              <a:t>Постепенное и плавное расширение функций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-182563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ru-RU" sz="1600" b="1" dirty="0">
                <a:solidFill>
                  <a:srgbClr val="0070C0"/>
                </a:solidFill>
              </a:rPr>
              <a:t>Анализ данных</a:t>
            </a:r>
            <a:endParaRPr lang="nl-BE" sz="1600" b="1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2960688" algn="l"/>
              </a:tabLst>
            </a:pPr>
            <a:r>
              <a:rPr lang="ru-RU" sz="1400" dirty="0">
                <a:solidFill>
                  <a:srgbClr val="0070C0"/>
                </a:solidFill>
              </a:rPr>
              <a:t>Системная проверка данных при проведении аудита не проводится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Недостаток сведений о системных данных в организации 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Анализ данных не проводится</a:t>
            </a:r>
            <a:endParaRPr lang="nl-BE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</a:rPr>
              <a:t>Знание о пространстве аудита</a:t>
            </a:r>
            <a:endParaRPr lang="nl-BE" sz="1600" b="1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Недостаточная осведомленность о пространстве аудита в целом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Недостаток сведений о целях бизнеса, организационных изменениях, стратегических проектах </a:t>
            </a:r>
            <a:r>
              <a:rPr lang="nl-BE" sz="1400" dirty="0">
                <a:solidFill>
                  <a:srgbClr val="0070C0"/>
                </a:solidFill>
              </a:rPr>
              <a:t>…</a:t>
            </a: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600" b="1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ru-RU" sz="1400" b="1" dirty="0">
                <a:solidFill>
                  <a:srgbClr val="0070C0"/>
                </a:solidFill>
              </a:rPr>
              <a:t>Клиентские отношения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ru-RU" sz="1400" dirty="0">
                <a:solidFill>
                  <a:srgbClr val="0070C0"/>
                </a:solidFill>
              </a:rPr>
              <a:t>В основном связаны с аудитом</a:t>
            </a: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ru-RU" sz="1400" dirty="0">
                <a:solidFill>
                  <a:srgbClr val="0070C0"/>
                </a:solidFill>
              </a:rPr>
              <a:t>Ограниченные контакты с руководством и аудиторским комитетом </a:t>
            </a: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ru-RU" sz="1400" dirty="0">
                <a:solidFill>
                  <a:srgbClr val="0070C0"/>
                </a:solidFill>
              </a:rPr>
              <a:t>Ограниченные контакты с другими контрольными ведомствами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</a:rPr>
              <a:t>Аудит знаний</a:t>
            </a:r>
            <a:endParaRPr lang="nl-BE" sz="1600" b="1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Достаточные знания методологии проведения аудита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Планы по разработке аудита </a:t>
            </a:r>
            <a:r>
              <a:rPr lang="nl-BE" sz="1400" dirty="0">
                <a:solidFill>
                  <a:srgbClr val="0070C0"/>
                </a:solidFill>
              </a:rPr>
              <a:t>IT, </a:t>
            </a:r>
            <a:r>
              <a:rPr lang="ru-RU" sz="1400" dirty="0">
                <a:solidFill>
                  <a:srgbClr val="0070C0"/>
                </a:solidFill>
              </a:rPr>
              <a:t>финансового, стратегического аудита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</a:rPr>
              <a:t>Коммуникации</a:t>
            </a:r>
            <a:endParaRPr lang="nl-BE" sz="1600" b="1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Недостаток коммуникаций и значимости внутреннего аудита в организации в целом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Улучшение качества и распространения аудиторской отчетности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-182563">
              <a:spcBef>
                <a:spcPts val="0"/>
              </a:spcBef>
            </a:pPr>
            <a:endParaRPr lang="en-US" sz="1400" dirty="0">
              <a:solidFill>
                <a:srgbClr val="0070C0"/>
              </a:solidFill>
            </a:endParaRPr>
          </a:p>
          <a:p>
            <a:pPr marL="182563" indent="-182563">
              <a:spcBef>
                <a:spcPts val="0"/>
              </a:spcBef>
            </a:pPr>
            <a:endParaRPr lang="en-US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en-US" sz="1050" dirty="0">
              <a:solidFill>
                <a:srgbClr val="0070C0"/>
              </a:solidFill>
            </a:endParaRPr>
          </a:p>
          <a:p>
            <a:endParaRPr lang="nl-BE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160" y="337416"/>
            <a:ext cx="10515600" cy="316877"/>
          </a:xfrm>
        </p:spPr>
        <p:txBody>
          <a:bodyPr/>
          <a:lstStyle/>
          <a:p>
            <a:r>
              <a:rPr lang="nl-BE" dirty="0"/>
              <a:t>FIA</a:t>
            </a:r>
            <a:r>
              <a:rPr lang="ru-RU" dirty="0"/>
              <a:t>: текущий контекст </a:t>
            </a:r>
            <a:r>
              <a:rPr lang="nl-BE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885" y="1174492"/>
            <a:ext cx="335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Оценка </a:t>
            </a:r>
            <a:r>
              <a:rPr lang="nl-BE" sz="2000" dirty="0">
                <a:solidFill>
                  <a:srgbClr val="0070C0"/>
                </a:solidFill>
              </a:rPr>
              <a:t>FIA </a:t>
            </a:r>
            <a:r>
              <a:rPr lang="ru-RU" sz="2000" dirty="0">
                <a:solidFill>
                  <a:srgbClr val="0070C0"/>
                </a:solidFill>
              </a:rPr>
              <a:t>на конец </a:t>
            </a:r>
            <a:r>
              <a:rPr lang="nl-BE" sz="2000" dirty="0">
                <a:solidFill>
                  <a:srgbClr val="0070C0"/>
                </a:solidFill>
              </a:rPr>
              <a:t>2017</a:t>
            </a:r>
            <a:r>
              <a:rPr lang="ru-RU" sz="2000" dirty="0">
                <a:solidFill>
                  <a:srgbClr val="0070C0"/>
                </a:solidFill>
              </a:rPr>
              <a:t> г.</a:t>
            </a:r>
            <a:endParaRPr lang="nl-BE" sz="20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1480" y="4889114"/>
            <a:ext cx="378333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7384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23288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79192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35096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1000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873" y="50491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5777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490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7585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9724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437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352" y="5204124"/>
            <a:ext cx="1095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Недостаточно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3837" y="5361078"/>
            <a:ext cx="973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Достаточно 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4213" y="5202664"/>
            <a:ext cx="68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хорошо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5320" y="5225524"/>
            <a:ext cx="1128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Очень хорошо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0554" y="5388223"/>
            <a:ext cx="773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Отлично </a:t>
            </a:r>
            <a:endParaRPr lang="nl-BE" sz="12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737092"/>
            <a:ext cx="3779520" cy="25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7021" y="1946157"/>
            <a:ext cx="4591461" cy="3609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/>
                </a:solidFill>
              </a:rPr>
              <a:t>Важные заинтересованные участники</a:t>
            </a:r>
            <a:endParaRPr lang="nl-BE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1"/>
                </a:solidFill>
              </a:rPr>
              <a:t>Высокая степень воздействия на восприятие внутреннего аудита в организации</a:t>
            </a:r>
            <a:r>
              <a:rPr lang="nl-BE" sz="1600" dirty="0">
                <a:solidFill>
                  <a:schemeClr val="accent1"/>
                </a:solidFill>
              </a:rPr>
              <a:t>.</a:t>
            </a:r>
            <a:r>
              <a:rPr lang="ru-RU" sz="1600" dirty="0">
                <a:solidFill>
                  <a:schemeClr val="accent1"/>
                </a:solidFill>
              </a:rPr>
              <a:t> Высокая степень воздействия на деятельность организации и </a:t>
            </a:r>
            <a:r>
              <a:rPr lang="nl-BE" sz="1600" dirty="0">
                <a:solidFill>
                  <a:schemeClr val="accent1"/>
                </a:solidFill>
              </a:rPr>
              <a:t>FIA.  </a:t>
            </a: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/>
                </a:solidFill>
              </a:rPr>
              <a:t>Взаимодействие</a:t>
            </a:r>
            <a:endParaRPr lang="nl-BE" sz="16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</a:rPr>
              <a:t>Высокая степень воздействия на другие подразделения внутри организации, ограниченная степень воздействия на деятельность </a:t>
            </a:r>
            <a:r>
              <a:rPr lang="nl-BE" sz="1600" dirty="0">
                <a:solidFill>
                  <a:schemeClr val="accent1"/>
                </a:solidFill>
              </a:rPr>
              <a:t>FIA.</a:t>
            </a:r>
          </a:p>
          <a:p>
            <a:pPr marL="0" indent="0">
              <a:spcBef>
                <a:spcPts val="0"/>
              </a:spcBef>
              <a:buNone/>
            </a:pPr>
            <a:endParaRPr lang="nl-BE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/>
                </a:solidFill>
              </a:rPr>
              <a:t>Профессиональные связи</a:t>
            </a:r>
            <a:endParaRPr lang="nl-BE" sz="16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</a:rPr>
              <a:t>Низкая степень воздействия на организацию, но высокая степень воздействия на деятельность </a:t>
            </a:r>
            <a:r>
              <a:rPr lang="nl-BE" sz="1600" dirty="0">
                <a:solidFill>
                  <a:schemeClr val="accent1"/>
                </a:solidFill>
              </a:rPr>
              <a:t>FIA – </a:t>
            </a:r>
            <a:r>
              <a:rPr lang="ru-RU" sz="1600" dirty="0">
                <a:solidFill>
                  <a:schemeClr val="accent1"/>
                </a:solidFill>
              </a:rPr>
              <a:t>профессионализм</a:t>
            </a:r>
            <a:r>
              <a:rPr lang="nl-BE" sz="1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nl-BE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/>
                </a:solidFill>
              </a:rPr>
              <a:t>Мониторинг и информирование</a:t>
            </a:r>
            <a:endParaRPr lang="nl-BE" sz="16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</a:rPr>
              <a:t>Низкая степень воздействия на организацию и низкая степень воздействия на деятельность </a:t>
            </a:r>
            <a:r>
              <a:rPr lang="nl-BE" sz="1600" dirty="0">
                <a:solidFill>
                  <a:schemeClr val="accent1"/>
                </a:solidFill>
              </a:rPr>
              <a:t>FIA. </a:t>
            </a: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Заинтересованные  участники </a:t>
            </a:r>
            <a:r>
              <a:rPr lang="nl-BE" dirty="0"/>
              <a:t>FIA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5897" y="2062264"/>
            <a:ext cx="2470826" cy="1361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Взаимодействие, доверие, операционное руководство, внешние аудиторы</a:t>
            </a:r>
            <a:endParaRPr lang="nl-BE" sz="1400" dirty="0"/>
          </a:p>
        </p:txBody>
      </p:sp>
      <p:sp>
        <p:nvSpPr>
          <p:cNvPr id="5" name="Rectangle 4"/>
          <p:cNvSpPr/>
          <p:nvPr/>
        </p:nvSpPr>
        <p:spPr>
          <a:xfrm>
            <a:off x="4001302" y="2085322"/>
            <a:ext cx="2470826" cy="13618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Важные заинтересованные стороны </a:t>
            </a:r>
            <a:r>
              <a:rPr lang="nl-BE" sz="1400" dirty="0"/>
              <a:t>ACFO, </a:t>
            </a:r>
            <a:r>
              <a:rPr lang="ru-RU" sz="1400" dirty="0"/>
              <a:t>министры</a:t>
            </a:r>
            <a:r>
              <a:rPr lang="nl-BE" sz="1400" dirty="0"/>
              <a:t>, </a:t>
            </a:r>
            <a:r>
              <a:rPr lang="ru-RU" sz="1400" dirty="0"/>
              <a:t>руководители</a:t>
            </a:r>
            <a:endParaRPr lang="nl-BE" sz="1400" dirty="0"/>
          </a:p>
        </p:txBody>
      </p:sp>
      <p:sp>
        <p:nvSpPr>
          <p:cNvPr id="6" name="Rectangle 5"/>
          <p:cNvSpPr/>
          <p:nvPr/>
        </p:nvSpPr>
        <p:spPr>
          <a:xfrm>
            <a:off x="1455897" y="3490760"/>
            <a:ext cx="2470826" cy="1361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Мониторинг и информирование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Отдел кадров, ИКТ, независимые органы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1302" y="3482084"/>
            <a:ext cx="2470826" cy="1361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Профессиональные связи </a:t>
            </a:r>
            <a:r>
              <a:rPr lang="nl-BE" sz="1400" dirty="0"/>
              <a:t>IIA, ISACA</a:t>
            </a:r>
            <a:r>
              <a:rPr lang="nl-BE" dirty="0"/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5897" y="5058383"/>
            <a:ext cx="2470826" cy="252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низкое</a:t>
            </a:r>
            <a:endParaRPr lang="nl-BE" sz="1400" dirty="0"/>
          </a:p>
        </p:txBody>
      </p:sp>
      <p:sp>
        <p:nvSpPr>
          <p:cNvPr id="11" name="Rectangle 10"/>
          <p:cNvSpPr/>
          <p:nvPr/>
        </p:nvSpPr>
        <p:spPr>
          <a:xfrm>
            <a:off x="4001302" y="5058383"/>
            <a:ext cx="2470826" cy="252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высокое</a:t>
            </a:r>
            <a:endParaRPr lang="nl-BE" sz="1400" dirty="0"/>
          </a:p>
        </p:txBody>
      </p:sp>
      <p:sp>
        <p:nvSpPr>
          <p:cNvPr id="12" name="Rectangle 11"/>
          <p:cNvSpPr/>
          <p:nvPr/>
        </p:nvSpPr>
        <p:spPr>
          <a:xfrm>
            <a:off x="982485" y="3490760"/>
            <a:ext cx="233464" cy="1361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dirty="0"/>
              <a:t>Low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029" y="2062264"/>
            <a:ext cx="252920" cy="1361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dirty="0"/>
              <a:t>High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0736" y="5525729"/>
            <a:ext cx="5948516" cy="9833"/>
          </a:xfrm>
          <a:prstGeom prst="straightConnector1">
            <a:avLst/>
          </a:prstGeom>
          <a:ln w="31750">
            <a:miter lim="800000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0736" y="1976284"/>
            <a:ext cx="0" cy="3549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1968" y="5623560"/>
            <a:ext cx="184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Воздействие</a:t>
            </a:r>
            <a:endParaRPr lang="nl-BE" sz="24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35572" y="3500408"/>
            <a:ext cx="127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Участие </a:t>
            </a:r>
            <a:endParaRPr lang="nl-B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2502" y="1285520"/>
            <a:ext cx="8171234" cy="4891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Ожидания заинтересованных сторон по отношению к </a:t>
            </a:r>
            <a:r>
              <a:rPr lang="nl-BE" sz="1800" b="1" dirty="0">
                <a:solidFill>
                  <a:schemeClr val="accent1"/>
                </a:solidFill>
              </a:rPr>
              <a:t>FIA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Партнерство между </a:t>
            </a:r>
            <a:r>
              <a:rPr lang="nl-BE" sz="1600" dirty="0">
                <a:solidFill>
                  <a:srgbClr val="0070C0"/>
                </a:solidFill>
              </a:rPr>
              <a:t>ACFO </a:t>
            </a:r>
            <a:r>
              <a:rPr lang="ru-RU" sz="1600" dirty="0">
                <a:solidFill>
                  <a:srgbClr val="0070C0"/>
                </a:solidFill>
              </a:rPr>
              <a:t>и руководством, основанное на взаимном уважении и доверии 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Акцент на подтверждении достоверности. Проведение аудита для подтверждения достоверности отчетности, распространения рекомендаций и консультаций, а также внедрения передовой практики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>
                <a:solidFill>
                  <a:srgbClr val="0070C0"/>
                </a:solidFill>
              </a:rPr>
              <a:t>Соответствие плана аудита стратегическим рискам, представляющим актуальность для организации, - как фактическим, так и будущим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>
                <a:solidFill>
                  <a:srgbClr val="0070C0"/>
                </a:solidFill>
              </a:rPr>
              <a:t>Соблюдение всех стандартов Института внутренних аудиторов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ru-RU" sz="1600" dirty="0">
                <a:solidFill>
                  <a:srgbClr val="0070C0"/>
                </a:solidFill>
              </a:rPr>
              <a:t>своевременная отчетность и гарантия качества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Поддержка механизмов внутреннего контроля, выявление рисков и управления ими (бизнес процессы, эффективное управление рисками, управление оповещением о новых рисках, сценариях и пр.</a:t>
            </a:r>
            <a:r>
              <a:rPr lang="nl-BE" sz="1600" dirty="0">
                <a:solidFill>
                  <a:srgbClr val="0070C0"/>
                </a:solidFill>
              </a:rPr>
              <a:t>).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Знания и понимание «их» организации – миссии, стратегии, целей, рисков - говорить на языке «бизнеса»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Предоставление руководству плана аудита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Своевременное оповещение об оценках и рекомендациях</a:t>
            </a:r>
            <a:r>
              <a:rPr lang="nl-BE" sz="1600" dirty="0">
                <a:solidFill>
                  <a:srgbClr val="0070C0"/>
                </a:solidFill>
              </a:rPr>
              <a:t>. 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Координация с принципом проведения единого аудита</a:t>
            </a:r>
            <a:r>
              <a:rPr lang="nl-BE" sz="1600" dirty="0">
                <a:solidFill>
                  <a:srgbClr val="0070C0"/>
                </a:solidFill>
              </a:rPr>
              <a:t>. </a:t>
            </a:r>
            <a:r>
              <a:rPr lang="ru-RU" sz="1600" dirty="0">
                <a:solidFill>
                  <a:srgbClr val="0070C0"/>
                </a:solidFill>
              </a:rPr>
              <a:t>Оценка эффективности механизмов контроля</a:t>
            </a:r>
            <a:r>
              <a:rPr lang="nl-BE" sz="1600" dirty="0">
                <a:solidFill>
                  <a:srgbClr val="0070C0"/>
                </a:solidFill>
              </a:rPr>
              <a:t>. </a:t>
            </a:r>
          </a:p>
          <a:p>
            <a:endParaRPr lang="nl-BE" sz="16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Заинтересованные стороны </a:t>
            </a:r>
            <a:r>
              <a:rPr lang="nl-BE" dirty="0"/>
              <a:t>FIA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913" y="228232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Баланс</a:t>
            </a:r>
            <a:endParaRPr lang="nl-BE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4" y="2971518"/>
            <a:ext cx="2536562" cy="11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010" y="1319387"/>
            <a:ext cx="10361790" cy="489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Создавать, повышать и защищать «ценность» внутри организации и для нее путем обеспечения достоверности отчетности на основе оценки рисков, независимых рекомендаций и профессионализма</a:t>
            </a:r>
            <a:r>
              <a:rPr lang="nl-BE" sz="18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nl-BE" sz="2100" dirty="0">
              <a:solidFill>
                <a:srgbClr val="0070C0"/>
              </a:solidFill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Миссия </a:t>
            </a:r>
            <a:r>
              <a:rPr lang="nl-BE" dirty="0"/>
              <a:t>FIA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123792" y="2286001"/>
            <a:ext cx="5914697" cy="372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BE" sz="21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1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70C0"/>
                </a:solidFill>
              </a:rPr>
              <a:t>Брэнд </a:t>
            </a:r>
            <a:r>
              <a:rPr lang="nl-BE" sz="1800" b="1" dirty="0">
                <a:solidFill>
                  <a:srgbClr val="0070C0"/>
                </a:solidFill>
              </a:rPr>
              <a:t>“FIA”</a:t>
            </a:r>
          </a:p>
          <a:p>
            <a:pPr marL="357188" indent="-357188"/>
            <a:r>
              <a:rPr lang="ru-RU" sz="1800" dirty="0">
                <a:solidFill>
                  <a:srgbClr val="0070C0"/>
                </a:solidFill>
              </a:rPr>
              <a:t>Независимый, объективный и надежный партнер</a:t>
            </a:r>
            <a:endParaRPr lang="nl-NL" sz="1800" dirty="0">
              <a:solidFill>
                <a:srgbClr val="0070C0"/>
              </a:solidFill>
            </a:endParaRPr>
          </a:p>
          <a:p>
            <a:pPr marL="357188" indent="-357188"/>
            <a:r>
              <a:rPr lang="ru-RU" sz="1800" dirty="0">
                <a:solidFill>
                  <a:srgbClr val="0070C0"/>
                </a:solidFill>
              </a:rPr>
              <a:t>Дополнительные преимущества </a:t>
            </a:r>
            <a:endParaRPr lang="nl-NL" sz="1800" dirty="0">
              <a:solidFill>
                <a:srgbClr val="0070C0"/>
              </a:solidFill>
            </a:endParaRPr>
          </a:p>
          <a:p>
            <a:pPr marL="361950" indent="-361950"/>
            <a:r>
              <a:rPr lang="ru-RU" sz="1800" dirty="0">
                <a:solidFill>
                  <a:srgbClr val="0070C0"/>
                </a:solidFill>
                <a:sym typeface="Symbol" panose="05050102010706020507" pitchFamily="18" charset="2"/>
              </a:rPr>
              <a:t>Принципы 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Agile (</a:t>
            </a:r>
            <a:r>
              <a:rPr lang="ru-RU" sz="1800" dirty="0">
                <a:solidFill>
                  <a:srgbClr val="0070C0"/>
                </a:solidFill>
                <a:sym typeface="Symbol" panose="05050102010706020507" pitchFamily="18" charset="2"/>
              </a:rPr>
              <a:t>подготовка и гибкость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</a:p>
          <a:p>
            <a:pPr marL="361950" indent="-361950"/>
            <a:r>
              <a:rPr lang="ru-RU" sz="1800" dirty="0">
                <a:solidFill>
                  <a:srgbClr val="0070C0"/>
                </a:solidFill>
                <a:sym typeface="Symbol" panose="05050102010706020507" pitchFamily="18" charset="2"/>
              </a:rPr>
              <a:t>Экспертные знания и опыт</a:t>
            </a:r>
            <a:endParaRPr lang="nl-BE" sz="18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r>
              <a:rPr lang="ru-RU" sz="1800" dirty="0">
                <a:solidFill>
                  <a:srgbClr val="0070C0"/>
                </a:solidFill>
                <a:sym typeface="Symbol" panose="05050102010706020507" pitchFamily="18" charset="2"/>
              </a:rPr>
              <a:t>Качество и клиентоориентированность</a:t>
            </a:r>
            <a:endParaRPr lang="nl-BE" sz="18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r>
              <a:rPr lang="ru-RU" sz="1800" dirty="0">
                <a:solidFill>
                  <a:srgbClr val="0070C0"/>
                </a:solidFill>
                <a:sym typeface="Symbol" panose="05050102010706020507" pitchFamily="18" charset="2"/>
              </a:rPr>
              <a:t>Непрерывное улучшение</a:t>
            </a:r>
            <a:endParaRPr lang="nl-BE" sz="18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82" y="3765108"/>
            <a:ext cx="3464375" cy="13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2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615" y="1918425"/>
            <a:ext cx="684000" cy="68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478" y="341021"/>
            <a:ext cx="10515600" cy="316877"/>
          </a:xfrm>
        </p:spPr>
        <p:txBody>
          <a:bodyPr/>
          <a:lstStyle/>
          <a:p>
            <a:r>
              <a:rPr lang="nl-BE" dirty="0"/>
              <a:t> </a:t>
            </a:r>
            <a:r>
              <a:rPr lang="ru-RU" dirty="0"/>
              <a:t>Стратегия</a:t>
            </a:r>
            <a:endParaRPr lang="nl-BE" dirty="0"/>
          </a:p>
        </p:txBody>
      </p:sp>
      <p:sp>
        <p:nvSpPr>
          <p:cNvPr id="4" name="Oval 3"/>
          <p:cNvSpPr/>
          <p:nvPr/>
        </p:nvSpPr>
        <p:spPr>
          <a:xfrm>
            <a:off x="4799482" y="2581851"/>
            <a:ext cx="2160000" cy="216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AGILE</a:t>
            </a:r>
          </a:p>
          <a:p>
            <a:pPr algn="ctr"/>
            <a:r>
              <a:rPr lang="nl-BE" b="1" dirty="0"/>
              <a:t>QUALITY</a:t>
            </a:r>
          </a:p>
          <a:p>
            <a:pPr algn="ctr"/>
            <a:r>
              <a:rPr lang="nl-BE" b="1" dirty="0"/>
              <a:t>VALUE</a:t>
            </a:r>
          </a:p>
          <a:p>
            <a:pPr algn="ctr"/>
            <a:r>
              <a:rPr lang="nl-BE" b="1" dirty="0"/>
              <a:t>EXPERTISE</a:t>
            </a:r>
          </a:p>
        </p:txBody>
      </p:sp>
      <p:sp>
        <p:nvSpPr>
          <p:cNvPr id="7" name="Oval 6"/>
          <p:cNvSpPr/>
          <p:nvPr/>
        </p:nvSpPr>
        <p:spPr>
          <a:xfrm>
            <a:off x="4909145" y="1868168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1115" y="4004028"/>
            <a:ext cx="668400" cy="49453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55315" y="3878391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02098" y="1606559"/>
            <a:ext cx="25982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>
                <a:solidFill>
                  <a:schemeClr val="accent1"/>
                </a:solidFill>
              </a:rPr>
              <a:t>Согласованность бизнес процессов</a:t>
            </a:r>
            <a:endParaRPr lang="nl-BE" sz="1200" b="1" i="1" dirty="0">
              <a:solidFill>
                <a:schemeClr val="accent1"/>
              </a:solidFill>
            </a:endParaRPr>
          </a:p>
          <a:p>
            <a:endParaRPr lang="nl-BE" sz="1400" b="1" i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1239" y="1845564"/>
            <a:ext cx="17337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Качество и инновации</a:t>
            </a:r>
            <a:endParaRPr lang="nl-BE" sz="1200" b="1" i="1" dirty="0">
              <a:solidFill>
                <a:schemeClr val="accent1"/>
              </a:solidFill>
            </a:endParaRPr>
          </a:p>
          <a:p>
            <a:pPr algn="ctr"/>
            <a:endParaRPr lang="nl-BE" sz="1400" b="1" i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6646" y="2879748"/>
            <a:ext cx="8377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Акцент </a:t>
            </a:r>
          </a:p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на рисках</a:t>
            </a:r>
            <a:endParaRPr lang="nl-BE" sz="1200" b="1" i="1" dirty="0">
              <a:solidFill>
                <a:schemeClr val="accent1"/>
              </a:solidFill>
            </a:endParaRPr>
          </a:p>
          <a:p>
            <a:pPr algn="ctr"/>
            <a:endParaRPr lang="nl-BE" sz="1400" b="1" i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2224" y="3979604"/>
            <a:ext cx="1999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Модель </a:t>
            </a:r>
          </a:p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привлечения и удержания </a:t>
            </a:r>
          </a:p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талантливых кадров</a:t>
            </a:r>
            <a:endParaRPr lang="nl-BE" sz="1200" b="1" i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4873" y="5472823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Взаимодействие </a:t>
            </a:r>
          </a:p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с заинтересованными сторонами</a:t>
            </a:r>
            <a:endParaRPr lang="nl-BE" sz="1200" b="1" i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2389" y="5373743"/>
            <a:ext cx="13672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Рентабельность</a:t>
            </a:r>
          </a:p>
          <a:p>
            <a:pPr algn="ctr"/>
            <a:endParaRPr lang="nl-BE" sz="1400" b="1" i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8887" y="3825716"/>
            <a:ext cx="947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Технологии</a:t>
            </a:r>
            <a:endParaRPr lang="nl-BE" sz="1200" b="1" i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7764" y="2450961"/>
            <a:ext cx="1900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/>
                </a:solidFill>
              </a:rPr>
              <a:t>Культура оказания услуг</a:t>
            </a:r>
            <a:endParaRPr lang="nl-BE" sz="1200" b="1" i="1" dirty="0">
              <a:solidFill>
                <a:schemeClr val="accent1"/>
              </a:solidFill>
            </a:endParaRPr>
          </a:p>
          <a:p>
            <a:pPr algn="ctr"/>
            <a:endParaRPr lang="nl-BE" sz="1400" b="1" i="1" dirty="0">
              <a:solidFill>
                <a:schemeClr val="accent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03387" y="4768929"/>
            <a:ext cx="720000" cy="720000"/>
            <a:chOff x="7084126" y="4841121"/>
            <a:chExt cx="720000" cy="720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65785" y="4956906"/>
              <a:ext cx="519545" cy="44077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084126" y="4841121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00648" y="1882425"/>
            <a:ext cx="720000" cy="720000"/>
            <a:chOff x="8624394" y="1776898"/>
            <a:chExt cx="720000" cy="720000"/>
          </a:xfrm>
        </p:grpSpPr>
        <p:pic>
          <p:nvPicPr>
            <p:cNvPr id="57" name="Image 56" descr="Leer Glühbirne und Ausrufezeichen Kostenloses Stock Bild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190" y="1929576"/>
              <a:ext cx="622236" cy="44344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383119">
              <a:off x="8624394" y="1776898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pic>
        <p:nvPicPr>
          <p:cNvPr id="55" name="Image 54" descr="Free illustration: Flash, Thought, Red, &lt;strong&gt;Symbol&lt;/strong&gt;, Risk ...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45">
            <a:off x="7187200" y="2889934"/>
            <a:ext cx="532528" cy="5501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1239631">
            <a:off x="7052895" y="2773500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grpSp>
        <p:nvGrpSpPr>
          <p:cNvPr id="31" name="Group 30"/>
          <p:cNvGrpSpPr/>
          <p:nvPr/>
        </p:nvGrpSpPr>
        <p:grpSpPr>
          <a:xfrm>
            <a:off x="7027277" y="3944580"/>
            <a:ext cx="720000" cy="720000"/>
            <a:chOff x="9380208" y="3932548"/>
            <a:chExt cx="720000" cy="720000"/>
          </a:xfrm>
        </p:grpSpPr>
        <p:pic>
          <p:nvPicPr>
            <p:cNvPr id="26" name="Image 25" descr="Exceptional conditions: Let's stop trying to identify ...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701" y="4121461"/>
              <a:ext cx="603958" cy="4604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70463">
              <a:off x="9380208" y="3932548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37803" y="4776297"/>
            <a:ext cx="720000" cy="720000"/>
            <a:chOff x="8542606" y="4836457"/>
            <a:chExt cx="720000" cy="720000"/>
          </a:xfrm>
        </p:grpSpPr>
        <p:pic>
          <p:nvPicPr>
            <p:cNvPr id="40" name="Image 39" descr="Dark Admin Panel UI Kit | UICloud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79" y="4986803"/>
              <a:ext cx="475855" cy="555927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8542606" y="4836457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73478" y="2689026"/>
            <a:ext cx="720000" cy="720000"/>
            <a:chOff x="6209835" y="2616834"/>
            <a:chExt cx="720000" cy="720000"/>
          </a:xfrm>
        </p:grpSpPr>
        <p:pic>
          <p:nvPicPr>
            <p:cNvPr id="53" name="Image 52" descr="File:Hellenism &lt;strong&gt;symbol&lt;/strong&gt; orange.PNG - Wikimedia Commons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311" y="2770442"/>
              <a:ext cx="485049" cy="45054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209835" y="2616834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</p:spTree>
    <p:extLst>
      <p:ext uri="{BB962C8B-B14F-4D97-AF65-F5344CB8AC3E}">
        <p14:creationId xmlns:p14="http://schemas.microsoft.com/office/powerpoint/2010/main" val="158331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191752"/>
              </p:ext>
            </p:extLst>
          </p:nvPr>
        </p:nvGraphicFramePr>
        <p:xfrm>
          <a:off x="1391056" y="1237722"/>
          <a:ext cx="9705252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511">
                  <a:extLst>
                    <a:ext uri="{9D8B030D-6E8A-4147-A177-3AD203B41FA5}">
                      <a16:colId xmlns:a16="http://schemas.microsoft.com/office/drawing/2014/main" val="4227709547"/>
                    </a:ext>
                  </a:extLst>
                </a:gridCol>
                <a:gridCol w="8294741">
                  <a:extLst>
                    <a:ext uri="{9D8B030D-6E8A-4147-A177-3AD203B41FA5}">
                      <a16:colId xmlns:a16="http://schemas.microsoft.com/office/drawing/2014/main" val="1995518983"/>
                    </a:ext>
                  </a:extLst>
                </a:gridCol>
              </a:tblGrid>
              <a:tr h="1032638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b="1" noProof="0" dirty="0">
                          <a:solidFill>
                            <a:srgbClr val="0070C0"/>
                          </a:solidFill>
                        </a:rPr>
                        <a:t>Согласование бизнес процессов</a:t>
                      </a:r>
                      <a:r>
                        <a:rPr lang="nl-BE" sz="1400" b="1" noProof="0" dirty="0">
                          <a:solidFill>
                            <a:srgbClr val="0070C0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Единый информационный ресурс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Аудиторская деятельность на основе кластерного подхода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Очные контакты с руководством, информационно-разъяснительные мероприятия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Содействие оценке рисков – создание сети специалистов по оценке рисков</a:t>
                      </a:r>
                      <a:endParaRPr lang="en-GB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572665"/>
                  </a:ext>
                </a:extLst>
              </a:tr>
              <a:tr h="696326">
                <a:tc>
                  <a:txBody>
                    <a:bodyPr/>
                    <a:lstStyle/>
                    <a:p>
                      <a:endParaRPr lang="nl-BE" sz="1400" dirty="0"/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solidFill>
                            <a:srgbClr val="0070C0"/>
                          </a:solidFill>
                        </a:rPr>
                        <a:t>Качество и инновации</a:t>
                      </a:r>
                      <a:endParaRPr lang="nl-BE" sz="1400" b="1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Стандарты Института внутренних аудиторов – проведение внешней оценки аудита </a:t>
                      </a:r>
                      <a:r>
                        <a:rPr lang="en-US" sz="1400" baseline="0" noProof="0" dirty="0">
                          <a:solidFill>
                            <a:srgbClr val="0070C0"/>
                          </a:solidFill>
                        </a:rPr>
                        <a:t>FIA</a:t>
                      </a: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конец 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2019</a:t>
                      </a: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 г.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Следование тенденциям и передовой практике 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Высокое качество рекомендаций (реалистичные, актуальные, дальновидные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Использование новых технологий при проведении аудита на практике 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данные – анализ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nl-BE" sz="1400" noProof="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35733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solidFill>
                            <a:schemeClr val="accent1"/>
                          </a:solidFill>
                        </a:rPr>
                        <a:t>Акцент на рисках</a:t>
                      </a:r>
                      <a:endParaRPr lang="nl-BE" sz="1400" b="1" baseline="0" noProof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Непрерывная оценка рисков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Общее понимание рисков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новых рисков (внешних)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96856"/>
                  </a:ext>
                </a:extLst>
              </a:tr>
              <a:tr h="265703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solidFill>
                            <a:schemeClr val="accent1"/>
                          </a:solidFill>
                        </a:rPr>
                        <a:t>Модель привлечения и удержания талантливых кадров</a:t>
                      </a:r>
                      <a:endParaRPr lang="nl-BE" sz="1400" b="1" noProof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«инкубатора»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Внутренняя ротация кадров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и накопления внутренних знаний путем использования модели косорсинга 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(2 </a:t>
                      </a: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Наем кадров, обладающих специальными навыками 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ИТ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поиск и анализ данных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Аутсорсинг отдельных функций, требующих специальных знаний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3304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32" y="1429097"/>
            <a:ext cx="742950" cy="742950"/>
          </a:xfrm>
          <a:prstGeom prst="rect">
            <a:avLst/>
          </a:prstGeom>
        </p:spPr>
      </p:pic>
      <p:pic>
        <p:nvPicPr>
          <p:cNvPr id="11" name="Image 56" descr="Leer Glühbirne und Ausrufezeichen Kostenloses Stock Bil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28" y="2801039"/>
            <a:ext cx="924766" cy="612000"/>
          </a:xfrm>
          <a:prstGeom prst="rect">
            <a:avLst/>
          </a:prstGeom>
        </p:spPr>
      </p:pic>
      <p:pic>
        <p:nvPicPr>
          <p:cNvPr id="12" name="Image 54" descr="Free illustration: Flash, Thought, Red, &lt;strong&gt;Symbol&lt;/strong&gt;, Risk ...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45">
            <a:off x="1772285" y="4023864"/>
            <a:ext cx="570724" cy="699582"/>
          </a:xfrm>
          <a:prstGeom prst="rect">
            <a:avLst/>
          </a:prstGeom>
        </p:spPr>
      </p:pic>
      <p:pic>
        <p:nvPicPr>
          <p:cNvPr id="13" name="Image 25" descr="Exceptional conditions: Let's stop trying to identify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43" y="5458774"/>
            <a:ext cx="735648" cy="6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332110"/>
              </p:ext>
            </p:extLst>
          </p:nvPr>
        </p:nvGraphicFramePr>
        <p:xfrm>
          <a:off x="1237488" y="1334642"/>
          <a:ext cx="9705252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088">
                  <a:extLst>
                    <a:ext uri="{9D8B030D-6E8A-4147-A177-3AD203B41FA5}">
                      <a16:colId xmlns:a16="http://schemas.microsoft.com/office/drawing/2014/main" val="4227709547"/>
                    </a:ext>
                  </a:extLst>
                </a:gridCol>
                <a:gridCol w="8170164">
                  <a:extLst>
                    <a:ext uri="{9D8B030D-6E8A-4147-A177-3AD203B41FA5}">
                      <a16:colId xmlns:a16="http://schemas.microsoft.com/office/drawing/2014/main" val="1995518983"/>
                    </a:ext>
                  </a:extLst>
                </a:gridCol>
              </a:tblGrid>
              <a:tr h="1032638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b="1" noProof="0" dirty="0">
                          <a:solidFill>
                            <a:srgbClr val="0070C0"/>
                          </a:solidFill>
                        </a:rPr>
                        <a:t>Взаимодействие с заинтересованными сторонами:</a:t>
                      </a:r>
                      <a:endParaRPr lang="nl-BE" sz="1400" b="1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Выявление ожиданий в разрезе групп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Индивидуальный подход с учетом функций заинтересованных сторон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Оценка на регулярной основе</a:t>
                      </a:r>
                      <a:endParaRPr lang="nl-BE" sz="140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План коммуникаций в зависимости от ожиданий заинтересованных сторон</a:t>
                      </a:r>
                      <a:endParaRPr lang="nl-BE" sz="1400" noProof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572665"/>
                  </a:ext>
                </a:extLst>
              </a:tr>
              <a:tr h="696326">
                <a:tc>
                  <a:txBody>
                    <a:bodyPr/>
                    <a:lstStyle/>
                    <a:p>
                      <a:endParaRPr lang="nl-BE" sz="1400" dirty="0"/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solidFill>
                            <a:srgbClr val="0070C0"/>
                          </a:solidFill>
                        </a:rPr>
                        <a:t>Рентабельность</a:t>
                      </a:r>
                      <a:endParaRPr lang="nl-BE" sz="1400" b="1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Соблюдение планов аудита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Экономичный подход к проведению аудита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Эффективная отчетность 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ясные, содержательные и краткие отчеты)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Гибкий подход к использованию источников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Эффективные методы контроля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35733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  <a:endParaRPr lang="nl-BE" sz="1400" b="1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тенденций и знаний в области новых технологий 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облачные технологии, большие данные</a:t>
                      </a:r>
                      <a:r>
                        <a:rPr lang="nl-BE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Понимание рисков и возможностей, связанных с новыми технологиями</a:t>
                      </a:r>
                      <a:endParaRPr lang="nl-BE" sz="14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BE" sz="1400" b="0" baseline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96856"/>
                  </a:ext>
                </a:extLst>
              </a:tr>
              <a:tr h="211221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услуг</a:t>
                      </a:r>
                      <a:endParaRPr lang="nl-BE" sz="1400" b="1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Высокое качество оказания услуг </a:t>
                      </a:r>
                      <a:r>
                        <a:rPr lang="nl-BE" sz="1400" noProof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технических, функциональных</a:t>
                      </a:r>
                      <a:r>
                        <a:rPr lang="nl-BE" sz="1400" noProof="0" dirty="0">
                          <a:solidFill>
                            <a:srgbClr val="0070C0"/>
                          </a:solidFill>
                        </a:rPr>
                        <a:t>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Понимание ожиданий клиентов и их восприятия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Нацеленность на непрерывное улучшение 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–</a:t>
                      </a: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 совершенство процессов, качества и оказания услуг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Информирование о </a:t>
                      </a:r>
                      <a:r>
                        <a:rPr lang="nl-BE" sz="1400" baseline="0" noProof="0" dirty="0">
                          <a:solidFill>
                            <a:srgbClr val="0070C0"/>
                          </a:solidFill>
                        </a:rPr>
                        <a:t>FIA, </a:t>
                      </a:r>
                      <a:r>
                        <a:rPr lang="ru-RU" sz="1400" baseline="0" noProof="0" dirty="0">
                          <a:solidFill>
                            <a:srgbClr val="0070C0"/>
                          </a:solidFill>
                        </a:rPr>
                        <a:t>вебсайт</a:t>
                      </a:r>
                      <a:endParaRPr lang="nl-BE" sz="1400" baseline="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3304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</a:t>
            </a:r>
            <a:endParaRPr lang="nl-BE" dirty="0"/>
          </a:p>
        </p:txBody>
      </p:sp>
      <p:pic>
        <p:nvPicPr>
          <p:cNvPr id="16" name="Image 52" descr="File:Hellenism &lt;strong&gt;symbol&lt;/strong&gt; orange.PN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90" y="5415617"/>
            <a:ext cx="542593" cy="50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1735" y="4398548"/>
            <a:ext cx="695454" cy="5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4348" y="3135321"/>
            <a:ext cx="725198" cy="615243"/>
          </a:xfrm>
          <a:prstGeom prst="rect">
            <a:avLst/>
          </a:prstGeom>
        </p:spPr>
      </p:pic>
      <p:pic>
        <p:nvPicPr>
          <p:cNvPr id="19" name="Image 39" descr="Dark Admin Panel UI Kit | UICloud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07" y="1549660"/>
            <a:ext cx="607780" cy="7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1574</Words>
  <Application>Microsoft Office PowerPoint</Application>
  <PresentationFormat>Widescreen</PresentationFormat>
  <Paragraphs>345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 Федеральное агентство внутреннего аудита (FIA)            Контекст – организация – стратегия   PEMPAL, март 2017 г.</vt:lpstr>
      <vt:lpstr>Текущий контекст</vt:lpstr>
      <vt:lpstr>FIA: текущий контекст  </vt:lpstr>
      <vt:lpstr>Заинтересованные  участники FIA</vt:lpstr>
      <vt:lpstr>Заинтересованные стороны FIA</vt:lpstr>
      <vt:lpstr>Миссия FIA</vt:lpstr>
      <vt:lpstr> Стратегия</vt:lpstr>
      <vt:lpstr>Стратегия</vt:lpstr>
      <vt:lpstr>Стратегия</vt:lpstr>
      <vt:lpstr>Сроки</vt:lpstr>
      <vt:lpstr>Партнерство ACFO - FIA</vt:lpstr>
      <vt:lpstr>Партнерство ACFO -FIA</vt:lpstr>
      <vt:lpstr>Партнерство ACFO - FIA</vt:lpstr>
      <vt:lpstr>План аудита на 2018 г.</vt:lpstr>
      <vt:lpstr>Модель плана аудита на 2018 г.</vt:lpstr>
      <vt:lpstr>План аудита на 2018 г. – резюме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en wederzijdse verwachtingen</dc:title>
  <dc:creator>Schoubs Ann</dc:creator>
  <cp:lastModifiedBy>Inna Anatolievna Davidova</cp:lastModifiedBy>
  <cp:revision>268</cp:revision>
  <cp:lastPrinted>2018-02-07T12:40:16Z</cp:lastPrinted>
  <dcterms:created xsi:type="dcterms:W3CDTF">2017-11-26T10:49:04Z</dcterms:created>
  <dcterms:modified xsi:type="dcterms:W3CDTF">2018-02-07T13:47:57Z</dcterms:modified>
</cp:coreProperties>
</file>