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298" r:id="rId4"/>
    <p:sldId id="295" r:id="rId5"/>
    <p:sldId id="292" r:id="rId6"/>
    <p:sldId id="301" r:id="rId7"/>
    <p:sldId id="296" r:id="rId8"/>
    <p:sldId id="307" r:id="rId9"/>
    <p:sldId id="308" r:id="rId10"/>
    <p:sldId id="309" r:id="rId11"/>
    <p:sldId id="313" r:id="rId12"/>
    <p:sldId id="306" r:id="rId13"/>
    <p:sldId id="300" r:id="rId14"/>
    <p:sldId id="269" r:id="rId15"/>
    <p:sldId id="315" r:id="rId16"/>
    <p:sldId id="311" r:id="rId17"/>
  </p:sldIdLst>
  <p:sldSz cx="12192000" cy="6858000"/>
  <p:notesSz cx="6797675" cy="98567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5280" autoAdjust="0"/>
  </p:normalViewPr>
  <p:slideViewPr>
    <p:cSldViewPr snapToGrid="0">
      <p:cViewPr varScale="1">
        <p:scale>
          <a:sx n="108" d="100"/>
          <a:sy n="108" d="100"/>
        </p:scale>
        <p:origin x="1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94612-485D-40BE-A4B2-904117C8552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6C484-37DF-4AA3-8744-926456223EDD}">
      <dgm:prSet phldrT="[Text]" custT="1"/>
      <dgm:spPr/>
      <dgm:t>
        <a:bodyPr/>
        <a:lstStyle/>
        <a:p>
          <a:r>
            <a:rPr lang="en-US" sz="900" dirty="0" err="1"/>
            <a:t>Auditplan</a:t>
          </a:r>
          <a:r>
            <a:rPr lang="en-US" sz="900" dirty="0"/>
            <a:t> with added value and risk management</a:t>
          </a:r>
        </a:p>
      </dgm:t>
    </dgm:pt>
    <dgm:pt modelId="{8BF83B58-B832-480F-A7AE-CD885A325B4E}" type="parTrans" cxnId="{8873113C-B958-4B39-89C2-A7B21D5A2A44}">
      <dgm:prSet/>
      <dgm:spPr/>
      <dgm:t>
        <a:bodyPr/>
        <a:lstStyle/>
        <a:p>
          <a:endParaRPr lang="en-US"/>
        </a:p>
      </dgm:t>
    </dgm:pt>
    <dgm:pt modelId="{1986B995-0211-4972-9BB8-9232F6EDAB5D}" type="sibTrans" cxnId="{8873113C-B958-4B39-89C2-A7B21D5A2A44}">
      <dgm:prSet/>
      <dgm:spPr/>
      <dgm:t>
        <a:bodyPr/>
        <a:lstStyle/>
        <a:p>
          <a:endParaRPr lang="en-US"/>
        </a:p>
      </dgm:t>
    </dgm:pt>
    <dgm:pt modelId="{96F9D863-324C-45FD-8DBB-ED16D2D81C98}">
      <dgm:prSet phldrT="[Text]" custT="1"/>
      <dgm:spPr/>
      <dgm:t>
        <a:bodyPr/>
        <a:lstStyle/>
        <a:p>
          <a:r>
            <a:rPr lang="en-US" sz="900" dirty="0"/>
            <a:t>Regular </a:t>
          </a:r>
          <a:r>
            <a:rPr lang="en-US" sz="900" dirty="0" err="1"/>
            <a:t>consulation</a:t>
          </a:r>
          <a:endParaRPr lang="en-US" sz="900" dirty="0"/>
        </a:p>
      </dgm:t>
    </dgm:pt>
    <dgm:pt modelId="{FAB2E908-0AD4-41C4-8DC5-C194C1A3FA49}" type="parTrans" cxnId="{1E44D15F-81A8-45A7-A1F3-1621387661B3}">
      <dgm:prSet/>
      <dgm:spPr/>
      <dgm:t>
        <a:bodyPr/>
        <a:lstStyle/>
        <a:p>
          <a:endParaRPr lang="en-US"/>
        </a:p>
      </dgm:t>
    </dgm:pt>
    <dgm:pt modelId="{795F18B3-5645-406D-91F3-D1B17AF4E7E8}" type="sibTrans" cxnId="{1E44D15F-81A8-45A7-A1F3-1621387661B3}">
      <dgm:prSet/>
      <dgm:spPr/>
      <dgm:t>
        <a:bodyPr/>
        <a:lstStyle/>
        <a:p>
          <a:endParaRPr lang="en-US"/>
        </a:p>
      </dgm:t>
    </dgm:pt>
    <dgm:pt modelId="{3A0ED412-E98C-4A5B-97FC-8750C0CEA080}">
      <dgm:prSet phldrT="[Text]" custT="1"/>
      <dgm:spPr/>
      <dgm:t>
        <a:bodyPr/>
        <a:lstStyle/>
        <a:p>
          <a:r>
            <a:rPr lang="en-US" sz="900" dirty="0"/>
            <a:t>Reporting</a:t>
          </a:r>
        </a:p>
      </dgm:t>
    </dgm:pt>
    <dgm:pt modelId="{A210C4E7-A342-4A71-AA7C-F6C2A5C0817F}" type="parTrans" cxnId="{54C9DABB-1C2A-47C7-849D-7BF30981A132}">
      <dgm:prSet/>
      <dgm:spPr/>
      <dgm:t>
        <a:bodyPr/>
        <a:lstStyle/>
        <a:p>
          <a:endParaRPr lang="en-US"/>
        </a:p>
      </dgm:t>
    </dgm:pt>
    <dgm:pt modelId="{B4A56181-F439-472A-A607-7313D46C1FFB}" type="sibTrans" cxnId="{54C9DABB-1C2A-47C7-849D-7BF30981A132}">
      <dgm:prSet/>
      <dgm:spPr/>
      <dgm:t>
        <a:bodyPr/>
        <a:lstStyle/>
        <a:p>
          <a:endParaRPr lang="en-US"/>
        </a:p>
      </dgm:t>
    </dgm:pt>
    <dgm:pt modelId="{7403883C-500F-45C2-84D2-F4EDADD2ED9F}">
      <dgm:prSet phldrT="[Text]" custT="1"/>
      <dgm:spPr/>
      <dgm:t>
        <a:bodyPr/>
        <a:lstStyle/>
        <a:p>
          <a:r>
            <a:rPr lang="en-US" sz="900" dirty="0"/>
            <a:t>Resources and budget</a:t>
          </a:r>
        </a:p>
      </dgm:t>
    </dgm:pt>
    <dgm:pt modelId="{C7788BDE-F4D6-40F3-BC83-ECC78CF8013A}" type="parTrans" cxnId="{E6004FA8-D755-4D39-935C-9E6ED71B1065}">
      <dgm:prSet/>
      <dgm:spPr/>
      <dgm:t>
        <a:bodyPr/>
        <a:lstStyle/>
        <a:p>
          <a:endParaRPr lang="en-US"/>
        </a:p>
      </dgm:t>
    </dgm:pt>
    <dgm:pt modelId="{AF7FA106-5379-42D1-978B-7B2FAC6814E9}" type="sibTrans" cxnId="{E6004FA8-D755-4D39-935C-9E6ED71B1065}">
      <dgm:prSet/>
      <dgm:spPr/>
      <dgm:t>
        <a:bodyPr/>
        <a:lstStyle/>
        <a:p>
          <a:endParaRPr lang="en-US"/>
        </a:p>
      </dgm:t>
    </dgm:pt>
    <dgm:pt modelId="{EC26A317-57E9-4FC0-8D3A-AD46E9996AB8}">
      <dgm:prSet phldrT="[Text]" custT="1"/>
      <dgm:spPr/>
      <dgm:t>
        <a:bodyPr/>
        <a:lstStyle/>
        <a:p>
          <a:r>
            <a:rPr lang="en-US" sz="900" dirty="0"/>
            <a:t>Continuous improvement and performance</a:t>
          </a:r>
        </a:p>
      </dgm:t>
    </dgm:pt>
    <dgm:pt modelId="{252D5B71-46DC-4BEC-84AE-DD40F8CF124E}" type="parTrans" cxnId="{26B803E4-342A-4F8C-BE4C-2FBE62C71ACA}">
      <dgm:prSet/>
      <dgm:spPr/>
      <dgm:t>
        <a:bodyPr/>
        <a:lstStyle/>
        <a:p>
          <a:endParaRPr lang="en-US"/>
        </a:p>
      </dgm:t>
    </dgm:pt>
    <dgm:pt modelId="{B9DECA22-694D-4ED7-83A2-BF86C4EB473A}" type="sibTrans" cxnId="{26B803E4-342A-4F8C-BE4C-2FBE62C71ACA}">
      <dgm:prSet/>
      <dgm:spPr/>
      <dgm:t>
        <a:bodyPr/>
        <a:lstStyle/>
        <a:p>
          <a:endParaRPr lang="en-US"/>
        </a:p>
      </dgm:t>
    </dgm:pt>
    <dgm:pt modelId="{31538DAD-0CAD-457E-AEE9-DBC02F44C6B9}" type="pres">
      <dgm:prSet presAssocID="{1D494612-485D-40BE-A4B2-904117C855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F0D494E-FA28-43BD-8290-5E0E51F6BEE3}" type="pres">
      <dgm:prSet presAssocID="{0826C484-37DF-4AA3-8744-926456223EDD}" presName="centerShape" presStyleLbl="node0" presStyleIdx="0" presStyleCnt="1" custScaleX="116276" custScaleY="116276"/>
      <dgm:spPr/>
      <dgm:t>
        <a:bodyPr/>
        <a:lstStyle/>
        <a:p>
          <a:endParaRPr lang="nl-BE"/>
        </a:p>
      </dgm:t>
    </dgm:pt>
    <dgm:pt modelId="{12555BF0-2B15-42D9-A229-AB0E15AE9C6E}" type="pres">
      <dgm:prSet presAssocID="{96F9D863-324C-45FD-8DBB-ED16D2D81C98}" presName="node" presStyleLbl="node1" presStyleIdx="0" presStyleCnt="4" custScaleX="110739" custScaleY="11073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470914D-9967-41F7-84D1-FC5EF0300621}" type="pres">
      <dgm:prSet presAssocID="{96F9D863-324C-45FD-8DBB-ED16D2D81C98}" presName="dummy" presStyleCnt="0"/>
      <dgm:spPr/>
    </dgm:pt>
    <dgm:pt modelId="{DC2AF6A3-393A-43A5-AEF3-049C75477D04}" type="pres">
      <dgm:prSet presAssocID="{795F18B3-5645-406D-91F3-D1B17AF4E7E8}" presName="sibTrans" presStyleLbl="sibTrans2D1" presStyleIdx="0" presStyleCnt="4"/>
      <dgm:spPr/>
      <dgm:t>
        <a:bodyPr/>
        <a:lstStyle/>
        <a:p>
          <a:endParaRPr lang="nl-BE"/>
        </a:p>
      </dgm:t>
    </dgm:pt>
    <dgm:pt modelId="{4738DB76-10CE-4D32-B0C0-21D9919C9C98}" type="pres">
      <dgm:prSet presAssocID="{3A0ED412-E98C-4A5B-97FC-8750C0CEA080}" presName="node" presStyleLbl="node1" presStyleIdx="1" presStyleCnt="4" custScaleX="110739" custScaleY="11073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93B6147-5985-4400-A74E-A13F771E036E}" type="pres">
      <dgm:prSet presAssocID="{3A0ED412-E98C-4A5B-97FC-8750C0CEA080}" presName="dummy" presStyleCnt="0"/>
      <dgm:spPr/>
    </dgm:pt>
    <dgm:pt modelId="{FB7CE126-9FED-4BE5-BE8E-8990495442DA}" type="pres">
      <dgm:prSet presAssocID="{B4A56181-F439-472A-A607-7313D46C1FFB}" presName="sibTrans" presStyleLbl="sibTrans2D1" presStyleIdx="1" presStyleCnt="4"/>
      <dgm:spPr/>
      <dgm:t>
        <a:bodyPr/>
        <a:lstStyle/>
        <a:p>
          <a:endParaRPr lang="nl-BE"/>
        </a:p>
      </dgm:t>
    </dgm:pt>
    <dgm:pt modelId="{F07198AE-8051-460D-8097-0B2A0C54484F}" type="pres">
      <dgm:prSet presAssocID="{7403883C-500F-45C2-84D2-F4EDADD2ED9F}" presName="node" presStyleLbl="node1" presStyleIdx="2" presStyleCnt="4" custScaleX="110739" custScaleY="11073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3985C62-F59F-4FF4-B7CC-96E98786F07E}" type="pres">
      <dgm:prSet presAssocID="{7403883C-500F-45C2-84D2-F4EDADD2ED9F}" presName="dummy" presStyleCnt="0"/>
      <dgm:spPr/>
    </dgm:pt>
    <dgm:pt modelId="{184C96AD-6518-4655-84DF-990921C595BD}" type="pres">
      <dgm:prSet presAssocID="{AF7FA106-5379-42D1-978B-7B2FAC6814E9}" presName="sibTrans" presStyleLbl="sibTrans2D1" presStyleIdx="2" presStyleCnt="4"/>
      <dgm:spPr/>
      <dgm:t>
        <a:bodyPr/>
        <a:lstStyle/>
        <a:p>
          <a:endParaRPr lang="nl-BE"/>
        </a:p>
      </dgm:t>
    </dgm:pt>
    <dgm:pt modelId="{1137F677-A125-4A7F-858A-52A3D2EC60B2}" type="pres">
      <dgm:prSet presAssocID="{EC26A317-57E9-4FC0-8D3A-AD46E9996AB8}" presName="node" presStyleLbl="node1" presStyleIdx="3" presStyleCnt="4" custScaleX="110739" custScaleY="110739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D62F406-CE79-4B21-B2DD-DE1D944CE294}" type="pres">
      <dgm:prSet presAssocID="{EC26A317-57E9-4FC0-8D3A-AD46E9996AB8}" presName="dummy" presStyleCnt="0"/>
      <dgm:spPr/>
    </dgm:pt>
    <dgm:pt modelId="{F676B531-49B0-4554-8F02-49343A9C4629}" type="pres">
      <dgm:prSet presAssocID="{B9DECA22-694D-4ED7-83A2-BF86C4EB473A}" presName="sibTrans" presStyleLbl="sibTrans2D1" presStyleIdx="3" presStyleCnt="4"/>
      <dgm:spPr/>
      <dgm:t>
        <a:bodyPr/>
        <a:lstStyle/>
        <a:p>
          <a:endParaRPr lang="nl-BE"/>
        </a:p>
      </dgm:t>
    </dgm:pt>
  </dgm:ptLst>
  <dgm:cxnLst>
    <dgm:cxn modelId="{8873113C-B958-4B39-89C2-A7B21D5A2A44}" srcId="{1D494612-485D-40BE-A4B2-904117C85528}" destId="{0826C484-37DF-4AA3-8744-926456223EDD}" srcOrd="0" destOrd="0" parTransId="{8BF83B58-B832-480F-A7AE-CD885A325B4E}" sibTransId="{1986B995-0211-4972-9BB8-9232F6EDAB5D}"/>
    <dgm:cxn modelId="{234B7A0A-3993-4118-B51F-C497B817EBB8}" type="presOf" srcId="{96F9D863-324C-45FD-8DBB-ED16D2D81C98}" destId="{12555BF0-2B15-42D9-A229-AB0E15AE9C6E}" srcOrd="0" destOrd="0" presId="urn:microsoft.com/office/officeart/2005/8/layout/radial6"/>
    <dgm:cxn modelId="{C10773F2-D3FE-4A4B-8071-F61F823119D0}" type="presOf" srcId="{EC26A317-57E9-4FC0-8D3A-AD46E9996AB8}" destId="{1137F677-A125-4A7F-858A-52A3D2EC60B2}" srcOrd="0" destOrd="0" presId="urn:microsoft.com/office/officeart/2005/8/layout/radial6"/>
    <dgm:cxn modelId="{26B803E4-342A-4F8C-BE4C-2FBE62C71ACA}" srcId="{0826C484-37DF-4AA3-8744-926456223EDD}" destId="{EC26A317-57E9-4FC0-8D3A-AD46E9996AB8}" srcOrd="3" destOrd="0" parTransId="{252D5B71-46DC-4BEC-84AE-DD40F8CF124E}" sibTransId="{B9DECA22-694D-4ED7-83A2-BF86C4EB473A}"/>
    <dgm:cxn modelId="{1E44D15F-81A8-45A7-A1F3-1621387661B3}" srcId="{0826C484-37DF-4AA3-8744-926456223EDD}" destId="{96F9D863-324C-45FD-8DBB-ED16D2D81C98}" srcOrd="0" destOrd="0" parTransId="{FAB2E908-0AD4-41C4-8DC5-C194C1A3FA49}" sibTransId="{795F18B3-5645-406D-91F3-D1B17AF4E7E8}"/>
    <dgm:cxn modelId="{54C9DABB-1C2A-47C7-849D-7BF30981A132}" srcId="{0826C484-37DF-4AA3-8744-926456223EDD}" destId="{3A0ED412-E98C-4A5B-97FC-8750C0CEA080}" srcOrd="1" destOrd="0" parTransId="{A210C4E7-A342-4A71-AA7C-F6C2A5C0817F}" sibTransId="{B4A56181-F439-472A-A607-7313D46C1FFB}"/>
    <dgm:cxn modelId="{E8B091FA-5321-4BFD-B4BE-5958262C50A7}" type="presOf" srcId="{1D494612-485D-40BE-A4B2-904117C85528}" destId="{31538DAD-0CAD-457E-AEE9-DBC02F44C6B9}" srcOrd="0" destOrd="0" presId="urn:microsoft.com/office/officeart/2005/8/layout/radial6"/>
    <dgm:cxn modelId="{E6004FA8-D755-4D39-935C-9E6ED71B1065}" srcId="{0826C484-37DF-4AA3-8744-926456223EDD}" destId="{7403883C-500F-45C2-84D2-F4EDADD2ED9F}" srcOrd="2" destOrd="0" parTransId="{C7788BDE-F4D6-40F3-BC83-ECC78CF8013A}" sibTransId="{AF7FA106-5379-42D1-978B-7B2FAC6814E9}"/>
    <dgm:cxn modelId="{C218B246-B382-492D-B290-76B0AAF52231}" type="presOf" srcId="{B9DECA22-694D-4ED7-83A2-BF86C4EB473A}" destId="{F676B531-49B0-4554-8F02-49343A9C4629}" srcOrd="0" destOrd="0" presId="urn:microsoft.com/office/officeart/2005/8/layout/radial6"/>
    <dgm:cxn modelId="{AADC355B-AA5A-4089-8DF5-E3394AF39206}" type="presOf" srcId="{0826C484-37DF-4AA3-8744-926456223EDD}" destId="{2F0D494E-FA28-43BD-8290-5E0E51F6BEE3}" srcOrd="0" destOrd="0" presId="urn:microsoft.com/office/officeart/2005/8/layout/radial6"/>
    <dgm:cxn modelId="{EA2162C6-CE95-4CC9-B9AA-E4F08A6CA118}" type="presOf" srcId="{AF7FA106-5379-42D1-978B-7B2FAC6814E9}" destId="{184C96AD-6518-4655-84DF-990921C595BD}" srcOrd="0" destOrd="0" presId="urn:microsoft.com/office/officeart/2005/8/layout/radial6"/>
    <dgm:cxn modelId="{FB0EB79A-3BC5-468C-A402-2586778EAC03}" type="presOf" srcId="{B4A56181-F439-472A-A607-7313D46C1FFB}" destId="{FB7CE126-9FED-4BE5-BE8E-8990495442DA}" srcOrd="0" destOrd="0" presId="urn:microsoft.com/office/officeart/2005/8/layout/radial6"/>
    <dgm:cxn modelId="{B4BC1370-9D0F-454B-8A2F-B3DB4E4EEB71}" type="presOf" srcId="{7403883C-500F-45C2-84D2-F4EDADD2ED9F}" destId="{F07198AE-8051-460D-8097-0B2A0C54484F}" srcOrd="0" destOrd="0" presId="urn:microsoft.com/office/officeart/2005/8/layout/radial6"/>
    <dgm:cxn modelId="{B1F7047D-2A6C-4576-B3A8-AFF738397B6F}" type="presOf" srcId="{795F18B3-5645-406D-91F3-D1B17AF4E7E8}" destId="{DC2AF6A3-393A-43A5-AEF3-049C75477D04}" srcOrd="0" destOrd="0" presId="urn:microsoft.com/office/officeart/2005/8/layout/radial6"/>
    <dgm:cxn modelId="{24176660-C911-48D4-9F6F-8480B4F60156}" type="presOf" srcId="{3A0ED412-E98C-4A5B-97FC-8750C0CEA080}" destId="{4738DB76-10CE-4D32-B0C0-21D9919C9C98}" srcOrd="0" destOrd="0" presId="urn:microsoft.com/office/officeart/2005/8/layout/radial6"/>
    <dgm:cxn modelId="{A47102D1-2403-40AB-982B-4E21108F8F20}" type="presParOf" srcId="{31538DAD-0CAD-457E-AEE9-DBC02F44C6B9}" destId="{2F0D494E-FA28-43BD-8290-5E0E51F6BEE3}" srcOrd="0" destOrd="0" presId="urn:microsoft.com/office/officeart/2005/8/layout/radial6"/>
    <dgm:cxn modelId="{0C801B8C-CE3F-49D9-8B85-9B7516AE82A3}" type="presParOf" srcId="{31538DAD-0CAD-457E-AEE9-DBC02F44C6B9}" destId="{12555BF0-2B15-42D9-A229-AB0E15AE9C6E}" srcOrd="1" destOrd="0" presId="urn:microsoft.com/office/officeart/2005/8/layout/radial6"/>
    <dgm:cxn modelId="{11BE0C97-E278-47D6-8059-384CFCAF412C}" type="presParOf" srcId="{31538DAD-0CAD-457E-AEE9-DBC02F44C6B9}" destId="{8470914D-9967-41F7-84D1-FC5EF0300621}" srcOrd="2" destOrd="0" presId="urn:microsoft.com/office/officeart/2005/8/layout/radial6"/>
    <dgm:cxn modelId="{BFF46205-B0C6-4F01-B3FB-02AC405172E2}" type="presParOf" srcId="{31538DAD-0CAD-457E-AEE9-DBC02F44C6B9}" destId="{DC2AF6A3-393A-43A5-AEF3-049C75477D04}" srcOrd="3" destOrd="0" presId="urn:microsoft.com/office/officeart/2005/8/layout/radial6"/>
    <dgm:cxn modelId="{06DF357E-88D5-47C6-9F18-615F181F2698}" type="presParOf" srcId="{31538DAD-0CAD-457E-AEE9-DBC02F44C6B9}" destId="{4738DB76-10CE-4D32-B0C0-21D9919C9C98}" srcOrd="4" destOrd="0" presId="urn:microsoft.com/office/officeart/2005/8/layout/radial6"/>
    <dgm:cxn modelId="{4B7A8F9C-FE8F-4452-AD3B-B0DF50B5971E}" type="presParOf" srcId="{31538DAD-0CAD-457E-AEE9-DBC02F44C6B9}" destId="{693B6147-5985-4400-A74E-A13F771E036E}" srcOrd="5" destOrd="0" presId="urn:microsoft.com/office/officeart/2005/8/layout/radial6"/>
    <dgm:cxn modelId="{D2C8150A-F16A-4287-A9E9-0CFD2B35A0F2}" type="presParOf" srcId="{31538DAD-0CAD-457E-AEE9-DBC02F44C6B9}" destId="{FB7CE126-9FED-4BE5-BE8E-8990495442DA}" srcOrd="6" destOrd="0" presId="urn:microsoft.com/office/officeart/2005/8/layout/radial6"/>
    <dgm:cxn modelId="{A97BD11B-016E-482E-8856-3770A0E3C6F8}" type="presParOf" srcId="{31538DAD-0CAD-457E-AEE9-DBC02F44C6B9}" destId="{F07198AE-8051-460D-8097-0B2A0C54484F}" srcOrd="7" destOrd="0" presId="urn:microsoft.com/office/officeart/2005/8/layout/radial6"/>
    <dgm:cxn modelId="{1593E924-F6CE-4F8E-B8C6-93FAB9CC34CA}" type="presParOf" srcId="{31538DAD-0CAD-457E-AEE9-DBC02F44C6B9}" destId="{93985C62-F59F-4FF4-B7CC-96E98786F07E}" srcOrd="8" destOrd="0" presId="urn:microsoft.com/office/officeart/2005/8/layout/radial6"/>
    <dgm:cxn modelId="{AA63DA07-2602-4296-A4F2-525C27BB657B}" type="presParOf" srcId="{31538DAD-0CAD-457E-AEE9-DBC02F44C6B9}" destId="{184C96AD-6518-4655-84DF-990921C595BD}" srcOrd="9" destOrd="0" presId="urn:microsoft.com/office/officeart/2005/8/layout/radial6"/>
    <dgm:cxn modelId="{49905D5C-C4AD-4DC0-AD4D-CE683F18406F}" type="presParOf" srcId="{31538DAD-0CAD-457E-AEE9-DBC02F44C6B9}" destId="{1137F677-A125-4A7F-858A-52A3D2EC60B2}" srcOrd="10" destOrd="0" presId="urn:microsoft.com/office/officeart/2005/8/layout/radial6"/>
    <dgm:cxn modelId="{920C0E1B-F7FE-4CB1-9267-863A45E3FF6A}" type="presParOf" srcId="{31538DAD-0CAD-457E-AEE9-DBC02F44C6B9}" destId="{5D62F406-CE79-4B21-B2DD-DE1D944CE294}" srcOrd="11" destOrd="0" presId="urn:microsoft.com/office/officeart/2005/8/layout/radial6"/>
    <dgm:cxn modelId="{3D07F41F-319D-4B51-BDA7-F4AE15B4F73B}" type="presParOf" srcId="{31538DAD-0CAD-457E-AEE9-DBC02F44C6B9}" destId="{F676B531-49B0-4554-8F02-49343A9C462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91E6B-A2B9-4930-A3C1-F15E591B4C1A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4F311-097D-4FE0-BEDF-83675EDF7B0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269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F311-097D-4FE0-BEDF-83675EDF7B0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949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793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784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596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520"/>
            <a:ext cx="10515600" cy="48914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68569" y="147087"/>
            <a:ext cx="10515600" cy="761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BE" sz="2400" dirty="0">
              <a:solidFill>
                <a:srgbClr val="0070C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09954" y="758818"/>
            <a:ext cx="10632830" cy="500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9385647" y="523879"/>
            <a:ext cx="11916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6"/>
                </a:solidFill>
              </a:rPr>
              <a:t>FIA - FAI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1687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47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27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97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894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4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847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908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E2005-68D0-43B6-8E05-E97E5E7CA430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818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E2005-68D0-43B6-8E05-E97E5E7CA430}" type="datetimeFigureOut">
              <a:rPr lang="nl-BE" smtClean="0"/>
              <a:t>1/02/2018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C234-CF81-4B06-A366-25B930D36E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138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2965" y="3983703"/>
            <a:ext cx="7344698" cy="2387600"/>
          </a:xfrm>
        </p:spPr>
        <p:txBody>
          <a:bodyPr>
            <a:noAutofit/>
          </a:bodyPr>
          <a:lstStyle/>
          <a:p>
            <a:pPr algn="r"/>
            <a:r>
              <a:rPr lang="nl-BE" sz="2400" b="1" dirty="0">
                <a:solidFill>
                  <a:schemeClr val="accent1"/>
                </a:solidFill>
              </a:rPr>
              <a:t/>
            </a:r>
            <a:br>
              <a:rPr lang="nl-BE" sz="2400" b="1" dirty="0">
                <a:solidFill>
                  <a:schemeClr val="accent1"/>
                </a:solidFill>
              </a:rPr>
            </a:br>
            <a:r>
              <a:rPr lang="nl-BE" sz="2400" b="1" dirty="0">
                <a:solidFill>
                  <a:schemeClr val="accent1"/>
                </a:solidFill>
              </a:rPr>
              <a:t>Federal </a:t>
            </a:r>
            <a:r>
              <a:rPr lang="nl-BE" sz="2400" b="1" dirty="0" err="1">
                <a:solidFill>
                  <a:schemeClr val="accent1"/>
                </a:solidFill>
              </a:rPr>
              <a:t>Internal</a:t>
            </a:r>
            <a:r>
              <a:rPr lang="nl-BE" sz="2400" b="1" dirty="0">
                <a:solidFill>
                  <a:schemeClr val="accent1"/>
                </a:solidFill>
              </a:rPr>
              <a:t> Audit Agency (FIA)</a:t>
            </a:r>
            <a:br>
              <a:rPr lang="nl-BE" sz="2400" b="1" dirty="0">
                <a:solidFill>
                  <a:schemeClr val="accent1"/>
                </a:solidFill>
              </a:rPr>
            </a:br>
            <a:r>
              <a:rPr lang="nl-BE" sz="2400" b="1" dirty="0">
                <a:solidFill>
                  <a:schemeClr val="accent1"/>
                </a:solidFill>
              </a:rPr>
              <a:t/>
            </a:r>
            <a:br>
              <a:rPr lang="nl-BE" sz="2400" b="1" dirty="0">
                <a:solidFill>
                  <a:schemeClr val="accent1"/>
                </a:solidFill>
              </a:rPr>
            </a:br>
            <a:r>
              <a:rPr lang="nl-BE" sz="2400" b="1" dirty="0">
                <a:solidFill>
                  <a:schemeClr val="accent1"/>
                </a:solidFill>
              </a:rPr>
              <a:t/>
            </a:r>
            <a:br>
              <a:rPr lang="nl-BE" sz="2400" b="1" dirty="0">
                <a:solidFill>
                  <a:schemeClr val="accent1"/>
                </a:solidFill>
              </a:rPr>
            </a:br>
            <a:r>
              <a:rPr lang="nl-BE" sz="2400" b="1" dirty="0">
                <a:solidFill>
                  <a:schemeClr val="accent1"/>
                </a:solidFill>
              </a:rPr>
              <a:t/>
            </a:r>
            <a:br>
              <a:rPr lang="nl-BE" sz="2400" b="1" dirty="0">
                <a:solidFill>
                  <a:schemeClr val="accent1"/>
                </a:solidFill>
              </a:rPr>
            </a:br>
            <a:r>
              <a:rPr lang="nl-BE" sz="2400" b="1" dirty="0">
                <a:solidFill>
                  <a:schemeClr val="accent1"/>
                </a:solidFill>
              </a:rPr>
              <a:t/>
            </a:r>
            <a:br>
              <a:rPr lang="nl-BE" sz="2400" b="1" dirty="0">
                <a:solidFill>
                  <a:schemeClr val="accent1"/>
                </a:solidFill>
              </a:rPr>
            </a:br>
            <a:r>
              <a:rPr lang="nl-BE" sz="2400" b="1" dirty="0">
                <a:solidFill>
                  <a:schemeClr val="accent1"/>
                </a:solidFill>
              </a:rPr>
              <a:t/>
            </a:r>
            <a:br>
              <a:rPr lang="nl-BE" sz="2400" b="1" dirty="0">
                <a:solidFill>
                  <a:schemeClr val="accent1"/>
                </a:solidFill>
              </a:rPr>
            </a:br>
            <a:r>
              <a:rPr lang="nl-BE" sz="2400" b="1" dirty="0">
                <a:solidFill>
                  <a:schemeClr val="accent1"/>
                </a:solidFill>
              </a:rPr>
              <a:t> </a:t>
            </a:r>
            <a:br>
              <a:rPr lang="nl-BE" sz="2400" b="1" dirty="0">
                <a:solidFill>
                  <a:schemeClr val="accent1"/>
                </a:solidFill>
              </a:rPr>
            </a:br>
            <a:r>
              <a:rPr lang="nl-BE" sz="2400" b="1" dirty="0">
                <a:solidFill>
                  <a:schemeClr val="accent1"/>
                </a:solidFill>
              </a:rPr>
              <a:t/>
            </a:r>
            <a:br>
              <a:rPr lang="nl-BE" sz="2400" b="1" dirty="0">
                <a:solidFill>
                  <a:schemeClr val="accent1"/>
                </a:solidFill>
              </a:rPr>
            </a:br>
            <a:r>
              <a:rPr lang="nl-BE" sz="2400" b="1" dirty="0">
                <a:solidFill>
                  <a:schemeClr val="accent1"/>
                </a:solidFill>
              </a:rPr>
              <a:t/>
            </a:r>
            <a:br>
              <a:rPr lang="nl-BE" sz="2400" b="1" dirty="0">
                <a:solidFill>
                  <a:schemeClr val="accent1"/>
                </a:solidFill>
              </a:rPr>
            </a:br>
            <a:r>
              <a:rPr lang="nl-BE" sz="2400" b="1" i="1" dirty="0">
                <a:solidFill>
                  <a:schemeClr val="accent1"/>
                </a:solidFill>
              </a:rPr>
              <a:t> </a:t>
            </a:r>
            <a:br>
              <a:rPr lang="nl-BE" sz="2400" b="1" i="1" dirty="0">
                <a:solidFill>
                  <a:schemeClr val="accent1"/>
                </a:solidFill>
              </a:rPr>
            </a:br>
            <a:r>
              <a:rPr lang="nl-BE" sz="2400" b="1" i="1" dirty="0">
                <a:solidFill>
                  <a:schemeClr val="accent1"/>
                </a:solidFill>
              </a:rPr>
              <a:t>Context-</a:t>
            </a:r>
            <a:r>
              <a:rPr lang="nl-BE" sz="2400" b="1" i="1" dirty="0" err="1">
                <a:solidFill>
                  <a:schemeClr val="accent1"/>
                </a:solidFill>
              </a:rPr>
              <a:t>Organisation</a:t>
            </a:r>
            <a:r>
              <a:rPr lang="nl-BE" sz="2400" b="1" i="1" dirty="0">
                <a:solidFill>
                  <a:schemeClr val="accent1"/>
                </a:solidFill>
              </a:rPr>
              <a:t>-</a:t>
            </a:r>
            <a:r>
              <a:rPr lang="nl-BE" sz="2400" b="1" i="1" dirty="0" err="1">
                <a:solidFill>
                  <a:schemeClr val="accent1"/>
                </a:solidFill>
              </a:rPr>
              <a:t>Strategy</a:t>
            </a:r>
            <a:r>
              <a:rPr lang="nl-BE" sz="2400" b="1" i="1" dirty="0">
                <a:solidFill>
                  <a:schemeClr val="accent1"/>
                </a:solidFill>
              </a:rPr>
              <a:t/>
            </a:r>
            <a:br>
              <a:rPr lang="nl-BE" sz="2400" b="1" i="1" dirty="0">
                <a:solidFill>
                  <a:schemeClr val="accent1"/>
                </a:solidFill>
              </a:rPr>
            </a:br>
            <a:r>
              <a:rPr lang="nl-BE" sz="2400" b="1" i="1" dirty="0">
                <a:solidFill>
                  <a:schemeClr val="accent1"/>
                </a:solidFill>
              </a:rPr>
              <a:t/>
            </a:r>
            <a:br>
              <a:rPr lang="nl-BE" sz="2400" b="1" i="1" dirty="0">
                <a:solidFill>
                  <a:schemeClr val="accent1"/>
                </a:solidFill>
              </a:rPr>
            </a:br>
            <a:r>
              <a:rPr lang="nl-BE" sz="2400" b="1" i="1" dirty="0">
                <a:solidFill>
                  <a:schemeClr val="accent1"/>
                </a:solidFill>
              </a:rPr>
              <a:t/>
            </a:r>
            <a:br>
              <a:rPr lang="nl-BE" sz="2400" b="1" i="1" dirty="0">
                <a:solidFill>
                  <a:schemeClr val="accent1"/>
                </a:solidFill>
              </a:rPr>
            </a:br>
            <a:r>
              <a:rPr lang="nl-BE" sz="2400" b="1" i="1" dirty="0">
                <a:solidFill>
                  <a:schemeClr val="accent1"/>
                </a:solidFill>
              </a:rPr>
              <a:t/>
            </a:r>
            <a:br>
              <a:rPr lang="nl-BE" sz="2400" b="1" i="1" dirty="0">
                <a:solidFill>
                  <a:schemeClr val="accent1"/>
                </a:solidFill>
              </a:rPr>
            </a:br>
            <a:r>
              <a:rPr lang="nl-BE" sz="2400" b="1" i="1" dirty="0">
                <a:solidFill>
                  <a:schemeClr val="accent1"/>
                </a:solidFill>
              </a:rPr>
              <a:t>PEMPAL, </a:t>
            </a:r>
            <a:r>
              <a:rPr lang="nl-BE" sz="1800" dirty="0" err="1">
                <a:solidFill>
                  <a:schemeClr val="accent1"/>
                </a:solidFill>
              </a:rPr>
              <a:t>March</a:t>
            </a:r>
            <a:r>
              <a:rPr lang="nl-BE" sz="1800" dirty="0">
                <a:solidFill>
                  <a:schemeClr val="accent1"/>
                </a:solidFill>
              </a:rPr>
              <a:t> 2017</a:t>
            </a:r>
            <a:endParaRPr lang="nl-BE" sz="2400" b="1" i="1" dirty="0">
              <a:solidFill>
                <a:schemeClr val="accent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22996" y="78657"/>
            <a:ext cx="9832" cy="685800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312" y="661974"/>
            <a:ext cx="2787749" cy="553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45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Arrow Connector 86"/>
          <p:cNvCxnSpPr>
            <a:stCxn id="64" idx="0"/>
          </p:cNvCxnSpPr>
          <p:nvPr/>
        </p:nvCxnSpPr>
        <p:spPr>
          <a:xfrm flipH="1" flipV="1">
            <a:off x="1794014" y="3602079"/>
            <a:ext cx="18138" cy="1940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Timing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592402" y="3575051"/>
            <a:ext cx="9659566" cy="1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/>
          <p:cNvSpPr/>
          <p:nvPr/>
        </p:nvSpPr>
        <p:spPr>
          <a:xfrm>
            <a:off x="3664392" y="3584778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3472133" y="3812432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06/2018</a:t>
            </a:r>
          </a:p>
        </p:txBody>
      </p:sp>
      <p:sp>
        <p:nvSpPr>
          <p:cNvPr id="15" name="Isosceles Triangle 14"/>
          <p:cNvSpPr/>
          <p:nvPr/>
        </p:nvSpPr>
        <p:spPr>
          <a:xfrm>
            <a:off x="5782728" y="3584778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xtBox 15"/>
          <p:cNvSpPr txBox="1"/>
          <p:nvPr/>
        </p:nvSpPr>
        <p:spPr>
          <a:xfrm>
            <a:off x="5561285" y="382216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12/2018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7948132" y="3584778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7741281" y="382216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06/2019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10221690" y="3594506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10029431" y="382216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12/2019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88226" y="2777319"/>
            <a:ext cx="1738681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BE" sz="1400" dirty="0" err="1">
                <a:solidFill>
                  <a:schemeClr val="accent1"/>
                </a:solidFill>
              </a:rPr>
              <a:t>Quality</a:t>
            </a:r>
            <a:r>
              <a:rPr lang="nl-BE" sz="1400" dirty="0">
                <a:solidFill>
                  <a:schemeClr val="accent1"/>
                </a:solidFill>
              </a:rPr>
              <a:t> IA</a:t>
            </a:r>
          </a:p>
          <a:p>
            <a:pPr algn="ctr"/>
            <a:r>
              <a:rPr lang="nl-BE" sz="1400" dirty="0">
                <a:solidFill>
                  <a:schemeClr val="accent1"/>
                </a:solidFill>
              </a:rPr>
              <a:t>Check </a:t>
            </a:r>
            <a:r>
              <a:rPr lang="nl-BE" sz="1400" dirty="0" err="1">
                <a:solidFill>
                  <a:schemeClr val="accent1"/>
                </a:solidFill>
              </a:rPr>
              <a:t>external</a:t>
            </a:r>
            <a:r>
              <a:rPr lang="nl-BE" sz="1400" dirty="0">
                <a:solidFill>
                  <a:schemeClr val="accent1"/>
                </a:solidFill>
              </a:rPr>
              <a:t> </a:t>
            </a:r>
            <a:r>
              <a:rPr lang="nl-BE" sz="1400" dirty="0" err="1">
                <a:solidFill>
                  <a:schemeClr val="accent1"/>
                </a:solidFill>
              </a:rPr>
              <a:t>partie</a:t>
            </a:r>
            <a:endParaRPr lang="nl-BE" sz="14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94764" y="1179673"/>
            <a:ext cx="1588107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solidFill>
                  <a:schemeClr val="accent1"/>
                </a:solidFill>
              </a:rPr>
              <a:t>Risk assessment</a:t>
            </a:r>
          </a:p>
          <a:p>
            <a:pPr algn="ctr"/>
            <a:r>
              <a:rPr lang="nl-BE" sz="1400" dirty="0">
                <a:solidFill>
                  <a:schemeClr val="accent1"/>
                </a:solidFill>
              </a:rPr>
              <a:t>Netwerk Risk </a:t>
            </a:r>
            <a:r>
              <a:rPr lang="nl-BE" sz="1400" dirty="0" err="1">
                <a:solidFill>
                  <a:schemeClr val="accent1"/>
                </a:solidFill>
              </a:rPr>
              <a:t>Officers</a:t>
            </a:r>
            <a:endParaRPr lang="nl-BE" sz="1400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77544" y="2885041"/>
            <a:ext cx="1410667" cy="3077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solidFill>
                  <a:schemeClr val="accent1"/>
                </a:solidFill>
              </a:rPr>
              <a:t>Data Analytics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13326" y="4320253"/>
            <a:ext cx="1405589" cy="52322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>
                <a:solidFill>
                  <a:schemeClr val="accent1"/>
                </a:solidFill>
              </a:rPr>
              <a:t>Recruiting</a:t>
            </a:r>
            <a:endParaRPr lang="nl-BE" sz="1400" dirty="0">
              <a:solidFill>
                <a:schemeClr val="accent1"/>
              </a:solidFill>
            </a:endParaRPr>
          </a:p>
          <a:p>
            <a:pPr algn="ctr"/>
            <a:r>
              <a:rPr lang="nl-BE" sz="1400" dirty="0" err="1">
                <a:solidFill>
                  <a:schemeClr val="accent1"/>
                </a:solidFill>
              </a:rPr>
              <a:t>specific</a:t>
            </a:r>
            <a:r>
              <a:rPr lang="nl-BE" sz="1400" dirty="0">
                <a:solidFill>
                  <a:schemeClr val="accent1"/>
                </a:solidFill>
              </a:rPr>
              <a:t> </a:t>
            </a:r>
            <a:r>
              <a:rPr lang="nl-BE" sz="1400" dirty="0" err="1">
                <a:solidFill>
                  <a:schemeClr val="accent1"/>
                </a:solidFill>
              </a:rPr>
              <a:t>profiles</a:t>
            </a:r>
            <a:endParaRPr lang="nl-BE" sz="1400" dirty="0">
              <a:solidFill>
                <a:schemeClr val="accent1"/>
              </a:solidFill>
            </a:endParaRPr>
          </a:p>
        </p:txBody>
      </p:sp>
      <p:sp>
        <p:nvSpPr>
          <p:cNvPr id="62" name="Isosceles Triangle 61"/>
          <p:cNvSpPr/>
          <p:nvPr/>
        </p:nvSpPr>
        <p:spPr>
          <a:xfrm>
            <a:off x="1472479" y="3611682"/>
            <a:ext cx="272374" cy="19941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TextBox 62"/>
          <p:cNvSpPr txBox="1"/>
          <p:nvPr/>
        </p:nvSpPr>
        <p:spPr>
          <a:xfrm>
            <a:off x="1226591" y="393940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/>
              <a:t>01/2018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11462" y="5542115"/>
            <a:ext cx="1601380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chemeClr val="accent1"/>
                </a:solidFill>
              </a:rPr>
              <a:t>Co –</a:t>
            </a:r>
            <a:r>
              <a:rPr lang="nl-BE" sz="1400" dirty="0" err="1">
                <a:solidFill>
                  <a:schemeClr val="accent1"/>
                </a:solidFill>
              </a:rPr>
              <a:t>sourcing</a:t>
            </a:r>
            <a:r>
              <a:rPr lang="nl-BE" sz="1400" dirty="0">
                <a:solidFill>
                  <a:schemeClr val="accent1"/>
                </a:solidFill>
              </a:rPr>
              <a:t> model</a:t>
            </a:r>
          </a:p>
        </p:txBody>
      </p:sp>
      <p:cxnSp>
        <p:nvCxnSpPr>
          <p:cNvPr id="68" name="Straight Connector 67"/>
          <p:cNvCxnSpPr>
            <a:endCxn id="62" idx="0"/>
          </p:cNvCxnSpPr>
          <p:nvPr/>
        </p:nvCxnSpPr>
        <p:spPr>
          <a:xfrm>
            <a:off x="1608666" y="1918337"/>
            <a:ext cx="0" cy="169334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" idx="2"/>
            <a:endCxn id="13" idx="0"/>
          </p:cNvCxnSpPr>
          <p:nvPr/>
        </p:nvCxnSpPr>
        <p:spPr>
          <a:xfrm>
            <a:off x="3788818" y="1918337"/>
            <a:ext cx="11761" cy="1666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733093" y="2669597"/>
            <a:ext cx="951108" cy="7386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solidFill>
                  <a:schemeClr val="accent1"/>
                </a:solidFill>
              </a:rPr>
              <a:t>Single audit</a:t>
            </a:r>
          </a:p>
          <a:p>
            <a:pPr algn="ctr"/>
            <a:r>
              <a:rPr lang="nl-BE" sz="1400" dirty="0" err="1">
                <a:solidFill>
                  <a:schemeClr val="accent1"/>
                </a:solidFill>
              </a:rPr>
              <a:t>protocols</a:t>
            </a:r>
            <a:endParaRPr lang="nl-BE" sz="1400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stCxn id="74" idx="2"/>
          </p:cNvCxnSpPr>
          <p:nvPr/>
        </p:nvCxnSpPr>
        <p:spPr>
          <a:xfrm>
            <a:off x="2208647" y="3408261"/>
            <a:ext cx="3605" cy="215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3" idx="0"/>
            <a:endCxn id="62" idx="3"/>
          </p:cNvCxnSpPr>
          <p:nvPr/>
        </p:nvCxnSpPr>
        <p:spPr>
          <a:xfrm flipV="1">
            <a:off x="1601320" y="3811100"/>
            <a:ext cx="7346" cy="61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1" idx="0"/>
          </p:cNvCxnSpPr>
          <p:nvPr/>
        </p:nvCxnSpPr>
        <p:spPr>
          <a:xfrm flipV="1">
            <a:off x="5216121" y="3594507"/>
            <a:ext cx="0" cy="725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426458" y="4427975"/>
            <a:ext cx="1285753" cy="3077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>
                <a:solidFill>
                  <a:schemeClr val="accent1"/>
                </a:solidFill>
              </a:rPr>
              <a:t>Recruiting</a:t>
            </a:r>
            <a:r>
              <a:rPr lang="nl-BE" sz="1400" dirty="0">
                <a:solidFill>
                  <a:schemeClr val="accent1"/>
                </a:solidFill>
              </a:rPr>
              <a:t> 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15337" y="4427975"/>
            <a:ext cx="137196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>
                <a:solidFill>
                  <a:schemeClr val="accent1"/>
                </a:solidFill>
              </a:rPr>
              <a:t>Recruiting</a:t>
            </a:r>
            <a:r>
              <a:rPr lang="nl-BE" sz="1400" dirty="0">
                <a:solidFill>
                  <a:schemeClr val="accent1"/>
                </a:solidFill>
              </a:rPr>
              <a:t> 1</a:t>
            </a:r>
          </a:p>
        </p:txBody>
      </p:sp>
      <p:cxnSp>
        <p:nvCxnSpPr>
          <p:cNvPr id="95" name="Straight Arrow Connector 94"/>
          <p:cNvCxnSpPr>
            <a:stCxn id="84" idx="0"/>
          </p:cNvCxnSpPr>
          <p:nvPr/>
        </p:nvCxnSpPr>
        <p:spPr>
          <a:xfrm flipH="1" flipV="1">
            <a:off x="3067659" y="3611683"/>
            <a:ext cx="1676" cy="816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42" idx="2"/>
            <a:endCxn id="17" idx="0"/>
          </p:cNvCxnSpPr>
          <p:nvPr/>
        </p:nvCxnSpPr>
        <p:spPr>
          <a:xfrm>
            <a:off x="8082878" y="3192818"/>
            <a:ext cx="1441" cy="391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37" idx="2"/>
            <a:endCxn id="19" idx="0"/>
          </p:cNvCxnSpPr>
          <p:nvPr/>
        </p:nvCxnSpPr>
        <p:spPr>
          <a:xfrm>
            <a:off x="10357567" y="3300539"/>
            <a:ext cx="310" cy="293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212452" y="2777319"/>
            <a:ext cx="1413053" cy="5232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solidFill>
                  <a:schemeClr val="accent1"/>
                </a:solidFill>
              </a:rPr>
              <a:t>Customer </a:t>
            </a:r>
            <a:r>
              <a:rPr lang="nl-BE" sz="1400" dirty="0" err="1">
                <a:solidFill>
                  <a:schemeClr val="accent1"/>
                </a:solidFill>
              </a:rPr>
              <a:t>satisfaction</a:t>
            </a:r>
            <a:endParaRPr lang="nl-BE" sz="1400" dirty="0">
              <a:solidFill>
                <a:schemeClr val="accent1"/>
              </a:solidFill>
            </a:endParaRPr>
          </a:p>
        </p:txBody>
      </p:sp>
      <p:cxnSp>
        <p:nvCxnSpPr>
          <p:cNvPr id="102" name="Straight Arrow Connector 101"/>
          <p:cNvCxnSpPr>
            <a:stCxn id="100" idx="2"/>
            <a:endCxn id="15" idx="0"/>
          </p:cNvCxnSpPr>
          <p:nvPr/>
        </p:nvCxnSpPr>
        <p:spPr>
          <a:xfrm flipH="1">
            <a:off x="5918915" y="3300539"/>
            <a:ext cx="64" cy="284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91712" y="2147932"/>
            <a:ext cx="1601380" cy="30777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solidFill>
                  <a:schemeClr val="accent1"/>
                </a:solidFill>
              </a:rPr>
              <a:t>Start FA</a:t>
            </a:r>
          </a:p>
        </p:txBody>
      </p:sp>
    </p:spTree>
    <p:extLst>
      <p:ext uri="{BB962C8B-B14F-4D97-AF65-F5344CB8AC3E}">
        <p14:creationId xmlns:p14="http://schemas.microsoft.com/office/powerpoint/2010/main" val="513445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Partnership ACFO - FIA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0513651"/>
              </p:ext>
            </p:extLst>
          </p:nvPr>
        </p:nvGraphicFramePr>
        <p:xfrm>
          <a:off x="873179" y="1902828"/>
          <a:ext cx="4995769" cy="341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Isosceles Triangle 5"/>
          <p:cNvSpPr/>
          <p:nvPr/>
        </p:nvSpPr>
        <p:spPr>
          <a:xfrm rot="19420804">
            <a:off x="4093855" y="2629274"/>
            <a:ext cx="520835" cy="1816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Isosceles Triangle 6"/>
          <p:cNvSpPr/>
          <p:nvPr/>
        </p:nvSpPr>
        <p:spPr>
          <a:xfrm rot="1978636">
            <a:off x="4093854" y="4283955"/>
            <a:ext cx="520835" cy="1816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Isosceles Triangle 7"/>
          <p:cNvSpPr/>
          <p:nvPr/>
        </p:nvSpPr>
        <p:spPr>
          <a:xfrm rot="7873024">
            <a:off x="2196569" y="4314149"/>
            <a:ext cx="494387" cy="1913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Isosceles Triangle 8"/>
          <p:cNvSpPr/>
          <p:nvPr/>
        </p:nvSpPr>
        <p:spPr>
          <a:xfrm rot="13533342">
            <a:off x="2158448" y="2654686"/>
            <a:ext cx="494387" cy="1913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1957366" y="5514793"/>
            <a:ext cx="3018720" cy="565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/>
              <a:t>Trust </a:t>
            </a:r>
            <a:r>
              <a:rPr lang="nl-BE" sz="1200" dirty="0" err="1"/>
              <a:t>relationship</a:t>
            </a:r>
            <a:r>
              <a:rPr lang="nl-BE" sz="1200" dirty="0"/>
              <a:t> </a:t>
            </a:r>
            <a:r>
              <a:rPr lang="nl-BE" sz="1200" dirty="0" err="1"/>
              <a:t>Auditcomittee</a:t>
            </a:r>
            <a:r>
              <a:rPr lang="nl-BE" sz="1200" dirty="0"/>
              <a:t> </a:t>
            </a:r>
            <a:r>
              <a:rPr lang="nl-BE" sz="1200" dirty="0" err="1"/>
              <a:t>and</a:t>
            </a:r>
            <a:r>
              <a:rPr lang="nl-BE" sz="1200" dirty="0"/>
              <a:t> </a:t>
            </a:r>
            <a:r>
              <a:rPr lang="nl-BE" sz="1200" dirty="0" err="1"/>
              <a:t>Internal</a:t>
            </a:r>
            <a:r>
              <a:rPr lang="nl-BE" sz="1200" dirty="0"/>
              <a:t> Audit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-378617" y="3310337"/>
            <a:ext cx="2865424" cy="5952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BE" sz="1200" dirty="0" err="1"/>
              <a:t>Clear</a:t>
            </a:r>
            <a:r>
              <a:rPr lang="nl-BE" sz="1200" dirty="0"/>
              <a:t> </a:t>
            </a:r>
            <a:r>
              <a:rPr lang="nl-BE" sz="1200" dirty="0" err="1"/>
              <a:t>demarcation</a:t>
            </a:r>
            <a:r>
              <a:rPr lang="nl-BE" sz="1200" dirty="0"/>
              <a:t> of </a:t>
            </a:r>
            <a:r>
              <a:rPr lang="nl-BE" sz="1200" dirty="0" err="1"/>
              <a:t>roles</a:t>
            </a:r>
            <a:r>
              <a:rPr lang="nl-BE" sz="1200" dirty="0"/>
              <a:t> </a:t>
            </a:r>
            <a:r>
              <a:rPr lang="nl-BE" sz="1200" dirty="0" err="1"/>
              <a:t>and</a:t>
            </a:r>
            <a:r>
              <a:rPr lang="nl-BE" sz="1200" dirty="0"/>
              <a:t> </a:t>
            </a:r>
            <a:r>
              <a:rPr lang="nl-BE" sz="1200" dirty="0" err="1"/>
              <a:t>responsibiliteis</a:t>
            </a:r>
            <a:endParaRPr lang="nl-BE" sz="1200" dirty="0"/>
          </a:p>
        </p:txBody>
      </p:sp>
      <p:sp>
        <p:nvSpPr>
          <p:cNvPr id="12" name="Rectangle 11"/>
          <p:cNvSpPr/>
          <p:nvPr/>
        </p:nvSpPr>
        <p:spPr>
          <a:xfrm>
            <a:off x="1957366" y="1175898"/>
            <a:ext cx="3018720" cy="565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/>
              <a:t>Positioning of </a:t>
            </a:r>
            <a:r>
              <a:rPr lang="nl-BE" sz="1200" dirty="0" err="1"/>
              <a:t>Internal</a:t>
            </a:r>
            <a:r>
              <a:rPr lang="nl-BE" sz="1200" dirty="0"/>
              <a:t> Audit </a:t>
            </a:r>
            <a:r>
              <a:rPr lang="nl-BE" sz="1200" dirty="0" err="1"/>
              <a:t>and</a:t>
            </a:r>
            <a:r>
              <a:rPr lang="nl-BE" sz="1200" dirty="0"/>
              <a:t> </a:t>
            </a:r>
            <a:r>
              <a:rPr lang="nl-BE" sz="1200" dirty="0" err="1"/>
              <a:t>credibility</a:t>
            </a:r>
            <a:r>
              <a:rPr lang="nl-BE" sz="1200" dirty="0"/>
              <a:t>  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4262766" y="3229620"/>
            <a:ext cx="2865424" cy="5952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 err="1"/>
              <a:t>Ttransparent</a:t>
            </a:r>
            <a:r>
              <a:rPr lang="nl-BE" sz="1200" dirty="0"/>
              <a:t> </a:t>
            </a:r>
            <a:r>
              <a:rPr lang="nl-BE" sz="1200" dirty="0" err="1"/>
              <a:t>lines</a:t>
            </a:r>
            <a:r>
              <a:rPr lang="nl-BE" sz="1200" dirty="0"/>
              <a:t> of </a:t>
            </a:r>
            <a:r>
              <a:rPr lang="nl-BE" sz="1200" dirty="0" err="1"/>
              <a:t>reporting</a:t>
            </a:r>
            <a:r>
              <a:rPr lang="nl-BE" sz="1200" dirty="0"/>
              <a:t> </a:t>
            </a:r>
            <a:r>
              <a:rPr lang="nl-BE" sz="1200" dirty="0" err="1"/>
              <a:t>and</a:t>
            </a:r>
            <a:r>
              <a:rPr lang="nl-BE" sz="1200" dirty="0"/>
              <a:t> </a:t>
            </a:r>
            <a:r>
              <a:rPr lang="nl-BE" sz="1200" dirty="0" err="1"/>
              <a:t>independance</a:t>
            </a:r>
            <a:endParaRPr lang="nl-BE" sz="1200" dirty="0"/>
          </a:p>
        </p:txBody>
      </p:sp>
      <p:cxnSp>
        <p:nvCxnSpPr>
          <p:cNvPr id="14" name="Connector: Elbow 13"/>
          <p:cNvCxnSpPr>
            <a:stCxn id="11" idx="3"/>
            <a:endCxn id="12" idx="1"/>
          </p:cNvCxnSpPr>
          <p:nvPr/>
        </p:nvCxnSpPr>
        <p:spPr>
          <a:xfrm rot="5400000" flipH="1" flipV="1">
            <a:off x="1147310" y="1365191"/>
            <a:ext cx="716841" cy="903271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/>
          <p:cNvCxnSpPr>
            <a:stCxn id="11" idx="1"/>
            <a:endCxn id="10" idx="1"/>
          </p:cNvCxnSpPr>
          <p:nvPr/>
        </p:nvCxnSpPr>
        <p:spPr>
          <a:xfrm rot="16200000" flipH="1">
            <a:off x="1127416" y="4967350"/>
            <a:ext cx="756630" cy="903270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>
            <a:stCxn id="10" idx="3"/>
            <a:endCxn id="13" idx="3"/>
          </p:cNvCxnSpPr>
          <p:nvPr/>
        </p:nvCxnSpPr>
        <p:spPr>
          <a:xfrm flipV="1">
            <a:off x="4976086" y="4959953"/>
            <a:ext cx="719392" cy="837347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/>
          <p:cNvCxnSpPr>
            <a:stCxn id="12" idx="3"/>
            <a:endCxn id="13" idx="1"/>
          </p:cNvCxnSpPr>
          <p:nvPr/>
        </p:nvCxnSpPr>
        <p:spPr>
          <a:xfrm>
            <a:off x="4976086" y="1458405"/>
            <a:ext cx="719392" cy="636124"/>
          </a:xfrm>
          <a:prstGeom prst="bentConnector2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1"/>
          <p:cNvSpPr>
            <a:spLocks noGrp="1"/>
          </p:cNvSpPr>
          <p:nvPr>
            <p:ph idx="1"/>
          </p:nvPr>
        </p:nvSpPr>
        <p:spPr>
          <a:xfrm>
            <a:off x="6644646" y="2337681"/>
            <a:ext cx="4653186" cy="3276964"/>
          </a:xfrm>
        </p:spPr>
        <p:txBody>
          <a:bodyPr>
            <a:normAutofit fontScale="92500" lnSpcReduction="20000"/>
          </a:bodyPr>
          <a:lstStyle/>
          <a:p>
            <a:r>
              <a:rPr lang="nl-BE" sz="1700" dirty="0">
                <a:solidFill>
                  <a:srgbClr val="0070C0"/>
                </a:solidFill>
              </a:rPr>
              <a:t>A strong </a:t>
            </a:r>
            <a:r>
              <a:rPr lang="nl-BE" sz="1700" dirty="0" err="1">
                <a:solidFill>
                  <a:srgbClr val="0070C0"/>
                </a:solidFill>
              </a:rPr>
              <a:t>relationship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between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the</a:t>
            </a:r>
            <a:r>
              <a:rPr lang="nl-BE" sz="1700" dirty="0">
                <a:solidFill>
                  <a:srgbClr val="0070C0"/>
                </a:solidFill>
              </a:rPr>
              <a:t> audit-</a:t>
            </a:r>
            <a:r>
              <a:rPr lang="nl-BE" sz="1700" dirty="0" err="1">
                <a:solidFill>
                  <a:srgbClr val="0070C0"/>
                </a:solidFill>
              </a:rPr>
              <a:t>commitee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and</a:t>
            </a:r>
            <a:r>
              <a:rPr lang="nl-BE" sz="1700" dirty="0">
                <a:solidFill>
                  <a:srgbClr val="0070C0"/>
                </a:solidFill>
              </a:rPr>
              <a:t> FIA is </a:t>
            </a:r>
            <a:r>
              <a:rPr lang="nl-BE" sz="1700" dirty="0" err="1">
                <a:solidFill>
                  <a:srgbClr val="0070C0"/>
                </a:solidFill>
              </a:rPr>
              <a:t>paramount</a:t>
            </a:r>
            <a:r>
              <a:rPr lang="nl-BE" sz="1700" dirty="0">
                <a:solidFill>
                  <a:srgbClr val="0070C0"/>
                </a:solidFill>
              </a:rPr>
              <a:t> in order </a:t>
            </a:r>
            <a:r>
              <a:rPr lang="nl-BE" sz="1700" dirty="0" err="1">
                <a:solidFill>
                  <a:srgbClr val="0070C0"/>
                </a:solidFill>
              </a:rPr>
              <a:t>to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derive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optimal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results</a:t>
            </a:r>
            <a:r>
              <a:rPr lang="nl-BE" sz="1700" dirty="0">
                <a:solidFill>
                  <a:srgbClr val="0070C0"/>
                </a:solidFill>
              </a:rPr>
              <a:t> of </a:t>
            </a:r>
            <a:r>
              <a:rPr lang="nl-BE" sz="1700" dirty="0" err="1">
                <a:solidFill>
                  <a:srgbClr val="0070C0"/>
                </a:solidFill>
              </a:rPr>
              <a:t>the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internal</a:t>
            </a:r>
            <a:r>
              <a:rPr lang="nl-BE" sz="1700" dirty="0">
                <a:solidFill>
                  <a:srgbClr val="0070C0"/>
                </a:solidFill>
              </a:rPr>
              <a:t> audit </a:t>
            </a:r>
            <a:r>
              <a:rPr lang="nl-BE" sz="1700" dirty="0" err="1">
                <a:solidFill>
                  <a:srgbClr val="0070C0"/>
                </a:solidFill>
              </a:rPr>
              <a:t>practice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for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the</a:t>
            </a:r>
            <a:r>
              <a:rPr lang="nl-BE" sz="1700" dirty="0">
                <a:solidFill>
                  <a:srgbClr val="0070C0"/>
                </a:solidFill>
              </a:rPr>
              <a:t> benefit of </a:t>
            </a:r>
            <a:r>
              <a:rPr lang="nl-BE" sz="1700" dirty="0" err="1">
                <a:solidFill>
                  <a:srgbClr val="0070C0"/>
                </a:solidFill>
              </a:rPr>
              <a:t>the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organization</a:t>
            </a:r>
            <a:endParaRPr lang="nl-BE" sz="1700" dirty="0">
              <a:solidFill>
                <a:srgbClr val="0070C0"/>
              </a:solidFill>
            </a:endParaRPr>
          </a:p>
          <a:p>
            <a:r>
              <a:rPr lang="nl-BE" sz="1700" dirty="0" err="1">
                <a:solidFill>
                  <a:srgbClr val="0070C0"/>
                </a:solidFill>
              </a:rPr>
              <a:t>Relationship</a:t>
            </a:r>
            <a:r>
              <a:rPr lang="nl-BE" sz="1700" dirty="0">
                <a:solidFill>
                  <a:srgbClr val="0070C0"/>
                </a:solidFill>
              </a:rPr>
              <a:t> of trust </a:t>
            </a:r>
            <a:r>
              <a:rPr lang="nl-BE" sz="1700" dirty="0" err="1">
                <a:solidFill>
                  <a:srgbClr val="0070C0"/>
                </a:solidFill>
              </a:rPr>
              <a:t>between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the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parties</a:t>
            </a:r>
            <a:endParaRPr lang="nl-BE" sz="1700" dirty="0">
              <a:solidFill>
                <a:srgbClr val="0070C0"/>
              </a:solidFill>
            </a:endParaRPr>
          </a:p>
          <a:p>
            <a:r>
              <a:rPr lang="nl-BE" sz="1700" dirty="0" err="1">
                <a:solidFill>
                  <a:srgbClr val="0070C0"/>
                </a:solidFill>
              </a:rPr>
              <a:t>Clarify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roles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and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emphasize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communication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between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the</a:t>
            </a:r>
            <a:r>
              <a:rPr lang="nl-BE" sz="1700" dirty="0">
                <a:solidFill>
                  <a:srgbClr val="0070C0"/>
                </a:solidFill>
              </a:rPr>
              <a:t> different actors in </a:t>
            </a:r>
            <a:r>
              <a:rPr lang="nl-BE" sz="1700" dirty="0" err="1">
                <a:solidFill>
                  <a:srgbClr val="0070C0"/>
                </a:solidFill>
              </a:rPr>
              <a:t>the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governance</a:t>
            </a:r>
            <a:r>
              <a:rPr lang="nl-BE" sz="1700" dirty="0">
                <a:solidFill>
                  <a:srgbClr val="0070C0"/>
                </a:solidFill>
              </a:rPr>
              <a:t> model</a:t>
            </a:r>
          </a:p>
          <a:p>
            <a:r>
              <a:rPr lang="nl-BE" sz="1700" dirty="0" err="1">
                <a:solidFill>
                  <a:srgbClr val="0070C0"/>
                </a:solidFill>
              </a:rPr>
              <a:t>Align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initiatives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to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enhance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maturity</a:t>
            </a:r>
            <a:r>
              <a:rPr lang="nl-BE" sz="1700" dirty="0">
                <a:solidFill>
                  <a:srgbClr val="0070C0"/>
                </a:solidFill>
              </a:rPr>
              <a:t> of </a:t>
            </a:r>
            <a:r>
              <a:rPr lang="nl-BE" sz="1700" dirty="0" err="1">
                <a:solidFill>
                  <a:srgbClr val="0070C0"/>
                </a:solidFill>
              </a:rPr>
              <a:t>internal</a:t>
            </a:r>
            <a:r>
              <a:rPr lang="nl-BE" sz="1700" dirty="0">
                <a:solidFill>
                  <a:srgbClr val="0070C0"/>
                </a:solidFill>
              </a:rPr>
              <a:t> control </a:t>
            </a:r>
            <a:r>
              <a:rPr lang="nl-BE" sz="1700" dirty="0" err="1">
                <a:solidFill>
                  <a:srgbClr val="0070C0"/>
                </a:solidFill>
              </a:rPr>
              <a:t>and</a:t>
            </a:r>
            <a:r>
              <a:rPr lang="nl-BE" sz="1700" dirty="0">
                <a:solidFill>
                  <a:srgbClr val="0070C0"/>
                </a:solidFill>
              </a:rPr>
              <a:t> risk management in </a:t>
            </a:r>
            <a:r>
              <a:rPr lang="nl-BE" sz="1700" dirty="0" err="1">
                <a:solidFill>
                  <a:srgbClr val="0070C0"/>
                </a:solidFill>
              </a:rPr>
              <a:t>the</a:t>
            </a:r>
            <a:r>
              <a:rPr lang="nl-BE" sz="1700" dirty="0">
                <a:solidFill>
                  <a:srgbClr val="0070C0"/>
                </a:solidFill>
              </a:rPr>
              <a:t> </a:t>
            </a:r>
            <a:r>
              <a:rPr lang="nl-BE" sz="1700" dirty="0" err="1">
                <a:solidFill>
                  <a:srgbClr val="0070C0"/>
                </a:solidFill>
              </a:rPr>
              <a:t>organization</a:t>
            </a:r>
            <a:endParaRPr lang="nl-BE" sz="1700" dirty="0">
              <a:solidFill>
                <a:srgbClr val="0070C0"/>
              </a:solidFill>
            </a:endParaRPr>
          </a:p>
          <a:p>
            <a:endParaRPr lang="nl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nl-BE" sz="1600" dirty="0">
                <a:solidFill>
                  <a:srgbClr val="0070C0"/>
                </a:solidFill>
              </a:rPr>
              <a:t>	</a:t>
            </a:r>
          </a:p>
          <a:p>
            <a:endParaRPr lang="nl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6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endParaRPr lang="nl-BE" sz="1600" dirty="0">
              <a:solidFill>
                <a:srgbClr val="0070C0"/>
              </a:solidFill>
            </a:endParaRPr>
          </a:p>
          <a:p>
            <a:endParaRPr lang="nl-BE" sz="1600" dirty="0">
              <a:solidFill>
                <a:srgbClr val="0070C0"/>
              </a:solidFill>
            </a:endParaRPr>
          </a:p>
          <a:p>
            <a:endParaRPr lang="nl-BE" sz="1600" dirty="0">
              <a:solidFill>
                <a:srgbClr val="0070C0"/>
              </a:solidFill>
            </a:endParaRPr>
          </a:p>
          <a:p>
            <a:endParaRPr lang="nl-BE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8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90683" y="1351280"/>
            <a:ext cx="8583561" cy="4891443"/>
          </a:xfrm>
        </p:spPr>
        <p:txBody>
          <a:bodyPr>
            <a:noAutofit/>
          </a:bodyPr>
          <a:lstStyle/>
          <a:p>
            <a:r>
              <a:rPr lang="nl-BE" sz="1600" dirty="0" err="1">
                <a:solidFill>
                  <a:srgbClr val="0070C0"/>
                </a:solidFill>
              </a:rPr>
              <a:t>Loyalty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open line of </a:t>
            </a:r>
            <a:r>
              <a:rPr lang="nl-BE" sz="1600" dirty="0" err="1">
                <a:solidFill>
                  <a:srgbClr val="0070C0"/>
                </a:solidFill>
              </a:rPr>
              <a:t>communication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</a:p>
          <a:p>
            <a:r>
              <a:rPr lang="nl-BE" sz="1600" dirty="0">
                <a:solidFill>
                  <a:srgbClr val="0070C0"/>
                </a:solidFill>
              </a:rPr>
              <a:t>Reporting </a:t>
            </a:r>
            <a:r>
              <a:rPr lang="nl-BE" sz="1600" dirty="0" err="1">
                <a:solidFill>
                  <a:srgbClr val="0070C0"/>
                </a:solidFill>
              </a:rPr>
              <a:t>about</a:t>
            </a:r>
            <a:r>
              <a:rPr lang="nl-BE" sz="1600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nl-BE" sz="1600" dirty="0" err="1">
                <a:solidFill>
                  <a:srgbClr val="0070C0"/>
                </a:solidFill>
              </a:rPr>
              <a:t>Auditactivities</a:t>
            </a:r>
            <a:r>
              <a:rPr lang="nl-BE" sz="1600" dirty="0">
                <a:solidFill>
                  <a:srgbClr val="0070C0"/>
                </a:solidFill>
              </a:rPr>
              <a:t> (significant assessments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recommendations</a:t>
            </a:r>
            <a:r>
              <a:rPr lang="nl-BE" sz="1600" dirty="0">
                <a:solidFill>
                  <a:srgbClr val="0070C0"/>
                </a:solidFill>
              </a:rPr>
              <a:t>, </a:t>
            </a:r>
            <a:r>
              <a:rPr lang="nl-BE" sz="1600" dirty="0" err="1">
                <a:solidFill>
                  <a:srgbClr val="0070C0"/>
                </a:solidFill>
              </a:rPr>
              <a:t>plans</a:t>
            </a:r>
            <a:r>
              <a:rPr lang="nl-BE" sz="1600" dirty="0">
                <a:solidFill>
                  <a:srgbClr val="0070C0"/>
                </a:solidFill>
              </a:rPr>
              <a:t> of action, follow up of action </a:t>
            </a:r>
            <a:r>
              <a:rPr lang="nl-BE" sz="1600" dirty="0" err="1">
                <a:solidFill>
                  <a:srgbClr val="0070C0"/>
                </a:solidFill>
              </a:rPr>
              <a:t>plans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by</a:t>
            </a:r>
            <a:r>
              <a:rPr lang="nl-BE" sz="1600" dirty="0">
                <a:solidFill>
                  <a:srgbClr val="0070C0"/>
                </a:solidFill>
              </a:rPr>
              <a:t> management)</a:t>
            </a:r>
          </a:p>
          <a:p>
            <a:pPr lvl="1"/>
            <a:r>
              <a:rPr lang="nl-BE" sz="1600" dirty="0" err="1">
                <a:solidFill>
                  <a:srgbClr val="0070C0"/>
                </a:solidFill>
              </a:rPr>
              <a:t>KPI’s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about</a:t>
            </a:r>
            <a:r>
              <a:rPr lang="nl-BE" sz="1600" dirty="0">
                <a:solidFill>
                  <a:srgbClr val="0070C0"/>
                </a:solidFill>
              </a:rPr>
              <a:t> performance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functioning</a:t>
            </a:r>
            <a:r>
              <a:rPr lang="nl-BE" sz="1600" dirty="0">
                <a:solidFill>
                  <a:srgbClr val="0070C0"/>
                </a:solidFill>
              </a:rPr>
              <a:t> of  </a:t>
            </a:r>
            <a:r>
              <a:rPr lang="nl-BE" sz="1600" dirty="0" err="1">
                <a:solidFill>
                  <a:srgbClr val="0070C0"/>
                </a:solidFill>
              </a:rPr>
              <a:t>internal</a:t>
            </a:r>
            <a:r>
              <a:rPr lang="nl-BE" sz="1600" dirty="0">
                <a:solidFill>
                  <a:srgbClr val="0070C0"/>
                </a:solidFill>
              </a:rPr>
              <a:t> audit (# audits </a:t>
            </a:r>
            <a:r>
              <a:rPr lang="nl-BE" sz="1600" dirty="0" err="1">
                <a:solidFill>
                  <a:srgbClr val="0070C0"/>
                </a:solidFill>
              </a:rPr>
              <a:t>according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to</a:t>
            </a:r>
            <a:r>
              <a:rPr lang="nl-BE" sz="1600" dirty="0">
                <a:solidFill>
                  <a:srgbClr val="0070C0"/>
                </a:solidFill>
              </a:rPr>
              <a:t> plan, audits/FTE,  % time </a:t>
            </a:r>
            <a:r>
              <a:rPr lang="nl-BE" sz="1600" dirty="0" err="1">
                <a:solidFill>
                  <a:srgbClr val="0070C0"/>
                </a:solidFill>
              </a:rPr>
              <a:t>spent</a:t>
            </a:r>
            <a:r>
              <a:rPr lang="nl-BE" sz="1600" dirty="0">
                <a:solidFill>
                  <a:srgbClr val="0070C0"/>
                </a:solidFill>
              </a:rPr>
              <a:t> audits/</a:t>
            </a:r>
            <a:r>
              <a:rPr lang="nl-BE" sz="1600" dirty="0" err="1">
                <a:solidFill>
                  <a:srgbClr val="0070C0"/>
                </a:solidFill>
              </a:rPr>
              <a:t>total</a:t>
            </a:r>
            <a:r>
              <a:rPr lang="nl-BE" sz="1600" dirty="0">
                <a:solidFill>
                  <a:srgbClr val="0070C0"/>
                </a:solidFill>
              </a:rPr>
              <a:t>,…)</a:t>
            </a:r>
          </a:p>
          <a:p>
            <a:pPr lvl="1"/>
            <a:r>
              <a:rPr lang="nl-BE" sz="1600" dirty="0">
                <a:solidFill>
                  <a:srgbClr val="0070C0"/>
                </a:solidFill>
              </a:rPr>
              <a:t>Reporting </a:t>
            </a:r>
            <a:r>
              <a:rPr lang="nl-BE" sz="1600" dirty="0" err="1">
                <a:solidFill>
                  <a:srgbClr val="0070C0"/>
                </a:solidFill>
              </a:rPr>
              <a:t>evolution</a:t>
            </a:r>
            <a:r>
              <a:rPr lang="nl-BE" sz="1600" dirty="0">
                <a:solidFill>
                  <a:srgbClr val="0070C0"/>
                </a:solidFill>
              </a:rPr>
              <a:t> of resources (</a:t>
            </a:r>
            <a:r>
              <a:rPr lang="nl-BE" sz="1600" dirty="0" err="1">
                <a:solidFill>
                  <a:srgbClr val="0070C0"/>
                </a:solidFill>
              </a:rPr>
              <a:t>number</a:t>
            </a:r>
            <a:r>
              <a:rPr lang="nl-BE" sz="1600" dirty="0">
                <a:solidFill>
                  <a:srgbClr val="0070C0"/>
                </a:solidFill>
              </a:rPr>
              <a:t>, </a:t>
            </a:r>
            <a:r>
              <a:rPr lang="nl-BE" sz="1600" dirty="0" err="1">
                <a:solidFill>
                  <a:srgbClr val="0070C0"/>
                </a:solidFill>
              </a:rPr>
              <a:t>competences</a:t>
            </a:r>
            <a:r>
              <a:rPr lang="nl-BE" sz="1600" dirty="0">
                <a:solidFill>
                  <a:srgbClr val="0070C0"/>
                </a:solidFill>
              </a:rPr>
              <a:t>), </a:t>
            </a:r>
            <a:r>
              <a:rPr lang="nl-BE" sz="1600" dirty="0" err="1">
                <a:solidFill>
                  <a:srgbClr val="0070C0"/>
                </a:solidFill>
              </a:rPr>
              <a:t>evolution</a:t>
            </a:r>
            <a:r>
              <a:rPr lang="nl-BE" sz="1600" dirty="0">
                <a:solidFill>
                  <a:srgbClr val="0070C0"/>
                </a:solidFill>
              </a:rPr>
              <a:t> co-</a:t>
            </a:r>
            <a:r>
              <a:rPr lang="nl-BE" sz="1600" dirty="0" err="1">
                <a:solidFill>
                  <a:srgbClr val="0070C0"/>
                </a:solidFill>
              </a:rPr>
              <a:t>sourcing</a:t>
            </a:r>
            <a:endParaRPr lang="nl-BE" sz="1600" dirty="0">
              <a:solidFill>
                <a:srgbClr val="0070C0"/>
              </a:solidFill>
            </a:endParaRPr>
          </a:p>
          <a:p>
            <a:pPr lvl="1"/>
            <a:r>
              <a:rPr lang="nl-BE" sz="1600" dirty="0" err="1">
                <a:solidFill>
                  <a:srgbClr val="0070C0"/>
                </a:solidFill>
              </a:rPr>
              <a:t>Amendments</a:t>
            </a:r>
            <a:r>
              <a:rPr lang="nl-BE" sz="1600" dirty="0">
                <a:solidFill>
                  <a:srgbClr val="0070C0"/>
                </a:solidFill>
              </a:rPr>
              <a:t>/changes auditplan</a:t>
            </a:r>
          </a:p>
          <a:p>
            <a:pPr lvl="1"/>
            <a:r>
              <a:rPr lang="nl-BE" sz="1600" dirty="0">
                <a:solidFill>
                  <a:srgbClr val="0070C0"/>
                </a:solidFill>
              </a:rPr>
              <a:t>Status </a:t>
            </a:r>
            <a:r>
              <a:rPr lang="nl-BE" sz="1600" dirty="0" err="1">
                <a:solidFill>
                  <a:srgbClr val="0070C0"/>
                </a:solidFill>
              </a:rPr>
              <a:t>introduction</a:t>
            </a:r>
            <a:r>
              <a:rPr lang="nl-BE" sz="1600" dirty="0">
                <a:solidFill>
                  <a:srgbClr val="0070C0"/>
                </a:solidFill>
              </a:rPr>
              <a:t> new </a:t>
            </a:r>
            <a:r>
              <a:rPr lang="nl-BE" sz="1600" dirty="0" err="1">
                <a:solidFill>
                  <a:srgbClr val="0070C0"/>
                </a:solidFill>
              </a:rPr>
              <a:t>techniques</a:t>
            </a:r>
            <a:r>
              <a:rPr lang="nl-BE" sz="1600" dirty="0">
                <a:solidFill>
                  <a:srgbClr val="0070C0"/>
                </a:solidFill>
              </a:rPr>
              <a:t>, </a:t>
            </a:r>
            <a:r>
              <a:rPr lang="nl-BE" sz="1600" dirty="0" err="1">
                <a:solidFill>
                  <a:srgbClr val="0070C0"/>
                </a:solidFill>
              </a:rPr>
              <a:t>auditmethodology</a:t>
            </a:r>
            <a:r>
              <a:rPr lang="nl-BE" sz="1600" dirty="0">
                <a:solidFill>
                  <a:srgbClr val="0070C0"/>
                </a:solidFill>
              </a:rPr>
              <a:t>, </a:t>
            </a:r>
            <a:r>
              <a:rPr lang="nl-BE" sz="1600" dirty="0" err="1">
                <a:solidFill>
                  <a:srgbClr val="0070C0"/>
                </a:solidFill>
              </a:rPr>
              <a:t>quality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</a:p>
          <a:p>
            <a:r>
              <a:rPr lang="nl-BE" sz="1600" dirty="0">
                <a:solidFill>
                  <a:srgbClr val="0070C0"/>
                </a:solidFill>
              </a:rPr>
              <a:t>Communication</a:t>
            </a:r>
          </a:p>
          <a:p>
            <a:pPr lvl="1"/>
            <a:r>
              <a:rPr lang="nl-BE" sz="1600" dirty="0" err="1">
                <a:solidFill>
                  <a:srgbClr val="0070C0"/>
                </a:solidFill>
              </a:rPr>
              <a:t>Results</a:t>
            </a:r>
            <a:r>
              <a:rPr lang="nl-BE" sz="1600" dirty="0">
                <a:solidFill>
                  <a:srgbClr val="0070C0"/>
                </a:solidFill>
              </a:rPr>
              <a:t> risk assessment</a:t>
            </a:r>
          </a:p>
          <a:p>
            <a:pPr lvl="1"/>
            <a:r>
              <a:rPr lang="nl-BE" sz="1600" dirty="0" err="1">
                <a:solidFill>
                  <a:srgbClr val="0070C0"/>
                </a:solidFill>
              </a:rPr>
              <a:t>Transparancy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about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decision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process</a:t>
            </a:r>
            <a:r>
              <a:rPr lang="nl-BE" sz="1600" dirty="0">
                <a:solidFill>
                  <a:srgbClr val="0070C0"/>
                </a:solidFill>
              </a:rPr>
              <a:t> auditplan</a:t>
            </a:r>
          </a:p>
          <a:p>
            <a:pPr lvl="1"/>
            <a:r>
              <a:rPr lang="nl-BE" sz="1600" dirty="0">
                <a:solidFill>
                  <a:srgbClr val="0070C0"/>
                </a:solidFill>
              </a:rPr>
              <a:t>Ad hoc </a:t>
            </a:r>
            <a:r>
              <a:rPr lang="nl-BE" sz="1600" dirty="0" err="1">
                <a:solidFill>
                  <a:srgbClr val="0070C0"/>
                </a:solidFill>
              </a:rPr>
              <a:t>requests</a:t>
            </a:r>
            <a:r>
              <a:rPr lang="nl-BE" sz="1600" dirty="0">
                <a:solidFill>
                  <a:srgbClr val="0070C0"/>
                </a:solidFill>
              </a:rPr>
              <a:t> management/ministers (audit </a:t>
            </a:r>
            <a:r>
              <a:rPr lang="nl-BE" sz="1600" dirty="0" err="1">
                <a:solidFill>
                  <a:srgbClr val="0070C0"/>
                </a:solidFill>
              </a:rPr>
              <a:t>requests</a:t>
            </a:r>
            <a:r>
              <a:rPr lang="nl-BE" sz="1600" dirty="0">
                <a:solidFill>
                  <a:srgbClr val="0070C0"/>
                </a:solidFill>
              </a:rPr>
              <a:t> or management support) </a:t>
            </a:r>
          </a:p>
          <a:p>
            <a:pPr lvl="1"/>
            <a:r>
              <a:rPr lang="nl-BE" sz="1600" dirty="0">
                <a:solidFill>
                  <a:srgbClr val="0070C0"/>
                </a:solidFill>
              </a:rPr>
              <a:t>Fraude (</a:t>
            </a:r>
            <a:r>
              <a:rPr lang="nl-BE" sz="1600" dirty="0" err="1">
                <a:solidFill>
                  <a:srgbClr val="0070C0"/>
                </a:solidFill>
              </a:rPr>
              <a:t>forensic</a:t>
            </a:r>
            <a:r>
              <a:rPr lang="nl-BE" sz="1600" dirty="0">
                <a:solidFill>
                  <a:srgbClr val="0070C0"/>
                </a:solidFill>
              </a:rPr>
              <a:t>) issues or </a:t>
            </a:r>
            <a:r>
              <a:rPr lang="nl-BE" sz="1600" dirty="0" err="1">
                <a:solidFill>
                  <a:srgbClr val="0070C0"/>
                </a:solidFill>
              </a:rPr>
              <a:t>ethics</a:t>
            </a:r>
            <a:r>
              <a:rPr lang="nl-BE" sz="1600" dirty="0">
                <a:solidFill>
                  <a:srgbClr val="0070C0"/>
                </a:solidFill>
              </a:rPr>
              <a:t> (</a:t>
            </a:r>
            <a:r>
              <a:rPr lang="nl-BE" sz="1600" dirty="0" err="1">
                <a:solidFill>
                  <a:srgbClr val="0070C0"/>
                </a:solidFill>
              </a:rPr>
              <a:t>whistle</a:t>
            </a:r>
            <a:r>
              <a:rPr lang="nl-BE" sz="1600" dirty="0">
                <a:solidFill>
                  <a:srgbClr val="0070C0"/>
                </a:solidFill>
              </a:rPr>
              <a:t> blowers)</a:t>
            </a:r>
          </a:p>
          <a:p>
            <a:pPr lvl="1"/>
            <a:r>
              <a:rPr lang="nl-BE" sz="1600" dirty="0" err="1">
                <a:solidFill>
                  <a:srgbClr val="0070C0"/>
                </a:solidFill>
              </a:rPr>
              <a:t>Possible</a:t>
            </a:r>
            <a:r>
              <a:rPr lang="nl-BE" sz="1600" dirty="0">
                <a:solidFill>
                  <a:srgbClr val="0070C0"/>
                </a:solidFill>
              </a:rPr>
              <a:t> issues </a:t>
            </a:r>
            <a:r>
              <a:rPr lang="nl-BE" sz="1600" dirty="0" err="1">
                <a:solidFill>
                  <a:srgbClr val="0070C0"/>
                </a:solidFill>
              </a:rPr>
              <a:t>about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independance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nl-BE" sz="1600" dirty="0">
                <a:solidFill>
                  <a:srgbClr val="0070C0"/>
                </a:solidFill>
              </a:rPr>
              <a:t>Significant </a:t>
            </a:r>
            <a:r>
              <a:rPr lang="nl-BE" sz="1600" dirty="0" err="1">
                <a:solidFill>
                  <a:srgbClr val="0070C0"/>
                </a:solidFill>
              </a:rPr>
              <a:t>risks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control issues </a:t>
            </a:r>
          </a:p>
          <a:p>
            <a:pPr marL="0" indent="0">
              <a:buNone/>
            </a:pPr>
            <a:endParaRPr lang="nl-BE" sz="1600" dirty="0">
              <a:solidFill>
                <a:srgbClr val="0070C0"/>
              </a:solidFill>
            </a:endParaRPr>
          </a:p>
          <a:p>
            <a:endParaRPr lang="nl-B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600" dirty="0">
              <a:solidFill>
                <a:srgbClr val="0070C0"/>
              </a:solidFill>
            </a:endParaRPr>
          </a:p>
          <a:p>
            <a:endParaRPr lang="nl-BE" sz="1600" dirty="0"/>
          </a:p>
          <a:p>
            <a:endParaRPr lang="nl-BE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Partnership ACFO -FIA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8" y="2719242"/>
            <a:ext cx="1900837" cy="984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572" y="2261422"/>
            <a:ext cx="1871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>
                <a:solidFill>
                  <a:srgbClr val="0070C0"/>
                </a:solidFill>
              </a:rPr>
              <a:t>Engagement FIA</a:t>
            </a:r>
          </a:p>
        </p:txBody>
      </p:sp>
    </p:spTree>
    <p:extLst>
      <p:ext uri="{BB962C8B-B14F-4D97-AF65-F5344CB8AC3E}">
        <p14:creationId xmlns:p14="http://schemas.microsoft.com/office/powerpoint/2010/main" val="306393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Partnership ACFO - FIA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767583" y="1497385"/>
            <a:ext cx="8730149" cy="4310028"/>
          </a:xfrm>
        </p:spPr>
        <p:txBody>
          <a:bodyPr>
            <a:noAutofit/>
          </a:bodyPr>
          <a:lstStyle/>
          <a:p>
            <a:r>
              <a:rPr lang="nl-BE" sz="1600" dirty="0" err="1">
                <a:solidFill>
                  <a:srgbClr val="0070C0"/>
                </a:solidFill>
              </a:rPr>
              <a:t>Approval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review Charter FIA,  </a:t>
            </a:r>
            <a:r>
              <a:rPr lang="nl-BE" sz="1600" dirty="0" err="1">
                <a:solidFill>
                  <a:srgbClr val="0070C0"/>
                </a:solidFill>
              </a:rPr>
              <a:t>protocols</a:t>
            </a:r>
            <a:r>
              <a:rPr lang="nl-BE" sz="1600" dirty="0">
                <a:solidFill>
                  <a:srgbClr val="0070C0"/>
                </a:solidFill>
              </a:rPr>
              <a:t> etc..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Approval</a:t>
            </a:r>
            <a:r>
              <a:rPr lang="nl-BE" sz="1600" dirty="0">
                <a:solidFill>
                  <a:srgbClr val="0070C0"/>
                </a:solidFill>
              </a:rPr>
              <a:t> audit </a:t>
            </a:r>
            <a:r>
              <a:rPr lang="nl-BE" sz="1600" dirty="0" err="1">
                <a:solidFill>
                  <a:srgbClr val="0070C0"/>
                </a:solidFill>
              </a:rPr>
              <a:t>programme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annual</a:t>
            </a:r>
            <a:r>
              <a:rPr lang="nl-BE" sz="1600" dirty="0">
                <a:solidFill>
                  <a:srgbClr val="0070C0"/>
                </a:solidFill>
              </a:rPr>
              <a:t> action plan 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Safeguard</a:t>
            </a:r>
            <a:r>
              <a:rPr lang="nl-BE" sz="1600" dirty="0">
                <a:solidFill>
                  <a:srgbClr val="0070C0"/>
                </a:solidFill>
              </a:rPr>
              <a:t> FIA means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resources </a:t>
            </a:r>
            <a:r>
              <a:rPr lang="nl-BE" sz="1600" dirty="0" err="1">
                <a:solidFill>
                  <a:srgbClr val="0070C0"/>
                </a:solidFill>
              </a:rPr>
              <a:t>to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guarantee</a:t>
            </a:r>
            <a:r>
              <a:rPr lang="nl-BE" sz="1600" dirty="0">
                <a:solidFill>
                  <a:srgbClr val="0070C0"/>
                </a:solidFill>
              </a:rPr>
              <a:t> FIA </a:t>
            </a:r>
            <a:r>
              <a:rPr lang="nl-BE" sz="1600" dirty="0" err="1">
                <a:solidFill>
                  <a:srgbClr val="0070C0"/>
                </a:solidFill>
              </a:rPr>
              <a:t>activities</a:t>
            </a:r>
            <a:endParaRPr lang="nl-BE" sz="1600" dirty="0">
              <a:solidFill>
                <a:srgbClr val="0070C0"/>
              </a:solidFill>
            </a:endParaRPr>
          </a:p>
          <a:p>
            <a:r>
              <a:rPr lang="nl-BE" sz="1600" dirty="0" err="1">
                <a:solidFill>
                  <a:srgbClr val="0070C0"/>
                </a:solidFill>
              </a:rPr>
              <a:t>Safeguard</a:t>
            </a:r>
            <a:r>
              <a:rPr lang="nl-BE" sz="1600" dirty="0">
                <a:solidFill>
                  <a:srgbClr val="0070C0"/>
                </a:solidFill>
              </a:rPr>
              <a:t> FIA </a:t>
            </a:r>
            <a:r>
              <a:rPr lang="nl-BE" sz="1600" dirty="0" err="1">
                <a:solidFill>
                  <a:srgbClr val="0070C0"/>
                </a:solidFill>
              </a:rPr>
              <a:t>authority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status </a:t>
            </a:r>
            <a:r>
              <a:rPr lang="nl-BE" sz="1600" dirty="0" err="1">
                <a:solidFill>
                  <a:srgbClr val="0070C0"/>
                </a:solidFill>
              </a:rPr>
              <a:t>to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protect</a:t>
            </a:r>
            <a:r>
              <a:rPr lang="nl-BE" sz="1600" dirty="0">
                <a:solidFill>
                  <a:srgbClr val="0070C0"/>
                </a:solidFill>
              </a:rPr>
              <a:t> FIA </a:t>
            </a:r>
            <a:r>
              <a:rPr lang="nl-BE" sz="1600" dirty="0" err="1">
                <a:solidFill>
                  <a:srgbClr val="0070C0"/>
                </a:solidFill>
              </a:rPr>
              <a:t>mandate</a:t>
            </a:r>
            <a:endParaRPr lang="nl-BE" sz="1600" dirty="0">
              <a:solidFill>
                <a:srgbClr val="0070C0"/>
              </a:solidFill>
            </a:endParaRPr>
          </a:p>
          <a:p>
            <a:r>
              <a:rPr lang="nl-BE" sz="1600" dirty="0">
                <a:solidFill>
                  <a:srgbClr val="0070C0"/>
                </a:solidFill>
              </a:rPr>
              <a:t>Ensure high level attention </a:t>
            </a:r>
            <a:r>
              <a:rPr lang="nl-BE" sz="1600" dirty="0" err="1">
                <a:solidFill>
                  <a:srgbClr val="0070C0"/>
                </a:solidFill>
              </a:rPr>
              <a:t>for</a:t>
            </a:r>
            <a:r>
              <a:rPr lang="nl-BE" sz="1600" dirty="0">
                <a:solidFill>
                  <a:srgbClr val="0070C0"/>
                </a:solidFill>
              </a:rPr>
              <a:t> audit </a:t>
            </a:r>
            <a:r>
              <a:rPr lang="nl-BE" sz="1600" dirty="0" err="1">
                <a:solidFill>
                  <a:srgbClr val="0070C0"/>
                </a:solidFill>
              </a:rPr>
              <a:t>function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results</a:t>
            </a:r>
            <a:endParaRPr lang="nl-BE" sz="1600" dirty="0">
              <a:solidFill>
                <a:srgbClr val="0070C0"/>
              </a:solidFill>
            </a:endParaRPr>
          </a:p>
          <a:p>
            <a:r>
              <a:rPr lang="nl-BE" sz="1600" dirty="0">
                <a:solidFill>
                  <a:srgbClr val="0070C0"/>
                </a:solidFill>
              </a:rPr>
              <a:t>Ensure direct, open </a:t>
            </a:r>
            <a:r>
              <a:rPr lang="nl-BE" sz="1600" dirty="0" err="1">
                <a:solidFill>
                  <a:srgbClr val="0070C0"/>
                </a:solidFill>
              </a:rPr>
              <a:t>relationship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communication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with</a:t>
            </a:r>
            <a:r>
              <a:rPr lang="nl-BE" sz="1600" dirty="0">
                <a:solidFill>
                  <a:srgbClr val="0070C0"/>
                </a:solidFill>
              </a:rPr>
              <a:t> FIA, direct link </a:t>
            </a:r>
            <a:r>
              <a:rPr lang="nl-BE" sz="1600" dirty="0" err="1">
                <a:solidFill>
                  <a:srgbClr val="0070C0"/>
                </a:solidFill>
              </a:rPr>
              <a:t>between</a:t>
            </a:r>
            <a:r>
              <a:rPr lang="nl-BE" sz="1600" dirty="0">
                <a:solidFill>
                  <a:srgbClr val="0070C0"/>
                </a:solidFill>
              </a:rPr>
              <a:t> CAE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ACFO </a:t>
            </a:r>
          </a:p>
          <a:p>
            <a:r>
              <a:rPr lang="nl-BE" sz="1600" dirty="0">
                <a:solidFill>
                  <a:srgbClr val="0070C0"/>
                </a:solidFill>
              </a:rPr>
              <a:t>Joint </a:t>
            </a:r>
            <a:r>
              <a:rPr lang="nl-BE" sz="1600" dirty="0" err="1">
                <a:solidFill>
                  <a:srgbClr val="0070C0"/>
                </a:solidFill>
              </a:rPr>
              <a:t>deliberations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about</a:t>
            </a:r>
            <a:r>
              <a:rPr lang="nl-BE" sz="1600" dirty="0">
                <a:solidFill>
                  <a:srgbClr val="0070C0"/>
                </a:solidFill>
              </a:rPr>
              <a:t> culture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strategy</a:t>
            </a:r>
            <a:r>
              <a:rPr lang="nl-BE" sz="1600" dirty="0">
                <a:solidFill>
                  <a:srgbClr val="0070C0"/>
                </a:solidFill>
              </a:rPr>
              <a:t> of FIA. </a:t>
            </a:r>
            <a:r>
              <a:rPr lang="nl-BE" sz="1600" dirty="0" err="1">
                <a:solidFill>
                  <a:srgbClr val="0070C0"/>
                </a:solidFill>
              </a:rPr>
              <a:t>What</a:t>
            </a:r>
            <a:r>
              <a:rPr lang="nl-BE" sz="1600" dirty="0">
                <a:solidFill>
                  <a:srgbClr val="0070C0"/>
                </a:solidFill>
              </a:rPr>
              <a:t> is most </a:t>
            </a:r>
            <a:r>
              <a:rPr lang="nl-BE" sz="1600" dirty="0" err="1">
                <a:solidFill>
                  <a:srgbClr val="0070C0"/>
                </a:solidFill>
              </a:rPr>
              <a:t>desirable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valuable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for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the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global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organization</a:t>
            </a:r>
            <a:r>
              <a:rPr lang="nl-BE" sz="1600" dirty="0">
                <a:solidFill>
                  <a:srgbClr val="0070C0"/>
                </a:solidFill>
              </a:rPr>
              <a:t>?</a:t>
            </a:r>
          </a:p>
          <a:p>
            <a:r>
              <a:rPr lang="nl-BE" sz="1600" dirty="0">
                <a:solidFill>
                  <a:srgbClr val="0070C0"/>
                </a:solidFill>
              </a:rPr>
              <a:t>Keep FIA </a:t>
            </a:r>
            <a:r>
              <a:rPr lang="nl-BE" sz="1600" dirty="0" err="1">
                <a:solidFill>
                  <a:srgbClr val="0070C0"/>
                </a:solidFill>
              </a:rPr>
              <a:t>informed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about</a:t>
            </a:r>
            <a:r>
              <a:rPr lang="nl-BE" sz="1600" dirty="0">
                <a:solidFill>
                  <a:srgbClr val="0070C0"/>
                </a:solidFill>
              </a:rPr>
              <a:t> important changes, trends etc. – joint assessment of impact of changes in </a:t>
            </a:r>
            <a:r>
              <a:rPr lang="nl-BE" sz="1600" dirty="0" err="1">
                <a:solidFill>
                  <a:srgbClr val="0070C0"/>
                </a:solidFill>
              </a:rPr>
              <a:t>the</a:t>
            </a:r>
            <a:r>
              <a:rPr lang="nl-BE" sz="1600" dirty="0">
                <a:solidFill>
                  <a:srgbClr val="0070C0"/>
                </a:solidFill>
              </a:rPr>
              <a:t> audit programma </a:t>
            </a:r>
          </a:p>
          <a:p>
            <a:r>
              <a:rPr lang="nl-BE" sz="1600" dirty="0">
                <a:solidFill>
                  <a:srgbClr val="0070C0"/>
                </a:solidFill>
              </a:rPr>
              <a:t>Follow up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review status actionplan </a:t>
            </a:r>
            <a:r>
              <a:rPr lang="nl-BE" sz="1600" dirty="0" err="1">
                <a:solidFill>
                  <a:srgbClr val="0070C0"/>
                </a:solidFill>
              </a:rPr>
              <a:t>by</a:t>
            </a:r>
            <a:r>
              <a:rPr lang="nl-BE" sz="1600" dirty="0">
                <a:solidFill>
                  <a:srgbClr val="0070C0"/>
                </a:solidFill>
              </a:rPr>
              <a:t> management – </a:t>
            </a:r>
            <a:r>
              <a:rPr lang="nl-BE" sz="1600" dirty="0" err="1">
                <a:solidFill>
                  <a:srgbClr val="0070C0"/>
                </a:solidFill>
              </a:rPr>
              <a:t>escalation</a:t>
            </a:r>
            <a:r>
              <a:rPr lang="nl-BE" sz="1600" dirty="0">
                <a:solidFill>
                  <a:srgbClr val="0070C0"/>
                </a:solidFill>
              </a:rPr>
              <a:t> procedure, make management </a:t>
            </a:r>
            <a:r>
              <a:rPr lang="nl-BE" sz="1600" dirty="0" err="1">
                <a:solidFill>
                  <a:srgbClr val="0070C0"/>
                </a:solidFill>
              </a:rPr>
              <a:t>accountable</a:t>
            </a:r>
            <a:endParaRPr lang="nl-BE" sz="1600" dirty="0">
              <a:solidFill>
                <a:srgbClr val="0070C0"/>
              </a:solidFill>
            </a:endParaRPr>
          </a:p>
          <a:p>
            <a:r>
              <a:rPr lang="nl-BE" sz="1600" dirty="0">
                <a:solidFill>
                  <a:srgbClr val="0070C0"/>
                </a:solidFill>
              </a:rPr>
              <a:t>Monitoring en </a:t>
            </a:r>
            <a:r>
              <a:rPr lang="nl-BE" sz="1600" dirty="0" err="1">
                <a:solidFill>
                  <a:srgbClr val="0070C0"/>
                </a:solidFill>
              </a:rPr>
              <a:t>evaluation</a:t>
            </a:r>
            <a:r>
              <a:rPr lang="nl-BE" sz="1600" dirty="0">
                <a:solidFill>
                  <a:srgbClr val="0070C0"/>
                </a:solidFill>
              </a:rPr>
              <a:t> of </a:t>
            </a:r>
            <a:r>
              <a:rPr lang="nl-BE" sz="1600" dirty="0" err="1">
                <a:solidFill>
                  <a:srgbClr val="0070C0"/>
                </a:solidFill>
              </a:rPr>
              <a:t>the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quality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effectiveness</a:t>
            </a:r>
            <a:r>
              <a:rPr lang="nl-BE" sz="1600" dirty="0">
                <a:solidFill>
                  <a:srgbClr val="0070C0"/>
                </a:solidFill>
              </a:rPr>
              <a:t>  of </a:t>
            </a:r>
            <a:r>
              <a:rPr lang="nl-BE" sz="1600" dirty="0" err="1">
                <a:solidFill>
                  <a:srgbClr val="0070C0"/>
                </a:solidFill>
              </a:rPr>
              <a:t>the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internal</a:t>
            </a:r>
            <a:r>
              <a:rPr lang="nl-BE" sz="1600" dirty="0">
                <a:solidFill>
                  <a:srgbClr val="0070C0"/>
                </a:solidFill>
              </a:rPr>
              <a:t> audit </a:t>
            </a:r>
            <a:r>
              <a:rPr lang="nl-BE" sz="1600" dirty="0" err="1">
                <a:solidFill>
                  <a:srgbClr val="0070C0"/>
                </a:solidFill>
              </a:rPr>
              <a:t>function</a:t>
            </a:r>
            <a:r>
              <a:rPr lang="nl-BE" sz="1600" dirty="0">
                <a:solidFill>
                  <a:srgbClr val="0070C0"/>
                </a:solidFill>
              </a:rPr>
              <a:t> en </a:t>
            </a:r>
            <a:r>
              <a:rPr lang="nl-BE" sz="1600" dirty="0" err="1">
                <a:solidFill>
                  <a:srgbClr val="0070C0"/>
                </a:solidFill>
              </a:rPr>
              <a:t>the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role</a:t>
            </a:r>
            <a:r>
              <a:rPr lang="nl-BE" sz="1600" dirty="0">
                <a:solidFill>
                  <a:srgbClr val="0070C0"/>
                </a:solidFill>
              </a:rPr>
              <a:t> of IA in risk management </a:t>
            </a:r>
            <a:r>
              <a:rPr lang="nl-BE" sz="1600" dirty="0" err="1">
                <a:solidFill>
                  <a:srgbClr val="0070C0"/>
                </a:solidFill>
              </a:rPr>
              <a:t>within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the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global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organization</a:t>
            </a:r>
            <a:r>
              <a:rPr lang="nl-BE" sz="16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45" y="2560403"/>
            <a:ext cx="1551147" cy="1155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692" y="2160293"/>
            <a:ext cx="190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err="1">
                <a:solidFill>
                  <a:srgbClr val="0070C0"/>
                </a:solidFill>
              </a:rPr>
              <a:t>Expectations</a:t>
            </a:r>
            <a:r>
              <a:rPr lang="nl-BE" sz="2000" dirty="0">
                <a:solidFill>
                  <a:srgbClr val="0070C0"/>
                </a:solidFill>
              </a:rPr>
              <a:t> FIA</a:t>
            </a:r>
          </a:p>
        </p:txBody>
      </p:sp>
    </p:spTree>
    <p:extLst>
      <p:ext uri="{BB962C8B-B14F-4D97-AF65-F5344CB8AC3E}">
        <p14:creationId xmlns:p14="http://schemas.microsoft.com/office/powerpoint/2010/main" val="106830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364"/>
          </a:xfrm>
        </p:spPr>
        <p:txBody>
          <a:bodyPr/>
          <a:lstStyle/>
          <a:p>
            <a:r>
              <a:rPr lang="nl-BE" dirty="0"/>
              <a:t>Auditplan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021" y="1099225"/>
            <a:ext cx="8532779" cy="5590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1600" b="1" dirty="0">
                <a:solidFill>
                  <a:schemeClr val="accent1"/>
                </a:solidFill>
              </a:rPr>
              <a:t>Approach Auditplan 2018</a:t>
            </a:r>
          </a:p>
          <a:p>
            <a:pPr marL="0" indent="0">
              <a:buNone/>
            </a:pPr>
            <a:r>
              <a:rPr lang="nl-BE" sz="1600" dirty="0" err="1">
                <a:solidFill>
                  <a:schemeClr val="accent1"/>
                </a:solidFill>
              </a:rPr>
              <a:t>Selection</a:t>
            </a:r>
            <a:r>
              <a:rPr lang="nl-BE" sz="1600" dirty="0">
                <a:solidFill>
                  <a:schemeClr val="accent1"/>
                </a:solidFill>
              </a:rPr>
              <a:t> of topics </a:t>
            </a:r>
            <a:r>
              <a:rPr lang="nl-BE" sz="1600" dirty="0" err="1">
                <a:solidFill>
                  <a:schemeClr val="accent1"/>
                </a:solidFill>
              </a:rPr>
              <a:t>for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auditplan 2018 </a:t>
            </a:r>
            <a:r>
              <a:rPr lang="nl-BE" sz="1600" dirty="0" err="1">
                <a:solidFill>
                  <a:schemeClr val="accent1"/>
                </a:solidFill>
              </a:rPr>
              <a:t>based</a:t>
            </a:r>
            <a:r>
              <a:rPr lang="nl-BE" sz="1600" dirty="0">
                <a:solidFill>
                  <a:schemeClr val="accent1"/>
                </a:solidFill>
              </a:rPr>
              <a:t> on:</a:t>
            </a:r>
          </a:p>
          <a:p>
            <a:r>
              <a:rPr lang="nl-BE" sz="1600" dirty="0" err="1">
                <a:solidFill>
                  <a:schemeClr val="accent1"/>
                </a:solidFill>
              </a:rPr>
              <a:t>rudimentary</a:t>
            </a:r>
            <a:r>
              <a:rPr lang="nl-BE" sz="1600" dirty="0">
                <a:solidFill>
                  <a:schemeClr val="accent1"/>
                </a:solidFill>
              </a:rPr>
              <a:t> risk-</a:t>
            </a:r>
            <a:r>
              <a:rPr lang="nl-BE" sz="1600" dirty="0" err="1">
                <a:solidFill>
                  <a:schemeClr val="accent1"/>
                </a:solidFill>
              </a:rPr>
              <a:t>identification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based</a:t>
            </a:r>
            <a:r>
              <a:rPr lang="nl-BE" sz="1600" dirty="0">
                <a:solidFill>
                  <a:schemeClr val="accent1"/>
                </a:solidFill>
              </a:rPr>
              <a:t> on management </a:t>
            </a:r>
            <a:r>
              <a:rPr lang="nl-BE" sz="1600" dirty="0" err="1">
                <a:solidFill>
                  <a:schemeClr val="accent1"/>
                </a:solidFill>
              </a:rPr>
              <a:t>agreements</a:t>
            </a:r>
            <a:r>
              <a:rPr lang="nl-BE" sz="1600" dirty="0">
                <a:solidFill>
                  <a:schemeClr val="accent1"/>
                </a:solidFill>
              </a:rPr>
              <a:t> of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audit </a:t>
            </a:r>
            <a:r>
              <a:rPr lang="nl-BE" sz="1600" dirty="0" err="1">
                <a:solidFill>
                  <a:schemeClr val="accent1"/>
                </a:solidFill>
              </a:rPr>
              <a:t>universe</a:t>
            </a:r>
            <a:r>
              <a:rPr lang="nl-BE" sz="1600" dirty="0">
                <a:solidFill>
                  <a:schemeClr val="accent1"/>
                </a:solidFill>
              </a:rPr>
              <a:t>; </a:t>
            </a:r>
            <a:r>
              <a:rPr lang="nl-BE" sz="1600" dirty="0" err="1">
                <a:solidFill>
                  <a:schemeClr val="accent1"/>
                </a:solidFill>
              </a:rPr>
              <a:t>identification</a:t>
            </a:r>
            <a:r>
              <a:rPr lang="nl-BE" sz="1600" dirty="0">
                <a:solidFill>
                  <a:schemeClr val="accent1"/>
                </a:solidFill>
              </a:rPr>
              <a:t> of risk zones </a:t>
            </a:r>
          </a:p>
          <a:p>
            <a:r>
              <a:rPr lang="nl-BE" sz="1600" dirty="0" err="1">
                <a:solidFill>
                  <a:schemeClr val="accent1"/>
                </a:solidFill>
              </a:rPr>
              <a:t>Discussions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with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presidents</a:t>
            </a:r>
            <a:r>
              <a:rPr lang="nl-BE" sz="1600" dirty="0">
                <a:solidFill>
                  <a:schemeClr val="accent1"/>
                </a:solidFill>
              </a:rPr>
              <a:t> of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board(s)- desiderata</a:t>
            </a:r>
          </a:p>
          <a:p>
            <a:r>
              <a:rPr lang="nl-BE" sz="1600" dirty="0" err="1">
                <a:solidFill>
                  <a:schemeClr val="accent1"/>
                </a:solidFill>
              </a:rPr>
              <a:t>Consolidation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reporting</a:t>
            </a:r>
            <a:r>
              <a:rPr lang="nl-BE" sz="1600" dirty="0">
                <a:solidFill>
                  <a:schemeClr val="accent1"/>
                </a:solidFill>
              </a:rPr>
              <a:t> IC </a:t>
            </a:r>
          </a:p>
          <a:p>
            <a:r>
              <a:rPr lang="nl-BE" sz="1600" dirty="0" err="1">
                <a:solidFill>
                  <a:schemeClr val="accent1"/>
                </a:solidFill>
              </a:rPr>
              <a:t>Risks</a:t>
            </a:r>
            <a:r>
              <a:rPr lang="nl-BE" sz="1600" dirty="0">
                <a:solidFill>
                  <a:schemeClr val="accent1"/>
                </a:solidFill>
              </a:rPr>
              <a:t> assessments in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context of </a:t>
            </a:r>
            <a:r>
              <a:rPr lang="nl-BE" sz="1600" dirty="0" err="1">
                <a:solidFill>
                  <a:schemeClr val="accent1"/>
                </a:solidFill>
              </a:rPr>
              <a:t>global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objectives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within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organisation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and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risktrending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within</a:t>
            </a:r>
            <a:r>
              <a:rPr lang="nl-BE" sz="1600" dirty="0">
                <a:solidFill>
                  <a:schemeClr val="accent1"/>
                </a:solidFill>
              </a:rPr>
              <a:t> IA 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accent1"/>
                </a:solidFill>
              </a:rPr>
              <a:t>Ad hoc audit plan </a:t>
            </a:r>
            <a:r>
              <a:rPr lang="nl-BE" sz="1600" dirty="0" err="1">
                <a:solidFill>
                  <a:schemeClr val="accent1"/>
                </a:solidFill>
              </a:rPr>
              <a:t>restricted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to</a:t>
            </a:r>
            <a:r>
              <a:rPr lang="nl-BE" sz="1600" dirty="0">
                <a:solidFill>
                  <a:schemeClr val="accent1"/>
                </a:solidFill>
              </a:rPr>
              <a:t> 2018</a:t>
            </a:r>
          </a:p>
          <a:p>
            <a:pPr marL="0" indent="0">
              <a:buNone/>
            </a:pPr>
            <a:endParaRPr lang="nl-BE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BE" sz="1600" b="1" dirty="0">
                <a:solidFill>
                  <a:schemeClr val="accent1"/>
                </a:solidFill>
              </a:rPr>
              <a:t>Next steps:</a:t>
            </a:r>
          </a:p>
          <a:p>
            <a:r>
              <a:rPr lang="nl-BE" sz="1600" dirty="0">
                <a:solidFill>
                  <a:schemeClr val="accent1"/>
                </a:solidFill>
              </a:rPr>
              <a:t>1st semester 2018 – </a:t>
            </a:r>
            <a:r>
              <a:rPr lang="nl-BE" sz="1600" dirty="0" err="1">
                <a:solidFill>
                  <a:schemeClr val="accent1"/>
                </a:solidFill>
              </a:rPr>
              <a:t>implementation</a:t>
            </a:r>
            <a:r>
              <a:rPr lang="nl-BE" sz="1600" dirty="0">
                <a:solidFill>
                  <a:schemeClr val="accent1"/>
                </a:solidFill>
              </a:rPr>
              <a:t> risk </a:t>
            </a:r>
            <a:r>
              <a:rPr lang="nl-BE" sz="1600" dirty="0" err="1">
                <a:solidFill>
                  <a:schemeClr val="accent1"/>
                </a:solidFill>
              </a:rPr>
              <a:t>asessment</a:t>
            </a:r>
            <a:r>
              <a:rPr lang="nl-BE" sz="1600" dirty="0">
                <a:solidFill>
                  <a:schemeClr val="accent1"/>
                </a:solidFill>
              </a:rPr>
              <a:t>  </a:t>
            </a:r>
            <a:r>
              <a:rPr lang="nl-BE" sz="1600" dirty="0" err="1">
                <a:solidFill>
                  <a:schemeClr val="accent1"/>
                </a:solidFill>
              </a:rPr>
              <a:t>all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entities</a:t>
            </a:r>
            <a:r>
              <a:rPr lang="nl-BE" sz="1600" dirty="0">
                <a:solidFill>
                  <a:schemeClr val="accent1"/>
                </a:solidFill>
              </a:rPr>
              <a:t>. </a:t>
            </a:r>
            <a:r>
              <a:rPr lang="nl-BE" sz="1600" dirty="0" err="1">
                <a:solidFill>
                  <a:schemeClr val="accent1"/>
                </a:solidFill>
              </a:rPr>
              <a:t>Purpose</a:t>
            </a:r>
            <a:r>
              <a:rPr lang="nl-BE" sz="1600" dirty="0">
                <a:solidFill>
                  <a:schemeClr val="accent1"/>
                </a:solidFill>
              </a:rPr>
              <a:t>: Joint </a:t>
            </a:r>
            <a:r>
              <a:rPr lang="nl-BE" sz="1600" dirty="0" err="1">
                <a:solidFill>
                  <a:schemeClr val="accent1"/>
                </a:solidFill>
              </a:rPr>
              <a:t>understanding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and</a:t>
            </a:r>
            <a:r>
              <a:rPr lang="nl-BE" sz="1600" dirty="0">
                <a:solidFill>
                  <a:schemeClr val="accent1"/>
                </a:solidFill>
              </a:rPr>
              <a:t> awareness </a:t>
            </a:r>
            <a:r>
              <a:rPr lang="nl-BE" sz="1600" dirty="0" err="1">
                <a:solidFill>
                  <a:schemeClr val="accent1"/>
                </a:solidFill>
              </a:rPr>
              <a:t>risks</a:t>
            </a:r>
            <a:endParaRPr lang="nl-BE" sz="1600" dirty="0">
              <a:solidFill>
                <a:schemeClr val="accent1"/>
              </a:solidFill>
            </a:endParaRPr>
          </a:p>
          <a:p>
            <a:r>
              <a:rPr lang="nl-BE" sz="1600" dirty="0" err="1">
                <a:solidFill>
                  <a:schemeClr val="accent1"/>
                </a:solidFill>
              </a:rPr>
              <a:t>Elaborate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pluri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annual</a:t>
            </a:r>
            <a:r>
              <a:rPr lang="nl-BE" sz="1600" dirty="0">
                <a:solidFill>
                  <a:schemeClr val="accent1"/>
                </a:solidFill>
              </a:rPr>
              <a:t> audit program </a:t>
            </a:r>
            <a:r>
              <a:rPr lang="nl-BE" sz="1600" dirty="0" err="1">
                <a:solidFill>
                  <a:schemeClr val="accent1"/>
                </a:solidFill>
              </a:rPr>
              <a:t>based</a:t>
            </a:r>
            <a:r>
              <a:rPr lang="nl-BE" sz="1600" dirty="0">
                <a:solidFill>
                  <a:schemeClr val="accent1"/>
                </a:solidFill>
              </a:rPr>
              <a:t> on </a:t>
            </a:r>
            <a:r>
              <a:rPr lang="nl-BE" sz="1600" dirty="0" err="1">
                <a:solidFill>
                  <a:schemeClr val="accent1"/>
                </a:solidFill>
              </a:rPr>
              <a:t>results</a:t>
            </a:r>
            <a:r>
              <a:rPr lang="nl-BE" sz="1600" dirty="0">
                <a:solidFill>
                  <a:schemeClr val="accent1"/>
                </a:solidFill>
              </a:rPr>
              <a:t> + </a:t>
            </a:r>
            <a:r>
              <a:rPr lang="nl-BE" sz="1600" dirty="0" err="1">
                <a:solidFill>
                  <a:schemeClr val="accent1"/>
                </a:solidFill>
              </a:rPr>
              <a:t>detailed</a:t>
            </a:r>
            <a:r>
              <a:rPr lang="nl-BE" sz="1600" dirty="0">
                <a:solidFill>
                  <a:schemeClr val="accent1"/>
                </a:solidFill>
              </a:rPr>
              <a:t> “</a:t>
            </a:r>
            <a:r>
              <a:rPr lang="nl-BE" sz="1600" dirty="0" err="1">
                <a:solidFill>
                  <a:schemeClr val="accent1"/>
                </a:solidFill>
              </a:rPr>
              <a:t>rolling”plan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for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next 12 </a:t>
            </a:r>
            <a:r>
              <a:rPr lang="nl-BE" sz="1600" dirty="0" err="1">
                <a:solidFill>
                  <a:schemeClr val="accent1"/>
                </a:solidFill>
              </a:rPr>
              <a:t>to</a:t>
            </a:r>
            <a:r>
              <a:rPr lang="nl-BE" sz="1600" dirty="0">
                <a:solidFill>
                  <a:schemeClr val="accent1"/>
                </a:solidFill>
              </a:rPr>
              <a:t> 18 </a:t>
            </a:r>
            <a:r>
              <a:rPr lang="nl-BE" sz="1600" dirty="0" err="1">
                <a:solidFill>
                  <a:schemeClr val="accent1"/>
                </a:solidFill>
              </a:rPr>
              <a:t>months</a:t>
            </a:r>
            <a:endParaRPr lang="nl-BE" sz="1600" dirty="0">
              <a:solidFill>
                <a:schemeClr val="accent1"/>
              </a:solidFill>
            </a:endParaRPr>
          </a:p>
          <a:p>
            <a:r>
              <a:rPr lang="nl-BE" sz="1600" dirty="0">
                <a:solidFill>
                  <a:schemeClr val="accent1"/>
                </a:solidFill>
              </a:rPr>
              <a:t>Support riskmanagement </a:t>
            </a:r>
            <a:r>
              <a:rPr lang="nl-BE" sz="1600" dirty="0" err="1">
                <a:solidFill>
                  <a:schemeClr val="accent1"/>
                </a:solidFill>
              </a:rPr>
              <a:t>structure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with</a:t>
            </a:r>
            <a:r>
              <a:rPr lang="nl-BE" sz="1600" dirty="0">
                <a:solidFill>
                  <a:schemeClr val="accent1"/>
                </a:solidFill>
              </a:rPr>
              <a:t> “ Risk-</a:t>
            </a:r>
            <a:r>
              <a:rPr lang="nl-BE" sz="1600" dirty="0" err="1">
                <a:solidFill>
                  <a:schemeClr val="accent1"/>
                </a:solidFill>
              </a:rPr>
              <a:t>Officers</a:t>
            </a:r>
            <a:r>
              <a:rPr lang="nl-BE" sz="1600" dirty="0">
                <a:solidFill>
                  <a:schemeClr val="accent1"/>
                </a:solidFill>
              </a:rPr>
              <a:t>” in </a:t>
            </a:r>
            <a:r>
              <a:rPr lang="nl-BE" sz="1600" dirty="0" err="1">
                <a:solidFill>
                  <a:schemeClr val="accent1"/>
                </a:solidFill>
              </a:rPr>
              <a:t>each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entity</a:t>
            </a:r>
            <a:endParaRPr lang="nl-BE" sz="1600" dirty="0">
              <a:solidFill>
                <a:schemeClr val="accent1"/>
              </a:solidFill>
            </a:endParaRPr>
          </a:p>
          <a:p>
            <a:r>
              <a:rPr lang="nl-BE" sz="1600" dirty="0" err="1">
                <a:solidFill>
                  <a:schemeClr val="accent1"/>
                </a:solidFill>
              </a:rPr>
              <a:t>Facilitate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continuous</a:t>
            </a:r>
            <a:r>
              <a:rPr lang="nl-BE" sz="1600" dirty="0">
                <a:solidFill>
                  <a:schemeClr val="accent1"/>
                </a:solidFill>
              </a:rPr>
              <a:t> risk assessment </a:t>
            </a:r>
            <a:r>
              <a:rPr lang="nl-BE" sz="1600" dirty="0" err="1">
                <a:solidFill>
                  <a:schemeClr val="accent1"/>
                </a:solidFill>
              </a:rPr>
              <a:t>within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organisation</a:t>
            </a:r>
            <a:r>
              <a:rPr lang="nl-BE" sz="1600" dirty="0">
                <a:solidFill>
                  <a:schemeClr val="accent1"/>
                </a:solidFill>
              </a:rPr>
              <a:t> (</a:t>
            </a:r>
            <a:r>
              <a:rPr lang="nl-BE" sz="1600" dirty="0" err="1">
                <a:solidFill>
                  <a:schemeClr val="accent1"/>
                </a:solidFill>
              </a:rPr>
              <a:t>eye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for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internal</a:t>
            </a:r>
            <a:r>
              <a:rPr lang="nl-BE" sz="1600" dirty="0">
                <a:solidFill>
                  <a:schemeClr val="accent1"/>
                </a:solidFill>
              </a:rPr>
              <a:t> en </a:t>
            </a:r>
            <a:r>
              <a:rPr lang="nl-BE" sz="1600" dirty="0" err="1">
                <a:solidFill>
                  <a:schemeClr val="accent1"/>
                </a:solidFill>
              </a:rPr>
              <a:t>external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evolutions</a:t>
            </a:r>
            <a:r>
              <a:rPr lang="nl-BE" sz="1600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9" y="2672297"/>
            <a:ext cx="1978501" cy="15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5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54323" y="2825869"/>
            <a:ext cx="5097131" cy="31373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4323" y="1135406"/>
            <a:ext cx="5097131" cy="1534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51754" y="1135406"/>
            <a:ext cx="5097131" cy="1526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Model Auditplan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1754" y="2825869"/>
            <a:ext cx="5097131" cy="31663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stCxn id="4" idx="1"/>
            <a:endCxn id="4" idx="3"/>
          </p:cNvCxnSpPr>
          <p:nvPr/>
        </p:nvCxnSpPr>
        <p:spPr>
          <a:xfrm>
            <a:off x="6051754" y="4409054"/>
            <a:ext cx="50971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10799" y="3405258"/>
            <a:ext cx="217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DIGITALISERING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1021" y="4450488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Operationeel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6541" y="3406591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GDPR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592586" y="3406591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IT </a:t>
            </a:r>
            <a:r>
              <a:rPr lang="nl-BE" sz="1400" dirty="0" err="1"/>
              <a:t>Governance</a:t>
            </a:r>
            <a:endParaRPr lang="nl-BE" sz="1400" dirty="0"/>
          </a:p>
        </p:txBody>
      </p:sp>
      <p:sp>
        <p:nvSpPr>
          <p:cNvPr id="47" name="Rectangle 46"/>
          <p:cNvSpPr/>
          <p:nvPr/>
        </p:nvSpPr>
        <p:spPr>
          <a:xfrm>
            <a:off x="8890132" y="3406591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Cyber-security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276541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MATCH IT</a:t>
            </a:r>
          </a:p>
          <a:p>
            <a:pPr algn="ctr"/>
            <a:endParaRPr lang="nl-BE" sz="1200" dirty="0"/>
          </a:p>
          <a:p>
            <a:pPr algn="ctr"/>
            <a:r>
              <a:rPr lang="nl-BE" sz="1400" dirty="0"/>
              <a:t>FEDASIL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92586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ECHA</a:t>
            </a:r>
          </a:p>
          <a:p>
            <a:pPr algn="ctr"/>
            <a:r>
              <a:rPr lang="nl-BE" sz="1400" dirty="0"/>
              <a:t> </a:t>
            </a:r>
          </a:p>
          <a:p>
            <a:pPr algn="ctr"/>
            <a:r>
              <a:rPr lang="nl-BE" sz="1400" dirty="0"/>
              <a:t>VVVL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5961" y="2867591"/>
            <a:ext cx="91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DIGITAL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276541" y="1632223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 err="1"/>
              <a:t>Certif</a:t>
            </a:r>
            <a:endParaRPr lang="nl-BE" sz="1400" dirty="0"/>
          </a:p>
          <a:p>
            <a:pPr algn="ctr"/>
            <a:r>
              <a:rPr lang="nl-BE" sz="1400" dirty="0"/>
              <a:t>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592586" y="163222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400" dirty="0"/>
              <a:t>Subsidies</a:t>
            </a:r>
          </a:p>
          <a:p>
            <a:pPr algn="ctr"/>
            <a:r>
              <a:rPr lang="nl-BE" sz="1400" dirty="0"/>
              <a:t> </a:t>
            </a:r>
          </a:p>
          <a:p>
            <a:pPr algn="ctr"/>
            <a:r>
              <a:rPr lang="nl-BE" sz="1400" dirty="0"/>
              <a:t>BUZA</a:t>
            </a:r>
            <a:endParaRPr lang="nl-BE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6159243" y="120065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FINANCIAL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79391" y="1632223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BOCA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000643" y="163222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Strategie</a:t>
            </a:r>
          </a:p>
          <a:p>
            <a:pPr algn="ctr"/>
            <a:endParaRPr lang="nl-BE" sz="1400" dirty="0"/>
          </a:p>
          <a:p>
            <a:pPr algn="ctr"/>
            <a:r>
              <a:rPr lang="nl-BE" sz="1200" dirty="0"/>
              <a:t>DEFENSIE</a:t>
            </a:r>
            <a:endParaRPr lang="nl-BE" sz="1100" dirty="0"/>
          </a:p>
        </p:txBody>
      </p:sp>
      <p:sp>
        <p:nvSpPr>
          <p:cNvPr id="55" name="Rectangle 54"/>
          <p:cNvSpPr/>
          <p:nvPr/>
        </p:nvSpPr>
        <p:spPr>
          <a:xfrm>
            <a:off x="3226777" y="163222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IC </a:t>
            </a:r>
          </a:p>
          <a:p>
            <a:pPr algn="ctr"/>
            <a:endParaRPr lang="nl-BE" sz="1400" dirty="0"/>
          </a:p>
          <a:p>
            <a:pPr algn="ctr"/>
            <a:r>
              <a:rPr lang="nl-BE" sz="1200" dirty="0"/>
              <a:t>FAGG</a:t>
            </a:r>
            <a:endParaRPr lang="nl-BE" sz="1100" dirty="0"/>
          </a:p>
        </p:txBody>
      </p:sp>
      <p:sp>
        <p:nvSpPr>
          <p:cNvPr id="56" name="Rectangle 55"/>
          <p:cNvSpPr/>
          <p:nvPr/>
        </p:nvSpPr>
        <p:spPr>
          <a:xfrm>
            <a:off x="4443715" y="5116758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/>
              <a:t>Toepassing</a:t>
            </a:r>
          </a:p>
          <a:p>
            <a:pPr algn="ctr"/>
            <a:r>
              <a:rPr lang="nl-BE" sz="1200" dirty="0"/>
              <a:t>wetgeving</a:t>
            </a:r>
          </a:p>
          <a:p>
            <a:pPr algn="ctr"/>
            <a:r>
              <a:rPr lang="nl-BE" sz="1400" dirty="0"/>
              <a:t>VVVL</a:t>
            </a:r>
            <a:endParaRPr lang="nl-BE" sz="1200" dirty="0"/>
          </a:p>
        </p:txBody>
      </p:sp>
      <p:sp>
        <p:nvSpPr>
          <p:cNvPr id="57" name="Rectangle 56"/>
          <p:cNvSpPr/>
          <p:nvPr/>
        </p:nvSpPr>
        <p:spPr>
          <a:xfrm>
            <a:off x="779391" y="3406591"/>
            <a:ext cx="1064056" cy="69682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HR </a:t>
            </a:r>
          </a:p>
          <a:p>
            <a:pPr algn="ctr"/>
            <a:r>
              <a:rPr lang="nl-BE" sz="1400" dirty="0" err="1"/>
              <a:t>Certifi-cering</a:t>
            </a:r>
            <a:endParaRPr lang="nl-BE" sz="1400" dirty="0"/>
          </a:p>
        </p:txBody>
      </p:sp>
      <p:sp>
        <p:nvSpPr>
          <p:cNvPr id="58" name="Rectangle 57"/>
          <p:cNvSpPr/>
          <p:nvPr/>
        </p:nvSpPr>
        <p:spPr>
          <a:xfrm>
            <a:off x="3226777" y="3406591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Outsourcing</a:t>
            </a:r>
          </a:p>
          <a:p>
            <a:pPr algn="ctr"/>
            <a:endParaRPr lang="nl-BE" sz="1200" dirty="0"/>
          </a:p>
          <a:p>
            <a:pPr algn="ctr"/>
            <a:r>
              <a:rPr lang="nl-BE" sz="1200" dirty="0"/>
              <a:t>DEFENSIE</a:t>
            </a:r>
            <a:endParaRPr lang="nl-BE" sz="1100" dirty="0"/>
          </a:p>
        </p:txBody>
      </p:sp>
      <p:sp>
        <p:nvSpPr>
          <p:cNvPr id="59" name="Rectangle 58"/>
          <p:cNvSpPr/>
          <p:nvPr/>
        </p:nvSpPr>
        <p:spPr>
          <a:xfrm>
            <a:off x="4443715" y="3406591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Crisisbeheer</a:t>
            </a:r>
          </a:p>
          <a:p>
            <a:pPr algn="ctr"/>
            <a:endParaRPr lang="nl-BE" sz="1200" dirty="0"/>
          </a:p>
          <a:p>
            <a:pPr algn="ctr"/>
            <a:r>
              <a:rPr lang="nl-BE" sz="1200" dirty="0"/>
              <a:t>FAVV</a:t>
            </a:r>
            <a:endParaRPr lang="nl-BE" sz="1100" dirty="0"/>
          </a:p>
        </p:txBody>
      </p:sp>
      <p:sp>
        <p:nvSpPr>
          <p:cNvPr id="60" name="Rectangle 59"/>
          <p:cNvSpPr/>
          <p:nvPr/>
        </p:nvSpPr>
        <p:spPr>
          <a:xfrm>
            <a:off x="779391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BFAST</a:t>
            </a:r>
          </a:p>
          <a:p>
            <a:pPr algn="ctr"/>
            <a:endParaRPr lang="nl-BE" sz="1200" dirty="0"/>
          </a:p>
          <a:p>
            <a:pPr algn="ctr"/>
            <a:r>
              <a:rPr lang="nl-BE" sz="1200" dirty="0"/>
              <a:t>BUZA</a:t>
            </a:r>
            <a:endParaRPr lang="nl-BE" sz="1100" dirty="0"/>
          </a:p>
        </p:txBody>
      </p:sp>
      <p:sp>
        <p:nvSpPr>
          <p:cNvPr id="61" name="Rectangle 60"/>
          <p:cNvSpPr/>
          <p:nvPr/>
        </p:nvSpPr>
        <p:spPr>
          <a:xfrm>
            <a:off x="2000643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PPM</a:t>
            </a:r>
          </a:p>
          <a:p>
            <a:pPr algn="ctr"/>
            <a:endParaRPr lang="nl-BE" sz="1200" dirty="0"/>
          </a:p>
          <a:p>
            <a:pPr algn="ctr"/>
            <a:r>
              <a:rPr lang="nl-BE" sz="1200" dirty="0"/>
              <a:t>MOB, REGIE</a:t>
            </a:r>
            <a:endParaRPr lang="nl-BE" sz="1100" dirty="0"/>
          </a:p>
        </p:txBody>
      </p:sp>
      <p:sp>
        <p:nvSpPr>
          <p:cNvPr id="62" name="Rectangle 61"/>
          <p:cNvSpPr/>
          <p:nvPr/>
        </p:nvSpPr>
        <p:spPr>
          <a:xfrm>
            <a:off x="2000643" y="3406591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 err="1"/>
              <a:t>Controleket</a:t>
            </a:r>
            <a:r>
              <a:rPr lang="nl-BE" sz="1200" dirty="0"/>
              <a:t>-ting salaris</a:t>
            </a:r>
          </a:p>
          <a:p>
            <a:pPr algn="ctr"/>
            <a:r>
              <a:rPr lang="nl-BE" sz="1200" dirty="0"/>
              <a:t>JUSTITTIE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83335" y="1200650"/>
            <a:ext cx="304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GOVERNANCE &amp; COMPLIANCE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226777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Wetgeving &amp; support</a:t>
            </a:r>
          </a:p>
          <a:p>
            <a:pPr algn="ctr"/>
            <a:r>
              <a:rPr lang="nl-BE" sz="1200" dirty="0"/>
              <a:t>SZ</a:t>
            </a:r>
            <a:endParaRPr lang="nl-BE" sz="1050" dirty="0"/>
          </a:p>
        </p:txBody>
      </p:sp>
      <p:sp>
        <p:nvSpPr>
          <p:cNvPr id="65" name="TextBox 64"/>
          <p:cNvSpPr txBox="1"/>
          <p:nvPr/>
        </p:nvSpPr>
        <p:spPr>
          <a:xfrm>
            <a:off x="795455" y="2921545"/>
            <a:ext cx="150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accent1"/>
                </a:solidFill>
              </a:rPr>
              <a:t>OPERATIONAL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43715" y="4270283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HRM gesloten centra</a:t>
            </a:r>
          </a:p>
          <a:p>
            <a:pPr algn="ctr"/>
            <a:r>
              <a:rPr lang="nl-BE" sz="1200" dirty="0"/>
              <a:t>BIZA</a:t>
            </a:r>
            <a:endParaRPr lang="nl-BE" sz="1050" dirty="0"/>
          </a:p>
        </p:txBody>
      </p:sp>
      <p:sp>
        <p:nvSpPr>
          <p:cNvPr id="67" name="Rectangle 66"/>
          <p:cNvSpPr/>
          <p:nvPr/>
        </p:nvSpPr>
        <p:spPr>
          <a:xfrm>
            <a:off x="779391" y="5139896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Log gesloten centra</a:t>
            </a:r>
          </a:p>
          <a:p>
            <a:pPr algn="ctr"/>
            <a:r>
              <a:rPr lang="nl-BE" sz="1200" dirty="0"/>
              <a:t>BIZA</a:t>
            </a:r>
            <a:endParaRPr lang="nl-BE" sz="1050" dirty="0"/>
          </a:p>
        </p:txBody>
      </p:sp>
      <p:sp>
        <p:nvSpPr>
          <p:cNvPr id="68" name="Rectangle 67"/>
          <p:cNvSpPr/>
          <p:nvPr/>
        </p:nvSpPr>
        <p:spPr>
          <a:xfrm>
            <a:off x="2000643" y="5139896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Minderjarigen</a:t>
            </a:r>
          </a:p>
          <a:p>
            <a:pPr algn="ctr"/>
            <a:endParaRPr lang="nl-BE" sz="1200" dirty="0"/>
          </a:p>
          <a:p>
            <a:pPr algn="ctr"/>
            <a:r>
              <a:rPr lang="nl-BE" sz="1200" dirty="0"/>
              <a:t>BIZA</a:t>
            </a:r>
            <a:endParaRPr lang="nl-BE" sz="1050" dirty="0"/>
          </a:p>
        </p:txBody>
      </p:sp>
      <p:sp>
        <p:nvSpPr>
          <p:cNvPr id="69" name="Rectangle 68"/>
          <p:cNvSpPr/>
          <p:nvPr/>
        </p:nvSpPr>
        <p:spPr>
          <a:xfrm>
            <a:off x="3226777" y="5139896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nl-BE" sz="1200" dirty="0"/>
              <a:t>Inspectie</a:t>
            </a:r>
          </a:p>
          <a:p>
            <a:pPr algn="ctr"/>
            <a:r>
              <a:rPr lang="nl-BE" sz="1200" dirty="0"/>
              <a:t>procedures</a:t>
            </a:r>
          </a:p>
          <a:p>
            <a:pPr algn="ctr"/>
            <a:r>
              <a:rPr lang="nl-BE" sz="1200" dirty="0"/>
              <a:t>WASO</a:t>
            </a:r>
            <a:endParaRPr lang="nl-BE" sz="1050" dirty="0"/>
          </a:p>
        </p:txBody>
      </p:sp>
      <p:sp>
        <p:nvSpPr>
          <p:cNvPr id="14" name="Rectangle 13"/>
          <p:cNvSpPr/>
          <p:nvPr/>
        </p:nvSpPr>
        <p:spPr>
          <a:xfrm>
            <a:off x="1021404" y="6284068"/>
            <a:ext cx="489617" cy="23346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/>
          <p:cNvSpPr txBox="1"/>
          <p:nvPr/>
        </p:nvSpPr>
        <p:spPr>
          <a:xfrm>
            <a:off x="1596494" y="6254774"/>
            <a:ext cx="1535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chemeClr val="accent1"/>
                </a:solidFill>
              </a:rPr>
              <a:t>Thematische audit</a:t>
            </a:r>
          </a:p>
        </p:txBody>
      </p:sp>
      <p:sp>
        <p:nvSpPr>
          <p:cNvPr id="16" name="Oval 15"/>
          <p:cNvSpPr/>
          <p:nvPr/>
        </p:nvSpPr>
        <p:spPr>
          <a:xfrm>
            <a:off x="2877764" y="213701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1" name="Oval 70"/>
          <p:cNvSpPr/>
          <p:nvPr/>
        </p:nvSpPr>
        <p:spPr>
          <a:xfrm>
            <a:off x="4148845" y="397230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2" name="Oval 71"/>
          <p:cNvSpPr/>
          <p:nvPr/>
        </p:nvSpPr>
        <p:spPr>
          <a:xfrm>
            <a:off x="1713678" y="4805639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" name="Oval 72"/>
          <p:cNvSpPr/>
          <p:nvPr/>
        </p:nvSpPr>
        <p:spPr>
          <a:xfrm>
            <a:off x="2916666" y="3936633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Oval 73"/>
          <p:cNvSpPr/>
          <p:nvPr/>
        </p:nvSpPr>
        <p:spPr>
          <a:xfrm>
            <a:off x="7177403" y="480239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5" name="Oval 74"/>
          <p:cNvSpPr/>
          <p:nvPr/>
        </p:nvSpPr>
        <p:spPr>
          <a:xfrm>
            <a:off x="5319413" y="4831575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6" name="Oval 75"/>
          <p:cNvSpPr/>
          <p:nvPr/>
        </p:nvSpPr>
        <p:spPr>
          <a:xfrm>
            <a:off x="1690974" y="569734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Oval 76"/>
          <p:cNvSpPr/>
          <p:nvPr/>
        </p:nvSpPr>
        <p:spPr>
          <a:xfrm>
            <a:off x="2874511" y="5684371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Oval 77"/>
          <p:cNvSpPr/>
          <p:nvPr/>
        </p:nvSpPr>
        <p:spPr>
          <a:xfrm>
            <a:off x="4119667" y="2143504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Oval 78"/>
          <p:cNvSpPr/>
          <p:nvPr/>
        </p:nvSpPr>
        <p:spPr>
          <a:xfrm>
            <a:off x="3532750" y="6352339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0" name="TextBox 79"/>
          <p:cNvSpPr txBox="1"/>
          <p:nvPr/>
        </p:nvSpPr>
        <p:spPr>
          <a:xfrm>
            <a:off x="3724489" y="6254774"/>
            <a:ext cx="19133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>
                <a:solidFill>
                  <a:schemeClr val="accent1"/>
                </a:solidFill>
              </a:rPr>
              <a:t>Voorgestelde audit FOD</a:t>
            </a:r>
          </a:p>
        </p:txBody>
      </p:sp>
      <p:sp>
        <p:nvSpPr>
          <p:cNvPr id="70" name="Oval 69"/>
          <p:cNvSpPr/>
          <p:nvPr/>
        </p:nvSpPr>
        <p:spPr>
          <a:xfrm>
            <a:off x="5316172" y="5645463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1" name="Oval 80"/>
          <p:cNvSpPr/>
          <p:nvPr/>
        </p:nvSpPr>
        <p:spPr>
          <a:xfrm>
            <a:off x="8497119" y="4779700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Rectangle 81"/>
          <p:cNvSpPr/>
          <p:nvPr/>
        </p:nvSpPr>
        <p:spPr>
          <a:xfrm>
            <a:off x="4409732" y="1632222"/>
            <a:ext cx="1064056" cy="69682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dirty="0"/>
              <a:t>IC </a:t>
            </a:r>
          </a:p>
          <a:p>
            <a:pPr algn="ctr"/>
            <a:endParaRPr lang="nl-BE" sz="1400" dirty="0"/>
          </a:p>
          <a:p>
            <a:pPr algn="ctr"/>
            <a:r>
              <a:rPr lang="nl-BE" sz="1200" dirty="0"/>
              <a:t>REGIE</a:t>
            </a: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19080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95428"/>
            <a:ext cx="4893013" cy="29868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Auditplan 2018 </a:t>
            </a:r>
            <a:r>
              <a:rPr lang="nl-BE"/>
              <a:t>- Summary</a:t>
            </a: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748" y="1395428"/>
            <a:ext cx="4328535" cy="29868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5748" y="4551306"/>
            <a:ext cx="45170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i="1" dirty="0">
                <a:solidFill>
                  <a:schemeClr val="accent1"/>
                </a:solidFill>
              </a:rPr>
              <a:t>Audit &amp; risk assessment</a:t>
            </a:r>
          </a:p>
          <a:p>
            <a:r>
              <a:rPr lang="nl-BE" sz="1400" i="1" dirty="0" err="1">
                <a:solidFill>
                  <a:schemeClr val="accent1"/>
                </a:solidFill>
              </a:rPr>
              <a:t>Mandays</a:t>
            </a:r>
            <a:r>
              <a:rPr lang="nl-BE" sz="1400" i="1" dirty="0">
                <a:solidFill>
                  <a:schemeClr val="accent1"/>
                </a:solidFill>
              </a:rPr>
              <a:t> </a:t>
            </a:r>
            <a:r>
              <a:rPr lang="nl-BE" sz="1400" i="1" dirty="0" err="1">
                <a:solidFill>
                  <a:schemeClr val="accent1"/>
                </a:solidFill>
              </a:rPr>
              <a:t>internal</a:t>
            </a:r>
            <a:r>
              <a:rPr lang="nl-BE" sz="1400" i="1" dirty="0">
                <a:solidFill>
                  <a:schemeClr val="accent1"/>
                </a:solidFill>
              </a:rPr>
              <a:t>  : 3910</a:t>
            </a:r>
          </a:p>
          <a:p>
            <a:r>
              <a:rPr lang="nl-BE" sz="1400" i="1" dirty="0" err="1">
                <a:solidFill>
                  <a:schemeClr val="accent1"/>
                </a:solidFill>
              </a:rPr>
              <a:t>Mandays</a:t>
            </a:r>
            <a:r>
              <a:rPr lang="nl-BE" sz="1400" i="1" dirty="0">
                <a:solidFill>
                  <a:schemeClr val="accent1"/>
                </a:solidFill>
              </a:rPr>
              <a:t> </a:t>
            </a:r>
            <a:r>
              <a:rPr lang="nl-BE" sz="1400" i="1" dirty="0" err="1">
                <a:solidFill>
                  <a:schemeClr val="accent1"/>
                </a:solidFill>
              </a:rPr>
              <a:t>external</a:t>
            </a:r>
            <a:r>
              <a:rPr lang="nl-BE" sz="1400" i="1" dirty="0">
                <a:solidFill>
                  <a:schemeClr val="accent1"/>
                </a:solidFill>
              </a:rPr>
              <a:t> :  820 (±20%)</a:t>
            </a:r>
          </a:p>
          <a:p>
            <a:endParaRPr lang="nl-BE" sz="1400" i="1" dirty="0">
              <a:solidFill>
                <a:schemeClr val="accent1"/>
              </a:solidFill>
            </a:endParaRPr>
          </a:p>
          <a:p>
            <a:r>
              <a:rPr lang="nl-BE" sz="1400" i="1" dirty="0">
                <a:solidFill>
                  <a:schemeClr val="accent1"/>
                </a:solidFill>
              </a:rPr>
              <a:t>Budget </a:t>
            </a:r>
            <a:r>
              <a:rPr lang="nl-BE" sz="1400" i="1" dirty="0" err="1">
                <a:solidFill>
                  <a:schemeClr val="accent1"/>
                </a:solidFill>
              </a:rPr>
              <a:t>indication</a:t>
            </a:r>
            <a:r>
              <a:rPr lang="nl-BE" sz="1400" i="1" dirty="0">
                <a:solidFill>
                  <a:schemeClr val="accent1"/>
                </a:solidFill>
              </a:rPr>
              <a:t> : 4.683 k€ </a:t>
            </a:r>
            <a:r>
              <a:rPr lang="nl-BE" sz="1400" i="1" dirty="0" err="1">
                <a:solidFill>
                  <a:schemeClr val="accent1"/>
                </a:solidFill>
              </a:rPr>
              <a:t>personnel</a:t>
            </a:r>
            <a:r>
              <a:rPr lang="nl-BE" sz="1400" i="1" dirty="0">
                <a:solidFill>
                  <a:schemeClr val="accent1"/>
                </a:solidFill>
              </a:rPr>
              <a:t> – 760 k€ </a:t>
            </a:r>
            <a:r>
              <a:rPr lang="nl-BE" sz="1400" i="1" dirty="0" err="1">
                <a:solidFill>
                  <a:schemeClr val="accent1"/>
                </a:solidFill>
              </a:rPr>
              <a:t>operational</a:t>
            </a:r>
            <a:endParaRPr lang="nl-BE" sz="1400" i="1" dirty="0">
              <a:solidFill>
                <a:schemeClr val="accent1"/>
              </a:solidFill>
            </a:endParaRPr>
          </a:p>
          <a:p>
            <a:r>
              <a:rPr lang="nl-BE" sz="1400" i="1" dirty="0">
                <a:solidFill>
                  <a:schemeClr val="accent1"/>
                </a:solidFill>
              </a:rPr>
              <a:t>Budget forecast 1,900 k€ </a:t>
            </a:r>
            <a:r>
              <a:rPr lang="nl-BE" sz="1400" i="1" dirty="0" err="1">
                <a:solidFill>
                  <a:schemeClr val="accent1"/>
                </a:solidFill>
              </a:rPr>
              <a:t>personnel</a:t>
            </a:r>
            <a:r>
              <a:rPr lang="nl-BE" sz="1400" i="1" dirty="0">
                <a:solidFill>
                  <a:schemeClr val="accent1"/>
                </a:solidFill>
              </a:rPr>
              <a:t> – 1,230 k€ </a:t>
            </a:r>
            <a:r>
              <a:rPr lang="nl-BE" sz="1400" i="1" dirty="0" err="1">
                <a:solidFill>
                  <a:schemeClr val="accent1"/>
                </a:solidFill>
              </a:rPr>
              <a:t>operational</a:t>
            </a:r>
            <a:endParaRPr lang="nl-BE" sz="1400" i="1" dirty="0">
              <a:solidFill>
                <a:schemeClr val="accent1"/>
              </a:solidFill>
            </a:endParaRPr>
          </a:p>
          <a:p>
            <a:endParaRPr lang="nl-BE" sz="1400" i="1" dirty="0">
              <a:solidFill>
                <a:schemeClr val="accent1"/>
              </a:solidFill>
            </a:endParaRPr>
          </a:p>
          <a:p>
            <a:r>
              <a:rPr lang="nl-BE" sz="1400" i="1" dirty="0">
                <a:solidFill>
                  <a:schemeClr val="accent1"/>
                </a:solidFill>
              </a:rPr>
              <a:t>35 audit </a:t>
            </a:r>
            <a:r>
              <a:rPr lang="nl-BE" sz="1400" i="1">
                <a:solidFill>
                  <a:schemeClr val="accent1"/>
                </a:solidFill>
              </a:rPr>
              <a:t>assignments</a:t>
            </a:r>
            <a:endParaRPr lang="nl-BE" sz="1400" i="1" dirty="0">
              <a:solidFill>
                <a:schemeClr val="accent1"/>
              </a:solidFill>
            </a:endParaRPr>
          </a:p>
          <a:p>
            <a:endParaRPr lang="nl-BE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7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9357" y="1365955"/>
            <a:ext cx="4597399" cy="4665194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nl-BE" sz="2000" b="1" dirty="0">
                <a:solidFill>
                  <a:srgbClr val="0070C0"/>
                </a:solidFill>
                <a:sym typeface="Symbol" panose="05050102010706020507" pitchFamily="18" charset="2"/>
              </a:rPr>
              <a:t>Environment</a:t>
            </a:r>
          </a:p>
          <a:p>
            <a:pPr marL="265113" indent="-265113"/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Audit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universe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=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whole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of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the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federal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government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. </a:t>
            </a:r>
          </a:p>
          <a:p>
            <a:pPr marL="265113" indent="-265113"/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Within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the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federal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government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many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different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entities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with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great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diversity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in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organizational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maturity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,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varying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levels of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Internal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Control &amp;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assurance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, risk management,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governance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,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reporting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&amp;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transparancy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. </a:t>
            </a:r>
          </a:p>
          <a:p>
            <a:pPr marL="265113" indent="-265113"/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Limited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mutually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, shared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strategic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objectives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, absence of joint risk management &amp; policy. </a:t>
            </a:r>
          </a:p>
          <a:p>
            <a:pPr marL="265113" indent="-265113"/>
            <a:r>
              <a:rPr lang="nl-BE" sz="1600" dirty="0">
                <a:solidFill>
                  <a:srgbClr val="0070C0"/>
                </a:solidFill>
              </a:rPr>
              <a:t>No joint </a:t>
            </a:r>
            <a:r>
              <a:rPr lang="nl-BE" sz="1600" dirty="0" err="1">
                <a:solidFill>
                  <a:srgbClr val="0070C0"/>
                </a:solidFill>
              </a:rPr>
              <a:t>understanding</a:t>
            </a:r>
            <a:r>
              <a:rPr lang="nl-BE" sz="1600" dirty="0">
                <a:solidFill>
                  <a:srgbClr val="0070C0"/>
                </a:solidFill>
              </a:rPr>
              <a:t> of </a:t>
            </a:r>
            <a:r>
              <a:rPr lang="nl-BE" sz="1600" dirty="0" err="1">
                <a:solidFill>
                  <a:srgbClr val="0070C0"/>
                </a:solidFill>
              </a:rPr>
              <a:t>tasks</a:t>
            </a:r>
            <a:r>
              <a:rPr lang="nl-BE" sz="1600" dirty="0">
                <a:solidFill>
                  <a:srgbClr val="0070C0"/>
                </a:solidFill>
              </a:rPr>
              <a:t>, </a:t>
            </a:r>
            <a:r>
              <a:rPr lang="nl-BE" sz="1600" dirty="0" err="1">
                <a:solidFill>
                  <a:srgbClr val="0070C0"/>
                </a:solidFill>
              </a:rPr>
              <a:t>roles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responsibilities</a:t>
            </a:r>
            <a:r>
              <a:rPr lang="nl-BE" sz="1600" dirty="0">
                <a:solidFill>
                  <a:srgbClr val="0070C0"/>
                </a:solidFill>
              </a:rPr>
              <a:t> of </a:t>
            </a:r>
            <a:r>
              <a:rPr lang="nl-BE" sz="1600" dirty="0" err="1">
                <a:solidFill>
                  <a:srgbClr val="0070C0"/>
                </a:solidFill>
              </a:rPr>
              <a:t>Internal</a:t>
            </a:r>
            <a:r>
              <a:rPr lang="nl-BE" sz="1600" dirty="0">
                <a:solidFill>
                  <a:srgbClr val="0070C0"/>
                </a:solidFill>
              </a:rPr>
              <a:t> Audit. Limited </a:t>
            </a:r>
            <a:r>
              <a:rPr lang="nl-BE" sz="1600" dirty="0" err="1">
                <a:solidFill>
                  <a:srgbClr val="0070C0"/>
                </a:solidFill>
              </a:rPr>
              <a:t>experience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with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Internal</a:t>
            </a:r>
            <a:r>
              <a:rPr lang="nl-BE" sz="1600" dirty="0">
                <a:solidFill>
                  <a:srgbClr val="0070C0"/>
                </a:solidFill>
              </a:rPr>
              <a:t> Audit as a </a:t>
            </a:r>
            <a:r>
              <a:rPr lang="nl-BE" sz="1600" dirty="0" err="1">
                <a:solidFill>
                  <a:srgbClr val="0070C0"/>
                </a:solidFill>
              </a:rPr>
              <a:t>governance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practice</a:t>
            </a:r>
            <a:r>
              <a:rPr lang="nl-BE" sz="1600" dirty="0">
                <a:solidFill>
                  <a:srgbClr val="0070C0"/>
                </a:solidFill>
              </a:rPr>
              <a:t>. </a:t>
            </a:r>
          </a:p>
          <a:p>
            <a:pPr marL="265113" indent="-265113"/>
            <a:r>
              <a:rPr lang="nl-BE" sz="1600" dirty="0" err="1">
                <a:solidFill>
                  <a:srgbClr val="0070C0"/>
                </a:solidFill>
              </a:rPr>
              <a:t>External</a:t>
            </a:r>
            <a:r>
              <a:rPr lang="nl-BE" sz="1600" dirty="0">
                <a:solidFill>
                  <a:srgbClr val="0070C0"/>
                </a:solidFill>
              </a:rPr>
              <a:t> environment: </a:t>
            </a:r>
          </a:p>
          <a:p>
            <a:pPr marL="273050" indent="0">
              <a:buNone/>
            </a:pPr>
            <a:r>
              <a:rPr lang="nl-BE" sz="1600" dirty="0" err="1">
                <a:solidFill>
                  <a:srgbClr val="0070C0"/>
                </a:solidFill>
              </a:rPr>
              <a:t>Increasing</a:t>
            </a:r>
            <a:r>
              <a:rPr lang="nl-BE" sz="1600" dirty="0">
                <a:solidFill>
                  <a:srgbClr val="0070C0"/>
                </a:solidFill>
              </a:rPr>
              <a:t> level of </a:t>
            </a:r>
            <a:r>
              <a:rPr lang="nl-BE" sz="1600" dirty="0" err="1">
                <a:solidFill>
                  <a:srgbClr val="0070C0"/>
                </a:solidFill>
              </a:rPr>
              <a:t>expectations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towards</a:t>
            </a:r>
            <a:r>
              <a:rPr lang="nl-BE" sz="1600" dirty="0">
                <a:solidFill>
                  <a:srgbClr val="0070C0"/>
                </a:solidFill>
              </a:rPr>
              <a:t> high </a:t>
            </a:r>
            <a:r>
              <a:rPr lang="nl-BE" sz="1600" dirty="0" err="1">
                <a:solidFill>
                  <a:srgbClr val="0070C0"/>
                </a:solidFill>
              </a:rPr>
              <a:t>quality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governmental</a:t>
            </a:r>
            <a:r>
              <a:rPr lang="nl-BE" sz="1600" dirty="0">
                <a:solidFill>
                  <a:srgbClr val="0070C0"/>
                </a:solidFill>
              </a:rPr>
              <a:t> services, </a:t>
            </a:r>
            <a:r>
              <a:rPr lang="nl-BE" sz="1600" dirty="0" err="1">
                <a:solidFill>
                  <a:srgbClr val="0070C0"/>
                </a:solidFill>
              </a:rPr>
              <a:t>economy</a:t>
            </a:r>
            <a:r>
              <a:rPr lang="nl-BE" sz="1600" dirty="0">
                <a:solidFill>
                  <a:srgbClr val="0070C0"/>
                </a:solidFill>
              </a:rPr>
              <a:t>, </a:t>
            </a:r>
            <a:r>
              <a:rPr lang="nl-BE" sz="1600" dirty="0" err="1">
                <a:solidFill>
                  <a:srgbClr val="0070C0"/>
                </a:solidFill>
              </a:rPr>
              <a:t>effectivenss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efficiency. </a:t>
            </a:r>
          </a:p>
          <a:p>
            <a:pPr marL="273050" indent="0">
              <a:buNone/>
            </a:pPr>
            <a:r>
              <a:rPr lang="nl-BE" sz="1600" dirty="0" err="1">
                <a:solidFill>
                  <a:srgbClr val="0070C0"/>
                </a:solidFill>
              </a:rPr>
              <a:t>Rapidly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changing</a:t>
            </a:r>
            <a:r>
              <a:rPr lang="nl-BE" sz="1600" dirty="0">
                <a:solidFill>
                  <a:srgbClr val="0070C0"/>
                </a:solidFill>
              </a:rPr>
              <a:t> context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fast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evolving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digitalization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implies</a:t>
            </a:r>
            <a:r>
              <a:rPr lang="nl-BE" sz="1600" dirty="0">
                <a:solidFill>
                  <a:srgbClr val="0070C0"/>
                </a:solidFill>
              </a:rPr>
              <a:t> new </a:t>
            </a:r>
            <a:r>
              <a:rPr lang="nl-BE" sz="1600" dirty="0" err="1">
                <a:solidFill>
                  <a:srgbClr val="0070C0"/>
                </a:solidFill>
              </a:rPr>
              <a:t>risks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increases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the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need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for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shorter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reaction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times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within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the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organisational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entities</a:t>
            </a:r>
            <a:r>
              <a:rPr lang="nl-BE" sz="1600" dirty="0">
                <a:solidFill>
                  <a:srgbClr val="0070C0"/>
                </a:solidFill>
              </a:rPr>
              <a:t>.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Present context 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524977" y="1365955"/>
            <a:ext cx="4636911" cy="4217722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000" b="1" dirty="0" err="1">
                <a:solidFill>
                  <a:srgbClr val="0070C0"/>
                </a:solidFill>
                <a:sym typeface="Symbol" panose="05050102010706020507" pitchFamily="18" charset="2"/>
              </a:rPr>
              <a:t>Organisation</a:t>
            </a:r>
            <a:endParaRPr lang="nl-BE" sz="2000" b="1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265113" indent="-265113"/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FIA as a service in full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expansion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(Audit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organisation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,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Forensic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audit)</a:t>
            </a:r>
          </a:p>
          <a:p>
            <a:pPr marL="265113" indent="-265113"/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All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necessary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competences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not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yet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available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to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cover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the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full range of audit topics</a:t>
            </a:r>
          </a:p>
          <a:p>
            <a:pPr marL="265113" indent="-265113"/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Internal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Audit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to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gain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maturity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:</a:t>
            </a:r>
          </a:p>
          <a:p>
            <a:pPr marL="722313" lvl="1" indent="-265113">
              <a:spcBef>
                <a:spcPts val="600"/>
              </a:spcBef>
            </a:pP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promote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collaboration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with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different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parties,leading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to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added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value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for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the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global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organisation</a:t>
            </a:r>
            <a:endParaRPr lang="nl-BE" sz="16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722313" lvl="1" indent="-265113">
              <a:spcBef>
                <a:spcPts val="600"/>
              </a:spcBef>
            </a:pP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create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credibility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and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visibility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within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the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global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organisaton</a:t>
            </a:r>
            <a:endParaRPr lang="nl-BE" sz="16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722313" lvl="1" indent="-265113">
              <a:spcBef>
                <a:spcPts val="600"/>
              </a:spcBef>
            </a:pP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Position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towards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other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2nd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and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3rd level control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instances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(Cour des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Comptes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,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Inspection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of Finance))</a:t>
            </a:r>
          </a:p>
          <a:p>
            <a:pPr marL="271463" lvl="1" indent="-271463">
              <a:spcBef>
                <a:spcPts val="600"/>
              </a:spcBef>
            </a:pP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Develop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a partnership en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relationship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based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on trust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with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600" dirty="0" err="1">
                <a:solidFill>
                  <a:srgbClr val="0070C0"/>
                </a:solidFill>
                <a:sym typeface="Symbol" panose="05050102010706020507" pitchFamily="18" charset="2"/>
              </a:rPr>
              <a:t>the</a:t>
            </a:r>
            <a:r>
              <a:rPr lang="nl-BE" sz="1600" dirty="0">
                <a:solidFill>
                  <a:srgbClr val="0070C0"/>
                </a:solidFill>
                <a:sym typeface="Symbol" panose="05050102010706020507" pitchFamily="18" charset="2"/>
              </a:rPr>
              <a:t> different actors.</a:t>
            </a:r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nl-BE" sz="20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20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20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118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88325" y="1280159"/>
            <a:ext cx="7024404" cy="4926330"/>
          </a:xfrm>
        </p:spPr>
        <p:txBody>
          <a:bodyPr numCol="2">
            <a:noAutofit/>
          </a:bodyPr>
          <a:lstStyle/>
          <a:p>
            <a:pPr marL="182563" indent="0">
              <a:buNone/>
            </a:pPr>
            <a:r>
              <a:rPr lang="nl-BE" sz="1600" b="1" dirty="0">
                <a:solidFill>
                  <a:srgbClr val="0070C0"/>
                </a:solidFill>
              </a:rPr>
              <a:t>Team</a:t>
            </a:r>
          </a:p>
          <a:p>
            <a:pPr marL="182563" indent="-182563">
              <a:spcBef>
                <a:spcPts val="0"/>
              </a:spcBef>
              <a:buNone/>
            </a:pPr>
            <a:r>
              <a:rPr lang="en-US" sz="1400" dirty="0">
                <a:solidFill>
                  <a:srgbClr val="0070C0"/>
                </a:solidFill>
              </a:rPr>
              <a:t>	</a:t>
            </a:r>
            <a:r>
              <a:rPr lang="nl-BE" sz="1400" dirty="0" err="1">
                <a:solidFill>
                  <a:srgbClr val="0070C0"/>
                </a:solidFill>
              </a:rPr>
              <a:t>Good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collaboration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and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cohesion</a:t>
            </a:r>
            <a:r>
              <a:rPr lang="nl-BE" sz="1400" dirty="0">
                <a:solidFill>
                  <a:srgbClr val="0070C0"/>
                </a:solidFill>
              </a:rPr>
              <a:t>. </a:t>
            </a:r>
            <a:r>
              <a:rPr lang="nl-BE" sz="1400" dirty="0" err="1">
                <a:solidFill>
                  <a:srgbClr val="0070C0"/>
                </a:solidFill>
              </a:rPr>
              <a:t>Smooth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gradual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expansion</a:t>
            </a:r>
            <a:endParaRPr lang="nl-BE" sz="1400" dirty="0">
              <a:solidFill>
                <a:srgbClr val="0070C0"/>
              </a:solidFill>
            </a:endParaRPr>
          </a:p>
          <a:p>
            <a:pPr marL="182563" indent="-182563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268288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268288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268288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nl-BE" sz="1600" b="1" dirty="0">
                <a:solidFill>
                  <a:srgbClr val="0070C0"/>
                </a:solidFill>
              </a:rPr>
              <a:t>Data-analysis</a:t>
            </a:r>
          </a:p>
          <a:p>
            <a:pPr marL="182563" indent="0">
              <a:spcBef>
                <a:spcPts val="0"/>
              </a:spcBef>
              <a:buNone/>
              <a:tabLst>
                <a:tab pos="2960688" algn="l"/>
              </a:tabLst>
            </a:pPr>
            <a:r>
              <a:rPr lang="nl-BE" sz="1400" dirty="0">
                <a:solidFill>
                  <a:srgbClr val="0070C0"/>
                </a:solidFill>
              </a:rPr>
              <a:t>No </a:t>
            </a:r>
            <a:r>
              <a:rPr lang="nl-BE" sz="1400" dirty="0" err="1">
                <a:solidFill>
                  <a:srgbClr val="0070C0"/>
                </a:solidFill>
              </a:rPr>
              <a:t>systemic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checking</a:t>
            </a:r>
            <a:r>
              <a:rPr lang="nl-BE" sz="1400" dirty="0">
                <a:solidFill>
                  <a:srgbClr val="0070C0"/>
                </a:solidFill>
              </a:rPr>
              <a:t> of data </a:t>
            </a:r>
            <a:r>
              <a:rPr lang="nl-BE" sz="1400" dirty="0" err="1">
                <a:solidFill>
                  <a:srgbClr val="0070C0"/>
                </a:solidFill>
              </a:rPr>
              <a:t>whilst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auditing</a:t>
            </a: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nl-BE" sz="1400" dirty="0">
                <a:solidFill>
                  <a:srgbClr val="0070C0"/>
                </a:solidFill>
              </a:rPr>
              <a:t>Limited </a:t>
            </a:r>
            <a:r>
              <a:rPr lang="nl-BE" sz="1400" dirty="0" err="1">
                <a:solidFill>
                  <a:srgbClr val="0070C0"/>
                </a:solidFill>
              </a:rPr>
              <a:t>knowledge</a:t>
            </a:r>
            <a:r>
              <a:rPr lang="nl-BE" sz="1400" dirty="0">
                <a:solidFill>
                  <a:srgbClr val="0070C0"/>
                </a:solidFill>
              </a:rPr>
              <a:t> of </a:t>
            </a:r>
            <a:r>
              <a:rPr lang="nl-BE" sz="1400" dirty="0" err="1">
                <a:solidFill>
                  <a:srgbClr val="0070C0"/>
                </a:solidFill>
              </a:rPr>
              <a:t>systemic</a:t>
            </a:r>
            <a:r>
              <a:rPr lang="nl-BE" sz="1400" dirty="0">
                <a:solidFill>
                  <a:srgbClr val="0070C0"/>
                </a:solidFill>
              </a:rPr>
              <a:t> data </a:t>
            </a:r>
            <a:r>
              <a:rPr lang="nl-BE" sz="1400" dirty="0" err="1">
                <a:solidFill>
                  <a:srgbClr val="0070C0"/>
                </a:solidFill>
              </a:rPr>
              <a:t>within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the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organization</a:t>
            </a: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nl-BE" sz="1400" dirty="0">
                <a:solidFill>
                  <a:srgbClr val="0070C0"/>
                </a:solidFill>
              </a:rPr>
              <a:t>No data </a:t>
            </a:r>
            <a:r>
              <a:rPr lang="nl-BE" sz="1400" dirty="0" err="1">
                <a:solidFill>
                  <a:srgbClr val="0070C0"/>
                </a:solidFill>
              </a:rPr>
              <a:t>analytics</a:t>
            </a:r>
            <a:endParaRPr lang="nl-BE" sz="1400" dirty="0">
              <a:solidFill>
                <a:srgbClr val="0070C0"/>
              </a:solidFill>
            </a:endParaRPr>
          </a:p>
          <a:p>
            <a:pPr marL="263525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263525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263525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nl-BE" sz="1600" b="1" dirty="0">
                <a:solidFill>
                  <a:srgbClr val="0070C0"/>
                </a:solidFill>
              </a:rPr>
              <a:t>Knowledge </a:t>
            </a:r>
            <a:r>
              <a:rPr lang="nl-BE" sz="1600" b="1" dirty="0" err="1">
                <a:solidFill>
                  <a:srgbClr val="0070C0"/>
                </a:solidFill>
              </a:rPr>
              <a:t>audituniverse</a:t>
            </a:r>
            <a:endParaRPr lang="nl-BE" sz="1600" b="1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nl-BE" sz="1400" dirty="0" err="1">
                <a:solidFill>
                  <a:srgbClr val="0070C0"/>
                </a:solidFill>
              </a:rPr>
              <a:t>Insufficient</a:t>
            </a:r>
            <a:r>
              <a:rPr lang="nl-BE" sz="1400" dirty="0">
                <a:solidFill>
                  <a:srgbClr val="0070C0"/>
                </a:solidFill>
              </a:rPr>
              <a:t> awareness of audit </a:t>
            </a:r>
            <a:r>
              <a:rPr lang="nl-BE" sz="1400" dirty="0" err="1">
                <a:solidFill>
                  <a:srgbClr val="0070C0"/>
                </a:solidFill>
              </a:rPr>
              <a:t>universe</a:t>
            </a:r>
            <a:r>
              <a:rPr lang="nl-BE" sz="1400" dirty="0">
                <a:solidFill>
                  <a:srgbClr val="0070C0"/>
                </a:solidFill>
              </a:rPr>
              <a:t> as a </a:t>
            </a:r>
            <a:r>
              <a:rPr lang="nl-BE" sz="1400" dirty="0" err="1">
                <a:solidFill>
                  <a:srgbClr val="0070C0"/>
                </a:solidFill>
              </a:rPr>
              <a:t>whole</a:t>
            </a:r>
            <a:r>
              <a:rPr lang="nl-BE" sz="1400" dirty="0">
                <a:solidFill>
                  <a:srgbClr val="0070C0"/>
                </a:solidFill>
              </a:rPr>
              <a:t>.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nl-BE" sz="1400" dirty="0">
                <a:solidFill>
                  <a:srgbClr val="0070C0"/>
                </a:solidFill>
              </a:rPr>
              <a:t>Limited </a:t>
            </a:r>
            <a:r>
              <a:rPr lang="nl-BE" sz="1400" dirty="0" err="1">
                <a:solidFill>
                  <a:srgbClr val="0070C0"/>
                </a:solidFill>
              </a:rPr>
              <a:t>insight</a:t>
            </a:r>
            <a:r>
              <a:rPr lang="nl-BE" sz="1400" dirty="0">
                <a:solidFill>
                  <a:srgbClr val="0070C0"/>
                </a:solidFill>
              </a:rPr>
              <a:t> in business </a:t>
            </a:r>
            <a:r>
              <a:rPr lang="nl-BE" sz="1400" dirty="0" err="1">
                <a:solidFill>
                  <a:srgbClr val="0070C0"/>
                </a:solidFill>
              </a:rPr>
              <a:t>objectives</a:t>
            </a:r>
            <a:r>
              <a:rPr lang="nl-BE" sz="1400" dirty="0">
                <a:solidFill>
                  <a:srgbClr val="0070C0"/>
                </a:solidFill>
              </a:rPr>
              <a:t>, </a:t>
            </a:r>
            <a:r>
              <a:rPr lang="nl-BE" sz="1400" dirty="0" err="1">
                <a:solidFill>
                  <a:srgbClr val="0070C0"/>
                </a:solidFill>
              </a:rPr>
              <a:t>organizational</a:t>
            </a:r>
            <a:r>
              <a:rPr lang="nl-BE" sz="1400" dirty="0">
                <a:solidFill>
                  <a:srgbClr val="0070C0"/>
                </a:solidFill>
              </a:rPr>
              <a:t> changes, </a:t>
            </a:r>
            <a:r>
              <a:rPr lang="nl-BE" sz="1400" dirty="0" err="1">
                <a:solidFill>
                  <a:srgbClr val="0070C0"/>
                </a:solidFill>
              </a:rPr>
              <a:t>strategic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projects</a:t>
            </a:r>
            <a:r>
              <a:rPr lang="nl-BE" sz="1400" dirty="0">
                <a:solidFill>
                  <a:srgbClr val="0070C0"/>
                </a:solidFill>
              </a:rPr>
              <a:t> …</a:t>
            </a: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600" b="1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nl-BE" sz="1400" b="1" dirty="0">
                <a:solidFill>
                  <a:srgbClr val="0070C0"/>
                </a:solidFill>
              </a:rPr>
              <a:t>Client relations </a:t>
            </a: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nl-BE" sz="1400" dirty="0" err="1">
                <a:solidFill>
                  <a:srgbClr val="0070C0"/>
                </a:solidFill>
              </a:rPr>
              <a:t>Mainly</a:t>
            </a:r>
            <a:r>
              <a:rPr lang="nl-BE" sz="1400" dirty="0">
                <a:solidFill>
                  <a:srgbClr val="0070C0"/>
                </a:solidFill>
              </a:rPr>
              <a:t> Audit-</a:t>
            </a:r>
            <a:r>
              <a:rPr lang="nl-BE" sz="1400" dirty="0" err="1">
                <a:solidFill>
                  <a:srgbClr val="0070C0"/>
                </a:solidFill>
              </a:rPr>
              <a:t>oriented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</a:p>
          <a:p>
            <a:pPr marL="182563" indent="0">
              <a:spcBef>
                <a:spcPts val="0"/>
              </a:spcBef>
              <a:buNone/>
              <a:tabLst>
                <a:tab pos="182563" algn="l"/>
              </a:tabLst>
            </a:pPr>
            <a:r>
              <a:rPr lang="nl-BE" sz="1400" dirty="0" err="1">
                <a:solidFill>
                  <a:srgbClr val="0070C0"/>
                </a:solidFill>
              </a:rPr>
              <a:t>Lilited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outreach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towards</a:t>
            </a:r>
            <a:r>
              <a:rPr lang="nl-BE" sz="1400" dirty="0">
                <a:solidFill>
                  <a:srgbClr val="0070C0"/>
                </a:solidFill>
              </a:rPr>
              <a:t> management &amp; audit </a:t>
            </a:r>
            <a:r>
              <a:rPr lang="nl-BE" sz="1400" dirty="0" err="1">
                <a:solidFill>
                  <a:srgbClr val="0070C0"/>
                </a:solidFill>
              </a:rPr>
              <a:t>comittee</a:t>
            </a: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nl-BE" sz="1400" dirty="0">
                <a:solidFill>
                  <a:srgbClr val="0070C0"/>
                </a:solidFill>
              </a:rPr>
              <a:t>Limited </a:t>
            </a:r>
            <a:r>
              <a:rPr lang="nl-BE" sz="1400" dirty="0" err="1">
                <a:solidFill>
                  <a:srgbClr val="0070C0"/>
                </a:solidFill>
              </a:rPr>
              <a:t>outreach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to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other</a:t>
            </a:r>
            <a:r>
              <a:rPr lang="nl-BE" sz="1400" dirty="0">
                <a:solidFill>
                  <a:srgbClr val="0070C0"/>
                </a:solidFill>
              </a:rPr>
              <a:t> control </a:t>
            </a:r>
            <a:r>
              <a:rPr lang="nl-BE" sz="1400" dirty="0" err="1">
                <a:solidFill>
                  <a:srgbClr val="0070C0"/>
                </a:solidFill>
              </a:rPr>
              <a:t>instances</a:t>
            </a: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nl-BE" sz="1600" b="1" dirty="0">
                <a:solidFill>
                  <a:srgbClr val="0070C0"/>
                </a:solidFill>
              </a:rPr>
              <a:t>Knowledge audit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nl-BE" sz="1400" dirty="0" err="1">
                <a:solidFill>
                  <a:srgbClr val="0070C0"/>
                </a:solidFill>
              </a:rPr>
              <a:t>Sufficient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knowledge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auditmethodology</a:t>
            </a:r>
            <a:r>
              <a:rPr lang="nl-BE" sz="1400" dirty="0">
                <a:solidFill>
                  <a:srgbClr val="0070C0"/>
                </a:solidFill>
              </a:rPr>
              <a:t>.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nl-BE" sz="1400" dirty="0" err="1">
                <a:solidFill>
                  <a:srgbClr val="0070C0"/>
                </a:solidFill>
              </a:rPr>
              <a:t>To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develop</a:t>
            </a:r>
            <a:r>
              <a:rPr lang="nl-BE" sz="1400" dirty="0">
                <a:solidFill>
                  <a:srgbClr val="0070C0"/>
                </a:solidFill>
              </a:rPr>
              <a:t> IT audits, financial, </a:t>
            </a:r>
            <a:r>
              <a:rPr lang="nl-BE" sz="1400" dirty="0" err="1">
                <a:solidFill>
                  <a:srgbClr val="0070C0"/>
                </a:solidFill>
              </a:rPr>
              <a:t>strategic</a:t>
            </a:r>
            <a:r>
              <a:rPr lang="nl-BE" sz="1400" dirty="0">
                <a:solidFill>
                  <a:srgbClr val="0070C0"/>
                </a:solidFill>
              </a:rPr>
              <a:t> audits.</a:t>
            </a: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endParaRPr lang="nl-BE" sz="1400" dirty="0">
              <a:solidFill>
                <a:srgbClr val="0070C0"/>
              </a:solidFill>
            </a:endParaRPr>
          </a:p>
          <a:p>
            <a:pPr marL="182563" indent="0">
              <a:spcBef>
                <a:spcPts val="0"/>
              </a:spcBef>
              <a:buNone/>
            </a:pPr>
            <a:r>
              <a:rPr lang="nl-BE" sz="1600" b="1" dirty="0">
                <a:solidFill>
                  <a:srgbClr val="0070C0"/>
                </a:solidFill>
              </a:rPr>
              <a:t>Communication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nl-BE" sz="1400" dirty="0" err="1">
                <a:solidFill>
                  <a:srgbClr val="0070C0"/>
                </a:solidFill>
              </a:rPr>
              <a:t>Insufficient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communication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and</a:t>
            </a:r>
            <a:r>
              <a:rPr lang="nl-BE" sz="1400" dirty="0">
                <a:solidFill>
                  <a:srgbClr val="0070C0"/>
                </a:solidFill>
              </a:rPr>
              <a:t>  </a:t>
            </a:r>
            <a:r>
              <a:rPr lang="nl-BE" sz="1400" dirty="0" err="1">
                <a:solidFill>
                  <a:srgbClr val="0070C0"/>
                </a:solidFill>
              </a:rPr>
              <a:t>visibility</a:t>
            </a:r>
            <a:r>
              <a:rPr lang="nl-BE" sz="1400" dirty="0">
                <a:solidFill>
                  <a:srgbClr val="0070C0"/>
                </a:solidFill>
              </a:rPr>
              <a:t> of IA </a:t>
            </a:r>
            <a:r>
              <a:rPr lang="nl-BE" sz="1400" dirty="0" err="1">
                <a:solidFill>
                  <a:srgbClr val="0070C0"/>
                </a:solidFill>
              </a:rPr>
              <a:t>within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the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global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organisation</a:t>
            </a:r>
            <a:r>
              <a:rPr lang="nl-BE" sz="1400" dirty="0">
                <a:solidFill>
                  <a:srgbClr val="0070C0"/>
                </a:solidFill>
              </a:rPr>
              <a:t>.</a:t>
            </a:r>
          </a:p>
          <a:p>
            <a:pPr marL="182563" indent="0">
              <a:spcBef>
                <a:spcPts val="0"/>
              </a:spcBef>
              <a:buNone/>
            </a:pPr>
            <a:r>
              <a:rPr lang="nl-BE" sz="1400" dirty="0" err="1">
                <a:solidFill>
                  <a:srgbClr val="0070C0"/>
                </a:solidFill>
              </a:rPr>
              <a:t>Improve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quality</a:t>
            </a:r>
            <a:r>
              <a:rPr lang="nl-BE" sz="1400" dirty="0">
                <a:solidFill>
                  <a:srgbClr val="0070C0"/>
                </a:solidFill>
              </a:rPr>
              <a:t> of </a:t>
            </a:r>
            <a:r>
              <a:rPr lang="nl-BE" sz="1400" dirty="0" err="1">
                <a:solidFill>
                  <a:srgbClr val="0070C0"/>
                </a:solidFill>
              </a:rPr>
              <a:t>and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outreach</a:t>
            </a:r>
            <a:r>
              <a:rPr lang="nl-BE" sz="1400" dirty="0">
                <a:solidFill>
                  <a:srgbClr val="0070C0"/>
                </a:solidFill>
              </a:rPr>
              <a:t> of audit reporting.</a:t>
            </a:r>
          </a:p>
          <a:p>
            <a:pPr marL="182563" indent="-182563">
              <a:spcBef>
                <a:spcPts val="0"/>
              </a:spcBef>
            </a:pPr>
            <a:endParaRPr lang="en-US" sz="1400" dirty="0">
              <a:solidFill>
                <a:srgbClr val="0070C0"/>
              </a:solidFill>
            </a:endParaRPr>
          </a:p>
          <a:p>
            <a:pPr marL="182563" indent="-182563">
              <a:spcBef>
                <a:spcPts val="0"/>
              </a:spcBef>
            </a:pPr>
            <a:endParaRPr lang="en-US" sz="1400" dirty="0">
              <a:solidFill>
                <a:srgbClr val="0070C0"/>
              </a:solidFill>
            </a:endParaRPr>
          </a:p>
          <a:p>
            <a:pPr marL="263525" indent="0">
              <a:spcBef>
                <a:spcPts val="0"/>
              </a:spcBef>
              <a:buNone/>
            </a:pPr>
            <a:endParaRPr lang="en-US" sz="1400" dirty="0">
              <a:solidFill>
                <a:srgbClr val="0070C0"/>
              </a:solidFill>
            </a:endParaRPr>
          </a:p>
          <a:p>
            <a:pPr marL="268288" indent="0">
              <a:spcBef>
                <a:spcPts val="0"/>
              </a:spcBef>
              <a:buNone/>
            </a:pPr>
            <a:endParaRPr lang="en-US" sz="1050" dirty="0">
              <a:solidFill>
                <a:srgbClr val="0070C0"/>
              </a:solidFill>
            </a:endParaRPr>
          </a:p>
          <a:p>
            <a:endParaRPr lang="nl-BE" sz="10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160" y="337416"/>
            <a:ext cx="10515600" cy="316877"/>
          </a:xfrm>
        </p:spPr>
        <p:txBody>
          <a:bodyPr/>
          <a:lstStyle/>
          <a:p>
            <a:r>
              <a:rPr lang="nl-BE" dirty="0"/>
              <a:t>Present context FIA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885" y="1174492"/>
            <a:ext cx="335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rgbClr val="0070C0"/>
                </a:solidFill>
              </a:rPr>
              <a:t>Assessment  FIA end 2017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1480" y="4889114"/>
            <a:ext cx="3783330" cy="11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1480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67384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23288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79192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435096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91000" y="4809104"/>
            <a:ext cx="0" cy="205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9873" y="50491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5777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95490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7585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29724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9437" y="506303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4352" y="5204124"/>
            <a:ext cx="87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>
                <a:solidFill>
                  <a:schemeClr val="accent1"/>
                </a:solidFill>
              </a:rPr>
              <a:t>insufficient</a:t>
            </a: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2073" y="5202664"/>
            <a:ext cx="760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>
                <a:solidFill>
                  <a:schemeClr val="accent1"/>
                </a:solidFill>
              </a:rPr>
              <a:t>sufficient</a:t>
            </a: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4213" y="5202664"/>
            <a:ext cx="49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>
                <a:solidFill>
                  <a:schemeClr val="accent1"/>
                </a:solidFill>
              </a:rPr>
              <a:t>good</a:t>
            </a: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5320" y="5225524"/>
            <a:ext cx="813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dirty="0" err="1">
                <a:solidFill>
                  <a:schemeClr val="accent1"/>
                </a:solidFill>
              </a:rPr>
              <a:t>Very</a:t>
            </a:r>
            <a:r>
              <a:rPr lang="nl-BE" sz="1200" dirty="0">
                <a:solidFill>
                  <a:schemeClr val="accent1"/>
                </a:solidFill>
              </a:rPr>
              <a:t> </a:t>
            </a:r>
            <a:r>
              <a:rPr lang="nl-BE" sz="1200" dirty="0" err="1">
                <a:solidFill>
                  <a:schemeClr val="accent1"/>
                </a:solidFill>
              </a:rPr>
              <a:t>good</a:t>
            </a:r>
            <a:endParaRPr lang="nl-BE" sz="12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5619" y="5209197"/>
            <a:ext cx="743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200" dirty="0">
                <a:solidFill>
                  <a:schemeClr val="accent1"/>
                </a:solidFill>
              </a:rPr>
              <a:t>excellent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1737092"/>
            <a:ext cx="3779520" cy="25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7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27021" y="1946157"/>
            <a:ext cx="4591461" cy="3609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sz="1600" b="1" dirty="0">
                <a:solidFill>
                  <a:schemeClr val="accent1"/>
                </a:solidFill>
              </a:rPr>
              <a:t>Critical stakeholders </a:t>
            </a:r>
          </a:p>
          <a:p>
            <a:pPr marL="0" indent="0">
              <a:buNone/>
            </a:pPr>
            <a:r>
              <a:rPr lang="nl-BE" sz="1600" dirty="0">
                <a:solidFill>
                  <a:schemeClr val="accent1"/>
                </a:solidFill>
              </a:rPr>
              <a:t>High impact on </a:t>
            </a:r>
            <a:r>
              <a:rPr lang="nl-BE" sz="1600" dirty="0" err="1">
                <a:solidFill>
                  <a:schemeClr val="accent1"/>
                </a:solidFill>
              </a:rPr>
              <a:t>perception</a:t>
            </a:r>
            <a:r>
              <a:rPr lang="nl-BE" sz="1600" dirty="0">
                <a:solidFill>
                  <a:schemeClr val="accent1"/>
                </a:solidFill>
              </a:rPr>
              <a:t> of IA </a:t>
            </a:r>
            <a:r>
              <a:rPr lang="nl-BE" sz="1600" dirty="0" err="1">
                <a:solidFill>
                  <a:schemeClr val="accent1"/>
                </a:solidFill>
              </a:rPr>
              <a:t>within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organization</a:t>
            </a:r>
            <a:r>
              <a:rPr lang="nl-BE" sz="1600" dirty="0">
                <a:solidFill>
                  <a:schemeClr val="accent1"/>
                </a:solidFill>
              </a:rPr>
              <a:t>. High impact on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functioning</a:t>
            </a:r>
            <a:r>
              <a:rPr lang="nl-BE" sz="1600" dirty="0">
                <a:solidFill>
                  <a:schemeClr val="accent1"/>
                </a:solidFill>
              </a:rPr>
              <a:t> of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organization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and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functioning</a:t>
            </a:r>
            <a:r>
              <a:rPr lang="nl-BE" sz="1600" dirty="0">
                <a:solidFill>
                  <a:schemeClr val="accent1"/>
                </a:solidFill>
              </a:rPr>
              <a:t> of FIA.  </a:t>
            </a:r>
          </a:p>
          <a:p>
            <a:pPr marL="0" indent="0">
              <a:spcBef>
                <a:spcPts val="0"/>
              </a:spcBef>
              <a:buNone/>
            </a:pPr>
            <a:endParaRPr lang="nl-BE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BE" sz="1600" b="1" dirty="0" err="1">
                <a:solidFill>
                  <a:schemeClr val="accent1"/>
                </a:solidFill>
              </a:rPr>
              <a:t>Collaboration</a:t>
            </a:r>
            <a:endParaRPr lang="nl-BE" sz="16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BE" sz="1600" dirty="0">
                <a:solidFill>
                  <a:schemeClr val="accent1"/>
                </a:solidFill>
              </a:rPr>
              <a:t>High impact on </a:t>
            </a:r>
            <a:r>
              <a:rPr lang="nl-BE" sz="1600" dirty="0" err="1">
                <a:solidFill>
                  <a:schemeClr val="accent1"/>
                </a:solidFill>
              </a:rPr>
              <a:t>others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within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organization</a:t>
            </a:r>
            <a:r>
              <a:rPr lang="nl-BE" sz="1600" dirty="0">
                <a:solidFill>
                  <a:schemeClr val="accent1"/>
                </a:solidFill>
              </a:rPr>
              <a:t>, </a:t>
            </a:r>
            <a:r>
              <a:rPr lang="nl-BE" sz="1600" dirty="0" err="1">
                <a:solidFill>
                  <a:schemeClr val="accent1"/>
                </a:solidFill>
              </a:rPr>
              <a:t>limited</a:t>
            </a:r>
            <a:r>
              <a:rPr lang="nl-BE" sz="1600" dirty="0">
                <a:solidFill>
                  <a:schemeClr val="accent1"/>
                </a:solidFill>
              </a:rPr>
              <a:t> impact on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functioning</a:t>
            </a:r>
            <a:r>
              <a:rPr lang="nl-BE" sz="1600" dirty="0">
                <a:solidFill>
                  <a:schemeClr val="accent1"/>
                </a:solidFill>
              </a:rPr>
              <a:t> of FIA.</a:t>
            </a:r>
          </a:p>
          <a:p>
            <a:pPr marL="0" indent="0">
              <a:spcBef>
                <a:spcPts val="0"/>
              </a:spcBef>
              <a:buNone/>
            </a:pPr>
            <a:endParaRPr lang="nl-BE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BE" sz="1600" b="1" dirty="0">
                <a:solidFill>
                  <a:schemeClr val="accent1"/>
                </a:solidFill>
              </a:rPr>
              <a:t>Professional link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BE" sz="1600" dirty="0">
                <a:solidFill>
                  <a:schemeClr val="accent1"/>
                </a:solidFill>
              </a:rPr>
              <a:t>Low impact on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organization</a:t>
            </a:r>
            <a:r>
              <a:rPr lang="nl-BE" sz="1600" dirty="0">
                <a:solidFill>
                  <a:schemeClr val="accent1"/>
                </a:solidFill>
              </a:rPr>
              <a:t> but high impact on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functioning</a:t>
            </a:r>
            <a:r>
              <a:rPr lang="nl-BE" sz="1600" dirty="0">
                <a:solidFill>
                  <a:schemeClr val="accent1"/>
                </a:solidFill>
              </a:rPr>
              <a:t> of FIA – </a:t>
            </a:r>
            <a:r>
              <a:rPr lang="nl-BE" sz="1600" dirty="0" err="1">
                <a:solidFill>
                  <a:schemeClr val="accent1"/>
                </a:solidFill>
              </a:rPr>
              <a:t>professionalism</a:t>
            </a:r>
            <a:r>
              <a:rPr lang="nl-BE" sz="16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nl-BE" sz="16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BE" sz="1600" b="1" dirty="0">
                <a:solidFill>
                  <a:schemeClr val="accent1"/>
                </a:solidFill>
              </a:rPr>
              <a:t>Monitor &amp; </a:t>
            </a:r>
            <a:r>
              <a:rPr lang="nl-BE" sz="1600" b="1" dirty="0" err="1">
                <a:solidFill>
                  <a:schemeClr val="accent1"/>
                </a:solidFill>
              </a:rPr>
              <a:t>inform</a:t>
            </a:r>
            <a:endParaRPr lang="nl-BE" sz="16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BE" sz="1600" dirty="0">
                <a:solidFill>
                  <a:schemeClr val="accent1"/>
                </a:solidFill>
              </a:rPr>
              <a:t>Low impact on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organization</a:t>
            </a:r>
            <a:r>
              <a:rPr lang="nl-BE" sz="1600" dirty="0">
                <a:solidFill>
                  <a:schemeClr val="accent1"/>
                </a:solidFill>
              </a:rPr>
              <a:t> &amp; low impact on </a:t>
            </a:r>
            <a:r>
              <a:rPr lang="nl-BE" sz="1600" dirty="0" err="1">
                <a:solidFill>
                  <a:schemeClr val="accent1"/>
                </a:solidFill>
              </a:rPr>
              <a:t>the</a:t>
            </a:r>
            <a:r>
              <a:rPr lang="nl-BE" sz="1600" dirty="0">
                <a:solidFill>
                  <a:schemeClr val="accent1"/>
                </a:solidFill>
              </a:rPr>
              <a:t> </a:t>
            </a:r>
            <a:r>
              <a:rPr lang="nl-BE" sz="1600" dirty="0" err="1">
                <a:solidFill>
                  <a:schemeClr val="accent1"/>
                </a:solidFill>
              </a:rPr>
              <a:t>functioning</a:t>
            </a:r>
            <a:r>
              <a:rPr lang="nl-BE" sz="1600" dirty="0">
                <a:solidFill>
                  <a:schemeClr val="accent1"/>
                </a:solidFill>
              </a:rPr>
              <a:t> of FIA. </a:t>
            </a:r>
            <a:endParaRPr lang="nl-BE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l-BE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l-BE" sz="1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l-BE" sz="1400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FIA stakeholders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5897" y="2062264"/>
            <a:ext cx="2470826" cy="1361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err="1"/>
              <a:t>Collaboration</a:t>
            </a:r>
            <a:r>
              <a:rPr lang="nl-BE" b="1" dirty="0"/>
              <a:t>, trust</a:t>
            </a:r>
          </a:p>
          <a:p>
            <a:pPr algn="ctr"/>
            <a:r>
              <a:rPr lang="nl-BE" sz="1600" dirty="0" err="1"/>
              <a:t>Operational</a:t>
            </a:r>
            <a:r>
              <a:rPr lang="nl-BE" sz="1600" dirty="0"/>
              <a:t> management, </a:t>
            </a:r>
            <a:r>
              <a:rPr lang="nl-BE" sz="1600" dirty="0" err="1"/>
              <a:t>external</a:t>
            </a:r>
            <a:r>
              <a:rPr lang="nl-BE" sz="1600" dirty="0"/>
              <a:t> auditors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1302" y="2062264"/>
            <a:ext cx="2470826" cy="13618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Critical stakeholders</a:t>
            </a:r>
          </a:p>
          <a:p>
            <a:pPr algn="ctr"/>
            <a:r>
              <a:rPr lang="nl-BE" sz="1600" dirty="0"/>
              <a:t>ACFO, Ministers, </a:t>
            </a:r>
            <a:r>
              <a:rPr lang="nl-BE" sz="1600" dirty="0" err="1"/>
              <a:t>Chairpersons</a:t>
            </a:r>
            <a:endParaRPr lang="nl-BE" sz="1600" dirty="0"/>
          </a:p>
        </p:txBody>
      </p:sp>
      <p:sp>
        <p:nvSpPr>
          <p:cNvPr id="6" name="Rectangle 5"/>
          <p:cNvSpPr/>
          <p:nvPr/>
        </p:nvSpPr>
        <p:spPr>
          <a:xfrm>
            <a:off x="1455897" y="3490760"/>
            <a:ext cx="2470826" cy="1361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6">
                    <a:lumMod val="75000"/>
                  </a:schemeClr>
                </a:solidFill>
              </a:rPr>
              <a:t>Monitor &amp; </a:t>
            </a:r>
            <a:r>
              <a:rPr lang="nl-BE" b="1" dirty="0" err="1">
                <a:solidFill>
                  <a:schemeClr val="accent6">
                    <a:lumMod val="75000"/>
                  </a:schemeClr>
                </a:solidFill>
              </a:rPr>
              <a:t>inform</a:t>
            </a:r>
            <a:endParaRPr lang="nl-BE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HR, ICT, </a:t>
            </a:r>
            <a:r>
              <a:rPr lang="nl-BE" sz="1600" dirty="0" err="1">
                <a:solidFill>
                  <a:schemeClr val="accent6">
                    <a:lumMod val="75000"/>
                  </a:schemeClr>
                </a:solidFill>
              </a:rPr>
              <a:t>Third</a:t>
            </a: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 Party,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1302" y="3490760"/>
            <a:ext cx="2470826" cy="13618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Professional link</a:t>
            </a:r>
          </a:p>
          <a:p>
            <a:pPr algn="ctr"/>
            <a:r>
              <a:rPr lang="nl-BE" dirty="0"/>
              <a:t>IIA, ISACA,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5897" y="5058383"/>
            <a:ext cx="2470826" cy="252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Low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01302" y="5058383"/>
            <a:ext cx="2470826" cy="252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High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82485" y="3490760"/>
            <a:ext cx="233464" cy="1361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dirty="0"/>
              <a:t>Low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3029" y="2062264"/>
            <a:ext cx="252920" cy="1361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dirty="0"/>
              <a:t>High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60736" y="5525729"/>
            <a:ext cx="5948516" cy="9833"/>
          </a:xfrm>
          <a:prstGeom prst="straightConnector1">
            <a:avLst/>
          </a:prstGeom>
          <a:ln w="31750">
            <a:miter lim="800000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60736" y="1976284"/>
            <a:ext cx="0" cy="35494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11968" y="5623560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/>
                </a:solidFill>
              </a:rPr>
              <a:t>Impact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53243" y="3500408"/>
            <a:ext cx="110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chemeClr val="accent1"/>
                </a:solidFill>
              </a:rPr>
              <a:t>Invloed</a:t>
            </a:r>
          </a:p>
        </p:txBody>
      </p:sp>
    </p:spTree>
    <p:extLst>
      <p:ext uri="{BB962C8B-B14F-4D97-AF65-F5344CB8AC3E}">
        <p14:creationId xmlns:p14="http://schemas.microsoft.com/office/powerpoint/2010/main" val="5480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82502" y="1285520"/>
            <a:ext cx="8171234" cy="4891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b="1" dirty="0" err="1">
                <a:solidFill>
                  <a:schemeClr val="accent1"/>
                </a:solidFill>
              </a:rPr>
              <a:t>Expectations</a:t>
            </a:r>
            <a:r>
              <a:rPr lang="nl-BE" sz="1800" b="1" dirty="0">
                <a:solidFill>
                  <a:schemeClr val="accent1"/>
                </a:solidFill>
              </a:rPr>
              <a:t> </a:t>
            </a:r>
            <a:r>
              <a:rPr lang="nl-BE" sz="1800" b="1" dirty="0" err="1">
                <a:solidFill>
                  <a:schemeClr val="accent1"/>
                </a:solidFill>
              </a:rPr>
              <a:t>critical</a:t>
            </a:r>
            <a:r>
              <a:rPr lang="nl-BE" sz="1800" b="1" dirty="0">
                <a:solidFill>
                  <a:schemeClr val="accent1"/>
                </a:solidFill>
              </a:rPr>
              <a:t> stakeholders </a:t>
            </a:r>
            <a:r>
              <a:rPr lang="nl-BE" sz="1800" b="1" dirty="0" err="1">
                <a:solidFill>
                  <a:schemeClr val="accent1"/>
                </a:solidFill>
              </a:rPr>
              <a:t>towards</a:t>
            </a:r>
            <a:r>
              <a:rPr lang="nl-BE" sz="1800" b="1" dirty="0">
                <a:solidFill>
                  <a:schemeClr val="accent1"/>
                </a:solidFill>
              </a:rPr>
              <a:t> FIA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Relationship</a:t>
            </a:r>
            <a:r>
              <a:rPr lang="nl-BE" sz="1600" dirty="0">
                <a:solidFill>
                  <a:srgbClr val="0070C0"/>
                </a:solidFill>
              </a:rPr>
              <a:t> of </a:t>
            </a:r>
            <a:r>
              <a:rPr lang="nl-BE" sz="1600" dirty="0" err="1">
                <a:solidFill>
                  <a:srgbClr val="0070C0"/>
                </a:solidFill>
              </a:rPr>
              <a:t>mutual</a:t>
            </a:r>
            <a:r>
              <a:rPr lang="nl-BE" sz="1600" dirty="0">
                <a:solidFill>
                  <a:srgbClr val="0070C0"/>
                </a:solidFill>
              </a:rPr>
              <a:t> respect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trust </a:t>
            </a:r>
            <a:r>
              <a:rPr lang="nl-BE" sz="1600" dirty="0" err="1">
                <a:solidFill>
                  <a:srgbClr val="0070C0"/>
                </a:solidFill>
              </a:rPr>
              <a:t>with</a:t>
            </a:r>
            <a:r>
              <a:rPr lang="nl-BE" sz="1600" dirty="0">
                <a:solidFill>
                  <a:srgbClr val="0070C0"/>
                </a:solidFill>
              </a:rPr>
              <a:t> ACFO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management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Emphasis</a:t>
            </a:r>
            <a:r>
              <a:rPr lang="nl-BE" sz="1600" dirty="0">
                <a:solidFill>
                  <a:srgbClr val="0070C0"/>
                </a:solidFill>
              </a:rPr>
              <a:t> on </a:t>
            </a:r>
            <a:r>
              <a:rPr lang="nl-BE" sz="1600" dirty="0" err="1">
                <a:solidFill>
                  <a:srgbClr val="0070C0"/>
                </a:solidFill>
              </a:rPr>
              <a:t>assurance</a:t>
            </a:r>
            <a:r>
              <a:rPr lang="nl-BE" sz="1600" dirty="0">
                <a:solidFill>
                  <a:srgbClr val="0070C0"/>
                </a:solidFill>
              </a:rPr>
              <a:t>. Through </a:t>
            </a:r>
            <a:r>
              <a:rPr lang="nl-BE" sz="1600" dirty="0" err="1">
                <a:solidFill>
                  <a:srgbClr val="0070C0"/>
                </a:solidFill>
              </a:rPr>
              <a:t>assurance</a:t>
            </a:r>
            <a:r>
              <a:rPr lang="nl-BE" sz="1600" dirty="0">
                <a:solidFill>
                  <a:srgbClr val="0070C0"/>
                </a:solidFill>
              </a:rPr>
              <a:t>-audits promoting of </a:t>
            </a:r>
            <a:r>
              <a:rPr lang="nl-BE" sz="1600" dirty="0" err="1">
                <a:solidFill>
                  <a:srgbClr val="0070C0"/>
                </a:solidFill>
              </a:rPr>
              <a:t>recommendations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advice</a:t>
            </a:r>
            <a:r>
              <a:rPr lang="nl-BE" sz="1600" dirty="0">
                <a:solidFill>
                  <a:srgbClr val="0070C0"/>
                </a:solidFill>
              </a:rPr>
              <a:t>, as well as </a:t>
            </a:r>
            <a:r>
              <a:rPr lang="nl-BE" sz="1600" dirty="0" err="1">
                <a:solidFill>
                  <a:srgbClr val="0070C0"/>
                </a:solidFill>
              </a:rPr>
              <a:t>the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use</a:t>
            </a:r>
            <a:r>
              <a:rPr lang="nl-BE" sz="1600" dirty="0">
                <a:solidFill>
                  <a:srgbClr val="0070C0"/>
                </a:solidFill>
              </a:rPr>
              <a:t> of best </a:t>
            </a:r>
            <a:r>
              <a:rPr lang="nl-BE" sz="1600" dirty="0" err="1">
                <a:solidFill>
                  <a:srgbClr val="0070C0"/>
                </a:solidFill>
              </a:rPr>
              <a:t>practices</a:t>
            </a:r>
            <a:r>
              <a:rPr lang="nl-BE" sz="1600" dirty="0">
                <a:solidFill>
                  <a:srgbClr val="0070C0"/>
                </a:solidFill>
              </a:rPr>
              <a:t>.</a:t>
            </a:r>
          </a:p>
          <a:p>
            <a:r>
              <a:rPr lang="nl-BE" sz="1600" dirty="0">
                <a:solidFill>
                  <a:srgbClr val="0070C0"/>
                </a:solidFill>
              </a:rPr>
              <a:t>Auditplan in line </a:t>
            </a:r>
            <a:r>
              <a:rPr lang="nl-BE" sz="1600" dirty="0" err="1">
                <a:solidFill>
                  <a:srgbClr val="0070C0"/>
                </a:solidFill>
              </a:rPr>
              <a:t>with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strategic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risks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that</a:t>
            </a:r>
            <a:r>
              <a:rPr lang="nl-BE" sz="1600" dirty="0">
                <a:solidFill>
                  <a:srgbClr val="0070C0"/>
                </a:solidFill>
              </a:rPr>
              <a:t> are relevant </a:t>
            </a:r>
            <a:r>
              <a:rPr lang="nl-BE" sz="1600" dirty="0" err="1">
                <a:solidFill>
                  <a:srgbClr val="0070C0"/>
                </a:solidFill>
              </a:rPr>
              <a:t>for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the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organisation</a:t>
            </a:r>
            <a:r>
              <a:rPr lang="nl-BE" sz="1600" dirty="0">
                <a:solidFill>
                  <a:srgbClr val="0070C0"/>
                </a:solidFill>
              </a:rPr>
              <a:t>;  </a:t>
            </a:r>
            <a:r>
              <a:rPr lang="nl-BE" sz="1600" dirty="0" err="1">
                <a:solidFill>
                  <a:srgbClr val="0070C0"/>
                </a:solidFill>
              </a:rPr>
              <a:t>both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actual</a:t>
            </a:r>
            <a:r>
              <a:rPr lang="nl-BE" sz="1600" dirty="0">
                <a:solidFill>
                  <a:srgbClr val="0070C0"/>
                </a:solidFill>
              </a:rPr>
              <a:t> as well as </a:t>
            </a:r>
            <a:r>
              <a:rPr lang="nl-BE" sz="1600" dirty="0" err="1">
                <a:solidFill>
                  <a:srgbClr val="0070C0"/>
                </a:solidFill>
              </a:rPr>
              <a:t>future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risks</a:t>
            </a:r>
            <a:r>
              <a:rPr lang="nl-BE" sz="1600" dirty="0">
                <a:solidFill>
                  <a:srgbClr val="0070C0"/>
                </a:solidFill>
              </a:rPr>
              <a:t>.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Conformity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with</a:t>
            </a:r>
            <a:r>
              <a:rPr lang="nl-BE" sz="1600" dirty="0">
                <a:solidFill>
                  <a:srgbClr val="0070C0"/>
                </a:solidFill>
              </a:rPr>
              <a:t>  IIA </a:t>
            </a:r>
            <a:r>
              <a:rPr lang="nl-BE" sz="1600" dirty="0" err="1">
                <a:solidFill>
                  <a:srgbClr val="0070C0"/>
                </a:solidFill>
              </a:rPr>
              <a:t>standards</a:t>
            </a:r>
            <a:r>
              <a:rPr lang="nl-BE" sz="1600" dirty="0">
                <a:solidFill>
                  <a:srgbClr val="0070C0"/>
                </a:solidFill>
              </a:rPr>
              <a:t>, </a:t>
            </a:r>
            <a:r>
              <a:rPr lang="nl-BE" sz="1600" dirty="0" err="1">
                <a:solidFill>
                  <a:srgbClr val="0070C0"/>
                </a:solidFill>
              </a:rPr>
              <a:t>timely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reporting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quality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assurance</a:t>
            </a:r>
            <a:r>
              <a:rPr lang="nl-BE" sz="1600" dirty="0">
                <a:solidFill>
                  <a:srgbClr val="0070C0"/>
                </a:solidFill>
              </a:rPr>
              <a:t>.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Add</a:t>
            </a:r>
            <a:r>
              <a:rPr lang="nl-BE" sz="1600" dirty="0">
                <a:solidFill>
                  <a:srgbClr val="0070C0"/>
                </a:solidFill>
              </a:rPr>
              <a:t> support </a:t>
            </a:r>
            <a:r>
              <a:rPr lang="nl-BE" sz="1600" dirty="0" err="1">
                <a:solidFill>
                  <a:srgbClr val="0070C0"/>
                </a:solidFill>
              </a:rPr>
              <a:t>to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internal</a:t>
            </a:r>
            <a:r>
              <a:rPr lang="nl-BE" sz="1600" dirty="0">
                <a:solidFill>
                  <a:srgbClr val="0070C0"/>
                </a:solidFill>
              </a:rPr>
              <a:t> control </a:t>
            </a:r>
            <a:r>
              <a:rPr lang="nl-BE" sz="1600" dirty="0" err="1">
                <a:solidFill>
                  <a:srgbClr val="0070C0"/>
                </a:solidFill>
              </a:rPr>
              <a:t>mechanisms</a:t>
            </a:r>
            <a:r>
              <a:rPr lang="nl-BE" sz="1600" dirty="0">
                <a:solidFill>
                  <a:srgbClr val="0070C0"/>
                </a:solidFill>
              </a:rPr>
              <a:t>, risk </a:t>
            </a:r>
            <a:r>
              <a:rPr lang="nl-BE" sz="1600" dirty="0" err="1">
                <a:solidFill>
                  <a:srgbClr val="0070C0"/>
                </a:solidFill>
              </a:rPr>
              <a:t>identification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management (business </a:t>
            </a:r>
            <a:r>
              <a:rPr lang="nl-BE" sz="1600" dirty="0" err="1">
                <a:solidFill>
                  <a:srgbClr val="0070C0"/>
                </a:solidFill>
              </a:rPr>
              <a:t>processes</a:t>
            </a:r>
            <a:r>
              <a:rPr lang="nl-BE" sz="1600" dirty="0">
                <a:solidFill>
                  <a:srgbClr val="0070C0"/>
                </a:solidFill>
              </a:rPr>
              <a:t>, </a:t>
            </a:r>
            <a:r>
              <a:rPr lang="nl-BE" sz="1600" dirty="0" err="1">
                <a:solidFill>
                  <a:srgbClr val="0070C0"/>
                </a:solidFill>
              </a:rPr>
              <a:t>effective</a:t>
            </a:r>
            <a:r>
              <a:rPr lang="nl-BE" sz="1600" dirty="0">
                <a:solidFill>
                  <a:srgbClr val="0070C0"/>
                </a:solidFill>
              </a:rPr>
              <a:t> risk management, alert management of new </a:t>
            </a:r>
            <a:r>
              <a:rPr lang="nl-BE" sz="1600" dirty="0" err="1">
                <a:solidFill>
                  <a:srgbClr val="0070C0"/>
                </a:solidFill>
              </a:rPr>
              <a:t>risks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scenario’s,..).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Assure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knowledge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understanding</a:t>
            </a:r>
            <a:r>
              <a:rPr lang="nl-BE" sz="1600" dirty="0">
                <a:solidFill>
                  <a:srgbClr val="0070C0"/>
                </a:solidFill>
              </a:rPr>
              <a:t> of “</a:t>
            </a:r>
            <a:r>
              <a:rPr lang="nl-BE" sz="1600" dirty="0" err="1">
                <a:solidFill>
                  <a:srgbClr val="0070C0"/>
                </a:solidFill>
              </a:rPr>
              <a:t>their</a:t>
            </a:r>
            <a:r>
              <a:rPr lang="nl-BE" sz="1600" dirty="0">
                <a:solidFill>
                  <a:srgbClr val="0070C0"/>
                </a:solidFill>
              </a:rPr>
              <a:t>” </a:t>
            </a:r>
            <a:r>
              <a:rPr lang="nl-BE" sz="1600" dirty="0" err="1">
                <a:solidFill>
                  <a:srgbClr val="0070C0"/>
                </a:solidFill>
              </a:rPr>
              <a:t>organisation</a:t>
            </a:r>
            <a:r>
              <a:rPr lang="nl-BE" sz="1600" dirty="0">
                <a:solidFill>
                  <a:srgbClr val="0070C0"/>
                </a:solidFill>
              </a:rPr>
              <a:t> - mission, </a:t>
            </a:r>
            <a:r>
              <a:rPr lang="nl-BE" sz="1600" dirty="0" err="1">
                <a:solidFill>
                  <a:srgbClr val="0070C0"/>
                </a:solidFill>
              </a:rPr>
              <a:t>vision</a:t>
            </a:r>
            <a:r>
              <a:rPr lang="nl-BE" sz="1600" dirty="0">
                <a:solidFill>
                  <a:srgbClr val="0070C0"/>
                </a:solidFill>
              </a:rPr>
              <a:t>, </a:t>
            </a:r>
            <a:r>
              <a:rPr lang="nl-BE" sz="1600" dirty="0" err="1">
                <a:solidFill>
                  <a:srgbClr val="0070C0"/>
                </a:solidFill>
              </a:rPr>
              <a:t>objectives</a:t>
            </a:r>
            <a:r>
              <a:rPr lang="nl-BE" sz="1600" dirty="0">
                <a:solidFill>
                  <a:srgbClr val="0070C0"/>
                </a:solidFill>
              </a:rPr>
              <a:t>, </a:t>
            </a:r>
            <a:r>
              <a:rPr lang="nl-BE" sz="1600" dirty="0" err="1">
                <a:solidFill>
                  <a:srgbClr val="0070C0"/>
                </a:solidFill>
              </a:rPr>
              <a:t>risks</a:t>
            </a:r>
            <a:r>
              <a:rPr lang="nl-BE" sz="1600" dirty="0">
                <a:solidFill>
                  <a:srgbClr val="0070C0"/>
                </a:solidFill>
              </a:rPr>
              <a:t> – </a:t>
            </a:r>
            <a:r>
              <a:rPr lang="nl-BE" sz="1600" dirty="0" err="1">
                <a:solidFill>
                  <a:srgbClr val="0070C0"/>
                </a:solidFill>
              </a:rPr>
              <a:t>speak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the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language</a:t>
            </a:r>
            <a:r>
              <a:rPr lang="nl-BE" sz="1600" dirty="0">
                <a:solidFill>
                  <a:srgbClr val="0070C0"/>
                </a:solidFill>
              </a:rPr>
              <a:t> of </a:t>
            </a:r>
            <a:r>
              <a:rPr lang="nl-BE" sz="1600" dirty="0" err="1">
                <a:solidFill>
                  <a:srgbClr val="0070C0"/>
                </a:solidFill>
              </a:rPr>
              <a:t>the</a:t>
            </a:r>
            <a:r>
              <a:rPr lang="nl-BE" sz="1600" dirty="0">
                <a:solidFill>
                  <a:srgbClr val="0070C0"/>
                </a:solidFill>
              </a:rPr>
              <a:t> ‘business’.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Communicate</a:t>
            </a:r>
            <a:r>
              <a:rPr lang="nl-BE" sz="1600" dirty="0">
                <a:solidFill>
                  <a:srgbClr val="0070C0"/>
                </a:solidFill>
              </a:rPr>
              <a:t> auditplan </a:t>
            </a:r>
            <a:r>
              <a:rPr lang="nl-BE" sz="1600" dirty="0" err="1">
                <a:solidFill>
                  <a:srgbClr val="0070C0"/>
                </a:solidFill>
              </a:rPr>
              <a:t>to</a:t>
            </a:r>
            <a:r>
              <a:rPr lang="nl-BE" sz="1600" dirty="0">
                <a:solidFill>
                  <a:srgbClr val="0070C0"/>
                </a:solidFill>
              </a:rPr>
              <a:t> management.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Timely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communication</a:t>
            </a:r>
            <a:r>
              <a:rPr lang="nl-BE" sz="1600" dirty="0">
                <a:solidFill>
                  <a:srgbClr val="0070C0"/>
                </a:solidFill>
              </a:rPr>
              <a:t> of </a:t>
            </a:r>
            <a:r>
              <a:rPr lang="nl-BE" sz="1600" dirty="0" err="1">
                <a:solidFill>
                  <a:srgbClr val="0070C0"/>
                </a:solidFill>
              </a:rPr>
              <a:t>assments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and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recommendations</a:t>
            </a:r>
            <a:r>
              <a:rPr lang="nl-BE" sz="1600" dirty="0">
                <a:solidFill>
                  <a:srgbClr val="0070C0"/>
                </a:solidFill>
              </a:rPr>
              <a:t>.  </a:t>
            </a:r>
          </a:p>
          <a:p>
            <a:r>
              <a:rPr lang="nl-BE" sz="1600" dirty="0" err="1">
                <a:solidFill>
                  <a:srgbClr val="0070C0"/>
                </a:solidFill>
              </a:rPr>
              <a:t>Coordinate</a:t>
            </a:r>
            <a:r>
              <a:rPr lang="nl-BE" sz="1600" dirty="0">
                <a:solidFill>
                  <a:srgbClr val="0070C0"/>
                </a:solidFill>
              </a:rPr>
              <a:t> </a:t>
            </a:r>
            <a:r>
              <a:rPr lang="nl-BE" sz="1600" dirty="0" err="1">
                <a:solidFill>
                  <a:srgbClr val="0070C0"/>
                </a:solidFill>
              </a:rPr>
              <a:t>with</a:t>
            </a:r>
            <a:r>
              <a:rPr lang="nl-BE" sz="1600" dirty="0">
                <a:solidFill>
                  <a:srgbClr val="0070C0"/>
                </a:solidFill>
              </a:rPr>
              <a:t> 2nd line– single audit principe. Evaluation of </a:t>
            </a:r>
            <a:r>
              <a:rPr lang="nl-BE" sz="1600" dirty="0" err="1">
                <a:solidFill>
                  <a:srgbClr val="0070C0"/>
                </a:solidFill>
              </a:rPr>
              <a:t>effectiveness</a:t>
            </a:r>
            <a:r>
              <a:rPr lang="nl-BE" sz="1600" dirty="0">
                <a:solidFill>
                  <a:srgbClr val="0070C0"/>
                </a:solidFill>
              </a:rPr>
              <a:t> of control </a:t>
            </a:r>
            <a:r>
              <a:rPr lang="nl-BE" sz="1600" dirty="0" err="1">
                <a:solidFill>
                  <a:srgbClr val="0070C0"/>
                </a:solidFill>
              </a:rPr>
              <a:t>mechanisms</a:t>
            </a:r>
            <a:r>
              <a:rPr lang="nl-BE" sz="1600" dirty="0">
                <a:solidFill>
                  <a:srgbClr val="0070C0"/>
                </a:solidFill>
              </a:rPr>
              <a:t>. </a:t>
            </a:r>
          </a:p>
          <a:p>
            <a:endParaRPr lang="nl-BE" sz="1600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FIA stakeholders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913" y="228232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rgbClr val="0070C0"/>
                </a:solidFill>
              </a:rPr>
              <a:t>Balance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54" y="2971518"/>
            <a:ext cx="2536562" cy="111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5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2010" y="1319387"/>
            <a:ext cx="10361790" cy="4891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 err="1">
                <a:solidFill>
                  <a:srgbClr val="0070C0"/>
                </a:solidFill>
              </a:rPr>
              <a:t>Create</a:t>
            </a:r>
            <a:r>
              <a:rPr lang="nl-BE" sz="1800" dirty="0">
                <a:solidFill>
                  <a:srgbClr val="0070C0"/>
                </a:solidFill>
              </a:rPr>
              <a:t>, </a:t>
            </a:r>
            <a:r>
              <a:rPr lang="nl-BE" sz="1800" dirty="0" err="1">
                <a:solidFill>
                  <a:srgbClr val="0070C0"/>
                </a:solidFill>
              </a:rPr>
              <a:t>improve</a:t>
            </a:r>
            <a:r>
              <a:rPr lang="nl-BE" sz="1800" dirty="0">
                <a:solidFill>
                  <a:srgbClr val="0070C0"/>
                </a:solidFill>
              </a:rPr>
              <a:t> </a:t>
            </a:r>
            <a:r>
              <a:rPr lang="nl-BE" sz="1800" dirty="0" err="1">
                <a:solidFill>
                  <a:srgbClr val="0070C0"/>
                </a:solidFill>
              </a:rPr>
              <a:t>and</a:t>
            </a:r>
            <a:r>
              <a:rPr lang="nl-BE" sz="1800" dirty="0">
                <a:solidFill>
                  <a:srgbClr val="0070C0"/>
                </a:solidFill>
              </a:rPr>
              <a:t> </a:t>
            </a:r>
            <a:r>
              <a:rPr lang="nl-BE" sz="1800" dirty="0" err="1">
                <a:solidFill>
                  <a:srgbClr val="0070C0"/>
                </a:solidFill>
              </a:rPr>
              <a:t>safeguard</a:t>
            </a:r>
            <a:r>
              <a:rPr lang="nl-BE" sz="1800" dirty="0">
                <a:solidFill>
                  <a:srgbClr val="0070C0"/>
                </a:solidFill>
              </a:rPr>
              <a:t> ‘</a:t>
            </a:r>
            <a:r>
              <a:rPr lang="nl-BE" sz="1800" dirty="0" err="1">
                <a:solidFill>
                  <a:srgbClr val="0070C0"/>
                </a:solidFill>
              </a:rPr>
              <a:t>value</a:t>
            </a:r>
            <a:r>
              <a:rPr lang="nl-BE" sz="1800" dirty="0">
                <a:solidFill>
                  <a:srgbClr val="0070C0"/>
                </a:solidFill>
              </a:rPr>
              <a:t>’ </a:t>
            </a:r>
            <a:r>
              <a:rPr lang="nl-BE" sz="1800" dirty="0" err="1">
                <a:solidFill>
                  <a:srgbClr val="0070C0"/>
                </a:solidFill>
              </a:rPr>
              <a:t>for</a:t>
            </a:r>
            <a:r>
              <a:rPr lang="nl-BE" sz="1800" dirty="0">
                <a:solidFill>
                  <a:srgbClr val="0070C0"/>
                </a:solidFill>
              </a:rPr>
              <a:t> </a:t>
            </a:r>
            <a:r>
              <a:rPr lang="nl-BE" sz="1800" dirty="0" err="1">
                <a:solidFill>
                  <a:srgbClr val="0070C0"/>
                </a:solidFill>
              </a:rPr>
              <a:t>and</a:t>
            </a:r>
            <a:r>
              <a:rPr lang="nl-BE" sz="1800" dirty="0">
                <a:solidFill>
                  <a:srgbClr val="0070C0"/>
                </a:solidFill>
              </a:rPr>
              <a:t> of </a:t>
            </a:r>
            <a:r>
              <a:rPr lang="nl-BE" sz="1800" dirty="0" err="1">
                <a:solidFill>
                  <a:srgbClr val="0070C0"/>
                </a:solidFill>
              </a:rPr>
              <a:t>the</a:t>
            </a:r>
            <a:r>
              <a:rPr lang="nl-BE" sz="1800" dirty="0">
                <a:solidFill>
                  <a:srgbClr val="0070C0"/>
                </a:solidFill>
              </a:rPr>
              <a:t> </a:t>
            </a:r>
            <a:r>
              <a:rPr lang="nl-BE" sz="1800" dirty="0" err="1">
                <a:solidFill>
                  <a:srgbClr val="0070C0"/>
                </a:solidFill>
              </a:rPr>
              <a:t>organization</a:t>
            </a:r>
            <a:r>
              <a:rPr lang="nl-BE" sz="1800" dirty="0">
                <a:solidFill>
                  <a:srgbClr val="0070C0"/>
                </a:solidFill>
              </a:rPr>
              <a:t> </a:t>
            </a:r>
            <a:r>
              <a:rPr lang="nl-BE" sz="1800" dirty="0" err="1">
                <a:solidFill>
                  <a:srgbClr val="0070C0"/>
                </a:solidFill>
              </a:rPr>
              <a:t>through</a:t>
            </a:r>
            <a:r>
              <a:rPr lang="nl-BE" sz="1800" dirty="0">
                <a:solidFill>
                  <a:srgbClr val="0070C0"/>
                </a:solidFill>
              </a:rPr>
              <a:t> risk </a:t>
            </a:r>
            <a:r>
              <a:rPr lang="nl-BE" sz="1800" dirty="0" err="1">
                <a:solidFill>
                  <a:srgbClr val="0070C0"/>
                </a:solidFill>
              </a:rPr>
              <a:t>based</a:t>
            </a:r>
            <a:r>
              <a:rPr lang="nl-BE" sz="1800" dirty="0">
                <a:solidFill>
                  <a:srgbClr val="0070C0"/>
                </a:solidFill>
              </a:rPr>
              <a:t> </a:t>
            </a:r>
            <a:r>
              <a:rPr lang="nl-BE" sz="1800" dirty="0" err="1">
                <a:solidFill>
                  <a:srgbClr val="0070C0"/>
                </a:solidFill>
              </a:rPr>
              <a:t>and</a:t>
            </a:r>
            <a:r>
              <a:rPr lang="nl-BE" sz="1800" dirty="0">
                <a:solidFill>
                  <a:srgbClr val="0070C0"/>
                </a:solidFill>
              </a:rPr>
              <a:t> </a:t>
            </a:r>
            <a:r>
              <a:rPr lang="nl-BE" sz="1800" dirty="0" err="1">
                <a:solidFill>
                  <a:srgbClr val="0070C0"/>
                </a:solidFill>
              </a:rPr>
              <a:t>objective</a:t>
            </a:r>
            <a:r>
              <a:rPr lang="nl-BE" sz="1800" dirty="0">
                <a:solidFill>
                  <a:srgbClr val="0070C0"/>
                </a:solidFill>
              </a:rPr>
              <a:t> </a:t>
            </a:r>
            <a:r>
              <a:rPr lang="nl-BE" sz="1800" dirty="0" err="1">
                <a:solidFill>
                  <a:srgbClr val="0070C0"/>
                </a:solidFill>
              </a:rPr>
              <a:t>assurance</a:t>
            </a:r>
            <a:r>
              <a:rPr lang="nl-BE" sz="1800" dirty="0">
                <a:solidFill>
                  <a:srgbClr val="0070C0"/>
                </a:solidFill>
              </a:rPr>
              <a:t>, </a:t>
            </a:r>
            <a:r>
              <a:rPr lang="nl-BE" sz="1800" dirty="0" err="1">
                <a:solidFill>
                  <a:srgbClr val="0070C0"/>
                </a:solidFill>
              </a:rPr>
              <a:t>independant</a:t>
            </a:r>
            <a:r>
              <a:rPr lang="nl-BE" sz="1800" dirty="0">
                <a:solidFill>
                  <a:srgbClr val="0070C0"/>
                </a:solidFill>
              </a:rPr>
              <a:t> </a:t>
            </a:r>
            <a:r>
              <a:rPr lang="nl-BE" sz="1800" dirty="0" err="1">
                <a:solidFill>
                  <a:srgbClr val="0070C0"/>
                </a:solidFill>
              </a:rPr>
              <a:t>advice</a:t>
            </a:r>
            <a:r>
              <a:rPr lang="nl-BE" sz="1800" dirty="0">
                <a:solidFill>
                  <a:srgbClr val="0070C0"/>
                </a:solidFill>
              </a:rPr>
              <a:t> </a:t>
            </a:r>
            <a:r>
              <a:rPr lang="nl-BE" sz="1800" dirty="0" err="1">
                <a:solidFill>
                  <a:srgbClr val="0070C0"/>
                </a:solidFill>
              </a:rPr>
              <a:t>and</a:t>
            </a:r>
            <a:r>
              <a:rPr lang="nl-BE" sz="1800" dirty="0">
                <a:solidFill>
                  <a:srgbClr val="0070C0"/>
                </a:solidFill>
              </a:rPr>
              <a:t> professional </a:t>
            </a:r>
            <a:r>
              <a:rPr lang="nl-BE" sz="1800" dirty="0" err="1">
                <a:solidFill>
                  <a:srgbClr val="0070C0"/>
                </a:solidFill>
              </a:rPr>
              <a:t>insight</a:t>
            </a:r>
            <a:r>
              <a:rPr lang="nl-BE" sz="18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nl-BE" sz="2100" dirty="0">
              <a:solidFill>
                <a:srgbClr val="0070C0"/>
              </a:solidFill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FIA Mission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123792" y="2286001"/>
            <a:ext cx="5914697" cy="3725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BE" sz="21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BE" sz="21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1800" dirty="0">
                <a:solidFill>
                  <a:srgbClr val="0070C0"/>
                </a:solidFill>
              </a:rPr>
              <a:t>Brand </a:t>
            </a:r>
            <a:r>
              <a:rPr lang="nl-BE" sz="1800" b="1" dirty="0">
                <a:solidFill>
                  <a:srgbClr val="0070C0"/>
                </a:solidFill>
              </a:rPr>
              <a:t>“FIA”</a:t>
            </a:r>
          </a:p>
          <a:p>
            <a:pPr marL="357188" indent="-357188"/>
            <a:r>
              <a:rPr lang="nl-NL" sz="1800" dirty="0" err="1">
                <a:solidFill>
                  <a:srgbClr val="0070C0"/>
                </a:solidFill>
              </a:rPr>
              <a:t>Independant</a:t>
            </a:r>
            <a:r>
              <a:rPr lang="nl-NL" sz="1800" dirty="0">
                <a:solidFill>
                  <a:srgbClr val="0070C0"/>
                </a:solidFill>
              </a:rPr>
              <a:t>, </a:t>
            </a:r>
            <a:r>
              <a:rPr lang="nl-NL" sz="1800" dirty="0" err="1">
                <a:solidFill>
                  <a:srgbClr val="0070C0"/>
                </a:solidFill>
              </a:rPr>
              <a:t>objective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and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reliable</a:t>
            </a:r>
            <a:r>
              <a:rPr lang="nl-NL" sz="1800" dirty="0">
                <a:solidFill>
                  <a:srgbClr val="0070C0"/>
                </a:solidFill>
              </a:rPr>
              <a:t> partner</a:t>
            </a:r>
          </a:p>
          <a:p>
            <a:pPr marL="357188" indent="-357188"/>
            <a:r>
              <a:rPr lang="nl-NL" sz="1800" dirty="0" err="1">
                <a:solidFill>
                  <a:srgbClr val="0070C0"/>
                </a:solidFill>
              </a:rPr>
              <a:t>Added</a:t>
            </a:r>
            <a:r>
              <a:rPr lang="nl-NL" sz="1800" dirty="0">
                <a:solidFill>
                  <a:srgbClr val="0070C0"/>
                </a:solidFill>
              </a:rPr>
              <a:t> </a:t>
            </a:r>
            <a:r>
              <a:rPr lang="nl-NL" sz="1800" dirty="0" err="1">
                <a:solidFill>
                  <a:srgbClr val="0070C0"/>
                </a:solidFill>
              </a:rPr>
              <a:t>value</a:t>
            </a:r>
            <a:endParaRPr lang="nl-NL" sz="1800" dirty="0">
              <a:solidFill>
                <a:srgbClr val="0070C0"/>
              </a:solidFill>
            </a:endParaRPr>
          </a:p>
          <a:p>
            <a:pPr marL="361950" indent="-361950"/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Agile (</a:t>
            </a:r>
            <a:r>
              <a:rPr lang="nl-BE" sz="1800" dirty="0" err="1">
                <a:solidFill>
                  <a:srgbClr val="0070C0"/>
                </a:solidFill>
                <a:sym typeface="Symbol" panose="05050102010706020507" pitchFamily="18" charset="2"/>
              </a:rPr>
              <a:t>prepared</a:t>
            </a:r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800" dirty="0" err="1">
                <a:solidFill>
                  <a:srgbClr val="0070C0"/>
                </a:solidFill>
                <a:sym typeface="Symbol" panose="05050102010706020507" pitchFamily="18" charset="2"/>
              </a:rPr>
              <a:t>and</a:t>
            </a:r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800" dirty="0" err="1">
                <a:solidFill>
                  <a:srgbClr val="0070C0"/>
                </a:solidFill>
                <a:sym typeface="Symbol" panose="05050102010706020507" pitchFamily="18" charset="2"/>
              </a:rPr>
              <a:t>flexible</a:t>
            </a:r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)</a:t>
            </a:r>
          </a:p>
          <a:p>
            <a:pPr marL="361950" indent="-361950"/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Expertise </a:t>
            </a:r>
            <a:r>
              <a:rPr lang="nl-BE" sz="1800" dirty="0" err="1">
                <a:solidFill>
                  <a:srgbClr val="0070C0"/>
                </a:solidFill>
                <a:sym typeface="Symbol" panose="05050102010706020507" pitchFamily="18" charset="2"/>
              </a:rPr>
              <a:t>and</a:t>
            </a:r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800" dirty="0" err="1">
                <a:solidFill>
                  <a:srgbClr val="0070C0"/>
                </a:solidFill>
                <a:sym typeface="Symbol" panose="05050102010706020507" pitchFamily="18" charset="2"/>
              </a:rPr>
              <a:t>knowledge</a:t>
            </a:r>
            <a:endParaRPr lang="nl-BE" sz="18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r>
              <a:rPr lang="nl-BE" sz="1800" dirty="0" err="1">
                <a:solidFill>
                  <a:srgbClr val="0070C0"/>
                </a:solidFill>
                <a:sym typeface="Symbol" panose="05050102010706020507" pitchFamily="18" charset="2"/>
              </a:rPr>
              <a:t>Quality</a:t>
            </a:r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800" dirty="0" err="1">
                <a:solidFill>
                  <a:srgbClr val="0070C0"/>
                </a:solidFill>
                <a:sym typeface="Symbol" panose="05050102010706020507" pitchFamily="18" charset="2"/>
              </a:rPr>
              <a:t>and</a:t>
            </a:r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800" dirty="0" err="1">
                <a:solidFill>
                  <a:srgbClr val="0070C0"/>
                </a:solidFill>
                <a:sym typeface="Symbol" panose="05050102010706020507" pitchFamily="18" charset="2"/>
              </a:rPr>
              <a:t>client</a:t>
            </a:r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800" dirty="0" err="1">
                <a:solidFill>
                  <a:srgbClr val="0070C0"/>
                </a:solidFill>
                <a:sym typeface="Symbol" panose="05050102010706020507" pitchFamily="18" charset="2"/>
              </a:rPr>
              <a:t>oriented</a:t>
            </a:r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</a:p>
          <a:p>
            <a:pPr marL="361950" indent="-361950"/>
            <a:r>
              <a:rPr lang="nl-BE" sz="1800" dirty="0" err="1">
                <a:solidFill>
                  <a:srgbClr val="0070C0"/>
                </a:solidFill>
                <a:sym typeface="Symbol" panose="05050102010706020507" pitchFamily="18" charset="2"/>
              </a:rPr>
              <a:t>Continuous</a:t>
            </a:r>
            <a:r>
              <a:rPr lang="nl-BE" sz="1800" dirty="0">
                <a:solidFill>
                  <a:srgbClr val="0070C0"/>
                </a:solidFill>
                <a:sym typeface="Symbol" panose="05050102010706020507" pitchFamily="18" charset="2"/>
              </a:rPr>
              <a:t> </a:t>
            </a:r>
            <a:r>
              <a:rPr lang="nl-BE" sz="1800" dirty="0" err="1">
                <a:solidFill>
                  <a:srgbClr val="0070C0"/>
                </a:solidFill>
                <a:sym typeface="Symbol" panose="05050102010706020507" pitchFamily="18" charset="2"/>
              </a:rPr>
              <a:t>improvement</a:t>
            </a:r>
            <a:endParaRPr lang="nl-BE" sz="18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361950" indent="-361950"/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BE" sz="2000" dirty="0">
              <a:solidFill>
                <a:srgbClr val="0070C0"/>
              </a:solidFill>
              <a:sym typeface="Symbol" panose="05050102010706020507" pitchFamily="18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82" y="3765108"/>
            <a:ext cx="3464375" cy="13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2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615" y="1918425"/>
            <a:ext cx="684000" cy="684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478" y="341021"/>
            <a:ext cx="10515600" cy="316877"/>
          </a:xfrm>
        </p:spPr>
        <p:txBody>
          <a:bodyPr/>
          <a:lstStyle/>
          <a:p>
            <a:r>
              <a:rPr lang="nl-BE" dirty="0"/>
              <a:t> </a:t>
            </a:r>
            <a:r>
              <a:rPr lang="nl-BE" dirty="0" err="1"/>
              <a:t>Strategy</a:t>
            </a:r>
            <a:endParaRPr lang="nl-BE" dirty="0"/>
          </a:p>
        </p:txBody>
      </p:sp>
      <p:sp>
        <p:nvSpPr>
          <p:cNvPr id="4" name="Oval 3"/>
          <p:cNvSpPr/>
          <p:nvPr/>
        </p:nvSpPr>
        <p:spPr>
          <a:xfrm>
            <a:off x="4799482" y="2581851"/>
            <a:ext cx="2160000" cy="216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/>
              <a:t>AGILE</a:t>
            </a:r>
          </a:p>
          <a:p>
            <a:pPr algn="ctr"/>
            <a:r>
              <a:rPr lang="nl-BE" b="1" dirty="0"/>
              <a:t>QUALITY</a:t>
            </a:r>
          </a:p>
          <a:p>
            <a:pPr algn="ctr"/>
            <a:r>
              <a:rPr lang="nl-BE" b="1" dirty="0"/>
              <a:t>VALUE</a:t>
            </a:r>
          </a:p>
          <a:p>
            <a:pPr algn="ctr"/>
            <a:r>
              <a:rPr lang="nl-BE" b="1" dirty="0"/>
              <a:t>EXPERTISE</a:t>
            </a:r>
          </a:p>
        </p:txBody>
      </p:sp>
      <p:sp>
        <p:nvSpPr>
          <p:cNvPr id="7" name="Oval 6"/>
          <p:cNvSpPr/>
          <p:nvPr/>
        </p:nvSpPr>
        <p:spPr>
          <a:xfrm>
            <a:off x="4909145" y="1868168"/>
            <a:ext cx="720000" cy="72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1115" y="4004028"/>
            <a:ext cx="668400" cy="49453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055315" y="3878391"/>
            <a:ext cx="720000" cy="72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02098" y="1606559"/>
            <a:ext cx="846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1" i="1" dirty="0" err="1">
                <a:solidFill>
                  <a:schemeClr val="accent1"/>
                </a:solidFill>
              </a:rPr>
              <a:t>Aligning</a:t>
            </a:r>
            <a:r>
              <a:rPr lang="nl-BE" sz="1400" b="1" i="1" dirty="0">
                <a:solidFill>
                  <a:schemeClr val="accent1"/>
                </a:solidFill>
              </a:rPr>
              <a:t> </a:t>
            </a:r>
          </a:p>
          <a:p>
            <a:r>
              <a:rPr lang="nl-BE" sz="1400" b="1" i="1" dirty="0">
                <a:solidFill>
                  <a:schemeClr val="accent1"/>
                </a:solidFill>
              </a:rPr>
              <a:t>business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2073" y="1845564"/>
            <a:ext cx="992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400" b="1" i="1" dirty="0" err="1">
                <a:solidFill>
                  <a:schemeClr val="accent1"/>
                </a:solidFill>
              </a:rPr>
              <a:t>Quality</a:t>
            </a:r>
            <a:r>
              <a:rPr lang="nl-BE" sz="1400" b="1" i="1" dirty="0">
                <a:solidFill>
                  <a:schemeClr val="accent1"/>
                </a:solidFill>
              </a:rPr>
              <a:t> &amp;</a:t>
            </a:r>
          </a:p>
          <a:p>
            <a:pPr algn="ctr"/>
            <a:r>
              <a:rPr lang="nl-BE" sz="1400" b="1" i="1" dirty="0" err="1">
                <a:solidFill>
                  <a:schemeClr val="accent1"/>
                </a:solidFill>
              </a:rPr>
              <a:t>Innovation</a:t>
            </a:r>
            <a:endParaRPr lang="nl-BE" sz="1400" b="1" i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9080" y="2879748"/>
            <a:ext cx="572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400" b="1" i="1" dirty="0">
                <a:solidFill>
                  <a:schemeClr val="accent1"/>
                </a:solidFill>
              </a:rPr>
              <a:t>Risk </a:t>
            </a:r>
          </a:p>
          <a:p>
            <a:pPr algn="ctr"/>
            <a:r>
              <a:rPr lang="nl-BE" sz="1400" b="1" i="1" dirty="0">
                <a:solidFill>
                  <a:schemeClr val="accent1"/>
                </a:solidFill>
              </a:rPr>
              <a:t>focus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13156" y="4314934"/>
            <a:ext cx="682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400" b="1" i="1" dirty="0">
                <a:solidFill>
                  <a:schemeClr val="accent1"/>
                </a:solidFill>
              </a:rPr>
              <a:t>Talent </a:t>
            </a:r>
          </a:p>
          <a:p>
            <a:pPr algn="ctr"/>
            <a:r>
              <a:rPr lang="nl-BE" sz="1400" b="1" i="1" dirty="0">
                <a:solidFill>
                  <a:schemeClr val="accent1"/>
                </a:solidFill>
              </a:rPr>
              <a:t>model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9717" y="5472823"/>
            <a:ext cx="1236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400" b="1" i="1" dirty="0">
                <a:solidFill>
                  <a:schemeClr val="accent1"/>
                </a:solidFill>
              </a:rPr>
              <a:t>Stakeholder</a:t>
            </a:r>
          </a:p>
          <a:p>
            <a:pPr algn="ctr"/>
            <a:r>
              <a:rPr lang="nl-BE" sz="1400" b="1" i="1" dirty="0">
                <a:solidFill>
                  <a:schemeClr val="accent1"/>
                </a:solidFill>
              </a:rPr>
              <a:t> Management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9446" y="5373743"/>
            <a:ext cx="83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400" b="1" i="1" dirty="0" err="1">
                <a:solidFill>
                  <a:schemeClr val="accent1"/>
                </a:solidFill>
              </a:rPr>
              <a:t>Cost</a:t>
            </a:r>
            <a:endParaRPr lang="nl-BE" sz="1400" b="1" i="1" dirty="0">
              <a:solidFill>
                <a:schemeClr val="accent1"/>
              </a:solidFill>
            </a:endParaRPr>
          </a:p>
          <a:p>
            <a:pPr algn="ctr"/>
            <a:r>
              <a:rPr lang="nl-BE" sz="1400" b="1" i="1" dirty="0">
                <a:solidFill>
                  <a:schemeClr val="accent1"/>
                </a:solidFill>
              </a:rPr>
              <a:t> </a:t>
            </a:r>
            <a:r>
              <a:rPr lang="nl-BE" sz="1400" b="1" i="1" dirty="0" err="1">
                <a:solidFill>
                  <a:schemeClr val="accent1"/>
                </a:solidFill>
              </a:rPr>
              <a:t>efficient</a:t>
            </a:r>
            <a:endParaRPr lang="nl-BE" sz="1400" b="1" i="1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0797" y="3825716"/>
            <a:ext cx="1023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400" b="1" i="1" dirty="0">
                <a:solidFill>
                  <a:schemeClr val="accent1"/>
                </a:solidFill>
              </a:rPr>
              <a:t>Technology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14936" y="2450961"/>
            <a:ext cx="745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400" b="1" i="1" dirty="0">
                <a:solidFill>
                  <a:schemeClr val="accent1"/>
                </a:solidFill>
              </a:rPr>
              <a:t>Service</a:t>
            </a:r>
          </a:p>
          <a:p>
            <a:pPr algn="ctr"/>
            <a:r>
              <a:rPr lang="nl-BE" sz="1400" b="1" i="1" dirty="0">
                <a:solidFill>
                  <a:schemeClr val="accent1"/>
                </a:solidFill>
              </a:rPr>
              <a:t> culture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803387" y="4768929"/>
            <a:ext cx="720000" cy="720000"/>
            <a:chOff x="7084126" y="4841121"/>
            <a:chExt cx="720000" cy="720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165785" y="4956906"/>
              <a:ext cx="519545" cy="440771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084126" y="4841121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00648" y="1882425"/>
            <a:ext cx="720000" cy="720000"/>
            <a:chOff x="8624394" y="1776898"/>
            <a:chExt cx="720000" cy="720000"/>
          </a:xfrm>
        </p:grpSpPr>
        <p:pic>
          <p:nvPicPr>
            <p:cNvPr id="57" name="Image 56" descr="Leer Glühbirne und Ausrufezeichen Kostenloses Stock Bild ...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8190" y="1929576"/>
              <a:ext cx="622236" cy="443446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 rot="1383119">
              <a:off x="8624394" y="1776898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pic>
        <p:nvPicPr>
          <p:cNvPr id="55" name="Image 54" descr="Free illustration: Flash, Thought, Red, &lt;strong&gt;Symbol&lt;/strong&gt;, Risk ...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45">
            <a:off x="7187200" y="2889934"/>
            <a:ext cx="532528" cy="55017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21239631">
            <a:off x="7052895" y="2773500"/>
            <a:ext cx="720000" cy="72000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/>
          </a:p>
        </p:txBody>
      </p:sp>
      <p:grpSp>
        <p:nvGrpSpPr>
          <p:cNvPr id="31" name="Group 30"/>
          <p:cNvGrpSpPr/>
          <p:nvPr/>
        </p:nvGrpSpPr>
        <p:grpSpPr>
          <a:xfrm>
            <a:off x="7027277" y="3944580"/>
            <a:ext cx="720000" cy="720000"/>
            <a:chOff x="9380208" y="3932548"/>
            <a:chExt cx="720000" cy="720000"/>
          </a:xfrm>
        </p:grpSpPr>
        <p:pic>
          <p:nvPicPr>
            <p:cNvPr id="26" name="Image 25" descr="Exceptional conditions: Let's stop trying to identify ...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701" y="4121461"/>
              <a:ext cx="603958" cy="4604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 rot="170463">
              <a:off x="9380208" y="3932548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37803" y="4776297"/>
            <a:ext cx="720000" cy="720000"/>
            <a:chOff x="8542606" y="4836457"/>
            <a:chExt cx="720000" cy="720000"/>
          </a:xfrm>
        </p:grpSpPr>
        <p:pic>
          <p:nvPicPr>
            <p:cNvPr id="40" name="Image 39" descr="Dark Admin Panel UI Kit | UICloud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79" y="4986803"/>
              <a:ext cx="475855" cy="555927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8542606" y="4836457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73478" y="2689026"/>
            <a:ext cx="720000" cy="720000"/>
            <a:chOff x="6209835" y="2616834"/>
            <a:chExt cx="720000" cy="720000"/>
          </a:xfrm>
        </p:grpSpPr>
        <p:pic>
          <p:nvPicPr>
            <p:cNvPr id="53" name="Image 52" descr="File:Hellenism &lt;strong&gt;symbol&lt;/strong&gt; orange.PNG - Wikimedia Commons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7311" y="2770442"/>
              <a:ext cx="485049" cy="450549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209835" y="2616834"/>
              <a:ext cx="720000" cy="720000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/>
            </a:p>
          </p:txBody>
        </p:sp>
      </p:grpSp>
    </p:spTree>
    <p:extLst>
      <p:ext uri="{BB962C8B-B14F-4D97-AF65-F5344CB8AC3E}">
        <p14:creationId xmlns:p14="http://schemas.microsoft.com/office/powerpoint/2010/main" val="158331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84810"/>
              </p:ext>
            </p:extLst>
          </p:nvPr>
        </p:nvGraphicFramePr>
        <p:xfrm>
          <a:off x="1391056" y="1230102"/>
          <a:ext cx="9705252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511">
                  <a:extLst>
                    <a:ext uri="{9D8B030D-6E8A-4147-A177-3AD203B41FA5}">
                      <a16:colId xmlns:a16="http://schemas.microsoft.com/office/drawing/2014/main" xmlns="" val="4227709547"/>
                    </a:ext>
                  </a:extLst>
                </a:gridCol>
                <a:gridCol w="8294741">
                  <a:extLst>
                    <a:ext uri="{9D8B030D-6E8A-4147-A177-3AD203B41FA5}">
                      <a16:colId xmlns:a16="http://schemas.microsoft.com/office/drawing/2014/main" xmlns="" val="1995518983"/>
                    </a:ext>
                  </a:extLst>
                </a:gridCol>
              </a:tblGrid>
              <a:tr h="1032638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600" b="1" noProof="0" dirty="0">
                          <a:solidFill>
                            <a:srgbClr val="0070C0"/>
                          </a:solidFill>
                        </a:rPr>
                        <a:t>Business </a:t>
                      </a:r>
                      <a:r>
                        <a:rPr lang="nl-BE" sz="1600" b="1" noProof="0" dirty="0" err="1">
                          <a:solidFill>
                            <a:srgbClr val="0070C0"/>
                          </a:solidFill>
                        </a:rPr>
                        <a:t>Aligning</a:t>
                      </a:r>
                      <a:r>
                        <a:rPr lang="nl-BE" sz="1600" b="1" noProof="0" dirty="0">
                          <a:solidFill>
                            <a:srgbClr val="0070C0"/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Information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pool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Cluster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guided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audit operations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Face 2 Face contact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with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management,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organisation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of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awarenss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events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 err="1">
                          <a:solidFill>
                            <a:srgbClr val="0070C0"/>
                          </a:solidFill>
                        </a:rPr>
                        <a:t>Facilitating</a:t>
                      </a: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 risk assessment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 -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promote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noProof="0" dirty="0" err="1">
                          <a:solidFill>
                            <a:srgbClr val="0070C0"/>
                          </a:solidFill>
                        </a:rPr>
                        <a:t>network</a:t>
                      </a: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 Risk </a:t>
                      </a:r>
                      <a:r>
                        <a:rPr lang="en-GB" sz="1600" noProof="0" dirty="0">
                          <a:solidFill>
                            <a:srgbClr val="0070C0"/>
                          </a:solidFill>
                        </a:rPr>
                        <a:t>Officers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6572665"/>
                  </a:ext>
                </a:extLst>
              </a:tr>
              <a:tr h="696326">
                <a:tc>
                  <a:txBody>
                    <a:bodyPr/>
                    <a:lstStyle/>
                    <a:p>
                      <a:endParaRPr lang="nl-BE" sz="1400" dirty="0"/>
                    </a:p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noProof="0" dirty="0" err="1">
                          <a:solidFill>
                            <a:srgbClr val="0070C0"/>
                          </a:solidFill>
                        </a:rPr>
                        <a:t>Quality</a:t>
                      </a:r>
                      <a:r>
                        <a:rPr lang="nl-BE" sz="1600" b="1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="1" baseline="0" noProof="0" dirty="0" err="1">
                          <a:solidFill>
                            <a:srgbClr val="0070C0"/>
                          </a:solidFill>
                        </a:rPr>
                        <a:t>and</a:t>
                      </a:r>
                      <a:r>
                        <a:rPr lang="nl-BE" sz="1600" b="1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="1" baseline="0" noProof="0" dirty="0" err="1">
                          <a:solidFill>
                            <a:srgbClr val="0070C0"/>
                          </a:solidFill>
                        </a:rPr>
                        <a:t>innovation</a:t>
                      </a:r>
                      <a:r>
                        <a:rPr lang="nl-BE" sz="1600" b="1" noProof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IIA standards- 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external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evaluation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FIA-audit (end 2019)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follow trends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best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practices</a:t>
                      </a:r>
                      <a:endParaRPr lang="nl-BE" sz="16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High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quality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of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recommendations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(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realistic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, relevant,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foresight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 err="1">
                          <a:solidFill>
                            <a:srgbClr val="0070C0"/>
                          </a:solidFill>
                        </a:rPr>
                        <a:t>Use</a:t>
                      </a: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 of new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technology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in audit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practice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(data –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analytics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)</a:t>
                      </a:r>
                      <a:r>
                        <a:rPr lang="nl-BE" sz="1600" noProof="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1035733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noProof="0" dirty="0">
                          <a:solidFill>
                            <a:schemeClr val="accent1"/>
                          </a:solidFill>
                        </a:rPr>
                        <a:t>Risk</a:t>
                      </a:r>
                      <a:r>
                        <a:rPr lang="nl-BE" sz="1600" b="1" baseline="0" noProof="0" dirty="0">
                          <a:solidFill>
                            <a:schemeClr val="accent1"/>
                          </a:solidFill>
                        </a:rPr>
                        <a:t> focus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Continuous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risk assessment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Shared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of risk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of new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396856"/>
                  </a:ext>
                </a:extLst>
              </a:tr>
              <a:tr h="265703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noProof="0" dirty="0">
                          <a:solidFill>
                            <a:schemeClr val="accent1"/>
                          </a:solidFill>
                        </a:rPr>
                        <a:t>Talent Model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Nursery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principal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rotation</a:t>
                      </a:r>
                      <a:endParaRPr lang="nl-BE" sz="16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Training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development of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via co –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sourcingmodel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(2 à 3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Recruit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competences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(IT, data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mining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Outsourcing of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specific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expertise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  <a:endParaRPr lang="nl-BE" sz="16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873304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Strategy</a:t>
            </a:r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832" y="1429097"/>
            <a:ext cx="742950" cy="742950"/>
          </a:xfrm>
          <a:prstGeom prst="rect">
            <a:avLst/>
          </a:prstGeom>
        </p:spPr>
      </p:pic>
      <p:pic>
        <p:nvPicPr>
          <p:cNvPr id="11" name="Image 56" descr="Leer Glühbirne und Ausrufezeichen Kostenloses Stock Bild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28" y="2801039"/>
            <a:ext cx="924766" cy="612000"/>
          </a:xfrm>
          <a:prstGeom prst="rect">
            <a:avLst/>
          </a:prstGeom>
        </p:spPr>
      </p:pic>
      <p:pic>
        <p:nvPicPr>
          <p:cNvPr id="12" name="Image 54" descr="Free illustration: Flash, Thought, Red, &lt;strong&gt;Symbol&lt;/strong&gt;, Risk ...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45">
            <a:off x="1772285" y="4023864"/>
            <a:ext cx="570724" cy="699582"/>
          </a:xfrm>
          <a:prstGeom prst="rect">
            <a:avLst/>
          </a:prstGeom>
        </p:spPr>
      </p:pic>
      <p:pic>
        <p:nvPicPr>
          <p:cNvPr id="13" name="Image 25" descr="Exceptional conditions: Let's stop trying to identify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43" y="5458774"/>
            <a:ext cx="735648" cy="6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8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649055"/>
              </p:ext>
            </p:extLst>
          </p:nvPr>
        </p:nvGraphicFramePr>
        <p:xfrm>
          <a:off x="1237488" y="1334642"/>
          <a:ext cx="9705252" cy="524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5088">
                  <a:extLst>
                    <a:ext uri="{9D8B030D-6E8A-4147-A177-3AD203B41FA5}">
                      <a16:colId xmlns:a16="http://schemas.microsoft.com/office/drawing/2014/main" xmlns="" val="4227709547"/>
                    </a:ext>
                  </a:extLst>
                </a:gridCol>
                <a:gridCol w="8170164">
                  <a:extLst>
                    <a:ext uri="{9D8B030D-6E8A-4147-A177-3AD203B41FA5}">
                      <a16:colId xmlns:a16="http://schemas.microsoft.com/office/drawing/2014/main" xmlns="" val="1995518983"/>
                    </a:ext>
                  </a:extLst>
                </a:gridCol>
              </a:tblGrid>
              <a:tr h="1032638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600" b="1" noProof="0" dirty="0">
                          <a:solidFill>
                            <a:srgbClr val="0070C0"/>
                          </a:solidFill>
                        </a:rPr>
                        <a:t>Stakeholder</a:t>
                      </a:r>
                      <a:r>
                        <a:rPr lang="nl-BE" sz="1600" b="1" baseline="0" noProof="0" dirty="0">
                          <a:solidFill>
                            <a:srgbClr val="0070C0"/>
                          </a:solidFill>
                        </a:rPr>
                        <a:t> management</a:t>
                      </a:r>
                      <a:r>
                        <a:rPr lang="nl-BE" sz="1600" b="1" noProof="0" dirty="0">
                          <a:solidFill>
                            <a:srgbClr val="0070C0"/>
                          </a:solidFill>
                        </a:rPr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Identify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expectations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per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group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Taylor made as a 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function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of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the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stakeholder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group</a:t>
                      </a:r>
                      <a:endParaRPr lang="nl-BE" sz="16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 err="1">
                          <a:solidFill>
                            <a:srgbClr val="0070C0"/>
                          </a:solidFill>
                        </a:rPr>
                        <a:t>Assess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on a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regular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basis</a:t>
                      </a:r>
                      <a:endParaRPr lang="nl-BE" sz="160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Communication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plan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nas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a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fuction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of stakeholders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expectations</a:t>
                      </a:r>
                      <a:endParaRPr lang="nl-BE" sz="1600" noProof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6572665"/>
                  </a:ext>
                </a:extLst>
              </a:tr>
              <a:tr h="696326">
                <a:tc>
                  <a:txBody>
                    <a:bodyPr/>
                    <a:lstStyle/>
                    <a:p>
                      <a:endParaRPr lang="nl-BE" sz="1400" dirty="0"/>
                    </a:p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noProof="0" dirty="0" err="1">
                          <a:solidFill>
                            <a:srgbClr val="0070C0"/>
                          </a:solidFill>
                        </a:rPr>
                        <a:t>Cost</a:t>
                      </a:r>
                      <a:r>
                        <a:rPr lang="nl-BE" sz="1600" b="1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="1" baseline="0" noProof="0" dirty="0" err="1">
                          <a:solidFill>
                            <a:srgbClr val="0070C0"/>
                          </a:solidFill>
                        </a:rPr>
                        <a:t>efficient</a:t>
                      </a:r>
                      <a:endParaRPr lang="nl-BE" sz="1600" b="1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Respect audit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planning </a:t>
                      </a:r>
                      <a:endParaRPr lang="nl-BE" sz="16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Lean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audit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Effective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reporting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(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clear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targeted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concise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Flexibility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sourcing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Effective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controls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1035733"/>
                  </a:ext>
                </a:extLst>
              </a:tr>
              <a:tr h="247584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Trend setting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in new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(Cloud, big data,…)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Understanding of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  <a:r>
                        <a:rPr lang="nl-BE" sz="1600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of new </a:t>
                      </a:r>
                      <a:r>
                        <a:rPr lang="nl-BE" sz="1600" kern="1200" baseline="0" noProof="0" dirty="0" err="1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endParaRPr lang="nl-BE" sz="1600" kern="1200" baseline="0" noProof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l-BE" sz="1600" b="0" baseline="0" noProof="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396856"/>
                  </a:ext>
                </a:extLst>
              </a:tr>
              <a:tr h="265703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nl-BE" sz="1600" b="1" kern="1200" baseline="0" noProof="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Service culture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High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quality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services </a:t>
                      </a: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nl-BE" sz="1600" noProof="0" dirty="0" err="1">
                          <a:solidFill>
                            <a:srgbClr val="0070C0"/>
                          </a:solidFill>
                        </a:rPr>
                        <a:t>technical</a:t>
                      </a: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nl-BE" sz="1600" noProof="0" dirty="0" err="1">
                          <a:solidFill>
                            <a:srgbClr val="0070C0"/>
                          </a:solidFill>
                        </a:rPr>
                        <a:t>functional</a:t>
                      </a:r>
                      <a:r>
                        <a:rPr lang="nl-BE" sz="1600" noProof="0" dirty="0">
                          <a:solidFill>
                            <a:srgbClr val="0070C0"/>
                          </a:solidFill>
                        </a:rPr>
                        <a:t>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Understanding of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client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expectations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and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perceptions</a:t>
                      </a:r>
                      <a:endParaRPr lang="nl-BE" sz="1600" baseline="0" noProof="0" dirty="0">
                        <a:solidFill>
                          <a:srgbClr val="0070C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Aim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at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continuous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improvement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–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mastering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of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processes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,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quality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and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Communicate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nl-BE" sz="1600" baseline="0" noProof="0" dirty="0" err="1">
                          <a:solidFill>
                            <a:srgbClr val="0070C0"/>
                          </a:solidFill>
                        </a:rPr>
                        <a:t>about</a:t>
                      </a:r>
                      <a:r>
                        <a:rPr lang="nl-BE" sz="1600" baseline="0" noProof="0" dirty="0">
                          <a:solidFill>
                            <a:srgbClr val="0070C0"/>
                          </a:solidFill>
                        </a:rPr>
                        <a:t> FIA, website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873304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Strategy</a:t>
            </a:r>
            <a:endParaRPr lang="nl-BE" dirty="0"/>
          </a:p>
        </p:txBody>
      </p:sp>
      <p:pic>
        <p:nvPicPr>
          <p:cNvPr id="16" name="Image 52" descr="File:Hellenism &lt;strong&gt;symbol&lt;/strong&gt; orange.PNG - Wikimedia Commons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90" y="5415617"/>
            <a:ext cx="542593" cy="50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1735" y="4398548"/>
            <a:ext cx="695454" cy="540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54348" y="3135321"/>
            <a:ext cx="725198" cy="615243"/>
          </a:xfrm>
          <a:prstGeom prst="rect">
            <a:avLst/>
          </a:prstGeom>
        </p:spPr>
      </p:pic>
      <p:pic>
        <p:nvPicPr>
          <p:cNvPr id="19" name="Image 39" descr="Dark Admin Panel UI Kit | UICloud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07" y="1549660"/>
            <a:ext cx="607780" cy="7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9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1454</Words>
  <Application>Microsoft Office PowerPoint</Application>
  <PresentationFormat>Widescreen</PresentationFormat>
  <Paragraphs>354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 Federal Internal Audit Agency (FIA)            Context-Organisation-Strategy    PEMPAL, March 2017</vt:lpstr>
      <vt:lpstr>Present context </vt:lpstr>
      <vt:lpstr>Present context FIA </vt:lpstr>
      <vt:lpstr>FIA stakeholders </vt:lpstr>
      <vt:lpstr>FIA stakeholders </vt:lpstr>
      <vt:lpstr>FIA Mission</vt:lpstr>
      <vt:lpstr> Strategy</vt:lpstr>
      <vt:lpstr>Strategy</vt:lpstr>
      <vt:lpstr>Strategy</vt:lpstr>
      <vt:lpstr>Timing </vt:lpstr>
      <vt:lpstr>Partnership ACFO - FIA</vt:lpstr>
      <vt:lpstr>Partnership ACFO -FIA</vt:lpstr>
      <vt:lpstr>Partnership ACFO - FIA</vt:lpstr>
      <vt:lpstr>Auditplan 2018</vt:lpstr>
      <vt:lpstr>Model Auditplan 2018</vt:lpstr>
      <vt:lpstr>Auditplan 2018 -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 en wederzijdse verwachtingen</dc:title>
  <dc:creator>Schoubs Ann</dc:creator>
  <cp:lastModifiedBy>Seeuws Katleen</cp:lastModifiedBy>
  <cp:revision>253</cp:revision>
  <cp:lastPrinted>2018-02-01T09:19:47Z</cp:lastPrinted>
  <dcterms:created xsi:type="dcterms:W3CDTF">2017-11-26T10:49:04Z</dcterms:created>
  <dcterms:modified xsi:type="dcterms:W3CDTF">2018-02-01T09:23:13Z</dcterms:modified>
</cp:coreProperties>
</file>